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trictFirstAndLastChars="0" embedTrueTypeFonts="1" autoCompressPictures="0">
  <p:sldMasterIdLst>
    <p:sldMasterId id="2147483660" r:id="rId1"/>
    <p:sldMasterId id="2147483663" r:id="rId2"/>
  </p:sldMasterIdLst>
  <p:notesMasterIdLst>
    <p:notesMasterId r:id="rId37"/>
  </p:notesMasterIdLst>
  <p:handoutMasterIdLst>
    <p:handoutMasterId r:id="rId38"/>
  </p:handoutMasterIdLst>
  <p:sldIdLst>
    <p:sldId id="317" r:id="rId3"/>
    <p:sldId id="444" r:id="rId4"/>
    <p:sldId id="459" r:id="rId5"/>
    <p:sldId id="462" r:id="rId6"/>
    <p:sldId id="463" r:id="rId7"/>
    <p:sldId id="448" r:id="rId8"/>
    <p:sldId id="445" r:id="rId9"/>
    <p:sldId id="436" r:id="rId10"/>
    <p:sldId id="449" r:id="rId11"/>
    <p:sldId id="438" r:id="rId12"/>
    <p:sldId id="441" r:id="rId13"/>
    <p:sldId id="460" r:id="rId14"/>
    <p:sldId id="442" r:id="rId15"/>
    <p:sldId id="447" r:id="rId16"/>
    <p:sldId id="430" r:id="rId17"/>
    <p:sldId id="429" r:id="rId18"/>
    <p:sldId id="456" r:id="rId19"/>
    <p:sldId id="458" r:id="rId20"/>
    <p:sldId id="457" r:id="rId21"/>
    <p:sldId id="425" r:id="rId22"/>
    <p:sldId id="439" r:id="rId23"/>
    <p:sldId id="446" r:id="rId24"/>
    <p:sldId id="406" r:id="rId25"/>
    <p:sldId id="407" r:id="rId26"/>
    <p:sldId id="433" r:id="rId27"/>
    <p:sldId id="434" r:id="rId28"/>
    <p:sldId id="427" r:id="rId29"/>
    <p:sldId id="461" r:id="rId30"/>
    <p:sldId id="416" r:id="rId31"/>
    <p:sldId id="420" r:id="rId32"/>
    <p:sldId id="454" r:id="rId33"/>
    <p:sldId id="453" r:id="rId34"/>
    <p:sldId id="440" r:id="rId35"/>
    <p:sldId id="422" r:id="rId36"/>
  </p:sldIdLst>
  <p:sldSz cx="12195175" cy="6859588"/>
  <p:notesSz cx="7099300" cy="10234613"/>
  <p:custDataLst>
    <p:tags r:id="rId39"/>
  </p:custDataLst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60972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21944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82916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4388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3048610" algn="l" defTabSz="121944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3658332" algn="l" defTabSz="121944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4268053" algn="l" defTabSz="121944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4877775" algn="l" defTabSz="121944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48">
          <p15:clr>
            <a:srgbClr val="A4A3A4"/>
          </p15:clr>
        </p15:guide>
        <p15:guide id="2" pos="2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5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utor" initials="A" lastIdx="0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8F8F8"/>
    <a:srgbClr val="00FF00"/>
    <a:srgbClr val="FF00FF"/>
    <a:srgbClr val="0000FF"/>
    <a:srgbClr val="EAEAEA"/>
    <a:srgbClr val="DDDDDD"/>
    <a:srgbClr val="B2B2B2"/>
    <a:srgbClr val="808080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33B2A6-0EF9-4045-9673-BD5559EE742D}" v="37" dt="2020-01-26T20:35:27.3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2" autoAdjust="0"/>
    <p:restoredTop sz="86628" autoAdjust="0"/>
  </p:normalViewPr>
  <p:slideViewPr>
    <p:cSldViewPr>
      <p:cViewPr varScale="1">
        <p:scale>
          <a:sx n="83" d="100"/>
          <a:sy n="83" d="100"/>
        </p:scale>
        <p:origin x="1068" y="56"/>
      </p:cViewPr>
      <p:guideLst>
        <p:guide orient="horz" pos="4248"/>
        <p:guide pos="29"/>
      </p:guideLst>
    </p:cSldViewPr>
  </p:slideViewPr>
  <p:outlineViewPr>
    <p:cViewPr>
      <p:scale>
        <a:sx n="33" d="100"/>
        <a:sy n="33" d="100"/>
      </p:scale>
      <p:origin x="0" y="3179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47" d="100"/>
          <a:sy n="47" d="100"/>
        </p:scale>
        <p:origin x="-2958" y="-108"/>
      </p:cViewPr>
      <p:guideLst>
        <p:guide orient="horz" pos="3223"/>
        <p:guide pos="223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gs" Target="tags/tag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commentAuthors" Target="commentAuthors.xml"/><Relationship Id="rId45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Nextcloud\presentations\other\2024_04%20EG%20PPSurf\main%20presentation\plo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Nextcloud\presentations\other\2024_04%20EG%20PPSurf\main%20presentation\plot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Nextcloud\presentations\other\2024_04%20EG%20PPSurf\main%20presentation\plot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Nextcloud\presentations\other\2024_04%20EG%20PPSurf\main%20presentation\plot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/>
              <a:t>Chamfer Distance (x100) </a:t>
            </a:r>
            <a:r>
              <a:rPr lang="en-US" sz="2400" b="0" i="0" u="none" strike="noStrike" baseline="0">
                <a:effectLst/>
              </a:rPr>
              <a:t>⇓</a:t>
            </a:r>
            <a:endParaRPr lang="en-US" sz="24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Sheet1!$B$25</c:f>
              <c:strCache>
                <c:ptCount val="1"/>
                <c:pt idx="0">
                  <c:v>Chamfer Distance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Sheet1!$C$24:$I$24</c:f>
              <c:strCache>
                <c:ptCount val="7"/>
                <c:pt idx="0">
                  <c:v>Neural IMLS</c:v>
                </c:pt>
                <c:pt idx="1">
                  <c:v>PGR</c:v>
                </c:pt>
                <c:pt idx="2">
                  <c:v>SAP O</c:v>
                </c:pt>
                <c:pt idx="3">
                  <c:v>SAP</c:v>
                </c:pt>
                <c:pt idx="4">
                  <c:v>P2S</c:v>
                </c:pt>
                <c:pt idx="5">
                  <c:v>POCO </c:v>
                </c:pt>
                <c:pt idx="6">
                  <c:v>PPSurf 50nn</c:v>
                </c:pt>
              </c:strCache>
            </c:strRef>
          </c:cat>
          <c:val>
            <c:numRef>
              <c:f>Sheet1!$C$25:$I$25</c:f>
              <c:numCache>
                <c:formatCode>General</c:formatCode>
                <c:ptCount val="7"/>
                <c:pt idx="0">
                  <c:v>0.61</c:v>
                </c:pt>
                <c:pt idx="1">
                  <c:v>1.04</c:v>
                </c:pt>
                <c:pt idx="2">
                  <c:v>0.93</c:v>
                </c:pt>
                <c:pt idx="3">
                  <c:v>1.1599999999999999</c:v>
                </c:pt>
                <c:pt idx="4">
                  <c:v>0.7</c:v>
                </c:pt>
                <c:pt idx="5">
                  <c:v>0.61</c:v>
                </c:pt>
                <c:pt idx="6">
                  <c:v>0.57999999999999996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CD-44E3-892A-63A1B569C9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47780528"/>
        <c:axId val="947770928"/>
      </c:barChart>
      <c:catAx>
        <c:axId val="947780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947770928"/>
        <c:crosses val="autoZero"/>
        <c:auto val="1"/>
        <c:lblAlgn val="ctr"/>
        <c:lblOffset val="100"/>
        <c:noMultiLvlLbl val="0"/>
      </c:catAx>
      <c:valAx>
        <c:axId val="947770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947780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Sheet1!$C$58</c:f>
              <c:strCache>
                <c:ptCount val="1"/>
                <c:pt idx="0">
                  <c:v>Time per Shape (min)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Sheet1!$B$59:$B$64</c:f>
              <c:strCache>
                <c:ptCount val="6"/>
                <c:pt idx="0">
                  <c:v>PGR</c:v>
                </c:pt>
                <c:pt idx="1">
                  <c:v>SAP-O</c:v>
                </c:pt>
                <c:pt idx="2">
                  <c:v>SAP</c:v>
                </c:pt>
                <c:pt idx="3">
                  <c:v>P2S</c:v>
                </c:pt>
                <c:pt idx="4">
                  <c:v>POCO</c:v>
                </c:pt>
                <c:pt idx="5">
                  <c:v>PPSurf 50NN</c:v>
                </c:pt>
              </c:strCache>
              <c:extLst/>
            </c:strRef>
          </c:cat>
          <c:val>
            <c:numRef>
              <c:f>Sheet1!$C$59:$C$64</c:f>
              <c:numCache>
                <c:formatCode>General</c:formatCode>
                <c:ptCount val="6"/>
                <c:pt idx="0">
                  <c:v>1.9</c:v>
                </c:pt>
                <c:pt idx="1">
                  <c:v>1.1000000000000001</c:v>
                </c:pt>
                <c:pt idx="2">
                  <c:v>0.01</c:v>
                </c:pt>
                <c:pt idx="3">
                  <c:v>5</c:v>
                </c:pt>
                <c:pt idx="4">
                  <c:v>1.6</c:v>
                </c:pt>
                <c:pt idx="5">
                  <c:v>1.9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B421-443B-8674-84E434E1DA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50003152"/>
        <c:axId val="1049995952"/>
      </c:barChart>
      <c:catAx>
        <c:axId val="1050003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049995952"/>
        <c:crosses val="autoZero"/>
        <c:auto val="1"/>
        <c:lblAlgn val="ctr"/>
        <c:lblOffset val="100"/>
        <c:noMultiLvlLbl val="0"/>
      </c:catAx>
      <c:valAx>
        <c:axId val="1049995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050003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AT" sz="2400" dirty="0"/>
              <a:t>Max GPU Memory (GB)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Sheet1!$D$58</c:f>
              <c:strCache>
                <c:ptCount val="1"/>
                <c:pt idx="0">
                  <c:v>Max GPU Memory (GB)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Sheet1!$B$59:$B$64</c:f>
              <c:strCache>
                <c:ptCount val="6"/>
                <c:pt idx="0">
                  <c:v>PGR</c:v>
                </c:pt>
                <c:pt idx="1">
                  <c:v>SAP-O</c:v>
                </c:pt>
                <c:pt idx="2">
                  <c:v>SAP</c:v>
                </c:pt>
                <c:pt idx="3">
                  <c:v>P2S</c:v>
                </c:pt>
                <c:pt idx="4">
                  <c:v>POCO</c:v>
                </c:pt>
                <c:pt idx="5">
                  <c:v>PPSurf 50NN</c:v>
                </c:pt>
              </c:strCache>
              <c:extLst/>
            </c:strRef>
          </c:cat>
          <c:val>
            <c:numRef>
              <c:f>Sheet1!$D$59:$D$64</c:f>
              <c:numCache>
                <c:formatCode>General</c:formatCode>
                <c:ptCount val="6"/>
                <c:pt idx="0">
                  <c:v>20</c:v>
                </c:pt>
                <c:pt idx="1">
                  <c:v>3.8</c:v>
                </c:pt>
                <c:pt idx="2">
                  <c:v>3.1</c:v>
                </c:pt>
                <c:pt idx="3">
                  <c:v>14.3</c:v>
                </c:pt>
                <c:pt idx="4">
                  <c:v>9</c:v>
                </c:pt>
                <c:pt idx="5">
                  <c:v>9.3000000000000007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317E-4187-A4D6-BAC8E0C2AF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60140576"/>
        <c:axId val="1060143936"/>
      </c:barChart>
      <c:catAx>
        <c:axId val="1060140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060143936"/>
        <c:crosses val="autoZero"/>
        <c:auto val="1"/>
        <c:lblAlgn val="ctr"/>
        <c:lblOffset val="100"/>
        <c:noMultiLvlLbl val="0"/>
      </c:catAx>
      <c:valAx>
        <c:axId val="1060143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060140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Sheet1!$C$82</c:f>
              <c:strCache>
                <c:ptCount val="1"/>
                <c:pt idx="0">
                  <c:v>Chamfer Distance (x100)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Sheet1!$B$83:$B$87</c:f>
              <c:strCache>
                <c:ptCount val="5"/>
                <c:pt idx="0">
                  <c:v>PPSurf 10NN</c:v>
                </c:pt>
                <c:pt idx="1">
                  <c:v>PPSurf 25NN</c:v>
                </c:pt>
                <c:pt idx="2">
                  <c:v>PPSurf Full</c:v>
                </c:pt>
                <c:pt idx="3">
                  <c:v>PPSurf 100NN</c:v>
                </c:pt>
                <c:pt idx="4">
                  <c:v>PPSurf 200NN</c:v>
                </c:pt>
              </c:strCache>
            </c:strRef>
          </c:cat>
          <c:val>
            <c:numRef>
              <c:f>Sheet1!$C$83:$C$87</c:f>
              <c:numCache>
                <c:formatCode>General</c:formatCode>
                <c:ptCount val="5"/>
                <c:pt idx="0">
                  <c:v>1.1000000000000001</c:v>
                </c:pt>
                <c:pt idx="1">
                  <c:v>0.66</c:v>
                </c:pt>
                <c:pt idx="2">
                  <c:v>0.66</c:v>
                </c:pt>
                <c:pt idx="3">
                  <c:v>0.66</c:v>
                </c:pt>
                <c:pt idx="4">
                  <c:v>0.67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C2-44B8-B0EE-BAB1BF94BB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47782448"/>
        <c:axId val="947782928"/>
      </c:barChart>
      <c:catAx>
        <c:axId val="947782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947782928"/>
        <c:crosses val="autoZero"/>
        <c:auto val="1"/>
        <c:lblAlgn val="ctr"/>
        <c:lblOffset val="100"/>
        <c:noMultiLvlLbl val="0"/>
      </c:catAx>
      <c:valAx>
        <c:axId val="947782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947782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616700" y="9804400"/>
            <a:ext cx="411163" cy="314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5297" tIns="46812" rIns="95297" bIns="46812" anchor="ctr">
            <a:spAutoFit/>
          </a:bodyPr>
          <a:lstStyle/>
          <a:p>
            <a:pPr algn="r" defTabSz="963613" eaLnBrk="0" hangingPunct="0">
              <a:defRPr/>
            </a:pPr>
            <a:fld id="{6F662337-F29A-42C0-AD78-B55C516B3873}" type="slidenum">
              <a:rPr lang="en-US" sz="1500">
                <a:latin typeface="Times New Roman" pitchFamily="18" charset="0"/>
              </a:rPr>
              <a:pPr algn="r" defTabSz="963613" eaLnBrk="0" hangingPunct="0">
                <a:defRPr/>
              </a:pPr>
              <a:t>‹Nr.›</a:t>
            </a:fld>
            <a:endParaRPr lang="en-US" sz="15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3983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297" tIns="46812" rIns="95297" bIns="468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Click to edit Master notes styles</a:t>
            </a:r>
          </a:p>
          <a:p>
            <a:pPr lvl="1"/>
            <a:r>
              <a:rPr lang="de-DE" noProof="0"/>
              <a:t>Second Level</a:t>
            </a:r>
          </a:p>
          <a:p>
            <a:pPr lvl="2"/>
            <a:r>
              <a:rPr lang="de-DE" noProof="0"/>
              <a:t>Third Level</a:t>
            </a:r>
          </a:p>
          <a:p>
            <a:pPr lvl="3"/>
            <a:r>
              <a:rPr lang="de-DE" noProof="0"/>
              <a:t>Fourth Level</a:t>
            </a:r>
          </a:p>
          <a:p>
            <a:pPr lvl="4"/>
            <a:r>
              <a:rPr lang="de-DE" noProof="0"/>
              <a:t>Fifth Level</a:t>
            </a:r>
          </a:p>
        </p:txBody>
      </p:sp>
      <p:sp>
        <p:nvSpPr>
          <p:cNvPr id="87043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61950" y="892175"/>
            <a:ext cx="6378575" cy="35893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616700" y="9804400"/>
            <a:ext cx="411163" cy="314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5297" tIns="46812" rIns="95297" bIns="46812" anchor="ctr">
            <a:spAutoFit/>
          </a:bodyPr>
          <a:lstStyle/>
          <a:p>
            <a:pPr algn="r" defTabSz="963613" eaLnBrk="0" hangingPunct="0">
              <a:defRPr/>
            </a:pPr>
            <a:fld id="{B547CDA9-CD15-4116-9F85-711E0754F959}" type="slidenum">
              <a:rPr lang="en-US" sz="1500">
                <a:latin typeface="Times New Roman" pitchFamily="18" charset="0"/>
              </a:rPr>
              <a:pPr algn="r" defTabSz="963613" eaLnBrk="0" hangingPunct="0">
                <a:defRPr/>
              </a:pPr>
              <a:t>‹Nr.›</a:t>
            </a:fld>
            <a:endParaRPr lang="en-US" sz="15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7190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609722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1219444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829166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2438888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3048610" algn="l" defTabSz="121944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8332" algn="l" defTabSz="121944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8053" algn="l" defTabSz="121944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7775" algn="l" defTabSz="121944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https://eg2024.cyens.org.cy/speakers-information/</a:t>
            </a:r>
          </a:p>
          <a:p>
            <a:r>
              <a:rPr lang="en-US" dirty="0"/>
              <a:t>20 +10 min</a:t>
            </a:r>
          </a:p>
          <a:p>
            <a:endParaRPr lang="en-US" dirty="0"/>
          </a:p>
          <a:p>
            <a:r>
              <a:rPr lang="en-US" dirty="0"/>
              <a:t>Thanks to Liz who helped so much. She is also here today</a:t>
            </a:r>
          </a:p>
          <a:p>
            <a:r>
              <a:rPr lang="en-US" dirty="0"/>
              <a:t>Also thanks to Elias and Daniel for their support</a:t>
            </a:r>
          </a:p>
        </p:txBody>
      </p:sp>
    </p:spTree>
    <p:extLst>
      <p:ext uri="{BB962C8B-B14F-4D97-AF65-F5344CB8AC3E}">
        <p14:creationId xmlns:p14="http://schemas.microsoft.com/office/powerpoint/2010/main" val="15274259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are results with recent data-driven methods</a:t>
            </a:r>
          </a:p>
          <a:p>
            <a:r>
              <a:rPr lang="en-US" dirty="0"/>
              <a:t>Points2Surf, our previous work, creates a somewhat noisy surface</a:t>
            </a:r>
          </a:p>
          <a:p>
            <a:r>
              <a:rPr lang="en-US" dirty="0"/>
              <a:t>SAP (learned) </a:t>
            </a:r>
            <a:r>
              <a:rPr lang="en-US" dirty="0" err="1"/>
              <a:t>oversmooths</a:t>
            </a:r>
            <a:r>
              <a:rPr lang="en-US" dirty="0"/>
              <a:t> a lot</a:t>
            </a:r>
          </a:p>
          <a:p>
            <a:r>
              <a:rPr lang="en-US" dirty="0"/>
              <a:t>POCO is already quite accurate</a:t>
            </a:r>
          </a:p>
        </p:txBody>
      </p:sp>
    </p:spTree>
    <p:extLst>
      <p:ext uri="{BB962C8B-B14F-4D97-AF65-F5344CB8AC3E}">
        <p14:creationId xmlns:p14="http://schemas.microsoft.com/office/powerpoint/2010/main" val="444321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DeepSDF</a:t>
            </a:r>
            <a:r>
              <a:rPr lang="en-US" dirty="0"/>
              <a:t> introduced a now common approach for learned reconstruction methods</a:t>
            </a:r>
          </a:p>
          <a:p>
            <a:r>
              <a:rPr lang="en-US" dirty="0"/>
              <a:t>We predict a signed distance field with a neural network</a:t>
            </a:r>
          </a:p>
          <a:p>
            <a:r>
              <a:rPr lang="en-US" dirty="0"/>
              <a:t>Then, we run marching cubes to get a mesh</a:t>
            </a:r>
          </a:p>
          <a:p>
            <a:r>
              <a:rPr lang="en-US" dirty="0"/>
              <a:t>Critical for this is to get the inside and outside right, which is a global property</a:t>
            </a:r>
          </a:p>
          <a:p>
            <a:r>
              <a:rPr lang="en-US" dirty="0"/>
              <a:t>Would be much easier if had point normal. There are more efficient methods for that. We deal with the difficult case here.</a:t>
            </a:r>
          </a:p>
        </p:txBody>
      </p:sp>
    </p:spTree>
    <p:extLst>
      <p:ext uri="{BB962C8B-B14F-4D97-AF65-F5344CB8AC3E}">
        <p14:creationId xmlns:p14="http://schemas.microsoft.com/office/powerpoint/2010/main" val="39341738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SDF: distance to original surface, can run marching cubes on a certain threshold, usually 0</a:t>
            </a:r>
          </a:p>
          <a:p>
            <a:r>
              <a:rPr lang="en-US" dirty="0"/>
              <a:t>TSDF: often truncated to +-1, we care only about the zero-level set for marching cubes, needs only to be accurate near the surface</a:t>
            </a:r>
          </a:p>
          <a:p>
            <a:r>
              <a:rPr lang="en-US" dirty="0"/>
              <a:t>Occ prob: 2 classes predicted by the NN. measure for insecurity included and more expressive than in SDF</a:t>
            </a:r>
          </a:p>
          <a:p>
            <a:endParaRPr lang="de-AT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AT" dirty="0"/>
              <a:t>Note: </a:t>
            </a:r>
            <a:r>
              <a:rPr lang="en-US" dirty="0"/>
              <a:t>Indicator function: 0…1</a:t>
            </a:r>
          </a:p>
        </p:txBody>
      </p:sp>
    </p:spTree>
    <p:extLst>
      <p:ext uri="{BB962C8B-B14F-4D97-AF65-F5344CB8AC3E}">
        <p14:creationId xmlns:p14="http://schemas.microsoft.com/office/powerpoint/2010/main" val="7597316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we only have local information without any context, it’s hard to get a consistent inside-outside prediction</a:t>
            </a:r>
          </a:p>
          <a:p>
            <a:r>
              <a:rPr lang="en-US" dirty="0"/>
              <a:t>Only global information is much better but might miss some details</a:t>
            </a:r>
          </a:p>
        </p:txBody>
      </p:sp>
    </p:spTree>
    <p:extLst>
      <p:ext uri="{BB962C8B-B14F-4D97-AF65-F5344CB8AC3E}">
        <p14:creationId xmlns:p14="http://schemas.microsoft.com/office/powerpoint/2010/main" val="22718821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in more detail</a:t>
            </a:r>
          </a:p>
          <a:p>
            <a:r>
              <a:rPr lang="en-US" dirty="0"/>
              <a:t>See the rim here and the holes</a:t>
            </a:r>
          </a:p>
          <a:p>
            <a:r>
              <a:rPr lang="en-US" dirty="0"/>
              <a:t>See the wheel’s outside</a:t>
            </a:r>
          </a:p>
        </p:txBody>
      </p:sp>
    </p:spTree>
    <p:extLst>
      <p:ext uri="{BB962C8B-B14F-4D97-AF65-F5344CB8AC3E}">
        <p14:creationId xmlns:p14="http://schemas.microsoft.com/office/powerpoint/2010/main" val="8098168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merge global with local features was the idea of our previous work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predict the SDF value for a query point (red)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take a local (yellow) and a global (purple) subsample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Each subsample goes through a </a:t>
            </a:r>
            <a:r>
              <a:rPr lang="en-US" dirty="0" err="1"/>
              <a:t>PointNet</a:t>
            </a:r>
            <a:r>
              <a:rPr lang="en-US" dirty="0"/>
              <a:t> which produce feature vectors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combine the feature vectors and get the SDF prediction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do this for many query points to fill a grid so we can run marching cubes</a:t>
            </a:r>
          </a:p>
          <a:p>
            <a:r>
              <a:rPr lang="en-US" dirty="0"/>
              <a:t>Also: we introduced a dataset with a realistic simulated scanner -&gt; scan shadows and noise</a:t>
            </a:r>
          </a:p>
        </p:txBody>
      </p:sp>
    </p:spTree>
    <p:extLst>
      <p:ext uri="{BB962C8B-B14F-4D97-AF65-F5344CB8AC3E}">
        <p14:creationId xmlns:p14="http://schemas.microsoft.com/office/powerpoint/2010/main" val="18982352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POCO improved over P2S a lot with their very strong </a:t>
            </a:r>
            <a:r>
              <a:rPr lang="en-US" dirty="0" err="1"/>
              <a:t>FKAConvNet</a:t>
            </a:r>
            <a:r>
              <a:rPr lang="en-US" dirty="0"/>
              <a:t> for global encoding</a:t>
            </a:r>
          </a:p>
          <a:p>
            <a:r>
              <a:rPr lang="en-US" dirty="0"/>
              <a:t>Heavy lifting, strong encoding of a global sub-sample on the left side</a:t>
            </a:r>
          </a:p>
          <a:p>
            <a:r>
              <a:rPr lang="en-US" dirty="0"/>
              <a:t>Light-weight interpolation of global features on the right side</a:t>
            </a:r>
          </a:p>
          <a:p>
            <a:r>
              <a:rPr lang="en-US" dirty="0"/>
              <a:t>Together, it’s very accurate and quite fast</a:t>
            </a:r>
          </a:p>
          <a:p>
            <a:r>
              <a:rPr lang="en-US" dirty="0"/>
              <a:t>Critical is here that the input is only a subset of the whole </a:t>
            </a:r>
            <a:r>
              <a:rPr lang="en-US" dirty="0" err="1"/>
              <a:t>pointcloud</a:t>
            </a:r>
            <a:endParaRPr lang="en-US" dirty="0"/>
          </a:p>
          <a:p>
            <a:r>
              <a:rPr lang="en-US" dirty="0"/>
              <a:t>POCO’s test-time augmentation averages global features over many random subsamples but some inaccuracies remain</a:t>
            </a:r>
          </a:p>
        </p:txBody>
      </p:sp>
    </p:spTree>
    <p:extLst>
      <p:ext uri="{BB962C8B-B14F-4D97-AF65-F5344CB8AC3E}">
        <p14:creationId xmlns:p14="http://schemas.microsoft.com/office/powerpoint/2010/main" val="34047042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Merging ideas from POCO and Points2Surf should improve things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But POCO for the local branch was </a:t>
            </a:r>
            <a:r>
              <a:rPr lang="en-US" dirty="0" err="1"/>
              <a:t>waaay</a:t>
            </a:r>
            <a:r>
              <a:rPr lang="en-US" dirty="0"/>
              <a:t> to slow, even a smaller version with only a few hierarchy levels</a:t>
            </a: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654772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we went back to the roots</a:t>
            </a:r>
          </a:p>
          <a:p>
            <a:r>
              <a:rPr lang="en-US" dirty="0"/>
              <a:t>Using the good old </a:t>
            </a:r>
            <a:r>
              <a:rPr lang="en-US" dirty="0" err="1"/>
              <a:t>PointNet</a:t>
            </a:r>
            <a:r>
              <a:rPr lang="en-US" dirty="0"/>
              <a:t> was good enough for local information and fast enough</a:t>
            </a:r>
          </a:p>
          <a:p>
            <a:r>
              <a:rPr lang="en-US" dirty="0"/>
              <a:t>Modified </a:t>
            </a:r>
            <a:r>
              <a:rPr lang="en-US" dirty="0" err="1"/>
              <a:t>pointnet</a:t>
            </a:r>
            <a:r>
              <a:rPr lang="en-US" dirty="0"/>
              <a:t> with attention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8357214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Say multi-layer perceptron</a:t>
            </a:r>
          </a:p>
          <a:p>
            <a:r>
              <a:rPr lang="en-US" dirty="0"/>
              <a:t>Element-wise sum of feature vectors</a:t>
            </a:r>
          </a:p>
          <a:p>
            <a:r>
              <a:rPr lang="en-US" dirty="0"/>
              <a:t>Explain interpolation -&gt; attention (weight per element)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618379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we have a lot of photos of an object</a:t>
            </a:r>
          </a:p>
          <a:p>
            <a:r>
              <a:rPr lang="en-US" dirty="0"/>
              <a:t>We can use photogrammetry like COLMAP to create a point cloud</a:t>
            </a:r>
          </a:p>
          <a:p>
            <a:r>
              <a:rPr lang="en-US" dirty="0"/>
              <a:t>Then, we use a reconstruction method like our new work to turn it into a surface mesh</a:t>
            </a:r>
          </a:p>
          <a:p>
            <a:r>
              <a:rPr lang="en-US" dirty="0"/>
              <a:t>Afterwards, we can do many downstream tasks like 3D printing</a:t>
            </a:r>
          </a:p>
          <a:p>
            <a:r>
              <a:rPr lang="en-US" dirty="0"/>
              <a:t>Here, we focus on reconstruction methods that take an unoriented, noisy point cloud with missing areas as input and produce a mesh</a:t>
            </a:r>
          </a:p>
          <a:p>
            <a:r>
              <a:rPr lang="en-US" dirty="0"/>
              <a:t>This mesh should be as clean as possible, ideally 2-manifold and watertight</a:t>
            </a:r>
          </a:p>
        </p:txBody>
      </p:sp>
    </p:spTree>
    <p:extLst>
      <p:ext uri="{BB962C8B-B14F-4D97-AF65-F5344CB8AC3E}">
        <p14:creationId xmlns:p14="http://schemas.microsoft.com/office/powerpoint/2010/main" val="33243181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have a closer look at the local branch</a:t>
            </a:r>
          </a:p>
          <a:p>
            <a:r>
              <a:rPr lang="en-US" dirty="0"/>
              <a:t>We have 50 nearest neighbors as input points</a:t>
            </a:r>
          </a:p>
          <a:p>
            <a:r>
              <a:rPr lang="en-US" dirty="0"/>
              <a:t>we get features for each point from a multi-layer perceptron</a:t>
            </a:r>
          </a:p>
          <a:p>
            <a:r>
              <a:rPr lang="en-US" dirty="0"/>
              <a:t>Then, we apply a symmetric operation to get a single feature vector</a:t>
            </a:r>
          </a:p>
          <a:p>
            <a:r>
              <a:rPr lang="en-US" dirty="0"/>
              <a:t>Previously, this symmetric operation was a sum or max</a:t>
            </a:r>
          </a:p>
          <a:p>
            <a:r>
              <a:rPr lang="en-US" dirty="0"/>
              <a:t>We apply POCO’s Multi-Head self-attention as a symmetric operation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6034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our new method is even better</a:t>
            </a:r>
          </a:p>
          <a:p>
            <a:endParaRPr lang="en-US" dirty="0"/>
          </a:p>
          <a:p>
            <a:r>
              <a:rPr lang="en-US" dirty="0"/>
              <a:t>Magic flight</a:t>
            </a:r>
          </a:p>
        </p:txBody>
      </p:sp>
    </p:spTree>
    <p:extLst>
      <p:ext uri="{BB962C8B-B14F-4D97-AF65-F5344CB8AC3E}">
        <p14:creationId xmlns:p14="http://schemas.microsoft.com/office/powerpoint/2010/main" val="30374346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row: This hole and the connection are smaller</a:t>
            </a:r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row: </a:t>
            </a:r>
            <a:r>
              <a:rPr lang="en-US" dirty="0" err="1"/>
              <a:t>PPSurf</a:t>
            </a:r>
            <a:r>
              <a:rPr lang="en-US" dirty="0"/>
              <a:t> is more accurate at the fine structures here</a:t>
            </a:r>
          </a:p>
        </p:txBody>
      </p:sp>
    </p:spTree>
    <p:extLst>
      <p:ext uri="{BB962C8B-B14F-4D97-AF65-F5344CB8AC3E}">
        <p14:creationId xmlns:p14="http://schemas.microsoft.com/office/powerpoint/2010/main" val="5055408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Non-data-driven are not very robust against noise but some are very good for clean point clouds</a:t>
            </a:r>
          </a:p>
          <a:p>
            <a:r>
              <a:rPr lang="en-US" dirty="0"/>
              <a:t>P2S is quite noisy, SAP learned </a:t>
            </a:r>
            <a:r>
              <a:rPr lang="en-US" dirty="0" err="1"/>
              <a:t>oversmoothes</a:t>
            </a:r>
            <a:endParaRPr lang="en-US" dirty="0"/>
          </a:p>
          <a:p>
            <a:r>
              <a:rPr lang="en-US" dirty="0"/>
              <a:t>POCO and PPSurf are very similar</a:t>
            </a:r>
          </a:p>
          <a:p>
            <a:r>
              <a:rPr lang="en-US" dirty="0"/>
              <a:t>PPSurf has more advantage with strong noise, fine structures and dense point clouds</a:t>
            </a:r>
          </a:p>
          <a:p>
            <a:r>
              <a:rPr lang="en-US" dirty="0"/>
              <a:t>Please see the big table in our paper, especially Chamfer distance</a:t>
            </a:r>
          </a:p>
          <a:p>
            <a:endParaRPr lang="en-US" dirty="0"/>
          </a:p>
          <a:p>
            <a:r>
              <a:rPr lang="en-US" dirty="0"/>
              <a:t>Non-data driven can’t deal well with noise</a:t>
            </a:r>
          </a:p>
          <a:p>
            <a:r>
              <a:rPr lang="en-US" dirty="0"/>
              <a:t>P2S outdated, noisy reconstruction, limited </a:t>
            </a:r>
            <a:r>
              <a:rPr lang="en-US" dirty="0" err="1"/>
              <a:t>PointNet</a:t>
            </a:r>
            <a:r>
              <a:rPr lang="en-US" dirty="0"/>
              <a:t> for global encoding</a:t>
            </a:r>
          </a:p>
          <a:p>
            <a:r>
              <a:rPr lang="en-US" dirty="0"/>
              <a:t>SAP extremely fast but smoothed over, very small model</a:t>
            </a:r>
          </a:p>
          <a:p>
            <a:r>
              <a:rPr lang="en-US" dirty="0"/>
              <a:t>POCO best before, nice 2-stage architecture for compromise of speed and accuracy</a:t>
            </a:r>
          </a:p>
          <a:p>
            <a:r>
              <a:rPr lang="en-US" dirty="0" err="1"/>
              <a:t>PPSurf</a:t>
            </a:r>
            <a:r>
              <a:rPr lang="en-US" dirty="0"/>
              <a:t> like POCO but with access to raw point cloud -&gt; a bit slower but better at edges</a:t>
            </a:r>
          </a:p>
        </p:txBody>
      </p:sp>
    </p:spTree>
    <p:extLst>
      <p:ext uri="{BB962C8B-B14F-4D97-AF65-F5344CB8AC3E}">
        <p14:creationId xmlns:p14="http://schemas.microsoft.com/office/powerpoint/2010/main" val="30515410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are the most important numbers from our comparison table</a:t>
            </a:r>
          </a:p>
          <a:p>
            <a:r>
              <a:rPr lang="en-US" dirty="0"/>
              <a:t>Chamfer distance, mean over all </a:t>
            </a:r>
            <a:r>
              <a:rPr lang="en-US" dirty="0" err="1"/>
              <a:t>testsets</a:t>
            </a: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Neural IMLS is close, but it was concurrent work and the others didn’t provide results on the extra noisy </a:t>
            </a:r>
            <a:r>
              <a:rPr lang="en-US" dirty="0" err="1"/>
              <a:t>testsets</a:t>
            </a:r>
            <a:endParaRPr lang="en-US" dirty="0"/>
          </a:p>
          <a:p>
            <a:r>
              <a:rPr lang="en-US" dirty="0"/>
              <a:t>Head-to-head race between POCO and </a:t>
            </a:r>
            <a:r>
              <a:rPr lang="en-US" dirty="0" err="1"/>
              <a:t>PPSurf</a:t>
            </a:r>
            <a:r>
              <a:rPr lang="en-US" dirty="0"/>
              <a:t> with a slight advantage for </a:t>
            </a:r>
            <a:r>
              <a:rPr lang="en-US" dirty="0" err="1"/>
              <a:t>PPSurf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0523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methods take 1-2 minutes per shape, learned SAP is blazing fast with less than a second, P2S is very slow due to redundancy of input points</a:t>
            </a:r>
          </a:p>
          <a:p>
            <a:endParaRPr lang="en-US" dirty="0"/>
          </a:p>
          <a:p>
            <a:r>
              <a:rPr lang="en-US" dirty="0"/>
              <a:t>PGR went out of memory on some shapes because its memory has quadratic complexity with point cloud size</a:t>
            </a:r>
          </a:p>
          <a:p>
            <a:r>
              <a:rPr lang="en-US" dirty="0"/>
              <a:t>SAP is quite efficient, P2S not so much</a:t>
            </a:r>
          </a:p>
          <a:p>
            <a:r>
              <a:rPr lang="en-US" dirty="0" err="1"/>
              <a:t>PPSurf</a:t>
            </a:r>
            <a:r>
              <a:rPr lang="en-US" dirty="0"/>
              <a:t> needs a bit more memory than POCO for the additional local branch</a:t>
            </a:r>
          </a:p>
          <a:p>
            <a:endParaRPr lang="en-US" dirty="0"/>
          </a:p>
          <a:p>
            <a:r>
              <a:rPr lang="en-US" dirty="0" err="1"/>
              <a:t>PPSurf</a:t>
            </a:r>
            <a:r>
              <a:rPr lang="en-US" dirty="0"/>
              <a:t> needs only 200 MB and 20 sec/shape more than POCO</a:t>
            </a:r>
          </a:p>
        </p:txBody>
      </p:sp>
    </p:spTree>
    <p:extLst>
      <p:ext uri="{BB962C8B-B14F-4D97-AF65-F5344CB8AC3E}">
        <p14:creationId xmlns:p14="http://schemas.microsoft.com/office/powerpoint/2010/main" val="32006135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Extensive ablation study</a:t>
            </a:r>
          </a:p>
          <a:p>
            <a:r>
              <a:rPr lang="en-US" dirty="0"/>
              <a:t>Left: comparison of branches -&gt; local-only doesn’t work, both branches is a bit better than only global</a:t>
            </a:r>
          </a:p>
          <a:p>
            <a:r>
              <a:rPr lang="en-US" dirty="0"/>
              <a:t>Middle: 10 NN for the local branch is not enough, no noteworthy advantage beyond 50 NN</a:t>
            </a:r>
          </a:p>
          <a:p>
            <a:r>
              <a:rPr lang="en-US" dirty="0"/>
              <a:t>Right: attention as a symmetric operation for the local </a:t>
            </a:r>
            <a:r>
              <a:rPr lang="en-US" dirty="0" err="1"/>
              <a:t>PointNet</a:t>
            </a:r>
            <a:r>
              <a:rPr lang="en-US" dirty="0"/>
              <a:t> is clearly better than max. max seems to break even the good global features</a:t>
            </a:r>
          </a:p>
        </p:txBody>
      </p:sp>
    </p:spTree>
    <p:extLst>
      <p:ext uri="{BB962C8B-B14F-4D97-AF65-F5344CB8AC3E}">
        <p14:creationId xmlns:p14="http://schemas.microsoft.com/office/powerpoint/2010/main" val="15292313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circling around</a:t>
            </a:r>
          </a:p>
        </p:txBody>
      </p:sp>
    </p:spTree>
    <p:extLst>
      <p:ext uri="{BB962C8B-B14F-4D97-AF65-F5344CB8AC3E}">
        <p14:creationId xmlns:p14="http://schemas.microsoft.com/office/powerpoint/2010/main" val="12531429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add point cloud</a:t>
            </a:r>
          </a:p>
          <a:p>
            <a:r>
              <a:rPr lang="en-US" dirty="0"/>
              <a:t>edges of clean point clouds are smoothed, probably because of bias towards noisy point clouds in dataset</a:t>
            </a:r>
          </a:p>
          <a:p>
            <a:r>
              <a:rPr lang="en-US" dirty="0"/>
              <a:t>Data-driven not optimal for clean point clouds</a:t>
            </a:r>
          </a:p>
        </p:txBody>
      </p:sp>
    </p:spTree>
    <p:extLst>
      <p:ext uri="{BB962C8B-B14F-4D97-AF65-F5344CB8AC3E}">
        <p14:creationId xmlns:p14="http://schemas.microsoft.com/office/powerpoint/2010/main" val="132527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meaningful hole filling for larger holes</a:t>
            </a:r>
          </a:p>
        </p:txBody>
      </p:sp>
    </p:spTree>
    <p:extLst>
      <p:ext uri="{BB962C8B-B14F-4D97-AF65-F5344CB8AC3E}">
        <p14:creationId xmlns:p14="http://schemas.microsoft.com/office/powerpoint/2010/main" val="337225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What’s surface reconstruction?</a:t>
            </a:r>
          </a:p>
          <a:p>
            <a:r>
              <a:rPr lang="en-US" dirty="0"/>
              <a:t>Point cloud in</a:t>
            </a:r>
          </a:p>
          <a:p>
            <a:r>
              <a:rPr lang="en-US" dirty="0"/>
              <a:t>Mesh out</a:t>
            </a:r>
          </a:p>
        </p:txBody>
      </p:sp>
    </p:spTree>
    <p:extLst>
      <p:ext uri="{BB962C8B-B14F-4D97-AF65-F5344CB8AC3E}">
        <p14:creationId xmlns:p14="http://schemas.microsoft.com/office/powerpoint/2010/main" val="40693039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test it right now on </a:t>
            </a:r>
            <a:r>
              <a:rPr lang="en-US" dirty="0" err="1"/>
              <a:t>huggingface</a:t>
            </a:r>
            <a:endParaRPr lang="en-US" dirty="0"/>
          </a:p>
          <a:p>
            <a:r>
              <a:rPr lang="en-US" dirty="0"/>
              <a:t>Thanks to them for providing a free GPU from their pool!</a:t>
            </a:r>
          </a:p>
        </p:txBody>
      </p:sp>
    </p:spTree>
    <p:extLst>
      <p:ext uri="{BB962C8B-B14F-4D97-AF65-F5344CB8AC3E}">
        <p14:creationId xmlns:p14="http://schemas.microsoft.com/office/powerpoint/2010/main" val="31447433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New life</a:t>
            </a:r>
          </a:p>
        </p:txBody>
      </p:sp>
    </p:spTree>
    <p:extLst>
      <p:ext uri="{BB962C8B-B14F-4D97-AF65-F5344CB8AC3E}">
        <p14:creationId xmlns:p14="http://schemas.microsoft.com/office/powerpoint/2010/main" val="13637844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what did we do in </a:t>
            </a:r>
            <a:r>
              <a:rPr lang="en-US" dirty="0" err="1"/>
              <a:t>PPSurf</a:t>
            </a:r>
            <a:r>
              <a:rPr lang="en-US" dirty="0"/>
              <a:t>? Here is our architecture…</a:t>
            </a:r>
          </a:p>
          <a:p>
            <a:r>
              <a:rPr lang="en-US" dirty="0"/>
              <a:t>We keep the idea of Points2Surf with its global and local branches in the network</a:t>
            </a:r>
          </a:p>
          <a:p>
            <a:r>
              <a:rPr lang="en-US" dirty="0"/>
              <a:t>We use POCO for strong global encoding and </a:t>
            </a:r>
            <a:r>
              <a:rPr lang="en-US" dirty="0" err="1"/>
              <a:t>PointNet</a:t>
            </a:r>
            <a:r>
              <a:rPr lang="en-US" dirty="0"/>
              <a:t> for fast local encoding</a:t>
            </a:r>
          </a:p>
          <a:p>
            <a:r>
              <a:rPr lang="en-US" dirty="0"/>
              <a:t>Both branches output a feature vector, which we sum and put into an MLP</a:t>
            </a:r>
          </a:p>
          <a:p>
            <a:r>
              <a:rPr lang="en-US" dirty="0"/>
              <a:t>MLP predicts occupancy probabilities which we turn into a mesh like in POCO</a:t>
            </a:r>
          </a:p>
          <a:p>
            <a:r>
              <a:rPr lang="en-US" dirty="0"/>
              <a:t>Let’s have a closer look at the local branch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6866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of the biggest strengths of data driven methods is noise robustness</a:t>
            </a:r>
          </a:p>
          <a:p>
            <a:r>
              <a:rPr lang="en-US" dirty="0"/>
              <a:t>Here results with our method</a:t>
            </a:r>
          </a:p>
          <a:p>
            <a:r>
              <a:rPr lang="en-US" dirty="0"/>
              <a:t>Reasonable results even with crazy amounts of noise</a:t>
            </a:r>
          </a:p>
          <a:p>
            <a:endParaRPr lang="en-US" dirty="0"/>
          </a:p>
          <a:p>
            <a:r>
              <a:rPr lang="en-US" dirty="0"/>
              <a:t>Use uncolored here? Add “GT” text?</a:t>
            </a:r>
          </a:p>
        </p:txBody>
      </p:sp>
    </p:spTree>
    <p:extLst>
      <p:ext uri="{BB962C8B-B14F-4D97-AF65-F5344CB8AC3E}">
        <p14:creationId xmlns:p14="http://schemas.microsoft.com/office/powerpoint/2010/main" val="32519774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887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Reconstruction could be this…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20339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 this…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Ill-posed problem: one point cloud can correspond to many </a:t>
            </a:r>
            <a:r>
              <a:rPr lang="en-US"/>
              <a:t>surfaces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We </a:t>
            </a:r>
            <a:r>
              <a:rPr lang="en-US" dirty="0"/>
              <a:t>try to find the most plausible and most accurate reconstruction of the original surface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17909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Reconstruction methods will get noisy and incomplete point clouds as inputs</a:t>
            </a:r>
          </a:p>
          <a:p>
            <a:r>
              <a:rPr lang="en-US" dirty="0"/>
              <a:t>We need to deal with that or our results will be unusable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16655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found two categories of reconstruction methods: non-data-driven and data-driven</a:t>
            </a:r>
          </a:p>
          <a:p>
            <a:r>
              <a:rPr lang="en-US" dirty="0"/>
              <a:t>Non-data driven are e.g. the well-known Poisson Reconstruction. They usually fit some 3d representation (surface or volume) to the given input point cloud.</a:t>
            </a:r>
          </a:p>
          <a:p>
            <a:r>
              <a:rPr lang="en-US" dirty="0"/>
              <a:t>Data driven ones are similar but they were trained on many other point clouds, so they know e.g. noise statistics</a:t>
            </a:r>
          </a:p>
        </p:txBody>
      </p:sp>
    </p:spTree>
    <p:extLst>
      <p:ext uri="{BB962C8B-B14F-4D97-AF65-F5344CB8AC3E}">
        <p14:creationId xmlns:p14="http://schemas.microsoft.com/office/powerpoint/2010/main" val="19307078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are some results with recent non-data driven methods</a:t>
            </a:r>
          </a:p>
          <a:p>
            <a:r>
              <a:rPr lang="en-US" dirty="0"/>
              <a:t>Red encodes the deviation from the ground truth surface</a:t>
            </a:r>
          </a:p>
          <a:p>
            <a:r>
              <a:rPr lang="en-US" dirty="0"/>
              <a:t>Neural IMLS messes up the topology and </a:t>
            </a:r>
            <a:r>
              <a:rPr lang="en-US" dirty="0" err="1"/>
              <a:t>oversmooths</a:t>
            </a:r>
            <a:r>
              <a:rPr lang="en-US" dirty="0"/>
              <a:t>, overfitting method</a:t>
            </a:r>
          </a:p>
          <a:p>
            <a:r>
              <a:rPr lang="en-US" dirty="0"/>
              <a:t>SAP (unlearned) and PGR can’t handle the noise </a:t>
            </a:r>
          </a:p>
        </p:txBody>
      </p:sp>
    </p:spTree>
    <p:extLst>
      <p:ext uri="{BB962C8B-B14F-4D97-AF65-F5344CB8AC3E}">
        <p14:creationId xmlns:p14="http://schemas.microsoft.com/office/powerpoint/2010/main" val="25525981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found two categories of reconstruction methods: non-data-driven and data-driven</a:t>
            </a:r>
          </a:p>
          <a:p>
            <a:r>
              <a:rPr lang="en-US" dirty="0"/>
              <a:t>Non-data driven are e.g. the well-known Poisson Reconstruction. They usually fit some 3d representation (surface or volume) to the given input point cloud.</a:t>
            </a:r>
          </a:p>
          <a:p>
            <a:r>
              <a:rPr lang="en-US" dirty="0"/>
              <a:t>Data driven ones are similar but they were trained on many other point clouds, so they know e.g. noise statistics</a:t>
            </a:r>
          </a:p>
        </p:txBody>
      </p:sp>
    </p:spTree>
    <p:extLst>
      <p:ext uri="{BB962C8B-B14F-4D97-AF65-F5344CB8AC3E}">
        <p14:creationId xmlns:p14="http://schemas.microsoft.com/office/powerpoint/2010/main" val="2390464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1665360" y="610763"/>
            <a:ext cx="319841" cy="5627344"/>
            <a:chOff x="5475" y="54"/>
            <a:chExt cx="216" cy="3856"/>
          </a:xfrm>
        </p:grpSpPr>
        <p:sp>
          <p:nvSpPr>
            <p:cNvPr id="14" name="Rectangle 12"/>
            <p:cNvSpPr>
              <a:spLocks noChangeArrowheads="1"/>
            </p:cNvSpPr>
            <p:nvPr userDrawn="1"/>
          </p:nvSpPr>
          <p:spPr bwMode="auto">
            <a:xfrm>
              <a:off x="5633" y="530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auto">
            <a:xfrm>
              <a:off x="5527" y="530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auto">
            <a:xfrm>
              <a:off x="5633" y="582"/>
              <a:ext cx="54" cy="53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auto">
            <a:xfrm>
              <a:off x="5475" y="582"/>
              <a:ext cx="52" cy="53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auto">
            <a:xfrm>
              <a:off x="5633" y="635"/>
              <a:ext cx="54" cy="53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auto">
            <a:xfrm>
              <a:off x="5581" y="635"/>
              <a:ext cx="52" cy="53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auto">
            <a:xfrm>
              <a:off x="5633" y="688"/>
              <a:ext cx="54" cy="53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auto">
            <a:xfrm>
              <a:off x="5581" y="582"/>
              <a:ext cx="52" cy="53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auto">
            <a:xfrm>
              <a:off x="5527" y="688"/>
              <a:ext cx="54" cy="53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auto">
            <a:xfrm>
              <a:off x="5475" y="688"/>
              <a:ext cx="52" cy="53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4" name="Rectangle 22"/>
            <p:cNvSpPr>
              <a:spLocks noChangeArrowheads="1"/>
            </p:cNvSpPr>
            <p:nvPr userDrawn="1"/>
          </p:nvSpPr>
          <p:spPr bwMode="auto">
            <a:xfrm>
              <a:off x="5633" y="741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5" name="Rectangle 23"/>
            <p:cNvSpPr>
              <a:spLocks noChangeArrowheads="1"/>
            </p:cNvSpPr>
            <p:nvPr userDrawn="1"/>
          </p:nvSpPr>
          <p:spPr bwMode="auto">
            <a:xfrm>
              <a:off x="5581" y="741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6" name="Rectangle 24"/>
            <p:cNvSpPr>
              <a:spLocks noChangeArrowheads="1"/>
            </p:cNvSpPr>
            <p:nvPr userDrawn="1"/>
          </p:nvSpPr>
          <p:spPr bwMode="auto">
            <a:xfrm>
              <a:off x="5527" y="793"/>
              <a:ext cx="54" cy="54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7" name="Rectangle 25"/>
            <p:cNvSpPr>
              <a:spLocks noChangeArrowheads="1"/>
            </p:cNvSpPr>
            <p:nvPr userDrawn="1"/>
          </p:nvSpPr>
          <p:spPr bwMode="auto">
            <a:xfrm>
              <a:off x="5633" y="793"/>
              <a:ext cx="54" cy="54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8" name="Rectangle 26"/>
            <p:cNvSpPr>
              <a:spLocks noChangeArrowheads="1"/>
            </p:cNvSpPr>
            <p:nvPr userDrawn="1"/>
          </p:nvSpPr>
          <p:spPr bwMode="auto">
            <a:xfrm>
              <a:off x="5633" y="847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9" name="Rectangle 27"/>
            <p:cNvSpPr>
              <a:spLocks noChangeArrowheads="1"/>
            </p:cNvSpPr>
            <p:nvPr userDrawn="1"/>
          </p:nvSpPr>
          <p:spPr bwMode="auto">
            <a:xfrm>
              <a:off x="5581" y="847"/>
              <a:ext cx="52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30" name="Rectangle 28"/>
            <p:cNvSpPr>
              <a:spLocks noChangeArrowheads="1"/>
            </p:cNvSpPr>
            <p:nvPr userDrawn="1"/>
          </p:nvSpPr>
          <p:spPr bwMode="auto">
            <a:xfrm>
              <a:off x="5475" y="847"/>
              <a:ext cx="52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31" name="Rectangle 29"/>
            <p:cNvSpPr>
              <a:spLocks noChangeArrowheads="1"/>
            </p:cNvSpPr>
            <p:nvPr userDrawn="1"/>
          </p:nvSpPr>
          <p:spPr bwMode="auto">
            <a:xfrm>
              <a:off x="5633" y="899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32" name="Rectangle 30"/>
            <p:cNvSpPr>
              <a:spLocks noChangeArrowheads="1"/>
            </p:cNvSpPr>
            <p:nvPr userDrawn="1"/>
          </p:nvSpPr>
          <p:spPr bwMode="auto">
            <a:xfrm>
              <a:off x="5581" y="899"/>
              <a:ext cx="52" cy="54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33" name="Rectangle 31"/>
            <p:cNvSpPr>
              <a:spLocks noChangeArrowheads="1"/>
            </p:cNvSpPr>
            <p:nvPr userDrawn="1"/>
          </p:nvSpPr>
          <p:spPr bwMode="auto">
            <a:xfrm>
              <a:off x="5527" y="899"/>
              <a:ext cx="54" cy="54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34" name="Rectangle 32"/>
            <p:cNvSpPr>
              <a:spLocks noChangeArrowheads="1"/>
            </p:cNvSpPr>
            <p:nvPr userDrawn="1"/>
          </p:nvSpPr>
          <p:spPr bwMode="auto">
            <a:xfrm>
              <a:off x="5633" y="953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35" name="Rectangle 33"/>
            <p:cNvSpPr>
              <a:spLocks noChangeArrowheads="1"/>
            </p:cNvSpPr>
            <p:nvPr userDrawn="1"/>
          </p:nvSpPr>
          <p:spPr bwMode="auto">
            <a:xfrm>
              <a:off x="5581" y="953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36" name="Rectangle 34"/>
            <p:cNvSpPr>
              <a:spLocks noChangeArrowheads="1"/>
            </p:cNvSpPr>
            <p:nvPr userDrawn="1"/>
          </p:nvSpPr>
          <p:spPr bwMode="auto">
            <a:xfrm>
              <a:off x="5475" y="953"/>
              <a:ext cx="52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37" name="Rectangle 35"/>
            <p:cNvSpPr>
              <a:spLocks noChangeArrowheads="1"/>
            </p:cNvSpPr>
            <p:nvPr userDrawn="1"/>
          </p:nvSpPr>
          <p:spPr bwMode="auto">
            <a:xfrm>
              <a:off x="5633" y="1005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38" name="Rectangle 36"/>
            <p:cNvSpPr>
              <a:spLocks noChangeArrowheads="1"/>
            </p:cNvSpPr>
            <p:nvPr userDrawn="1"/>
          </p:nvSpPr>
          <p:spPr bwMode="auto">
            <a:xfrm>
              <a:off x="5527" y="1005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39" name="Rectangle 37"/>
            <p:cNvSpPr>
              <a:spLocks noChangeArrowheads="1"/>
            </p:cNvSpPr>
            <p:nvPr userDrawn="1"/>
          </p:nvSpPr>
          <p:spPr bwMode="auto">
            <a:xfrm>
              <a:off x="5633" y="1057"/>
              <a:ext cx="54" cy="54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40" name="Rectangle 38"/>
            <p:cNvSpPr>
              <a:spLocks noChangeArrowheads="1"/>
            </p:cNvSpPr>
            <p:nvPr userDrawn="1"/>
          </p:nvSpPr>
          <p:spPr bwMode="auto">
            <a:xfrm>
              <a:off x="5581" y="1057"/>
              <a:ext cx="52" cy="54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41" name="Rectangle 39"/>
            <p:cNvSpPr>
              <a:spLocks noChangeArrowheads="1"/>
            </p:cNvSpPr>
            <p:nvPr userDrawn="1"/>
          </p:nvSpPr>
          <p:spPr bwMode="auto">
            <a:xfrm>
              <a:off x="5475" y="1057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42" name="Rectangle 40"/>
            <p:cNvSpPr>
              <a:spLocks noChangeArrowheads="1"/>
            </p:cNvSpPr>
            <p:nvPr userDrawn="1"/>
          </p:nvSpPr>
          <p:spPr bwMode="auto">
            <a:xfrm>
              <a:off x="5633" y="1111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43" name="Rectangle 41"/>
            <p:cNvSpPr>
              <a:spLocks noChangeArrowheads="1"/>
            </p:cNvSpPr>
            <p:nvPr userDrawn="1"/>
          </p:nvSpPr>
          <p:spPr bwMode="auto">
            <a:xfrm>
              <a:off x="5581" y="1111"/>
              <a:ext cx="52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44" name="Rectangle 42"/>
            <p:cNvSpPr>
              <a:spLocks noChangeArrowheads="1"/>
            </p:cNvSpPr>
            <p:nvPr userDrawn="1"/>
          </p:nvSpPr>
          <p:spPr bwMode="auto">
            <a:xfrm>
              <a:off x="5633" y="1163"/>
              <a:ext cx="54" cy="54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45" name="Rectangle 43"/>
            <p:cNvSpPr>
              <a:spLocks noChangeArrowheads="1"/>
            </p:cNvSpPr>
            <p:nvPr userDrawn="1"/>
          </p:nvSpPr>
          <p:spPr bwMode="auto">
            <a:xfrm>
              <a:off x="5527" y="1163"/>
              <a:ext cx="54" cy="54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46" name="Rectangle 44"/>
            <p:cNvSpPr>
              <a:spLocks noChangeArrowheads="1"/>
            </p:cNvSpPr>
            <p:nvPr userDrawn="1"/>
          </p:nvSpPr>
          <p:spPr bwMode="auto">
            <a:xfrm>
              <a:off x="5633" y="1217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47" name="Rectangle 45"/>
            <p:cNvSpPr>
              <a:spLocks noChangeArrowheads="1"/>
            </p:cNvSpPr>
            <p:nvPr userDrawn="1"/>
          </p:nvSpPr>
          <p:spPr bwMode="auto">
            <a:xfrm>
              <a:off x="5581" y="1217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48" name="Rectangle 46"/>
            <p:cNvSpPr>
              <a:spLocks noChangeArrowheads="1"/>
            </p:cNvSpPr>
            <p:nvPr userDrawn="1"/>
          </p:nvSpPr>
          <p:spPr bwMode="auto">
            <a:xfrm>
              <a:off x="5527" y="1217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49" name="Rectangle 47"/>
            <p:cNvSpPr>
              <a:spLocks noChangeArrowheads="1"/>
            </p:cNvSpPr>
            <p:nvPr userDrawn="1"/>
          </p:nvSpPr>
          <p:spPr bwMode="auto">
            <a:xfrm>
              <a:off x="5633" y="1269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50" name="Rectangle 48"/>
            <p:cNvSpPr>
              <a:spLocks noChangeArrowheads="1"/>
            </p:cNvSpPr>
            <p:nvPr userDrawn="1"/>
          </p:nvSpPr>
          <p:spPr bwMode="auto">
            <a:xfrm>
              <a:off x="5581" y="1269"/>
              <a:ext cx="52" cy="54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51" name="Rectangle 49"/>
            <p:cNvSpPr>
              <a:spLocks noChangeArrowheads="1"/>
            </p:cNvSpPr>
            <p:nvPr userDrawn="1"/>
          </p:nvSpPr>
          <p:spPr bwMode="auto">
            <a:xfrm>
              <a:off x="5475" y="1269"/>
              <a:ext cx="52" cy="54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52" name="Rectangle 50"/>
            <p:cNvSpPr>
              <a:spLocks noChangeArrowheads="1"/>
            </p:cNvSpPr>
            <p:nvPr userDrawn="1"/>
          </p:nvSpPr>
          <p:spPr bwMode="auto">
            <a:xfrm>
              <a:off x="5633" y="1323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53" name="Rectangle 51"/>
            <p:cNvSpPr>
              <a:spLocks noChangeArrowheads="1"/>
            </p:cNvSpPr>
            <p:nvPr userDrawn="1"/>
          </p:nvSpPr>
          <p:spPr bwMode="auto">
            <a:xfrm>
              <a:off x="5527" y="1323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54" name="Rectangle 52"/>
            <p:cNvSpPr>
              <a:spLocks noChangeArrowheads="1"/>
            </p:cNvSpPr>
            <p:nvPr userDrawn="1"/>
          </p:nvSpPr>
          <p:spPr bwMode="auto">
            <a:xfrm>
              <a:off x="5633" y="1375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55" name="Rectangle 53"/>
            <p:cNvSpPr>
              <a:spLocks noChangeArrowheads="1"/>
            </p:cNvSpPr>
            <p:nvPr userDrawn="1"/>
          </p:nvSpPr>
          <p:spPr bwMode="auto">
            <a:xfrm>
              <a:off x="5581" y="1375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56" name="Rectangle 54"/>
            <p:cNvSpPr>
              <a:spLocks noChangeArrowheads="1"/>
            </p:cNvSpPr>
            <p:nvPr userDrawn="1"/>
          </p:nvSpPr>
          <p:spPr bwMode="auto">
            <a:xfrm>
              <a:off x="5527" y="1375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57" name="Rectangle 55"/>
            <p:cNvSpPr>
              <a:spLocks noChangeArrowheads="1"/>
            </p:cNvSpPr>
            <p:nvPr userDrawn="1"/>
          </p:nvSpPr>
          <p:spPr bwMode="auto">
            <a:xfrm>
              <a:off x="5633" y="1427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58" name="Rectangle 56"/>
            <p:cNvSpPr>
              <a:spLocks noChangeArrowheads="1"/>
            </p:cNvSpPr>
            <p:nvPr userDrawn="1"/>
          </p:nvSpPr>
          <p:spPr bwMode="auto">
            <a:xfrm>
              <a:off x="5581" y="1427"/>
              <a:ext cx="52" cy="54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59" name="Rectangle 57"/>
            <p:cNvSpPr>
              <a:spLocks noChangeArrowheads="1"/>
            </p:cNvSpPr>
            <p:nvPr userDrawn="1"/>
          </p:nvSpPr>
          <p:spPr bwMode="auto">
            <a:xfrm>
              <a:off x="5633" y="1481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60" name="Rectangle 58"/>
            <p:cNvSpPr>
              <a:spLocks noChangeArrowheads="1"/>
            </p:cNvSpPr>
            <p:nvPr userDrawn="1"/>
          </p:nvSpPr>
          <p:spPr bwMode="auto">
            <a:xfrm>
              <a:off x="5581" y="1481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61" name="Rectangle 59"/>
            <p:cNvSpPr>
              <a:spLocks noChangeArrowheads="1"/>
            </p:cNvSpPr>
            <p:nvPr userDrawn="1"/>
          </p:nvSpPr>
          <p:spPr bwMode="auto">
            <a:xfrm>
              <a:off x="5527" y="1481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62" name="Rectangle 60"/>
            <p:cNvSpPr>
              <a:spLocks noChangeArrowheads="1"/>
            </p:cNvSpPr>
            <p:nvPr userDrawn="1"/>
          </p:nvSpPr>
          <p:spPr bwMode="auto">
            <a:xfrm>
              <a:off x="5633" y="1533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63" name="Rectangle 61"/>
            <p:cNvSpPr>
              <a:spLocks noChangeArrowheads="1"/>
            </p:cNvSpPr>
            <p:nvPr userDrawn="1"/>
          </p:nvSpPr>
          <p:spPr bwMode="auto">
            <a:xfrm>
              <a:off x="5475" y="1533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64" name="Rectangle 62"/>
            <p:cNvSpPr>
              <a:spLocks noChangeArrowheads="1"/>
            </p:cNvSpPr>
            <p:nvPr userDrawn="1"/>
          </p:nvSpPr>
          <p:spPr bwMode="auto">
            <a:xfrm>
              <a:off x="5633" y="1586"/>
              <a:ext cx="54" cy="53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65" name="Rectangle 63"/>
            <p:cNvSpPr>
              <a:spLocks noChangeArrowheads="1"/>
            </p:cNvSpPr>
            <p:nvPr userDrawn="1"/>
          </p:nvSpPr>
          <p:spPr bwMode="auto">
            <a:xfrm>
              <a:off x="5581" y="1586"/>
              <a:ext cx="52" cy="53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66" name="Rectangle 64"/>
            <p:cNvSpPr>
              <a:spLocks noChangeArrowheads="1"/>
            </p:cNvSpPr>
            <p:nvPr userDrawn="1"/>
          </p:nvSpPr>
          <p:spPr bwMode="auto">
            <a:xfrm>
              <a:off x="5527" y="1586"/>
              <a:ext cx="54" cy="53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67" name="Rectangle 65"/>
            <p:cNvSpPr>
              <a:spLocks noChangeArrowheads="1"/>
            </p:cNvSpPr>
            <p:nvPr userDrawn="1"/>
          </p:nvSpPr>
          <p:spPr bwMode="auto">
            <a:xfrm>
              <a:off x="5633" y="1639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68" name="Rectangle 66"/>
            <p:cNvSpPr>
              <a:spLocks noChangeArrowheads="1"/>
            </p:cNvSpPr>
            <p:nvPr userDrawn="1"/>
          </p:nvSpPr>
          <p:spPr bwMode="auto">
            <a:xfrm>
              <a:off x="5633" y="1692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69" name="Rectangle 67"/>
            <p:cNvSpPr>
              <a:spLocks noChangeArrowheads="1"/>
            </p:cNvSpPr>
            <p:nvPr userDrawn="1"/>
          </p:nvSpPr>
          <p:spPr bwMode="auto">
            <a:xfrm>
              <a:off x="5581" y="1692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70" name="Rectangle 68"/>
            <p:cNvSpPr>
              <a:spLocks noChangeArrowheads="1"/>
            </p:cNvSpPr>
            <p:nvPr userDrawn="1"/>
          </p:nvSpPr>
          <p:spPr bwMode="auto">
            <a:xfrm>
              <a:off x="5527" y="1692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71" name="Rectangle 69"/>
            <p:cNvSpPr>
              <a:spLocks noChangeArrowheads="1"/>
            </p:cNvSpPr>
            <p:nvPr userDrawn="1"/>
          </p:nvSpPr>
          <p:spPr bwMode="auto">
            <a:xfrm>
              <a:off x="5633" y="1744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72" name="Rectangle 70"/>
            <p:cNvSpPr>
              <a:spLocks noChangeArrowheads="1"/>
            </p:cNvSpPr>
            <p:nvPr userDrawn="1"/>
          </p:nvSpPr>
          <p:spPr bwMode="auto">
            <a:xfrm>
              <a:off x="5581" y="1744"/>
              <a:ext cx="52" cy="54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73" name="Rectangle 71"/>
            <p:cNvSpPr>
              <a:spLocks noChangeArrowheads="1"/>
            </p:cNvSpPr>
            <p:nvPr userDrawn="1"/>
          </p:nvSpPr>
          <p:spPr bwMode="auto">
            <a:xfrm>
              <a:off x="5527" y="1744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74" name="Rectangle 72"/>
            <p:cNvSpPr>
              <a:spLocks noChangeArrowheads="1"/>
            </p:cNvSpPr>
            <p:nvPr userDrawn="1"/>
          </p:nvSpPr>
          <p:spPr bwMode="auto">
            <a:xfrm>
              <a:off x="5633" y="1798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75" name="Rectangle 73"/>
            <p:cNvSpPr>
              <a:spLocks noChangeArrowheads="1"/>
            </p:cNvSpPr>
            <p:nvPr userDrawn="1"/>
          </p:nvSpPr>
          <p:spPr bwMode="auto">
            <a:xfrm>
              <a:off x="5527" y="1850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76" name="Rectangle 74"/>
            <p:cNvSpPr>
              <a:spLocks noChangeArrowheads="1"/>
            </p:cNvSpPr>
            <p:nvPr userDrawn="1"/>
          </p:nvSpPr>
          <p:spPr bwMode="auto">
            <a:xfrm>
              <a:off x="5475" y="1798"/>
              <a:ext cx="52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77" name="Rectangle 75"/>
            <p:cNvSpPr>
              <a:spLocks noChangeArrowheads="1"/>
            </p:cNvSpPr>
            <p:nvPr userDrawn="1"/>
          </p:nvSpPr>
          <p:spPr bwMode="auto">
            <a:xfrm>
              <a:off x="5633" y="1850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78" name="Rectangle 76"/>
            <p:cNvSpPr>
              <a:spLocks noChangeArrowheads="1"/>
            </p:cNvSpPr>
            <p:nvPr userDrawn="1"/>
          </p:nvSpPr>
          <p:spPr bwMode="auto">
            <a:xfrm>
              <a:off x="5633" y="1902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79" name="Rectangle 77"/>
            <p:cNvSpPr>
              <a:spLocks noChangeArrowheads="1"/>
            </p:cNvSpPr>
            <p:nvPr userDrawn="1"/>
          </p:nvSpPr>
          <p:spPr bwMode="auto">
            <a:xfrm>
              <a:off x="5581" y="1902"/>
              <a:ext cx="52" cy="54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80" name="Rectangle 78"/>
            <p:cNvSpPr>
              <a:spLocks noChangeArrowheads="1"/>
            </p:cNvSpPr>
            <p:nvPr userDrawn="1"/>
          </p:nvSpPr>
          <p:spPr bwMode="auto">
            <a:xfrm>
              <a:off x="5633" y="2432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81" name="Rectangle 79"/>
            <p:cNvSpPr>
              <a:spLocks noChangeArrowheads="1"/>
            </p:cNvSpPr>
            <p:nvPr userDrawn="1"/>
          </p:nvSpPr>
          <p:spPr bwMode="auto">
            <a:xfrm>
              <a:off x="5581" y="2432"/>
              <a:ext cx="52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82" name="Rectangle 80"/>
            <p:cNvSpPr>
              <a:spLocks noChangeArrowheads="1"/>
            </p:cNvSpPr>
            <p:nvPr userDrawn="1"/>
          </p:nvSpPr>
          <p:spPr bwMode="auto">
            <a:xfrm>
              <a:off x="5527" y="2432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83" name="Rectangle 81"/>
            <p:cNvSpPr>
              <a:spLocks noChangeArrowheads="1"/>
            </p:cNvSpPr>
            <p:nvPr userDrawn="1"/>
          </p:nvSpPr>
          <p:spPr bwMode="auto">
            <a:xfrm>
              <a:off x="5633" y="2484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84" name="Rectangle 82"/>
            <p:cNvSpPr>
              <a:spLocks noChangeArrowheads="1"/>
            </p:cNvSpPr>
            <p:nvPr userDrawn="1"/>
          </p:nvSpPr>
          <p:spPr bwMode="auto">
            <a:xfrm>
              <a:off x="5581" y="2484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85" name="Rectangle 83"/>
            <p:cNvSpPr>
              <a:spLocks noChangeArrowheads="1"/>
            </p:cNvSpPr>
            <p:nvPr userDrawn="1"/>
          </p:nvSpPr>
          <p:spPr bwMode="auto">
            <a:xfrm>
              <a:off x="5633" y="2538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86" name="Rectangle 84"/>
            <p:cNvSpPr>
              <a:spLocks noChangeArrowheads="1"/>
            </p:cNvSpPr>
            <p:nvPr userDrawn="1"/>
          </p:nvSpPr>
          <p:spPr bwMode="auto">
            <a:xfrm>
              <a:off x="5527" y="2538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87" name="Rectangle 85"/>
            <p:cNvSpPr>
              <a:spLocks noChangeArrowheads="1"/>
            </p:cNvSpPr>
            <p:nvPr userDrawn="1"/>
          </p:nvSpPr>
          <p:spPr bwMode="auto">
            <a:xfrm>
              <a:off x="5633" y="2590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88" name="Rectangle 86"/>
            <p:cNvSpPr>
              <a:spLocks noChangeArrowheads="1"/>
            </p:cNvSpPr>
            <p:nvPr userDrawn="1"/>
          </p:nvSpPr>
          <p:spPr bwMode="auto">
            <a:xfrm>
              <a:off x="5581" y="2590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89" name="Rectangle 87"/>
            <p:cNvSpPr>
              <a:spLocks noChangeArrowheads="1"/>
            </p:cNvSpPr>
            <p:nvPr userDrawn="1"/>
          </p:nvSpPr>
          <p:spPr bwMode="auto">
            <a:xfrm>
              <a:off x="5475" y="2590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90" name="Rectangle 88"/>
            <p:cNvSpPr>
              <a:spLocks noChangeArrowheads="1"/>
            </p:cNvSpPr>
            <p:nvPr userDrawn="1"/>
          </p:nvSpPr>
          <p:spPr bwMode="auto">
            <a:xfrm>
              <a:off x="5633" y="2643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91" name="Rectangle 89"/>
            <p:cNvSpPr>
              <a:spLocks noChangeArrowheads="1"/>
            </p:cNvSpPr>
            <p:nvPr userDrawn="1"/>
          </p:nvSpPr>
          <p:spPr bwMode="auto">
            <a:xfrm>
              <a:off x="5581" y="2643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92" name="Rectangle 90"/>
            <p:cNvSpPr>
              <a:spLocks noChangeArrowheads="1"/>
            </p:cNvSpPr>
            <p:nvPr userDrawn="1"/>
          </p:nvSpPr>
          <p:spPr bwMode="auto">
            <a:xfrm>
              <a:off x="5527" y="2643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93" name="Rectangle 91"/>
            <p:cNvSpPr>
              <a:spLocks noChangeArrowheads="1"/>
            </p:cNvSpPr>
            <p:nvPr userDrawn="1"/>
          </p:nvSpPr>
          <p:spPr bwMode="auto">
            <a:xfrm>
              <a:off x="5633" y="2695"/>
              <a:ext cx="54" cy="53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94" name="Rectangle 92"/>
            <p:cNvSpPr>
              <a:spLocks noChangeArrowheads="1"/>
            </p:cNvSpPr>
            <p:nvPr userDrawn="1"/>
          </p:nvSpPr>
          <p:spPr bwMode="auto">
            <a:xfrm>
              <a:off x="5581" y="2695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95" name="Rectangle 93"/>
            <p:cNvSpPr>
              <a:spLocks noChangeArrowheads="1"/>
            </p:cNvSpPr>
            <p:nvPr userDrawn="1"/>
          </p:nvSpPr>
          <p:spPr bwMode="auto">
            <a:xfrm>
              <a:off x="5633" y="2748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96" name="Rectangle 94"/>
            <p:cNvSpPr>
              <a:spLocks noChangeArrowheads="1"/>
            </p:cNvSpPr>
            <p:nvPr userDrawn="1"/>
          </p:nvSpPr>
          <p:spPr bwMode="auto">
            <a:xfrm>
              <a:off x="5581" y="2748"/>
              <a:ext cx="52" cy="53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97" name="Rectangle 95"/>
            <p:cNvSpPr>
              <a:spLocks noChangeArrowheads="1"/>
            </p:cNvSpPr>
            <p:nvPr userDrawn="1"/>
          </p:nvSpPr>
          <p:spPr bwMode="auto">
            <a:xfrm>
              <a:off x="5527" y="2748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98" name="Rectangle 96"/>
            <p:cNvSpPr>
              <a:spLocks noChangeArrowheads="1"/>
            </p:cNvSpPr>
            <p:nvPr userDrawn="1"/>
          </p:nvSpPr>
          <p:spPr bwMode="auto">
            <a:xfrm>
              <a:off x="5633" y="2801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99" name="Rectangle 97"/>
            <p:cNvSpPr>
              <a:spLocks noChangeArrowheads="1"/>
            </p:cNvSpPr>
            <p:nvPr userDrawn="1"/>
          </p:nvSpPr>
          <p:spPr bwMode="auto">
            <a:xfrm>
              <a:off x="5581" y="2801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00" name="Rectangle 98"/>
            <p:cNvSpPr>
              <a:spLocks noChangeArrowheads="1"/>
            </p:cNvSpPr>
            <p:nvPr userDrawn="1"/>
          </p:nvSpPr>
          <p:spPr bwMode="auto">
            <a:xfrm>
              <a:off x="5475" y="2801"/>
              <a:ext cx="52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01" name="Rectangle 99"/>
            <p:cNvSpPr>
              <a:spLocks noChangeArrowheads="1"/>
            </p:cNvSpPr>
            <p:nvPr userDrawn="1"/>
          </p:nvSpPr>
          <p:spPr bwMode="auto">
            <a:xfrm>
              <a:off x="5633" y="2853"/>
              <a:ext cx="54" cy="54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02" name="Rectangle 100"/>
            <p:cNvSpPr>
              <a:spLocks noChangeArrowheads="1"/>
            </p:cNvSpPr>
            <p:nvPr userDrawn="1"/>
          </p:nvSpPr>
          <p:spPr bwMode="auto">
            <a:xfrm>
              <a:off x="5527" y="2853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03" name="Rectangle 101"/>
            <p:cNvSpPr>
              <a:spLocks noChangeArrowheads="1"/>
            </p:cNvSpPr>
            <p:nvPr userDrawn="1"/>
          </p:nvSpPr>
          <p:spPr bwMode="auto">
            <a:xfrm>
              <a:off x="5633" y="2907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04" name="Rectangle 102"/>
            <p:cNvSpPr>
              <a:spLocks noChangeArrowheads="1"/>
            </p:cNvSpPr>
            <p:nvPr userDrawn="1"/>
          </p:nvSpPr>
          <p:spPr bwMode="auto">
            <a:xfrm>
              <a:off x="5581" y="2907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05" name="Rectangle 103"/>
            <p:cNvSpPr>
              <a:spLocks noChangeArrowheads="1"/>
            </p:cNvSpPr>
            <p:nvPr userDrawn="1"/>
          </p:nvSpPr>
          <p:spPr bwMode="auto">
            <a:xfrm>
              <a:off x="5475" y="2907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06" name="Rectangle 104"/>
            <p:cNvSpPr>
              <a:spLocks noChangeArrowheads="1"/>
            </p:cNvSpPr>
            <p:nvPr userDrawn="1"/>
          </p:nvSpPr>
          <p:spPr bwMode="auto">
            <a:xfrm>
              <a:off x="5633" y="2959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07" name="Rectangle 105"/>
            <p:cNvSpPr>
              <a:spLocks noChangeArrowheads="1"/>
            </p:cNvSpPr>
            <p:nvPr userDrawn="1"/>
          </p:nvSpPr>
          <p:spPr bwMode="auto">
            <a:xfrm>
              <a:off x="5581" y="2959"/>
              <a:ext cx="52" cy="54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08" name="Rectangle 106"/>
            <p:cNvSpPr>
              <a:spLocks noChangeArrowheads="1"/>
            </p:cNvSpPr>
            <p:nvPr userDrawn="1"/>
          </p:nvSpPr>
          <p:spPr bwMode="auto">
            <a:xfrm>
              <a:off x="5527" y="2959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09" name="Rectangle 107"/>
            <p:cNvSpPr>
              <a:spLocks noChangeArrowheads="1"/>
            </p:cNvSpPr>
            <p:nvPr userDrawn="1"/>
          </p:nvSpPr>
          <p:spPr bwMode="auto">
            <a:xfrm>
              <a:off x="5633" y="3013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10" name="Rectangle 108"/>
            <p:cNvSpPr>
              <a:spLocks noChangeArrowheads="1"/>
            </p:cNvSpPr>
            <p:nvPr userDrawn="1"/>
          </p:nvSpPr>
          <p:spPr bwMode="auto">
            <a:xfrm>
              <a:off x="5475" y="3013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11" name="Rectangle 109"/>
            <p:cNvSpPr>
              <a:spLocks noChangeArrowheads="1"/>
            </p:cNvSpPr>
            <p:nvPr userDrawn="1"/>
          </p:nvSpPr>
          <p:spPr bwMode="auto">
            <a:xfrm>
              <a:off x="5633" y="3065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12" name="Rectangle 110"/>
            <p:cNvSpPr>
              <a:spLocks noChangeArrowheads="1"/>
            </p:cNvSpPr>
            <p:nvPr userDrawn="1"/>
          </p:nvSpPr>
          <p:spPr bwMode="auto">
            <a:xfrm>
              <a:off x="5581" y="3065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13" name="Rectangle 111"/>
            <p:cNvSpPr>
              <a:spLocks noChangeArrowheads="1"/>
            </p:cNvSpPr>
            <p:nvPr userDrawn="1"/>
          </p:nvSpPr>
          <p:spPr bwMode="auto">
            <a:xfrm>
              <a:off x="5527" y="3065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14" name="Rectangle 112"/>
            <p:cNvSpPr>
              <a:spLocks noChangeArrowheads="1"/>
            </p:cNvSpPr>
            <p:nvPr userDrawn="1"/>
          </p:nvSpPr>
          <p:spPr bwMode="auto">
            <a:xfrm>
              <a:off x="5633" y="3117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15" name="Rectangle 113"/>
            <p:cNvSpPr>
              <a:spLocks noChangeArrowheads="1"/>
            </p:cNvSpPr>
            <p:nvPr userDrawn="1"/>
          </p:nvSpPr>
          <p:spPr bwMode="auto">
            <a:xfrm>
              <a:off x="5581" y="3117"/>
              <a:ext cx="52" cy="54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16" name="Rectangle 114"/>
            <p:cNvSpPr>
              <a:spLocks noChangeArrowheads="1"/>
            </p:cNvSpPr>
            <p:nvPr userDrawn="1"/>
          </p:nvSpPr>
          <p:spPr bwMode="auto">
            <a:xfrm>
              <a:off x="5633" y="3171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17" name="Rectangle 115"/>
            <p:cNvSpPr>
              <a:spLocks noChangeArrowheads="1"/>
            </p:cNvSpPr>
            <p:nvPr userDrawn="1"/>
          </p:nvSpPr>
          <p:spPr bwMode="auto">
            <a:xfrm>
              <a:off x="5527" y="3171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18" name="Rectangle 116"/>
            <p:cNvSpPr>
              <a:spLocks noChangeArrowheads="1"/>
            </p:cNvSpPr>
            <p:nvPr userDrawn="1"/>
          </p:nvSpPr>
          <p:spPr bwMode="auto">
            <a:xfrm>
              <a:off x="5633" y="3223"/>
              <a:ext cx="54" cy="54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19" name="Rectangle 117"/>
            <p:cNvSpPr>
              <a:spLocks noChangeArrowheads="1"/>
            </p:cNvSpPr>
            <p:nvPr userDrawn="1"/>
          </p:nvSpPr>
          <p:spPr bwMode="auto">
            <a:xfrm>
              <a:off x="5581" y="3223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20" name="Rectangle 118"/>
            <p:cNvSpPr>
              <a:spLocks noChangeArrowheads="1"/>
            </p:cNvSpPr>
            <p:nvPr userDrawn="1"/>
          </p:nvSpPr>
          <p:spPr bwMode="auto">
            <a:xfrm>
              <a:off x="5475" y="3223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21" name="Rectangle 119"/>
            <p:cNvSpPr>
              <a:spLocks noChangeArrowheads="1"/>
            </p:cNvSpPr>
            <p:nvPr userDrawn="1"/>
          </p:nvSpPr>
          <p:spPr bwMode="auto">
            <a:xfrm>
              <a:off x="5633" y="3277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22" name="Rectangle 120"/>
            <p:cNvSpPr>
              <a:spLocks noChangeArrowheads="1"/>
            </p:cNvSpPr>
            <p:nvPr userDrawn="1"/>
          </p:nvSpPr>
          <p:spPr bwMode="auto">
            <a:xfrm>
              <a:off x="5581" y="3277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23" name="Rectangle 121"/>
            <p:cNvSpPr>
              <a:spLocks noChangeArrowheads="1"/>
            </p:cNvSpPr>
            <p:nvPr userDrawn="1"/>
          </p:nvSpPr>
          <p:spPr bwMode="auto">
            <a:xfrm>
              <a:off x="5527" y="3277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24" name="Rectangle 122"/>
            <p:cNvSpPr>
              <a:spLocks noChangeArrowheads="1"/>
            </p:cNvSpPr>
            <p:nvPr userDrawn="1"/>
          </p:nvSpPr>
          <p:spPr bwMode="auto">
            <a:xfrm>
              <a:off x="5633" y="3329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25" name="Rectangle 123"/>
            <p:cNvSpPr>
              <a:spLocks noChangeArrowheads="1"/>
            </p:cNvSpPr>
            <p:nvPr userDrawn="1"/>
          </p:nvSpPr>
          <p:spPr bwMode="auto">
            <a:xfrm>
              <a:off x="5581" y="3329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26" name="Rectangle 124"/>
            <p:cNvSpPr>
              <a:spLocks noChangeArrowheads="1"/>
            </p:cNvSpPr>
            <p:nvPr userDrawn="1"/>
          </p:nvSpPr>
          <p:spPr bwMode="auto">
            <a:xfrm>
              <a:off x="5475" y="3329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27" name="Rectangle 125"/>
            <p:cNvSpPr>
              <a:spLocks noChangeArrowheads="1"/>
            </p:cNvSpPr>
            <p:nvPr userDrawn="1"/>
          </p:nvSpPr>
          <p:spPr bwMode="auto">
            <a:xfrm>
              <a:off x="5633" y="3383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28" name="Rectangle 126"/>
            <p:cNvSpPr>
              <a:spLocks noChangeArrowheads="1"/>
            </p:cNvSpPr>
            <p:nvPr userDrawn="1"/>
          </p:nvSpPr>
          <p:spPr bwMode="auto">
            <a:xfrm>
              <a:off x="5581" y="3383"/>
              <a:ext cx="52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29" name="Rectangle 127"/>
            <p:cNvSpPr>
              <a:spLocks noChangeArrowheads="1"/>
            </p:cNvSpPr>
            <p:nvPr userDrawn="1"/>
          </p:nvSpPr>
          <p:spPr bwMode="auto">
            <a:xfrm>
              <a:off x="5527" y="3383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30" name="Rectangle 128"/>
            <p:cNvSpPr>
              <a:spLocks noChangeArrowheads="1"/>
            </p:cNvSpPr>
            <p:nvPr userDrawn="1"/>
          </p:nvSpPr>
          <p:spPr bwMode="auto">
            <a:xfrm>
              <a:off x="5633" y="3435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31" name="Rectangle 129"/>
            <p:cNvSpPr>
              <a:spLocks noChangeArrowheads="1"/>
            </p:cNvSpPr>
            <p:nvPr userDrawn="1"/>
          </p:nvSpPr>
          <p:spPr bwMode="auto">
            <a:xfrm>
              <a:off x="5633" y="3489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32" name="Rectangle 130"/>
            <p:cNvSpPr>
              <a:spLocks noChangeArrowheads="1"/>
            </p:cNvSpPr>
            <p:nvPr userDrawn="1"/>
          </p:nvSpPr>
          <p:spPr bwMode="auto">
            <a:xfrm>
              <a:off x="5581" y="3489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33" name="Rectangle 131"/>
            <p:cNvSpPr>
              <a:spLocks noChangeArrowheads="1"/>
            </p:cNvSpPr>
            <p:nvPr userDrawn="1"/>
          </p:nvSpPr>
          <p:spPr bwMode="auto">
            <a:xfrm>
              <a:off x="5527" y="3489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34" name="Rectangle 132"/>
            <p:cNvSpPr>
              <a:spLocks noChangeArrowheads="1"/>
            </p:cNvSpPr>
            <p:nvPr userDrawn="1"/>
          </p:nvSpPr>
          <p:spPr bwMode="auto">
            <a:xfrm>
              <a:off x="5633" y="3541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35" name="Rectangle 133"/>
            <p:cNvSpPr>
              <a:spLocks noChangeArrowheads="1"/>
            </p:cNvSpPr>
            <p:nvPr userDrawn="1"/>
          </p:nvSpPr>
          <p:spPr bwMode="auto">
            <a:xfrm>
              <a:off x="5581" y="3541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36" name="Rectangle 134"/>
            <p:cNvSpPr>
              <a:spLocks noChangeArrowheads="1"/>
            </p:cNvSpPr>
            <p:nvPr userDrawn="1"/>
          </p:nvSpPr>
          <p:spPr bwMode="auto">
            <a:xfrm>
              <a:off x="5475" y="3541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37" name="Rectangle 135"/>
            <p:cNvSpPr>
              <a:spLocks noChangeArrowheads="1"/>
            </p:cNvSpPr>
            <p:nvPr userDrawn="1"/>
          </p:nvSpPr>
          <p:spPr bwMode="auto">
            <a:xfrm>
              <a:off x="5633" y="3593"/>
              <a:ext cx="54" cy="54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38" name="Rectangle 136"/>
            <p:cNvSpPr>
              <a:spLocks noChangeArrowheads="1"/>
            </p:cNvSpPr>
            <p:nvPr userDrawn="1"/>
          </p:nvSpPr>
          <p:spPr bwMode="auto">
            <a:xfrm>
              <a:off x="5527" y="3593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39" name="Rectangle 137"/>
            <p:cNvSpPr>
              <a:spLocks noChangeArrowheads="1"/>
            </p:cNvSpPr>
            <p:nvPr userDrawn="1"/>
          </p:nvSpPr>
          <p:spPr bwMode="auto">
            <a:xfrm>
              <a:off x="5633" y="3647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40" name="Rectangle 138"/>
            <p:cNvSpPr>
              <a:spLocks noChangeArrowheads="1"/>
            </p:cNvSpPr>
            <p:nvPr userDrawn="1"/>
          </p:nvSpPr>
          <p:spPr bwMode="auto">
            <a:xfrm>
              <a:off x="5581" y="3647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41" name="Rectangle 139"/>
            <p:cNvSpPr>
              <a:spLocks noChangeArrowheads="1"/>
            </p:cNvSpPr>
            <p:nvPr userDrawn="1"/>
          </p:nvSpPr>
          <p:spPr bwMode="auto">
            <a:xfrm>
              <a:off x="5475" y="3699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42" name="Rectangle 140"/>
            <p:cNvSpPr>
              <a:spLocks noChangeArrowheads="1"/>
            </p:cNvSpPr>
            <p:nvPr userDrawn="1"/>
          </p:nvSpPr>
          <p:spPr bwMode="auto">
            <a:xfrm>
              <a:off x="5633" y="3699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43" name="Rectangle 141"/>
            <p:cNvSpPr>
              <a:spLocks noChangeArrowheads="1"/>
            </p:cNvSpPr>
            <p:nvPr userDrawn="1"/>
          </p:nvSpPr>
          <p:spPr bwMode="auto">
            <a:xfrm>
              <a:off x="5581" y="3699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44" name="Rectangle 142"/>
            <p:cNvSpPr>
              <a:spLocks noChangeArrowheads="1"/>
            </p:cNvSpPr>
            <p:nvPr userDrawn="1"/>
          </p:nvSpPr>
          <p:spPr bwMode="auto">
            <a:xfrm>
              <a:off x="5633" y="3752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45" name="Rectangle 143"/>
            <p:cNvSpPr>
              <a:spLocks noChangeArrowheads="1"/>
            </p:cNvSpPr>
            <p:nvPr userDrawn="1"/>
          </p:nvSpPr>
          <p:spPr bwMode="auto">
            <a:xfrm>
              <a:off x="5527" y="3752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46" name="Rectangle 144"/>
            <p:cNvSpPr>
              <a:spLocks noChangeArrowheads="1"/>
            </p:cNvSpPr>
            <p:nvPr userDrawn="1"/>
          </p:nvSpPr>
          <p:spPr bwMode="auto">
            <a:xfrm>
              <a:off x="5633" y="3804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47" name="Rectangle 145"/>
            <p:cNvSpPr>
              <a:spLocks noChangeArrowheads="1"/>
            </p:cNvSpPr>
            <p:nvPr userDrawn="1"/>
          </p:nvSpPr>
          <p:spPr bwMode="auto">
            <a:xfrm>
              <a:off x="5581" y="3804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48" name="Rectangle 146"/>
            <p:cNvSpPr>
              <a:spLocks noChangeArrowheads="1"/>
            </p:cNvSpPr>
            <p:nvPr userDrawn="1"/>
          </p:nvSpPr>
          <p:spPr bwMode="auto">
            <a:xfrm>
              <a:off x="5527" y="3804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49" name="Rectangle 147"/>
            <p:cNvSpPr>
              <a:spLocks noChangeArrowheads="1"/>
            </p:cNvSpPr>
            <p:nvPr userDrawn="1"/>
          </p:nvSpPr>
          <p:spPr bwMode="auto">
            <a:xfrm>
              <a:off x="5633" y="3858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50" name="Rectangle 148"/>
            <p:cNvSpPr>
              <a:spLocks noChangeArrowheads="1"/>
            </p:cNvSpPr>
            <p:nvPr userDrawn="1"/>
          </p:nvSpPr>
          <p:spPr bwMode="auto">
            <a:xfrm>
              <a:off x="5581" y="3858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51" name="Rectangle 149"/>
            <p:cNvSpPr>
              <a:spLocks noChangeArrowheads="1"/>
            </p:cNvSpPr>
            <p:nvPr userDrawn="1"/>
          </p:nvSpPr>
          <p:spPr bwMode="auto">
            <a:xfrm>
              <a:off x="5527" y="3858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52" name="Rectangle 150"/>
            <p:cNvSpPr>
              <a:spLocks noChangeArrowheads="1"/>
            </p:cNvSpPr>
            <p:nvPr userDrawn="1"/>
          </p:nvSpPr>
          <p:spPr bwMode="auto">
            <a:xfrm>
              <a:off x="5475" y="3858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53" name="Rectangle 151"/>
            <p:cNvSpPr>
              <a:spLocks noChangeArrowheads="1"/>
            </p:cNvSpPr>
            <p:nvPr userDrawn="1"/>
          </p:nvSpPr>
          <p:spPr bwMode="auto">
            <a:xfrm>
              <a:off x="5633" y="1956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54" name="Rectangle 152"/>
            <p:cNvSpPr>
              <a:spLocks noChangeArrowheads="1"/>
            </p:cNvSpPr>
            <p:nvPr userDrawn="1"/>
          </p:nvSpPr>
          <p:spPr bwMode="auto">
            <a:xfrm>
              <a:off x="5581" y="1956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55" name="Rectangle 153"/>
            <p:cNvSpPr>
              <a:spLocks noChangeArrowheads="1"/>
            </p:cNvSpPr>
            <p:nvPr userDrawn="1"/>
          </p:nvSpPr>
          <p:spPr bwMode="auto">
            <a:xfrm>
              <a:off x="5527" y="1956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56" name="Rectangle 154"/>
            <p:cNvSpPr>
              <a:spLocks noChangeArrowheads="1"/>
            </p:cNvSpPr>
            <p:nvPr userDrawn="1"/>
          </p:nvSpPr>
          <p:spPr bwMode="auto">
            <a:xfrm>
              <a:off x="5633" y="2008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57" name="Rectangle 155"/>
            <p:cNvSpPr>
              <a:spLocks noChangeArrowheads="1"/>
            </p:cNvSpPr>
            <p:nvPr userDrawn="1"/>
          </p:nvSpPr>
          <p:spPr bwMode="auto">
            <a:xfrm>
              <a:off x="5527" y="2114"/>
              <a:ext cx="54" cy="54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58" name="Rectangle 156"/>
            <p:cNvSpPr>
              <a:spLocks noChangeArrowheads="1"/>
            </p:cNvSpPr>
            <p:nvPr userDrawn="1"/>
          </p:nvSpPr>
          <p:spPr bwMode="auto">
            <a:xfrm>
              <a:off x="5527" y="2008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59" name="Rectangle 157"/>
            <p:cNvSpPr>
              <a:spLocks noChangeArrowheads="1"/>
            </p:cNvSpPr>
            <p:nvPr userDrawn="1"/>
          </p:nvSpPr>
          <p:spPr bwMode="auto">
            <a:xfrm>
              <a:off x="5633" y="2062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60" name="Rectangle 158"/>
            <p:cNvSpPr>
              <a:spLocks noChangeArrowheads="1"/>
            </p:cNvSpPr>
            <p:nvPr userDrawn="1"/>
          </p:nvSpPr>
          <p:spPr bwMode="auto">
            <a:xfrm>
              <a:off x="5581" y="2062"/>
              <a:ext cx="52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61" name="Rectangle 159"/>
            <p:cNvSpPr>
              <a:spLocks noChangeArrowheads="1"/>
            </p:cNvSpPr>
            <p:nvPr userDrawn="1"/>
          </p:nvSpPr>
          <p:spPr bwMode="auto">
            <a:xfrm>
              <a:off x="5475" y="2062"/>
              <a:ext cx="52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62" name="Rectangle 160"/>
            <p:cNvSpPr>
              <a:spLocks noChangeArrowheads="1"/>
            </p:cNvSpPr>
            <p:nvPr userDrawn="1"/>
          </p:nvSpPr>
          <p:spPr bwMode="auto">
            <a:xfrm>
              <a:off x="5633" y="2114"/>
              <a:ext cx="54" cy="54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63" name="Rectangle 161"/>
            <p:cNvSpPr>
              <a:spLocks noChangeArrowheads="1"/>
            </p:cNvSpPr>
            <p:nvPr userDrawn="1"/>
          </p:nvSpPr>
          <p:spPr bwMode="auto">
            <a:xfrm>
              <a:off x="5633" y="2168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64" name="Rectangle 162"/>
            <p:cNvSpPr>
              <a:spLocks noChangeArrowheads="1"/>
            </p:cNvSpPr>
            <p:nvPr userDrawn="1"/>
          </p:nvSpPr>
          <p:spPr bwMode="auto">
            <a:xfrm>
              <a:off x="5581" y="2168"/>
              <a:ext cx="52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65" name="Rectangle 163"/>
            <p:cNvSpPr>
              <a:spLocks noChangeArrowheads="1"/>
            </p:cNvSpPr>
            <p:nvPr userDrawn="1"/>
          </p:nvSpPr>
          <p:spPr bwMode="auto">
            <a:xfrm>
              <a:off x="5633" y="2220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66" name="Rectangle 164"/>
            <p:cNvSpPr>
              <a:spLocks noChangeArrowheads="1"/>
            </p:cNvSpPr>
            <p:nvPr userDrawn="1"/>
          </p:nvSpPr>
          <p:spPr bwMode="auto">
            <a:xfrm>
              <a:off x="5581" y="2220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67" name="Rectangle 165"/>
            <p:cNvSpPr>
              <a:spLocks noChangeArrowheads="1"/>
            </p:cNvSpPr>
            <p:nvPr userDrawn="1"/>
          </p:nvSpPr>
          <p:spPr bwMode="auto">
            <a:xfrm>
              <a:off x="5527" y="2220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68" name="Rectangle 166"/>
            <p:cNvSpPr>
              <a:spLocks noChangeArrowheads="1"/>
            </p:cNvSpPr>
            <p:nvPr userDrawn="1"/>
          </p:nvSpPr>
          <p:spPr bwMode="auto">
            <a:xfrm>
              <a:off x="5633" y="2272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69" name="Rectangle 167"/>
            <p:cNvSpPr>
              <a:spLocks noChangeArrowheads="1"/>
            </p:cNvSpPr>
            <p:nvPr userDrawn="1"/>
          </p:nvSpPr>
          <p:spPr bwMode="auto">
            <a:xfrm>
              <a:off x="5633" y="2326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70" name="Rectangle 168"/>
            <p:cNvSpPr>
              <a:spLocks noChangeArrowheads="1"/>
            </p:cNvSpPr>
            <p:nvPr userDrawn="1"/>
          </p:nvSpPr>
          <p:spPr bwMode="auto">
            <a:xfrm>
              <a:off x="5581" y="2272"/>
              <a:ext cx="52" cy="54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71" name="Rectangle 169"/>
            <p:cNvSpPr>
              <a:spLocks noChangeArrowheads="1"/>
            </p:cNvSpPr>
            <p:nvPr userDrawn="1"/>
          </p:nvSpPr>
          <p:spPr bwMode="auto">
            <a:xfrm>
              <a:off x="5527" y="2326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72" name="Rectangle 170"/>
            <p:cNvSpPr>
              <a:spLocks noChangeArrowheads="1"/>
            </p:cNvSpPr>
            <p:nvPr userDrawn="1"/>
          </p:nvSpPr>
          <p:spPr bwMode="auto">
            <a:xfrm>
              <a:off x="5633" y="2378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73" name="Rectangle 171"/>
            <p:cNvSpPr>
              <a:spLocks noChangeArrowheads="1"/>
            </p:cNvSpPr>
            <p:nvPr userDrawn="1"/>
          </p:nvSpPr>
          <p:spPr bwMode="auto">
            <a:xfrm>
              <a:off x="5581" y="2378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74" name="Rectangle 172"/>
            <p:cNvSpPr>
              <a:spLocks noChangeArrowheads="1"/>
            </p:cNvSpPr>
            <p:nvPr userDrawn="1"/>
          </p:nvSpPr>
          <p:spPr bwMode="auto">
            <a:xfrm>
              <a:off x="5475" y="2378"/>
              <a:ext cx="52" cy="54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75" name="Rectangle 173"/>
            <p:cNvSpPr>
              <a:spLocks noChangeArrowheads="1"/>
            </p:cNvSpPr>
            <p:nvPr userDrawn="1"/>
          </p:nvSpPr>
          <p:spPr bwMode="auto">
            <a:xfrm>
              <a:off x="5581" y="1798"/>
              <a:ext cx="52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76" name="Rectangle 174"/>
            <p:cNvSpPr>
              <a:spLocks noChangeArrowheads="1"/>
            </p:cNvSpPr>
            <p:nvPr userDrawn="1"/>
          </p:nvSpPr>
          <p:spPr bwMode="auto">
            <a:xfrm>
              <a:off x="5581" y="477"/>
              <a:ext cx="52" cy="53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77" name="Rectangle 175"/>
            <p:cNvSpPr>
              <a:spLocks noChangeArrowheads="1"/>
            </p:cNvSpPr>
            <p:nvPr userDrawn="1"/>
          </p:nvSpPr>
          <p:spPr bwMode="auto">
            <a:xfrm>
              <a:off x="5633" y="477"/>
              <a:ext cx="54" cy="53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78" name="Rectangle 176"/>
            <p:cNvSpPr>
              <a:spLocks noChangeArrowheads="1"/>
            </p:cNvSpPr>
            <p:nvPr userDrawn="1"/>
          </p:nvSpPr>
          <p:spPr bwMode="auto">
            <a:xfrm>
              <a:off x="5527" y="424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79" name="Rectangle 177"/>
            <p:cNvSpPr>
              <a:spLocks noChangeArrowheads="1"/>
            </p:cNvSpPr>
            <p:nvPr userDrawn="1"/>
          </p:nvSpPr>
          <p:spPr bwMode="auto">
            <a:xfrm>
              <a:off x="5581" y="424"/>
              <a:ext cx="52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80" name="Rectangle 178"/>
            <p:cNvSpPr>
              <a:spLocks noChangeArrowheads="1"/>
            </p:cNvSpPr>
            <p:nvPr userDrawn="1"/>
          </p:nvSpPr>
          <p:spPr bwMode="auto">
            <a:xfrm>
              <a:off x="5633" y="424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81" name="Rectangle 179"/>
            <p:cNvSpPr>
              <a:spLocks noChangeArrowheads="1"/>
            </p:cNvSpPr>
            <p:nvPr userDrawn="1"/>
          </p:nvSpPr>
          <p:spPr bwMode="auto">
            <a:xfrm>
              <a:off x="5633" y="372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82" name="Rectangle 180"/>
            <p:cNvSpPr>
              <a:spLocks noChangeArrowheads="1"/>
            </p:cNvSpPr>
            <p:nvPr userDrawn="1"/>
          </p:nvSpPr>
          <p:spPr bwMode="auto">
            <a:xfrm>
              <a:off x="5475" y="372"/>
              <a:ext cx="52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83" name="Rectangle 181"/>
            <p:cNvSpPr>
              <a:spLocks noChangeArrowheads="1"/>
            </p:cNvSpPr>
            <p:nvPr userDrawn="1"/>
          </p:nvSpPr>
          <p:spPr bwMode="auto">
            <a:xfrm>
              <a:off x="5527" y="318"/>
              <a:ext cx="54" cy="54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84" name="Rectangle 182"/>
            <p:cNvSpPr>
              <a:spLocks noChangeArrowheads="1"/>
            </p:cNvSpPr>
            <p:nvPr userDrawn="1"/>
          </p:nvSpPr>
          <p:spPr bwMode="auto">
            <a:xfrm>
              <a:off x="5581" y="318"/>
              <a:ext cx="52" cy="54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85" name="Rectangle 183"/>
            <p:cNvSpPr>
              <a:spLocks noChangeArrowheads="1"/>
            </p:cNvSpPr>
            <p:nvPr userDrawn="1"/>
          </p:nvSpPr>
          <p:spPr bwMode="auto">
            <a:xfrm>
              <a:off x="5633" y="318"/>
              <a:ext cx="54" cy="54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86" name="Rectangle 184"/>
            <p:cNvSpPr>
              <a:spLocks noChangeArrowheads="1"/>
            </p:cNvSpPr>
            <p:nvPr userDrawn="1"/>
          </p:nvSpPr>
          <p:spPr bwMode="auto">
            <a:xfrm>
              <a:off x="5581" y="266"/>
              <a:ext cx="52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87" name="Rectangle 185"/>
            <p:cNvSpPr>
              <a:spLocks noChangeArrowheads="1"/>
            </p:cNvSpPr>
            <p:nvPr userDrawn="1"/>
          </p:nvSpPr>
          <p:spPr bwMode="auto">
            <a:xfrm>
              <a:off x="5633" y="266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88" name="Rectangle 186"/>
            <p:cNvSpPr>
              <a:spLocks noChangeArrowheads="1"/>
            </p:cNvSpPr>
            <p:nvPr userDrawn="1"/>
          </p:nvSpPr>
          <p:spPr bwMode="auto">
            <a:xfrm>
              <a:off x="5527" y="212"/>
              <a:ext cx="54" cy="54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89" name="Rectangle 187"/>
            <p:cNvSpPr>
              <a:spLocks noChangeArrowheads="1"/>
            </p:cNvSpPr>
            <p:nvPr userDrawn="1"/>
          </p:nvSpPr>
          <p:spPr bwMode="auto">
            <a:xfrm>
              <a:off x="5581" y="212"/>
              <a:ext cx="52" cy="54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90" name="Rectangle 188"/>
            <p:cNvSpPr>
              <a:spLocks noChangeArrowheads="1"/>
            </p:cNvSpPr>
            <p:nvPr userDrawn="1"/>
          </p:nvSpPr>
          <p:spPr bwMode="auto">
            <a:xfrm>
              <a:off x="5633" y="212"/>
              <a:ext cx="54" cy="54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91" name="Rectangle 189"/>
            <p:cNvSpPr>
              <a:spLocks noChangeArrowheads="1"/>
            </p:cNvSpPr>
            <p:nvPr userDrawn="1"/>
          </p:nvSpPr>
          <p:spPr bwMode="auto">
            <a:xfrm>
              <a:off x="5476" y="214"/>
              <a:ext cx="52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92" name="Rectangle 190"/>
            <p:cNvSpPr>
              <a:spLocks noChangeArrowheads="1"/>
            </p:cNvSpPr>
            <p:nvPr userDrawn="1"/>
          </p:nvSpPr>
          <p:spPr bwMode="auto">
            <a:xfrm>
              <a:off x="5527" y="160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93" name="Rectangle 191"/>
            <p:cNvSpPr>
              <a:spLocks noChangeArrowheads="1"/>
            </p:cNvSpPr>
            <p:nvPr userDrawn="1"/>
          </p:nvSpPr>
          <p:spPr bwMode="auto">
            <a:xfrm>
              <a:off x="5581" y="160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94" name="Rectangle 192"/>
            <p:cNvSpPr>
              <a:spLocks noChangeArrowheads="1"/>
            </p:cNvSpPr>
            <p:nvPr userDrawn="1"/>
          </p:nvSpPr>
          <p:spPr bwMode="auto">
            <a:xfrm>
              <a:off x="5633" y="160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95" name="Rectangle 193"/>
            <p:cNvSpPr>
              <a:spLocks noChangeArrowheads="1"/>
            </p:cNvSpPr>
            <p:nvPr userDrawn="1"/>
          </p:nvSpPr>
          <p:spPr bwMode="auto">
            <a:xfrm>
              <a:off x="5581" y="106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96" name="Rectangle 194"/>
            <p:cNvSpPr>
              <a:spLocks noChangeArrowheads="1"/>
            </p:cNvSpPr>
            <p:nvPr userDrawn="1"/>
          </p:nvSpPr>
          <p:spPr bwMode="auto">
            <a:xfrm>
              <a:off x="5633" y="106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97" name="Rectangle 195"/>
            <p:cNvSpPr>
              <a:spLocks noChangeArrowheads="1"/>
            </p:cNvSpPr>
            <p:nvPr userDrawn="1"/>
          </p:nvSpPr>
          <p:spPr bwMode="auto">
            <a:xfrm>
              <a:off x="5527" y="54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98" name="Rectangle 196"/>
            <p:cNvSpPr>
              <a:spLocks noChangeArrowheads="1"/>
            </p:cNvSpPr>
            <p:nvPr userDrawn="1"/>
          </p:nvSpPr>
          <p:spPr bwMode="auto">
            <a:xfrm>
              <a:off x="5581" y="54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99" name="Rectangle 197"/>
            <p:cNvSpPr>
              <a:spLocks noChangeArrowheads="1"/>
            </p:cNvSpPr>
            <p:nvPr userDrawn="1"/>
          </p:nvSpPr>
          <p:spPr bwMode="auto">
            <a:xfrm>
              <a:off x="5633" y="54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00" name="Rectangle 198"/>
            <p:cNvSpPr>
              <a:spLocks noChangeArrowheads="1"/>
            </p:cNvSpPr>
            <p:nvPr userDrawn="1"/>
          </p:nvSpPr>
          <p:spPr bwMode="auto">
            <a:xfrm>
              <a:off x="5475" y="54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10" name="Rectangle 191"/>
            <p:cNvSpPr>
              <a:spLocks noChangeArrowheads="1"/>
            </p:cNvSpPr>
            <p:nvPr userDrawn="1"/>
          </p:nvSpPr>
          <p:spPr bwMode="auto">
            <a:xfrm>
              <a:off x="5585" y="161"/>
              <a:ext cx="52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11" name="Rectangle 193"/>
            <p:cNvSpPr>
              <a:spLocks noChangeArrowheads="1"/>
            </p:cNvSpPr>
            <p:nvPr userDrawn="1"/>
          </p:nvSpPr>
          <p:spPr bwMode="auto">
            <a:xfrm>
              <a:off x="5585" y="107"/>
              <a:ext cx="52" cy="54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12" name="Rectangle 194"/>
            <p:cNvSpPr>
              <a:spLocks noChangeArrowheads="1"/>
            </p:cNvSpPr>
            <p:nvPr userDrawn="1"/>
          </p:nvSpPr>
          <p:spPr bwMode="auto">
            <a:xfrm>
              <a:off x="5637" y="107"/>
              <a:ext cx="54" cy="54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13" name="Rectangle 195"/>
            <p:cNvSpPr>
              <a:spLocks noChangeArrowheads="1"/>
            </p:cNvSpPr>
            <p:nvPr userDrawn="1"/>
          </p:nvSpPr>
          <p:spPr bwMode="auto">
            <a:xfrm>
              <a:off x="5531" y="55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14" name="Rectangle 196"/>
            <p:cNvSpPr>
              <a:spLocks noChangeArrowheads="1"/>
            </p:cNvSpPr>
            <p:nvPr userDrawn="1"/>
          </p:nvSpPr>
          <p:spPr bwMode="auto">
            <a:xfrm>
              <a:off x="5585" y="55"/>
              <a:ext cx="52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15" name="Rectangle 197"/>
            <p:cNvSpPr>
              <a:spLocks noChangeArrowheads="1"/>
            </p:cNvSpPr>
            <p:nvPr userDrawn="1"/>
          </p:nvSpPr>
          <p:spPr bwMode="auto">
            <a:xfrm>
              <a:off x="5637" y="55"/>
              <a:ext cx="54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16" name="Rectangle 198"/>
            <p:cNvSpPr>
              <a:spLocks noChangeArrowheads="1"/>
            </p:cNvSpPr>
            <p:nvPr userDrawn="1"/>
          </p:nvSpPr>
          <p:spPr bwMode="auto">
            <a:xfrm>
              <a:off x="5479" y="55"/>
              <a:ext cx="52" cy="52"/>
            </a:xfrm>
            <a:prstGeom prst="rect">
              <a:avLst/>
            </a:prstGeom>
            <a:solidFill>
              <a:srgbClr val="006599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</p:grpSp>
      <p:sp>
        <p:nvSpPr>
          <p:cNvPr id="273607" name="Rectangle 199"/>
          <p:cNvSpPr>
            <a:spLocks noGrp="1" noChangeArrowheads="1"/>
          </p:cNvSpPr>
          <p:nvPr>
            <p:ph type="ctrTitle"/>
          </p:nvPr>
        </p:nvSpPr>
        <p:spPr>
          <a:xfrm>
            <a:off x="239246" y="76220"/>
            <a:ext cx="11258941" cy="2555839"/>
          </a:xfrm>
        </p:spPr>
        <p:txBody>
          <a:bodyPr anchor="b" anchorCtr="1"/>
          <a:lstStyle>
            <a:lvl1pPr algn="ctr">
              <a:defRPr sz="4000" b="1">
                <a:solidFill>
                  <a:srgbClr val="006599"/>
                </a:solidFill>
              </a:defRPr>
            </a:lvl1pPr>
          </a:lstStyle>
          <a:p>
            <a:r>
              <a:rPr lang="de-AT" dirty="0"/>
              <a:t>Click to edit Master title style</a:t>
            </a:r>
          </a:p>
        </p:txBody>
      </p:sp>
      <p:sp>
        <p:nvSpPr>
          <p:cNvPr id="273608" name="Rectangle 200"/>
          <p:cNvSpPr>
            <a:spLocks noGrp="1" noChangeArrowheads="1"/>
          </p:cNvSpPr>
          <p:nvPr>
            <p:ph type="subTitle" idx="1"/>
          </p:nvPr>
        </p:nvSpPr>
        <p:spPr>
          <a:xfrm>
            <a:off x="239246" y="3074354"/>
            <a:ext cx="11258941" cy="1440196"/>
          </a:xfrm>
        </p:spPr>
        <p:txBody>
          <a:bodyPr anchor="ctr"/>
          <a:lstStyle>
            <a:lvl1pPr marL="0" indent="0" algn="ctr">
              <a:buFont typeface="Arial" charset="0"/>
              <a:buNone/>
              <a:defRPr sz="3200"/>
            </a:lvl1pPr>
          </a:lstStyle>
          <a:p>
            <a:r>
              <a:rPr lang="de-AT" dirty="0"/>
              <a:t>Click to edit Master subtitle style</a:t>
            </a:r>
          </a:p>
        </p:txBody>
      </p:sp>
      <p:grpSp>
        <p:nvGrpSpPr>
          <p:cNvPr id="201" name="Group 2"/>
          <p:cNvGrpSpPr>
            <a:grpSpLocks noChangeAspect="1"/>
          </p:cNvGrpSpPr>
          <p:nvPr userDrawn="1"/>
        </p:nvGrpSpPr>
        <p:grpSpPr bwMode="auto">
          <a:xfrm>
            <a:off x="11642203" y="6335668"/>
            <a:ext cx="362045" cy="406494"/>
            <a:chOff x="5494" y="4030"/>
            <a:chExt cx="179" cy="201"/>
          </a:xfrm>
        </p:grpSpPr>
        <p:sp>
          <p:nvSpPr>
            <p:cNvPr id="202" name="Freeform 3"/>
            <p:cNvSpPr>
              <a:spLocks/>
            </p:cNvSpPr>
            <p:nvPr userDrawn="1"/>
          </p:nvSpPr>
          <p:spPr bwMode="auto">
            <a:xfrm>
              <a:off x="5494" y="4030"/>
              <a:ext cx="160" cy="201"/>
            </a:xfrm>
            <a:custGeom>
              <a:avLst/>
              <a:gdLst/>
              <a:ahLst/>
              <a:cxnLst>
                <a:cxn ang="0">
                  <a:pos x="116" y="318"/>
                </a:cxn>
                <a:cxn ang="0">
                  <a:pos x="108" y="299"/>
                </a:cxn>
                <a:cxn ang="0">
                  <a:pos x="93" y="298"/>
                </a:cxn>
                <a:cxn ang="0">
                  <a:pos x="83" y="309"/>
                </a:cxn>
                <a:cxn ang="0">
                  <a:pos x="66" y="306"/>
                </a:cxn>
                <a:cxn ang="0">
                  <a:pos x="69" y="282"/>
                </a:cxn>
                <a:cxn ang="0">
                  <a:pos x="51" y="276"/>
                </a:cxn>
                <a:cxn ang="0">
                  <a:pos x="19" y="294"/>
                </a:cxn>
                <a:cxn ang="0">
                  <a:pos x="2" y="287"/>
                </a:cxn>
                <a:cxn ang="0">
                  <a:pos x="5" y="271"/>
                </a:cxn>
                <a:cxn ang="0">
                  <a:pos x="36" y="256"/>
                </a:cxn>
                <a:cxn ang="0">
                  <a:pos x="42" y="234"/>
                </a:cxn>
                <a:cxn ang="0">
                  <a:pos x="31" y="219"/>
                </a:cxn>
                <a:cxn ang="0">
                  <a:pos x="7" y="208"/>
                </a:cxn>
                <a:cxn ang="0">
                  <a:pos x="14" y="193"/>
                </a:cxn>
                <a:cxn ang="0">
                  <a:pos x="39" y="187"/>
                </a:cxn>
                <a:cxn ang="0">
                  <a:pos x="49" y="168"/>
                </a:cxn>
                <a:cxn ang="0">
                  <a:pos x="47" y="145"/>
                </a:cxn>
                <a:cxn ang="0">
                  <a:pos x="63" y="136"/>
                </a:cxn>
                <a:cxn ang="0">
                  <a:pos x="83" y="124"/>
                </a:cxn>
                <a:cxn ang="0">
                  <a:pos x="73" y="104"/>
                </a:cxn>
                <a:cxn ang="0">
                  <a:pos x="76" y="86"/>
                </a:cxn>
                <a:cxn ang="0">
                  <a:pos x="93" y="89"/>
                </a:cxn>
                <a:cxn ang="0">
                  <a:pos x="118" y="99"/>
                </a:cxn>
                <a:cxn ang="0">
                  <a:pos x="131" y="82"/>
                </a:cxn>
                <a:cxn ang="0">
                  <a:pos x="126" y="47"/>
                </a:cxn>
                <a:cxn ang="0">
                  <a:pos x="120" y="19"/>
                </a:cxn>
                <a:cxn ang="0">
                  <a:pos x="126" y="3"/>
                </a:cxn>
                <a:cxn ang="0">
                  <a:pos x="147" y="2"/>
                </a:cxn>
                <a:cxn ang="0">
                  <a:pos x="158" y="19"/>
                </a:cxn>
                <a:cxn ang="0">
                  <a:pos x="150" y="51"/>
                </a:cxn>
                <a:cxn ang="0">
                  <a:pos x="145" y="94"/>
                </a:cxn>
                <a:cxn ang="0">
                  <a:pos x="155" y="109"/>
                </a:cxn>
                <a:cxn ang="0">
                  <a:pos x="182" y="111"/>
                </a:cxn>
                <a:cxn ang="0">
                  <a:pos x="189" y="99"/>
                </a:cxn>
                <a:cxn ang="0">
                  <a:pos x="205" y="66"/>
                </a:cxn>
                <a:cxn ang="0">
                  <a:pos x="221" y="66"/>
                </a:cxn>
                <a:cxn ang="0">
                  <a:pos x="221" y="86"/>
                </a:cxn>
                <a:cxn ang="0">
                  <a:pos x="199" y="119"/>
                </a:cxn>
                <a:cxn ang="0">
                  <a:pos x="205" y="136"/>
                </a:cxn>
                <a:cxn ang="0">
                  <a:pos x="224" y="136"/>
                </a:cxn>
                <a:cxn ang="0">
                  <a:pos x="242" y="123"/>
                </a:cxn>
                <a:cxn ang="0">
                  <a:pos x="252" y="131"/>
                </a:cxn>
                <a:cxn ang="0">
                  <a:pos x="251" y="145"/>
                </a:cxn>
                <a:cxn ang="0">
                  <a:pos x="231" y="165"/>
                </a:cxn>
                <a:cxn ang="0">
                  <a:pos x="232" y="224"/>
                </a:cxn>
                <a:cxn ang="0">
                  <a:pos x="246" y="240"/>
                </a:cxn>
                <a:cxn ang="0">
                  <a:pos x="247" y="259"/>
                </a:cxn>
                <a:cxn ang="0">
                  <a:pos x="232" y="262"/>
                </a:cxn>
                <a:cxn ang="0">
                  <a:pos x="222" y="276"/>
                </a:cxn>
                <a:cxn ang="0">
                  <a:pos x="231" y="298"/>
                </a:cxn>
                <a:cxn ang="0">
                  <a:pos x="217" y="303"/>
                </a:cxn>
                <a:cxn ang="0">
                  <a:pos x="199" y="284"/>
                </a:cxn>
                <a:cxn ang="0">
                  <a:pos x="182" y="291"/>
                </a:cxn>
                <a:cxn ang="0">
                  <a:pos x="170" y="306"/>
                </a:cxn>
                <a:cxn ang="0">
                  <a:pos x="143" y="308"/>
                </a:cxn>
                <a:cxn ang="0">
                  <a:pos x="128" y="318"/>
                </a:cxn>
              </a:cxnLst>
              <a:rect l="0" t="0" r="r" b="b"/>
              <a:pathLst>
                <a:path w="254" h="319">
                  <a:moveTo>
                    <a:pt x="128" y="318"/>
                  </a:moveTo>
                  <a:lnTo>
                    <a:pt x="125" y="319"/>
                  </a:lnTo>
                  <a:lnTo>
                    <a:pt x="121" y="319"/>
                  </a:lnTo>
                  <a:lnTo>
                    <a:pt x="120" y="319"/>
                  </a:lnTo>
                  <a:lnTo>
                    <a:pt x="118" y="318"/>
                  </a:lnTo>
                  <a:lnTo>
                    <a:pt x="116" y="318"/>
                  </a:lnTo>
                  <a:lnTo>
                    <a:pt x="116" y="314"/>
                  </a:lnTo>
                  <a:lnTo>
                    <a:pt x="113" y="311"/>
                  </a:lnTo>
                  <a:lnTo>
                    <a:pt x="113" y="306"/>
                  </a:lnTo>
                  <a:lnTo>
                    <a:pt x="111" y="304"/>
                  </a:lnTo>
                  <a:lnTo>
                    <a:pt x="110" y="303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3" y="298"/>
                  </a:lnTo>
                  <a:lnTo>
                    <a:pt x="100" y="298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3" y="298"/>
                  </a:lnTo>
                  <a:lnTo>
                    <a:pt x="91" y="299"/>
                  </a:lnTo>
                  <a:lnTo>
                    <a:pt x="89" y="301"/>
                  </a:lnTo>
                  <a:lnTo>
                    <a:pt x="88" y="304"/>
                  </a:lnTo>
                  <a:lnTo>
                    <a:pt x="84" y="308"/>
                  </a:lnTo>
                  <a:lnTo>
                    <a:pt x="84" y="309"/>
                  </a:lnTo>
                  <a:lnTo>
                    <a:pt x="83" y="309"/>
                  </a:lnTo>
                  <a:lnTo>
                    <a:pt x="79" y="311"/>
                  </a:lnTo>
                  <a:lnTo>
                    <a:pt x="76" y="311"/>
                  </a:lnTo>
                  <a:lnTo>
                    <a:pt x="73" y="311"/>
                  </a:lnTo>
                  <a:lnTo>
                    <a:pt x="71" y="309"/>
                  </a:lnTo>
                  <a:lnTo>
                    <a:pt x="68" y="308"/>
                  </a:lnTo>
                  <a:lnTo>
                    <a:pt x="66" y="306"/>
                  </a:lnTo>
                  <a:lnTo>
                    <a:pt x="64" y="304"/>
                  </a:lnTo>
                  <a:lnTo>
                    <a:pt x="64" y="301"/>
                  </a:lnTo>
                  <a:lnTo>
                    <a:pt x="64" y="299"/>
                  </a:lnTo>
                  <a:lnTo>
                    <a:pt x="66" y="294"/>
                  </a:lnTo>
                  <a:lnTo>
                    <a:pt x="69" y="284"/>
                  </a:lnTo>
                  <a:lnTo>
                    <a:pt x="69" y="282"/>
                  </a:lnTo>
                  <a:lnTo>
                    <a:pt x="69" y="279"/>
                  </a:lnTo>
                  <a:lnTo>
                    <a:pt x="68" y="279"/>
                  </a:lnTo>
                  <a:lnTo>
                    <a:pt x="68" y="277"/>
                  </a:lnTo>
                  <a:lnTo>
                    <a:pt x="61" y="276"/>
                  </a:lnTo>
                  <a:lnTo>
                    <a:pt x="56" y="276"/>
                  </a:lnTo>
                  <a:lnTo>
                    <a:pt x="51" y="276"/>
                  </a:lnTo>
                  <a:lnTo>
                    <a:pt x="47" y="277"/>
                  </a:lnTo>
                  <a:lnTo>
                    <a:pt x="42" y="279"/>
                  </a:lnTo>
                  <a:lnTo>
                    <a:pt x="39" y="282"/>
                  </a:lnTo>
                  <a:lnTo>
                    <a:pt x="31" y="287"/>
                  </a:lnTo>
                  <a:lnTo>
                    <a:pt x="22" y="293"/>
                  </a:lnTo>
                  <a:lnTo>
                    <a:pt x="19" y="294"/>
                  </a:lnTo>
                  <a:lnTo>
                    <a:pt x="16" y="296"/>
                  </a:lnTo>
                  <a:lnTo>
                    <a:pt x="12" y="296"/>
                  </a:lnTo>
                  <a:lnTo>
                    <a:pt x="9" y="294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2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2" y="276"/>
                  </a:lnTo>
                  <a:lnTo>
                    <a:pt x="4" y="274"/>
                  </a:lnTo>
                  <a:lnTo>
                    <a:pt x="5" y="271"/>
                  </a:lnTo>
                  <a:lnTo>
                    <a:pt x="10" y="269"/>
                  </a:lnTo>
                  <a:lnTo>
                    <a:pt x="19" y="264"/>
                  </a:lnTo>
                  <a:lnTo>
                    <a:pt x="27" y="261"/>
                  </a:lnTo>
                  <a:lnTo>
                    <a:pt x="31" y="259"/>
                  </a:lnTo>
                  <a:lnTo>
                    <a:pt x="32" y="256"/>
                  </a:lnTo>
                  <a:lnTo>
                    <a:pt x="36" y="256"/>
                  </a:lnTo>
                  <a:lnTo>
                    <a:pt x="39" y="251"/>
                  </a:lnTo>
                  <a:lnTo>
                    <a:pt x="39" y="249"/>
                  </a:lnTo>
                  <a:lnTo>
                    <a:pt x="41" y="247"/>
                  </a:lnTo>
                  <a:lnTo>
                    <a:pt x="42" y="242"/>
                  </a:lnTo>
                  <a:lnTo>
                    <a:pt x="42" y="235"/>
                  </a:lnTo>
                  <a:lnTo>
                    <a:pt x="42" y="234"/>
                  </a:lnTo>
                  <a:lnTo>
                    <a:pt x="42" y="232"/>
                  </a:lnTo>
                  <a:lnTo>
                    <a:pt x="39" y="227"/>
                  </a:lnTo>
                  <a:lnTo>
                    <a:pt x="39" y="224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1" y="219"/>
                  </a:lnTo>
                  <a:lnTo>
                    <a:pt x="24" y="217"/>
                  </a:lnTo>
                  <a:lnTo>
                    <a:pt x="17" y="215"/>
                  </a:lnTo>
                  <a:lnTo>
                    <a:pt x="12" y="214"/>
                  </a:lnTo>
                  <a:lnTo>
                    <a:pt x="10" y="212"/>
                  </a:lnTo>
                  <a:lnTo>
                    <a:pt x="9" y="210"/>
                  </a:lnTo>
                  <a:lnTo>
                    <a:pt x="7" y="208"/>
                  </a:lnTo>
                  <a:lnTo>
                    <a:pt x="7" y="205"/>
                  </a:lnTo>
                  <a:lnTo>
                    <a:pt x="7" y="200"/>
                  </a:lnTo>
                  <a:lnTo>
                    <a:pt x="7" y="198"/>
                  </a:lnTo>
                  <a:lnTo>
                    <a:pt x="9" y="195"/>
                  </a:lnTo>
                  <a:lnTo>
                    <a:pt x="10" y="193"/>
                  </a:lnTo>
                  <a:lnTo>
                    <a:pt x="14" y="193"/>
                  </a:lnTo>
                  <a:lnTo>
                    <a:pt x="17" y="193"/>
                  </a:lnTo>
                  <a:lnTo>
                    <a:pt x="22" y="193"/>
                  </a:lnTo>
                  <a:lnTo>
                    <a:pt x="31" y="192"/>
                  </a:lnTo>
                  <a:lnTo>
                    <a:pt x="32" y="190"/>
                  </a:lnTo>
                  <a:lnTo>
                    <a:pt x="36" y="190"/>
                  </a:lnTo>
                  <a:lnTo>
                    <a:pt x="39" y="187"/>
                  </a:lnTo>
                  <a:lnTo>
                    <a:pt x="42" y="185"/>
                  </a:lnTo>
                  <a:lnTo>
                    <a:pt x="46" y="182"/>
                  </a:lnTo>
                  <a:lnTo>
                    <a:pt x="47" y="175"/>
                  </a:lnTo>
                  <a:lnTo>
                    <a:pt x="49" y="172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46" y="160"/>
                  </a:lnTo>
                  <a:lnTo>
                    <a:pt x="44" y="156"/>
                  </a:lnTo>
                  <a:lnTo>
                    <a:pt x="44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5"/>
                  </a:lnTo>
                  <a:lnTo>
                    <a:pt x="49" y="143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6" y="136"/>
                  </a:lnTo>
                  <a:lnTo>
                    <a:pt x="59" y="136"/>
                  </a:lnTo>
                  <a:lnTo>
                    <a:pt x="63" y="136"/>
                  </a:lnTo>
                  <a:lnTo>
                    <a:pt x="68" y="136"/>
                  </a:lnTo>
                  <a:lnTo>
                    <a:pt x="71" y="136"/>
                  </a:lnTo>
                  <a:lnTo>
                    <a:pt x="74" y="133"/>
                  </a:lnTo>
                  <a:lnTo>
                    <a:pt x="79" y="131"/>
                  </a:lnTo>
                  <a:lnTo>
                    <a:pt x="81" y="128"/>
                  </a:lnTo>
                  <a:lnTo>
                    <a:pt x="83" y="124"/>
                  </a:lnTo>
                  <a:lnTo>
                    <a:pt x="84" y="121"/>
                  </a:lnTo>
                  <a:lnTo>
                    <a:pt x="84" y="119"/>
                  </a:lnTo>
                  <a:lnTo>
                    <a:pt x="83" y="116"/>
                  </a:lnTo>
                  <a:lnTo>
                    <a:pt x="81" y="114"/>
                  </a:lnTo>
                  <a:lnTo>
                    <a:pt x="76" y="109"/>
                  </a:lnTo>
                  <a:lnTo>
                    <a:pt x="73" y="104"/>
                  </a:lnTo>
                  <a:lnTo>
                    <a:pt x="71" y="101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1" y="93"/>
                  </a:lnTo>
                  <a:lnTo>
                    <a:pt x="73" y="89"/>
                  </a:lnTo>
                  <a:lnTo>
                    <a:pt x="76" y="86"/>
                  </a:lnTo>
                  <a:lnTo>
                    <a:pt x="79" y="86"/>
                  </a:lnTo>
                  <a:lnTo>
                    <a:pt x="83" y="84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9"/>
                  </a:lnTo>
                  <a:lnTo>
                    <a:pt x="100" y="93"/>
                  </a:lnTo>
                  <a:lnTo>
                    <a:pt x="105" y="98"/>
                  </a:lnTo>
                  <a:lnTo>
                    <a:pt x="108" y="99"/>
                  </a:lnTo>
                  <a:lnTo>
                    <a:pt x="111" y="101"/>
                  </a:lnTo>
                  <a:lnTo>
                    <a:pt x="115" y="101"/>
                  </a:lnTo>
                  <a:lnTo>
                    <a:pt x="118" y="99"/>
                  </a:lnTo>
                  <a:lnTo>
                    <a:pt x="121" y="98"/>
                  </a:lnTo>
                  <a:lnTo>
                    <a:pt x="126" y="94"/>
                  </a:lnTo>
                  <a:lnTo>
                    <a:pt x="128" y="93"/>
                  </a:lnTo>
                  <a:lnTo>
                    <a:pt x="130" y="91"/>
                  </a:lnTo>
                  <a:lnTo>
                    <a:pt x="131" y="86"/>
                  </a:lnTo>
                  <a:lnTo>
                    <a:pt x="131" y="82"/>
                  </a:lnTo>
                  <a:lnTo>
                    <a:pt x="133" y="79"/>
                  </a:lnTo>
                  <a:lnTo>
                    <a:pt x="133" y="72"/>
                  </a:lnTo>
                  <a:lnTo>
                    <a:pt x="131" y="66"/>
                  </a:lnTo>
                  <a:lnTo>
                    <a:pt x="130" y="57"/>
                  </a:lnTo>
                  <a:lnTo>
                    <a:pt x="128" y="51"/>
                  </a:lnTo>
                  <a:lnTo>
                    <a:pt x="126" y="47"/>
                  </a:lnTo>
                  <a:lnTo>
                    <a:pt x="125" y="40"/>
                  </a:lnTo>
                  <a:lnTo>
                    <a:pt x="121" y="35"/>
                  </a:lnTo>
                  <a:lnTo>
                    <a:pt x="121" y="32"/>
                  </a:lnTo>
                  <a:lnTo>
                    <a:pt x="120" y="27"/>
                  </a:lnTo>
                  <a:lnTo>
                    <a:pt x="120" y="24"/>
                  </a:lnTo>
                  <a:lnTo>
                    <a:pt x="120" y="19"/>
                  </a:lnTo>
                  <a:lnTo>
                    <a:pt x="120" y="15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3" y="9"/>
                  </a:lnTo>
                  <a:lnTo>
                    <a:pt x="125" y="5"/>
                  </a:lnTo>
                  <a:lnTo>
                    <a:pt x="126" y="3"/>
                  </a:lnTo>
                  <a:lnTo>
                    <a:pt x="130" y="2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45" y="0"/>
                  </a:lnTo>
                  <a:lnTo>
                    <a:pt x="147" y="2"/>
                  </a:lnTo>
                  <a:lnTo>
                    <a:pt x="150" y="3"/>
                  </a:lnTo>
                  <a:lnTo>
                    <a:pt x="153" y="5"/>
                  </a:lnTo>
                  <a:lnTo>
                    <a:pt x="155" y="9"/>
                  </a:lnTo>
                  <a:lnTo>
                    <a:pt x="157" y="12"/>
                  </a:lnTo>
                  <a:lnTo>
                    <a:pt x="158" y="15"/>
                  </a:lnTo>
                  <a:lnTo>
                    <a:pt x="158" y="19"/>
                  </a:lnTo>
                  <a:lnTo>
                    <a:pt x="158" y="24"/>
                  </a:lnTo>
                  <a:lnTo>
                    <a:pt x="158" y="29"/>
                  </a:lnTo>
                  <a:lnTo>
                    <a:pt x="157" y="34"/>
                  </a:lnTo>
                  <a:lnTo>
                    <a:pt x="155" y="39"/>
                  </a:lnTo>
                  <a:lnTo>
                    <a:pt x="153" y="44"/>
                  </a:lnTo>
                  <a:lnTo>
                    <a:pt x="150" y="51"/>
                  </a:lnTo>
                  <a:lnTo>
                    <a:pt x="148" y="52"/>
                  </a:lnTo>
                  <a:lnTo>
                    <a:pt x="147" y="59"/>
                  </a:lnTo>
                  <a:lnTo>
                    <a:pt x="147" y="64"/>
                  </a:lnTo>
                  <a:lnTo>
                    <a:pt x="145" y="71"/>
                  </a:lnTo>
                  <a:lnTo>
                    <a:pt x="145" y="84"/>
                  </a:lnTo>
                  <a:lnTo>
                    <a:pt x="145" y="94"/>
                  </a:lnTo>
                  <a:lnTo>
                    <a:pt x="145" y="98"/>
                  </a:lnTo>
                  <a:lnTo>
                    <a:pt x="147" y="99"/>
                  </a:lnTo>
                  <a:lnTo>
                    <a:pt x="148" y="103"/>
                  </a:lnTo>
                  <a:lnTo>
                    <a:pt x="150" y="106"/>
                  </a:lnTo>
                  <a:lnTo>
                    <a:pt x="153" y="108"/>
                  </a:lnTo>
                  <a:lnTo>
                    <a:pt x="155" y="109"/>
                  </a:lnTo>
                  <a:lnTo>
                    <a:pt x="158" y="109"/>
                  </a:lnTo>
                  <a:lnTo>
                    <a:pt x="165" y="113"/>
                  </a:lnTo>
                  <a:lnTo>
                    <a:pt x="172" y="113"/>
                  </a:lnTo>
                  <a:lnTo>
                    <a:pt x="175" y="113"/>
                  </a:lnTo>
                  <a:lnTo>
                    <a:pt x="180" y="111"/>
                  </a:lnTo>
                  <a:lnTo>
                    <a:pt x="182" y="111"/>
                  </a:lnTo>
                  <a:lnTo>
                    <a:pt x="184" y="109"/>
                  </a:lnTo>
                  <a:lnTo>
                    <a:pt x="184" y="109"/>
                  </a:lnTo>
                  <a:lnTo>
                    <a:pt x="187" y="108"/>
                  </a:lnTo>
                  <a:lnTo>
                    <a:pt x="187" y="104"/>
                  </a:lnTo>
                  <a:lnTo>
                    <a:pt x="189" y="103"/>
                  </a:lnTo>
                  <a:lnTo>
                    <a:pt x="189" y="99"/>
                  </a:lnTo>
                  <a:lnTo>
                    <a:pt x="190" y="89"/>
                  </a:lnTo>
                  <a:lnTo>
                    <a:pt x="195" y="79"/>
                  </a:lnTo>
                  <a:lnTo>
                    <a:pt x="199" y="74"/>
                  </a:lnTo>
                  <a:lnTo>
                    <a:pt x="200" y="71"/>
                  </a:lnTo>
                  <a:lnTo>
                    <a:pt x="204" y="67"/>
                  </a:lnTo>
                  <a:lnTo>
                    <a:pt x="205" y="66"/>
                  </a:lnTo>
                  <a:lnTo>
                    <a:pt x="207" y="64"/>
                  </a:lnTo>
                  <a:lnTo>
                    <a:pt x="212" y="62"/>
                  </a:lnTo>
                  <a:lnTo>
                    <a:pt x="215" y="62"/>
                  </a:lnTo>
                  <a:lnTo>
                    <a:pt x="217" y="62"/>
                  </a:lnTo>
                  <a:lnTo>
                    <a:pt x="219" y="64"/>
                  </a:lnTo>
                  <a:lnTo>
                    <a:pt x="221" y="66"/>
                  </a:lnTo>
                  <a:lnTo>
                    <a:pt x="222" y="67"/>
                  </a:lnTo>
                  <a:lnTo>
                    <a:pt x="224" y="71"/>
                  </a:lnTo>
                  <a:lnTo>
                    <a:pt x="224" y="76"/>
                  </a:lnTo>
                  <a:lnTo>
                    <a:pt x="224" y="81"/>
                  </a:lnTo>
                  <a:lnTo>
                    <a:pt x="222" y="82"/>
                  </a:lnTo>
                  <a:lnTo>
                    <a:pt x="221" y="86"/>
                  </a:lnTo>
                  <a:lnTo>
                    <a:pt x="219" y="94"/>
                  </a:lnTo>
                  <a:lnTo>
                    <a:pt x="212" y="101"/>
                  </a:lnTo>
                  <a:lnTo>
                    <a:pt x="204" y="108"/>
                  </a:lnTo>
                  <a:lnTo>
                    <a:pt x="202" y="109"/>
                  </a:lnTo>
                  <a:lnTo>
                    <a:pt x="202" y="113"/>
                  </a:lnTo>
                  <a:lnTo>
                    <a:pt x="199" y="119"/>
                  </a:lnTo>
                  <a:lnTo>
                    <a:pt x="199" y="124"/>
                  </a:lnTo>
                  <a:lnTo>
                    <a:pt x="199" y="128"/>
                  </a:lnTo>
                  <a:lnTo>
                    <a:pt x="200" y="131"/>
                  </a:lnTo>
                  <a:lnTo>
                    <a:pt x="202" y="133"/>
                  </a:lnTo>
                  <a:lnTo>
                    <a:pt x="204" y="135"/>
                  </a:lnTo>
                  <a:lnTo>
                    <a:pt x="205" y="136"/>
                  </a:lnTo>
                  <a:lnTo>
                    <a:pt x="210" y="140"/>
                  </a:lnTo>
                  <a:lnTo>
                    <a:pt x="212" y="140"/>
                  </a:lnTo>
                  <a:lnTo>
                    <a:pt x="215" y="141"/>
                  </a:lnTo>
                  <a:lnTo>
                    <a:pt x="219" y="140"/>
                  </a:lnTo>
                  <a:lnTo>
                    <a:pt x="221" y="140"/>
                  </a:lnTo>
                  <a:lnTo>
                    <a:pt x="224" y="136"/>
                  </a:lnTo>
                  <a:lnTo>
                    <a:pt x="227" y="131"/>
                  </a:lnTo>
                  <a:lnTo>
                    <a:pt x="231" y="130"/>
                  </a:lnTo>
                  <a:lnTo>
                    <a:pt x="232" y="128"/>
                  </a:lnTo>
                  <a:lnTo>
                    <a:pt x="236" y="124"/>
                  </a:lnTo>
                  <a:lnTo>
                    <a:pt x="239" y="124"/>
                  </a:lnTo>
                  <a:lnTo>
                    <a:pt x="242" y="123"/>
                  </a:lnTo>
                  <a:lnTo>
                    <a:pt x="244" y="123"/>
                  </a:lnTo>
                  <a:lnTo>
                    <a:pt x="247" y="124"/>
                  </a:lnTo>
                  <a:lnTo>
                    <a:pt x="247" y="124"/>
                  </a:lnTo>
                  <a:lnTo>
                    <a:pt x="249" y="124"/>
                  </a:lnTo>
                  <a:lnTo>
                    <a:pt x="251" y="128"/>
                  </a:lnTo>
                  <a:lnTo>
                    <a:pt x="252" y="131"/>
                  </a:lnTo>
                  <a:lnTo>
                    <a:pt x="254" y="133"/>
                  </a:lnTo>
                  <a:lnTo>
                    <a:pt x="254" y="136"/>
                  </a:lnTo>
                  <a:lnTo>
                    <a:pt x="254" y="138"/>
                  </a:lnTo>
                  <a:lnTo>
                    <a:pt x="254" y="140"/>
                  </a:lnTo>
                  <a:lnTo>
                    <a:pt x="252" y="143"/>
                  </a:lnTo>
                  <a:lnTo>
                    <a:pt x="251" y="145"/>
                  </a:lnTo>
                  <a:lnTo>
                    <a:pt x="247" y="148"/>
                  </a:lnTo>
                  <a:lnTo>
                    <a:pt x="242" y="153"/>
                  </a:lnTo>
                  <a:lnTo>
                    <a:pt x="239" y="156"/>
                  </a:lnTo>
                  <a:lnTo>
                    <a:pt x="234" y="160"/>
                  </a:lnTo>
                  <a:lnTo>
                    <a:pt x="231" y="163"/>
                  </a:lnTo>
                  <a:lnTo>
                    <a:pt x="231" y="165"/>
                  </a:lnTo>
                  <a:lnTo>
                    <a:pt x="229" y="166"/>
                  </a:lnTo>
                  <a:lnTo>
                    <a:pt x="229" y="175"/>
                  </a:lnTo>
                  <a:lnTo>
                    <a:pt x="227" y="187"/>
                  </a:lnTo>
                  <a:lnTo>
                    <a:pt x="229" y="200"/>
                  </a:lnTo>
                  <a:lnTo>
                    <a:pt x="231" y="212"/>
                  </a:lnTo>
                  <a:lnTo>
                    <a:pt x="232" y="224"/>
                  </a:lnTo>
                  <a:lnTo>
                    <a:pt x="232" y="229"/>
                  </a:lnTo>
                  <a:lnTo>
                    <a:pt x="236" y="232"/>
                  </a:lnTo>
                  <a:lnTo>
                    <a:pt x="237" y="235"/>
                  </a:lnTo>
                  <a:lnTo>
                    <a:pt x="239" y="237"/>
                  </a:lnTo>
                  <a:lnTo>
                    <a:pt x="242" y="239"/>
                  </a:lnTo>
                  <a:lnTo>
                    <a:pt x="246" y="240"/>
                  </a:lnTo>
                  <a:lnTo>
                    <a:pt x="247" y="244"/>
                  </a:lnTo>
                  <a:lnTo>
                    <a:pt x="249" y="247"/>
                  </a:lnTo>
                  <a:lnTo>
                    <a:pt x="249" y="249"/>
                  </a:lnTo>
                  <a:lnTo>
                    <a:pt x="249" y="252"/>
                  </a:lnTo>
                  <a:lnTo>
                    <a:pt x="249" y="256"/>
                  </a:lnTo>
                  <a:lnTo>
                    <a:pt x="247" y="259"/>
                  </a:lnTo>
                  <a:lnTo>
                    <a:pt x="244" y="261"/>
                  </a:lnTo>
                  <a:lnTo>
                    <a:pt x="244" y="262"/>
                  </a:lnTo>
                  <a:lnTo>
                    <a:pt x="241" y="262"/>
                  </a:lnTo>
                  <a:lnTo>
                    <a:pt x="239" y="264"/>
                  </a:lnTo>
                  <a:lnTo>
                    <a:pt x="236" y="262"/>
                  </a:lnTo>
                  <a:lnTo>
                    <a:pt x="232" y="262"/>
                  </a:lnTo>
                  <a:lnTo>
                    <a:pt x="231" y="262"/>
                  </a:lnTo>
                  <a:lnTo>
                    <a:pt x="227" y="264"/>
                  </a:lnTo>
                  <a:lnTo>
                    <a:pt x="224" y="267"/>
                  </a:lnTo>
                  <a:lnTo>
                    <a:pt x="222" y="271"/>
                  </a:lnTo>
                  <a:lnTo>
                    <a:pt x="221" y="272"/>
                  </a:lnTo>
                  <a:lnTo>
                    <a:pt x="222" y="276"/>
                  </a:lnTo>
                  <a:lnTo>
                    <a:pt x="224" y="281"/>
                  </a:lnTo>
                  <a:lnTo>
                    <a:pt x="227" y="286"/>
                  </a:lnTo>
                  <a:lnTo>
                    <a:pt x="231" y="289"/>
                  </a:lnTo>
                  <a:lnTo>
                    <a:pt x="232" y="293"/>
                  </a:lnTo>
                  <a:lnTo>
                    <a:pt x="232" y="298"/>
                  </a:lnTo>
                  <a:lnTo>
                    <a:pt x="231" y="298"/>
                  </a:lnTo>
                  <a:lnTo>
                    <a:pt x="231" y="299"/>
                  </a:lnTo>
                  <a:lnTo>
                    <a:pt x="227" y="303"/>
                  </a:lnTo>
                  <a:lnTo>
                    <a:pt x="224" y="303"/>
                  </a:lnTo>
                  <a:lnTo>
                    <a:pt x="222" y="304"/>
                  </a:lnTo>
                  <a:lnTo>
                    <a:pt x="219" y="303"/>
                  </a:lnTo>
                  <a:lnTo>
                    <a:pt x="217" y="303"/>
                  </a:lnTo>
                  <a:lnTo>
                    <a:pt x="215" y="299"/>
                  </a:lnTo>
                  <a:lnTo>
                    <a:pt x="210" y="294"/>
                  </a:lnTo>
                  <a:lnTo>
                    <a:pt x="205" y="289"/>
                  </a:lnTo>
                  <a:lnTo>
                    <a:pt x="204" y="287"/>
                  </a:lnTo>
                  <a:lnTo>
                    <a:pt x="200" y="286"/>
                  </a:lnTo>
                  <a:lnTo>
                    <a:pt x="199" y="284"/>
                  </a:lnTo>
                  <a:lnTo>
                    <a:pt x="195" y="284"/>
                  </a:lnTo>
                  <a:lnTo>
                    <a:pt x="192" y="284"/>
                  </a:lnTo>
                  <a:lnTo>
                    <a:pt x="187" y="286"/>
                  </a:lnTo>
                  <a:lnTo>
                    <a:pt x="185" y="286"/>
                  </a:lnTo>
                  <a:lnTo>
                    <a:pt x="184" y="287"/>
                  </a:lnTo>
                  <a:lnTo>
                    <a:pt x="182" y="291"/>
                  </a:lnTo>
                  <a:lnTo>
                    <a:pt x="178" y="294"/>
                  </a:lnTo>
                  <a:lnTo>
                    <a:pt x="178" y="298"/>
                  </a:lnTo>
                  <a:lnTo>
                    <a:pt x="175" y="301"/>
                  </a:lnTo>
                  <a:lnTo>
                    <a:pt x="173" y="303"/>
                  </a:lnTo>
                  <a:lnTo>
                    <a:pt x="172" y="304"/>
                  </a:lnTo>
                  <a:lnTo>
                    <a:pt x="170" y="306"/>
                  </a:lnTo>
                  <a:lnTo>
                    <a:pt x="163" y="306"/>
                  </a:lnTo>
                  <a:lnTo>
                    <a:pt x="158" y="304"/>
                  </a:lnTo>
                  <a:lnTo>
                    <a:pt x="153" y="304"/>
                  </a:lnTo>
                  <a:lnTo>
                    <a:pt x="150" y="306"/>
                  </a:lnTo>
                  <a:lnTo>
                    <a:pt x="147" y="306"/>
                  </a:lnTo>
                  <a:lnTo>
                    <a:pt x="143" y="308"/>
                  </a:lnTo>
                  <a:lnTo>
                    <a:pt x="142" y="311"/>
                  </a:lnTo>
                  <a:lnTo>
                    <a:pt x="138" y="313"/>
                  </a:lnTo>
                  <a:lnTo>
                    <a:pt x="136" y="316"/>
                  </a:lnTo>
                  <a:lnTo>
                    <a:pt x="133" y="318"/>
                  </a:lnTo>
                  <a:lnTo>
                    <a:pt x="131" y="318"/>
                  </a:lnTo>
                  <a:lnTo>
                    <a:pt x="128" y="318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03" name="Freeform 4"/>
            <p:cNvSpPr>
              <a:spLocks/>
            </p:cNvSpPr>
            <p:nvPr userDrawn="1"/>
          </p:nvSpPr>
          <p:spPr bwMode="auto">
            <a:xfrm>
              <a:off x="5494" y="4030"/>
              <a:ext cx="100" cy="201"/>
            </a:xfrm>
            <a:custGeom>
              <a:avLst/>
              <a:gdLst/>
              <a:ahLst/>
              <a:cxnLst>
                <a:cxn ang="0">
                  <a:pos x="120" y="319"/>
                </a:cxn>
                <a:cxn ang="0">
                  <a:pos x="113" y="311"/>
                </a:cxn>
                <a:cxn ang="0">
                  <a:pos x="108" y="299"/>
                </a:cxn>
                <a:cxn ang="0">
                  <a:pos x="96" y="298"/>
                </a:cxn>
                <a:cxn ang="0">
                  <a:pos x="89" y="301"/>
                </a:cxn>
                <a:cxn ang="0">
                  <a:pos x="83" y="309"/>
                </a:cxn>
                <a:cxn ang="0">
                  <a:pos x="71" y="309"/>
                </a:cxn>
                <a:cxn ang="0">
                  <a:pos x="64" y="301"/>
                </a:cxn>
                <a:cxn ang="0">
                  <a:pos x="69" y="282"/>
                </a:cxn>
                <a:cxn ang="0">
                  <a:pos x="61" y="276"/>
                </a:cxn>
                <a:cxn ang="0">
                  <a:pos x="42" y="279"/>
                </a:cxn>
                <a:cxn ang="0">
                  <a:pos x="19" y="294"/>
                </a:cxn>
                <a:cxn ang="0">
                  <a:pos x="5" y="293"/>
                </a:cxn>
                <a:cxn ang="0">
                  <a:pos x="0" y="282"/>
                </a:cxn>
                <a:cxn ang="0">
                  <a:pos x="5" y="271"/>
                </a:cxn>
                <a:cxn ang="0">
                  <a:pos x="31" y="259"/>
                </a:cxn>
                <a:cxn ang="0">
                  <a:pos x="39" y="249"/>
                </a:cxn>
                <a:cxn ang="0">
                  <a:pos x="42" y="234"/>
                </a:cxn>
                <a:cxn ang="0">
                  <a:pos x="36" y="222"/>
                </a:cxn>
                <a:cxn ang="0">
                  <a:pos x="17" y="215"/>
                </a:cxn>
                <a:cxn ang="0">
                  <a:pos x="7" y="208"/>
                </a:cxn>
                <a:cxn ang="0">
                  <a:pos x="9" y="195"/>
                </a:cxn>
                <a:cxn ang="0">
                  <a:pos x="22" y="193"/>
                </a:cxn>
                <a:cxn ang="0">
                  <a:pos x="39" y="187"/>
                </a:cxn>
                <a:cxn ang="0">
                  <a:pos x="49" y="172"/>
                </a:cxn>
                <a:cxn ang="0">
                  <a:pos x="44" y="156"/>
                </a:cxn>
                <a:cxn ang="0">
                  <a:pos x="47" y="145"/>
                </a:cxn>
                <a:cxn ang="0">
                  <a:pos x="56" y="136"/>
                </a:cxn>
                <a:cxn ang="0">
                  <a:pos x="71" y="136"/>
                </a:cxn>
                <a:cxn ang="0">
                  <a:pos x="83" y="124"/>
                </a:cxn>
                <a:cxn ang="0">
                  <a:pos x="81" y="114"/>
                </a:cxn>
                <a:cxn ang="0">
                  <a:pos x="71" y="98"/>
                </a:cxn>
                <a:cxn ang="0">
                  <a:pos x="76" y="86"/>
                </a:cxn>
                <a:cxn ang="0">
                  <a:pos x="88" y="86"/>
                </a:cxn>
                <a:cxn ang="0">
                  <a:pos x="105" y="98"/>
                </a:cxn>
                <a:cxn ang="0">
                  <a:pos x="118" y="99"/>
                </a:cxn>
                <a:cxn ang="0">
                  <a:pos x="130" y="91"/>
                </a:cxn>
                <a:cxn ang="0">
                  <a:pos x="133" y="72"/>
                </a:cxn>
                <a:cxn ang="0">
                  <a:pos x="126" y="47"/>
                </a:cxn>
                <a:cxn ang="0">
                  <a:pos x="120" y="27"/>
                </a:cxn>
                <a:cxn ang="0">
                  <a:pos x="121" y="14"/>
                </a:cxn>
                <a:cxn ang="0">
                  <a:pos x="126" y="3"/>
                </a:cxn>
                <a:cxn ang="0">
                  <a:pos x="142" y="0"/>
                </a:cxn>
                <a:cxn ang="0">
                  <a:pos x="153" y="5"/>
                </a:cxn>
                <a:cxn ang="0">
                  <a:pos x="158" y="19"/>
                </a:cxn>
                <a:cxn ang="0">
                  <a:pos x="155" y="39"/>
                </a:cxn>
                <a:cxn ang="0">
                  <a:pos x="147" y="59"/>
                </a:cxn>
                <a:cxn ang="0">
                  <a:pos x="145" y="94"/>
                </a:cxn>
                <a:cxn ang="0">
                  <a:pos x="150" y="106"/>
                </a:cxn>
              </a:cxnLst>
              <a:rect l="0" t="0" r="r" b="b"/>
              <a:pathLst>
                <a:path w="158" h="319">
                  <a:moveTo>
                    <a:pt x="128" y="318"/>
                  </a:moveTo>
                  <a:lnTo>
                    <a:pt x="125" y="319"/>
                  </a:lnTo>
                  <a:lnTo>
                    <a:pt x="121" y="319"/>
                  </a:lnTo>
                  <a:lnTo>
                    <a:pt x="120" y="319"/>
                  </a:lnTo>
                  <a:lnTo>
                    <a:pt x="118" y="318"/>
                  </a:lnTo>
                  <a:lnTo>
                    <a:pt x="116" y="318"/>
                  </a:lnTo>
                  <a:lnTo>
                    <a:pt x="116" y="314"/>
                  </a:lnTo>
                  <a:lnTo>
                    <a:pt x="113" y="311"/>
                  </a:lnTo>
                  <a:lnTo>
                    <a:pt x="113" y="306"/>
                  </a:lnTo>
                  <a:lnTo>
                    <a:pt x="111" y="304"/>
                  </a:lnTo>
                  <a:lnTo>
                    <a:pt x="110" y="303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3" y="298"/>
                  </a:lnTo>
                  <a:lnTo>
                    <a:pt x="100" y="298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3" y="298"/>
                  </a:lnTo>
                  <a:lnTo>
                    <a:pt x="91" y="299"/>
                  </a:lnTo>
                  <a:lnTo>
                    <a:pt x="89" y="301"/>
                  </a:lnTo>
                  <a:lnTo>
                    <a:pt x="88" y="304"/>
                  </a:lnTo>
                  <a:lnTo>
                    <a:pt x="84" y="308"/>
                  </a:lnTo>
                  <a:lnTo>
                    <a:pt x="84" y="309"/>
                  </a:lnTo>
                  <a:lnTo>
                    <a:pt x="83" y="309"/>
                  </a:lnTo>
                  <a:lnTo>
                    <a:pt x="79" y="311"/>
                  </a:lnTo>
                  <a:lnTo>
                    <a:pt x="76" y="311"/>
                  </a:lnTo>
                  <a:lnTo>
                    <a:pt x="73" y="311"/>
                  </a:lnTo>
                  <a:lnTo>
                    <a:pt x="71" y="309"/>
                  </a:lnTo>
                  <a:lnTo>
                    <a:pt x="68" y="308"/>
                  </a:lnTo>
                  <a:lnTo>
                    <a:pt x="66" y="306"/>
                  </a:lnTo>
                  <a:lnTo>
                    <a:pt x="64" y="304"/>
                  </a:lnTo>
                  <a:lnTo>
                    <a:pt x="64" y="301"/>
                  </a:lnTo>
                  <a:lnTo>
                    <a:pt x="64" y="299"/>
                  </a:lnTo>
                  <a:lnTo>
                    <a:pt x="66" y="294"/>
                  </a:lnTo>
                  <a:lnTo>
                    <a:pt x="69" y="284"/>
                  </a:lnTo>
                  <a:lnTo>
                    <a:pt x="69" y="282"/>
                  </a:lnTo>
                  <a:lnTo>
                    <a:pt x="69" y="279"/>
                  </a:lnTo>
                  <a:lnTo>
                    <a:pt x="68" y="279"/>
                  </a:lnTo>
                  <a:lnTo>
                    <a:pt x="68" y="277"/>
                  </a:lnTo>
                  <a:lnTo>
                    <a:pt x="61" y="276"/>
                  </a:lnTo>
                  <a:lnTo>
                    <a:pt x="56" y="276"/>
                  </a:lnTo>
                  <a:lnTo>
                    <a:pt x="51" y="276"/>
                  </a:lnTo>
                  <a:lnTo>
                    <a:pt x="47" y="277"/>
                  </a:lnTo>
                  <a:lnTo>
                    <a:pt x="42" y="279"/>
                  </a:lnTo>
                  <a:lnTo>
                    <a:pt x="39" y="282"/>
                  </a:lnTo>
                  <a:lnTo>
                    <a:pt x="31" y="287"/>
                  </a:lnTo>
                  <a:lnTo>
                    <a:pt x="22" y="293"/>
                  </a:lnTo>
                  <a:lnTo>
                    <a:pt x="19" y="294"/>
                  </a:lnTo>
                  <a:lnTo>
                    <a:pt x="16" y="296"/>
                  </a:lnTo>
                  <a:lnTo>
                    <a:pt x="12" y="296"/>
                  </a:lnTo>
                  <a:lnTo>
                    <a:pt x="9" y="294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2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2" y="276"/>
                  </a:lnTo>
                  <a:lnTo>
                    <a:pt x="4" y="274"/>
                  </a:lnTo>
                  <a:lnTo>
                    <a:pt x="5" y="271"/>
                  </a:lnTo>
                  <a:lnTo>
                    <a:pt x="10" y="269"/>
                  </a:lnTo>
                  <a:lnTo>
                    <a:pt x="19" y="264"/>
                  </a:lnTo>
                  <a:lnTo>
                    <a:pt x="27" y="261"/>
                  </a:lnTo>
                  <a:lnTo>
                    <a:pt x="31" y="259"/>
                  </a:lnTo>
                  <a:lnTo>
                    <a:pt x="32" y="256"/>
                  </a:lnTo>
                  <a:lnTo>
                    <a:pt x="36" y="256"/>
                  </a:lnTo>
                  <a:lnTo>
                    <a:pt x="39" y="251"/>
                  </a:lnTo>
                  <a:lnTo>
                    <a:pt x="39" y="249"/>
                  </a:lnTo>
                  <a:lnTo>
                    <a:pt x="41" y="247"/>
                  </a:lnTo>
                  <a:lnTo>
                    <a:pt x="42" y="242"/>
                  </a:lnTo>
                  <a:lnTo>
                    <a:pt x="42" y="235"/>
                  </a:lnTo>
                  <a:lnTo>
                    <a:pt x="42" y="234"/>
                  </a:lnTo>
                  <a:lnTo>
                    <a:pt x="42" y="232"/>
                  </a:lnTo>
                  <a:lnTo>
                    <a:pt x="39" y="227"/>
                  </a:lnTo>
                  <a:lnTo>
                    <a:pt x="39" y="224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1" y="219"/>
                  </a:lnTo>
                  <a:lnTo>
                    <a:pt x="24" y="217"/>
                  </a:lnTo>
                  <a:lnTo>
                    <a:pt x="17" y="215"/>
                  </a:lnTo>
                  <a:lnTo>
                    <a:pt x="12" y="214"/>
                  </a:lnTo>
                  <a:lnTo>
                    <a:pt x="10" y="212"/>
                  </a:lnTo>
                  <a:lnTo>
                    <a:pt x="9" y="210"/>
                  </a:lnTo>
                  <a:lnTo>
                    <a:pt x="7" y="208"/>
                  </a:lnTo>
                  <a:lnTo>
                    <a:pt x="7" y="205"/>
                  </a:lnTo>
                  <a:lnTo>
                    <a:pt x="7" y="200"/>
                  </a:lnTo>
                  <a:lnTo>
                    <a:pt x="7" y="198"/>
                  </a:lnTo>
                  <a:lnTo>
                    <a:pt x="9" y="195"/>
                  </a:lnTo>
                  <a:lnTo>
                    <a:pt x="10" y="193"/>
                  </a:lnTo>
                  <a:lnTo>
                    <a:pt x="14" y="193"/>
                  </a:lnTo>
                  <a:lnTo>
                    <a:pt x="17" y="193"/>
                  </a:lnTo>
                  <a:lnTo>
                    <a:pt x="22" y="193"/>
                  </a:lnTo>
                  <a:lnTo>
                    <a:pt x="31" y="192"/>
                  </a:lnTo>
                  <a:lnTo>
                    <a:pt x="32" y="190"/>
                  </a:lnTo>
                  <a:lnTo>
                    <a:pt x="36" y="190"/>
                  </a:lnTo>
                  <a:lnTo>
                    <a:pt x="39" y="187"/>
                  </a:lnTo>
                  <a:lnTo>
                    <a:pt x="42" y="185"/>
                  </a:lnTo>
                  <a:lnTo>
                    <a:pt x="46" y="182"/>
                  </a:lnTo>
                  <a:lnTo>
                    <a:pt x="47" y="175"/>
                  </a:lnTo>
                  <a:lnTo>
                    <a:pt x="49" y="172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46" y="160"/>
                  </a:lnTo>
                  <a:lnTo>
                    <a:pt x="44" y="156"/>
                  </a:lnTo>
                  <a:lnTo>
                    <a:pt x="44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5"/>
                  </a:lnTo>
                  <a:lnTo>
                    <a:pt x="49" y="143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6" y="136"/>
                  </a:lnTo>
                  <a:lnTo>
                    <a:pt x="59" y="136"/>
                  </a:lnTo>
                  <a:lnTo>
                    <a:pt x="63" y="136"/>
                  </a:lnTo>
                  <a:lnTo>
                    <a:pt x="68" y="136"/>
                  </a:lnTo>
                  <a:lnTo>
                    <a:pt x="71" y="136"/>
                  </a:lnTo>
                  <a:lnTo>
                    <a:pt x="74" y="133"/>
                  </a:lnTo>
                  <a:lnTo>
                    <a:pt x="79" y="131"/>
                  </a:lnTo>
                  <a:lnTo>
                    <a:pt x="81" y="128"/>
                  </a:lnTo>
                  <a:lnTo>
                    <a:pt x="83" y="124"/>
                  </a:lnTo>
                  <a:lnTo>
                    <a:pt x="84" y="121"/>
                  </a:lnTo>
                  <a:lnTo>
                    <a:pt x="84" y="119"/>
                  </a:lnTo>
                  <a:lnTo>
                    <a:pt x="83" y="116"/>
                  </a:lnTo>
                  <a:lnTo>
                    <a:pt x="81" y="114"/>
                  </a:lnTo>
                  <a:lnTo>
                    <a:pt x="76" y="109"/>
                  </a:lnTo>
                  <a:lnTo>
                    <a:pt x="73" y="104"/>
                  </a:lnTo>
                  <a:lnTo>
                    <a:pt x="71" y="101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1" y="93"/>
                  </a:lnTo>
                  <a:lnTo>
                    <a:pt x="73" y="89"/>
                  </a:lnTo>
                  <a:lnTo>
                    <a:pt x="76" y="86"/>
                  </a:lnTo>
                  <a:lnTo>
                    <a:pt x="79" y="86"/>
                  </a:lnTo>
                  <a:lnTo>
                    <a:pt x="83" y="84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9"/>
                  </a:lnTo>
                  <a:lnTo>
                    <a:pt x="100" y="93"/>
                  </a:lnTo>
                  <a:lnTo>
                    <a:pt x="105" y="98"/>
                  </a:lnTo>
                  <a:lnTo>
                    <a:pt x="108" y="99"/>
                  </a:lnTo>
                  <a:lnTo>
                    <a:pt x="111" y="101"/>
                  </a:lnTo>
                  <a:lnTo>
                    <a:pt x="115" y="101"/>
                  </a:lnTo>
                  <a:lnTo>
                    <a:pt x="118" y="99"/>
                  </a:lnTo>
                  <a:lnTo>
                    <a:pt x="121" y="98"/>
                  </a:lnTo>
                  <a:lnTo>
                    <a:pt x="126" y="94"/>
                  </a:lnTo>
                  <a:lnTo>
                    <a:pt x="128" y="93"/>
                  </a:lnTo>
                  <a:lnTo>
                    <a:pt x="130" y="91"/>
                  </a:lnTo>
                  <a:lnTo>
                    <a:pt x="131" y="86"/>
                  </a:lnTo>
                  <a:lnTo>
                    <a:pt x="131" y="82"/>
                  </a:lnTo>
                  <a:lnTo>
                    <a:pt x="133" y="79"/>
                  </a:lnTo>
                  <a:lnTo>
                    <a:pt x="133" y="72"/>
                  </a:lnTo>
                  <a:lnTo>
                    <a:pt x="131" y="66"/>
                  </a:lnTo>
                  <a:lnTo>
                    <a:pt x="130" y="57"/>
                  </a:lnTo>
                  <a:lnTo>
                    <a:pt x="128" y="51"/>
                  </a:lnTo>
                  <a:lnTo>
                    <a:pt x="126" y="47"/>
                  </a:lnTo>
                  <a:lnTo>
                    <a:pt x="125" y="40"/>
                  </a:lnTo>
                  <a:lnTo>
                    <a:pt x="121" y="35"/>
                  </a:lnTo>
                  <a:lnTo>
                    <a:pt x="121" y="32"/>
                  </a:lnTo>
                  <a:lnTo>
                    <a:pt x="120" y="27"/>
                  </a:lnTo>
                  <a:lnTo>
                    <a:pt x="120" y="24"/>
                  </a:lnTo>
                  <a:lnTo>
                    <a:pt x="120" y="19"/>
                  </a:lnTo>
                  <a:lnTo>
                    <a:pt x="120" y="15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3" y="9"/>
                  </a:lnTo>
                  <a:lnTo>
                    <a:pt x="125" y="5"/>
                  </a:lnTo>
                  <a:lnTo>
                    <a:pt x="126" y="3"/>
                  </a:lnTo>
                  <a:lnTo>
                    <a:pt x="130" y="2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45" y="0"/>
                  </a:lnTo>
                  <a:lnTo>
                    <a:pt x="147" y="2"/>
                  </a:lnTo>
                  <a:lnTo>
                    <a:pt x="150" y="3"/>
                  </a:lnTo>
                  <a:lnTo>
                    <a:pt x="153" y="5"/>
                  </a:lnTo>
                  <a:lnTo>
                    <a:pt x="155" y="9"/>
                  </a:lnTo>
                  <a:lnTo>
                    <a:pt x="157" y="12"/>
                  </a:lnTo>
                  <a:lnTo>
                    <a:pt x="158" y="15"/>
                  </a:lnTo>
                  <a:lnTo>
                    <a:pt x="158" y="19"/>
                  </a:lnTo>
                  <a:lnTo>
                    <a:pt x="158" y="24"/>
                  </a:lnTo>
                  <a:lnTo>
                    <a:pt x="158" y="29"/>
                  </a:lnTo>
                  <a:lnTo>
                    <a:pt x="157" y="34"/>
                  </a:lnTo>
                  <a:lnTo>
                    <a:pt x="155" y="39"/>
                  </a:lnTo>
                  <a:lnTo>
                    <a:pt x="153" y="44"/>
                  </a:lnTo>
                  <a:lnTo>
                    <a:pt x="150" y="51"/>
                  </a:lnTo>
                  <a:lnTo>
                    <a:pt x="148" y="52"/>
                  </a:lnTo>
                  <a:lnTo>
                    <a:pt x="147" y="59"/>
                  </a:lnTo>
                  <a:lnTo>
                    <a:pt x="147" y="64"/>
                  </a:lnTo>
                  <a:lnTo>
                    <a:pt x="145" y="71"/>
                  </a:lnTo>
                  <a:lnTo>
                    <a:pt x="145" y="84"/>
                  </a:lnTo>
                  <a:lnTo>
                    <a:pt x="145" y="94"/>
                  </a:lnTo>
                  <a:lnTo>
                    <a:pt x="145" y="98"/>
                  </a:lnTo>
                  <a:lnTo>
                    <a:pt x="147" y="99"/>
                  </a:lnTo>
                  <a:lnTo>
                    <a:pt x="148" y="103"/>
                  </a:lnTo>
                  <a:lnTo>
                    <a:pt x="150" y="106"/>
                  </a:lnTo>
                  <a:lnTo>
                    <a:pt x="153" y="108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04" name="Freeform 5"/>
            <p:cNvSpPr>
              <a:spLocks/>
            </p:cNvSpPr>
            <p:nvPr userDrawn="1"/>
          </p:nvSpPr>
          <p:spPr bwMode="auto">
            <a:xfrm>
              <a:off x="5575" y="4069"/>
              <a:ext cx="79" cy="162"/>
            </a:xfrm>
            <a:custGeom>
              <a:avLst/>
              <a:gdLst/>
              <a:ahLst/>
              <a:cxnLst>
                <a:cxn ang="0">
                  <a:pos x="30" y="47"/>
                </a:cxn>
                <a:cxn ang="0">
                  <a:pos x="47" y="51"/>
                </a:cxn>
                <a:cxn ang="0">
                  <a:pos x="56" y="47"/>
                </a:cxn>
                <a:cxn ang="0">
                  <a:pos x="59" y="42"/>
                </a:cxn>
                <a:cxn ang="0">
                  <a:pos x="62" y="27"/>
                </a:cxn>
                <a:cxn ang="0">
                  <a:pos x="72" y="9"/>
                </a:cxn>
                <a:cxn ang="0">
                  <a:pos x="79" y="2"/>
                </a:cxn>
                <a:cxn ang="0">
                  <a:pos x="89" y="0"/>
                </a:cxn>
                <a:cxn ang="0">
                  <a:pos x="94" y="5"/>
                </a:cxn>
                <a:cxn ang="0">
                  <a:pos x="96" y="19"/>
                </a:cxn>
                <a:cxn ang="0">
                  <a:pos x="91" y="32"/>
                </a:cxn>
                <a:cxn ang="0">
                  <a:pos x="74" y="47"/>
                </a:cxn>
                <a:cxn ang="0">
                  <a:pos x="71" y="62"/>
                </a:cxn>
                <a:cxn ang="0">
                  <a:pos x="74" y="71"/>
                </a:cxn>
                <a:cxn ang="0">
                  <a:pos x="82" y="78"/>
                </a:cxn>
                <a:cxn ang="0">
                  <a:pos x="91" y="78"/>
                </a:cxn>
                <a:cxn ang="0">
                  <a:pos x="99" y="69"/>
                </a:cxn>
                <a:cxn ang="0">
                  <a:pos x="108" y="62"/>
                </a:cxn>
                <a:cxn ang="0">
                  <a:pos x="116" y="61"/>
                </a:cxn>
                <a:cxn ang="0">
                  <a:pos x="121" y="62"/>
                </a:cxn>
                <a:cxn ang="0">
                  <a:pos x="126" y="71"/>
                </a:cxn>
                <a:cxn ang="0">
                  <a:pos x="126" y="78"/>
                </a:cxn>
                <a:cxn ang="0">
                  <a:pos x="119" y="86"/>
                </a:cxn>
                <a:cxn ang="0">
                  <a:pos x="106" y="98"/>
                </a:cxn>
                <a:cxn ang="0">
                  <a:pos x="101" y="104"/>
                </a:cxn>
                <a:cxn ang="0">
                  <a:pos x="101" y="138"/>
                </a:cxn>
                <a:cxn ang="0">
                  <a:pos x="104" y="167"/>
                </a:cxn>
                <a:cxn ang="0">
                  <a:pos x="111" y="175"/>
                </a:cxn>
                <a:cxn ang="0">
                  <a:pos x="119" y="182"/>
                </a:cxn>
                <a:cxn ang="0">
                  <a:pos x="121" y="190"/>
                </a:cxn>
                <a:cxn ang="0">
                  <a:pos x="116" y="199"/>
                </a:cxn>
                <a:cxn ang="0">
                  <a:pos x="111" y="202"/>
                </a:cxn>
                <a:cxn ang="0">
                  <a:pos x="103" y="200"/>
                </a:cxn>
                <a:cxn ang="0">
                  <a:pos x="94" y="209"/>
                </a:cxn>
                <a:cxn ang="0">
                  <a:pos x="96" y="219"/>
                </a:cxn>
                <a:cxn ang="0">
                  <a:pos x="104" y="231"/>
                </a:cxn>
                <a:cxn ang="0">
                  <a:pos x="103" y="237"/>
                </a:cxn>
                <a:cxn ang="0">
                  <a:pos x="94" y="242"/>
                </a:cxn>
                <a:cxn ang="0">
                  <a:pos x="87" y="237"/>
                </a:cxn>
                <a:cxn ang="0">
                  <a:pos x="76" y="225"/>
                </a:cxn>
                <a:cxn ang="0">
                  <a:pos x="67" y="222"/>
                </a:cxn>
                <a:cxn ang="0">
                  <a:pos x="57" y="224"/>
                </a:cxn>
                <a:cxn ang="0">
                  <a:pos x="50" y="232"/>
                </a:cxn>
                <a:cxn ang="0">
                  <a:pos x="45" y="241"/>
                </a:cxn>
                <a:cxn ang="0">
                  <a:pos x="35" y="244"/>
                </a:cxn>
                <a:cxn ang="0">
                  <a:pos x="22" y="244"/>
                </a:cxn>
                <a:cxn ang="0">
                  <a:pos x="14" y="249"/>
                </a:cxn>
                <a:cxn ang="0">
                  <a:pos x="5" y="256"/>
                </a:cxn>
              </a:cxnLst>
              <a:rect l="0" t="0" r="r" b="b"/>
              <a:pathLst>
                <a:path w="126" h="256">
                  <a:moveTo>
                    <a:pt x="25" y="46"/>
                  </a:moveTo>
                  <a:lnTo>
                    <a:pt x="27" y="47"/>
                  </a:lnTo>
                  <a:lnTo>
                    <a:pt x="30" y="47"/>
                  </a:lnTo>
                  <a:lnTo>
                    <a:pt x="37" y="51"/>
                  </a:lnTo>
                  <a:lnTo>
                    <a:pt x="44" y="51"/>
                  </a:lnTo>
                  <a:lnTo>
                    <a:pt x="47" y="51"/>
                  </a:lnTo>
                  <a:lnTo>
                    <a:pt x="52" y="49"/>
                  </a:lnTo>
                  <a:lnTo>
                    <a:pt x="54" y="49"/>
                  </a:lnTo>
                  <a:lnTo>
                    <a:pt x="56" y="47"/>
                  </a:lnTo>
                  <a:lnTo>
                    <a:pt x="56" y="47"/>
                  </a:lnTo>
                  <a:lnTo>
                    <a:pt x="59" y="46"/>
                  </a:lnTo>
                  <a:lnTo>
                    <a:pt x="59" y="42"/>
                  </a:lnTo>
                  <a:lnTo>
                    <a:pt x="61" y="41"/>
                  </a:lnTo>
                  <a:lnTo>
                    <a:pt x="61" y="37"/>
                  </a:lnTo>
                  <a:lnTo>
                    <a:pt x="62" y="27"/>
                  </a:lnTo>
                  <a:lnTo>
                    <a:pt x="67" y="17"/>
                  </a:lnTo>
                  <a:lnTo>
                    <a:pt x="71" y="12"/>
                  </a:lnTo>
                  <a:lnTo>
                    <a:pt x="72" y="9"/>
                  </a:lnTo>
                  <a:lnTo>
                    <a:pt x="76" y="5"/>
                  </a:lnTo>
                  <a:lnTo>
                    <a:pt x="77" y="4"/>
                  </a:lnTo>
                  <a:lnTo>
                    <a:pt x="79" y="2"/>
                  </a:lnTo>
                  <a:lnTo>
                    <a:pt x="84" y="0"/>
                  </a:lnTo>
                  <a:lnTo>
                    <a:pt x="87" y="0"/>
                  </a:lnTo>
                  <a:lnTo>
                    <a:pt x="89" y="0"/>
                  </a:lnTo>
                  <a:lnTo>
                    <a:pt x="91" y="2"/>
                  </a:lnTo>
                  <a:lnTo>
                    <a:pt x="93" y="4"/>
                  </a:lnTo>
                  <a:lnTo>
                    <a:pt x="94" y="5"/>
                  </a:lnTo>
                  <a:lnTo>
                    <a:pt x="96" y="9"/>
                  </a:lnTo>
                  <a:lnTo>
                    <a:pt x="96" y="14"/>
                  </a:lnTo>
                  <a:lnTo>
                    <a:pt x="96" y="19"/>
                  </a:lnTo>
                  <a:lnTo>
                    <a:pt x="94" y="20"/>
                  </a:lnTo>
                  <a:lnTo>
                    <a:pt x="93" y="24"/>
                  </a:lnTo>
                  <a:lnTo>
                    <a:pt x="91" y="32"/>
                  </a:lnTo>
                  <a:lnTo>
                    <a:pt x="84" y="39"/>
                  </a:lnTo>
                  <a:lnTo>
                    <a:pt x="76" y="46"/>
                  </a:lnTo>
                  <a:lnTo>
                    <a:pt x="74" y="47"/>
                  </a:lnTo>
                  <a:lnTo>
                    <a:pt x="74" y="51"/>
                  </a:lnTo>
                  <a:lnTo>
                    <a:pt x="71" y="57"/>
                  </a:lnTo>
                  <a:lnTo>
                    <a:pt x="71" y="62"/>
                  </a:lnTo>
                  <a:lnTo>
                    <a:pt x="71" y="66"/>
                  </a:lnTo>
                  <a:lnTo>
                    <a:pt x="72" y="69"/>
                  </a:lnTo>
                  <a:lnTo>
                    <a:pt x="74" y="71"/>
                  </a:lnTo>
                  <a:lnTo>
                    <a:pt x="76" y="73"/>
                  </a:lnTo>
                  <a:lnTo>
                    <a:pt x="77" y="74"/>
                  </a:lnTo>
                  <a:lnTo>
                    <a:pt x="82" y="78"/>
                  </a:lnTo>
                  <a:lnTo>
                    <a:pt x="84" y="78"/>
                  </a:lnTo>
                  <a:lnTo>
                    <a:pt x="87" y="79"/>
                  </a:lnTo>
                  <a:lnTo>
                    <a:pt x="91" y="78"/>
                  </a:lnTo>
                  <a:lnTo>
                    <a:pt x="93" y="78"/>
                  </a:lnTo>
                  <a:lnTo>
                    <a:pt x="96" y="74"/>
                  </a:lnTo>
                  <a:lnTo>
                    <a:pt x="99" y="69"/>
                  </a:lnTo>
                  <a:lnTo>
                    <a:pt x="103" y="68"/>
                  </a:lnTo>
                  <a:lnTo>
                    <a:pt x="104" y="66"/>
                  </a:lnTo>
                  <a:lnTo>
                    <a:pt x="108" y="62"/>
                  </a:lnTo>
                  <a:lnTo>
                    <a:pt x="111" y="62"/>
                  </a:lnTo>
                  <a:lnTo>
                    <a:pt x="114" y="61"/>
                  </a:lnTo>
                  <a:lnTo>
                    <a:pt x="116" y="61"/>
                  </a:lnTo>
                  <a:lnTo>
                    <a:pt x="119" y="62"/>
                  </a:lnTo>
                  <a:lnTo>
                    <a:pt x="119" y="62"/>
                  </a:lnTo>
                  <a:lnTo>
                    <a:pt x="121" y="62"/>
                  </a:lnTo>
                  <a:lnTo>
                    <a:pt x="123" y="66"/>
                  </a:lnTo>
                  <a:lnTo>
                    <a:pt x="124" y="69"/>
                  </a:lnTo>
                  <a:lnTo>
                    <a:pt x="126" y="71"/>
                  </a:lnTo>
                  <a:lnTo>
                    <a:pt x="126" y="74"/>
                  </a:lnTo>
                  <a:lnTo>
                    <a:pt x="126" y="76"/>
                  </a:lnTo>
                  <a:lnTo>
                    <a:pt x="126" y="78"/>
                  </a:lnTo>
                  <a:lnTo>
                    <a:pt x="124" y="81"/>
                  </a:lnTo>
                  <a:lnTo>
                    <a:pt x="123" y="83"/>
                  </a:lnTo>
                  <a:lnTo>
                    <a:pt x="119" y="86"/>
                  </a:lnTo>
                  <a:lnTo>
                    <a:pt x="114" y="91"/>
                  </a:lnTo>
                  <a:lnTo>
                    <a:pt x="111" y="94"/>
                  </a:lnTo>
                  <a:lnTo>
                    <a:pt x="106" y="98"/>
                  </a:lnTo>
                  <a:lnTo>
                    <a:pt x="103" y="101"/>
                  </a:lnTo>
                  <a:lnTo>
                    <a:pt x="103" y="103"/>
                  </a:lnTo>
                  <a:lnTo>
                    <a:pt x="101" y="104"/>
                  </a:lnTo>
                  <a:lnTo>
                    <a:pt x="101" y="113"/>
                  </a:lnTo>
                  <a:lnTo>
                    <a:pt x="99" y="125"/>
                  </a:lnTo>
                  <a:lnTo>
                    <a:pt x="101" y="138"/>
                  </a:lnTo>
                  <a:lnTo>
                    <a:pt x="103" y="150"/>
                  </a:lnTo>
                  <a:lnTo>
                    <a:pt x="104" y="162"/>
                  </a:lnTo>
                  <a:lnTo>
                    <a:pt x="104" y="167"/>
                  </a:lnTo>
                  <a:lnTo>
                    <a:pt x="108" y="170"/>
                  </a:lnTo>
                  <a:lnTo>
                    <a:pt x="109" y="173"/>
                  </a:lnTo>
                  <a:lnTo>
                    <a:pt x="111" y="175"/>
                  </a:lnTo>
                  <a:lnTo>
                    <a:pt x="114" y="177"/>
                  </a:lnTo>
                  <a:lnTo>
                    <a:pt x="118" y="178"/>
                  </a:lnTo>
                  <a:lnTo>
                    <a:pt x="119" y="182"/>
                  </a:lnTo>
                  <a:lnTo>
                    <a:pt x="121" y="185"/>
                  </a:lnTo>
                  <a:lnTo>
                    <a:pt x="121" y="187"/>
                  </a:lnTo>
                  <a:lnTo>
                    <a:pt x="121" y="190"/>
                  </a:lnTo>
                  <a:lnTo>
                    <a:pt x="121" y="194"/>
                  </a:lnTo>
                  <a:lnTo>
                    <a:pt x="119" y="197"/>
                  </a:lnTo>
                  <a:lnTo>
                    <a:pt x="116" y="199"/>
                  </a:lnTo>
                  <a:lnTo>
                    <a:pt x="116" y="200"/>
                  </a:lnTo>
                  <a:lnTo>
                    <a:pt x="113" y="200"/>
                  </a:lnTo>
                  <a:lnTo>
                    <a:pt x="111" y="202"/>
                  </a:lnTo>
                  <a:lnTo>
                    <a:pt x="108" y="200"/>
                  </a:lnTo>
                  <a:lnTo>
                    <a:pt x="104" y="200"/>
                  </a:lnTo>
                  <a:lnTo>
                    <a:pt x="103" y="200"/>
                  </a:lnTo>
                  <a:lnTo>
                    <a:pt x="99" y="202"/>
                  </a:lnTo>
                  <a:lnTo>
                    <a:pt x="96" y="205"/>
                  </a:lnTo>
                  <a:lnTo>
                    <a:pt x="94" y="209"/>
                  </a:lnTo>
                  <a:lnTo>
                    <a:pt x="93" y="210"/>
                  </a:lnTo>
                  <a:lnTo>
                    <a:pt x="94" y="214"/>
                  </a:lnTo>
                  <a:lnTo>
                    <a:pt x="96" y="219"/>
                  </a:lnTo>
                  <a:lnTo>
                    <a:pt x="99" y="224"/>
                  </a:lnTo>
                  <a:lnTo>
                    <a:pt x="103" y="227"/>
                  </a:lnTo>
                  <a:lnTo>
                    <a:pt x="104" y="231"/>
                  </a:lnTo>
                  <a:lnTo>
                    <a:pt x="104" y="236"/>
                  </a:lnTo>
                  <a:lnTo>
                    <a:pt x="103" y="236"/>
                  </a:lnTo>
                  <a:lnTo>
                    <a:pt x="103" y="237"/>
                  </a:lnTo>
                  <a:lnTo>
                    <a:pt x="99" y="241"/>
                  </a:lnTo>
                  <a:lnTo>
                    <a:pt x="96" y="241"/>
                  </a:lnTo>
                  <a:lnTo>
                    <a:pt x="94" y="242"/>
                  </a:lnTo>
                  <a:lnTo>
                    <a:pt x="91" y="241"/>
                  </a:lnTo>
                  <a:lnTo>
                    <a:pt x="89" y="241"/>
                  </a:lnTo>
                  <a:lnTo>
                    <a:pt x="87" y="237"/>
                  </a:lnTo>
                  <a:lnTo>
                    <a:pt x="82" y="232"/>
                  </a:lnTo>
                  <a:lnTo>
                    <a:pt x="77" y="227"/>
                  </a:lnTo>
                  <a:lnTo>
                    <a:pt x="76" y="225"/>
                  </a:lnTo>
                  <a:lnTo>
                    <a:pt x="72" y="224"/>
                  </a:lnTo>
                  <a:lnTo>
                    <a:pt x="71" y="222"/>
                  </a:lnTo>
                  <a:lnTo>
                    <a:pt x="67" y="222"/>
                  </a:lnTo>
                  <a:lnTo>
                    <a:pt x="64" y="222"/>
                  </a:lnTo>
                  <a:lnTo>
                    <a:pt x="59" y="224"/>
                  </a:lnTo>
                  <a:lnTo>
                    <a:pt x="57" y="224"/>
                  </a:lnTo>
                  <a:lnTo>
                    <a:pt x="56" y="225"/>
                  </a:lnTo>
                  <a:lnTo>
                    <a:pt x="54" y="229"/>
                  </a:lnTo>
                  <a:lnTo>
                    <a:pt x="50" y="232"/>
                  </a:lnTo>
                  <a:lnTo>
                    <a:pt x="50" y="236"/>
                  </a:lnTo>
                  <a:lnTo>
                    <a:pt x="47" y="239"/>
                  </a:lnTo>
                  <a:lnTo>
                    <a:pt x="45" y="241"/>
                  </a:lnTo>
                  <a:lnTo>
                    <a:pt x="44" y="242"/>
                  </a:lnTo>
                  <a:lnTo>
                    <a:pt x="42" y="244"/>
                  </a:lnTo>
                  <a:lnTo>
                    <a:pt x="35" y="244"/>
                  </a:lnTo>
                  <a:lnTo>
                    <a:pt x="30" y="242"/>
                  </a:lnTo>
                  <a:lnTo>
                    <a:pt x="25" y="242"/>
                  </a:lnTo>
                  <a:lnTo>
                    <a:pt x="22" y="244"/>
                  </a:lnTo>
                  <a:lnTo>
                    <a:pt x="19" y="244"/>
                  </a:lnTo>
                  <a:lnTo>
                    <a:pt x="15" y="246"/>
                  </a:lnTo>
                  <a:lnTo>
                    <a:pt x="14" y="249"/>
                  </a:lnTo>
                  <a:lnTo>
                    <a:pt x="10" y="251"/>
                  </a:lnTo>
                  <a:lnTo>
                    <a:pt x="8" y="254"/>
                  </a:lnTo>
                  <a:lnTo>
                    <a:pt x="5" y="256"/>
                  </a:lnTo>
                  <a:lnTo>
                    <a:pt x="3" y="256"/>
                  </a:lnTo>
                  <a:lnTo>
                    <a:pt x="0" y="256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05" name="Freeform 6"/>
            <p:cNvSpPr>
              <a:spLocks/>
            </p:cNvSpPr>
            <p:nvPr userDrawn="1"/>
          </p:nvSpPr>
          <p:spPr bwMode="auto">
            <a:xfrm>
              <a:off x="5633" y="4039"/>
              <a:ext cx="19" cy="21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13" y="31"/>
                </a:cxn>
                <a:cxn ang="0">
                  <a:pos x="10" y="29"/>
                </a:cxn>
                <a:cxn ang="0">
                  <a:pos x="6" y="29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6" y="5"/>
                </a:cxn>
                <a:cxn ang="0">
                  <a:pos x="28" y="9"/>
                </a:cxn>
                <a:cxn ang="0">
                  <a:pos x="28" y="12"/>
                </a:cxn>
                <a:cxn ang="0">
                  <a:pos x="30" y="14"/>
                </a:cxn>
                <a:cxn ang="0">
                  <a:pos x="30" y="17"/>
                </a:cxn>
                <a:cxn ang="0">
                  <a:pos x="30" y="20"/>
                </a:cxn>
                <a:cxn ang="0">
                  <a:pos x="28" y="24"/>
                </a:cxn>
                <a:cxn ang="0">
                  <a:pos x="28" y="25"/>
                </a:cxn>
                <a:cxn ang="0">
                  <a:pos x="26" y="27"/>
                </a:cxn>
                <a:cxn ang="0">
                  <a:pos x="23" y="29"/>
                </a:cxn>
                <a:cxn ang="0">
                  <a:pos x="20" y="31"/>
                </a:cxn>
                <a:cxn ang="0">
                  <a:pos x="18" y="31"/>
                </a:cxn>
                <a:cxn ang="0">
                  <a:pos x="16" y="32"/>
                </a:cxn>
              </a:cxnLst>
              <a:rect l="0" t="0" r="r" b="b"/>
              <a:pathLst>
                <a:path w="30" h="32">
                  <a:moveTo>
                    <a:pt x="16" y="32"/>
                  </a:moveTo>
                  <a:lnTo>
                    <a:pt x="13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9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06" name="Freeform 7"/>
            <p:cNvSpPr>
              <a:spLocks/>
            </p:cNvSpPr>
            <p:nvPr userDrawn="1"/>
          </p:nvSpPr>
          <p:spPr bwMode="auto">
            <a:xfrm>
              <a:off x="5633" y="4039"/>
              <a:ext cx="19" cy="21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13" y="31"/>
                </a:cxn>
                <a:cxn ang="0">
                  <a:pos x="10" y="29"/>
                </a:cxn>
                <a:cxn ang="0">
                  <a:pos x="6" y="29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6" y="5"/>
                </a:cxn>
                <a:cxn ang="0">
                  <a:pos x="28" y="9"/>
                </a:cxn>
                <a:cxn ang="0">
                  <a:pos x="28" y="12"/>
                </a:cxn>
                <a:cxn ang="0">
                  <a:pos x="30" y="14"/>
                </a:cxn>
                <a:cxn ang="0">
                  <a:pos x="30" y="17"/>
                </a:cxn>
                <a:cxn ang="0">
                  <a:pos x="30" y="20"/>
                </a:cxn>
                <a:cxn ang="0">
                  <a:pos x="28" y="24"/>
                </a:cxn>
                <a:cxn ang="0">
                  <a:pos x="28" y="25"/>
                </a:cxn>
                <a:cxn ang="0">
                  <a:pos x="26" y="27"/>
                </a:cxn>
                <a:cxn ang="0">
                  <a:pos x="23" y="29"/>
                </a:cxn>
                <a:cxn ang="0">
                  <a:pos x="20" y="31"/>
                </a:cxn>
                <a:cxn ang="0">
                  <a:pos x="18" y="31"/>
                </a:cxn>
                <a:cxn ang="0">
                  <a:pos x="16" y="32"/>
                </a:cxn>
              </a:cxnLst>
              <a:rect l="0" t="0" r="r" b="b"/>
              <a:pathLst>
                <a:path w="30" h="32">
                  <a:moveTo>
                    <a:pt x="16" y="32"/>
                  </a:moveTo>
                  <a:lnTo>
                    <a:pt x="13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9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6" y="32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07" name="Freeform 8"/>
            <p:cNvSpPr>
              <a:spLocks/>
            </p:cNvSpPr>
            <p:nvPr userDrawn="1"/>
          </p:nvSpPr>
          <p:spPr bwMode="auto">
            <a:xfrm>
              <a:off x="5643" y="4044"/>
              <a:ext cx="7" cy="1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3" y="17"/>
                </a:cxn>
                <a:cxn ang="0">
                  <a:pos x="5" y="17"/>
                </a:cxn>
                <a:cxn ang="0">
                  <a:pos x="5" y="15"/>
                </a:cxn>
                <a:cxn ang="0">
                  <a:pos x="8" y="12"/>
                </a:cxn>
                <a:cxn ang="0">
                  <a:pos x="8" y="10"/>
                </a:cxn>
                <a:cxn ang="0">
                  <a:pos x="6" y="7"/>
                </a:cxn>
                <a:cxn ang="0">
                  <a:pos x="5" y="5"/>
                </a:cxn>
                <a:cxn ang="0">
                  <a:pos x="3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5" y="2"/>
                </a:cxn>
                <a:cxn ang="0">
                  <a:pos x="6" y="2"/>
                </a:cxn>
                <a:cxn ang="0">
                  <a:pos x="8" y="5"/>
                </a:cxn>
                <a:cxn ang="0">
                  <a:pos x="10" y="5"/>
                </a:cxn>
                <a:cxn ang="0">
                  <a:pos x="10" y="7"/>
                </a:cxn>
                <a:cxn ang="0">
                  <a:pos x="11" y="10"/>
                </a:cxn>
                <a:cxn ang="0">
                  <a:pos x="11" y="12"/>
                </a:cxn>
                <a:cxn ang="0">
                  <a:pos x="8" y="15"/>
                </a:cxn>
                <a:cxn ang="0">
                  <a:pos x="6" y="17"/>
                </a:cxn>
                <a:cxn ang="0">
                  <a:pos x="3" y="18"/>
                </a:cxn>
                <a:cxn ang="0">
                  <a:pos x="0" y="18"/>
                </a:cxn>
              </a:cxnLst>
              <a:rect l="0" t="0" r="r" b="b"/>
              <a:pathLst>
                <a:path w="11" h="18">
                  <a:moveTo>
                    <a:pt x="0" y="18"/>
                  </a:moveTo>
                  <a:lnTo>
                    <a:pt x="3" y="17"/>
                  </a:lnTo>
                  <a:lnTo>
                    <a:pt x="5" y="17"/>
                  </a:lnTo>
                  <a:lnTo>
                    <a:pt x="5" y="15"/>
                  </a:lnTo>
                  <a:lnTo>
                    <a:pt x="8" y="12"/>
                  </a:lnTo>
                  <a:lnTo>
                    <a:pt x="8" y="10"/>
                  </a:lnTo>
                  <a:lnTo>
                    <a:pt x="6" y="7"/>
                  </a:lnTo>
                  <a:lnTo>
                    <a:pt x="5" y="5"/>
                  </a:lnTo>
                  <a:lnTo>
                    <a:pt x="3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6" y="2"/>
                  </a:lnTo>
                  <a:lnTo>
                    <a:pt x="8" y="5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11" y="10"/>
                  </a:lnTo>
                  <a:lnTo>
                    <a:pt x="11" y="12"/>
                  </a:lnTo>
                  <a:lnTo>
                    <a:pt x="8" y="15"/>
                  </a:lnTo>
                  <a:lnTo>
                    <a:pt x="6" y="17"/>
                  </a:lnTo>
                  <a:lnTo>
                    <a:pt x="3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08" name="Freeform 9"/>
            <p:cNvSpPr>
              <a:spLocks/>
            </p:cNvSpPr>
            <p:nvPr userDrawn="1"/>
          </p:nvSpPr>
          <p:spPr bwMode="auto">
            <a:xfrm>
              <a:off x="5550" y="4145"/>
              <a:ext cx="80" cy="68"/>
            </a:xfrm>
            <a:custGeom>
              <a:avLst/>
              <a:gdLst/>
              <a:ahLst/>
              <a:cxnLst>
                <a:cxn ang="0">
                  <a:pos x="29" y="99"/>
                </a:cxn>
                <a:cxn ang="0">
                  <a:pos x="34" y="104"/>
                </a:cxn>
                <a:cxn ang="0">
                  <a:pos x="41" y="106"/>
                </a:cxn>
                <a:cxn ang="0">
                  <a:pos x="49" y="104"/>
                </a:cxn>
                <a:cxn ang="0">
                  <a:pos x="56" y="99"/>
                </a:cxn>
                <a:cxn ang="0">
                  <a:pos x="58" y="99"/>
                </a:cxn>
                <a:cxn ang="0">
                  <a:pos x="64" y="101"/>
                </a:cxn>
                <a:cxn ang="0">
                  <a:pos x="69" y="99"/>
                </a:cxn>
                <a:cxn ang="0">
                  <a:pos x="81" y="93"/>
                </a:cxn>
                <a:cxn ang="0">
                  <a:pos x="88" y="84"/>
                </a:cxn>
                <a:cxn ang="0">
                  <a:pos x="95" y="81"/>
                </a:cxn>
                <a:cxn ang="0">
                  <a:pos x="101" y="83"/>
                </a:cxn>
                <a:cxn ang="0">
                  <a:pos x="110" y="83"/>
                </a:cxn>
                <a:cxn ang="0">
                  <a:pos x="115" y="79"/>
                </a:cxn>
                <a:cxn ang="0">
                  <a:pos x="115" y="76"/>
                </a:cxn>
                <a:cxn ang="0">
                  <a:pos x="115" y="73"/>
                </a:cxn>
                <a:cxn ang="0">
                  <a:pos x="118" y="69"/>
                </a:cxn>
                <a:cxn ang="0">
                  <a:pos x="123" y="64"/>
                </a:cxn>
                <a:cxn ang="0">
                  <a:pos x="125" y="61"/>
                </a:cxn>
                <a:cxn ang="0">
                  <a:pos x="126" y="54"/>
                </a:cxn>
                <a:cxn ang="0">
                  <a:pos x="121" y="41"/>
                </a:cxn>
                <a:cxn ang="0">
                  <a:pos x="120" y="34"/>
                </a:cxn>
                <a:cxn ang="0">
                  <a:pos x="120" y="14"/>
                </a:cxn>
                <a:cxn ang="0">
                  <a:pos x="118" y="5"/>
                </a:cxn>
                <a:cxn ang="0">
                  <a:pos x="115" y="22"/>
                </a:cxn>
                <a:cxn ang="0">
                  <a:pos x="113" y="39"/>
                </a:cxn>
                <a:cxn ang="0">
                  <a:pos x="113" y="52"/>
                </a:cxn>
                <a:cxn ang="0">
                  <a:pos x="111" y="57"/>
                </a:cxn>
                <a:cxn ang="0">
                  <a:pos x="106" y="64"/>
                </a:cxn>
                <a:cxn ang="0">
                  <a:pos x="101" y="69"/>
                </a:cxn>
                <a:cxn ang="0">
                  <a:pos x="98" y="71"/>
                </a:cxn>
                <a:cxn ang="0">
                  <a:pos x="95" y="69"/>
                </a:cxn>
                <a:cxn ang="0">
                  <a:pos x="88" y="69"/>
                </a:cxn>
                <a:cxn ang="0">
                  <a:pos x="81" y="79"/>
                </a:cxn>
                <a:cxn ang="0">
                  <a:pos x="73" y="84"/>
                </a:cxn>
                <a:cxn ang="0">
                  <a:pos x="69" y="84"/>
                </a:cxn>
                <a:cxn ang="0">
                  <a:pos x="58" y="84"/>
                </a:cxn>
                <a:cxn ang="0">
                  <a:pos x="53" y="86"/>
                </a:cxn>
                <a:cxn ang="0">
                  <a:pos x="46" y="91"/>
                </a:cxn>
                <a:cxn ang="0">
                  <a:pos x="41" y="93"/>
                </a:cxn>
                <a:cxn ang="0">
                  <a:pos x="32" y="93"/>
                </a:cxn>
                <a:cxn ang="0">
                  <a:pos x="27" y="91"/>
                </a:cxn>
                <a:cxn ang="0">
                  <a:pos x="17" y="89"/>
                </a:cxn>
                <a:cxn ang="0">
                  <a:pos x="7" y="91"/>
                </a:cxn>
                <a:cxn ang="0">
                  <a:pos x="11" y="93"/>
                </a:cxn>
                <a:cxn ang="0">
                  <a:pos x="26" y="98"/>
                </a:cxn>
              </a:cxnLst>
              <a:rect l="0" t="0" r="r" b="b"/>
              <a:pathLst>
                <a:path w="126" h="106">
                  <a:moveTo>
                    <a:pt x="26" y="98"/>
                  </a:moveTo>
                  <a:lnTo>
                    <a:pt x="29" y="99"/>
                  </a:lnTo>
                  <a:lnTo>
                    <a:pt x="29" y="101"/>
                  </a:lnTo>
                  <a:lnTo>
                    <a:pt x="34" y="104"/>
                  </a:lnTo>
                  <a:lnTo>
                    <a:pt x="37" y="104"/>
                  </a:lnTo>
                  <a:lnTo>
                    <a:pt x="41" y="106"/>
                  </a:lnTo>
                  <a:lnTo>
                    <a:pt x="46" y="104"/>
                  </a:lnTo>
                  <a:lnTo>
                    <a:pt x="49" y="104"/>
                  </a:lnTo>
                  <a:lnTo>
                    <a:pt x="53" y="103"/>
                  </a:lnTo>
                  <a:lnTo>
                    <a:pt x="56" y="99"/>
                  </a:lnTo>
                  <a:lnTo>
                    <a:pt x="58" y="99"/>
                  </a:lnTo>
                  <a:lnTo>
                    <a:pt x="58" y="99"/>
                  </a:lnTo>
                  <a:lnTo>
                    <a:pt x="63" y="101"/>
                  </a:lnTo>
                  <a:lnTo>
                    <a:pt x="64" y="101"/>
                  </a:lnTo>
                  <a:lnTo>
                    <a:pt x="66" y="101"/>
                  </a:lnTo>
                  <a:lnTo>
                    <a:pt x="69" y="99"/>
                  </a:lnTo>
                  <a:lnTo>
                    <a:pt x="74" y="98"/>
                  </a:lnTo>
                  <a:lnTo>
                    <a:pt x="81" y="93"/>
                  </a:lnTo>
                  <a:lnTo>
                    <a:pt x="86" y="89"/>
                  </a:lnTo>
                  <a:lnTo>
                    <a:pt x="88" y="84"/>
                  </a:lnTo>
                  <a:lnTo>
                    <a:pt x="93" y="81"/>
                  </a:lnTo>
                  <a:lnTo>
                    <a:pt x="95" y="81"/>
                  </a:lnTo>
                  <a:lnTo>
                    <a:pt x="96" y="81"/>
                  </a:lnTo>
                  <a:lnTo>
                    <a:pt x="101" y="83"/>
                  </a:lnTo>
                  <a:lnTo>
                    <a:pt x="106" y="84"/>
                  </a:lnTo>
                  <a:lnTo>
                    <a:pt x="110" y="83"/>
                  </a:lnTo>
                  <a:lnTo>
                    <a:pt x="111" y="81"/>
                  </a:lnTo>
                  <a:lnTo>
                    <a:pt x="115" y="79"/>
                  </a:lnTo>
                  <a:lnTo>
                    <a:pt x="115" y="78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15" y="73"/>
                  </a:lnTo>
                  <a:lnTo>
                    <a:pt x="116" y="71"/>
                  </a:lnTo>
                  <a:lnTo>
                    <a:pt x="118" y="69"/>
                  </a:lnTo>
                  <a:lnTo>
                    <a:pt x="121" y="66"/>
                  </a:lnTo>
                  <a:lnTo>
                    <a:pt x="123" y="64"/>
                  </a:lnTo>
                  <a:lnTo>
                    <a:pt x="125" y="62"/>
                  </a:lnTo>
                  <a:lnTo>
                    <a:pt x="125" y="61"/>
                  </a:lnTo>
                  <a:lnTo>
                    <a:pt x="126" y="57"/>
                  </a:lnTo>
                  <a:lnTo>
                    <a:pt x="126" y="54"/>
                  </a:lnTo>
                  <a:lnTo>
                    <a:pt x="125" y="49"/>
                  </a:lnTo>
                  <a:lnTo>
                    <a:pt x="121" y="41"/>
                  </a:lnTo>
                  <a:lnTo>
                    <a:pt x="121" y="37"/>
                  </a:lnTo>
                  <a:lnTo>
                    <a:pt x="120" y="34"/>
                  </a:lnTo>
                  <a:lnTo>
                    <a:pt x="120" y="24"/>
                  </a:lnTo>
                  <a:lnTo>
                    <a:pt x="120" y="14"/>
                  </a:lnTo>
                  <a:lnTo>
                    <a:pt x="120" y="0"/>
                  </a:lnTo>
                  <a:lnTo>
                    <a:pt x="118" y="5"/>
                  </a:lnTo>
                  <a:lnTo>
                    <a:pt x="115" y="15"/>
                  </a:lnTo>
                  <a:lnTo>
                    <a:pt x="115" y="22"/>
                  </a:lnTo>
                  <a:lnTo>
                    <a:pt x="113" y="31"/>
                  </a:lnTo>
                  <a:lnTo>
                    <a:pt x="113" y="39"/>
                  </a:lnTo>
                  <a:lnTo>
                    <a:pt x="113" y="49"/>
                  </a:lnTo>
                  <a:lnTo>
                    <a:pt x="113" y="52"/>
                  </a:lnTo>
                  <a:lnTo>
                    <a:pt x="113" y="56"/>
                  </a:lnTo>
                  <a:lnTo>
                    <a:pt x="111" y="57"/>
                  </a:lnTo>
                  <a:lnTo>
                    <a:pt x="110" y="61"/>
                  </a:lnTo>
                  <a:lnTo>
                    <a:pt x="106" y="64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98" y="71"/>
                  </a:lnTo>
                  <a:lnTo>
                    <a:pt x="96" y="69"/>
                  </a:lnTo>
                  <a:lnTo>
                    <a:pt x="95" y="69"/>
                  </a:lnTo>
                  <a:lnTo>
                    <a:pt x="89" y="69"/>
                  </a:lnTo>
                  <a:lnTo>
                    <a:pt x="88" y="69"/>
                  </a:lnTo>
                  <a:lnTo>
                    <a:pt x="86" y="71"/>
                  </a:lnTo>
                  <a:lnTo>
                    <a:pt x="81" y="79"/>
                  </a:lnTo>
                  <a:lnTo>
                    <a:pt x="76" y="83"/>
                  </a:lnTo>
                  <a:lnTo>
                    <a:pt x="73" y="84"/>
                  </a:lnTo>
                  <a:lnTo>
                    <a:pt x="71" y="84"/>
                  </a:lnTo>
                  <a:lnTo>
                    <a:pt x="69" y="84"/>
                  </a:lnTo>
                  <a:lnTo>
                    <a:pt x="66" y="84"/>
                  </a:lnTo>
                  <a:lnTo>
                    <a:pt x="58" y="84"/>
                  </a:lnTo>
                  <a:lnTo>
                    <a:pt x="54" y="86"/>
                  </a:lnTo>
                  <a:lnTo>
                    <a:pt x="53" y="86"/>
                  </a:lnTo>
                  <a:lnTo>
                    <a:pt x="49" y="88"/>
                  </a:lnTo>
                  <a:lnTo>
                    <a:pt x="46" y="91"/>
                  </a:lnTo>
                  <a:lnTo>
                    <a:pt x="42" y="93"/>
                  </a:lnTo>
                  <a:lnTo>
                    <a:pt x="41" y="93"/>
                  </a:lnTo>
                  <a:lnTo>
                    <a:pt x="37" y="93"/>
                  </a:lnTo>
                  <a:lnTo>
                    <a:pt x="32" y="93"/>
                  </a:lnTo>
                  <a:lnTo>
                    <a:pt x="31" y="93"/>
                  </a:lnTo>
                  <a:lnTo>
                    <a:pt x="27" y="91"/>
                  </a:lnTo>
                  <a:lnTo>
                    <a:pt x="21" y="91"/>
                  </a:lnTo>
                  <a:lnTo>
                    <a:pt x="17" y="89"/>
                  </a:lnTo>
                  <a:lnTo>
                    <a:pt x="12" y="91"/>
                  </a:lnTo>
                  <a:lnTo>
                    <a:pt x="7" y="91"/>
                  </a:lnTo>
                  <a:lnTo>
                    <a:pt x="0" y="93"/>
                  </a:lnTo>
                  <a:lnTo>
                    <a:pt x="11" y="93"/>
                  </a:lnTo>
                  <a:lnTo>
                    <a:pt x="16" y="94"/>
                  </a:lnTo>
                  <a:lnTo>
                    <a:pt x="26" y="9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09" name="Freeform 10"/>
            <p:cNvSpPr>
              <a:spLocks/>
            </p:cNvSpPr>
            <p:nvPr userDrawn="1"/>
          </p:nvSpPr>
          <p:spPr bwMode="auto">
            <a:xfrm>
              <a:off x="5656" y="4187"/>
              <a:ext cx="17" cy="17"/>
            </a:xfrm>
            <a:custGeom>
              <a:avLst/>
              <a:gdLst/>
              <a:ahLst/>
              <a:cxnLst>
                <a:cxn ang="0">
                  <a:pos x="12" y="27"/>
                </a:cxn>
                <a:cxn ang="0">
                  <a:pos x="11" y="27"/>
                </a:cxn>
                <a:cxn ang="0">
                  <a:pos x="7" y="27"/>
                </a:cxn>
                <a:cxn ang="0">
                  <a:pos x="4" y="23"/>
                </a:cxn>
                <a:cxn ang="0">
                  <a:pos x="2" y="22"/>
                </a:cxn>
                <a:cxn ang="0">
                  <a:pos x="2" y="18"/>
                </a:cxn>
                <a:cxn ang="0">
                  <a:pos x="0" y="17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2" y="8"/>
                </a:cxn>
                <a:cxn ang="0">
                  <a:pos x="4" y="3"/>
                </a:cxn>
                <a:cxn ang="0">
                  <a:pos x="7" y="3"/>
                </a:cxn>
                <a:cxn ang="0">
                  <a:pos x="9" y="2"/>
                </a:cxn>
                <a:cxn ang="0">
                  <a:pos x="12" y="0"/>
                </a:cxn>
                <a:cxn ang="0">
                  <a:pos x="14" y="0"/>
                </a:cxn>
                <a:cxn ang="0">
                  <a:pos x="17" y="0"/>
                </a:cxn>
                <a:cxn ang="0">
                  <a:pos x="19" y="2"/>
                </a:cxn>
                <a:cxn ang="0">
                  <a:pos x="24" y="5"/>
                </a:cxn>
                <a:cxn ang="0">
                  <a:pos x="26" y="7"/>
                </a:cxn>
                <a:cxn ang="0">
                  <a:pos x="27" y="10"/>
                </a:cxn>
                <a:cxn ang="0">
                  <a:pos x="27" y="12"/>
                </a:cxn>
                <a:cxn ang="0">
                  <a:pos x="27" y="15"/>
                </a:cxn>
                <a:cxn ang="0">
                  <a:pos x="27" y="18"/>
                </a:cxn>
                <a:cxn ang="0">
                  <a:pos x="26" y="20"/>
                </a:cxn>
                <a:cxn ang="0">
                  <a:pos x="24" y="25"/>
                </a:cxn>
                <a:cxn ang="0">
                  <a:pos x="21" y="25"/>
                </a:cxn>
                <a:cxn ang="0">
                  <a:pos x="19" y="27"/>
                </a:cxn>
                <a:cxn ang="0">
                  <a:pos x="16" y="27"/>
                </a:cxn>
                <a:cxn ang="0">
                  <a:pos x="12" y="27"/>
                </a:cxn>
              </a:cxnLst>
              <a:rect l="0" t="0" r="r" b="b"/>
              <a:pathLst>
                <a:path w="27" h="27">
                  <a:moveTo>
                    <a:pt x="12" y="27"/>
                  </a:moveTo>
                  <a:lnTo>
                    <a:pt x="11" y="27"/>
                  </a:lnTo>
                  <a:lnTo>
                    <a:pt x="7" y="27"/>
                  </a:lnTo>
                  <a:lnTo>
                    <a:pt x="4" y="23"/>
                  </a:lnTo>
                  <a:lnTo>
                    <a:pt x="2" y="22"/>
                  </a:lnTo>
                  <a:lnTo>
                    <a:pt x="2" y="18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2" y="8"/>
                  </a:lnTo>
                  <a:lnTo>
                    <a:pt x="4" y="3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4" y="5"/>
                  </a:lnTo>
                  <a:lnTo>
                    <a:pt x="26" y="7"/>
                  </a:lnTo>
                  <a:lnTo>
                    <a:pt x="27" y="10"/>
                  </a:lnTo>
                  <a:lnTo>
                    <a:pt x="27" y="12"/>
                  </a:lnTo>
                  <a:lnTo>
                    <a:pt x="27" y="15"/>
                  </a:lnTo>
                  <a:lnTo>
                    <a:pt x="27" y="18"/>
                  </a:lnTo>
                  <a:lnTo>
                    <a:pt x="26" y="20"/>
                  </a:lnTo>
                  <a:lnTo>
                    <a:pt x="24" y="25"/>
                  </a:lnTo>
                  <a:lnTo>
                    <a:pt x="21" y="25"/>
                  </a:lnTo>
                  <a:lnTo>
                    <a:pt x="19" y="27"/>
                  </a:lnTo>
                  <a:lnTo>
                    <a:pt x="16" y="27"/>
                  </a:lnTo>
                  <a:lnTo>
                    <a:pt x="12" y="27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</p:grp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39245" y="4775200"/>
            <a:ext cx="11258942" cy="1423988"/>
          </a:xfrm>
        </p:spPr>
        <p:txBody>
          <a:bodyPr/>
          <a:lstStyle>
            <a:lvl1pPr marL="0" indent="0" algn="ctr">
              <a:buNone/>
              <a:tabLst>
                <a:tab pos="457200" algn="l"/>
              </a:tabLst>
              <a:defRPr sz="2400" b="0">
                <a:solidFill>
                  <a:srgbClr val="5F5F5F"/>
                </a:solidFill>
              </a:defRPr>
            </a:lvl1pPr>
          </a:lstStyle>
          <a:p>
            <a:r>
              <a:rPr lang="de-AT" kern="0" dirty="0">
                <a:solidFill>
                  <a:srgbClr val="5F5F5F"/>
                </a:solidFill>
              </a:rPr>
              <a:t>Click to edit Master affiliation</a:t>
            </a:r>
            <a:r>
              <a:rPr lang="de-AT" kern="0" baseline="0" dirty="0">
                <a:solidFill>
                  <a:srgbClr val="5F5F5F"/>
                </a:solidFill>
              </a:rPr>
              <a:t> </a:t>
            </a:r>
            <a:r>
              <a:rPr lang="de-AT" kern="0" dirty="0">
                <a:solidFill>
                  <a:srgbClr val="5F5F5F"/>
                </a:solidFill>
              </a:rPr>
              <a:t>style</a:t>
            </a:r>
          </a:p>
        </p:txBody>
      </p:sp>
      <p:pic>
        <p:nvPicPr>
          <p:cNvPr id="217" name="Picture 2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190" y="182432"/>
            <a:ext cx="372088" cy="3737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004" y="42082"/>
            <a:ext cx="10513168" cy="75741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b="0" baseline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Hint:       Do NOT use bullet lists wherever possible!</a:t>
            </a: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PPSurf - EG2024</a:t>
            </a:r>
            <a:endParaRPr lang="de-A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‹Nr.›</a:t>
            </a:fld>
            <a:endParaRPr lang="de-AT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004" y="42082"/>
            <a:ext cx="10513168" cy="75741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de-AT" dirty="0"/>
          </a:p>
        </p:txBody>
      </p:sp>
      <p:sp>
        <p:nvSpPr>
          <p:cNvPr id="3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PPSurf - EG2024</a:t>
            </a:r>
            <a:endParaRPr lang="de-A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‹Nr.›</a:t>
            </a:fld>
            <a:endParaRPr lang="de-AT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799496"/>
            <a:ext cx="12195175" cy="6060092"/>
          </a:xfrm>
          <a:prstGeom prst="rect">
            <a:avLst/>
          </a:prstGeom>
          <a:solidFill>
            <a:schemeClr val="tx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GB"/>
              <a:t>PPSurf - EG2024</a:t>
            </a:r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‹Nr.›</a:t>
            </a:fld>
            <a:endParaRPr lang="de-AT" dirty="0"/>
          </a:p>
        </p:txBody>
      </p:sp>
      <p:grpSp>
        <p:nvGrpSpPr>
          <p:cNvPr id="6" name="Group 2"/>
          <p:cNvGrpSpPr>
            <a:grpSpLocks noChangeAspect="1"/>
          </p:cNvGrpSpPr>
          <p:nvPr userDrawn="1"/>
        </p:nvGrpSpPr>
        <p:grpSpPr bwMode="auto">
          <a:xfrm>
            <a:off x="11642203" y="6335668"/>
            <a:ext cx="362045" cy="406494"/>
            <a:chOff x="5494" y="4030"/>
            <a:chExt cx="179" cy="201"/>
          </a:xfrm>
        </p:grpSpPr>
        <p:sp>
          <p:nvSpPr>
            <p:cNvPr id="7" name="Freeform 3"/>
            <p:cNvSpPr>
              <a:spLocks/>
            </p:cNvSpPr>
            <p:nvPr userDrawn="1"/>
          </p:nvSpPr>
          <p:spPr bwMode="auto">
            <a:xfrm>
              <a:off x="5494" y="4030"/>
              <a:ext cx="160" cy="201"/>
            </a:xfrm>
            <a:custGeom>
              <a:avLst/>
              <a:gdLst/>
              <a:ahLst/>
              <a:cxnLst>
                <a:cxn ang="0">
                  <a:pos x="116" y="318"/>
                </a:cxn>
                <a:cxn ang="0">
                  <a:pos x="108" y="299"/>
                </a:cxn>
                <a:cxn ang="0">
                  <a:pos x="93" y="298"/>
                </a:cxn>
                <a:cxn ang="0">
                  <a:pos x="83" y="309"/>
                </a:cxn>
                <a:cxn ang="0">
                  <a:pos x="66" y="306"/>
                </a:cxn>
                <a:cxn ang="0">
                  <a:pos x="69" y="282"/>
                </a:cxn>
                <a:cxn ang="0">
                  <a:pos x="51" y="276"/>
                </a:cxn>
                <a:cxn ang="0">
                  <a:pos x="19" y="294"/>
                </a:cxn>
                <a:cxn ang="0">
                  <a:pos x="2" y="287"/>
                </a:cxn>
                <a:cxn ang="0">
                  <a:pos x="5" y="271"/>
                </a:cxn>
                <a:cxn ang="0">
                  <a:pos x="36" y="256"/>
                </a:cxn>
                <a:cxn ang="0">
                  <a:pos x="42" y="234"/>
                </a:cxn>
                <a:cxn ang="0">
                  <a:pos x="31" y="219"/>
                </a:cxn>
                <a:cxn ang="0">
                  <a:pos x="7" y="208"/>
                </a:cxn>
                <a:cxn ang="0">
                  <a:pos x="14" y="193"/>
                </a:cxn>
                <a:cxn ang="0">
                  <a:pos x="39" y="187"/>
                </a:cxn>
                <a:cxn ang="0">
                  <a:pos x="49" y="168"/>
                </a:cxn>
                <a:cxn ang="0">
                  <a:pos x="47" y="145"/>
                </a:cxn>
                <a:cxn ang="0">
                  <a:pos x="63" y="136"/>
                </a:cxn>
                <a:cxn ang="0">
                  <a:pos x="83" y="124"/>
                </a:cxn>
                <a:cxn ang="0">
                  <a:pos x="73" y="104"/>
                </a:cxn>
                <a:cxn ang="0">
                  <a:pos x="76" y="86"/>
                </a:cxn>
                <a:cxn ang="0">
                  <a:pos x="93" y="89"/>
                </a:cxn>
                <a:cxn ang="0">
                  <a:pos x="118" y="99"/>
                </a:cxn>
                <a:cxn ang="0">
                  <a:pos x="131" y="82"/>
                </a:cxn>
                <a:cxn ang="0">
                  <a:pos x="126" y="47"/>
                </a:cxn>
                <a:cxn ang="0">
                  <a:pos x="120" y="19"/>
                </a:cxn>
                <a:cxn ang="0">
                  <a:pos x="126" y="3"/>
                </a:cxn>
                <a:cxn ang="0">
                  <a:pos x="147" y="2"/>
                </a:cxn>
                <a:cxn ang="0">
                  <a:pos x="158" y="19"/>
                </a:cxn>
                <a:cxn ang="0">
                  <a:pos x="150" y="51"/>
                </a:cxn>
                <a:cxn ang="0">
                  <a:pos x="145" y="94"/>
                </a:cxn>
                <a:cxn ang="0">
                  <a:pos x="155" y="109"/>
                </a:cxn>
                <a:cxn ang="0">
                  <a:pos x="182" y="111"/>
                </a:cxn>
                <a:cxn ang="0">
                  <a:pos x="189" y="99"/>
                </a:cxn>
                <a:cxn ang="0">
                  <a:pos x="205" y="66"/>
                </a:cxn>
                <a:cxn ang="0">
                  <a:pos x="221" y="66"/>
                </a:cxn>
                <a:cxn ang="0">
                  <a:pos x="221" y="86"/>
                </a:cxn>
                <a:cxn ang="0">
                  <a:pos x="199" y="119"/>
                </a:cxn>
                <a:cxn ang="0">
                  <a:pos x="205" y="136"/>
                </a:cxn>
                <a:cxn ang="0">
                  <a:pos x="224" y="136"/>
                </a:cxn>
                <a:cxn ang="0">
                  <a:pos x="242" y="123"/>
                </a:cxn>
                <a:cxn ang="0">
                  <a:pos x="252" y="131"/>
                </a:cxn>
                <a:cxn ang="0">
                  <a:pos x="251" y="145"/>
                </a:cxn>
                <a:cxn ang="0">
                  <a:pos x="231" y="165"/>
                </a:cxn>
                <a:cxn ang="0">
                  <a:pos x="232" y="224"/>
                </a:cxn>
                <a:cxn ang="0">
                  <a:pos x="246" y="240"/>
                </a:cxn>
                <a:cxn ang="0">
                  <a:pos x="247" y="259"/>
                </a:cxn>
                <a:cxn ang="0">
                  <a:pos x="232" y="262"/>
                </a:cxn>
                <a:cxn ang="0">
                  <a:pos x="222" y="276"/>
                </a:cxn>
                <a:cxn ang="0">
                  <a:pos x="231" y="298"/>
                </a:cxn>
                <a:cxn ang="0">
                  <a:pos x="217" y="303"/>
                </a:cxn>
                <a:cxn ang="0">
                  <a:pos x="199" y="284"/>
                </a:cxn>
                <a:cxn ang="0">
                  <a:pos x="182" y="291"/>
                </a:cxn>
                <a:cxn ang="0">
                  <a:pos x="170" y="306"/>
                </a:cxn>
                <a:cxn ang="0">
                  <a:pos x="143" y="308"/>
                </a:cxn>
                <a:cxn ang="0">
                  <a:pos x="128" y="318"/>
                </a:cxn>
              </a:cxnLst>
              <a:rect l="0" t="0" r="r" b="b"/>
              <a:pathLst>
                <a:path w="254" h="319">
                  <a:moveTo>
                    <a:pt x="128" y="318"/>
                  </a:moveTo>
                  <a:lnTo>
                    <a:pt x="125" y="319"/>
                  </a:lnTo>
                  <a:lnTo>
                    <a:pt x="121" y="319"/>
                  </a:lnTo>
                  <a:lnTo>
                    <a:pt x="120" y="319"/>
                  </a:lnTo>
                  <a:lnTo>
                    <a:pt x="118" y="318"/>
                  </a:lnTo>
                  <a:lnTo>
                    <a:pt x="116" y="318"/>
                  </a:lnTo>
                  <a:lnTo>
                    <a:pt x="116" y="314"/>
                  </a:lnTo>
                  <a:lnTo>
                    <a:pt x="113" y="311"/>
                  </a:lnTo>
                  <a:lnTo>
                    <a:pt x="113" y="306"/>
                  </a:lnTo>
                  <a:lnTo>
                    <a:pt x="111" y="304"/>
                  </a:lnTo>
                  <a:lnTo>
                    <a:pt x="110" y="303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3" y="298"/>
                  </a:lnTo>
                  <a:lnTo>
                    <a:pt x="100" y="298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3" y="298"/>
                  </a:lnTo>
                  <a:lnTo>
                    <a:pt x="91" y="299"/>
                  </a:lnTo>
                  <a:lnTo>
                    <a:pt x="89" y="301"/>
                  </a:lnTo>
                  <a:lnTo>
                    <a:pt x="88" y="304"/>
                  </a:lnTo>
                  <a:lnTo>
                    <a:pt x="84" y="308"/>
                  </a:lnTo>
                  <a:lnTo>
                    <a:pt x="84" y="309"/>
                  </a:lnTo>
                  <a:lnTo>
                    <a:pt x="83" y="309"/>
                  </a:lnTo>
                  <a:lnTo>
                    <a:pt x="79" y="311"/>
                  </a:lnTo>
                  <a:lnTo>
                    <a:pt x="76" y="311"/>
                  </a:lnTo>
                  <a:lnTo>
                    <a:pt x="73" y="311"/>
                  </a:lnTo>
                  <a:lnTo>
                    <a:pt x="71" y="309"/>
                  </a:lnTo>
                  <a:lnTo>
                    <a:pt x="68" y="308"/>
                  </a:lnTo>
                  <a:lnTo>
                    <a:pt x="66" y="306"/>
                  </a:lnTo>
                  <a:lnTo>
                    <a:pt x="64" y="304"/>
                  </a:lnTo>
                  <a:lnTo>
                    <a:pt x="64" y="301"/>
                  </a:lnTo>
                  <a:lnTo>
                    <a:pt x="64" y="299"/>
                  </a:lnTo>
                  <a:lnTo>
                    <a:pt x="66" y="294"/>
                  </a:lnTo>
                  <a:lnTo>
                    <a:pt x="69" y="284"/>
                  </a:lnTo>
                  <a:lnTo>
                    <a:pt x="69" y="282"/>
                  </a:lnTo>
                  <a:lnTo>
                    <a:pt x="69" y="279"/>
                  </a:lnTo>
                  <a:lnTo>
                    <a:pt x="68" y="279"/>
                  </a:lnTo>
                  <a:lnTo>
                    <a:pt x="68" y="277"/>
                  </a:lnTo>
                  <a:lnTo>
                    <a:pt x="61" y="276"/>
                  </a:lnTo>
                  <a:lnTo>
                    <a:pt x="56" y="276"/>
                  </a:lnTo>
                  <a:lnTo>
                    <a:pt x="51" y="276"/>
                  </a:lnTo>
                  <a:lnTo>
                    <a:pt x="47" y="277"/>
                  </a:lnTo>
                  <a:lnTo>
                    <a:pt x="42" y="279"/>
                  </a:lnTo>
                  <a:lnTo>
                    <a:pt x="39" y="282"/>
                  </a:lnTo>
                  <a:lnTo>
                    <a:pt x="31" y="287"/>
                  </a:lnTo>
                  <a:lnTo>
                    <a:pt x="22" y="293"/>
                  </a:lnTo>
                  <a:lnTo>
                    <a:pt x="19" y="294"/>
                  </a:lnTo>
                  <a:lnTo>
                    <a:pt x="16" y="296"/>
                  </a:lnTo>
                  <a:lnTo>
                    <a:pt x="12" y="296"/>
                  </a:lnTo>
                  <a:lnTo>
                    <a:pt x="9" y="294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2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2" y="276"/>
                  </a:lnTo>
                  <a:lnTo>
                    <a:pt x="4" y="274"/>
                  </a:lnTo>
                  <a:lnTo>
                    <a:pt x="5" y="271"/>
                  </a:lnTo>
                  <a:lnTo>
                    <a:pt x="10" y="269"/>
                  </a:lnTo>
                  <a:lnTo>
                    <a:pt x="19" y="264"/>
                  </a:lnTo>
                  <a:lnTo>
                    <a:pt x="27" y="261"/>
                  </a:lnTo>
                  <a:lnTo>
                    <a:pt x="31" y="259"/>
                  </a:lnTo>
                  <a:lnTo>
                    <a:pt x="32" y="256"/>
                  </a:lnTo>
                  <a:lnTo>
                    <a:pt x="36" y="256"/>
                  </a:lnTo>
                  <a:lnTo>
                    <a:pt x="39" y="251"/>
                  </a:lnTo>
                  <a:lnTo>
                    <a:pt x="39" y="249"/>
                  </a:lnTo>
                  <a:lnTo>
                    <a:pt x="41" y="247"/>
                  </a:lnTo>
                  <a:lnTo>
                    <a:pt x="42" y="242"/>
                  </a:lnTo>
                  <a:lnTo>
                    <a:pt x="42" y="235"/>
                  </a:lnTo>
                  <a:lnTo>
                    <a:pt x="42" y="234"/>
                  </a:lnTo>
                  <a:lnTo>
                    <a:pt x="42" y="232"/>
                  </a:lnTo>
                  <a:lnTo>
                    <a:pt x="39" y="227"/>
                  </a:lnTo>
                  <a:lnTo>
                    <a:pt x="39" y="224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1" y="219"/>
                  </a:lnTo>
                  <a:lnTo>
                    <a:pt x="24" y="217"/>
                  </a:lnTo>
                  <a:lnTo>
                    <a:pt x="17" y="215"/>
                  </a:lnTo>
                  <a:lnTo>
                    <a:pt x="12" y="214"/>
                  </a:lnTo>
                  <a:lnTo>
                    <a:pt x="10" y="212"/>
                  </a:lnTo>
                  <a:lnTo>
                    <a:pt x="9" y="210"/>
                  </a:lnTo>
                  <a:lnTo>
                    <a:pt x="7" y="208"/>
                  </a:lnTo>
                  <a:lnTo>
                    <a:pt x="7" y="205"/>
                  </a:lnTo>
                  <a:lnTo>
                    <a:pt x="7" y="200"/>
                  </a:lnTo>
                  <a:lnTo>
                    <a:pt x="7" y="198"/>
                  </a:lnTo>
                  <a:lnTo>
                    <a:pt x="9" y="195"/>
                  </a:lnTo>
                  <a:lnTo>
                    <a:pt x="10" y="193"/>
                  </a:lnTo>
                  <a:lnTo>
                    <a:pt x="14" y="193"/>
                  </a:lnTo>
                  <a:lnTo>
                    <a:pt x="17" y="193"/>
                  </a:lnTo>
                  <a:lnTo>
                    <a:pt x="22" y="193"/>
                  </a:lnTo>
                  <a:lnTo>
                    <a:pt x="31" y="192"/>
                  </a:lnTo>
                  <a:lnTo>
                    <a:pt x="32" y="190"/>
                  </a:lnTo>
                  <a:lnTo>
                    <a:pt x="36" y="190"/>
                  </a:lnTo>
                  <a:lnTo>
                    <a:pt x="39" y="187"/>
                  </a:lnTo>
                  <a:lnTo>
                    <a:pt x="42" y="185"/>
                  </a:lnTo>
                  <a:lnTo>
                    <a:pt x="46" y="182"/>
                  </a:lnTo>
                  <a:lnTo>
                    <a:pt x="47" y="175"/>
                  </a:lnTo>
                  <a:lnTo>
                    <a:pt x="49" y="172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46" y="160"/>
                  </a:lnTo>
                  <a:lnTo>
                    <a:pt x="44" y="156"/>
                  </a:lnTo>
                  <a:lnTo>
                    <a:pt x="44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5"/>
                  </a:lnTo>
                  <a:lnTo>
                    <a:pt x="49" y="143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6" y="136"/>
                  </a:lnTo>
                  <a:lnTo>
                    <a:pt x="59" y="136"/>
                  </a:lnTo>
                  <a:lnTo>
                    <a:pt x="63" y="136"/>
                  </a:lnTo>
                  <a:lnTo>
                    <a:pt x="68" y="136"/>
                  </a:lnTo>
                  <a:lnTo>
                    <a:pt x="71" y="136"/>
                  </a:lnTo>
                  <a:lnTo>
                    <a:pt x="74" y="133"/>
                  </a:lnTo>
                  <a:lnTo>
                    <a:pt x="79" y="131"/>
                  </a:lnTo>
                  <a:lnTo>
                    <a:pt x="81" y="128"/>
                  </a:lnTo>
                  <a:lnTo>
                    <a:pt x="83" y="124"/>
                  </a:lnTo>
                  <a:lnTo>
                    <a:pt x="84" y="121"/>
                  </a:lnTo>
                  <a:lnTo>
                    <a:pt x="84" y="119"/>
                  </a:lnTo>
                  <a:lnTo>
                    <a:pt x="83" y="116"/>
                  </a:lnTo>
                  <a:lnTo>
                    <a:pt x="81" y="114"/>
                  </a:lnTo>
                  <a:lnTo>
                    <a:pt x="76" y="109"/>
                  </a:lnTo>
                  <a:lnTo>
                    <a:pt x="73" y="104"/>
                  </a:lnTo>
                  <a:lnTo>
                    <a:pt x="71" y="101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1" y="93"/>
                  </a:lnTo>
                  <a:lnTo>
                    <a:pt x="73" y="89"/>
                  </a:lnTo>
                  <a:lnTo>
                    <a:pt x="76" y="86"/>
                  </a:lnTo>
                  <a:lnTo>
                    <a:pt x="79" y="86"/>
                  </a:lnTo>
                  <a:lnTo>
                    <a:pt x="83" y="84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9"/>
                  </a:lnTo>
                  <a:lnTo>
                    <a:pt x="100" y="93"/>
                  </a:lnTo>
                  <a:lnTo>
                    <a:pt x="105" y="98"/>
                  </a:lnTo>
                  <a:lnTo>
                    <a:pt x="108" y="99"/>
                  </a:lnTo>
                  <a:lnTo>
                    <a:pt x="111" y="101"/>
                  </a:lnTo>
                  <a:lnTo>
                    <a:pt x="115" y="101"/>
                  </a:lnTo>
                  <a:lnTo>
                    <a:pt x="118" y="99"/>
                  </a:lnTo>
                  <a:lnTo>
                    <a:pt x="121" y="98"/>
                  </a:lnTo>
                  <a:lnTo>
                    <a:pt x="126" y="94"/>
                  </a:lnTo>
                  <a:lnTo>
                    <a:pt x="128" y="93"/>
                  </a:lnTo>
                  <a:lnTo>
                    <a:pt x="130" y="91"/>
                  </a:lnTo>
                  <a:lnTo>
                    <a:pt x="131" y="86"/>
                  </a:lnTo>
                  <a:lnTo>
                    <a:pt x="131" y="82"/>
                  </a:lnTo>
                  <a:lnTo>
                    <a:pt x="133" y="79"/>
                  </a:lnTo>
                  <a:lnTo>
                    <a:pt x="133" y="72"/>
                  </a:lnTo>
                  <a:lnTo>
                    <a:pt x="131" y="66"/>
                  </a:lnTo>
                  <a:lnTo>
                    <a:pt x="130" y="57"/>
                  </a:lnTo>
                  <a:lnTo>
                    <a:pt x="128" y="51"/>
                  </a:lnTo>
                  <a:lnTo>
                    <a:pt x="126" y="47"/>
                  </a:lnTo>
                  <a:lnTo>
                    <a:pt x="125" y="40"/>
                  </a:lnTo>
                  <a:lnTo>
                    <a:pt x="121" y="35"/>
                  </a:lnTo>
                  <a:lnTo>
                    <a:pt x="121" y="32"/>
                  </a:lnTo>
                  <a:lnTo>
                    <a:pt x="120" y="27"/>
                  </a:lnTo>
                  <a:lnTo>
                    <a:pt x="120" y="24"/>
                  </a:lnTo>
                  <a:lnTo>
                    <a:pt x="120" y="19"/>
                  </a:lnTo>
                  <a:lnTo>
                    <a:pt x="120" y="15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3" y="9"/>
                  </a:lnTo>
                  <a:lnTo>
                    <a:pt x="125" y="5"/>
                  </a:lnTo>
                  <a:lnTo>
                    <a:pt x="126" y="3"/>
                  </a:lnTo>
                  <a:lnTo>
                    <a:pt x="130" y="2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45" y="0"/>
                  </a:lnTo>
                  <a:lnTo>
                    <a:pt x="147" y="2"/>
                  </a:lnTo>
                  <a:lnTo>
                    <a:pt x="150" y="3"/>
                  </a:lnTo>
                  <a:lnTo>
                    <a:pt x="153" y="5"/>
                  </a:lnTo>
                  <a:lnTo>
                    <a:pt x="155" y="9"/>
                  </a:lnTo>
                  <a:lnTo>
                    <a:pt x="157" y="12"/>
                  </a:lnTo>
                  <a:lnTo>
                    <a:pt x="158" y="15"/>
                  </a:lnTo>
                  <a:lnTo>
                    <a:pt x="158" y="19"/>
                  </a:lnTo>
                  <a:lnTo>
                    <a:pt x="158" y="24"/>
                  </a:lnTo>
                  <a:lnTo>
                    <a:pt x="158" y="29"/>
                  </a:lnTo>
                  <a:lnTo>
                    <a:pt x="157" y="34"/>
                  </a:lnTo>
                  <a:lnTo>
                    <a:pt x="155" y="39"/>
                  </a:lnTo>
                  <a:lnTo>
                    <a:pt x="153" y="44"/>
                  </a:lnTo>
                  <a:lnTo>
                    <a:pt x="150" y="51"/>
                  </a:lnTo>
                  <a:lnTo>
                    <a:pt x="148" y="52"/>
                  </a:lnTo>
                  <a:lnTo>
                    <a:pt x="147" y="59"/>
                  </a:lnTo>
                  <a:lnTo>
                    <a:pt x="147" y="64"/>
                  </a:lnTo>
                  <a:lnTo>
                    <a:pt x="145" y="71"/>
                  </a:lnTo>
                  <a:lnTo>
                    <a:pt x="145" y="84"/>
                  </a:lnTo>
                  <a:lnTo>
                    <a:pt x="145" y="94"/>
                  </a:lnTo>
                  <a:lnTo>
                    <a:pt x="145" y="98"/>
                  </a:lnTo>
                  <a:lnTo>
                    <a:pt x="147" y="99"/>
                  </a:lnTo>
                  <a:lnTo>
                    <a:pt x="148" y="103"/>
                  </a:lnTo>
                  <a:lnTo>
                    <a:pt x="150" y="106"/>
                  </a:lnTo>
                  <a:lnTo>
                    <a:pt x="153" y="108"/>
                  </a:lnTo>
                  <a:lnTo>
                    <a:pt x="155" y="109"/>
                  </a:lnTo>
                  <a:lnTo>
                    <a:pt x="158" y="109"/>
                  </a:lnTo>
                  <a:lnTo>
                    <a:pt x="165" y="113"/>
                  </a:lnTo>
                  <a:lnTo>
                    <a:pt x="172" y="113"/>
                  </a:lnTo>
                  <a:lnTo>
                    <a:pt x="175" y="113"/>
                  </a:lnTo>
                  <a:lnTo>
                    <a:pt x="180" y="111"/>
                  </a:lnTo>
                  <a:lnTo>
                    <a:pt x="182" y="111"/>
                  </a:lnTo>
                  <a:lnTo>
                    <a:pt x="184" y="109"/>
                  </a:lnTo>
                  <a:lnTo>
                    <a:pt x="184" y="109"/>
                  </a:lnTo>
                  <a:lnTo>
                    <a:pt x="187" y="108"/>
                  </a:lnTo>
                  <a:lnTo>
                    <a:pt x="187" y="104"/>
                  </a:lnTo>
                  <a:lnTo>
                    <a:pt x="189" y="103"/>
                  </a:lnTo>
                  <a:lnTo>
                    <a:pt x="189" y="99"/>
                  </a:lnTo>
                  <a:lnTo>
                    <a:pt x="190" y="89"/>
                  </a:lnTo>
                  <a:lnTo>
                    <a:pt x="195" y="79"/>
                  </a:lnTo>
                  <a:lnTo>
                    <a:pt x="199" y="74"/>
                  </a:lnTo>
                  <a:lnTo>
                    <a:pt x="200" y="71"/>
                  </a:lnTo>
                  <a:lnTo>
                    <a:pt x="204" y="67"/>
                  </a:lnTo>
                  <a:lnTo>
                    <a:pt x="205" y="66"/>
                  </a:lnTo>
                  <a:lnTo>
                    <a:pt x="207" y="64"/>
                  </a:lnTo>
                  <a:lnTo>
                    <a:pt x="212" y="62"/>
                  </a:lnTo>
                  <a:lnTo>
                    <a:pt x="215" y="62"/>
                  </a:lnTo>
                  <a:lnTo>
                    <a:pt x="217" y="62"/>
                  </a:lnTo>
                  <a:lnTo>
                    <a:pt x="219" y="64"/>
                  </a:lnTo>
                  <a:lnTo>
                    <a:pt x="221" y="66"/>
                  </a:lnTo>
                  <a:lnTo>
                    <a:pt x="222" y="67"/>
                  </a:lnTo>
                  <a:lnTo>
                    <a:pt x="224" y="71"/>
                  </a:lnTo>
                  <a:lnTo>
                    <a:pt x="224" y="76"/>
                  </a:lnTo>
                  <a:lnTo>
                    <a:pt x="224" y="81"/>
                  </a:lnTo>
                  <a:lnTo>
                    <a:pt x="222" y="82"/>
                  </a:lnTo>
                  <a:lnTo>
                    <a:pt x="221" y="86"/>
                  </a:lnTo>
                  <a:lnTo>
                    <a:pt x="219" y="94"/>
                  </a:lnTo>
                  <a:lnTo>
                    <a:pt x="212" y="101"/>
                  </a:lnTo>
                  <a:lnTo>
                    <a:pt x="204" y="108"/>
                  </a:lnTo>
                  <a:lnTo>
                    <a:pt x="202" y="109"/>
                  </a:lnTo>
                  <a:lnTo>
                    <a:pt x="202" y="113"/>
                  </a:lnTo>
                  <a:lnTo>
                    <a:pt x="199" y="119"/>
                  </a:lnTo>
                  <a:lnTo>
                    <a:pt x="199" y="124"/>
                  </a:lnTo>
                  <a:lnTo>
                    <a:pt x="199" y="128"/>
                  </a:lnTo>
                  <a:lnTo>
                    <a:pt x="200" y="131"/>
                  </a:lnTo>
                  <a:lnTo>
                    <a:pt x="202" y="133"/>
                  </a:lnTo>
                  <a:lnTo>
                    <a:pt x="204" y="135"/>
                  </a:lnTo>
                  <a:lnTo>
                    <a:pt x="205" y="136"/>
                  </a:lnTo>
                  <a:lnTo>
                    <a:pt x="210" y="140"/>
                  </a:lnTo>
                  <a:lnTo>
                    <a:pt x="212" y="140"/>
                  </a:lnTo>
                  <a:lnTo>
                    <a:pt x="215" y="141"/>
                  </a:lnTo>
                  <a:lnTo>
                    <a:pt x="219" y="140"/>
                  </a:lnTo>
                  <a:lnTo>
                    <a:pt x="221" y="140"/>
                  </a:lnTo>
                  <a:lnTo>
                    <a:pt x="224" y="136"/>
                  </a:lnTo>
                  <a:lnTo>
                    <a:pt x="227" y="131"/>
                  </a:lnTo>
                  <a:lnTo>
                    <a:pt x="231" y="130"/>
                  </a:lnTo>
                  <a:lnTo>
                    <a:pt x="232" y="128"/>
                  </a:lnTo>
                  <a:lnTo>
                    <a:pt x="236" y="124"/>
                  </a:lnTo>
                  <a:lnTo>
                    <a:pt x="239" y="124"/>
                  </a:lnTo>
                  <a:lnTo>
                    <a:pt x="242" y="123"/>
                  </a:lnTo>
                  <a:lnTo>
                    <a:pt x="244" y="123"/>
                  </a:lnTo>
                  <a:lnTo>
                    <a:pt x="247" y="124"/>
                  </a:lnTo>
                  <a:lnTo>
                    <a:pt x="247" y="124"/>
                  </a:lnTo>
                  <a:lnTo>
                    <a:pt x="249" y="124"/>
                  </a:lnTo>
                  <a:lnTo>
                    <a:pt x="251" y="128"/>
                  </a:lnTo>
                  <a:lnTo>
                    <a:pt x="252" y="131"/>
                  </a:lnTo>
                  <a:lnTo>
                    <a:pt x="254" y="133"/>
                  </a:lnTo>
                  <a:lnTo>
                    <a:pt x="254" y="136"/>
                  </a:lnTo>
                  <a:lnTo>
                    <a:pt x="254" y="138"/>
                  </a:lnTo>
                  <a:lnTo>
                    <a:pt x="254" y="140"/>
                  </a:lnTo>
                  <a:lnTo>
                    <a:pt x="252" y="143"/>
                  </a:lnTo>
                  <a:lnTo>
                    <a:pt x="251" y="145"/>
                  </a:lnTo>
                  <a:lnTo>
                    <a:pt x="247" y="148"/>
                  </a:lnTo>
                  <a:lnTo>
                    <a:pt x="242" y="153"/>
                  </a:lnTo>
                  <a:lnTo>
                    <a:pt x="239" y="156"/>
                  </a:lnTo>
                  <a:lnTo>
                    <a:pt x="234" y="160"/>
                  </a:lnTo>
                  <a:lnTo>
                    <a:pt x="231" y="163"/>
                  </a:lnTo>
                  <a:lnTo>
                    <a:pt x="231" y="165"/>
                  </a:lnTo>
                  <a:lnTo>
                    <a:pt x="229" y="166"/>
                  </a:lnTo>
                  <a:lnTo>
                    <a:pt x="229" y="175"/>
                  </a:lnTo>
                  <a:lnTo>
                    <a:pt x="227" y="187"/>
                  </a:lnTo>
                  <a:lnTo>
                    <a:pt x="229" y="200"/>
                  </a:lnTo>
                  <a:lnTo>
                    <a:pt x="231" y="212"/>
                  </a:lnTo>
                  <a:lnTo>
                    <a:pt x="232" y="224"/>
                  </a:lnTo>
                  <a:lnTo>
                    <a:pt x="232" y="229"/>
                  </a:lnTo>
                  <a:lnTo>
                    <a:pt x="236" y="232"/>
                  </a:lnTo>
                  <a:lnTo>
                    <a:pt x="237" y="235"/>
                  </a:lnTo>
                  <a:lnTo>
                    <a:pt x="239" y="237"/>
                  </a:lnTo>
                  <a:lnTo>
                    <a:pt x="242" y="239"/>
                  </a:lnTo>
                  <a:lnTo>
                    <a:pt x="246" y="240"/>
                  </a:lnTo>
                  <a:lnTo>
                    <a:pt x="247" y="244"/>
                  </a:lnTo>
                  <a:lnTo>
                    <a:pt x="249" y="247"/>
                  </a:lnTo>
                  <a:lnTo>
                    <a:pt x="249" y="249"/>
                  </a:lnTo>
                  <a:lnTo>
                    <a:pt x="249" y="252"/>
                  </a:lnTo>
                  <a:lnTo>
                    <a:pt x="249" y="256"/>
                  </a:lnTo>
                  <a:lnTo>
                    <a:pt x="247" y="259"/>
                  </a:lnTo>
                  <a:lnTo>
                    <a:pt x="244" y="261"/>
                  </a:lnTo>
                  <a:lnTo>
                    <a:pt x="244" y="262"/>
                  </a:lnTo>
                  <a:lnTo>
                    <a:pt x="241" y="262"/>
                  </a:lnTo>
                  <a:lnTo>
                    <a:pt x="239" y="264"/>
                  </a:lnTo>
                  <a:lnTo>
                    <a:pt x="236" y="262"/>
                  </a:lnTo>
                  <a:lnTo>
                    <a:pt x="232" y="262"/>
                  </a:lnTo>
                  <a:lnTo>
                    <a:pt x="231" y="262"/>
                  </a:lnTo>
                  <a:lnTo>
                    <a:pt x="227" y="264"/>
                  </a:lnTo>
                  <a:lnTo>
                    <a:pt x="224" y="267"/>
                  </a:lnTo>
                  <a:lnTo>
                    <a:pt x="222" y="271"/>
                  </a:lnTo>
                  <a:lnTo>
                    <a:pt x="221" y="272"/>
                  </a:lnTo>
                  <a:lnTo>
                    <a:pt x="222" y="276"/>
                  </a:lnTo>
                  <a:lnTo>
                    <a:pt x="224" y="281"/>
                  </a:lnTo>
                  <a:lnTo>
                    <a:pt x="227" y="286"/>
                  </a:lnTo>
                  <a:lnTo>
                    <a:pt x="231" y="289"/>
                  </a:lnTo>
                  <a:lnTo>
                    <a:pt x="232" y="293"/>
                  </a:lnTo>
                  <a:lnTo>
                    <a:pt x="232" y="298"/>
                  </a:lnTo>
                  <a:lnTo>
                    <a:pt x="231" y="298"/>
                  </a:lnTo>
                  <a:lnTo>
                    <a:pt x="231" y="299"/>
                  </a:lnTo>
                  <a:lnTo>
                    <a:pt x="227" y="303"/>
                  </a:lnTo>
                  <a:lnTo>
                    <a:pt x="224" y="303"/>
                  </a:lnTo>
                  <a:lnTo>
                    <a:pt x="222" y="304"/>
                  </a:lnTo>
                  <a:lnTo>
                    <a:pt x="219" y="303"/>
                  </a:lnTo>
                  <a:lnTo>
                    <a:pt x="217" y="303"/>
                  </a:lnTo>
                  <a:lnTo>
                    <a:pt x="215" y="299"/>
                  </a:lnTo>
                  <a:lnTo>
                    <a:pt x="210" y="294"/>
                  </a:lnTo>
                  <a:lnTo>
                    <a:pt x="205" y="289"/>
                  </a:lnTo>
                  <a:lnTo>
                    <a:pt x="204" y="287"/>
                  </a:lnTo>
                  <a:lnTo>
                    <a:pt x="200" y="286"/>
                  </a:lnTo>
                  <a:lnTo>
                    <a:pt x="199" y="284"/>
                  </a:lnTo>
                  <a:lnTo>
                    <a:pt x="195" y="284"/>
                  </a:lnTo>
                  <a:lnTo>
                    <a:pt x="192" y="284"/>
                  </a:lnTo>
                  <a:lnTo>
                    <a:pt x="187" y="286"/>
                  </a:lnTo>
                  <a:lnTo>
                    <a:pt x="185" y="286"/>
                  </a:lnTo>
                  <a:lnTo>
                    <a:pt x="184" y="287"/>
                  </a:lnTo>
                  <a:lnTo>
                    <a:pt x="182" y="291"/>
                  </a:lnTo>
                  <a:lnTo>
                    <a:pt x="178" y="294"/>
                  </a:lnTo>
                  <a:lnTo>
                    <a:pt x="178" y="298"/>
                  </a:lnTo>
                  <a:lnTo>
                    <a:pt x="175" y="301"/>
                  </a:lnTo>
                  <a:lnTo>
                    <a:pt x="173" y="303"/>
                  </a:lnTo>
                  <a:lnTo>
                    <a:pt x="172" y="304"/>
                  </a:lnTo>
                  <a:lnTo>
                    <a:pt x="170" y="306"/>
                  </a:lnTo>
                  <a:lnTo>
                    <a:pt x="163" y="306"/>
                  </a:lnTo>
                  <a:lnTo>
                    <a:pt x="158" y="304"/>
                  </a:lnTo>
                  <a:lnTo>
                    <a:pt x="153" y="304"/>
                  </a:lnTo>
                  <a:lnTo>
                    <a:pt x="150" y="306"/>
                  </a:lnTo>
                  <a:lnTo>
                    <a:pt x="147" y="306"/>
                  </a:lnTo>
                  <a:lnTo>
                    <a:pt x="143" y="308"/>
                  </a:lnTo>
                  <a:lnTo>
                    <a:pt x="142" y="311"/>
                  </a:lnTo>
                  <a:lnTo>
                    <a:pt x="138" y="313"/>
                  </a:lnTo>
                  <a:lnTo>
                    <a:pt x="136" y="316"/>
                  </a:lnTo>
                  <a:lnTo>
                    <a:pt x="133" y="318"/>
                  </a:lnTo>
                  <a:lnTo>
                    <a:pt x="131" y="318"/>
                  </a:lnTo>
                  <a:lnTo>
                    <a:pt x="128" y="318"/>
                  </a:lnTo>
                  <a:close/>
                </a:path>
              </a:pathLst>
            </a:custGeom>
            <a:solidFill>
              <a:srgbClr val="5F5F5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latin typeface="Calibri" pitchFamily="34" charset="0"/>
              </a:endParaRPr>
            </a:p>
          </p:txBody>
        </p:sp>
        <p:sp>
          <p:nvSpPr>
            <p:cNvPr id="8" name="Freeform 4"/>
            <p:cNvSpPr>
              <a:spLocks/>
            </p:cNvSpPr>
            <p:nvPr userDrawn="1"/>
          </p:nvSpPr>
          <p:spPr bwMode="auto">
            <a:xfrm>
              <a:off x="5494" y="4030"/>
              <a:ext cx="100" cy="201"/>
            </a:xfrm>
            <a:custGeom>
              <a:avLst/>
              <a:gdLst/>
              <a:ahLst/>
              <a:cxnLst>
                <a:cxn ang="0">
                  <a:pos x="120" y="319"/>
                </a:cxn>
                <a:cxn ang="0">
                  <a:pos x="113" y="311"/>
                </a:cxn>
                <a:cxn ang="0">
                  <a:pos x="108" y="299"/>
                </a:cxn>
                <a:cxn ang="0">
                  <a:pos x="96" y="298"/>
                </a:cxn>
                <a:cxn ang="0">
                  <a:pos x="89" y="301"/>
                </a:cxn>
                <a:cxn ang="0">
                  <a:pos x="83" y="309"/>
                </a:cxn>
                <a:cxn ang="0">
                  <a:pos x="71" y="309"/>
                </a:cxn>
                <a:cxn ang="0">
                  <a:pos x="64" y="301"/>
                </a:cxn>
                <a:cxn ang="0">
                  <a:pos x="69" y="282"/>
                </a:cxn>
                <a:cxn ang="0">
                  <a:pos x="61" y="276"/>
                </a:cxn>
                <a:cxn ang="0">
                  <a:pos x="42" y="279"/>
                </a:cxn>
                <a:cxn ang="0">
                  <a:pos x="19" y="294"/>
                </a:cxn>
                <a:cxn ang="0">
                  <a:pos x="5" y="293"/>
                </a:cxn>
                <a:cxn ang="0">
                  <a:pos x="0" y="282"/>
                </a:cxn>
                <a:cxn ang="0">
                  <a:pos x="5" y="271"/>
                </a:cxn>
                <a:cxn ang="0">
                  <a:pos x="31" y="259"/>
                </a:cxn>
                <a:cxn ang="0">
                  <a:pos x="39" y="249"/>
                </a:cxn>
                <a:cxn ang="0">
                  <a:pos x="42" y="234"/>
                </a:cxn>
                <a:cxn ang="0">
                  <a:pos x="36" y="222"/>
                </a:cxn>
                <a:cxn ang="0">
                  <a:pos x="17" y="215"/>
                </a:cxn>
                <a:cxn ang="0">
                  <a:pos x="7" y="208"/>
                </a:cxn>
                <a:cxn ang="0">
                  <a:pos x="9" y="195"/>
                </a:cxn>
                <a:cxn ang="0">
                  <a:pos x="22" y="193"/>
                </a:cxn>
                <a:cxn ang="0">
                  <a:pos x="39" y="187"/>
                </a:cxn>
                <a:cxn ang="0">
                  <a:pos x="49" y="172"/>
                </a:cxn>
                <a:cxn ang="0">
                  <a:pos x="44" y="156"/>
                </a:cxn>
                <a:cxn ang="0">
                  <a:pos x="47" y="145"/>
                </a:cxn>
                <a:cxn ang="0">
                  <a:pos x="56" y="136"/>
                </a:cxn>
                <a:cxn ang="0">
                  <a:pos x="71" y="136"/>
                </a:cxn>
                <a:cxn ang="0">
                  <a:pos x="83" y="124"/>
                </a:cxn>
                <a:cxn ang="0">
                  <a:pos x="81" y="114"/>
                </a:cxn>
                <a:cxn ang="0">
                  <a:pos x="71" y="98"/>
                </a:cxn>
                <a:cxn ang="0">
                  <a:pos x="76" y="86"/>
                </a:cxn>
                <a:cxn ang="0">
                  <a:pos x="88" y="86"/>
                </a:cxn>
                <a:cxn ang="0">
                  <a:pos x="105" y="98"/>
                </a:cxn>
                <a:cxn ang="0">
                  <a:pos x="118" y="99"/>
                </a:cxn>
                <a:cxn ang="0">
                  <a:pos x="130" y="91"/>
                </a:cxn>
                <a:cxn ang="0">
                  <a:pos x="133" y="72"/>
                </a:cxn>
                <a:cxn ang="0">
                  <a:pos x="126" y="47"/>
                </a:cxn>
                <a:cxn ang="0">
                  <a:pos x="120" y="27"/>
                </a:cxn>
                <a:cxn ang="0">
                  <a:pos x="121" y="14"/>
                </a:cxn>
                <a:cxn ang="0">
                  <a:pos x="126" y="3"/>
                </a:cxn>
                <a:cxn ang="0">
                  <a:pos x="142" y="0"/>
                </a:cxn>
                <a:cxn ang="0">
                  <a:pos x="153" y="5"/>
                </a:cxn>
                <a:cxn ang="0">
                  <a:pos x="158" y="19"/>
                </a:cxn>
                <a:cxn ang="0">
                  <a:pos x="155" y="39"/>
                </a:cxn>
                <a:cxn ang="0">
                  <a:pos x="147" y="59"/>
                </a:cxn>
                <a:cxn ang="0">
                  <a:pos x="145" y="94"/>
                </a:cxn>
                <a:cxn ang="0">
                  <a:pos x="150" y="106"/>
                </a:cxn>
              </a:cxnLst>
              <a:rect l="0" t="0" r="r" b="b"/>
              <a:pathLst>
                <a:path w="158" h="319">
                  <a:moveTo>
                    <a:pt x="128" y="318"/>
                  </a:moveTo>
                  <a:lnTo>
                    <a:pt x="125" y="319"/>
                  </a:lnTo>
                  <a:lnTo>
                    <a:pt x="121" y="319"/>
                  </a:lnTo>
                  <a:lnTo>
                    <a:pt x="120" y="319"/>
                  </a:lnTo>
                  <a:lnTo>
                    <a:pt x="118" y="318"/>
                  </a:lnTo>
                  <a:lnTo>
                    <a:pt x="116" y="318"/>
                  </a:lnTo>
                  <a:lnTo>
                    <a:pt x="116" y="314"/>
                  </a:lnTo>
                  <a:lnTo>
                    <a:pt x="113" y="311"/>
                  </a:lnTo>
                  <a:lnTo>
                    <a:pt x="113" y="306"/>
                  </a:lnTo>
                  <a:lnTo>
                    <a:pt x="111" y="304"/>
                  </a:lnTo>
                  <a:lnTo>
                    <a:pt x="110" y="303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3" y="298"/>
                  </a:lnTo>
                  <a:lnTo>
                    <a:pt x="100" y="298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3" y="298"/>
                  </a:lnTo>
                  <a:lnTo>
                    <a:pt x="91" y="299"/>
                  </a:lnTo>
                  <a:lnTo>
                    <a:pt x="89" y="301"/>
                  </a:lnTo>
                  <a:lnTo>
                    <a:pt x="88" y="304"/>
                  </a:lnTo>
                  <a:lnTo>
                    <a:pt x="84" y="308"/>
                  </a:lnTo>
                  <a:lnTo>
                    <a:pt x="84" y="309"/>
                  </a:lnTo>
                  <a:lnTo>
                    <a:pt x="83" y="309"/>
                  </a:lnTo>
                  <a:lnTo>
                    <a:pt x="79" y="311"/>
                  </a:lnTo>
                  <a:lnTo>
                    <a:pt x="76" y="311"/>
                  </a:lnTo>
                  <a:lnTo>
                    <a:pt x="73" y="311"/>
                  </a:lnTo>
                  <a:lnTo>
                    <a:pt x="71" y="309"/>
                  </a:lnTo>
                  <a:lnTo>
                    <a:pt x="68" y="308"/>
                  </a:lnTo>
                  <a:lnTo>
                    <a:pt x="66" y="306"/>
                  </a:lnTo>
                  <a:lnTo>
                    <a:pt x="64" y="304"/>
                  </a:lnTo>
                  <a:lnTo>
                    <a:pt x="64" y="301"/>
                  </a:lnTo>
                  <a:lnTo>
                    <a:pt x="64" y="299"/>
                  </a:lnTo>
                  <a:lnTo>
                    <a:pt x="66" y="294"/>
                  </a:lnTo>
                  <a:lnTo>
                    <a:pt x="69" y="284"/>
                  </a:lnTo>
                  <a:lnTo>
                    <a:pt x="69" y="282"/>
                  </a:lnTo>
                  <a:lnTo>
                    <a:pt x="69" y="279"/>
                  </a:lnTo>
                  <a:lnTo>
                    <a:pt x="68" y="279"/>
                  </a:lnTo>
                  <a:lnTo>
                    <a:pt x="68" y="277"/>
                  </a:lnTo>
                  <a:lnTo>
                    <a:pt x="61" y="276"/>
                  </a:lnTo>
                  <a:lnTo>
                    <a:pt x="56" y="276"/>
                  </a:lnTo>
                  <a:lnTo>
                    <a:pt x="51" y="276"/>
                  </a:lnTo>
                  <a:lnTo>
                    <a:pt x="47" y="277"/>
                  </a:lnTo>
                  <a:lnTo>
                    <a:pt x="42" y="279"/>
                  </a:lnTo>
                  <a:lnTo>
                    <a:pt x="39" y="282"/>
                  </a:lnTo>
                  <a:lnTo>
                    <a:pt x="31" y="287"/>
                  </a:lnTo>
                  <a:lnTo>
                    <a:pt x="22" y="293"/>
                  </a:lnTo>
                  <a:lnTo>
                    <a:pt x="19" y="294"/>
                  </a:lnTo>
                  <a:lnTo>
                    <a:pt x="16" y="296"/>
                  </a:lnTo>
                  <a:lnTo>
                    <a:pt x="12" y="296"/>
                  </a:lnTo>
                  <a:lnTo>
                    <a:pt x="9" y="294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2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2" y="276"/>
                  </a:lnTo>
                  <a:lnTo>
                    <a:pt x="4" y="274"/>
                  </a:lnTo>
                  <a:lnTo>
                    <a:pt x="5" y="271"/>
                  </a:lnTo>
                  <a:lnTo>
                    <a:pt x="10" y="269"/>
                  </a:lnTo>
                  <a:lnTo>
                    <a:pt x="19" y="264"/>
                  </a:lnTo>
                  <a:lnTo>
                    <a:pt x="27" y="261"/>
                  </a:lnTo>
                  <a:lnTo>
                    <a:pt x="31" y="259"/>
                  </a:lnTo>
                  <a:lnTo>
                    <a:pt x="32" y="256"/>
                  </a:lnTo>
                  <a:lnTo>
                    <a:pt x="36" y="256"/>
                  </a:lnTo>
                  <a:lnTo>
                    <a:pt x="39" y="251"/>
                  </a:lnTo>
                  <a:lnTo>
                    <a:pt x="39" y="249"/>
                  </a:lnTo>
                  <a:lnTo>
                    <a:pt x="41" y="247"/>
                  </a:lnTo>
                  <a:lnTo>
                    <a:pt x="42" y="242"/>
                  </a:lnTo>
                  <a:lnTo>
                    <a:pt x="42" y="235"/>
                  </a:lnTo>
                  <a:lnTo>
                    <a:pt x="42" y="234"/>
                  </a:lnTo>
                  <a:lnTo>
                    <a:pt x="42" y="232"/>
                  </a:lnTo>
                  <a:lnTo>
                    <a:pt x="39" y="227"/>
                  </a:lnTo>
                  <a:lnTo>
                    <a:pt x="39" y="224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1" y="219"/>
                  </a:lnTo>
                  <a:lnTo>
                    <a:pt x="24" y="217"/>
                  </a:lnTo>
                  <a:lnTo>
                    <a:pt x="17" y="215"/>
                  </a:lnTo>
                  <a:lnTo>
                    <a:pt x="12" y="214"/>
                  </a:lnTo>
                  <a:lnTo>
                    <a:pt x="10" y="212"/>
                  </a:lnTo>
                  <a:lnTo>
                    <a:pt x="9" y="210"/>
                  </a:lnTo>
                  <a:lnTo>
                    <a:pt x="7" y="208"/>
                  </a:lnTo>
                  <a:lnTo>
                    <a:pt x="7" y="205"/>
                  </a:lnTo>
                  <a:lnTo>
                    <a:pt x="7" y="200"/>
                  </a:lnTo>
                  <a:lnTo>
                    <a:pt x="7" y="198"/>
                  </a:lnTo>
                  <a:lnTo>
                    <a:pt x="9" y="195"/>
                  </a:lnTo>
                  <a:lnTo>
                    <a:pt x="10" y="193"/>
                  </a:lnTo>
                  <a:lnTo>
                    <a:pt x="14" y="193"/>
                  </a:lnTo>
                  <a:lnTo>
                    <a:pt x="17" y="193"/>
                  </a:lnTo>
                  <a:lnTo>
                    <a:pt x="22" y="193"/>
                  </a:lnTo>
                  <a:lnTo>
                    <a:pt x="31" y="192"/>
                  </a:lnTo>
                  <a:lnTo>
                    <a:pt x="32" y="190"/>
                  </a:lnTo>
                  <a:lnTo>
                    <a:pt x="36" y="190"/>
                  </a:lnTo>
                  <a:lnTo>
                    <a:pt x="39" y="187"/>
                  </a:lnTo>
                  <a:lnTo>
                    <a:pt x="42" y="185"/>
                  </a:lnTo>
                  <a:lnTo>
                    <a:pt x="46" y="182"/>
                  </a:lnTo>
                  <a:lnTo>
                    <a:pt x="47" y="175"/>
                  </a:lnTo>
                  <a:lnTo>
                    <a:pt x="49" y="172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46" y="160"/>
                  </a:lnTo>
                  <a:lnTo>
                    <a:pt x="44" y="156"/>
                  </a:lnTo>
                  <a:lnTo>
                    <a:pt x="44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5"/>
                  </a:lnTo>
                  <a:lnTo>
                    <a:pt x="49" y="143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6" y="136"/>
                  </a:lnTo>
                  <a:lnTo>
                    <a:pt x="59" y="136"/>
                  </a:lnTo>
                  <a:lnTo>
                    <a:pt x="63" y="136"/>
                  </a:lnTo>
                  <a:lnTo>
                    <a:pt x="68" y="136"/>
                  </a:lnTo>
                  <a:lnTo>
                    <a:pt x="71" y="136"/>
                  </a:lnTo>
                  <a:lnTo>
                    <a:pt x="74" y="133"/>
                  </a:lnTo>
                  <a:lnTo>
                    <a:pt x="79" y="131"/>
                  </a:lnTo>
                  <a:lnTo>
                    <a:pt x="81" y="128"/>
                  </a:lnTo>
                  <a:lnTo>
                    <a:pt x="83" y="124"/>
                  </a:lnTo>
                  <a:lnTo>
                    <a:pt x="84" y="121"/>
                  </a:lnTo>
                  <a:lnTo>
                    <a:pt x="84" y="119"/>
                  </a:lnTo>
                  <a:lnTo>
                    <a:pt x="83" y="116"/>
                  </a:lnTo>
                  <a:lnTo>
                    <a:pt x="81" y="114"/>
                  </a:lnTo>
                  <a:lnTo>
                    <a:pt x="76" y="109"/>
                  </a:lnTo>
                  <a:lnTo>
                    <a:pt x="73" y="104"/>
                  </a:lnTo>
                  <a:lnTo>
                    <a:pt x="71" y="101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1" y="93"/>
                  </a:lnTo>
                  <a:lnTo>
                    <a:pt x="73" y="89"/>
                  </a:lnTo>
                  <a:lnTo>
                    <a:pt x="76" y="86"/>
                  </a:lnTo>
                  <a:lnTo>
                    <a:pt x="79" y="86"/>
                  </a:lnTo>
                  <a:lnTo>
                    <a:pt x="83" y="84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9"/>
                  </a:lnTo>
                  <a:lnTo>
                    <a:pt x="100" y="93"/>
                  </a:lnTo>
                  <a:lnTo>
                    <a:pt x="105" y="98"/>
                  </a:lnTo>
                  <a:lnTo>
                    <a:pt x="108" y="99"/>
                  </a:lnTo>
                  <a:lnTo>
                    <a:pt x="111" y="101"/>
                  </a:lnTo>
                  <a:lnTo>
                    <a:pt x="115" y="101"/>
                  </a:lnTo>
                  <a:lnTo>
                    <a:pt x="118" y="99"/>
                  </a:lnTo>
                  <a:lnTo>
                    <a:pt x="121" y="98"/>
                  </a:lnTo>
                  <a:lnTo>
                    <a:pt x="126" y="94"/>
                  </a:lnTo>
                  <a:lnTo>
                    <a:pt x="128" y="93"/>
                  </a:lnTo>
                  <a:lnTo>
                    <a:pt x="130" y="91"/>
                  </a:lnTo>
                  <a:lnTo>
                    <a:pt x="131" y="86"/>
                  </a:lnTo>
                  <a:lnTo>
                    <a:pt x="131" y="82"/>
                  </a:lnTo>
                  <a:lnTo>
                    <a:pt x="133" y="79"/>
                  </a:lnTo>
                  <a:lnTo>
                    <a:pt x="133" y="72"/>
                  </a:lnTo>
                  <a:lnTo>
                    <a:pt x="131" y="66"/>
                  </a:lnTo>
                  <a:lnTo>
                    <a:pt x="130" y="57"/>
                  </a:lnTo>
                  <a:lnTo>
                    <a:pt x="128" y="51"/>
                  </a:lnTo>
                  <a:lnTo>
                    <a:pt x="126" y="47"/>
                  </a:lnTo>
                  <a:lnTo>
                    <a:pt x="125" y="40"/>
                  </a:lnTo>
                  <a:lnTo>
                    <a:pt x="121" y="35"/>
                  </a:lnTo>
                  <a:lnTo>
                    <a:pt x="121" y="32"/>
                  </a:lnTo>
                  <a:lnTo>
                    <a:pt x="120" y="27"/>
                  </a:lnTo>
                  <a:lnTo>
                    <a:pt x="120" y="24"/>
                  </a:lnTo>
                  <a:lnTo>
                    <a:pt x="120" y="19"/>
                  </a:lnTo>
                  <a:lnTo>
                    <a:pt x="120" y="15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3" y="9"/>
                  </a:lnTo>
                  <a:lnTo>
                    <a:pt x="125" y="5"/>
                  </a:lnTo>
                  <a:lnTo>
                    <a:pt x="126" y="3"/>
                  </a:lnTo>
                  <a:lnTo>
                    <a:pt x="130" y="2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45" y="0"/>
                  </a:lnTo>
                  <a:lnTo>
                    <a:pt x="147" y="2"/>
                  </a:lnTo>
                  <a:lnTo>
                    <a:pt x="150" y="3"/>
                  </a:lnTo>
                  <a:lnTo>
                    <a:pt x="153" y="5"/>
                  </a:lnTo>
                  <a:lnTo>
                    <a:pt x="155" y="9"/>
                  </a:lnTo>
                  <a:lnTo>
                    <a:pt x="157" y="12"/>
                  </a:lnTo>
                  <a:lnTo>
                    <a:pt x="158" y="15"/>
                  </a:lnTo>
                  <a:lnTo>
                    <a:pt x="158" y="19"/>
                  </a:lnTo>
                  <a:lnTo>
                    <a:pt x="158" y="24"/>
                  </a:lnTo>
                  <a:lnTo>
                    <a:pt x="158" y="29"/>
                  </a:lnTo>
                  <a:lnTo>
                    <a:pt x="157" y="34"/>
                  </a:lnTo>
                  <a:lnTo>
                    <a:pt x="155" y="39"/>
                  </a:lnTo>
                  <a:lnTo>
                    <a:pt x="153" y="44"/>
                  </a:lnTo>
                  <a:lnTo>
                    <a:pt x="150" y="51"/>
                  </a:lnTo>
                  <a:lnTo>
                    <a:pt x="148" y="52"/>
                  </a:lnTo>
                  <a:lnTo>
                    <a:pt x="147" y="59"/>
                  </a:lnTo>
                  <a:lnTo>
                    <a:pt x="147" y="64"/>
                  </a:lnTo>
                  <a:lnTo>
                    <a:pt x="145" y="71"/>
                  </a:lnTo>
                  <a:lnTo>
                    <a:pt x="145" y="84"/>
                  </a:lnTo>
                  <a:lnTo>
                    <a:pt x="145" y="94"/>
                  </a:lnTo>
                  <a:lnTo>
                    <a:pt x="145" y="98"/>
                  </a:lnTo>
                  <a:lnTo>
                    <a:pt x="147" y="99"/>
                  </a:lnTo>
                  <a:lnTo>
                    <a:pt x="148" y="103"/>
                  </a:lnTo>
                  <a:lnTo>
                    <a:pt x="150" y="106"/>
                  </a:lnTo>
                  <a:lnTo>
                    <a:pt x="153" y="108"/>
                  </a:lnTo>
                </a:path>
              </a:pathLst>
            </a:custGeom>
            <a:noFill/>
            <a:ln w="3175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latin typeface="Calibri" pitchFamily="34" charset="0"/>
              </a:endParaRPr>
            </a:p>
          </p:txBody>
        </p:sp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5575" y="4069"/>
              <a:ext cx="79" cy="162"/>
            </a:xfrm>
            <a:custGeom>
              <a:avLst/>
              <a:gdLst/>
              <a:ahLst/>
              <a:cxnLst>
                <a:cxn ang="0">
                  <a:pos x="30" y="47"/>
                </a:cxn>
                <a:cxn ang="0">
                  <a:pos x="47" y="51"/>
                </a:cxn>
                <a:cxn ang="0">
                  <a:pos x="56" y="47"/>
                </a:cxn>
                <a:cxn ang="0">
                  <a:pos x="59" y="42"/>
                </a:cxn>
                <a:cxn ang="0">
                  <a:pos x="62" y="27"/>
                </a:cxn>
                <a:cxn ang="0">
                  <a:pos x="72" y="9"/>
                </a:cxn>
                <a:cxn ang="0">
                  <a:pos x="79" y="2"/>
                </a:cxn>
                <a:cxn ang="0">
                  <a:pos x="89" y="0"/>
                </a:cxn>
                <a:cxn ang="0">
                  <a:pos x="94" y="5"/>
                </a:cxn>
                <a:cxn ang="0">
                  <a:pos x="96" y="19"/>
                </a:cxn>
                <a:cxn ang="0">
                  <a:pos x="91" y="32"/>
                </a:cxn>
                <a:cxn ang="0">
                  <a:pos x="74" y="47"/>
                </a:cxn>
                <a:cxn ang="0">
                  <a:pos x="71" y="62"/>
                </a:cxn>
                <a:cxn ang="0">
                  <a:pos x="74" y="71"/>
                </a:cxn>
                <a:cxn ang="0">
                  <a:pos x="82" y="78"/>
                </a:cxn>
                <a:cxn ang="0">
                  <a:pos x="91" y="78"/>
                </a:cxn>
                <a:cxn ang="0">
                  <a:pos x="99" y="69"/>
                </a:cxn>
                <a:cxn ang="0">
                  <a:pos x="108" y="62"/>
                </a:cxn>
                <a:cxn ang="0">
                  <a:pos x="116" y="61"/>
                </a:cxn>
                <a:cxn ang="0">
                  <a:pos x="121" y="62"/>
                </a:cxn>
                <a:cxn ang="0">
                  <a:pos x="126" y="71"/>
                </a:cxn>
                <a:cxn ang="0">
                  <a:pos x="126" y="78"/>
                </a:cxn>
                <a:cxn ang="0">
                  <a:pos x="119" y="86"/>
                </a:cxn>
                <a:cxn ang="0">
                  <a:pos x="106" y="98"/>
                </a:cxn>
                <a:cxn ang="0">
                  <a:pos x="101" y="104"/>
                </a:cxn>
                <a:cxn ang="0">
                  <a:pos x="101" y="138"/>
                </a:cxn>
                <a:cxn ang="0">
                  <a:pos x="104" y="167"/>
                </a:cxn>
                <a:cxn ang="0">
                  <a:pos x="111" y="175"/>
                </a:cxn>
                <a:cxn ang="0">
                  <a:pos x="119" y="182"/>
                </a:cxn>
                <a:cxn ang="0">
                  <a:pos x="121" y="190"/>
                </a:cxn>
                <a:cxn ang="0">
                  <a:pos x="116" y="199"/>
                </a:cxn>
                <a:cxn ang="0">
                  <a:pos x="111" y="202"/>
                </a:cxn>
                <a:cxn ang="0">
                  <a:pos x="103" y="200"/>
                </a:cxn>
                <a:cxn ang="0">
                  <a:pos x="94" y="209"/>
                </a:cxn>
                <a:cxn ang="0">
                  <a:pos x="96" y="219"/>
                </a:cxn>
                <a:cxn ang="0">
                  <a:pos x="104" y="231"/>
                </a:cxn>
                <a:cxn ang="0">
                  <a:pos x="103" y="237"/>
                </a:cxn>
                <a:cxn ang="0">
                  <a:pos x="94" y="242"/>
                </a:cxn>
                <a:cxn ang="0">
                  <a:pos x="87" y="237"/>
                </a:cxn>
                <a:cxn ang="0">
                  <a:pos x="76" y="225"/>
                </a:cxn>
                <a:cxn ang="0">
                  <a:pos x="67" y="222"/>
                </a:cxn>
                <a:cxn ang="0">
                  <a:pos x="57" y="224"/>
                </a:cxn>
                <a:cxn ang="0">
                  <a:pos x="50" y="232"/>
                </a:cxn>
                <a:cxn ang="0">
                  <a:pos x="45" y="241"/>
                </a:cxn>
                <a:cxn ang="0">
                  <a:pos x="35" y="244"/>
                </a:cxn>
                <a:cxn ang="0">
                  <a:pos x="22" y="244"/>
                </a:cxn>
                <a:cxn ang="0">
                  <a:pos x="14" y="249"/>
                </a:cxn>
                <a:cxn ang="0">
                  <a:pos x="5" y="256"/>
                </a:cxn>
              </a:cxnLst>
              <a:rect l="0" t="0" r="r" b="b"/>
              <a:pathLst>
                <a:path w="126" h="256">
                  <a:moveTo>
                    <a:pt x="25" y="46"/>
                  </a:moveTo>
                  <a:lnTo>
                    <a:pt x="27" y="47"/>
                  </a:lnTo>
                  <a:lnTo>
                    <a:pt x="30" y="47"/>
                  </a:lnTo>
                  <a:lnTo>
                    <a:pt x="37" y="51"/>
                  </a:lnTo>
                  <a:lnTo>
                    <a:pt x="44" y="51"/>
                  </a:lnTo>
                  <a:lnTo>
                    <a:pt x="47" y="51"/>
                  </a:lnTo>
                  <a:lnTo>
                    <a:pt x="52" y="49"/>
                  </a:lnTo>
                  <a:lnTo>
                    <a:pt x="54" y="49"/>
                  </a:lnTo>
                  <a:lnTo>
                    <a:pt x="56" y="47"/>
                  </a:lnTo>
                  <a:lnTo>
                    <a:pt x="56" y="47"/>
                  </a:lnTo>
                  <a:lnTo>
                    <a:pt x="59" y="46"/>
                  </a:lnTo>
                  <a:lnTo>
                    <a:pt x="59" y="42"/>
                  </a:lnTo>
                  <a:lnTo>
                    <a:pt x="61" y="41"/>
                  </a:lnTo>
                  <a:lnTo>
                    <a:pt x="61" y="37"/>
                  </a:lnTo>
                  <a:lnTo>
                    <a:pt x="62" y="27"/>
                  </a:lnTo>
                  <a:lnTo>
                    <a:pt x="67" y="17"/>
                  </a:lnTo>
                  <a:lnTo>
                    <a:pt x="71" y="12"/>
                  </a:lnTo>
                  <a:lnTo>
                    <a:pt x="72" y="9"/>
                  </a:lnTo>
                  <a:lnTo>
                    <a:pt x="76" y="5"/>
                  </a:lnTo>
                  <a:lnTo>
                    <a:pt x="77" y="4"/>
                  </a:lnTo>
                  <a:lnTo>
                    <a:pt x="79" y="2"/>
                  </a:lnTo>
                  <a:lnTo>
                    <a:pt x="84" y="0"/>
                  </a:lnTo>
                  <a:lnTo>
                    <a:pt x="87" y="0"/>
                  </a:lnTo>
                  <a:lnTo>
                    <a:pt x="89" y="0"/>
                  </a:lnTo>
                  <a:lnTo>
                    <a:pt x="91" y="2"/>
                  </a:lnTo>
                  <a:lnTo>
                    <a:pt x="93" y="4"/>
                  </a:lnTo>
                  <a:lnTo>
                    <a:pt x="94" y="5"/>
                  </a:lnTo>
                  <a:lnTo>
                    <a:pt x="96" y="9"/>
                  </a:lnTo>
                  <a:lnTo>
                    <a:pt x="96" y="14"/>
                  </a:lnTo>
                  <a:lnTo>
                    <a:pt x="96" y="19"/>
                  </a:lnTo>
                  <a:lnTo>
                    <a:pt x="94" y="20"/>
                  </a:lnTo>
                  <a:lnTo>
                    <a:pt x="93" y="24"/>
                  </a:lnTo>
                  <a:lnTo>
                    <a:pt x="91" y="32"/>
                  </a:lnTo>
                  <a:lnTo>
                    <a:pt x="84" y="39"/>
                  </a:lnTo>
                  <a:lnTo>
                    <a:pt x="76" y="46"/>
                  </a:lnTo>
                  <a:lnTo>
                    <a:pt x="74" y="47"/>
                  </a:lnTo>
                  <a:lnTo>
                    <a:pt x="74" y="51"/>
                  </a:lnTo>
                  <a:lnTo>
                    <a:pt x="71" y="57"/>
                  </a:lnTo>
                  <a:lnTo>
                    <a:pt x="71" y="62"/>
                  </a:lnTo>
                  <a:lnTo>
                    <a:pt x="71" y="66"/>
                  </a:lnTo>
                  <a:lnTo>
                    <a:pt x="72" y="69"/>
                  </a:lnTo>
                  <a:lnTo>
                    <a:pt x="74" y="71"/>
                  </a:lnTo>
                  <a:lnTo>
                    <a:pt x="76" y="73"/>
                  </a:lnTo>
                  <a:lnTo>
                    <a:pt x="77" y="74"/>
                  </a:lnTo>
                  <a:lnTo>
                    <a:pt x="82" y="78"/>
                  </a:lnTo>
                  <a:lnTo>
                    <a:pt x="84" y="78"/>
                  </a:lnTo>
                  <a:lnTo>
                    <a:pt x="87" y="79"/>
                  </a:lnTo>
                  <a:lnTo>
                    <a:pt x="91" y="78"/>
                  </a:lnTo>
                  <a:lnTo>
                    <a:pt x="93" y="78"/>
                  </a:lnTo>
                  <a:lnTo>
                    <a:pt x="96" y="74"/>
                  </a:lnTo>
                  <a:lnTo>
                    <a:pt x="99" y="69"/>
                  </a:lnTo>
                  <a:lnTo>
                    <a:pt x="103" y="68"/>
                  </a:lnTo>
                  <a:lnTo>
                    <a:pt x="104" y="66"/>
                  </a:lnTo>
                  <a:lnTo>
                    <a:pt x="108" y="62"/>
                  </a:lnTo>
                  <a:lnTo>
                    <a:pt x="111" y="62"/>
                  </a:lnTo>
                  <a:lnTo>
                    <a:pt x="114" y="61"/>
                  </a:lnTo>
                  <a:lnTo>
                    <a:pt x="116" y="61"/>
                  </a:lnTo>
                  <a:lnTo>
                    <a:pt x="119" y="62"/>
                  </a:lnTo>
                  <a:lnTo>
                    <a:pt x="119" y="62"/>
                  </a:lnTo>
                  <a:lnTo>
                    <a:pt x="121" y="62"/>
                  </a:lnTo>
                  <a:lnTo>
                    <a:pt x="123" y="66"/>
                  </a:lnTo>
                  <a:lnTo>
                    <a:pt x="124" y="69"/>
                  </a:lnTo>
                  <a:lnTo>
                    <a:pt x="126" y="71"/>
                  </a:lnTo>
                  <a:lnTo>
                    <a:pt x="126" y="74"/>
                  </a:lnTo>
                  <a:lnTo>
                    <a:pt x="126" y="76"/>
                  </a:lnTo>
                  <a:lnTo>
                    <a:pt x="126" y="78"/>
                  </a:lnTo>
                  <a:lnTo>
                    <a:pt x="124" y="81"/>
                  </a:lnTo>
                  <a:lnTo>
                    <a:pt x="123" y="83"/>
                  </a:lnTo>
                  <a:lnTo>
                    <a:pt x="119" y="86"/>
                  </a:lnTo>
                  <a:lnTo>
                    <a:pt x="114" y="91"/>
                  </a:lnTo>
                  <a:lnTo>
                    <a:pt x="111" y="94"/>
                  </a:lnTo>
                  <a:lnTo>
                    <a:pt x="106" y="98"/>
                  </a:lnTo>
                  <a:lnTo>
                    <a:pt x="103" y="101"/>
                  </a:lnTo>
                  <a:lnTo>
                    <a:pt x="103" y="103"/>
                  </a:lnTo>
                  <a:lnTo>
                    <a:pt x="101" y="104"/>
                  </a:lnTo>
                  <a:lnTo>
                    <a:pt x="101" y="113"/>
                  </a:lnTo>
                  <a:lnTo>
                    <a:pt x="99" y="125"/>
                  </a:lnTo>
                  <a:lnTo>
                    <a:pt x="101" y="138"/>
                  </a:lnTo>
                  <a:lnTo>
                    <a:pt x="103" y="150"/>
                  </a:lnTo>
                  <a:lnTo>
                    <a:pt x="104" y="162"/>
                  </a:lnTo>
                  <a:lnTo>
                    <a:pt x="104" y="167"/>
                  </a:lnTo>
                  <a:lnTo>
                    <a:pt x="108" y="170"/>
                  </a:lnTo>
                  <a:lnTo>
                    <a:pt x="109" y="173"/>
                  </a:lnTo>
                  <a:lnTo>
                    <a:pt x="111" y="175"/>
                  </a:lnTo>
                  <a:lnTo>
                    <a:pt x="114" y="177"/>
                  </a:lnTo>
                  <a:lnTo>
                    <a:pt x="118" y="178"/>
                  </a:lnTo>
                  <a:lnTo>
                    <a:pt x="119" y="182"/>
                  </a:lnTo>
                  <a:lnTo>
                    <a:pt x="121" y="185"/>
                  </a:lnTo>
                  <a:lnTo>
                    <a:pt x="121" y="187"/>
                  </a:lnTo>
                  <a:lnTo>
                    <a:pt x="121" y="190"/>
                  </a:lnTo>
                  <a:lnTo>
                    <a:pt x="121" y="194"/>
                  </a:lnTo>
                  <a:lnTo>
                    <a:pt x="119" y="197"/>
                  </a:lnTo>
                  <a:lnTo>
                    <a:pt x="116" y="199"/>
                  </a:lnTo>
                  <a:lnTo>
                    <a:pt x="116" y="200"/>
                  </a:lnTo>
                  <a:lnTo>
                    <a:pt x="113" y="200"/>
                  </a:lnTo>
                  <a:lnTo>
                    <a:pt x="111" y="202"/>
                  </a:lnTo>
                  <a:lnTo>
                    <a:pt x="108" y="200"/>
                  </a:lnTo>
                  <a:lnTo>
                    <a:pt x="104" y="200"/>
                  </a:lnTo>
                  <a:lnTo>
                    <a:pt x="103" y="200"/>
                  </a:lnTo>
                  <a:lnTo>
                    <a:pt x="99" y="202"/>
                  </a:lnTo>
                  <a:lnTo>
                    <a:pt x="96" y="205"/>
                  </a:lnTo>
                  <a:lnTo>
                    <a:pt x="94" y="209"/>
                  </a:lnTo>
                  <a:lnTo>
                    <a:pt x="93" y="210"/>
                  </a:lnTo>
                  <a:lnTo>
                    <a:pt x="94" y="214"/>
                  </a:lnTo>
                  <a:lnTo>
                    <a:pt x="96" y="219"/>
                  </a:lnTo>
                  <a:lnTo>
                    <a:pt x="99" y="224"/>
                  </a:lnTo>
                  <a:lnTo>
                    <a:pt x="103" y="227"/>
                  </a:lnTo>
                  <a:lnTo>
                    <a:pt x="104" y="231"/>
                  </a:lnTo>
                  <a:lnTo>
                    <a:pt x="104" y="236"/>
                  </a:lnTo>
                  <a:lnTo>
                    <a:pt x="103" y="236"/>
                  </a:lnTo>
                  <a:lnTo>
                    <a:pt x="103" y="237"/>
                  </a:lnTo>
                  <a:lnTo>
                    <a:pt x="99" y="241"/>
                  </a:lnTo>
                  <a:lnTo>
                    <a:pt x="96" y="241"/>
                  </a:lnTo>
                  <a:lnTo>
                    <a:pt x="94" y="242"/>
                  </a:lnTo>
                  <a:lnTo>
                    <a:pt x="91" y="241"/>
                  </a:lnTo>
                  <a:lnTo>
                    <a:pt x="89" y="241"/>
                  </a:lnTo>
                  <a:lnTo>
                    <a:pt x="87" y="237"/>
                  </a:lnTo>
                  <a:lnTo>
                    <a:pt x="82" y="232"/>
                  </a:lnTo>
                  <a:lnTo>
                    <a:pt x="77" y="227"/>
                  </a:lnTo>
                  <a:lnTo>
                    <a:pt x="76" y="225"/>
                  </a:lnTo>
                  <a:lnTo>
                    <a:pt x="72" y="224"/>
                  </a:lnTo>
                  <a:lnTo>
                    <a:pt x="71" y="222"/>
                  </a:lnTo>
                  <a:lnTo>
                    <a:pt x="67" y="222"/>
                  </a:lnTo>
                  <a:lnTo>
                    <a:pt x="64" y="222"/>
                  </a:lnTo>
                  <a:lnTo>
                    <a:pt x="59" y="224"/>
                  </a:lnTo>
                  <a:lnTo>
                    <a:pt x="57" y="224"/>
                  </a:lnTo>
                  <a:lnTo>
                    <a:pt x="56" y="225"/>
                  </a:lnTo>
                  <a:lnTo>
                    <a:pt x="54" y="229"/>
                  </a:lnTo>
                  <a:lnTo>
                    <a:pt x="50" y="232"/>
                  </a:lnTo>
                  <a:lnTo>
                    <a:pt x="50" y="236"/>
                  </a:lnTo>
                  <a:lnTo>
                    <a:pt x="47" y="239"/>
                  </a:lnTo>
                  <a:lnTo>
                    <a:pt x="45" y="241"/>
                  </a:lnTo>
                  <a:lnTo>
                    <a:pt x="44" y="242"/>
                  </a:lnTo>
                  <a:lnTo>
                    <a:pt x="42" y="244"/>
                  </a:lnTo>
                  <a:lnTo>
                    <a:pt x="35" y="244"/>
                  </a:lnTo>
                  <a:lnTo>
                    <a:pt x="30" y="242"/>
                  </a:lnTo>
                  <a:lnTo>
                    <a:pt x="25" y="242"/>
                  </a:lnTo>
                  <a:lnTo>
                    <a:pt x="22" y="244"/>
                  </a:lnTo>
                  <a:lnTo>
                    <a:pt x="19" y="244"/>
                  </a:lnTo>
                  <a:lnTo>
                    <a:pt x="15" y="246"/>
                  </a:lnTo>
                  <a:lnTo>
                    <a:pt x="14" y="249"/>
                  </a:lnTo>
                  <a:lnTo>
                    <a:pt x="10" y="251"/>
                  </a:lnTo>
                  <a:lnTo>
                    <a:pt x="8" y="254"/>
                  </a:lnTo>
                  <a:lnTo>
                    <a:pt x="5" y="256"/>
                  </a:lnTo>
                  <a:lnTo>
                    <a:pt x="3" y="256"/>
                  </a:lnTo>
                  <a:lnTo>
                    <a:pt x="0" y="256"/>
                  </a:lnTo>
                </a:path>
              </a:pathLst>
            </a:custGeom>
            <a:noFill/>
            <a:ln w="3175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latin typeface="Calibri" pitchFamily="34" charset="0"/>
              </a:endParaRPr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633" y="4039"/>
              <a:ext cx="19" cy="21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13" y="31"/>
                </a:cxn>
                <a:cxn ang="0">
                  <a:pos x="10" y="29"/>
                </a:cxn>
                <a:cxn ang="0">
                  <a:pos x="6" y="29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6" y="5"/>
                </a:cxn>
                <a:cxn ang="0">
                  <a:pos x="28" y="9"/>
                </a:cxn>
                <a:cxn ang="0">
                  <a:pos x="28" y="12"/>
                </a:cxn>
                <a:cxn ang="0">
                  <a:pos x="30" y="14"/>
                </a:cxn>
                <a:cxn ang="0">
                  <a:pos x="30" y="17"/>
                </a:cxn>
                <a:cxn ang="0">
                  <a:pos x="30" y="20"/>
                </a:cxn>
                <a:cxn ang="0">
                  <a:pos x="28" y="24"/>
                </a:cxn>
                <a:cxn ang="0">
                  <a:pos x="28" y="25"/>
                </a:cxn>
                <a:cxn ang="0">
                  <a:pos x="26" y="27"/>
                </a:cxn>
                <a:cxn ang="0">
                  <a:pos x="23" y="29"/>
                </a:cxn>
                <a:cxn ang="0">
                  <a:pos x="20" y="31"/>
                </a:cxn>
                <a:cxn ang="0">
                  <a:pos x="18" y="31"/>
                </a:cxn>
                <a:cxn ang="0">
                  <a:pos x="16" y="32"/>
                </a:cxn>
              </a:cxnLst>
              <a:rect l="0" t="0" r="r" b="b"/>
              <a:pathLst>
                <a:path w="30" h="32">
                  <a:moveTo>
                    <a:pt x="16" y="32"/>
                  </a:moveTo>
                  <a:lnTo>
                    <a:pt x="13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9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5F5F5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latin typeface="Calibri" pitchFamily="34" charset="0"/>
              </a:endParaRPr>
            </a:p>
          </p:txBody>
        </p:sp>
        <p:sp>
          <p:nvSpPr>
            <p:cNvPr id="11" name="Freeform 7"/>
            <p:cNvSpPr>
              <a:spLocks/>
            </p:cNvSpPr>
            <p:nvPr userDrawn="1"/>
          </p:nvSpPr>
          <p:spPr bwMode="auto">
            <a:xfrm>
              <a:off x="5633" y="4039"/>
              <a:ext cx="19" cy="21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13" y="31"/>
                </a:cxn>
                <a:cxn ang="0">
                  <a:pos x="10" y="29"/>
                </a:cxn>
                <a:cxn ang="0">
                  <a:pos x="6" y="29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6" y="5"/>
                </a:cxn>
                <a:cxn ang="0">
                  <a:pos x="28" y="9"/>
                </a:cxn>
                <a:cxn ang="0">
                  <a:pos x="28" y="12"/>
                </a:cxn>
                <a:cxn ang="0">
                  <a:pos x="30" y="14"/>
                </a:cxn>
                <a:cxn ang="0">
                  <a:pos x="30" y="17"/>
                </a:cxn>
                <a:cxn ang="0">
                  <a:pos x="30" y="20"/>
                </a:cxn>
                <a:cxn ang="0">
                  <a:pos x="28" y="24"/>
                </a:cxn>
                <a:cxn ang="0">
                  <a:pos x="28" y="25"/>
                </a:cxn>
                <a:cxn ang="0">
                  <a:pos x="26" y="27"/>
                </a:cxn>
                <a:cxn ang="0">
                  <a:pos x="23" y="29"/>
                </a:cxn>
                <a:cxn ang="0">
                  <a:pos x="20" y="31"/>
                </a:cxn>
                <a:cxn ang="0">
                  <a:pos x="18" y="31"/>
                </a:cxn>
                <a:cxn ang="0">
                  <a:pos x="16" y="32"/>
                </a:cxn>
              </a:cxnLst>
              <a:rect l="0" t="0" r="r" b="b"/>
              <a:pathLst>
                <a:path w="30" h="32">
                  <a:moveTo>
                    <a:pt x="16" y="32"/>
                  </a:moveTo>
                  <a:lnTo>
                    <a:pt x="13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9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6" y="32"/>
                  </a:lnTo>
                </a:path>
              </a:pathLst>
            </a:custGeom>
            <a:solidFill>
              <a:srgbClr val="5F5F5F"/>
            </a:solidFill>
            <a:ln w="3175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latin typeface="Calibri" pitchFamily="34" charset="0"/>
              </a:endParaRPr>
            </a:p>
          </p:txBody>
        </p:sp>
        <p:sp>
          <p:nvSpPr>
            <p:cNvPr id="12" name="Freeform 8"/>
            <p:cNvSpPr>
              <a:spLocks/>
            </p:cNvSpPr>
            <p:nvPr userDrawn="1"/>
          </p:nvSpPr>
          <p:spPr bwMode="auto">
            <a:xfrm>
              <a:off x="5643" y="4044"/>
              <a:ext cx="7" cy="1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3" y="17"/>
                </a:cxn>
                <a:cxn ang="0">
                  <a:pos x="5" y="17"/>
                </a:cxn>
                <a:cxn ang="0">
                  <a:pos x="5" y="15"/>
                </a:cxn>
                <a:cxn ang="0">
                  <a:pos x="8" y="12"/>
                </a:cxn>
                <a:cxn ang="0">
                  <a:pos x="8" y="10"/>
                </a:cxn>
                <a:cxn ang="0">
                  <a:pos x="6" y="7"/>
                </a:cxn>
                <a:cxn ang="0">
                  <a:pos x="5" y="5"/>
                </a:cxn>
                <a:cxn ang="0">
                  <a:pos x="3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5" y="2"/>
                </a:cxn>
                <a:cxn ang="0">
                  <a:pos x="6" y="2"/>
                </a:cxn>
                <a:cxn ang="0">
                  <a:pos x="8" y="5"/>
                </a:cxn>
                <a:cxn ang="0">
                  <a:pos x="10" y="5"/>
                </a:cxn>
                <a:cxn ang="0">
                  <a:pos x="10" y="7"/>
                </a:cxn>
                <a:cxn ang="0">
                  <a:pos x="11" y="10"/>
                </a:cxn>
                <a:cxn ang="0">
                  <a:pos x="11" y="12"/>
                </a:cxn>
                <a:cxn ang="0">
                  <a:pos x="8" y="15"/>
                </a:cxn>
                <a:cxn ang="0">
                  <a:pos x="6" y="17"/>
                </a:cxn>
                <a:cxn ang="0">
                  <a:pos x="3" y="18"/>
                </a:cxn>
                <a:cxn ang="0">
                  <a:pos x="0" y="18"/>
                </a:cxn>
              </a:cxnLst>
              <a:rect l="0" t="0" r="r" b="b"/>
              <a:pathLst>
                <a:path w="11" h="18">
                  <a:moveTo>
                    <a:pt x="0" y="18"/>
                  </a:moveTo>
                  <a:lnTo>
                    <a:pt x="3" y="17"/>
                  </a:lnTo>
                  <a:lnTo>
                    <a:pt x="5" y="17"/>
                  </a:lnTo>
                  <a:lnTo>
                    <a:pt x="5" y="15"/>
                  </a:lnTo>
                  <a:lnTo>
                    <a:pt x="8" y="12"/>
                  </a:lnTo>
                  <a:lnTo>
                    <a:pt x="8" y="10"/>
                  </a:lnTo>
                  <a:lnTo>
                    <a:pt x="6" y="7"/>
                  </a:lnTo>
                  <a:lnTo>
                    <a:pt x="5" y="5"/>
                  </a:lnTo>
                  <a:lnTo>
                    <a:pt x="3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6" y="2"/>
                  </a:lnTo>
                  <a:lnTo>
                    <a:pt x="8" y="5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11" y="10"/>
                  </a:lnTo>
                  <a:lnTo>
                    <a:pt x="11" y="12"/>
                  </a:lnTo>
                  <a:lnTo>
                    <a:pt x="8" y="15"/>
                  </a:lnTo>
                  <a:lnTo>
                    <a:pt x="6" y="17"/>
                  </a:lnTo>
                  <a:lnTo>
                    <a:pt x="3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latin typeface="Calibri" pitchFamily="34" charset="0"/>
              </a:endParaRPr>
            </a:p>
          </p:txBody>
        </p:sp>
        <p:sp>
          <p:nvSpPr>
            <p:cNvPr id="13" name="Freeform 9"/>
            <p:cNvSpPr>
              <a:spLocks/>
            </p:cNvSpPr>
            <p:nvPr userDrawn="1"/>
          </p:nvSpPr>
          <p:spPr bwMode="auto">
            <a:xfrm>
              <a:off x="5550" y="4145"/>
              <a:ext cx="80" cy="68"/>
            </a:xfrm>
            <a:custGeom>
              <a:avLst/>
              <a:gdLst/>
              <a:ahLst/>
              <a:cxnLst>
                <a:cxn ang="0">
                  <a:pos x="29" y="99"/>
                </a:cxn>
                <a:cxn ang="0">
                  <a:pos x="34" y="104"/>
                </a:cxn>
                <a:cxn ang="0">
                  <a:pos x="41" y="106"/>
                </a:cxn>
                <a:cxn ang="0">
                  <a:pos x="49" y="104"/>
                </a:cxn>
                <a:cxn ang="0">
                  <a:pos x="56" y="99"/>
                </a:cxn>
                <a:cxn ang="0">
                  <a:pos x="58" y="99"/>
                </a:cxn>
                <a:cxn ang="0">
                  <a:pos x="64" y="101"/>
                </a:cxn>
                <a:cxn ang="0">
                  <a:pos x="69" y="99"/>
                </a:cxn>
                <a:cxn ang="0">
                  <a:pos x="81" y="93"/>
                </a:cxn>
                <a:cxn ang="0">
                  <a:pos x="88" y="84"/>
                </a:cxn>
                <a:cxn ang="0">
                  <a:pos x="95" y="81"/>
                </a:cxn>
                <a:cxn ang="0">
                  <a:pos x="101" y="83"/>
                </a:cxn>
                <a:cxn ang="0">
                  <a:pos x="110" y="83"/>
                </a:cxn>
                <a:cxn ang="0">
                  <a:pos x="115" y="79"/>
                </a:cxn>
                <a:cxn ang="0">
                  <a:pos x="115" y="76"/>
                </a:cxn>
                <a:cxn ang="0">
                  <a:pos x="115" y="73"/>
                </a:cxn>
                <a:cxn ang="0">
                  <a:pos x="118" y="69"/>
                </a:cxn>
                <a:cxn ang="0">
                  <a:pos x="123" y="64"/>
                </a:cxn>
                <a:cxn ang="0">
                  <a:pos x="125" y="61"/>
                </a:cxn>
                <a:cxn ang="0">
                  <a:pos x="126" y="54"/>
                </a:cxn>
                <a:cxn ang="0">
                  <a:pos x="121" y="41"/>
                </a:cxn>
                <a:cxn ang="0">
                  <a:pos x="120" y="34"/>
                </a:cxn>
                <a:cxn ang="0">
                  <a:pos x="120" y="14"/>
                </a:cxn>
                <a:cxn ang="0">
                  <a:pos x="118" y="5"/>
                </a:cxn>
                <a:cxn ang="0">
                  <a:pos x="115" y="22"/>
                </a:cxn>
                <a:cxn ang="0">
                  <a:pos x="113" y="39"/>
                </a:cxn>
                <a:cxn ang="0">
                  <a:pos x="113" y="52"/>
                </a:cxn>
                <a:cxn ang="0">
                  <a:pos x="111" y="57"/>
                </a:cxn>
                <a:cxn ang="0">
                  <a:pos x="106" y="64"/>
                </a:cxn>
                <a:cxn ang="0">
                  <a:pos x="101" y="69"/>
                </a:cxn>
                <a:cxn ang="0">
                  <a:pos x="98" y="71"/>
                </a:cxn>
                <a:cxn ang="0">
                  <a:pos x="95" y="69"/>
                </a:cxn>
                <a:cxn ang="0">
                  <a:pos x="88" y="69"/>
                </a:cxn>
                <a:cxn ang="0">
                  <a:pos x="81" y="79"/>
                </a:cxn>
                <a:cxn ang="0">
                  <a:pos x="73" y="84"/>
                </a:cxn>
                <a:cxn ang="0">
                  <a:pos x="69" y="84"/>
                </a:cxn>
                <a:cxn ang="0">
                  <a:pos x="58" y="84"/>
                </a:cxn>
                <a:cxn ang="0">
                  <a:pos x="53" y="86"/>
                </a:cxn>
                <a:cxn ang="0">
                  <a:pos x="46" y="91"/>
                </a:cxn>
                <a:cxn ang="0">
                  <a:pos x="41" y="93"/>
                </a:cxn>
                <a:cxn ang="0">
                  <a:pos x="32" y="93"/>
                </a:cxn>
                <a:cxn ang="0">
                  <a:pos x="27" y="91"/>
                </a:cxn>
                <a:cxn ang="0">
                  <a:pos x="17" y="89"/>
                </a:cxn>
                <a:cxn ang="0">
                  <a:pos x="7" y="91"/>
                </a:cxn>
                <a:cxn ang="0">
                  <a:pos x="11" y="93"/>
                </a:cxn>
                <a:cxn ang="0">
                  <a:pos x="26" y="98"/>
                </a:cxn>
              </a:cxnLst>
              <a:rect l="0" t="0" r="r" b="b"/>
              <a:pathLst>
                <a:path w="126" h="106">
                  <a:moveTo>
                    <a:pt x="26" y="98"/>
                  </a:moveTo>
                  <a:lnTo>
                    <a:pt x="29" y="99"/>
                  </a:lnTo>
                  <a:lnTo>
                    <a:pt x="29" y="101"/>
                  </a:lnTo>
                  <a:lnTo>
                    <a:pt x="34" y="104"/>
                  </a:lnTo>
                  <a:lnTo>
                    <a:pt x="37" y="104"/>
                  </a:lnTo>
                  <a:lnTo>
                    <a:pt x="41" y="106"/>
                  </a:lnTo>
                  <a:lnTo>
                    <a:pt x="46" y="104"/>
                  </a:lnTo>
                  <a:lnTo>
                    <a:pt x="49" y="104"/>
                  </a:lnTo>
                  <a:lnTo>
                    <a:pt x="53" y="103"/>
                  </a:lnTo>
                  <a:lnTo>
                    <a:pt x="56" y="99"/>
                  </a:lnTo>
                  <a:lnTo>
                    <a:pt x="58" y="99"/>
                  </a:lnTo>
                  <a:lnTo>
                    <a:pt x="58" y="99"/>
                  </a:lnTo>
                  <a:lnTo>
                    <a:pt x="63" y="101"/>
                  </a:lnTo>
                  <a:lnTo>
                    <a:pt x="64" y="101"/>
                  </a:lnTo>
                  <a:lnTo>
                    <a:pt x="66" y="101"/>
                  </a:lnTo>
                  <a:lnTo>
                    <a:pt x="69" y="99"/>
                  </a:lnTo>
                  <a:lnTo>
                    <a:pt x="74" y="98"/>
                  </a:lnTo>
                  <a:lnTo>
                    <a:pt x="81" y="93"/>
                  </a:lnTo>
                  <a:lnTo>
                    <a:pt x="86" y="89"/>
                  </a:lnTo>
                  <a:lnTo>
                    <a:pt x="88" y="84"/>
                  </a:lnTo>
                  <a:lnTo>
                    <a:pt x="93" y="81"/>
                  </a:lnTo>
                  <a:lnTo>
                    <a:pt x="95" y="81"/>
                  </a:lnTo>
                  <a:lnTo>
                    <a:pt x="96" y="81"/>
                  </a:lnTo>
                  <a:lnTo>
                    <a:pt x="101" y="83"/>
                  </a:lnTo>
                  <a:lnTo>
                    <a:pt x="106" y="84"/>
                  </a:lnTo>
                  <a:lnTo>
                    <a:pt x="110" y="83"/>
                  </a:lnTo>
                  <a:lnTo>
                    <a:pt x="111" y="81"/>
                  </a:lnTo>
                  <a:lnTo>
                    <a:pt x="115" y="79"/>
                  </a:lnTo>
                  <a:lnTo>
                    <a:pt x="115" y="78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15" y="73"/>
                  </a:lnTo>
                  <a:lnTo>
                    <a:pt x="116" y="71"/>
                  </a:lnTo>
                  <a:lnTo>
                    <a:pt x="118" y="69"/>
                  </a:lnTo>
                  <a:lnTo>
                    <a:pt x="121" y="66"/>
                  </a:lnTo>
                  <a:lnTo>
                    <a:pt x="123" y="64"/>
                  </a:lnTo>
                  <a:lnTo>
                    <a:pt x="125" y="62"/>
                  </a:lnTo>
                  <a:lnTo>
                    <a:pt x="125" y="61"/>
                  </a:lnTo>
                  <a:lnTo>
                    <a:pt x="126" y="57"/>
                  </a:lnTo>
                  <a:lnTo>
                    <a:pt x="126" y="54"/>
                  </a:lnTo>
                  <a:lnTo>
                    <a:pt x="125" y="49"/>
                  </a:lnTo>
                  <a:lnTo>
                    <a:pt x="121" y="41"/>
                  </a:lnTo>
                  <a:lnTo>
                    <a:pt x="121" y="37"/>
                  </a:lnTo>
                  <a:lnTo>
                    <a:pt x="120" y="34"/>
                  </a:lnTo>
                  <a:lnTo>
                    <a:pt x="120" y="24"/>
                  </a:lnTo>
                  <a:lnTo>
                    <a:pt x="120" y="14"/>
                  </a:lnTo>
                  <a:lnTo>
                    <a:pt x="120" y="0"/>
                  </a:lnTo>
                  <a:lnTo>
                    <a:pt x="118" y="5"/>
                  </a:lnTo>
                  <a:lnTo>
                    <a:pt x="115" y="15"/>
                  </a:lnTo>
                  <a:lnTo>
                    <a:pt x="115" y="22"/>
                  </a:lnTo>
                  <a:lnTo>
                    <a:pt x="113" y="31"/>
                  </a:lnTo>
                  <a:lnTo>
                    <a:pt x="113" y="39"/>
                  </a:lnTo>
                  <a:lnTo>
                    <a:pt x="113" y="49"/>
                  </a:lnTo>
                  <a:lnTo>
                    <a:pt x="113" y="52"/>
                  </a:lnTo>
                  <a:lnTo>
                    <a:pt x="113" y="56"/>
                  </a:lnTo>
                  <a:lnTo>
                    <a:pt x="111" y="57"/>
                  </a:lnTo>
                  <a:lnTo>
                    <a:pt x="110" y="61"/>
                  </a:lnTo>
                  <a:lnTo>
                    <a:pt x="106" y="64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98" y="71"/>
                  </a:lnTo>
                  <a:lnTo>
                    <a:pt x="96" y="69"/>
                  </a:lnTo>
                  <a:lnTo>
                    <a:pt x="95" y="69"/>
                  </a:lnTo>
                  <a:lnTo>
                    <a:pt x="89" y="69"/>
                  </a:lnTo>
                  <a:lnTo>
                    <a:pt x="88" y="69"/>
                  </a:lnTo>
                  <a:lnTo>
                    <a:pt x="86" y="71"/>
                  </a:lnTo>
                  <a:lnTo>
                    <a:pt x="81" y="79"/>
                  </a:lnTo>
                  <a:lnTo>
                    <a:pt x="76" y="83"/>
                  </a:lnTo>
                  <a:lnTo>
                    <a:pt x="73" y="84"/>
                  </a:lnTo>
                  <a:lnTo>
                    <a:pt x="71" y="84"/>
                  </a:lnTo>
                  <a:lnTo>
                    <a:pt x="69" y="84"/>
                  </a:lnTo>
                  <a:lnTo>
                    <a:pt x="66" y="84"/>
                  </a:lnTo>
                  <a:lnTo>
                    <a:pt x="58" y="84"/>
                  </a:lnTo>
                  <a:lnTo>
                    <a:pt x="54" y="86"/>
                  </a:lnTo>
                  <a:lnTo>
                    <a:pt x="53" y="86"/>
                  </a:lnTo>
                  <a:lnTo>
                    <a:pt x="49" y="88"/>
                  </a:lnTo>
                  <a:lnTo>
                    <a:pt x="46" y="91"/>
                  </a:lnTo>
                  <a:lnTo>
                    <a:pt x="42" y="93"/>
                  </a:lnTo>
                  <a:lnTo>
                    <a:pt x="41" y="93"/>
                  </a:lnTo>
                  <a:lnTo>
                    <a:pt x="37" y="93"/>
                  </a:lnTo>
                  <a:lnTo>
                    <a:pt x="32" y="93"/>
                  </a:lnTo>
                  <a:lnTo>
                    <a:pt x="31" y="93"/>
                  </a:lnTo>
                  <a:lnTo>
                    <a:pt x="27" y="91"/>
                  </a:lnTo>
                  <a:lnTo>
                    <a:pt x="21" y="91"/>
                  </a:lnTo>
                  <a:lnTo>
                    <a:pt x="17" y="89"/>
                  </a:lnTo>
                  <a:lnTo>
                    <a:pt x="12" y="91"/>
                  </a:lnTo>
                  <a:lnTo>
                    <a:pt x="7" y="91"/>
                  </a:lnTo>
                  <a:lnTo>
                    <a:pt x="0" y="93"/>
                  </a:lnTo>
                  <a:lnTo>
                    <a:pt x="11" y="93"/>
                  </a:lnTo>
                  <a:lnTo>
                    <a:pt x="16" y="94"/>
                  </a:lnTo>
                  <a:lnTo>
                    <a:pt x="26" y="98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latin typeface="Calibri" pitchFamily="34" charset="0"/>
              </a:endParaRPr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5656" y="4187"/>
              <a:ext cx="17" cy="17"/>
            </a:xfrm>
            <a:custGeom>
              <a:avLst/>
              <a:gdLst/>
              <a:ahLst/>
              <a:cxnLst>
                <a:cxn ang="0">
                  <a:pos x="12" y="27"/>
                </a:cxn>
                <a:cxn ang="0">
                  <a:pos x="11" y="27"/>
                </a:cxn>
                <a:cxn ang="0">
                  <a:pos x="7" y="27"/>
                </a:cxn>
                <a:cxn ang="0">
                  <a:pos x="4" y="23"/>
                </a:cxn>
                <a:cxn ang="0">
                  <a:pos x="2" y="22"/>
                </a:cxn>
                <a:cxn ang="0">
                  <a:pos x="2" y="18"/>
                </a:cxn>
                <a:cxn ang="0">
                  <a:pos x="0" y="17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2" y="8"/>
                </a:cxn>
                <a:cxn ang="0">
                  <a:pos x="4" y="3"/>
                </a:cxn>
                <a:cxn ang="0">
                  <a:pos x="7" y="3"/>
                </a:cxn>
                <a:cxn ang="0">
                  <a:pos x="9" y="2"/>
                </a:cxn>
                <a:cxn ang="0">
                  <a:pos x="12" y="0"/>
                </a:cxn>
                <a:cxn ang="0">
                  <a:pos x="14" y="0"/>
                </a:cxn>
                <a:cxn ang="0">
                  <a:pos x="17" y="0"/>
                </a:cxn>
                <a:cxn ang="0">
                  <a:pos x="19" y="2"/>
                </a:cxn>
                <a:cxn ang="0">
                  <a:pos x="24" y="5"/>
                </a:cxn>
                <a:cxn ang="0">
                  <a:pos x="26" y="7"/>
                </a:cxn>
                <a:cxn ang="0">
                  <a:pos x="27" y="10"/>
                </a:cxn>
                <a:cxn ang="0">
                  <a:pos x="27" y="12"/>
                </a:cxn>
                <a:cxn ang="0">
                  <a:pos x="27" y="15"/>
                </a:cxn>
                <a:cxn ang="0">
                  <a:pos x="27" y="18"/>
                </a:cxn>
                <a:cxn ang="0">
                  <a:pos x="26" y="20"/>
                </a:cxn>
                <a:cxn ang="0">
                  <a:pos x="24" y="25"/>
                </a:cxn>
                <a:cxn ang="0">
                  <a:pos x="21" y="25"/>
                </a:cxn>
                <a:cxn ang="0">
                  <a:pos x="19" y="27"/>
                </a:cxn>
                <a:cxn ang="0">
                  <a:pos x="16" y="27"/>
                </a:cxn>
                <a:cxn ang="0">
                  <a:pos x="12" y="27"/>
                </a:cxn>
              </a:cxnLst>
              <a:rect l="0" t="0" r="r" b="b"/>
              <a:pathLst>
                <a:path w="27" h="27">
                  <a:moveTo>
                    <a:pt x="12" y="27"/>
                  </a:moveTo>
                  <a:lnTo>
                    <a:pt x="11" y="27"/>
                  </a:lnTo>
                  <a:lnTo>
                    <a:pt x="7" y="27"/>
                  </a:lnTo>
                  <a:lnTo>
                    <a:pt x="4" y="23"/>
                  </a:lnTo>
                  <a:lnTo>
                    <a:pt x="2" y="22"/>
                  </a:lnTo>
                  <a:lnTo>
                    <a:pt x="2" y="18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2" y="8"/>
                  </a:lnTo>
                  <a:lnTo>
                    <a:pt x="4" y="3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4" y="5"/>
                  </a:lnTo>
                  <a:lnTo>
                    <a:pt x="26" y="7"/>
                  </a:lnTo>
                  <a:lnTo>
                    <a:pt x="27" y="10"/>
                  </a:lnTo>
                  <a:lnTo>
                    <a:pt x="27" y="12"/>
                  </a:lnTo>
                  <a:lnTo>
                    <a:pt x="27" y="15"/>
                  </a:lnTo>
                  <a:lnTo>
                    <a:pt x="27" y="18"/>
                  </a:lnTo>
                  <a:lnTo>
                    <a:pt x="26" y="20"/>
                  </a:lnTo>
                  <a:lnTo>
                    <a:pt x="24" y="25"/>
                  </a:lnTo>
                  <a:lnTo>
                    <a:pt x="21" y="25"/>
                  </a:lnTo>
                  <a:lnTo>
                    <a:pt x="19" y="27"/>
                  </a:lnTo>
                  <a:lnTo>
                    <a:pt x="16" y="27"/>
                  </a:lnTo>
                  <a:lnTo>
                    <a:pt x="12" y="27"/>
                  </a:lnTo>
                  <a:close/>
                </a:path>
              </a:pathLst>
            </a:custGeom>
            <a:solidFill>
              <a:srgbClr val="5F5F5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9110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004" y="44463"/>
            <a:ext cx="10513168" cy="75741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4560" y="908260"/>
            <a:ext cx="5803294" cy="547496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9595" y="908260"/>
            <a:ext cx="5805411" cy="547496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0"/>
          </p:nvPr>
        </p:nvSpPr>
        <p:spPr>
          <a:xfrm>
            <a:off x="154560" y="6513437"/>
            <a:ext cx="4943440" cy="30169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PPSurf - EG2024</a:t>
            </a:r>
            <a:endParaRPr lang="de-AT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‹Nr.›</a:t>
            </a:fld>
            <a:endParaRPr lang="de-AT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A3A91-3E9E-2FFC-FE71-8DB0D6BB689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418" y="2148079"/>
            <a:ext cx="5148304" cy="4030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807" indent="-285807"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3099" indent="-285807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00390" indent="-285807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57681" indent="-285807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114973" indent="-285807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Insert Text in bullet points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C29751B8-F7CA-2F28-8F65-B8A0DBED17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10330" y="2148079"/>
            <a:ext cx="5146427" cy="40303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Insert Image</a:t>
            </a:r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5AAC411D-9D50-D989-63F6-F9C494400C0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38419" y="1712858"/>
            <a:ext cx="10518338" cy="36008"/>
          </a:xfrm>
          <a:prstGeom prst="rect">
            <a:avLst/>
          </a:prstGeom>
          <a:solidFill>
            <a:srgbClr val="3D75FF"/>
          </a:solidFill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CY" dirty="0"/>
              <a:t> </a:t>
            </a:r>
          </a:p>
        </p:txBody>
      </p:sp>
      <p:sp>
        <p:nvSpPr>
          <p:cNvPr id="23" name="Title 18">
            <a:extLst>
              <a:ext uri="{FF2B5EF4-FFF2-40B4-BE49-F238E27FC236}">
                <a16:creationId xmlns:a16="http://schemas.microsoft.com/office/drawing/2014/main" id="{B926DE87-22CB-EE90-D390-077473E32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419" y="656938"/>
            <a:ext cx="10518338" cy="934141"/>
          </a:xfrm>
          <a:prstGeom prst="rect">
            <a:avLst/>
          </a:prstGeom>
        </p:spPr>
        <p:txBody>
          <a:bodyPr/>
          <a:lstStyle>
            <a:lvl1pPr>
              <a:defRPr sz="3001"/>
            </a:lvl1pPr>
          </a:lstStyle>
          <a:p>
            <a:r>
              <a:rPr lang="en-GB" dirty="0"/>
              <a:t>Write here</a:t>
            </a:r>
            <a:br>
              <a:rPr lang="en-GB" dirty="0"/>
            </a:br>
            <a:r>
              <a:rPr lang="en-GB" dirty="0"/>
              <a:t>the title of this slide</a:t>
            </a:r>
            <a:endParaRPr lang="en-CY" dirty="0"/>
          </a:p>
        </p:txBody>
      </p:sp>
    </p:spTree>
    <p:extLst>
      <p:ext uri="{BB962C8B-B14F-4D97-AF65-F5344CB8AC3E}">
        <p14:creationId xmlns:p14="http://schemas.microsoft.com/office/powerpoint/2010/main" val="3868626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w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2195175" cy="799496"/>
          </a:xfrm>
          <a:prstGeom prst="rect">
            <a:avLst/>
          </a:prstGeom>
          <a:solidFill>
            <a:srgbClr val="006599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198" name="Rectangle 26"/>
          <p:cNvSpPr>
            <a:spLocks noGrp="1" noChangeArrowheads="1"/>
          </p:cNvSpPr>
          <p:nvPr>
            <p:ph type="title"/>
          </p:nvPr>
        </p:nvSpPr>
        <p:spPr bwMode="auto">
          <a:xfrm>
            <a:off x="841004" y="42082"/>
            <a:ext cx="10513168" cy="75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44" tIns="60972" rIns="121944" bIns="6097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 dirty="0"/>
              <a:t>Click to edit Master title style</a:t>
            </a:r>
          </a:p>
        </p:txBody>
      </p:sp>
      <p:sp>
        <p:nvSpPr>
          <p:cNvPr id="8199" name="Rectangle 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4561" y="914886"/>
            <a:ext cx="11849688" cy="5474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44" tIns="60972" rIns="121944" bIns="609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dirty="0"/>
              <a:t>Text</a:t>
            </a:r>
          </a:p>
          <a:p>
            <a:pPr lvl="1"/>
            <a:r>
              <a:rPr lang="de-AT" dirty="0"/>
              <a:t>Text</a:t>
            </a:r>
          </a:p>
          <a:p>
            <a:pPr lvl="2"/>
            <a:r>
              <a:rPr lang="de-AT" dirty="0"/>
              <a:t>Text</a:t>
            </a:r>
          </a:p>
        </p:txBody>
      </p:sp>
      <p:sp>
        <p:nvSpPr>
          <p:cNvPr id="272412" name="Rectangle 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4560" y="6513437"/>
            <a:ext cx="4943440" cy="30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44" tIns="60972" rIns="121944" bIns="60972" numCol="1" anchor="ctr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5F5F5F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GB"/>
              <a:t>PPSurf - EG2024</a:t>
            </a:r>
            <a:endParaRPr lang="de-AT" dirty="0"/>
          </a:p>
        </p:txBody>
      </p:sp>
      <p:sp>
        <p:nvSpPr>
          <p:cNvPr id="272413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377733" y="6508672"/>
            <a:ext cx="1439708" cy="306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44" tIns="60972" rIns="121944" bIns="60972" numCol="1" anchor="ctr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5F5F5F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‹Nr.›</a:t>
            </a:fld>
            <a:endParaRPr lang="de-AT" dirty="0"/>
          </a:p>
        </p:txBody>
      </p:sp>
      <p:grpSp>
        <p:nvGrpSpPr>
          <p:cNvPr id="19" name="Group 2"/>
          <p:cNvGrpSpPr>
            <a:grpSpLocks noChangeAspect="1"/>
          </p:cNvGrpSpPr>
          <p:nvPr userDrawn="1"/>
        </p:nvGrpSpPr>
        <p:grpSpPr bwMode="auto">
          <a:xfrm>
            <a:off x="11642203" y="6335668"/>
            <a:ext cx="362045" cy="406494"/>
            <a:chOff x="5494" y="4030"/>
            <a:chExt cx="179" cy="201"/>
          </a:xfrm>
        </p:grpSpPr>
        <p:sp>
          <p:nvSpPr>
            <p:cNvPr id="20" name="Freeform 3"/>
            <p:cNvSpPr>
              <a:spLocks/>
            </p:cNvSpPr>
            <p:nvPr userDrawn="1"/>
          </p:nvSpPr>
          <p:spPr bwMode="auto">
            <a:xfrm>
              <a:off x="5494" y="4030"/>
              <a:ext cx="160" cy="201"/>
            </a:xfrm>
            <a:custGeom>
              <a:avLst/>
              <a:gdLst/>
              <a:ahLst/>
              <a:cxnLst>
                <a:cxn ang="0">
                  <a:pos x="116" y="318"/>
                </a:cxn>
                <a:cxn ang="0">
                  <a:pos x="108" y="299"/>
                </a:cxn>
                <a:cxn ang="0">
                  <a:pos x="93" y="298"/>
                </a:cxn>
                <a:cxn ang="0">
                  <a:pos x="83" y="309"/>
                </a:cxn>
                <a:cxn ang="0">
                  <a:pos x="66" y="306"/>
                </a:cxn>
                <a:cxn ang="0">
                  <a:pos x="69" y="282"/>
                </a:cxn>
                <a:cxn ang="0">
                  <a:pos x="51" y="276"/>
                </a:cxn>
                <a:cxn ang="0">
                  <a:pos x="19" y="294"/>
                </a:cxn>
                <a:cxn ang="0">
                  <a:pos x="2" y="287"/>
                </a:cxn>
                <a:cxn ang="0">
                  <a:pos x="5" y="271"/>
                </a:cxn>
                <a:cxn ang="0">
                  <a:pos x="36" y="256"/>
                </a:cxn>
                <a:cxn ang="0">
                  <a:pos x="42" y="234"/>
                </a:cxn>
                <a:cxn ang="0">
                  <a:pos x="31" y="219"/>
                </a:cxn>
                <a:cxn ang="0">
                  <a:pos x="7" y="208"/>
                </a:cxn>
                <a:cxn ang="0">
                  <a:pos x="14" y="193"/>
                </a:cxn>
                <a:cxn ang="0">
                  <a:pos x="39" y="187"/>
                </a:cxn>
                <a:cxn ang="0">
                  <a:pos x="49" y="168"/>
                </a:cxn>
                <a:cxn ang="0">
                  <a:pos x="47" y="145"/>
                </a:cxn>
                <a:cxn ang="0">
                  <a:pos x="63" y="136"/>
                </a:cxn>
                <a:cxn ang="0">
                  <a:pos x="83" y="124"/>
                </a:cxn>
                <a:cxn ang="0">
                  <a:pos x="73" y="104"/>
                </a:cxn>
                <a:cxn ang="0">
                  <a:pos x="76" y="86"/>
                </a:cxn>
                <a:cxn ang="0">
                  <a:pos x="93" y="89"/>
                </a:cxn>
                <a:cxn ang="0">
                  <a:pos x="118" y="99"/>
                </a:cxn>
                <a:cxn ang="0">
                  <a:pos x="131" y="82"/>
                </a:cxn>
                <a:cxn ang="0">
                  <a:pos x="126" y="47"/>
                </a:cxn>
                <a:cxn ang="0">
                  <a:pos x="120" y="19"/>
                </a:cxn>
                <a:cxn ang="0">
                  <a:pos x="126" y="3"/>
                </a:cxn>
                <a:cxn ang="0">
                  <a:pos x="147" y="2"/>
                </a:cxn>
                <a:cxn ang="0">
                  <a:pos x="158" y="19"/>
                </a:cxn>
                <a:cxn ang="0">
                  <a:pos x="150" y="51"/>
                </a:cxn>
                <a:cxn ang="0">
                  <a:pos x="145" y="94"/>
                </a:cxn>
                <a:cxn ang="0">
                  <a:pos x="155" y="109"/>
                </a:cxn>
                <a:cxn ang="0">
                  <a:pos x="182" y="111"/>
                </a:cxn>
                <a:cxn ang="0">
                  <a:pos x="189" y="99"/>
                </a:cxn>
                <a:cxn ang="0">
                  <a:pos x="205" y="66"/>
                </a:cxn>
                <a:cxn ang="0">
                  <a:pos x="221" y="66"/>
                </a:cxn>
                <a:cxn ang="0">
                  <a:pos x="221" y="86"/>
                </a:cxn>
                <a:cxn ang="0">
                  <a:pos x="199" y="119"/>
                </a:cxn>
                <a:cxn ang="0">
                  <a:pos x="205" y="136"/>
                </a:cxn>
                <a:cxn ang="0">
                  <a:pos x="224" y="136"/>
                </a:cxn>
                <a:cxn ang="0">
                  <a:pos x="242" y="123"/>
                </a:cxn>
                <a:cxn ang="0">
                  <a:pos x="252" y="131"/>
                </a:cxn>
                <a:cxn ang="0">
                  <a:pos x="251" y="145"/>
                </a:cxn>
                <a:cxn ang="0">
                  <a:pos x="231" y="165"/>
                </a:cxn>
                <a:cxn ang="0">
                  <a:pos x="232" y="224"/>
                </a:cxn>
                <a:cxn ang="0">
                  <a:pos x="246" y="240"/>
                </a:cxn>
                <a:cxn ang="0">
                  <a:pos x="247" y="259"/>
                </a:cxn>
                <a:cxn ang="0">
                  <a:pos x="232" y="262"/>
                </a:cxn>
                <a:cxn ang="0">
                  <a:pos x="222" y="276"/>
                </a:cxn>
                <a:cxn ang="0">
                  <a:pos x="231" y="298"/>
                </a:cxn>
                <a:cxn ang="0">
                  <a:pos x="217" y="303"/>
                </a:cxn>
                <a:cxn ang="0">
                  <a:pos x="199" y="284"/>
                </a:cxn>
                <a:cxn ang="0">
                  <a:pos x="182" y="291"/>
                </a:cxn>
                <a:cxn ang="0">
                  <a:pos x="170" y="306"/>
                </a:cxn>
                <a:cxn ang="0">
                  <a:pos x="143" y="308"/>
                </a:cxn>
                <a:cxn ang="0">
                  <a:pos x="128" y="318"/>
                </a:cxn>
              </a:cxnLst>
              <a:rect l="0" t="0" r="r" b="b"/>
              <a:pathLst>
                <a:path w="254" h="319">
                  <a:moveTo>
                    <a:pt x="128" y="318"/>
                  </a:moveTo>
                  <a:lnTo>
                    <a:pt x="125" y="319"/>
                  </a:lnTo>
                  <a:lnTo>
                    <a:pt x="121" y="319"/>
                  </a:lnTo>
                  <a:lnTo>
                    <a:pt x="120" y="319"/>
                  </a:lnTo>
                  <a:lnTo>
                    <a:pt x="118" y="318"/>
                  </a:lnTo>
                  <a:lnTo>
                    <a:pt x="116" y="318"/>
                  </a:lnTo>
                  <a:lnTo>
                    <a:pt x="116" y="314"/>
                  </a:lnTo>
                  <a:lnTo>
                    <a:pt x="113" y="311"/>
                  </a:lnTo>
                  <a:lnTo>
                    <a:pt x="113" y="306"/>
                  </a:lnTo>
                  <a:lnTo>
                    <a:pt x="111" y="304"/>
                  </a:lnTo>
                  <a:lnTo>
                    <a:pt x="110" y="303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3" y="298"/>
                  </a:lnTo>
                  <a:lnTo>
                    <a:pt x="100" y="298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3" y="298"/>
                  </a:lnTo>
                  <a:lnTo>
                    <a:pt x="91" y="299"/>
                  </a:lnTo>
                  <a:lnTo>
                    <a:pt x="89" y="301"/>
                  </a:lnTo>
                  <a:lnTo>
                    <a:pt x="88" y="304"/>
                  </a:lnTo>
                  <a:lnTo>
                    <a:pt x="84" y="308"/>
                  </a:lnTo>
                  <a:lnTo>
                    <a:pt x="84" y="309"/>
                  </a:lnTo>
                  <a:lnTo>
                    <a:pt x="83" y="309"/>
                  </a:lnTo>
                  <a:lnTo>
                    <a:pt x="79" y="311"/>
                  </a:lnTo>
                  <a:lnTo>
                    <a:pt x="76" y="311"/>
                  </a:lnTo>
                  <a:lnTo>
                    <a:pt x="73" y="311"/>
                  </a:lnTo>
                  <a:lnTo>
                    <a:pt x="71" y="309"/>
                  </a:lnTo>
                  <a:lnTo>
                    <a:pt x="68" y="308"/>
                  </a:lnTo>
                  <a:lnTo>
                    <a:pt x="66" y="306"/>
                  </a:lnTo>
                  <a:lnTo>
                    <a:pt x="64" y="304"/>
                  </a:lnTo>
                  <a:lnTo>
                    <a:pt x="64" y="301"/>
                  </a:lnTo>
                  <a:lnTo>
                    <a:pt x="64" y="299"/>
                  </a:lnTo>
                  <a:lnTo>
                    <a:pt x="66" y="294"/>
                  </a:lnTo>
                  <a:lnTo>
                    <a:pt x="69" y="284"/>
                  </a:lnTo>
                  <a:lnTo>
                    <a:pt x="69" y="282"/>
                  </a:lnTo>
                  <a:lnTo>
                    <a:pt x="69" y="279"/>
                  </a:lnTo>
                  <a:lnTo>
                    <a:pt x="68" y="279"/>
                  </a:lnTo>
                  <a:lnTo>
                    <a:pt x="68" y="277"/>
                  </a:lnTo>
                  <a:lnTo>
                    <a:pt x="61" y="276"/>
                  </a:lnTo>
                  <a:lnTo>
                    <a:pt x="56" y="276"/>
                  </a:lnTo>
                  <a:lnTo>
                    <a:pt x="51" y="276"/>
                  </a:lnTo>
                  <a:lnTo>
                    <a:pt x="47" y="277"/>
                  </a:lnTo>
                  <a:lnTo>
                    <a:pt x="42" y="279"/>
                  </a:lnTo>
                  <a:lnTo>
                    <a:pt x="39" y="282"/>
                  </a:lnTo>
                  <a:lnTo>
                    <a:pt x="31" y="287"/>
                  </a:lnTo>
                  <a:lnTo>
                    <a:pt x="22" y="293"/>
                  </a:lnTo>
                  <a:lnTo>
                    <a:pt x="19" y="294"/>
                  </a:lnTo>
                  <a:lnTo>
                    <a:pt x="16" y="296"/>
                  </a:lnTo>
                  <a:lnTo>
                    <a:pt x="12" y="296"/>
                  </a:lnTo>
                  <a:lnTo>
                    <a:pt x="9" y="294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2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2" y="276"/>
                  </a:lnTo>
                  <a:lnTo>
                    <a:pt x="4" y="274"/>
                  </a:lnTo>
                  <a:lnTo>
                    <a:pt x="5" y="271"/>
                  </a:lnTo>
                  <a:lnTo>
                    <a:pt x="10" y="269"/>
                  </a:lnTo>
                  <a:lnTo>
                    <a:pt x="19" y="264"/>
                  </a:lnTo>
                  <a:lnTo>
                    <a:pt x="27" y="261"/>
                  </a:lnTo>
                  <a:lnTo>
                    <a:pt x="31" y="259"/>
                  </a:lnTo>
                  <a:lnTo>
                    <a:pt x="32" y="256"/>
                  </a:lnTo>
                  <a:lnTo>
                    <a:pt x="36" y="256"/>
                  </a:lnTo>
                  <a:lnTo>
                    <a:pt x="39" y="251"/>
                  </a:lnTo>
                  <a:lnTo>
                    <a:pt x="39" y="249"/>
                  </a:lnTo>
                  <a:lnTo>
                    <a:pt x="41" y="247"/>
                  </a:lnTo>
                  <a:lnTo>
                    <a:pt x="42" y="242"/>
                  </a:lnTo>
                  <a:lnTo>
                    <a:pt x="42" y="235"/>
                  </a:lnTo>
                  <a:lnTo>
                    <a:pt x="42" y="234"/>
                  </a:lnTo>
                  <a:lnTo>
                    <a:pt x="42" y="232"/>
                  </a:lnTo>
                  <a:lnTo>
                    <a:pt x="39" y="227"/>
                  </a:lnTo>
                  <a:lnTo>
                    <a:pt x="39" y="224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1" y="219"/>
                  </a:lnTo>
                  <a:lnTo>
                    <a:pt x="24" y="217"/>
                  </a:lnTo>
                  <a:lnTo>
                    <a:pt x="17" y="215"/>
                  </a:lnTo>
                  <a:lnTo>
                    <a:pt x="12" y="214"/>
                  </a:lnTo>
                  <a:lnTo>
                    <a:pt x="10" y="212"/>
                  </a:lnTo>
                  <a:lnTo>
                    <a:pt x="9" y="210"/>
                  </a:lnTo>
                  <a:lnTo>
                    <a:pt x="7" y="208"/>
                  </a:lnTo>
                  <a:lnTo>
                    <a:pt x="7" y="205"/>
                  </a:lnTo>
                  <a:lnTo>
                    <a:pt x="7" y="200"/>
                  </a:lnTo>
                  <a:lnTo>
                    <a:pt x="7" y="198"/>
                  </a:lnTo>
                  <a:lnTo>
                    <a:pt x="9" y="195"/>
                  </a:lnTo>
                  <a:lnTo>
                    <a:pt x="10" y="193"/>
                  </a:lnTo>
                  <a:lnTo>
                    <a:pt x="14" y="193"/>
                  </a:lnTo>
                  <a:lnTo>
                    <a:pt x="17" y="193"/>
                  </a:lnTo>
                  <a:lnTo>
                    <a:pt x="22" y="193"/>
                  </a:lnTo>
                  <a:lnTo>
                    <a:pt x="31" y="192"/>
                  </a:lnTo>
                  <a:lnTo>
                    <a:pt x="32" y="190"/>
                  </a:lnTo>
                  <a:lnTo>
                    <a:pt x="36" y="190"/>
                  </a:lnTo>
                  <a:lnTo>
                    <a:pt x="39" y="187"/>
                  </a:lnTo>
                  <a:lnTo>
                    <a:pt x="42" y="185"/>
                  </a:lnTo>
                  <a:lnTo>
                    <a:pt x="46" y="182"/>
                  </a:lnTo>
                  <a:lnTo>
                    <a:pt x="47" y="175"/>
                  </a:lnTo>
                  <a:lnTo>
                    <a:pt x="49" y="172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46" y="160"/>
                  </a:lnTo>
                  <a:lnTo>
                    <a:pt x="44" y="156"/>
                  </a:lnTo>
                  <a:lnTo>
                    <a:pt x="44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5"/>
                  </a:lnTo>
                  <a:lnTo>
                    <a:pt x="49" y="143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6" y="136"/>
                  </a:lnTo>
                  <a:lnTo>
                    <a:pt x="59" y="136"/>
                  </a:lnTo>
                  <a:lnTo>
                    <a:pt x="63" y="136"/>
                  </a:lnTo>
                  <a:lnTo>
                    <a:pt x="68" y="136"/>
                  </a:lnTo>
                  <a:lnTo>
                    <a:pt x="71" y="136"/>
                  </a:lnTo>
                  <a:lnTo>
                    <a:pt x="74" y="133"/>
                  </a:lnTo>
                  <a:lnTo>
                    <a:pt x="79" y="131"/>
                  </a:lnTo>
                  <a:lnTo>
                    <a:pt x="81" y="128"/>
                  </a:lnTo>
                  <a:lnTo>
                    <a:pt x="83" y="124"/>
                  </a:lnTo>
                  <a:lnTo>
                    <a:pt x="84" y="121"/>
                  </a:lnTo>
                  <a:lnTo>
                    <a:pt x="84" y="119"/>
                  </a:lnTo>
                  <a:lnTo>
                    <a:pt x="83" y="116"/>
                  </a:lnTo>
                  <a:lnTo>
                    <a:pt x="81" y="114"/>
                  </a:lnTo>
                  <a:lnTo>
                    <a:pt x="76" y="109"/>
                  </a:lnTo>
                  <a:lnTo>
                    <a:pt x="73" y="104"/>
                  </a:lnTo>
                  <a:lnTo>
                    <a:pt x="71" y="101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1" y="93"/>
                  </a:lnTo>
                  <a:lnTo>
                    <a:pt x="73" y="89"/>
                  </a:lnTo>
                  <a:lnTo>
                    <a:pt x="76" y="86"/>
                  </a:lnTo>
                  <a:lnTo>
                    <a:pt x="79" y="86"/>
                  </a:lnTo>
                  <a:lnTo>
                    <a:pt x="83" y="84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9"/>
                  </a:lnTo>
                  <a:lnTo>
                    <a:pt x="100" y="93"/>
                  </a:lnTo>
                  <a:lnTo>
                    <a:pt x="105" y="98"/>
                  </a:lnTo>
                  <a:lnTo>
                    <a:pt x="108" y="99"/>
                  </a:lnTo>
                  <a:lnTo>
                    <a:pt x="111" y="101"/>
                  </a:lnTo>
                  <a:lnTo>
                    <a:pt x="115" y="101"/>
                  </a:lnTo>
                  <a:lnTo>
                    <a:pt x="118" y="99"/>
                  </a:lnTo>
                  <a:lnTo>
                    <a:pt x="121" y="98"/>
                  </a:lnTo>
                  <a:lnTo>
                    <a:pt x="126" y="94"/>
                  </a:lnTo>
                  <a:lnTo>
                    <a:pt x="128" y="93"/>
                  </a:lnTo>
                  <a:lnTo>
                    <a:pt x="130" y="91"/>
                  </a:lnTo>
                  <a:lnTo>
                    <a:pt x="131" y="86"/>
                  </a:lnTo>
                  <a:lnTo>
                    <a:pt x="131" y="82"/>
                  </a:lnTo>
                  <a:lnTo>
                    <a:pt x="133" y="79"/>
                  </a:lnTo>
                  <a:lnTo>
                    <a:pt x="133" y="72"/>
                  </a:lnTo>
                  <a:lnTo>
                    <a:pt x="131" y="66"/>
                  </a:lnTo>
                  <a:lnTo>
                    <a:pt x="130" y="57"/>
                  </a:lnTo>
                  <a:lnTo>
                    <a:pt x="128" y="51"/>
                  </a:lnTo>
                  <a:lnTo>
                    <a:pt x="126" y="47"/>
                  </a:lnTo>
                  <a:lnTo>
                    <a:pt x="125" y="40"/>
                  </a:lnTo>
                  <a:lnTo>
                    <a:pt x="121" y="35"/>
                  </a:lnTo>
                  <a:lnTo>
                    <a:pt x="121" y="32"/>
                  </a:lnTo>
                  <a:lnTo>
                    <a:pt x="120" y="27"/>
                  </a:lnTo>
                  <a:lnTo>
                    <a:pt x="120" y="24"/>
                  </a:lnTo>
                  <a:lnTo>
                    <a:pt x="120" y="19"/>
                  </a:lnTo>
                  <a:lnTo>
                    <a:pt x="120" y="15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3" y="9"/>
                  </a:lnTo>
                  <a:lnTo>
                    <a:pt x="125" y="5"/>
                  </a:lnTo>
                  <a:lnTo>
                    <a:pt x="126" y="3"/>
                  </a:lnTo>
                  <a:lnTo>
                    <a:pt x="130" y="2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45" y="0"/>
                  </a:lnTo>
                  <a:lnTo>
                    <a:pt x="147" y="2"/>
                  </a:lnTo>
                  <a:lnTo>
                    <a:pt x="150" y="3"/>
                  </a:lnTo>
                  <a:lnTo>
                    <a:pt x="153" y="5"/>
                  </a:lnTo>
                  <a:lnTo>
                    <a:pt x="155" y="9"/>
                  </a:lnTo>
                  <a:lnTo>
                    <a:pt x="157" y="12"/>
                  </a:lnTo>
                  <a:lnTo>
                    <a:pt x="158" y="15"/>
                  </a:lnTo>
                  <a:lnTo>
                    <a:pt x="158" y="19"/>
                  </a:lnTo>
                  <a:lnTo>
                    <a:pt x="158" y="24"/>
                  </a:lnTo>
                  <a:lnTo>
                    <a:pt x="158" y="29"/>
                  </a:lnTo>
                  <a:lnTo>
                    <a:pt x="157" y="34"/>
                  </a:lnTo>
                  <a:lnTo>
                    <a:pt x="155" y="39"/>
                  </a:lnTo>
                  <a:lnTo>
                    <a:pt x="153" y="44"/>
                  </a:lnTo>
                  <a:lnTo>
                    <a:pt x="150" y="51"/>
                  </a:lnTo>
                  <a:lnTo>
                    <a:pt x="148" y="52"/>
                  </a:lnTo>
                  <a:lnTo>
                    <a:pt x="147" y="59"/>
                  </a:lnTo>
                  <a:lnTo>
                    <a:pt x="147" y="64"/>
                  </a:lnTo>
                  <a:lnTo>
                    <a:pt x="145" y="71"/>
                  </a:lnTo>
                  <a:lnTo>
                    <a:pt x="145" y="84"/>
                  </a:lnTo>
                  <a:lnTo>
                    <a:pt x="145" y="94"/>
                  </a:lnTo>
                  <a:lnTo>
                    <a:pt x="145" y="98"/>
                  </a:lnTo>
                  <a:lnTo>
                    <a:pt x="147" y="99"/>
                  </a:lnTo>
                  <a:lnTo>
                    <a:pt x="148" y="103"/>
                  </a:lnTo>
                  <a:lnTo>
                    <a:pt x="150" y="106"/>
                  </a:lnTo>
                  <a:lnTo>
                    <a:pt x="153" y="108"/>
                  </a:lnTo>
                  <a:lnTo>
                    <a:pt x="155" y="109"/>
                  </a:lnTo>
                  <a:lnTo>
                    <a:pt x="158" y="109"/>
                  </a:lnTo>
                  <a:lnTo>
                    <a:pt x="165" y="113"/>
                  </a:lnTo>
                  <a:lnTo>
                    <a:pt x="172" y="113"/>
                  </a:lnTo>
                  <a:lnTo>
                    <a:pt x="175" y="113"/>
                  </a:lnTo>
                  <a:lnTo>
                    <a:pt x="180" y="111"/>
                  </a:lnTo>
                  <a:lnTo>
                    <a:pt x="182" y="111"/>
                  </a:lnTo>
                  <a:lnTo>
                    <a:pt x="184" y="109"/>
                  </a:lnTo>
                  <a:lnTo>
                    <a:pt x="184" y="109"/>
                  </a:lnTo>
                  <a:lnTo>
                    <a:pt x="187" y="108"/>
                  </a:lnTo>
                  <a:lnTo>
                    <a:pt x="187" y="104"/>
                  </a:lnTo>
                  <a:lnTo>
                    <a:pt x="189" y="103"/>
                  </a:lnTo>
                  <a:lnTo>
                    <a:pt x="189" y="99"/>
                  </a:lnTo>
                  <a:lnTo>
                    <a:pt x="190" y="89"/>
                  </a:lnTo>
                  <a:lnTo>
                    <a:pt x="195" y="79"/>
                  </a:lnTo>
                  <a:lnTo>
                    <a:pt x="199" y="74"/>
                  </a:lnTo>
                  <a:lnTo>
                    <a:pt x="200" y="71"/>
                  </a:lnTo>
                  <a:lnTo>
                    <a:pt x="204" y="67"/>
                  </a:lnTo>
                  <a:lnTo>
                    <a:pt x="205" y="66"/>
                  </a:lnTo>
                  <a:lnTo>
                    <a:pt x="207" y="64"/>
                  </a:lnTo>
                  <a:lnTo>
                    <a:pt x="212" y="62"/>
                  </a:lnTo>
                  <a:lnTo>
                    <a:pt x="215" y="62"/>
                  </a:lnTo>
                  <a:lnTo>
                    <a:pt x="217" y="62"/>
                  </a:lnTo>
                  <a:lnTo>
                    <a:pt x="219" y="64"/>
                  </a:lnTo>
                  <a:lnTo>
                    <a:pt x="221" y="66"/>
                  </a:lnTo>
                  <a:lnTo>
                    <a:pt x="222" y="67"/>
                  </a:lnTo>
                  <a:lnTo>
                    <a:pt x="224" y="71"/>
                  </a:lnTo>
                  <a:lnTo>
                    <a:pt x="224" y="76"/>
                  </a:lnTo>
                  <a:lnTo>
                    <a:pt x="224" y="81"/>
                  </a:lnTo>
                  <a:lnTo>
                    <a:pt x="222" y="82"/>
                  </a:lnTo>
                  <a:lnTo>
                    <a:pt x="221" y="86"/>
                  </a:lnTo>
                  <a:lnTo>
                    <a:pt x="219" y="94"/>
                  </a:lnTo>
                  <a:lnTo>
                    <a:pt x="212" y="101"/>
                  </a:lnTo>
                  <a:lnTo>
                    <a:pt x="204" y="108"/>
                  </a:lnTo>
                  <a:lnTo>
                    <a:pt x="202" y="109"/>
                  </a:lnTo>
                  <a:lnTo>
                    <a:pt x="202" y="113"/>
                  </a:lnTo>
                  <a:lnTo>
                    <a:pt x="199" y="119"/>
                  </a:lnTo>
                  <a:lnTo>
                    <a:pt x="199" y="124"/>
                  </a:lnTo>
                  <a:lnTo>
                    <a:pt x="199" y="128"/>
                  </a:lnTo>
                  <a:lnTo>
                    <a:pt x="200" y="131"/>
                  </a:lnTo>
                  <a:lnTo>
                    <a:pt x="202" y="133"/>
                  </a:lnTo>
                  <a:lnTo>
                    <a:pt x="204" y="135"/>
                  </a:lnTo>
                  <a:lnTo>
                    <a:pt x="205" y="136"/>
                  </a:lnTo>
                  <a:lnTo>
                    <a:pt x="210" y="140"/>
                  </a:lnTo>
                  <a:lnTo>
                    <a:pt x="212" y="140"/>
                  </a:lnTo>
                  <a:lnTo>
                    <a:pt x="215" y="141"/>
                  </a:lnTo>
                  <a:lnTo>
                    <a:pt x="219" y="140"/>
                  </a:lnTo>
                  <a:lnTo>
                    <a:pt x="221" y="140"/>
                  </a:lnTo>
                  <a:lnTo>
                    <a:pt x="224" y="136"/>
                  </a:lnTo>
                  <a:lnTo>
                    <a:pt x="227" y="131"/>
                  </a:lnTo>
                  <a:lnTo>
                    <a:pt x="231" y="130"/>
                  </a:lnTo>
                  <a:lnTo>
                    <a:pt x="232" y="128"/>
                  </a:lnTo>
                  <a:lnTo>
                    <a:pt x="236" y="124"/>
                  </a:lnTo>
                  <a:lnTo>
                    <a:pt x="239" y="124"/>
                  </a:lnTo>
                  <a:lnTo>
                    <a:pt x="242" y="123"/>
                  </a:lnTo>
                  <a:lnTo>
                    <a:pt x="244" y="123"/>
                  </a:lnTo>
                  <a:lnTo>
                    <a:pt x="247" y="124"/>
                  </a:lnTo>
                  <a:lnTo>
                    <a:pt x="247" y="124"/>
                  </a:lnTo>
                  <a:lnTo>
                    <a:pt x="249" y="124"/>
                  </a:lnTo>
                  <a:lnTo>
                    <a:pt x="251" y="128"/>
                  </a:lnTo>
                  <a:lnTo>
                    <a:pt x="252" y="131"/>
                  </a:lnTo>
                  <a:lnTo>
                    <a:pt x="254" y="133"/>
                  </a:lnTo>
                  <a:lnTo>
                    <a:pt x="254" y="136"/>
                  </a:lnTo>
                  <a:lnTo>
                    <a:pt x="254" y="138"/>
                  </a:lnTo>
                  <a:lnTo>
                    <a:pt x="254" y="140"/>
                  </a:lnTo>
                  <a:lnTo>
                    <a:pt x="252" y="143"/>
                  </a:lnTo>
                  <a:lnTo>
                    <a:pt x="251" y="145"/>
                  </a:lnTo>
                  <a:lnTo>
                    <a:pt x="247" y="148"/>
                  </a:lnTo>
                  <a:lnTo>
                    <a:pt x="242" y="153"/>
                  </a:lnTo>
                  <a:lnTo>
                    <a:pt x="239" y="156"/>
                  </a:lnTo>
                  <a:lnTo>
                    <a:pt x="234" y="160"/>
                  </a:lnTo>
                  <a:lnTo>
                    <a:pt x="231" y="163"/>
                  </a:lnTo>
                  <a:lnTo>
                    <a:pt x="231" y="165"/>
                  </a:lnTo>
                  <a:lnTo>
                    <a:pt x="229" y="166"/>
                  </a:lnTo>
                  <a:lnTo>
                    <a:pt x="229" y="175"/>
                  </a:lnTo>
                  <a:lnTo>
                    <a:pt x="227" y="187"/>
                  </a:lnTo>
                  <a:lnTo>
                    <a:pt x="229" y="200"/>
                  </a:lnTo>
                  <a:lnTo>
                    <a:pt x="231" y="212"/>
                  </a:lnTo>
                  <a:lnTo>
                    <a:pt x="232" y="224"/>
                  </a:lnTo>
                  <a:lnTo>
                    <a:pt x="232" y="229"/>
                  </a:lnTo>
                  <a:lnTo>
                    <a:pt x="236" y="232"/>
                  </a:lnTo>
                  <a:lnTo>
                    <a:pt x="237" y="235"/>
                  </a:lnTo>
                  <a:lnTo>
                    <a:pt x="239" y="237"/>
                  </a:lnTo>
                  <a:lnTo>
                    <a:pt x="242" y="239"/>
                  </a:lnTo>
                  <a:lnTo>
                    <a:pt x="246" y="240"/>
                  </a:lnTo>
                  <a:lnTo>
                    <a:pt x="247" y="244"/>
                  </a:lnTo>
                  <a:lnTo>
                    <a:pt x="249" y="247"/>
                  </a:lnTo>
                  <a:lnTo>
                    <a:pt x="249" y="249"/>
                  </a:lnTo>
                  <a:lnTo>
                    <a:pt x="249" y="252"/>
                  </a:lnTo>
                  <a:lnTo>
                    <a:pt x="249" y="256"/>
                  </a:lnTo>
                  <a:lnTo>
                    <a:pt x="247" y="259"/>
                  </a:lnTo>
                  <a:lnTo>
                    <a:pt x="244" y="261"/>
                  </a:lnTo>
                  <a:lnTo>
                    <a:pt x="244" y="262"/>
                  </a:lnTo>
                  <a:lnTo>
                    <a:pt x="241" y="262"/>
                  </a:lnTo>
                  <a:lnTo>
                    <a:pt x="239" y="264"/>
                  </a:lnTo>
                  <a:lnTo>
                    <a:pt x="236" y="262"/>
                  </a:lnTo>
                  <a:lnTo>
                    <a:pt x="232" y="262"/>
                  </a:lnTo>
                  <a:lnTo>
                    <a:pt x="231" y="262"/>
                  </a:lnTo>
                  <a:lnTo>
                    <a:pt x="227" y="264"/>
                  </a:lnTo>
                  <a:lnTo>
                    <a:pt x="224" y="267"/>
                  </a:lnTo>
                  <a:lnTo>
                    <a:pt x="222" y="271"/>
                  </a:lnTo>
                  <a:lnTo>
                    <a:pt x="221" y="272"/>
                  </a:lnTo>
                  <a:lnTo>
                    <a:pt x="222" y="276"/>
                  </a:lnTo>
                  <a:lnTo>
                    <a:pt x="224" y="281"/>
                  </a:lnTo>
                  <a:lnTo>
                    <a:pt x="227" y="286"/>
                  </a:lnTo>
                  <a:lnTo>
                    <a:pt x="231" y="289"/>
                  </a:lnTo>
                  <a:lnTo>
                    <a:pt x="232" y="293"/>
                  </a:lnTo>
                  <a:lnTo>
                    <a:pt x="232" y="298"/>
                  </a:lnTo>
                  <a:lnTo>
                    <a:pt x="231" y="298"/>
                  </a:lnTo>
                  <a:lnTo>
                    <a:pt x="231" y="299"/>
                  </a:lnTo>
                  <a:lnTo>
                    <a:pt x="227" y="303"/>
                  </a:lnTo>
                  <a:lnTo>
                    <a:pt x="224" y="303"/>
                  </a:lnTo>
                  <a:lnTo>
                    <a:pt x="222" y="304"/>
                  </a:lnTo>
                  <a:lnTo>
                    <a:pt x="219" y="303"/>
                  </a:lnTo>
                  <a:lnTo>
                    <a:pt x="217" y="303"/>
                  </a:lnTo>
                  <a:lnTo>
                    <a:pt x="215" y="299"/>
                  </a:lnTo>
                  <a:lnTo>
                    <a:pt x="210" y="294"/>
                  </a:lnTo>
                  <a:lnTo>
                    <a:pt x="205" y="289"/>
                  </a:lnTo>
                  <a:lnTo>
                    <a:pt x="204" y="287"/>
                  </a:lnTo>
                  <a:lnTo>
                    <a:pt x="200" y="286"/>
                  </a:lnTo>
                  <a:lnTo>
                    <a:pt x="199" y="284"/>
                  </a:lnTo>
                  <a:lnTo>
                    <a:pt x="195" y="284"/>
                  </a:lnTo>
                  <a:lnTo>
                    <a:pt x="192" y="284"/>
                  </a:lnTo>
                  <a:lnTo>
                    <a:pt x="187" y="286"/>
                  </a:lnTo>
                  <a:lnTo>
                    <a:pt x="185" y="286"/>
                  </a:lnTo>
                  <a:lnTo>
                    <a:pt x="184" y="287"/>
                  </a:lnTo>
                  <a:lnTo>
                    <a:pt x="182" y="291"/>
                  </a:lnTo>
                  <a:lnTo>
                    <a:pt x="178" y="294"/>
                  </a:lnTo>
                  <a:lnTo>
                    <a:pt x="178" y="298"/>
                  </a:lnTo>
                  <a:lnTo>
                    <a:pt x="175" y="301"/>
                  </a:lnTo>
                  <a:lnTo>
                    <a:pt x="173" y="303"/>
                  </a:lnTo>
                  <a:lnTo>
                    <a:pt x="172" y="304"/>
                  </a:lnTo>
                  <a:lnTo>
                    <a:pt x="170" y="306"/>
                  </a:lnTo>
                  <a:lnTo>
                    <a:pt x="163" y="306"/>
                  </a:lnTo>
                  <a:lnTo>
                    <a:pt x="158" y="304"/>
                  </a:lnTo>
                  <a:lnTo>
                    <a:pt x="153" y="304"/>
                  </a:lnTo>
                  <a:lnTo>
                    <a:pt x="150" y="306"/>
                  </a:lnTo>
                  <a:lnTo>
                    <a:pt x="147" y="306"/>
                  </a:lnTo>
                  <a:lnTo>
                    <a:pt x="143" y="308"/>
                  </a:lnTo>
                  <a:lnTo>
                    <a:pt x="142" y="311"/>
                  </a:lnTo>
                  <a:lnTo>
                    <a:pt x="138" y="313"/>
                  </a:lnTo>
                  <a:lnTo>
                    <a:pt x="136" y="316"/>
                  </a:lnTo>
                  <a:lnTo>
                    <a:pt x="133" y="318"/>
                  </a:lnTo>
                  <a:lnTo>
                    <a:pt x="131" y="318"/>
                  </a:lnTo>
                  <a:lnTo>
                    <a:pt x="128" y="318"/>
                  </a:lnTo>
                  <a:close/>
                </a:path>
              </a:pathLst>
            </a:custGeom>
            <a:solidFill>
              <a:srgbClr val="5F5F5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latin typeface="Calibri" pitchFamily="34" charset="0"/>
              </a:endParaRPr>
            </a:p>
          </p:txBody>
        </p:sp>
        <p:sp>
          <p:nvSpPr>
            <p:cNvPr id="21" name="Freeform 4"/>
            <p:cNvSpPr>
              <a:spLocks/>
            </p:cNvSpPr>
            <p:nvPr userDrawn="1"/>
          </p:nvSpPr>
          <p:spPr bwMode="auto">
            <a:xfrm>
              <a:off x="5494" y="4030"/>
              <a:ext cx="100" cy="201"/>
            </a:xfrm>
            <a:custGeom>
              <a:avLst/>
              <a:gdLst/>
              <a:ahLst/>
              <a:cxnLst>
                <a:cxn ang="0">
                  <a:pos x="120" y="319"/>
                </a:cxn>
                <a:cxn ang="0">
                  <a:pos x="113" y="311"/>
                </a:cxn>
                <a:cxn ang="0">
                  <a:pos x="108" y="299"/>
                </a:cxn>
                <a:cxn ang="0">
                  <a:pos x="96" y="298"/>
                </a:cxn>
                <a:cxn ang="0">
                  <a:pos x="89" y="301"/>
                </a:cxn>
                <a:cxn ang="0">
                  <a:pos x="83" y="309"/>
                </a:cxn>
                <a:cxn ang="0">
                  <a:pos x="71" y="309"/>
                </a:cxn>
                <a:cxn ang="0">
                  <a:pos x="64" y="301"/>
                </a:cxn>
                <a:cxn ang="0">
                  <a:pos x="69" y="282"/>
                </a:cxn>
                <a:cxn ang="0">
                  <a:pos x="61" y="276"/>
                </a:cxn>
                <a:cxn ang="0">
                  <a:pos x="42" y="279"/>
                </a:cxn>
                <a:cxn ang="0">
                  <a:pos x="19" y="294"/>
                </a:cxn>
                <a:cxn ang="0">
                  <a:pos x="5" y="293"/>
                </a:cxn>
                <a:cxn ang="0">
                  <a:pos x="0" y="282"/>
                </a:cxn>
                <a:cxn ang="0">
                  <a:pos x="5" y="271"/>
                </a:cxn>
                <a:cxn ang="0">
                  <a:pos x="31" y="259"/>
                </a:cxn>
                <a:cxn ang="0">
                  <a:pos x="39" y="249"/>
                </a:cxn>
                <a:cxn ang="0">
                  <a:pos x="42" y="234"/>
                </a:cxn>
                <a:cxn ang="0">
                  <a:pos x="36" y="222"/>
                </a:cxn>
                <a:cxn ang="0">
                  <a:pos x="17" y="215"/>
                </a:cxn>
                <a:cxn ang="0">
                  <a:pos x="7" y="208"/>
                </a:cxn>
                <a:cxn ang="0">
                  <a:pos x="9" y="195"/>
                </a:cxn>
                <a:cxn ang="0">
                  <a:pos x="22" y="193"/>
                </a:cxn>
                <a:cxn ang="0">
                  <a:pos x="39" y="187"/>
                </a:cxn>
                <a:cxn ang="0">
                  <a:pos x="49" y="172"/>
                </a:cxn>
                <a:cxn ang="0">
                  <a:pos x="44" y="156"/>
                </a:cxn>
                <a:cxn ang="0">
                  <a:pos x="47" y="145"/>
                </a:cxn>
                <a:cxn ang="0">
                  <a:pos x="56" y="136"/>
                </a:cxn>
                <a:cxn ang="0">
                  <a:pos x="71" y="136"/>
                </a:cxn>
                <a:cxn ang="0">
                  <a:pos x="83" y="124"/>
                </a:cxn>
                <a:cxn ang="0">
                  <a:pos x="81" y="114"/>
                </a:cxn>
                <a:cxn ang="0">
                  <a:pos x="71" y="98"/>
                </a:cxn>
                <a:cxn ang="0">
                  <a:pos x="76" y="86"/>
                </a:cxn>
                <a:cxn ang="0">
                  <a:pos x="88" y="86"/>
                </a:cxn>
                <a:cxn ang="0">
                  <a:pos x="105" y="98"/>
                </a:cxn>
                <a:cxn ang="0">
                  <a:pos x="118" y="99"/>
                </a:cxn>
                <a:cxn ang="0">
                  <a:pos x="130" y="91"/>
                </a:cxn>
                <a:cxn ang="0">
                  <a:pos x="133" y="72"/>
                </a:cxn>
                <a:cxn ang="0">
                  <a:pos x="126" y="47"/>
                </a:cxn>
                <a:cxn ang="0">
                  <a:pos x="120" y="27"/>
                </a:cxn>
                <a:cxn ang="0">
                  <a:pos x="121" y="14"/>
                </a:cxn>
                <a:cxn ang="0">
                  <a:pos x="126" y="3"/>
                </a:cxn>
                <a:cxn ang="0">
                  <a:pos x="142" y="0"/>
                </a:cxn>
                <a:cxn ang="0">
                  <a:pos x="153" y="5"/>
                </a:cxn>
                <a:cxn ang="0">
                  <a:pos x="158" y="19"/>
                </a:cxn>
                <a:cxn ang="0">
                  <a:pos x="155" y="39"/>
                </a:cxn>
                <a:cxn ang="0">
                  <a:pos x="147" y="59"/>
                </a:cxn>
                <a:cxn ang="0">
                  <a:pos x="145" y="94"/>
                </a:cxn>
                <a:cxn ang="0">
                  <a:pos x="150" y="106"/>
                </a:cxn>
              </a:cxnLst>
              <a:rect l="0" t="0" r="r" b="b"/>
              <a:pathLst>
                <a:path w="158" h="319">
                  <a:moveTo>
                    <a:pt x="128" y="318"/>
                  </a:moveTo>
                  <a:lnTo>
                    <a:pt x="125" y="319"/>
                  </a:lnTo>
                  <a:lnTo>
                    <a:pt x="121" y="319"/>
                  </a:lnTo>
                  <a:lnTo>
                    <a:pt x="120" y="319"/>
                  </a:lnTo>
                  <a:lnTo>
                    <a:pt x="118" y="318"/>
                  </a:lnTo>
                  <a:lnTo>
                    <a:pt x="116" y="318"/>
                  </a:lnTo>
                  <a:lnTo>
                    <a:pt x="116" y="314"/>
                  </a:lnTo>
                  <a:lnTo>
                    <a:pt x="113" y="311"/>
                  </a:lnTo>
                  <a:lnTo>
                    <a:pt x="113" y="306"/>
                  </a:lnTo>
                  <a:lnTo>
                    <a:pt x="111" y="304"/>
                  </a:lnTo>
                  <a:lnTo>
                    <a:pt x="110" y="303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3" y="298"/>
                  </a:lnTo>
                  <a:lnTo>
                    <a:pt x="100" y="298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3" y="298"/>
                  </a:lnTo>
                  <a:lnTo>
                    <a:pt x="91" y="299"/>
                  </a:lnTo>
                  <a:lnTo>
                    <a:pt x="89" y="301"/>
                  </a:lnTo>
                  <a:lnTo>
                    <a:pt x="88" y="304"/>
                  </a:lnTo>
                  <a:lnTo>
                    <a:pt x="84" y="308"/>
                  </a:lnTo>
                  <a:lnTo>
                    <a:pt x="84" y="309"/>
                  </a:lnTo>
                  <a:lnTo>
                    <a:pt x="83" y="309"/>
                  </a:lnTo>
                  <a:lnTo>
                    <a:pt x="79" y="311"/>
                  </a:lnTo>
                  <a:lnTo>
                    <a:pt x="76" y="311"/>
                  </a:lnTo>
                  <a:lnTo>
                    <a:pt x="73" y="311"/>
                  </a:lnTo>
                  <a:lnTo>
                    <a:pt x="71" y="309"/>
                  </a:lnTo>
                  <a:lnTo>
                    <a:pt x="68" y="308"/>
                  </a:lnTo>
                  <a:lnTo>
                    <a:pt x="66" y="306"/>
                  </a:lnTo>
                  <a:lnTo>
                    <a:pt x="64" y="304"/>
                  </a:lnTo>
                  <a:lnTo>
                    <a:pt x="64" y="301"/>
                  </a:lnTo>
                  <a:lnTo>
                    <a:pt x="64" y="299"/>
                  </a:lnTo>
                  <a:lnTo>
                    <a:pt x="66" y="294"/>
                  </a:lnTo>
                  <a:lnTo>
                    <a:pt x="69" y="284"/>
                  </a:lnTo>
                  <a:lnTo>
                    <a:pt x="69" y="282"/>
                  </a:lnTo>
                  <a:lnTo>
                    <a:pt x="69" y="279"/>
                  </a:lnTo>
                  <a:lnTo>
                    <a:pt x="68" y="279"/>
                  </a:lnTo>
                  <a:lnTo>
                    <a:pt x="68" y="277"/>
                  </a:lnTo>
                  <a:lnTo>
                    <a:pt x="61" y="276"/>
                  </a:lnTo>
                  <a:lnTo>
                    <a:pt x="56" y="276"/>
                  </a:lnTo>
                  <a:lnTo>
                    <a:pt x="51" y="276"/>
                  </a:lnTo>
                  <a:lnTo>
                    <a:pt x="47" y="277"/>
                  </a:lnTo>
                  <a:lnTo>
                    <a:pt x="42" y="279"/>
                  </a:lnTo>
                  <a:lnTo>
                    <a:pt x="39" y="282"/>
                  </a:lnTo>
                  <a:lnTo>
                    <a:pt x="31" y="287"/>
                  </a:lnTo>
                  <a:lnTo>
                    <a:pt x="22" y="293"/>
                  </a:lnTo>
                  <a:lnTo>
                    <a:pt x="19" y="294"/>
                  </a:lnTo>
                  <a:lnTo>
                    <a:pt x="16" y="296"/>
                  </a:lnTo>
                  <a:lnTo>
                    <a:pt x="12" y="296"/>
                  </a:lnTo>
                  <a:lnTo>
                    <a:pt x="9" y="294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2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2" y="276"/>
                  </a:lnTo>
                  <a:lnTo>
                    <a:pt x="4" y="274"/>
                  </a:lnTo>
                  <a:lnTo>
                    <a:pt x="5" y="271"/>
                  </a:lnTo>
                  <a:lnTo>
                    <a:pt x="10" y="269"/>
                  </a:lnTo>
                  <a:lnTo>
                    <a:pt x="19" y="264"/>
                  </a:lnTo>
                  <a:lnTo>
                    <a:pt x="27" y="261"/>
                  </a:lnTo>
                  <a:lnTo>
                    <a:pt x="31" y="259"/>
                  </a:lnTo>
                  <a:lnTo>
                    <a:pt x="32" y="256"/>
                  </a:lnTo>
                  <a:lnTo>
                    <a:pt x="36" y="256"/>
                  </a:lnTo>
                  <a:lnTo>
                    <a:pt x="39" y="251"/>
                  </a:lnTo>
                  <a:lnTo>
                    <a:pt x="39" y="249"/>
                  </a:lnTo>
                  <a:lnTo>
                    <a:pt x="41" y="247"/>
                  </a:lnTo>
                  <a:lnTo>
                    <a:pt x="42" y="242"/>
                  </a:lnTo>
                  <a:lnTo>
                    <a:pt x="42" y="235"/>
                  </a:lnTo>
                  <a:lnTo>
                    <a:pt x="42" y="234"/>
                  </a:lnTo>
                  <a:lnTo>
                    <a:pt x="42" y="232"/>
                  </a:lnTo>
                  <a:lnTo>
                    <a:pt x="39" y="227"/>
                  </a:lnTo>
                  <a:lnTo>
                    <a:pt x="39" y="224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1" y="219"/>
                  </a:lnTo>
                  <a:lnTo>
                    <a:pt x="24" y="217"/>
                  </a:lnTo>
                  <a:lnTo>
                    <a:pt x="17" y="215"/>
                  </a:lnTo>
                  <a:lnTo>
                    <a:pt x="12" y="214"/>
                  </a:lnTo>
                  <a:lnTo>
                    <a:pt x="10" y="212"/>
                  </a:lnTo>
                  <a:lnTo>
                    <a:pt x="9" y="210"/>
                  </a:lnTo>
                  <a:lnTo>
                    <a:pt x="7" y="208"/>
                  </a:lnTo>
                  <a:lnTo>
                    <a:pt x="7" y="205"/>
                  </a:lnTo>
                  <a:lnTo>
                    <a:pt x="7" y="200"/>
                  </a:lnTo>
                  <a:lnTo>
                    <a:pt x="7" y="198"/>
                  </a:lnTo>
                  <a:lnTo>
                    <a:pt x="9" y="195"/>
                  </a:lnTo>
                  <a:lnTo>
                    <a:pt x="10" y="193"/>
                  </a:lnTo>
                  <a:lnTo>
                    <a:pt x="14" y="193"/>
                  </a:lnTo>
                  <a:lnTo>
                    <a:pt x="17" y="193"/>
                  </a:lnTo>
                  <a:lnTo>
                    <a:pt x="22" y="193"/>
                  </a:lnTo>
                  <a:lnTo>
                    <a:pt x="31" y="192"/>
                  </a:lnTo>
                  <a:lnTo>
                    <a:pt x="32" y="190"/>
                  </a:lnTo>
                  <a:lnTo>
                    <a:pt x="36" y="190"/>
                  </a:lnTo>
                  <a:lnTo>
                    <a:pt x="39" y="187"/>
                  </a:lnTo>
                  <a:lnTo>
                    <a:pt x="42" y="185"/>
                  </a:lnTo>
                  <a:lnTo>
                    <a:pt x="46" y="182"/>
                  </a:lnTo>
                  <a:lnTo>
                    <a:pt x="47" y="175"/>
                  </a:lnTo>
                  <a:lnTo>
                    <a:pt x="49" y="172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46" y="160"/>
                  </a:lnTo>
                  <a:lnTo>
                    <a:pt x="44" y="156"/>
                  </a:lnTo>
                  <a:lnTo>
                    <a:pt x="44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5"/>
                  </a:lnTo>
                  <a:lnTo>
                    <a:pt x="49" y="143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6" y="136"/>
                  </a:lnTo>
                  <a:lnTo>
                    <a:pt x="59" y="136"/>
                  </a:lnTo>
                  <a:lnTo>
                    <a:pt x="63" y="136"/>
                  </a:lnTo>
                  <a:lnTo>
                    <a:pt x="68" y="136"/>
                  </a:lnTo>
                  <a:lnTo>
                    <a:pt x="71" y="136"/>
                  </a:lnTo>
                  <a:lnTo>
                    <a:pt x="74" y="133"/>
                  </a:lnTo>
                  <a:lnTo>
                    <a:pt x="79" y="131"/>
                  </a:lnTo>
                  <a:lnTo>
                    <a:pt x="81" y="128"/>
                  </a:lnTo>
                  <a:lnTo>
                    <a:pt x="83" y="124"/>
                  </a:lnTo>
                  <a:lnTo>
                    <a:pt x="84" y="121"/>
                  </a:lnTo>
                  <a:lnTo>
                    <a:pt x="84" y="119"/>
                  </a:lnTo>
                  <a:lnTo>
                    <a:pt x="83" y="116"/>
                  </a:lnTo>
                  <a:lnTo>
                    <a:pt x="81" y="114"/>
                  </a:lnTo>
                  <a:lnTo>
                    <a:pt x="76" y="109"/>
                  </a:lnTo>
                  <a:lnTo>
                    <a:pt x="73" y="104"/>
                  </a:lnTo>
                  <a:lnTo>
                    <a:pt x="71" y="101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1" y="93"/>
                  </a:lnTo>
                  <a:lnTo>
                    <a:pt x="73" y="89"/>
                  </a:lnTo>
                  <a:lnTo>
                    <a:pt x="76" y="86"/>
                  </a:lnTo>
                  <a:lnTo>
                    <a:pt x="79" y="86"/>
                  </a:lnTo>
                  <a:lnTo>
                    <a:pt x="83" y="84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9"/>
                  </a:lnTo>
                  <a:lnTo>
                    <a:pt x="100" y="93"/>
                  </a:lnTo>
                  <a:lnTo>
                    <a:pt x="105" y="98"/>
                  </a:lnTo>
                  <a:lnTo>
                    <a:pt x="108" y="99"/>
                  </a:lnTo>
                  <a:lnTo>
                    <a:pt x="111" y="101"/>
                  </a:lnTo>
                  <a:lnTo>
                    <a:pt x="115" y="101"/>
                  </a:lnTo>
                  <a:lnTo>
                    <a:pt x="118" y="99"/>
                  </a:lnTo>
                  <a:lnTo>
                    <a:pt x="121" y="98"/>
                  </a:lnTo>
                  <a:lnTo>
                    <a:pt x="126" y="94"/>
                  </a:lnTo>
                  <a:lnTo>
                    <a:pt x="128" y="93"/>
                  </a:lnTo>
                  <a:lnTo>
                    <a:pt x="130" y="91"/>
                  </a:lnTo>
                  <a:lnTo>
                    <a:pt x="131" y="86"/>
                  </a:lnTo>
                  <a:lnTo>
                    <a:pt x="131" y="82"/>
                  </a:lnTo>
                  <a:lnTo>
                    <a:pt x="133" y="79"/>
                  </a:lnTo>
                  <a:lnTo>
                    <a:pt x="133" y="72"/>
                  </a:lnTo>
                  <a:lnTo>
                    <a:pt x="131" y="66"/>
                  </a:lnTo>
                  <a:lnTo>
                    <a:pt x="130" y="57"/>
                  </a:lnTo>
                  <a:lnTo>
                    <a:pt x="128" y="51"/>
                  </a:lnTo>
                  <a:lnTo>
                    <a:pt x="126" y="47"/>
                  </a:lnTo>
                  <a:lnTo>
                    <a:pt x="125" y="40"/>
                  </a:lnTo>
                  <a:lnTo>
                    <a:pt x="121" y="35"/>
                  </a:lnTo>
                  <a:lnTo>
                    <a:pt x="121" y="32"/>
                  </a:lnTo>
                  <a:lnTo>
                    <a:pt x="120" y="27"/>
                  </a:lnTo>
                  <a:lnTo>
                    <a:pt x="120" y="24"/>
                  </a:lnTo>
                  <a:lnTo>
                    <a:pt x="120" y="19"/>
                  </a:lnTo>
                  <a:lnTo>
                    <a:pt x="120" y="15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3" y="9"/>
                  </a:lnTo>
                  <a:lnTo>
                    <a:pt x="125" y="5"/>
                  </a:lnTo>
                  <a:lnTo>
                    <a:pt x="126" y="3"/>
                  </a:lnTo>
                  <a:lnTo>
                    <a:pt x="130" y="2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45" y="0"/>
                  </a:lnTo>
                  <a:lnTo>
                    <a:pt x="147" y="2"/>
                  </a:lnTo>
                  <a:lnTo>
                    <a:pt x="150" y="3"/>
                  </a:lnTo>
                  <a:lnTo>
                    <a:pt x="153" y="5"/>
                  </a:lnTo>
                  <a:lnTo>
                    <a:pt x="155" y="9"/>
                  </a:lnTo>
                  <a:lnTo>
                    <a:pt x="157" y="12"/>
                  </a:lnTo>
                  <a:lnTo>
                    <a:pt x="158" y="15"/>
                  </a:lnTo>
                  <a:lnTo>
                    <a:pt x="158" y="19"/>
                  </a:lnTo>
                  <a:lnTo>
                    <a:pt x="158" y="24"/>
                  </a:lnTo>
                  <a:lnTo>
                    <a:pt x="158" y="29"/>
                  </a:lnTo>
                  <a:lnTo>
                    <a:pt x="157" y="34"/>
                  </a:lnTo>
                  <a:lnTo>
                    <a:pt x="155" y="39"/>
                  </a:lnTo>
                  <a:lnTo>
                    <a:pt x="153" y="44"/>
                  </a:lnTo>
                  <a:lnTo>
                    <a:pt x="150" y="51"/>
                  </a:lnTo>
                  <a:lnTo>
                    <a:pt x="148" y="52"/>
                  </a:lnTo>
                  <a:lnTo>
                    <a:pt x="147" y="59"/>
                  </a:lnTo>
                  <a:lnTo>
                    <a:pt x="147" y="64"/>
                  </a:lnTo>
                  <a:lnTo>
                    <a:pt x="145" y="71"/>
                  </a:lnTo>
                  <a:lnTo>
                    <a:pt x="145" y="84"/>
                  </a:lnTo>
                  <a:lnTo>
                    <a:pt x="145" y="94"/>
                  </a:lnTo>
                  <a:lnTo>
                    <a:pt x="145" y="98"/>
                  </a:lnTo>
                  <a:lnTo>
                    <a:pt x="147" y="99"/>
                  </a:lnTo>
                  <a:lnTo>
                    <a:pt x="148" y="103"/>
                  </a:lnTo>
                  <a:lnTo>
                    <a:pt x="150" y="106"/>
                  </a:lnTo>
                  <a:lnTo>
                    <a:pt x="153" y="108"/>
                  </a:lnTo>
                </a:path>
              </a:pathLst>
            </a:custGeom>
            <a:noFill/>
            <a:ln w="3175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latin typeface="Calibri" pitchFamily="34" charset="0"/>
              </a:endParaRPr>
            </a:p>
          </p:txBody>
        </p:sp>
        <p:sp>
          <p:nvSpPr>
            <p:cNvPr id="22" name="Freeform 5"/>
            <p:cNvSpPr>
              <a:spLocks/>
            </p:cNvSpPr>
            <p:nvPr userDrawn="1"/>
          </p:nvSpPr>
          <p:spPr bwMode="auto">
            <a:xfrm>
              <a:off x="5575" y="4069"/>
              <a:ext cx="79" cy="162"/>
            </a:xfrm>
            <a:custGeom>
              <a:avLst/>
              <a:gdLst/>
              <a:ahLst/>
              <a:cxnLst>
                <a:cxn ang="0">
                  <a:pos x="30" y="47"/>
                </a:cxn>
                <a:cxn ang="0">
                  <a:pos x="47" y="51"/>
                </a:cxn>
                <a:cxn ang="0">
                  <a:pos x="56" y="47"/>
                </a:cxn>
                <a:cxn ang="0">
                  <a:pos x="59" y="42"/>
                </a:cxn>
                <a:cxn ang="0">
                  <a:pos x="62" y="27"/>
                </a:cxn>
                <a:cxn ang="0">
                  <a:pos x="72" y="9"/>
                </a:cxn>
                <a:cxn ang="0">
                  <a:pos x="79" y="2"/>
                </a:cxn>
                <a:cxn ang="0">
                  <a:pos x="89" y="0"/>
                </a:cxn>
                <a:cxn ang="0">
                  <a:pos x="94" y="5"/>
                </a:cxn>
                <a:cxn ang="0">
                  <a:pos x="96" y="19"/>
                </a:cxn>
                <a:cxn ang="0">
                  <a:pos x="91" y="32"/>
                </a:cxn>
                <a:cxn ang="0">
                  <a:pos x="74" y="47"/>
                </a:cxn>
                <a:cxn ang="0">
                  <a:pos x="71" y="62"/>
                </a:cxn>
                <a:cxn ang="0">
                  <a:pos x="74" y="71"/>
                </a:cxn>
                <a:cxn ang="0">
                  <a:pos x="82" y="78"/>
                </a:cxn>
                <a:cxn ang="0">
                  <a:pos x="91" y="78"/>
                </a:cxn>
                <a:cxn ang="0">
                  <a:pos x="99" y="69"/>
                </a:cxn>
                <a:cxn ang="0">
                  <a:pos x="108" y="62"/>
                </a:cxn>
                <a:cxn ang="0">
                  <a:pos x="116" y="61"/>
                </a:cxn>
                <a:cxn ang="0">
                  <a:pos x="121" y="62"/>
                </a:cxn>
                <a:cxn ang="0">
                  <a:pos x="126" y="71"/>
                </a:cxn>
                <a:cxn ang="0">
                  <a:pos x="126" y="78"/>
                </a:cxn>
                <a:cxn ang="0">
                  <a:pos x="119" y="86"/>
                </a:cxn>
                <a:cxn ang="0">
                  <a:pos x="106" y="98"/>
                </a:cxn>
                <a:cxn ang="0">
                  <a:pos x="101" y="104"/>
                </a:cxn>
                <a:cxn ang="0">
                  <a:pos x="101" y="138"/>
                </a:cxn>
                <a:cxn ang="0">
                  <a:pos x="104" y="167"/>
                </a:cxn>
                <a:cxn ang="0">
                  <a:pos x="111" y="175"/>
                </a:cxn>
                <a:cxn ang="0">
                  <a:pos x="119" y="182"/>
                </a:cxn>
                <a:cxn ang="0">
                  <a:pos x="121" y="190"/>
                </a:cxn>
                <a:cxn ang="0">
                  <a:pos x="116" y="199"/>
                </a:cxn>
                <a:cxn ang="0">
                  <a:pos x="111" y="202"/>
                </a:cxn>
                <a:cxn ang="0">
                  <a:pos x="103" y="200"/>
                </a:cxn>
                <a:cxn ang="0">
                  <a:pos x="94" y="209"/>
                </a:cxn>
                <a:cxn ang="0">
                  <a:pos x="96" y="219"/>
                </a:cxn>
                <a:cxn ang="0">
                  <a:pos x="104" y="231"/>
                </a:cxn>
                <a:cxn ang="0">
                  <a:pos x="103" y="237"/>
                </a:cxn>
                <a:cxn ang="0">
                  <a:pos x="94" y="242"/>
                </a:cxn>
                <a:cxn ang="0">
                  <a:pos x="87" y="237"/>
                </a:cxn>
                <a:cxn ang="0">
                  <a:pos x="76" y="225"/>
                </a:cxn>
                <a:cxn ang="0">
                  <a:pos x="67" y="222"/>
                </a:cxn>
                <a:cxn ang="0">
                  <a:pos x="57" y="224"/>
                </a:cxn>
                <a:cxn ang="0">
                  <a:pos x="50" y="232"/>
                </a:cxn>
                <a:cxn ang="0">
                  <a:pos x="45" y="241"/>
                </a:cxn>
                <a:cxn ang="0">
                  <a:pos x="35" y="244"/>
                </a:cxn>
                <a:cxn ang="0">
                  <a:pos x="22" y="244"/>
                </a:cxn>
                <a:cxn ang="0">
                  <a:pos x="14" y="249"/>
                </a:cxn>
                <a:cxn ang="0">
                  <a:pos x="5" y="256"/>
                </a:cxn>
              </a:cxnLst>
              <a:rect l="0" t="0" r="r" b="b"/>
              <a:pathLst>
                <a:path w="126" h="256">
                  <a:moveTo>
                    <a:pt x="25" y="46"/>
                  </a:moveTo>
                  <a:lnTo>
                    <a:pt x="27" y="47"/>
                  </a:lnTo>
                  <a:lnTo>
                    <a:pt x="30" y="47"/>
                  </a:lnTo>
                  <a:lnTo>
                    <a:pt x="37" y="51"/>
                  </a:lnTo>
                  <a:lnTo>
                    <a:pt x="44" y="51"/>
                  </a:lnTo>
                  <a:lnTo>
                    <a:pt x="47" y="51"/>
                  </a:lnTo>
                  <a:lnTo>
                    <a:pt x="52" y="49"/>
                  </a:lnTo>
                  <a:lnTo>
                    <a:pt x="54" y="49"/>
                  </a:lnTo>
                  <a:lnTo>
                    <a:pt x="56" y="47"/>
                  </a:lnTo>
                  <a:lnTo>
                    <a:pt x="56" y="47"/>
                  </a:lnTo>
                  <a:lnTo>
                    <a:pt x="59" y="46"/>
                  </a:lnTo>
                  <a:lnTo>
                    <a:pt x="59" y="42"/>
                  </a:lnTo>
                  <a:lnTo>
                    <a:pt x="61" y="41"/>
                  </a:lnTo>
                  <a:lnTo>
                    <a:pt x="61" y="37"/>
                  </a:lnTo>
                  <a:lnTo>
                    <a:pt x="62" y="27"/>
                  </a:lnTo>
                  <a:lnTo>
                    <a:pt x="67" y="17"/>
                  </a:lnTo>
                  <a:lnTo>
                    <a:pt x="71" y="12"/>
                  </a:lnTo>
                  <a:lnTo>
                    <a:pt x="72" y="9"/>
                  </a:lnTo>
                  <a:lnTo>
                    <a:pt x="76" y="5"/>
                  </a:lnTo>
                  <a:lnTo>
                    <a:pt x="77" y="4"/>
                  </a:lnTo>
                  <a:lnTo>
                    <a:pt x="79" y="2"/>
                  </a:lnTo>
                  <a:lnTo>
                    <a:pt x="84" y="0"/>
                  </a:lnTo>
                  <a:lnTo>
                    <a:pt x="87" y="0"/>
                  </a:lnTo>
                  <a:lnTo>
                    <a:pt x="89" y="0"/>
                  </a:lnTo>
                  <a:lnTo>
                    <a:pt x="91" y="2"/>
                  </a:lnTo>
                  <a:lnTo>
                    <a:pt x="93" y="4"/>
                  </a:lnTo>
                  <a:lnTo>
                    <a:pt x="94" y="5"/>
                  </a:lnTo>
                  <a:lnTo>
                    <a:pt x="96" y="9"/>
                  </a:lnTo>
                  <a:lnTo>
                    <a:pt x="96" y="14"/>
                  </a:lnTo>
                  <a:lnTo>
                    <a:pt x="96" y="19"/>
                  </a:lnTo>
                  <a:lnTo>
                    <a:pt x="94" y="20"/>
                  </a:lnTo>
                  <a:lnTo>
                    <a:pt x="93" y="24"/>
                  </a:lnTo>
                  <a:lnTo>
                    <a:pt x="91" y="32"/>
                  </a:lnTo>
                  <a:lnTo>
                    <a:pt x="84" y="39"/>
                  </a:lnTo>
                  <a:lnTo>
                    <a:pt x="76" y="46"/>
                  </a:lnTo>
                  <a:lnTo>
                    <a:pt x="74" y="47"/>
                  </a:lnTo>
                  <a:lnTo>
                    <a:pt x="74" y="51"/>
                  </a:lnTo>
                  <a:lnTo>
                    <a:pt x="71" y="57"/>
                  </a:lnTo>
                  <a:lnTo>
                    <a:pt x="71" y="62"/>
                  </a:lnTo>
                  <a:lnTo>
                    <a:pt x="71" y="66"/>
                  </a:lnTo>
                  <a:lnTo>
                    <a:pt x="72" y="69"/>
                  </a:lnTo>
                  <a:lnTo>
                    <a:pt x="74" y="71"/>
                  </a:lnTo>
                  <a:lnTo>
                    <a:pt x="76" y="73"/>
                  </a:lnTo>
                  <a:lnTo>
                    <a:pt x="77" y="74"/>
                  </a:lnTo>
                  <a:lnTo>
                    <a:pt x="82" y="78"/>
                  </a:lnTo>
                  <a:lnTo>
                    <a:pt x="84" y="78"/>
                  </a:lnTo>
                  <a:lnTo>
                    <a:pt x="87" y="79"/>
                  </a:lnTo>
                  <a:lnTo>
                    <a:pt x="91" y="78"/>
                  </a:lnTo>
                  <a:lnTo>
                    <a:pt x="93" y="78"/>
                  </a:lnTo>
                  <a:lnTo>
                    <a:pt x="96" y="74"/>
                  </a:lnTo>
                  <a:lnTo>
                    <a:pt x="99" y="69"/>
                  </a:lnTo>
                  <a:lnTo>
                    <a:pt x="103" y="68"/>
                  </a:lnTo>
                  <a:lnTo>
                    <a:pt x="104" y="66"/>
                  </a:lnTo>
                  <a:lnTo>
                    <a:pt x="108" y="62"/>
                  </a:lnTo>
                  <a:lnTo>
                    <a:pt x="111" y="62"/>
                  </a:lnTo>
                  <a:lnTo>
                    <a:pt x="114" y="61"/>
                  </a:lnTo>
                  <a:lnTo>
                    <a:pt x="116" y="61"/>
                  </a:lnTo>
                  <a:lnTo>
                    <a:pt x="119" y="62"/>
                  </a:lnTo>
                  <a:lnTo>
                    <a:pt x="119" y="62"/>
                  </a:lnTo>
                  <a:lnTo>
                    <a:pt x="121" y="62"/>
                  </a:lnTo>
                  <a:lnTo>
                    <a:pt x="123" y="66"/>
                  </a:lnTo>
                  <a:lnTo>
                    <a:pt x="124" y="69"/>
                  </a:lnTo>
                  <a:lnTo>
                    <a:pt x="126" y="71"/>
                  </a:lnTo>
                  <a:lnTo>
                    <a:pt x="126" y="74"/>
                  </a:lnTo>
                  <a:lnTo>
                    <a:pt x="126" y="76"/>
                  </a:lnTo>
                  <a:lnTo>
                    <a:pt x="126" y="78"/>
                  </a:lnTo>
                  <a:lnTo>
                    <a:pt x="124" y="81"/>
                  </a:lnTo>
                  <a:lnTo>
                    <a:pt x="123" y="83"/>
                  </a:lnTo>
                  <a:lnTo>
                    <a:pt x="119" y="86"/>
                  </a:lnTo>
                  <a:lnTo>
                    <a:pt x="114" y="91"/>
                  </a:lnTo>
                  <a:lnTo>
                    <a:pt x="111" y="94"/>
                  </a:lnTo>
                  <a:lnTo>
                    <a:pt x="106" y="98"/>
                  </a:lnTo>
                  <a:lnTo>
                    <a:pt x="103" y="101"/>
                  </a:lnTo>
                  <a:lnTo>
                    <a:pt x="103" y="103"/>
                  </a:lnTo>
                  <a:lnTo>
                    <a:pt x="101" y="104"/>
                  </a:lnTo>
                  <a:lnTo>
                    <a:pt x="101" y="113"/>
                  </a:lnTo>
                  <a:lnTo>
                    <a:pt x="99" y="125"/>
                  </a:lnTo>
                  <a:lnTo>
                    <a:pt x="101" y="138"/>
                  </a:lnTo>
                  <a:lnTo>
                    <a:pt x="103" y="150"/>
                  </a:lnTo>
                  <a:lnTo>
                    <a:pt x="104" y="162"/>
                  </a:lnTo>
                  <a:lnTo>
                    <a:pt x="104" y="167"/>
                  </a:lnTo>
                  <a:lnTo>
                    <a:pt x="108" y="170"/>
                  </a:lnTo>
                  <a:lnTo>
                    <a:pt x="109" y="173"/>
                  </a:lnTo>
                  <a:lnTo>
                    <a:pt x="111" y="175"/>
                  </a:lnTo>
                  <a:lnTo>
                    <a:pt x="114" y="177"/>
                  </a:lnTo>
                  <a:lnTo>
                    <a:pt x="118" y="178"/>
                  </a:lnTo>
                  <a:lnTo>
                    <a:pt x="119" y="182"/>
                  </a:lnTo>
                  <a:lnTo>
                    <a:pt x="121" y="185"/>
                  </a:lnTo>
                  <a:lnTo>
                    <a:pt x="121" y="187"/>
                  </a:lnTo>
                  <a:lnTo>
                    <a:pt x="121" y="190"/>
                  </a:lnTo>
                  <a:lnTo>
                    <a:pt x="121" y="194"/>
                  </a:lnTo>
                  <a:lnTo>
                    <a:pt x="119" y="197"/>
                  </a:lnTo>
                  <a:lnTo>
                    <a:pt x="116" y="199"/>
                  </a:lnTo>
                  <a:lnTo>
                    <a:pt x="116" y="200"/>
                  </a:lnTo>
                  <a:lnTo>
                    <a:pt x="113" y="200"/>
                  </a:lnTo>
                  <a:lnTo>
                    <a:pt x="111" y="202"/>
                  </a:lnTo>
                  <a:lnTo>
                    <a:pt x="108" y="200"/>
                  </a:lnTo>
                  <a:lnTo>
                    <a:pt x="104" y="200"/>
                  </a:lnTo>
                  <a:lnTo>
                    <a:pt x="103" y="200"/>
                  </a:lnTo>
                  <a:lnTo>
                    <a:pt x="99" y="202"/>
                  </a:lnTo>
                  <a:lnTo>
                    <a:pt x="96" y="205"/>
                  </a:lnTo>
                  <a:lnTo>
                    <a:pt x="94" y="209"/>
                  </a:lnTo>
                  <a:lnTo>
                    <a:pt x="93" y="210"/>
                  </a:lnTo>
                  <a:lnTo>
                    <a:pt x="94" y="214"/>
                  </a:lnTo>
                  <a:lnTo>
                    <a:pt x="96" y="219"/>
                  </a:lnTo>
                  <a:lnTo>
                    <a:pt x="99" y="224"/>
                  </a:lnTo>
                  <a:lnTo>
                    <a:pt x="103" y="227"/>
                  </a:lnTo>
                  <a:lnTo>
                    <a:pt x="104" y="231"/>
                  </a:lnTo>
                  <a:lnTo>
                    <a:pt x="104" y="236"/>
                  </a:lnTo>
                  <a:lnTo>
                    <a:pt x="103" y="236"/>
                  </a:lnTo>
                  <a:lnTo>
                    <a:pt x="103" y="237"/>
                  </a:lnTo>
                  <a:lnTo>
                    <a:pt x="99" y="241"/>
                  </a:lnTo>
                  <a:lnTo>
                    <a:pt x="96" y="241"/>
                  </a:lnTo>
                  <a:lnTo>
                    <a:pt x="94" y="242"/>
                  </a:lnTo>
                  <a:lnTo>
                    <a:pt x="91" y="241"/>
                  </a:lnTo>
                  <a:lnTo>
                    <a:pt x="89" y="241"/>
                  </a:lnTo>
                  <a:lnTo>
                    <a:pt x="87" y="237"/>
                  </a:lnTo>
                  <a:lnTo>
                    <a:pt x="82" y="232"/>
                  </a:lnTo>
                  <a:lnTo>
                    <a:pt x="77" y="227"/>
                  </a:lnTo>
                  <a:lnTo>
                    <a:pt x="76" y="225"/>
                  </a:lnTo>
                  <a:lnTo>
                    <a:pt x="72" y="224"/>
                  </a:lnTo>
                  <a:lnTo>
                    <a:pt x="71" y="222"/>
                  </a:lnTo>
                  <a:lnTo>
                    <a:pt x="67" y="222"/>
                  </a:lnTo>
                  <a:lnTo>
                    <a:pt x="64" y="222"/>
                  </a:lnTo>
                  <a:lnTo>
                    <a:pt x="59" y="224"/>
                  </a:lnTo>
                  <a:lnTo>
                    <a:pt x="57" y="224"/>
                  </a:lnTo>
                  <a:lnTo>
                    <a:pt x="56" y="225"/>
                  </a:lnTo>
                  <a:lnTo>
                    <a:pt x="54" y="229"/>
                  </a:lnTo>
                  <a:lnTo>
                    <a:pt x="50" y="232"/>
                  </a:lnTo>
                  <a:lnTo>
                    <a:pt x="50" y="236"/>
                  </a:lnTo>
                  <a:lnTo>
                    <a:pt x="47" y="239"/>
                  </a:lnTo>
                  <a:lnTo>
                    <a:pt x="45" y="241"/>
                  </a:lnTo>
                  <a:lnTo>
                    <a:pt x="44" y="242"/>
                  </a:lnTo>
                  <a:lnTo>
                    <a:pt x="42" y="244"/>
                  </a:lnTo>
                  <a:lnTo>
                    <a:pt x="35" y="244"/>
                  </a:lnTo>
                  <a:lnTo>
                    <a:pt x="30" y="242"/>
                  </a:lnTo>
                  <a:lnTo>
                    <a:pt x="25" y="242"/>
                  </a:lnTo>
                  <a:lnTo>
                    <a:pt x="22" y="244"/>
                  </a:lnTo>
                  <a:lnTo>
                    <a:pt x="19" y="244"/>
                  </a:lnTo>
                  <a:lnTo>
                    <a:pt x="15" y="246"/>
                  </a:lnTo>
                  <a:lnTo>
                    <a:pt x="14" y="249"/>
                  </a:lnTo>
                  <a:lnTo>
                    <a:pt x="10" y="251"/>
                  </a:lnTo>
                  <a:lnTo>
                    <a:pt x="8" y="254"/>
                  </a:lnTo>
                  <a:lnTo>
                    <a:pt x="5" y="256"/>
                  </a:lnTo>
                  <a:lnTo>
                    <a:pt x="3" y="256"/>
                  </a:lnTo>
                  <a:lnTo>
                    <a:pt x="0" y="256"/>
                  </a:lnTo>
                </a:path>
              </a:pathLst>
            </a:custGeom>
            <a:noFill/>
            <a:ln w="3175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latin typeface="Calibri" pitchFamily="34" charset="0"/>
              </a:endParaRPr>
            </a:p>
          </p:txBody>
        </p:sp>
        <p:sp>
          <p:nvSpPr>
            <p:cNvPr id="23" name="Freeform 6"/>
            <p:cNvSpPr>
              <a:spLocks/>
            </p:cNvSpPr>
            <p:nvPr userDrawn="1"/>
          </p:nvSpPr>
          <p:spPr bwMode="auto">
            <a:xfrm>
              <a:off x="5633" y="4039"/>
              <a:ext cx="19" cy="21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13" y="31"/>
                </a:cxn>
                <a:cxn ang="0">
                  <a:pos x="10" y="29"/>
                </a:cxn>
                <a:cxn ang="0">
                  <a:pos x="6" y="29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6" y="5"/>
                </a:cxn>
                <a:cxn ang="0">
                  <a:pos x="28" y="9"/>
                </a:cxn>
                <a:cxn ang="0">
                  <a:pos x="28" y="12"/>
                </a:cxn>
                <a:cxn ang="0">
                  <a:pos x="30" y="14"/>
                </a:cxn>
                <a:cxn ang="0">
                  <a:pos x="30" y="17"/>
                </a:cxn>
                <a:cxn ang="0">
                  <a:pos x="30" y="20"/>
                </a:cxn>
                <a:cxn ang="0">
                  <a:pos x="28" y="24"/>
                </a:cxn>
                <a:cxn ang="0">
                  <a:pos x="28" y="25"/>
                </a:cxn>
                <a:cxn ang="0">
                  <a:pos x="26" y="27"/>
                </a:cxn>
                <a:cxn ang="0">
                  <a:pos x="23" y="29"/>
                </a:cxn>
                <a:cxn ang="0">
                  <a:pos x="20" y="31"/>
                </a:cxn>
                <a:cxn ang="0">
                  <a:pos x="18" y="31"/>
                </a:cxn>
                <a:cxn ang="0">
                  <a:pos x="16" y="32"/>
                </a:cxn>
              </a:cxnLst>
              <a:rect l="0" t="0" r="r" b="b"/>
              <a:pathLst>
                <a:path w="30" h="32">
                  <a:moveTo>
                    <a:pt x="16" y="32"/>
                  </a:moveTo>
                  <a:lnTo>
                    <a:pt x="13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9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5F5F5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latin typeface="Calibri" pitchFamily="34" charset="0"/>
              </a:endParaRPr>
            </a:p>
          </p:txBody>
        </p:sp>
        <p:sp>
          <p:nvSpPr>
            <p:cNvPr id="24" name="Freeform 7"/>
            <p:cNvSpPr>
              <a:spLocks/>
            </p:cNvSpPr>
            <p:nvPr userDrawn="1"/>
          </p:nvSpPr>
          <p:spPr bwMode="auto">
            <a:xfrm>
              <a:off x="5633" y="4039"/>
              <a:ext cx="19" cy="21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13" y="31"/>
                </a:cxn>
                <a:cxn ang="0">
                  <a:pos x="10" y="29"/>
                </a:cxn>
                <a:cxn ang="0">
                  <a:pos x="6" y="29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6" y="5"/>
                </a:cxn>
                <a:cxn ang="0">
                  <a:pos x="28" y="9"/>
                </a:cxn>
                <a:cxn ang="0">
                  <a:pos x="28" y="12"/>
                </a:cxn>
                <a:cxn ang="0">
                  <a:pos x="30" y="14"/>
                </a:cxn>
                <a:cxn ang="0">
                  <a:pos x="30" y="17"/>
                </a:cxn>
                <a:cxn ang="0">
                  <a:pos x="30" y="20"/>
                </a:cxn>
                <a:cxn ang="0">
                  <a:pos x="28" y="24"/>
                </a:cxn>
                <a:cxn ang="0">
                  <a:pos x="28" y="25"/>
                </a:cxn>
                <a:cxn ang="0">
                  <a:pos x="26" y="27"/>
                </a:cxn>
                <a:cxn ang="0">
                  <a:pos x="23" y="29"/>
                </a:cxn>
                <a:cxn ang="0">
                  <a:pos x="20" y="31"/>
                </a:cxn>
                <a:cxn ang="0">
                  <a:pos x="18" y="31"/>
                </a:cxn>
                <a:cxn ang="0">
                  <a:pos x="16" y="32"/>
                </a:cxn>
              </a:cxnLst>
              <a:rect l="0" t="0" r="r" b="b"/>
              <a:pathLst>
                <a:path w="30" h="32">
                  <a:moveTo>
                    <a:pt x="16" y="32"/>
                  </a:moveTo>
                  <a:lnTo>
                    <a:pt x="13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9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6" y="32"/>
                  </a:lnTo>
                </a:path>
              </a:pathLst>
            </a:custGeom>
            <a:solidFill>
              <a:srgbClr val="5F5F5F"/>
            </a:solidFill>
            <a:ln w="3175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latin typeface="Calibri" pitchFamily="34" charset="0"/>
              </a:endParaRPr>
            </a:p>
          </p:txBody>
        </p:sp>
        <p:sp>
          <p:nvSpPr>
            <p:cNvPr id="25" name="Freeform 8"/>
            <p:cNvSpPr>
              <a:spLocks/>
            </p:cNvSpPr>
            <p:nvPr userDrawn="1"/>
          </p:nvSpPr>
          <p:spPr bwMode="auto">
            <a:xfrm>
              <a:off x="5643" y="4044"/>
              <a:ext cx="7" cy="1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3" y="17"/>
                </a:cxn>
                <a:cxn ang="0">
                  <a:pos x="5" y="17"/>
                </a:cxn>
                <a:cxn ang="0">
                  <a:pos x="5" y="15"/>
                </a:cxn>
                <a:cxn ang="0">
                  <a:pos x="8" y="12"/>
                </a:cxn>
                <a:cxn ang="0">
                  <a:pos x="8" y="10"/>
                </a:cxn>
                <a:cxn ang="0">
                  <a:pos x="6" y="7"/>
                </a:cxn>
                <a:cxn ang="0">
                  <a:pos x="5" y="5"/>
                </a:cxn>
                <a:cxn ang="0">
                  <a:pos x="3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5" y="2"/>
                </a:cxn>
                <a:cxn ang="0">
                  <a:pos x="6" y="2"/>
                </a:cxn>
                <a:cxn ang="0">
                  <a:pos x="8" y="5"/>
                </a:cxn>
                <a:cxn ang="0">
                  <a:pos x="10" y="5"/>
                </a:cxn>
                <a:cxn ang="0">
                  <a:pos x="10" y="7"/>
                </a:cxn>
                <a:cxn ang="0">
                  <a:pos x="11" y="10"/>
                </a:cxn>
                <a:cxn ang="0">
                  <a:pos x="11" y="12"/>
                </a:cxn>
                <a:cxn ang="0">
                  <a:pos x="8" y="15"/>
                </a:cxn>
                <a:cxn ang="0">
                  <a:pos x="6" y="17"/>
                </a:cxn>
                <a:cxn ang="0">
                  <a:pos x="3" y="18"/>
                </a:cxn>
                <a:cxn ang="0">
                  <a:pos x="0" y="18"/>
                </a:cxn>
              </a:cxnLst>
              <a:rect l="0" t="0" r="r" b="b"/>
              <a:pathLst>
                <a:path w="11" h="18">
                  <a:moveTo>
                    <a:pt x="0" y="18"/>
                  </a:moveTo>
                  <a:lnTo>
                    <a:pt x="3" y="17"/>
                  </a:lnTo>
                  <a:lnTo>
                    <a:pt x="5" y="17"/>
                  </a:lnTo>
                  <a:lnTo>
                    <a:pt x="5" y="15"/>
                  </a:lnTo>
                  <a:lnTo>
                    <a:pt x="8" y="12"/>
                  </a:lnTo>
                  <a:lnTo>
                    <a:pt x="8" y="10"/>
                  </a:lnTo>
                  <a:lnTo>
                    <a:pt x="6" y="7"/>
                  </a:lnTo>
                  <a:lnTo>
                    <a:pt x="5" y="5"/>
                  </a:lnTo>
                  <a:lnTo>
                    <a:pt x="3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6" y="2"/>
                  </a:lnTo>
                  <a:lnTo>
                    <a:pt x="8" y="5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11" y="10"/>
                  </a:lnTo>
                  <a:lnTo>
                    <a:pt x="11" y="12"/>
                  </a:lnTo>
                  <a:lnTo>
                    <a:pt x="8" y="15"/>
                  </a:lnTo>
                  <a:lnTo>
                    <a:pt x="6" y="17"/>
                  </a:lnTo>
                  <a:lnTo>
                    <a:pt x="3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latin typeface="Calibri" pitchFamily="34" charset="0"/>
              </a:endParaRPr>
            </a:p>
          </p:txBody>
        </p:sp>
        <p:sp>
          <p:nvSpPr>
            <p:cNvPr id="26" name="Freeform 9"/>
            <p:cNvSpPr>
              <a:spLocks/>
            </p:cNvSpPr>
            <p:nvPr userDrawn="1"/>
          </p:nvSpPr>
          <p:spPr bwMode="auto">
            <a:xfrm>
              <a:off x="5550" y="4145"/>
              <a:ext cx="80" cy="68"/>
            </a:xfrm>
            <a:custGeom>
              <a:avLst/>
              <a:gdLst/>
              <a:ahLst/>
              <a:cxnLst>
                <a:cxn ang="0">
                  <a:pos x="29" y="99"/>
                </a:cxn>
                <a:cxn ang="0">
                  <a:pos x="34" y="104"/>
                </a:cxn>
                <a:cxn ang="0">
                  <a:pos x="41" y="106"/>
                </a:cxn>
                <a:cxn ang="0">
                  <a:pos x="49" y="104"/>
                </a:cxn>
                <a:cxn ang="0">
                  <a:pos x="56" y="99"/>
                </a:cxn>
                <a:cxn ang="0">
                  <a:pos x="58" y="99"/>
                </a:cxn>
                <a:cxn ang="0">
                  <a:pos x="64" y="101"/>
                </a:cxn>
                <a:cxn ang="0">
                  <a:pos x="69" y="99"/>
                </a:cxn>
                <a:cxn ang="0">
                  <a:pos x="81" y="93"/>
                </a:cxn>
                <a:cxn ang="0">
                  <a:pos x="88" y="84"/>
                </a:cxn>
                <a:cxn ang="0">
                  <a:pos x="95" y="81"/>
                </a:cxn>
                <a:cxn ang="0">
                  <a:pos x="101" y="83"/>
                </a:cxn>
                <a:cxn ang="0">
                  <a:pos x="110" y="83"/>
                </a:cxn>
                <a:cxn ang="0">
                  <a:pos x="115" y="79"/>
                </a:cxn>
                <a:cxn ang="0">
                  <a:pos x="115" y="76"/>
                </a:cxn>
                <a:cxn ang="0">
                  <a:pos x="115" y="73"/>
                </a:cxn>
                <a:cxn ang="0">
                  <a:pos x="118" y="69"/>
                </a:cxn>
                <a:cxn ang="0">
                  <a:pos x="123" y="64"/>
                </a:cxn>
                <a:cxn ang="0">
                  <a:pos x="125" y="61"/>
                </a:cxn>
                <a:cxn ang="0">
                  <a:pos x="126" y="54"/>
                </a:cxn>
                <a:cxn ang="0">
                  <a:pos x="121" y="41"/>
                </a:cxn>
                <a:cxn ang="0">
                  <a:pos x="120" y="34"/>
                </a:cxn>
                <a:cxn ang="0">
                  <a:pos x="120" y="14"/>
                </a:cxn>
                <a:cxn ang="0">
                  <a:pos x="118" y="5"/>
                </a:cxn>
                <a:cxn ang="0">
                  <a:pos x="115" y="22"/>
                </a:cxn>
                <a:cxn ang="0">
                  <a:pos x="113" y="39"/>
                </a:cxn>
                <a:cxn ang="0">
                  <a:pos x="113" y="52"/>
                </a:cxn>
                <a:cxn ang="0">
                  <a:pos x="111" y="57"/>
                </a:cxn>
                <a:cxn ang="0">
                  <a:pos x="106" y="64"/>
                </a:cxn>
                <a:cxn ang="0">
                  <a:pos x="101" y="69"/>
                </a:cxn>
                <a:cxn ang="0">
                  <a:pos x="98" y="71"/>
                </a:cxn>
                <a:cxn ang="0">
                  <a:pos x="95" y="69"/>
                </a:cxn>
                <a:cxn ang="0">
                  <a:pos x="88" y="69"/>
                </a:cxn>
                <a:cxn ang="0">
                  <a:pos x="81" y="79"/>
                </a:cxn>
                <a:cxn ang="0">
                  <a:pos x="73" y="84"/>
                </a:cxn>
                <a:cxn ang="0">
                  <a:pos x="69" y="84"/>
                </a:cxn>
                <a:cxn ang="0">
                  <a:pos x="58" y="84"/>
                </a:cxn>
                <a:cxn ang="0">
                  <a:pos x="53" y="86"/>
                </a:cxn>
                <a:cxn ang="0">
                  <a:pos x="46" y="91"/>
                </a:cxn>
                <a:cxn ang="0">
                  <a:pos x="41" y="93"/>
                </a:cxn>
                <a:cxn ang="0">
                  <a:pos x="32" y="93"/>
                </a:cxn>
                <a:cxn ang="0">
                  <a:pos x="27" y="91"/>
                </a:cxn>
                <a:cxn ang="0">
                  <a:pos x="17" y="89"/>
                </a:cxn>
                <a:cxn ang="0">
                  <a:pos x="7" y="91"/>
                </a:cxn>
                <a:cxn ang="0">
                  <a:pos x="11" y="93"/>
                </a:cxn>
                <a:cxn ang="0">
                  <a:pos x="26" y="98"/>
                </a:cxn>
              </a:cxnLst>
              <a:rect l="0" t="0" r="r" b="b"/>
              <a:pathLst>
                <a:path w="126" h="106">
                  <a:moveTo>
                    <a:pt x="26" y="98"/>
                  </a:moveTo>
                  <a:lnTo>
                    <a:pt x="29" y="99"/>
                  </a:lnTo>
                  <a:lnTo>
                    <a:pt x="29" y="101"/>
                  </a:lnTo>
                  <a:lnTo>
                    <a:pt x="34" y="104"/>
                  </a:lnTo>
                  <a:lnTo>
                    <a:pt x="37" y="104"/>
                  </a:lnTo>
                  <a:lnTo>
                    <a:pt x="41" y="106"/>
                  </a:lnTo>
                  <a:lnTo>
                    <a:pt x="46" y="104"/>
                  </a:lnTo>
                  <a:lnTo>
                    <a:pt x="49" y="104"/>
                  </a:lnTo>
                  <a:lnTo>
                    <a:pt x="53" y="103"/>
                  </a:lnTo>
                  <a:lnTo>
                    <a:pt x="56" y="99"/>
                  </a:lnTo>
                  <a:lnTo>
                    <a:pt x="58" y="99"/>
                  </a:lnTo>
                  <a:lnTo>
                    <a:pt x="58" y="99"/>
                  </a:lnTo>
                  <a:lnTo>
                    <a:pt x="63" y="101"/>
                  </a:lnTo>
                  <a:lnTo>
                    <a:pt x="64" y="101"/>
                  </a:lnTo>
                  <a:lnTo>
                    <a:pt x="66" y="101"/>
                  </a:lnTo>
                  <a:lnTo>
                    <a:pt x="69" y="99"/>
                  </a:lnTo>
                  <a:lnTo>
                    <a:pt x="74" y="98"/>
                  </a:lnTo>
                  <a:lnTo>
                    <a:pt x="81" y="93"/>
                  </a:lnTo>
                  <a:lnTo>
                    <a:pt x="86" y="89"/>
                  </a:lnTo>
                  <a:lnTo>
                    <a:pt x="88" y="84"/>
                  </a:lnTo>
                  <a:lnTo>
                    <a:pt x="93" y="81"/>
                  </a:lnTo>
                  <a:lnTo>
                    <a:pt x="95" y="81"/>
                  </a:lnTo>
                  <a:lnTo>
                    <a:pt x="96" y="81"/>
                  </a:lnTo>
                  <a:lnTo>
                    <a:pt x="101" y="83"/>
                  </a:lnTo>
                  <a:lnTo>
                    <a:pt x="106" y="84"/>
                  </a:lnTo>
                  <a:lnTo>
                    <a:pt x="110" y="83"/>
                  </a:lnTo>
                  <a:lnTo>
                    <a:pt x="111" y="81"/>
                  </a:lnTo>
                  <a:lnTo>
                    <a:pt x="115" y="79"/>
                  </a:lnTo>
                  <a:lnTo>
                    <a:pt x="115" y="78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15" y="73"/>
                  </a:lnTo>
                  <a:lnTo>
                    <a:pt x="116" y="71"/>
                  </a:lnTo>
                  <a:lnTo>
                    <a:pt x="118" y="69"/>
                  </a:lnTo>
                  <a:lnTo>
                    <a:pt x="121" y="66"/>
                  </a:lnTo>
                  <a:lnTo>
                    <a:pt x="123" y="64"/>
                  </a:lnTo>
                  <a:lnTo>
                    <a:pt x="125" y="62"/>
                  </a:lnTo>
                  <a:lnTo>
                    <a:pt x="125" y="61"/>
                  </a:lnTo>
                  <a:lnTo>
                    <a:pt x="126" y="57"/>
                  </a:lnTo>
                  <a:lnTo>
                    <a:pt x="126" y="54"/>
                  </a:lnTo>
                  <a:lnTo>
                    <a:pt x="125" y="49"/>
                  </a:lnTo>
                  <a:lnTo>
                    <a:pt x="121" y="41"/>
                  </a:lnTo>
                  <a:lnTo>
                    <a:pt x="121" y="37"/>
                  </a:lnTo>
                  <a:lnTo>
                    <a:pt x="120" y="34"/>
                  </a:lnTo>
                  <a:lnTo>
                    <a:pt x="120" y="24"/>
                  </a:lnTo>
                  <a:lnTo>
                    <a:pt x="120" y="14"/>
                  </a:lnTo>
                  <a:lnTo>
                    <a:pt x="120" y="0"/>
                  </a:lnTo>
                  <a:lnTo>
                    <a:pt x="118" y="5"/>
                  </a:lnTo>
                  <a:lnTo>
                    <a:pt x="115" y="15"/>
                  </a:lnTo>
                  <a:lnTo>
                    <a:pt x="115" y="22"/>
                  </a:lnTo>
                  <a:lnTo>
                    <a:pt x="113" y="31"/>
                  </a:lnTo>
                  <a:lnTo>
                    <a:pt x="113" y="39"/>
                  </a:lnTo>
                  <a:lnTo>
                    <a:pt x="113" y="49"/>
                  </a:lnTo>
                  <a:lnTo>
                    <a:pt x="113" y="52"/>
                  </a:lnTo>
                  <a:lnTo>
                    <a:pt x="113" y="56"/>
                  </a:lnTo>
                  <a:lnTo>
                    <a:pt x="111" y="57"/>
                  </a:lnTo>
                  <a:lnTo>
                    <a:pt x="110" y="61"/>
                  </a:lnTo>
                  <a:lnTo>
                    <a:pt x="106" y="64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98" y="71"/>
                  </a:lnTo>
                  <a:lnTo>
                    <a:pt x="96" y="69"/>
                  </a:lnTo>
                  <a:lnTo>
                    <a:pt x="95" y="69"/>
                  </a:lnTo>
                  <a:lnTo>
                    <a:pt x="89" y="69"/>
                  </a:lnTo>
                  <a:lnTo>
                    <a:pt x="88" y="69"/>
                  </a:lnTo>
                  <a:lnTo>
                    <a:pt x="86" y="71"/>
                  </a:lnTo>
                  <a:lnTo>
                    <a:pt x="81" y="79"/>
                  </a:lnTo>
                  <a:lnTo>
                    <a:pt x="76" y="83"/>
                  </a:lnTo>
                  <a:lnTo>
                    <a:pt x="73" y="84"/>
                  </a:lnTo>
                  <a:lnTo>
                    <a:pt x="71" y="84"/>
                  </a:lnTo>
                  <a:lnTo>
                    <a:pt x="69" y="84"/>
                  </a:lnTo>
                  <a:lnTo>
                    <a:pt x="66" y="84"/>
                  </a:lnTo>
                  <a:lnTo>
                    <a:pt x="58" y="84"/>
                  </a:lnTo>
                  <a:lnTo>
                    <a:pt x="54" y="86"/>
                  </a:lnTo>
                  <a:lnTo>
                    <a:pt x="53" y="86"/>
                  </a:lnTo>
                  <a:lnTo>
                    <a:pt x="49" y="88"/>
                  </a:lnTo>
                  <a:lnTo>
                    <a:pt x="46" y="91"/>
                  </a:lnTo>
                  <a:lnTo>
                    <a:pt x="42" y="93"/>
                  </a:lnTo>
                  <a:lnTo>
                    <a:pt x="41" y="93"/>
                  </a:lnTo>
                  <a:lnTo>
                    <a:pt x="37" y="93"/>
                  </a:lnTo>
                  <a:lnTo>
                    <a:pt x="32" y="93"/>
                  </a:lnTo>
                  <a:lnTo>
                    <a:pt x="31" y="93"/>
                  </a:lnTo>
                  <a:lnTo>
                    <a:pt x="27" y="91"/>
                  </a:lnTo>
                  <a:lnTo>
                    <a:pt x="21" y="91"/>
                  </a:lnTo>
                  <a:lnTo>
                    <a:pt x="17" y="89"/>
                  </a:lnTo>
                  <a:lnTo>
                    <a:pt x="12" y="91"/>
                  </a:lnTo>
                  <a:lnTo>
                    <a:pt x="7" y="91"/>
                  </a:lnTo>
                  <a:lnTo>
                    <a:pt x="0" y="93"/>
                  </a:lnTo>
                  <a:lnTo>
                    <a:pt x="11" y="93"/>
                  </a:lnTo>
                  <a:lnTo>
                    <a:pt x="16" y="94"/>
                  </a:lnTo>
                  <a:lnTo>
                    <a:pt x="26" y="9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latin typeface="Calibri" pitchFamily="34" charset="0"/>
              </a:endParaRPr>
            </a:p>
          </p:txBody>
        </p:sp>
        <p:sp>
          <p:nvSpPr>
            <p:cNvPr id="27" name="Freeform 10"/>
            <p:cNvSpPr>
              <a:spLocks/>
            </p:cNvSpPr>
            <p:nvPr userDrawn="1"/>
          </p:nvSpPr>
          <p:spPr bwMode="auto">
            <a:xfrm>
              <a:off x="5656" y="4187"/>
              <a:ext cx="17" cy="17"/>
            </a:xfrm>
            <a:custGeom>
              <a:avLst/>
              <a:gdLst/>
              <a:ahLst/>
              <a:cxnLst>
                <a:cxn ang="0">
                  <a:pos x="12" y="27"/>
                </a:cxn>
                <a:cxn ang="0">
                  <a:pos x="11" y="27"/>
                </a:cxn>
                <a:cxn ang="0">
                  <a:pos x="7" y="27"/>
                </a:cxn>
                <a:cxn ang="0">
                  <a:pos x="4" y="23"/>
                </a:cxn>
                <a:cxn ang="0">
                  <a:pos x="2" y="22"/>
                </a:cxn>
                <a:cxn ang="0">
                  <a:pos x="2" y="18"/>
                </a:cxn>
                <a:cxn ang="0">
                  <a:pos x="0" y="17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2" y="8"/>
                </a:cxn>
                <a:cxn ang="0">
                  <a:pos x="4" y="3"/>
                </a:cxn>
                <a:cxn ang="0">
                  <a:pos x="7" y="3"/>
                </a:cxn>
                <a:cxn ang="0">
                  <a:pos x="9" y="2"/>
                </a:cxn>
                <a:cxn ang="0">
                  <a:pos x="12" y="0"/>
                </a:cxn>
                <a:cxn ang="0">
                  <a:pos x="14" y="0"/>
                </a:cxn>
                <a:cxn ang="0">
                  <a:pos x="17" y="0"/>
                </a:cxn>
                <a:cxn ang="0">
                  <a:pos x="19" y="2"/>
                </a:cxn>
                <a:cxn ang="0">
                  <a:pos x="24" y="5"/>
                </a:cxn>
                <a:cxn ang="0">
                  <a:pos x="26" y="7"/>
                </a:cxn>
                <a:cxn ang="0">
                  <a:pos x="27" y="10"/>
                </a:cxn>
                <a:cxn ang="0">
                  <a:pos x="27" y="12"/>
                </a:cxn>
                <a:cxn ang="0">
                  <a:pos x="27" y="15"/>
                </a:cxn>
                <a:cxn ang="0">
                  <a:pos x="27" y="18"/>
                </a:cxn>
                <a:cxn ang="0">
                  <a:pos x="26" y="20"/>
                </a:cxn>
                <a:cxn ang="0">
                  <a:pos x="24" y="25"/>
                </a:cxn>
                <a:cxn ang="0">
                  <a:pos x="21" y="25"/>
                </a:cxn>
                <a:cxn ang="0">
                  <a:pos x="19" y="27"/>
                </a:cxn>
                <a:cxn ang="0">
                  <a:pos x="16" y="27"/>
                </a:cxn>
                <a:cxn ang="0">
                  <a:pos x="12" y="27"/>
                </a:cxn>
              </a:cxnLst>
              <a:rect l="0" t="0" r="r" b="b"/>
              <a:pathLst>
                <a:path w="27" h="27">
                  <a:moveTo>
                    <a:pt x="12" y="27"/>
                  </a:moveTo>
                  <a:lnTo>
                    <a:pt x="11" y="27"/>
                  </a:lnTo>
                  <a:lnTo>
                    <a:pt x="7" y="27"/>
                  </a:lnTo>
                  <a:lnTo>
                    <a:pt x="4" y="23"/>
                  </a:lnTo>
                  <a:lnTo>
                    <a:pt x="2" y="22"/>
                  </a:lnTo>
                  <a:lnTo>
                    <a:pt x="2" y="18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2" y="8"/>
                  </a:lnTo>
                  <a:lnTo>
                    <a:pt x="4" y="3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4" y="5"/>
                  </a:lnTo>
                  <a:lnTo>
                    <a:pt x="26" y="7"/>
                  </a:lnTo>
                  <a:lnTo>
                    <a:pt x="27" y="10"/>
                  </a:lnTo>
                  <a:lnTo>
                    <a:pt x="27" y="12"/>
                  </a:lnTo>
                  <a:lnTo>
                    <a:pt x="27" y="15"/>
                  </a:lnTo>
                  <a:lnTo>
                    <a:pt x="27" y="18"/>
                  </a:lnTo>
                  <a:lnTo>
                    <a:pt x="26" y="20"/>
                  </a:lnTo>
                  <a:lnTo>
                    <a:pt x="24" y="25"/>
                  </a:lnTo>
                  <a:lnTo>
                    <a:pt x="21" y="25"/>
                  </a:lnTo>
                  <a:lnTo>
                    <a:pt x="19" y="27"/>
                  </a:lnTo>
                  <a:lnTo>
                    <a:pt x="16" y="27"/>
                  </a:lnTo>
                  <a:lnTo>
                    <a:pt x="12" y="27"/>
                  </a:lnTo>
                  <a:close/>
                </a:path>
              </a:pathLst>
            </a:custGeom>
            <a:solidFill>
              <a:srgbClr val="5F5F5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latin typeface="Calibri" pitchFamily="34" charset="0"/>
              </a:endParaRPr>
            </a:p>
          </p:txBody>
        </p:sp>
      </p:grpSp>
      <p:sp>
        <p:nvSpPr>
          <p:cNvPr id="28" name="Rectangle 27"/>
          <p:cNvSpPr/>
          <p:nvPr userDrawn="1"/>
        </p:nvSpPr>
        <p:spPr bwMode="auto">
          <a:xfrm>
            <a:off x="10621396" y="1112938"/>
            <a:ext cx="985020" cy="981522"/>
          </a:xfrm>
          <a:prstGeom prst="rect">
            <a:avLst/>
          </a:prstGeom>
          <a:solidFill>
            <a:srgbClr val="FFFFFF">
              <a:alpha val="30196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26" name="Picture 2" descr="http://www.tuwien.ac.at/fileadmin/t/tuwien/downloads/cd/CD_NEU_2009/TU_Logos_2009/TU_Signet_white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6189" y="91277"/>
            <a:ext cx="617839" cy="61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54" r:id="rId2"/>
    <p:sldLayoutId id="2147483857" r:id="rId3"/>
    <p:sldLayoutId id="2147483867" r:id="rId4"/>
    <p:sldLayoutId id="2147483864" r:id="rId5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0">
          <a:solidFill>
            <a:schemeClr val="bg1"/>
          </a:solidFill>
          <a:latin typeface="Calibri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5pPr>
      <a:lvl6pPr marL="609722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6pPr>
      <a:lvl7pPr marL="1219444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7pPr>
      <a:lvl8pPr marL="1829166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8pPr>
      <a:lvl9pPr marL="2438888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9pPr>
    </p:titleStyle>
    <p:bodyStyle>
      <a:lvl1pPr marL="357188" indent="-357188" algn="l" rtl="0" eaLnBrk="0" fontAlgn="base" hangingPunct="0">
        <a:spcBef>
          <a:spcPct val="20000"/>
        </a:spcBef>
        <a:spcAft>
          <a:spcPct val="0"/>
        </a:spcAft>
        <a:buClr>
          <a:srgbClr val="2AA3D8"/>
        </a:buClr>
        <a:buSzPct val="65000"/>
        <a:buFontTx/>
        <a:buBlip>
          <a:blip r:embed="rId8"/>
        </a:buBlip>
        <a:defRPr sz="3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898525" indent="-358775" algn="l" rtl="0" eaLnBrk="0" fontAlgn="base" hangingPunct="0">
        <a:spcBef>
          <a:spcPct val="20000"/>
        </a:spcBef>
        <a:spcAft>
          <a:spcPct val="0"/>
        </a:spcAft>
        <a:buClr>
          <a:srgbClr val="2AA3D8"/>
        </a:buClr>
        <a:buSzPct val="55000"/>
        <a:buFontTx/>
        <a:buBlip>
          <a:blip r:embed="rId8"/>
        </a:buBlip>
        <a:defRPr sz="3000">
          <a:solidFill>
            <a:schemeClr val="tx1"/>
          </a:solidFill>
          <a:latin typeface="Calibri" pitchFamily="34" charset="0"/>
        </a:defRPr>
      </a:lvl2pPr>
      <a:lvl3pPr marL="1435100" indent="-358775" algn="l" rtl="0" eaLnBrk="0" fontAlgn="base" hangingPunct="0">
        <a:spcBef>
          <a:spcPct val="20000"/>
        </a:spcBef>
        <a:spcAft>
          <a:spcPct val="0"/>
        </a:spcAft>
        <a:buClr>
          <a:srgbClr val="2AA3D8"/>
        </a:buClr>
        <a:buSzPct val="50000"/>
        <a:buFontTx/>
        <a:buBlip>
          <a:blip r:embed="rId8"/>
        </a:buBlip>
        <a:defRPr sz="2800">
          <a:solidFill>
            <a:schemeClr val="tx1"/>
          </a:solidFill>
          <a:latin typeface="Calibri" pitchFamily="34" charset="0"/>
        </a:defRPr>
      </a:lvl3pPr>
      <a:lvl4pPr marL="1438275" indent="0" algn="l" rtl="0" eaLnBrk="0" fontAlgn="base" hangingPunct="0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None/>
        <a:defRPr sz="2500">
          <a:solidFill>
            <a:schemeClr val="tx1"/>
          </a:solidFill>
          <a:latin typeface="Calibri" pitchFamily="34" charset="0"/>
        </a:defRPr>
      </a:lvl4pPr>
      <a:lvl5pPr marL="1793875" indent="0" algn="l" rtl="0" eaLnBrk="0" fontAlgn="base" hangingPunct="0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None/>
        <a:defRPr sz="2200">
          <a:solidFill>
            <a:schemeClr val="tx1"/>
          </a:solidFill>
          <a:latin typeface="Calibri" pitchFamily="34" charset="0"/>
        </a:defRPr>
      </a:lvl5pPr>
      <a:lvl6pPr marL="3596937" indent="-357789" algn="l" rtl="0" fontAlgn="base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9"/>
        </a:buBlip>
        <a:defRPr sz="3200">
          <a:solidFill>
            <a:schemeClr val="tx1"/>
          </a:solidFill>
          <a:latin typeface="+mn-lt"/>
        </a:defRPr>
      </a:lvl6pPr>
      <a:lvl7pPr marL="4206658" indent="-357789" algn="l" rtl="0" fontAlgn="base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9"/>
        </a:buBlip>
        <a:defRPr sz="3200">
          <a:solidFill>
            <a:schemeClr val="tx1"/>
          </a:solidFill>
          <a:latin typeface="+mn-lt"/>
        </a:defRPr>
      </a:lvl7pPr>
      <a:lvl8pPr marL="4816380" indent="-357789" algn="l" rtl="0" fontAlgn="base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9"/>
        </a:buBlip>
        <a:defRPr sz="3200">
          <a:solidFill>
            <a:schemeClr val="tx1"/>
          </a:solidFill>
          <a:latin typeface="+mn-lt"/>
        </a:defRPr>
      </a:lvl8pPr>
      <a:lvl9pPr marL="5426102" indent="-357789" algn="l" rtl="0" fontAlgn="base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9"/>
        </a:buBlip>
        <a:defRPr sz="32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722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444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9166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888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610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8332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8053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775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35AB35C8-D8C4-C298-172E-1E3045C1BA05}"/>
              </a:ext>
            </a:extLst>
          </p:cNvPr>
          <p:cNvSpPr txBox="1">
            <a:spLocks/>
          </p:cNvSpPr>
          <p:nvPr userDrawn="1"/>
        </p:nvSpPr>
        <p:spPr>
          <a:xfrm>
            <a:off x="6311003" y="6313361"/>
            <a:ext cx="5094534" cy="210361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>
                <a:solidFill>
                  <a:schemeClr val="tx1"/>
                </a:solidFill>
              </a:rPr>
              <a:t>© </a:t>
            </a:r>
            <a:r>
              <a:rPr lang="en-GB" sz="1000" dirty="0" err="1">
                <a:solidFill>
                  <a:schemeClr val="tx1"/>
                </a:solidFill>
              </a:rPr>
              <a:t>Eurographics</a:t>
            </a:r>
            <a:r>
              <a:rPr lang="en-GB" sz="1000" dirty="0">
                <a:solidFill>
                  <a:schemeClr val="tx1"/>
                </a:solidFill>
              </a:rPr>
              <a:t> Conference 2024. All rights preserved.</a:t>
            </a:r>
            <a:endParaRPr lang="en-CY" sz="1000" dirty="0">
              <a:solidFill>
                <a:schemeClr val="tx1"/>
              </a:solidFill>
            </a:endParaRPr>
          </a:p>
        </p:txBody>
      </p:sp>
      <p:pic>
        <p:nvPicPr>
          <p:cNvPr id="3" name="Picture 2" descr="A green line art of a star&#10;&#10;Description automatically generated">
            <a:extLst>
              <a:ext uri="{FF2B5EF4-FFF2-40B4-BE49-F238E27FC236}">
                <a16:creationId xmlns:a16="http://schemas.microsoft.com/office/drawing/2014/main" id="{0709D3A2-2AC1-B060-C216-BADAB79831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03147" y="-1463194"/>
            <a:ext cx="3270383" cy="3191677"/>
          </a:xfrm>
          <a:prstGeom prst="rect">
            <a:avLst/>
          </a:prstGeom>
        </p:spPr>
      </p:pic>
      <p:pic>
        <p:nvPicPr>
          <p:cNvPr id="7" name="Picture 6" descr="A green star shaped logo&#10;&#10;Description automatically generated with medium confidence">
            <a:extLst>
              <a:ext uri="{FF2B5EF4-FFF2-40B4-BE49-F238E27FC236}">
                <a16:creationId xmlns:a16="http://schemas.microsoft.com/office/drawing/2014/main" id="{A77A55DD-8DF7-1D5D-085D-696AD3AE32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435759" y="5685490"/>
            <a:ext cx="838257" cy="83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249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4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jpg"/><Relationship Id="rId4" Type="http://schemas.openxmlformats.org/officeDocument/2006/relationships/video" Target="../media/media2.mp4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video" Target="../media/media6.mp4"/><Relationship Id="rId13" Type="http://schemas.openxmlformats.org/officeDocument/2006/relationships/image" Target="../media/image49.png"/><Relationship Id="rId3" Type="http://schemas.microsoft.com/office/2007/relationships/media" Target="../media/media4.mp4"/><Relationship Id="rId7" Type="http://schemas.microsoft.com/office/2007/relationships/media" Target="../media/media6.mp4"/><Relationship Id="rId12" Type="http://schemas.openxmlformats.org/officeDocument/2006/relationships/image" Target="../media/image48.png"/><Relationship Id="rId2" Type="http://schemas.openxmlformats.org/officeDocument/2006/relationships/video" Target="../media/media3.mp4"/><Relationship Id="rId16" Type="http://schemas.openxmlformats.org/officeDocument/2006/relationships/image" Target="../media/image52.png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11" Type="http://schemas.openxmlformats.org/officeDocument/2006/relationships/image" Target="../media/image47.png"/><Relationship Id="rId5" Type="http://schemas.microsoft.com/office/2007/relationships/media" Target="../media/media5.mp4"/><Relationship Id="rId15" Type="http://schemas.openxmlformats.org/officeDocument/2006/relationships/image" Target="../media/image51.png"/><Relationship Id="rId10" Type="http://schemas.openxmlformats.org/officeDocument/2006/relationships/notesSlide" Target="../notesSlides/notesSlide27.xml"/><Relationship Id="rId4" Type="http://schemas.openxmlformats.org/officeDocument/2006/relationships/video" Target="../media/media4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/>
              <a:t>PPSurf</a:t>
            </a:r>
            <a:br>
              <a:rPr lang="de-AT" dirty="0"/>
            </a:br>
            <a:r>
              <a:rPr lang="en-US" sz="2400" dirty="0"/>
              <a:t>Combining Patches and Point Convolutions for Detailed Surface Reconstruction</a:t>
            </a:r>
            <a:endParaRPr lang="de-AT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AT" dirty="0"/>
              <a:t>Philipp Erler, Lizeth Fuentes-Perez, Pedro Hermosilla, </a:t>
            </a:r>
            <a:br>
              <a:rPr lang="de-AT" dirty="0"/>
            </a:br>
            <a:r>
              <a:rPr lang="de-AT" dirty="0"/>
              <a:t>Paul Guerrero, Renato Pajarola and Michael Wimmer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AT" dirty="0"/>
              <a:t>Institute of Visual Computing &amp; Human-Centered Technology</a:t>
            </a:r>
          </a:p>
          <a:p>
            <a:r>
              <a:rPr lang="en-US" dirty="0"/>
              <a:t>Research Unit of Computer Graphics</a:t>
            </a:r>
            <a:endParaRPr lang="de-AT" dirty="0"/>
          </a:p>
          <a:p>
            <a:r>
              <a:rPr lang="de-AT" dirty="0"/>
              <a:t>TU Wien, Austria</a:t>
            </a:r>
          </a:p>
        </p:txBody>
      </p:sp>
    </p:spTree>
    <p:extLst>
      <p:ext uri="{BB962C8B-B14F-4D97-AF65-F5344CB8AC3E}">
        <p14:creationId xmlns:p14="http://schemas.microsoft.com/office/powerpoint/2010/main" val="4237719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EE845-F0FD-AF0F-CBD2-8A4542105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Driven Methods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4CE963-5A5C-73DA-C2A6-B06D84C20D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PPSurf - EG2024</a:t>
            </a:r>
            <a:endParaRPr lang="de-A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3DC0DE-B8D9-4779-535E-72D15A4E2D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10</a:t>
            </a:fld>
            <a:endParaRPr lang="de-AT" dirty="0"/>
          </a:p>
        </p:txBody>
      </p:sp>
      <p:pic>
        <p:nvPicPr>
          <p:cNvPr id="9" name="Picture 8" descr="A hand drawn with small dots&#10;&#10;Description automatically generated with medium confidence">
            <a:extLst>
              <a:ext uri="{FF2B5EF4-FFF2-40B4-BE49-F238E27FC236}">
                <a16:creationId xmlns:a16="http://schemas.microsoft.com/office/drawing/2014/main" id="{54F6C052-7867-1A33-F39F-9271EF0E9F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56" t="37403" r="32154" b="8010"/>
          <a:stretch/>
        </p:blipFill>
        <p:spPr>
          <a:xfrm>
            <a:off x="120923" y="1674980"/>
            <a:ext cx="2734628" cy="35550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8E2E2B-6DB3-FB38-970B-0FEA925F36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128" t="37209" r="32362" b="7435"/>
          <a:stretch/>
        </p:blipFill>
        <p:spPr>
          <a:xfrm>
            <a:off x="3174559" y="1727741"/>
            <a:ext cx="2562988" cy="35022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25E748-A24C-8D1A-DFCF-1865517F1E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963" t="37209" r="32500" b="7315"/>
          <a:stretch/>
        </p:blipFill>
        <p:spPr>
          <a:xfrm>
            <a:off x="6025579" y="1727740"/>
            <a:ext cx="2685309" cy="35022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BDEDBD-226E-6073-BF2D-9D7FD54603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207" t="37209" r="33282" b="7308"/>
          <a:stretch/>
        </p:blipFill>
        <p:spPr>
          <a:xfrm>
            <a:off x="9193931" y="1727740"/>
            <a:ext cx="2557130" cy="35022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6B05F24-916C-794D-E05B-65F759942714}"/>
              </a:ext>
            </a:extLst>
          </p:cNvPr>
          <p:cNvSpPr txBox="1"/>
          <p:nvPr/>
        </p:nvSpPr>
        <p:spPr>
          <a:xfrm>
            <a:off x="3222523" y="6026648"/>
            <a:ext cx="27841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ERLER P., GUERRERO P., OHRHALLINGER S., MITRA N. J., WIMMER M.: Points2Surf: Learning implicit surfaces from point clouds. In European Conference on Computer Vision (ECCV) (2020).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0EA466-5C74-FC31-D09C-78750101B01A}"/>
              </a:ext>
            </a:extLst>
          </p:cNvPr>
          <p:cNvSpPr txBox="1"/>
          <p:nvPr/>
        </p:nvSpPr>
        <p:spPr>
          <a:xfrm>
            <a:off x="6393553" y="6022082"/>
            <a:ext cx="2316193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Peng S., Jiang C. M., Liao Y., Niemeyer M., </a:t>
            </a:r>
            <a:r>
              <a:rPr lang="en-US" sz="900" dirty="0" err="1"/>
              <a:t>Pollefeys</a:t>
            </a:r>
            <a:r>
              <a:rPr lang="en-US" sz="900" dirty="0"/>
              <a:t> M., Geiger A.: Shape as points: A differentiable </a:t>
            </a:r>
            <a:r>
              <a:rPr lang="en-US" sz="900" dirty="0" err="1"/>
              <a:t>poisson</a:t>
            </a:r>
            <a:r>
              <a:rPr lang="en-US" sz="900" dirty="0"/>
              <a:t> solver. In Advances in Neural Information Processing Systems (</a:t>
            </a:r>
            <a:r>
              <a:rPr lang="en-US" sz="900" dirty="0" err="1"/>
              <a:t>NeurIPS</a:t>
            </a:r>
            <a:r>
              <a:rPr lang="en-US" sz="900" dirty="0"/>
              <a:t>) (2021).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FFBA6AE-5322-52AE-0588-48ED939CA18E}"/>
              </a:ext>
            </a:extLst>
          </p:cNvPr>
          <p:cNvSpPr txBox="1"/>
          <p:nvPr/>
        </p:nvSpPr>
        <p:spPr>
          <a:xfrm>
            <a:off x="3402268" y="891020"/>
            <a:ext cx="18524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</a:rPr>
              <a:t>Points2Surf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09B51C-44A6-8D4E-EA28-407A5CF0318D}"/>
              </a:ext>
            </a:extLst>
          </p:cNvPr>
          <p:cNvSpPr txBox="1"/>
          <p:nvPr/>
        </p:nvSpPr>
        <p:spPr>
          <a:xfrm>
            <a:off x="6229108" y="886746"/>
            <a:ext cx="2153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</a:rPr>
              <a:t>SAP (learned)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7E71E67-88C1-FEA9-FC81-CA2F9E1110C9}"/>
              </a:ext>
            </a:extLst>
          </p:cNvPr>
          <p:cNvSpPr txBox="1"/>
          <p:nvPr/>
        </p:nvSpPr>
        <p:spPr>
          <a:xfrm>
            <a:off x="10130035" y="886509"/>
            <a:ext cx="1032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</a:rPr>
              <a:t>POCO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1C5606-7D88-4DB3-322D-F5B5FDA55D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7757" y="1569928"/>
            <a:ext cx="751558" cy="13558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B08A7D-9CE9-1047-6334-4B0DC5BBE3F6}"/>
              </a:ext>
            </a:extLst>
          </p:cNvPr>
          <p:cNvSpPr txBox="1"/>
          <p:nvPr/>
        </p:nvSpPr>
        <p:spPr>
          <a:xfrm>
            <a:off x="9268303" y="6022082"/>
            <a:ext cx="251566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BOULCH A., MARLET R.: Poco: Point convolution for surface reconstruction. In Proceedings of the IEEE/CVF Conference on Computer Vision and Pattern Recognition (CVPR) (June 2022), pp. 6302–6314.</a:t>
            </a:r>
          </a:p>
        </p:txBody>
      </p:sp>
    </p:spTree>
    <p:extLst>
      <p:ext uri="{BB962C8B-B14F-4D97-AF65-F5344CB8AC3E}">
        <p14:creationId xmlns:p14="http://schemas.microsoft.com/office/powerpoint/2010/main" val="81016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028EE-8456-3104-BB42-40485D905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Predicting Implicit Surfaces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CE21564-A23D-F5EC-51C7-084D429B71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25984" y="1251409"/>
            <a:ext cx="7306695" cy="480127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B71135-CC88-95EB-808C-7D2BB20129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PPSurf - EG2024</a:t>
            </a:r>
            <a:endParaRPr lang="de-A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1444FE-6F35-9D0F-FD14-F675BA9F80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11</a:t>
            </a:fld>
            <a:endParaRPr lang="de-AT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E6ECA9-FFE9-22F7-ADBA-25B3E9365FAC}"/>
              </a:ext>
            </a:extLst>
          </p:cNvPr>
          <p:cNvSpPr txBox="1"/>
          <p:nvPr/>
        </p:nvSpPr>
        <p:spPr>
          <a:xfrm>
            <a:off x="3049019" y="6150776"/>
            <a:ext cx="60971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Park, Jeong Joon, et al. "</a:t>
            </a:r>
            <a:r>
              <a:rPr lang="en-US" sz="900" dirty="0" err="1"/>
              <a:t>Deepsdf</a:t>
            </a:r>
            <a:r>
              <a:rPr lang="en-US" sz="900" dirty="0"/>
              <a:t>: Learning continuous signed distance functions for shape representation." </a:t>
            </a:r>
            <a:r>
              <a:rPr lang="en-US" sz="900" i="1" dirty="0"/>
              <a:t>Proceedings of the IEEE/CVF conference on computer vision and pattern recognition</a:t>
            </a:r>
            <a:r>
              <a:rPr lang="en-US" sz="900" dirty="0"/>
              <a:t>. 2019.</a:t>
            </a:r>
          </a:p>
        </p:txBody>
      </p:sp>
    </p:spTree>
    <p:extLst>
      <p:ext uri="{BB962C8B-B14F-4D97-AF65-F5344CB8AC3E}">
        <p14:creationId xmlns:p14="http://schemas.microsoft.com/office/powerpoint/2010/main" val="1044028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2F89DF-81FE-8381-A586-599EB9FBF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Occupancy Probability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AC7097-D68E-BE7B-9B7D-D15E41457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561" y="914886"/>
            <a:ext cx="6303066" cy="5474967"/>
          </a:xfrm>
        </p:spPr>
        <p:txBody>
          <a:bodyPr/>
          <a:lstStyle/>
          <a:p>
            <a:r>
              <a:rPr lang="en-US" dirty="0"/>
              <a:t>TSDF: [-1, +1]</a:t>
            </a:r>
          </a:p>
          <a:p>
            <a:r>
              <a:rPr lang="en-US" dirty="0"/>
              <a:t>Occupancy: [0, 1]</a:t>
            </a:r>
          </a:p>
          <a:p>
            <a:r>
              <a:rPr lang="en-US" dirty="0"/>
              <a:t>Occupancy Probability (POCO):</a:t>
            </a:r>
          </a:p>
          <a:p>
            <a:pPr lvl="1"/>
            <a:r>
              <a:rPr lang="en-US" dirty="0"/>
              <a:t>In: [0, 1]</a:t>
            </a:r>
          </a:p>
          <a:p>
            <a:pPr lvl="1"/>
            <a:r>
              <a:rPr lang="en-US" dirty="0"/>
              <a:t>Out: [0, 1]</a:t>
            </a:r>
          </a:p>
          <a:p>
            <a:pPr lvl="1"/>
            <a:r>
              <a:rPr lang="en-US" dirty="0" err="1"/>
              <a:t>Occ_prob</a:t>
            </a:r>
            <a:r>
              <a:rPr lang="en-US" dirty="0"/>
              <a:t> = (Out – In)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B0A0A4A-8CAF-592F-5E26-D703572BB6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PPSurf - EG2024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9225C1B-2077-91C9-A8E4-78A2173D9B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12</a:t>
            </a:fld>
            <a:endParaRPr lang="de-AT" dirty="0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334CE720-535A-C2BF-960A-4B82EB23DC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504"/>
          <a:stretch/>
        </p:blipFill>
        <p:spPr bwMode="auto">
          <a:xfrm>
            <a:off x="7283354" y="840262"/>
            <a:ext cx="2774673" cy="5443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11F8F9E4-1EAF-48C3-D3CA-6DB2C4D9E74D}"/>
              </a:ext>
            </a:extLst>
          </p:cNvPr>
          <p:cNvSpPr txBox="1"/>
          <p:nvPr/>
        </p:nvSpPr>
        <p:spPr>
          <a:xfrm>
            <a:off x="6457627" y="6325160"/>
            <a:ext cx="496855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Park, Jeong Joon, et al. "</a:t>
            </a:r>
            <a:r>
              <a:rPr lang="en-US" sz="900" dirty="0" err="1"/>
              <a:t>Deepsdf</a:t>
            </a:r>
            <a:r>
              <a:rPr lang="en-US" sz="900" dirty="0"/>
              <a:t>: Learning continuous signed distance functions for shape representation." </a:t>
            </a:r>
            <a:r>
              <a:rPr lang="en-US" sz="900" i="1" dirty="0"/>
              <a:t>Proceedings of the IEEE/CVF conference on computer vision and pattern recognition</a:t>
            </a:r>
            <a:r>
              <a:rPr lang="en-US" sz="900" dirty="0"/>
              <a:t>. 2019.</a:t>
            </a:r>
          </a:p>
        </p:txBody>
      </p:sp>
    </p:spTree>
    <p:extLst>
      <p:ext uri="{BB962C8B-B14F-4D97-AF65-F5344CB8AC3E}">
        <p14:creationId xmlns:p14="http://schemas.microsoft.com/office/powerpoint/2010/main" val="3377639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117B8-D43F-80D9-9799-A91A9040D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and Local Information</a:t>
            </a:r>
          </a:p>
        </p:txBody>
      </p:sp>
      <p:pic>
        <p:nvPicPr>
          <p:cNvPr id="7" name="Content Placeholder 6" descr="A circular object with holes&#10;&#10;Description automatically generated">
            <a:extLst>
              <a:ext uri="{FF2B5EF4-FFF2-40B4-BE49-F238E27FC236}">
                <a16:creationId xmlns:a16="http://schemas.microsoft.com/office/drawing/2014/main" id="{9C621947-7337-8CCE-48C1-397AE99319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5637" t="17091" r="23088" b="16589"/>
          <a:stretch/>
        </p:blipFill>
        <p:spPr>
          <a:xfrm>
            <a:off x="210489" y="1086791"/>
            <a:ext cx="2093964" cy="2708362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019C38-454D-EA27-1BFF-D3510C4ABB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PPSurf - EG2024</a:t>
            </a:r>
            <a:endParaRPr lang="de-A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725687-4BFE-003D-463C-C2FE8823AA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13</a:t>
            </a:fld>
            <a:endParaRPr lang="de-AT" dirty="0"/>
          </a:p>
        </p:txBody>
      </p:sp>
      <p:pic>
        <p:nvPicPr>
          <p:cNvPr id="9" name="Picture 8" descr="A black dot on a white background&#10;&#10;Description automatically generated">
            <a:extLst>
              <a:ext uri="{FF2B5EF4-FFF2-40B4-BE49-F238E27FC236}">
                <a16:creationId xmlns:a16="http://schemas.microsoft.com/office/drawing/2014/main" id="{98DCFA9B-94BF-B34C-2EDA-043575EC0E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485" t="15990" r="20240" b="17690"/>
          <a:stretch/>
        </p:blipFill>
        <p:spPr>
          <a:xfrm>
            <a:off x="210489" y="3578757"/>
            <a:ext cx="2093964" cy="2708362"/>
          </a:xfrm>
          <a:prstGeom prst="rect">
            <a:avLst/>
          </a:prstGeom>
        </p:spPr>
      </p:pic>
      <p:pic>
        <p:nvPicPr>
          <p:cNvPr id="11" name="Picture 10" descr="A yellow and blue circular object&#10;&#10;Description automatically generated">
            <a:extLst>
              <a:ext uri="{FF2B5EF4-FFF2-40B4-BE49-F238E27FC236}">
                <a16:creationId xmlns:a16="http://schemas.microsoft.com/office/drawing/2014/main" id="{959E3579-390B-01C0-1CD7-7FB0E7E5D7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337" t="15990" r="23388" b="17690"/>
          <a:stretch/>
        </p:blipFill>
        <p:spPr>
          <a:xfrm>
            <a:off x="2353171" y="1917626"/>
            <a:ext cx="3340370" cy="4320480"/>
          </a:xfrm>
          <a:prstGeom prst="rect">
            <a:avLst/>
          </a:prstGeom>
        </p:spPr>
      </p:pic>
      <p:pic>
        <p:nvPicPr>
          <p:cNvPr id="13" name="Picture 12" descr="A blue and yellow wheel&#10;&#10;Description automatically generated">
            <a:extLst>
              <a:ext uri="{FF2B5EF4-FFF2-40B4-BE49-F238E27FC236}">
                <a16:creationId xmlns:a16="http://schemas.microsoft.com/office/drawing/2014/main" id="{DFD06DAA-CD1D-26D2-B074-2E9760156B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629" t="15990" r="23097" b="17690"/>
          <a:stretch/>
        </p:blipFill>
        <p:spPr>
          <a:xfrm>
            <a:off x="5665539" y="1917626"/>
            <a:ext cx="3340370" cy="4320480"/>
          </a:xfrm>
          <a:prstGeom prst="rect">
            <a:avLst/>
          </a:prstGeom>
        </p:spPr>
      </p:pic>
      <p:pic>
        <p:nvPicPr>
          <p:cNvPr id="15" name="Picture 14" descr="A circular object with holes in it&#10;&#10;Description automatically generated">
            <a:extLst>
              <a:ext uri="{FF2B5EF4-FFF2-40B4-BE49-F238E27FC236}">
                <a16:creationId xmlns:a16="http://schemas.microsoft.com/office/drawing/2014/main" id="{E04C8426-6ABA-D47A-D200-F6272E42313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637" t="15990" r="23088" b="17690"/>
          <a:stretch/>
        </p:blipFill>
        <p:spPr>
          <a:xfrm>
            <a:off x="8833891" y="1917626"/>
            <a:ext cx="3340370" cy="43204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36EE000-FEA1-ECAD-3B57-9FA2B55671F4}"/>
              </a:ext>
            </a:extLst>
          </p:cNvPr>
          <p:cNvSpPr txBox="1"/>
          <p:nvPr/>
        </p:nvSpPr>
        <p:spPr>
          <a:xfrm>
            <a:off x="3145259" y="890350"/>
            <a:ext cx="16789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</a:rPr>
              <a:t>Only Local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1D8956-4943-EC9A-3D24-CE9A7ED36EC2}"/>
              </a:ext>
            </a:extLst>
          </p:cNvPr>
          <p:cNvSpPr txBox="1"/>
          <p:nvPr/>
        </p:nvSpPr>
        <p:spPr>
          <a:xfrm>
            <a:off x="6313611" y="887052"/>
            <a:ext cx="1875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</a:rPr>
              <a:t>Only Global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803989-BAEA-E917-2C1B-3ABEFA11B867}"/>
              </a:ext>
            </a:extLst>
          </p:cNvPr>
          <p:cNvSpPr txBox="1"/>
          <p:nvPr/>
        </p:nvSpPr>
        <p:spPr>
          <a:xfrm>
            <a:off x="9360679" y="887052"/>
            <a:ext cx="22095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</a:rPr>
              <a:t>Local + Global</a:t>
            </a:r>
          </a:p>
        </p:txBody>
      </p:sp>
    </p:spTree>
    <p:extLst>
      <p:ext uri="{BB962C8B-B14F-4D97-AF65-F5344CB8AC3E}">
        <p14:creationId xmlns:p14="http://schemas.microsoft.com/office/powerpoint/2010/main" val="1671330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117B8-D43F-80D9-9799-A91A9040D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and Local Information</a:t>
            </a:r>
          </a:p>
        </p:txBody>
      </p:sp>
      <p:pic>
        <p:nvPicPr>
          <p:cNvPr id="7" name="Content Placeholder 6" descr="A circular object with holes&#10;&#10;Description automatically generated">
            <a:extLst>
              <a:ext uri="{FF2B5EF4-FFF2-40B4-BE49-F238E27FC236}">
                <a16:creationId xmlns:a16="http://schemas.microsoft.com/office/drawing/2014/main" id="{9C621947-7337-8CCE-48C1-397AE99319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5637" t="17091" r="23088" b="16589"/>
          <a:stretch/>
        </p:blipFill>
        <p:spPr>
          <a:xfrm>
            <a:off x="210489" y="1086791"/>
            <a:ext cx="2093964" cy="2708362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019C38-454D-EA27-1BFF-D3510C4ABB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PPSurf - EG2024</a:t>
            </a:r>
            <a:endParaRPr lang="de-A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725687-4BFE-003D-463C-C2FE8823AA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14</a:t>
            </a:fld>
            <a:endParaRPr lang="de-AT" dirty="0"/>
          </a:p>
        </p:txBody>
      </p:sp>
      <p:pic>
        <p:nvPicPr>
          <p:cNvPr id="9" name="Picture 8" descr="A black dot on a white background&#10;&#10;Description automatically generated">
            <a:extLst>
              <a:ext uri="{FF2B5EF4-FFF2-40B4-BE49-F238E27FC236}">
                <a16:creationId xmlns:a16="http://schemas.microsoft.com/office/drawing/2014/main" id="{98DCFA9B-94BF-B34C-2EDA-043575EC0E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485" t="15990" r="20240" b="17690"/>
          <a:stretch/>
        </p:blipFill>
        <p:spPr>
          <a:xfrm>
            <a:off x="210489" y="3578757"/>
            <a:ext cx="2093964" cy="2708362"/>
          </a:xfrm>
          <a:prstGeom prst="rect">
            <a:avLst/>
          </a:prstGeom>
        </p:spPr>
      </p:pic>
      <p:pic>
        <p:nvPicPr>
          <p:cNvPr id="13" name="Picture 12" descr="A blue and yellow wheel&#10;&#10;Description automatically generated">
            <a:extLst>
              <a:ext uri="{FF2B5EF4-FFF2-40B4-BE49-F238E27FC236}">
                <a16:creationId xmlns:a16="http://schemas.microsoft.com/office/drawing/2014/main" id="{DFD06DAA-CD1D-26D2-B074-2E9760156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429" t="56887" r="25307" b="27638"/>
          <a:stretch/>
        </p:blipFill>
        <p:spPr>
          <a:xfrm>
            <a:off x="5725667" y="4062198"/>
            <a:ext cx="2171630" cy="2533568"/>
          </a:xfrm>
          <a:prstGeom prst="rect">
            <a:avLst/>
          </a:prstGeom>
        </p:spPr>
      </p:pic>
      <p:pic>
        <p:nvPicPr>
          <p:cNvPr id="15" name="Picture 14" descr="A circular object with holes in it&#10;&#10;Description automatically generated">
            <a:extLst>
              <a:ext uri="{FF2B5EF4-FFF2-40B4-BE49-F238E27FC236}">
                <a16:creationId xmlns:a16="http://schemas.microsoft.com/office/drawing/2014/main" id="{E04C8426-6ABA-D47A-D200-F6272E4231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008" t="56887" r="25729" b="27638"/>
          <a:stretch/>
        </p:blipFill>
        <p:spPr>
          <a:xfrm>
            <a:off x="8180124" y="4062198"/>
            <a:ext cx="2171630" cy="253356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E1D8956-4943-EC9A-3D24-CE9A7ED36EC2}"/>
              </a:ext>
            </a:extLst>
          </p:cNvPr>
          <p:cNvSpPr txBox="1"/>
          <p:nvPr/>
        </p:nvSpPr>
        <p:spPr>
          <a:xfrm>
            <a:off x="5875378" y="887052"/>
            <a:ext cx="1875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</a:rPr>
              <a:t>Only Global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803989-BAEA-E917-2C1B-3ABEFA11B867}"/>
              </a:ext>
            </a:extLst>
          </p:cNvPr>
          <p:cNvSpPr txBox="1"/>
          <p:nvPr/>
        </p:nvSpPr>
        <p:spPr>
          <a:xfrm>
            <a:off x="8136543" y="887052"/>
            <a:ext cx="22095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</a:rPr>
              <a:t>Local + Global</a:t>
            </a:r>
          </a:p>
        </p:txBody>
      </p:sp>
      <p:pic>
        <p:nvPicPr>
          <p:cNvPr id="3" name="Picture 2" descr="A blue and yellow wheel&#10;&#10;Description automatically generated">
            <a:extLst>
              <a:ext uri="{FF2B5EF4-FFF2-40B4-BE49-F238E27FC236}">
                <a16:creationId xmlns:a16="http://schemas.microsoft.com/office/drawing/2014/main" id="{8795903C-8C43-7918-C631-12F04CDBBE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371" t="39774" r="54261" b="43531"/>
          <a:stretch/>
        </p:blipFill>
        <p:spPr>
          <a:xfrm>
            <a:off x="5719043" y="1474536"/>
            <a:ext cx="2178744" cy="2531322"/>
          </a:xfrm>
          <a:prstGeom prst="rect">
            <a:avLst/>
          </a:prstGeom>
        </p:spPr>
      </p:pic>
      <p:pic>
        <p:nvPicPr>
          <p:cNvPr id="6" name="Picture 5" descr="A circular object with holes in it&#10;&#10;Description automatically generated">
            <a:extLst>
              <a:ext uri="{FF2B5EF4-FFF2-40B4-BE49-F238E27FC236}">
                <a16:creationId xmlns:a16="http://schemas.microsoft.com/office/drawing/2014/main" id="{75DBC84B-70B2-EF03-A116-846DC43379D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379" t="39774" r="54252" b="43531"/>
          <a:stretch/>
        </p:blipFill>
        <p:spPr>
          <a:xfrm>
            <a:off x="8173500" y="1474536"/>
            <a:ext cx="2178744" cy="25313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E1DD2AC-5B08-07C2-8F22-50796C8636FE}"/>
              </a:ext>
            </a:extLst>
          </p:cNvPr>
          <p:cNvSpPr/>
          <p:nvPr/>
        </p:nvSpPr>
        <p:spPr bwMode="auto">
          <a:xfrm>
            <a:off x="1633091" y="5229994"/>
            <a:ext cx="576064" cy="676050"/>
          </a:xfrm>
          <a:prstGeom prst="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730E18-92D9-26A6-3AC9-90D33BFFDB5E}"/>
              </a:ext>
            </a:extLst>
          </p:cNvPr>
          <p:cNvSpPr/>
          <p:nvPr/>
        </p:nvSpPr>
        <p:spPr bwMode="auto">
          <a:xfrm>
            <a:off x="264939" y="4536894"/>
            <a:ext cx="720080" cy="792088"/>
          </a:xfrm>
          <a:prstGeom prst="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4A29E6-B125-F042-10F4-64B40539382C}"/>
              </a:ext>
            </a:extLst>
          </p:cNvPr>
          <p:cNvSpPr/>
          <p:nvPr/>
        </p:nvSpPr>
        <p:spPr bwMode="auto">
          <a:xfrm>
            <a:off x="1633091" y="2604781"/>
            <a:ext cx="576064" cy="676050"/>
          </a:xfrm>
          <a:prstGeom prst="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0F15E4-B40D-9D6D-AAD4-68F84BC6386B}"/>
              </a:ext>
            </a:extLst>
          </p:cNvPr>
          <p:cNvSpPr/>
          <p:nvPr/>
        </p:nvSpPr>
        <p:spPr bwMode="auto">
          <a:xfrm>
            <a:off x="264939" y="1911681"/>
            <a:ext cx="720080" cy="792088"/>
          </a:xfrm>
          <a:prstGeom prst="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Content Placeholder 6" descr="A circular object with holes&#10;&#10;Description automatically generated">
            <a:extLst>
              <a:ext uri="{FF2B5EF4-FFF2-40B4-BE49-F238E27FC236}">
                <a16:creationId xmlns:a16="http://schemas.microsoft.com/office/drawing/2014/main" id="{86354E92-3E3E-6BFF-16FD-30B69536B5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33" t="37954" r="52799" b="42381"/>
          <a:stretch/>
        </p:blipFill>
        <p:spPr bwMode="auto">
          <a:xfrm>
            <a:off x="3140538" y="1474536"/>
            <a:ext cx="2093964" cy="2531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Content Placeholder 6" descr="A circular object with holes&#10;&#10;Description automatically generated">
            <a:extLst>
              <a:ext uri="{FF2B5EF4-FFF2-40B4-BE49-F238E27FC236}">
                <a16:creationId xmlns:a16="http://schemas.microsoft.com/office/drawing/2014/main" id="{9FB01765-6006-8ADC-C92D-4CA2B918DA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405" t="53756" r="25327" b="26800"/>
          <a:stretch/>
        </p:blipFill>
        <p:spPr bwMode="auto">
          <a:xfrm>
            <a:off x="3283543" y="4062198"/>
            <a:ext cx="2093964" cy="250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6">
            <a:extLst>
              <a:ext uri="{FF2B5EF4-FFF2-40B4-BE49-F238E27FC236}">
                <a16:creationId xmlns:a16="http://schemas.microsoft.com/office/drawing/2014/main" id="{E8B40E18-8E31-FA98-ED53-A4EAC242EE07}"/>
              </a:ext>
            </a:extLst>
          </p:cNvPr>
          <p:cNvSpPr txBox="1"/>
          <p:nvPr/>
        </p:nvSpPr>
        <p:spPr>
          <a:xfrm>
            <a:off x="4098002" y="887052"/>
            <a:ext cx="5836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</a:rPr>
              <a:t>GT</a:t>
            </a:r>
          </a:p>
        </p:txBody>
      </p:sp>
    </p:spTree>
    <p:extLst>
      <p:ext uri="{BB962C8B-B14F-4D97-AF65-F5344CB8AC3E}">
        <p14:creationId xmlns:p14="http://schemas.microsoft.com/office/powerpoint/2010/main" val="183535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E28C58A6-1DEA-EA9B-38F3-6C3181ED93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9" r="81094"/>
          <a:stretch/>
        </p:blipFill>
        <p:spPr>
          <a:xfrm>
            <a:off x="120923" y="1812937"/>
            <a:ext cx="2685923" cy="320103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AD5E8ED-D626-CECD-3D7A-C1710AD4B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Points2Surf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E01246B-CD41-1504-C3BD-537508DF32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PPSurf - EG2024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A736C5-D68C-539A-1E99-14D362D826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15</a:t>
            </a:fld>
            <a:endParaRPr lang="de-AT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ADA734-91DC-0C24-7EEC-3035D237FF29}"/>
              </a:ext>
            </a:extLst>
          </p:cNvPr>
          <p:cNvSpPr txBox="1"/>
          <p:nvPr/>
        </p:nvSpPr>
        <p:spPr>
          <a:xfrm>
            <a:off x="192931" y="6295306"/>
            <a:ext cx="1123324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Erler P., Guerrero P., </a:t>
            </a:r>
            <a:r>
              <a:rPr lang="en-US" sz="900" dirty="0" err="1"/>
              <a:t>Ohrhallinger</a:t>
            </a:r>
            <a:r>
              <a:rPr lang="en-US" sz="900" dirty="0"/>
              <a:t> S., Mitra N. J., </a:t>
            </a:r>
            <a:r>
              <a:rPr lang="en-US" sz="900" dirty="0" err="1"/>
              <a:t>Wimmer</a:t>
            </a:r>
            <a:r>
              <a:rPr lang="en-US" sz="900" dirty="0"/>
              <a:t> M.: Points2Surf: Learning implicit surfaces from point clouds. In European Conference on Computer Vision (ECCV) (2020).</a:t>
            </a:r>
          </a:p>
        </p:txBody>
      </p:sp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C05A04E4-932B-1B2E-6B26-D31E0414BED2}"/>
              </a:ext>
            </a:extLst>
          </p:cNvPr>
          <p:cNvSpPr/>
          <p:nvPr/>
        </p:nvSpPr>
        <p:spPr bwMode="auto">
          <a:xfrm>
            <a:off x="3981437" y="2061642"/>
            <a:ext cx="2829939" cy="93610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Global Branch</a:t>
            </a:r>
            <a:endParaRPr kumimoji="0" lang="de-A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Pfeil: nach rechts 8">
            <a:extLst>
              <a:ext uri="{FF2B5EF4-FFF2-40B4-BE49-F238E27FC236}">
                <a16:creationId xmlns:a16="http://schemas.microsoft.com/office/drawing/2014/main" id="{EB714812-1698-F290-8F15-88C55D5109A0}"/>
              </a:ext>
            </a:extLst>
          </p:cNvPr>
          <p:cNvSpPr/>
          <p:nvPr/>
        </p:nvSpPr>
        <p:spPr bwMode="auto">
          <a:xfrm>
            <a:off x="3981437" y="3717826"/>
            <a:ext cx="2829939" cy="93610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Local Branch</a:t>
            </a:r>
            <a:endParaRPr kumimoji="0" lang="de-A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2E15027C-FEBC-DF0E-AC78-474D64E48DA5}"/>
              </a:ext>
            </a:extLst>
          </p:cNvPr>
          <p:cNvSpPr/>
          <p:nvPr/>
        </p:nvSpPr>
        <p:spPr bwMode="auto">
          <a:xfrm>
            <a:off x="8833891" y="2913499"/>
            <a:ext cx="1300523" cy="93610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/>
              <a:t>MLP</a:t>
            </a:r>
            <a:endParaRPr kumimoji="0" lang="de-A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Flussdiagramm: Zusammenführung 12">
            <a:extLst>
              <a:ext uri="{FF2B5EF4-FFF2-40B4-BE49-F238E27FC236}">
                <a16:creationId xmlns:a16="http://schemas.microsoft.com/office/drawing/2014/main" id="{4096EBA5-6FD5-85EB-4F8D-D3FA46949F54}"/>
              </a:ext>
            </a:extLst>
          </p:cNvPr>
          <p:cNvSpPr/>
          <p:nvPr/>
        </p:nvSpPr>
        <p:spPr bwMode="auto">
          <a:xfrm>
            <a:off x="7481576" y="3022129"/>
            <a:ext cx="704243" cy="667262"/>
          </a:xfrm>
          <a:prstGeom prst="flowChartSummingJunction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1B6EC878-C841-33FE-7051-4C7DD64673CC}"/>
              </a:ext>
            </a:extLst>
          </p:cNvPr>
          <p:cNvSpPr/>
          <p:nvPr/>
        </p:nvSpPr>
        <p:spPr bwMode="auto">
          <a:xfrm>
            <a:off x="2859780" y="3861842"/>
            <a:ext cx="792088" cy="648072"/>
          </a:xfrm>
          <a:prstGeom prst="roundRect">
            <a:avLst/>
          </a:prstGeom>
          <a:solidFill>
            <a:srgbClr val="FFC000"/>
          </a:solidFill>
          <a:ln w="285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PTS</a:t>
            </a:r>
            <a:endParaRPr kumimoji="0" lang="de-A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6A96D3ED-F2BB-4E9B-14AE-5497A53EE042}"/>
              </a:ext>
            </a:extLst>
          </p:cNvPr>
          <p:cNvSpPr/>
          <p:nvPr/>
        </p:nvSpPr>
        <p:spPr bwMode="auto">
          <a:xfrm>
            <a:off x="2859780" y="2205658"/>
            <a:ext cx="792088" cy="64807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PTS</a:t>
            </a:r>
            <a:endParaRPr kumimoji="0" lang="de-A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F6A3A557-7A7A-0BB7-05C1-F9EA8A82A32E}"/>
              </a:ext>
            </a:extLst>
          </p:cNvPr>
          <p:cNvSpPr/>
          <p:nvPr/>
        </p:nvSpPr>
        <p:spPr bwMode="auto">
          <a:xfrm>
            <a:off x="10230267" y="3059521"/>
            <a:ext cx="1560331" cy="64807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Signed Distance</a:t>
            </a:r>
            <a:endParaRPr kumimoji="0" lang="de-A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221FF224-56E2-4747-E60D-4C7CA6F9B4D8}"/>
              </a:ext>
            </a:extLst>
          </p:cNvPr>
          <p:cNvSpPr/>
          <p:nvPr/>
        </p:nvSpPr>
        <p:spPr bwMode="auto">
          <a:xfrm>
            <a:off x="7029311" y="2211886"/>
            <a:ext cx="1660565" cy="64807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/>
              <a:t>G</a:t>
            </a:r>
            <a:r>
              <a:rPr lang="de-AT" dirty="0" err="1"/>
              <a:t>lobal</a:t>
            </a:r>
            <a:r>
              <a:rPr lang="de-AT" dirty="0"/>
              <a:t> Features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DF72F0C5-C088-D119-1F14-FAA8011ECF02}"/>
              </a:ext>
            </a:extLst>
          </p:cNvPr>
          <p:cNvSpPr/>
          <p:nvPr/>
        </p:nvSpPr>
        <p:spPr bwMode="auto">
          <a:xfrm>
            <a:off x="7029311" y="3861842"/>
            <a:ext cx="1660564" cy="648072"/>
          </a:xfrm>
          <a:prstGeom prst="roundRect">
            <a:avLst/>
          </a:prstGeom>
          <a:solidFill>
            <a:srgbClr val="FFC000"/>
          </a:solidFill>
          <a:ln w="285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Local Features</a:t>
            </a:r>
            <a:endParaRPr kumimoji="0" lang="de-A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376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D5E8ED-D626-CECD-3D7A-C1710AD4B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POCO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E01246B-CD41-1504-C3BD-537508DF32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PPSurf - EG2024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A736C5-D68C-539A-1E99-14D362D826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16</a:t>
            </a:fld>
            <a:endParaRPr lang="de-AT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A5294F-429C-30AA-89B4-8CB093A7E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60" y="1466658"/>
            <a:ext cx="11882880" cy="41953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ADA734-91DC-0C24-7EEC-3035D237FF29}"/>
              </a:ext>
            </a:extLst>
          </p:cNvPr>
          <p:cNvSpPr txBox="1"/>
          <p:nvPr/>
        </p:nvSpPr>
        <p:spPr>
          <a:xfrm>
            <a:off x="192931" y="6295306"/>
            <a:ext cx="1123324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 err="1"/>
              <a:t>Boulch</a:t>
            </a:r>
            <a:r>
              <a:rPr lang="en-US" sz="900" dirty="0"/>
              <a:t> A., Marlet R.: POCO: Point convolution for surface reconstruction. In Proceedings of the IEEE/CVF Conference on Computer Vision and Pattern Recognition (CVPR) (June 2022), pp. 6302–6314.</a:t>
            </a:r>
          </a:p>
        </p:txBody>
      </p:sp>
    </p:spTree>
    <p:extLst>
      <p:ext uri="{BB962C8B-B14F-4D97-AF65-F5344CB8AC3E}">
        <p14:creationId xmlns:p14="http://schemas.microsoft.com/office/powerpoint/2010/main" val="577854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8246D3-4FEA-D6C3-E8A0-955468198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</a:t>
            </a:r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86781B6-7BE4-5990-5F0A-4CB4BD3972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PPSurf - EG2024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91A32A7-23A1-1631-B9E5-B33A791CDE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17</a:t>
            </a:fld>
            <a:endParaRPr lang="de-AT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55DED4A-9843-F93E-DCCA-C20F5E89F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97" y="2415586"/>
            <a:ext cx="2562474" cy="279126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C6570E2-0B9F-486A-CA2B-A55027A27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6514" y="2194420"/>
            <a:ext cx="2558661" cy="3012433"/>
          </a:xfrm>
          <a:prstGeom prst="rect">
            <a:avLst/>
          </a:prstGeom>
        </p:spPr>
      </p:pic>
      <p:sp>
        <p:nvSpPr>
          <p:cNvPr id="3" name="Pfeil: nach rechts 2">
            <a:extLst>
              <a:ext uri="{FF2B5EF4-FFF2-40B4-BE49-F238E27FC236}">
                <a16:creationId xmlns:a16="http://schemas.microsoft.com/office/drawing/2014/main" id="{72532668-0CC2-C9CB-5190-D8543574D39C}"/>
              </a:ext>
            </a:extLst>
          </p:cNvPr>
          <p:cNvSpPr/>
          <p:nvPr/>
        </p:nvSpPr>
        <p:spPr bwMode="auto">
          <a:xfrm>
            <a:off x="3001243" y="1725320"/>
            <a:ext cx="2829939" cy="93610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Global POCO</a:t>
            </a:r>
            <a:endParaRPr kumimoji="0" lang="de-A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793E058F-1644-B74C-94D8-E16701D509A8}"/>
              </a:ext>
            </a:extLst>
          </p:cNvPr>
          <p:cNvSpPr/>
          <p:nvPr/>
        </p:nvSpPr>
        <p:spPr bwMode="auto">
          <a:xfrm>
            <a:off x="3001243" y="4140354"/>
            <a:ext cx="2829939" cy="93610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Local POCO</a:t>
            </a:r>
            <a:endParaRPr kumimoji="0" lang="de-A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Pfeil: nach rechts 7">
            <a:extLst>
              <a:ext uri="{FF2B5EF4-FFF2-40B4-BE49-F238E27FC236}">
                <a16:creationId xmlns:a16="http://schemas.microsoft.com/office/drawing/2014/main" id="{634F95F6-9521-C631-C9AE-76C4031AF4F6}"/>
              </a:ext>
            </a:extLst>
          </p:cNvPr>
          <p:cNvSpPr/>
          <p:nvPr/>
        </p:nvSpPr>
        <p:spPr bwMode="auto">
          <a:xfrm>
            <a:off x="6940056" y="2961742"/>
            <a:ext cx="2829939" cy="93610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Merge Features</a:t>
            </a:r>
            <a:endParaRPr kumimoji="0" lang="de-A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920696C-986D-0F2D-E3EC-D1CDCD66265F}"/>
              </a:ext>
            </a:extLst>
          </p:cNvPr>
          <p:cNvSpPr/>
          <p:nvPr/>
        </p:nvSpPr>
        <p:spPr bwMode="auto">
          <a:xfrm>
            <a:off x="6141342" y="1551969"/>
            <a:ext cx="576064" cy="144016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F11ABF6-997D-E1E4-C2C2-AEFC403953B2}"/>
              </a:ext>
            </a:extLst>
          </p:cNvPr>
          <p:cNvSpPr/>
          <p:nvPr/>
        </p:nvSpPr>
        <p:spPr bwMode="auto">
          <a:xfrm>
            <a:off x="6141342" y="3953713"/>
            <a:ext cx="576064" cy="144016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Flussdiagramm: Zusammenführung 10">
            <a:extLst>
              <a:ext uri="{FF2B5EF4-FFF2-40B4-BE49-F238E27FC236}">
                <a16:creationId xmlns:a16="http://schemas.microsoft.com/office/drawing/2014/main" id="{3AEBEA63-71AD-931A-40AA-C4F26BDCA13C}"/>
              </a:ext>
            </a:extLst>
          </p:cNvPr>
          <p:cNvSpPr/>
          <p:nvPr/>
        </p:nvSpPr>
        <p:spPr bwMode="auto">
          <a:xfrm>
            <a:off x="6077252" y="3139290"/>
            <a:ext cx="704243" cy="667262"/>
          </a:xfrm>
          <a:prstGeom prst="flowChartSummingJunction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1713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8246D3-4FEA-D6C3-E8A0-955468198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</a:t>
            </a:r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86781B6-7BE4-5990-5F0A-4CB4BD3972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PPSurf - EG2024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91A32A7-23A1-1631-B9E5-B33A791CDE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18</a:t>
            </a:fld>
            <a:endParaRPr lang="de-AT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55DED4A-9843-F93E-DCCA-C20F5E89F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97" y="2415586"/>
            <a:ext cx="2562474" cy="279126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C6570E2-0B9F-486A-CA2B-A55027A27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6514" y="2194420"/>
            <a:ext cx="2558661" cy="3012433"/>
          </a:xfrm>
          <a:prstGeom prst="rect">
            <a:avLst/>
          </a:prstGeom>
        </p:spPr>
      </p:pic>
      <p:sp>
        <p:nvSpPr>
          <p:cNvPr id="3" name="Pfeil: nach rechts 2">
            <a:extLst>
              <a:ext uri="{FF2B5EF4-FFF2-40B4-BE49-F238E27FC236}">
                <a16:creationId xmlns:a16="http://schemas.microsoft.com/office/drawing/2014/main" id="{72532668-0CC2-C9CB-5190-D8543574D39C}"/>
              </a:ext>
            </a:extLst>
          </p:cNvPr>
          <p:cNvSpPr/>
          <p:nvPr/>
        </p:nvSpPr>
        <p:spPr bwMode="auto">
          <a:xfrm>
            <a:off x="3001243" y="1725320"/>
            <a:ext cx="2829939" cy="93610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Global POCO</a:t>
            </a:r>
            <a:endParaRPr kumimoji="0" lang="de-A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793E058F-1644-B74C-94D8-E16701D509A8}"/>
              </a:ext>
            </a:extLst>
          </p:cNvPr>
          <p:cNvSpPr/>
          <p:nvPr/>
        </p:nvSpPr>
        <p:spPr bwMode="auto">
          <a:xfrm>
            <a:off x="3001243" y="4140354"/>
            <a:ext cx="2829939" cy="936104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Local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PointNet</a:t>
            </a:r>
            <a:endParaRPr kumimoji="0" lang="de-A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Pfeil: nach rechts 7">
            <a:extLst>
              <a:ext uri="{FF2B5EF4-FFF2-40B4-BE49-F238E27FC236}">
                <a16:creationId xmlns:a16="http://schemas.microsoft.com/office/drawing/2014/main" id="{634F95F6-9521-C631-C9AE-76C4031AF4F6}"/>
              </a:ext>
            </a:extLst>
          </p:cNvPr>
          <p:cNvSpPr/>
          <p:nvPr/>
        </p:nvSpPr>
        <p:spPr bwMode="auto">
          <a:xfrm>
            <a:off x="6940056" y="2961742"/>
            <a:ext cx="2829939" cy="93610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Merge Features</a:t>
            </a:r>
            <a:endParaRPr kumimoji="0" lang="de-A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956CDE08-F200-F0A4-A331-60C48AD70E6F}"/>
              </a:ext>
            </a:extLst>
          </p:cNvPr>
          <p:cNvSpPr/>
          <p:nvPr/>
        </p:nvSpPr>
        <p:spPr bwMode="auto">
          <a:xfrm>
            <a:off x="6141342" y="1551969"/>
            <a:ext cx="576064" cy="144016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B12526D-6C9A-06E7-611C-D6F7B57508AF}"/>
              </a:ext>
            </a:extLst>
          </p:cNvPr>
          <p:cNvSpPr/>
          <p:nvPr/>
        </p:nvSpPr>
        <p:spPr bwMode="auto">
          <a:xfrm>
            <a:off x="6141342" y="3953713"/>
            <a:ext cx="576064" cy="144016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Flussdiagramm: Zusammenführung 13">
            <a:extLst>
              <a:ext uri="{FF2B5EF4-FFF2-40B4-BE49-F238E27FC236}">
                <a16:creationId xmlns:a16="http://schemas.microsoft.com/office/drawing/2014/main" id="{BE8DBBD7-B664-F017-147C-B37321AC3392}"/>
              </a:ext>
            </a:extLst>
          </p:cNvPr>
          <p:cNvSpPr/>
          <p:nvPr/>
        </p:nvSpPr>
        <p:spPr bwMode="auto">
          <a:xfrm>
            <a:off x="6077252" y="3139290"/>
            <a:ext cx="704243" cy="667262"/>
          </a:xfrm>
          <a:prstGeom prst="flowChartSummingJunction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46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8246D3-4FEA-D6C3-E8A0-955468198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PPSurf</a:t>
            </a:r>
            <a:r>
              <a:rPr lang="en-US" dirty="0"/>
              <a:t> Architecture</a:t>
            </a:r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86781B6-7BE4-5990-5F0A-4CB4BD3972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PPSurf - EG2024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91A32A7-23A1-1631-B9E5-B33A791CDE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19</a:t>
            </a:fld>
            <a:endParaRPr lang="de-AT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55DED4A-9843-F93E-DCCA-C20F5E89F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97" y="2415586"/>
            <a:ext cx="2562474" cy="279126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C6570E2-0B9F-486A-CA2B-A55027A27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6514" y="2194420"/>
            <a:ext cx="2558661" cy="301243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4590AF1-AF3F-B4E2-5D8E-E29A950A54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566" y="4397372"/>
            <a:ext cx="2009316" cy="227278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7265AF54-065D-6D0A-E863-A6EA966315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2566" y="1091503"/>
            <a:ext cx="2009315" cy="2326261"/>
          </a:xfrm>
          <a:prstGeom prst="rect">
            <a:avLst/>
          </a:prstGeom>
        </p:spPr>
      </p:pic>
      <p:sp>
        <p:nvSpPr>
          <p:cNvPr id="14" name="Pfeil: nach rechts 13">
            <a:extLst>
              <a:ext uri="{FF2B5EF4-FFF2-40B4-BE49-F238E27FC236}">
                <a16:creationId xmlns:a16="http://schemas.microsoft.com/office/drawing/2014/main" id="{B351C2F9-FEBC-6141-6632-76941AADE37E}"/>
              </a:ext>
            </a:extLst>
          </p:cNvPr>
          <p:cNvSpPr/>
          <p:nvPr/>
        </p:nvSpPr>
        <p:spPr bwMode="auto">
          <a:xfrm rot="18900000">
            <a:off x="2526909" y="2009803"/>
            <a:ext cx="1349046" cy="93610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Pfeil: nach rechts 14">
            <a:extLst>
              <a:ext uri="{FF2B5EF4-FFF2-40B4-BE49-F238E27FC236}">
                <a16:creationId xmlns:a16="http://schemas.microsoft.com/office/drawing/2014/main" id="{3F523A95-3E82-44A3-8230-6BBB6FC3E6DE}"/>
              </a:ext>
            </a:extLst>
          </p:cNvPr>
          <p:cNvSpPr/>
          <p:nvPr/>
        </p:nvSpPr>
        <p:spPr bwMode="auto">
          <a:xfrm rot="2700000">
            <a:off x="2579725" y="4335936"/>
            <a:ext cx="1287168" cy="93610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686D61F-89EE-4855-3D1A-EB193739166F}"/>
              </a:ext>
            </a:extLst>
          </p:cNvPr>
          <p:cNvSpPr txBox="1"/>
          <p:nvPr/>
        </p:nvSpPr>
        <p:spPr>
          <a:xfrm>
            <a:off x="3217267" y="837506"/>
            <a:ext cx="24008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Uniform Subsample</a:t>
            </a:r>
            <a:endParaRPr kumimoji="0" lang="de-A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B969177-5F0D-AF87-434E-9675971DC649}"/>
              </a:ext>
            </a:extLst>
          </p:cNvPr>
          <p:cNvSpPr txBox="1"/>
          <p:nvPr/>
        </p:nvSpPr>
        <p:spPr>
          <a:xfrm>
            <a:off x="3253157" y="4065836"/>
            <a:ext cx="23290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Nearest Neighbors</a:t>
            </a:r>
            <a:endParaRPr kumimoji="0" lang="de-A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E12A6940-165A-EB57-8E90-A7051970BB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3651" y="1104919"/>
            <a:ext cx="1758064" cy="2036843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04C5AC86-0152-E0D6-AB54-FB8B8134A0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3651" y="4437906"/>
            <a:ext cx="1971516" cy="2220681"/>
          </a:xfrm>
          <a:prstGeom prst="rect">
            <a:avLst/>
          </a:prstGeom>
        </p:spPr>
      </p:pic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793E058F-1644-B74C-94D8-E16701D509A8}"/>
              </a:ext>
            </a:extLst>
          </p:cNvPr>
          <p:cNvSpPr/>
          <p:nvPr/>
        </p:nvSpPr>
        <p:spPr bwMode="auto">
          <a:xfrm>
            <a:off x="5233491" y="5013970"/>
            <a:ext cx="1605803" cy="93610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PointNet</a:t>
            </a:r>
            <a:endParaRPr kumimoji="0" lang="de-A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Pfeil: nach rechts 2">
            <a:extLst>
              <a:ext uri="{FF2B5EF4-FFF2-40B4-BE49-F238E27FC236}">
                <a16:creationId xmlns:a16="http://schemas.microsoft.com/office/drawing/2014/main" id="{72532668-0CC2-C9CB-5190-D8543574D39C}"/>
              </a:ext>
            </a:extLst>
          </p:cNvPr>
          <p:cNvSpPr/>
          <p:nvPr/>
        </p:nvSpPr>
        <p:spPr bwMode="auto">
          <a:xfrm>
            <a:off x="5233491" y="1725320"/>
            <a:ext cx="1605803" cy="93610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POCO</a:t>
            </a:r>
            <a:endParaRPr kumimoji="0" lang="de-A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Additionszeichen 20">
            <a:extLst>
              <a:ext uri="{FF2B5EF4-FFF2-40B4-BE49-F238E27FC236}">
                <a16:creationId xmlns:a16="http://schemas.microsoft.com/office/drawing/2014/main" id="{74E67B4B-EBD3-1AA9-9161-2474F163147F}"/>
              </a:ext>
            </a:extLst>
          </p:cNvPr>
          <p:cNvSpPr/>
          <p:nvPr/>
        </p:nvSpPr>
        <p:spPr bwMode="auto">
          <a:xfrm>
            <a:off x="7021327" y="2985382"/>
            <a:ext cx="1092484" cy="1092484"/>
          </a:xfrm>
          <a:prstGeom prst="mathPlus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Pfeil: nach rechts 21">
            <a:extLst>
              <a:ext uri="{FF2B5EF4-FFF2-40B4-BE49-F238E27FC236}">
                <a16:creationId xmlns:a16="http://schemas.microsoft.com/office/drawing/2014/main" id="{E01ABD5B-14A8-9601-E5DC-F6CB8A0C8AD8}"/>
              </a:ext>
            </a:extLst>
          </p:cNvPr>
          <p:cNvSpPr/>
          <p:nvPr/>
        </p:nvSpPr>
        <p:spPr bwMode="auto">
          <a:xfrm>
            <a:off x="8473851" y="3069754"/>
            <a:ext cx="1349046" cy="93610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MLP</a:t>
            </a:r>
            <a:endParaRPr kumimoji="0" lang="de-A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C665D17D-4E92-EFA7-DA07-E28307A87546}"/>
              </a:ext>
            </a:extLst>
          </p:cNvPr>
          <p:cNvSpPr txBox="1"/>
          <p:nvPr/>
        </p:nvSpPr>
        <p:spPr>
          <a:xfrm>
            <a:off x="6280184" y="799710"/>
            <a:ext cx="24008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Global Features</a:t>
            </a:r>
            <a:endParaRPr kumimoji="0" lang="de-A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C2B50D49-313D-2BDA-699D-3C98F7B59DA3}"/>
              </a:ext>
            </a:extLst>
          </p:cNvPr>
          <p:cNvSpPr txBox="1"/>
          <p:nvPr/>
        </p:nvSpPr>
        <p:spPr>
          <a:xfrm>
            <a:off x="6316074" y="4028040"/>
            <a:ext cx="23290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Local Features</a:t>
            </a:r>
            <a:endParaRPr kumimoji="0" lang="de-A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18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0" grpId="0"/>
      <p:bldP spid="16" grpId="0"/>
      <p:bldP spid="6" grpId="0" animBg="1"/>
      <p:bldP spid="3" grpId="0" animBg="1"/>
      <p:bldP spid="21" grpId="0" animBg="1"/>
      <p:bldP spid="22" grpId="0" animBg="1"/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B4B69-22F4-5C1A-BCA4-668DA8B9F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6486D8-E3BF-6595-7D59-597D4EB738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PPSurf - EG2024</a:t>
            </a:r>
            <a:endParaRPr lang="de-A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EF592A-C192-7E17-3827-7F384E4075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2</a:t>
            </a:fld>
            <a:endParaRPr lang="de-AT" dirty="0"/>
          </a:p>
        </p:txBody>
      </p:sp>
      <p:pic>
        <p:nvPicPr>
          <p:cNvPr id="6" name="statue_points">
            <a:hlinkClick r:id="" action="ppaction://media"/>
            <a:extLst>
              <a:ext uri="{FF2B5EF4-FFF2-40B4-BE49-F238E27FC236}">
                <a16:creationId xmlns:a16="http://schemas.microsoft.com/office/drawing/2014/main" id="{A7B90B5F-B222-8A45-CBD8-00D24241D1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79305" y="2277666"/>
            <a:ext cx="2398202" cy="2398202"/>
          </a:xfrm>
          <a:prstGeom prst="rect">
            <a:avLst/>
          </a:prstGeom>
        </p:spPr>
      </p:pic>
      <p:pic>
        <p:nvPicPr>
          <p:cNvPr id="7" name="statue_mesh">
            <a:hlinkClick r:id="" action="ppaction://media"/>
            <a:extLst>
              <a:ext uri="{FF2B5EF4-FFF2-40B4-BE49-F238E27FC236}">
                <a16:creationId xmlns:a16="http://schemas.microsoft.com/office/drawing/2014/main" id="{00E59093-B463-D71B-FCBC-980E3546B41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7587" y="3088918"/>
            <a:ext cx="2398202" cy="23982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9D6174-E478-3120-B315-85CF329CE2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15" y="1341562"/>
            <a:ext cx="2401749" cy="2398202"/>
          </a:xfrm>
          <a:prstGeom prst="rect">
            <a:avLst/>
          </a:prstGeom>
        </p:spPr>
      </p:pic>
      <p:pic>
        <p:nvPicPr>
          <p:cNvPr id="10" name="Picture 9" descr="A yellow figurine of two people&#10;&#10;Description automatically generated">
            <a:extLst>
              <a:ext uri="{FF2B5EF4-FFF2-40B4-BE49-F238E27FC236}">
                <a16:creationId xmlns:a16="http://schemas.microsoft.com/office/drawing/2014/main" id="{65EAF7A7-7390-9234-F319-4410330E2FD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167" r="6757"/>
          <a:stretch/>
        </p:blipFill>
        <p:spPr>
          <a:xfrm>
            <a:off x="9193931" y="4343960"/>
            <a:ext cx="2880320" cy="23982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283346C-2CF2-3168-1AEB-A7F400C4FC96}"/>
              </a:ext>
            </a:extLst>
          </p:cNvPr>
          <p:cNvSpPr txBox="1"/>
          <p:nvPr/>
        </p:nvSpPr>
        <p:spPr>
          <a:xfrm>
            <a:off x="192931" y="6156806"/>
            <a:ext cx="49685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 err="1"/>
              <a:t>Yücer</a:t>
            </a:r>
            <a:r>
              <a:rPr lang="en-US" sz="900" dirty="0"/>
              <a:t>, </a:t>
            </a:r>
            <a:r>
              <a:rPr lang="en-US" sz="900" dirty="0" err="1"/>
              <a:t>Kaan</a:t>
            </a:r>
            <a:r>
              <a:rPr lang="en-US" sz="900" dirty="0"/>
              <a:t>, et al. "Efficient 3D object segmentation from densely sampled light fields with applications to 3D reconstruction." </a:t>
            </a:r>
            <a:r>
              <a:rPr lang="en-US" sz="900" i="1" dirty="0"/>
              <a:t>ACM Transactions on Graphics (TOG)</a:t>
            </a:r>
            <a:r>
              <a:rPr lang="en-US" sz="900" dirty="0"/>
              <a:t> 35.3 (2016): 1-15.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2DEED8F7-D931-0157-BB3D-9A483013117D}"/>
              </a:ext>
            </a:extLst>
          </p:cNvPr>
          <p:cNvSpPr/>
          <p:nvPr/>
        </p:nvSpPr>
        <p:spPr bwMode="auto">
          <a:xfrm rot="1375754">
            <a:off x="1329625" y="3726909"/>
            <a:ext cx="2088232" cy="841517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Photogrammetry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7841C39E-F4C6-5EA7-CC21-FBE563DA6D62}"/>
              </a:ext>
            </a:extLst>
          </p:cNvPr>
          <p:cNvSpPr/>
          <p:nvPr/>
        </p:nvSpPr>
        <p:spPr bwMode="auto">
          <a:xfrm rot="1375754">
            <a:off x="4259831" y="4595418"/>
            <a:ext cx="2088232" cy="841517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Reconstruction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D6DC70F7-0E96-90CB-8BE1-9DA262BD1465}"/>
              </a:ext>
            </a:extLst>
          </p:cNvPr>
          <p:cNvSpPr/>
          <p:nvPr/>
        </p:nvSpPr>
        <p:spPr bwMode="auto">
          <a:xfrm rot="1375754">
            <a:off x="7528329" y="5531522"/>
            <a:ext cx="2088232" cy="841517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/>
              <a:t>Export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275E06-7CC0-A564-8A65-3C36B00CB62A}"/>
              </a:ext>
            </a:extLst>
          </p:cNvPr>
          <p:cNvSpPr txBox="1"/>
          <p:nvPr/>
        </p:nvSpPr>
        <p:spPr>
          <a:xfrm>
            <a:off x="48914" y="822613"/>
            <a:ext cx="2401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</a:rPr>
              <a:t>Photos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21CA3E-A409-C5ED-9C01-CA60B5A24C69}"/>
              </a:ext>
            </a:extLst>
          </p:cNvPr>
          <p:cNvSpPr txBox="1"/>
          <p:nvPr/>
        </p:nvSpPr>
        <p:spPr>
          <a:xfrm>
            <a:off x="2979305" y="1393360"/>
            <a:ext cx="2398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</a:rPr>
              <a:t>Unoriented Point Cloud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A01635-3131-8806-DF9B-DFD807C0B183}"/>
              </a:ext>
            </a:extLst>
          </p:cNvPr>
          <p:cNvSpPr txBox="1"/>
          <p:nvPr/>
        </p:nvSpPr>
        <p:spPr>
          <a:xfrm>
            <a:off x="6097587" y="2561451"/>
            <a:ext cx="2398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</a:rPr>
              <a:t>Mesh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5AF6A6-7386-655A-09A1-353AC99DE3E1}"/>
              </a:ext>
            </a:extLst>
          </p:cNvPr>
          <p:cNvSpPr txBox="1"/>
          <p:nvPr/>
        </p:nvSpPr>
        <p:spPr>
          <a:xfrm>
            <a:off x="9193931" y="3816298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</a:rPr>
              <a:t>3D Print</a:t>
            </a:r>
          </a:p>
        </p:txBody>
      </p:sp>
      <p:sp>
        <p:nvSpPr>
          <p:cNvPr id="18" name="Arrow: Right 13">
            <a:extLst>
              <a:ext uri="{FF2B5EF4-FFF2-40B4-BE49-F238E27FC236}">
                <a16:creationId xmlns:a16="http://schemas.microsoft.com/office/drawing/2014/main" id="{CD4E060E-8CD3-95B9-0493-8BAC85834BCB}"/>
              </a:ext>
            </a:extLst>
          </p:cNvPr>
          <p:cNvSpPr/>
          <p:nvPr/>
        </p:nvSpPr>
        <p:spPr bwMode="auto">
          <a:xfrm rot="1375754">
            <a:off x="4259831" y="4593779"/>
            <a:ext cx="2088232" cy="841517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Reconstruction</a:t>
            </a:r>
          </a:p>
        </p:txBody>
      </p:sp>
    </p:spTree>
    <p:extLst>
      <p:ext uri="{BB962C8B-B14F-4D97-AF65-F5344CB8AC3E}">
        <p14:creationId xmlns:p14="http://schemas.microsoft.com/office/powerpoint/2010/main" val="351801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0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0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5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  <p:bldP spid="9" grpId="0"/>
      <p:bldP spid="11" grpId="0"/>
      <p:bldP spid="17" grpId="0"/>
      <p:bldP spid="18" grpId="0" animBg="1"/>
      <p:bldP spid="18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D5E8ED-D626-CECD-3D7A-C1710AD4B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PPSurf: Local Branch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E01246B-CD41-1504-C3BD-537508DF32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PPSurf - EG2024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A736C5-D68C-539A-1E99-14D362D826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20</a:t>
            </a:fld>
            <a:endParaRPr lang="de-AT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6DF1A3-EA3C-0DDF-5417-71A7DCDF2D63}"/>
              </a:ext>
            </a:extLst>
          </p:cNvPr>
          <p:cNvSpPr txBox="1"/>
          <p:nvPr/>
        </p:nvSpPr>
        <p:spPr>
          <a:xfrm>
            <a:off x="5104855" y="1964090"/>
            <a:ext cx="759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Points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FED0FC-42DB-49FD-65C3-6E967925401C}"/>
              </a:ext>
            </a:extLst>
          </p:cNvPr>
          <p:cNvSpPr txBox="1"/>
          <p:nvPr/>
        </p:nvSpPr>
        <p:spPr>
          <a:xfrm>
            <a:off x="6327324" y="1953350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MLP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6CF2D5-530D-D69E-3621-1CF5E14443F0}"/>
              </a:ext>
            </a:extLst>
          </p:cNvPr>
          <p:cNvSpPr txBox="1"/>
          <p:nvPr/>
        </p:nvSpPr>
        <p:spPr>
          <a:xfrm>
            <a:off x="7243431" y="1980388"/>
            <a:ext cx="1910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Per-Point Features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0478EAF-8CDE-9D0B-7D8F-E5D9D7456186}"/>
              </a:ext>
            </a:extLst>
          </p:cNvPr>
          <p:cNvSpPr txBox="1"/>
          <p:nvPr/>
        </p:nvSpPr>
        <p:spPr>
          <a:xfrm>
            <a:off x="9298670" y="1981362"/>
            <a:ext cx="903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Sym</a:t>
            </a:r>
            <a:r>
              <a:rPr lang="en-US" dirty="0"/>
              <a:t> Op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FEE701A-EF80-6309-5B57-4C10DD392436}"/>
              </a:ext>
            </a:extLst>
          </p:cNvPr>
          <p:cNvSpPr txBox="1"/>
          <p:nvPr/>
        </p:nvSpPr>
        <p:spPr>
          <a:xfrm>
            <a:off x="10417417" y="1980388"/>
            <a:ext cx="992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Features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564814F-E461-19EC-5D23-73345BBFAAD7}"/>
              </a:ext>
            </a:extLst>
          </p:cNvPr>
          <p:cNvGrpSpPr/>
          <p:nvPr/>
        </p:nvGrpSpPr>
        <p:grpSpPr>
          <a:xfrm>
            <a:off x="5364480" y="2466780"/>
            <a:ext cx="6264517" cy="2766780"/>
            <a:chOff x="5364480" y="2466780"/>
            <a:chExt cx="6264517" cy="276678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EEF63C7-CDC9-F697-C51F-3B45A3D44458}"/>
                </a:ext>
              </a:extLst>
            </p:cNvPr>
            <p:cNvSpPr/>
            <p:nvPr/>
          </p:nvSpPr>
          <p:spPr>
            <a:xfrm>
              <a:off x="5364480" y="2522220"/>
              <a:ext cx="137160" cy="13716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B8E2DD2-46B0-BC8F-3511-25AE5D1F7846}"/>
                </a:ext>
              </a:extLst>
            </p:cNvPr>
            <p:cNvSpPr/>
            <p:nvPr/>
          </p:nvSpPr>
          <p:spPr>
            <a:xfrm>
              <a:off x="5364480" y="3032760"/>
              <a:ext cx="137160" cy="13716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DA1E0A3-604A-7252-0CA1-6779BD64CBC7}"/>
                </a:ext>
              </a:extLst>
            </p:cNvPr>
            <p:cNvSpPr/>
            <p:nvPr/>
          </p:nvSpPr>
          <p:spPr>
            <a:xfrm>
              <a:off x="5364480" y="3543300"/>
              <a:ext cx="137160" cy="13716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BD37BD1-DB5F-FE69-F0D7-504FE7694021}"/>
                </a:ext>
              </a:extLst>
            </p:cNvPr>
            <p:cNvSpPr/>
            <p:nvPr/>
          </p:nvSpPr>
          <p:spPr>
            <a:xfrm>
              <a:off x="5364480" y="4053840"/>
              <a:ext cx="137160" cy="13716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31BAF9F-1425-82AD-CE3E-C7620473215E}"/>
                </a:ext>
              </a:extLst>
            </p:cNvPr>
            <p:cNvSpPr/>
            <p:nvPr/>
          </p:nvSpPr>
          <p:spPr>
            <a:xfrm>
              <a:off x="5364480" y="4564380"/>
              <a:ext cx="137160" cy="13716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1322BD4-87A7-24A7-2B61-35408EF3A7F3}"/>
                </a:ext>
              </a:extLst>
            </p:cNvPr>
            <p:cNvSpPr/>
            <p:nvPr/>
          </p:nvSpPr>
          <p:spPr>
            <a:xfrm>
              <a:off x="5364480" y="5074920"/>
              <a:ext cx="137160" cy="13716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C7C396-EEBC-49B8-BF88-CAC14199F879}"/>
                </a:ext>
              </a:extLst>
            </p:cNvPr>
            <p:cNvSpPr/>
            <p:nvPr/>
          </p:nvSpPr>
          <p:spPr>
            <a:xfrm>
              <a:off x="7651062" y="2466780"/>
              <a:ext cx="1211580" cy="24804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F94FE3E-9928-5EBF-F132-F537603DC43F}"/>
                </a:ext>
              </a:extLst>
            </p:cNvPr>
            <p:cNvSpPr/>
            <p:nvPr/>
          </p:nvSpPr>
          <p:spPr>
            <a:xfrm>
              <a:off x="7651062" y="2977320"/>
              <a:ext cx="1211580" cy="24804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5C14C6D-C66A-4FCB-6CB6-C7744D7F3642}"/>
                </a:ext>
              </a:extLst>
            </p:cNvPr>
            <p:cNvSpPr/>
            <p:nvPr/>
          </p:nvSpPr>
          <p:spPr>
            <a:xfrm>
              <a:off x="7651062" y="3459480"/>
              <a:ext cx="1211580" cy="24804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404F157-4B41-A6BA-1813-E8D07A719CB7}"/>
                </a:ext>
              </a:extLst>
            </p:cNvPr>
            <p:cNvSpPr/>
            <p:nvPr/>
          </p:nvSpPr>
          <p:spPr>
            <a:xfrm>
              <a:off x="7651062" y="3970020"/>
              <a:ext cx="1211580" cy="24804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482C304-3508-9949-157D-A0275D27ED6D}"/>
                </a:ext>
              </a:extLst>
            </p:cNvPr>
            <p:cNvSpPr/>
            <p:nvPr/>
          </p:nvSpPr>
          <p:spPr>
            <a:xfrm>
              <a:off x="7651062" y="4474980"/>
              <a:ext cx="1211580" cy="24804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A2C2933-F352-5A16-3375-3B52F69D95CB}"/>
                </a:ext>
              </a:extLst>
            </p:cNvPr>
            <p:cNvSpPr/>
            <p:nvPr/>
          </p:nvSpPr>
          <p:spPr>
            <a:xfrm>
              <a:off x="7651062" y="4985520"/>
              <a:ext cx="1211580" cy="24804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8C478498-33F7-9D7E-F826-1417AE3A8732}"/>
                </a:ext>
              </a:extLst>
            </p:cNvPr>
            <p:cNvSpPr/>
            <p:nvPr/>
          </p:nvSpPr>
          <p:spPr>
            <a:xfrm>
              <a:off x="6390731" y="3175592"/>
              <a:ext cx="471425" cy="127254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4BDA232-3C06-4222-6FD5-5070C50CC33E}"/>
                </a:ext>
              </a:extLst>
            </p:cNvPr>
            <p:cNvCxnSpPr>
              <a:stCxn id="6" idx="6"/>
              <a:endCxn id="21" idx="1"/>
            </p:cNvCxnSpPr>
            <p:nvPr/>
          </p:nvCxnSpPr>
          <p:spPr>
            <a:xfrm>
              <a:off x="5501640" y="2590800"/>
              <a:ext cx="889091" cy="12210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8C59A6BA-C1A2-3BBD-9341-BEA9A0241FB7}"/>
                </a:ext>
              </a:extLst>
            </p:cNvPr>
            <p:cNvCxnSpPr>
              <a:stCxn id="7" idx="6"/>
              <a:endCxn id="21" idx="1"/>
            </p:cNvCxnSpPr>
            <p:nvPr/>
          </p:nvCxnSpPr>
          <p:spPr>
            <a:xfrm>
              <a:off x="5501640" y="3101340"/>
              <a:ext cx="889091" cy="71052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06E33235-B91C-AE31-7EB8-F7DD7609C346}"/>
                </a:ext>
              </a:extLst>
            </p:cNvPr>
            <p:cNvCxnSpPr>
              <a:cxnSpLocks/>
              <a:stCxn id="8" idx="6"/>
              <a:endCxn id="21" idx="1"/>
            </p:cNvCxnSpPr>
            <p:nvPr/>
          </p:nvCxnSpPr>
          <p:spPr>
            <a:xfrm>
              <a:off x="5501640" y="3611880"/>
              <a:ext cx="889091" cy="19998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723ED08-2558-6E05-2428-B0B491364F6E}"/>
                </a:ext>
              </a:extLst>
            </p:cNvPr>
            <p:cNvCxnSpPr>
              <a:cxnSpLocks/>
              <a:stCxn id="9" idx="6"/>
              <a:endCxn id="21" idx="1"/>
            </p:cNvCxnSpPr>
            <p:nvPr/>
          </p:nvCxnSpPr>
          <p:spPr>
            <a:xfrm flipV="1">
              <a:off x="5501640" y="3811862"/>
              <a:ext cx="889091" cy="3105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BC5D03CA-7565-7B4B-8166-1775B298D44F}"/>
                </a:ext>
              </a:extLst>
            </p:cNvPr>
            <p:cNvCxnSpPr>
              <a:cxnSpLocks/>
              <a:stCxn id="10" idx="6"/>
              <a:endCxn id="21" idx="1"/>
            </p:cNvCxnSpPr>
            <p:nvPr/>
          </p:nvCxnSpPr>
          <p:spPr>
            <a:xfrm flipV="1">
              <a:off x="5501640" y="3811862"/>
              <a:ext cx="889091" cy="8210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54A2FFB1-1B18-C336-9EE1-12A2BFBF787F}"/>
                </a:ext>
              </a:extLst>
            </p:cNvPr>
            <p:cNvCxnSpPr>
              <a:cxnSpLocks/>
              <a:stCxn id="11" idx="7"/>
              <a:endCxn id="21" idx="1"/>
            </p:cNvCxnSpPr>
            <p:nvPr/>
          </p:nvCxnSpPr>
          <p:spPr>
            <a:xfrm flipV="1">
              <a:off x="5481553" y="3811862"/>
              <a:ext cx="909178" cy="128314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E8F0E4EA-75C7-2A83-3459-F25CD76397F6}"/>
                </a:ext>
              </a:extLst>
            </p:cNvPr>
            <p:cNvCxnSpPr>
              <a:cxnSpLocks/>
              <a:stCxn id="21" idx="3"/>
              <a:endCxn id="12" idx="1"/>
            </p:cNvCxnSpPr>
            <p:nvPr/>
          </p:nvCxnSpPr>
          <p:spPr>
            <a:xfrm flipV="1">
              <a:off x="6862156" y="2590800"/>
              <a:ext cx="788906" cy="12210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C3B4A5FD-39B7-28C0-BA61-AEC77251280B}"/>
                </a:ext>
              </a:extLst>
            </p:cNvPr>
            <p:cNvCxnSpPr>
              <a:cxnSpLocks/>
              <a:stCxn id="21" idx="3"/>
              <a:endCxn id="13" idx="1"/>
            </p:cNvCxnSpPr>
            <p:nvPr/>
          </p:nvCxnSpPr>
          <p:spPr>
            <a:xfrm flipV="1">
              <a:off x="6862156" y="3101340"/>
              <a:ext cx="788906" cy="71052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1AAF83F8-C8F2-4098-D650-C3F29EEA0425}"/>
                </a:ext>
              </a:extLst>
            </p:cNvPr>
            <p:cNvCxnSpPr>
              <a:cxnSpLocks/>
              <a:stCxn id="21" idx="3"/>
              <a:endCxn id="14" idx="1"/>
            </p:cNvCxnSpPr>
            <p:nvPr/>
          </p:nvCxnSpPr>
          <p:spPr>
            <a:xfrm flipV="1">
              <a:off x="6862156" y="3583500"/>
              <a:ext cx="788906" cy="2283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E69B782-15E7-786C-9C55-0181D796393D}"/>
                </a:ext>
              </a:extLst>
            </p:cNvPr>
            <p:cNvCxnSpPr>
              <a:cxnSpLocks/>
              <a:stCxn id="21" idx="3"/>
              <a:endCxn id="15" idx="1"/>
            </p:cNvCxnSpPr>
            <p:nvPr/>
          </p:nvCxnSpPr>
          <p:spPr>
            <a:xfrm>
              <a:off x="6862156" y="3811862"/>
              <a:ext cx="788906" cy="2821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A7A81D30-A473-92F9-747E-C06B47AADF6F}"/>
                </a:ext>
              </a:extLst>
            </p:cNvPr>
            <p:cNvCxnSpPr>
              <a:cxnSpLocks/>
              <a:stCxn id="21" idx="3"/>
              <a:endCxn id="16" idx="1"/>
            </p:cNvCxnSpPr>
            <p:nvPr/>
          </p:nvCxnSpPr>
          <p:spPr>
            <a:xfrm>
              <a:off x="6862156" y="3811862"/>
              <a:ext cx="788906" cy="7871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7DD72DB0-173B-D21A-2C82-A78325288B48}"/>
                </a:ext>
              </a:extLst>
            </p:cNvPr>
            <p:cNvCxnSpPr>
              <a:cxnSpLocks/>
              <a:stCxn id="21" idx="3"/>
              <a:endCxn id="17" idx="1"/>
            </p:cNvCxnSpPr>
            <p:nvPr/>
          </p:nvCxnSpPr>
          <p:spPr>
            <a:xfrm>
              <a:off x="6862156" y="3811862"/>
              <a:ext cx="788906" cy="12976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05FA5E7-1180-A2AA-8F96-2C297C5D159A}"/>
                </a:ext>
              </a:extLst>
            </p:cNvPr>
            <p:cNvSpPr/>
            <p:nvPr/>
          </p:nvSpPr>
          <p:spPr>
            <a:xfrm>
              <a:off x="9486900" y="3483120"/>
              <a:ext cx="594360" cy="59436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Multiplication Sign 36">
              <a:extLst>
                <a:ext uri="{FF2B5EF4-FFF2-40B4-BE49-F238E27FC236}">
                  <a16:creationId xmlns:a16="http://schemas.microsoft.com/office/drawing/2014/main" id="{82B671B6-9361-4AAF-12A7-E45D5A39A7A7}"/>
                </a:ext>
              </a:extLst>
            </p:cNvPr>
            <p:cNvSpPr/>
            <p:nvPr/>
          </p:nvSpPr>
          <p:spPr>
            <a:xfrm>
              <a:off x="9512854" y="3505742"/>
              <a:ext cx="542452" cy="542452"/>
            </a:xfrm>
            <a:prstGeom prst="mathMultiply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2766FB4-924B-2597-EC37-D8BA1025DF02}"/>
                </a:ext>
              </a:extLst>
            </p:cNvPr>
            <p:cNvSpPr/>
            <p:nvPr/>
          </p:nvSpPr>
          <p:spPr>
            <a:xfrm>
              <a:off x="10417417" y="3652948"/>
              <a:ext cx="1211580" cy="24804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F119C1F1-982A-39C5-4CD2-85AAF61FCA86}"/>
                </a:ext>
              </a:extLst>
            </p:cNvPr>
            <p:cNvCxnSpPr>
              <a:cxnSpLocks/>
              <a:stCxn id="12" idx="3"/>
              <a:endCxn id="36" idx="2"/>
            </p:cNvCxnSpPr>
            <p:nvPr/>
          </p:nvCxnSpPr>
          <p:spPr>
            <a:xfrm>
              <a:off x="8862642" y="2590800"/>
              <a:ext cx="624258" cy="11895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72EBB875-704B-4EEA-CBC4-297D475693CE}"/>
                </a:ext>
              </a:extLst>
            </p:cNvPr>
            <p:cNvCxnSpPr>
              <a:cxnSpLocks/>
              <a:stCxn id="13" idx="3"/>
              <a:endCxn id="36" idx="2"/>
            </p:cNvCxnSpPr>
            <p:nvPr/>
          </p:nvCxnSpPr>
          <p:spPr>
            <a:xfrm>
              <a:off x="8862642" y="3101340"/>
              <a:ext cx="624258" cy="6789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A5C6285A-034C-FE0C-AC46-D3786648DA84}"/>
                </a:ext>
              </a:extLst>
            </p:cNvPr>
            <p:cNvCxnSpPr>
              <a:cxnSpLocks/>
              <a:stCxn id="14" idx="3"/>
              <a:endCxn id="36" idx="2"/>
            </p:cNvCxnSpPr>
            <p:nvPr/>
          </p:nvCxnSpPr>
          <p:spPr>
            <a:xfrm>
              <a:off x="8862642" y="3583500"/>
              <a:ext cx="624258" cy="1968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B3404028-2811-E91E-9E82-50DA8C8AC237}"/>
                </a:ext>
              </a:extLst>
            </p:cNvPr>
            <p:cNvCxnSpPr>
              <a:cxnSpLocks/>
              <a:stCxn id="15" idx="3"/>
              <a:endCxn id="36" idx="2"/>
            </p:cNvCxnSpPr>
            <p:nvPr/>
          </p:nvCxnSpPr>
          <p:spPr>
            <a:xfrm flipV="1">
              <a:off x="8862642" y="3780300"/>
              <a:ext cx="624258" cy="31374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88DC3557-7EAF-331F-EAA3-3C95F705196E}"/>
                </a:ext>
              </a:extLst>
            </p:cNvPr>
            <p:cNvCxnSpPr>
              <a:cxnSpLocks/>
              <a:stCxn id="16" idx="3"/>
              <a:endCxn id="36" idx="2"/>
            </p:cNvCxnSpPr>
            <p:nvPr/>
          </p:nvCxnSpPr>
          <p:spPr>
            <a:xfrm flipV="1">
              <a:off x="8862642" y="3780300"/>
              <a:ext cx="624258" cy="8187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CA431AA5-F674-1ED0-5AD1-0EDF59A122C0}"/>
                </a:ext>
              </a:extLst>
            </p:cNvPr>
            <p:cNvCxnSpPr>
              <a:cxnSpLocks/>
              <a:stCxn id="17" idx="3"/>
              <a:endCxn id="36" idx="2"/>
            </p:cNvCxnSpPr>
            <p:nvPr/>
          </p:nvCxnSpPr>
          <p:spPr>
            <a:xfrm flipV="1">
              <a:off x="8862642" y="3780300"/>
              <a:ext cx="624258" cy="132924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BE407C31-B559-FB30-BD4D-8DFCCCD609B4}"/>
                </a:ext>
              </a:extLst>
            </p:cNvPr>
            <p:cNvCxnSpPr>
              <a:cxnSpLocks/>
              <a:stCxn id="36" idx="6"/>
              <a:endCxn id="38" idx="1"/>
            </p:cNvCxnSpPr>
            <p:nvPr/>
          </p:nvCxnSpPr>
          <p:spPr>
            <a:xfrm flipV="1">
              <a:off x="10081260" y="3776968"/>
              <a:ext cx="336157" cy="333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2C60D7E6-0404-6CE8-4100-52C02E8C35D3}"/>
              </a:ext>
            </a:extLst>
          </p:cNvPr>
          <p:cNvSpPr/>
          <p:nvPr/>
        </p:nvSpPr>
        <p:spPr>
          <a:xfrm rot="16447520">
            <a:off x="8962499" y="4536039"/>
            <a:ext cx="1485900" cy="594360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2B5C811-74AF-B32B-288D-315967E37A74}"/>
              </a:ext>
            </a:extLst>
          </p:cNvPr>
          <p:cNvSpPr/>
          <p:nvPr/>
        </p:nvSpPr>
        <p:spPr>
          <a:xfrm>
            <a:off x="8862642" y="5501640"/>
            <a:ext cx="1652958" cy="427855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Self-Attention</a:t>
            </a:r>
          </a:p>
        </p:txBody>
      </p:sp>
      <p:pic>
        <p:nvPicPr>
          <p:cNvPr id="50" name="Grafik 49">
            <a:extLst>
              <a:ext uri="{FF2B5EF4-FFF2-40B4-BE49-F238E27FC236}">
                <a16:creationId xmlns:a16="http://schemas.microsoft.com/office/drawing/2014/main" id="{99B45024-F716-3AE1-3D18-F334D21A5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825" y="1416568"/>
            <a:ext cx="4019757" cy="452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28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06F8CA0-6547-AFB8-0C48-8ED6BCF58F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07" t="37209" r="33282" b="7308"/>
          <a:stretch/>
        </p:blipFill>
        <p:spPr>
          <a:xfrm>
            <a:off x="3255791" y="1727740"/>
            <a:ext cx="2557130" cy="350225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5D039E8-7B2B-2A16-8DE7-8CB3B76FA348}"/>
              </a:ext>
            </a:extLst>
          </p:cNvPr>
          <p:cNvSpPr txBox="1"/>
          <p:nvPr/>
        </p:nvSpPr>
        <p:spPr>
          <a:xfrm>
            <a:off x="4191895" y="886509"/>
            <a:ext cx="1032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</a:rPr>
              <a:t>POCO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DD26CF-0FD6-14D6-0F68-6615A7DFD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7757" y="1569928"/>
            <a:ext cx="751558" cy="13558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3EE845-F0FD-AF0F-CBD2-8A4542105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Driven Methods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4CE963-5A5C-73DA-C2A6-B06D84C20D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PPSurf - EG2024</a:t>
            </a:r>
            <a:endParaRPr lang="de-A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3DC0DE-B8D9-4779-535E-72D15A4E2D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21</a:t>
            </a:fld>
            <a:endParaRPr lang="de-AT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6B9CA5-60DE-6F0A-8044-2052396FA65A}"/>
              </a:ext>
            </a:extLst>
          </p:cNvPr>
          <p:cNvSpPr txBox="1"/>
          <p:nvPr/>
        </p:nvSpPr>
        <p:spPr>
          <a:xfrm>
            <a:off x="6751013" y="886509"/>
            <a:ext cx="2082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Calibri" panose="020F0502020204030204" pitchFamily="34" charset="0"/>
              </a:rPr>
              <a:t>PPSurf</a:t>
            </a:r>
            <a:r>
              <a:rPr lang="en-US" sz="2800" dirty="0">
                <a:latin typeface="Calibri" panose="020F0502020204030204" pitchFamily="34" charset="0"/>
              </a:rPr>
              <a:t> (ours)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B93FB5-F51F-3741-0D9D-BE76C12FED24}"/>
              </a:ext>
            </a:extLst>
          </p:cNvPr>
          <p:cNvSpPr txBox="1"/>
          <p:nvPr/>
        </p:nvSpPr>
        <p:spPr>
          <a:xfrm>
            <a:off x="9800593" y="886509"/>
            <a:ext cx="21443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</a:rPr>
              <a:t>Ground Truth</a:t>
            </a:r>
          </a:p>
        </p:txBody>
      </p:sp>
      <p:pic>
        <p:nvPicPr>
          <p:cNvPr id="8" name="Picture 7" descr="A hand drawn with small dots&#10;&#10;Description automatically generated with medium confidence">
            <a:extLst>
              <a:ext uri="{FF2B5EF4-FFF2-40B4-BE49-F238E27FC236}">
                <a16:creationId xmlns:a16="http://schemas.microsoft.com/office/drawing/2014/main" id="{A023FEAA-C300-3F6D-5E25-352E71BD71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856" t="37403" r="32154" b="8010"/>
          <a:stretch/>
        </p:blipFill>
        <p:spPr>
          <a:xfrm>
            <a:off x="120923" y="1674980"/>
            <a:ext cx="2734628" cy="3555018"/>
          </a:xfrm>
          <a:prstGeom prst="rect">
            <a:avLst/>
          </a:prstGeom>
        </p:spPr>
      </p:pic>
      <p:pic>
        <p:nvPicPr>
          <p:cNvPr id="32" name="Picture 31" descr="A skeleton hand on a black background&#10;&#10;Description automatically generated">
            <a:extLst>
              <a:ext uri="{FF2B5EF4-FFF2-40B4-BE49-F238E27FC236}">
                <a16:creationId xmlns:a16="http://schemas.microsoft.com/office/drawing/2014/main" id="{69593CCC-4ACE-793D-C808-7CD790218B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906" t="38453" r="33229" b="7229"/>
          <a:stretch/>
        </p:blipFill>
        <p:spPr>
          <a:xfrm>
            <a:off x="9210335" y="1647130"/>
            <a:ext cx="2734628" cy="3725988"/>
          </a:xfrm>
          <a:prstGeom prst="rect">
            <a:avLst/>
          </a:prstGeom>
        </p:spPr>
      </p:pic>
      <p:pic>
        <p:nvPicPr>
          <p:cNvPr id="34" name="Picture 33" descr="A skeleton hand with a black background&#10;&#10;Description automatically generated">
            <a:extLst>
              <a:ext uri="{FF2B5EF4-FFF2-40B4-BE49-F238E27FC236}">
                <a16:creationId xmlns:a16="http://schemas.microsoft.com/office/drawing/2014/main" id="{C32346C3-FF34-162B-8E60-77462630B83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906" t="38453" r="33229" b="7229"/>
          <a:stretch/>
        </p:blipFill>
        <p:spPr>
          <a:xfrm>
            <a:off x="6243279" y="1709461"/>
            <a:ext cx="2734628" cy="37259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938DB0-5A56-AF9D-8F39-305F7F88D45C}"/>
              </a:ext>
            </a:extLst>
          </p:cNvPr>
          <p:cNvSpPr txBox="1"/>
          <p:nvPr/>
        </p:nvSpPr>
        <p:spPr>
          <a:xfrm>
            <a:off x="6337773" y="6022082"/>
            <a:ext cx="27841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Erler, Philipp, et al. "PPSurf: Combining Patches and Point Convolutions for Detailed Surface Reconstruction." </a:t>
            </a:r>
            <a:r>
              <a:rPr lang="en-US" sz="900" i="1" dirty="0"/>
              <a:t>Computer Graphics Forum</a:t>
            </a:r>
            <a:r>
              <a:rPr lang="en-US" sz="900" dirty="0"/>
              <a:t>. Vol. 43. No. 1. 2024.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E91077-5B25-2046-FC55-FB7B5846DD73}"/>
              </a:ext>
            </a:extLst>
          </p:cNvPr>
          <p:cNvSpPr txBox="1"/>
          <p:nvPr/>
        </p:nvSpPr>
        <p:spPr>
          <a:xfrm>
            <a:off x="3342086" y="6022082"/>
            <a:ext cx="251566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BOULCH A., MARLET R.: Poco: Point convolution for surface reconstruction. In Proceedings of the IEEE/CVF Conference on Computer Vision and Pattern Recognition (CVPR) (June 2022), pp. 6302–6314.</a:t>
            </a:r>
          </a:p>
        </p:txBody>
      </p:sp>
    </p:spTree>
    <p:extLst>
      <p:ext uri="{BB962C8B-B14F-4D97-AF65-F5344CB8AC3E}">
        <p14:creationId xmlns:p14="http://schemas.microsoft.com/office/powerpoint/2010/main" val="15590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06F8CA0-6547-AFB8-0C48-8ED6BCF58F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738" t="42499" r="36994" b="47262"/>
          <a:stretch/>
        </p:blipFill>
        <p:spPr>
          <a:xfrm>
            <a:off x="3793332" y="1491572"/>
            <a:ext cx="2232248" cy="222625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37A41B8-03F5-C8C7-83C0-1192730412E7}"/>
              </a:ext>
            </a:extLst>
          </p:cNvPr>
          <p:cNvSpPr txBox="1"/>
          <p:nvPr/>
        </p:nvSpPr>
        <p:spPr>
          <a:xfrm>
            <a:off x="6337773" y="6022082"/>
            <a:ext cx="27841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Erler, Philipp, et al. "PPSurf: Combining Patches and Point Convolutions for Detailed Surface Reconstruction." </a:t>
            </a:r>
            <a:r>
              <a:rPr lang="en-US" sz="900" i="1" dirty="0"/>
              <a:t>Computer Graphics Forum</a:t>
            </a:r>
            <a:r>
              <a:rPr lang="en-US" sz="900" dirty="0"/>
              <a:t>. Vol. 43. No. 1. 2024.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6BAE6DB-9A56-51B0-C563-85C426746817}"/>
              </a:ext>
            </a:extLst>
          </p:cNvPr>
          <p:cNvSpPr txBox="1"/>
          <p:nvPr/>
        </p:nvSpPr>
        <p:spPr>
          <a:xfrm>
            <a:off x="3579672" y="6022082"/>
            <a:ext cx="251566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BOULCH A., MARLET R.: Poco: Point convolution for surface reconstruction. In Proceedings of the IEEE/CVF Conference on Computer Vision and Pattern Recognition (CVPR) (June 2022), pp. 6302–6314.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5D039E8-7B2B-2A16-8DE7-8CB3B76FA348}"/>
              </a:ext>
            </a:extLst>
          </p:cNvPr>
          <p:cNvSpPr txBox="1"/>
          <p:nvPr/>
        </p:nvSpPr>
        <p:spPr>
          <a:xfrm>
            <a:off x="4441404" y="886509"/>
            <a:ext cx="1032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</a:rPr>
              <a:t>POCO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DD26CF-0FD6-14D6-0F68-6615A7DFD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7757" y="1569928"/>
            <a:ext cx="751558" cy="13558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3EE845-F0FD-AF0F-CBD2-8A4542105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Driven Methods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4CE963-5A5C-73DA-C2A6-B06D84C20D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PPSurf - EG2024</a:t>
            </a:r>
            <a:endParaRPr lang="de-A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3DC0DE-B8D9-4779-535E-72D15A4E2D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22</a:t>
            </a:fld>
            <a:endParaRPr lang="de-AT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6B9CA5-60DE-6F0A-8044-2052396FA65A}"/>
              </a:ext>
            </a:extLst>
          </p:cNvPr>
          <p:cNvSpPr txBox="1"/>
          <p:nvPr/>
        </p:nvSpPr>
        <p:spPr>
          <a:xfrm>
            <a:off x="7272389" y="886509"/>
            <a:ext cx="1144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</a:rPr>
              <a:t>PPSurf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B93FB5-F51F-3741-0D9D-BE76C12FED24}"/>
              </a:ext>
            </a:extLst>
          </p:cNvPr>
          <p:cNvSpPr txBox="1"/>
          <p:nvPr/>
        </p:nvSpPr>
        <p:spPr>
          <a:xfrm>
            <a:off x="9569841" y="886509"/>
            <a:ext cx="21443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</a:rPr>
              <a:t>Ground Truth</a:t>
            </a:r>
          </a:p>
        </p:txBody>
      </p:sp>
      <p:pic>
        <p:nvPicPr>
          <p:cNvPr id="32" name="Picture 31" descr="A skeleton hand on a black background&#10;&#10;Description automatically generated">
            <a:extLst>
              <a:ext uri="{FF2B5EF4-FFF2-40B4-BE49-F238E27FC236}">
                <a16:creationId xmlns:a16="http://schemas.microsoft.com/office/drawing/2014/main" id="{69593CCC-4ACE-793D-C808-7CD790218B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025" t="44496" r="39528" b="46082"/>
          <a:stretch/>
        </p:blipFill>
        <p:spPr>
          <a:xfrm>
            <a:off x="9625979" y="1491572"/>
            <a:ext cx="2232248" cy="2226254"/>
          </a:xfrm>
          <a:prstGeom prst="rect">
            <a:avLst/>
          </a:prstGeom>
        </p:spPr>
      </p:pic>
      <p:pic>
        <p:nvPicPr>
          <p:cNvPr id="34" name="Picture 33" descr="A skeleton hand with a black background&#10;&#10;Description automatically generated">
            <a:extLst>
              <a:ext uri="{FF2B5EF4-FFF2-40B4-BE49-F238E27FC236}">
                <a16:creationId xmlns:a16="http://schemas.microsoft.com/office/drawing/2014/main" id="{C32346C3-FF34-162B-8E60-77462630B8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075" t="43587" r="38477" b="46991"/>
          <a:stretch/>
        </p:blipFill>
        <p:spPr>
          <a:xfrm>
            <a:off x="6817667" y="1491572"/>
            <a:ext cx="2232248" cy="22262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156093-458E-357E-5222-5F0A50EA32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80" t="55833" r="48486" b="24931"/>
          <a:stretch/>
        </p:blipFill>
        <p:spPr>
          <a:xfrm>
            <a:off x="3793331" y="3799669"/>
            <a:ext cx="2254503" cy="2112146"/>
          </a:xfrm>
          <a:prstGeom prst="rect">
            <a:avLst/>
          </a:prstGeom>
        </p:spPr>
      </p:pic>
      <p:pic>
        <p:nvPicPr>
          <p:cNvPr id="14" name="Picture 13" descr="A skeleton hand on a black background&#10;&#10;Description automatically generated">
            <a:extLst>
              <a:ext uri="{FF2B5EF4-FFF2-40B4-BE49-F238E27FC236}">
                <a16:creationId xmlns:a16="http://schemas.microsoft.com/office/drawing/2014/main" id="{2827031A-43A3-DFCD-F69D-767969B348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30" t="57082" r="48975" b="25216"/>
          <a:stretch/>
        </p:blipFill>
        <p:spPr>
          <a:xfrm>
            <a:off x="9625979" y="3820520"/>
            <a:ext cx="2232248" cy="2091296"/>
          </a:xfrm>
          <a:prstGeom prst="rect">
            <a:avLst/>
          </a:prstGeom>
        </p:spPr>
      </p:pic>
      <p:pic>
        <p:nvPicPr>
          <p:cNvPr id="15" name="Picture 14" descr="A skeleton hand with a black background&#10;&#10;Description automatically generated">
            <a:extLst>
              <a:ext uri="{FF2B5EF4-FFF2-40B4-BE49-F238E27FC236}">
                <a16:creationId xmlns:a16="http://schemas.microsoft.com/office/drawing/2014/main" id="{BD465E19-792D-0144-865E-8F6F9D42DFA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180" t="56173" r="47925" b="26125"/>
          <a:stretch/>
        </p:blipFill>
        <p:spPr>
          <a:xfrm>
            <a:off x="6817441" y="3799668"/>
            <a:ext cx="2254502" cy="2112147"/>
          </a:xfrm>
          <a:prstGeom prst="rect">
            <a:avLst/>
          </a:prstGeom>
        </p:spPr>
      </p:pic>
      <p:pic>
        <p:nvPicPr>
          <p:cNvPr id="17" name="Picture 16" descr="A hand drawn with small dots&#10;&#10;Description automatically generated with medium confidence">
            <a:extLst>
              <a:ext uri="{FF2B5EF4-FFF2-40B4-BE49-F238E27FC236}">
                <a16:creationId xmlns:a16="http://schemas.microsoft.com/office/drawing/2014/main" id="{3BE04532-54C2-FD66-8360-6D3BE29BEF6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856" t="37403" r="32154" b="8010"/>
          <a:stretch/>
        </p:blipFill>
        <p:spPr>
          <a:xfrm>
            <a:off x="120923" y="1674980"/>
            <a:ext cx="2734628" cy="35550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9E9BC96-EB1F-BD94-9801-28A2BAB08CB4}"/>
              </a:ext>
            </a:extLst>
          </p:cNvPr>
          <p:cNvSpPr/>
          <p:nvPr/>
        </p:nvSpPr>
        <p:spPr bwMode="auto">
          <a:xfrm>
            <a:off x="1489075" y="2061642"/>
            <a:ext cx="936104" cy="792088"/>
          </a:xfrm>
          <a:prstGeom prst="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A89C4A6-A915-8CFB-0F57-9E1E327F82D3}"/>
              </a:ext>
            </a:extLst>
          </p:cNvPr>
          <p:cNvSpPr/>
          <p:nvPr/>
        </p:nvSpPr>
        <p:spPr bwMode="auto">
          <a:xfrm>
            <a:off x="696987" y="2925738"/>
            <a:ext cx="1080120" cy="1068733"/>
          </a:xfrm>
          <a:prstGeom prst="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90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80C9B-C99E-5F5A-B36E-3C8F5913C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Qualitative Comparison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9398F5-A430-9C4E-FE21-7CE9D62D83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PPSurf - EG2024</a:t>
            </a:r>
            <a:endParaRPr lang="de-A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5A6770-B13A-1BF8-E329-ADFA15C9D2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23</a:t>
            </a:fld>
            <a:endParaRPr lang="de-AT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E1A2AF1-BE51-BDC4-A8D5-0E0D5AAA8CA3}"/>
              </a:ext>
            </a:extLst>
          </p:cNvPr>
          <p:cNvGrpSpPr/>
          <p:nvPr/>
        </p:nvGrpSpPr>
        <p:grpSpPr>
          <a:xfrm>
            <a:off x="444958" y="909514"/>
            <a:ext cx="11305257" cy="5484453"/>
            <a:chOff x="984067" y="914400"/>
            <a:chExt cx="10370105" cy="5030788"/>
          </a:xfrm>
        </p:grpSpPr>
        <p:pic>
          <p:nvPicPr>
            <p:cNvPr id="7" name="Content Placeholder 10">
              <a:extLst>
                <a:ext uri="{FF2B5EF4-FFF2-40B4-BE49-F238E27FC236}">
                  <a16:creationId xmlns:a16="http://schemas.microsoft.com/office/drawing/2014/main" id="{F292A150-FE9F-D845-5E52-BF77FA11BA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" b="58004"/>
            <a:stretch/>
          </p:blipFill>
          <p:spPr bwMode="auto">
            <a:xfrm>
              <a:off x="984067" y="914400"/>
              <a:ext cx="10190529" cy="2299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7C1D182-C830-675B-ADB3-0C5796A8B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0579" y="3223461"/>
              <a:ext cx="10333593" cy="27217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29644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9F5F9-AC6D-E4CB-451C-F692B60A6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Quantitative Comparison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F84BF-079E-421C-9F4D-B043978F09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PPSurf - EG2024</a:t>
            </a:r>
            <a:endParaRPr lang="de-A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29F2E2-91D7-FD85-8920-94041C8DD7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24</a:t>
            </a:fld>
            <a:endParaRPr lang="de-AT" dirty="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97286CD7-B57C-5007-563E-CA4254E70A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8113785"/>
              </p:ext>
            </p:extLst>
          </p:nvPr>
        </p:nvGraphicFramePr>
        <p:xfrm>
          <a:off x="336947" y="1053530"/>
          <a:ext cx="11377264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191162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9F5F9-AC6D-E4CB-451C-F692B60A6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and Memory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F84BF-079E-421C-9F4D-B043978F09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PPSurf - EG2024</a:t>
            </a:r>
            <a:endParaRPr lang="de-A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29F2E2-91D7-FD85-8920-94041C8DD7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25</a:t>
            </a:fld>
            <a:endParaRPr lang="de-AT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D62E0500-BEFA-CE6D-4B46-67144695F5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8339762"/>
              </p:ext>
            </p:extLst>
          </p:nvPr>
        </p:nvGraphicFramePr>
        <p:xfrm>
          <a:off x="336947" y="1636490"/>
          <a:ext cx="5242202" cy="4313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8B3DA8F1-AFE5-9FCB-127F-152FCDA08F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4405557"/>
              </p:ext>
            </p:extLst>
          </p:nvPr>
        </p:nvGraphicFramePr>
        <p:xfrm>
          <a:off x="6616027" y="1636490"/>
          <a:ext cx="5227226" cy="4313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Arrow: Down 11">
            <a:extLst>
              <a:ext uri="{FF2B5EF4-FFF2-40B4-BE49-F238E27FC236}">
                <a16:creationId xmlns:a16="http://schemas.microsoft.com/office/drawing/2014/main" id="{1E0056D8-96F9-ECAC-9FA5-207A8AC69EE3}"/>
              </a:ext>
            </a:extLst>
          </p:cNvPr>
          <p:cNvSpPr/>
          <p:nvPr/>
        </p:nvSpPr>
        <p:spPr bwMode="auto">
          <a:xfrm rot="10800000">
            <a:off x="3361284" y="2421681"/>
            <a:ext cx="216024" cy="288032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3A44D1-B3F5-7402-46DC-01EB2DE309E5}"/>
              </a:ext>
            </a:extLst>
          </p:cNvPr>
          <p:cNvSpPr txBox="1"/>
          <p:nvPr/>
        </p:nvSpPr>
        <p:spPr>
          <a:xfrm>
            <a:off x="3188678" y="205008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13.5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941E3E7A-E9AD-F348-9727-28DBA3892D3A}"/>
              </a:ext>
            </a:extLst>
          </p:cNvPr>
          <p:cNvSpPr/>
          <p:nvPr/>
        </p:nvSpPr>
        <p:spPr bwMode="auto">
          <a:xfrm rot="10800000">
            <a:off x="7393731" y="2493690"/>
            <a:ext cx="216024" cy="288032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928BBD-1C2A-5160-8F56-5038A92B6632}"/>
              </a:ext>
            </a:extLst>
          </p:cNvPr>
          <p:cNvSpPr txBox="1"/>
          <p:nvPr/>
        </p:nvSpPr>
        <p:spPr>
          <a:xfrm>
            <a:off x="7219650" y="2172392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&gt;46</a:t>
            </a:r>
          </a:p>
        </p:txBody>
      </p:sp>
    </p:spTree>
    <p:extLst>
      <p:ext uri="{BB962C8B-B14F-4D97-AF65-F5344CB8AC3E}">
        <p14:creationId xmlns:p14="http://schemas.microsoft.com/office/powerpoint/2010/main" val="6470963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9F5F9-AC6D-E4CB-451C-F692B60A6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Ablation Study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F84BF-079E-421C-9F4D-B043978F09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PPSurf - EG2024</a:t>
            </a:r>
            <a:endParaRPr lang="de-A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29F2E2-91D7-FD85-8920-94041C8DD7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26</a:t>
            </a:fld>
            <a:endParaRPr lang="de-AT" dirty="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BF6932EF-B5DC-390A-8983-DA860628DB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7465737"/>
              </p:ext>
            </p:extLst>
          </p:nvPr>
        </p:nvGraphicFramePr>
        <p:xfrm>
          <a:off x="1273051" y="1125538"/>
          <a:ext cx="9649072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644122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D5E8ED-D626-CECD-3D7A-C1710AD4B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Real-World Examples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E01246B-CD41-1504-C3BD-537508DF32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PPSurf - EG2024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A736C5-D68C-539A-1E99-14D362D826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27</a:t>
            </a:fld>
            <a:endParaRPr lang="de-AT" dirty="0"/>
          </a:p>
        </p:txBody>
      </p:sp>
      <p:pic>
        <p:nvPicPr>
          <p:cNvPr id="6" name="torches_points">
            <a:hlinkClick r:id="" action="ppaction://media"/>
            <a:extLst>
              <a:ext uri="{FF2B5EF4-FFF2-40B4-BE49-F238E27FC236}">
                <a16:creationId xmlns:a16="http://schemas.microsoft.com/office/drawing/2014/main" id="{D8AB9564-BEC3-63AD-BB6D-F8385B4B31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36220" y="1123747"/>
            <a:ext cx="2398202" cy="2398202"/>
          </a:xfrm>
          <a:prstGeom prst="rect">
            <a:avLst/>
          </a:prstGeom>
        </p:spPr>
      </p:pic>
      <p:pic>
        <p:nvPicPr>
          <p:cNvPr id="8" name="torches_mesh">
            <a:hlinkClick r:id="" action="ppaction://media"/>
            <a:extLst>
              <a:ext uri="{FF2B5EF4-FFF2-40B4-BE49-F238E27FC236}">
                <a16:creationId xmlns:a16="http://schemas.microsoft.com/office/drawing/2014/main" id="{B5DA59C7-83A1-3B78-BFB0-F72F6D7105A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37302" y="3262280"/>
            <a:ext cx="3449098" cy="34490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41B444-BE14-824F-FB36-76173CAA508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85219" y="1197546"/>
            <a:ext cx="1757203" cy="1761007"/>
          </a:xfrm>
          <a:prstGeom prst="rect">
            <a:avLst/>
          </a:prstGeom>
        </p:spPr>
      </p:pic>
      <p:pic>
        <p:nvPicPr>
          <p:cNvPr id="9" name="madersperger_points">
            <a:hlinkClick r:id="" action="ppaction://media"/>
            <a:extLst>
              <a:ext uri="{FF2B5EF4-FFF2-40B4-BE49-F238E27FC236}">
                <a16:creationId xmlns:a16="http://schemas.microsoft.com/office/drawing/2014/main" id="{9EFC40A0-1E18-A91D-5348-680434368B7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87617" y="1125538"/>
            <a:ext cx="2398202" cy="2398202"/>
          </a:xfrm>
          <a:prstGeom prst="rect">
            <a:avLst/>
          </a:prstGeom>
        </p:spPr>
      </p:pic>
      <p:pic>
        <p:nvPicPr>
          <p:cNvPr id="11" name="madersperger_mesh">
            <a:hlinkClick r:id="" action="ppaction://media"/>
            <a:extLst>
              <a:ext uri="{FF2B5EF4-FFF2-40B4-BE49-F238E27FC236}">
                <a16:creationId xmlns:a16="http://schemas.microsoft.com/office/drawing/2014/main" id="{9AD5A006-CA3A-8517-9CE2-D9453D36581B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473025" y="3262279"/>
            <a:ext cx="3449098" cy="34490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BDBB2B-C3ED-63A8-8E82-61808CEA119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87036" y="1197546"/>
            <a:ext cx="1651819" cy="198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98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35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36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E2CC3-A132-EB96-921A-320DD248F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E6EC0B5-8A29-F942-B78D-7142D2B087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3988" y="1914734"/>
            <a:ext cx="11850687" cy="3243252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6EB3FA-8D9E-E7F8-5CA6-E639DF5517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PPSurf - EG2024</a:t>
            </a:r>
            <a:endParaRPr lang="de-A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919276-C736-6450-0C9F-22BBB05072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28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125975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E2CC3-A132-EB96-921A-320DD248F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6EB3FA-8D9E-E7F8-5CA6-E639DF5517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PPSurf - EG2024</a:t>
            </a:r>
            <a:endParaRPr lang="de-A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919276-C736-6450-0C9F-22BBB05072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29</a:t>
            </a:fld>
            <a:endParaRPr lang="de-AT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56D0C6-A04D-7A91-C880-298A8C756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84" y="967381"/>
            <a:ext cx="11902167" cy="548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084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E486E4-8E58-7097-CCA2-45CFF7E51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Reconstruction</a:t>
            </a:r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2A65183-31DE-7BAD-E47B-D3F96FEB4C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PPSurf - EG2024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22F0B01-F529-645C-BCE4-34F2FBF5CF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3</a:t>
            </a:fld>
            <a:endParaRPr lang="de-AT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9492ACB-DEEA-E6CD-901D-491BB7262C52}"/>
              </a:ext>
            </a:extLst>
          </p:cNvPr>
          <p:cNvSpPr txBox="1"/>
          <p:nvPr/>
        </p:nvSpPr>
        <p:spPr>
          <a:xfrm>
            <a:off x="6817441" y="6389853"/>
            <a:ext cx="40810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/>
              <a:t>Sulzer, Raphael et al. “A Survey and Benchmark of Automatic Surface Reconstruction from Point Clouds.” </a:t>
            </a:r>
            <a:r>
              <a:rPr lang="en-US" sz="900" i="1" dirty="0" err="1"/>
              <a:t>ArXiv</a:t>
            </a:r>
            <a:r>
              <a:rPr lang="en-US" sz="900" i="1" dirty="0"/>
              <a:t> abs/2301.13656 (2023): n. </a:t>
            </a:r>
            <a:r>
              <a:rPr lang="en-US" sz="900" i="1" dirty="0" err="1"/>
              <a:t>pag</a:t>
            </a:r>
            <a:r>
              <a:rPr lang="en-US" sz="900" i="1" dirty="0"/>
              <a:t>.</a:t>
            </a:r>
            <a:endParaRPr lang="de-AT" sz="900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548B2D5-A36B-DAD7-AD8F-515B44D4F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927" y="1053529"/>
            <a:ext cx="8075321" cy="533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9233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D5E8ED-D626-CECD-3D7A-C1710AD4B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PPSurf</a:t>
            </a:r>
            <a:r>
              <a:rPr lang="en-US" dirty="0"/>
              <a:t> Live System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E01246B-CD41-1504-C3BD-537508DF32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PPSurf - EG2024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A736C5-D68C-539A-1E99-14D362D826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30</a:t>
            </a:fld>
            <a:endParaRPr lang="de-AT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F07901-6C76-AACA-6EB9-45A3FC552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39" y="1412069"/>
            <a:ext cx="6634005" cy="4910689"/>
          </a:xfrm>
          <a:prstGeom prst="rect">
            <a:avLst/>
          </a:prstGeom>
        </p:spPr>
      </p:pic>
      <p:pic>
        <p:nvPicPr>
          <p:cNvPr id="13" name="Content Placeholder 7" descr="A qr code with black squares&#10;&#10;Description automatically generated">
            <a:extLst>
              <a:ext uri="{FF2B5EF4-FFF2-40B4-BE49-F238E27FC236}">
                <a16:creationId xmlns:a16="http://schemas.microsoft.com/office/drawing/2014/main" id="{8650F606-3069-68A0-761A-8ED1B9D03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8944" y="1278816"/>
            <a:ext cx="5175307" cy="5175314"/>
          </a:xfrm>
          <a:prstGeom prst="rect">
            <a:avLst/>
          </a:prstGeom>
          <a:solidFill>
            <a:srgbClr val="3D75FF"/>
          </a:solidFill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496A6FF-53E6-B6E1-38FE-FF432222D897}"/>
              </a:ext>
            </a:extLst>
          </p:cNvPr>
          <p:cNvSpPr txBox="1"/>
          <p:nvPr/>
        </p:nvSpPr>
        <p:spPr>
          <a:xfrm>
            <a:off x="3038365" y="807889"/>
            <a:ext cx="61184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https://huggingface.co/spaces/perler/ppsurf</a:t>
            </a:r>
          </a:p>
        </p:txBody>
      </p:sp>
    </p:spTree>
    <p:extLst>
      <p:ext uri="{BB962C8B-B14F-4D97-AF65-F5344CB8AC3E}">
        <p14:creationId xmlns:p14="http://schemas.microsoft.com/office/powerpoint/2010/main" val="14526505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D5E8ED-D626-CECD-3D7A-C1710AD4B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Points2Surf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E01246B-CD41-1504-C3BD-537508DF32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PPSurf - EG2024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A736C5-D68C-539A-1E99-14D362D826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31</a:t>
            </a:fld>
            <a:endParaRPr lang="de-AT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ADA734-91DC-0C24-7EEC-3035D237FF29}"/>
              </a:ext>
            </a:extLst>
          </p:cNvPr>
          <p:cNvSpPr txBox="1"/>
          <p:nvPr/>
        </p:nvSpPr>
        <p:spPr>
          <a:xfrm>
            <a:off x="192931" y="6295306"/>
            <a:ext cx="1123324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Erler P., Guerrero P., </a:t>
            </a:r>
            <a:r>
              <a:rPr lang="en-US" sz="900" dirty="0" err="1"/>
              <a:t>Ohrhallinger</a:t>
            </a:r>
            <a:r>
              <a:rPr lang="en-US" sz="900" dirty="0"/>
              <a:t> S., Mitra N. J., </a:t>
            </a:r>
            <a:r>
              <a:rPr lang="en-US" sz="900" dirty="0" err="1"/>
              <a:t>Wimmer</a:t>
            </a:r>
            <a:r>
              <a:rPr lang="en-US" sz="900" dirty="0"/>
              <a:t> M.: Points2Surf: Learning implicit surfaces from point clouds. In European Conference on Computer Vision (ECCV) (2020).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6376A3AE-19D3-9B45-0B7F-D1D03A05F5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75651" y="1012862"/>
            <a:ext cx="10043871" cy="5234128"/>
          </a:xfrm>
        </p:spPr>
      </p:pic>
    </p:spTree>
    <p:extLst>
      <p:ext uri="{BB962C8B-B14F-4D97-AF65-F5344CB8AC3E}">
        <p14:creationId xmlns:p14="http://schemas.microsoft.com/office/powerpoint/2010/main" val="35542665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D5E8ED-D626-CECD-3D7A-C1710AD4B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PPSurf: </a:t>
            </a:r>
            <a:r>
              <a:rPr lang="pl-PL" dirty="0"/>
              <a:t>Architecture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E01246B-CD41-1504-C3BD-537508DF32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PPSurf - EG2024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A736C5-D68C-539A-1E99-14D362D826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32</a:t>
            </a:fld>
            <a:endParaRPr lang="de-AT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EF6CD8-8FBF-B74A-D0A2-41921B726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84" y="2284331"/>
            <a:ext cx="11831053" cy="390294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39B44A8-1FB6-4579-A906-84C010F8C91A}"/>
              </a:ext>
            </a:extLst>
          </p:cNvPr>
          <p:cNvSpPr/>
          <p:nvPr/>
        </p:nvSpPr>
        <p:spPr>
          <a:xfrm>
            <a:off x="1345058" y="2072640"/>
            <a:ext cx="8640961" cy="2133600"/>
          </a:xfrm>
          <a:prstGeom prst="roundRect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22B8E0D-0D97-2B67-C133-414A50DC4E2A}"/>
              </a:ext>
            </a:extLst>
          </p:cNvPr>
          <p:cNvSpPr/>
          <p:nvPr/>
        </p:nvSpPr>
        <p:spPr>
          <a:xfrm>
            <a:off x="1345058" y="4235805"/>
            <a:ext cx="8640961" cy="2133600"/>
          </a:xfrm>
          <a:prstGeom prst="roundRect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707D42-3E65-C5B7-1FA8-92B2F0DEF5C6}"/>
              </a:ext>
            </a:extLst>
          </p:cNvPr>
          <p:cNvSpPr txBox="1"/>
          <p:nvPr/>
        </p:nvSpPr>
        <p:spPr>
          <a:xfrm>
            <a:off x="3965587" y="1557586"/>
            <a:ext cx="1518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</a:rPr>
              <a:t>encoding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401BEB-6B1A-3532-4015-71F40A758657}"/>
              </a:ext>
            </a:extLst>
          </p:cNvPr>
          <p:cNvSpPr txBox="1"/>
          <p:nvPr/>
        </p:nvSpPr>
        <p:spPr>
          <a:xfrm>
            <a:off x="6529635" y="1557586"/>
            <a:ext cx="2080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</a:rPr>
              <a:t>interpolation</a:t>
            </a:r>
          </a:p>
        </p:txBody>
      </p:sp>
    </p:spTree>
    <p:extLst>
      <p:ext uri="{BB962C8B-B14F-4D97-AF65-F5344CB8AC3E}">
        <p14:creationId xmlns:p14="http://schemas.microsoft.com/office/powerpoint/2010/main" val="34282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5BF70-E573-F1DE-69CA-8691360F5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Robustness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DC50E6-13AF-3466-AB4D-41D96F9071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PPSurf - EG2024</a:t>
            </a:r>
            <a:endParaRPr lang="de-A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FB8C15-6F5A-3B56-88DF-906DC97ABE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33</a:t>
            </a:fld>
            <a:endParaRPr lang="de-AT" dirty="0"/>
          </a:p>
        </p:txBody>
      </p:sp>
      <p:pic>
        <p:nvPicPr>
          <p:cNvPr id="7" name="Picture 6" descr="A black and white spiral&#10;&#10;Description automatically generated">
            <a:extLst>
              <a:ext uri="{FF2B5EF4-FFF2-40B4-BE49-F238E27FC236}">
                <a16:creationId xmlns:a16="http://schemas.microsoft.com/office/drawing/2014/main" id="{9DBEB0DD-67B8-EFFD-0E19-142E337C78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11" t="26493" r="21587" b="22038"/>
          <a:stretch/>
        </p:blipFill>
        <p:spPr>
          <a:xfrm>
            <a:off x="125185" y="2349674"/>
            <a:ext cx="2804049" cy="2492488"/>
          </a:xfrm>
          <a:prstGeom prst="rect">
            <a:avLst/>
          </a:prstGeom>
        </p:spPr>
      </p:pic>
      <p:pic>
        <p:nvPicPr>
          <p:cNvPr id="11" name="Picture 10" descr="A black and white spiral&#10;&#10;Description automatically generated">
            <a:extLst>
              <a:ext uri="{FF2B5EF4-FFF2-40B4-BE49-F238E27FC236}">
                <a16:creationId xmlns:a16="http://schemas.microsoft.com/office/drawing/2014/main" id="{F6BA0B83-D71E-5B26-B0E5-B3A77BE06B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172" t="26281" r="21050" b="20571"/>
          <a:stretch/>
        </p:blipFill>
        <p:spPr>
          <a:xfrm>
            <a:off x="3145259" y="1485578"/>
            <a:ext cx="2727780" cy="2466526"/>
          </a:xfrm>
          <a:prstGeom prst="rect">
            <a:avLst/>
          </a:prstGeom>
        </p:spPr>
      </p:pic>
      <p:pic>
        <p:nvPicPr>
          <p:cNvPr id="13" name="Picture 12" descr="A black square with small dots&#10;&#10;Description automatically generated">
            <a:extLst>
              <a:ext uri="{FF2B5EF4-FFF2-40B4-BE49-F238E27FC236}">
                <a16:creationId xmlns:a16="http://schemas.microsoft.com/office/drawing/2014/main" id="{FB5A23C1-A1A7-F6DB-EECA-112BFE875F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751" t="24141" r="18472" b="17396"/>
          <a:stretch/>
        </p:blipFill>
        <p:spPr>
          <a:xfrm>
            <a:off x="8826387" y="1220670"/>
            <a:ext cx="2959832" cy="2713180"/>
          </a:xfrm>
          <a:prstGeom prst="rect">
            <a:avLst/>
          </a:prstGeom>
        </p:spPr>
      </p:pic>
      <p:pic>
        <p:nvPicPr>
          <p:cNvPr id="15" name="Picture 14" descr="A black spiral shape with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E5DE66ED-3889-8F7D-491E-30DC2F39B6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010" t="25289" r="22212" b="21563"/>
          <a:stretch/>
        </p:blipFill>
        <p:spPr>
          <a:xfrm>
            <a:off x="5953571" y="1395316"/>
            <a:ext cx="2727780" cy="2466526"/>
          </a:xfrm>
          <a:prstGeom prst="rect">
            <a:avLst/>
          </a:prstGeom>
        </p:spPr>
      </p:pic>
      <p:pic>
        <p:nvPicPr>
          <p:cNvPr id="17" name="Picture 16" descr="A blue swirly object on a white background&#10;&#10;Description automatically generated">
            <a:extLst>
              <a:ext uri="{FF2B5EF4-FFF2-40B4-BE49-F238E27FC236}">
                <a16:creationId xmlns:a16="http://schemas.microsoft.com/office/drawing/2014/main" id="{D4AE7D5F-9923-4BD7-3243-3F813789005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259" t="26500" r="19963" b="20352"/>
          <a:stretch/>
        </p:blipFill>
        <p:spPr>
          <a:xfrm>
            <a:off x="3369807" y="4059612"/>
            <a:ext cx="2727780" cy="2466526"/>
          </a:xfrm>
          <a:prstGeom prst="rect">
            <a:avLst/>
          </a:prstGeom>
        </p:spPr>
      </p:pic>
      <p:pic>
        <p:nvPicPr>
          <p:cNvPr id="19" name="Picture 18" descr="A yellow and blue swirly object&#10;&#10;Description automatically generated">
            <a:extLst>
              <a:ext uri="{FF2B5EF4-FFF2-40B4-BE49-F238E27FC236}">
                <a16:creationId xmlns:a16="http://schemas.microsoft.com/office/drawing/2014/main" id="{84178959-A9A2-863F-A6C8-838CDC71F35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203" t="25815" r="21019" b="21037"/>
          <a:stretch/>
        </p:blipFill>
        <p:spPr>
          <a:xfrm>
            <a:off x="9058439" y="3933850"/>
            <a:ext cx="2727780" cy="2466526"/>
          </a:xfrm>
          <a:prstGeom prst="rect">
            <a:avLst/>
          </a:prstGeom>
        </p:spPr>
      </p:pic>
      <p:pic>
        <p:nvPicPr>
          <p:cNvPr id="21" name="Picture 20" descr="A blue and green swirly object&#10;&#10;Description automatically generated">
            <a:extLst>
              <a:ext uri="{FF2B5EF4-FFF2-40B4-BE49-F238E27FC236}">
                <a16:creationId xmlns:a16="http://schemas.microsoft.com/office/drawing/2014/main" id="{8B3CE9ED-9FD8-32BE-6B9D-2AE96A1441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732" t="25245" r="20491" b="21606"/>
          <a:stretch/>
        </p:blipFill>
        <p:spPr>
          <a:xfrm>
            <a:off x="6106111" y="3924724"/>
            <a:ext cx="2727780" cy="246652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04F5186-D530-E545-5060-3BD611F46E63}"/>
              </a:ext>
            </a:extLst>
          </p:cNvPr>
          <p:cNvSpPr txBox="1"/>
          <p:nvPr/>
        </p:nvSpPr>
        <p:spPr>
          <a:xfrm>
            <a:off x="3721323" y="890350"/>
            <a:ext cx="1467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</a:rPr>
              <a:t>No noise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80B60B-35A6-5605-DE7D-729FECAF2ABB}"/>
              </a:ext>
            </a:extLst>
          </p:cNvPr>
          <p:cNvSpPr txBox="1"/>
          <p:nvPr/>
        </p:nvSpPr>
        <p:spPr>
          <a:xfrm>
            <a:off x="6449103" y="887052"/>
            <a:ext cx="1624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</a:rPr>
              <a:t>Mid noise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D9AC8B-3F09-FF42-E888-CBDCF86FFD70}"/>
              </a:ext>
            </a:extLst>
          </p:cNvPr>
          <p:cNvSpPr txBox="1"/>
          <p:nvPr/>
        </p:nvSpPr>
        <p:spPr>
          <a:xfrm>
            <a:off x="9461213" y="887052"/>
            <a:ext cx="1676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</a:rPr>
              <a:t>Max noise</a:t>
            </a:r>
          </a:p>
        </p:txBody>
      </p:sp>
    </p:spTree>
    <p:extLst>
      <p:ext uri="{BB962C8B-B14F-4D97-AF65-F5344CB8AC3E}">
        <p14:creationId xmlns:p14="http://schemas.microsoft.com/office/powerpoint/2010/main" val="38361162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D5E8ED-D626-CECD-3D7A-C1710AD4B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E01246B-CD41-1504-C3BD-537508DF32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PPSurf - EG2024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A736C5-D68C-539A-1E99-14D362D826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34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4578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E486E4-8E58-7097-CCA2-45CFF7E51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Reconstruction</a:t>
            </a:r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2A65183-31DE-7BAD-E47B-D3F96FEB4C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PPSurf - EG2024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22F0B01-F529-645C-BCE4-34F2FBF5CF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4</a:t>
            </a:fld>
            <a:endParaRPr lang="de-AT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9492ACB-DEEA-E6CD-901D-491BB7262C52}"/>
              </a:ext>
            </a:extLst>
          </p:cNvPr>
          <p:cNvSpPr txBox="1"/>
          <p:nvPr/>
        </p:nvSpPr>
        <p:spPr>
          <a:xfrm>
            <a:off x="6817441" y="6389853"/>
            <a:ext cx="40810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/>
              <a:t>Sulzer, Raphael et al. “A Survey and Benchmark of Automatic Surface Reconstruction from Point Clouds.” </a:t>
            </a:r>
            <a:r>
              <a:rPr lang="en-US" sz="900" i="1" dirty="0" err="1"/>
              <a:t>ArXiv</a:t>
            </a:r>
            <a:r>
              <a:rPr lang="en-US" sz="900" i="1" dirty="0"/>
              <a:t> abs/2301.13656 (2023): n. </a:t>
            </a:r>
            <a:r>
              <a:rPr lang="en-US" sz="900" i="1" dirty="0" err="1"/>
              <a:t>pag</a:t>
            </a:r>
            <a:r>
              <a:rPr lang="en-US" sz="900" i="1" dirty="0"/>
              <a:t>.</a:t>
            </a:r>
            <a:endParaRPr lang="de-AT" sz="900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548B2D5-A36B-DAD7-AD8F-515B44D4F5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059927" y="1053529"/>
            <a:ext cx="8075321" cy="533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38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E486E4-8E58-7097-CCA2-45CFF7E51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Reconstruction</a:t>
            </a:r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2A65183-31DE-7BAD-E47B-D3F96FEB4C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PPSurf - EG2024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22F0B01-F529-645C-BCE4-34F2FBF5CF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5</a:t>
            </a:fld>
            <a:endParaRPr lang="de-AT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9492ACB-DEEA-E6CD-901D-491BB7262C52}"/>
              </a:ext>
            </a:extLst>
          </p:cNvPr>
          <p:cNvSpPr txBox="1"/>
          <p:nvPr/>
        </p:nvSpPr>
        <p:spPr>
          <a:xfrm>
            <a:off x="6817441" y="6389853"/>
            <a:ext cx="40810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/>
              <a:t>Sulzer, Raphael et al. “A Survey and Benchmark of Automatic Surface Reconstruction from Point Clouds.” </a:t>
            </a:r>
            <a:r>
              <a:rPr lang="en-US" sz="900" i="1" dirty="0" err="1"/>
              <a:t>ArXiv</a:t>
            </a:r>
            <a:r>
              <a:rPr lang="en-US" sz="900" i="1" dirty="0"/>
              <a:t> abs/2301.13656 (2023): n. </a:t>
            </a:r>
            <a:r>
              <a:rPr lang="en-US" sz="900" i="1" dirty="0" err="1"/>
              <a:t>pag</a:t>
            </a:r>
            <a:r>
              <a:rPr lang="en-US" sz="900" i="1" dirty="0"/>
              <a:t>.</a:t>
            </a:r>
            <a:endParaRPr lang="de-AT" sz="900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548B2D5-A36B-DAD7-AD8F-515B44D4F5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059929" y="1053529"/>
            <a:ext cx="8075317" cy="533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43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8D6AB-24CA-E3B3-37F1-1C0AD1D80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Reconstruction Difficulties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CA7A3B-25FB-C702-8E52-6344469035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PPSurf - EG2024</a:t>
            </a:r>
            <a:endParaRPr lang="de-A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3704C3-D70D-A701-ACF8-8F2B98F9C6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6</a:t>
            </a:fld>
            <a:endParaRPr lang="de-AT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8A7EC47-78F9-23A9-EE00-19835340B3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44" t="34641" r="18120" b="18120"/>
          <a:stretch/>
        </p:blipFill>
        <p:spPr>
          <a:xfrm>
            <a:off x="5781489" y="1172356"/>
            <a:ext cx="3528392" cy="278557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CF07964-429F-6BA9-489D-4B6B57EEA1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995" t="33726" r="17070" b="19036"/>
          <a:stretch/>
        </p:blipFill>
        <p:spPr>
          <a:xfrm>
            <a:off x="7420135" y="3398206"/>
            <a:ext cx="4032448" cy="307559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D0B8FC4-1D05-EB31-512C-502E819B96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105" t="24806" r="31492" b="15358"/>
          <a:stretch/>
        </p:blipFill>
        <p:spPr>
          <a:xfrm rot="4500000">
            <a:off x="953095" y="98845"/>
            <a:ext cx="2929778" cy="468689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EEFB0DE1-B141-8B7F-08FB-A7AF51EBF97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817" t="25659" r="31493" b="17656"/>
          <a:stretch/>
        </p:blipFill>
        <p:spPr>
          <a:xfrm rot="4500000">
            <a:off x="1877397" y="3054953"/>
            <a:ext cx="2795689" cy="444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669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7B9E0-DDFA-27C0-6F06-697DA5CC9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Categories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336483-8958-4570-EEB9-244D75A732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PPSurf - EG2024</a:t>
            </a:r>
            <a:endParaRPr lang="de-A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06BA63-EFA3-CDCB-AE6E-19E6A2CE16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7</a:t>
            </a:fld>
            <a:endParaRPr lang="de-AT" dirty="0"/>
          </a:p>
        </p:txBody>
      </p:sp>
      <p:pic>
        <p:nvPicPr>
          <p:cNvPr id="18" name="Picture 17" descr="A brown grainy object on a black background&#10;&#10;Description automatically generated">
            <a:extLst>
              <a:ext uri="{FF2B5EF4-FFF2-40B4-BE49-F238E27FC236}">
                <a16:creationId xmlns:a16="http://schemas.microsoft.com/office/drawing/2014/main" id="{E381D3B4-75A6-796A-2320-C6AAC54B24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05" t="24806" r="31105" b="16408"/>
          <a:stretch/>
        </p:blipFill>
        <p:spPr>
          <a:xfrm rot="4500000">
            <a:off x="345121" y="2028069"/>
            <a:ext cx="1548376" cy="2408585"/>
          </a:xfrm>
          <a:prstGeom prst="rect">
            <a:avLst/>
          </a:prstGeom>
        </p:spPr>
      </p:pic>
      <p:sp>
        <p:nvSpPr>
          <p:cNvPr id="20" name="Arrow: Right 19">
            <a:extLst>
              <a:ext uri="{FF2B5EF4-FFF2-40B4-BE49-F238E27FC236}">
                <a16:creationId xmlns:a16="http://schemas.microsoft.com/office/drawing/2014/main" id="{AAF42FD8-DB6B-81A4-0906-A14CAB409886}"/>
              </a:ext>
            </a:extLst>
          </p:cNvPr>
          <p:cNvSpPr/>
          <p:nvPr/>
        </p:nvSpPr>
        <p:spPr bwMode="auto">
          <a:xfrm>
            <a:off x="3433291" y="1646893"/>
            <a:ext cx="4680520" cy="1224136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Non-data-driven Methods</a:t>
            </a:r>
          </a:p>
        </p:txBody>
      </p:sp>
      <p:pic>
        <p:nvPicPr>
          <p:cNvPr id="22" name="Picture 21" descr="A close up of a piece of food&#10;&#10;Description automatically generated">
            <a:extLst>
              <a:ext uri="{FF2B5EF4-FFF2-40B4-BE49-F238E27FC236}">
                <a16:creationId xmlns:a16="http://schemas.microsoft.com/office/drawing/2014/main" id="{FDCC968F-859E-0D6C-AB9F-507110CB8E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979" t="24276" r="31361" b="17821"/>
          <a:stretch/>
        </p:blipFill>
        <p:spPr>
          <a:xfrm rot="4500000">
            <a:off x="9259273" y="880619"/>
            <a:ext cx="1688772" cy="2667435"/>
          </a:xfrm>
          <a:prstGeom prst="rect">
            <a:avLst/>
          </a:prstGeom>
        </p:spPr>
      </p:pic>
      <p:sp>
        <p:nvSpPr>
          <p:cNvPr id="6" name="Arrow: Right 2">
            <a:extLst>
              <a:ext uri="{FF2B5EF4-FFF2-40B4-BE49-F238E27FC236}">
                <a16:creationId xmlns:a16="http://schemas.microsoft.com/office/drawing/2014/main" id="{BEDD5913-7AC8-37FE-90F7-9EAB2DD23FA0}"/>
              </a:ext>
            </a:extLst>
          </p:cNvPr>
          <p:cNvSpPr/>
          <p:nvPr/>
        </p:nvSpPr>
        <p:spPr bwMode="auto">
          <a:xfrm rot="19800000">
            <a:off x="2228536" y="2276305"/>
            <a:ext cx="1296144" cy="557806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110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EE845-F0FD-AF0F-CBD2-8A4542105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Non-Data Driven Methods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4CE963-5A5C-73DA-C2A6-B06D84C20D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PPSurf - EG2024</a:t>
            </a:r>
            <a:endParaRPr lang="de-A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3DC0DE-B8D9-4779-535E-72D15A4E2D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8</a:t>
            </a:fld>
            <a:endParaRPr lang="de-AT" dirty="0"/>
          </a:p>
        </p:txBody>
      </p:sp>
      <p:pic>
        <p:nvPicPr>
          <p:cNvPr id="11" name="Picture 10" descr="A red and yellow skeleton hand&#10;&#10;Description automatically generated">
            <a:extLst>
              <a:ext uri="{FF2B5EF4-FFF2-40B4-BE49-F238E27FC236}">
                <a16:creationId xmlns:a16="http://schemas.microsoft.com/office/drawing/2014/main" id="{488E2E2B-6DB3-FB38-970B-0FEA925F36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06" t="37403" r="33204" b="5911"/>
          <a:stretch/>
        </p:blipFill>
        <p:spPr>
          <a:xfrm>
            <a:off x="3283583" y="1674977"/>
            <a:ext cx="2501680" cy="3555020"/>
          </a:xfrm>
          <a:prstGeom prst="rect">
            <a:avLst/>
          </a:prstGeom>
        </p:spPr>
      </p:pic>
      <p:pic>
        <p:nvPicPr>
          <p:cNvPr id="13" name="Picture 12" descr="A close up of a hand&#10;&#10;Description automatically generated">
            <a:extLst>
              <a:ext uri="{FF2B5EF4-FFF2-40B4-BE49-F238E27FC236}">
                <a16:creationId xmlns:a16="http://schemas.microsoft.com/office/drawing/2014/main" id="{9025E748-A24C-8D1A-DFCF-1865517F1E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856" t="37403" r="32154" b="6961"/>
          <a:stretch/>
        </p:blipFill>
        <p:spPr>
          <a:xfrm>
            <a:off x="6078179" y="1674978"/>
            <a:ext cx="2683032" cy="3555016"/>
          </a:xfrm>
          <a:prstGeom prst="rect">
            <a:avLst/>
          </a:prstGeom>
        </p:spPr>
      </p:pic>
      <p:pic>
        <p:nvPicPr>
          <p:cNvPr id="15" name="Picture 14" descr="A red and yellow hand with black background&#10;&#10;Description automatically generated">
            <a:extLst>
              <a:ext uri="{FF2B5EF4-FFF2-40B4-BE49-F238E27FC236}">
                <a16:creationId xmlns:a16="http://schemas.microsoft.com/office/drawing/2014/main" id="{D2BDEDBD-226E-6073-BF2D-9D7FD54603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520" t="38453" r="32154" b="6960"/>
          <a:stretch/>
        </p:blipFill>
        <p:spPr>
          <a:xfrm>
            <a:off x="9054128" y="1674977"/>
            <a:ext cx="2691346" cy="355501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6B05F24-916C-794D-E05B-65F759942714}"/>
              </a:ext>
            </a:extLst>
          </p:cNvPr>
          <p:cNvSpPr txBox="1"/>
          <p:nvPr/>
        </p:nvSpPr>
        <p:spPr>
          <a:xfrm>
            <a:off x="3222523" y="5797759"/>
            <a:ext cx="278415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WANG Z., WANG P., WANG P., DONG Q., GAO J., CHEN S., XIN S., TU C., WANG W.: Neural-</a:t>
            </a:r>
            <a:r>
              <a:rPr lang="en-US" sz="900" dirty="0" err="1"/>
              <a:t>imls</a:t>
            </a:r>
            <a:r>
              <a:rPr lang="en-US" sz="900" dirty="0"/>
              <a:t>: Self-supervised implicit moving least-squares network for surface reconstruction. IEEE Transactions on Visualization and Computer Graphics (2023), 1–16. </a:t>
            </a:r>
            <a:r>
              <a:rPr lang="en-US" sz="900" dirty="0" err="1"/>
              <a:t>doi</a:t>
            </a:r>
            <a:r>
              <a:rPr lang="en-US" sz="900" dirty="0"/>
              <a:t>: 10.1109/TVCG.2023.3284233.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7358D8-1264-B8AD-B65B-D975871D2EE5}"/>
              </a:ext>
            </a:extLst>
          </p:cNvPr>
          <p:cNvSpPr txBox="1"/>
          <p:nvPr/>
        </p:nvSpPr>
        <p:spPr>
          <a:xfrm>
            <a:off x="9268303" y="5952832"/>
            <a:ext cx="25156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LIN S., XIAO D., SHI Z., WANG B.: Surface reconstruction from point clouds without </a:t>
            </a:r>
            <a:r>
              <a:rPr lang="en-US" sz="900" dirty="0" err="1"/>
              <a:t>normals</a:t>
            </a:r>
            <a:r>
              <a:rPr lang="en-US" sz="900" dirty="0"/>
              <a:t> by parametrizing the gauss formula. ACM Trans. Graph. 42, 2 (oct 2022). URL: https://doi.org/10.1145/3554730, doi:10.1145/3554730.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FFBA6AE-5322-52AE-0588-48ED939CA18E}"/>
              </a:ext>
            </a:extLst>
          </p:cNvPr>
          <p:cNvSpPr txBox="1"/>
          <p:nvPr/>
        </p:nvSpPr>
        <p:spPr>
          <a:xfrm>
            <a:off x="3402268" y="891020"/>
            <a:ext cx="1979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</a:rPr>
              <a:t>Neural-IMLS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09B51C-44A6-8D4E-EA28-407A5CF0318D}"/>
              </a:ext>
            </a:extLst>
          </p:cNvPr>
          <p:cNvSpPr txBox="1"/>
          <p:nvPr/>
        </p:nvSpPr>
        <p:spPr>
          <a:xfrm>
            <a:off x="6229108" y="886746"/>
            <a:ext cx="2532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</a:rPr>
              <a:t>SAP (unlearned)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7E71E67-88C1-FEA9-FC81-CA2F9E1110C9}"/>
              </a:ext>
            </a:extLst>
          </p:cNvPr>
          <p:cNvSpPr txBox="1"/>
          <p:nvPr/>
        </p:nvSpPr>
        <p:spPr>
          <a:xfrm>
            <a:off x="10130035" y="886509"/>
            <a:ext cx="792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</a:rPr>
              <a:t>PGR</a:t>
            </a:r>
          </a:p>
        </p:txBody>
      </p:sp>
      <p:pic>
        <p:nvPicPr>
          <p:cNvPr id="26" name="Picture 25" descr="A hand drawn with small dots&#10;&#10;Description automatically generated with medium confidence">
            <a:extLst>
              <a:ext uri="{FF2B5EF4-FFF2-40B4-BE49-F238E27FC236}">
                <a16:creationId xmlns:a16="http://schemas.microsoft.com/office/drawing/2014/main" id="{53EDDA14-6976-B3E1-AF4A-E1DABCEB6D4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856" t="37403" r="32154" b="8010"/>
          <a:stretch/>
        </p:blipFill>
        <p:spPr>
          <a:xfrm>
            <a:off x="120923" y="1674980"/>
            <a:ext cx="2734628" cy="35550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CE1B34D-5B48-7136-8E74-4CB1856A4A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7757" y="1569928"/>
            <a:ext cx="751558" cy="13558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10274A-5FCD-B2A6-768C-DDDCE84492D4}"/>
              </a:ext>
            </a:extLst>
          </p:cNvPr>
          <p:cNvSpPr txBox="1"/>
          <p:nvPr/>
        </p:nvSpPr>
        <p:spPr>
          <a:xfrm>
            <a:off x="6393553" y="6022082"/>
            <a:ext cx="2316193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Peng S., Jiang C. M., Liao Y., Niemeyer M., </a:t>
            </a:r>
            <a:r>
              <a:rPr lang="en-US" sz="900" dirty="0" err="1"/>
              <a:t>Pollefeys</a:t>
            </a:r>
            <a:r>
              <a:rPr lang="en-US" sz="900" dirty="0"/>
              <a:t> M., Geiger A.: Shape as points: A differentiable </a:t>
            </a:r>
            <a:r>
              <a:rPr lang="en-US" sz="900" dirty="0" err="1"/>
              <a:t>poisson</a:t>
            </a:r>
            <a:r>
              <a:rPr lang="en-US" sz="900" dirty="0"/>
              <a:t> solver. In Advances in Neural Information Processing Systems (</a:t>
            </a:r>
            <a:r>
              <a:rPr lang="en-US" sz="900" dirty="0" err="1"/>
              <a:t>NeurIPS</a:t>
            </a:r>
            <a:r>
              <a:rPr lang="en-US" sz="900" dirty="0"/>
              <a:t>) (2021).</a:t>
            </a:r>
          </a:p>
        </p:txBody>
      </p:sp>
    </p:spTree>
    <p:extLst>
      <p:ext uri="{BB962C8B-B14F-4D97-AF65-F5344CB8AC3E}">
        <p14:creationId xmlns:p14="http://schemas.microsoft.com/office/powerpoint/2010/main" val="2715610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7B9E0-DDFA-27C0-6F06-697DA5CC9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Categories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336483-8958-4570-EEB9-244D75A732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PPSurf - EG2024</a:t>
            </a:r>
            <a:endParaRPr lang="de-A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06BA63-EFA3-CDCB-AE6E-19E6A2CE16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9</a:t>
            </a:fld>
            <a:endParaRPr lang="de-AT" dirty="0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063786E0-E3E3-0FAA-D434-56A5D46F55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0307" t="10386" r="45562"/>
          <a:stretch/>
        </p:blipFill>
        <p:spPr>
          <a:xfrm rot="5400000">
            <a:off x="4838548" y="4704755"/>
            <a:ext cx="1437954" cy="2782797"/>
          </a:xfrm>
        </p:spPr>
      </p:pic>
      <p:pic>
        <p:nvPicPr>
          <p:cNvPr id="18" name="Picture 17" descr="A brown grainy object on a black background&#10;&#10;Description automatically generated">
            <a:extLst>
              <a:ext uri="{FF2B5EF4-FFF2-40B4-BE49-F238E27FC236}">
                <a16:creationId xmlns:a16="http://schemas.microsoft.com/office/drawing/2014/main" id="{E381D3B4-75A6-796A-2320-C6AAC54B24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105" t="24806" r="31105" b="16408"/>
          <a:stretch/>
        </p:blipFill>
        <p:spPr>
          <a:xfrm rot="4500000">
            <a:off x="345121" y="2028069"/>
            <a:ext cx="1548376" cy="2408585"/>
          </a:xfrm>
          <a:prstGeom prst="rect">
            <a:avLst/>
          </a:prstGeom>
        </p:spPr>
      </p:pic>
      <p:sp>
        <p:nvSpPr>
          <p:cNvPr id="20" name="Arrow: Right 19">
            <a:extLst>
              <a:ext uri="{FF2B5EF4-FFF2-40B4-BE49-F238E27FC236}">
                <a16:creationId xmlns:a16="http://schemas.microsoft.com/office/drawing/2014/main" id="{AAF42FD8-DB6B-81A4-0906-A14CAB409886}"/>
              </a:ext>
            </a:extLst>
          </p:cNvPr>
          <p:cNvSpPr/>
          <p:nvPr/>
        </p:nvSpPr>
        <p:spPr bwMode="auto">
          <a:xfrm>
            <a:off x="3433291" y="1646893"/>
            <a:ext cx="4680520" cy="1224136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Non-data-driven Methods</a:t>
            </a:r>
          </a:p>
        </p:txBody>
      </p:sp>
      <p:pic>
        <p:nvPicPr>
          <p:cNvPr id="22" name="Picture 21" descr="A close up of a piece of food&#10;&#10;Description automatically generated">
            <a:extLst>
              <a:ext uri="{FF2B5EF4-FFF2-40B4-BE49-F238E27FC236}">
                <a16:creationId xmlns:a16="http://schemas.microsoft.com/office/drawing/2014/main" id="{FDCC968F-859E-0D6C-AB9F-507110CB8E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9" t="24276" r="31361" b="17821"/>
          <a:stretch/>
        </p:blipFill>
        <p:spPr>
          <a:xfrm rot="4500000">
            <a:off x="9259273" y="880619"/>
            <a:ext cx="1688772" cy="2667435"/>
          </a:xfrm>
          <a:prstGeom prst="rect">
            <a:avLst/>
          </a:prstGeom>
        </p:spPr>
      </p:pic>
      <p:pic>
        <p:nvPicPr>
          <p:cNvPr id="24" name="Picture 23" descr="A close up of a piece of food&#10;&#10;Description automatically generated">
            <a:extLst>
              <a:ext uri="{FF2B5EF4-FFF2-40B4-BE49-F238E27FC236}">
                <a16:creationId xmlns:a16="http://schemas.microsoft.com/office/drawing/2014/main" id="{A90974CF-1420-14EB-5264-CB5E27CCE6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254" t="25856" r="32155" b="16409"/>
          <a:stretch/>
        </p:blipFill>
        <p:spPr>
          <a:xfrm rot="4500000">
            <a:off x="9307308" y="2667925"/>
            <a:ext cx="1637355" cy="2814204"/>
          </a:xfrm>
          <a:prstGeom prst="rect">
            <a:avLst/>
          </a:prstGeom>
        </p:spPr>
      </p:pic>
      <p:sp>
        <p:nvSpPr>
          <p:cNvPr id="25" name="Arrow: Right 24">
            <a:extLst>
              <a:ext uri="{FF2B5EF4-FFF2-40B4-BE49-F238E27FC236}">
                <a16:creationId xmlns:a16="http://schemas.microsoft.com/office/drawing/2014/main" id="{4C7B42EB-7BEC-36BF-1716-6F1C96350450}"/>
              </a:ext>
            </a:extLst>
          </p:cNvPr>
          <p:cNvSpPr/>
          <p:nvPr/>
        </p:nvSpPr>
        <p:spPr bwMode="auto">
          <a:xfrm>
            <a:off x="3433291" y="3435472"/>
            <a:ext cx="4680520" cy="1224136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Data-driven Methods</a:t>
            </a:r>
          </a:p>
        </p:txBody>
      </p:sp>
      <p:sp>
        <p:nvSpPr>
          <p:cNvPr id="26" name="Cross 25">
            <a:extLst>
              <a:ext uri="{FF2B5EF4-FFF2-40B4-BE49-F238E27FC236}">
                <a16:creationId xmlns:a16="http://schemas.microsoft.com/office/drawing/2014/main" id="{2D2BBFA8-4FFC-E9DF-BB7C-3629DB9C8BBB}"/>
              </a:ext>
            </a:extLst>
          </p:cNvPr>
          <p:cNvSpPr/>
          <p:nvPr/>
        </p:nvSpPr>
        <p:spPr bwMode="auto">
          <a:xfrm>
            <a:off x="5017467" y="4455415"/>
            <a:ext cx="972106" cy="921759"/>
          </a:xfrm>
          <a:prstGeom prst="plus">
            <a:avLst>
              <a:gd name="adj" fmla="val 30935"/>
            </a:avLst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learned</a:t>
            </a:r>
          </a:p>
        </p:txBody>
      </p:sp>
      <p:sp>
        <p:nvSpPr>
          <p:cNvPr id="8" name="Arrow: Right 2">
            <a:extLst>
              <a:ext uri="{FF2B5EF4-FFF2-40B4-BE49-F238E27FC236}">
                <a16:creationId xmlns:a16="http://schemas.microsoft.com/office/drawing/2014/main" id="{90A4B377-491D-B5E0-63D0-28C6FEFA7D38}"/>
              </a:ext>
            </a:extLst>
          </p:cNvPr>
          <p:cNvSpPr/>
          <p:nvPr/>
        </p:nvSpPr>
        <p:spPr bwMode="auto">
          <a:xfrm rot="19800000">
            <a:off x="2228536" y="2276305"/>
            <a:ext cx="1296144" cy="557806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Arrow: Right 2">
            <a:extLst>
              <a:ext uri="{FF2B5EF4-FFF2-40B4-BE49-F238E27FC236}">
                <a16:creationId xmlns:a16="http://schemas.microsoft.com/office/drawing/2014/main" id="{1384D36C-2FED-F213-09EF-6E544EECF901}"/>
              </a:ext>
            </a:extLst>
          </p:cNvPr>
          <p:cNvSpPr/>
          <p:nvPr/>
        </p:nvSpPr>
        <p:spPr bwMode="auto">
          <a:xfrm rot="1800000">
            <a:off x="2228536" y="3449413"/>
            <a:ext cx="1296144" cy="557806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22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PROFILE" val="D:\WINNT\System32\spool\DRIVERS\COLOR\c840i1_sams_d65_fb_2.icc"/>
  <p:tag name="DESTINATIONPROFILE" val="D:\WINNT\System32\spool\DRIVERS\COLOR\Projector_16.08.2005_3_hab.icc"/>
  <p:tag name="RI" val="0"/>
  <p:tag name="VIEW" val="MONITOR"/>
</p:tagLst>
</file>

<file path=ppt/theme/theme1.xml><?xml version="1.0" encoding="utf-8"?>
<a:theme xmlns:a="http://schemas.openxmlformats.org/drawingml/2006/main" name="Blends">
  <a:themeElements>
    <a:clrScheme name="ICG-Standard">
      <a:dk1>
        <a:srgbClr val="000000"/>
      </a:dk1>
      <a:lt1>
        <a:srgbClr val="FFFFFF"/>
      </a:lt1>
      <a:dk2>
        <a:srgbClr val="FFFFFF"/>
      </a:dk2>
      <a:lt2>
        <a:srgbClr val="006599"/>
      </a:lt2>
      <a:accent1>
        <a:srgbClr val="006599"/>
      </a:accent1>
      <a:accent2>
        <a:srgbClr val="C32D9B"/>
      </a:accent2>
      <a:accent3>
        <a:srgbClr val="FFFFFF"/>
      </a:accent3>
      <a:accent4>
        <a:srgbClr val="000000"/>
      </a:accent4>
      <a:accent5>
        <a:srgbClr val="00B050"/>
      </a:accent5>
      <a:accent6>
        <a:srgbClr val="FF0000"/>
      </a:accent6>
      <a:hlink>
        <a:srgbClr val="3333CC"/>
      </a:hlink>
      <a:folHlink>
        <a:srgbClr val="8484E0"/>
      </a:folHlink>
    </a:clrScheme>
    <a:fontScheme name="Calibri-Cambria">
      <a:majorFont>
        <a:latin typeface="Calibri" panose="020F0502020204030204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>
            <a:lumMod val="20000"/>
            <a:lumOff val="80000"/>
          </a:schemeClr>
        </a:solidFill>
        <a:ln w="28575" cap="flat" cmpd="sng" algn="ctr">
          <a:solidFill>
            <a:schemeClr val="accent5">
              <a:lumMod val="50000"/>
            </a:schemeClr>
          </a:solidFill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2800" dirty="0" err="1" smtClean="0">
            <a:latin typeface="Calibri" panose="020F0502020204030204" pitchFamily="34" charset="0"/>
          </a:defRPr>
        </a:defPPr>
      </a:lstStyle>
    </a:tx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FFFFFF"/>
        </a:dk2>
        <a:lt2>
          <a:srgbClr val="5F5F5F"/>
        </a:lt2>
        <a:accent1>
          <a:srgbClr val="2AA3D8"/>
        </a:accent1>
        <a:accent2>
          <a:srgbClr val="C32D9B"/>
        </a:accent2>
        <a:accent3>
          <a:srgbClr val="FFFFFF"/>
        </a:accent3>
        <a:accent4>
          <a:srgbClr val="000000"/>
        </a:accent4>
        <a:accent5>
          <a:srgbClr val="ACCEE9"/>
        </a:accent5>
        <a:accent6>
          <a:srgbClr val="B0288C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resentation Content Templat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Pages>11</Pages>
  <Words>2545</Words>
  <Application>Microsoft Office PowerPoint</Application>
  <PresentationFormat>Benutzerdefiniert</PresentationFormat>
  <Paragraphs>324</Paragraphs>
  <Slides>34</Slides>
  <Notes>34</Notes>
  <HiddenSlides>4</HiddenSlides>
  <MMClips>6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34</vt:i4>
      </vt:variant>
    </vt:vector>
  </HeadingPairs>
  <TitlesOfParts>
    <vt:vector size="40" baseType="lpstr">
      <vt:lpstr>Calibri Light</vt:lpstr>
      <vt:lpstr>Times New Roman</vt:lpstr>
      <vt:lpstr>Arial</vt:lpstr>
      <vt:lpstr>Calibri</vt:lpstr>
      <vt:lpstr>Blends</vt:lpstr>
      <vt:lpstr>Presentation Content Templates</vt:lpstr>
      <vt:lpstr>PPSurf Combining Patches and Point Convolutions for Detailed Surface Reconstruction</vt:lpstr>
      <vt:lpstr>Motivation</vt:lpstr>
      <vt:lpstr>Surface Reconstruction</vt:lpstr>
      <vt:lpstr>Surface Reconstruction</vt:lpstr>
      <vt:lpstr>Surface Reconstruction</vt:lpstr>
      <vt:lpstr>Reconstruction Difficulties</vt:lpstr>
      <vt:lpstr>Method Categories</vt:lpstr>
      <vt:lpstr>Non-Data Driven Methods</vt:lpstr>
      <vt:lpstr>Method Categories</vt:lpstr>
      <vt:lpstr>Data Driven Methods</vt:lpstr>
      <vt:lpstr>Predicting Implicit Surfaces</vt:lpstr>
      <vt:lpstr>Occupancy Probability</vt:lpstr>
      <vt:lpstr>Global and Local Information</vt:lpstr>
      <vt:lpstr>Global and Local Information</vt:lpstr>
      <vt:lpstr>Points2Surf</vt:lpstr>
      <vt:lpstr>POCO</vt:lpstr>
      <vt:lpstr>Idea</vt:lpstr>
      <vt:lpstr>Idea</vt:lpstr>
      <vt:lpstr>PPSurf Architecture</vt:lpstr>
      <vt:lpstr>PPSurf: Local Branch</vt:lpstr>
      <vt:lpstr>Data Driven Methods</vt:lpstr>
      <vt:lpstr>Data Driven Methods</vt:lpstr>
      <vt:lpstr>Qualitative Comparison</vt:lpstr>
      <vt:lpstr>Quantitative Comparison</vt:lpstr>
      <vt:lpstr>Time and Memory</vt:lpstr>
      <vt:lpstr>Ablation Study</vt:lpstr>
      <vt:lpstr>Real-World Examples</vt:lpstr>
      <vt:lpstr>Limitations</vt:lpstr>
      <vt:lpstr>Limitations</vt:lpstr>
      <vt:lpstr>PPSurf Live System</vt:lpstr>
      <vt:lpstr>Points2Surf</vt:lpstr>
      <vt:lpstr>PPSurf: Architecture</vt:lpstr>
      <vt:lpstr>Noise Robustness</vt:lpstr>
      <vt:lpstr>Title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2009-05-18T22:11:47Z</dcterms:created>
  <dcterms:modified xsi:type="dcterms:W3CDTF">2024-04-23T12:19:11Z</dcterms:modified>
</cp:coreProperties>
</file>