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autoCompressPictures="0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317" r:id="rId2"/>
    <p:sldId id="436" r:id="rId3"/>
    <p:sldId id="363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67" r:id="rId20"/>
    <p:sldId id="461" r:id="rId21"/>
    <p:sldId id="462" r:id="rId22"/>
    <p:sldId id="464" r:id="rId23"/>
    <p:sldId id="465" r:id="rId24"/>
    <p:sldId id="466" r:id="rId25"/>
    <p:sldId id="463" r:id="rId26"/>
    <p:sldId id="455" r:id="rId27"/>
    <p:sldId id="456" r:id="rId28"/>
    <p:sldId id="458" r:id="rId29"/>
    <p:sldId id="459" r:id="rId30"/>
    <p:sldId id="460" r:id="rId31"/>
    <p:sldId id="457" r:id="rId32"/>
    <p:sldId id="454" r:id="rId33"/>
    <p:sldId id="426" r:id="rId34"/>
    <p:sldId id="427" r:id="rId35"/>
    <p:sldId id="396" r:id="rId36"/>
    <p:sldId id="399" r:id="rId37"/>
    <p:sldId id="410" r:id="rId38"/>
    <p:sldId id="415" r:id="rId39"/>
    <p:sldId id="416" r:id="rId40"/>
    <p:sldId id="417" r:id="rId41"/>
    <p:sldId id="430" r:id="rId42"/>
    <p:sldId id="432" r:id="rId43"/>
    <p:sldId id="433" r:id="rId44"/>
    <p:sldId id="434" r:id="rId45"/>
    <p:sldId id="435" r:id="rId46"/>
    <p:sldId id="414" r:id="rId47"/>
    <p:sldId id="469" r:id="rId48"/>
    <p:sldId id="470" r:id="rId49"/>
    <p:sldId id="420" r:id="rId50"/>
    <p:sldId id="419" r:id="rId51"/>
    <p:sldId id="418" r:id="rId52"/>
    <p:sldId id="437" r:id="rId53"/>
    <p:sldId id="421" r:id="rId54"/>
  </p:sldIdLst>
  <p:sldSz cx="12195175" cy="6859588"/>
  <p:notesSz cx="7099300" cy="10234613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custDataLst>
    <p:tags r:id="rId61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658332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268053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877775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8E7FF"/>
    <a:srgbClr val="EAEAEA"/>
    <a:srgbClr val="DDDDDD"/>
    <a:srgbClr val="B2B2B2"/>
    <a:srgbClr val="808080"/>
    <a:srgbClr val="5F5F5F"/>
    <a:srgbClr val="333333"/>
    <a:srgbClr val="1C1C1C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80834" autoAdjust="0"/>
  </p:normalViewPr>
  <p:slideViewPr>
    <p:cSldViewPr snapToGrid="0">
      <p:cViewPr varScale="1">
        <p:scale>
          <a:sx n="61" d="100"/>
          <a:sy n="61" d="100"/>
        </p:scale>
        <p:origin x="468" y="28"/>
      </p:cViewPr>
      <p:guideLst>
        <p:guide orient="horz" pos="4248"/>
        <p:guide pos="29"/>
      </p:guideLst>
    </p:cSldViewPr>
  </p:slideViewPr>
  <p:outlineViewPr>
    <p:cViewPr>
      <p:scale>
        <a:sx n="33" d="100"/>
        <a:sy n="33" d="100"/>
      </p:scale>
      <p:origin x="0" y="3179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2958" y="-108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3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7.wmf"/><Relationship Id="rId7" Type="http://schemas.openxmlformats.org/officeDocument/2006/relationships/image" Target="../media/image53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8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7.wmf"/><Relationship Id="rId7" Type="http://schemas.openxmlformats.org/officeDocument/2006/relationships/image" Target="../media/image53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8.w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7.wmf"/><Relationship Id="rId7" Type="http://schemas.openxmlformats.org/officeDocument/2006/relationships/image" Target="../media/image5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8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6F662337-F29A-42C0-AD78-B55C516B3873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9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297" tIns="46812" rIns="9529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notes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870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1950" y="892175"/>
            <a:ext cx="6378575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B547CDA9-CD15-4116-9F85-711E0754F959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28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8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38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14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90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01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2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 layer allows rapid prototyping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4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layer allows deployment</a:t>
            </a:r>
            <a:r>
              <a:rPr lang="en-US" baseline="0" dirty="0" smtClean="0"/>
              <a:t> to various platforms and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9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Scenes combine the modules to allow storytelling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9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9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0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1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04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8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84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7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36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29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26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8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18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8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67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3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2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1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8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0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665361" y="610763"/>
            <a:ext cx="319841" cy="5627344"/>
            <a:chOff x="5475" y="54"/>
            <a:chExt cx="216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0" name="Rectangle 191"/>
            <p:cNvSpPr>
              <a:spLocks noChangeArrowheads="1"/>
            </p:cNvSpPr>
            <p:nvPr userDrawn="1"/>
          </p:nvSpPr>
          <p:spPr bwMode="auto">
            <a:xfrm>
              <a:off x="5585" y="16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1" name="Rectangle 193"/>
            <p:cNvSpPr>
              <a:spLocks noChangeArrowheads="1"/>
            </p:cNvSpPr>
            <p:nvPr userDrawn="1"/>
          </p:nvSpPr>
          <p:spPr bwMode="auto">
            <a:xfrm>
              <a:off x="5585" y="10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2" name="Rectangle 194"/>
            <p:cNvSpPr>
              <a:spLocks noChangeArrowheads="1"/>
            </p:cNvSpPr>
            <p:nvPr userDrawn="1"/>
          </p:nvSpPr>
          <p:spPr bwMode="auto">
            <a:xfrm>
              <a:off x="5637" y="107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3" name="Rectangle 195"/>
            <p:cNvSpPr>
              <a:spLocks noChangeArrowheads="1"/>
            </p:cNvSpPr>
            <p:nvPr userDrawn="1"/>
          </p:nvSpPr>
          <p:spPr bwMode="auto">
            <a:xfrm>
              <a:off x="5531" y="5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4" name="Rectangle 196"/>
            <p:cNvSpPr>
              <a:spLocks noChangeArrowheads="1"/>
            </p:cNvSpPr>
            <p:nvPr userDrawn="1"/>
          </p:nvSpPr>
          <p:spPr bwMode="auto">
            <a:xfrm>
              <a:off x="5585" y="55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5" name="Rectangle 197"/>
            <p:cNvSpPr>
              <a:spLocks noChangeArrowheads="1"/>
            </p:cNvSpPr>
            <p:nvPr userDrawn="1"/>
          </p:nvSpPr>
          <p:spPr bwMode="auto">
            <a:xfrm>
              <a:off x="5637" y="5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6" name="Rectangle 198"/>
            <p:cNvSpPr>
              <a:spLocks noChangeArrowheads="1"/>
            </p:cNvSpPr>
            <p:nvPr userDrawn="1"/>
          </p:nvSpPr>
          <p:spPr bwMode="auto">
            <a:xfrm>
              <a:off x="5479" y="55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360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239248" y="76226"/>
            <a:ext cx="11258940" cy="2555839"/>
          </a:xfrm>
        </p:spPr>
        <p:txBody>
          <a:bodyPr anchor="b" anchorCtr="1"/>
          <a:lstStyle>
            <a:lvl1pPr algn="ctr">
              <a:defRPr sz="4000" b="1">
                <a:solidFill>
                  <a:srgbClr val="006599"/>
                </a:solidFill>
              </a:defRPr>
            </a:lvl1pPr>
          </a:lstStyle>
          <a:p>
            <a:r>
              <a:rPr lang="de-AT" dirty="0"/>
              <a:t>Click to edit Master title style</a:t>
            </a:r>
          </a:p>
        </p:txBody>
      </p:sp>
      <p:sp>
        <p:nvSpPr>
          <p:cNvPr id="27360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239248" y="3074354"/>
            <a:ext cx="11258940" cy="1440196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200"/>
            </a:lvl1pPr>
          </a:lstStyle>
          <a:p>
            <a:r>
              <a:rPr lang="de-AT" dirty="0"/>
              <a:t>Click to edit Master subtitle style</a:t>
            </a:r>
          </a:p>
        </p:txBody>
      </p:sp>
      <p:grpSp>
        <p:nvGrpSpPr>
          <p:cNvPr id="201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202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3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4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5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6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7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8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9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9245" y="4775200"/>
            <a:ext cx="11258942" cy="1423988"/>
          </a:xfrm>
        </p:spPr>
        <p:txBody>
          <a:bodyPr/>
          <a:lstStyle>
            <a:lvl1pPr marL="0" indent="0" algn="ctr">
              <a:buNone/>
              <a:tabLst>
                <a:tab pos="457162" algn="l"/>
              </a:tabLst>
              <a:defRPr sz="2400" b="0">
                <a:solidFill>
                  <a:srgbClr val="5F5F5F"/>
                </a:solidFill>
              </a:defRPr>
            </a:lvl1pPr>
          </a:lstStyle>
          <a:p>
            <a:r>
              <a:rPr lang="de-AT" kern="0" dirty="0" smtClean="0">
                <a:solidFill>
                  <a:srgbClr val="5F5F5F"/>
                </a:solidFill>
              </a:rPr>
              <a:t>Click to edit Master affiliation</a:t>
            </a:r>
            <a:r>
              <a:rPr lang="de-AT" kern="0" baseline="0" dirty="0" smtClean="0">
                <a:solidFill>
                  <a:srgbClr val="5F5F5F"/>
                </a:solidFill>
              </a:rPr>
              <a:t> </a:t>
            </a:r>
            <a:r>
              <a:rPr lang="de-AT" kern="0" dirty="0" smtClean="0">
                <a:solidFill>
                  <a:srgbClr val="5F5F5F"/>
                </a:solidFill>
              </a:rPr>
              <a:t>style</a:t>
            </a:r>
            <a:endParaRPr lang="de-AT" kern="0" dirty="0">
              <a:solidFill>
                <a:srgbClr val="5F5F5F"/>
              </a:solidFill>
            </a:endParaRPr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89" y="182438"/>
            <a:ext cx="372088" cy="373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2082"/>
            <a:ext cx="10513168" cy="7574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Hint:       Do NOT use bullet lists wherever possible!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2082"/>
            <a:ext cx="10513168" cy="7574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799496"/>
            <a:ext cx="12195175" cy="6060092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  <p:grpSp>
        <p:nvGrpSpPr>
          <p:cNvPr id="6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solidFill>
              <a:srgbClr val="5F5F5F"/>
            </a:solidFill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11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4463"/>
            <a:ext cx="10513168" cy="7574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4562" y="908261"/>
            <a:ext cx="5803294" cy="54749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9" y="908261"/>
            <a:ext cx="5805411" cy="547496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154560" y="6513443"/>
            <a:ext cx="4943439" cy="30169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5175" cy="799496"/>
          </a:xfrm>
          <a:prstGeom prst="rect">
            <a:avLst/>
          </a:prstGeom>
          <a:solidFill>
            <a:srgbClr val="00659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841004" y="42082"/>
            <a:ext cx="10513168" cy="7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Click to edit Master title style</a:t>
            </a:r>
          </a:p>
        </p:txBody>
      </p:sp>
      <p:sp>
        <p:nvSpPr>
          <p:cNvPr id="819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563" y="914886"/>
            <a:ext cx="11849688" cy="547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44" tIns="60972" rIns="121944" bIns="609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</a:t>
            </a:r>
          </a:p>
          <a:p>
            <a:pPr lvl="1"/>
            <a:r>
              <a:rPr lang="de-AT" dirty="0" smtClean="0"/>
              <a:t>Text</a:t>
            </a:r>
          </a:p>
          <a:p>
            <a:pPr lvl="2"/>
            <a:r>
              <a:rPr lang="de-AT" dirty="0" smtClean="0"/>
              <a:t>Text</a:t>
            </a:r>
          </a:p>
        </p:txBody>
      </p:sp>
      <p:sp>
        <p:nvSpPr>
          <p:cNvPr id="27241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560" y="6513443"/>
            <a:ext cx="4943439" cy="30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5F5F5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27241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7736" y="6508672"/>
            <a:ext cx="1439708" cy="3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5F5F5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  <p:grpSp>
        <p:nvGrpSpPr>
          <p:cNvPr id="19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20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1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solidFill>
              <a:srgbClr val="5F5F5F"/>
            </a:solidFill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</p:grpSp>
      <p:pic>
        <p:nvPicPr>
          <p:cNvPr id="1026" name="Picture 2" descr="http://www.tuwien.ac.at/fileadmin/t/tuwien/downloads/cd/CD_NEU_2009/TU_Logos_2009/TU_Signet_whit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193" y="91283"/>
            <a:ext cx="617839" cy="6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4" r:id="rId2"/>
    <p:sldLayoutId id="2147483857" r:id="rId3"/>
    <p:sldLayoutId id="2147483867" r:id="rId4"/>
    <p:sldLayoutId id="214748386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609672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1219342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829014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2438685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57158" indent="-35715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Tx/>
        <a:buBlip>
          <a:blip r:embed="rId8"/>
        </a:buBlip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898450" indent="-358745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55000"/>
        <a:buFontTx/>
        <a:buBlip>
          <a:blip r:embed="rId8"/>
        </a:buBlip>
        <a:defRPr sz="3000">
          <a:solidFill>
            <a:schemeClr val="tx1"/>
          </a:solidFill>
          <a:latin typeface="Calibri" pitchFamily="34" charset="0"/>
        </a:defRPr>
      </a:lvl2pPr>
      <a:lvl3pPr marL="1434980" indent="-358745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50000"/>
        <a:buFontTx/>
        <a:buBlip>
          <a:blip r:embed="rId8"/>
        </a:buBlip>
        <a:defRPr sz="2800">
          <a:solidFill>
            <a:schemeClr val="tx1"/>
          </a:solidFill>
          <a:latin typeface="Calibri" pitchFamily="34" charset="0"/>
        </a:defRPr>
      </a:lvl3pPr>
      <a:lvl4pPr marL="1438155" indent="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None/>
        <a:defRPr sz="2500">
          <a:solidFill>
            <a:schemeClr val="tx1"/>
          </a:solidFill>
          <a:latin typeface="Calibri" pitchFamily="34" charset="0"/>
        </a:defRPr>
      </a:lvl4pPr>
      <a:lvl5pPr marL="1793726" indent="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None/>
        <a:defRPr sz="2200">
          <a:solidFill>
            <a:schemeClr val="tx1"/>
          </a:solidFill>
          <a:latin typeface="Calibri" pitchFamily="34" charset="0"/>
        </a:defRPr>
      </a:lvl5pPr>
      <a:lvl6pPr marL="3596637" indent="-35775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6pPr>
      <a:lvl7pPr marL="4206308" indent="-35775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7pPr>
      <a:lvl8pPr marL="4815978" indent="-35775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8pPr>
      <a:lvl9pPr marL="5425650" indent="-35775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68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16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7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16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2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5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0.emf"/><Relationship Id="rId11" Type="http://schemas.openxmlformats.org/officeDocument/2006/relationships/image" Target="../media/image45.wmf"/><Relationship Id="rId5" Type="http://schemas.openxmlformats.org/officeDocument/2006/relationships/image" Target="../media/image39.emf"/><Relationship Id="rId10" Type="http://schemas.openxmlformats.org/officeDocument/2006/relationships/oleObject" Target="../embeddings/oleObject54.bin"/><Relationship Id="rId4" Type="http://schemas.openxmlformats.org/officeDocument/2006/relationships/image" Target="../media/image41.emf"/><Relationship Id="rId9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emf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0.emf"/><Relationship Id="rId11" Type="http://schemas.openxmlformats.org/officeDocument/2006/relationships/image" Target="../media/image45.wmf"/><Relationship Id="rId5" Type="http://schemas.openxmlformats.org/officeDocument/2006/relationships/image" Target="../media/image39.emf"/><Relationship Id="rId10" Type="http://schemas.openxmlformats.org/officeDocument/2006/relationships/oleObject" Target="../embeddings/oleObject56.bin"/><Relationship Id="rId4" Type="http://schemas.openxmlformats.org/officeDocument/2006/relationships/image" Target="../media/image41.emf"/><Relationship Id="rId9" Type="http://schemas.openxmlformats.org/officeDocument/2006/relationships/image" Target="../media/image44.wmf"/><Relationship Id="rId1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6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4.bin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6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7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69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7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81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78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0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75.bin"/><Relationship Id="rId11" Type="http://schemas.openxmlformats.org/officeDocument/2006/relationships/image" Target="../media/image58.wmf"/><Relationship Id="rId5" Type="http://schemas.openxmlformats.org/officeDocument/2006/relationships/image" Target="../media/image59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77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7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8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8.bin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58.wmf"/><Relationship Id="rId5" Type="http://schemas.openxmlformats.org/officeDocument/2006/relationships/image" Target="../media/image61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85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8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4.png"/><Relationship Id="rId12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73.png"/><Relationship Id="rId11" Type="http://schemas.openxmlformats.org/officeDocument/2006/relationships/image" Target="../media/image52.wmf"/><Relationship Id="rId5" Type="http://schemas.openxmlformats.org/officeDocument/2006/relationships/image" Target="../media/image72.png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91.bin"/><Relationship Id="rId4" Type="http://schemas.openxmlformats.org/officeDocument/2006/relationships/image" Target="../media/image71.png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93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99.bin"/><Relationship Id="rId18" Type="http://schemas.openxmlformats.org/officeDocument/2006/relationships/image" Target="../media/image83.wmf"/><Relationship Id="rId26" Type="http://schemas.openxmlformats.org/officeDocument/2006/relationships/image" Target="../media/image86.wmf"/><Relationship Id="rId3" Type="http://schemas.openxmlformats.org/officeDocument/2006/relationships/notesSlide" Target="../notesSlides/notesSlide35.xml"/><Relationship Id="rId21" Type="http://schemas.openxmlformats.org/officeDocument/2006/relationships/oleObject" Target="../embeddings/oleObject105.bin"/><Relationship Id="rId7" Type="http://schemas.openxmlformats.org/officeDocument/2006/relationships/oleObject" Target="../embeddings/oleObject96.bin"/><Relationship Id="rId12" Type="http://schemas.openxmlformats.org/officeDocument/2006/relationships/image" Target="../media/image81.wmf"/><Relationship Id="rId17" Type="http://schemas.openxmlformats.org/officeDocument/2006/relationships/oleObject" Target="../embeddings/oleObject102.bin"/><Relationship Id="rId25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1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40.vml"/><Relationship Id="rId6" Type="http://schemas.openxmlformats.org/officeDocument/2006/relationships/image" Target="../media/image7.emf"/><Relationship Id="rId11" Type="http://schemas.openxmlformats.org/officeDocument/2006/relationships/oleObject" Target="../embeddings/oleObject98.bin"/><Relationship Id="rId24" Type="http://schemas.openxmlformats.org/officeDocument/2006/relationships/image" Target="../media/image85.wmf"/><Relationship Id="rId5" Type="http://schemas.openxmlformats.org/officeDocument/2006/relationships/image" Target="../media/image6.emf"/><Relationship Id="rId15" Type="http://schemas.openxmlformats.org/officeDocument/2006/relationships/image" Target="../media/image82.wmf"/><Relationship Id="rId23" Type="http://schemas.openxmlformats.org/officeDocument/2006/relationships/oleObject" Target="../embeddings/oleObject106.bin"/><Relationship Id="rId10" Type="http://schemas.openxmlformats.org/officeDocument/2006/relationships/image" Target="../media/image80.wmf"/><Relationship Id="rId19" Type="http://schemas.openxmlformats.org/officeDocument/2006/relationships/oleObject" Target="../embeddings/oleObject103.bin"/><Relationship Id="rId4" Type="http://schemas.openxmlformats.org/officeDocument/2006/relationships/image" Target="../media/image5.emf"/><Relationship Id="rId9" Type="http://schemas.openxmlformats.org/officeDocument/2006/relationships/oleObject" Target="../embeddings/oleObject97.bin"/><Relationship Id="rId14" Type="http://schemas.openxmlformats.org/officeDocument/2006/relationships/oleObject" Target="../embeddings/oleObject100.bin"/><Relationship Id="rId22" Type="http://schemas.openxmlformats.org/officeDocument/2006/relationships/image" Target="../media/image8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3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39248" y="2516008"/>
            <a:ext cx="11258940" cy="1649470"/>
          </a:xfrm>
        </p:spPr>
        <p:txBody>
          <a:bodyPr/>
          <a:lstStyle/>
          <a:p>
            <a:r>
              <a:rPr lang="en-US" sz="4400" dirty="0"/>
              <a:t>Visualization </a:t>
            </a:r>
            <a:r>
              <a:rPr lang="en-US" sz="4400" dirty="0" smtClean="0"/>
              <a:t>Multi-Pipeline</a:t>
            </a:r>
            <a:br>
              <a:rPr lang="en-US" sz="4400" dirty="0" smtClean="0"/>
            </a:br>
            <a:r>
              <a:rPr lang="en-US" sz="4400" dirty="0" smtClean="0"/>
              <a:t>for </a:t>
            </a:r>
            <a:r>
              <a:rPr lang="en-US" sz="4400" dirty="0"/>
              <a:t>Communicating </a:t>
            </a:r>
            <a:r>
              <a:rPr lang="en-US" sz="4400" dirty="0" smtClean="0"/>
              <a:t>Biology</a:t>
            </a:r>
            <a:endParaRPr lang="de-A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39247" y="4378037"/>
            <a:ext cx="11258940" cy="1683358"/>
          </a:xfrm>
        </p:spPr>
        <p:txBody>
          <a:bodyPr/>
          <a:lstStyle/>
          <a:p>
            <a:pPr eaLnBrk="1" hangingPunct="1"/>
            <a:r>
              <a:rPr lang="en-US" sz="2400" b="1" i="1" dirty="0" smtClean="0"/>
              <a:t>Peter Mindek</a:t>
            </a:r>
            <a:r>
              <a:rPr lang="en-US" sz="2400" i="1" dirty="0"/>
              <a:t>, David </a:t>
            </a:r>
            <a:r>
              <a:rPr lang="en-US" sz="2400" i="1" dirty="0" err="1"/>
              <a:t>Kouřil</a:t>
            </a:r>
            <a:r>
              <a:rPr lang="en-US" sz="2400" i="1" dirty="0"/>
              <a:t>, Johannes </a:t>
            </a:r>
            <a:r>
              <a:rPr lang="en-US" sz="2400" i="1" dirty="0" err="1" smtClean="0"/>
              <a:t>Sorger</a:t>
            </a:r>
            <a:r>
              <a:rPr lang="en-US" sz="2400" i="1" dirty="0" smtClean="0"/>
              <a:t>,</a:t>
            </a:r>
          </a:p>
          <a:p>
            <a:pPr eaLnBrk="1" hangingPunct="1"/>
            <a:r>
              <a:rPr lang="en-US" sz="2400" i="1" dirty="0" smtClean="0"/>
              <a:t>Daniel </a:t>
            </a:r>
            <a:r>
              <a:rPr lang="en-US" sz="2400" i="1" dirty="0" err="1"/>
              <a:t>Toloudis</a:t>
            </a:r>
            <a:r>
              <a:rPr lang="en-US" sz="2400" i="1" dirty="0"/>
              <a:t>, Blair Lyons, Graham </a:t>
            </a:r>
            <a:r>
              <a:rPr lang="en-US" sz="2400" i="1" dirty="0" smtClean="0"/>
              <a:t>Johnson,</a:t>
            </a:r>
          </a:p>
          <a:p>
            <a:pPr eaLnBrk="1" hangingPunct="1"/>
            <a:r>
              <a:rPr lang="en-US" sz="2400" i="1" dirty="0" smtClean="0"/>
              <a:t>M</a:t>
            </a:r>
            <a:r>
              <a:rPr lang="en-US" sz="2400" i="1" dirty="0"/>
              <a:t>. Eduard </a:t>
            </a:r>
            <a:r>
              <a:rPr lang="en-US" sz="2400" i="1" dirty="0" err="1"/>
              <a:t>Gröller</a:t>
            </a:r>
            <a:r>
              <a:rPr lang="en-US" sz="2400" i="1" dirty="0"/>
              <a:t>, </a:t>
            </a:r>
            <a:r>
              <a:rPr lang="en-US" sz="2400" i="1" dirty="0" smtClean="0"/>
              <a:t>Ivan </a:t>
            </a:r>
            <a:r>
              <a:rPr lang="en-US" sz="2400" i="1" dirty="0"/>
              <a:t>Viola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9245" y="6215360"/>
            <a:ext cx="11258942" cy="958850"/>
          </a:xfrm>
        </p:spPr>
        <p:txBody>
          <a:bodyPr/>
          <a:lstStyle/>
          <a:p>
            <a:r>
              <a:rPr lang="de-AT" dirty="0"/>
              <a:t>Institute of Computer Graphics and </a:t>
            </a:r>
            <a:r>
              <a:rPr lang="de-AT" dirty="0" smtClean="0"/>
              <a:t>Algorithms, TU Wien, Austria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6" y="390479"/>
            <a:ext cx="3015673" cy="2049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388921"/>
            <a:ext cx="3015673" cy="2049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27" y="466126"/>
            <a:ext cx="2752401" cy="18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 Approach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3904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8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40468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9" name="Image" r:id="rId6" imgW="16253640" imgH="5434920" progId="Photoshop.Image.13">
                  <p:embed/>
                </p:oleObj>
              </mc:Choice>
              <mc:Fallback>
                <p:oleObj name="Image" r:id="rId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378589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0" name="Image" r:id="rId8" imgW="16253640" imgH="5434920" progId="Photoshop.Image.13">
                  <p:embed/>
                </p:oleObj>
              </mc:Choice>
              <mc:Fallback>
                <p:oleObj name="Image" r:id="rId8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9264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1" name="Image" r:id="rId10" imgW="16253640" imgH="5434920" progId="Photoshop.Image.13">
                  <p:embed/>
                </p:oleObj>
              </mc:Choice>
              <mc:Fallback>
                <p:oleObj name="Image" r:id="rId10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91353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2" name="Image" r:id="rId12" imgW="16253640" imgH="5434920" progId="Photoshop.Image.13">
                  <p:embed/>
                </p:oleObj>
              </mc:Choice>
              <mc:Fallback>
                <p:oleObj name="Image" r:id="rId12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71963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3" name="Image" r:id="rId14" imgW="16253640" imgH="5434920" progId="Photoshop.Image.13">
                  <p:embed/>
                </p:oleObj>
              </mc:Choice>
              <mc:Fallback>
                <p:oleObj name="Image" r:id="rId1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03575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4" name="Image" r:id="rId16" imgW="16253640" imgH="5434920" progId="Photoshop.Image.13">
                  <p:embed/>
                </p:oleObj>
              </mc:Choice>
              <mc:Fallback>
                <p:oleObj name="Image" r:id="rId1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26055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5" name="Image" r:id="rId18" imgW="16253640" imgH="5434920" progId="Photoshop.Image.13">
                  <p:embed/>
                </p:oleObj>
              </mc:Choice>
              <mc:Fallback>
                <p:oleObj name="Image" r:id="rId18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835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 Approach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11</a:t>
            </a:fld>
            <a:endParaRPr lang="de-A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3904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9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40468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0" name="Image" r:id="rId6" imgW="16253640" imgH="5434920" progId="Photoshop.Image.13">
                  <p:embed/>
                </p:oleObj>
              </mc:Choice>
              <mc:Fallback>
                <p:oleObj name="Image" r:id="rId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378589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1" name="Image" r:id="rId8" imgW="16253640" imgH="5434920" progId="Photoshop.Image.13">
                  <p:embed/>
                </p:oleObj>
              </mc:Choice>
              <mc:Fallback>
                <p:oleObj name="Image" r:id="rId8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9264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2" name="Image" r:id="rId10" imgW="16253640" imgH="5434920" progId="Photoshop.Image.13">
                  <p:embed/>
                </p:oleObj>
              </mc:Choice>
              <mc:Fallback>
                <p:oleObj name="Image" r:id="rId10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91353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3" name="Image" r:id="rId12" imgW="16253640" imgH="5434920" progId="Photoshop.Image.13">
                  <p:embed/>
                </p:oleObj>
              </mc:Choice>
              <mc:Fallback>
                <p:oleObj name="Image" r:id="rId12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71963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4" name="Image" r:id="rId14" imgW="16253640" imgH="5434920" progId="Photoshop.Image.13">
                  <p:embed/>
                </p:oleObj>
              </mc:Choice>
              <mc:Fallback>
                <p:oleObj name="Image" r:id="rId1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03575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5" name="Image" r:id="rId16" imgW="16253640" imgH="5434920" progId="Photoshop.Image.13">
                  <p:embed/>
                </p:oleObj>
              </mc:Choice>
              <mc:Fallback>
                <p:oleObj name="Image" r:id="rId1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26055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6" name="Image" r:id="rId18" imgW="16253640" imgH="5434920" progId="Photoshop.Image.13">
                  <p:embed/>
                </p:oleObj>
              </mc:Choice>
              <mc:Fallback>
                <p:oleObj name="Image" r:id="rId18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9086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7" name="Image" r:id="rId20" imgW="16253640" imgH="5434920" progId="Photoshop.Image.13">
                  <p:embed/>
                </p:oleObj>
              </mc:Choice>
              <mc:Fallback>
                <p:oleObj name="Image" r:id="rId20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674063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729917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1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 Approach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923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226960"/>
              </p:ext>
            </p:extLst>
          </p:nvPr>
        </p:nvGraphicFramePr>
        <p:xfrm>
          <a:off x="709447" y="1022677"/>
          <a:ext cx="10399987" cy="519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3" name="Image" r:id="rId4" imgW="15238080" imgH="7606080" progId="Photoshop.Image.13">
                  <p:embed/>
                </p:oleObj>
              </mc:Choice>
              <mc:Fallback>
                <p:oleObj name="Image" r:id="rId4" imgW="15238080" imgH="7606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447" y="1022677"/>
                        <a:ext cx="10399987" cy="5191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71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067059"/>
              </p:ext>
            </p:extLst>
          </p:nvPr>
        </p:nvGraphicFramePr>
        <p:xfrm>
          <a:off x="709447" y="1022677"/>
          <a:ext cx="10399987" cy="519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8" name="Image" r:id="rId4" imgW="15238080" imgH="7606080" progId="Photoshop.Image.13">
                  <p:embed/>
                </p:oleObj>
              </mc:Choice>
              <mc:Fallback>
                <p:oleObj name="Image" r:id="rId4" imgW="15238080" imgH="7606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447" y="1022677"/>
                        <a:ext cx="10399987" cy="5191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2088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305645"/>
              </p:ext>
            </p:extLst>
          </p:nvPr>
        </p:nvGraphicFramePr>
        <p:xfrm>
          <a:off x="709447" y="1022677"/>
          <a:ext cx="10399987" cy="519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Image" r:id="rId4" imgW="15238080" imgH="7606080" progId="Photoshop.Image.13">
                  <p:embed/>
                </p:oleObj>
              </mc:Choice>
              <mc:Fallback>
                <p:oleObj name="Image" r:id="rId4" imgW="15238080" imgH="7606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447" y="1022677"/>
                        <a:ext cx="10399987" cy="5191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95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523000"/>
              </p:ext>
            </p:extLst>
          </p:nvPr>
        </p:nvGraphicFramePr>
        <p:xfrm>
          <a:off x="709447" y="1022677"/>
          <a:ext cx="10399987" cy="519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Image" r:id="rId4" imgW="15238080" imgH="7606080" progId="Photoshop.Image.13">
                  <p:embed/>
                </p:oleObj>
              </mc:Choice>
              <mc:Fallback>
                <p:oleObj name="Image" r:id="rId4" imgW="15238080" imgH="76060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447" y="1022677"/>
                        <a:ext cx="10399987" cy="5191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94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17</a:t>
            </a:fld>
            <a:endParaRPr lang="de-AT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046971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3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61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18</a:t>
            </a:fld>
            <a:endParaRPr lang="de-A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53577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5" name="Image" r:id="rId4" imgW="15238080" imgH="6374520" progId="Photoshop.Image.13">
                  <p:embed/>
                </p:oleObj>
              </mc:Choice>
              <mc:Fallback>
                <p:oleObj name="Image" r:id="rId4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96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19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50643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9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96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48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20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284566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44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21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674526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7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51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22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910295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1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20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23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668428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5" name="Image" r:id="rId4" imgW="15238080" imgH="6374520" progId="Photoshop.Image.13">
                  <p:embed/>
                </p:oleObj>
              </mc:Choice>
              <mc:Fallback>
                <p:oleObj name="Image" r:id="rId4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916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24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711585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9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22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25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322639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3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17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Multi-Pipeline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26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881747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8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592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27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523902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2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67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28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508078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6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93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29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092731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0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57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3904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64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30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471712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5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69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31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382300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9" name="Image" r:id="rId3" imgW="15238080" imgH="6374520" progId="Photoshop.Image.13">
                  <p:embed/>
                </p:oleObj>
              </mc:Choice>
              <mc:Fallback>
                <p:oleObj name="Image" r:id="rId3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604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Multi-Pipeline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32</a:t>
            </a:fld>
            <a:endParaRPr lang="de-AT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989334"/>
              </p:ext>
            </p:extLst>
          </p:nvPr>
        </p:nvGraphicFramePr>
        <p:xfrm>
          <a:off x="320566" y="1278101"/>
          <a:ext cx="11033606" cy="461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Image" r:id="rId4" imgW="15238080" imgH="6374520" progId="Photoshop.Image.13">
                  <p:embed/>
                </p:oleObj>
              </mc:Choice>
              <mc:Fallback>
                <p:oleObj name="Image" r:id="rId4" imgW="15238080" imgH="6374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566" y="1278101"/>
                        <a:ext cx="11033606" cy="461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in Action: Communicating Cell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33</a:t>
            </a:fld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187">
            <a:off x="1472812" y="2645938"/>
            <a:ext cx="2739609" cy="272699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45">
            <a:off x="3640679" y="1384285"/>
            <a:ext cx="2739609" cy="272699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6782">
            <a:off x="5585312" y="3092278"/>
            <a:ext cx="2739609" cy="272699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2920">
            <a:off x="7813226" y="1743205"/>
            <a:ext cx="2739609" cy="272699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43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in Action: Communicating Cell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34</a:t>
            </a:fld>
            <a:endParaRPr lang="de-A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254768"/>
              </p:ext>
            </p:extLst>
          </p:nvPr>
        </p:nvGraphicFramePr>
        <p:xfrm>
          <a:off x="2015995" y="1186156"/>
          <a:ext cx="8709449" cy="5322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Image" r:id="rId4" imgW="10222200" imgH="6247440" progId="Photoshop.Image.13">
                  <p:embed/>
                </p:oleObj>
              </mc:Choice>
              <mc:Fallback>
                <p:oleObj name="Image" r:id="rId4" imgW="10222200" imgH="6247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5995" y="1186156"/>
                        <a:ext cx="8709449" cy="5322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1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6782">
            <a:off x="1819852" y="3984942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 in Action: Communicating Cell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35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6187">
            <a:off x="815982" y="3299211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6492">
            <a:off x="1402515" y="2457595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3328">
            <a:off x="2485820" y="2096264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808888"/>
              </p:ext>
            </p:extLst>
          </p:nvPr>
        </p:nvGraphicFramePr>
        <p:xfrm>
          <a:off x="6914426" y="1160376"/>
          <a:ext cx="42672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9" name="Image" r:id="rId8" imgW="4267080" imgH="2456640" progId="Photoshop.Image.17">
                  <p:embed/>
                </p:oleObj>
              </mc:Choice>
              <mc:Fallback>
                <p:oleObj name="Image" r:id="rId8" imgW="4267080" imgH="24566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14426" y="1160376"/>
                        <a:ext cx="4267200" cy="245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515140"/>
              </p:ext>
            </p:extLst>
          </p:nvPr>
        </p:nvGraphicFramePr>
        <p:xfrm>
          <a:off x="4093088" y="1639166"/>
          <a:ext cx="2724356" cy="181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0" name="Image" r:id="rId10" imgW="11428560" imgH="7619040" progId="Photoshop.Image.17">
                  <p:embed/>
                </p:oleObj>
              </mc:Choice>
              <mc:Fallback>
                <p:oleObj name="Image" r:id="rId10" imgW="11428560" imgH="76190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93088" y="1639166"/>
                        <a:ext cx="2724356" cy="1815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0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6782">
            <a:off x="1819852" y="3984942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Marion in Action: Communicating Cell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36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6187">
            <a:off x="815982" y="3299211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6492">
            <a:off x="1402515" y="2457595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3328">
            <a:off x="2485820" y="2096264"/>
            <a:ext cx="1256813" cy="12510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808888"/>
              </p:ext>
            </p:extLst>
          </p:nvPr>
        </p:nvGraphicFramePr>
        <p:xfrm>
          <a:off x="6914426" y="1160376"/>
          <a:ext cx="42672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2" name="Image" r:id="rId8" imgW="4267080" imgH="2456640" progId="Photoshop.Image.17">
                  <p:embed/>
                </p:oleObj>
              </mc:Choice>
              <mc:Fallback>
                <p:oleObj name="Image" r:id="rId8" imgW="4267080" imgH="2456640" progId="Photoshop.Image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14426" y="1160376"/>
                        <a:ext cx="4267200" cy="245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515140"/>
              </p:ext>
            </p:extLst>
          </p:nvPr>
        </p:nvGraphicFramePr>
        <p:xfrm>
          <a:off x="4093088" y="1639166"/>
          <a:ext cx="2724356" cy="181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3" name="Image" r:id="rId10" imgW="11428560" imgH="7619040" progId="Photoshop.Image.17">
                  <p:embed/>
                </p:oleObj>
              </mc:Choice>
              <mc:Fallback>
                <p:oleObj name="Image" r:id="rId10" imgW="11428560" imgH="7619040" progId="Photoshop.Image.17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93088" y="1639166"/>
                        <a:ext cx="2724356" cy="1815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38084"/>
              </p:ext>
            </p:extLst>
          </p:nvPr>
        </p:nvGraphicFramePr>
        <p:xfrm>
          <a:off x="3176616" y="4203939"/>
          <a:ext cx="4667045" cy="155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4" name="Image" r:id="rId12" imgW="19047600" imgH="6348960" progId="Photoshop.Image.17">
                  <p:embed/>
                </p:oleObj>
              </mc:Choice>
              <mc:Fallback>
                <p:oleObj name="Image" r:id="rId12" imgW="19047600" imgH="6348960" progId="Photoshop.Image.17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76616" y="4203939"/>
                        <a:ext cx="4667045" cy="1553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5518" y="4050574"/>
            <a:ext cx="3599806" cy="24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962101"/>
              </p:ext>
            </p:extLst>
          </p:nvPr>
        </p:nvGraphicFramePr>
        <p:xfrm>
          <a:off x="241220" y="2250804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3" name="Image" r:id="rId4" imgW="4723560" imgH="4723560" progId="Photoshop.Image.17">
                  <p:embed/>
                </p:oleObj>
              </mc:Choice>
              <mc:Fallback>
                <p:oleObj name="Image" r:id="rId4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220" y="2250804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785879"/>
              </p:ext>
            </p:extLst>
          </p:nvPr>
        </p:nvGraphicFramePr>
        <p:xfrm>
          <a:off x="3196816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4" name="Image" r:id="rId6" imgW="4723560" imgH="4723560" progId="Photoshop.Image.17">
                  <p:embed/>
                </p:oleObj>
              </mc:Choice>
              <mc:Fallback>
                <p:oleObj name="Image" r:id="rId6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6816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897739"/>
              </p:ext>
            </p:extLst>
          </p:nvPr>
        </p:nvGraphicFramePr>
        <p:xfrm>
          <a:off x="6152412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5" name="Image" r:id="rId8" imgW="4723560" imgH="4723560" progId="Photoshop.Image.17">
                  <p:embed/>
                </p:oleObj>
              </mc:Choice>
              <mc:Fallback>
                <p:oleObj name="Image" r:id="rId8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2412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352074"/>
              </p:ext>
            </p:extLst>
          </p:nvPr>
        </p:nvGraphicFramePr>
        <p:xfrm>
          <a:off x="9108008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6" name="Image" r:id="rId10" imgW="4723560" imgH="4723560" progId="Photoshop.Image.17">
                  <p:embed/>
                </p:oleObj>
              </mc:Choice>
              <mc:Fallback>
                <p:oleObj name="Image" r:id="rId10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08008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37</a:t>
            </a:fld>
            <a:endParaRPr lang="de-AT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181368"/>
              </p:ext>
            </p:extLst>
          </p:nvPr>
        </p:nvGraphicFramePr>
        <p:xfrm>
          <a:off x="9192127" y="5287335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7" name="Image" r:id="rId12" imgW="4723560" imgH="850680" progId="Photoshop.Image.17">
                  <p:embed/>
                </p:oleObj>
              </mc:Choice>
              <mc:Fallback>
                <p:oleObj name="Image" r:id="rId12" imgW="4723560" imgH="850680" progId="Photoshop.Image.17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92127" y="5287335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981195"/>
              </p:ext>
            </p:extLst>
          </p:nvPr>
        </p:nvGraphicFramePr>
        <p:xfrm>
          <a:off x="6236531" y="5310197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8" name="Image" r:id="rId14" imgW="4723560" imgH="850680" progId="Photoshop.Image.17">
                  <p:embed/>
                </p:oleObj>
              </mc:Choice>
              <mc:Fallback>
                <p:oleObj name="Image" r:id="rId14" imgW="4723560" imgH="850680" progId="Photoshop.Image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36531" y="5310197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03053"/>
              </p:ext>
            </p:extLst>
          </p:nvPr>
        </p:nvGraphicFramePr>
        <p:xfrm>
          <a:off x="597164" y="5306029"/>
          <a:ext cx="2087657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9" name="Image" r:id="rId16" imgW="3733200" imgH="850680" progId="Photoshop.Image.17">
                  <p:embed/>
                </p:oleObj>
              </mc:Choice>
              <mc:Fallback>
                <p:oleObj name="Image" r:id="rId16" imgW="3733200" imgH="850680" progId="Photoshop.Image.17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64" y="5306029"/>
                        <a:ext cx="2087657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15737"/>
              </p:ext>
            </p:extLst>
          </p:nvPr>
        </p:nvGraphicFramePr>
        <p:xfrm>
          <a:off x="3692341" y="5287335"/>
          <a:ext cx="1817824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0" name="Image" r:id="rId18" imgW="3250440" imgH="850680" progId="Photoshop.Image.17">
                  <p:embed/>
                </p:oleObj>
              </mc:Choice>
              <mc:Fallback>
                <p:oleObj name="Image" r:id="rId18" imgW="3250440" imgH="850680" progId="Photoshop.Image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92341" y="5287335"/>
                        <a:ext cx="1817824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95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780763"/>
              </p:ext>
            </p:extLst>
          </p:nvPr>
        </p:nvGraphicFramePr>
        <p:xfrm>
          <a:off x="241220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4" name="Image" r:id="rId4" imgW="4723560" imgH="4723560" progId="Photoshop.Image.17">
                  <p:embed/>
                </p:oleObj>
              </mc:Choice>
              <mc:Fallback>
                <p:oleObj name="Image" r:id="rId4" imgW="4723560" imgH="4723560" progId="Photoshop.Image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220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69383"/>
              </p:ext>
            </p:extLst>
          </p:nvPr>
        </p:nvGraphicFramePr>
        <p:xfrm>
          <a:off x="3196816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5" name="Image" r:id="rId6" imgW="4723560" imgH="4723560" progId="Photoshop.Image.17">
                  <p:embed/>
                </p:oleObj>
              </mc:Choice>
              <mc:Fallback>
                <p:oleObj name="Image" r:id="rId6" imgW="4723560" imgH="4723560" progId="Photoshop.Image.17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6816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24977"/>
              </p:ext>
            </p:extLst>
          </p:nvPr>
        </p:nvGraphicFramePr>
        <p:xfrm>
          <a:off x="6152412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6" name="Image" r:id="rId8" imgW="4723560" imgH="4723560" progId="Photoshop.Image.17">
                  <p:embed/>
                </p:oleObj>
              </mc:Choice>
              <mc:Fallback>
                <p:oleObj name="Image" r:id="rId8" imgW="4723560" imgH="4723560" progId="Photoshop.Image.17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2412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77555"/>
              </p:ext>
            </p:extLst>
          </p:nvPr>
        </p:nvGraphicFramePr>
        <p:xfrm>
          <a:off x="9108008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7" name="Image" r:id="rId10" imgW="4723560" imgH="4723560" progId="Photoshop.Image.17">
                  <p:embed/>
                </p:oleObj>
              </mc:Choice>
              <mc:Fallback>
                <p:oleObj name="Image" r:id="rId10" imgW="4723560" imgH="4723560" progId="Photoshop.Image.17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08008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38</a:t>
            </a:fld>
            <a:endParaRPr lang="de-AT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181368"/>
              </p:ext>
            </p:extLst>
          </p:nvPr>
        </p:nvGraphicFramePr>
        <p:xfrm>
          <a:off x="9192127" y="5287335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8" name="Image" r:id="rId12" imgW="4723560" imgH="850680" progId="Photoshop.Image.17">
                  <p:embed/>
                </p:oleObj>
              </mc:Choice>
              <mc:Fallback>
                <p:oleObj name="Image" r:id="rId12" imgW="4723560" imgH="850680" progId="Photoshop.Image.17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92127" y="5287335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981195"/>
              </p:ext>
            </p:extLst>
          </p:nvPr>
        </p:nvGraphicFramePr>
        <p:xfrm>
          <a:off x="6236531" y="5310197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9" name="Image" r:id="rId14" imgW="4723560" imgH="850680" progId="Photoshop.Image.17">
                  <p:embed/>
                </p:oleObj>
              </mc:Choice>
              <mc:Fallback>
                <p:oleObj name="Image" r:id="rId14" imgW="4723560" imgH="850680" progId="Photoshop.Image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36531" y="5310197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03053"/>
              </p:ext>
            </p:extLst>
          </p:nvPr>
        </p:nvGraphicFramePr>
        <p:xfrm>
          <a:off x="597164" y="5306029"/>
          <a:ext cx="2087657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60" name="Image" r:id="rId16" imgW="3733200" imgH="850680" progId="Photoshop.Image.17">
                  <p:embed/>
                </p:oleObj>
              </mc:Choice>
              <mc:Fallback>
                <p:oleObj name="Image" r:id="rId16" imgW="3733200" imgH="850680" progId="Photoshop.Image.17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64" y="5306029"/>
                        <a:ext cx="2087657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15737"/>
              </p:ext>
            </p:extLst>
          </p:nvPr>
        </p:nvGraphicFramePr>
        <p:xfrm>
          <a:off x="3692341" y="5287335"/>
          <a:ext cx="1817824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61" name="Image" r:id="rId18" imgW="3250440" imgH="850680" progId="Photoshop.Image.17">
                  <p:embed/>
                </p:oleObj>
              </mc:Choice>
              <mc:Fallback>
                <p:oleObj name="Image" r:id="rId18" imgW="3250440" imgH="850680" progId="Photoshop.Image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92341" y="5287335"/>
                        <a:ext cx="1817824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79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040360"/>
              </p:ext>
            </p:extLst>
          </p:nvPr>
        </p:nvGraphicFramePr>
        <p:xfrm>
          <a:off x="3196816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8" name="Image" r:id="rId4" imgW="4723560" imgH="4723560" progId="Photoshop.Image.17">
                  <p:embed/>
                </p:oleObj>
              </mc:Choice>
              <mc:Fallback>
                <p:oleObj name="Image" r:id="rId4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6816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624983"/>
              </p:ext>
            </p:extLst>
          </p:nvPr>
        </p:nvGraphicFramePr>
        <p:xfrm>
          <a:off x="241220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9" name="Image" r:id="rId6" imgW="4723560" imgH="4723560" progId="Photoshop.Image.17">
                  <p:embed/>
                </p:oleObj>
              </mc:Choice>
              <mc:Fallback>
                <p:oleObj name="Image" r:id="rId6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220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24977"/>
              </p:ext>
            </p:extLst>
          </p:nvPr>
        </p:nvGraphicFramePr>
        <p:xfrm>
          <a:off x="6152412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0" name="Image" r:id="rId8" imgW="4723560" imgH="4723560" progId="Photoshop.Image.17">
                  <p:embed/>
                </p:oleObj>
              </mc:Choice>
              <mc:Fallback>
                <p:oleObj name="Image" r:id="rId8" imgW="4723560" imgH="4723560" progId="Photoshop.Image.17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2412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77555"/>
              </p:ext>
            </p:extLst>
          </p:nvPr>
        </p:nvGraphicFramePr>
        <p:xfrm>
          <a:off x="9108008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1" name="Image" r:id="rId10" imgW="4723560" imgH="4723560" progId="Photoshop.Image.17">
                  <p:embed/>
                </p:oleObj>
              </mc:Choice>
              <mc:Fallback>
                <p:oleObj name="Image" r:id="rId10" imgW="4723560" imgH="4723560" progId="Photoshop.Image.17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08008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39</a:t>
            </a:fld>
            <a:endParaRPr lang="de-AT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181368"/>
              </p:ext>
            </p:extLst>
          </p:nvPr>
        </p:nvGraphicFramePr>
        <p:xfrm>
          <a:off x="9192127" y="5287335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2" name="Image" r:id="rId12" imgW="4723560" imgH="850680" progId="Photoshop.Image.17">
                  <p:embed/>
                </p:oleObj>
              </mc:Choice>
              <mc:Fallback>
                <p:oleObj name="Image" r:id="rId12" imgW="4723560" imgH="850680" progId="Photoshop.Image.17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92127" y="5287335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981195"/>
              </p:ext>
            </p:extLst>
          </p:nvPr>
        </p:nvGraphicFramePr>
        <p:xfrm>
          <a:off x="6236531" y="5310197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Image" r:id="rId14" imgW="4723560" imgH="850680" progId="Photoshop.Image.17">
                  <p:embed/>
                </p:oleObj>
              </mc:Choice>
              <mc:Fallback>
                <p:oleObj name="Image" r:id="rId14" imgW="4723560" imgH="850680" progId="Photoshop.Image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36531" y="5310197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03053"/>
              </p:ext>
            </p:extLst>
          </p:nvPr>
        </p:nvGraphicFramePr>
        <p:xfrm>
          <a:off x="597164" y="5306029"/>
          <a:ext cx="2087657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4" name="Image" r:id="rId16" imgW="3733200" imgH="850680" progId="Photoshop.Image.17">
                  <p:embed/>
                </p:oleObj>
              </mc:Choice>
              <mc:Fallback>
                <p:oleObj name="Image" r:id="rId16" imgW="3733200" imgH="850680" progId="Photoshop.Image.17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64" y="5306029"/>
                        <a:ext cx="2087657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15737"/>
              </p:ext>
            </p:extLst>
          </p:nvPr>
        </p:nvGraphicFramePr>
        <p:xfrm>
          <a:off x="3692341" y="5287335"/>
          <a:ext cx="1817824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5" name="Image" r:id="rId18" imgW="3250440" imgH="850680" progId="Photoshop.Image.17">
                  <p:embed/>
                </p:oleObj>
              </mc:Choice>
              <mc:Fallback>
                <p:oleObj name="Image" r:id="rId18" imgW="3250440" imgH="850680" progId="Photoshop.Image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92341" y="5287335"/>
                        <a:ext cx="1817824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2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877399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261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702375"/>
              </p:ext>
            </p:extLst>
          </p:nvPr>
        </p:nvGraphicFramePr>
        <p:xfrm>
          <a:off x="3196815" y="2250802"/>
          <a:ext cx="2808877" cy="2808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2" name="Image" r:id="rId4" imgW="4723560" imgH="4723560" progId="Photoshop.Image.17">
                  <p:embed/>
                </p:oleObj>
              </mc:Choice>
              <mc:Fallback>
                <p:oleObj name="Image" r:id="rId4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6815" y="2250802"/>
                        <a:ext cx="2808877" cy="2808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853903"/>
              </p:ext>
            </p:extLst>
          </p:nvPr>
        </p:nvGraphicFramePr>
        <p:xfrm>
          <a:off x="241220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3" name="Image" r:id="rId6" imgW="4723560" imgH="4723560" progId="Photoshop.Image.17">
                  <p:embed/>
                </p:oleObj>
              </mc:Choice>
              <mc:Fallback>
                <p:oleObj name="Image" r:id="rId6" imgW="4723560" imgH="47235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220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24977"/>
              </p:ext>
            </p:extLst>
          </p:nvPr>
        </p:nvGraphicFramePr>
        <p:xfrm>
          <a:off x="6152412" y="2250803"/>
          <a:ext cx="2808876" cy="2808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4" name="Image" r:id="rId8" imgW="4723560" imgH="4723560" progId="Photoshop.Image.17">
                  <p:embed/>
                </p:oleObj>
              </mc:Choice>
              <mc:Fallback>
                <p:oleObj name="Image" r:id="rId8" imgW="4723560" imgH="4723560" progId="Photoshop.Image.17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2412" y="2250803"/>
                        <a:ext cx="2808876" cy="2808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77555"/>
              </p:ext>
            </p:extLst>
          </p:nvPr>
        </p:nvGraphicFramePr>
        <p:xfrm>
          <a:off x="9108008" y="2250802"/>
          <a:ext cx="2808876" cy="2808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5" name="Image" r:id="rId10" imgW="4723560" imgH="4723560" progId="Photoshop.Image.17">
                  <p:embed/>
                </p:oleObj>
              </mc:Choice>
              <mc:Fallback>
                <p:oleObj name="Image" r:id="rId10" imgW="4723560" imgH="4723560" progId="Photoshop.Image.17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08008" y="2250802"/>
                        <a:ext cx="2808876" cy="2808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40</a:t>
            </a:fld>
            <a:endParaRPr lang="de-AT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074234"/>
              </p:ext>
            </p:extLst>
          </p:nvPr>
        </p:nvGraphicFramePr>
        <p:xfrm>
          <a:off x="9192127" y="5287335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6" name="Image" r:id="rId12" imgW="4723560" imgH="850680" progId="Photoshop.Image.17">
                  <p:embed/>
                </p:oleObj>
              </mc:Choice>
              <mc:Fallback>
                <p:oleObj name="Image" r:id="rId12" imgW="4723560" imgH="850680" progId="Photoshop.Image.17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92127" y="5287335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898112"/>
              </p:ext>
            </p:extLst>
          </p:nvPr>
        </p:nvGraphicFramePr>
        <p:xfrm>
          <a:off x="6236531" y="5310197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7" name="Image" r:id="rId14" imgW="4723560" imgH="850680" progId="Photoshop.Image.17">
                  <p:embed/>
                </p:oleObj>
              </mc:Choice>
              <mc:Fallback>
                <p:oleObj name="Image" r:id="rId14" imgW="4723560" imgH="850680" progId="Photoshop.Image.17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36531" y="5310197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854819"/>
              </p:ext>
            </p:extLst>
          </p:nvPr>
        </p:nvGraphicFramePr>
        <p:xfrm>
          <a:off x="597164" y="5306029"/>
          <a:ext cx="2087657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8" name="Image" r:id="rId16" imgW="3733200" imgH="850680" progId="Photoshop.Image.17">
                  <p:embed/>
                </p:oleObj>
              </mc:Choice>
              <mc:Fallback>
                <p:oleObj name="Image" r:id="rId16" imgW="3733200" imgH="850680" progId="Photoshop.Image.17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64" y="5306029"/>
                        <a:ext cx="2087657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00304"/>
              </p:ext>
            </p:extLst>
          </p:nvPr>
        </p:nvGraphicFramePr>
        <p:xfrm>
          <a:off x="3692341" y="5287335"/>
          <a:ext cx="1817824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09" name="Image" r:id="rId18" imgW="3250440" imgH="850680" progId="Photoshop.Image.17">
                  <p:embed/>
                </p:oleObj>
              </mc:Choice>
              <mc:Fallback>
                <p:oleObj name="Image" r:id="rId18" imgW="3250440" imgH="850680" progId="Photoshop.Image.17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92341" y="5287335"/>
                        <a:ext cx="1817824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8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– </a:t>
            </a:r>
            <a:r>
              <a:rPr lang="en-US" dirty="0" smtClean="0"/>
              <a:t>Large </a:t>
            </a:r>
            <a:r>
              <a:rPr lang="en-US" dirty="0"/>
              <a:t>Structures</a:t>
            </a:r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Peter </a:t>
            </a:r>
            <a:r>
              <a:rPr lang="de-AT" dirty="0" err="1" smtClean="0"/>
              <a:t>Mindek</a:t>
            </a:r>
            <a:endParaRPr lang="de-AT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41</a:t>
            </a:fld>
            <a:endParaRPr lang="de-A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1483" y="2925738"/>
            <a:ext cx="1439539" cy="14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" y="1754262"/>
            <a:ext cx="4892883" cy="3794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72" y="1754262"/>
            <a:ext cx="4892883" cy="37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– Small Structures</a:t>
            </a:r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/>
              <a:t>Peter </a:t>
            </a:r>
            <a:r>
              <a:rPr lang="de-AT" dirty="0" err="1" smtClean="0"/>
              <a:t>Mindek</a:t>
            </a:r>
            <a:endParaRPr lang="de-AT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42</a:t>
            </a:fld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596"/>
            <a:ext cx="6019800" cy="466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22" y="964596"/>
            <a:ext cx="6019800" cy="46689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1483" y="2925738"/>
            <a:ext cx="1439539" cy="14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29300"/>
            <a:ext cx="604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directional occlusion shading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9975" y="5829300"/>
            <a:ext cx="604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backbones rendering</a:t>
            </a:r>
          </a:p>
        </p:txBody>
      </p:sp>
    </p:spTree>
    <p:extLst>
      <p:ext uri="{BB962C8B-B14F-4D97-AF65-F5344CB8AC3E}">
        <p14:creationId xmlns:p14="http://schemas.microsoft.com/office/powerpoint/2010/main" val="30330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– Small </a:t>
            </a:r>
            <a:r>
              <a:rPr lang="en-US" dirty="0" smtClean="0"/>
              <a:t>Structures – Backbones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43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9496"/>
            <a:ext cx="12195176" cy="55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– Small </a:t>
            </a:r>
            <a:r>
              <a:rPr lang="en-US" dirty="0" smtClean="0"/>
              <a:t>Structures – Impostor Spheres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44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9496"/>
            <a:ext cx="12195171" cy="55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– Small </a:t>
            </a:r>
            <a:r>
              <a:rPr lang="en-US" dirty="0" smtClean="0"/>
              <a:t>Structures – Screen-Space </a:t>
            </a:r>
            <a:r>
              <a:rPr lang="en-US" dirty="0" err="1" smtClean="0"/>
              <a:t>Metaballs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45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9496"/>
            <a:ext cx="12195171" cy="55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46</a:t>
            </a:fld>
            <a:endParaRPr lang="de-A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60" y="1522215"/>
            <a:ext cx="2962246" cy="34957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298" y="1522214"/>
            <a:ext cx="2962246" cy="3495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052" y="1522213"/>
            <a:ext cx="2962246" cy="3495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806" y="1522212"/>
            <a:ext cx="2962246" cy="3495783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181368"/>
              </p:ext>
            </p:extLst>
          </p:nvPr>
        </p:nvGraphicFramePr>
        <p:xfrm>
          <a:off x="9192127" y="5287335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0" name="Image" r:id="rId8" imgW="4723560" imgH="850680" progId="Photoshop.Image.17">
                  <p:embed/>
                </p:oleObj>
              </mc:Choice>
              <mc:Fallback>
                <p:oleObj name="Image" r:id="rId8" imgW="4723560" imgH="850680" progId="Photoshop.Image.17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92127" y="5287335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981195"/>
              </p:ext>
            </p:extLst>
          </p:nvPr>
        </p:nvGraphicFramePr>
        <p:xfrm>
          <a:off x="6236531" y="5310197"/>
          <a:ext cx="2640638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1" name="Image" r:id="rId10" imgW="4723560" imgH="850680" progId="Photoshop.Image.17">
                  <p:embed/>
                </p:oleObj>
              </mc:Choice>
              <mc:Fallback>
                <p:oleObj name="Image" r:id="rId10" imgW="4723560" imgH="850680" progId="Photoshop.Image.17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36531" y="5310197"/>
                        <a:ext cx="2640638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03053"/>
              </p:ext>
            </p:extLst>
          </p:nvPr>
        </p:nvGraphicFramePr>
        <p:xfrm>
          <a:off x="597164" y="5306029"/>
          <a:ext cx="2087657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2" name="Image" r:id="rId12" imgW="3733200" imgH="850680" progId="Photoshop.Image.17">
                  <p:embed/>
                </p:oleObj>
              </mc:Choice>
              <mc:Fallback>
                <p:oleObj name="Image" r:id="rId12" imgW="3733200" imgH="850680" progId="Photoshop.Image.17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7164" y="5306029"/>
                        <a:ext cx="2087657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15737"/>
              </p:ext>
            </p:extLst>
          </p:nvPr>
        </p:nvGraphicFramePr>
        <p:xfrm>
          <a:off x="3692341" y="5287335"/>
          <a:ext cx="1817824" cy="47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3" name="Image" r:id="rId14" imgW="3250440" imgH="850680" progId="Photoshop.Image.17">
                  <p:embed/>
                </p:oleObj>
              </mc:Choice>
              <mc:Fallback>
                <p:oleObj name="Image" r:id="rId14" imgW="3250440" imgH="850680" progId="Photoshop.Image.17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92341" y="5287335"/>
                        <a:ext cx="1817824" cy="475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53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47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14" y="1128099"/>
            <a:ext cx="4276122" cy="50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9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48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14" y="1128099"/>
            <a:ext cx="4276122" cy="5046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38" y="1128099"/>
            <a:ext cx="4276880" cy="50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2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49</a:t>
            </a:fld>
            <a:endParaRPr lang="de-AT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60380" y="1118679"/>
          <a:ext cx="6622120" cy="3257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8" name="Image" r:id="rId4" imgW="19669680" imgH="9688680" progId="Photoshop.Image.17">
                  <p:embed/>
                </p:oleObj>
              </mc:Choice>
              <mc:Fallback>
                <p:oleObj name="Image" r:id="rId4" imgW="19669680" imgH="968868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380" y="1118679"/>
                        <a:ext cx="6622120" cy="3257896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741485" y="3002280"/>
          <a:ext cx="3993688" cy="297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Image" r:id="rId6" imgW="11860200" imgH="8850600" progId="Photoshop.Image.17">
                  <p:embed/>
                </p:oleObj>
              </mc:Choice>
              <mc:Fallback>
                <p:oleObj name="Image" r:id="rId6" imgW="11860200" imgH="885060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1485" y="3002280"/>
                        <a:ext cx="3993688" cy="2977190"/>
                      </a:xfrm>
                      <a:prstGeom prst="rect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0380" y="4525733"/>
            <a:ext cx="66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desktop application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485" y="2224407"/>
            <a:ext cx="399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remote rendering server</a:t>
            </a:r>
          </a:p>
        </p:txBody>
      </p:sp>
    </p:spTree>
    <p:extLst>
      <p:ext uri="{BB962C8B-B14F-4D97-AF65-F5344CB8AC3E}">
        <p14:creationId xmlns:p14="http://schemas.microsoft.com/office/powerpoint/2010/main" val="10704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108704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1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74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50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406" y="2781246"/>
            <a:ext cx="2501397" cy="1699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010" y="1000270"/>
            <a:ext cx="2274634" cy="1545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436" y="4792369"/>
            <a:ext cx="2241284" cy="1523083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253956" y="3473766"/>
          <a:ext cx="915529" cy="50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2" name="Image" r:id="rId7" imgW="2666520" imgH="1460160" progId="Photoshop.Image.17">
                  <p:embed/>
                </p:oleObj>
              </mc:Choice>
              <mc:Fallback>
                <p:oleObj name="Image" r:id="rId7" imgW="2666520" imgH="14601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3956" y="3473766"/>
                        <a:ext cx="915529" cy="50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242000" y="3053425"/>
          <a:ext cx="1806493" cy="129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3" name="Image" r:id="rId9" imgW="6971400" imgH="5002920" progId="Photoshop.Image.17">
                  <p:embed/>
                </p:oleObj>
              </mc:Choice>
              <mc:Fallback>
                <p:oleObj name="Image" r:id="rId9" imgW="6971400" imgH="500292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42000" y="3053425"/>
                        <a:ext cx="1806493" cy="129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9376952" y="1450580"/>
          <a:ext cx="1584230" cy="1362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4" name="Image" r:id="rId11" imgW="3999960" imgH="3441240" progId="Photoshop.Image.17">
                  <p:embed/>
                </p:oleObj>
              </mc:Choice>
              <mc:Fallback>
                <p:oleObj name="Image" r:id="rId11" imgW="3999960" imgH="34412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76952" y="1450580"/>
                        <a:ext cx="1584230" cy="1362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0570848" y="2995234"/>
          <a:ext cx="1159598" cy="997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5" name="Image" r:id="rId13" imgW="3999960" imgH="3441240" progId="Photoshop.Image.17">
                  <p:embed/>
                </p:oleObj>
              </mc:Choice>
              <mc:Fallback>
                <p:oleObj name="Image" r:id="rId13" imgW="3999960" imgH="34412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570848" y="2995234"/>
                        <a:ext cx="1159598" cy="997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9650631" y="3701247"/>
          <a:ext cx="655205" cy="744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6" name="Image" r:id="rId14" imgW="1485360" imgH="1688760" progId="Photoshop.Image.17">
                  <p:embed/>
                </p:oleObj>
              </mc:Choice>
              <mc:Fallback>
                <p:oleObj name="Image" r:id="rId14" imgW="1485360" imgH="1688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650631" y="3701247"/>
                        <a:ext cx="655205" cy="744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1021913" y="981209"/>
          <a:ext cx="464662" cy="528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7" name="Image" r:id="rId16" imgW="1485360" imgH="1688760" progId="Photoshop.Image.17">
                  <p:embed/>
                </p:oleObj>
              </mc:Choice>
              <mc:Fallback>
                <p:oleObj name="Image" r:id="rId16" imgW="1485360" imgH="1688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021913" y="981209"/>
                        <a:ext cx="464662" cy="528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0696028" y="4414609"/>
          <a:ext cx="909238" cy="129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8" name="Image" r:id="rId17" imgW="2831400" imgH="4037760" progId="Photoshop.Image.17">
                  <p:embed/>
                </p:oleObj>
              </mc:Choice>
              <mc:Fallback>
                <p:oleObj name="Image" r:id="rId17" imgW="2831400" imgH="4037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696028" y="4414609"/>
                        <a:ext cx="909238" cy="1296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1254244" y="1975909"/>
          <a:ext cx="580159" cy="82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9" name="Image" r:id="rId19" imgW="2831400" imgH="4037760" progId="Photoshop.Image.17">
                  <p:embed/>
                </p:oleObj>
              </mc:Choice>
              <mc:Fallback>
                <p:oleObj name="Image" r:id="rId19" imgW="2831400" imgH="403776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254244" y="1975909"/>
                        <a:ext cx="580159" cy="82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9064359" y="5092726"/>
          <a:ext cx="1436573" cy="1235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10" name="Image" r:id="rId20" imgW="3999960" imgH="3441240" progId="Photoshop.Image.17">
                  <p:embed/>
                </p:oleObj>
              </mc:Choice>
              <mc:Fallback>
                <p:oleObj name="Image" r:id="rId20" imgW="3999960" imgH="344124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064359" y="5092726"/>
                        <a:ext cx="1436573" cy="1235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1985707" y="3519055"/>
          <a:ext cx="990699" cy="515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11" name="Image" r:id="rId21" imgW="3441240" imgH="1790280" progId="Photoshop.Image.17">
                  <p:embed/>
                </p:oleObj>
              </mc:Choice>
              <mc:Fallback>
                <p:oleObj name="Image" r:id="rId21" imgW="3441240" imgH="179028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85707" y="3519055"/>
                        <a:ext cx="990699" cy="515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8167548" y="2781246"/>
          <a:ext cx="1115369" cy="1611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12" name="Image" r:id="rId23" imgW="3390120" imgH="4901400" progId="Photoshop.Image.17">
                  <p:embed/>
                </p:oleObj>
              </mc:Choice>
              <mc:Fallback>
                <p:oleObj name="Image" r:id="rId23" imgW="3390120" imgH="490140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67548" y="2781246"/>
                        <a:ext cx="1115369" cy="1611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286661" y="2610125"/>
          <a:ext cx="1542621" cy="218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13" name="Image" r:id="rId25" imgW="3123720" imgH="4419000" progId="Photoshop.Image.17">
                  <p:embed/>
                </p:oleObj>
              </mc:Choice>
              <mc:Fallback>
                <p:oleObj name="Image" r:id="rId25" imgW="3123720" imgH="4419000" progId="Photoshop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6661" y="2610125"/>
                        <a:ext cx="1542621" cy="218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2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12" y="1899046"/>
            <a:ext cx="5581402" cy="2423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249" y="5289866"/>
            <a:ext cx="1112147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sz="2800" dirty="0" smtClean="0">
                <a:solidFill>
                  <a:srgbClr val="000000"/>
                </a:solidFill>
                <a:latin typeface="Calibri"/>
              </a:rPr>
              <a:t>mindek@cg.tuwien.ac.at</a:t>
            </a:r>
          </a:p>
          <a:p>
            <a:pPr algn="r"/>
            <a:endParaRPr lang="de-AT" sz="1050" dirty="0">
              <a:solidFill>
                <a:srgbClr val="000000"/>
              </a:solidFill>
              <a:latin typeface="Calibri"/>
            </a:endParaRPr>
          </a:p>
          <a:p>
            <a:pPr lvl="0" algn="r"/>
            <a:r>
              <a:rPr lang="en-GB" sz="2800" dirty="0" smtClean="0">
                <a:solidFill>
                  <a:srgbClr val="000000"/>
                </a:solidFill>
                <a:latin typeface="Calibri"/>
              </a:rPr>
              <a:t>www.cg.tuwien.ac.at/research/vis/BioVis.html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656" y="514612"/>
            <a:ext cx="819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smtClean="0">
                <a:solidFill>
                  <a:srgbClr val="006599"/>
                </a:solidFill>
                <a:latin typeface="Calibri" pitchFamily="34" charset="0"/>
                <a:ea typeface="+mj-ea"/>
                <a:cs typeface="+mj-cs"/>
              </a:rPr>
              <a:t>Thank you for your attention!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05" y="3157132"/>
            <a:ext cx="4420616" cy="3004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860" y="895882"/>
            <a:ext cx="2530466" cy="1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5175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in Action: Communicating Cell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53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07" y="909293"/>
            <a:ext cx="3192162" cy="54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199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2529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51331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9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768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16381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3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Communicating Biology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6007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 Approach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Mindek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</a:t>
            </a:fld>
            <a:endParaRPr lang="de-A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39041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6" name="Image" r:id="rId4" imgW="16253640" imgH="5434920" progId="Photoshop.Image.13">
                  <p:embed/>
                </p:oleObj>
              </mc:Choice>
              <mc:Fallback>
                <p:oleObj name="Image" r:id="rId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40468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7" name="Image" r:id="rId6" imgW="16253640" imgH="5434920" progId="Photoshop.Image.13">
                  <p:embed/>
                </p:oleObj>
              </mc:Choice>
              <mc:Fallback>
                <p:oleObj name="Image" r:id="rId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378589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8" name="Image" r:id="rId8" imgW="16253640" imgH="5434920" progId="Photoshop.Image.13">
                  <p:embed/>
                </p:oleObj>
              </mc:Choice>
              <mc:Fallback>
                <p:oleObj name="Image" r:id="rId8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92646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9" name="Image" r:id="rId10" imgW="16253640" imgH="5434920" progId="Photoshop.Image.13">
                  <p:embed/>
                </p:oleObj>
              </mc:Choice>
              <mc:Fallback>
                <p:oleObj name="Image" r:id="rId10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91353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0" name="Image" r:id="rId12" imgW="16253640" imgH="5434920" progId="Photoshop.Image.13">
                  <p:embed/>
                </p:oleObj>
              </mc:Choice>
              <mc:Fallback>
                <p:oleObj name="Image" r:id="rId12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719638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1" name="Image" r:id="rId14" imgW="16253640" imgH="5434920" progId="Photoshop.Image.13">
                  <p:embed/>
                </p:oleObj>
              </mc:Choice>
              <mc:Fallback>
                <p:oleObj name="Image" r:id="rId14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03575"/>
              </p:ext>
            </p:extLst>
          </p:nvPr>
        </p:nvGraphicFramePr>
        <p:xfrm>
          <a:off x="-1" y="1681217"/>
          <a:ext cx="12195175" cy="407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2" name="Image" r:id="rId16" imgW="16253640" imgH="5434920" progId="Photoshop.Image.13">
                  <p:embed/>
                </p:oleObj>
              </mc:Choice>
              <mc:Fallback>
                <p:oleObj name="Image" r:id="rId16" imgW="16253640" imgH="5434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1" y="1681217"/>
                        <a:ext cx="12195175" cy="407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5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PROFILE" val="D:\WINNT\System32\spool\DRIVERS\COLOR\c840i1_sams_d65_fb_2.icc"/>
  <p:tag name="DESTINATIONPROFILE" val="D:\WINNT\System32\spool\DRIVERS\COLOR\Projector_16.08.2005_3_hab.icc"/>
  <p:tag name="RI" val="0"/>
  <p:tag name="VIEW" val="MONITOR"/>
</p:tagLst>
</file>

<file path=ppt/theme/theme1.xml><?xml version="1.0" encoding="utf-8"?>
<a:theme xmlns:a="http://schemas.openxmlformats.org/drawingml/2006/main" name="Blends">
  <a:themeElements>
    <a:clrScheme name="ICG-Standard">
      <a:dk1>
        <a:srgbClr val="000000"/>
      </a:dk1>
      <a:lt1>
        <a:srgbClr val="FFFFFF"/>
      </a:lt1>
      <a:dk2>
        <a:srgbClr val="FFFFFF"/>
      </a:dk2>
      <a:lt2>
        <a:srgbClr val="006599"/>
      </a:lt2>
      <a:accent1>
        <a:srgbClr val="006599"/>
      </a:accent1>
      <a:accent2>
        <a:srgbClr val="C32D9B"/>
      </a:accent2>
      <a:accent3>
        <a:srgbClr val="FFFFFF"/>
      </a:accent3>
      <a:accent4>
        <a:srgbClr val="000000"/>
      </a:accent4>
      <a:accent5>
        <a:srgbClr val="00B050"/>
      </a:accent5>
      <a:accent6>
        <a:srgbClr val="FF0000"/>
      </a:accent6>
      <a:hlink>
        <a:srgbClr val="3333CC"/>
      </a:hlink>
      <a:folHlink>
        <a:srgbClr val="8484E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dirty="0" err="1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11</Pages>
  <Words>356</Words>
  <Application>Microsoft Office PowerPoint</Application>
  <PresentationFormat>Custom</PresentationFormat>
  <Paragraphs>163</Paragraphs>
  <Slides>53</Slides>
  <Notes>38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Times New Roman</vt:lpstr>
      <vt:lpstr>Arial</vt:lpstr>
      <vt:lpstr>Calibri</vt:lpstr>
      <vt:lpstr>Blends</vt:lpstr>
      <vt:lpstr>Image</vt:lpstr>
      <vt:lpstr>Adobe Photoshop Image</vt:lpstr>
      <vt:lpstr>Visualization Multi-Pipeline for Communicating Biology</vt:lpstr>
      <vt:lpstr>PowerPoint Presentation</vt:lpstr>
      <vt:lpstr>Communicating Biology</vt:lpstr>
      <vt:lpstr>Communicating Biology</vt:lpstr>
      <vt:lpstr>Communicating Biology</vt:lpstr>
      <vt:lpstr>Communicating Biology</vt:lpstr>
      <vt:lpstr>Communicating Biology</vt:lpstr>
      <vt:lpstr>Communicating Biology</vt:lpstr>
      <vt:lpstr>Out Approach</vt:lpstr>
      <vt:lpstr>Out Approach</vt:lpstr>
      <vt:lpstr>Out Approach</vt:lpstr>
      <vt:lpstr>Out Approach</vt:lpstr>
      <vt:lpstr>Marion</vt:lpstr>
      <vt:lpstr>Marion</vt:lpstr>
      <vt:lpstr>Marion</vt:lpstr>
      <vt:lpstr>Marion</vt:lpstr>
      <vt:lpstr>System Architecture</vt:lpstr>
      <vt:lpstr>System Architecture</vt:lpstr>
      <vt:lpstr>System Architecture</vt:lpstr>
      <vt:lpstr>System Architecture</vt:lpstr>
      <vt:lpstr>System Architecture</vt:lpstr>
      <vt:lpstr>System Architecture</vt:lpstr>
      <vt:lpstr>System Architecture</vt:lpstr>
      <vt:lpstr>System Architecture</vt:lpstr>
      <vt:lpstr>System Architecture</vt:lpstr>
      <vt:lpstr>Visualization Multi-Pipeline</vt:lpstr>
      <vt:lpstr>Visualization Multi-Pipeline</vt:lpstr>
      <vt:lpstr>Visualization Multi-Pipeline</vt:lpstr>
      <vt:lpstr>Visualization Multi-Pipeline</vt:lpstr>
      <vt:lpstr>Visualization Multi-Pipeline</vt:lpstr>
      <vt:lpstr>Visualization Multi-Pipeline</vt:lpstr>
      <vt:lpstr>Visualization Multi-Pipeline</vt:lpstr>
      <vt:lpstr>Marion in Action: Communicating Cell Biology</vt:lpstr>
      <vt:lpstr>Marion in Action: Communicating Cell Biology</vt:lpstr>
      <vt:lpstr>Marion in Action: Communicating Cell Biology</vt:lpstr>
      <vt:lpstr>Marion in Action: Communicating Cell Biology</vt:lpstr>
      <vt:lpstr>Data Processing</vt:lpstr>
      <vt:lpstr>Data Processing</vt:lpstr>
      <vt:lpstr>Data Processing</vt:lpstr>
      <vt:lpstr>Data Processing</vt:lpstr>
      <vt:lpstr>Rendering – Large Structures</vt:lpstr>
      <vt:lpstr>Rendering – Small Structures</vt:lpstr>
      <vt:lpstr>Rendering – Small Structures – Backbones</vt:lpstr>
      <vt:lpstr>Rendering – Small Structures – Impostor Spheres</vt:lpstr>
      <vt:lpstr>Rendering – Small Structures – Screen-Space Metaballs</vt:lpstr>
      <vt:lpstr>Rendering</vt:lpstr>
      <vt:lpstr>Compositing</vt:lpstr>
      <vt:lpstr>Compositing</vt:lpstr>
      <vt:lpstr>Deployment</vt:lpstr>
      <vt:lpstr>Conclusions</vt:lpstr>
      <vt:lpstr>PowerPoint Presentation</vt:lpstr>
      <vt:lpstr>PowerPoint Presentation</vt:lpstr>
      <vt:lpstr>Marion in Action: Communicating Cell Biology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2009-05-18T22:11:47Z</dcterms:created>
  <dcterms:modified xsi:type="dcterms:W3CDTF">2017-10-05T16:17:58Z</dcterms:modified>
</cp:coreProperties>
</file>