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9" r:id="rId2"/>
    <p:sldId id="323" r:id="rId3"/>
    <p:sldId id="322" r:id="rId4"/>
    <p:sldId id="274" r:id="rId5"/>
    <p:sldId id="272" r:id="rId6"/>
    <p:sldId id="273" r:id="rId7"/>
    <p:sldId id="324" r:id="rId8"/>
    <p:sldId id="276" r:id="rId9"/>
    <p:sldId id="278" r:id="rId10"/>
    <p:sldId id="325" r:id="rId11"/>
    <p:sldId id="326" r:id="rId12"/>
    <p:sldId id="328" r:id="rId13"/>
    <p:sldId id="327" r:id="rId14"/>
    <p:sldId id="329" r:id="rId15"/>
    <p:sldId id="330" r:id="rId16"/>
    <p:sldId id="333" r:id="rId17"/>
    <p:sldId id="332" r:id="rId18"/>
    <p:sldId id="334" r:id="rId19"/>
    <p:sldId id="337" r:id="rId20"/>
    <p:sldId id="280" r:id="rId21"/>
    <p:sldId id="281" r:id="rId22"/>
    <p:sldId id="282" r:id="rId23"/>
    <p:sldId id="283" r:id="rId24"/>
    <p:sldId id="284" r:id="rId25"/>
    <p:sldId id="285" r:id="rId26"/>
    <p:sldId id="298" r:id="rId27"/>
    <p:sldId id="338" r:id="rId28"/>
    <p:sldId id="293" r:id="rId29"/>
    <p:sldId id="316" r:id="rId30"/>
    <p:sldId id="299" r:id="rId31"/>
    <p:sldId id="300" r:id="rId32"/>
    <p:sldId id="339" r:id="rId33"/>
    <p:sldId id="295" r:id="rId34"/>
    <p:sldId id="297" r:id="rId35"/>
    <p:sldId id="301" r:id="rId36"/>
    <p:sldId id="305" r:id="rId37"/>
    <p:sldId id="306" r:id="rId38"/>
    <p:sldId id="307" r:id="rId39"/>
    <p:sldId id="309" r:id="rId40"/>
    <p:sldId id="310" r:id="rId41"/>
    <p:sldId id="311" r:id="rId42"/>
    <p:sldId id="312" r:id="rId43"/>
    <p:sldId id="313" r:id="rId44"/>
    <p:sldId id="314" r:id="rId45"/>
    <p:sldId id="302" r:id="rId46"/>
    <p:sldId id="303" r:id="rId47"/>
    <p:sldId id="304" r:id="rId48"/>
    <p:sldId id="319" r:id="rId49"/>
    <p:sldId id="320" r:id="rId50"/>
    <p:sldId id="321" r:id="rId51"/>
    <p:sldId id="335" r:id="rId52"/>
    <p:sldId id="340" r:id="rId53"/>
    <p:sldId id="341" r:id="rId54"/>
  </p:sldIdLst>
  <p:sldSz cx="9144000" cy="6858000" type="screen4x3"/>
  <p:notesSz cx="7099300" cy="10234613"/>
  <p:custDataLst>
    <p:tags r:id="rId5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FB1"/>
    <a:srgbClr val="6DD626"/>
    <a:srgbClr val="E3FFDF"/>
    <a:srgbClr val="BCFF8F"/>
    <a:srgbClr val="00CCFF"/>
    <a:srgbClr val="C0C0C0"/>
    <a:srgbClr val="00FFFF"/>
    <a:srgbClr val="FAFD00"/>
    <a:srgbClr val="EAEC5E"/>
    <a:srgbClr val="C1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5" autoAdjust="0"/>
    <p:restoredTop sz="89178" autoAdjust="0"/>
  </p:normalViewPr>
  <p:slideViewPr>
    <p:cSldViewPr>
      <p:cViewPr varScale="1">
        <p:scale>
          <a:sx n="76" d="100"/>
          <a:sy n="76" d="100"/>
        </p:scale>
        <p:origin x="1685" y="72"/>
      </p:cViewPr>
      <p:guideLst>
        <p:guide orient="horz" pos="4247"/>
        <p:guide/>
      </p:guideLst>
    </p:cSldViewPr>
  </p:slideViewPr>
  <p:outlineViewPr>
    <p:cViewPr>
      <p:scale>
        <a:sx n="33" d="100"/>
        <a:sy n="33" d="100"/>
      </p:scale>
      <p:origin x="0" y="317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197" y="77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6F662337-F29A-42C0-AD78-B55C516B3873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97" tIns="46812" rIns="9529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notes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2175"/>
            <a:ext cx="478472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B547CDA9-CD15-4116-9F85-711E0754F959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1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650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329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198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101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60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59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052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3764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051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392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839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981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20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92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21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84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22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9502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23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351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24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594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25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810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DF39B518-A05D-479A-A232-0D7ABBE43830}" type="slidenum">
              <a:rPr lang="de-AT"/>
              <a:pPr/>
              <a:t>26</a:t>
            </a:fld>
            <a:endParaRPr lang="de-AT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463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72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91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2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http://www.smashingmagazine.com/2009/11/02/the-ails-of-typographic-anti-aliasing/</a:t>
            </a:r>
          </a:p>
          <a:p>
            <a:r>
              <a:rPr lang="en-US" dirty="0" smtClean="0"/>
              <a:t>http://server.arcgis.com/en/server/latest/publish-services/linux/drawing-behaviors-of-the-map-service.htm</a:t>
            </a:r>
          </a:p>
          <a:p>
            <a:r>
              <a:rPr lang="en-US" smtClean="0"/>
              <a:t>http://www.techarp.com/showarticle.aspx?artno=466&amp;pgno=1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0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2918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6960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5774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789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2761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4147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4456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2359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1851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826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7319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687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334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3315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28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55760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6989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73135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0307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347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771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5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90669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9565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14862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98723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50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/>
          <a:lstStyle/>
          <a:p>
            <a:fld id="{135F5D2B-186E-474F-B3CD-E8B2F4BD17D3}" type="slidenum">
              <a:rPr lang="de-AT"/>
              <a:pPr/>
              <a:t>6</a:t>
            </a:fld>
            <a:endParaRPr lang="de-A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ln/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81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056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53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92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7360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424862" cy="2736850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/>
              <a:t>Click to edit Master title style</a:t>
            </a:r>
          </a:p>
        </p:txBody>
      </p:sp>
      <p:sp>
        <p:nvSpPr>
          <p:cNvPr id="27360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600"/>
            </a:lvl1pPr>
          </a:lstStyle>
          <a:p>
            <a:r>
              <a:rPr lang="de-AT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44450"/>
            <a:ext cx="2212975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9128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908050"/>
            <a:ext cx="8856662" cy="5473700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08050"/>
            <a:ext cx="4351337" cy="5473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352925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79388"/>
            <a:ext cx="77597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376738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5484-E825-4F15-879D-59E44F8066C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13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513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3529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27238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238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238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239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239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239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239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239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72395" name="Freeform 11"/>
          <p:cNvSpPr>
            <a:spLocks/>
          </p:cNvSpPr>
          <p:nvPr/>
        </p:nvSpPr>
        <p:spPr bwMode="auto">
          <a:xfrm>
            <a:off x="115888" y="85725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272409" name="Freeform 25"/>
          <p:cNvSpPr>
            <a:spLocks/>
          </p:cNvSpPr>
          <p:nvPr/>
        </p:nvSpPr>
        <p:spPr bwMode="auto">
          <a:xfrm>
            <a:off x="8470900" y="531813"/>
            <a:ext cx="431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272">
                <a:moveTo>
                  <a:pt x="0" y="0"/>
                </a:moveTo>
                <a:lnTo>
                  <a:pt x="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819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title style</a:t>
            </a:r>
          </a:p>
        </p:txBody>
      </p:sp>
      <p:sp>
        <p:nvSpPr>
          <p:cNvPr id="819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8566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</a:t>
            </a:r>
          </a:p>
          <a:p>
            <a:pPr lvl="1"/>
            <a:r>
              <a:rPr lang="de-AT" dirty="0" smtClean="0"/>
              <a:t>Text</a:t>
            </a:r>
          </a:p>
          <a:p>
            <a:pPr lvl="2"/>
            <a:r>
              <a:rPr lang="de-AT" dirty="0" smtClean="0"/>
              <a:t>Text</a:t>
            </a:r>
          </a:p>
          <a:p>
            <a:pPr lvl="3"/>
            <a:r>
              <a:rPr lang="de-AT" dirty="0" smtClean="0"/>
              <a:t>Text</a:t>
            </a:r>
          </a:p>
          <a:p>
            <a:pPr lvl="4"/>
            <a:r>
              <a:rPr lang="de-AT" dirty="0" smtClean="0"/>
              <a:t>Text</a:t>
            </a:r>
          </a:p>
        </p:txBody>
      </p:sp>
      <p:sp>
        <p:nvSpPr>
          <p:cNvPr id="27241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11925"/>
            <a:ext cx="3671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2724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3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30" name="Picture 31" descr="TU_Signet_whit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95" y="156368"/>
            <a:ext cx="5270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6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png"/><Relationship Id="rId12" Type="http://schemas.openxmlformats.org/officeDocument/2006/relationships/image" Target="../media/image53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11" Type="http://schemas.openxmlformats.org/officeDocument/2006/relationships/image" Target="../media/image52.png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7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png"/><Relationship Id="rId11" Type="http://schemas.openxmlformats.org/officeDocument/2006/relationships/image" Target="../media/image59.png"/><Relationship Id="rId5" Type="http://schemas.openxmlformats.org/officeDocument/2006/relationships/image" Target="../media/image56.wmf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7.wmf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11" Type="http://schemas.openxmlformats.org/officeDocument/2006/relationships/image" Target="../media/image53.png"/><Relationship Id="rId5" Type="http://schemas.openxmlformats.org/officeDocument/2006/relationships/image" Target="../media/image64.png"/><Relationship Id="rId10" Type="http://schemas.openxmlformats.org/officeDocument/2006/relationships/image" Target="../media/image47.png"/><Relationship Id="rId4" Type="http://schemas.openxmlformats.org/officeDocument/2006/relationships/image" Target="../media/image63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7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66.wmf"/><Relationship Id="rId1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image" Target="../media/image8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3.png"/><Relationship Id="rId5" Type="http://schemas.openxmlformats.org/officeDocument/2006/relationships/tags" Target="../tags/tag6.xml"/><Relationship Id="rId10" Type="http://schemas.openxmlformats.org/officeDocument/2006/relationships/image" Target="../media/image82.png"/><Relationship Id="rId4" Type="http://schemas.openxmlformats.org/officeDocument/2006/relationships/tags" Target="../tags/tag5.xml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9.png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Prefiltered</a:t>
            </a:r>
            <a:r>
              <a:rPr lang="en-US" dirty="0" smtClean="0"/>
              <a:t> Anti-Aliasing on Parallel Hardware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Thomas </a:t>
            </a:r>
            <a:r>
              <a:rPr lang="en-US" dirty="0" err="1" smtClean="0"/>
              <a:t>Auzinger</a:t>
            </a:r>
            <a:endParaRPr 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4652963"/>
            <a:ext cx="84248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Institute of Computer Graphics and Algorithms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/>
              <a:t>Vienna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6700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Design Choices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dirty="0" smtClean="0"/>
          </a:p>
          <a:p>
            <a:pPr marL="0" indent="0" algn="ctr">
              <a:buNone/>
            </a:pPr>
            <a:r>
              <a:rPr lang="de-AT" sz="2800" dirty="0" smtClean="0"/>
              <a:t>Simple                                                       Higher Order</a:t>
            </a:r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b="1" dirty="0" err="1" smtClean="0"/>
              <a:t>Which</a:t>
            </a:r>
            <a:r>
              <a:rPr lang="de-AT" b="1" dirty="0" smtClean="0"/>
              <a:t> </a:t>
            </a:r>
            <a:r>
              <a:rPr lang="de-AT" b="1" dirty="0" err="1"/>
              <a:t>filter</a:t>
            </a:r>
            <a:r>
              <a:rPr lang="de-AT" b="1" dirty="0"/>
              <a:t>?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b="1" dirty="0" err="1" smtClean="0"/>
              <a:t>How</a:t>
            </a:r>
            <a:r>
              <a:rPr lang="de-AT" b="1" dirty="0" smtClean="0"/>
              <a:t> to evaluate </a:t>
            </a:r>
            <a:r>
              <a:rPr lang="de-AT" b="1" dirty="0" err="1" smtClean="0"/>
              <a:t>it</a:t>
            </a:r>
            <a:r>
              <a:rPr lang="de-AT" b="1" dirty="0" smtClean="0"/>
              <a:t>?</a:t>
            </a:r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sz="2800" dirty="0" smtClean="0"/>
              <a:t>Sampling               Supersampling               </a:t>
            </a:r>
            <a:r>
              <a:rPr lang="de-AT" sz="2800" dirty="0" err="1" smtClean="0"/>
              <a:t>Prefiltering</a:t>
            </a:r>
            <a:endParaRPr lang="de-A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10</a:t>
            </a:fld>
            <a:endParaRPr lang="de-AT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2127357" y="3140968"/>
            <a:ext cx="4960724" cy="576064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319816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0434" y="31981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TA*, Gabriel </a:t>
            </a:r>
            <a:r>
              <a:rPr lang="en-US" sz="1600" dirty="0" err="1" smtClean="0"/>
              <a:t>Mistelbauer</a:t>
            </a:r>
            <a:r>
              <a:rPr lang="en-US" sz="1600" dirty="0" smtClean="0"/>
              <a:t>*, I. </a:t>
            </a:r>
            <a:r>
              <a:rPr lang="en-US" sz="1600" dirty="0" err="1" smtClean="0"/>
              <a:t>Baclija</a:t>
            </a:r>
            <a:r>
              <a:rPr lang="en-US" sz="1600" dirty="0" smtClean="0"/>
              <a:t>, R. </a:t>
            </a:r>
            <a:r>
              <a:rPr lang="en-US" sz="1600" dirty="0" err="1" smtClean="0"/>
              <a:t>Schernthaner</a:t>
            </a:r>
            <a:r>
              <a:rPr lang="en-US" sz="1600" dirty="0" smtClean="0"/>
              <a:t>, Eduard </a:t>
            </a:r>
            <a:r>
              <a:rPr lang="en-US" sz="1600" dirty="0" err="1" smtClean="0"/>
              <a:t>Gröller</a:t>
            </a:r>
            <a:r>
              <a:rPr lang="en-US" sz="1600" dirty="0" smtClean="0"/>
              <a:t>, Stefan Bruckner</a:t>
            </a:r>
            <a:br>
              <a:rPr lang="en-US" sz="1600" dirty="0" smtClean="0"/>
            </a:br>
            <a:r>
              <a:rPr lang="en-US" sz="2400" i="1" dirty="0" smtClean="0"/>
              <a:t>Vessel Visualization using Curved Surface Reformation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err="1" smtClean="0"/>
              <a:t>SciVis</a:t>
            </a:r>
            <a:r>
              <a:rPr lang="en-US" sz="2400" b="1" dirty="0" smtClean="0"/>
              <a:t> 2013   (IEEE Trans. Vis. Comp. Graph.)</a:t>
            </a:r>
          </a:p>
          <a:p>
            <a:endParaRPr lang="en-US" sz="2400" b="1" dirty="0"/>
          </a:p>
          <a:p>
            <a:r>
              <a:rPr lang="en-US" sz="1600" dirty="0" smtClean="0"/>
              <a:t>TA, Michael </a:t>
            </a:r>
            <a:r>
              <a:rPr lang="en-US" sz="1600" dirty="0" err="1" smtClean="0"/>
              <a:t>Guthe</a:t>
            </a:r>
            <a:r>
              <a:rPr lang="en-US" sz="1600" dirty="0" smtClean="0"/>
              <a:t>, Stefan </a:t>
            </a:r>
            <a:r>
              <a:rPr lang="en-US" sz="1600" dirty="0" err="1" smtClean="0"/>
              <a:t>Jeschke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i="1" dirty="0" smtClean="0"/>
              <a:t>Analytic Anti-Aliasing of Linear Functions on </a:t>
            </a:r>
            <a:r>
              <a:rPr lang="en-US" sz="2400" i="1" dirty="0" err="1" smtClean="0"/>
              <a:t>Polytopes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dirty="0" err="1" smtClean="0"/>
              <a:t>Eurographics</a:t>
            </a:r>
            <a:r>
              <a:rPr lang="en-US" sz="2400" b="1" dirty="0" smtClean="0"/>
              <a:t> 2012   (Comp. Graph. Forum)</a:t>
            </a:r>
            <a:br>
              <a:rPr lang="en-US" sz="2400" b="1" dirty="0" smtClean="0"/>
            </a:br>
            <a:endParaRPr lang="en-US" sz="2400" b="1" dirty="0"/>
          </a:p>
          <a:p>
            <a:r>
              <a:rPr lang="en-US" sz="1600" dirty="0" smtClean="0"/>
              <a:t>TA, Michael </a:t>
            </a:r>
            <a:r>
              <a:rPr lang="en-US" sz="1600" dirty="0" err="1" smtClean="0"/>
              <a:t>Wimmer</a:t>
            </a:r>
            <a:r>
              <a:rPr lang="en-US" sz="1600" dirty="0" smtClean="0"/>
              <a:t>, Stefan </a:t>
            </a:r>
            <a:r>
              <a:rPr lang="en-US" sz="1600" dirty="0" err="1" smtClean="0"/>
              <a:t>Jeschke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i="1" dirty="0" smtClean="0"/>
              <a:t>Analytic Visibility on the GPU</a:t>
            </a:r>
            <a:br>
              <a:rPr lang="en-US" sz="2400" i="1" dirty="0" smtClean="0"/>
            </a:br>
            <a:r>
              <a:rPr lang="en-US" sz="2400" b="1" dirty="0" err="1" smtClean="0"/>
              <a:t>Eurographics</a:t>
            </a:r>
            <a:r>
              <a:rPr lang="en-US" sz="2400" b="1" dirty="0" smtClean="0"/>
              <a:t> </a:t>
            </a:r>
            <a:r>
              <a:rPr lang="en-US" sz="2400" b="1" dirty="0"/>
              <a:t>2013 (Comp. Graph. </a:t>
            </a:r>
            <a:r>
              <a:rPr lang="en-US" sz="2400" b="1" dirty="0" smtClean="0"/>
              <a:t>Forum)</a:t>
            </a:r>
            <a:br>
              <a:rPr lang="en-US" sz="2400" b="1" dirty="0" smtClean="0"/>
            </a:br>
            <a:endParaRPr lang="en-US" sz="2400" b="1" dirty="0"/>
          </a:p>
          <a:p>
            <a:r>
              <a:rPr lang="en-US" sz="1600" dirty="0" smtClean="0"/>
              <a:t>TA, </a:t>
            </a:r>
            <a:r>
              <a:rPr lang="en-US" sz="1600" dirty="0" err="1" smtClean="0"/>
              <a:t>Przem</a:t>
            </a:r>
            <a:r>
              <a:rPr lang="en-US" sz="1600" dirty="0" smtClean="0"/>
              <a:t> </a:t>
            </a:r>
            <a:r>
              <a:rPr lang="en-US" sz="1600" dirty="0" err="1" smtClean="0"/>
              <a:t>Musialski</a:t>
            </a:r>
            <a:r>
              <a:rPr lang="en-US" sz="1600" dirty="0" smtClean="0"/>
              <a:t>, Reinhold </a:t>
            </a:r>
            <a:r>
              <a:rPr lang="en-US" sz="1600" dirty="0" err="1" smtClean="0"/>
              <a:t>Preiner</a:t>
            </a:r>
            <a:r>
              <a:rPr lang="en-US" sz="1600" dirty="0" smtClean="0"/>
              <a:t>, Michael </a:t>
            </a:r>
            <a:r>
              <a:rPr lang="en-US" sz="1600" dirty="0" err="1" smtClean="0"/>
              <a:t>Wimmer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Non-Sampled Anti-Aliasing</a:t>
            </a:r>
            <a:br>
              <a:rPr lang="en-US" sz="2400" i="1" dirty="0" smtClean="0"/>
            </a:br>
            <a:r>
              <a:rPr lang="en-US" sz="2400" b="1" dirty="0" smtClean="0"/>
              <a:t>VMV 2013</a:t>
            </a:r>
            <a:endParaRPr lang="de-AT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87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TA*, Gabriel </a:t>
            </a:r>
            <a:r>
              <a:rPr lang="en-US" sz="1600" dirty="0" err="1" smtClean="0"/>
              <a:t>Mistelbauer</a:t>
            </a:r>
            <a:r>
              <a:rPr lang="en-US" sz="1600" dirty="0" smtClean="0"/>
              <a:t>*, I. </a:t>
            </a:r>
            <a:r>
              <a:rPr lang="en-US" sz="1600" dirty="0" err="1" smtClean="0"/>
              <a:t>Baclija</a:t>
            </a:r>
            <a:r>
              <a:rPr lang="en-US" sz="1600" dirty="0" smtClean="0"/>
              <a:t>, R. </a:t>
            </a:r>
            <a:r>
              <a:rPr lang="en-US" sz="1600" dirty="0" err="1" smtClean="0"/>
              <a:t>Schernthaner</a:t>
            </a:r>
            <a:r>
              <a:rPr lang="en-US" sz="1600" dirty="0" smtClean="0"/>
              <a:t>, Eduard </a:t>
            </a:r>
            <a:r>
              <a:rPr lang="en-US" sz="1600" dirty="0" err="1" smtClean="0"/>
              <a:t>Gröller</a:t>
            </a:r>
            <a:r>
              <a:rPr lang="en-US" sz="1600" dirty="0" smtClean="0"/>
              <a:t>, Stefan Bruckner</a:t>
            </a:r>
            <a:br>
              <a:rPr lang="en-US" sz="1600" dirty="0" smtClean="0"/>
            </a:br>
            <a:r>
              <a:rPr lang="en-US" sz="2400" i="1" dirty="0" smtClean="0"/>
              <a:t>Vessel Visualization using Curved Surface Reformation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err="1" smtClean="0"/>
              <a:t>SciVis</a:t>
            </a:r>
            <a:r>
              <a:rPr lang="en-US" sz="2400" b="1" dirty="0" smtClean="0"/>
              <a:t> 2013   (IEEE Trans. Vis. Comp. Graph.)</a:t>
            </a:r>
          </a:p>
          <a:p>
            <a:endParaRPr lang="en-US" sz="2400" b="1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Guthe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Anti-Aliasing of Linear Functions on </a:t>
            </a:r>
            <a:r>
              <a:rPr lang="en-US" sz="2400" i="1" dirty="0" err="1" smtClean="0">
                <a:solidFill>
                  <a:schemeClr val="bg1">
                    <a:lumMod val="75000"/>
                  </a:schemeClr>
                </a:solidFill>
              </a:rPr>
              <a:t>Polytopes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2012   (Comp. Graph. Forum)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Visibility on the GPU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2013 (Comp. Graph.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Forum)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Przem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Musialski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Reinhold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Preiner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Non-Sampled Anti-Aliasing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VMV 2013</a:t>
            </a:r>
            <a:endParaRPr lang="de-AT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73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251520" y="1484784"/>
            <a:ext cx="1296144" cy="533672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1520" y="4494312"/>
            <a:ext cx="5616624" cy="1469776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Design Choices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dirty="0" smtClean="0"/>
          </a:p>
          <a:p>
            <a:pPr marL="0" indent="0" algn="ctr">
              <a:buNone/>
            </a:pPr>
            <a:r>
              <a:rPr lang="de-AT" sz="2800" dirty="0" smtClean="0"/>
              <a:t>Simple                                                       Higher Order</a:t>
            </a:r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b="1" dirty="0" err="1" smtClean="0"/>
              <a:t>Which</a:t>
            </a:r>
            <a:r>
              <a:rPr lang="de-AT" b="1" dirty="0" smtClean="0"/>
              <a:t> </a:t>
            </a:r>
            <a:r>
              <a:rPr lang="de-AT" b="1" dirty="0" err="1"/>
              <a:t>filter</a:t>
            </a:r>
            <a:r>
              <a:rPr lang="de-AT" b="1" dirty="0"/>
              <a:t>?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b="1" dirty="0" err="1" smtClean="0"/>
              <a:t>How</a:t>
            </a:r>
            <a:r>
              <a:rPr lang="de-AT" b="1" dirty="0" smtClean="0"/>
              <a:t> to evaluate </a:t>
            </a:r>
            <a:r>
              <a:rPr lang="de-AT" b="1" dirty="0" err="1" smtClean="0"/>
              <a:t>it</a:t>
            </a:r>
            <a:r>
              <a:rPr lang="de-AT" b="1" dirty="0" smtClean="0"/>
              <a:t>?</a:t>
            </a:r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sz="2800" dirty="0" smtClean="0"/>
              <a:t>Sampling               Supersampling               </a:t>
            </a:r>
            <a:r>
              <a:rPr lang="de-AT" sz="2800" dirty="0" err="1" smtClean="0"/>
              <a:t>Prefiltering</a:t>
            </a:r>
            <a:endParaRPr lang="de-A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13</a:t>
            </a:fld>
            <a:endParaRPr lang="de-AT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2127357" y="3140968"/>
            <a:ext cx="4960724" cy="576064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319816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0434" y="31981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Curved</a:t>
            </a:r>
            <a:r>
              <a:rPr lang="de-AT" dirty="0" smtClean="0"/>
              <a:t> </a:t>
            </a:r>
            <a:r>
              <a:rPr lang="de-AT" dirty="0" err="1" smtClean="0"/>
              <a:t>Surface</a:t>
            </a:r>
            <a:r>
              <a:rPr lang="de-AT" dirty="0" smtClean="0"/>
              <a:t>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Sampling </a:t>
            </a:r>
            <a:r>
              <a:rPr lang="de-AT" dirty="0" err="1" smtClean="0"/>
              <a:t>visibility</a:t>
            </a:r>
            <a:endParaRPr lang="de-AT" dirty="0" smtClean="0"/>
          </a:p>
          <a:p>
            <a:r>
              <a:rPr lang="de-AT" dirty="0" smtClean="0"/>
              <a:t>Supersampling </a:t>
            </a:r>
            <a:r>
              <a:rPr lang="de-AT" dirty="0" err="1" smtClean="0"/>
              <a:t>shading</a:t>
            </a:r>
            <a:endParaRPr lang="de-AT" dirty="0" smtClean="0"/>
          </a:p>
          <a:p>
            <a:r>
              <a:rPr lang="de-AT" dirty="0" smtClean="0"/>
              <a:t>Interactive </a:t>
            </a:r>
            <a:r>
              <a:rPr lang="de-AT" dirty="0" err="1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14</a:t>
            </a:fld>
            <a:endParaRPr lang="de-AT" dirty="0"/>
          </a:p>
        </p:txBody>
      </p:sp>
      <p:pic>
        <p:nvPicPr>
          <p:cNvPr id="12" name="Picture 2" descr="C:\Users\tomuz\Desktop\icr\images\cost_depth_trefo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2239"/>
            <a:ext cx="2242235" cy="21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34561" y="3068960"/>
            <a:ext cx="2180808" cy="2734580"/>
            <a:chOff x="4644008" y="625177"/>
            <a:chExt cx="1950720" cy="2446065"/>
          </a:xfrm>
        </p:grpSpPr>
        <p:pic>
          <p:nvPicPr>
            <p:cNvPr id="14" name="Picture 4" descr="C:\Users\tomuz\Desktop\icr\images\trefoil cos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785242"/>
              <a:ext cx="19507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75"/>
            <p:cNvCxnSpPr/>
            <p:nvPr/>
          </p:nvCxnSpPr>
          <p:spPr>
            <a:xfrm flipH="1">
              <a:off x="5508104" y="625177"/>
              <a:ext cx="1" cy="382301"/>
            </a:xfrm>
            <a:prstGeom prst="straightConnector1">
              <a:avLst/>
            </a:prstGeom>
            <a:noFill/>
            <a:ln w="50800" cap="flat" cmpd="sng" algn="ctr">
              <a:solidFill>
                <a:schemeClr val="bg1">
                  <a:lumMod val="65000"/>
                </a:schemeClr>
              </a:solidFill>
              <a:prstDash val="solid"/>
              <a:tailEnd type="triangle" w="med" len="sm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flipH="1">
              <a:off x="5481988" y="631353"/>
              <a:ext cx="1112739" cy="275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14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View direction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Straight Arrow Connector 75"/>
          <p:cNvCxnSpPr/>
          <p:nvPr/>
        </p:nvCxnSpPr>
        <p:spPr>
          <a:xfrm>
            <a:off x="5461736" y="4395183"/>
            <a:ext cx="360040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triangle" w="med" len="sm"/>
          </a:ln>
          <a:effectLst/>
        </p:spPr>
      </p:cxnSp>
      <p:pic>
        <p:nvPicPr>
          <p:cNvPr id="18" name="Picture 3" descr="C:\Users\tomuz\Desktop\icr\images\cost_input_trefo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1" y="3538317"/>
            <a:ext cx="1822286" cy="17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75"/>
          <p:cNvCxnSpPr/>
          <p:nvPr/>
        </p:nvCxnSpPr>
        <p:spPr>
          <a:xfrm>
            <a:off x="2828154" y="4395183"/>
            <a:ext cx="360040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triangl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234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Curved</a:t>
            </a:r>
            <a:r>
              <a:rPr lang="de-AT" dirty="0" smtClean="0"/>
              <a:t> </a:t>
            </a:r>
            <a:r>
              <a:rPr lang="de-AT" dirty="0" err="1" smtClean="0"/>
              <a:t>Surface</a:t>
            </a:r>
            <a:r>
              <a:rPr lang="de-AT" dirty="0" smtClean="0"/>
              <a:t>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15</a:t>
            </a:fld>
            <a:endParaRPr lang="de-AT" dirty="0"/>
          </a:p>
        </p:txBody>
      </p:sp>
      <p:grpSp>
        <p:nvGrpSpPr>
          <p:cNvPr id="6" name="Group 5"/>
          <p:cNvGrpSpPr/>
          <p:nvPr/>
        </p:nvGrpSpPr>
        <p:grpSpPr>
          <a:xfrm>
            <a:off x="278452" y="2204864"/>
            <a:ext cx="2795930" cy="4012914"/>
            <a:chOff x="191894" y="768257"/>
            <a:chExt cx="2795930" cy="4012914"/>
          </a:xfrm>
        </p:grpSpPr>
        <p:pic>
          <p:nvPicPr>
            <p:cNvPr id="7" name="Picture 4" descr="C:\Gabriel\publications\icr\images\cervical-mpCP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94" y="768257"/>
              <a:ext cx="2795930" cy="4012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191894" y="768257"/>
              <a:ext cx="8579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latin typeface="Calibri" panose="020F0502020204030204" pitchFamily="34" charset="0"/>
                </a:rPr>
                <a:t>mpCPR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0593" y="2204864"/>
            <a:ext cx="2795930" cy="4012914"/>
            <a:chOff x="3210039" y="768257"/>
            <a:chExt cx="2795930" cy="4012914"/>
          </a:xfrm>
        </p:grpSpPr>
        <p:pic>
          <p:nvPicPr>
            <p:cNvPr id="10" name="Picture 2" descr="C:\Gabriel\publications\icr\images\cervical-C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039" y="768257"/>
              <a:ext cx="2795930" cy="4012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3210039" y="768257"/>
              <a:ext cx="4331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latin typeface="Calibri" panose="020F0502020204030204" pitchFamily="34" charset="0"/>
                </a:rPr>
                <a:t>CR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2734" y="2204864"/>
            <a:ext cx="2795930" cy="4012914"/>
            <a:chOff x="6228184" y="768257"/>
            <a:chExt cx="2795930" cy="4012914"/>
          </a:xfrm>
        </p:grpSpPr>
        <p:pic>
          <p:nvPicPr>
            <p:cNvPr id="13" name="Picture 3" descr="C:\Gabriel\publications\icr\images\cervical-CS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768257"/>
              <a:ext cx="2795930" cy="4012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4" name="TextBox 13"/>
            <p:cNvSpPr txBox="1"/>
            <p:nvPr/>
          </p:nvSpPr>
          <p:spPr>
            <a:xfrm>
              <a:off x="6228184" y="768257"/>
              <a:ext cx="5389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latin typeface="Calibri" panose="020F0502020204030204" pitchFamily="34" charset="0"/>
                </a:rPr>
                <a:t>CSR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5" descr="C:\Gabriel\publications\icr\images\cervical-mpCP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30512" r="21698" b="52564"/>
          <a:stretch/>
        </p:blipFill>
        <p:spPr bwMode="auto">
          <a:xfrm>
            <a:off x="442647" y="1377884"/>
            <a:ext cx="3521174" cy="139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6" descr="C:\Gabriel\publications\icr\images\cervical-C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39205" r="54899" b="43547"/>
          <a:stretch/>
        </p:blipFill>
        <p:spPr bwMode="auto">
          <a:xfrm>
            <a:off x="4474300" y="1377884"/>
            <a:ext cx="1388705" cy="139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7" descr="C:\Gabriel\publications\icr\images\cervical-CS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 t="34229" r="59492" b="49661"/>
          <a:stretch/>
        </p:blipFill>
        <p:spPr bwMode="auto">
          <a:xfrm>
            <a:off x="7243236" y="1377884"/>
            <a:ext cx="1335118" cy="139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42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TA*, Gabriel </a:t>
            </a:r>
            <a:r>
              <a:rPr lang="en-US" sz="1600" dirty="0" err="1" smtClean="0"/>
              <a:t>Mistelbauer</a:t>
            </a:r>
            <a:r>
              <a:rPr lang="en-US" sz="1600" dirty="0" smtClean="0"/>
              <a:t>*, I. </a:t>
            </a:r>
            <a:r>
              <a:rPr lang="en-US" sz="1600" dirty="0" err="1" smtClean="0"/>
              <a:t>Baclija</a:t>
            </a:r>
            <a:r>
              <a:rPr lang="en-US" sz="1600" dirty="0" smtClean="0"/>
              <a:t>, R. </a:t>
            </a:r>
            <a:r>
              <a:rPr lang="en-US" sz="1600" dirty="0" err="1" smtClean="0"/>
              <a:t>Schernthaner</a:t>
            </a:r>
            <a:r>
              <a:rPr lang="en-US" sz="1600" dirty="0" smtClean="0"/>
              <a:t>, Eduard </a:t>
            </a:r>
            <a:r>
              <a:rPr lang="en-US" sz="1600" dirty="0" err="1" smtClean="0"/>
              <a:t>Gröller</a:t>
            </a:r>
            <a:r>
              <a:rPr lang="en-US" sz="1600" dirty="0" smtClean="0"/>
              <a:t>, Stefan Bruckner</a:t>
            </a:r>
            <a:br>
              <a:rPr lang="en-US" sz="1600" dirty="0" smtClean="0"/>
            </a:br>
            <a:r>
              <a:rPr lang="en-US" sz="2400" i="1" dirty="0" smtClean="0"/>
              <a:t>Vessel Visualization using Curved Surface Reformation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err="1" smtClean="0"/>
              <a:t>SciVis</a:t>
            </a:r>
            <a:r>
              <a:rPr lang="en-US" sz="2400" b="1" dirty="0" smtClean="0"/>
              <a:t> 2013   (IEEE Trans. Vis. Comp. Graph.)</a:t>
            </a:r>
          </a:p>
          <a:p>
            <a:endParaRPr lang="en-US" sz="2400" b="1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Guthe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Anti-Aliasing of Linear Functions on </a:t>
            </a:r>
            <a:r>
              <a:rPr lang="en-US" sz="2400" i="1" dirty="0" err="1" smtClean="0">
                <a:solidFill>
                  <a:schemeClr val="bg1">
                    <a:lumMod val="75000"/>
                  </a:schemeClr>
                </a:solidFill>
              </a:rPr>
              <a:t>Polytopes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2012   (Comp. Graph. Forum)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Visibility on the GPU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2013 (Comp. Graph.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Forum)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Przem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Musialski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Reinhold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Preiner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Non-Sampled Anti-Aliasing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VMV 2013</a:t>
            </a:r>
            <a:endParaRPr lang="de-AT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38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TA*, Gabriel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Mistelbauer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*, I.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Baclija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Schernthaner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Eduard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Gröller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Bruckner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Vessel Visualization using Curved Surface Reformation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SciVis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2013   (IEEE Trans. Vis. Comp. Graph.)</a:t>
            </a:r>
          </a:p>
          <a:p>
            <a:endParaRPr lang="en-US" sz="2400" b="1" dirty="0"/>
          </a:p>
          <a:p>
            <a:r>
              <a:rPr lang="en-US" sz="1600" dirty="0" smtClean="0"/>
              <a:t>TA, Michael </a:t>
            </a:r>
            <a:r>
              <a:rPr lang="en-US" sz="1600" dirty="0" err="1" smtClean="0"/>
              <a:t>Guthe</a:t>
            </a:r>
            <a:r>
              <a:rPr lang="en-US" sz="1600" dirty="0" smtClean="0"/>
              <a:t>, Stefan </a:t>
            </a:r>
            <a:r>
              <a:rPr lang="en-US" sz="1600" dirty="0" err="1" smtClean="0"/>
              <a:t>Jeschke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i="1" dirty="0" smtClean="0"/>
              <a:t>Analytic Anti-Aliasing of Linear Functions on </a:t>
            </a:r>
            <a:r>
              <a:rPr lang="en-US" sz="2400" i="1" dirty="0" err="1" smtClean="0"/>
              <a:t>Polytopes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dirty="0" err="1" smtClean="0"/>
              <a:t>Eurographics</a:t>
            </a:r>
            <a:r>
              <a:rPr lang="en-US" sz="2400" b="1" dirty="0" smtClean="0"/>
              <a:t> 2012   (Comp. Graph. Forum)</a:t>
            </a:r>
            <a:br>
              <a:rPr lang="en-US" sz="2400" b="1" dirty="0" smtClean="0"/>
            </a:br>
            <a:endParaRPr lang="en-US" sz="2400" b="1" dirty="0"/>
          </a:p>
          <a:p>
            <a:r>
              <a:rPr lang="en-US" sz="1600" dirty="0" smtClean="0"/>
              <a:t>TA, Michael </a:t>
            </a:r>
            <a:r>
              <a:rPr lang="en-US" sz="1600" dirty="0" err="1" smtClean="0"/>
              <a:t>Wimmer</a:t>
            </a:r>
            <a:r>
              <a:rPr lang="en-US" sz="1600" dirty="0" smtClean="0"/>
              <a:t>, Stefan </a:t>
            </a:r>
            <a:r>
              <a:rPr lang="en-US" sz="1600" dirty="0" err="1" smtClean="0"/>
              <a:t>Jeschke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i="1" dirty="0" smtClean="0"/>
              <a:t>Analytic Visibility on the GPU</a:t>
            </a:r>
            <a:br>
              <a:rPr lang="en-US" sz="2400" i="1" dirty="0" smtClean="0"/>
            </a:br>
            <a:r>
              <a:rPr lang="en-US" sz="2400" b="1" dirty="0" err="1" smtClean="0"/>
              <a:t>Eurographics</a:t>
            </a:r>
            <a:r>
              <a:rPr lang="en-US" sz="2400" b="1" dirty="0" smtClean="0"/>
              <a:t> </a:t>
            </a:r>
            <a:r>
              <a:rPr lang="en-US" sz="2400" b="1" dirty="0"/>
              <a:t>2013 (Comp. Graph. </a:t>
            </a:r>
            <a:r>
              <a:rPr lang="en-US" sz="2400" b="1" dirty="0" smtClean="0"/>
              <a:t>Forum)</a:t>
            </a:r>
            <a:br>
              <a:rPr lang="en-US" sz="2400" b="1" dirty="0" smtClean="0"/>
            </a:br>
            <a:endParaRPr lang="en-US" sz="2400" b="1" dirty="0"/>
          </a:p>
          <a:p>
            <a:r>
              <a:rPr lang="en-US" sz="1600" dirty="0" smtClean="0"/>
              <a:t>TA, </a:t>
            </a:r>
            <a:r>
              <a:rPr lang="en-US" sz="1600" dirty="0" err="1" smtClean="0"/>
              <a:t>Przem</a:t>
            </a:r>
            <a:r>
              <a:rPr lang="en-US" sz="1600" dirty="0" smtClean="0"/>
              <a:t> </a:t>
            </a:r>
            <a:r>
              <a:rPr lang="en-US" sz="1600" dirty="0" err="1" smtClean="0"/>
              <a:t>Musialski</a:t>
            </a:r>
            <a:r>
              <a:rPr lang="en-US" sz="1600" dirty="0" smtClean="0"/>
              <a:t>, Reinhold </a:t>
            </a:r>
            <a:r>
              <a:rPr lang="en-US" sz="1600" dirty="0" err="1" smtClean="0"/>
              <a:t>Preiner</a:t>
            </a:r>
            <a:r>
              <a:rPr lang="en-US" sz="1600" dirty="0" smtClean="0"/>
              <a:t>, Michael </a:t>
            </a:r>
            <a:r>
              <a:rPr lang="en-US" sz="1600" dirty="0" err="1" smtClean="0"/>
              <a:t>Wimmer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Non-Sampled Anti-Aliasing</a:t>
            </a:r>
            <a:br>
              <a:rPr lang="en-US" sz="2400" i="1" dirty="0" smtClean="0"/>
            </a:br>
            <a:r>
              <a:rPr lang="en-US" sz="2400" b="1" dirty="0" smtClean="0"/>
              <a:t>VMV 2013</a:t>
            </a:r>
            <a:endParaRPr lang="de-AT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77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6660232" y="1412776"/>
            <a:ext cx="2375817" cy="677688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88081" y="4767535"/>
            <a:ext cx="1947967" cy="92333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Design Choices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dirty="0" smtClean="0"/>
          </a:p>
          <a:p>
            <a:pPr marL="0" indent="0" algn="ctr">
              <a:buNone/>
            </a:pPr>
            <a:r>
              <a:rPr lang="de-AT" sz="2800" dirty="0" smtClean="0"/>
              <a:t>Simple                                                       Higher Order</a:t>
            </a:r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b="1" dirty="0" err="1" smtClean="0"/>
              <a:t>Which</a:t>
            </a:r>
            <a:r>
              <a:rPr lang="de-AT" b="1" dirty="0" smtClean="0"/>
              <a:t> </a:t>
            </a:r>
            <a:r>
              <a:rPr lang="de-AT" b="1" dirty="0" err="1"/>
              <a:t>filter</a:t>
            </a:r>
            <a:r>
              <a:rPr lang="de-AT" b="1" dirty="0"/>
              <a:t>?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b="1" dirty="0" err="1" smtClean="0"/>
              <a:t>How</a:t>
            </a:r>
            <a:r>
              <a:rPr lang="de-AT" b="1" dirty="0" smtClean="0"/>
              <a:t> to evaluate </a:t>
            </a:r>
            <a:r>
              <a:rPr lang="de-AT" b="1" dirty="0" err="1" smtClean="0"/>
              <a:t>it</a:t>
            </a:r>
            <a:r>
              <a:rPr lang="de-AT" b="1" dirty="0" smtClean="0"/>
              <a:t>?</a:t>
            </a:r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sz="2800" dirty="0" smtClean="0"/>
              <a:t>Sampling               Supersampling               </a:t>
            </a:r>
            <a:r>
              <a:rPr lang="de-AT" sz="2800" dirty="0" err="1" smtClean="0"/>
              <a:t>Prefiltering</a:t>
            </a:r>
            <a:endParaRPr lang="de-A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18</a:t>
            </a:fld>
            <a:endParaRPr lang="de-AT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2127357" y="3140968"/>
            <a:ext cx="4960724" cy="576064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319816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0434" y="31981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TA*, Gabriel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Mistelbauer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*, I.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Baclija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Schernthaner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Eduard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Gröller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Bruckner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Vessel Visualization using Curved Surface Reformation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SciVis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2013   (IEEE Trans. Vis. Comp. Graph.)</a:t>
            </a:r>
          </a:p>
          <a:p>
            <a:endParaRPr lang="en-US" sz="2400" b="1" dirty="0"/>
          </a:p>
          <a:p>
            <a:r>
              <a:rPr lang="en-US" sz="1600" dirty="0" smtClean="0"/>
              <a:t>TA, Michael </a:t>
            </a:r>
            <a:r>
              <a:rPr lang="en-US" sz="1600" dirty="0" err="1" smtClean="0"/>
              <a:t>Guthe</a:t>
            </a:r>
            <a:r>
              <a:rPr lang="en-US" sz="1600" dirty="0" smtClean="0"/>
              <a:t>, Stefan </a:t>
            </a:r>
            <a:r>
              <a:rPr lang="en-US" sz="1600" dirty="0" err="1" smtClean="0"/>
              <a:t>Jeschke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i="1" dirty="0" smtClean="0"/>
              <a:t>Analytic Anti-Aliasing of Linear Functions on </a:t>
            </a:r>
            <a:r>
              <a:rPr lang="en-US" sz="2400" i="1" dirty="0" err="1" smtClean="0"/>
              <a:t>Polytopes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dirty="0" err="1" smtClean="0"/>
              <a:t>Eurographics</a:t>
            </a:r>
            <a:r>
              <a:rPr lang="en-US" sz="2400" b="1" dirty="0" smtClean="0"/>
              <a:t> 2012   (Comp. Graph. Forum)</a:t>
            </a:r>
            <a:br>
              <a:rPr lang="en-US" sz="2400" b="1" dirty="0" smtClean="0"/>
            </a:br>
            <a:endParaRPr lang="en-US" sz="2400" b="1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Visibility on the GPU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2013 (Comp. Graph.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Forum)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Przem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Musialski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Reinhold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Preiner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Non-Sampled Anti-Aliasing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VMV 2013</a:t>
            </a:r>
            <a:endParaRPr lang="de-AT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85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Rasterization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</a:t>
            </a:fld>
            <a:endParaRPr lang="de-AT" dirty="0"/>
          </a:p>
        </p:txBody>
      </p:sp>
      <p:grpSp>
        <p:nvGrpSpPr>
          <p:cNvPr id="10" name="Group 9"/>
          <p:cNvGrpSpPr/>
          <p:nvPr/>
        </p:nvGrpSpPr>
        <p:grpSpPr>
          <a:xfrm>
            <a:off x="296718" y="1700808"/>
            <a:ext cx="3380378" cy="3908757"/>
            <a:chOff x="883647" y="2073424"/>
            <a:chExt cx="3380378" cy="3908757"/>
          </a:xfrm>
        </p:grpSpPr>
        <p:sp>
          <p:nvSpPr>
            <p:cNvPr id="11" name="TextBox 10"/>
            <p:cNvSpPr txBox="1"/>
            <p:nvPr/>
          </p:nvSpPr>
          <p:spPr>
            <a:xfrm>
              <a:off x="883647" y="5520516"/>
              <a:ext cx="338037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400" dirty="0" smtClean="0"/>
                <a:t>Vector input</a:t>
              </a:r>
              <a:endParaRPr lang="de-AT" sz="2400" dirty="0"/>
            </a:p>
          </p:txBody>
        </p:sp>
        <p:pic>
          <p:nvPicPr>
            <p:cNvPr id="12" name="Picture 9" descr="C:\Users\tomuz.COMPUTERGRAPHIK\Desktop\!PAPERS\2011 Analytic Visibility\Presentation\Images\raster_inpu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3648" y="2073424"/>
              <a:ext cx="3380377" cy="338623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296718" y="1700808"/>
            <a:ext cx="3380377" cy="3908757"/>
            <a:chOff x="540747" y="2073424"/>
            <a:chExt cx="3380377" cy="3908757"/>
          </a:xfrm>
        </p:grpSpPr>
        <p:sp>
          <p:nvSpPr>
            <p:cNvPr id="14" name="TextBox 13"/>
            <p:cNvSpPr txBox="1"/>
            <p:nvPr/>
          </p:nvSpPr>
          <p:spPr>
            <a:xfrm>
              <a:off x="540747" y="5520516"/>
              <a:ext cx="338037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400" dirty="0" smtClean="0"/>
                <a:t>Raster grid</a:t>
              </a:r>
              <a:endParaRPr lang="de-AT" sz="2400" dirty="0"/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298" y="2073424"/>
              <a:ext cx="3379276" cy="3386230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88" y="4618776"/>
              <a:ext cx="685896" cy="685896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</p:grpSp>
      <p:pic>
        <p:nvPicPr>
          <p:cNvPr id="17" name="Picture 10" descr="C:\Users\tomuz.COMPUTERGRAPHIK\Desktop\!PAPERS\2011 Analytic Visibility\Presentation\Images\raster_sam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6119" y="1700808"/>
            <a:ext cx="3380377" cy="3386230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 bwMode="auto">
          <a:xfrm>
            <a:off x="4140769" y="3212976"/>
            <a:ext cx="1203202" cy="3600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6119" y="5147900"/>
            <a:ext cx="33803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Rastered output</a:t>
            </a:r>
            <a:endParaRPr lang="de-AT" sz="2400" dirty="0"/>
          </a:p>
        </p:txBody>
      </p:sp>
      <p:pic>
        <p:nvPicPr>
          <p:cNvPr id="33" name="Picture 11" descr="C:\Users\tomuz.COMPUTERGRAPHIK\Desktop\!PAPERS\2011 Analytic Visibility\Presentation\Images\raster_sam_man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6119" y="1700808"/>
            <a:ext cx="3380377" cy="338623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656119" y="5147900"/>
            <a:ext cx="33803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 smtClean="0"/>
              <a:t>Better</a:t>
            </a:r>
            <a:r>
              <a:rPr lang="de-AT" sz="2400" dirty="0" smtClean="0"/>
              <a:t> </a:t>
            </a:r>
            <a:r>
              <a:rPr lang="de-AT" sz="2400" dirty="0" err="1" smtClean="0"/>
              <a:t>output</a:t>
            </a:r>
            <a:r>
              <a:rPr lang="de-AT" sz="2400" dirty="0" smtClean="0"/>
              <a:t> </a:t>
            </a:r>
            <a:r>
              <a:rPr lang="de-AT" sz="2400" dirty="0" err="1" smtClean="0"/>
              <a:t>quality</a:t>
            </a:r>
            <a:endParaRPr lang="de-A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5197" y="341651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6000" b="1" dirty="0" smtClean="0"/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5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3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tomuz.COMPUTERGRAPHIK\Desktop\!PAPERS\2011 Analytical Sampling\Presentation\Images\sampling2D_inp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810000" cy="3810000"/>
          </a:xfrm>
          <a:prstGeom prst="rect">
            <a:avLst/>
          </a:prstGeom>
          <a:noFill/>
        </p:spPr>
      </p:pic>
      <p:pic>
        <p:nvPicPr>
          <p:cNvPr id="20" name="Picture 3" descr="C:\Users\tomuz.COMPUTERGRAPHIK\Desktop\!PAPERS\2011 Analytical Sampling\Presentation\Images\sampling2D_loca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68" y="1772816"/>
            <a:ext cx="3810000" cy="3810000"/>
          </a:xfrm>
          <a:prstGeom prst="rect">
            <a:avLst/>
          </a:prstGeom>
          <a:noFill/>
        </p:spPr>
      </p:pic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20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/>
              <a:t>Prefiltering</a:t>
            </a:r>
            <a:r>
              <a:rPr lang="en-US" dirty="0" smtClean="0"/>
              <a:t> Overview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05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Overview:</a:t>
            </a:r>
          </a:p>
        </p:txBody>
      </p:sp>
      <p:pic>
        <p:nvPicPr>
          <p:cNvPr id="17" name="Picture 6" descr="C:\Users\tomuz.COMPUTERGRAPHIK\Desktop\!PAPERS\2011 Analytical Sampling\Presentation\Images\sampling2D_outpu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810000" cy="3810000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 bwMode="auto">
          <a:xfrm>
            <a:off x="4716016" y="3573016"/>
            <a:ext cx="576064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Picture 4" descr="C:\Users\tomuz.COMPUTERGRAPHIK\Desktop\!PAPERS\2011 Analytical Sampling\Presentation\Images\sampling2D_filte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72816"/>
            <a:ext cx="3810000" cy="3810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715954" y="566124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Mesh input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1766" y="566124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Sample positions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9242" y="566124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Filter supports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2458" y="56612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Output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4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0" descr="C:\Users\Thomas\Desktop\!PAPERS\2011 Analytical Sampling\Presentation\Images\convolution2D_gr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81" y="2995945"/>
            <a:ext cx="499502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21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Prefiltering</a:t>
            </a:r>
            <a:r>
              <a:rPr lang="en-US" dirty="0"/>
              <a:t> in </a:t>
            </a:r>
            <a:r>
              <a:rPr lang="en-US" dirty="0" smtClean="0"/>
              <a:t>2D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72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Filter convolution:</a:t>
            </a:r>
          </a:p>
        </p:txBody>
      </p:sp>
      <p:pic>
        <p:nvPicPr>
          <p:cNvPr id="24" name="Picture 14" descr="C:\Users\tomuz.COMPUTERGRAPHIK\Desktop\!PAPERS\2011 Analytical Sampling\Presentation\Images\convolution2D_pixe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420888"/>
            <a:ext cx="3810000" cy="3329940"/>
          </a:xfrm>
          <a:prstGeom prst="rect">
            <a:avLst/>
          </a:prstGeom>
          <a:noFill/>
        </p:spPr>
      </p:pic>
      <p:pic>
        <p:nvPicPr>
          <p:cNvPr id="25" name="Picture 12" descr="C:\Users\tomuz.COMPUTERGRAPHIK\Desktop\!PAPERS\2011 Analytical Sampling\Presentation\Images\convolution2D_sam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420888"/>
            <a:ext cx="3810000" cy="3329940"/>
          </a:xfrm>
          <a:prstGeom prst="rect">
            <a:avLst/>
          </a:prstGeom>
          <a:noFill/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11188" y="1409700"/>
          <a:ext cx="75438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1816100" imgH="381000" progId="Equation.3">
                  <p:embed/>
                </p:oleObj>
              </mc:Choice>
              <mc:Fallback>
                <p:oleObj name="Equation" r:id="rId7" imgW="1816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09700"/>
                        <a:ext cx="75438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1" descr="C:\Users\tomuz.COMPUTERGRAPHIK\Desktop\!PAPERS\2011 Analytical Sampling\Presentation\Images\convolution2D_filt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2420888"/>
            <a:ext cx="3810000" cy="3329940"/>
          </a:xfrm>
          <a:prstGeom prst="rect">
            <a:avLst/>
          </a:prstGeom>
          <a:noFill/>
        </p:spPr>
      </p:pic>
      <p:pic>
        <p:nvPicPr>
          <p:cNvPr id="34" name="Picture 4" descr="C:\Users\tomuz.COMPUTERGRAPHIK\Desktop\!PAPERS\2011 Analytical Sampling\Presentation\Images\integral2D_suppor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2492896"/>
            <a:ext cx="504056" cy="503048"/>
          </a:xfrm>
          <a:prstGeom prst="rect">
            <a:avLst/>
          </a:prstGeom>
          <a:noFill/>
        </p:spPr>
      </p:pic>
      <p:pic>
        <p:nvPicPr>
          <p:cNvPr id="35" name="Picture 5" descr="C:\Users\tomuz.COMPUTERGRAPHIK\Desktop\!PAPERS\2011 Analytical Sampling\Presentation\Images\integral2D_triang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2492896"/>
            <a:ext cx="504056" cy="503048"/>
          </a:xfrm>
          <a:prstGeom prst="rect">
            <a:avLst/>
          </a:prstGeom>
          <a:noFill/>
        </p:spPr>
      </p:pic>
      <p:pic>
        <p:nvPicPr>
          <p:cNvPr id="36" name="Picture 6" descr="C:\Users\tomuz.COMPUTERGRAPHIK\Desktop\!PAPERS\2011 Analytical Sampling\Presentation\Images\integral2D_filter.png"/>
          <p:cNvPicPr>
            <a:picLocks noChangeAspect="1" noChangeArrowheads="1"/>
          </p:cNvPicPr>
          <p:nvPr/>
        </p:nvPicPr>
        <p:blipFill>
          <a:blip r:embed="rId12" cstate="print"/>
          <a:srcRect l="22222" t="20551" r="16667" b="10947"/>
          <a:stretch>
            <a:fillRect/>
          </a:stretch>
        </p:blipFill>
        <p:spPr bwMode="auto">
          <a:xfrm>
            <a:off x="4624899" y="1556792"/>
            <a:ext cx="950506" cy="864096"/>
          </a:xfrm>
          <a:prstGeom prst="rect">
            <a:avLst/>
          </a:prstGeom>
          <a:noFill/>
        </p:spPr>
      </p:pic>
      <p:pic>
        <p:nvPicPr>
          <p:cNvPr id="38" name="Picture 7" descr="C:\Users\tomuz.COMPUTERGRAPHIK\Desktop\!PAPERS\2011 Analytical Sampling\Presentation\Images\integral2D_dat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1556648"/>
            <a:ext cx="792088" cy="790504"/>
          </a:xfrm>
          <a:prstGeom prst="rect">
            <a:avLst/>
          </a:prstGeom>
          <a:noFill/>
          <a:effectLst>
            <a:softEdge rad="63500"/>
          </a:effectLst>
        </p:spPr>
      </p:pic>
      <p:cxnSp>
        <p:nvCxnSpPr>
          <p:cNvPr id="40" name="Straight Connector 39"/>
          <p:cNvCxnSpPr/>
          <p:nvPr/>
        </p:nvCxnSpPr>
        <p:spPr bwMode="auto">
          <a:xfrm>
            <a:off x="1331640" y="2347152"/>
            <a:ext cx="3024336" cy="20179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4499992" y="2276872"/>
            <a:ext cx="1512168" cy="20882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2195736" y="2924944"/>
            <a:ext cx="2592288" cy="15121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3491880" y="2420888"/>
            <a:ext cx="1296144" cy="20162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3131840" y="2996952"/>
            <a:ext cx="936104" cy="1008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6" idx="2"/>
          </p:cNvCxnSpPr>
          <p:nvPr/>
        </p:nvCxnSpPr>
        <p:spPr bwMode="auto">
          <a:xfrm flipH="1">
            <a:off x="4067944" y="2420888"/>
            <a:ext cx="1032208" cy="1584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47706" y="537321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Sample location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29834" y="53732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Mesh data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75946" y="53732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Filter function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9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22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Prefiltering</a:t>
            </a:r>
            <a:r>
              <a:rPr lang="en-US" dirty="0"/>
              <a:t> in </a:t>
            </a:r>
            <a:r>
              <a:rPr lang="en-US" dirty="0" smtClean="0"/>
              <a:t>2D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72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Filter convolution: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11188" y="1409700"/>
          <a:ext cx="75438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1816100" imgH="381000" progId="Equation.3">
                  <p:embed/>
                </p:oleObj>
              </mc:Choice>
              <mc:Fallback>
                <p:oleObj name="Equation" r:id="rId4" imgW="1816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09700"/>
                        <a:ext cx="75438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4" descr="C:\Users\tomuz.COMPUTERGRAPHIK\Desktop\!PAPERS\2011 Analytical Sampling\Presentation\Images\integral2D_suppo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492896"/>
            <a:ext cx="504056" cy="503048"/>
          </a:xfrm>
          <a:prstGeom prst="rect">
            <a:avLst/>
          </a:prstGeom>
          <a:noFill/>
        </p:spPr>
      </p:pic>
      <p:pic>
        <p:nvPicPr>
          <p:cNvPr id="35" name="Picture 5" descr="C:\Users\tomuz.COMPUTERGRAPHIK\Desktop\!PAPERS\2011 Analytical Sampling\Presentation\Images\integral2D_triang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492896"/>
            <a:ext cx="504056" cy="503048"/>
          </a:xfrm>
          <a:prstGeom prst="rect">
            <a:avLst/>
          </a:prstGeom>
          <a:noFill/>
        </p:spPr>
      </p:pic>
      <p:pic>
        <p:nvPicPr>
          <p:cNvPr id="38" name="Picture 7" descr="C:\Users\tomuz.COMPUTERGRAPHIK\Desktop\!PAPERS\2011 Analytical Sampling\Presentation\Images\integral2D_da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556648"/>
            <a:ext cx="792088" cy="7905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6" name="Donut 25"/>
          <p:cNvSpPr/>
          <p:nvPr/>
        </p:nvSpPr>
        <p:spPr bwMode="auto">
          <a:xfrm>
            <a:off x="1547664" y="2276872"/>
            <a:ext cx="1728192" cy="1008112"/>
          </a:xfrm>
          <a:prstGeom prst="donut">
            <a:avLst>
              <a:gd name="adj" fmla="val 697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3356992"/>
            <a:ext cx="488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Complicated integration domain</a:t>
            </a:r>
            <a:endParaRPr lang="de-AT" sz="2400" b="1" dirty="0">
              <a:solidFill>
                <a:srgbClr val="FF0000"/>
              </a:solidFill>
            </a:endParaRPr>
          </a:p>
        </p:txBody>
      </p:sp>
      <p:pic>
        <p:nvPicPr>
          <p:cNvPr id="26627" name="Picture 3" descr="C:\Users\tomuz.COMPUTERGRAPHIK\Desktop\!PAPERS\2011 Analytical Sampling\Presentation\Images\intersection2D_overla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789040"/>
            <a:ext cx="2381250" cy="2383631"/>
          </a:xfrm>
          <a:prstGeom prst="rect">
            <a:avLst/>
          </a:prstGeom>
          <a:noFill/>
        </p:spPr>
      </p:pic>
      <p:pic>
        <p:nvPicPr>
          <p:cNvPr id="26628" name="Picture 4" descr="C:\Users\tomuz.COMPUTERGRAPHIK\Desktop\!PAPERS\2011 Analytical Sampling\Presentation\Images\intersection2D_intersecti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3789040"/>
            <a:ext cx="2381250" cy="2383631"/>
          </a:xfrm>
          <a:prstGeom prst="rect">
            <a:avLst/>
          </a:prstGeom>
          <a:noFill/>
        </p:spPr>
      </p:pic>
      <p:pic>
        <p:nvPicPr>
          <p:cNvPr id="26629" name="Picture 5" descr="C:\Users\tomuz.COMPUTERGRAPHIK\Desktop\!PAPERS\2011 Analytical Sampling\Presentation\Images\intersection2D_ray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3789040"/>
            <a:ext cx="2381250" cy="2383631"/>
          </a:xfrm>
          <a:prstGeom prst="rect">
            <a:avLst/>
          </a:prstGeom>
          <a:noFill/>
        </p:spPr>
      </p:pic>
      <p:pic>
        <p:nvPicPr>
          <p:cNvPr id="26630" name="Picture 6" descr="C:\Users\tomuz.COMPUTERGRAPHIK\Desktop\!PAPERS\2011 Analytical Sampling\Presentation\Images\intersection2D_domai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3789040"/>
            <a:ext cx="2381250" cy="2383631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 bwMode="auto">
          <a:xfrm>
            <a:off x="2821137" y="4836839"/>
            <a:ext cx="50405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5564998" y="4836839"/>
            <a:ext cx="50405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4619" y="594928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Intersection area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227" y="594928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Subdivision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3338" y="593998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Integration domains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267744" y="2492896"/>
            <a:ext cx="36004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6632" name="Picture 8" descr="C:\Users\tomuz.COMPUTERGRAPHIK\Desktop\!PAPERS\2011 Analytical Sampling\Presentation\Images\intersection2D_secto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2492896"/>
            <a:ext cx="476250" cy="614839"/>
          </a:xfrm>
          <a:prstGeom prst="rect">
            <a:avLst/>
          </a:prstGeom>
          <a:noFill/>
        </p:spPr>
      </p:pic>
      <p:pic>
        <p:nvPicPr>
          <p:cNvPr id="26633" name="Picture 9" descr="C:\Users\tomuz.COMPUTERGRAPHIK\Desktop\!PAPERS\2011 Analytical Sampling\Presentation\Images\intersection2D_segm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2898" y="2500453"/>
            <a:ext cx="476250" cy="628174"/>
          </a:xfrm>
          <a:prstGeom prst="rect">
            <a:avLst/>
          </a:prstGeom>
          <a:noFill/>
        </p:spPr>
      </p:pic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1403648" y="2536698"/>
          <a:ext cx="1944216" cy="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5" imgW="837836" imgH="253890" progId="Equation.3">
                  <p:embed/>
                </p:oleObj>
              </mc:Choice>
              <mc:Fallback>
                <p:oleObj name="Equation" r:id="rId15" imgW="8378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36698"/>
                        <a:ext cx="1944216" cy="589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6" descr="C:\Users\tomuz.COMPUTERGRAPHIK\Desktop\!PAPERS\2011 Analytical Sampling\Presentation\Images\integral2D_filter.png"/>
          <p:cNvPicPr>
            <a:picLocks noChangeAspect="1" noChangeArrowheads="1"/>
          </p:cNvPicPr>
          <p:nvPr/>
        </p:nvPicPr>
        <p:blipFill>
          <a:blip r:embed="rId17" cstate="print"/>
          <a:srcRect l="22222" t="20551" r="16667" b="10947"/>
          <a:stretch>
            <a:fillRect/>
          </a:stretch>
        </p:blipFill>
        <p:spPr bwMode="auto">
          <a:xfrm>
            <a:off x="4624899" y="1556792"/>
            <a:ext cx="95050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748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/>
      <p:bldP spid="29" grpId="1"/>
      <p:bldP spid="31" grpId="0" animBg="1"/>
      <p:bldP spid="37" grpId="0" animBg="1"/>
      <p:bldP spid="39" grpId="0"/>
      <p:bldP spid="41" grpId="0"/>
      <p:bldP spid="43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23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Prefiltering</a:t>
            </a:r>
            <a:r>
              <a:rPr lang="en-US" dirty="0"/>
              <a:t> in </a:t>
            </a:r>
            <a:r>
              <a:rPr lang="en-US" dirty="0" smtClean="0"/>
              <a:t>2D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72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Filter convolution: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09550" y="1831975"/>
          <a:ext cx="5397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1968500" imgH="279400" progId="Equation.3">
                  <p:embed/>
                </p:oleObj>
              </mc:Choice>
              <mc:Fallback>
                <p:oleObj name="Equation" r:id="rId4" imgW="1968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831975"/>
                        <a:ext cx="5397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6" descr="C:\Users\tomuz.COMPUTERGRAPHIK\Desktop\!PAPERS\2011 Analytical Sampling\Presentation\Images\integral2D_filter.png"/>
          <p:cNvPicPr>
            <a:picLocks noChangeAspect="1" noChangeArrowheads="1"/>
          </p:cNvPicPr>
          <p:nvPr/>
        </p:nvPicPr>
        <p:blipFill>
          <a:blip r:embed="rId6" cstate="print"/>
          <a:srcRect l="22222" t="20551" r="16667" b="10947"/>
          <a:stretch>
            <a:fillRect/>
          </a:stretch>
        </p:blipFill>
        <p:spPr bwMode="auto">
          <a:xfrm>
            <a:off x="2896707" y="1898838"/>
            <a:ext cx="627098" cy="570089"/>
          </a:xfrm>
          <a:prstGeom prst="rect">
            <a:avLst/>
          </a:prstGeom>
          <a:noFill/>
        </p:spPr>
      </p:pic>
      <p:pic>
        <p:nvPicPr>
          <p:cNvPr id="42" name="Picture 7" descr="C:\Users\tomuz.COMPUTERGRAPHIK\Desktop\!PAPERS\2011 Analytical Sampling\Presentation\Images\integral2D_da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3027" y="1902833"/>
            <a:ext cx="522582" cy="521537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96850" y="4556125"/>
          <a:ext cx="54324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8" imgW="1981200" imgH="279400" progId="Equation.3">
                  <p:embed/>
                </p:oleObj>
              </mc:Choice>
              <mc:Fallback>
                <p:oleObj name="Equation" r:id="rId8" imgW="1981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4556125"/>
                        <a:ext cx="54324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6" descr="C:\Users\tomuz.COMPUTERGRAPHIK\Desktop\!PAPERS\2011 Analytical Sampling\Presentation\Images\integral2D_filter.png"/>
          <p:cNvPicPr>
            <a:picLocks noChangeAspect="1" noChangeArrowheads="1"/>
          </p:cNvPicPr>
          <p:nvPr/>
        </p:nvPicPr>
        <p:blipFill>
          <a:blip r:embed="rId6" cstate="print"/>
          <a:srcRect l="22222" t="20551" r="16667" b="10947"/>
          <a:stretch>
            <a:fillRect/>
          </a:stretch>
        </p:blipFill>
        <p:spPr bwMode="auto">
          <a:xfrm>
            <a:off x="2962680" y="4623398"/>
            <a:ext cx="627098" cy="570089"/>
          </a:xfrm>
          <a:prstGeom prst="rect">
            <a:avLst/>
          </a:prstGeom>
          <a:noFill/>
        </p:spPr>
      </p:pic>
      <p:pic>
        <p:nvPicPr>
          <p:cNvPr id="46" name="Picture 7" descr="C:\Users\tomuz.COMPUTERGRAPHIK\Desktop\!PAPERS\2011 Analytical Sampling\Presentation\Images\integral2D_da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7081" y="4627393"/>
            <a:ext cx="522582" cy="5215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1526" y="2612619"/>
            <a:ext cx="54749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5249098"/>
            <a:ext cx="636651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 descr="C:\Users\tomuz.COMPUTERGRAPHIK\Desktop\!PAPERS\2011 Analytical Sampling\Presentation\Images\intersection2D_s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5430" y="2550905"/>
            <a:ext cx="476250" cy="614839"/>
          </a:xfrm>
          <a:prstGeom prst="rect">
            <a:avLst/>
          </a:prstGeom>
          <a:noFill/>
        </p:spPr>
      </p:pic>
      <p:pic>
        <p:nvPicPr>
          <p:cNvPr id="52" name="Picture 9" descr="C:\Users\tomuz.COMPUTERGRAPHIK\Desktop\!PAPERS\2011 Analytical Sampling\Presentation\Images\intersection2D_segmen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5264212"/>
            <a:ext cx="476250" cy="628174"/>
          </a:xfrm>
          <a:prstGeom prst="rect">
            <a:avLst/>
          </a:prstGeom>
          <a:noFill/>
        </p:spPr>
      </p:pic>
      <p:pic>
        <p:nvPicPr>
          <p:cNvPr id="27654" name="Picture 6" descr="C:\Users\tomuz.COMPUTERGRAPHIK\Desktop\!PAPERS\2011 Analytical Sampling\Presentation\Images\intersection2D_sector_annotat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5191" y="908720"/>
            <a:ext cx="1723313" cy="1714739"/>
          </a:xfrm>
          <a:prstGeom prst="rect">
            <a:avLst/>
          </a:prstGeom>
          <a:noFill/>
        </p:spPr>
      </p:pic>
      <p:pic>
        <p:nvPicPr>
          <p:cNvPr id="27655" name="Picture 7" descr="C:\Users\tomuz.COMPUTERGRAPHIK\Desktop\!PAPERS\2011 Analytical Sampling\Presentation\Images\intersection2D_segment_annotate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3465316"/>
            <a:ext cx="1691876" cy="169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173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tomuz.COMPUTERGRAPHIK\Desktop\!PAPERS\2011 Analytical Sampling\Presentation\Images\convolution2D_result_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20888"/>
            <a:ext cx="3810000" cy="3329940"/>
          </a:xfrm>
          <a:prstGeom prst="rect">
            <a:avLst/>
          </a:prstGeom>
          <a:noFill/>
        </p:spPr>
      </p:pic>
      <p:pic>
        <p:nvPicPr>
          <p:cNvPr id="28676" name="Picture 4" descr="C:\Users\tomuz.COMPUTERGRAPHIK\Desktop\!PAPERS\2011 Analytical Sampling\Presentation\Images\convolution2D_result_pix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20888"/>
            <a:ext cx="3810000" cy="3329940"/>
          </a:xfrm>
          <a:prstGeom prst="rect">
            <a:avLst/>
          </a:prstGeom>
          <a:noFill/>
        </p:spPr>
      </p:pic>
      <p:pic>
        <p:nvPicPr>
          <p:cNvPr id="21" name="Picture 4" descr="C:\Users\tomuz.COMPUTERGRAPHIK\Desktop\!PAPERS\2011 Analytical Sampling\Presentation\Images\convolution2D_result_pix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20888"/>
            <a:ext cx="3810000" cy="3329940"/>
          </a:xfrm>
          <a:prstGeom prst="rect">
            <a:avLst/>
          </a:prstGeom>
          <a:noFill/>
        </p:spPr>
      </p:pic>
      <p:pic>
        <p:nvPicPr>
          <p:cNvPr id="20" name="Picture 40" descr="C:\Users\Thomas\Desktop\!PAPERS\2011 Analytical Sampling\Presentation\Images\convolution2D_gri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81" y="2995945"/>
            <a:ext cx="499502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24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Prefiltering</a:t>
            </a:r>
            <a:r>
              <a:rPr lang="en-US" dirty="0"/>
              <a:t> in </a:t>
            </a:r>
            <a:r>
              <a:rPr lang="en-US" dirty="0" smtClean="0"/>
              <a:t>2D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72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Filter convolution: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47706" y="537321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Sample location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06388" y="1557338"/>
          <a:ext cx="53276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7" imgW="1943100" imgH="279400" progId="Equation.3">
                  <p:embed/>
                </p:oleObj>
              </mc:Choice>
              <mc:Fallback>
                <p:oleObj name="Equation" r:id="rId7" imgW="1943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557338"/>
                        <a:ext cx="53276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6" descr="C:\Users\tomuz.COMPUTERGRAPHIK\Desktop\!PAPERS\2011 Analytical Sampling\Presentation\Images\integral2D_filter.png"/>
          <p:cNvPicPr>
            <a:picLocks noChangeAspect="1" noChangeArrowheads="1"/>
          </p:cNvPicPr>
          <p:nvPr/>
        </p:nvPicPr>
        <p:blipFill>
          <a:blip r:embed="rId9" cstate="print"/>
          <a:srcRect l="22222" t="20551" r="16667" b="10947"/>
          <a:stretch>
            <a:fillRect/>
          </a:stretch>
        </p:blipFill>
        <p:spPr bwMode="auto">
          <a:xfrm>
            <a:off x="2959461" y="1624259"/>
            <a:ext cx="627098" cy="570089"/>
          </a:xfrm>
          <a:prstGeom prst="rect">
            <a:avLst/>
          </a:prstGeom>
          <a:noFill/>
        </p:spPr>
      </p:pic>
      <p:pic>
        <p:nvPicPr>
          <p:cNvPr id="37" name="Picture 7" descr="C:\Users\tomuz.COMPUTERGRAPHIK\Desktop\!PAPERS\2011 Analytical Sampling\Presentation\Images\integral2D_dat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975" y="1628254"/>
            <a:ext cx="522582" cy="5215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9" name="Picture 6" descr="C:\Users\tomuz.COMPUTERGRAPHIK\Desktop\!PAPERS\2011 Analytical Sampling\Presentation\Images\intersection2D_domain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0502" y="2257763"/>
            <a:ext cx="792088" cy="792880"/>
          </a:xfrm>
          <a:prstGeom prst="rect">
            <a:avLst/>
          </a:prstGeom>
          <a:noFill/>
        </p:spPr>
      </p:pic>
      <p:pic>
        <p:nvPicPr>
          <p:cNvPr id="28678" name="Picture 6" descr="C:\Users\tomuz.COMPUTERGRAPHIK\Desktop\!PAPERS\2011 Analytical Sampling\Presentation\Images\integral2D_resul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79926" y="1647909"/>
            <a:ext cx="476250" cy="475298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470762" y="537321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Mesh data &amp; filter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50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Picture 10" descr="C:\Users\tomuz.COMPUTERGRAPHIK\Desktop\!PAPERS\2011 Analytical Sampling\Presentation\Images\intersection3D_rays.png"/>
          <p:cNvPicPr>
            <a:picLocks noChangeAspect="1" noChangeArrowheads="1"/>
          </p:cNvPicPr>
          <p:nvPr/>
        </p:nvPicPr>
        <p:blipFill>
          <a:blip r:embed="rId4" cstate="print"/>
          <a:srcRect l="24555" r="17134"/>
          <a:stretch>
            <a:fillRect/>
          </a:stretch>
        </p:blipFill>
        <p:spPr bwMode="auto">
          <a:xfrm>
            <a:off x="3995936" y="3129050"/>
            <a:ext cx="1944216" cy="3334216"/>
          </a:xfrm>
          <a:prstGeom prst="rect">
            <a:avLst/>
          </a:prstGeom>
          <a:noFill/>
        </p:spPr>
      </p:pic>
      <p:pic>
        <p:nvPicPr>
          <p:cNvPr id="78852" name="Picture 4" descr="C:\Users\tomuz.COMPUTERGRAPHIK\Desktop\!PAPERS\2011 Analytical Sampling\Presentation\Images\integral3D_sup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042" y="2000250"/>
            <a:ext cx="1428750" cy="1428750"/>
          </a:xfrm>
          <a:prstGeom prst="rect">
            <a:avLst/>
          </a:prstGeom>
          <a:noFill/>
        </p:spPr>
      </p:pic>
      <p:pic>
        <p:nvPicPr>
          <p:cNvPr id="78851" name="Picture 3" descr="C:\Users\tomuz.COMPUTERGRAPHIK\Desktop\!PAPERS\2011 Analytical Sampling\Presentation\Images\integral3D_tetrahedr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1162" y="2000250"/>
            <a:ext cx="1428750" cy="1428750"/>
          </a:xfrm>
          <a:prstGeom prst="rect">
            <a:avLst/>
          </a:prstGeom>
          <a:noFill/>
        </p:spPr>
      </p:pic>
      <p:pic>
        <p:nvPicPr>
          <p:cNvPr id="78853" name="Picture 5" descr="C:\Users\tomuz.COMPUTERGRAPHIK\Desktop\!PAPERS\2011 Analytical Sampling\Presentation\Images\integral3D_da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7412" y="1484784"/>
            <a:ext cx="952500" cy="1033463"/>
          </a:xfrm>
          <a:prstGeom prst="rect">
            <a:avLst/>
          </a:prstGeom>
          <a:noFill/>
        </p:spPr>
      </p:pic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25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Bonus: </a:t>
            </a:r>
            <a:r>
              <a:rPr lang="en-US" dirty="0" err="1" smtClean="0"/>
              <a:t>Prefiltering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3D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72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Filter convolution: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11560" y="1412776"/>
          <a:ext cx="75438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8" imgW="1816100" imgH="381000" progId="Equation.3">
                  <p:embed/>
                </p:oleObj>
              </mc:Choice>
              <mc:Fallback>
                <p:oleObj name="Equation" r:id="rId8" imgW="1816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75438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4" name="Picture 6" descr="C:\Users\tomuz.COMPUTERGRAPHIK\Desktop\!PAPERS\2011 Analytical Sampling\Presentation\Images\integral3D_fil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2228" y="1507455"/>
            <a:ext cx="952500" cy="952500"/>
          </a:xfrm>
          <a:prstGeom prst="rect">
            <a:avLst/>
          </a:prstGeom>
          <a:noFill/>
        </p:spPr>
      </p:pic>
      <p:pic>
        <p:nvPicPr>
          <p:cNvPr id="78856" name="Picture 8" descr="C:\Users\tomuz.COMPUTERGRAPHIK\Desktop\!PAPERS\2011 Analytical Sampling\Presentation\Images\intersection3D_overlap.png"/>
          <p:cNvPicPr>
            <a:picLocks noChangeAspect="1" noChangeArrowheads="1"/>
          </p:cNvPicPr>
          <p:nvPr/>
        </p:nvPicPr>
        <p:blipFill>
          <a:blip r:embed="rId11" cstate="print"/>
          <a:srcRect r="8214"/>
          <a:stretch>
            <a:fillRect/>
          </a:stretch>
        </p:blipFill>
        <p:spPr bwMode="auto">
          <a:xfrm>
            <a:off x="107505" y="3129050"/>
            <a:ext cx="3672407" cy="3334216"/>
          </a:xfrm>
          <a:prstGeom prst="rect">
            <a:avLst/>
          </a:prstGeom>
          <a:noFill/>
        </p:spPr>
      </p:pic>
      <p:pic>
        <p:nvPicPr>
          <p:cNvPr id="78857" name="Picture 9" descr="C:\Users\tomuz.COMPUTERGRAPHIK\Desktop\!PAPERS\2011 Analytical Sampling\Presentation\Images\intersection3D_intersection.png"/>
          <p:cNvPicPr>
            <a:picLocks noChangeAspect="1" noChangeArrowheads="1"/>
          </p:cNvPicPr>
          <p:nvPr/>
        </p:nvPicPr>
        <p:blipFill>
          <a:blip r:embed="rId12" cstate="print"/>
          <a:srcRect l="23193" r="20655"/>
          <a:stretch>
            <a:fillRect/>
          </a:stretch>
        </p:blipFill>
        <p:spPr bwMode="auto">
          <a:xfrm>
            <a:off x="1547664" y="3129050"/>
            <a:ext cx="1872208" cy="3334216"/>
          </a:xfrm>
          <a:prstGeom prst="rect">
            <a:avLst/>
          </a:prstGeom>
          <a:noFill/>
        </p:spPr>
      </p:pic>
      <p:pic>
        <p:nvPicPr>
          <p:cNvPr id="78859" name="Picture 11" descr="C:\Users\tomuz.COMPUTERGRAPHIK\Desktop\!PAPERS\2011 Analytical Sampling\Presentation\Images\intersection3D_domains.png"/>
          <p:cNvPicPr>
            <a:picLocks noChangeAspect="1" noChangeArrowheads="1"/>
          </p:cNvPicPr>
          <p:nvPr/>
        </p:nvPicPr>
        <p:blipFill>
          <a:blip r:embed="rId13" cstate="print"/>
          <a:srcRect l="23756" r="655"/>
          <a:stretch>
            <a:fillRect/>
          </a:stretch>
        </p:blipFill>
        <p:spPr bwMode="auto">
          <a:xfrm>
            <a:off x="6372200" y="3129050"/>
            <a:ext cx="2520280" cy="3334216"/>
          </a:xfrm>
          <a:prstGeom prst="rect">
            <a:avLst/>
          </a:prstGeom>
          <a:noFill/>
        </p:spPr>
      </p:pic>
      <p:pic>
        <p:nvPicPr>
          <p:cNvPr id="78861" name="Picture 13" descr="C:\Users\tomuz.COMPUTERGRAPHIK\Desktop\!PAPERS\2011 Analytical Sampling\Presentation\Images\intersection3D_domains_explosion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58264" y="3129050"/>
            <a:ext cx="3334216" cy="3334216"/>
          </a:xfrm>
          <a:prstGeom prst="rect">
            <a:avLst/>
          </a:prstGeom>
          <a:noFill/>
        </p:spPr>
      </p:pic>
      <p:pic>
        <p:nvPicPr>
          <p:cNvPr id="78862" name="Picture 14" descr="C:\Users\tomuz.COMPUTERGRAPHIK\Desktop\!PAPERS\2011 Analytical Sampling\Presentation\Images\intersection3D_domains_explosion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58264" y="3129050"/>
            <a:ext cx="3334216" cy="3334216"/>
          </a:xfrm>
          <a:prstGeom prst="rect">
            <a:avLst/>
          </a:prstGeom>
          <a:noFill/>
        </p:spPr>
      </p:pic>
      <p:pic>
        <p:nvPicPr>
          <p:cNvPr id="78863" name="Picture 15" descr="C:\Users\tomuz.COMPUTERGRAPHIK\Desktop\!PAPERS\2011 Analytical Sampling\Presentation\Images\intersection3D_domains_explosion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58264" y="3129050"/>
            <a:ext cx="3334216" cy="3334216"/>
          </a:xfrm>
          <a:prstGeom prst="rect">
            <a:avLst/>
          </a:prstGeom>
          <a:noFill/>
        </p:spPr>
      </p:pic>
      <p:pic>
        <p:nvPicPr>
          <p:cNvPr id="78864" name="Picture 16" descr="C:\Users\tomuz.COMPUTERGRAPHIK\Desktop\!PAPERS\2011 Analytical Sampling\Presentation\Images\intersection3D_domains_explosion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58264" y="3129050"/>
            <a:ext cx="3334216" cy="3334216"/>
          </a:xfrm>
          <a:prstGeom prst="rect">
            <a:avLst/>
          </a:prstGeom>
          <a:noFill/>
        </p:spPr>
      </p:pic>
      <p:sp>
        <p:nvSpPr>
          <p:cNvPr id="41" name="Right Arrow 40"/>
          <p:cNvSpPr/>
          <p:nvPr/>
        </p:nvSpPr>
        <p:spPr bwMode="auto">
          <a:xfrm>
            <a:off x="3419872" y="4581128"/>
            <a:ext cx="50405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796136" y="4581128"/>
            <a:ext cx="50405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3212306"/>
            <a:ext cx="2664295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Decomposition:</a:t>
            </a:r>
          </a:p>
        </p:txBody>
      </p:sp>
      <p:sp>
        <p:nvSpPr>
          <p:cNvPr id="49" name="Right Arrow 48"/>
          <p:cNvSpPr/>
          <p:nvPr/>
        </p:nvSpPr>
        <p:spPr bwMode="auto">
          <a:xfrm>
            <a:off x="4021016" y="4459783"/>
            <a:ext cx="936104" cy="5349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1640" y="557994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Intersection volume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74071" y="557994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Subdivision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77562" y="557065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Integration domains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 bwMode="auto">
          <a:xfrm>
            <a:off x="1619672" y="2204864"/>
            <a:ext cx="1872208" cy="1008112"/>
          </a:xfrm>
          <a:prstGeom prst="donut">
            <a:avLst>
              <a:gd name="adj" fmla="val 697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92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build="p"/>
      <p:bldP spid="49" grpId="0" animBg="1"/>
      <p:bldP spid="53" grpId="0"/>
      <p:bldP spid="53" grpId="1"/>
      <p:bldP spid="54" grpId="0"/>
      <p:bldP spid="54" grpId="1"/>
      <p:bldP spid="55" grpId="0"/>
      <p:bldP spid="55" grpId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8BE948-1779-4F7E-803F-8A85CB65AFCA}" type="slidenum">
              <a:rPr lang="de-AT"/>
              <a:pPr/>
              <a:t>26</a:t>
            </a:fld>
            <a:endParaRPr lang="de-AT"/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Results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9063" y="908050"/>
            <a:ext cx="8907462" cy="648742"/>
          </a:xfrm>
        </p:spPr>
        <p:txBody>
          <a:bodyPr/>
          <a:lstStyle/>
          <a:p>
            <a:pPr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Alias-free sampling of complex scenes: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80341" t="13550" r="4773" b="47919"/>
          <a:stretch/>
        </p:blipFill>
        <p:spPr bwMode="auto">
          <a:xfrm>
            <a:off x="7057127" y="4365104"/>
            <a:ext cx="1592899" cy="13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9846" r="24641"/>
          <a:stretch/>
        </p:blipFill>
        <p:spPr bwMode="auto">
          <a:xfrm>
            <a:off x="251520" y="2348880"/>
            <a:ext cx="2361455" cy="29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9877" t="13940" r="55313" b="48141"/>
          <a:stretch/>
        </p:blipFill>
        <p:spPr bwMode="auto">
          <a:xfrm>
            <a:off x="2987824" y="1967008"/>
            <a:ext cx="1592646" cy="13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5128" t="13550" r="29986" b="47919"/>
          <a:stretch/>
        </p:blipFill>
        <p:spPr bwMode="auto">
          <a:xfrm>
            <a:off x="5022547" y="4365105"/>
            <a:ext cx="1592899" cy="13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9701" t="13550" r="55413" b="47919"/>
          <a:stretch/>
        </p:blipFill>
        <p:spPr bwMode="auto">
          <a:xfrm>
            <a:off x="2987571" y="4365106"/>
            <a:ext cx="1592899" cy="13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0444" t="13122" r="4746" b="48960"/>
          <a:stretch/>
        </p:blipFill>
        <p:spPr bwMode="auto">
          <a:xfrm>
            <a:off x="7057380" y="1973680"/>
            <a:ext cx="1592646" cy="131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5093" t="13420" r="30096" b="48661"/>
          <a:stretch/>
        </p:blipFill>
        <p:spPr bwMode="auto">
          <a:xfrm>
            <a:off x="5022547" y="1967008"/>
            <a:ext cx="1592755" cy="13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Frame 1"/>
          <p:cNvSpPr/>
          <p:nvPr/>
        </p:nvSpPr>
        <p:spPr bwMode="auto">
          <a:xfrm>
            <a:off x="755576" y="2708920"/>
            <a:ext cx="1368152" cy="1111389"/>
          </a:xfrm>
          <a:prstGeom prst="frame">
            <a:avLst>
              <a:gd name="adj1" fmla="val 521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20" y="5364083"/>
            <a:ext cx="2296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2M tetrahedra</a:t>
            </a:r>
          </a:p>
          <a:p>
            <a:pPr algn="ctr"/>
            <a:r>
              <a:rPr lang="de-AT" dirty="0" smtClean="0">
                <a:solidFill>
                  <a:schemeClr val="tx1"/>
                </a:solidFill>
              </a:rPr>
              <a:t>at different filter radii</a:t>
            </a:r>
          </a:p>
          <a:p>
            <a:pPr algn="ctr"/>
            <a:r>
              <a:rPr lang="de-AT" dirty="0" smtClean="0">
                <a:solidFill>
                  <a:schemeClr val="tx1"/>
                </a:solidFill>
              </a:rPr>
              <a:t>(shown right)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8978" y="148478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Area filtering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3139" y="396190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Gaussian filtering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7250" y="33732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3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6290" y="337321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2.5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27567" y="33732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2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5069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3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64109" y="57239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2.5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5386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2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6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38" grpId="0"/>
      <p:bldP spid="39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TA*, Gabriel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Mistelbauer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*, I.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Baclija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Schernthaner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Eduard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Gröller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Bruckner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Vessel Visualization using Curved Surface Reformation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SciVis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2013   (IEEE Trans. Vis. Comp. Graph.)</a:t>
            </a:r>
          </a:p>
          <a:p>
            <a:endParaRPr lang="en-US" sz="2400" b="1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Guthe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Anti-Aliasing of Linear Functions on </a:t>
            </a:r>
            <a:r>
              <a:rPr lang="en-US" sz="2400" i="1" dirty="0" err="1" smtClean="0">
                <a:solidFill>
                  <a:schemeClr val="bg1">
                    <a:lumMod val="75000"/>
                  </a:schemeClr>
                </a:solidFill>
              </a:rPr>
              <a:t>Polytopes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2012   (Comp. Graph. Forum)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  <a:p>
            <a:r>
              <a:rPr lang="en-US" sz="1600" dirty="0" smtClean="0"/>
              <a:t>TA, Michael </a:t>
            </a:r>
            <a:r>
              <a:rPr lang="en-US" sz="1600" dirty="0" err="1" smtClean="0"/>
              <a:t>Wimmer</a:t>
            </a:r>
            <a:r>
              <a:rPr lang="en-US" sz="1600" dirty="0" smtClean="0"/>
              <a:t>, Stefan </a:t>
            </a:r>
            <a:r>
              <a:rPr lang="en-US" sz="1600" dirty="0" err="1" smtClean="0"/>
              <a:t>Jeschke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i="1" dirty="0" smtClean="0"/>
              <a:t>Analytic Visibility on the GPU</a:t>
            </a:r>
            <a:br>
              <a:rPr lang="en-US" sz="2400" i="1" dirty="0" smtClean="0"/>
            </a:br>
            <a:r>
              <a:rPr lang="en-US" sz="2400" b="1" dirty="0" err="1" smtClean="0"/>
              <a:t>Eurographics</a:t>
            </a:r>
            <a:r>
              <a:rPr lang="en-US" sz="2400" b="1" dirty="0" smtClean="0"/>
              <a:t> </a:t>
            </a:r>
            <a:r>
              <a:rPr lang="en-US" sz="2400" b="1" dirty="0"/>
              <a:t>2013 (Comp. Graph. </a:t>
            </a:r>
            <a:r>
              <a:rPr lang="en-US" sz="2400" b="1" dirty="0" smtClean="0"/>
              <a:t>Forum)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Przem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Musialski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Reinhold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Preiner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Non-Sampled Anti-Aliasing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VMV 2013</a:t>
            </a:r>
            <a:endParaRPr lang="de-AT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40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79389" y="908051"/>
            <a:ext cx="8856662" cy="54737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Traditional                        Analytic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28</a:t>
            </a:fld>
            <a:endParaRPr lang="de-AT" dirty="0"/>
          </a:p>
        </p:txBody>
      </p:sp>
      <p:sp>
        <p:nvSpPr>
          <p:cNvPr id="20" name="TextBox 19"/>
          <p:cNvSpPr txBox="1"/>
          <p:nvPr/>
        </p:nvSpPr>
        <p:spPr>
          <a:xfrm>
            <a:off x="4002268" y="2163904"/>
            <a:ext cx="1140890" cy="46744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4958" y="5916089"/>
            <a:ext cx="1158136" cy="46744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Raster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5220072" y="1556793"/>
            <a:ext cx="360040" cy="3312368"/>
          </a:xfrm>
          <a:prstGeom prst="leftBrace">
            <a:avLst>
              <a:gd name="adj1" fmla="val 208333"/>
              <a:gd name="adj2" fmla="val 25920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19"/>
            <a:endParaRPr lang="en-US" dirty="0"/>
          </a:p>
        </p:txBody>
      </p:sp>
      <p:sp>
        <p:nvSpPr>
          <p:cNvPr id="25" name="Left Brace 24"/>
          <p:cNvSpPr/>
          <p:nvPr/>
        </p:nvSpPr>
        <p:spPr bwMode="auto">
          <a:xfrm flipH="1">
            <a:off x="3563888" y="1556792"/>
            <a:ext cx="360040" cy="1728192"/>
          </a:xfrm>
          <a:prstGeom prst="leftBrace">
            <a:avLst>
              <a:gd name="adj1" fmla="val 208333"/>
              <a:gd name="adj2" fmla="val 49698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19"/>
            <a:endParaRPr lang="en-US" dirty="0"/>
          </a:p>
        </p:txBody>
      </p:sp>
      <p:sp>
        <p:nvSpPr>
          <p:cNvPr id="27" name="Left Brace 26"/>
          <p:cNvSpPr/>
          <p:nvPr/>
        </p:nvSpPr>
        <p:spPr bwMode="auto">
          <a:xfrm flipH="1">
            <a:off x="3563888" y="4149080"/>
            <a:ext cx="360040" cy="2376264"/>
          </a:xfrm>
          <a:prstGeom prst="leftBrace">
            <a:avLst>
              <a:gd name="adj1" fmla="val 208333"/>
              <a:gd name="adj2" fmla="val 84695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19"/>
            <a:endParaRPr lang="en-US" dirty="0"/>
          </a:p>
        </p:txBody>
      </p:sp>
      <p:sp>
        <p:nvSpPr>
          <p:cNvPr id="28" name="Left Brace 27"/>
          <p:cNvSpPr/>
          <p:nvPr/>
        </p:nvSpPr>
        <p:spPr bwMode="auto">
          <a:xfrm>
            <a:off x="5220072" y="5805265"/>
            <a:ext cx="360040" cy="720080"/>
          </a:xfrm>
          <a:prstGeom prst="leftBrace">
            <a:avLst>
              <a:gd name="adj1" fmla="val 208333"/>
              <a:gd name="adj2" fmla="val 46501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19"/>
            <a:endParaRPr lang="en-US" dirty="0"/>
          </a:p>
        </p:txBody>
      </p:sp>
      <p:cxnSp>
        <p:nvCxnSpPr>
          <p:cNvPr id="30" name="Straight Arrow Connector 29"/>
          <p:cNvCxnSpPr>
            <a:stCxn id="8" idx="2"/>
            <a:endCxn id="10" idx="0"/>
          </p:cNvCxnSpPr>
          <p:nvPr/>
        </p:nvCxnSpPr>
        <p:spPr bwMode="auto">
          <a:xfrm>
            <a:off x="2404784" y="3212976"/>
            <a:ext cx="0" cy="197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0" idx="2"/>
            <a:endCxn id="9" idx="0"/>
          </p:cNvCxnSpPr>
          <p:nvPr/>
        </p:nvCxnSpPr>
        <p:spPr bwMode="auto">
          <a:xfrm>
            <a:off x="2404784" y="4023356"/>
            <a:ext cx="0" cy="197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9" idx="2"/>
            <a:endCxn id="11" idx="0"/>
          </p:cNvCxnSpPr>
          <p:nvPr/>
        </p:nvCxnSpPr>
        <p:spPr bwMode="auto">
          <a:xfrm>
            <a:off x="2404784" y="4725144"/>
            <a:ext cx="0" cy="197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1" idx="2"/>
            <a:endCxn id="12" idx="0"/>
          </p:cNvCxnSpPr>
          <p:nvPr/>
        </p:nvCxnSpPr>
        <p:spPr bwMode="auto">
          <a:xfrm>
            <a:off x="2404784" y="5642957"/>
            <a:ext cx="0" cy="1976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3" idx="2"/>
            <a:endCxn id="14" idx="0"/>
          </p:cNvCxnSpPr>
          <p:nvPr/>
        </p:nvCxnSpPr>
        <p:spPr bwMode="auto">
          <a:xfrm>
            <a:off x="6737530" y="3212976"/>
            <a:ext cx="0" cy="197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4" idx="2"/>
            <a:endCxn id="15" idx="0"/>
          </p:cNvCxnSpPr>
          <p:nvPr/>
        </p:nvCxnSpPr>
        <p:spPr bwMode="auto">
          <a:xfrm>
            <a:off x="6737530" y="3914718"/>
            <a:ext cx="0" cy="197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5" idx="2"/>
            <a:endCxn id="16" idx="0"/>
          </p:cNvCxnSpPr>
          <p:nvPr/>
        </p:nvCxnSpPr>
        <p:spPr bwMode="auto">
          <a:xfrm>
            <a:off x="6737530" y="4832484"/>
            <a:ext cx="0" cy="1976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16" idx="2"/>
            <a:endCxn id="17" idx="0"/>
          </p:cNvCxnSpPr>
          <p:nvPr/>
        </p:nvCxnSpPr>
        <p:spPr bwMode="auto">
          <a:xfrm>
            <a:off x="6737530" y="5642819"/>
            <a:ext cx="0" cy="1977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endCxn id="8" idx="0"/>
          </p:cNvCxnSpPr>
          <p:nvPr/>
        </p:nvCxnSpPr>
        <p:spPr bwMode="auto">
          <a:xfrm>
            <a:off x="2398617" y="2081898"/>
            <a:ext cx="6168" cy="1949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13" idx="0"/>
          </p:cNvCxnSpPr>
          <p:nvPr/>
        </p:nvCxnSpPr>
        <p:spPr bwMode="auto">
          <a:xfrm>
            <a:off x="6736495" y="2080552"/>
            <a:ext cx="1036" cy="1963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lowchart: Alternate Process 7"/>
          <p:cNvSpPr/>
          <p:nvPr/>
        </p:nvSpPr>
        <p:spPr bwMode="auto">
          <a:xfrm>
            <a:off x="1504684" y="2276872"/>
            <a:ext cx="1800200" cy="9361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Vertex Geometry Tessellation</a:t>
            </a: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1504684" y="4221088"/>
            <a:ext cx="1800200" cy="504056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Visibility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1504684" y="3410709"/>
            <a:ext cx="1800200" cy="61264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 err="1" smtClean="0">
                <a:solidFill>
                  <a:schemeClr val="bg1"/>
                </a:solidFill>
              </a:rPr>
              <a:t>Discretization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(Rasterizer)</a:t>
            </a: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1504684" y="4922877"/>
            <a:ext cx="1800200" cy="72008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Shading</a:t>
            </a:r>
          </a:p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Anti-aliasing</a:t>
            </a:r>
          </a:p>
        </p:txBody>
      </p:sp>
      <p:sp>
        <p:nvSpPr>
          <p:cNvPr id="12" name="Flowchart: Process 11"/>
          <p:cNvSpPr/>
          <p:nvPr/>
        </p:nvSpPr>
        <p:spPr bwMode="auto">
          <a:xfrm>
            <a:off x="1504684" y="5840597"/>
            <a:ext cx="1800200" cy="61264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498516" y="1577841"/>
            <a:ext cx="180020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5837430" y="3410662"/>
            <a:ext cx="1800200" cy="50405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Visibility</a:t>
            </a:r>
          </a:p>
        </p:txBody>
      </p:sp>
      <p:sp>
        <p:nvSpPr>
          <p:cNvPr id="15" name="Flowchart: Alternate Process 14"/>
          <p:cNvSpPr/>
          <p:nvPr/>
        </p:nvSpPr>
        <p:spPr bwMode="auto">
          <a:xfrm>
            <a:off x="5837430" y="4112404"/>
            <a:ext cx="1800200" cy="72008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Shading</a:t>
            </a:r>
          </a:p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Anti-aliasing</a:t>
            </a:r>
          </a:p>
        </p:txBody>
      </p:sp>
      <p:sp>
        <p:nvSpPr>
          <p:cNvPr id="16" name="Flowchart: Process 15"/>
          <p:cNvSpPr/>
          <p:nvPr/>
        </p:nvSpPr>
        <p:spPr bwMode="auto">
          <a:xfrm>
            <a:off x="5837430" y="5030172"/>
            <a:ext cx="1800200" cy="61264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 err="1" smtClean="0">
                <a:solidFill>
                  <a:schemeClr val="bg1"/>
                </a:solidFill>
              </a:rPr>
              <a:t>Discretization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(Integrator)</a:t>
            </a:r>
          </a:p>
        </p:txBody>
      </p:sp>
      <p:sp>
        <p:nvSpPr>
          <p:cNvPr id="17" name="Flowchart: Process 16"/>
          <p:cNvSpPr/>
          <p:nvPr/>
        </p:nvSpPr>
        <p:spPr bwMode="auto">
          <a:xfrm>
            <a:off x="5837430" y="5840597"/>
            <a:ext cx="1800200" cy="61264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5837430" y="2276872"/>
            <a:ext cx="1800200" cy="9361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Vertex Geometry Tessellation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836394" y="1576495"/>
            <a:ext cx="180020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1" compatLnSpc="1">
            <a:prstTxWarp prst="textNoShape">
              <a:avLst/>
            </a:prstTxWarp>
          </a:bodyPr>
          <a:lstStyle/>
          <a:p>
            <a:pPr algn="ctr" defTabSz="914319"/>
            <a:r>
              <a:rPr lang="en-US" b="1" dirty="0">
                <a:solidFill>
                  <a:schemeClr val="bg1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0202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64" y="908051"/>
            <a:ext cx="8856662" cy="54737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Visible edges not enough </a:t>
            </a:r>
            <a:r>
              <a:rPr lang="en-US" dirty="0" smtClean="0">
                <a:sym typeface="Wingdings" pitchFamily="2" charset="2"/>
              </a:rPr>
              <a:t> boundary completion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29</a:t>
            </a:fld>
            <a:endParaRPr lang="de-AT" dirty="0"/>
          </a:p>
        </p:txBody>
      </p:sp>
      <p:sp>
        <p:nvSpPr>
          <p:cNvPr id="9" name="Isosceles Triangle 8"/>
          <p:cNvSpPr/>
          <p:nvPr/>
        </p:nvSpPr>
        <p:spPr bwMode="auto">
          <a:xfrm>
            <a:off x="1072158" y="1424505"/>
            <a:ext cx="1364531" cy="1951567"/>
          </a:xfrm>
          <a:custGeom>
            <a:avLst/>
            <a:gdLst>
              <a:gd name="connsiteX0" fmla="*/ 0 w 1113074"/>
              <a:gd name="connsiteY0" fmla="*/ 887871 h 887871"/>
              <a:gd name="connsiteX1" fmla="*/ 556537 w 1113074"/>
              <a:gd name="connsiteY1" fmla="*/ 0 h 887871"/>
              <a:gd name="connsiteX2" fmla="*/ 1113074 w 1113074"/>
              <a:gd name="connsiteY2" fmla="*/ 887871 h 887871"/>
              <a:gd name="connsiteX3" fmla="*/ 0 w 1113074"/>
              <a:gd name="connsiteY3" fmla="*/ 887871 h 887871"/>
              <a:gd name="connsiteX0" fmla="*/ 0 w 1113074"/>
              <a:gd name="connsiteY0" fmla="*/ 1319671 h 1319671"/>
              <a:gd name="connsiteX1" fmla="*/ 1039137 w 1113074"/>
              <a:gd name="connsiteY1" fmla="*/ 0 h 1319671"/>
              <a:gd name="connsiteX2" fmla="*/ 1113074 w 1113074"/>
              <a:gd name="connsiteY2" fmla="*/ 1319671 h 1319671"/>
              <a:gd name="connsiteX3" fmla="*/ 0 w 1113074"/>
              <a:gd name="connsiteY3" fmla="*/ 1319671 h 1319671"/>
              <a:gd name="connsiteX0" fmla="*/ 0 w 1240074"/>
              <a:gd name="connsiteY0" fmla="*/ 1319671 h 1586371"/>
              <a:gd name="connsiteX1" fmla="*/ 1039137 w 1240074"/>
              <a:gd name="connsiteY1" fmla="*/ 0 h 1586371"/>
              <a:gd name="connsiteX2" fmla="*/ 1240074 w 1240074"/>
              <a:gd name="connsiteY2" fmla="*/ 1586371 h 1586371"/>
              <a:gd name="connsiteX3" fmla="*/ 0 w 1240074"/>
              <a:gd name="connsiteY3" fmla="*/ 1319671 h 1586371"/>
              <a:gd name="connsiteX0" fmla="*/ 0 w 1455974"/>
              <a:gd name="connsiteY0" fmla="*/ 1319671 h 1903871"/>
              <a:gd name="connsiteX1" fmla="*/ 1039137 w 1455974"/>
              <a:gd name="connsiteY1" fmla="*/ 0 h 1903871"/>
              <a:gd name="connsiteX2" fmla="*/ 1455974 w 1455974"/>
              <a:gd name="connsiteY2" fmla="*/ 1903871 h 1903871"/>
              <a:gd name="connsiteX3" fmla="*/ 0 w 1455974"/>
              <a:gd name="connsiteY3" fmla="*/ 1319671 h 1903871"/>
              <a:gd name="connsiteX0" fmla="*/ 0 w 1455974"/>
              <a:gd name="connsiteY0" fmla="*/ 1497471 h 2081671"/>
              <a:gd name="connsiteX1" fmla="*/ 1166137 w 1455974"/>
              <a:gd name="connsiteY1" fmla="*/ 0 h 2081671"/>
              <a:gd name="connsiteX2" fmla="*/ 1455974 w 1455974"/>
              <a:gd name="connsiteY2" fmla="*/ 2081671 h 2081671"/>
              <a:gd name="connsiteX3" fmla="*/ 0 w 1455974"/>
              <a:gd name="connsiteY3" fmla="*/ 1497471 h 208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974" h="2081671">
                <a:moveTo>
                  <a:pt x="0" y="1497471"/>
                </a:moveTo>
                <a:lnTo>
                  <a:pt x="1166137" y="0"/>
                </a:lnTo>
                <a:lnTo>
                  <a:pt x="1455974" y="2081671"/>
                </a:lnTo>
                <a:lnTo>
                  <a:pt x="0" y="1497471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07" tIns="42853" rIns="85707" bIns="42853" numCol="1" rtlCol="0" anchor="t" anchorCtr="0" compatLnSpc="1">
            <a:prstTxWarp prst="textNoShape">
              <a:avLst/>
            </a:prstTxWarp>
          </a:bodyPr>
          <a:lstStyle/>
          <a:p>
            <a:pPr defTabSz="857067"/>
            <a:endParaRPr lang="de-AT" sz="1700" dirty="0"/>
          </a:p>
        </p:txBody>
      </p:sp>
      <p:sp>
        <p:nvSpPr>
          <p:cNvPr id="20" name="Isosceles Triangle 7"/>
          <p:cNvSpPr/>
          <p:nvPr/>
        </p:nvSpPr>
        <p:spPr bwMode="auto">
          <a:xfrm>
            <a:off x="316082" y="1707272"/>
            <a:ext cx="1660063" cy="1634452"/>
          </a:xfrm>
          <a:custGeom>
            <a:avLst/>
            <a:gdLst>
              <a:gd name="connsiteX0" fmla="*/ 0 w 1511300"/>
              <a:gd name="connsiteY0" fmla="*/ 1422400 h 1422400"/>
              <a:gd name="connsiteX1" fmla="*/ 755650 w 1511300"/>
              <a:gd name="connsiteY1" fmla="*/ 0 h 1422400"/>
              <a:gd name="connsiteX2" fmla="*/ 1511300 w 1511300"/>
              <a:gd name="connsiteY2" fmla="*/ 1422400 h 1422400"/>
              <a:gd name="connsiteX3" fmla="*/ 0 w 1511300"/>
              <a:gd name="connsiteY3" fmla="*/ 1422400 h 1422400"/>
              <a:gd name="connsiteX0" fmla="*/ 0 w 1511300"/>
              <a:gd name="connsiteY0" fmla="*/ 1638300 h 1638300"/>
              <a:gd name="connsiteX1" fmla="*/ 971550 w 1511300"/>
              <a:gd name="connsiteY1" fmla="*/ 0 h 1638300"/>
              <a:gd name="connsiteX2" fmla="*/ 1511300 w 1511300"/>
              <a:gd name="connsiteY2" fmla="*/ 1638300 h 1638300"/>
              <a:gd name="connsiteX3" fmla="*/ 0 w 1511300"/>
              <a:gd name="connsiteY3" fmla="*/ 1638300 h 1638300"/>
              <a:gd name="connsiteX0" fmla="*/ 0 w 1651000"/>
              <a:gd name="connsiteY0" fmla="*/ 1447800 h 1638300"/>
              <a:gd name="connsiteX1" fmla="*/ 1111250 w 1651000"/>
              <a:gd name="connsiteY1" fmla="*/ 0 h 1638300"/>
              <a:gd name="connsiteX2" fmla="*/ 1651000 w 1651000"/>
              <a:gd name="connsiteY2" fmla="*/ 1638300 h 1638300"/>
              <a:gd name="connsiteX3" fmla="*/ 0 w 1651000"/>
              <a:gd name="connsiteY3" fmla="*/ 1447800 h 1638300"/>
              <a:gd name="connsiteX0" fmla="*/ 0 w 1612900"/>
              <a:gd name="connsiteY0" fmla="*/ 1447800 h 1587500"/>
              <a:gd name="connsiteX1" fmla="*/ 1111250 w 1612900"/>
              <a:gd name="connsiteY1" fmla="*/ 0 h 1587500"/>
              <a:gd name="connsiteX2" fmla="*/ 1612900 w 1612900"/>
              <a:gd name="connsiteY2" fmla="*/ 1587500 h 1587500"/>
              <a:gd name="connsiteX3" fmla="*/ 0 w 1612900"/>
              <a:gd name="connsiteY3" fmla="*/ 14478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587500">
                <a:moveTo>
                  <a:pt x="0" y="1447800"/>
                </a:moveTo>
                <a:lnTo>
                  <a:pt x="1111250" y="0"/>
                </a:lnTo>
                <a:lnTo>
                  <a:pt x="1612900" y="158750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07" tIns="42853" rIns="85707" bIns="42853" numCol="1" rtlCol="0" anchor="t" anchorCtr="0" compatLnSpc="1">
            <a:prstTxWarp prst="textNoShape">
              <a:avLst/>
            </a:prstTxWarp>
          </a:bodyPr>
          <a:lstStyle/>
          <a:p>
            <a:pPr defTabSz="857067"/>
            <a:endParaRPr lang="de-AT" sz="1700"/>
          </a:p>
        </p:txBody>
      </p:sp>
      <p:sp>
        <p:nvSpPr>
          <p:cNvPr id="31" name="Oval 30"/>
          <p:cNvSpPr/>
          <p:nvPr/>
        </p:nvSpPr>
        <p:spPr bwMode="auto">
          <a:xfrm flipV="1">
            <a:off x="1496128" y="2675334"/>
            <a:ext cx="42849" cy="42863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07" tIns="42853" rIns="85707" bIns="42853" numCol="1" rtlCol="0" anchor="t" anchorCtr="0" compatLnSpc="1">
            <a:prstTxWarp prst="textNoShape">
              <a:avLst/>
            </a:prstTxWarp>
          </a:bodyPr>
          <a:lstStyle/>
          <a:p>
            <a:pPr defTabSz="857067"/>
            <a:endParaRPr lang="de-AT" sz="170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4" y="1490365"/>
            <a:ext cx="3647483" cy="18377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1600869" y="1425775"/>
            <a:ext cx="839862" cy="1953368"/>
          </a:xfrm>
          <a:custGeom>
            <a:avLst/>
            <a:gdLst>
              <a:gd name="connsiteX0" fmla="*/ 0 w 409575"/>
              <a:gd name="connsiteY0" fmla="*/ 0 h 498475"/>
              <a:gd name="connsiteX1" fmla="*/ 409575 w 409575"/>
              <a:gd name="connsiteY1" fmla="*/ 0 h 498475"/>
              <a:gd name="connsiteX2" fmla="*/ 409575 w 409575"/>
              <a:gd name="connsiteY2" fmla="*/ 498475 h 498475"/>
              <a:gd name="connsiteX3" fmla="*/ 0 w 409575"/>
              <a:gd name="connsiteY3" fmla="*/ 498475 h 498475"/>
              <a:gd name="connsiteX4" fmla="*/ 0 w 409575"/>
              <a:gd name="connsiteY4" fmla="*/ 0 h 498475"/>
              <a:gd name="connsiteX0" fmla="*/ 0 w 1165225"/>
              <a:gd name="connsiteY0" fmla="*/ 546100 h 546100"/>
              <a:gd name="connsiteX1" fmla="*/ 1165225 w 1165225"/>
              <a:gd name="connsiteY1" fmla="*/ 0 h 546100"/>
              <a:gd name="connsiteX2" fmla="*/ 1165225 w 1165225"/>
              <a:gd name="connsiteY2" fmla="*/ 498475 h 546100"/>
              <a:gd name="connsiteX3" fmla="*/ 755650 w 1165225"/>
              <a:gd name="connsiteY3" fmla="*/ 498475 h 546100"/>
              <a:gd name="connsiteX4" fmla="*/ 0 w 1165225"/>
              <a:gd name="connsiteY4" fmla="*/ 546100 h 546100"/>
              <a:gd name="connsiteX0" fmla="*/ 0 w 1165225"/>
              <a:gd name="connsiteY0" fmla="*/ 546100 h 1647825"/>
              <a:gd name="connsiteX1" fmla="*/ 1165225 w 1165225"/>
              <a:gd name="connsiteY1" fmla="*/ 0 h 1647825"/>
              <a:gd name="connsiteX2" fmla="*/ 1165225 w 1165225"/>
              <a:gd name="connsiteY2" fmla="*/ 498475 h 1647825"/>
              <a:gd name="connsiteX3" fmla="*/ 346075 w 1165225"/>
              <a:gd name="connsiteY3" fmla="*/ 1647825 h 1647825"/>
              <a:gd name="connsiteX4" fmla="*/ 0 w 1165225"/>
              <a:gd name="connsiteY4" fmla="*/ 546100 h 1647825"/>
              <a:gd name="connsiteX0" fmla="*/ 0 w 1165225"/>
              <a:gd name="connsiteY0" fmla="*/ 546100 h 1854200"/>
              <a:gd name="connsiteX1" fmla="*/ 1165225 w 1165225"/>
              <a:gd name="connsiteY1" fmla="*/ 0 h 1854200"/>
              <a:gd name="connsiteX2" fmla="*/ 898525 w 1165225"/>
              <a:gd name="connsiteY2" fmla="*/ 1854200 h 1854200"/>
              <a:gd name="connsiteX3" fmla="*/ 346075 w 1165225"/>
              <a:gd name="connsiteY3" fmla="*/ 1647825 h 1854200"/>
              <a:gd name="connsiteX4" fmla="*/ 0 w 1165225"/>
              <a:gd name="connsiteY4" fmla="*/ 546100 h 1854200"/>
              <a:gd name="connsiteX0" fmla="*/ 0 w 898525"/>
              <a:gd name="connsiteY0" fmla="*/ 768350 h 2076450"/>
              <a:gd name="connsiteX1" fmla="*/ 600075 w 898525"/>
              <a:gd name="connsiteY1" fmla="*/ 0 h 2076450"/>
              <a:gd name="connsiteX2" fmla="*/ 898525 w 898525"/>
              <a:gd name="connsiteY2" fmla="*/ 2076450 h 2076450"/>
              <a:gd name="connsiteX3" fmla="*/ 346075 w 898525"/>
              <a:gd name="connsiteY3" fmla="*/ 1870075 h 2076450"/>
              <a:gd name="connsiteX4" fmla="*/ 0 w 898525"/>
              <a:gd name="connsiteY4" fmla="*/ 768350 h 2076450"/>
              <a:gd name="connsiteX0" fmla="*/ 0 w 989013"/>
              <a:gd name="connsiteY0" fmla="*/ 768350 h 1876425"/>
              <a:gd name="connsiteX1" fmla="*/ 600075 w 989013"/>
              <a:gd name="connsiteY1" fmla="*/ 0 h 1876425"/>
              <a:gd name="connsiteX2" fmla="*/ 989013 w 989013"/>
              <a:gd name="connsiteY2" fmla="*/ 1876425 h 1876425"/>
              <a:gd name="connsiteX3" fmla="*/ 346075 w 989013"/>
              <a:gd name="connsiteY3" fmla="*/ 1870075 h 1876425"/>
              <a:gd name="connsiteX4" fmla="*/ 0 w 989013"/>
              <a:gd name="connsiteY4" fmla="*/ 768350 h 1876425"/>
              <a:gd name="connsiteX0" fmla="*/ 0 w 896144"/>
              <a:gd name="connsiteY0" fmla="*/ 768350 h 2083593"/>
              <a:gd name="connsiteX1" fmla="*/ 600075 w 896144"/>
              <a:gd name="connsiteY1" fmla="*/ 0 h 2083593"/>
              <a:gd name="connsiteX2" fmla="*/ 896144 w 896144"/>
              <a:gd name="connsiteY2" fmla="*/ 2083593 h 2083593"/>
              <a:gd name="connsiteX3" fmla="*/ 346075 w 896144"/>
              <a:gd name="connsiteY3" fmla="*/ 1870075 h 2083593"/>
              <a:gd name="connsiteX4" fmla="*/ 0 w 896144"/>
              <a:gd name="connsiteY4" fmla="*/ 768350 h 20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144" h="2083593">
                <a:moveTo>
                  <a:pt x="0" y="768350"/>
                </a:moveTo>
                <a:lnTo>
                  <a:pt x="600075" y="0"/>
                </a:lnTo>
                <a:lnTo>
                  <a:pt x="896144" y="2083593"/>
                </a:lnTo>
                <a:lnTo>
                  <a:pt x="346075" y="1870075"/>
                </a:lnTo>
                <a:lnTo>
                  <a:pt x="0" y="76835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07" tIns="42853" rIns="85707" bIns="42853" numCol="1" rtlCol="0" anchor="t" anchorCtr="0" compatLnSpc="1">
            <a:prstTxWarp prst="textNoShape">
              <a:avLst/>
            </a:prstTxWarp>
          </a:bodyPr>
          <a:lstStyle/>
          <a:p>
            <a:pPr defTabSz="857067"/>
            <a:endParaRPr lang="de-AT" sz="1700"/>
          </a:p>
        </p:txBody>
      </p:sp>
      <p:grpSp>
        <p:nvGrpSpPr>
          <p:cNvPr id="22" name="Group 21"/>
          <p:cNvGrpSpPr/>
          <p:nvPr/>
        </p:nvGrpSpPr>
        <p:grpSpPr>
          <a:xfrm>
            <a:off x="785557" y="1964531"/>
            <a:ext cx="1463992" cy="1464469"/>
            <a:chOff x="838200" y="2044700"/>
            <a:chExt cx="1562100" cy="1562100"/>
          </a:xfrm>
        </p:grpSpPr>
        <p:sp>
          <p:nvSpPr>
            <p:cNvPr id="23" name="Oval 22"/>
            <p:cNvSpPr/>
            <p:nvPr/>
          </p:nvSpPr>
          <p:spPr bwMode="auto">
            <a:xfrm>
              <a:off x="838200" y="2044700"/>
              <a:ext cx="1562100" cy="1562100"/>
            </a:xfrm>
            <a:prstGeom prst="ellipse">
              <a:avLst/>
            </a:prstGeom>
            <a:solidFill>
              <a:schemeClr val="tx1">
                <a:alpha val="34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7067"/>
              <a:endParaRPr lang="de-AT" sz="170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547028" y="2753528"/>
              <a:ext cx="144444" cy="144444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7067"/>
              <a:endParaRPr lang="de-AT" sz="17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17553" y="1424506"/>
            <a:ext cx="919135" cy="1951566"/>
            <a:chOff x="1619251" y="1519473"/>
            <a:chExt cx="980730" cy="2081670"/>
          </a:xfrm>
        </p:grpSpPr>
        <p:cxnSp>
          <p:nvCxnSpPr>
            <p:cNvPr id="11" name="Straight Connector 10"/>
            <p:cNvCxnSpPr>
              <a:stCxn id="9" idx="1"/>
              <a:endCxn id="31" idx="5"/>
            </p:cNvCxnSpPr>
            <p:nvPr/>
          </p:nvCxnSpPr>
          <p:spPr bwMode="auto">
            <a:xfrm flipH="1">
              <a:off x="1635414" y="1519472"/>
              <a:ext cx="674730" cy="13409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9" idx="2"/>
              <a:endCxn id="31" idx="7"/>
            </p:cNvCxnSpPr>
            <p:nvPr/>
          </p:nvCxnSpPr>
          <p:spPr bwMode="auto">
            <a:xfrm flipH="1" flipV="1">
              <a:off x="1635414" y="2892714"/>
              <a:ext cx="964567" cy="7084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endCxn id="31" idx="7"/>
            </p:cNvCxnSpPr>
            <p:nvPr/>
          </p:nvCxnSpPr>
          <p:spPr bwMode="auto">
            <a:xfrm flipH="1" flipV="1">
              <a:off x="1635414" y="2892714"/>
              <a:ext cx="415636" cy="4950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endCxn id="31" idx="4"/>
            </p:cNvCxnSpPr>
            <p:nvPr/>
          </p:nvCxnSpPr>
          <p:spPr bwMode="auto">
            <a:xfrm flipH="1">
              <a:off x="1619251" y="2286000"/>
              <a:ext cx="90488" cy="5676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1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4" y="920771"/>
            <a:ext cx="2356670" cy="26789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99911" y="1271807"/>
            <a:ext cx="2164843" cy="2583346"/>
            <a:chOff x="746814" y="1356594"/>
            <a:chExt cx="2309918" cy="2755569"/>
          </a:xfrm>
        </p:grpSpPr>
        <p:pic>
          <p:nvPicPr>
            <p:cNvPr id="27" name="Picture 2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241" y="3786408"/>
              <a:ext cx="402908" cy="32575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0969" y="2478573"/>
              <a:ext cx="385763" cy="32575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414" y="1356594"/>
              <a:ext cx="394335" cy="32575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14" y="3617815"/>
              <a:ext cx="397193" cy="331470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 bwMode="auto">
            <a:xfrm flipH="1">
              <a:off x="2156222" y="2641450"/>
              <a:ext cx="443759" cy="513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054632" y="2892714"/>
              <a:ext cx="777949" cy="7251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 flipV="1">
              <a:off x="2133208" y="3335044"/>
              <a:ext cx="267092" cy="3225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1832581" y="1697247"/>
              <a:ext cx="81151" cy="4298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40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Font Rendering</a:t>
            </a:r>
          </a:p>
          <a:p>
            <a:r>
              <a:rPr lang="de-AT" dirty="0" err="1" smtClean="0"/>
              <a:t>Vector</a:t>
            </a:r>
            <a:r>
              <a:rPr lang="de-AT" dirty="0" smtClean="0"/>
              <a:t> Graphics Display</a:t>
            </a:r>
          </a:p>
          <a:p>
            <a:r>
              <a:rPr lang="de-AT" dirty="0" err="1" smtClean="0"/>
              <a:t>Mesh</a:t>
            </a:r>
            <a:r>
              <a:rPr lang="de-AT" dirty="0" smtClean="0"/>
              <a:t> Rendering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</a:t>
            </a:fld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" y="3155208"/>
            <a:ext cx="7522234" cy="2828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7" y="2924944"/>
            <a:ext cx="8380952" cy="3288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 b="8600"/>
          <a:stretch/>
        </p:blipFill>
        <p:spPr>
          <a:xfrm>
            <a:off x="379937" y="2961041"/>
            <a:ext cx="8380952" cy="3216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4208" y="6289575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400" dirty="0" smtClean="0"/>
              <a:t>smashingmagazine.com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1394" y="6289575"/>
            <a:ext cx="161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400" dirty="0" smtClean="0"/>
              <a:t>server.arcgis.com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9979" y="6289575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400" dirty="0" smtClean="0"/>
              <a:t>techarp.com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0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Results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6712"/>
            <a:ext cx="8856662" cy="5473700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Single zone plate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30</a:t>
            </a:fld>
            <a:endParaRPr lang="de-AT" dirty="0"/>
          </a:p>
        </p:txBody>
      </p:sp>
      <p:pic>
        <p:nvPicPr>
          <p:cNvPr id="6" name="Picture 5" descr="zone_tilted_ana_cropped_sli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9756775" cy="48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zone_tilted_ana_cropped_sli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9756775" cy="4878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Results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6712"/>
            <a:ext cx="8856662" cy="5473700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Another (white) zone plate below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31</a:t>
            </a:fld>
            <a:endParaRPr lang="de-AT" dirty="0"/>
          </a:p>
        </p:txBody>
      </p:sp>
      <p:pic>
        <p:nvPicPr>
          <p:cNvPr id="6" name="Picture 5" descr="zone_tilted_ana_cropped_sli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3" y="1412776"/>
            <a:ext cx="9756775" cy="4878388"/>
          </a:xfrm>
          <a:prstGeom prst="rect">
            <a:avLst/>
          </a:prstGeom>
        </p:spPr>
      </p:pic>
      <p:pic>
        <p:nvPicPr>
          <p:cNvPr id="7" name="Picture 6" descr="zones_tilted_ana_cropped_slid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3" y="1412776"/>
            <a:ext cx="9756775" cy="4878388"/>
          </a:xfrm>
          <a:prstGeom prst="rect">
            <a:avLst/>
          </a:prstGeom>
        </p:spPr>
      </p:pic>
      <p:pic>
        <p:nvPicPr>
          <p:cNvPr id="8" name="Picture 7" descr="zones_tilted_sam_0001_cropped_right_slid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3844" y="1412776"/>
            <a:ext cx="4878388" cy="4878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3846" y="5589240"/>
            <a:ext cx="487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 sample per pixel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4544" y="5589240"/>
            <a:ext cx="487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Analytic rasterization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4553844" y="1412776"/>
            <a:ext cx="2" cy="48783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651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Publications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TA*, Gabriel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Mistelbauer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*, I.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Baclija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R.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Schernthaner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Eduard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Gröller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Bruckner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Vessel Visualization using Curved Surface Reformation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SciVis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2013   (IEEE Trans. Vis. Comp. Graph.)</a:t>
            </a:r>
          </a:p>
          <a:p>
            <a:endParaRPr lang="en-US" sz="2400" b="1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Guthe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Anti-Aliasing of Linear Functions on </a:t>
            </a:r>
            <a:r>
              <a:rPr lang="en-US" sz="2400" i="1" dirty="0" err="1" smtClean="0">
                <a:solidFill>
                  <a:schemeClr val="bg1">
                    <a:lumMod val="75000"/>
                  </a:schemeClr>
                </a:solidFill>
              </a:rPr>
              <a:t>Polytopes</a:t>
            </a: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2012   (Comp. Graph. Forum)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TA, Michael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Wimmer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Stefan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Jeschke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Analytic Visibility on the GPU</a:t>
            </a:r>
            <a:b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Eurographics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2013 (Comp. Graph.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Forum)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smtClean="0"/>
              <a:t>TA, </a:t>
            </a:r>
            <a:r>
              <a:rPr lang="en-US" sz="1600" dirty="0" err="1" smtClean="0"/>
              <a:t>Przem</a:t>
            </a:r>
            <a:r>
              <a:rPr lang="en-US" sz="1600" dirty="0" smtClean="0"/>
              <a:t> </a:t>
            </a:r>
            <a:r>
              <a:rPr lang="en-US" sz="1600" dirty="0" err="1" smtClean="0"/>
              <a:t>Musialski</a:t>
            </a:r>
            <a:r>
              <a:rPr lang="en-US" sz="1600" dirty="0" smtClean="0"/>
              <a:t>, Reinhold </a:t>
            </a:r>
            <a:r>
              <a:rPr lang="en-US" sz="1600" dirty="0" err="1" smtClean="0"/>
              <a:t>Preiner</a:t>
            </a:r>
            <a:r>
              <a:rPr lang="en-US" sz="1600" dirty="0" smtClean="0"/>
              <a:t>, Michael </a:t>
            </a:r>
            <a:r>
              <a:rPr lang="en-US" sz="1600" dirty="0" err="1" smtClean="0"/>
              <a:t>Wimmer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Non-Sampled Anti-Aliasing</a:t>
            </a:r>
            <a:br>
              <a:rPr lang="en-US" sz="2400" i="1" dirty="0" smtClean="0"/>
            </a:br>
            <a:r>
              <a:rPr lang="en-US" sz="2400" b="1" dirty="0" smtClean="0"/>
              <a:t>VMV 2013</a:t>
            </a:r>
            <a:endParaRPr lang="de-AT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54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Shading prefiltering</a:t>
            </a:r>
          </a:p>
          <a:p>
            <a:pPr lvl="1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Needs closed-form solution</a:t>
            </a:r>
          </a:p>
          <a:p>
            <a:pPr lvl="1" eaLnBrk="1" hangingPunct="1"/>
            <a:r>
              <a:rPr lang="de-AT" dirty="0" smtClean="0"/>
              <a:t>Only possible for simple shading models</a:t>
            </a:r>
          </a:p>
          <a:p>
            <a:pPr lvl="2" eaLnBrk="1" hangingPunct="1"/>
            <a:r>
              <a:rPr lang="de-AT" dirty="0" smtClean="0"/>
              <a:t>Linear gradients in </a:t>
            </a:r>
            <a:r>
              <a:rPr lang="de-AT" i="1" dirty="0" smtClean="0"/>
              <a:t>image space</a:t>
            </a:r>
          </a:p>
          <a:p>
            <a:pPr lvl="2" eaLnBrk="1" hangingPunct="1"/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perspective</a:t>
            </a:r>
            <a:r>
              <a:rPr lang="de-AT" dirty="0" smtClean="0"/>
              <a:t> interpolation</a:t>
            </a:r>
          </a:p>
          <a:p>
            <a:pPr lvl="2" eaLnBrk="1" hangingPunct="1"/>
            <a:r>
              <a:rPr lang="de-AT" dirty="0" smtClean="0"/>
              <a:t>No non-linear illumination models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33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908720"/>
            <a:ext cx="4326445" cy="10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Contribution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Analytic </a:t>
            </a:r>
            <a:r>
              <a:rPr lang="de-AT" dirty="0"/>
              <a:t>Rasterization</a:t>
            </a:r>
            <a:endParaRPr lang="de-AT" sz="1800" dirty="0"/>
          </a:p>
          <a:p>
            <a:pPr lvl="1" eaLnBrk="1" hangingPunct="1"/>
            <a:r>
              <a:rPr lang="de-AT" dirty="0"/>
              <a:t>Visibility prefiltering</a:t>
            </a:r>
          </a:p>
          <a:p>
            <a:pPr lvl="1" eaLnBrk="1" hangingPunct="1"/>
            <a:r>
              <a:rPr lang="de-AT" dirty="0"/>
              <a:t>Shading prefiltering</a:t>
            </a:r>
            <a:endParaRPr lang="de-AT" sz="1800" dirty="0"/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/>
              <a:t>Non-Sampled Anti-Aliasing (NSAA)</a:t>
            </a:r>
          </a:p>
          <a:p>
            <a:pPr lvl="1" eaLnBrk="1" hangingPunct="1"/>
            <a:r>
              <a:rPr lang="de-AT" dirty="0"/>
              <a:t>Visibility prefiltering</a:t>
            </a:r>
          </a:p>
          <a:p>
            <a:pPr lvl="1" eaLnBrk="1" hangingPunct="1"/>
            <a:r>
              <a:rPr lang="de-AT" dirty="0"/>
              <a:t>Shading sampling</a:t>
            </a:r>
          </a:p>
          <a:p>
            <a:pPr eaLnBrk="1" hangingPunct="1"/>
            <a:endParaRPr lang="de-AT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52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Contribution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Analytic </a:t>
            </a:r>
            <a:r>
              <a:rPr lang="de-AT" dirty="0"/>
              <a:t>Rasterization</a:t>
            </a:r>
            <a:endParaRPr lang="de-AT" sz="1800" dirty="0"/>
          </a:p>
          <a:p>
            <a:pPr lvl="1" eaLnBrk="1" hangingPunct="1"/>
            <a:r>
              <a:rPr lang="de-AT" dirty="0"/>
              <a:t>Visibility prefiltering</a:t>
            </a:r>
          </a:p>
          <a:p>
            <a:pPr lvl="1" eaLnBrk="1" hangingPunct="1"/>
            <a:r>
              <a:rPr lang="de-AT" dirty="0"/>
              <a:t>Shading prefiltering</a:t>
            </a:r>
            <a:endParaRPr lang="de-AT" sz="1800" dirty="0"/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/>
              <a:t>Non-Sampled Anti-Aliasing (NSAA)</a:t>
            </a:r>
          </a:p>
          <a:p>
            <a:pPr lvl="1" eaLnBrk="1" hangingPunct="1"/>
            <a:r>
              <a:rPr lang="de-AT" dirty="0"/>
              <a:t>Visibility prefiltering</a:t>
            </a:r>
          </a:p>
          <a:p>
            <a:pPr lvl="1" eaLnBrk="1" hangingPunct="1"/>
            <a:r>
              <a:rPr lang="de-AT" dirty="0"/>
              <a:t>Shading sampling</a:t>
            </a:r>
          </a:p>
          <a:p>
            <a:pPr eaLnBrk="1" hangingPunct="1"/>
            <a:endParaRPr lang="de-AT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35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52" y="4077072"/>
            <a:ext cx="4333875" cy="103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51" y="1412776"/>
            <a:ext cx="4326445" cy="10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Design</a:t>
            </a:r>
          </a:p>
          <a:p>
            <a:pPr lvl="1" eaLnBrk="1" hangingPunct="1"/>
            <a:r>
              <a:rPr lang="de-AT" dirty="0" smtClean="0"/>
              <a:t>Fragment gathering</a:t>
            </a:r>
          </a:p>
          <a:p>
            <a:pPr lvl="1" eaLnBrk="1" hangingPunct="1"/>
            <a:r>
              <a:rPr lang="de-AT" dirty="0" smtClean="0"/>
              <a:t>Weight computation</a:t>
            </a:r>
          </a:p>
          <a:p>
            <a:pPr lvl="1" eaLnBrk="1" hangingPunct="1"/>
            <a:r>
              <a:rPr lang="de-AT" dirty="0" smtClean="0"/>
              <a:t>Final </a:t>
            </a:r>
            <a:r>
              <a:rPr lang="de-AT" dirty="0" err="1" smtClean="0"/>
              <a:t>blending</a:t>
            </a:r>
            <a:endParaRPr lang="de-AT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36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5966067" y="932723"/>
            <a:ext cx="1613093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Polygon input</a:t>
            </a:r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5662966" y="2119747"/>
            <a:ext cx="2219295" cy="408623"/>
          </a:xfrm>
          <a:prstGeom prst="roundRect">
            <a:avLst/>
          </a:prstGeom>
          <a:solidFill>
            <a:srgbClr val="6DD626">
              <a:alpha val="30196"/>
            </a:srgbClr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Fragment gathering</a:t>
            </a:r>
            <a:endParaRPr lang="de-AT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306771"/>
            <a:ext cx="2240984" cy="408623"/>
          </a:xfrm>
          <a:prstGeom prst="roundRect">
            <a:avLst/>
          </a:prstGeom>
          <a:solidFill>
            <a:srgbClr val="FF3300">
              <a:alpha val="30196"/>
            </a:srgbClr>
          </a:solidFill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Weight computation</a:t>
            </a:r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5946457" y="4493795"/>
            <a:ext cx="1652310" cy="408623"/>
          </a:xfrm>
          <a:prstGeom prst="roundRect">
            <a:avLst/>
          </a:prstGeom>
          <a:solidFill>
            <a:srgbClr val="2AA3D8">
              <a:alpha val="30196"/>
            </a:srgb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Final blending</a:t>
            </a:r>
            <a:endParaRPr lang="de-AT" dirty="0"/>
          </a:p>
        </p:txBody>
      </p: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 bwMode="auto">
          <a:xfrm>
            <a:off x="6772614" y="1341346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 bwMode="auto">
          <a:xfrm flipH="1">
            <a:off x="6772612" y="2528370"/>
            <a:ext cx="2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 bwMode="auto">
          <a:xfrm>
            <a:off x="6772612" y="3715394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2"/>
            <a:endCxn id="11" idx="0"/>
          </p:cNvCxnSpPr>
          <p:nvPr/>
        </p:nvCxnSpPr>
        <p:spPr bwMode="auto">
          <a:xfrm>
            <a:off x="6772612" y="4902418"/>
            <a:ext cx="2" cy="778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79139" y="5680821"/>
            <a:ext cx="1586949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Raster image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144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Pipeline </a:t>
            </a:r>
            <a:r>
              <a:rPr lang="en-US" i="1" dirty="0"/>
              <a:t>– </a:t>
            </a:r>
            <a:r>
              <a:rPr lang="en-US" dirty="0"/>
              <a:t>Fragment Gathering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37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5966067" y="932723"/>
            <a:ext cx="1613093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Polygon input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66" y="2119747"/>
            <a:ext cx="2219295" cy="408623"/>
          </a:xfrm>
          <a:prstGeom prst="roundRect">
            <a:avLst/>
          </a:prstGeom>
          <a:solidFill>
            <a:srgbClr val="6DD626">
              <a:alpha val="30196"/>
            </a:srgbClr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Fragment gathering</a:t>
            </a:r>
            <a:endParaRPr lang="de-AT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306771"/>
            <a:ext cx="2240984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Weight computation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6457" y="4493795"/>
            <a:ext cx="1652310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Final blending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 bwMode="auto">
          <a:xfrm>
            <a:off x="6772614" y="1341346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 bwMode="auto">
          <a:xfrm flipH="1">
            <a:off x="6772612" y="2528370"/>
            <a:ext cx="2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 bwMode="auto">
          <a:xfrm>
            <a:off x="6772612" y="3715394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2"/>
            <a:endCxn id="11" idx="0"/>
          </p:cNvCxnSpPr>
          <p:nvPr/>
        </p:nvCxnSpPr>
        <p:spPr bwMode="auto">
          <a:xfrm>
            <a:off x="6772612" y="4902418"/>
            <a:ext cx="2" cy="778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79139" y="5680821"/>
            <a:ext cx="1586949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Raster image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 </a:t>
            </a:r>
            <a:r>
              <a:rPr lang="en-US" i="1" dirty="0" smtClean="0"/>
              <a:t>– </a:t>
            </a:r>
            <a:r>
              <a:rPr lang="en-US" dirty="0" smtClean="0"/>
              <a:t>Fragment Gathering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Steps</a:t>
            </a:r>
          </a:p>
          <a:p>
            <a:pPr marL="0" indent="0" eaLnBrk="1" hangingPunct="1">
              <a:buNone/>
            </a:pPr>
            <a:endParaRPr lang="de-AT" sz="1200" dirty="0" smtClean="0"/>
          </a:p>
          <a:p>
            <a:pPr lvl="1" eaLnBrk="1" hangingPunct="1"/>
            <a:r>
              <a:rPr lang="de-AT" dirty="0" smtClean="0"/>
              <a:t>Fragment count </a:t>
            </a:r>
            <a:r>
              <a:rPr lang="de-AT" sz="2000" dirty="0" smtClean="0"/>
              <a:t>(DX)</a:t>
            </a:r>
          </a:p>
          <a:p>
            <a:pPr marL="539750" lvl="1" indent="0" eaLnBrk="1" hangingPunct="1">
              <a:buNone/>
            </a:pPr>
            <a:endParaRPr lang="de-AT" sz="4400" dirty="0" smtClean="0"/>
          </a:p>
          <a:p>
            <a:pPr lvl="1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Scan </a:t>
            </a:r>
            <a:r>
              <a:rPr lang="de-AT" sz="2000" dirty="0" smtClean="0"/>
              <a:t>(GPGPU)</a:t>
            </a:r>
          </a:p>
          <a:p>
            <a:pPr lvl="1" eaLnBrk="1" hangingPunct="1"/>
            <a:endParaRPr lang="de-AT" sz="1600" dirty="0" smtClean="0"/>
          </a:p>
          <a:p>
            <a:pPr lvl="1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Fragment gathering </a:t>
            </a:r>
            <a:r>
              <a:rPr lang="de-AT" sz="2000" dirty="0" smtClean="0"/>
              <a:t>(DX)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38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24" name="Isosceles Triangle 3"/>
          <p:cNvSpPr/>
          <p:nvPr/>
        </p:nvSpPr>
        <p:spPr bwMode="auto">
          <a:xfrm>
            <a:off x="4885260" y="1570976"/>
            <a:ext cx="1140519" cy="788095"/>
          </a:xfrm>
          <a:custGeom>
            <a:avLst/>
            <a:gdLst>
              <a:gd name="connsiteX0" fmla="*/ 0 w 288032"/>
              <a:gd name="connsiteY0" fmla="*/ 288032 h 288032"/>
              <a:gd name="connsiteX1" fmla="*/ 144016 w 288032"/>
              <a:gd name="connsiteY1" fmla="*/ 0 h 288032"/>
              <a:gd name="connsiteX2" fmla="*/ 288032 w 288032"/>
              <a:gd name="connsiteY2" fmla="*/ 288032 h 288032"/>
              <a:gd name="connsiteX3" fmla="*/ 0 w 288032"/>
              <a:gd name="connsiteY3" fmla="*/ 288032 h 288032"/>
              <a:gd name="connsiteX0" fmla="*/ 0 w 340419"/>
              <a:gd name="connsiteY0" fmla="*/ 954782 h 954782"/>
              <a:gd name="connsiteX1" fmla="*/ 196403 w 340419"/>
              <a:gd name="connsiteY1" fmla="*/ 0 h 954782"/>
              <a:gd name="connsiteX2" fmla="*/ 340419 w 340419"/>
              <a:gd name="connsiteY2" fmla="*/ 288032 h 954782"/>
              <a:gd name="connsiteX3" fmla="*/ 0 w 340419"/>
              <a:gd name="connsiteY3" fmla="*/ 954782 h 954782"/>
              <a:gd name="connsiteX0" fmla="*/ 0 w 1140519"/>
              <a:gd name="connsiteY0" fmla="*/ 954782 h 1207195"/>
              <a:gd name="connsiteX1" fmla="*/ 196403 w 1140519"/>
              <a:gd name="connsiteY1" fmla="*/ 0 h 1207195"/>
              <a:gd name="connsiteX2" fmla="*/ 1140519 w 1140519"/>
              <a:gd name="connsiteY2" fmla="*/ 1207195 h 1207195"/>
              <a:gd name="connsiteX3" fmla="*/ 0 w 1140519"/>
              <a:gd name="connsiteY3" fmla="*/ 954782 h 1207195"/>
              <a:gd name="connsiteX0" fmla="*/ 0 w 1140519"/>
              <a:gd name="connsiteY0" fmla="*/ 535682 h 788095"/>
              <a:gd name="connsiteX1" fmla="*/ 1010791 w 1140519"/>
              <a:gd name="connsiteY1" fmla="*/ 0 h 788095"/>
              <a:gd name="connsiteX2" fmla="*/ 1140519 w 1140519"/>
              <a:gd name="connsiteY2" fmla="*/ 788095 h 788095"/>
              <a:gd name="connsiteX3" fmla="*/ 0 w 1140519"/>
              <a:gd name="connsiteY3" fmla="*/ 535682 h 78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19" h="788095">
                <a:moveTo>
                  <a:pt x="0" y="535682"/>
                </a:moveTo>
                <a:lnTo>
                  <a:pt x="1010791" y="0"/>
                </a:lnTo>
                <a:lnTo>
                  <a:pt x="1140519" y="788095"/>
                </a:lnTo>
                <a:lnTo>
                  <a:pt x="0" y="535682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Isosceles Triangle 2"/>
          <p:cNvSpPr/>
          <p:nvPr/>
        </p:nvSpPr>
        <p:spPr bwMode="auto">
          <a:xfrm>
            <a:off x="5167960" y="1569637"/>
            <a:ext cx="568450" cy="1031354"/>
          </a:xfrm>
          <a:custGeom>
            <a:avLst/>
            <a:gdLst>
              <a:gd name="connsiteX0" fmla="*/ 0 w 216024"/>
              <a:gd name="connsiteY0" fmla="*/ 936104 h 936104"/>
              <a:gd name="connsiteX1" fmla="*/ 108012 w 216024"/>
              <a:gd name="connsiteY1" fmla="*/ 0 h 936104"/>
              <a:gd name="connsiteX2" fmla="*/ 216024 w 216024"/>
              <a:gd name="connsiteY2" fmla="*/ 936104 h 936104"/>
              <a:gd name="connsiteX3" fmla="*/ 0 w 216024"/>
              <a:gd name="connsiteY3" fmla="*/ 936104 h 936104"/>
              <a:gd name="connsiteX0" fmla="*/ 0 w 582737"/>
              <a:gd name="connsiteY0" fmla="*/ 936104 h 936104"/>
              <a:gd name="connsiteX1" fmla="*/ 108012 w 582737"/>
              <a:gd name="connsiteY1" fmla="*/ 0 h 936104"/>
              <a:gd name="connsiteX2" fmla="*/ 582737 w 582737"/>
              <a:gd name="connsiteY2" fmla="*/ 917054 h 936104"/>
              <a:gd name="connsiteX3" fmla="*/ 0 w 582737"/>
              <a:gd name="connsiteY3" fmla="*/ 936104 h 936104"/>
              <a:gd name="connsiteX0" fmla="*/ 0 w 568450"/>
              <a:gd name="connsiteY0" fmla="*/ 1017067 h 1017067"/>
              <a:gd name="connsiteX1" fmla="*/ 93725 w 568450"/>
              <a:gd name="connsiteY1" fmla="*/ 0 h 1017067"/>
              <a:gd name="connsiteX2" fmla="*/ 568450 w 568450"/>
              <a:gd name="connsiteY2" fmla="*/ 917054 h 1017067"/>
              <a:gd name="connsiteX3" fmla="*/ 0 w 568450"/>
              <a:gd name="connsiteY3" fmla="*/ 1017067 h 1017067"/>
              <a:gd name="connsiteX0" fmla="*/ 0 w 568450"/>
              <a:gd name="connsiteY0" fmla="*/ 1031354 h 1031354"/>
              <a:gd name="connsiteX1" fmla="*/ 222313 w 568450"/>
              <a:gd name="connsiteY1" fmla="*/ 0 h 1031354"/>
              <a:gd name="connsiteX2" fmla="*/ 568450 w 568450"/>
              <a:gd name="connsiteY2" fmla="*/ 931341 h 1031354"/>
              <a:gd name="connsiteX3" fmla="*/ 0 w 568450"/>
              <a:gd name="connsiteY3" fmla="*/ 1031354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50" h="1031354">
                <a:moveTo>
                  <a:pt x="0" y="1031354"/>
                </a:moveTo>
                <a:lnTo>
                  <a:pt x="222313" y="0"/>
                </a:lnTo>
                <a:lnTo>
                  <a:pt x="568450" y="931341"/>
                </a:lnTo>
                <a:lnTo>
                  <a:pt x="0" y="10313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41651"/>
              </p:ext>
            </p:extLst>
          </p:nvPr>
        </p:nvGraphicFramePr>
        <p:xfrm>
          <a:off x="4793792" y="1512044"/>
          <a:ext cx="1440000" cy="115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18846"/>
              </p:ext>
            </p:extLst>
          </p:nvPr>
        </p:nvGraphicFramePr>
        <p:xfrm>
          <a:off x="6953872" y="1512044"/>
          <a:ext cx="1440000" cy="115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</a:t>
                      </a:r>
                      <a:endParaRPr lang="de-AT" sz="11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2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</a:t>
                      </a:r>
                      <a:endParaRPr lang="de-AT" sz="11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41671"/>
              </p:ext>
            </p:extLst>
          </p:nvPr>
        </p:nvGraphicFramePr>
        <p:xfrm>
          <a:off x="6377808" y="3839532"/>
          <a:ext cx="2016000" cy="288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</a:t>
                      </a:r>
                      <a:endParaRPr lang="de-AT" sz="11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1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3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4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4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5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361555" y="371703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...</a:t>
            </a:r>
            <a:endParaRPr lang="de-AT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34789"/>
              </p:ext>
            </p:extLst>
          </p:nvPr>
        </p:nvGraphicFramePr>
        <p:xfrm>
          <a:off x="5801808" y="5085216"/>
          <a:ext cx="2592000" cy="288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61742" y="49411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...</a:t>
            </a:r>
            <a:endParaRPr lang="de-AT" dirty="0"/>
          </a:p>
        </p:txBody>
      </p:sp>
      <p:sp>
        <p:nvSpPr>
          <p:cNvPr id="33" name="TextBox 32"/>
          <p:cNvSpPr txBox="1"/>
          <p:nvPr/>
        </p:nvSpPr>
        <p:spPr>
          <a:xfrm>
            <a:off x="6578528" y="267550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fragment histogram</a:t>
            </a:r>
            <a:endParaRPr lang="de-AT" dirty="0"/>
          </a:p>
        </p:txBody>
      </p:sp>
      <p:sp>
        <p:nvSpPr>
          <p:cNvPr id="34" name="TextBox 33"/>
          <p:cNvSpPr txBox="1"/>
          <p:nvPr/>
        </p:nvSpPr>
        <p:spPr>
          <a:xfrm>
            <a:off x="7056123" y="4139820"/>
            <a:ext cx="139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o</a:t>
            </a:r>
            <a:r>
              <a:rPr lang="de-AT" dirty="0" smtClean="0"/>
              <a:t>ffset buffer</a:t>
            </a:r>
            <a:endParaRPr lang="de-AT" dirty="0"/>
          </a:p>
        </p:txBody>
      </p:sp>
      <p:sp>
        <p:nvSpPr>
          <p:cNvPr id="35" name="TextBox 34"/>
          <p:cNvSpPr txBox="1"/>
          <p:nvPr/>
        </p:nvSpPr>
        <p:spPr>
          <a:xfrm>
            <a:off x="6534058" y="5373216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primitive ID buffer</a:t>
            </a:r>
            <a:endParaRPr lang="de-AT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368678" y="1512044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530507" y="1510159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953302" y="3839088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098282" y="5085184"/>
            <a:ext cx="56177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Elbow Connector 16"/>
          <p:cNvCxnSpPr>
            <a:stCxn id="26" idx="0"/>
            <a:endCxn id="27" idx="0"/>
          </p:cNvCxnSpPr>
          <p:nvPr/>
        </p:nvCxnSpPr>
        <p:spPr bwMode="auto">
          <a:xfrm rot="5400000" flipH="1" flipV="1">
            <a:off x="6593832" y="432004"/>
            <a:ext cx="12700" cy="2160080"/>
          </a:xfrm>
          <a:prstGeom prst="curvedConnector3">
            <a:avLst>
              <a:gd name="adj1" fmla="val 3975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Elbow Connector 30"/>
          <p:cNvCxnSpPr>
            <a:stCxn id="37" idx="2"/>
            <a:endCxn id="38" idx="0"/>
          </p:cNvCxnSpPr>
          <p:nvPr/>
        </p:nvCxnSpPr>
        <p:spPr bwMode="auto">
          <a:xfrm rot="5400000">
            <a:off x="6365473" y="2530037"/>
            <a:ext cx="2040897" cy="577205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11264"/>
          <p:cNvCxnSpPr>
            <a:stCxn id="38" idx="2"/>
            <a:endCxn id="39" idx="0"/>
          </p:cNvCxnSpPr>
          <p:nvPr/>
        </p:nvCxnSpPr>
        <p:spPr bwMode="auto">
          <a:xfrm rot="5400000">
            <a:off x="6259213" y="4247079"/>
            <a:ext cx="958064" cy="718147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08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Pipeline </a:t>
            </a:r>
            <a:r>
              <a:rPr lang="en-US" i="1" dirty="0"/>
              <a:t>–</a:t>
            </a:r>
            <a:r>
              <a:rPr lang="en-US" dirty="0"/>
              <a:t> Weight Computation 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39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5966067" y="932723"/>
            <a:ext cx="1613093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Polygon input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66" y="2119747"/>
            <a:ext cx="2219295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Fragment gathering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306771"/>
            <a:ext cx="2240984" cy="408623"/>
          </a:xfrm>
          <a:prstGeom prst="roundRect">
            <a:avLst/>
          </a:prstGeom>
          <a:solidFill>
            <a:srgbClr val="FF3300">
              <a:alpha val="30196"/>
            </a:srgbClr>
          </a:solidFill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Weight computation</a:t>
            </a:r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5946457" y="4493795"/>
            <a:ext cx="1652310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Final blending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 bwMode="auto">
          <a:xfrm>
            <a:off x="6772614" y="1341346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 bwMode="auto">
          <a:xfrm flipH="1">
            <a:off x="6772612" y="2528370"/>
            <a:ext cx="2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 bwMode="auto">
          <a:xfrm>
            <a:off x="6772612" y="3715394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2"/>
            <a:endCxn id="11" idx="0"/>
          </p:cNvCxnSpPr>
          <p:nvPr/>
        </p:nvCxnSpPr>
        <p:spPr bwMode="auto">
          <a:xfrm>
            <a:off x="6772612" y="4902418"/>
            <a:ext cx="2" cy="778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79139" y="5680821"/>
            <a:ext cx="1586949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Raster image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Design Choices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AT" dirty="0" smtClean="0"/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endParaRPr lang="de-AT" sz="2800" b="1" dirty="0" smtClean="0"/>
          </a:p>
          <a:p>
            <a:pPr marL="0" indent="0" algn="ctr">
              <a:buNone/>
            </a:pPr>
            <a:r>
              <a:rPr lang="de-AT" b="1" dirty="0" err="1" smtClean="0"/>
              <a:t>Which</a:t>
            </a:r>
            <a:r>
              <a:rPr lang="de-AT" b="1" dirty="0" smtClean="0"/>
              <a:t> </a:t>
            </a:r>
            <a:r>
              <a:rPr lang="de-AT" b="1" dirty="0" err="1"/>
              <a:t>filter</a:t>
            </a:r>
            <a:r>
              <a:rPr lang="de-AT" b="1" dirty="0"/>
              <a:t>?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b="1" dirty="0" err="1" smtClean="0"/>
              <a:t>How</a:t>
            </a:r>
            <a:r>
              <a:rPr lang="de-AT" b="1" dirty="0" smtClean="0"/>
              <a:t> to evaluate </a:t>
            </a:r>
            <a:r>
              <a:rPr lang="de-AT" b="1" dirty="0" err="1" smtClean="0"/>
              <a:t>it</a:t>
            </a:r>
            <a:r>
              <a:rPr lang="de-AT" b="1" dirty="0" smtClean="0"/>
              <a:t>?</a:t>
            </a:r>
          </a:p>
          <a:p>
            <a:pPr marL="0" indent="0" algn="ctr">
              <a:buNone/>
            </a:pPr>
            <a:endParaRPr lang="de-AT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</a:t>
            </a:fld>
            <a:endParaRPr lang="de-AT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2127357" y="3140968"/>
            <a:ext cx="4960724" cy="576064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319816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/>
              <a:t>Performance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90434" y="31981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Quality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1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 </a:t>
            </a:r>
            <a:r>
              <a:rPr lang="en-US" i="1" dirty="0" smtClean="0"/>
              <a:t>–</a:t>
            </a:r>
            <a:r>
              <a:rPr lang="en-US" dirty="0" smtClean="0"/>
              <a:t> Weight Computation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Steps</a:t>
            </a:r>
          </a:p>
          <a:p>
            <a:pPr lvl="1" eaLnBrk="1" hangingPunct="1"/>
            <a:r>
              <a:rPr lang="de-AT" dirty="0" smtClean="0"/>
              <a:t>Parallel hidden surface elimination </a:t>
            </a:r>
            <a:r>
              <a:rPr lang="de-AT" sz="2000" dirty="0" smtClean="0"/>
              <a:t>(GPGPU)</a:t>
            </a:r>
          </a:p>
          <a:p>
            <a:pPr lvl="1" eaLnBrk="1" hangingPunct="1"/>
            <a:r>
              <a:rPr lang="de-AT" dirty="0" smtClean="0"/>
              <a:t>Parallel visibility prefiltering </a:t>
            </a:r>
            <a:r>
              <a:rPr lang="de-AT" sz="2000" dirty="0" smtClean="0"/>
              <a:t>(GPGPU)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40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1042" y="3070591"/>
            <a:ext cx="1678599" cy="1513507"/>
            <a:chOff x="750683" y="2714426"/>
            <a:chExt cx="1678599" cy="1513507"/>
          </a:xfrm>
        </p:grpSpPr>
        <p:sp>
          <p:nvSpPr>
            <p:cNvPr id="20" name="Isosceles Triangle 3"/>
            <p:cNvSpPr/>
            <p:nvPr/>
          </p:nvSpPr>
          <p:spPr bwMode="auto">
            <a:xfrm>
              <a:off x="755576" y="2716391"/>
              <a:ext cx="1673706" cy="1156526"/>
            </a:xfrm>
            <a:custGeom>
              <a:avLst/>
              <a:gdLst>
                <a:gd name="connsiteX0" fmla="*/ 0 w 288032"/>
                <a:gd name="connsiteY0" fmla="*/ 288032 h 288032"/>
                <a:gd name="connsiteX1" fmla="*/ 144016 w 288032"/>
                <a:gd name="connsiteY1" fmla="*/ 0 h 288032"/>
                <a:gd name="connsiteX2" fmla="*/ 288032 w 288032"/>
                <a:gd name="connsiteY2" fmla="*/ 288032 h 288032"/>
                <a:gd name="connsiteX3" fmla="*/ 0 w 288032"/>
                <a:gd name="connsiteY3" fmla="*/ 288032 h 288032"/>
                <a:gd name="connsiteX0" fmla="*/ 0 w 340419"/>
                <a:gd name="connsiteY0" fmla="*/ 954782 h 954782"/>
                <a:gd name="connsiteX1" fmla="*/ 196403 w 340419"/>
                <a:gd name="connsiteY1" fmla="*/ 0 h 954782"/>
                <a:gd name="connsiteX2" fmla="*/ 340419 w 340419"/>
                <a:gd name="connsiteY2" fmla="*/ 288032 h 954782"/>
                <a:gd name="connsiteX3" fmla="*/ 0 w 340419"/>
                <a:gd name="connsiteY3" fmla="*/ 954782 h 954782"/>
                <a:gd name="connsiteX0" fmla="*/ 0 w 1140519"/>
                <a:gd name="connsiteY0" fmla="*/ 954782 h 1207195"/>
                <a:gd name="connsiteX1" fmla="*/ 196403 w 1140519"/>
                <a:gd name="connsiteY1" fmla="*/ 0 h 1207195"/>
                <a:gd name="connsiteX2" fmla="*/ 1140519 w 1140519"/>
                <a:gd name="connsiteY2" fmla="*/ 1207195 h 1207195"/>
                <a:gd name="connsiteX3" fmla="*/ 0 w 1140519"/>
                <a:gd name="connsiteY3" fmla="*/ 954782 h 1207195"/>
                <a:gd name="connsiteX0" fmla="*/ 0 w 1140519"/>
                <a:gd name="connsiteY0" fmla="*/ 535682 h 788095"/>
                <a:gd name="connsiteX1" fmla="*/ 1010791 w 1140519"/>
                <a:gd name="connsiteY1" fmla="*/ 0 h 788095"/>
                <a:gd name="connsiteX2" fmla="*/ 1140519 w 1140519"/>
                <a:gd name="connsiteY2" fmla="*/ 788095 h 788095"/>
                <a:gd name="connsiteX3" fmla="*/ 0 w 1140519"/>
                <a:gd name="connsiteY3" fmla="*/ 535682 h 78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19" h="788095">
                  <a:moveTo>
                    <a:pt x="0" y="535682"/>
                  </a:moveTo>
                  <a:lnTo>
                    <a:pt x="1010791" y="0"/>
                  </a:lnTo>
                  <a:lnTo>
                    <a:pt x="1140519" y="788095"/>
                  </a:lnTo>
                  <a:lnTo>
                    <a:pt x="0" y="535682"/>
                  </a:lnTo>
                  <a:close/>
                </a:path>
              </a:pathLst>
            </a:custGeom>
            <a:solidFill>
              <a:srgbClr val="92D05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Isosceles Triangle 2"/>
            <p:cNvSpPr/>
            <p:nvPr/>
          </p:nvSpPr>
          <p:spPr bwMode="auto">
            <a:xfrm>
              <a:off x="1170437" y="2714426"/>
              <a:ext cx="834198" cy="1513507"/>
            </a:xfrm>
            <a:custGeom>
              <a:avLst/>
              <a:gdLst>
                <a:gd name="connsiteX0" fmla="*/ 0 w 216024"/>
                <a:gd name="connsiteY0" fmla="*/ 936104 h 936104"/>
                <a:gd name="connsiteX1" fmla="*/ 108012 w 216024"/>
                <a:gd name="connsiteY1" fmla="*/ 0 h 936104"/>
                <a:gd name="connsiteX2" fmla="*/ 216024 w 216024"/>
                <a:gd name="connsiteY2" fmla="*/ 936104 h 936104"/>
                <a:gd name="connsiteX3" fmla="*/ 0 w 216024"/>
                <a:gd name="connsiteY3" fmla="*/ 936104 h 936104"/>
                <a:gd name="connsiteX0" fmla="*/ 0 w 582737"/>
                <a:gd name="connsiteY0" fmla="*/ 936104 h 936104"/>
                <a:gd name="connsiteX1" fmla="*/ 108012 w 582737"/>
                <a:gd name="connsiteY1" fmla="*/ 0 h 936104"/>
                <a:gd name="connsiteX2" fmla="*/ 582737 w 582737"/>
                <a:gd name="connsiteY2" fmla="*/ 917054 h 936104"/>
                <a:gd name="connsiteX3" fmla="*/ 0 w 582737"/>
                <a:gd name="connsiteY3" fmla="*/ 936104 h 936104"/>
                <a:gd name="connsiteX0" fmla="*/ 0 w 568450"/>
                <a:gd name="connsiteY0" fmla="*/ 1017067 h 1017067"/>
                <a:gd name="connsiteX1" fmla="*/ 93725 w 568450"/>
                <a:gd name="connsiteY1" fmla="*/ 0 h 1017067"/>
                <a:gd name="connsiteX2" fmla="*/ 568450 w 568450"/>
                <a:gd name="connsiteY2" fmla="*/ 917054 h 1017067"/>
                <a:gd name="connsiteX3" fmla="*/ 0 w 568450"/>
                <a:gd name="connsiteY3" fmla="*/ 1017067 h 1017067"/>
                <a:gd name="connsiteX0" fmla="*/ 0 w 568450"/>
                <a:gd name="connsiteY0" fmla="*/ 1031354 h 1031354"/>
                <a:gd name="connsiteX1" fmla="*/ 222313 w 568450"/>
                <a:gd name="connsiteY1" fmla="*/ 0 h 1031354"/>
                <a:gd name="connsiteX2" fmla="*/ 568450 w 568450"/>
                <a:gd name="connsiteY2" fmla="*/ 931341 h 1031354"/>
                <a:gd name="connsiteX3" fmla="*/ 0 w 568450"/>
                <a:gd name="connsiteY3" fmla="*/ 1031354 h 103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450" h="1031354">
                  <a:moveTo>
                    <a:pt x="0" y="1031354"/>
                  </a:moveTo>
                  <a:lnTo>
                    <a:pt x="222313" y="0"/>
                  </a:lnTo>
                  <a:lnTo>
                    <a:pt x="568450" y="931341"/>
                  </a:lnTo>
                  <a:lnTo>
                    <a:pt x="0" y="1031354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Isosceles Triangle 3"/>
            <p:cNvSpPr/>
            <p:nvPr/>
          </p:nvSpPr>
          <p:spPr bwMode="auto">
            <a:xfrm>
              <a:off x="750683" y="2716391"/>
              <a:ext cx="1673706" cy="1156526"/>
            </a:xfrm>
            <a:custGeom>
              <a:avLst/>
              <a:gdLst>
                <a:gd name="connsiteX0" fmla="*/ 0 w 288032"/>
                <a:gd name="connsiteY0" fmla="*/ 288032 h 288032"/>
                <a:gd name="connsiteX1" fmla="*/ 144016 w 288032"/>
                <a:gd name="connsiteY1" fmla="*/ 0 h 288032"/>
                <a:gd name="connsiteX2" fmla="*/ 288032 w 288032"/>
                <a:gd name="connsiteY2" fmla="*/ 288032 h 288032"/>
                <a:gd name="connsiteX3" fmla="*/ 0 w 288032"/>
                <a:gd name="connsiteY3" fmla="*/ 288032 h 288032"/>
                <a:gd name="connsiteX0" fmla="*/ 0 w 340419"/>
                <a:gd name="connsiteY0" fmla="*/ 954782 h 954782"/>
                <a:gd name="connsiteX1" fmla="*/ 196403 w 340419"/>
                <a:gd name="connsiteY1" fmla="*/ 0 h 954782"/>
                <a:gd name="connsiteX2" fmla="*/ 340419 w 340419"/>
                <a:gd name="connsiteY2" fmla="*/ 288032 h 954782"/>
                <a:gd name="connsiteX3" fmla="*/ 0 w 340419"/>
                <a:gd name="connsiteY3" fmla="*/ 954782 h 954782"/>
                <a:gd name="connsiteX0" fmla="*/ 0 w 1140519"/>
                <a:gd name="connsiteY0" fmla="*/ 954782 h 1207195"/>
                <a:gd name="connsiteX1" fmla="*/ 196403 w 1140519"/>
                <a:gd name="connsiteY1" fmla="*/ 0 h 1207195"/>
                <a:gd name="connsiteX2" fmla="*/ 1140519 w 1140519"/>
                <a:gd name="connsiteY2" fmla="*/ 1207195 h 1207195"/>
                <a:gd name="connsiteX3" fmla="*/ 0 w 1140519"/>
                <a:gd name="connsiteY3" fmla="*/ 954782 h 1207195"/>
                <a:gd name="connsiteX0" fmla="*/ 0 w 1140519"/>
                <a:gd name="connsiteY0" fmla="*/ 535682 h 788095"/>
                <a:gd name="connsiteX1" fmla="*/ 1010791 w 1140519"/>
                <a:gd name="connsiteY1" fmla="*/ 0 h 788095"/>
                <a:gd name="connsiteX2" fmla="*/ 1140519 w 1140519"/>
                <a:gd name="connsiteY2" fmla="*/ 788095 h 788095"/>
                <a:gd name="connsiteX3" fmla="*/ 0 w 1140519"/>
                <a:gd name="connsiteY3" fmla="*/ 535682 h 78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19" h="788095">
                  <a:moveTo>
                    <a:pt x="0" y="535682"/>
                  </a:moveTo>
                  <a:lnTo>
                    <a:pt x="1010791" y="0"/>
                  </a:lnTo>
                  <a:lnTo>
                    <a:pt x="1140519" y="788095"/>
                  </a:lnTo>
                  <a:lnTo>
                    <a:pt x="0" y="535682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Isosceles Triangle 2"/>
          <p:cNvSpPr/>
          <p:nvPr/>
        </p:nvSpPr>
        <p:spPr bwMode="auto">
          <a:xfrm>
            <a:off x="3315060" y="3070591"/>
            <a:ext cx="834198" cy="1513507"/>
          </a:xfrm>
          <a:custGeom>
            <a:avLst/>
            <a:gdLst>
              <a:gd name="connsiteX0" fmla="*/ 0 w 216024"/>
              <a:gd name="connsiteY0" fmla="*/ 936104 h 936104"/>
              <a:gd name="connsiteX1" fmla="*/ 108012 w 216024"/>
              <a:gd name="connsiteY1" fmla="*/ 0 h 936104"/>
              <a:gd name="connsiteX2" fmla="*/ 216024 w 216024"/>
              <a:gd name="connsiteY2" fmla="*/ 936104 h 936104"/>
              <a:gd name="connsiteX3" fmla="*/ 0 w 216024"/>
              <a:gd name="connsiteY3" fmla="*/ 936104 h 936104"/>
              <a:gd name="connsiteX0" fmla="*/ 0 w 582737"/>
              <a:gd name="connsiteY0" fmla="*/ 936104 h 936104"/>
              <a:gd name="connsiteX1" fmla="*/ 108012 w 582737"/>
              <a:gd name="connsiteY1" fmla="*/ 0 h 936104"/>
              <a:gd name="connsiteX2" fmla="*/ 582737 w 582737"/>
              <a:gd name="connsiteY2" fmla="*/ 917054 h 936104"/>
              <a:gd name="connsiteX3" fmla="*/ 0 w 582737"/>
              <a:gd name="connsiteY3" fmla="*/ 936104 h 936104"/>
              <a:gd name="connsiteX0" fmla="*/ 0 w 568450"/>
              <a:gd name="connsiteY0" fmla="*/ 1017067 h 1017067"/>
              <a:gd name="connsiteX1" fmla="*/ 93725 w 568450"/>
              <a:gd name="connsiteY1" fmla="*/ 0 h 1017067"/>
              <a:gd name="connsiteX2" fmla="*/ 568450 w 568450"/>
              <a:gd name="connsiteY2" fmla="*/ 917054 h 1017067"/>
              <a:gd name="connsiteX3" fmla="*/ 0 w 568450"/>
              <a:gd name="connsiteY3" fmla="*/ 1017067 h 1017067"/>
              <a:gd name="connsiteX0" fmla="*/ 0 w 568450"/>
              <a:gd name="connsiteY0" fmla="*/ 1031354 h 1031354"/>
              <a:gd name="connsiteX1" fmla="*/ 222313 w 568450"/>
              <a:gd name="connsiteY1" fmla="*/ 0 h 1031354"/>
              <a:gd name="connsiteX2" fmla="*/ 568450 w 568450"/>
              <a:gd name="connsiteY2" fmla="*/ 931341 h 1031354"/>
              <a:gd name="connsiteX3" fmla="*/ 0 w 568450"/>
              <a:gd name="connsiteY3" fmla="*/ 1031354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50" h="1031354">
                <a:moveTo>
                  <a:pt x="0" y="1031354"/>
                </a:moveTo>
                <a:lnTo>
                  <a:pt x="222313" y="0"/>
                </a:lnTo>
                <a:lnTo>
                  <a:pt x="568450" y="931341"/>
                </a:lnTo>
                <a:lnTo>
                  <a:pt x="0" y="1031354"/>
                </a:lnTo>
                <a:close/>
              </a:path>
            </a:pathLst>
          </a:cu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17"/>
          <p:cNvSpPr/>
          <p:nvPr/>
        </p:nvSpPr>
        <p:spPr bwMode="auto">
          <a:xfrm>
            <a:off x="3802583" y="3077735"/>
            <a:ext cx="769417" cy="1151186"/>
          </a:xfrm>
          <a:custGeom>
            <a:avLst/>
            <a:gdLst>
              <a:gd name="connsiteX0" fmla="*/ 0 w 936104"/>
              <a:gd name="connsiteY0" fmla="*/ 0 h 865436"/>
              <a:gd name="connsiteX1" fmla="*/ 936104 w 936104"/>
              <a:gd name="connsiteY1" fmla="*/ 0 h 865436"/>
              <a:gd name="connsiteX2" fmla="*/ 936104 w 936104"/>
              <a:gd name="connsiteY2" fmla="*/ 865436 h 865436"/>
              <a:gd name="connsiteX3" fmla="*/ 0 w 936104"/>
              <a:gd name="connsiteY3" fmla="*/ 865436 h 865436"/>
              <a:gd name="connsiteX4" fmla="*/ 0 w 936104"/>
              <a:gd name="connsiteY4" fmla="*/ 0 h 865436"/>
              <a:gd name="connsiteX0" fmla="*/ 0 w 936104"/>
              <a:gd name="connsiteY0" fmla="*/ 0 h 865436"/>
              <a:gd name="connsiteX1" fmla="*/ 555104 w 936104"/>
              <a:gd name="connsiteY1" fmla="*/ 0 h 865436"/>
              <a:gd name="connsiteX2" fmla="*/ 936104 w 936104"/>
              <a:gd name="connsiteY2" fmla="*/ 865436 h 865436"/>
              <a:gd name="connsiteX3" fmla="*/ 0 w 936104"/>
              <a:gd name="connsiteY3" fmla="*/ 865436 h 865436"/>
              <a:gd name="connsiteX4" fmla="*/ 0 w 936104"/>
              <a:gd name="connsiteY4" fmla="*/ 0 h 865436"/>
              <a:gd name="connsiteX0" fmla="*/ 0 w 750367"/>
              <a:gd name="connsiteY0" fmla="*/ 0 h 1165474"/>
              <a:gd name="connsiteX1" fmla="*/ 555104 w 750367"/>
              <a:gd name="connsiteY1" fmla="*/ 0 h 1165474"/>
              <a:gd name="connsiteX2" fmla="*/ 750367 w 750367"/>
              <a:gd name="connsiteY2" fmla="*/ 1165474 h 1165474"/>
              <a:gd name="connsiteX3" fmla="*/ 0 w 750367"/>
              <a:gd name="connsiteY3" fmla="*/ 865436 h 1165474"/>
              <a:gd name="connsiteX4" fmla="*/ 0 w 750367"/>
              <a:gd name="connsiteY4" fmla="*/ 0 h 1165474"/>
              <a:gd name="connsiteX0" fmla="*/ 0 w 783704"/>
              <a:gd name="connsiteY0" fmla="*/ 314325 h 1165474"/>
              <a:gd name="connsiteX1" fmla="*/ 588441 w 783704"/>
              <a:gd name="connsiteY1" fmla="*/ 0 h 1165474"/>
              <a:gd name="connsiteX2" fmla="*/ 783704 w 783704"/>
              <a:gd name="connsiteY2" fmla="*/ 1165474 h 1165474"/>
              <a:gd name="connsiteX3" fmla="*/ 33337 w 783704"/>
              <a:gd name="connsiteY3" fmla="*/ 865436 h 1165474"/>
              <a:gd name="connsiteX4" fmla="*/ 0 w 783704"/>
              <a:gd name="connsiteY4" fmla="*/ 314325 h 1165474"/>
              <a:gd name="connsiteX0" fmla="*/ 0 w 783704"/>
              <a:gd name="connsiteY0" fmla="*/ 314325 h 1165474"/>
              <a:gd name="connsiteX1" fmla="*/ 588441 w 783704"/>
              <a:gd name="connsiteY1" fmla="*/ 0 h 1165474"/>
              <a:gd name="connsiteX2" fmla="*/ 783704 w 783704"/>
              <a:gd name="connsiteY2" fmla="*/ 1165474 h 1165474"/>
              <a:gd name="connsiteX3" fmla="*/ 266700 w 783704"/>
              <a:gd name="connsiteY3" fmla="*/ 1046411 h 1165474"/>
              <a:gd name="connsiteX4" fmla="*/ 0 w 783704"/>
              <a:gd name="connsiteY4" fmla="*/ 314325 h 1165474"/>
              <a:gd name="connsiteX0" fmla="*/ 0 w 783704"/>
              <a:gd name="connsiteY0" fmla="*/ 307181 h 1158330"/>
              <a:gd name="connsiteX1" fmla="*/ 571773 w 783704"/>
              <a:gd name="connsiteY1" fmla="*/ 0 h 1158330"/>
              <a:gd name="connsiteX2" fmla="*/ 783704 w 783704"/>
              <a:gd name="connsiteY2" fmla="*/ 1158330 h 1158330"/>
              <a:gd name="connsiteX3" fmla="*/ 266700 w 783704"/>
              <a:gd name="connsiteY3" fmla="*/ 1039267 h 1158330"/>
              <a:gd name="connsiteX4" fmla="*/ 0 w 783704"/>
              <a:gd name="connsiteY4" fmla="*/ 307181 h 1158330"/>
              <a:gd name="connsiteX0" fmla="*/ 0 w 767036"/>
              <a:gd name="connsiteY0" fmla="*/ 307181 h 1151186"/>
              <a:gd name="connsiteX1" fmla="*/ 571773 w 767036"/>
              <a:gd name="connsiteY1" fmla="*/ 0 h 1151186"/>
              <a:gd name="connsiteX2" fmla="*/ 767036 w 767036"/>
              <a:gd name="connsiteY2" fmla="*/ 1151186 h 1151186"/>
              <a:gd name="connsiteX3" fmla="*/ 266700 w 767036"/>
              <a:gd name="connsiteY3" fmla="*/ 1039267 h 1151186"/>
              <a:gd name="connsiteX4" fmla="*/ 0 w 767036"/>
              <a:gd name="connsiteY4" fmla="*/ 307181 h 1151186"/>
              <a:gd name="connsiteX0" fmla="*/ 0 w 767036"/>
              <a:gd name="connsiteY0" fmla="*/ 300038 h 1151186"/>
              <a:gd name="connsiteX1" fmla="*/ 571773 w 767036"/>
              <a:gd name="connsiteY1" fmla="*/ 0 h 1151186"/>
              <a:gd name="connsiteX2" fmla="*/ 767036 w 767036"/>
              <a:gd name="connsiteY2" fmla="*/ 1151186 h 1151186"/>
              <a:gd name="connsiteX3" fmla="*/ 266700 w 767036"/>
              <a:gd name="connsiteY3" fmla="*/ 1039267 h 1151186"/>
              <a:gd name="connsiteX4" fmla="*/ 0 w 767036"/>
              <a:gd name="connsiteY4" fmla="*/ 300038 h 1151186"/>
              <a:gd name="connsiteX0" fmla="*/ 0 w 769417"/>
              <a:gd name="connsiteY0" fmla="*/ 302420 h 1151186"/>
              <a:gd name="connsiteX1" fmla="*/ 574154 w 769417"/>
              <a:gd name="connsiteY1" fmla="*/ 0 h 1151186"/>
              <a:gd name="connsiteX2" fmla="*/ 769417 w 769417"/>
              <a:gd name="connsiteY2" fmla="*/ 1151186 h 1151186"/>
              <a:gd name="connsiteX3" fmla="*/ 269081 w 769417"/>
              <a:gd name="connsiteY3" fmla="*/ 1039267 h 1151186"/>
              <a:gd name="connsiteX4" fmla="*/ 0 w 769417"/>
              <a:gd name="connsiteY4" fmla="*/ 302420 h 1151186"/>
              <a:gd name="connsiteX0" fmla="*/ 0 w 769417"/>
              <a:gd name="connsiteY0" fmla="*/ 302420 h 1151186"/>
              <a:gd name="connsiteX1" fmla="*/ 581297 w 769417"/>
              <a:gd name="connsiteY1" fmla="*/ 0 h 1151186"/>
              <a:gd name="connsiteX2" fmla="*/ 769417 w 769417"/>
              <a:gd name="connsiteY2" fmla="*/ 1151186 h 1151186"/>
              <a:gd name="connsiteX3" fmla="*/ 269081 w 769417"/>
              <a:gd name="connsiteY3" fmla="*/ 1039267 h 1151186"/>
              <a:gd name="connsiteX4" fmla="*/ 0 w 769417"/>
              <a:gd name="connsiteY4" fmla="*/ 302420 h 115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17" h="1151186">
                <a:moveTo>
                  <a:pt x="0" y="302420"/>
                </a:moveTo>
                <a:lnTo>
                  <a:pt x="581297" y="0"/>
                </a:lnTo>
                <a:lnTo>
                  <a:pt x="769417" y="1151186"/>
                </a:lnTo>
                <a:lnTo>
                  <a:pt x="269081" y="1039267"/>
                </a:lnTo>
                <a:lnTo>
                  <a:pt x="0" y="302420"/>
                </a:lnTo>
                <a:close/>
              </a:path>
            </a:pathLst>
          </a:cu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Isosceles Triangle 18"/>
          <p:cNvSpPr/>
          <p:nvPr/>
        </p:nvSpPr>
        <p:spPr bwMode="auto">
          <a:xfrm>
            <a:off x="2901219" y="3539600"/>
            <a:ext cx="601029" cy="435768"/>
          </a:xfrm>
          <a:custGeom>
            <a:avLst/>
            <a:gdLst>
              <a:gd name="connsiteX0" fmla="*/ 0 w 360040"/>
              <a:gd name="connsiteY0" fmla="*/ 432048 h 432048"/>
              <a:gd name="connsiteX1" fmla="*/ 180020 w 360040"/>
              <a:gd name="connsiteY1" fmla="*/ 0 h 432048"/>
              <a:gd name="connsiteX2" fmla="*/ 360040 w 360040"/>
              <a:gd name="connsiteY2" fmla="*/ 432048 h 432048"/>
              <a:gd name="connsiteX3" fmla="*/ 0 w 360040"/>
              <a:gd name="connsiteY3" fmla="*/ 432048 h 432048"/>
              <a:gd name="connsiteX0" fmla="*/ 1777368 w 2137408"/>
              <a:gd name="connsiteY0" fmla="*/ 0 h 51345"/>
              <a:gd name="connsiteX1" fmla="*/ 0 w 2137408"/>
              <a:gd name="connsiteY1" fmla="*/ 51345 h 51345"/>
              <a:gd name="connsiteX2" fmla="*/ 2137408 w 2137408"/>
              <a:gd name="connsiteY2" fmla="*/ 0 h 51345"/>
              <a:gd name="connsiteX3" fmla="*/ 1777368 w 2137408"/>
              <a:gd name="connsiteY3" fmla="*/ 0 h 51345"/>
              <a:gd name="connsiteX0" fmla="*/ 1777368 w 1777368"/>
              <a:gd name="connsiteY0" fmla="*/ 0 h 185738"/>
              <a:gd name="connsiteX1" fmla="*/ 0 w 1777368"/>
              <a:gd name="connsiteY1" fmla="*/ 51345 h 185738"/>
              <a:gd name="connsiteX2" fmla="*/ 520540 w 1777368"/>
              <a:gd name="connsiteY2" fmla="*/ 185738 h 185738"/>
              <a:gd name="connsiteX3" fmla="*/ 1777368 w 1777368"/>
              <a:gd name="connsiteY3" fmla="*/ 0 h 185738"/>
              <a:gd name="connsiteX0" fmla="*/ 593886 w 593886"/>
              <a:gd name="connsiteY0" fmla="*/ 0 h 435769"/>
              <a:gd name="connsiteX1" fmla="*/ 0 w 593886"/>
              <a:gd name="connsiteY1" fmla="*/ 301376 h 435769"/>
              <a:gd name="connsiteX2" fmla="*/ 520540 w 593886"/>
              <a:gd name="connsiteY2" fmla="*/ 435769 h 435769"/>
              <a:gd name="connsiteX3" fmla="*/ 593886 w 593886"/>
              <a:gd name="connsiteY3" fmla="*/ 0 h 435769"/>
              <a:gd name="connsiteX0" fmla="*/ 617698 w 617698"/>
              <a:gd name="connsiteY0" fmla="*/ 0 h 435769"/>
              <a:gd name="connsiteX1" fmla="*/ 0 w 617698"/>
              <a:gd name="connsiteY1" fmla="*/ 318045 h 435769"/>
              <a:gd name="connsiteX2" fmla="*/ 544352 w 617698"/>
              <a:gd name="connsiteY2" fmla="*/ 435769 h 435769"/>
              <a:gd name="connsiteX3" fmla="*/ 617698 w 617698"/>
              <a:gd name="connsiteY3" fmla="*/ 0 h 435769"/>
              <a:gd name="connsiteX0" fmla="*/ 584360 w 584360"/>
              <a:gd name="connsiteY0" fmla="*/ 0 h 419100"/>
              <a:gd name="connsiteX1" fmla="*/ 0 w 584360"/>
              <a:gd name="connsiteY1" fmla="*/ 301376 h 419100"/>
              <a:gd name="connsiteX2" fmla="*/ 544352 w 584360"/>
              <a:gd name="connsiteY2" fmla="*/ 419100 h 419100"/>
              <a:gd name="connsiteX3" fmla="*/ 584360 w 584360"/>
              <a:gd name="connsiteY3" fmla="*/ 0 h 419100"/>
              <a:gd name="connsiteX0" fmla="*/ 584360 w 584360"/>
              <a:gd name="connsiteY0" fmla="*/ 0 h 419100"/>
              <a:gd name="connsiteX1" fmla="*/ 0 w 584360"/>
              <a:gd name="connsiteY1" fmla="*/ 301376 h 419100"/>
              <a:gd name="connsiteX2" fmla="*/ 513395 w 584360"/>
              <a:gd name="connsiteY2" fmla="*/ 419100 h 419100"/>
              <a:gd name="connsiteX3" fmla="*/ 584360 w 584360"/>
              <a:gd name="connsiteY3" fmla="*/ 0 h 419100"/>
              <a:gd name="connsiteX0" fmla="*/ 584360 w 584360"/>
              <a:gd name="connsiteY0" fmla="*/ 0 h 416718"/>
              <a:gd name="connsiteX1" fmla="*/ 0 w 584360"/>
              <a:gd name="connsiteY1" fmla="*/ 301376 h 416718"/>
              <a:gd name="connsiteX2" fmla="*/ 506251 w 584360"/>
              <a:gd name="connsiteY2" fmla="*/ 416718 h 416718"/>
              <a:gd name="connsiteX3" fmla="*/ 584360 w 584360"/>
              <a:gd name="connsiteY3" fmla="*/ 0 h 416718"/>
              <a:gd name="connsiteX0" fmla="*/ 608173 w 608173"/>
              <a:gd name="connsiteY0" fmla="*/ 0 h 442912"/>
              <a:gd name="connsiteX1" fmla="*/ 0 w 608173"/>
              <a:gd name="connsiteY1" fmla="*/ 327570 h 442912"/>
              <a:gd name="connsiteX2" fmla="*/ 506251 w 608173"/>
              <a:gd name="connsiteY2" fmla="*/ 442912 h 442912"/>
              <a:gd name="connsiteX3" fmla="*/ 608173 w 608173"/>
              <a:gd name="connsiteY3" fmla="*/ 0 h 442912"/>
              <a:gd name="connsiteX0" fmla="*/ 593885 w 593885"/>
              <a:gd name="connsiteY0" fmla="*/ 0 h 435768"/>
              <a:gd name="connsiteX1" fmla="*/ 0 w 593885"/>
              <a:gd name="connsiteY1" fmla="*/ 320426 h 435768"/>
              <a:gd name="connsiteX2" fmla="*/ 506251 w 593885"/>
              <a:gd name="connsiteY2" fmla="*/ 435768 h 435768"/>
              <a:gd name="connsiteX3" fmla="*/ 593885 w 593885"/>
              <a:gd name="connsiteY3" fmla="*/ 0 h 435768"/>
              <a:gd name="connsiteX0" fmla="*/ 601029 w 601029"/>
              <a:gd name="connsiteY0" fmla="*/ 0 h 435768"/>
              <a:gd name="connsiteX1" fmla="*/ 0 w 601029"/>
              <a:gd name="connsiteY1" fmla="*/ 320426 h 435768"/>
              <a:gd name="connsiteX2" fmla="*/ 506251 w 601029"/>
              <a:gd name="connsiteY2" fmla="*/ 435768 h 435768"/>
              <a:gd name="connsiteX3" fmla="*/ 601029 w 601029"/>
              <a:gd name="connsiteY3" fmla="*/ 0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029" h="435768">
                <a:moveTo>
                  <a:pt x="601029" y="0"/>
                </a:moveTo>
                <a:lnTo>
                  <a:pt x="0" y="320426"/>
                </a:lnTo>
                <a:lnTo>
                  <a:pt x="506251" y="435768"/>
                </a:lnTo>
                <a:lnTo>
                  <a:pt x="601029" y="0"/>
                </a:lnTo>
                <a:close/>
              </a:path>
            </a:pathLst>
          </a:cu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326135" y="3653328"/>
            <a:ext cx="5040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" descr="C:\Users\tomuz\Desktop\!PAPERS\2013 NSAA\Presentation\pixelKern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64296" cy="16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32465" y="458409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</a:t>
            </a:r>
            <a:r>
              <a:rPr lang="de-AT" dirty="0" smtClean="0"/>
              <a:t>nalytic convolution</a:t>
            </a:r>
            <a:endParaRPr lang="de-AT" dirty="0"/>
          </a:p>
        </p:txBody>
      </p:sp>
      <p:sp>
        <p:nvSpPr>
          <p:cNvPr id="32" name="TextBox 31"/>
          <p:cNvSpPr txBox="1"/>
          <p:nvPr/>
        </p:nvSpPr>
        <p:spPr>
          <a:xfrm>
            <a:off x="1652268" y="458409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</a:t>
            </a:r>
            <a:r>
              <a:rPr lang="de-AT" dirty="0" smtClean="0"/>
              <a:t>nalytic visibility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19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 </a:t>
            </a:r>
            <a:r>
              <a:rPr lang="en-US" i="1" dirty="0" smtClean="0"/>
              <a:t>–</a:t>
            </a:r>
            <a:r>
              <a:rPr lang="en-US" dirty="0" smtClean="0"/>
              <a:t> Weight Computation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Steps</a:t>
            </a:r>
          </a:p>
          <a:p>
            <a:pPr lvl="1" eaLnBrk="1" hangingPunct="1"/>
            <a:r>
              <a:rPr lang="de-AT" dirty="0" smtClean="0"/>
              <a:t>Parallel hidden surface elimination </a:t>
            </a:r>
            <a:r>
              <a:rPr lang="de-AT" sz="2000" dirty="0" smtClean="0"/>
              <a:t>(GPGPU)</a:t>
            </a:r>
          </a:p>
          <a:p>
            <a:pPr lvl="1" eaLnBrk="1" hangingPunct="1"/>
            <a:r>
              <a:rPr lang="de-AT" dirty="0" smtClean="0"/>
              <a:t>Parallel visibility prefiltering </a:t>
            </a:r>
            <a:r>
              <a:rPr lang="de-AT" sz="2000" dirty="0" smtClean="0"/>
              <a:t>(GPGPU)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41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cxnSp>
        <p:nvCxnSpPr>
          <p:cNvPr id="21" name="Elbow Connector 16"/>
          <p:cNvCxnSpPr>
            <a:stCxn id="34" idx="2"/>
            <a:endCxn id="46" idx="2"/>
          </p:cNvCxnSpPr>
          <p:nvPr/>
        </p:nvCxnSpPr>
        <p:spPr bwMode="auto">
          <a:xfrm rot="16200000" flipH="1">
            <a:off x="4752223" y="1653450"/>
            <a:ext cx="2192" cy="3816424"/>
          </a:xfrm>
          <a:prstGeom prst="curvedConnector3">
            <a:avLst>
              <a:gd name="adj1" fmla="val 3043841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Isosceles Triangle 3"/>
          <p:cNvSpPr/>
          <p:nvPr/>
        </p:nvSpPr>
        <p:spPr bwMode="auto">
          <a:xfrm>
            <a:off x="631020" y="3062730"/>
            <a:ext cx="1140519" cy="788095"/>
          </a:xfrm>
          <a:custGeom>
            <a:avLst/>
            <a:gdLst>
              <a:gd name="connsiteX0" fmla="*/ 0 w 288032"/>
              <a:gd name="connsiteY0" fmla="*/ 288032 h 288032"/>
              <a:gd name="connsiteX1" fmla="*/ 144016 w 288032"/>
              <a:gd name="connsiteY1" fmla="*/ 0 h 288032"/>
              <a:gd name="connsiteX2" fmla="*/ 288032 w 288032"/>
              <a:gd name="connsiteY2" fmla="*/ 288032 h 288032"/>
              <a:gd name="connsiteX3" fmla="*/ 0 w 288032"/>
              <a:gd name="connsiteY3" fmla="*/ 288032 h 288032"/>
              <a:gd name="connsiteX0" fmla="*/ 0 w 340419"/>
              <a:gd name="connsiteY0" fmla="*/ 954782 h 954782"/>
              <a:gd name="connsiteX1" fmla="*/ 196403 w 340419"/>
              <a:gd name="connsiteY1" fmla="*/ 0 h 954782"/>
              <a:gd name="connsiteX2" fmla="*/ 340419 w 340419"/>
              <a:gd name="connsiteY2" fmla="*/ 288032 h 954782"/>
              <a:gd name="connsiteX3" fmla="*/ 0 w 340419"/>
              <a:gd name="connsiteY3" fmla="*/ 954782 h 954782"/>
              <a:gd name="connsiteX0" fmla="*/ 0 w 1140519"/>
              <a:gd name="connsiteY0" fmla="*/ 954782 h 1207195"/>
              <a:gd name="connsiteX1" fmla="*/ 196403 w 1140519"/>
              <a:gd name="connsiteY1" fmla="*/ 0 h 1207195"/>
              <a:gd name="connsiteX2" fmla="*/ 1140519 w 1140519"/>
              <a:gd name="connsiteY2" fmla="*/ 1207195 h 1207195"/>
              <a:gd name="connsiteX3" fmla="*/ 0 w 1140519"/>
              <a:gd name="connsiteY3" fmla="*/ 954782 h 1207195"/>
              <a:gd name="connsiteX0" fmla="*/ 0 w 1140519"/>
              <a:gd name="connsiteY0" fmla="*/ 535682 h 788095"/>
              <a:gd name="connsiteX1" fmla="*/ 1010791 w 1140519"/>
              <a:gd name="connsiteY1" fmla="*/ 0 h 788095"/>
              <a:gd name="connsiteX2" fmla="*/ 1140519 w 1140519"/>
              <a:gd name="connsiteY2" fmla="*/ 788095 h 788095"/>
              <a:gd name="connsiteX3" fmla="*/ 0 w 1140519"/>
              <a:gd name="connsiteY3" fmla="*/ 535682 h 78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19" h="788095">
                <a:moveTo>
                  <a:pt x="0" y="535682"/>
                </a:moveTo>
                <a:lnTo>
                  <a:pt x="1010791" y="0"/>
                </a:lnTo>
                <a:lnTo>
                  <a:pt x="1140519" y="788095"/>
                </a:lnTo>
                <a:lnTo>
                  <a:pt x="0" y="535682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Isosceles Triangle 2"/>
          <p:cNvSpPr/>
          <p:nvPr/>
        </p:nvSpPr>
        <p:spPr bwMode="auto">
          <a:xfrm>
            <a:off x="913720" y="3061391"/>
            <a:ext cx="568450" cy="1031354"/>
          </a:xfrm>
          <a:custGeom>
            <a:avLst/>
            <a:gdLst>
              <a:gd name="connsiteX0" fmla="*/ 0 w 216024"/>
              <a:gd name="connsiteY0" fmla="*/ 936104 h 936104"/>
              <a:gd name="connsiteX1" fmla="*/ 108012 w 216024"/>
              <a:gd name="connsiteY1" fmla="*/ 0 h 936104"/>
              <a:gd name="connsiteX2" fmla="*/ 216024 w 216024"/>
              <a:gd name="connsiteY2" fmla="*/ 936104 h 936104"/>
              <a:gd name="connsiteX3" fmla="*/ 0 w 216024"/>
              <a:gd name="connsiteY3" fmla="*/ 936104 h 936104"/>
              <a:gd name="connsiteX0" fmla="*/ 0 w 582737"/>
              <a:gd name="connsiteY0" fmla="*/ 936104 h 936104"/>
              <a:gd name="connsiteX1" fmla="*/ 108012 w 582737"/>
              <a:gd name="connsiteY1" fmla="*/ 0 h 936104"/>
              <a:gd name="connsiteX2" fmla="*/ 582737 w 582737"/>
              <a:gd name="connsiteY2" fmla="*/ 917054 h 936104"/>
              <a:gd name="connsiteX3" fmla="*/ 0 w 582737"/>
              <a:gd name="connsiteY3" fmla="*/ 936104 h 936104"/>
              <a:gd name="connsiteX0" fmla="*/ 0 w 568450"/>
              <a:gd name="connsiteY0" fmla="*/ 1017067 h 1017067"/>
              <a:gd name="connsiteX1" fmla="*/ 93725 w 568450"/>
              <a:gd name="connsiteY1" fmla="*/ 0 h 1017067"/>
              <a:gd name="connsiteX2" fmla="*/ 568450 w 568450"/>
              <a:gd name="connsiteY2" fmla="*/ 917054 h 1017067"/>
              <a:gd name="connsiteX3" fmla="*/ 0 w 568450"/>
              <a:gd name="connsiteY3" fmla="*/ 1017067 h 1017067"/>
              <a:gd name="connsiteX0" fmla="*/ 0 w 568450"/>
              <a:gd name="connsiteY0" fmla="*/ 1031354 h 1031354"/>
              <a:gd name="connsiteX1" fmla="*/ 222313 w 568450"/>
              <a:gd name="connsiteY1" fmla="*/ 0 h 1031354"/>
              <a:gd name="connsiteX2" fmla="*/ 568450 w 568450"/>
              <a:gd name="connsiteY2" fmla="*/ 931341 h 1031354"/>
              <a:gd name="connsiteX3" fmla="*/ 0 w 568450"/>
              <a:gd name="connsiteY3" fmla="*/ 1031354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50" h="1031354">
                <a:moveTo>
                  <a:pt x="0" y="1031354"/>
                </a:moveTo>
                <a:lnTo>
                  <a:pt x="222313" y="0"/>
                </a:lnTo>
                <a:lnTo>
                  <a:pt x="568450" y="931341"/>
                </a:lnTo>
                <a:lnTo>
                  <a:pt x="0" y="10313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05804"/>
              </p:ext>
            </p:extLst>
          </p:nvPr>
        </p:nvGraphicFramePr>
        <p:xfrm>
          <a:off x="539552" y="3003798"/>
          <a:ext cx="1440000" cy="115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35398"/>
              </p:ext>
            </p:extLst>
          </p:nvPr>
        </p:nvGraphicFramePr>
        <p:xfrm>
          <a:off x="2267744" y="3272566"/>
          <a:ext cx="2592000" cy="288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B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</a:t>
                      </a:r>
                      <a:endParaRPr lang="de-AT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827678" y="31285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...</a:t>
            </a:r>
            <a:endParaRPr lang="de-AT" dirty="0"/>
          </a:p>
        </p:txBody>
      </p:sp>
      <p:sp>
        <p:nvSpPr>
          <p:cNvPr id="30" name="TextBox 29"/>
          <p:cNvSpPr txBox="1"/>
          <p:nvPr/>
        </p:nvSpPr>
        <p:spPr>
          <a:xfrm>
            <a:off x="3159378" y="3570570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</a:t>
            </a:r>
            <a:r>
              <a:rPr lang="de-AT" dirty="0" smtClean="0"/>
              <a:t>rimitive ID buffer</a:t>
            </a:r>
            <a:endParaRPr lang="de-AT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1114438" y="3003798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564218" y="3272534"/>
            <a:ext cx="56177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Elbow Connector 16"/>
          <p:cNvCxnSpPr>
            <a:stCxn id="25" idx="0"/>
            <a:endCxn id="34" idx="0"/>
          </p:cNvCxnSpPr>
          <p:nvPr/>
        </p:nvCxnSpPr>
        <p:spPr bwMode="auto">
          <a:xfrm rot="16200000" flipH="1">
            <a:off x="1917961" y="2345389"/>
            <a:ext cx="268736" cy="1585555"/>
          </a:xfrm>
          <a:prstGeom prst="curvedConnector3">
            <a:avLst>
              <a:gd name="adj1" fmla="val -13610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85177"/>
              </p:ext>
            </p:extLst>
          </p:nvPr>
        </p:nvGraphicFramePr>
        <p:xfrm>
          <a:off x="6084168" y="3274758"/>
          <a:ext cx="2592000" cy="288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0.1</a:t>
                      </a:r>
                      <a:endParaRPr lang="de-AT" sz="11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0.2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0.2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0.7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0.2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0.4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0.3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0.6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0.4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644102" y="31307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...</a:t>
            </a:r>
            <a:endParaRPr lang="de-AT" dirty="0"/>
          </a:p>
        </p:txBody>
      </p:sp>
      <p:sp>
        <p:nvSpPr>
          <p:cNvPr id="44" name="TextBox 43"/>
          <p:cNvSpPr txBox="1"/>
          <p:nvPr/>
        </p:nvSpPr>
        <p:spPr>
          <a:xfrm>
            <a:off x="7175083" y="3562758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w</a:t>
            </a:r>
            <a:r>
              <a:rPr lang="de-AT" dirty="0" smtClean="0"/>
              <a:t>eight buffer</a:t>
            </a:r>
            <a:endParaRPr lang="de-AT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6380642" y="3274726"/>
            <a:ext cx="56177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364088" y="3416550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0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Pipeline </a:t>
            </a:r>
            <a:r>
              <a:rPr lang="en-US" i="1" dirty="0"/>
              <a:t>–</a:t>
            </a:r>
            <a:r>
              <a:rPr lang="en-US" dirty="0"/>
              <a:t> Final Blending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42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5966067" y="932723"/>
            <a:ext cx="1613093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Polygon input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66" y="2119747"/>
            <a:ext cx="2219295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Fragment gathering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306771"/>
            <a:ext cx="2240984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Weight computation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6457" y="4493795"/>
            <a:ext cx="1652310" cy="408623"/>
          </a:xfrm>
          <a:prstGeom prst="roundRect">
            <a:avLst/>
          </a:prstGeom>
          <a:solidFill>
            <a:srgbClr val="2AA3D8">
              <a:alpha val="30196"/>
            </a:srgb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Final blending</a:t>
            </a:r>
            <a:endParaRPr lang="de-AT" dirty="0"/>
          </a:p>
        </p:txBody>
      </p: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 bwMode="auto">
          <a:xfrm>
            <a:off x="6772614" y="1341346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 bwMode="auto">
          <a:xfrm flipH="1">
            <a:off x="6772612" y="2528370"/>
            <a:ext cx="2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 bwMode="auto">
          <a:xfrm>
            <a:off x="6772612" y="3715394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2"/>
            <a:endCxn id="11" idx="0"/>
          </p:cNvCxnSpPr>
          <p:nvPr/>
        </p:nvCxnSpPr>
        <p:spPr bwMode="auto">
          <a:xfrm>
            <a:off x="6772612" y="4902418"/>
            <a:ext cx="2" cy="778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79139" y="5680821"/>
            <a:ext cx="1586949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50000"/>
                  </a:schemeClr>
                </a:solidFill>
              </a:rPr>
              <a:t>Raster image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 </a:t>
            </a:r>
            <a:r>
              <a:rPr lang="en-US" i="1" dirty="0" smtClean="0"/>
              <a:t>–</a:t>
            </a:r>
            <a:r>
              <a:rPr lang="en-US" dirty="0" smtClean="0"/>
              <a:t> Final Blending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Steps</a:t>
            </a:r>
          </a:p>
          <a:p>
            <a:pPr lvl="1" eaLnBrk="1" hangingPunct="1"/>
            <a:r>
              <a:rPr lang="de-AT" dirty="0" smtClean="0"/>
              <a:t>Compute shading </a:t>
            </a:r>
            <a:r>
              <a:rPr lang="de-AT" sz="2000" dirty="0" smtClean="0"/>
              <a:t>(DX)</a:t>
            </a:r>
          </a:p>
          <a:p>
            <a:pPr lvl="1" eaLnBrk="1" hangingPunct="1"/>
            <a:r>
              <a:rPr lang="de-AT" dirty="0" smtClean="0"/>
              <a:t>Weighted blending </a:t>
            </a:r>
            <a:r>
              <a:rPr lang="de-AT" sz="2000" dirty="0" smtClean="0"/>
              <a:t>(DX)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43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48946"/>
              </p:ext>
            </p:extLst>
          </p:nvPr>
        </p:nvGraphicFramePr>
        <p:xfrm>
          <a:off x="2267006" y="3359475"/>
          <a:ext cx="2592000" cy="288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0.1</a:t>
                      </a:r>
                      <a:endParaRPr lang="de-AT" sz="11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0.2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0.2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0.7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0.2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0.4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0.3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0.6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0.4</a:t>
                      </a:r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7" name="Isosceles Triangle 3"/>
          <p:cNvSpPr/>
          <p:nvPr/>
        </p:nvSpPr>
        <p:spPr bwMode="auto">
          <a:xfrm>
            <a:off x="631020" y="3499675"/>
            <a:ext cx="1140519" cy="788095"/>
          </a:xfrm>
          <a:custGeom>
            <a:avLst/>
            <a:gdLst>
              <a:gd name="connsiteX0" fmla="*/ 0 w 288032"/>
              <a:gd name="connsiteY0" fmla="*/ 288032 h 288032"/>
              <a:gd name="connsiteX1" fmla="*/ 144016 w 288032"/>
              <a:gd name="connsiteY1" fmla="*/ 0 h 288032"/>
              <a:gd name="connsiteX2" fmla="*/ 288032 w 288032"/>
              <a:gd name="connsiteY2" fmla="*/ 288032 h 288032"/>
              <a:gd name="connsiteX3" fmla="*/ 0 w 288032"/>
              <a:gd name="connsiteY3" fmla="*/ 288032 h 288032"/>
              <a:gd name="connsiteX0" fmla="*/ 0 w 340419"/>
              <a:gd name="connsiteY0" fmla="*/ 954782 h 954782"/>
              <a:gd name="connsiteX1" fmla="*/ 196403 w 340419"/>
              <a:gd name="connsiteY1" fmla="*/ 0 h 954782"/>
              <a:gd name="connsiteX2" fmla="*/ 340419 w 340419"/>
              <a:gd name="connsiteY2" fmla="*/ 288032 h 954782"/>
              <a:gd name="connsiteX3" fmla="*/ 0 w 340419"/>
              <a:gd name="connsiteY3" fmla="*/ 954782 h 954782"/>
              <a:gd name="connsiteX0" fmla="*/ 0 w 1140519"/>
              <a:gd name="connsiteY0" fmla="*/ 954782 h 1207195"/>
              <a:gd name="connsiteX1" fmla="*/ 196403 w 1140519"/>
              <a:gd name="connsiteY1" fmla="*/ 0 h 1207195"/>
              <a:gd name="connsiteX2" fmla="*/ 1140519 w 1140519"/>
              <a:gd name="connsiteY2" fmla="*/ 1207195 h 1207195"/>
              <a:gd name="connsiteX3" fmla="*/ 0 w 1140519"/>
              <a:gd name="connsiteY3" fmla="*/ 954782 h 1207195"/>
              <a:gd name="connsiteX0" fmla="*/ 0 w 1140519"/>
              <a:gd name="connsiteY0" fmla="*/ 535682 h 788095"/>
              <a:gd name="connsiteX1" fmla="*/ 1010791 w 1140519"/>
              <a:gd name="connsiteY1" fmla="*/ 0 h 788095"/>
              <a:gd name="connsiteX2" fmla="*/ 1140519 w 1140519"/>
              <a:gd name="connsiteY2" fmla="*/ 788095 h 788095"/>
              <a:gd name="connsiteX3" fmla="*/ 0 w 1140519"/>
              <a:gd name="connsiteY3" fmla="*/ 535682 h 78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19" h="788095">
                <a:moveTo>
                  <a:pt x="0" y="535682"/>
                </a:moveTo>
                <a:lnTo>
                  <a:pt x="1010791" y="0"/>
                </a:lnTo>
                <a:lnTo>
                  <a:pt x="1140519" y="788095"/>
                </a:lnTo>
                <a:lnTo>
                  <a:pt x="0" y="535682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Isosceles Triangle 2"/>
          <p:cNvSpPr/>
          <p:nvPr/>
        </p:nvSpPr>
        <p:spPr bwMode="auto">
          <a:xfrm>
            <a:off x="913720" y="3498336"/>
            <a:ext cx="568450" cy="1031354"/>
          </a:xfrm>
          <a:custGeom>
            <a:avLst/>
            <a:gdLst>
              <a:gd name="connsiteX0" fmla="*/ 0 w 216024"/>
              <a:gd name="connsiteY0" fmla="*/ 936104 h 936104"/>
              <a:gd name="connsiteX1" fmla="*/ 108012 w 216024"/>
              <a:gd name="connsiteY1" fmla="*/ 0 h 936104"/>
              <a:gd name="connsiteX2" fmla="*/ 216024 w 216024"/>
              <a:gd name="connsiteY2" fmla="*/ 936104 h 936104"/>
              <a:gd name="connsiteX3" fmla="*/ 0 w 216024"/>
              <a:gd name="connsiteY3" fmla="*/ 936104 h 936104"/>
              <a:gd name="connsiteX0" fmla="*/ 0 w 582737"/>
              <a:gd name="connsiteY0" fmla="*/ 936104 h 936104"/>
              <a:gd name="connsiteX1" fmla="*/ 108012 w 582737"/>
              <a:gd name="connsiteY1" fmla="*/ 0 h 936104"/>
              <a:gd name="connsiteX2" fmla="*/ 582737 w 582737"/>
              <a:gd name="connsiteY2" fmla="*/ 917054 h 936104"/>
              <a:gd name="connsiteX3" fmla="*/ 0 w 582737"/>
              <a:gd name="connsiteY3" fmla="*/ 936104 h 936104"/>
              <a:gd name="connsiteX0" fmla="*/ 0 w 568450"/>
              <a:gd name="connsiteY0" fmla="*/ 1017067 h 1017067"/>
              <a:gd name="connsiteX1" fmla="*/ 93725 w 568450"/>
              <a:gd name="connsiteY1" fmla="*/ 0 h 1017067"/>
              <a:gd name="connsiteX2" fmla="*/ 568450 w 568450"/>
              <a:gd name="connsiteY2" fmla="*/ 917054 h 1017067"/>
              <a:gd name="connsiteX3" fmla="*/ 0 w 568450"/>
              <a:gd name="connsiteY3" fmla="*/ 1017067 h 1017067"/>
              <a:gd name="connsiteX0" fmla="*/ 0 w 568450"/>
              <a:gd name="connsiteY0" fmla="*/ 1031354 h 1031354"/>
              <a:gd name="connsiteX1" fmla="*/ 222313 w 568450"/>
              <a:gd name="connsiteY1" fmla="*/ 0 h 1031354"/>
              <a:gd name="connsiteX2" fmla="*/ 568450 w 568450"/>
              <a:gd name="connsiteY2" fmla="*/ 931341 h 1031354"/>
              <a:gd name="connsiteX3" fmla="*/ 0 w 568450"/>
              <a:gd name="connsiteY3" fmla="*/ 1031354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50" h="1031354">
                <a:moveTo>
                  <a:pt x="0" y="1031354"/>
                </a:moveTo>
                <a:lnTo>
                  <a:pt x="222313" y="0"/>
                </a:lnTo>
                <a:lnTo>
                  <a:pt x="568450" y="931341"/>
                </a:lnTo>
                <a:lnTo>
                  <a:pt x="0" y="10313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84319"/>
              </p:ext>
            </p:extLst>
          </p:nvPr>
        </p:nvGraphicFramePr>
        <p:xfrm>
          <a:off x="539552" y="3440743"/>
          <a:ext cx="1440000" cy="115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827678" y="325136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...</a:t>
            </a:r>
            <a:endParaRPr lang="de-AT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1114438" y="3440743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Elbow Connector 16"/>
          <p:cNvCxnSpPr>
            <a:stCxn id="31" idx="0"/>
            <a:endCxn id="36" idx="0"/>
          </p:cNvCxnSpPr>
          <p:nvPr/>
        </p:nvCxnSpPr>
        <p:spPr bwMode="auto">
          <a:xfrm rot="5400000" flipH="1" flipV="1">
            <a:off x="2010583" y="2606220"/>
            <a:ext cx="83492" cy="1585555"/>
          </a:xfrm>
          <a:prstGeom prst="curvedConnector3">
            <a:avLst>
              <a:gd name="adj1" fmla="val 63515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2564218" y="3357251"/>
            <a:ext cx="56177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8756" y="3647475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w</a:t>
            </a:r>
            <a:r>
              <a:rPr lang="de-AT" dirty="0" smtClean="0"/>
              <a:t>eight buffer</a:t>
            </a:r>
            <a:endParaRPr lang="de-AT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31593"/>
              </p:ext>
            </p:extLst>
          </p:nvPr>
        </p:nvGraphicFramePr>
        <p:xfrm>
          <a:off x="2267744" y="4283836"/>
          <a:ext cx="2592000" cy="288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1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 bwMode="auto">
          <a:xfrm>
            <a:off x="2564956" y="4281612"/>
            <a:ext cx="56177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Elbow Connector 3"/>
          <p:cNvCxnSpPr>
            <a:stCxn id="34" idx="2"/>
            <a:endCxn id="39" idx="2"/>
          </p:cNvCxnSpPr>
          <p:nvPr/>
        </p:nvCxnSpPr>
        <p:spPr bwMode="auto">
          <a:xfrm rot="16200000" flipH="1">
            <a:off x="1631715" y="3355513"/>
            <a:ext cx="840869" cy="1587391"/>
          </a:xfrm>
          <a:prstGeom prst="curvedConnector3">
            <a:avLst>
              <a:gd name="adj1" fmla="val 15527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682734" y="45718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</a:t>
            </a:r>
            <a:r>
              <a:rPr lang="de-AT" dirty="0" smtClean="0"/>
              <a:t>hading values</a:t>
            </a:r>
            <a:endParaRPr lang="de-AT" dirty="0"/>
          </a:p>
        </p:txBody>
      </p:sp>
      <p:sp>
        <p:nvSpPr>
          <p:cNvPr id="43" name="TextBox 42"/>
          <p:cNvSpPr txBox="1"/>
          <p:nvPr/>
        </p:nvSpPr>
        <p:spPr>
          <a:xfrm>
            <a:off x="4827678" y="417606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...</a:t>
            </a:r>
            <a:endParaRPr lang="de-AT" dirty="0"/>
          </a:p>
        </p:txBody>
      </p:sp>
      <p:sp>
        <p:nvSpPr>
          <p:cNvPr id="45" name="TextBox 44"/>
          <p:cNvSpPr txBox="1"/>
          <p:nvPr/>
        </p:nvSpPr>
        <p:spPr>
          <a:xfrm>
            <a:off x="5940152" y="367619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/>
              <a:t>+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5292080" y="3536436"/>
            <a:ext cx="720080" cy="3744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5292080" y="4097750"/>
            <a:ext cx="720080" cy="3659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6375072" y="3999364"/>
            <a:ext cx="41012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2695"/>
              </p:ext>
            </p:extLst>
          </p:nvPr>
        </p:nvGraphicFramePr>
        <p:xfrm>
          <a:off x="6948264" y="3440743"/>
          <a:ext cx="1440000" cy="115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A94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57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A9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10196"/>
                      </a:srgb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EB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E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3" grpId="0"/>
      <p:bldP spid="34" grpId="0" animBg="1"/>
      <p:bldP spid="36" grpId="0" animBg="1"/>
      <p:bldP spid="37" grpId="0"/>
      <p:bldP spid="39" grpId="0" animBg="1"/>
      <p:bldP spid="42" grpId="0"/>
      <p:bldP spid="43" grpId="0"/>
      <p:bldP spid="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5966067" y="932723"/>
            <a:ext cx="1613093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Polygon input</a:t>
            </a:r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5662966" y="2119747"/>
            <a:ext cx="2219295" cy="408623"/>
          </a:xfrm>
          <a:prstGeom prst="roundRect">
            <a:avLst/>
          </a:prstGeom>
          <a:solidFill>
            <a:srgbClr val="6DD626">
              <a:alpha val="30196"/>
            </a:srgbClr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Fragment gathering</a:t>
            </a:r>
            <a:endParaRPr lang="de-AT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306771"/>
            <a:ext cx="2240984" cy="408623"/>
          </a:xfrm>
          <a:prstGeom prst="roundRect">
            <a:avLst/>
          </a:prstGeom>
          <a:solidFill>
            <a:srgbClr val="FF3300">
              <a:alpha val="30196"/>
            </a:srgbClr>
          </a:solidFill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Weight computation</a:t>
            </a:r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5946457" y="4493795"/>
            <a:ext cx="1652310" cy="408623"/>
          </a:xfrm>
          <a:prstGeom prst="roundRect">
            <a:avLst/>
          </a:prstGeom>
          <a:solidFill>
            <a:srgbClr val="2AA3D8">
              <a:alpha val="30196"/>
            </a:srgb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Final blending</a:t>
            </a:r>
            <a:endParaRPr lang="de-AT" dirty="0"/>
          </a:p>
        </p:txBody>
      </p: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 bwMode="auto">
          <a:xfrm>
            <a:off x="6772614" y="1341346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 bwMode="auto">
          <a:xfrm flipH="1">
            <a:off x="6772612" y="2528370"/>
            <a:ext cx="2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 bwMode="auto">
          <a:xfrm>
            <a:off x="6772612" y="3715394"/>
            <a:ext cx="0" cy="778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2"/>
            <a:endCxn id="11" idx="0"/>
          </p:cNvCxnSpPr>
          <p:nvPr/>
        </p:nvCxnSpPr>
        <p:spPr bwMode="auto">
          <a:xfrm>
            <a:off x="6772612" y="4902418"/>
            <a:ext cx="2" cy="778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79139" y="5680821"/>
            <a:ext cx="1586949" cy="408623"/>
          </a:xfrm>
          <a:prstGeom prst="roundRect">
            <a:avLst/>
          </a:prstGeom>
          <a:solidFill>
            <a:srgbClr val="A6A6A6">
              <a:alpha val="30196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Raster image</a:t>
            </a:r>
            <a:endParaRPr lang="de-AT" dirty="0"/>
          </a:p>
        </p:txBody>
      </p:sp>
      <p:sp>
        <p:nvSpPr>
          <p:cNvPr id="23" name="Isosceles Triangle 3"/>
          <p:cNvSpPr/>
          <p:nvPr/>
        </p:nvSpPr>
        <p:spPr bwMode="auto">
          <a:xfrm>
            <a:off x="1785041" y="1101637"/>
            <a:ext cx="1140519" cy="788095"/>
          </a:xfrm>
          <a:custGeom>
            <a:avLst/>
            <a:gdLst>
              <a:gd name="connsiteX0" fmla="*/ 0 w 288032"/>
              <a:gd name="connsiteY0" fmla="*/ 288032 h 288032"/>
              <a:gd name="connsiteX1" fmla="*/ 144016 w 288032"/>
              <a:gd name="connsiteY1" fmla="*/ 0 h 288032"/>
              <a:gd name="connsiteX2" fmla="*/ 288032 w 288032"/>
              <a:gd name="connsiteY2" fmla="*/ 288032 h 288032"/>
              <a:gd name="connsiteX3" fmla="*/ 0 w 288032"/>
              <a:gd name="connsiteY3" fmla="*/ 288032 h 288032"/>
              <a:gd name="connsiteX0" fmla="*/ 0 w 340419"/>
              <a:gd name="connsiteY0" fmla="*/ 954782 h 954782"/>
              <a:gd name="connsiteX1" fmla="*/ 196403 w 340419"/>
              <a:gd name="connsiteY1" fmla="*/ 0 h 954782"/>
              <a:gd name="connsiteX2" fmla="*/ 340419 w 340419"/>
              <a:gd name="connsiteY2" fmla="*/ 288032 h 954782"/>
              <a:gd name="connsiteX3" fmla="*/ 0 w 340419"/>
              <a:gd name="connsiteY3" fmla="*/ 954782 h 954782"/>
              <a:gd name="connsiteX0" fmla="*/ 0 w 1140519"/>
              <a:gd name="connsiteY0" fmla="*/ 954782 h 1207195"/>
              <a:gd name="connsiteX1" fmla="*/ 196403 w 1140519"/>
              <a:gd name="connsiteY1" fmla="*/ 0 h 1207195"/>
              <a:gd name="connsiteX2" fmla="*/ 1140519 w 1140519"/>
              <a:gd name="connsiteY2" fmla="*/ 1207195 h 1207195"/>
              <a:gd name="connsiteX3" fmla="*/ 0 w 1140519"/>
              <a:gd name="connsiteY3" fmla="*/ 954782 h 1207195"/>
              <a:gd name="connsiteX0" fmla="*/ 0 w 1140519"/>
              <a:gd name="connsiteY0" fmla="*/ 535682 h 788095"/>
              <a:gd name="connsiteX1" fmla="*/ 1010791 w 1140519"/>
              <a:gd name="connsiteY1" fmla="*/ 0 h 788095"/>
              <a:gd name="connsiteX2" fmla="*/ 1140519 w 1140519"/>
              <a:gd name="connsiteY2" fmla="*/ 788095 h 788095"/>
              <a:gd name="connsiteX3" fmla="*/ 0 w 1140519"/>
              <a:gd name="connsiteY3" fmla="*/ 535682 h 78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519" h="788095">
                <a:moveTo>
                  <a:pt x="0" y="535682"/>
                </a:moveTo>
                <a:lnTo>
                  <a:pt x="1010791" y="0"/>
                </a:lnTo>
                <a:lnTo>
                  <a:pt x="1140519" y="788095"/>
                </a:lnTo>
                <a:lnTo>
                  <a:pt x="0" y="535682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Isosceles Triangle 2"/>
          <p:cNvSpPr/>
          <p:nvPr/>
        </p:nvSpPr>
        <p:spPr bwMode="auto">
          <a:xfrm>
            <a:off x="2067741" y="1100298"/>
            <a:ext cx="568450" cy="1031354"/>
          </a:xfrm>
          <a:custGeom>
            <a:avLst/>
            <a:gdLst>
              <a:gd name="connsiteX0" fmla="*/ 0 w 216024"/>
              <a:gd name="connsiteY0" fmla="*/ 936104 h 936104"/>
              <a:gd name="connsiteX1" fmla="*/ 108012 w 216024"/>
              <a:gd name="connsiteY1" fmla="*/ 0 h 936104"/>
              <a:gd name="connsiteX2" fmla="*/ 216024 w 216024"/>
              <a:gd name="connsiteY2" fmla="*/ 936104 h 936104"/>
              <a:gd name="connsiteX3" fmla="*/ 0 w 216024"/>
              <a:gd name="connsiteY3" fmla="*/ 936104 h 936104"/>
              <a:gd name="connsiteX0" fmla="*/ 0 w 582737"/>
              <a:gd name="connsiteY0" fmla="*/ 936104 h 936104"/>
              <a:gd name="connsiteX1" fmla="*/ 108012 w 582737"/>
              <a:gd name="connsiteY1" fmla="*/ 0 h 936104"/>
              <a:gd name="connsiteX2" fmla="*/ 582737 w 582737"/>
              <a:gd name="connsiteY2" fmla="*/ 917054 h 936104"/>
              <a:gd name="connsiteX3" fmla="*/ 0 w 582737"/>
              <a:gd name="connsiteY3" fmla="*/ 936104 h 936104"/>
              <a:gd name="connsiteX0" fmla="*/ 0 w 568450"/>
              <a:gd name="connsiteY0" fmla="*/ 1017067 h 1017067"/>
              <a:gd name="connsiteX1" fmla="*/ 93725 w 568450"/>
              <a:gd name="connsiteY1" fmla="*/ 0 h 1017067"/>
              <a:gd name="connsiteX2" fmla="*/ 568450 w 568450"/>
              <a:gd name="connsiteY2" fmla="*/ 917054 h 1017067"/>
              <a:gd name="connsiteX3" fmla="*/ 0 w 568450"/>
              <a:gd name="connsiteY3" fmla="*/ 1017067 h 1017067"/>
              <a:gd name="connsiteX0" fmla="*/ 0 w 568450"/>
              <a:gd name="connsiteY0" fmla="*/ 1031354 h 1031354"/>
              <a:gd name="connsiteX1" fmla="*/ 222313 w 568450"/>
              <a:gd name="connsiteY1" fmla="*/ 0 h 1031354"/>
              <a:gd name="connsiteX2" fmla="*/ 568450 w 568450"/>
              <a:gd name="connsiteY2" fmla="*/ 931341 h 1031354"/>
              <a:gd name="connsiteX3" fmla="*/ 0 w 568450"/>
              <a:gd name="connsiteY3" fmla="*/ 1031354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50" h="1031354">
                <a:moveTo>
                  <a:pt x="0" y="1031354"/>
                </a:moveTo>
                <a:lnTo>
                  <a:pt x="222313" y="0"/>
                </a:lnTo>
                <a:lnTo>
                  <a:pt x="568450" y="931341"/>
                </a:lnTo>
                <a:lnTo>
                  <a:pt x="0" y="10313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45567"/>
              </p:ext>
            </p:extLst>
          </p:nvPr>
        </p:nvGraphicFramePr>
        <p:xfrm>
          <a:off x="1693573" y="1042705"/>
          <a:ext cx="1440000" cy="115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412429"/>
              </p:ext>
            </p:extLst>
          </p:nvPr>
        </p:nvGraphicFramePr>
        <p:xfrm>
          <a:off x="1693573" y="5085312"/>
          <a:ext cx="1440000" cy="115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A94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57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BA9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10196"/>
                      </a:srgb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EB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AE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A3D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2418800" y="2266713"/>
            <a:ext cx="0" cy="26744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212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Zone plate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45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10" name="TextBox 9"/>
          <p:cNvSpPr txBox="1"/>
          <p:nvPr/>
        </p:nvSpPr>
        <p:spPr>
          <a:xfrm>
            <a:off x="6450833" y="609528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NSAA</a:t>
            </a:r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1802533" y="609329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MSAA8</a:t>
            </a:r>
            <a:endParaRPr lang="de-AT" dirty="0"/>
          </a:p>
        </p:txBody>
      </p:sp>
      <p:pic>
        <p:nvPicPr>
          <p:cNvPr id="3" name="Picture 2" descr="C:\Users\Thomas\Desktop\!PAPERS\2013 NSAA\Presentation\Zoneplate_NSAA_Gauss_d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13" y="1555507"/>
            <a:ext cx="4573285" cy="45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homas\Desktop\!PAPERS\2013 NSAA\Presentation\Zoneplate_MSAA8_d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homas\Desktop\!PAPERS\2013 NSAA\Presentation\Zoneplate_MSAA8_dpi_zo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5" y="1497936"/>
            <a:ext cx="2987828" cy="298782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Thomas\Desktop\!PAPERS\2013 NSAA\Presentation\Zoneplate_NSAA_Gauss_dpi_zo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38" y="1497933"/>
            <a:ext cx="2987832" cy="298783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Log grid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46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10" name="TextBox 9"/>
          <p:cNvSpPr txBox="1"/>
          <p:nvPr/>
        </p:nvSpPr>
        <p:spPr>
          <a:xfrm>
            <a:off x="6450833" y="609528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NSAA</a:t>
            </a:r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1802533" y="609329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MSAA8</a:t>
            </a:r>
            <a:endParaRPr lang="de-AT" dirty="0"/>
          </a:p>
        </p:txBody>
      </p:sp>
      <p:pic>
        <p:nvPicPr>
          <p:cNvPr id="7170" name="Picture 2" descr="C:\Users\Thomas\Desktop\!PAPERS\2013 NSAA\Presentation\LogGrid_NS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5507"/>
            <a:ext cx="4573285" cy="45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homas\Desktop\!PAPERS\2013 NSAA\Presentation\LogGrid_MSA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homas\Desktop\!PAPERS\2013 NSAA\Presentation\LogGrid_NSAA_zo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41" y="1497938"/>
            <a:ext cx="2987826" cy="298782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homas\Desktop\!PAPERS\2013 NSAA\Presentation\LogGrid_MSAA8_zo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6" y="1497937"/>
            <a:ext cx="2987826" cy="298782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 – Filter Comparison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dirty="0" smtClean="0"/>
              <a:t>Radial filters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47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2" name="TextBox 1"/>
          <p:cNvSpPr txBox="1"/>
          <p:nvPr/>
        </p:nvSpPr>
        <p:spPr>
          <a:xfrm>
            <a:off x="1000102" y="479913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Radial box</a:t>
            </a:r>
            <a:endParaRPr lang="de-AT" dirty="0"/>
          </a:p>
        </p:txBody>
      </p:sp>
      <p:sp>
        <p:nvSpPr>
          <p:cNvPr id="10" name="TextBox 9"/>
          <p:cNvSpPr txBox="1"/>
          <p:nvPr/>
        </p:nvSpPr>
        <p:spPr>
          <a:xfrm>
            <a:off x="7176966" y="479913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Gauss</a:t>
            </a:r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4088533" y="479715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Radial tent</a:t>
            </a:r>
            <a:endParaRPr lang="de-AT" dirty="0"/>
          </a:p>
        </p:txBody>
      </p:sp>
      <p:pic>
        <p:nvPicPr>
          <p:cNvPr id="9218" name="Picture 2" descr="C:\Users\tomuz\Desktop\!PAPERS\2013 NSAA\Presentation\Zoneplate_NSAA_T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6" y="1702793"/>
            <a:ext cx="3121863" cy="31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omuz\Desktop\!PAPERS\2013 NSAA\Presentation\Zoneplate_NSAA_Ar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2793"/>
            <a:ext cx="3121863" cy="31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omuz\Desktop\!PAPERS\2013 NSAA\Presentation\Zoneplate_NSAA_Gau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4" y="1702793"/>
            <a:ext cx="3121863" cy="31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tomuz\Desktop\!PAPERS\2013 NSAA\Presentation\Zoneplate_NSAA_Area_zo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3" y="1670025"/>
            <a:ext cx="2335040" cy="233504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tomuz\Desktop\!PAPERS\2013 NSAA\Presentation\Zoneplate_NSAA_Gauss_zoo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35" y="1670024"/>
            <a:ext cx="2335042" cy="233504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tomuz\Desktop\!PAPERS\2013 NSAA\Presentation\Zoneplate_NSAA_Tent_zoo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47" y="1670024"/>
            <a:ext cx="2335042" cy="233504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Bunny model at different </a:t>
            </a:r>
            <a:r>
              <a:rPr lang="en-US" dirty="0" err="1" smtClean="0"/>
              <a:t>LoDs</a:t>
            </a:r>
            <a:endParaRPr lang="en-US" dirty="0" smtClean="0"/>
          </a:p>
          <a:p>
            <a:r>
              <a:rPr lang="en-US" dirty="0" smtClean="0"/>
              <a:t>Implementation in CUDA</a:t>
            </a:r>
          </a:p>
          <a:p>
            <a:r>
              <a:rPr lang="en-US" dirty="0" smtClean="0"/>
              <a:t>Output resolution: 1024²</a:t>
            </a:r>
          </a:p>
          <a:p>
            <a:r>
              <a:rPr lang="en-US" dirty="0" smtClean="0"/>
              <a:t>GPU: </a:t>
            </a:r>
            <a:r>
              <a:rPr lang="en-US" dirty="0" err="1" smtClean="0"/>
              <a:t>Nvidia</a:t>
            </a:r>
            <a:r>
              <a:rPr lang="en-US" dirty="0" smtClean="0"/>
              <a:t> GTX 680</a:t>
            </a:r>
          </a:p>
          <a:p>
            <a:r>
              <a:rPr lang="en-US" dirty="0" smtClean="0"/>
              <a:t>Timings in milliseconds</a:t>
            </a:r>
          </a:p>
          <a:p>
            <a:r>
              <a:rPr lang="de-AT" dirty="0" smtClean="0"/>
              <a:t>3-4 </a:t>
            </a:r>
            <a:r>
              <a:rPr lang="de-AT" dirty="0" err="1" smtClean="0"/>
              <a:t>orders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magnitude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slower</a:t>
            </a:r>
            <a:r>
              <a:rPr lang="de-AT" dirty="0" smtClean="0"/>
              <a:t> </a:t>
            </a:r>
            <a:r>
              <a:rPr lang="de-AT" dirty="0" err="1" smtClean="0"/>
              <a:t>than</a:t>
            </a:r>
            <a:r>
              <a:rPr lang="de-AT" dirty="0" smtClean="0"/>
              <a:t> super-</a:t>
            </a:r>
            <a:br>
              <a:rPr lang="de-AT" dirty="0" smtClean="0"/>
            </a:br>
            <a:r>
              <a:rPr lang="de-AT" dirty="0" err="1" smtClean="0"/>
              <a:t>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48</a:t>
            </a:fld>
            <a:endParaRPr lang="de-A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06345"/>
              </p:ext>
            </p:extLst>
          </p:nvPr>
        </p:nvGraphicFramePr>
        <p:xfrm>
          <a:off x="5086375" y="4005064"/>
          <a:ext cx="3785242" cy="164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762"/>
                <a:gridCol w="1079769"/>
                <a:gridCol w="1349711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# triangles</a:t>
                      </a:r>
                      <a:endParaRPr lang="en-US" sz="17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visibility</a:t>
                      </a:r>
                      <a:endParaRPr lang="en-US" sz="17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integration</a:t>
                      </a:r>
                      <a:endParaRPr lang="en-US" sz="1700" dirty="0"/>
                    </a:p>
                  </a:txBody>
                  <a:tcPr marL="85697" marR="85697" marT="42863" marB="42863"/>
                </a:tc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7k</a:t>
                      </a:r>
                      <a:endParaRPr lang="en-US" sz="17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25</a:t>
                      </a:r>
                      <a:endParaRPr lang="en-US" sz="1700" b="1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9.1</a:t>
                      </a:r>
                      <a:endParaRPr lang="en-US" sz="1700" b="1" dirty="0"/>
                    </a:p>
                  </a:txBody>
                  <a:tcPr marL="85697" marR="85697" marT="42863" marB="42863"/>
                </a:tc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26k</a:t>
                      </a:r>
                      <a:endParaRPr lang="en-US" sz="17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50</a:t>
                      </a:r>
                      <a:endParaRPr lang="en-US" sz="1700" b="1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21</a:t>
                      </a:r>
                      <a:endParaRPr lang="en-US" sz="1700" b="1" dirty="0"/>
                    </a:p>
                  </a:txBody>
                  <a:tcPr marL="85697" marR="85697" marT="42863" marB="42863"/>
                </a:tc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70k</a:t>
                      </a:r>
                      <a:endParaRPr lang="en-US" sz="1700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121</a:t>
                      </a:r>
                      <a:endParaRPr lang="en-US" sz="1700" b="1" dirty="0"/>
                    </a:p>
                  </a:txBody>
                  <a:tcPr marL="85697" marR="85697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51</a:t>
                      </a:r>
                      <a:endParaRPr lang="en-US" sz="1700" b="1" dirty="0"/>
                    </a:p>
                  </a:txBody>
                  <a:tcPr marL="85697" marR="85697" marT="42863" marB="42863"/>
                </a:tc>
              </a:tr>
            </a:tbl>
          </a:graphicData>
        </a:graphic>
      </p:graphicFrame>
      <p:pic>
        <p:nvPicPr>
          <p:cNvPr id="1026" name="Picture 2" descr="C:\Users\tomuz.COMPUTERGRAPHIK\Desktop\EG 2013 Paper\Images\bu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900" y="908051"/>
            <a:ext cx="2726835" cy="272772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29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Conclusions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We </a:t>
            </a:r>
            <a:r>
              <a:rPr lang="de-AT" dirty="0" err="1" smtClean="0"/>
              <a:t>presented</a:t>
            </a:r>
            <a:r>
              <a:rPr lang="de-AT" dirty="0" smtClean="0"/>
              <a:t> </a:t>
            </a:r>
            <a:r>
              <a:rPr lang="de-AT" dirty="0" err="1" smtClean="0"/>
              <a:t>methods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endParaRPr lang="de-AT" dirty="0" smtClean="0"/>
          </a:p>
          <a:p>
            <a:r>
              <a:rPr lang="de-AT" dirty="0" smtClean="0"/>
              <a:t>High-performance </a:t>
            </a:r>
            <a:r>
              <a:rPr lang="de-AT" dirty="0" err="1" smtClean="0"/>
              <a:t>sampling</a:t>
            </a:r>
            <a:endParaRPr lang="de-AT" dirty="0"/>
          </a:p>
          <a:p>
            <a:r>
              <a:rPr lang="de-AT" dirty="0" err="1" smtClean="0"/>
              <a:t>Perfect</a:t>
            </a:r>
            <a:r>
              <a:rPr lang="de-AT" dirty="0" smtClean="0"/>
              <a:t>-quality </a:t>
            </a:r>
            <a:r>
              <a:rPr lang="de-AT" dirty="0" err="1" smtClean="0"/>
              <a:t>prefiltering</a:t>
            </a:r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Future work</a:t>
            </a:r>
          </a:p>
          <a:p>
            <a:r>
              <a:rPr lang="de-AT" dirty="0" err="1" smtClean="0"/>
              <a:t>Supersampled</a:t>
            </a:r>
            <a:r>
              <a:rPr lang="de-AT" dirty="0" smtClean="0"/>
              <a:t> </a:t>
            </a:r>
            <a:r>
              <a:rPr lang="de-AT" dirty="0" err="1" smtClean="0"/>
              <a:t>shading</a:t>
            </a:r>
            <a:endParaRPr lang="de-AT" dirty="0" smtClean="0"/>
          </a:p>
          <a:p>
            <a:r>
              <a:rPr lang="de-AT" dirty="0" err="1" smtClean="0"/>
              <a:t>Polynomial</a:t>
            </a:r>
            <a:r>
              <a:rPr lang="de-AT" dirty="0" smtClean="0"/>
              <a:t> </a:t>
            </a:r>
            <a:r>
              <a:rPr lang="de-AT" dirty="0" err="1" smtClean="0"/>
              <a:t>shader</a:t>
            </a:r>
            <a:r>
              <a:rPr lang="de-AT" dirty="0" smtClean="0"/>
              <a:t> </a:t>
            </a:r>
            <a:r>
              <a:rPr lang="de-AT" dirty="0" err="1" smtClean="0"/>
              <a:t>interpolation</a:t>
            </a:r>
            <a:endParaRPr lang="de-AT" dirty="0" smtClean="0"/>
          </a:p>
          <a:p>
            <a:r>
              <a:rPr lang="de-AT" dirty="0" smtClean="0"/>
              <a:t>Transparency effects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49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85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5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dirty="0" smtClean="0"/>
              <a:t>Filter </a:t>
            </a:r>
            <a:r>
              <a:rPr lang="de-AT" dirty="0"/>
              <a:t>Choice</a:t>
            </a:r>
            <a:endParaRPr lang="en-US" dirty="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05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Downsampling to half resolution: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300" y="1512861"/>
            <a:ext cx="2847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tomuz.COMPUTERGRAPHIK\Desktop\!PAPERS\2011 Analytical Sampling\Presentation\Images\filter_del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2734" y="4941168"/>
            <a:ext cx="1655734" cy="13428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923581" y="443537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Delta filter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12861"/>
            <a:ext cx="3888432" cy="389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ight Arrow 36"/>
          <p:cNvSpPr/>
          <p:nvPr/>
        </p:nvSpPr>
        <p:spPr bwMode="auto">
          <a:xfrm>
            <a:off x="4524025" y="2761591"/>
            <a:ext cx="1203202" cy="3600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89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de-AT" dirty="0" smtClean="0"/>
          </a:p>
          <a:p>
            <a:pPr marL="0" indent="0" algn="ctr" eaLnBrk="1" hangingPunct="1">
              <a:buNone/>
            </a:pPr>
            <a:endParaRPr lang="de-AT" dirty="0"/>
          </a:p>
          <a:p>
            <a:pPr marL="0" indent="0" algn="ctr" eaLnBrk="1" hangingPunct="1">
              <a:buNone/>
            </a:pPr>
            <a:endParaRPr lang="de-AT" dirty="0" smtClean="0"/>
          </a:p>
          <a:p>
            <a:pPr marL="0" indent="0" algn="ctr" eaLnBrk="1" hangingPunct="1">
              <a:buNone/>
            </a:pPr>
            <a:endParaRPr lang="de-AT" dirty="0"/>
          </a:p>
          <a:p>
            <a:pPr marL="0" indent="0" algn="ctr" eaLnBrk="1" hangingPunct="1">
              <a:buNone/>
            </a:pPr>
            <a:endParaRPr lang="de-AT" dirty="0" smtClean="0"/>
          </a:p>
          <a:p>
            <a:pPr marL="0" indent="0" algn="ctr" eaLnBrk="1" hangingPunct="1">
              <a:buNone/>
            </a:pPr>
            <a:r>
              <a:rPr lang="de-AT" dirty="0" smtClean="0"/>
              <a:t>Thank you for your attention!</a:t>
            </a:r>
          </a:p>
          <a:p>
            <a:pPr marL="0" indent="0" algn="ctr" eaLnBrk="1" hangingPunct="1">
              <a:buNone/>
            </a:pPr>
            <a:r>
              <a:rPr lang="de-AT" dirty="0" smtClean="0"/>
              <a:t>Any questions?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50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pic>
        <p:nvPicPr>
          <p:cNvPr id="7" name="Picture 2" descr="C:\Users\tomuz\Desktop\!PAPERS\2013 NSAA\Presentation\msaa_ns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72" y="2312468"/>
            <a:ext cx="4762667" cy="14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31"/>
          <p:cNvSpPr>
            <a:spLocks noGrp="1"/>
          </p:cNvSpPr>
          <p:nvPr>
            <p:ph idx="1"/>
          </p:nvPr>
        </p:nvSpPr>
        <p:spPr>
          <a:xfrm>
            <a:off x="179389" y="908051"/>
            <a:ext cx="8856662" cy="5473700"/>
          </a:xfrm>
        </p:spPr>
        <p:txBody>
          <a:bodyPr/>
          <a:lstStyle/>
          <a:p>
            <a:pPr>
              <a:tabLst>
                <a:tab pos="669584" algn="l"/>
              </a:tabLst>
            </a:pPr>
            <a:endParaRPr lang="en-US" dirty="0" smtClean="0"/>
          </a:p>
          <a:p>
            <a:pPr>
              <a:tabLst>
                <a:tab pos="669584" algn="l"/>
              </a:tabLst>
            </a:pPr>
            <a:endParaRPr lang="en-US" dirty="0"/>
          </a:p>
          <a:p>
            <a:pPr>
              <a:tabLst>
                <a:tab pos="669584" algn="l"/>
              </a:tabLst>
            </a:pPr>
            <a:endParaRPr lang="en-US" dirty="0" smtClean="0"/>
          </a:p>
          <a:p>
            <a:pPr>
              <a:tabLst>
                <a:tab pos="669584" algn="l"/>
              </a:tabLst>
            </a:pPr>
            <a:endParaRPr lang="en-US" dirty="0"/>
          </a:p>
          <a:p>
            <a:pPr>
              <a:tabLst>
                <a:tab pos="669584" algn="l"/>
              </a:tabLst>
            </a:pPr>
            <a:endParaRPr lang="en-US" dirty="0" smtClean="0"/>
          </a:p>
          <a:p>
            <a:pPr>
              <a:tabLst>
                <a:tab pos="669584" algn="l"/>
              </a:tabLst>
            </a:pPr>
            <a:r>
              <a:rPr lang="en-US" dirty="0" smtClean="0"/>
              <a:t>In parallel for all edges</a:t>
            </a:r>
          </a:p>
          <a:p>
            <a:pPr>
              <a:tabLst>
                <a:tab pos="669584" algn="l"/>
              </a:tabLst>
            </a:pPr>
            <a:r>
              <a:rPr lang="en-US" dirty="0" smtClean="0"/>
              <a:t>Unordered output </a:t>
            </a:r>
            <a:r>
              <a:rPr lang="en-US" dirty="0" smtClean="0">
                <a:sym typeface="Wingdings" pitchFamily="2" charset="2"/>
              </a:rPr>
              <a:t> global sort</a:t>
            </a:r>
          </a:p>
          <a:p>
            <a:pPr>
              <a:tabLst>
                <a:tab pos="669584" algn="l"/>
              </a:tabLst>
            </a:pPr>
            <a:r>
              <a:rPr lang="en-US" dirty="0" smtClean="0">
                <a:sym typeface="Wingdings" pitchFamily="2" charset="2"/>
              </a:rPr>
              <a:t>Scan-based visible edge determination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51</a:t>
            </a:fld>
            <a:endParaRPr lang="de-AT" dirty="0"/>
          </a:p>
        </p:txBody>
      </p:sp>
      <p:grpSp>
        <p:nvGrpSpPr>
          <p:cNvPr id="9" name="Group 8" hidden="1"/>
          <p:cNvGrpSpPr/>
          <p:nvPr/>
        </p:nvGrpSpPr>
        <p:grpSpPr>
          <a:xfrm>
            <a:off x="3106029" y="1486573"/>
            <a:ext cx="3463591" cy="1666875"/>
            <a:chOff x="2085518" y="1193800"/>
            <a:chExt cx="3695700" cy="1778000"/>
          </a:xfrm>
        </p:grpSpPr>
        <p:sp>
          <p:nvSpPr>
            <p:cNvPr id="3" name="Isosceles Triangle 2"/>
            <p:cNvSpPr/>
            <p:nvPr/>
          </p:nvSpPr>
          <p:spPr bwMode="auto">
            <a:xfrm>
              <a:off x="2987218" y="1193800"/>
              <a:ext cx="2794000" cy="1295400"/>
            </a:xfrm>
            <a:custGeom>
              <a:avLst/>
              <a:gdLst>
                <a:gd name="connsiteX0" fmla="*/ 0 w 1549400"/>
                <a:gd name="connsiteY0" fmla="*/ 1384300 h 1384300"/>
                <a:gd name="connsiteX1" fmla="*/ 774700 w 1549400"/>
                <a:gd name="connsiteY1" fmla="*/ 0 h 1384300"/>
                <a:gd name="connsiteX2" fmla="*/ 1549400 w 1549400"/>
                <a:gd name="connsiteY2" fmla="*/ 1384300 h 1384300"/>
                <a:gd name="connsiteX3" fmla="*/ 0 w 1549400"/>
                <a:gd name="connsiteY3" fmla="*/ 1384300 h 1384300"/>
                <a:gd name="connsiteX0" fmla="*/ 0 w 1549400"/>
                <a:gd name="connsiteY0" fmla="*/ 1295400 h 1295400"/>
                <a:gd name="connsiteX1" fmla="*/ 546100 w 1549400"/>
                <a:gd name="connsiteY1" fmla="*/ 0 h 1295400"/>
                <a:gd name="connsiteX2" fmla="*/ 1549400 w 1549400"/>
                <a:gd name="connsiteY2" fmla="*/ 1295400 h 1295400"/>
                <a:gd name="connsiteX3" fmla="*/ 0 w 1549400"/>
                <a:gd name="connsiteY3" fmla="*/ 1295400 h 1295400"/>
                <a:gd name="connsiteX0" fmla="*/ 0 w 2794000"/>
                <a:gd name="connsiteY0" fmla="*/ 1295400 h 1295400"/>
                <a:gd name="connsiteX1" fmla="*/ 546100 w 2794000"/>
                <a:gd name="connsiteY1" fmla="*/ 0 h 1295400"/>
                <a:gd name="connsiteX2" fmla="*/ 2794000 w 2794000"/>
                <a:gd name="connsiteY2" fmla="*/ 1295400 h 1295400"/>
                <a:gd name="connsiteX3" fmla="*/ 0 w 2794000"/>
                <a:gd name="connsiteY3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1295400">
                  <a:moveTo>
                    <a:pt x="0" y="1295400"/>
                  </a:moveTo>
                  <a:lnTo>
                    <a:pt x="546100" y="0"/>
                  </a:lnTo>
                  <a:lnTo>
                    <a:pt x="27940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7067"/>
              <a:endParaRPr lang="de-AT" sz="1700"/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2085518" y="1193800"/>
              <a:ext cx="1950364" cy="1778000"/>
            </a:xfrm>
            <a:prstGeom prst="triangle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7067"/>
              <a:endParaRPr lang="de-AT" sz="17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10745" y="1486573"/>
            <a:ext cx="3463591" cy="1666875"/>
            <a:chOff x="2237918" y="1346200"/>
            <a:chExt cx="3695700" cy="1778000"/>
          </a:xfrm>
        </p:grpSpPr>
        <p:sp>
          <p:nvSpPr>
            <p:cNvPr id="32" name="Isosceles Triangle 2"/>
            <p:cNvSpPr/>
            <p:nvPr/>
          </p:nvSpPr>
          <p:spPr bwMode="auto">
            <a:xfrm>
              <a:off x="3139618" y="1346200"/>
              <a:ext cx="2794000" cy="1295400"/>
            </a:xfrm>
            <a:custGeom>
              <a:avLst/>
              <a:gdLst>
                <a:gd name="connsiteX0" fmla="*/ 0 w 1549400"/>
                <a:gd name="connsiteY0" fmla="*/ 1384300 h 1384300"/>
                <a:gd name="connsiteX1" fmla="*/ 774700 w 1549400"/>
                <a:gd name="connsiteY1" fmla="*/ 0 h 1384300"/>
                <a:gd name="connsiteX2" fmla="*/ 1549400 w 1549400"/>
                <a:gd name="connsiteY2" fmla="*/ 1384300 h 1384300"/>
                <a:gd name="connsiteX3" fmla="*/ 0 w 1549400"/>
                <a:gd name="connsiteY3" fmla="*/ 1384300 h 1384300"/>
                <a:gd name="connsiteX0" fmla="*/ 0 w 1549400"/>
                <a:gd name="connsiteY0" fmla="*/ 1295400 h 1295400"/>
                <a:gd name="connsiteX1" fmla="*/ 546100 w 1549400"/>
                <a:gd name="connsiteY1" fmla="*/ 0 h 1295400"/>
                <a:gd name="connsiteX2" fmla="*/ 1549400 w 1549400"/>
                <a:gd name="connsiteY2" fmla="*/ 1295400 h 1295400"/>
                <a:gd name="connsiteX3" fmla="*/ 0 w 1549400"/>
                <a:gd name="connsiteY3" fmla="*/ 1295400 h 1295400"/>
                <a:gd name="connsiteX0" fmla="*/ 0 w 2794000"/>
                <a:gd name="connsiteY0" fmla="*/ 1295400 h 1295400"/>
                <a:gd name="connsiteX1" fmla="*/ 546100 w 2794000"/>
                <a:gd name="connsiteY1" fmla="*/ 0 h 1295400"/>
                <a:gd name="connsiteX2" fmla="*/ 2794000 w 2794000"/>
                <a:gd name="connsiteY2" fmla="*/ 1295400 h 1295400"/>
                <a:gd name="connsiteX3" fmla="*/ 0 w 2794000"/>
                <a:gd name="connsiteY3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1295400">
                  <a:moveTo>
                    <a:pt x="0" y="1295400"/>
                  </a:moveTo>
                  <a:lnTo>
                    <a:pt x="546100" y="0"/>
                  </a:lnTo>
                  <a:lnTo>
                    <a:pt x="2794000" y="1295400"/>
                  </a:lnTo>
                  <a:lnTo>
                    <a:pt x="0" y="129540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7067"/>
              <a:endParaRPr lang="de-AT" sz="1700"/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2237918" y="1346200"/>
              <a:ext cx="1950364" cy="1778000"/>
            </a:xfrm>
            <a:prstGeom prst="triangl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7067"/>
              <a:endParaRPr lang="de-AT" sz="1700"/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2513079" y="2701011"/>
            <a:ext cx="531143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3830300" y="1119187"/>
            <a:ext cx="3528894" cy="20342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3513540" y="1119187"/>
            <a:ext cx="1108905" cy="263128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606620" y="3153448"/>
            <a:ext cx="298812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3707481" y="908051"/>
            <a:ext cx="1486669" cy="27114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856570" y="1000125"/>
            <a:ext cx="1436202" cy="260596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3801939" y="2535383"/>
            <a:ext cx="320305" cy="32040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55" name="Oval 54"/>
          <p:cNvSpPr/>
          <p:nvPr/>
        </p:nvSpPr>
        <p:spPr bwMode="auto">
          <a:xfrm>
            <a:off x="3193234" y="2535383"/>
            <a:ext cx="320305" cy="32040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57" name="Oval 56"/>
          <p:cNvSpPr/>
          <p:nvPr/>
        </p:nvSpPr>
        <p:spPr bwMode="auto">
          <a:xfrm>
            <a:off x="4527657" y="2535383"/>
            <a:ext cx="320305" cy="32040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62" name="Oval 61"/>
          <p:cNvSpPr/>
          <p:nvPr/>
        </p:nvSpPr>
        <p:spPr bwMode="auto">
          <a:xfrm>
            <a:off x="6409468" y="2540806"/>
            <a:ext cx="320305" cy="32040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63" name="Oval 62"/>
          <p:cNvSpPr/>
          <p:nvPr/>
        </p:nvSpPr>
        <p:spPr bwMode="auto">
          <a:xfrm>
            <a:off x="4302139" y="1326369"/>
            <a:ext cx="320305" cy="32040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64" name="Oval 63"/>
          <p:cNvSpPr/>
          <p:nvPr/>
        </p:nvSpPr>
        <p:spPr bwMode="auto">
          <a:xfrm>
            <a:off x="4132620" y="1773383"/>
            <a:ext cx="320305" cy="32040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65" name="Oval 64"/>
          <p:cNvSpPr/>
          <p:nvPr/>
        </p:nvSpPr>
        <p:spPr bwMode="auto">
          <a:xfrm>
            <a:off x="3630793" y="2998667"/>
            <a:ext cx="320305" cy="32040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66" name="Oval 65"/>
          <p:cNvSpPr/>
          <p:nvPr/>
        </p:nvSpPr>
        <p:spPr bwMode="auto">
          <a:xfrm>
            <a:off x="2950592" y="2998667"/>
            <a:ext cx="320305" cy="320409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68" name="Oval 67"/>
          <p:cNvSpPr/>
          <p:nvPr/>
        </p:nvSpPr>
        <p:spPr bwMode="auto">
          <a:xfrm>
            <a:off x="4773748" y="3014289"/>
            <a:ext cx="320305" cy="320409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69" name="Oval 68"/>
          <p:cNvSpPr/>
          <p:nvPr/>
        </p:nvSpPr>
        <p:spPr bwMode="auto">
          <a:xfrm>
            <a:off x="4527657" y="2544521"/>
            <a:ext cx="320305" cy="320409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70" name="Oval 69"/>
          <p:cNvSpPr/>
          <p:nvPr/>
        </p:nvSpPr>
        <p:spPr bwMode="auto">
          <a:xfrm>
            <a:off x="4141986" y="1773383"/>
            <a:ext cx="320305" cy="320409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  <p:sp>
        <p:nvSpPr>
          <p:cNvPr id="71" name="Oval 70"/>
          <p:cNvSpPr/>
          <p:nvPr/>
        </p:nvSpPr>
        <p:spPr bwMode="auto">
          <a:xfrm>
            <a:off x="3864528" y="1326369"/>
            <a:ext cx="320305" cy="320409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defTabSz="857067"/>
            <a:endParaRPr lang="de-AT" sz="1700" b="1" dirty="0"/>
          </a:p>
        </p:txBody>
      </p:sp>
    </p:spTree>
    <p:extLst>
      <p:ext uri="{BB962C8B-B14F-4D97-AF65-F5344CB8AC3E}">
        <p14:creationId xmlns:p14="http://schemas.microsoft.com/office/powerpoint/2010/main" val="38798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4" grpId="3" animBg="1"/>
      <p:bldP spid="54" grpId="4" animBg="1"/>
      <p:bldP spid="55" grpId="0" animBg="1"/>
      <p:bldP spid="55" grpId="1" animBg="1"/>
      <p:bldP spid="55" grpId="2" animBg="1"/>
      <p:bldP spid="57" grpId="0" animBg="1"/>
      <p:bldP spid="57" grpId="1" animBg="1"/>
      <p:bldP spid="57" grpId="2" animBg="1"/>
      <p:bldP spid="62" grpId="0" animBg="1"/>
      <p:bldP spid="62" grpId="1" animBg="1"/>
      <p:bldP spid="62" grpId="2" animBg="1"/>
      <p:bldP spid="62" grpId="3" animBg="1"/>
      <p:bldP spid="62" grpId="4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6" grpId="3" animBg="1"/>
      <p:bldP spid="66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1" grpId="3" animBg="1"/>
      <p:bldP spid="71" grpId="4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Tiling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52</a:t>
            </a:fld>
            <a:endParaRPr lang="de-A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39" y="2477247"/>
            <a:ext cx="8844011" cy="26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22" y="2043438"/>
            <a:ext cx="2858974" cy="131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Related</a:t>
            </a:r>
            <a:r>
              <a:rPr lang="de-AT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Josiah Manson </a:t>
            </a:r>
            <a:r>
              <a:rPr lang="de-AT" sz="2400" dirty="0" err="1" smtClean="0"/>
              <a:t>and</a:t>
            </a:r>
            <a:r>
              <a:rPr lang="de-AT" sz="2400" dirty="0" smtClean="0"/>
              <a:t> Scott Schaefer</a:t>
            </a:r>
            <a:br>
              <a:rPr lang="de-AT" sz="2400" dirty="0" smtClean="0"/>
            </a:br>
            <a:r>
              <a:rPr lang="de-AT" sz="2400" i="1" dirty="0" err="1" smtClean="0"/>
              <a:t>Analytic</a:t>
            </a:r>
            <a:r>
              <a:rPr lang="de-AT" sz="2400" i="1" dirty="0" smtClean="0"/>
              <a:t> </a:t>
            </a:r>
            <a:r>
              <a:rPr lang="de-AT" sz="2400" i="1" dirty="0" err="1" smtClean="0"/>
              <a:t>Rasterization</a:t>
            </a:r>
            <a:r>
              <a:rPr lang="de-AT" sz="2400" i="1" dirty="0" smtClean="0"/>
              <a:t> </a:t>
            </a:r>
            <a:r>
              <a:rPr lang="de-AT" sz="2400" i="1" dirty="0" err="1" smtClean="0"/>
              <a:t>of</a:t>
            </a:r>
            <a:r>
              <a:rPr lang="de-AT" sz="2400" i="1" dirty="0" smtClean="0"/>
              <a:t> </a:t>
            </a:r>
            <a:r>
              <a:rPr lang="de-AT" sz="2400" i="1" dirty="0" err="1" smtClean="0"/>
              <a:t>Curves</a:t>
            </a:r>
            <a:r>
              <a:rPr lang="de-AT" sz="2400" i="1" dirty="0" smtClean="0"/>
              <a:t> </a:t>
            </a:r>
            <a:r>
              <a:rPr lang="de-AT" sz="2400" i="1" dirty="0" err="1" smtClean="0"/>
              <a:t>with</a:t>
            </a:r>
            <a:r>
              <a:rPr lang="de-AT" sz="2400" i="1" dirty="0" smtClean="0"/>
              <a:t> </a:t>
            </a:r>
            <a:r>
              <a:rPr lang="de-AT" sz="2400" i="1" dirty="0" err="1" smtClean="0"/>
              <a:t>Polynomial</a:t>
            </a:r>
            <a:r>
              <a:rPr lang="de-AT" sz="2400" i="1" dirty="0" smtClean="0"/>
              <a:t> Filters</a:t>
            </a:r>
            <a:br>
              <a:rPr lang="de-AT" sz="2400" i="1" dirty="0" smtClean="0"/>
            </a:br>
            <a:r>
              <a:rPr lang="de-AT" sz="2400" b="1" dirty="0" err="1" smtClean="0"/>
              <a:t>Eurographics</a:t>
            </a:r>
            <a:r>
              <a:rPr lang="de-AT" sz="2400" b="1" dirty="0" smtClean="0"/>
              <a:t> 2013 (Comp. Graph. Forum)</a:t>
            </a:r>
          </a:p>
          <a:p>
            <a:endParaRPr lang="de-AT" sz="2400" b="1" dirty="0" smtClean="0"/>
          </a:p>
          <a:p>
            <a:r>
              <a:rPr lang="de-AT" sz="2400" dirty="0"/>
              <a:t>Josiah Manson </a:t>
            </a:r>
            <a:r>
              <a:rPr lang="de-AT" sz="2400" dirty="0" err="1"/>
              <a:t>and</a:t>
            </a:r>
            <a:r>
              <a:rPr lang="de-AT" sz="2400" dirty="0"/>
              <a:t> Scott Schaefer</a:t>
            </a:r>
            <a:br>
              <a:rPr lang="de-AT" sz="2400" dirty="0"/>
            </a:br>
            <a:r>
              <a:rPr lang="de-AT" sz="2400" i="1" dirty="0" smtClean="0"/>
              <a:t>Wavelet </a:t>
            </a:r>
            <a:r>
              <a:rPr lang="de-AT" sz="2400" i="1" dirty="0" err="1" smtClean="0"/>
              <a:t>Rasterization</a:t>
            </a:r>
            <a:r>
              <a:rPr lang="de-AT" sz="2400" i="1" dirty="0"/>
              <a:t/>
            </a:r>
            <a:br>
              <a:rPr lang="de-AT" sz="2400" i="1" dirty="0"/>
            </a:br>
            <a:r>
              <a:rPr lang="de-AT" sz="2400" b="1" dirty="0" err="1"/>
              <a:t>Eurographics</a:t>
            </a:r>
            <a:r>
              <a:rPr lang="de-AT" sz="2400" b="1" dirty="0"/>
              <a:t> </a:t>
            </a:r>
            <a:r>
              <a:rPr lang="de-AT" sz="2400" b="1" dirty="0" smtClean="0"/>
              <a:t>2010 </a:t>
            </a:r>
            <a:r>
              <a:rPr lang="de-AT" sz="2400" b="1" dirty="0"/>
              <a:t>(Comp. Graph. Forum</a:t>
            </a:r>
            <a:r>
              <a:rPr lang="de-AT" sz="2400" b="1" dirty="0" smtClean="0"/>
              <a:t>)</a:t>
            </a:r>
          </a:p>
          <a:p>
            <a:endParaRPr lang="de-AT" sz="2400" b="1" dirty="0"/>
          </a:p>
          <a:p>
            <a:r>
              <a:rPr lang="de-AT" sz="2400" dirty="0" smtClean="0"/>
              <a:t>G. </a:t>
            </a:r>
            <a:r>
              <a:rPr lang="de-AT" sz="2400" dirty="0"/>
              <a:t>Mistelbauer, </a:t>
            </a:r>
            <a:r>
              <a:rPr lang="de-AT" sz="2400" dirty="0" smtClean="0"/>
              <a:t>A. </a:t>
            </a:r>
            <a:r>
              <a:rPr lang="de-AT" sz="2400" dirty="0" err="1"/>
              <a:t>Varchola</a:t>
            </a:r>
            <a:r>
              <a:rPr lang="de-AT" sz="2400" dirty="0"/>
              <a:t>, </a:t>
            </a:r>
            <a:r>
              <a:rPr lang="de-AT" sz="2400" dirty="0" smtClean="0"/>
              <a:t>H. </a:t>
            </a:r>
            <a:r>
              <a:rPr lang="de-AT" sz="2400" dirty="0" err="1" smtClean="0"/>
              <a:t>Bouzari</a:t>
            </a:r>
            <a:r>
              <a:rPr lang="de-AT" sz="2400" dirty="0"/>
              <a:t>, </a:t>
            </a:r>
            <a:r>
              <a:rPr lang="de-AT" sz="2400" dirty="0" smtClean="0"/>
              <a:t>J. </a:t>
            </a:r>
            <a:r>
              <a:rPr lang="de-AT" sz="2400" dirty="0" err="1"/>
              <a:t>Starinsky</a:t>
            </a:r>
            <a:r>
              <a:rPr lang="de-AT" sz="2400" dirty="0"/>
              <a:t>, </a:t>
            </a:r>
            <a:r>
              <a:rPr lang="de-AT" sz="2400" dirty="0" smtClean="0"/>
              <a:t>A. </a:t>
            </a:r>
            <a:r>
              <a:rPr lang="de-AT" sz="2400" dirty="0" err="1"/>
              <a:t>Köchl</a:t>
            </a:r>
            <a:r>
              <a:rPr lang="de-AT" sz="2400" dirty="0"/>
              <a:t>, </a:t>
            </a:r>
            <a:r>
              <a:rPr lang="de-AT" sz="2400" dirty="0" smtClean="0"/>
              <a:t>R. </a:t>
            </a:r>
            <a:r>
              <a:rPr lang="de-AT" sz="2400" dirty="0" err="1"/>
              <a:t>Schernthaner</a:t>
            </a:r>
            <a:r>
              <a:rPr lang="de-AT" sz="2400" dirty="0"/>
              <a:t>, </a:t>
            </a:r>
            <a:r>
              <a:rPr lang="de-AT" sz="2400" dirty="0" smtClean="0"/>
              <a:t>D. </a:t>
            </a:r>
            <a:r>
              <a:rPr lang="de-AT" sz="2400" dirty="0"/>
              <a:t>Fleischmann, </a:t>
            </a:r>
            <a:r>
              <a:rPr lang="de-AT" sz="2400" dirty="0" smtClean="0"/>
              <a:t>E. </a:t>
            </a:r>
            <a:r>
              <a:rPr lang="de-AT" sz="2400" dirty="0" err="1"/>
              <a:t>Gröller</a:t>
            </a:r>
            <a:r>
              <a:rPr lang="de-AT" sz="2400" dirty="0"/>
              <a:t>, </a:t>
            </a:r>
            <a:r>
              <a:rPr lang="de-AT" sz="2400" dirty="0" smtClean="0"/>
              <a:t>M. </a:t>
            </a:r>
            <a:r>
              <a:rPr lang="de-AT" sz="2400" dirty="0" err="1" smtClean="0"/>
              <a:t>Srámek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i="1" dirty="0" err="1" smtClean="0"/>
              <a:t>Centerline</a:t>
            </a:r>
            <a:r>
              <a:rPr lang="de-AT" sz="2400" i="1" dirty="0" smtClean="0"/>
              <a:t> </a:t>
            </a:r>
            <a:r>
              <a:rPr lang="de-AT" sz="2400" i="1" dirty="0" err="1"/>
              <a:t>Reformations</a:t>
            </a:r>
            <a:r>
              <a:rPr lang="de-AT" sz="2400" i="1" dirty="0"/>
              <a:t> </a:t>
            </a:r>
            <a:r>
              <a:rPr lang="de-AT" sz="2400" i="1" dirty="0" err="1"/>
              <a:t>of</a:t>
            </a:r>
            <a:r>
              <a:rPr lang="de-AT" sz="2400" i="1" dirty="0"/>
              <a:t> </a:t>
            </a:r>
            <a:r>
              <a:rPr lang="de-AT" sz="2400" i="1" dirty="0" err="1"/>
              <a:t>Complex</a:t>
            </a:r>
            <a:r>
              <a:rPr lang="de-AT" sz="2400" i="1" dirty="0"/>
              <a:t> </a:t>
            </a:r>
            <a:r>
              <a:rPr lang="de-AT" sz="2400" i="1" dirty="0" err="1"/>
              <a:t>Vascular</a:t>
            </a:r>
            <a:r>
              <a:rPr lang="de-AT" sz="2400" i="1" dirty="0"/>
              <a:t> </a:t>
            </a:r>
            <a:r>
              <a:rPr lang="de-AT" sz="2400" i="1" dirty="0" err="1" smtClean="0"/>
              <a:t>Structures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b="1" dirty="0" smtClean="0"/>
              <a:t>Pacific </a:t>
            </a:r>
            <a:r>
              <a:rPr lang="de-AT" sz="2400" b="1" dirty="0" err="1"/>
              <a:t>Visualization</a:t>
            </a:r>
            <a:r>
              <a:rPr lang="de-AT" sz="2400" b="1" dirty="0"/>
              <a:t> Symposium </a:t>
            </a:r>
            <a:r>
              <a:rPr lang="de-AT" sz="2400" b="1" dirty="0" smtClean="0"/>
              <a:t>2012</a:t>
            </a:r>
            <a:endParaRPr lang="de-AT" sz="2400" b="1" dirty="0"/>
          </a:p>
          <a:p>
            <a:endParaRPr lang="de-AT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53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40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AT" smtClean="0"/>
              <a:t>Thomas Auzinger</a:t>
            </a:r>
            <a:endParaRPr lang="de-AT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780178-8204-4BB7-875B-CF042DB4792D}" type="slidenum">
              <a:rPr lang="de-AT"/>
              <a:pPr/>
              <a:t>6</a:t>
            </a:fld>
            <a:endParaRPr lang="de-AT"/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dirty="0" smtClean="0"/>
              <a:t>Filter </a:t>
            </a:r>
            <a:r>
              <a:rPr lang="de-AT" dirty="0"/>
              <a:t>Choice</a:t>
            </a:r>
            <a:endParaRPr lang="en-US" dirty="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050"/>
            <a:ext cx="8847013" cy="576734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SzPct val="7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Downsampling to half resolution: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183" y="1507604"/>
            <a:ext cx="2847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4511" y="1507604"/>
            <a:ext cx="2847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6839" y="1507604"/>
            <a:ext cx="2847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tomuz.COMPUTERGRAPHIK\Desktop\!PAPERS\2011 Analytical Sampling\Presentation\Images\filter_bo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078" y="4941168"/>
            <a:ext cx="1656184" cy="1343165"/>
          </a:xfrm>
          <a:prstGeom prst="rect">
            <a:avLst/>
          </a:prstGeom>
          <a:noFill/>
        </p:spPr>
      </p:pic>
      <p:pic>
        <p:nvPicPr>
          <p:cNvPr id="22531" name="Picture 3" descr="C:\Users\tomuz.COMPUTERGRAPHIK\Desktop\!PAPERS\2011 Analytical Sampling\Presentation\Images\filter_h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0406" y="4941168"/>
            <a:ext cx="1656184" cy="1343165"/>
          </a:xfrm>
          <a:prstGeom prst="rect">
            <a:avLst/>
          </a:prstGeom>
          <a:noFill/>
        </p:spPr>
      </p:pic>
      <p:pic>
        <p:nvPicPr>
          <p:cNvPr id="22532" name="Picture 4" descr="C:\Users\tomuz.COMPUTERGRAPHIK\Desktop\!PAPERS\2011 Analytical Sampling\Presentation\Images\filter_Gaussi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2734" y="4941168"/>
            <a:ext cx="1656184" cy="134316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90717" y="443711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Box filter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8846" y="44371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Hat filter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574" y="443537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Gaussian filter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3" y="1507604"/>
            <a:ext cx="28479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507604"/>
            <a:ext cx="28479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39" y="1507604"/>
            <a:ext cx="28479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9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Design Choices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54969"/>
            <a:ext cx="8856662" cy="5473700"/>
          </a:xfrm>
        </p:spPr>
        <p:txBody>
          <a:bodyPr/>
          <a:lstStyle/>
          <a:p>
            <a:pPr algn="ctr"/>
            <a:endParaRPr lang="de-AT" dirty="0" smtClean="0"/>
          </a:p>
          <a:p>
            <a:pPr marL="0" indent="0" algn="ctr">
              <a:buNone/>
            </a:pPr>
            <a:r>
              <a:rPr lang="de-AT" sz="2800" dirty="0" smtClean="0"/>
              <a:t>Simple                                                       Higher Order</a:t>
            </a:r>
          </a:p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r>
              <a:rPr lang="de-AT" b="1" dirty="0" err="1" smtClean="0"/>
              <a:t>Which</a:t>
            </a:r>
            <a:r>
              <a:rPr lang="de-AT" b="1" dirty="0" smtClean="0"/>
              <a:t> </a:t>
            </a:r>
            <a:r>
              <a:rPr lang="de-AT" b="1" dirty="0" err="1"/>
              <a:t>filter</a:t>
            </a:r>
            <a:r>
              <a:rPr lang="de-AT" b="1" dirty="0"/>
              <a:t>?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b="1" dirty="0" err="1" smtClean="0"/>
              <a:t>How</a:t>
            </a:r>
            <a:r>
              <a:rPr lang="de-AT" b="1" dirty="0" smtClean="0"/>
              <a:t> to evaluate </a:t>
            </a:r>
            <a:r>
              <a:rPr lang="de-AT" b="1" dirty="0" err="1" smtClean="0"/>
              <a:t>it</a:t>
            </a:r>
            <a:r>
              <a:rPr lang="de-AT" b="1" dirty="0" smtClean="0"/>
              <a:t>?</a:t>
            </a:r>
          </a:p>
          <a:p>
            <a:pPr marL="0" indent="0" algn="ctr">
              <a:buNone/>
            </a:pPr>
            <a:endParaRPr lang="de-AT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7</a:t>
            </a:fld>
            <a:endParaRPr lang="de-AT" dirty="0"/>
          </a:p>
        </p:txBody>
      </p:sp>
      <p:sp>
        <p:nvSpPr>
          <p:cNvPr id="6" name="Left-Right Arrow 5"/>
          <p:cNvSpPr/>
          <p:nvPr/>
        </p:nvSpPr>
        <p:spPr bwMode="auto">
          <a:xfrm>
            <a:off x="2127357" y="3140968"/>
            <a:ext cx="4960724" cy="576064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319816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0434" y="31981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 – Filter Evaluation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8</a:t>
            </a:fld>
            <a:endParaRPr lang="de-AT" dirty="0"/>
          </a:p>
        </p:txBody>
      </p:sp>
      <p:grpSp>
        <p:nvGrpSpPr>
          <p:cNvPr id="7" name="Group 6"/>
          <p:cNvGrpSpPr/>
          <p:nvPr/>
        </p:nvGrpSpPr>
        <p:grpSpPr>
          <a:xfrm>
            <a:off x="730572" y="987357"/>
            <a:ext cx="7554789" cy="5595184"/>
            <a:chOff x="3411438" y="590027"/>
            <a:chExt cx="5600675" cy="4147941"/>
          </a:xfrm>
        </p:grpSpPr>
        <p:pic>
          <p:nvPicPr>
            <p:cNvPr id="8" name="Picture 4" descr="C:\Users\tomuz\Desktop\!PAPERS\2013 NSAA\Presentation\antialiasi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438" y="590027"/>
              <a:ext cx="5600675" cy="414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7180163" y="1851670"/>
              <a:ext cx="504056" cy="1440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206282" y="3219822"/>
              <a:ext cx="504056" cy="1440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08304" y="4593952"/>
              <a:ext cx="504056" cy="1440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730571" y="2883459"/>
            <a:ext cx="7554789" cy="369908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0571" y="3888475"/>
            <a:ext cx="7554789" cy="2694064"/>
            <a:chOff x="1707628" y="3851527"/>
            <a:chExt cx="5600675" cy="1997221"/>
          </a:xfrm>
          <a:solidFill>
            <a:schemeClr val="bg1"/>
          </a:solidFill>
        </p:grpSpPr>
        <p:sp>
          <p:nvSpPr>
            <p:cNvPr id="13" name="Rectangle 12"/>
            <p:cNvSpPr/>
            <p:nvPr/>
          </p:nvSpPr>
          <p:spPr bwMode="auto">
            <a:xfrm>
              <a:off x="1707628" y="4480596"/>
              <a:ext cx="5600675" cy="136815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483768" y="3851527"/>
              <a:ext cx="216024" cy="729601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116803" y="908721"/>
            <a:ext cx="5168556" cy="36259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 – Filter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Thomas Auzinger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t>9</a:t>
            </a:fld>
            <a:endParaRPr lang="de-AT" dirty="0"/>
          </a:p>
        </p:txBody>
      </p:sp>
      <p:pic>
        <p:nvPicPr>
          <p:cNvPr id="16" name="Picture 15" descr="zone_tilted_ana_cropped_sli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9756775" cy="4878388"/>
          </a:xfrm>
          <a:prstGeom prst="rect">
            <a:avLst/>
          </a:prstGeom>
        </p:spPr>
      </p:pic>
      <p:pic>
        <p:nvPicPr>
          <p:cNvPr id="17" name="Picture 16" descr="zone_tilted_sam_0001_cropped_right_slid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3843" y="1412776"/>
            <a:ext cx="4878388" cy="4878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53845" y="5589240"/>
            <a:ext cx="48783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 sample per pixel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zone_tilted_sam_0004_cropped_right_slid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3843" y="1412776"/>
            <a:ext cx="4878388" cy="48783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53845" y="5589240"/>
            <a:ext cx="48783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 samples per pixel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zone_tilted_sam_0016_cropped_right_slid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3843" y="1412776"/>
            <a:ext cx="4878388" cy="48783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53845" y="5589240"/>
            <a:ext cx="48783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16 samples per pixel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 descr="zone_tilted_sam_0256_cropped_right_slid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3843" y="1412776"/>
            <a:ext cx="4878388" cy="48783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53845" y="5589240"/>
            <a:ext cx="48783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256 samples per pixel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5" name="Picture 24" descr="zone_tilted_ana_cropped_sli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9756775" cy="48783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53845" y="5589240"/>
            <a:ext cx="48783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Prefiltering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24545" y="5589240"/>
            <a:ext cx="48783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Ground truth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4553843" y="1412776"/>
            <a:ext cx="2" cy="48783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1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D:\WINNT\System32\spool\DRIVERS\COLOR\c840i1_sams_d65_fb_2.icc"/>
  <p:tag name="DESTINATIONPROFILE" val="D:\WINNT\System32\spool\DRIVERS\COLOR\Projector_16.08.2005_3_hab.icc"/>
  <p:tag name="RI" val="0"/>
  <p:tag name="VIEW" val="MONI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int_\Delta \underbrace{\chi(x)}_\text{visibility} \; \underbrace{c(x)}_\text{shading} \; \underbrace{f(x)}_\text{filter} \, dx = \text{\large ?}&#10;\end{equation*}&#10;&#10;&#10;\end{document}"/>
  <p:tag name="IGUANATEXSIZ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v_\text{blue} &amp;= \int_{\Omega_1} \ldots + \int_{\Omega_2} \ldots \\&#10; &amp;- \int_{\Omega_3} \ldots + \int_{\Omega_4} \ldots &#10;\end{align*}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v = v_\text{red} + v_\text{blue}&#10;\end{align*}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Omega_4$$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Omega_1$$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Omega_2$$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Omega_3$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int_\Delta \underbrace{\chi(x)}_\text{visibility} \; \underbrace{c(x)}_\text{shading} \; \underbrace{f(x)}_\text{filter} \, dx = \text{\large ?}&#10;\end{equation*}&#10;&#10;&#10;\end{document}"/>
  <p:tag name="IGUANATEXSIZE" val="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underbrace{c}_\text{shading} \; \int_\Delta \underbrace{\chi(x)}_\text{visibility} \;&#10;\underbrace{f(x)}_\text{filter} \, dx = \text{\large ?}&#10;\end{equation*}&#10;&#10;&#10;\end{document}"/>
  <p:tag name="IGUANATEXSIZE" val="26"/>
</p:tagLst>
</file>

<file path=ppt/theme/theme1.xml><?xml version="1.0" encoding="utf-8"?>
<a:theme xmlns:a="http://schemas.openxmlformats.org/drawingml/2006/main" name="Blends">
  <a:themeElements>
    <a:clrScheme name="General Insti Colors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11</Pages>
  <Words>1048</Words>
  <Application>Microsoft Office PowerPoint</Application>
  <PresentationFormat>On-screen Show (4:3)</PresentationFormat>
  <Paragraphs>552</Paragraphs>
  <Slides>53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Wingdings</vt:lpstr>
      <vt:lpstr>Blends</vt:lpstr>
      <vt:lpstr>Equation</vt:lpstr>
      <vt:lpstr>Prefiltered Anti-Aliasing on Parallel Hardware</vt:lpstr>
      <vt:lpstr>Motivation</vt:lpstr>
      <vt:lpstr>Examples</vt:lpstr>
      <vt:lpstr>Design Choices</vt:lpstr>
      <vt:lpstr>Filter Choice</vt:lpstr>
      <vt:lpstr>Filter Choice</vt:lpstr>
      <vt:lpstr>Design Choices</vt:lpstr>
      <vt:lpstr>Motivation – Filter Evaluation</vt:lpstr>
      <vt:lpstr>Motivation – Filter Evaluation</vt:lpstr>
      <vt:lpstr>Design Choices</vt:lpstr>
      <vt:lpstr>Publications</vt:lpstr>
      <vt:lpstr>Publications</vt:lpstr>
      <vt:lpstr>Design Choices</vt:lpstr>
      <vt:lpstr>Curved Surface Reformation</vt:lpstr>
      <vt:lpstr>Curved Surface Reformation</vt:lpstr>
      <vt:lpstr>Publications</vt:lpstr>
      <vt:lpstr>Publications</vt:lpstr>
      <vt:lpstr>Design Choices</vt:lpstr>
      <vt:lpstr>Publications</vt:lpstr>
      <vt:lpstr>Prefiltering Overview</vt:lpstr>
      <vt:lpstr>Prefiltering in 2D</vt:lpstr>
      <vt:lpstr>Prefiltering in 2D</vt:lpstr>
      <vt:lpstr>Prefiltering in 2D</vt:lpstr>
      <vt:lpstr>Prefiltering in 2D</vt:lpstr>
      <vt:lpstr>Bonus: Prefiltering in 3D</vt:lpstr>
      <vt:lpstr>Results</vt:lpstr>
      <vt:lpstr>Publications</vt:lpstr>
      <vt:lpstr>Pipeline</vt:lpstr>
      <vt:lpstr>Analytic Filtering</vt:lpstr>
      <vt:lpstr>Results</vt:lpstr>
      <vt:lpstr>Results</vt:lpstr>
      <vt:lpstr>Publications</vt:lpstr>
      <vt:lpstr>Limitations</vt:lpstr>
      <vt:lpstr>Our Contribution</vt:lpstr>
      <vt:lpstr>Our Contribution</vt:lpstr>
      <vt:lpstr>Pipeline</vt:lpstr>
      <vt:lpstr>Pipeline – Fragment Gathering</vt:lpstr>
      <vt:lpstr>Pipeline – Fragment Gathering</vt:lpstr>
      <vt:lpstr>Pipeline – Weight Computation </vt:lpstr>
      <vt:lpstr>Pipeline – Weight Computation </vt:lpstr>
      <vt:lpstr>Pipeline – Weight Computation </vt:lpstr>
      <vt:lpstr>Pipeline – Final Blending</vt:lpstr>
      <vt:lpstr>Pipeline – Final Blending</vt:lpstr>
      <vt:lpstr>Pipeline</vt:lpstr>
      <vt:lpstr>Results</vt:lpstr>
      <vt:lpstr>Results</vt:lpstr>
      <vt:lpstr>Results – Filter Comparison</vt:lpstr>
      <vt:lpstr>Timings</vt:lpstr>
      <vt:lpstr>Conclusions</vt:lpstr>
      <vt:lpstr>Fin</vt:lpstr>
      <vt:lpstr>Intersection</vt:lpstr>
      <vt:lpstr>Tiling</vt:lpstr>
      <vt:lpstr>Related Work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Prefiltered Anti-Aliasing on Parallel Hardware</dc:title>
  <dc:subject>PhD Defense</dc:subject>
  <dc:creator>Thomas Auzinger</dc:creator>
  <cp:lastModifiedBy/>
  <cp:revision>1</cp:revision>
  <dcterms:created xsi:type="dcterms:W3CDTF">2009-05-18T22:11:47Z</dcterms:created>
  <dcterms:modified xsi:type="dcterms:W3CDTF">2015-07-09T05:39:25Z</dcterms:modified>
</cp:coreProperties>
</file>