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1" r:id="rId1"/>
  </p:sldMasterIdLst>
  <p:notesMasterIdLst>
    <p:notesMasterId r:id="rId59"/>
  </p:notesMasterIdLst>
  <p:sldIdLst>
    <p:sldId id="256" r:id="rId2"/>
    <p:sldId id="257" r:id="rId3"/>
    <p:sldId id="258" r:id="rId4"/>
    <p:sldId id="457" r:id="rId5"/>
    <p:sldId id="458" r:id="rId6"/>
    <p:sldId id="261" r:id="rId7"/>
    <p:sldId id="262" r:id="rId8"/>
    <p:sldId id="263" r:id="rId9"/>
    <p:sldId id="414" r:id="rId10"/>
    <p:sldId id="415" r:id="rId11"/>
    <p:sldId id="416" r:id="rId12"/>
    <p:sldId id="417" r:id="rId13"/>
    <p:sldId id="265" r:id="rId14"/>
    <p:sldId id="418" r:id="rId15"/>
    <p:sldId id="340" r:id="rId16"/>
    <p:sldId id="341" r:id="rId17"/>
    <p:sldId id="342" r:id="rId18"/>
    <p:sldId id="343" r:id="rId19"/>
    <p:sldId id="455" r:id="rId20"/>
    <p:sldId id="438" r:id="rId21"/>
    <p:sldId id="456" r:id="rId22"/>
    <p:sldId id="420" r:id="rId23"/>
    <p:sldId id="419" r:id="rId24"/>
    <p:sldId id="463" r:id="rId25"/>
    <p:sldId id="464" r:id="rId26"/>
    <p:sldId id="439" r:id="rId27"/>
    <p:sldId id="440" r:id="rId28"/>
    <p:sldId id="441" r:id="rId29"/>
    <p:sldId id="452" r:id="rId30"/>
    <p:sldId id="451" r:id="rId31"/>
    <p:sldId id="450" r:id="rId32"/>
    <p:sldId id="397" r:id="rId33"/>
    <p:sldId id="442" r:id="rId34"/>
    <p:sldId id="443" r:id="rId35"/>
    <p:sldId id="444" r:id="rId36"/>
    <p:sldId id="467" r:id="rId37"/>
    <p:sldId id="468" r:id="rId38"/>
    <p:sldId id="449" r:id="rId39"/>
    <p:sldId id="448" r:id="rId40"/>
    <p:sldId id="447" r:id="rId41"/>
    <p:sldId id="446" r:id="rId42"/>
    <p:sldId id="445" r:id="rId43"/>
    <p:sldId id="469" r:id="rId44"/>
    <p:sldId id="470" r:id="rId45"/>
    <p:sldId id="422" r:id="rId46"/>
    <p:sldId id="426" r:id="rId47"/>
    <p:sldId id="425" r:id="rId48"/>
    <p:sldId id="424" r:id="rId49"/>
    <p:sldId id="428" r:id="rId50"/>
    <p:sldId id="427" r:id="rId51"/>
    <p:sldId id="317" r:id="rId52"/>
    <p:sldId id="430" r:id="rId53"/>
    <p:sldId id="429" r:id="rId54"/>
    <p:sldId id="454" r:id="rId55"/>
    <p:sldId id="436" r:id="rId56"/>
    <p:sldId id="471" r:id="rId57"/>
    <p:sldId id="38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2665" autoAdjust="0"/>
  </p:normalViewPr>
  <p:slideViewPr>
    <p:cSldViewPr snapToGrid="0">
      <p:cViewPr varScale="1">
        <p:scale>
          <a:sx n="86" d="100"/>
          <a:sy n="86" d="100"/>
        </p:scale>
        <p:origin x="15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367" name="CustomShape 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4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"/>
          <p:cNvSpPr/>
          <p:nvPr/>
        </p:nvSpPr>
        <p:spPr>
          <a:xfrm>
            <a:off x="3884760" y="0"/>
            <a:ext cx="29700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7"/>
          <p:cNvSpPr/>
          <p:nvPr/>
        </p:nvSpPr>
        <p:spPr>
          <a:xfrm>
            <a:off x="0" y="8685360"/>
            <a:ext cx="29703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Notes Placeholder 3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6626A-4910-415E-953A-29A6291BA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1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5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03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90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59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74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88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50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74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79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98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18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699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188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22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93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81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66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34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69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3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17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21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1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716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34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38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773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464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23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90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22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34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193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7879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7487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661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328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78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839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29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766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917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663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913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970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665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69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435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2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32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96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CustomShape 1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2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9" name="Rectangle 77"/>
            <p:cNvSpPr>
              <a:spLocks noChangeArrowheads="1"/>
            </p:cNvSpPr>
            <p:nvPr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0" name="Rectangle 78"/>
            <p:cNvSpPr>
              <a:spLocks noChangeArrowheads="1"/>
            </p:cNvSpPr>
            <p:nvPr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1" name="Rectangle 79"/>
            <p:cNvSpPr>
              <a:spLocks noChangeArrowheads="1"/>
            </p:cNvSpPr>
            <p:nvPr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5" name="Rectangle 83"/>
            <p:cNvSpPr>
              <a:spLocks noChangeArrowheads="1"/>
            </p:cNvSpPr>
            <p:nvPr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6" name="Rectangle 84"/>
            <p:cNvSpPr>
              <a:spLocks noChangeArrowheads="1"/>
            </p:cNvSpPr>
            <p:nvPr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7" name="Rectangle 85"/>
            <p:cNvSpPr>
              <a:spLocks noChangeArrowheads="1"/>
            </p:cNvSpPr>
            <p:nvPr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8" name="Rectangle 86"/>
            <p:cNvSpPr>
              <a:spLocks noChangeArrowheads="1"/>
            </p:cNvSpPr>
            <p:nvPr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9" name="Rectangle 87"/>
            <p:cNvSpPr>
              <a:spLocks noChangeArrowheads="1"/>
            </p:cNvSpPr>
            <p:nvPr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0" name="Rectangle 88"/>
            <p:cNvSpPr>
              <a:spLocks noChangeArrowheads="1"/>
            </p:cNvSpPr>
            <p:nvPr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1" name="Rectangle 89"/>
            <p:cNvSpPr>
              <a:spLocks noChangeArrowheads="1"/>
            </p:cNvSpPr>
            <p:nvPr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2" name="Rectangle 90"/>
            <p:cNvSpPr>
              <a:spLocks noChangeArrowheads="1"/>
            </p:cNvSpPr>
            <p:nvPr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4" name="Rectangle 92"/>
            <p:cNvSpPr>
              <a:spLocks noChangeArrowheads="1"/>
            </p:cNvSpPr>
            <p:nvPr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6" name="Rectangle 94"/>
            <p:cNvSpPr>
              <a:spLocks noChangeArrowheads="1"/>
            </p:cNvSpPr>
            <p:nvPr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8" name="Rectangle 96"/>
            <p:cNvSpPr>
              <a:spLocks noChangeArrowheads="1"/>
            </p:cNvSpPr>
            <p:nvPr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0" name="Rectangle 98"/>
            <p:cNvSpPr>
              <a:spLocks noChangeArrowheads="1"/>
            </p:cNvSpPr>
            <p:nvPr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1" name="Rectangle 99"/>
            <p:cNvSpPr>
              <a:spLocks noChangeArrowheads="1"/>
            </p:cNvSpPr>
            <p:nvPr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2" name="Rectangle 100"/>
            <p:cNvSpPr>
              <a:spLocks noChangeArrowheads="1"/>
            </p:cNvSpPr>
            <p:nvPr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3" name="Rectangle 101"/>
            <p:cNvSpPr>
              <a:spLocks noChangeArrowheads="1"/>
            </p:cNvSpPr>
            <p:nvPr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4" name="Rectangle 102"/>
            <p:cNvSpPr>
              <a:spLocks noChangeArrowheads="1"/>
            </p:cNvSpPr>
            <p:nvPr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5" name="Rectangle 103"/>
            <p:cNvSpPr>
              <a:spLocks noChangeArrowheads="1"/>
            </p:cNvSpPr>
            <p:nvPr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6" name="Rectangle 104"/>
            <p:cNvSpPr>
              <a:spLocks noChangeArrowheads="1"/>
            </p:cNvSpPr>
            <p:nvPr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" name="Rectangle 105"/>
            <p:cNvSpPr>
              <a:spLocks noChangeArrowheads="1"/>
            </p:cNvSpPr>
            <p:nvPr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8" name="Rectangle 106"/>
            <p:cNvSpPr>
              <a:spLocks noChangeArrowheads="1"/>
            </p:cNvSpPr>
            <p:nvPr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1" name="Rectangle 109"/>
            <p:cNvSpPr>
              <a:spLocks noChangeArrowheads="1"/>
            </p:cNvSpPr>
            <p:nvPr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2" name="Rectangle 110"/>
            <p:cNvSpPr>
              <a:spLocks noChangeArrowheads="1"/>
            </p:cNvSpPr>
            <p:nvPr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3" name="Rectangle 111"/>
            <p:cNvSpPr>
              <a:spLocks noChangeArrowheads="1"/>
            </p:cNvSpPr>
            <p:nvPr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4" name="Rectangle 112"/>
            <p:cNvSpPr>
              <a:spLocks noChangeArrowheads="1"/>
            </p:cNvSpPr>
            <p:nvPr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5" name="Rectangle 113"/>
            <p:cNvSpPr>
              <a:spLocks noChangeArrowheads="1"/>
            </p:cNvSpPr>
            <p:nvPr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6" name="Rectangle 114"/>
            <p:cNvSpPr>
              <a:spLocks noChangeArrowheads="1"/>
            </p:cNvSpPr>
            <p:nvPr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7" name="Rectangle 115"/>
            <p:cNvSpPr>
              <a:spLocks noChangeArrowheads="1"/>
            </p:cNvSpPr>
            <p:nvPr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8" name="Rectangle 116"/>
            <p:cNvSpPr>
              <a:spLocks noChangeArrowheads="1"/>
            </p:cNvSpPr>
            <p:nvPr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9" name="Rectangle 117"/>
            <p:cNvSpPr>
              <a:spLocks noChangeArrowheads="1"/>
            </p:cNvSpPr>
            <p:nvPr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0" name="Rectangle 118"/>
            <p:cNvSpPr>
              <a:spLocks noChangeArrowheads="1"/>
            </p:cNvSpPr>
            <p:nvPr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1" name="Rectangle 119"/>
            <p:cNvSpPr>
              <a:spLocks noChangeArrowheads="1"/>
            </p:cNvSpPr>
            <p:nvPr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2" name="Rectangle 120"/>
            <p:cNvSpPr>
              <a:spLocks noChangeArrowheads="1"/>
            </p:cNvSpPr>
            <p:nvPr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3" name="Rectangle 121"/>
            <p:cNvSpPr>
              <a:spLocks noChangeArrowheads="1"/>
            </p:cNvSpPr>
            <p:nvPr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4" name="Rectangle 122"/>
            <p:cNvSpPr>
              <a:spLocks noChangeArrowheads="1"/>
            </p:cNvSpPr>
            <p:nvPr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5" name="Rectangle 123"/>
            <p:cNvSpPr>
              <a:spLocks noChangeArrowheads="1"/>
            </p:cNvSpPr>
            <p:nvPr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6" name="Rectangle 124"/>
            <p:cNvSpPr>
              <a:spLocks noChangeArrowheads="1"/>
            </p:cNvSpPr>
            <p:nvPr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7" name="Rectangle 125"/>
            <p:cNvSpPr>
              <a:spLocks noChangeArrowheads="1"/>
            </p:cNvSpPr>
            <p:nvPr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8" name="Rectangle 126"/>
            <p:cNvSpPr>
              <a:spLocks noChangeArrowheads="1"/>
            </p:cNvSpPr>
            <p:nvPr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9" name="Rectangle 127"/>
            <p:cNvSpPr>
              <a:spLocks noChangeArrowheads="1"/>
            </p:cNvSpPr>
            <p:nvPr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0" name="Rectangle 128"/>
            <p:cNvSpPr>
              <a:spLocks noChangeArrowheads="1"/>
            </p:cNvSpPr>
            <p:nvPr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1" name="Rectangle 129"/>
            <p:cNvSpPr>
              <a:spLocks noChangeArrowheads="1"/>
            </p:cNvSpPr>
            <p:nvPr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2" name="Rectangle 130"/>
            <p:cNvSpPr>
              <a:spLocks noChangeArrowheads="1"/>
            </p:cNvSpPr>
            <p:nvPr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3" name="Rectangle 131"/>
            <p:cNvSpPr>
              <a:spLocks noChangeArrowheads="1"/>
            </p:cNvSpPr>
            <p:nvPr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4" name="Rectangle 132"/>
            <p:cNvSpPr>
              <a:spLocks noChangeArrowheads="1"/>
            </p:cNvSpPr>
            <p:nvPr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5" name="Rectangle 133"/>
            <p:cNvSpPr>
              <a:spLocks noChangeArrowheads="1"/>
            </p:cNvSpPr>
            <p:nvPr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6" name="Rectangle 134"/>
            <p:cNvSpPr>
              <a:spLocks noChangeArrowheads="1"/>
            </p:cNvSpPr>
            <p:nvPr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7" name="Rectangle 135"/>
            <p:cNvSpPr>
              <a:spLocks noChangeArrowheads="1"/>
            </p:cNvSpPr>
            <p:nvPr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8" name="Rectangle 136"/>
            <p:cNvSpPr>
              <a:spLocks noChangeArrowheads="1"/>
            </p:cNvSpPr>
            <p:nvPr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9" name="Rectangle 137"/>
            <p:cNvSpPr>
              <a:spLocks noChangeArrowheads="1"/>
            </p:cNvSpPr>
            <p:nvPr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0" name="Rectangle 138"/>
            <p:cNvSpPr>
              <a:spLocks noChangeArrowheads="1"/>
            </p:cNvSpPr>
            <p:nvPr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1" name="Rectangle 139"/>
            <p:cNvSpPr>
              <a:spLocks noChangeArrowheads="1"/>
            </p:cNvSpPr>
            <p:nvPr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2" name="Rectangle 140"/>
            <p:cNvSpPr>
              <a:spLocks noChangeArrowheads="1"/>
            </p:cNvSpPr>
            <p:nvPr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3" name="Rectangle 141"/>
            <p:cNvSpPr>
              <a:spLocks noChangeArrowheads="1"/>
            </p:cNvSpPr>
            <p:nvPr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4" name="Rectangle 142"/>
            <p:cNvSpPr>
              <a:spLocks noChangeArrowheads="1"/>
            </p:cNvSpPr>
            <p:nvPr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5" name="Rectangle 143"/>
            <p:cNvSpPr>
              <a:spLocks noChangeArrowheads="1"/>
            </p:cNvSpPr>
            <p:nvPr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6" name="Rectangle 144"/>
            <p:cNvSpPr>
              <a:spLocks noChangeArrowheads="1"/>
            </p:cNvSpPr>
            <p:nvPr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7" name="Rectangle 145"/>
            <p:cNvSpPr>
              <a:spLocks noChangeArrowheads="1"/>
            </p:cNvSpPr>
            <p:nvPr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8" name="Rectangle 146"/>
            <p:cNvSpPr>
              <a:spLocks noChangeArrowheads="1"/>
            </p:cNvSpPr>
            <p:nvPr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9" name="Rectangle 147"/>
            <p:cNvSpPr>
              <a:spLocks noChangeArrowheads="1"/>
            </p:cNvSpPr>
            <p:nvPr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0" name="Rectangle 148"/>
            <p:cNvSpPr>
              <a:spLocks noChangeArrowheads="1"/>
            </p:cNvSpPr>
            <p:nvPr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1" name="Rectangle 149"/>
            <p:cNvSpPr>
              <a:spLocks noChangeArrowheads="1"/>
            </p:cNvSpPr>
            <p:nvPr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2" name="Rectangle 150"/>
            <p:cNvSpPr>
              <a:spLocks noChangeArrowheads="1"/>
            </p:cNvSpPr>
            <p:nvPr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3" name="Rectangle 151"/>
            <p:cNvSpPr>
              <a:spLocks noChangeArrowheads="1"/>
            </p:cNvSpPr>
            <p:nvPr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4" name="Rectangle 152"/>
            <p:cNvSpPr>
              <a:spLocks noChangeArrowheads="1"/>
            </p:cNvSpPr>
            <p:nvPr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5" name="Rectangle 153"/>
            <p:cNvSpPr>
              <a:spLocks noChangeArrowheads="1"/>
            </p:cNvSpPr>
            <p:nvPr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6" name="Rectangle 154"/>
            <p:cNvSpPr>
              <a:spLocks noChangeArrowheads="1"/>
            </p:cNvSpPr>
            <p:nvPr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7" name="Rectangle 155"/>
            <p:cNvSpPr>
              <a:spLocks noChangeArrowheads="1"/>
            </p:cNvSpPr>
            <p:nvPr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8" name="Rectangle 156"/>
            <p:cNvSpPr>
              <a:spLocks noChangeArrowheads="1"/>
            </p:cNvSpPr>
            <p:nvPr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9" name="Rectangle 157"/>
            <p:cNvSpPr>
              <a:spLocks noChangeArrowheads="1"/>
            </p:cNvSpPr>
            <p:nvPr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0" name="Rectangle 158"/>
            <p:cNvSpPr>
              <a:spLocks noChangeArrowheads="1"/>
            </p:cNvSpPr>
            <p:nvPr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1" name="Rectangle 159"/>
            <p:cNvSpPr>
              <a:spLocks noChangeArrowheads="1"/>
            </p:cNvSpPr>
            <p:nvPr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2" name="Rectangle 160"/>
            <p:cNvSpPr>
              <a:spLocks noChangeArrowheads="1"/>
            </p:cNvSpPr>
            <p:nvPr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3" name="Rectangle 161"/>
            <p:cNvSpPr>
              <a:spLocks noChangeArrowheads="1"/>
            </p:cNvSpPr>
            <p:nvPr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4" name="Rectangle 162"/>
            <p:cNvSpPr>
              <a:spLocks noChangeArrowheads="1"/>
            </p:cNvSpPr>
            <p:nvPr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5" name="Rectangle 163"/>
            <p:cNvSpPr>
              <a:spLocks noChangeArrowheads="1"/>
            </p:cNvSpPr>
            <p:nvPr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6" name="Rectangle 164"/>
            <p:cNvSpPr>
              <a:spLocks noChangeArrowheads="1"/>
            </p:cNvSpPr>
            <p:nvPr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7" name="Rectangle 165"/>
            <p:cNvSpPr>
              <a:spLocks noChangeArrowheads="1"/>
            </p:cNvSpPr>
            <p:nvPr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8" name="Rectangle 166"/>
            <p:cNvSpPr>
              <a:spLocks noChangeArrowheads="1"/>
            </p:cNvSpPr>
            <p:nvPr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9" name="Rectangle 167"/>
            <p:cNvSpPr>
              <a:spLocks noChangeArrowheads="1"/>
            </p:cNvSpPr>
            <p:nvPr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0" name="Rectangle 168"/>
            <p:cNvSpPr>
              <a:spLocks noChangeArrowheads="1"/>
            </p:cNvSpPr>
            <p:nvPr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1" name="Rectangle 169"/>
            <p:cNvSpPr>
              <a:spLocks noChangeArrowheads="1"/>
            </p:cNvSpPr>
            <p:nvPr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2" name="Rectangle 170"/>
            <p:cNvSpPr>
              <a:spLocks noChangeArrowheads="1"/>
            </p:cNvSpPr>
            <p:nvPr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3" name="Rectangle 171"/>
            <p:cNvSpPr>
              <a:spLocks noChangeArrowheads="1"/>
            </p:cNvSpPr>
            <p:nvPr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4" name="Rectangle 172"/>
            <p:cNvSpPr>
              <a:spLocks noChangeArrowheads="1"/>
            </p:cNvSpPr>
            <p:nvPr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5" name="Rectangle 173"/>
            <p:cNvSpPr>
              <a:spLocks noChangeArrowheads="1"/>
            </p:cNvSpPr>
            <p:nvPr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6" name="Rectangle 174"/>
            <p:cNvSpPr>
              <a:spLocks noChangeArrowheads="1"/>
            </p:cNvSpPr>
            <p:nvPr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7" name="Rectangle 175"/>
            <p:cNvSpPr>
              <a:spLocks noChangeArrowheads="1"/>
            </p:cNvSpPr>
            <p:nvPr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8" name="Rectangle 176"/>
            <p:cNvSpPr>
              <a:spLocks noChangeArrowheads="1"/>
            </p:cNvSpPr>
            <p:nvPr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9" name="Rectangle 177"/>
            <p:cNvSpPr>
              <a:spLocks noChangeArrowheads="1"/>
            </p:cNvSpPr>
            <p:nvPr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0" name="Rectangle 178"/>
            <p:cNvSpPr>
              <a:spLocks noChangeArrowheads="1"/>
            </p:cNvSpPr>
            <p:nvPr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1" name="Rectangle 179"/>
            <p:cNvSpPr>
              <a:spLocks noChangeArrowheads="1"/>
            </p:cNvSpPr>
            <p:nvPr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2" name="Rectangle 180"/>
            <p:cNvSpPr>
              <a:spLocks noChangeArrowheads="1"/>
            </p:cNvSpPr>
            <p:nvPr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3" name="Rectangle 181"/>
            <p:cNvSpPr>
              <a:spLocks noChangeArrowheads="1"/>
            </p:cNvSpPr>
            <p:nvPr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4" name="Rectangle 182"/>
            <p:cNvSpPr>
              <a:spLocks noChangeArrowheads="1"/>
            </p:cNvSpPr>
            <p:nvPr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5" name="Rectangle 183"/>
            <p:cNvSpPr>
              <a:spLocks noChangeArrowheads="1"/>
            </p:cNvSpPr>
            <p:nvPr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6" name="Rectangle 184"/>
            <p:cNvSpPr>
              <a:spLocks noChangeArrowheads="1"/>
            </p:cNvSpPr>
            <p:nvPr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8" name="Rectangle 186"/>
            <p:cNvSpPr>
              <a:spLocks noChangeArrowheads="1"/>
            </p:cNvSpPr>
            <p:nvPr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9" name="Rectangle 187"/>
            <p:cNvSpPr>
              <a:spLocks noChangeArrowheads="1"/>
            </p:cNvSpPr>
            <p:nvPr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0" name="Rectangle 188"/>
            <p:cNvSpPr>
              <a:spLocks noChangeArrowheads="1"/>
            </p:cNvSpPr>
            <p:nvPr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1" name="Rectangle 189"/>
            <p:cNvSpPr>
              <a:spLocks noChangeArrowheads="1"/>
            </p:cNvSpPr>
            <p:nvPr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2" name="Rectangle 190"/>
            <p:cNvSpPr>
              <a:spLocks noChangeArrowheads="1"/>
            </p:cNvSpPr>
            <p:nvPr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3" name="Rectangle 191"/>
            <p:cNvSpPr>
              <a:spLocks noChangeArrowheads="1"/>
            </p:cNvSpPr>
            <p:nvPr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4" name="Rectangle 192"/>
            <p:cNvSpPr>
              <a:spLocks noChangeArrowheads="1"/>
            </p:cNvSpPr>
            <p:nvPr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5" name="Rectangle 193"/>
            <p:cNvSpPr>
              <a:spLocks noChangeArrowheads="1"/>
            </p:cNvSpPr>
            <p:nvPr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6" name="Rectangle 194"/>
            <p:cNvSpPr>
              <a:spLocks noChangeArrowheads="1"/>
            </p:cNvSpPr>
            <p:nvPr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7" name="Rectangle 195"/>
            <p:cNvSpPr>
              <a:spLocks noChangeArrowheads="1"/>
            </p:cNvSpPr>
            <p:nvPr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8" name="Rectangle 196"/>
            <p:cNvSpPr>
              <a:spLocks noChangeArrowheads="1"/>
            </p:cNvSpPr>
            <p:nvPr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9" name="Rectangle 197"/>
            <p:cNvSpPr>
              <a:spLocks noChangeArrowheads="1"/>
            </p:cNvSpPr>
            <p:nvPr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0" name="Rectangle 198"/>
            <p:cNvSpPr>
              <a:spLocks noChangeArrowheads="1"/>
            </p:cNvSpPr>
            <p:nvPr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27360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27360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953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3075" y="44450"/>
            <a:ext cx="2212975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44450"/>
            <a:ext cx="6491287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291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9388" y="908050"/>
            <a:ext cx="8856662" cy="54737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de-AT" noProof="0" smtClean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0693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908050"/>
            <a:ext cx="43513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3529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487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54889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6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4253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58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08050"/>
            <a:ext cx="43513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3529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8016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3758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161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997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804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429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272387" name="Freeform 3"/>
            <p:cNvSpPr>
              <a:spLocks/>
            </p:cNvSpPr>
            <p:nvPr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88" name="Freeform 4"/>
            <p:cNvSpPr>
              <a:spLocks/>
            </p:cNvSpPr>
            <p:nvPr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89" name="Freeform 5"/>
            <p:cNvSpPr>
              <a:spLocks/>
            </p:cNvSpPr>
            <p:nvPr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0" name="Freeform 6"/>
            <p:cNvSpPr>
              <a:spLocks/>
            </p:cNvSpPr>
            <p:nvPr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1" name="Freeform 7"/>
            <p:cNvSpPr>
              <a:spLocks/>
            </p:cNvSpPr>
            <p:nvPr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2" name="Freeform 8"/>
            <p:cNvSpPr>
              <a:spLocks/>
            </p:cNvSpPr>
            <p:nvPr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3" name="Freeform 9"/>
            <p:cNvSpPr>
              <a:spLocks/>
            </p:cNvSpPr>
            <p:nvPr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4" name="Freeform 10"/>
            <p:cNvSpPr>
              <a:spLocks/>
            </p:cNvSpPr>
            <p:nvPr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272395" name="Freeform 11"/>
          <p:cNvSpPr>
            <a:spLocks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27240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8198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77612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AT" smtClean="0"/>
          </a:p>
        </p:txBody>
      </p:sp>
      <p:sp>
        <p:nvSpPr>
          <p:cNvPr id="8199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08050"/>
            <a:ext cx="88566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Text</a:t>
            </a:r>
          </a:p>
          <a:p>
            <a:pPr lvl="1"/>
            <a:r>
              <a:rPr lang="de-AT" dirty="0" smtClean="0"/>
              <a:t>Text</a:t>
            </a:r>
          </a:p>
          <a:p>
            <a:pPr lvl="2"/>
            <a:r>
              <a:rPr lang="de-AT" dirty="0" smtClean="0"/>
              <a:t>Text</a:t>
            </a:r>
          </a:p>
          <a:p>
            <a:pPr lvl="3"/>
            <a:r>
              <a:rPr lang="de-AT" dirty="0" smtClean="0"/>
              <a:t>Text</a:t>
            </a:r>
          </a:p>
          <a:p>
            <a:pPr lvl="4"/>
            <a:r>
              <a:rPr lang="de-AT" dirty="0" smtClean="0"/>
              <a:t>Text</a:t>
            </a:r>
          </a:p>
        </p:txBody>
      </p:sp>
      <p:sp>
        <p:nvSpPr>
          <p:cNvPr id="27241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11925"/>
            <a:ext cx="36718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5F5F5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27241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5F5F5F"/>
                </a:solidFill>
                <a:latin typeface="Arial" charset="0"/>
              </a:defRPr>
            </a:lvl1pPr>
          </a:lstStyle>
          <a:p>
            <a:fld id="{3D0732B6-4A3F-421E-9F79-0CA4E2CC00AE}" type="slidenum">
              <a:rPr lang="de-AT" smtClean="0">
                <a:latin typeface="Arial"/>
              </a:rPr>
              <a:t>‹#›</a:t>
            </a:fld>
            <a:endParaRPr lang="de-AT"/>
          </a:p>
        </p:txBody>
      </p:sp>
      <p:pic>
        <p:nvPicPr>
          <p:cNvPr id="30" name="Picture 31" descr="TU_Signet_whit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95" y="156368"/>
            <a:ext cx="5270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41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eaLnBrk="1" fontAlgn="base" hangingPunct="1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7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t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179280" y="-891360"/>
            <a:ext cx="8425080" cy="2390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 anchorCtr="1"/>
          <a:lstStyle/>
          <a:p>
            <a:pPr algn="ctr"/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83" y="1268981"/>
            <a:ext cx="7813962" cy="7382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2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83" y="1268981"/>
            <a:ext cx="7813962" cy="7382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22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76" y="3984066"/>
            <a:ext cx="3807551" cy="359716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49" y="3984066"/>
            <a:ext cx="3807551" cy="359716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12</a:t>
            </a:fld>
            <a:endParaRPr lang="de-A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354" y="1092528"/>
            <a:ext cx="4143695" cy="2600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8779" y="1092529"/>
            <a:ext cx="4143693" cy="26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13</a:t>
            </a:fld>
            <a:endParaRPr lang="de-A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2" y="1091119"/>
            <a:ext cx="7276008" cy="51218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468313" y="3574473"/>
            <a:ext cx="8319427" cy="2743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61" y="2684503"/>
            <a:ext cx="5156651" cy="2469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14</a:t>
            </a:fld>
            <a:endParaRPr lang="de-A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2" y="1091119"/>
            <a:ext cx="7276008" cy="51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1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15</a:t>
            </a:fld>
            <a:endParaRPr lang="de-A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3" y="1091119"/>
            <a:ext cx="7276006" cy="51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16</a:t>
            </a:fld>
            <a:endParaRPr lang="de-A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3" y="1091119"/>
            <a:ext cx="7276006" cy="51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17</a:t>
            </a:fld>
            <a:endParaRPr lang="de-A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3" y="1091119"/>
            <a:ext cx="7276006" cy="51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18</a:t>
            </a:fld>
            <a:endParaRPr lang="de-A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3" y="1091119"/>
            <a:ext cx="7276005" cy="51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Model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19</a:t>
            </a:fld>
            <a:endParaRPr lang="de-A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3" y="1091119"/>
            <a:ext cx="7276005" cy="51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2"/>
          <p:cNvSpPr/>
          <p:nvPr/>
        </p:nvSpPr>
        <p:spPr>
          <a:xfrm>
            <a:off x="4030560" y="6477120"/>
            <a:ext cx="107784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285"/>
            <a:ext cx="4512663" cy="48494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36" y="1004285"/>
            <a:ext cx="4512663" cy="484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Reflectance Profiles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767953" y="1374470"/>
            <a:ext cx="2016000" cy="2016000"/>
          </a:xfrm>
          <a:prstGeom prst="rect">
            <a:avLst/>
          </a:prstGeom>
          <a:ln>
            <a:noFill/>
          </a:ln>
        </p:spPr>
      </p:pic>
      <p:sp>
        <p:nvSpPr>
          <p:cNvPr id="10" name="TextShape 5"/>
          <p:cNvSpPr txBox="1"/>
          <p:nvPr/>
        </p:nvSpPr>
        <p:spPr>
          <a:xfrm>
            <a:off x="836517" y="3384292"/>
            <a:ext cx="1878871" cy="44409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Human Skin</a:t>
            </a:r>
            <a:endParaRPr lang="en-GB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20</a:t>
            </a:fld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lum contrast="2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09" y="1374470"/>
            <a:ext cx="2009822" cy="20098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20" y="1374470"/>
            <a:ext cx="2009822" cy="2009822"/>
          </a:xfrm>
          <a:prstGeom prst="rect">
            <a:avLst/>
          </a:prstGeom>
        </p:spPr>
      </p:pic>
      <p:sp>
        <p:nvSpPr>
          <p:cNvPr id="9" name="TextShape 5"/>
          <p:cNvSpPr txBox="1"/>
          <p:nvPr/>
        </p:nvSpPr>
        <p:spPr>
          <a:xfrm>
            <a:off x="3634895" y="3384292"/>
            <a:ext cx="1878871" cy="44409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Marble</a:t>
            </a:r>
            <a:endParaRPr lang="en-GB" sz="2000" dirty="0"/>
          </a:p>
        </p:txBody>
      </p:sp>
      <p:sp>
        <p:nvSpPr>
          <p:cNvPr id="11" name="TextShape 5"/>
          <p:cNvSpPr txBox="1"/>
          <p:nvPr/>
        </p:nvSpPr>
        <p:spPr>
          <a:xfrm>
            <a:off x="6430184" y="3384291"/>
            <a:ext cx="1878871" cy="44409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Ketchup</a:t>
            </a:r>
            <a:endParaRPr lang="en-GB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" y="4161230"/>
            <a:ext cx="2221258" cy="20907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79" y="4156061"/>
            <a:ext cx="2202987" cy="209075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0" y="4156061"/>
            <a:ext cx="2242141" cy="20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Scattering via Image Filtering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21</a:t>
            </a:fld>
            <a:endParaRPr lang="de-AT"/>
          </a:p>
        </p:txBody>
      </p:sp>
      <p:sp>
        <p:nvSpPr>
          <p:cNvPr id="14" name="TextShape 5"/>
          <p:cNvSpPr txBox="1"/>
          <p:nvPr/>
        </p:nvSpPr>
        <p:spPr>
          <a:xfrm>
            <a:off x="533628" y="4168291"/>
            <a:ext cx="3103408" cy="11127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Diffuse reflectance profile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as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Filter</a:t>
            </a:r>
            <a:endParaRPr lang="en-GB" sz="20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21" y="2158469"/>
            <a:ext cx="2009822" cy="20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8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Scattering via Image Filtering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22</a:t>
            </a:fld>
            <a:endParaRPr lang="de-AT"/>
          </a:p>
        </p:txBody>
      </p:sp>
      <p:sp>
        <p:nvSpPr>
          <p:cNvPr id="12" name="TextShape 6"/>
          <p:cNvSpPr txBox="1"/>
          <p:nvPr/>
        </p:nvSpPr>
        <p:spPr>
          <a:xfrm>
            <a:off x="4730948" y="939515"/>
            <a:ext cx="3290458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Surface </a:t>
            </a:r>
            <a:r>
              <a:rPr lang="en-US" sz="2000" dirty="0" smtClean="0">
                <a:solidFill>
                  <a:srgbClr val="000000"/>
                </a:solidFill>
              </a:rPr>
              <a:t>Illumination</a:t>
            </a:r>
            <a:endParaRPr sz="20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10" y="1304195"/>
            <a:ext cx="4158934" cy="2339401"/>
          </a:xfrm>
          <a:prstGeom prst="rect">
            <a:avLst/>
          </a:prstGeom>
        </p:spPr>
      </p:pic>
      <p:sp>
        <p:nvSpPr>
          <p:cNvPr id="19" name="TextShape 5"/>
          <p:cNvSpPr txBox="1"/>
          <p:nvPr/>
        </p:nvSpPr>
        <p:spPr>
          <a:xfrm>
            <a:off x="533628" y="4168291"/>
            <a:ext cx="3103408" cy="11127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Diffuse reflectance profile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as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Filter</a:t>
            </a:r>
            <a:endParaRPr lang="en-GB" sz="2000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21" y="2158469"/>
            <a:ext cx="2009822" cy="20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Scattering via Image Filtering</a:t>
            </a:r>
          </a:p>
        </p:txBody>
      </p:sp>
      <p:sp>
        <p:nvSpPr>
          <p:cNvPr id="13" name="TextShape 6"/>
          <p:cNvSpPr txBox="1"/>
          <p:nvPr/>
        </p:nvSpPr>
        <p:spPr>
          <a:xfrm>
            <a:off x="4730948" y="939515"/>
            <a:ext cx="3290458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Surface </a:t>
            </a:r>
            <a:r>
              <a:rPr lang="en-US" sz="2000" dirty="0" smtClean="0">
                <a:solidFill>
                  <a:srgbClr val="000000"/>
                </a:solidFill>
              </a:rPr>
              <a:t>Illumination</a:t>
            </a:r>
            <a:endParaRPr sz="2000" dirty="0"/>
          </a:p>
        </p:txBody>
      </p:sp>
      <p:sp>
        <p:nvSpPr>
          <p:cNvPr id="10" name="TextShape 5"/>
          <p:cNvSpPr txBox="1"/>
          <p:nvPr/>
        </p:nvSpPr>
        <p:spPr>
          <a:xfrm>
            <a:off x="533628" y="4168291"/>
            <a:ext cx="3103408" cy="11127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Diffuse reflectance profile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as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Filter</a:t>
            </a:r>
            <a:endParaRPr lang="en-GB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23</a:t>
            </a:fld>
            <a:endParaRPr lang="de-AT"/>
          </a:p>
        </p:txBody>
      </p:sp>
      <p:sp>
        <p:nvSpPr>
          <p:cNvPr id="14" name="TextShape 6"/>
          <p:cNvSpPr txBox="1"/>
          <p:nvPr/>
        </p:nvSpPr>
        <p:spPr>
          <a:xfrm>
            <a:off x="5008382" y="6126485"/>
            <a:ext cx="273559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Subsurface Scattering</a:t>
            </a:r>
            <a:endParaRPr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21" y="2158469"/>
            <a:ext cx="2009822" cy="200982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10" y="1304195"/>
            <a:ext cx="4158934" cy="23394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10" y="3787085"/>
            <a:ext cx="4158934" cy="23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State of the Art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Eugene </a:t>
            </a:r>
            <a:r>
              <a:rPr lang="en-US" dirty="0" err="1">
                <a:solidFill>
                  <a:srgbClr val="000000"/>
                </a:solidFill>
              </a:rPr>
              <a:t>d'Eon</a:t>
            </a:r>
            <a:r>
              <a:rPr lang="en-US" dirty="0">
                <a:solidFill>
                  <a:srgbClr val="000000"/>
                </a:solidFill>
              </a:rPr>
              <a:t> et al</a:t>
            </a:r>
            <a:r>
              <a:rPr lang="en-US" dirty="0" smtClean="0">
                <a:solidFill>
                  <a:srgbClr val="000000"/>
                </a:solidFill>
              </a:rPr>
              <a:t>.,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Efficient </a:t>
            </a:r>
            <a:r>
              <a:rPr lang="en-US" dirty="0">
                <a:solidFill>
                  <a:srgbClr val="000000"/>
                </a:solidFill>
              </a:rPr>
              <a:t>rendering of human skin, 2009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24</a:t>
            </a:fld>
            <a:endParaRPr lang="de-AT"/>
          </a:p>
        </p:txBody>
      </p:sp>
      <p:pic>
        <p:nvPicPr>
          <p:cNvPr id="9" name="Grafik 8"/>
          <p:cNvPicPr/>
          <p:nvPr/>
        </p:nvPicPr>
        <p:blipFill>
          <a:blip r:embed="rId3"/>
          <a:stretch/>
        </p:blipFill>
        <p:spPr>
          <a:xfrm>
            <a:off x="4666320" y="2502618"/>
            <a:ext cx="3306240" cy="2232720"/>
          </a:xfrm>
          <a:prstGeom prst="rect">
            <a:avLst/>
          </a:prstGeom>
          <a:ln>
            <a:noFill/>
          </a:ln>
        </p:spPr>
      </p:pic>
      <p:pic>
        <p:nvPicPr>
          <p:cNvPr id="10" name="Grafik 9"/>
          <p:cNvPicPr/>
          <p:nvPr/>
        </p:nvPicPr>
        <p:blipFill>
          <a:blip r:embed="rId4">
            <a:lum bright="10000" contrast="20000"/>
          </a:blip>
          <a:stretch/>
        </p:blipFill>
        <p:spPr>
          <a:xfrm>
            <a:off x="994320" y="2575338"/>
            <a:ext cx="1901160" cy="1911600"/>
          </a:xfrm>
          <a:prstGeom prst="rect">
            <a:avLst/>
          </a:prstGeom>
          <a:ln>
            <a:noFill/>
          </a:ln>
        </p:spPr>
      </p:pic>
      <p:sp>
        <p:nvSpPr>
          <p:cNvPr id="11" name="Line 5"/>
          <p:cNvSpPr/>
          <p:nvPr/>
        </p:nvSpPr>
        <p:spPr>
          <a:xfrm>
            <a:off x="3298320" y="3583338"/>
            <a:ext cx="13680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0427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the Art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25</a:t>
            </a:fld>
            <a:endParaRPr lang="de-AT"/>
          </a:p>
        </p:txBody>
      </p:sp>
      <p:pic>
        <p:nvPicPr>
          <p:cNvPr id="8" name="Kép 2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614828" y="1256612"/>
            <a:ext cx="7984749" cy="32486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12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1" y="4620079"/>
            <a:ext cx="7919390" cy="8291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Separable Subsurface Scattering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26</a:t>
            </a:fld>
            <a:endParaRPr lang="de-AT"/>
          </a:p>
        </p:txBody>
      </p:sp>
      <p:sp>
        <p:nvSpPr>
          <p:cNvPr id="7" name="TextBox 6"/>
          <p:cNvSpPr txBox="1"/>
          <p:nvPr/>
        </p:nvSpPr>
        <p:spPr>
          <a:xfrm>
            <a:off x="611441" y="3276801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Reference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2" y="1110965"/>
            <a:ext cx="2161214" cy="21612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496366" y="4327497"/>
            <a:ext cx="5898334" cy="14605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1" y="4620079"/>
            <a:ext cx="7919390" cy="8291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27</a:t>
            </a:fld>
            <a:endParaRPr lang="de-AT"/>
          </a:p>
        </p:txBody>
      </p:sp>
      <p:sp>
        <p:nvSpPr>
          <p:cNvPr id="11" name="TextBox 10"/>
          <p:cNvSpPr txBox="1"/>
          <p:nvPr/>
        </p:nvSpPr>
        <p:spPr>
          <a:xfrm>
            <a:off x="611441" y="3276801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Reference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4149" y="183994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77079" y="3272179"/>
            <a:ext cx="2154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Separable</a:t>
            </a:r>
          </a:p>
          <a:p>
            <a:pPr algn="ctr"/>
            <a:r>
              <a:rPr lang="en-US" sz="2400" dirty="0" smtClean="0"/>
              <a:t>approximation</a:t>
            </a:r>
            <a:endParaRPr lang="en-US" sz="2400" dirty="0"/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0262" y="1110965"/>
            <a:ext cx="2161214" cy="216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 bwMode="auto">
          <a:xfrm>
            <a:off x="4749800" y="4327497"/>
            <a:ext cx="3644900" cy="14605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4149" y="183994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≈</a:t>
            </a:r>
            <a:endParaRPr lang="en-US" sz="4000" b="1" dirty="0"/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6">
            <a:lum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2" y="1110965"/>
            <a:ext cx="2161214" cy="21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28</a:t>
            </a:fld>
            <a:endParaRPr lang="de-AT"/>
          </a:p>
        </p:txBody>
      </p:sp>
      <p:sp>
        <p:nvSpPr>
          <p:cNvPr id="12" name="TextBox 11"/>
          <p:cNvSpPr txBox="1"/>
          <p:nvPr/>
        </p:nvSpPr>
        <p:spPr>
          <a:xfrm>
            <a:off x="611441" y="3276801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Reference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19259" y="183994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=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94149" y="183994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≈</a:t>
            </a:r>
            <a:endParaRPr lang="en-US" sz="4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77079" y="3272179"/>
            <a:ext cx="2154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Separable</a:t>
            </a:r>
          </a:p>
          <a:p>
            <a:pPr algn="ctr"/>
            <a:r>
              <a:rPr lang="en-US" sz="2400" dirty="0" smtClean="0"/>
              <a:t>approximation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90944" y="3276801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1D Components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67892" y="2128226"/>
            <a:ext cx="2161214" cy="1266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6" y="2135812"/>
            <a:ext cx="2161214" cy="126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63469" y="1674147"/>
                <a:ext cx="71205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5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469" y="1674147"/>
                <a:ext cx="712053" cy="92333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1" y="4620079"/>
            <a:ext cx="7919390" cy="829128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9">
            <a:lum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2" y="1110965"/>
            <a:ext cx="2161214" cy="2161214"/>
          </a:xfrm>
          <a:prstGeom prst="rect">
            <a:avLst/>
          </a:prstGeom>
        </p:spPr>
      </p:pic>
      <p:pic>
        <p:nvPicPr>
          <p:cNvPr id="23" name="Content Placeholder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0262" y="1110965"/>
            <a:ext cx="2161214" cy="216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3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Pipeline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29</a:t>
            </a:fld>
            <a:endParaRPr lang="de-AT"/>
          </a:p>
        </p:txBody>
      </p:sp>
      <p:sp>
        <p:nvSpPr>
          <p:cNvPr id="7" name="TextBox 4"/>
          <p:cNvSpPr txBox="1"/>
          <p:nvPr/>
        </p:nvSpPr>
        <p:spPr>
          <a:xfrm>
            <a:off x="1076338" y="110459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</a:t>
            </a:r>
            <a:endParaRPr lang="en-US" sz="24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8" y="5278963"/>
            <a:ext cx="7779170" cy="1109568"/>
          </a:xfrm>
          <a:prstGeom prst="rect">
            <a:avLst/>
          </a:prstGeom>
        </p:spPr>
      </p:pic>
      <p:sp>
        <p:nvSpPr>
          <p:cNvPr id="14" name="Rectangle 15"/>
          <p:cNvSpPr/>
          <p:nvPr/>
        </p:nvSpPr>
        <p:spPr bwMode="auto">
          <a:xfrm>
            <a:off x="5842000" y="5046663"/>
            <a:ext cx="2489200" cy="14605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5"/>
          <p:cNvSpPr/>
          <p:nvPr/>
        </p:nvSpPr>
        <p:spPr bwMode="auto">
          <a:xfrm>
            <a:off x="1816099" y="5204303"/>
            <a:ext cx="2290763" cy="118422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93801" y="5376757"/>
            <a:ext cx="241299" cy="101177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2" y="1569543"/>
            <a:ext cx="2189451" cy="285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2"/>
          <p:cNvSpPr/>
          <p:nvPr/>
        </p:nvSpPr>
        <p:spPr>
          <a:xfrm>
            <a:off x="4030560" y="6477120"/>
            <a:ext cx="107784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8" name="Picture 387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484426" y="1129617"/>
            <a:ext cx="3366849" cy="4454607"/>
          </a:xfrm>
          <a:prstGeom prst="rect">
            <a:avLst/>
          </a:prstGeom>
          <a:ln>
            <a:noFill/>
          </a:ln>
        </p:spPr>
      </p:pic>
      <p:pic>
        <p:nvPicPr>
          <p:cNvPr id="389" name="Picture 388"/>
          <p:cNvPicPr/>
          <p:nvPr/>
        </p:nvPicPr>
        <p:blipFill>
          <a:blip r:embed="rId4">
            <a:lum bright="10000" contrast="20000"/>
          </a:blip>
          <a:stretch/>
        </p:blipFill>
        <p:spPr>
          <a:xfrm>
            <a:off x="4348956" y="1129616"/>
            <a:ext cx="4258667" cy="44546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</a:t>
            </a:fld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Rendering Pipeline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30</a:t>
            </a:fld>
            <a:endParaRPr lang="de-AT"/>
          </a:p>
        </p:txBody>
      </p:sp>
      <p:cxnSp>
        <p:nvCxnSpPr>
          <p:cNvPr id="17" name="Elbow Connector 14"/>
          <p:cNvCxnSpPr/>
          <p:nvPr/>
        </p:nvCxnSpPr>
        <p:spPr bwMode="auto">
          <a:xfrm>
            <a:off x="3302000" y="2981353"/>
            <a:ext cx="366780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TextBox 4"/>
          <p:cNvSpPr txBox="1"/>
          <p:nvPr/>
        </p:nvSpPr>
        <p:spPr>
          <a:xfrm>
            <a:off x="1076338" y="110459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</a:t>
            </a:r>
            <a:endParaRPr lang="en-US" sz="2400" dirty="0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lum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676" y="2907030"/>
            <a:ext cx="2189451" cy="14904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8" y="5278963"/>
            <a:ext cx="7779170" cy="1109568"/>
          </a:xfrm>
          <a:prstGeom prst="rect">
            <a:avLst/>
          </a:prstGeom>
        </p:spPr>
      </p:pic>
      <p:sp>
        <p:nvSpPr>
          <p:cNvPr id="29" name="Rectangle 15"/>
          <p:cNvSpPr/>
          <p:nvPr/>
        </p:nvSpPr>
        <p:spPr bwMode="auto">
          <a:xfrm>
            <a:off x="5842000" y="5046663"/>
            <a:ext cx="2489200" cy="14605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15"/>
          <p:cNvSpPr/>
          <p:nvPr/>
        </p:nvSpPr>
        <p:spPr bwMode="auto">
          <a:xfrm>
            <a:off x="3131361" y="5204303"/>
            <a:ext cx="975501" cy="118422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18"/>
              <p:cNvSpPr txBox="1"/>
              <p:nvPr/>
            </p:nvSpPr>
            <p:spPr>
              <a:xfrm>
                <a:off x="2478619" y="2521055"/>
                <a:ext cx="65274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48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2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619" y="2521055"/>
                <a:ext cx="652743" cy="83099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2" y="1569543"/>
            <a:ext cx="2189451" cy="285009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88" y="1576450"/>
            <a:ext cx="2204145" cy="28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49" y="1567655"/>
            <a:ext cx="2210902" cy="2878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</a:t>
            </a:r>
            <a:r>
              <a:rPr lang="en-US" dirty="0"/>
              <a:t>Pipeline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31</a:t>
            </a:fld>
            <a:endParaRPr lang="de-AT"/>
          </a:p>
        </p:txBody>
      </p:sp>
      <p:cxnSp>
        <p:nvCxnSpPr>
          <p:cNvPr id="15" name="Elbow Connector 14"/>
          <p:cNvCxnSpPr/>
          <p:nvPr/>
        </p:nvCxnSpPr>
        <p:spPr bwMode="auto">
          <a:xfrm>
            <a:off x="3302000" y="2981353"/>
            <a:ext cx="366780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583300" y="4434750"/>
            <a:ext cx="1930" cy="79016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4763505" y="5224918"/>
            <a:ext cx="2819795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076338" y="1104591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056078" y="110599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Result</a:t>
            </a:r>
            <a:endParaRPr lang="en-US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12" y="1569543"/>
            <a:ext cx="2189451" cy="2850098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88" y="1576450"/>
            <a:ext cx="2204145" cy="2869227"/>
          </a:xfrm>
          <a:prstGeom prst="rect">
            <a:avLst/>
          </a:prstGeom>
        </p:spPr>
      </p:pic>
      <p:cxnSp>
        <p:nvCxnSpPr>
          <p:cNvPr id="26" name="Straight Arrow Connector 20"/>
          <p:cNvCxnSpPr/>
          <p:nvPr/>
        </p:nvCxnSpPr>
        <p:spPr bwMode="auto">
          <a:xfrm flipH="1" flipV="1">
            <a:off x="4761575" y="5121212"/>
            <a:ext cx="1930" cy="9228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37" name="Grafik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8" y="5278963"/>
            <a:ext cx="7779170" cy="1109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18"/>
              <p:cNvSpPr txBox="1"/>
              <p:nvPr/>
            </p:nvSpPr>
            <p:spPr>
              <a:xfrm>
                <a:off x="2478619" y="2521055"/>
                <a:ext cx="65274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48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8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619" y="2521055"/>
                <a:ext cx="652743" cy="8309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8"/>
              <p:cNvSpPr txBox="1"/>
              <p:nvPr/>
            </p:nvSpPr>
            <p:spPr>
              <a:xfrm>
                <a:off x="4449788" y="4168032"/>
                <a:ext cx="65274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48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0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788" y="4168032"/>
                <a:ext cx="652743" cy="83099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1"/>
          <p:cNvPicPr>
            <a:picLocks noChangeAspect="1"/>
          </p:cNvPicPr>
          <p:nvPr/>
        </p:nvPicPr>
        <p:blipFill>
          <a:blip r:embed="rId10">
            <a:lum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676" y="2907030"/>
            <a:ext cx="2189451" cy="149046"/>
          </a:xfrm>
          <a:prstGeom prst="rect">
            <a:avLst/>
          </a:prstGeom>
        </p:spPr>
      </p:pic>
      <p:pic>
        <p:nvPicPr>
          <p:cNvPr id="23" name="Picture 21"/>
          <p:cNvPicPr>
            <a:picLocks noChangeAspect="1"/>
          </p:cNvPicPr>
          <p:nvPr/>
        </p:nvPicPr>
        <p:blipFill>
          <a:blip r:embed="rId10">
            <a:lum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81433" y="4848772"/>
            <a:ext cx="2189451" cy="1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Contributions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filter approximation models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32</a:t>
            </a:fld>
            <a:endParaRPr lang="de-AT"/>
          </a:p>
        </p:txBody>
      </p:sp>
      <p:sp>
        <p:nvSpPr>
          <p:cNvPr id="13" name="Left-Right Arrow 35"/>
          <p:cNvSpPr/>
          <p:nvPr/>
        </p:nvSpPr>
        <p:spPr bwMode="auto">
          <a:xfrm>
            <a:off x="237196" y="5503269"/>
            <a:ext cx="8666434" cy="668636"/>
          </a:xfrm>
          <a:prstGeom prst="leftRightArrow">
            <a:avLst>
              <a:gd name="adj1" fmla="val 68994"/>
              <a:gd name="adj2" fmla="val 63296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Left-Right Arrow 35"/>
          <p:cNvSpPr/>
          <p:nvPr/>
        </p:nvSpPr>
        <p:spPr bwMode="auto">
          <a:xfrm>
            <a:off x="237196" y="4750059"/>
            <a:ext cx="8666434" cy="668636"/>
          </a:xfrm>
          <a:prstGeom prst="leftRightArrow">
            <a:avLst>
              <a:gd name="adj1" fmla="val 68994"/>
              <a:gd name="adj2" fmla="val 63296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Shape 5"/>
          <p:cNvSpPr txBox="1"/>
          <p:nvPr/>
        </p:nvSpPr>
        <p:spPr>
          <a:xfrm>
            <a:off x="3204635" y="5588132"/>
            <a:ext cx="2806168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Generation speed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Shape 5"/>
          <p:cNvSpPr txBox="1"/>
          <p:nvPr/>
        </p:nvSpPr>
        <p:spPr>
          <a:xfrm>
            <a:off x="628121" y="4851659"/>
            <a:ext cx="2389308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dirty="0" smtClean="0"/>
              <a:t>Not controllable</a:t>
            </a:r>
          </a:p>
        </p:txBody>
      </p:sp>
      <p:sp>
        <p:nvSpPr>
          <p:cNvPr id="17" name="TextShape 5"/>
          <p:cNvSpPr txBox="1"/>
          <p:nvPr/>
        </p:nvSpPr>
        <p:spPr>
          <a:xfrm>
            <a:off x="628121" y="5607709"/>
            <a:ext cx="1130300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dirty="0" smtClean="0"/>
              <a:t>Faster</a:t>
            </a:r>
          </a:p>
        </p:txBody>
      </p:sp>
      <p:sp>
        <p:nvSpPr>
          <p:cNvPr id="18" name="TextShape 5"/>
          <p:cNvSpPr txBox="1"/>
          <p:nvPr/>
        </p:nvSpPr>
        <p:spPr>
          <a:xfrm>
            <a:off x="6645244" y="4851659"/>
            <a:ext cx="1894031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400" dirty="0" smtClean="0"/>
              <a:t>Controllable</a:t>
            </a:r>
          </a:p>
        </p:txBody>
      </p:sp>
      <p:sp>
        <p:nvSpPr>
          <p:cNvPr id="19" name="TextShape 5"/>
          <p:cNvSpPr txBox="1"/>
          <p:nvPr/>
        </p:nvSpPr>
        <p:spPr>
          <a:xfrm>
            <a:off x="7310170" y="5602018"/>
            <a:ext cx="1229105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400" dirty="0" smtClean="0"/>
              <a:t>Slower</a:t>
            </a:r>
          </a:p>
        </p:txBody>
      </p:sp>
      <p:sp>
        <p:nvSpPr>
          <p:cNvPr id="20" name="TextShape 5"/>
          <p:cNvSpPr txBox="1"/>
          <p:nvPr/>
        </p:nvSpPr>
        <p:spPr>
          <a:xfrm>
            <a:off x="3250862" y="4852943"/>
            <a:ext cx="2713714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Filter quality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Contributions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filter approximation models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33</a:t>
            </a:fld>
            <a:endParaRPr lang="de-AT"/>
          </a:p>
        </p:txBody>
      </p:sp>
      <p:sp>
        <p:nvSpPr>
          <p:cNvPr id="16" name="TextShape 5"/>
          <p:cNvSpPr txBox="1"/>
          <p:nvPr/>
        </p:nvSpPr>
        <p:spPr>
          <a:xfrm>
            <a:off x="471866" y="1898355"/>
            <a:ext cx="2522311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dirty="0" smtClean="0"/>
              <a:t>Pre-Integration</a:t>
            </a:r>
            <a:endParaRPr lang="en-GB" sz="2400" dirty="0"/>
          </a:p>
        </p:txBody>
      </p:sp>
      <p:sp>
        <p:nvSpPr>
          <p:cNvPr id="19" name="Left-Right Arrow 35"/>
          <p:cNvSpPr/>
          <p:nvPr/>
        </p:nvSpPr>
        <p:spPr bwMode="auto">
          <a:xfrm>
            <a:off x="237196" y="5503269"/>
            <a:ext cx="8666434" cy="668636"/>
          </a:xfrm>
          <a:prstGeom prst="leftRightArrow">
            <a:avLst>
              <a:gd name="adj1" fmla="val 68994"/>
              <a:gd name="adj2" fmla="val 63296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Left-Right Arrow 35"/>
          <p:cNvSpPr/>
          <p:nvPr/>
        </p:nvSpPr>
        <p:spPr bwMode="auto">
          <a:xfrm>
            <a:off x="237196" y="4750059"/>
            <a:ext cx="8666434" cy="668636"/>
          </a:xfrm>
          <a:prstGeom prst="leftRightArrow">
            <a:avLst>
              <a:gd name="adj1" fmla="val 68994"/>
              <a:gd name="adj2" fmla="val 63296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Shape 5"/>
          <p:cNvSpPr txBox="1"/>
          <p:nvPr/>
        </p:nvSpPr>
        <p:spPr>
          <a:xfrm>
            <a:off x="3204635" y="5588132"/>
            <a:ext cx="2806168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Generation speed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Shape 5"/>
          <p:cNvSpPr txBox="1"/>
          <p:nvPr/>
        </p:nvSpPr>
        <p:spPr>
          <a:xfrm>
            <a:off x="628121" y="5607709"/>
            <a:ext cx="1130300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dirty="0" smtClean="0"/>
              <a:t>Faster</a:t>
            </a:r>
          </a:p>
        </p:txBody>
      </p:sp>
      <p:sp>
        <p:nvSpPr>
          <p:cNvPr id="26" name="TextShape 5"/>
          <p:cNvSpPr txBox="1"/>
          <p:nvPr/>
        </p:nvSpPr>
        <p:spPr>
          <a:xfrm>
            <a:off x="6645244" y="4851659"/>
            <a:ext cx="1894031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400" dirty="0" smtClean="0"/>
              <a:t>Controllable</a:t>
            </a:r>
          </a:p>
        </p:txBody>
      </p:sp>
      <p:sp>
        <p:nvSpPr>
          <p:cNvPr id="27" name="TextShape 5"/>
          <p:cNvSpPr txBox="1"/>
          <p:nvPr/>
        </p:nvSpPr>
        <p:spPr>
          <a:xfrm>
            <a:off x="7310170" y="5602018"/>
            <a:ext cx="1229105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400" dirty="0" smtClean="0"/>
              <a:t>Slower</a:t>
            </a:r>
          </a:p>
        </p:txBody>
      </p:sp>
      <p:sp>
        <p:nvSpPr>
          <p:cNvPr id="28" name="TextShape 5"/>
          <p:cNvSpPr txBox="1"/>
          <p:nvPr/>
        </p:nvSpPr>
        <p:spPr>
          <a:xfrm>
            <a:off x="3250862" y="4852943"/>
            <a:ext cx="2713714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Filter quality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Shape 5"/>
          <p:cNvSpPr txBox="1"/>
          <p:nvPr/>
        </p:nvSpPr>
        <p:spPr>
          <a:xfrm>
            <a:off x="628121" y="4851659"/>
            <a:ext cx="2389308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dirty="0" smtClean="0"/>
              <a:t>Not controllable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2399451"/>
            <a:ext cx="2011152" cy="20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-Right Arrow 35"/>
          <p:cNvSpPr/>
          <p:nvPr/>
        </p:nvSpPr>
        <p:spPr bwMode="auto">
          <a:xfrm>
            <a:off x="237196" y="5503269"/>
            <a:ext cx="8666434" cy="668636"/>
          </a:xfrm>
          <a:prstGeom prst="leftRightArrow">
            <a:avLst>
              <a:gd name="adj1" fmla="val 68994"/>
              <a:gd name="adj2" fmla="val 63296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Contributions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filter approximation models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34</a:t>
            </a:fld>
            <a:endParaRPr lang="de-AT"/>
          </a:p>
        </p:txBody>
      </p:sp>
      <p:sp>
        <p:nvSpPr>
          <p:cNvPr id="36" name="Left-Right Arrow 35"/>
          <p:cNvSpPr/>
          <p:nvPr/>
        </p:nvSpPr>
        <p:spPr bwMode="auto">
          <a:xfrm>
            <a:off x="237196" y="4750059"/>
            <a:ext cx="8666434" cy="668636"/>
          </a:xfrm>
          <a:prstGeom prst="leftRightArrow">
            <a:avLst>
              <a:gd name="adj1" fmla="val 68994"/>
              <a:gd name="adj2" fmla="val 63296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Shape 5"/>
          <p:cNvSpPr txBox="1"/>
          <p:nvPr/>
        </p:nvSpPr>
        <p:spPr>
          <a:xfrm>
            <a:off x="3204635" y="5588132"/>
            <a:ext cx="2806168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Generation speed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Shape 5"/>
          <p:cNvSpPr txBox="1"/>
          <p:nvPr/>
        </p:nvSpPr>
        <p:spPr>
          <a:xfrm>
            <a:off x="628121" y="5607709"/>
            <a:ext cx="1130300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dirty="0" smtClean="0"/>
              <a:t>Faster</a:t>
            </a:r>
          </a:p>
        </p:txBody>
      </p:sp>
      <p:sp>
        <p:nvSpPr>
          <p:cNvPr id="40" name="TextShape 5"/>
          <p:cNvSpPr txBox="1"/>
          <p:nvPr/>
        </p:nvSpPr>
        <p:spPr>
          <a:xfrm>
            <a:off x="6645244" y="4851659"/>
            <a:ext cx="1894031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400" dirty="0" smtClean="0"/>
              <a:t>Controllable</a:t>
            </a:r>
          </a:p>
        </p:txBody>
      </p:sp>
      <p:sp>
        <p:nvSpPr>
          <p:cNvPr id="41" name="TextShape 5"/>
          <p:cNvSpPr txBox="1"/>
          <p:nvPr/>
        </p:nvSpPr>
        <p:spPr>
          <a:xfrm>
            <a:off x="7310170" y="5602018"/>
            <a:ext cx="1229105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400" dirty="0" smtClean="0"/>
              <a:t>Slower</a:t>
            </a:r>
          </a:p>
        </p:txBody>
      </p:sp>
      <p:sp>
        <p:nvSpPr>
          <p:cNvPr id="42" name="TextShape 5"/>
          <p:cNvSpPr txBox="1"/>
          <p:nvPr/>
        </p:nvSpPr>
        <p:spPr>
          <a:xfrm>
            <a:off x="3250862" y="4852943"/>
            <a:ext cx="2713714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Filter quality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Shape 5"/>
          <p:cNvSpPr txBox="1"/>
          <p:nvPr/>
        </p:nvSpPr>
        <p:spPr>
          <a:xfrm>
            <a:off x="471866" y="1898355"/>
            <a:ext cx="2522311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dirty="0" smtClean="0"/>
              <a:t>Pre-Integration</a:t>
            </a:r>
            <a:endParaRPr lang="en-GB" sz="2400" dirty="0"/>
          </a:p>
        </p:txBody>
      </p:sp>
      <p:sp>
        <p:nvSpPr>
          <p:cNvPr id="19" name="TextShape 5"/>
          <p:cNvSpPr txBox="1"/>
          <p:nvPr/>
        </p:nvSpPr>
        <p:spPr>
          <a:xfrm>
            <a:off x="628121" y="4851659"/>
            <a:ext cx="2389308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dirty="0" smtClean="0"/>
              <a:t>Not controllable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2399451"/>
            <a:ext cx="2011152" cy="2011152"/>
          </a:xfrm>
          <a:prstGeom prst="rect">
            <a:avLst/>
          </a:prstGeom>
        </p:spPr>
      </p:pic>
      <p:sp>
        <p:nvSpPr>
          <p:cNvPr id="21" name="TextShape 5"/>
          <p:cNvSpPr txBox="1"/>
          <p:nvPr/>
        </p:nvSpPr>
        <p:spPr>
          <a:xfrm>
            <a:off x="3312022" y="1562912"/>
            <a:ext cx="2522311" cy="83190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dirty="0" smtClean="0"/>
              <a:t>Guided Optimization</a:t>
            </a:r>
            <a:endParaRPr lang="en-GB" sz="2400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90" y="2404291"/>
            <a:ext cx="2006312" cy="20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Contributions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filter approximation models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35</a:t>
            </a:fld>
            <a:endParaRPr lang="de-AT"/>
          </a:p>
        </p:txBody>
      </p:sp>
      <p:sp>
        <p:nvSpPr>
          <p:cNvPr id="17" name="TextShape 5"/>
          <p:cNvSpPr txBox="1"/>
          <p:nvPr/>
        </p:nvSpPr>
        <p:spPr>
          <a:xfrm>
            <a:off x="3312022" y="1562912"/>
            <a:ext cx="2522311" cy="83190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dirty="0" smtClean="0"/>
              <a:t>Guided Optimization</a:t>
            </a:r>
            <a:endParaRPr lang="en-GB" sz="2400" dirty="0"/>
          </a:p>
        </p:txBody>
      </p:sp>
      <p:sp>
        <p:nvSpPr>
          <p:cNvPr id="20" name="TextShape 5"/>
          <p:cNvSpPr txBox="1"/>
          <p:nvPr/>
        </p:nvSpPr>
        <p:spPr>
          <a:xfrm>
            <a:off x="471866" y="1898355"/>
            <a:ext cx="2522311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dirty="0" smtClean="0"/>
              <a:t>Pre-Integration</a:t>
            </a:r>
            <a:endParaRPr lang="en-GB" sz="2400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90" y="2404291"/>
            <a:ext cx="2006312" cy="2006312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2399451"/>
            <a:ext cx="2011152" cy="2011152"/>
          </a:xfrm>
          <a:prstGeom prst="rect">
            <a:avLst/>
          </a:prstGeom>
        </p:spPr>
      </p:pic>
      <p:sp>
        <p:nvSpPr>
          <p:cNvPr id="18" name="TextShape 5"/>
          <p:cNvSpPr txBox="1"/>
          <p:nvPr/>
        </p:nvSpPr>
        <p:spPr>
          <a:xfrm>
            <a:off x="6152179" y="1524141"/>
            <a:ext cx="2522311" cy="8706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de-AT" sz="2400" dirty="0" smtClean="0"/>
              <a:t>Manual Approximation</a:t>
            </a:r>
            <a:endParaRPr sz="2400" dirty="0"/>
          </a:p>
        </p:txBody>
      </p:sp>
      <p:pic>
        <p:nvPicPr>
          <p:cNvPr id="19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79" y="2404291"/>
            <a:ext cx="2006312" cy="2006312"/>
          </a:xfrm>
          <a:prstGeom prst="rect">
            <a:avLst/>
          </a:prstGeom>
        </p:spPr>
      </p:pic>
      <p:sp>
        <p:nvSpPr>
          <p:cNvPr id="21" name="Left-Right Arrow 35"/>
          <p:cNvSpPr/>
          <p:nvPr/>
        </p:nvSpPr>
        <p:spPr bwMode="auto">
          <a:xfrm>
            <a:off x="237196" y="5503269"/>
            <a:ext cx="8666434" cy="668636"/>
          </a:xfrm>
          <a:prstGeom prst="leftRightArrow">
            <a:avLst>
              <a:gd name="adj1" fmla="val 68994"/>
              <a:gd name="adj2" fmla="val 63296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Left-Right Arrow 35"/>
          <p:cNvSpPr/>
          <p:nvPr/>
        </p:nvSpPr>
        <p:spPr bwMode="auto">
          <a:xfrm>
            <a:off x="237196" y="4750059"/>
            <a:ext cx="8666434" cy="668636"/>
          </a:xfrm>
          <a:prstGeom prst="leftRightArrow">
            <a:avLst>
              <a:gd name="adj1" fmla="val 68994"/>
              <a:gd name="adj2" fmla="val 63296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Shape 5"/>
          <p:cNvSpPr txBox="1"/>
          <p:nvPr/>
        </p:nvSpPr>
        <p:spPr>
          <a:xfrm>
            <a:off x="3204635" y="5588132"/>
            <a:ext cx="2806168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Generation speed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Shape 5"/>
          <p:cNvSpPr txBox="1"/>
          <p:nvPr/>
        </p:nvSpPr>
        <p:spPr>
          <a:xfrm>
            <a:off x="628121" y="5607709"/>
            <a:ext cx="1130300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dirty="0" smtClean="0"/>
              <a:t>Faster</a:t>
            </a:r>
          </a:p>
        </p:txBody>
      </p:sp>
      <p:sp>
        <p:nvSpPr>
          <p:cNvPr id="36" name="TextShape 5"/>
          <p:cNvSpPr txBox="1"/>
          <p:nvPr/>
        </p:nvSpPr>
        <p:spPr>
          <a:xfrm>
            <a:off x="6645244" y="4851659"/>
            <a:ext cx="1894031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400" dirty="0" smtClean="0"/>
              <a:t>Controllable</a:t>
            </a:r>
          </a:p>
        </p:txBody>
      </p:sp>
      <p:sp>
        <p:nvSpPr>
          <p:cNvPr id="37" name="TextShape 5"/>
          <p:cNvSpPr txBox="1"/>
          <p:nvPr/>
        </p:nvSpPr>
        <p:spPr>
          <a:xfrm>
            <a:off x="7310170" y="5602018"/>
            <a:ext cx="1229105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en-GB" sz="2400" dirty="0" smtClean="0"/>
              <a:t>Slower</a:t>
            </a:r>
          </a:p>
        </p:txBody>
      </p:sp>
      <p:sp>
        <p:nvSpPr>
          <p:cNvPr id="38" name="TextShape 5"/>
          <p:cNvSpPr txBox="1"/>
          <p:nvPr/>
        </p:nvSpPr>
        <p:spPr>
          <a:xfrm>
            <a:off x="3250862" y="4852943"/>
            <a:ext cx="2713714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Filter quality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Shape 5"/>
          <p:cNvSpPr txBox="1"/>
          <p:nvPr/>
        </p:nvSpPr>
        <p:spPr>
          <a:xfrm>
            <a:off x="628121" y="4851659"/>
            <a:ext cx="2389308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2400" dirty="0" smtClean="0"/>
              <a:t>Not controllable</a:t>
            </a:r>
          </a:p>
        </p:txBody>
      </p:sp>
    </p:spTree>
    <p:extLst>
      <p:ext uri="{BB962C8B-B14F-4D97-AF65-F5344CB8AC3E}">
        <p14:creationId xmlns:p14="http://schemas.microsoft.com/office/powerpoint/2010/main" val="12818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Pre-Integration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36</a:t>
            </a:fld>
            <a:endParaRPr lang="de-AT"/>
          </a:p>
        </p:txBody>
      </p:sp>
      <p:pic>
        <p:nvPicPr>
          <p:cNvPr id="22" name="Grafik 21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736251" y="2999211"/>
            <a:ext cx="2627280" cy="2627280"/>
          </a:xfrm>
          <a:prstGeom prst="rect">
            <a:avLst/>
          </a:prstGeom>
          <a:ln>
            <a:noFill/>
          </a:ln>
        </p:spPr>
      </p:pic>
      <p:pic>
        <p:nvPicPr>
          <p:cNvPr id="23" name="Grafik 22"/>
          <p:cNvPicPr/>
          <p:nvPr/>
        </p:nvPicPr>
        <p:blipFill>
          <a:blip r:embed="rId4">
            <a:lum bright="10000" contrast="20000"/>
          </a:blip>
          <a:stretch/>
        </p:blipFill>
        <p:spPr>
          <a:xfrm>
            <a:off x="5740251" y="2999211"/>
            <a:ext cx="2592000" cy="2592000"/>
          </a:xfrm>
          <a:prstGeom prst="rect">
            <a:avLst/>
          </a:prstGeom>
          <a:ln>
            <a:noFill/>
          </a:ln>
        </p:spPr>
      </p:pic>
      <p:sp>
        <p:nvSpPr>
          <p:cNvPr id="24" name="Line 5"/>
          <p:cNvSpPr/>
          <p:nvPr/>
        </p:nvSpPr>
        <p:spPr>
          <a:xfrm>
            <a:off x="3652251" y="5338491"/>
            <a:ext cx="18720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5" name="TextShape 6"/>
          <p:cNvSpPr txBox="1"/>
          <p:nvPr/>
        </p:nvSpPr>
        <p:spPr>
          <a:xfrm>
            <a:off x="3652251" y="3538491"/>
            <a:ext cx="1872000" cy="144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>
                <a:solidFill>
                  <a:srgbClr val="000000"/>
                </a:solidFill>
                <a:latin typeface="Arial"/>
              </a:rPr>
              <a:t>Separable 1D </a:t>
            </a:r>
            <a:endParaRPr/>
          </a:p>
          <a:p>
            <a:r>
              <a:rPr lang="en-US" sz="2000">
                <a:solidFill>
                  <a:srgbClr val="000000"/>
                </a:solidFill>
                <a:latin typeface="Arial"/>
              </a:rPr>
              <a:t>component </a:t>
            </a:r>
            <a:endParaRPr/>
          </a:p>
          <a:p>
            <a:r>
              <a:rPr lang="en-US" sz="2000">
                <a:solidFill>
                  <a:srgbClr val="000000"/>
                </a:solidFill>
                <a:latin typeface="Arial"/>
              </a:rPr>
              <a:t>derived via </a:t>
            </a:r>
            <a:endParaRPr/>
          </a:p>
          <a:p>
            <a:r>
              <a:rPr lang="en-US" sz="2000">
                <a:solidFill>
                  <a:srgbClr val="000000"/>
                </a:solidFill>
                <a:latin typeface="Arial"/>
              </a:rPr>
              <a:t>pre-integration</a:t>
            </a:r>
            <a:endParaRPr/>
          </a:p>
        </p:txBody>
      </p:sp>
      <p:pic>
        <p:nvPicPr>
          <p:cNvPr id="26" name="Grafik 25"/>
          <p:cNvPicPr/>
          <p:nvPr/>
        </p:nvPicPr>
        <p:blipFill>
          <a:blip r:embed="rId5">
            <a:lum bright="10000" contrast="20000"/>
          </a:blip>
          <a:stretch/>
        </p:blipFill>
        <p:spPr>
          <a:xfrm>
            <a:off x="736251" y="1378491"/>
            <a:ext cx="7580520" cy="1161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3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510325" y="4072019"/>
            <a:ext cx="8150349" cy="1228114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Pre-Integration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37</a:t>
            </a:fld>
            <a:endParaRPr lang="de-AT"/>
          </a:p>
        </p:txBody>
      </p:sp>
      <p:pic>
        <p:nvPicPr>
          <p:cNvPr id="8" name="Kép 2"/>
          <p:cNvPicPr/>
          <p:nvPr/>
        </p:nvPicPr>
        <p:blipFill>
          <a:blip r:embed="rId4">
            <a:lum bright="10000" contrast="20000"/>
          </a:blip>
          <a:stretch/>
        </p:blipFill>
        <p:spPr>
          <a:xfrm>
            <a:off x="614828" y="1256612"/>
            <a:ext cx="7984749" cy="3248639"/>
          </a:xfrm>
          <a:prstGeom prst="rect">
            <a:avLst/>
          </a:prstGeom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468313" y="4915447"/>
            <a:ext cx="8192361" cy="79683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Optimization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38</a:t>
            </a:fld>
            <a:endParaRPr lang="de-AT"/>
          </a:p>
        </p:txBody>
      </p:sp>
      <p:pic>
        <p:nvPicPr>
          <p:cNvPr id="7" name="Grafik 6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278697" y="896251"/>
            <a:ext cx="8586607" cy="1669154"/>
          </a:xfrm>
          <a:prstGeom prst="rect">
            <a:avLst/>
          </a:prstGeom>
          <a:ln>
            <a:noFill/>
          </a:ln>
        </p:spPr>
      </p:pic>
      <p:sp>
        <p:nvSpPr>
          <p:cNvPr id="8" name="TextShape 5"/>
          <p:cNvSpPr txBox="1"/>
          <p:nvPr/>
        </p:nvSpPr>
        <p:spPr>
          <a:xfrm>
            <a:off x="6113416" y="2552342"/>
            <a:ext cx="1606732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Approx.</a:t>
            </a:r>
            <a:endParaRPr lang="en-GB" sz="2800" dirty="0"/>
          </a:p>
        </p:txBody>
      </p:sp>
      <p:sp>
        <p:nvSpPr>
          <p:cNvPr id="9" name="TextShape 5"/>
          <p:cNvSpPr txBox="1"/>
          <p:nvPr/>
        </p:nvSpPr>
        <p:spPr>
          <a:xfrm>
            <a:off x="4547361" y="2552342"/>
            <a:ext cx="101741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Ref.</a:t>
            </a:r>
            <a:endParaRPr lang="en-GB" sz="2800" dirty="0"/>
          </a:p>
        </p:txBody>
      </p:sp>
      <p:sp>
        <p:nvSpPr>
          <p:cNvPr id="10" name="TextShape 5"/>
          <p:cNvSpPr txBox="1"/>
          <p:nvPr/>
        </p:nvSpPr>
        <p:spPr>
          <a:xfrm>
            <a:off x="1914758" y="2565405"/>
            <a:ext cx="143660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Weight</a:t>
            </a:r>
            <a:endParaRPr lang="en-GB" sz="2800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278698" y="951955"/>
            <a:ext cx="3572578" cy="21063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8460041" y="951954"/>
            <a:ext cx="579456" cy="18664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45" y="1217936"/>
            <a:ext cx="1334406" cy="133440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39" y="1217936"/>
            <a:ext cx="1334406" cy="1334406"/>
          </a:xfrm>
          <a:prstGeom prst="rect">
            <a:avLst/>
          </a:prstGeom>
        </p:spPr>
      </p:pic>
      <p:pic>
        <p:nvPicPr>
          <p:cNvPr id="17" name="Grafik 16"/>
          <p:cNvPicPr/>
          <p:nvPr/>
        </p:nvPicPr>
        <p:blipFill>
          <a:blip r:embed="rId6"/>
          <a:stretch/>
        </p:blipFill>
        <p:spPr>
          <a:xfrm>
            <a:off x="2308922" y="3378807"/>
            <a:ext cx="5252723" cy="27292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Optimization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39</a:t>
            </a:fld>
            <a:endParaRPr lang="de-AT"/>
          </a:p>
        </p:txBody>
      </p:sp>
      <p:pic>
        <p:nvPicPr>
          <p:cNvPr id="7" name="Grafik 6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278697" y="896251"/>
            <a:ext cx="8586607" cy="1669154"/>
          </a:xfrm>
          <a:prstGeom prst="rect">
            <a:avLst/>
          </a:prstGeom>
          <a:ln>
            <a:noFill/>
          </a:ln>
        </p:spPr>
      </p:pic>
      <p:sp>
        <p:nvSpPr>
          <p:cNvPr id="8" name="TextShape 5"/>
          <p:cNvSpPr txBox="1"/>
          <p:nvPr/>
        </p:nvSpPr>
        <p:spPr>
          <a:xfrm>
            <a:off x="6113416" y="2552342"/>
            <a:ext cx="1606732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Approx.</a:t>
            </a:r>
            <a:endParaRPr lang="en-GB" sz="2800" dirty="0"/>
          </a:p>
        </p:txBody>
      </p:sp>
      <p:sp>
        <p:nvSpPr>
          <p:cNvPr id="9" name="TextShape 5"/>
          <p:cNvSpPr txBox="1"/>
          <p:nvPr/>
        </p:nvSpPr>
        <p:spPr>
          <a:xfrm>
            <a:off x="4547361" y="2552342"/>
            <a:ext cx="101741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Ref.</a:t>
            </a:r>
            <a:endParaRPr lang="en-GB" sz="2800" dirty="0"/>
          </a:p>
        </p:txBody>
      </p:sp>
      <p:sp>
        <p:nvSpPr>
          <p:cNvPr id="10" name="TextShape 5"/>
          <p:cNvSpPr txBox="1"/>
          <p:nvPr/>
        </p:nvSpPr>
        <p:spPr>
          <a:xfrm>
            <a:off x="1914758" y="2565405"/>
            <a:ext cx="143660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Weight</a:t>
            </a:r>
            <a:endParaRPr lang="en-GB" sz="2800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1914758" y="1031967"/>
            <a:ext cx="1936518" cy="20263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45" y="1217936"/>
            <a:ext cx="1334406" cy="133440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39" y="1217936"/>
            <a:ext cx="1334406" cy="133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2"/>
          <p:cNvSpPr/>
          <p:nvPr/>
        </p:nvSpPr>
        <p:spPr>
          <a:xfrm>
            <a:off x="4030560" y="6477120"/>
            <a:ext cx="107784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8" name="Picture 387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484426" y="1129617"/>
            <a:ext cx="3366849" cy="4454607"/>
          </a:xfrm>
          <a:prstGeom prst="rect">
            <a:avLst/>
          </a:prstGeom>
          <a:ln>
            <a:noFill/>
          </a:ln>
        </p:spPr>
      </p:pic>
      <p:pic>
        <p:nvPicPr>
          <p:cNvPr id="389" name="Picture 388"/>
          <p:cNvPicPr/>
          <p:nvPr/>
        </p:nvPicPr>
        <p:blipFill>
          <a:blip r:embed="rId4">
            <a:lum bright="10000" contrast="20000"/>
          </a:blip>
          <a:stretch/>
        </p:blipFill>
        <p:spPr>
          <a:xfrm>
            <a:off x="4348956" y="1129616"/>
            <a:ext cx="4258667" cy="44546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3" name="Oval 2"/>
          <p:cNvSpPr/>
          <p:nvPr/>
        </p:nvSpPr>
        <p:spPr bwMode="auto">
          <a:xfrm rot="20276770">
            <a:off x="1846329" y="1180415"/>
            <a:ext cx="980879" cy="1502499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6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Optimization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40</a:t>
            </a:fld>
            <a:endParaRPr lang="de-AT"/>
          </a:p>
        </p:txBody>
      </p:sp>
      <p:pic>
        <p:nvPicPr>
          <p:cNvPr id="7" name="Grafik 6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278697" y="896251"/>
            <a:ext cx="8586607" cy="1669154"/>
          </a:xfrm>
          <a:prstGeom prst="rect">
            <a:avLst/>
          </a:prstGeom>
          <a:ln>
            <a:noFill/>
          </a:ln>
        </p:spPr>
      </p:pic>
      <p:sp>
        <p:nvSpPr>
          <p:cNvPr id="8" name="TextShape 5"/>
          <p:cNvSpPr txBox="1"/>
          <p:nvPr/>
        </p:nvSpPr>
        <p:spPr>
          <a:xfrm>
            <a:off x="6113416" y="2552342"/>
            <a:ext cx="1606732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Approx.</a:t>
            </a:r>
            <a:endParaRPr lang="en-GB" sz="2800" dirty="0"/>
          </a:p>
        </p:txBody>
      </p:sp>
      <p:sp>
        <p:nvSpPr>
          <p:cNvPr id="9" name="TextShape 5"/>
          <p:cNvSpPr txBox="1"/>
          <p:nvPr/>
        </p:nvSpPr>
        <p:spPr>
          <a:xfrm>
            <a:off x="4547361" y="2552342"/>
            <a:ext cx="101741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Ref.</a:t>
            </a:r>
            <a:endParaRPr lang="en-GB" sz="2800" dirty="0"/>
          </a:p>
        </p:txBody>
      </p:sp>
      <p:sp>
        <p:nvSpPr>
          <p:cNvPr id="10" name="TextShape 5"/>
          <p:cNvSpPr txBox="1"/>
          <p:nvPr/>
        </p:nvSpPr>
        <p:spPr>
          <a:xfrm>
            <a:off x="1914758" y="2565405"/>
            <a:ext cx="143660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Weight</a:t>
            </a:r>
            <a:endParaRPr lang="en-GB" sz="28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381603" y="1607440"/>
            <a:ext cx="419961" cy="55539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Multiply 13"/>
          <p:cNvSpPr/>
          <p:nvPr/>
        </p:nvSpPr>
        <p:spPr bwMode="auto">
          <a:xfrm>
            <a:off x="3434827" y="1730827"/>
            <a:ext cx="324000" cy="324000"/>
          </a:xfrm>
          <a:prstGeom prst="mathMultiply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7" y="4258224"/>
            <a:ext cx="8681456" cy="56088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45" y="1217936"/>
            <a:ext cx="1334406" cy="133440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39" y="1217936"/>
            <a:ext cx="1334406" cy="133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Optimization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41</a:t>
            </a:fld>
            <a:endParaRPr lang="de-AT"/>
          </a:p>
        </p:txBody>
      </p:sp>
      <p:pic>
        <p:nvPicPr>
          <p:cNvPr id="7" name="Grafik 6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278697" y="896251"/>
            <a:ext cx="8586607" cy="1669154"/>
          </a:xfrm>
          <a:prstGeom prst="rect">
            <a:avLst/>
          </a:prstGeom>
          <a:ln>
            <a:noFill/>
          </a:ln>
        </p:spPr>
      </p:pic>
      <p:sp>
        <p:nvSpPr>
          <p:cNvPr id="8" name="TextShape 5"/>
          <p:cNvSpPr txBox="1"/>
          <p:nvPr/>
        </p:nvSpPr>
        <p:spPr>
          <a:xfrm>
            <a:off x="6113416" y="2552342"/>
            <a:ext cx="1606732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Approx.</a:t>
            </a:r>
            <a:endParaRPr lang="en-GB" sz="2800" dirty="0"/>
          </a:p>
        </p:txBody>
      </p:sp>
      <p:sp>
        <p:nvSpPr>
          <p:cNvPr id="9" name="TextShape 5"/>
          <p:cNvSpPr txBox="1"/>
          <p:nvPr/>
        </p:nvSpPr>
        <p:spPr>
          <a:xfrm>
            <a:off x="4547361" y="2552342"/>
            <a:ext cx="101741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Ref.</a:t>
            </a:r>
            <a:endParaRPr lang="en-GB" sz="2800" dirty="0"/>
          </a:p>
        </p:txBody>
      </p:sp>
      <p:sp>
        <p:nvSpPr>
          <p:cNvPr id="10" name="TextShape 5"/>
          <p:cNvSpPr txBox="1"/>
          <p:nvPr/>
        </p:nvSpPr>
        <p:spPr>
          <a:xfrm>
            <a:off x="1914758" y="2565405"/>
            <a:ext cx="143660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Weight</a:t>
            </a:r>
            <a:endParaRPr lang="en-GB" sz="2800" dirty="0"/>
          </a:p>
        </p:txBody>
      </p:sp>
      <p:sp>
        <p:nvSpPr>
          <p:cNvPr id="11" name="TextShape 5"/>
          <p:cNvSpPr txBox="1"/>
          <p:nvPr/>
        </p:nvSpPr>
        <p:spPr>
          <a:xfrm>
            <a:off x="1119959" y="5690703"/>
            <a:ext cx="3026206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err="1" smtClean="0"/>
              <a:t>Center</a:t>
            </a:r>
            <a:r>
              <a:rPr lang="en-GB" sz="2800" dirty="0" smtClean="0"/>
              <a:t> Approx.</a:t>
            </a:r>
            <a:endParaRPr lang="en-GB" sz="28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3381603" y="1607440"/>
            <a:ext cx="419961" cy="55539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Multiply 15"/>
          <p:cNvSpPr/>
          <p:nvPr/>
        </p:nvSpPr>
        <p:spPr bwMode="auto">
          <a:xfrm>
            <a:off x="3434827" y="1730827"/>
            <a:ext cx="324000" cy="324000"/>
          </a:xfrm>
          <a:prstGeom prst="mathMultiply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45" y="1217936"/>
            <a:ext cx="1334406" cy="133440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39" y="1217936"/>
            <a:ext cx="1334406" cy="133440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10" y="3541001"/>
            <a:ext cx="2149702" cy="21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8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Optimization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42</a:t>
            </a:fld>
            <a:endParaRPr lang="de-AT"/>
          </a:p>
        </p:txBody>
      </p:sp>
      <p:pic>
        <p:nvPicPr>
          <p:cNvPr id="7" name="Grafik 6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278697" y="896251"/>
            <a:ext cx="8586607" cy="1669154"/>
          </a:xfrm>
          <a:prstGeom prst="rect">
            <a:avLst/>
          </a:prstGeom>
          <a:ln>
            <a:noFill/>
          </a:ln>
        </p:spPr>
      </p:pic>
      <p:sp>
        <p:nvSpPr>
          <p:cNvPr id="8" name="TextShape 5"/>
          <p:cNvSpPr txBox="1"/>
          <p:nvPr/>
        </p:nvSpPr>
        <p:spPr>
          <a:xfrm>
            <a:off x="6113416" y="2552342"/>
            <a:ext cx="1606732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Approx.</a:t>
            </a:r>
            <a:endParaRPr lang="en-GB" sz="2800" dirty="0"/>
          </a:p>
        </p:txBody>
      </p:sp>
      <p:sp>
        <p:nvSpPr>
          <p:cNvPr id="9" name="TextShape 5"/>
          <p:cNvSpPr txBox="1"/>
          <p:nvPr/>
        </p:nvSpPr>
        <p:spPr>
          <a:xfrm>
            <a:off x="4547361" y="2552342"/>
            <a:ext cx="101741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Ref.</a:t>
            </a:r>
            <a:endParaRPr lang="en-GB" sz="2800" dirty="0"/>
          </a:p>
        </p:txBody>
      </p:sp>
      <p:sp>
        <p:nvSpPr>
          <p:cNvPr id="10" name="TextShape 5"/>
          <p:cNvSpPr txBox="1"/>
          <p:nvPr/>
        </p:nvSpPr>
        <p:spPr>
          <a:xfrm>
            <a:off x="1914758" y="2565405"/>
            <a:ext cx="1436607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Weight</a:t>
            </a:r>
            <a:endParaRPr lang="en-GB" sz="2800" dirty="0"/>
          </a:p>
        </p:txBody>
      </p:sp>
      <p:sp>
        <p:nvSpPr>
          <p:cNvPr id="11" name="TextShape 5"/>
          <p:cNvSpPr txBox="1"/>
          <p:nvPr/>
        </p:nvSpPr>
        <p:spPr>
          <a:xfrm>
            <a:off x="1119959" y="5690703"/>
            <a:ext cx="3026206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err="1" smtClean="0"/>
              <a:t>Center</a:t>
            </a:r>
            <a:r>
              <a:rPr lang="en-GB" sz="2800" dirty="0" smtClean="0"/>
              <a:t> Approx.</a:t>
            </a:r>
            <a:endParaRPr lang="en-GB" sz="2800" dirty="0"/>
          </a:p>
        </p:txBody>
      </p:sp>
      <p:sp>
        <p:nvSpPr>
          <p:cNvPr id="13" name="TextShape 5"/>
          <p:cNvSpPr txBox="1"/>
          <p:nvPr/>
        </p:nvSpPr>
        <p:spPr>
          <a:xfrm>
            <a:off x="4962376" y="5690703"/>
            <a:ext cx="3026206" cy="5059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GB" sz="2800" dirty="0" smtClean="0"/>
              <a:t>Falloff Approx.</a:t>
            </a:r>
            <a:endParaRPr lang="en-GB" sz="2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45" y="1217936"/>
            <a:ext cx="1334406" cy="133440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39" y="1217936"/>
            <a:ext cx="1334406" cy="133440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10" y="3541001"/>
            <a:ext cx="2149702" cy="214970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lum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28" y="3541001"/>
            <a:ext cx="2149702" cy="21497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381603" y="1607440"/>
            <a:ext cx="419961" cy="55539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Multiply 3"/>
          <p:cNvSpPr/>
          <p:nvPr/>
        </p:nvSpPr>
        <p:spPr bwMode="auto">
          <a:xfrm>
            <a:off x="3434827" y="1730827"/>
            <a:ext cx="324000" cy="324000"/>
          </a:xfrm>
          <a:prstGeom prst="mathMultiply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8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Approximation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43</a:t>
            </a:fld>
            <a:endParaRPr lang="de-AT"/>
          </a:p>
        </p:txBody>
      </p:sp>
      <p:pic>
        <p:nvPicPr>
          <p:cNvPr id="16" name="Grafik 15"/>
          <p:cNvPicPr/>
          <p:nvPr/>
        </p:nvPicPr>
        <p:blipFill>
          <a:blip r:embed="rId3"/>
          <a:stretch/>
        </p:blipFill>
        <p:spPr>
          <a:xfrm>
            <a:off x="1715245" y="1396105"/>
            <a:ext cx="6984000" cy="4511880"/>
          </a:xfrm>
          <a:prstGeom prst="rect">
            <a:avLst/>
          </a:prstGeom>
          <a:ln>
            <a:noFill/>
          </a:ln>
        </p:spPr>
      </p:pic>
      <p:pic>
        <p:nvPicPr>
          <p:cNvPr id="19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3028" y="2776354"/>
            <a:ext cx="2161214" cy="126691"/>
          </a:xfrm>
          <a:prstGeom prst="rect">
            <a:avLst/>
          </a:prstGeom>
        </p:spPr>
      </p:pic>
      <p:pic>
        <p:nvPicPr>
          <p:cNvPr id="20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06" y="2783940"/>
            <a:ext cx="2161214" cy="126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18"/>
              <p:cNvSpPr txBox="1"/>
              <p:nvPr/>
            </p:nvSpPr>
            <p:spPr>
              <a:xfrm>
                <a:off x="882549" y="2322275"/>
                <a:ext cx="71205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sz="5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21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549" y="2322275"/>
                <a:ext cx="712053" cy="92333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44</a:t>
            </a:fld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19" y="1020081"/>
            <a:ext cx="5315041" cy="51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03"/>
            <a:ext cx="2931219" cy="5025794"/>
          </a:xfrm>
          <a:prstGeom prst="rect">
            <a:avLst/>
          </a:prstGeom>
        </p:spPr>
      </p:pic>
      <p:sp>
        <p:nvSpPr>
          <p:cNvPr id="15" name="TextShape 1"/>
          <p:cNvSpPr txBox="1"/>
          <p:nvPr/>
        </p:nvSpPr>
        <p:spPr>
          <a:xfrm>
            <a:off x="970757" y="427214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extShape 1"/>
          <p:cNvSpPr txBox="1"/>
          <p:nvPr/>
        </p:nvSpPr>
        <p:spPr>
          <a:xfrm>
            <a:off x="3246827" y="422332"/>
            <a:ext cx="2638947" cy="4937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Reference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01" y="916805"/>
            <a:ext cx="2930400" cy="5024390"/>
          </a:xfrm>
          <a:prstGeom prst="rect">
            <a:avLst/>
          </a:prstGeom>
        </p:spPr>
      </p:pic>
      <p:sp>
        <p:nvSpPr>
          <p:cNvPr id="15" name="TextShape 1"/>
          <p:cNvSpPr txBox="1"/>
          <p:nvPr/>
        </p:nvSpPr>
        <p:spPr>
          <a:xfrm>
            <a:off x="970757" y="427214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03"/>
            <a:ext cx="2931219" cy="50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extShape 1"/>
          <p:cNvSpPr txBox="1"/>
          <p:nvPr/>
        </p:nvSpPr>
        <p:spPr>
          <a:xfrm>
            <a:off x="3246827" y="422332"/>
            <a:ext cx="2638947" cy="4937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Reference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83" y="916805"/>
            <a:ext cx="2930400" cy="5024390"/>
          </a:xfrm>
          <a:prstGeom prst="rect">
            <a:avLst/>
          </a:prstGeom>
        </p:spPr>
      </p:pic>
      <p:sp>
        <p:nvSpPr>
          <p:cNvPr id="15" name="TextShape 1"/>
          <p:cNvSpPr txBox="1"/>
          <p:nvPr/>
        </p:nvSpPr>
        <p:spPr>
          <a:xfrm>
            <a:off x="970757" y="427214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Shape 1"/>
          <p:cNvSpPr txBox="1"/>
          <p:nvPr/>
        </p:nvSpPr>
        <p:spPr>
          <a:xfrm>
            <a:off x="6183336" y="412045"/>
            <a:ext cx="2966493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Guided Optimization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01" y="916805"/>
            <a:ext cx="2930400" cy="50243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03"/>
            <a:ext cx="2931219" cy="50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1"/>
          <p:cNvSpPr txBox="1"/>
          <p:nvPr/>
        </p:nvSpPr>
        <p:spPr>
          <a:xfrm>
            <a:off x="941293" y="619529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73"/>
            <a:ext cx="2872291" cy="45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/>
          <p:cNvSpPr txBox="1"/>
          <p:nvPr/>
        </p:nvSpPr>
        <p:spPr>
          <a:xfrm>
            <a:off x="3252526" y="629815"/>
            <a:ext cx="2638947" cy="4937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Reference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41293" y="619529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73"/>
            <a:ext cx="2872291" cy="459025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55" y="1133873"/>
            <a:ext cx="2872291" cy="45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2"/>
          <p:cNvSpPr/>
          <p:nvPr/>
        </p:nvSpPr>
        <p:spPr>
          <a:xfrm>
            <a:off x="4030560" y="6477120"/>
            <a:ext cx="107784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8" name="Picture 387"/>
          <p:cNvPicPr/>
          <p:nvPr/>
        </p:nvPicPr>
        <p:blipFill>
          <a:blip r:embed="rId3">
            <a:lum bright="10000" contrast="20000"/>
          </a:blip>
          <a:stretch/>
        </p:blipFill>
        <p:spPr>
          <a:xfrm>
            <a:off x="484426" y="1129617"/>
            <a:ext cx="3366849" cy="4454607"/>
          </a:xfrm>
          <a:prstGeom prst="rect">
            <a:avLst/>
          </a:prstGeom>
          <a:ln>
            <a:noFill/>
          </a:ln>
        </p:spPr>
      </p:pic>
      <p:pic>
        <p:nvPicPr>
          <p:cNvPr id="389" name="Picture 388"/>
          <p:cNvPicPr/>
          <p:nvPr/>
        </p:nvPicPr>
        <p:blipFill>
          <a:blip r:embed="rId4">
            <a:lum bright="10000" contrast="20000"/>
          </a:blip>
          <a:stretch/>
        </p:blipFill>
        <p:spPr>
          <a:xfrm>
            <a:off x="4348956" y="1129616"/>
            <a:ext cx="4258667" cy="44546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/>
              <a:pPr/>
              <a:t>5</a:t>
            </a:fld>
            <a:endParaRPr lang="de-AT"/>
          </a:p>
        </p:txBody>
      </p:sp>
      <p:sp>
        <p:nvSpPr>
          <p:cNvPr id="3" name="Oval 2"/>
          <p:cNvSpPr/>
          <p:nvPr/>
        </p:nvSpPr>
        <p:spPr bwMode="auto">
          <a:xfrm rot="20276770">
            <a:off x="1846329" y="1180415"/>
            <a:ext cx="980879" cy="1502499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4858031">
            <a:off x="5685630" y="1518047"/>
            <a:ext cx="863600" cy="210820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73"/>
            <a:ext cx="2872291" cy="459025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10" y="1133873"/>
            <a:ext cx="2872291" cy="45902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55" y="1133873"/>
            <a:ext cx="2872291" cy="4590254"/>
          </a:xfrm>
          <a:prstGeom prst="rect">
            <a:avLst/>
          </a:prstGeom>
        </p:spPr>
      </p:pic>
      <p:sp>
        <p:nvSpPr>
          <p:cNvPr id="7" name="TextShape 1"/>
          <p:cNvSpPr txBox="1"/>
          <p:nvPr/>
        </p:nvSpPr>
        <p:spPr>
          <a:xfrm>
            <a:off x="3252526" y="629815"/>
            <a:ext cx="2638947" cy="4937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Reference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41293" y="619529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6224608" y="619528"/>
            <a:ext cx="2966493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Pre-Integration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1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4" y="0"/>
            <a:ext cx="7539412" cy="2226830"/>
          </a:xfrm>
          <a:prstGeom prst="rect">
            <a:avLst/>
          </a:prstGeom>
        </p:spPr>
      </p:pic>
      <p:sp>
        <p:nvSpPr>
          <p:cNvPr id="7" name="TextShape 1"/>
          <p:cNvSpPr txBox="1"/>
          <p:nvPr/>
        </p:nvSpPr>
        <p:spPr>
          <a:xfrm>
            <a:off x="802294" y="-10758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4" y="0"/>
            <a:ext cx="7539412" cy="22268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4" y="2315585"/>
            <a:ext cx="7539412" cy="2226830"/>
          </a:xfrm>
          <a:prstGeom prst="rect">
            <a:avLst/>
          </a:prstGeom>
        </p:spPr>
      </p:pic>
      <p:sp>
        <p:nvSpPr>
          <p:cNvPr id="7" name="TextShape 1"/>
          <p:cNvSpPr txBox="1"/>
          <p:nvPr/>
        </p:nvSpPr>
        <p:spPr>
          <a:xfrm>
            <a:off x="802294" y="-10758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802294" y="2315585"/>
            <a:ext cx="2638947" cy="4937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Reference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0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4" y="0"/>
            <a:ext cx="7539412" cy="22268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4" y="2315585"/>
            <a:ext cx="7539412" cy="22268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5" y="4631170"/>
            <a:ext cx="7539410" cy="2226830"/>
          </a:xfrm>
          <a:prstGeom prst="rect">
            <a:avLst/>
          </a:prstGeom>
        </p:spPr>
      </p:pic>
      <p:sp>
        <p:nvSpPr>
          <p:cNvPr id="7" name="TextShape 1"/>
          <p:cNvSpPr txBox="1"/>
          <p:nvPr/>
        </p:nvSpPr>
        <p:spPr>
          <a:xfrm>
            <a:off x="802294" y="-10758"/>
            <a:ext cx="989704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Input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802294" y="2315585"/>
            <a:ext cx="2638947" cy="4937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Reference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802294" y="4631170"/>
            <a:ext cx="3307127" cy="5143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Manual Approximation</a:t>
            </a:r>
            <a:endParaRPr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Real-time Subsurface Scattering</a:t>
            </a:r>
            <a:br>
              <a:rPr lang="en-GB" dirty="0" smtClean="0"/>
            </a:br>
            <a:r>
              <a:rPr lang="en-GB" dirty="0" smtClean="0"/>
              <a:t>for arbitrary materials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54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39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Real-time </a:t>
            </a:r>
            <a:r>
              <a:rPr lang="en-GB" dirty="0"/>
              <a:t>Subsurface Scattering</a:t>
            </a:r>
            <a:br>
              <a:rPr lang="en-GB" dirty="0"/>
            </a:br>
            <a:r>
              <a:rPr lang="en-GB" dirty="0"/>
              <a:t>for arbitrary materials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55</a:t>
            </a:fld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6" y="2573382"/>
            <a:ext cx="3180577" cy="332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Real-time </a:t>
            </a:r>
            <a:r>
              <a:rPr lang="en-GB" dirty="0"/>
              <a:t>Subsurface Scattering</a:t>
            </a:r>
            <a:br>
              <a:rPr lang="en-GB" dirty="0"/>
            </a:br>
            <a:r>
              <a:rPr lang="en-GB" dirty="0"/>
              <a:t>for arbitrary materials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56</a:t>
            </a:fld>
            <a:endParaRPr lang="de-AT"/>
          </a:p>
        </p:txBody>
      </p:sp>
      <p:pic>
        <p:nvPicPr>
          <p:cNvPr id="19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21" y="3456055"/>
            <a:ext cx="3039983" cy="1111810"/>
          </a:xfrm>
          <a:prstGeom prst="rect">
            <a:avLst/>
          </a:prstGeom>
        </p:spPr>
      </p:pic>
      <p:pic>
        <p:nvPicPr>
          <p:cNvPr id="20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923" y="2385981"/>
            <a:ext cx="2577778" cy="761905"/>
          </a:xfrm>
          <a:prstGeom prst="rect">
            <a:avLst/>
          </a:prstGeom>
        </p:spPr>
      </p:pic>
      <p:pic>
        <p:nvPicPr>
          <p:cNvPr id="21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71" y="4910903"/>
            <a:ext cx="1101683" cy="110168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6" y="2573382"/>
            <a:ext cx="3180577" cy="332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6</a:t>
            </a:fld>
            <a:endParaRPr lang="de-A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10" y="-579195"/>
            <a:ext cx="6740890" cy="6368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7</a:t>
            </a:fld>
            <a:endParaRPr lang="de-A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10" y="-579195"/>
            <a:ext cx="6740890" cy="6368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83" y="1268981"/>
            <a:ext cx="7813963" cy="7382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8</a:t>
            </a:fld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83" y="1268981"/>
            <a:ext cx="7813962" cy="7382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Subsurface </a:t>
            </a:r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smtClean="0"/>
              <a:t>Christian Freude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0732B6-4A3F-421E-9F79-0CA4E2CC00AE}" type="slidenum">
              <a:rPr lang="de-AT" smtClean="0">
                <a:latin typeface="Arial"/>
              </a:rPr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52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_CG">
  <a:themeElements>
    <a:clrScheme name="General Insti Colors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U_CG" id="{E2A1086B-5478-4795-94D1-B0C05D158031}" vid="{AC5AFFC8-E687-4F28-A6DD-6A32720199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TU_CG</Template>
  <TotalTime>0</TotalTime>
  <Words>417</Words>
  <Application>Microsoft Office PowerPoint</Application>
  <PresentationFormat>On-screen Show (4:3)</PresentationFormat>
  <Paragraphs>248</Paragraphs>
  <Slides>57</Slides>
  <Notes>57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Cambria Math</vt:lpstr>
      <vt:lpstr>DejaVu Sans</vt:lpstr>
      <vt:lpstr>TU_CG</vt:lpstr>
      <vt:lpstr>PowerPoint Presentation</vt:lpstr>
      <vt:lpstr>PowerPoint Presentation</vt:lpstr>
      <vt:lpstr>Subsurface Scattering</vt:lpstr>
      <vt:lpstr>Subsurface Scattering</vt:lpstr>
      <vt:lpstr>Subsurface Scattering</vt:lpstr>
      <vt:lpstr>Subsurface Scattering</vt:lpstr>
      <vt:lpstr>Subsurface Scattering</vt:lpstr>
      <vt:lpstr>Subsurface Scattering</vt:lpstr>
      <vt:lpstr>Subsurface Scattering</vt:lpstr>
      <vt:lpstr>Subsurface Scattering</vt:lpstr>
      <vt:lpstr>Subsurface Scattering</vt:lpstr>
      <vt:lpstr>Subsurface Scattering</vt:lpstr>
      <vt:lpstr>Simplified Model</vt:lpstr>
      <vt:lpstr>Simplified Model</vt:lpstr>
      <vt:lpstr>Simplified Model</vt:lpstr>
      <vt:lpstr>Simplified Model</vt:lpstr>
      <vt:lpstr>Simplified Model</vt:lpstr>
      <vt:lpstr>Simplified Model</vt:lpstr>
      <vt:lpstr>Simplified Model</vt:lpstr>
      <vt:lpstr>Diffuse Reflectance Profiles</vt:lpstr>
      <vt:lpstr>Subsurface Scattering via Image Filtering</vt:lpstr>
      <vt:lpstr>Subsurface Scattering via Image Filtering</vt:lpstr>
      <vt:lpstr>Subsurface Scattering via Image Filtering</vt:lpstr>
      <vt:lpstr>State of the Art</vt:lpstr>
      <vt:lpstr>State of the Art</vt:lpstr>
      <vt:lpstr>Separable Subsurface Scattering</vt:lpstr>
      <vt:lpstr>Separable Subsurface Scattering</vt:lpstr>
      <vt:lpstr>Separable Subsurface Scattering</vt:lpstr>
      <vt:lpstr>Rendering Pipeline</vt:lpstr>
      <vt:lpstr>Rendering Pipeline</vt:lpstr>
      <vt:lpstr>Rendering Pipeline</vt:lpstr>
      <vt:lpstr>Main Contributions</vt:lpstr>
      <vt:lpstr>Main Contributions</vt:lpstr>
      <vt:lpstr>Main Contributions</vt:lpstr>
      <vt:lpstr>Main Contributions</vt:lpstr>
      <vt:lpstr>Pre-Integration</vt:lpstr>
      <vt:lpstr>Pre-Integration</vt:lpstr>
      <vt:lpstr>Guided Optimization</vt:lpstr>
      <vt:lpstr>Guided Optimization</vt:lpstr>
      <vt:lpstr>Guided Optimization</vt:lpstr>
      <vt:lpstr>Guided Optimization</vt:lpstr>
      <vt:lpstr>Guided Optimization</vt:lpstr>
      <vt:lpstr>Manual Approximation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Conclusion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2015-07-09T17:29:47Z</dcterms:modified>
</cp:coreProperties>
</file>