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p:sldMasterIdLst>
    <p:sldMasterId id="2147483908" r:id="rId1"/>
  </p:sldMasterIdLst>
  <p:notesMasterIdLst>
    <p:notesMasterId r:id="rId46"/>
  </p:notesMasterIdLst>
  <p:handoutMasterIdLst>
    <p:handoutMasterId r:id="rId47"/>
  </p:handoutMasterIdLst>
  <p:sldIdLst>
    <p:sldId id="256" r:id="rId2"/>
    <p:sldId id="257" r:id="rId3"/>
    <p:sldId id="258" r:id="rId4"/>
    <p:sldId id="259" r:id="rId5"/>
    <p:sldId id="260" r:id="rId6"/>
    <p:sldId id="261" r:id="rId7"/>
    <p:sldId id="263" r:id="rId8"/>
    <p:sldId id="264" r:id="rId9"/>
    <p:sldId id="303" r:id="rId10"/>
    <p:sldId id="267" r:id="rId11"/>
    <p:sldId id="265" r:id="rId12"/>
    <p:sldId id="306" r:id="rId13"/>
    <p:sldId id="268" r:id="rId14"/>
    <p:sldId id="275" r:id="rId15"/>
    <p:sldId id="276" r:id="rId16"/>
    <p:sldId id="323" r:id="rId17"/>
    <p:sldId id="277" r:id="rId18"/>
    <p:sldId id="279" r:id="rId19"/>
    <p:sldId id="280" r:id="rId20"/>
    <p:sldId id="281" r:id="rId21"/>
    <p:sldId id="304" r:id="rId22"/>
    <p:sldId id="285" r:id="rId23"/>
    <p:sldId id="286" r:id="rId24"/>
    <p:sldId id="287" r:id="rId25"/>
    <p:sldId id="289" r:id="rId26"/>
    <p:sldId id="288" r:id="rId27"/>
    <p:sldId id="305"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21" r:id="rId41"/>
    <p:sldId id="320" r:id="rId42"/>
    <p:sldId id="273" r:id="rId43"/>
    <p:sldId id="325" r:id="rId44"/>
    <p:sldId id="326" r:id="rId45"/>
  </p:sldIdLst>
  <p:sldSz cx="9144000" cy="5143500" type="screen16x9"/>
  <p:notesSz cx="7010400" cy="9296400"/>
  <p:embeddedFontLst>
    <p:embeddedFont>
      <p:font typeface="Cambria Math" panose="02040503050406030204" pitchFamily="18" charset="0"/>
      <p:regular r:id="rId48"/>
    </p:embeddedFont>
    <p:embeddedFont>
      <p:font typeface="Wingdings 3" panose="05040102010807070707" pitchFamily="18" charset="2"/>
      <p:regular r:id="rId49"/>
    </p:embeddedFont>
    <p:embeddedFont>
      <p:font typeface="ＭＳ Ｐゴシック" panose="020B0600070205080204" pitchFamily="34" charset="-128"/>
      <p:regular r:id="rId50"/>
    </p:embeddedFont>
    <p:embeddedFont>
      <p:font typeface="Calibri" panose="020F0502020204030204" pitchFamily="34" charset="0"/>
      <p:regular r:id="rId51"/>
      <p:bold r:id="rId52"/>
      <p:italic r:id="rId53"/>
      <p:boldItalic r:id="rId54"/>
    </p:embeddedFont>
    <p:embeddedFont>
      <p:font typeface="Arial Black" panose="020B0A04020102020204" pitchFamily="34" charset="0"/>
      <p:bold r:id="rId55"/>
    </p:embeddedFont>
  </p:embeddedFontLst>
  <p:defaultTextStyle>
    <a:defPPr>
      <a:defRPr lang="it-IT"/>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000"/>
    <a:srgbClr val="4C76FF"/>
    <a:srgbClr val="E09000"/>
    <a:srgbClr val="D08800"/>
    <a:srgbClr val="A6CE39"/>
    <a:srgbClr val="0B3E8D"/>
    <a:srgbClr val="012E72"/>
    <a:srgbClr val="FF0000"/>
    <a:srgbClr val="00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57" autoAdjust="0"/>
    <p:restoredTop sz="88123" autoAdjust="0"/>
  </p:normalViewPr>
  <p:slideViewPr>
    <p:cSldViewPr snapToObjects="1">
      <p:cViewPr varScale="1">
        <p:scale>
          <a:sx n="137" d="100"/>
          <a:sy n="137" d="100"/>
        </p:scale>
        <p:origin x="480" y="9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0"/>
    </p:cViewPr>
  </p:sorterViewPr>
  <p:notesViewPr>
    <p:cSldViewPr snapToObjects="1">
      <p:cViewPr varScale="1">
        <p:scale>
          <a:sx n="101" d="100"/>
          <a:sy n="101" d="100"/>
        </p:scale>
        <p:origin x="-3576"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s>
</file>

<file path=ppt/charts/_rels/chart1.xml.rels><?xml version="1.0" encoding="UTF-8" standalone="yes"?>
<Relationships xmlns="http://schemas.openxmlformats.org/package/2006/relationships"><Relationship Id="rId3" Type="http://schemas.openxmlformats.org/officeDocument/2006/relationships/oleObject" Target="file:///G:\LaTeX\2014%20Brochures%20and%20Lenses\results\test1\online-study-eva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LaTeX\2014%20Brochures%20and%20Lenses\results\test1\online-study-eva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G:\LaTeX\2014%20Brochures%20and%20Lenses\results\test1\online-study-eval.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Random</c:v>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errBars>
            <c:errBarType val="both"/>
            <c:errValType val="stdErr"/>
            <c:noEndCap val="0"/>
            <c:spPr>
              <a:noFill/>
              <a:ln w="19050" cap="flat" cmpd="sng" algn="ctr">
                <a:solidFill>
                  <a:schemeClr val="dk1"/>
                </a:solidFill>
                <a:prstDash val="solid"/>
                <a:miter lim="800000"/>
              </a:ln>
              <a:effectLst/>
            </c:spPr>
          </c:errBars>
          <c:cat>
            <c:strRef>
              <c:f>('Tourist Brochures Layout Test'!$D$1,'Tourist Brochures Layout Test'!$F$1,'Tourist Brochures Layout Test'!$H$1,'Tourist Brochures Layout Test'!$J$1)</c:f>
              <c:strCache>
                <c:ptCount val="4"/>
                <c:pt idx="0">
                  <c:v>City 0</c:v>
                </c:pt>
                <c:pt idx="1">
                  <c:v>City 1</c:v>
                </c:pt>
                <c:pt idx="2">
                  <c:v>City 2</c:v>
                </c:pt>
                <c:pt idx="3">
                  <c:v>City 3</c:v>
                </c:pt>
              </c:strCache>
            </c:strRef>
          </c:cat>
          <c:val>
            <c:numRef>
              <c:f>('Tourist Brochures Layout Test'!$D$58,'Tourist Brochures Layout Test'!$F$58,'Tourist Brochures Layout Test'!$H$58,'Tourist Brochures Layout Test'!$J$58)</c:f>
              <c:numCache>
                <c:formatCode>0.0000</c:formatCode>
                <c:ptCount val="4"/>
                <c:pt idx="0">
                  <c:v>3.0347111111111098</c:v>
                </c:pt>
                <c:pt idx="1">
                  <c:v>2.803875151515149</c:v>
                </c:pt>
                <c:pt idx="2">
                  <c:v>2.9701111111111103</c:v>
                </c:pt>
                <c:pt idx="3">
                  <c:v>2.8994826262626274</c:v>
                </c:pt>
              </c:numCache>
            </c:numRef>
          </c:val>
        </c:ser>
        <c:ser>
          <c:idx val="1"/>
          <c:order val="1"/>
          <c:tx>
            <c:v>Ours</c:v>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errBars>
            <c:errBarType val="both"/>
            <c:errValType val="stdErr"/>
            <c:noEndCap val="0"/>
            <c:spPr>
              <a:noFill/>
              <a:ln w="19050" cap="flat" cmpd="sng" algn="ctr">
                <a:solidFill>
                  <a:schemeClr val="dk1"/>
                </a:solidFill>
                <a:prstDash val="solid"/>
                <a:miter lim="800000"/>
              </a:ln>
              <a:effectLst/>
            </c:spPr>
          </c:errBars>
          <c:cat>
            <c:strRef>
              <c:f>('Tourist Brochures Layout Test'!$D$1,'Tourist Brochures Layout Test'!$F$1,'Tourist Brochures Layout Test'!$H$1,'Tourist Brochures Layout Test'!$J$1)</c:f>
              <c:strCache>
                <c:ptCount val="4"/>
                <c:pt idx="0">
                  <c:v>City 0</c:v>
                </c:pt>
                <c:pt idx="1">
                  <c:v>City 1</c:v>
                </c:pt>
                <c:pt idx="2">
                  <c:v>City 2</c:v>
                </c:pt>
                <c:pt idx="3">
                  <c:v>City 3</c:v>
                </c:pt>
              </c:strCache>
            </c:strRef>
          </c:cat>
          <c:val>
            <c:numRef>
              <c:f>('Tourist Brochures Layout Test'!$E$58,'Tourist Brochures Layout Test'!$G$58,'Tourist Brochures Layout Test'!$I$58,'Tourist Brochures Layout Test'!$K$58)</c:f>
              <c:numCache>
                <c:formatCode>0.0000</c:formatCode>
                <c:ptCount val="4"/>
                <c:pt idx="0">
                  <c:v>2.7728363636363662</c:v>
                </c:pt>
                <c:pt idx="1">
                  <c:v>2.7718981818181816</c:v>
                </c:pt>
                <c:pt idx="2">
                  <c:v>2.706869696969699</c:v>
                </c:pt>
                <c:pt idx="3">
                  <c:v>2.6951422222222221</c:v>
                </c:pt>
              </c:numCache>
            </c:numRef>
          </c:val>
        </c:ser>
        <c:dLbls>
          <c:showLegendKey val="0"/>
          <c:showVal val="0"/>
          <c:showCatName val="0"/>
          <c:showSerName val="0"/>
          <c:showPercent val="0"/>
          <c:showBubbleSize val="0"/>
        </c:dLbls>
        <c:gapWidth val="100"/>
        <c:overlap val="-24"/>
        <c:axId val="157678640"/>
        <c:axId val="157679200"/>
      </c:barChart>
      <c:catAx>
        <c:axId val="1576786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57679200"/>
        <c:crosses val="autoZero"/>
        <c:auto val="1"/>
        <c:lblAlgn val="ctr"/>
        <c:lblOffset val="100"/>
        <c:noMultiLvlLbl val="0"/>
      </c:catAx>
      <c:valAx>
        <c:axId val="157679200"/>
        <c:scaling>
          <c:orientation val="minMax"/>
          <c:max val="3.15"/>
          <c:min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a:t>time in seconds</a:t>
                </a:r>
              </a:p>
            </c:rich>
          </c:tx>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e-DE"/>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57678640"/>
        <c:crosses val="autoZero"/>
        <c:crossBetween val="between"/>
        <c:majorUnit val="0.1"/>
      </c:valAx>
      <c:spPr>
        <a:noFill/>
        <a:ln>
          <a:noFill/>
        </a:ln>
        <a:effectLst/>
      </c:spPr>
    </c:plotArea>
    <c:legend>
      <c:legendPos val="r"/>
      <c:layout>
        <c:manualLayout>
          <c:xMode val="edge"/>
          <c:yMode val="edge"/>
          <c:x val="0.56432542406625696"/>
          <c:y val="4.2244823563721209E-2"/>
          <c:w val="0.34482448774099939"/>
          <c:h val="0.19859811747639791"/>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solidFill>
      <a:schemeClr val="bg1"/>
    </a:solidFill>
    <a:ln w="9525" cap="flat" cmpd="sng" algn="ctr">
      <a:noFill/>
      <a:round/>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Random</c:v>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errBars>
            <c:errBarType val="both"/>
            <c:errValType val="stdErr"/>
            <c:noEndCap val="0"/>
            <c:spPr>
              <a:noFill/>
              <a:ln w="19050" cap="flat" cmpd="sng" algn="ctr">
                <a:solidFill>
                  <a:schemeClr val="dk1"/>
                </a:solidFill>
                <a:prstDash val="solid"/>
                <a:miter lim="800000"/>
              </a:ln>
              <a:effectLst/>
            </c:spPr>
          </c:errBars>
          <c:cat>
            <c:strRef>
              <c:f>('Tourist Brochures Layout Test'!$D$1,'Tourist Brochures Layout Test'!$F$1,'Tourist Brochures Layout Test'!$H$1,'Tourist Brochures Layout Test'!$J$1)</c:f>
              <c:strCache>
                <c:ptCount val="4"/>
                <c:pt idx="0">
                  <c:v>City 0</c:v>
                </c:pt>
                <c:pt idx="1">
                  <c:v>City 1</c:v>
                </c:pt>
                <c:pt idx="2">
                  <c:v>City 2</c:v>
                </c:pt>
                <c:pt idx="3">
                  <c:v>City 3</c:v>
                </c:pt>
              </c:strCache>
            </c:strRef>
          </c:cat>
          <c:val>
            <c:numRef>
              <c:f>('Tourist Brochures Layout Test'!$D$58,'Tourist Brochures Layout Test'!$F$58,'Tourist Brochures Layout Test'!$H$58,'Tourist Brochures Layout Test'!$J$58)</c:f>
              <c:numCache>
                <c:formatCode>0.0000</c:formatCode>
                <c:ptCount val="4"/>
                <c:pt idx="0">
                  <c:v>3.0347111111111098</c:v>
                </c:pt>
                <c:pt idx="1">
                  <c:v>2.803875151515149</c:v>
                </c:pt>
                <c:pt idx="2">
                  <c:v>2.9701111111111103</c:v>
                </c:pt>
                <c:pt idx="3">
                  <c:v>2.8994826262626274</c:v>
                </c:pt>
              </c:numCache>
            </c:numRef>
          </c:val>
        </c:ser>
        <c:ser>
          <c:idx val="1"/>
          <c:order val="1"/>
          <c:tx>
            <c:v>Ours</c:v>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errBars>
            <c:errBarType val="both"/>
            <c:errValType val="stdErr"/>
            <c:noEndCap val="0"/>
            <c:spPr>
              <a:noFill/>
              <a:ln w="19050" cap="flat" cmpd="sng" algn="ctr">
                <a:solidFill>
                  <a:schemeClr val="dk1"/>
                </a:solidFill>
                <a:prstDash val="solid"/>
                <a:miter lim="800000"/>
              </a:ln>
              <a:effectLst/>
            </c:spPr>
          </c:errBars>
          <c:cat>
            <c:strRef>
              <c:f>('Tourist Brochures Layout Test'!$D$1,'Tourist Brochures Layout Test'!$F$1,'Tourist Brochures Layout Test'!$H$1,'Tourist Brochures Layout Test'!$J$1)</c:f>
              <c:strCache>
                <c:ptCount val="4"/>
                <c:pt idx="0">
                  <c:v>City 0</c:v>
                </c:pt>
                <c:pt idx="1">
                  <c:v>City 1</c:v>
                </c:pt>
                <c:pt idx="2">
                  <c:v>City 2</c:v>
                </c:pt>
                <c:pt idx="3">
                  <c:v>City 3</c:v>
                </c:pt>
              </c:strCache>
            </c:strRef>
          </c:cat>
          <c:val>
            <c:numRef>
              <c:f>('Tourist Brochures Layout Test'!$E$58,'Tourist Brochures Layout Test'!$G$58,'Tourist Brochures Layout Test'!$I$58,'Tourist Brochures Layout Test'!$K$58)</c:f>
              <c:numCache>
                <c:formatCode>0.0000</c:formatCode>
                <c:ptCount val="4"/>
                <c:pt idx="0">
                  <c:v>2.7728363636363662</c:v>
                </c:pt>
                <c:pt idx="1">
                  <c:v>2.7718981818181816</c:v>
                </c:pt>
                <c:pt idx="2">
                  <c:v>2.706869696969699</c:v>
                </c:pt>
                <c:pt idx="3">
                  <c:v>2.6951422222222221</c:v>
                </c:pt>
              </c:numCache>
            </c:numRef>
          </c:val>
        </c:ser>
        <c:dLbls>
          <c:showLegendKey val="0"/>
          <c:showVal val="0"/>
          <c:showCatName val="0"/>
          <c:showSerName val="0"/>
          <c:showPercent val="0"/>
          <c:showBubbleSize val="0"/>
        </c:dLbls>
        <c:gapWidth val="100"/>
        <c:overlap val="-24"/>
        <c:axId val="159615488"/>
        <c:axId val="159616048"/>
      </c:barChart>
      <c:catAx>
        <c:axId val="1596154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59616048"/>
        <c:crosses val="autoZero"/>
        <c:auto val="1"/>
        <c:lblAlgn val="ctr"/>
        <c:lblOffset val="100"/>
        <c:noMultiLvlLbl val="0"/>
      </c:catAx>
      <c:valAx>
        <c:axId val="159616048"/>
        <c:scaling>
          <c:orientation val="minMax"/>
          <c:max val="3.15"/>
          <c:min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a:t>time in seconds</a:t>
                </a:r>
              </a:p>
            </c:rich>
          </c:tx>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e-DE"/>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59615488"/>
        <c:crosses val="autoZero"/>
        <c:crossBetween val="between"/>
        <c:majorUnit val="0.1"/>
      </c:valAx>
      <c:spPr>
        <a:noFill/>
        <a:ln>
          <a:noFill/>
        </a:ln>
        <a:effectLst/>
      </c:spPr>
    </c:plotArea>
    <c:legend>
      <c:legendPos val="r"/>
      <c:layout>
        <c:manualLayout>
          <c:xMode val="edge"/>
          <c:yMode val="edge"/>
          <c:x val="0.56432542406625696"/>
          <c:y val="4.2244823563721209E-2"/>
          <c:w val="0.34482448774099939"/>
          <c:h val="0.19859811747639791"/>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solidFill>
      <a:schemeClr val="bg1"/>
    </a:solidFill>
    <a:ln w="9525" cap="flat" cmpd="sng" algn="ctr">
      <a:noFill/>
      <a:round/>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'Tourist Brochures Layout Test'!$A$65</c:f>
              <c:strCache>
                <c:ptCount val="1"/>
                <c:pt idx="0">
                  <c:v>Percent faster</c:v>
                </c:pt>
              </c:strCache>
            </c:strRef>
          </c:tx>
          <c:spPr>
            <a:gradFill rotWithShape="1">
              <a:gsLst>
                <a:gs pos="0">
                  <a:schemeClr val="accent6">
                    <a:shade val="76000"/>
                    <a:satMod val="103000"/>
                    <a:lumMod val="102000"/>
                    <a:tint val="94000"/>
                  </a:schemeClr>
                </a:gs>
                <a:gs pos="50000">
                  <a:schemeClr val="accent6">
                    <a:shade val="76000"/>
                    <a:satMod val="110000"/>
                    <a:lumMod val="100000"/>
                    <a:shade val="100000"/>
                  </a:schemeClr>
                </a:gs>
                <a:gs pos="100000">
                  <a:schemeClr val="accent6">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('Tourist Brochures Layout Test'!$D$1,'Tourist Brochures Layout Test'!$F$1,'Tourist Brochures Layout Test'!$H$1,'Tourist Brochures Layout Test'!$J$1)</c:f>
              <c:strCache>
                <c:ptCount val="4"/>
                <c:pt idx="0">
                  <c:v>City 0</c:v>
                </c:pt>
                <c:pt idx="1">
                  <c:v>City 1</c:v>
                </c:pt>
                <c:pt idx="2">
                  <c:v>City 2</c:v>
                </c:pt>
                <c:pt idx="3">
                  <c:v>City 3</c:v>
                </c:pt>
              </c:strCache>
            </c:strRef>
          </c:cat>
          <c:val>
            <c:numRef>
              <c:f>('Tourist Brochures Layout Test'!$E$65,'Tourist Brochures Layout Test'!$G$65,'Tourist Brochures Layout Test'!$I$65,'Tourist Brochures Layout Test'!$K$65)</c:f>
              <c:numCache>
                <c:formatCode>0.00</c:formatCode>
                <c:ptCount val="4"/>
                <c:pt idx="0">
                  <c:v>8.6293138913925302E-2</c:v>
                </c:pt>
                <c:pt idx="1">
                  <c:v>1.1404562603184305E-2</c:v>
                </c:pt>
                <c:pt idx="2">
                  <c:v>8.8630157018918174E-2</c:v>
                </c:pt>
                <c:pt idx="3">
                  <c:v>7.047478132462405E-2</c:v>
                </c:pt>
              </c:numCache>
            </c:numRef>
          </c:val>
        </c:ser>
        <c:dLbls>
          <c:showLegendKey val="0"/>
          <c:showVal val="0"/>
          <c:showCatName val="0"/>
          <c:showSerName val="0"/>
          <c:showPercent val="0"/>
          <c:showBubbleSize val="0"/>
        </c:dLbls>
        <c:gapWidth val="100"/>
        <c:axId val="159619408"/>
        <c:axId val="159618848"/>
      </c:barChart>
      <c:barChart>
        <c:barDir val="col"/>
        <c:grouping val="clustered"/>
        <c:varyColors val="0"/>
        <c:ser>
          <c:idx val="1"/>
          <c:order val="1"/>
          <c:tx>
            <c:strRef>
              <c:f>'Tourist Brochures Layout Test'!$A$62</c:f>
              <c:strCache>
                <c:ptCount val="1"/>
                <c:pt idx="0">
                  <c:v>Student T-Test</c:v>
                </c:pt>
              </c:strCache>
            </c:strRef>
          </c:tx>
          <c:spPr>
            <a:gradFill rotWithShape="1">
              <a:gsLst>
                <a:gs pos="0">
                  <a:schemeClr val="accent6">
                    <a:tint val="77000"/>
                    <a:satMod val="103000"/>
                    <a:lumMod val="102000"/>
                    <a:tint val="94000"/>
                  </a:schemeClr>
                </a:gs>
                <a:gs pos="50000">
                  <a:schemeClr val="accent6">
                    <a:tint val="77000"/>
                    <a:satMod val="110000"/>
                    <a:lumMod val="100000"/>
                    <a:shade val="100000"/>
                  </a:schemeClr>
                </a:gs>
                <a:gs pos="100000">
                  <a:schemeClr val="accent6">
                    <a:tint val="77000"/>
                    <a:lumMod val="99000"/>
                    <a:satMod val="120000"/>
                    <a:shade val="78000"/>
                  </a:schemeClr>
                </a:gs>
              </a:gsLst>
              <a:lin ang="5400000" scaled="0"/>
            </a:gradFill>
            <a:ln w="25400">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gradFill rotWithShape="1">
                <a:gsLst>
                  <a:gs pos="0">
                    <a:schemeClr val="accent6">
                      <a:lumMod val="75000"/>
                    </a:schemeClr>
                  </a:gs>
                  <a:gs pos="100000">
                    <a:schemeClr val="accent6">
                      <a:lumMod val="20000"/>
                      <a:lumOff val="80000"/>
                    </a:schemeClr>
                  </a:gs>
                </a:gsLst>
                <a:lin ang="5400000" scaled="0"/>
              </a:gradFill>
              <a:ln w="25400">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('Tourist Brochures Layout Test'!$D$1,'Tourist Brochures Layout Test'!$F$1,'Tourist Brochures Layout Test'!$H$1,'Tourist Brochures Layout Test'!$J$1)</c:f>
              <c:strCache>
                <c:ptCount val="4"/>
                <c:pt idx="0">
                  <c:v>City 0</c:v>
                </c:pt>
                <c:pt idx="1">
                  <c:v>City 1</c:v>
                </c:pt>
                <c:pt idx="2">
                  <c:v>City 2</c:v>
                </c:pt>
                <c:pt idx="3">
                  <c:v>City 3</c:v>
                </c:pt>
              </c:strCache>
            </c:strRef>
          </c:cat>
          <c:val>
            <c:numRef>
              <c:f>('Tourist Brochures Layout Test'!$E$62,'Tourist Brochures Layout Test'!$G$62,'Tourist Brochures Layout Test'!$I$62,'Tourist Brochures Layout Test'!$K$62)</c:f>
              <c:numCache>
                <c:formatCode>0.0000</c:formatCode>
                <c:ptCount val="4"/>
                <c:pt idx="0">
                  <c:v>2.8551067877246568E-3</c:v>
                </c:pt>
                <c:pt idx="1">
                  <c:v>0.46530489708482115</c:v>
                </c:pt>
                <c:pt idx="2">
                  <c:v>1.4901321479775096E-4</c:v>
                </c:pt>
                <c:pt idx="3">
                  <c:v>4.3258997269473264E-3</c:v>
                </c:pt>
              </c:numCache>
            </c:numRef>
          </c:val>
        </c:ser>
        <c:dLbls>
          <c:showLegendKey val="0"/>
          <c:showVal val="0"/>
          <c:showCatName val="0"/>
          <c:showSerName val="0"/>
          <c:showPercent val="0"/>
          <c:showBubbleSize val="0"/>
        </c:dLbls>
        <c:gapWidth val="500"/>
        <c:axId val="159620528"/>
        <c:axId val="159619968"/>
      </c:barChart>
      <c:valAx>
        <c:axId val="159618848"/>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smtClean="0"/>
                  <a:t>%</a:t>
                </a:r>
                <a:r>
                  <a:rPr lang="en-US" sz="1100" baseline="0" dirty="0" smtClean="0"/>
                  <a:t> faster</a:t>
                </a:r>
                <a:endParaRPr lang="en-US" sz="1100" dirty="0"/>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59619408"/>
        <c:crosses val="max"/>
        <c:crossBetween val="between"/>
        <c:majorUnit val="2.0000000000000004E-2"/>
      </c:valAx>
      <c:catAx>
        <c:axId val="1596194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59618848"/>
        <c:crosses val="autoZero"/>
        <c:auto val="1"/>
        <c:lblAlgn val="ctr"/>
        <c:lblOffset val="100"/>
        <c:noMultiLvlLbl val="0"/>
      </c:catAx>
      <c:valAx>
        <c:axId val="15961996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dirty="0" smtClean="0"/>
                  <a:t>p-value</a:t>
                </a:r>
                <a:endParaRPr lang="en-US" sz="10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0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crossAx val="159620528"/>
        <c:crosses val="autoZero"/>
        <c:crossBetween val="between"/>
        <c:majorUnit val="0.1"/>
      </c:valAx>
      <c:catAx>
        <c:axId val="159620528"/>
        <c:scaling>
          <c:orientation val="minMax"/>
        </c:scaling>
        <c:delete val="1"/>
        <c:axPos val="b"/>
        <c:numFmt formatCode="General" sourceLinked="1"/>
        <c:majorTickMark val="out"/>
        <c:minorTickMark val="none"/>
        <c:tickLblPos val="nextTo"/>
        <c:crossAx val="159619968"/>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Arial" pitchFamily="34" charset="0"/>
                <a:ea typeface="ＭＳ Ｐゴシック" pitchFamily="34" charset="-128"/>
              </a:defRPr>
            </a:lvl1pPr>
          </a:lstStyle>
          <a:p>
            <a:pPr>
              <a:defRPr/>
            </a:pPr>
            <a:endParaRPr lang="en-US"/>
          </a:p>
        </p:txBody>
      </p:sp>
      <p:sp>
        <p:nvSpPr>
          <p:cNvPr id="3" name="Segnaposto data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atin typeface="Arial" pitchFamily="34" charset="0"/>
                <a:ea typeface="ＭＳ Ｐゴシック" pitchFamily="34" charset="-128"/>
              </a:defRPr>
            </a:lvl1pPr>
          </a:lstStyle>
          <a:p>
            <a:pPr>
              <a:defRPr/>
            </a:pPr>
            <a:fld id="{B218039E-FE65-49B0-BA89-D0C60115A6FB}" type="datetimeFigureOut">
              <a:rPr lang="en-US"/>
              <a:pPr>
                <a:defRPr/>
              </a:pPr>
              <a:t>8/19/2014</a:t>
            </a:fld>
            <a:endParaRPr lang="en-US" dirty="0"/>
          </a:p>
        </p:txBody>
      </p:sp>
      <p:sp>
        <p:nvSpPr>
          <p:cNvPr id="4" name="Segnaposto piè di pagina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atin typeface="Arial" pitchFamily="34" charset="0"/>
                <a:ea typeface="ＭＳ Ｐゴシック" pitchFamily="34" charset="-128"/>
              </a:defRPr>
            </a:lvl1pPr>
          </a:lstStyle>
          <a:p>
            <a:pPr>
              <a:defRPr/>
            </a:pPr>
            <a:endParaRPr lang="en-US"/>
          </a:p>
        </p:txBody>
      </p:sp>
      <p:sp>
        <p:nvSpPr>
          <p:cNvPr id="5" name="Segnaposto numero diapositiva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atin typeface="Arial" pitchFamily="34" charset="0"/>
                <a:ea typeface="ＭＳ Ｐゴシック" pitchFamily="34" charset="-128"/>
              </a:defRPr>
            </a:lvl1pPr>
          </a:lstStyle>
          <a:p>
            <a:pPr>
              <a:defRPr/>
            </a:pPr>
            <a:fld id="{0F215F8D-5292-431C-932C-6F94A895D816}" type="slidenum">
              <a:rPr lang="en-US"/>
              <a:pPr>
                <a:defRPr/>
              </a:pPr>
              <a:t>‹#›</a:t>
            </a:fld>
            <a:endParaRPr lang="en-US" dirty="0"/>
          </a:p>
        </p:txBody>
      </p:sp>
    </p:spTree>
    <p:extLst>
      <p:ext uri="{BB962C8B-B14F-4D97-AF65-F5344CB8AC3E}">
        <p14:creationId xmlns:p14="http://schemas.microsoft.com/office/powerpoint/2010/main" val="11016081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eaLnBrk="0" hangingPunct="0">
              <a:defRPr sz="1200">
                <a:latin typeface="Arial" charset="0"/>
                <a:ea typeface="ＭＳ Ｐゴシック" pitchFamily="34" charset="-128"/>
                <a:cs typeface="+mn-cs"/>
              </a:defRPr>
            </a:lvl1pPr>
          </a:lstStyle>
          <a:p>
            <a:pPr>
              <a:defRPr/>
            </a:pPr>
            <a:endParaRPr lang="it-IT"/>
          </a:p>
        </p:txBody>
      </p:sp>
      <p:sp>
        <p:nvSpPr>
          <p:cNvPr id="7171"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eaLnBrk="0" hangingPunct="0">
              <a:defRPr sz="1200">
                <a:latin typeface="Arial" charset="0"/>
                <a:ea typeface="ＭＳ Ｐゴシック" pitchFamily="34" charset="-128"/>
                <a:cs typeface="+mn-cs"/>
              </a:defRPr>
            </a:lvl1pPr>
          </a:lstStyle>
          <a:p>
            <a:pPr>
              <a:defRPr/>
            </a:pPr>
            <a:endParaRPr lang="it-IT"/>
          </a:p>
        </p:txBody>
      </p:sp>
      <p:sp>
        <p:nvSpPr>
          <p:cNvPr id="1843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7174"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eaLnBrk="0" hangingPunct="0">
              <a:defRPr sz="1200">
                <a:latin typeface="Arial" charset="0"/>
                <a:ea typeface="ＭＳ Ｐゴシック" pitchFamily="34" charset="-128"/>
                <a:cs typeface="+mn-cs"/>
              </a:defRPr>
            </a:lvl1pPr>
          </a:lstStyle>
          <a:p>
            <a:pPr>
              <a:defRPr/>
            </a:pPr>
            <a:endParaRPr lang="it-IT"/>
          </a:p>
        </p:txBody>
      </p:sp>
      <p:sp>
        <p:nvSpPr>
          <p:cNvPr id="7175"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eaLnBrk="0" hangingPunct="0">
              <a:defRPr sz="1200">
                <a:latin typeface="Arial" charset="0"/>
                <a:ea typeface="ＭＳ Ｐゴシック" pitchFamily="34" charset="-128"/>
                <a:cs typeface="+mn-cs"/>
              </a:defRPr>
            </a:lvl1pPr>
          </a:lstStyle>
          <a:p>
            <a:pPr>
              <a:defRPr/>
            </a:pPr>
            <a:fld id="{5D8B13CC-6699-4505-AE69-B46E919B2D0D}" type="slidenum">
              <a:rPr lang="it-IT"/>
              <a:pPr>
                <a:defRPr/>
              </a:pPr>
              <a:t>‹#›</a:t>
            </a:fld>
            <a:endParaRPr lang="it-IT" dirty="0"/>
          </a:p>
        </p:txBody>
      </p:sp>
    </p:spTree>
    <p:extLst>
      <p:ext uri="{BB962C8B-B14F-4D97-AF65-F5344CB8AC3E}">
        <p14:creationId xmlns:p14="http://schemas.microsoft.com/office/powerpoint/2010/main" val="6947086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1</a:t>
            </a:fld>
            <a:endParaRPr lang="it-IT" dirty="0"/>
          </a:p>
        </p:txBody>
      </p:sp>
    </p:spTree>
    <p:extLst>
      <p:ext uri="{BB962C8B-B14F-4D97-AF65-F5344CB8AC3E}">
        <p14:creationId xmlns:p14="http://schemas.microsoft.com/office/powerpoint/2010/main" val="2786295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The POIs</a:t>
            </a:r>
            <a:r>
              <a:rPr lang="de-AT" baseline="0" dirty="0" smtClean="0"/>
              <a:t> </a:t>
            </a:r>
            <a:r>
              <a:rPr lang="de-AT" baseline="0" dirty="0" err="1" smtClean="0"/>
              <a:t>defined</a:t>
            </a:r>
            <a:r>
              <a:rPr lang="de-AT" baseline="0" dirty="0" smtClean="0"/>
              <a:t> by </a:t>
            </a:r>
            <a:r>
              <a:rPr lang="de-AT" baseline="0" dirty="0" err="1" smtClean="0"/>
              <a:t>the</a:t>
            </a:r>
            <a:r>
              <a:rPr lang="de-AT" baseline="0" dirty="0" smtClean="0"/>
              <a:t> </a:t>
            </a:r>
            <a:r>
              <a:rPr lang="de-AT" baseline="0" dirty="0" err="1" smtClean="0"/>
              <a:t>user</a:t>
            </a:r>
            <a:r>
              <a:rPr lang="de-AT" baseline="0" dirty="0" smtClean="0"/>
              <a:t> </a:t>
            </a:r>
            <a:r>
              <a:rPr lang="de-AT" baseline="0" dirty="0" err="1" smtClean="0"/>
              <a:t>are</a:t>
            </a:r>
            <a:r>
              <a:rPr lang="de-AT" baseline="0" dirty="0" smtClean="0"/>
              <a:t> </a:t>
            </a:r>
            <a:r>
              <a:rPr lang="de-AT" baseline="0" dirty="0" err="1" smtClean="0"/>
              <a:t>first</a:t>
            </a:r>
            <a:r>
              <a:rPr lang="de-AT" baseline="0" dirty="0" smtClean="0"/>
              <a:t> </a:t>
            </a:r>
            <a:r>
              <a:rPr lang="de-AT" baseline="0" dirty="0" err="1" smtClean="0"/>
              <a:t>clustered</a:t>
            </a:r>
            <a:r>
              <a:rPr lang="de-AT" baseline="0" dirty="0" smtClean="0"/>
              <a:t> </a:t>
            </a:r>
            <a:r>
              <a:rPr lang="de-AT" baseline="0" dirty="0" err="1" smtClean="0"/>
              <a:t>where</a:t>
            </a:r>
            <a:r>
              <a:rPr lang="de-AT" baseline="0" dirty="0" smtClean="0"/>
              <a:t> </a:t>
            </a:r>
            <a:r>
              <a:rPr lang="de-AT" baseline="0" dirty="0" err="1" smtClean="0"/>
              <a:t>we</a:t>
            </a:r>
            <a:r>
              <a:rPr lang="de-AT" baseline="0" dirty="0" smtClean="0"/>
              <a:t> </a:t>
            </a:r>
            <a:r>
              <a:rPr lang="de-AT" baseline="0" dirty="0" err="1" smtClean="0"/>
              <a:t>start</a:t>
            </a:r>
            <a:r>
              <a:rPr lang="de-AT" baseline="0" dirty="0" smtClean="0"/>
              <a:t> </a:t>
            </a:r>
            <a:r>
              <a:rPr lang="de-AT" baseline="0" dirty="0" err="1" smtClean="0"/>
              <a:t>with</a:t>
            </a:r>
            <a:r>
              <a:rPr lang="de-AT" baseline="0" dirty="0" smtClean="0"/>
              <a:t> a </a:t>
            </a:r>
            <a:r>
              <a:rPr lang="de-AT" baseline="0" dirty="0" err="1" smtClean="0"/>
              <a:t>small</a:t>
            </a:r>
            <a:r>
              <a:rPr lang="de-AT" baseline="0" dirty="0" smtClean="0"/>
              <a:t> </a:t>
            </a:r>
            <a:r>
              <a:rPr lang="de-AT" baseline="0" dirty="0" err="1" smtClean="0"/>
              <a:t>number</a:t>
            </a:r>
            <a:r>
              <a:rPr lang="de-AT" baseline="0" dirty="0" smtClean="0"/>
              <a:t> l </a:t>
            </a:r>
            <a:r>
              <a:rPr lang="de-AT" baseline="0" dirty="0" err="1" smtClean="0"/>
              <a:t>of</a:t>
            </a:r>
            <a:r>
              <a:rPr lang="de-AT" baseline="0" dirty="0" smtClean="0"/>
              <a:t> </a:t>
            </a:r>
            <a:r>
              <a:rPr lang="de-AT" baseline="0" dirty="0" err="1" smtClean="0"/>
              <a:t>clusters</a:t>
            </a:r>
            <a:r>
              <a:rPr lang="de-AT" baseline="0" dirty="0" smtClean="0"/>
              <a:t>. </a:t>
            </a:r>
            <a:r>
              <a:rPr lang="de-AT" baseline="0" dirty="0" err="1" smtClean="0"/>
              <a:t>For</a:t>
            </a:r>
            <a:r>
              <a:rPr lang="de-AT" baseline="0" dirty="0" smtClean="0"/>
              <a:t> </a:t>
            </a:r>
            <a:r>
              <a:rPr lang="de-AT" baseline="0" dirty="0" err="1" smtClean="0"/>
              <a:t>each</a:t>
            </a:r>
            <a:r>
              <a:rPr lang="de-AT" baseline="0" dirty="0" smtClean="0"/>
              <a:t> </a:t>
            </a:r>
            <a:r>
              <a:rPr lang="de-AT" baseline="0" dirty="0" err="1" smtClean="0"/>
              <a:t>cluster</a:t>
            </a:r>
            <a:r>
              <a:rPr lang="de-AT" baseline="0" dirty="0" smtClean="0"/>
              <a:t>, </a:t>
            </a:r>
            <a:r>
              <a:rPr lang="de-AT" baseline="0" dirty="0" err="1" smtClean="0"/>
              <a:t>we</a:t>
            </a:r>
            <a:r>
              <a:rPr lang="de-AT" baseline="0" dirty="0" smtClean="0"/>
              <a:t> </a:t>
            </a:r>
            <a:r>
              <a:rPr lang="de-AT" baseline="0" dirty="0" err="1" smtClean="0"/>
              <a:t>then</a:t>
            </a:r>
            <a:r>
              <a:rPr lang="de-AT" baseline="0" dirty="0" smtClean="0"/>
              <a:t> </a:t>
            </a:r>
            <a:r>
              <a:rPr lang="de-AT" baseline="0" dirty="0" err="1" smtClean="0"/>
              <a:t>generate</a:t>
            </a:r>
            <a:r>
              <a:rPr lang="de-AT" baseline="0" dirty="0" smtClean="0"/>
              <a:t> a </a:t>
            </a:r>
            <a:r>
              <a:rPr lang="de-AT" baseline="0" dirty="0" err="1" smtClean="0"/>
              <a:t>lens</a:t>
            </a:r>
            <a:r>
              <a:rPr lang="de-AT" baseline="0" dirty="0" smtClean="0"/>
              <a:t> (</a:t>
            </a:r>
            <a:r>
              <a:rPr lang="de-AT" baseline="0" dirty="0" err="1" smtClean="0"/>
              <a:t>either</a:t>
            </a:r>
            <a:r>
              <a:rPr lang="de-AT" baseline="0" dirty="0" smtClean="0"/>
              <a:t> </a:t>
            </a:r>
            <a:r>
              <a:rPr lang="de-AT" baseline="0" dirty="0" err="1" smtClean="0"/>
              <a:t>single</a:t>
            </a:r>
            <a:r>
              <a:rPr lang="de-AT" baseline="0" dirty="0" smtClean="0"/>
              <a:t> </a:t>
            </a:r>
            <a:r>
              <a:rPr lang="de-AT" baseline="0" dirty="0" err="1" smtClean="0"/>
              <a:t>or</a:t>
            </a:r>
            <a:r>
              <a:rPr lang="de-AT" baseline="0" dirty="0" smtClean="0"/>
              <a:t> </a:t>
            </a:r>
            <a:r>
              <a:rPr lang="de-AT" baseline="0" dirty="0" err="1" smtClean="0"/>
              <a:t>multi</a:t>
            </a:r>
            <a:r>
              <a:rPr lang="de-AT" baseline="0" dirty="0" smtClean="0"/>
              <a:t>). The </a:t>
            </a:r>
            <a:r>
              <a:rPr lang="de-AT" baseline="0" dirty="0" err="1" smtClean="0"/>
              <a:t>lenses</a:t>
            </a:r>
            <a:r>
              <a:rPr lang="de-AT" baseline="0" dirty="0" smtClean="0"/>
              <a:t>, </a:t>
            </a:r>
            <a:r>
              <a:rPr lang="de-AT" baseline="0" dirty="0" err="1" smtClean="0"/>
              <a:t>as</a:t>
            </a:r>
            <a:r>
              <a:rPr lang="de-AT" baseline="0" dirty="0" smtClean="0"/>
              <a:t> </a:t>
            </a:r>
            <a:r>
              <a:rPr lang="de-AT" baseline="0" dirty="0" err="1" smtClean="0"/>
              <a:t>well</a:t>
            </a:r>
            <a:r>
              <a:rPr lang="de-AT" baseline="0" dirty="0" smtClean="0"/>
              <a:t> </a:t>
            </a:r>
            <a:r>
              <a:rPr lang="de-AT" baseline="0" dirty="0" err="1" smtClean="0"/>
              <a:t>as</a:t>
            </a:r>
            <a:r>
              <a:rPr lang="de-AT" baseline="0" dirty="0" smtClean="0"/>
              <a:t> </a:t>
            </a:r>
            <a:r>
              <a:rPr lang="de-AT" baseline="0" dirty="0" err="1" smtClean="0"/>
              <a:t>the</a:t>
            </a:r>
            <a:r>
              <a:rPr lang="de-AT" baseline="0" dirty="0" smtClean="0"/>
              <a:t> </a:t>
            </a:r>
            <a:r>
              <a:rPr lang="de-AT" baseline="0" dirty="0" err="1" smtClean="0"/>
              <a:t>canvas</a:t>
            </a:r>
            <a:r>
              <a:rPr lang="de-AT" baseline="0" dirty="0" smtClean="0"/>
              <a:t>, </a:t>
            </a:r>
            <a:r>
              <a:rPr lang="de-AT" baseline="0" dirty="0" err="1" smtClean="0"/>
              <a:t>grid</a:t>
            </a:r>
            <a:r>
              <a:rPr lang="de-AT" baseline="0" dirty="0" smtClean="0"/>
              <a:t> </a:t>
            </a:r>
            <a:r>
              <a:rPr lang="de-AT" baseline="0" dirty="0" err="1" smtClean="0"/>
              <a:t>and</a:t>
            </a:r>
            <a:r>
              <a:rPr lang="de-AT" baseline="0" dirty="0" smtClean="0"/>
              <a:t> </a:t>
            </a:r>
            <a:r>
              <a:rPr lang="de-AT" baseline="0" dirty="0" err="1" smtClean="0"/>
              <a:t>set</a:t>
            </a:r>
            <a:r>
              <a:rPr lang="de-AT" baseline="0" dirty="0" smtClean="0"/>
              <a:t> </a:t>
            </a:r>
            <a:r>
              <a:rPr lang="de-AT" baseline="0" dirty="0" err="1" smtClean="0"/>
              <a:t>of</a:t>
            </a:r>
            <a:r>
              <a:rPr lang="de-AT" baseline="0" dirty="0" smtClean="0"/>
              <a:t> </a:t>
            </a:r>
            <a:r>
              <a:rPr lang="de-AT" baseline="0" dirty="0" err="1" smtClean="0"/>
              <a:t>maps</a:t>
            </a:r>
            <a:r>
              <a:rPr lang="de-AT" baseline="0" dirty="0" smtClean="0"/>
              <a:t> </a:t>
            </a:r>
            <a:r>
              <a:rPr lang="de-AT" baseline="0" dirty="0" err="1" smtClean="0"/>
              <a:t>are</a:t>
            </a:r>
            <a:r>
              <a:rPr lang="de-AT" baseline="0" dirty="0" smtClean="0"/>
              <a:t> </a:t>
            </a:r>
            <a:r>
              <a:rPr lang="de-AT" baseline="0" dirty="0" err="1" smtClean="0"/>
              <a:t>given</a:t>
            </a:r>
            <a:r>
              <a:rPr lang="de-AT" baseline="0" dirty="0" smtClean="0"/>
              <a:t> </a:t>
            </a:r>
            <a:r>
              <a:rPr lang="de-AT" baseline="0" dirty="0" err="1" smtClean="0"/>
              <a:t>to</a:t>
            </a:r>
            <a:r>
              <a:rPr lang="de-AT" baseline="0" dirty="0" smtClean="0"/>
              <a:t> </a:t>
            </a:r>
            <a:r>
              <a:rPr lang="de-AT" baseline="0" dirty="0" err="1" smtClean="0"/>
              <a:t>the</a:t>
            </a:r>
            <a:r>
              <a:rPr lang="de-AT" baseline="0" dirty="0" smtClean="0"/>
              <a:t> Layout </a:t>
            </a:r>
            <a:r>
              <a:rPr lang="de-AT" baseline="0" dirty="0" err="1" smtClean="0"/>
              <a:t>Optimization</a:t>
            </a:r>
            <a:r>
              <a:rPr lang="de-AT" baseline="0" dirty="0" smtClean="0"/>
              <a:t> </a:t>
            </a:r>
            <a:r>
              <a:rPr lang="de-AT" baseline="0" dirty="0" err="1" smtClean="0"/>
              <a:t>stage</a:t>
            </a:r>
            <a:r>
              <a:rPr lang="de-AT" baseline="0" dirty="0" smtClean="0"/>
              <a:t>.</a:t>
            </a:r>
          </a:p>
          <a:p>
            <a:endParaRPr lang="de-AT" baseline="0" dirty="0" smtClean="0"/>
          </a:p>
          <a:p>
            <a:r>
              <a:rPr lang="de-AT" baseline="0" dirty="0" smtClean="0"/>
              <a:t>The Layout </a:t>
            </a:r>
            <a:r>
              <a:rPr lang="de-AT" baseline="0" dirty="0" err="1" smtClean="0"/>
              <a:t>Optimization</a:t>
            </a:r>
            <a:r>
              <a:rPr lang="de-AT" baseline="0" dirty="0" smtClean="0"/>
              <a:t> </a:t>
            </a:r>
            <a:r>
              <a:rPr lang="de-AT" baseline="0" dirty="0" err="1" smtClean="0"/>
              <a:t>stage</a:t>
            </a:r>
            <a:r>
              <a:rPr lang="de-AT" baseline="0" dirty="0" smtClean="0"/>
              <a:t> </a:t>
            </a:r>
            <a:r>
              <a:rPr lang="de-AT" baseline="0" dirty="0" err="1" smtClean="0"/>
              <a:t>can</a:t>
            </a:r>
            <a:r>
              <a:rPr lang="de-AT" baseline="0" dirty="0" smtClean="0"/>
              <a:t> also </a:t>
            </a:r>
            <a:r>
              <a:rPr lang="de-AT" baseline="0" dirty="0" err="1" smtClean="0"/>
              <a:t>fail</a:t>
            </a:r>
            <a:r>
              <a:rPr lang="de-AT" baseline="0" dirty="0" smtClean="0"/>
              <a:t>, e.g. </a:t>
            </a:r>
            <a:r>
              <a:rPr lang="de-AT" baseline="0" dirty="0" err="1" smtClean="0"/>
              <a:t>when</a:t>
            </a:r>
            <a:r>
              <a:rPr lang="de-AT" baseline="0" dirty="0" smtClean="0"/>
              <a:t> </a:t>
            </a:r>
            <a:r>
              <a:rPr lang="de-AT" baseline="0" dirty="0" err="1" smtClean="0"/>
              <a:t>there</a:t>
            </a:r>
            <a:r>
              <a:rPr lang="de-AT" baseline="0" dirty="0" smtClean="0"/>
              <a:t> </a:t>
            </a:r>
            <a:r>
              <a:rPr lang="de-AT" baseline="0" dirty="0" err="1" smtClean="0"/>
              <a:t>is</a:t>
            </a:r>
            <a:r>
              <a:rPr lang="de-AT" baseline="0" dirty="0" smtClean="0"/>
              <a:t> not </a:t>
            </a:r>
            <a:r>
              <a:rPr lang="de-AT" baseline="0" dirty="0" err="1" smtClean="0"/>
              <a:t>enough</a:t>
            </a:r>
            <a:r>
              <a:rPr lang="de-AT" baseline="0" dirty="0" smtClean="0"/>
              <a:t> </a:t>
            </a:r>
            <a:r>
              <a:rPr lang="de-AT" baseline="0" dirty="0" err="1" smtClean="0"/>
              <a:t>space</a:t>
            </a:r>
            <a:r>
              <a:rPr lang="de-AT" baseline="0" dirty="0" smtClean="0"/>
              <a:t> </a:t>
            </a:r>
            <a:r>
              <a:rPr lang="de-AT" baseline="0" dirty="0" err="1" smtClean="0"/>
              <a:t>to</a:t>
            </a:r>
            <a:r>
              <a:rPr lang="de-AT" baseline="0" dirty="0" smtClean="0"/>
              <a:t> </a:t>
            </a:r>
            <a:r>
              <a:rPr lang="de-AT" baseline="0" dirty="0" err="1" smtClean="0"/>
              <a:t>place</a:t>
            </a:r>
            <a:r>
              <a:rPr lang="de-AT" baseline="0" dirty="0" smtClean="0"/>
              <a:t> all </a:t>
            </a:r>
            <a:r>
              <a:rPr lang="de-AT" baseline="0" dirty="0" err="1" smtClean="0"/>
              <a:t>the</a:t>
            </a:r>
            <a:r>
              <a:rPr lang="de-AT" baseline="0" dirty="0" smtClean="0"/>
              <a:t> </a:t>
            </a:r>
            <a:r>
              <a:rPr lang="de-AT" baseline="0" dirty="0" err="1" smtClean="0"/>
              <a:t>lenses</a:t>
            </a:r>
            <a:r>
              <a:rPr lang="de-AT" baseline="0" dirty="0" smtClean="0"/>
              <a:t>. </a:t>
            </a:r>
            <a:r>
              <a:rPr lang="de-AT" baseline="0" dirty="0" err="1" smtClean="0"/>
              <a:t>Therefore</a:t>
            </a:r>
            <a:r>
              <a:rPr lang="de-AT" baseline="0" dirty="0" smtClean="0"/>
              <a:t> </a:t>
            </a:r>
            <a:r>
              <a:rPr lang="de-AT" baseline="0" dirty="0" err="1" smtClean="0"/>
              <a:t>we</a:t>
            </a:r>
            <a:r>
              <a:rPr lang="de-AT" baseline="0" dirty="0" smtClean="0"/>
              <a:t> </a:t>
            </a:r>
            <a:r>
              <a:rPr lang="de-AT" baseline="0" dirty="0" err="1" smtClean="0"/>
              <a:t>have</a:t>
            </a:r>
            <a:r>
              <a:rPr lang="de-AT" baseline="0" dirty="0" smtClean="0"/>
              <a:t> </a:t>
            </a:r>
            <a:r>
              <a:rPr lang="de-AT" baseline="0" dirty="0" err="1" smtClean="0"/>
              <a:t>to</a:t>
            </a:r>
            <a:r>
              <a:rPr lang="de-AT" baseline="0" dirty="0" smtClean="0"/>
              <a:t> check </a:t>
            </a:r>
            <a:r>
              <a:rPr lang="de-AT" baseline="0" dirty="0" err="1" smtClean="0"/>
              <a:t>afterwards</a:t>
            </a:r>
            <a:r>
              <a:rPr lang="de-AT" baseline="0" dirty="0" smtClean="0"/>
              <a:t>, </a:t>
            </a:r>
            <a:r>
              <a:rPr lang="de-AT" baseline="0" dirty="0" err="1" smtClean="0"/>
              <a:t>if</a:t>
            </a:r>
            <a:r>
              <a:rPr lang="de-AT" baseline="0" dirty="0" smtClean="0"/>
              <a:t> </a:t>
            </a:r>
            <a:r>
              <a:rPr lang="de-AT" baseline="0" dirty="0" err="1" smtClean="0"/>
              <a:t>it</a:t>
            </a:r>
            <a:r>
              <a:rPr lang="de-AT" baseline="0" dirty="0" smtClean="0"/>
              <a:t> was </a:t>
            </a:r>
            <a:r>
              <a:rPr lang="de-AT" baseline="0" dirty="0" err="1" smtClean="0"/>
              <a:t>successful</a:t>
            </a:r>
            <a:r>
              <a:rPr lang="de-AT" baseline="0" dirty="0" smtClean="0"/>
              <a:t>. </a:t>
            </a:r>
            <a:r>
              <a:rPr lang="de-AT" baseline="0" dirty="0" err="1" smtClean="0"/>
              <a:t>If</a:t>
            </a:r>
            <a:r>
              <a:rPr lang="de-AT" baseline="0" dirty="0" smtClean="0"/>
              <a:t> </a:t>
            </a:r>
            <a:r>
              <a:rPr lang="de-AT" baseline="0" dirty="0" err="1" smtClean="0"/>
              <a:t>it</a:t>
            </a:r>
            <a:r>
              <a:rPr lang="de-AT" baseline="0" dirty="0" smtClean="0"/>
              <a:t> was </a:t>
            </a:r>
            <a:r>
              <a:rPr lang="de-AT" baseline="0" dirty="0" err="1" smtClean="0"/>
              <a:t>successful</a:t>
            </a:r>
            <a:r>
              <a:rPr lang="de-AT" baseline="0" dirty="0" smtClean="0"/>
              <a:t>, </a:t>
            </a:r>
            <a:r>
              <a:rPr lang="de-AT" baseline="0" dirty="0" err="1" smtClean="0"/>
              <a:t>we</a:t>
            </a:r>
            <a:r>
              <a:rPr lang="de-AT" baseline="0" dirty="0" smtClean="0"/>
              <a:t> </a:t>
            </a:r>
            <a:r>
              <a:rPr lang="de-AT" baseline="0" dirty="0" err="1" smtClean="0"/>
              <a:t>are</a:t>
            </a:r>
            <a:r>
              <a:rPr lang="de-AT" baseline="0" dirty="0" smtClean="0"/>
              <a:t> </a:t>
            </a:r>
            <a:r>
              <a:rPr lang="de-AT" baseline="0" dirty="0" err="1" smtClean="0"/>
              <a:t>done</a:t>
            </a:r>
            <a:r>
              <a:rPr lang="de-AT" baseline="0" dirty="0" smtClean="0"/>
              <a:t>. </a:t>
            </a:r>
            <a:r>
              <a:rPr lang="de-AT" baseline="0" dirty="0" err="1" smtClean="0"/>
              <a:t>If</a:t>
            </a:r>
            <a:r>
              <a:rPr lang="de-AT" baseline="0" dirty="0" smtClean="0"/>
              <a:t> not, </a:t>
            </a:r>
            <a:r>
              <a:rPr lang="de-AT" baseline="0" dirty="0" err="1" smtClean="0"/>
              <a:t>we</a:t>
            </a:r>
            <a:r>
              <a:rPr lang="de-AT" baseline="0" dirty="0" smtClean="0"/>
              <a:t> </a:t>
            </a:r>
            <a:r>
              <a:rPr lang="de-AT" baseline="0" dirty="0" err="1" smtClean="0"/>
              <a:t>have</a:t>
            </a:r>
            <a:r>
              <a:rPr lang="de-AT" baseline="0" dirty="0" smtClean="0"/>
              <a:t> </a:t>
            </a:r>
            <a:r>
              <a:rPr lang="de-AT" baseline="0" dirty="0" err="1" smtClean="0"/>
              <a:t>to</a:t>
            </a:r>
            <a:r>
              <a:rPr lang="de-AT" baseline="0" dirty="0" smtClean="0"/>
              <a:t> check </a:t>
            </a:r>
            <a:r>
              <a:rPr lang="de-AT" baseline="0" dirty="0" err="1" smtClean="0"/>
              <a:t>if</a:t>
            </a:r>
            <a:r>
              <a:rPr lang="de-AT" baseline="0" dirty="0" smtClean="0"/>
              <a:t> l &lt; </a:t>
            </a:r>
            <a:r>
              <a:rPr lang="de-AT" baseline="0" dirty="0" err="1" smtClean="0"/>
              <a:t>n_p</a:t>
            </a:r>
            <a:r>
              <a:rPr lang="de-AT" baseline="0" dirty="0" smtClean="0"/>
              <a:t>, so </a:t>
            </a:r>
            <a:r>
              <a:rPr lang="de-AT" baseline="0" dirty="0" err="1" smtClean="0"/>
              <a:t>if</a:t>
            </a:r>
            <a:r>
              <a:rPr lang="de-AT" baseline="0" dirty="0" smtClean="0"/>
              <a:t> </a:t>
            </a:r>
            <a:r>
              <a:rPr lang="de-AT" baseline="0" dirty="0" err="1" smtClean="0"/>
              <a:t>we</a:t>
            </a:r>
            <a:r>
              <a:rPr lang="de-AT" baseline="0" dirty="0" smtClean="0"/>
              <a:t> </a:t>
            </a:r>
            <a:r>
              <a:rPr lang="de-AT" baseline="0" dirty="0" err="1" smtClean="0"/>
              <a:t>can</a:t>
            </a:r>
            <a:r>
              <a:rPr lang="de-AT" baseline="0" dirty="0" smtClean="0"/>
              <a:t> </a:t>
            </a:r>
            <a:r>
              <a:rPr lang="de-AT" baseline="0" dirty="0" err="1" smtClean="0"/>
              <a:t>produce</a:t>
            </a:r>
            <a:r>
              <a:rPr lang="de-AT" baseline="0" dirty="0" smtClean="0"/>
              <a:t> </a:t>
            </a:r>
            <a:r>
              <a:rPr lang="de-AT" baseline="0" dirty="0" err="1" smtClean="0"/>
              <a:t>more</a:t>
            </a:r>
            <a:r>
              <a:rPr lang="de-AT" baseline="0" dirty="0" smtClean="0"/>
              <a:t> </a:t>
            </a:r>
            <a:r>
              <a:rPr lang="de-AT" baseline="0" dirty="0" err="1" smtClean="0"/>
              <a:t>clusters</a:t>
            </a:r>
            <a:r>
              <a:rPr lang="de-AT" baseline="0" dirty="0" smtClean="0"/>
              <a:t> </a:t>
            </a:r>
            <a:r>
              <a:rPr lang="de-AT" baseline="0" dirty="0" err="1" smtClean="0"/>
              <a:t>and</a:t>
            </a:r>
            <a:r>
              <a:rPr lang="de-AT" baseline="0" dirty="0" smtClean="0"/>
              <a:t> </a:t>
            </a:r>
            <a:r>
              <a:rPr lang="de-AT" baseline="0" dirty="0" err="1" smtClean="0"/>
              <a:t>therefore</a:t>
            </a:r>
            <a:r>
              <a:rPr lang="de-AT" baseline="0" dirty="0" smtClean="0"/>
              <a:t> </a:t>
            </a:r>
            <a:r>
              <a:rPr lang="de-AT" baseline="0" dirty="0" err="1" smtClean="0"/>
              <a:t>more</a:t>
            </a:r>
            <a:r>
              <a:rPr lang="de-AT" baseline="0" dirty="0" smtClean="0"/>
              <a:t> but </a:t>
            </a:r>
            <a:r>
              <a:rPr lang="de-AT" baseline="0" dirty="0" err="1" smtClean="0"/>
              <a:t>smaller</a:t>
            </a:r>
            <a:r>
              <a:rPr lang="de-AT" baseline="0" dirty="0" smtClean="0"/>
              <a:t> </a:t>
            </a:r>
            <a:r>
              <a:rPr lang="de-AT" baseline="0" dirty="0" err="1" smtClean="0"/>
              <a:t>lenses</a:t>
            </a:r>
            <a:r>
              <a:rPr lang="de-AT" baseline="0" dirty="0" smtClean="0"/>
              <a:t>. </a:t>
            </a:r>
            <a:r>
              <a:rPr lang="de-AT" baseline="0" dirty="0" err="1" smtClean="0"/>
              <a:t>If</a:t>
            </a:r>
            <a:r>
              <a:rPr lang="de-AT" baseline="0" dirty="0" smtClean="0"/>
              <a:t> </a:t>
            </a:r>
            <a:r>
              <a:rPr lang="de-AT" baseline="0" dirty="0" err="1" smtClean="0"/>
              <a:t>this</a:t>
            </a:r>
            <a:r>
              <a:rPr lang="de-AT" baseline="0" dirty="0" smtClean="0"/>
              <a:t> </a:t>
            </a:r>
            <a:r>
              <a:rPr lang="de-AT" baseline="0" dirty="0" err="1" smtClean="0"/>
              <a:t>is</a:t>
            </a:r>
            <a:r>
              <a:rPr lang="de-AT" baseline="0" dirty="0" smtClean="0"/>
              <a:t> </a:t>
            </a:r>
            <a:r>
              <a:rPr lang="de-AT" baseline="0" dirty="0" err="1" smtClean="0"/>
              <a:t>possible</a:t>
            </a:r>
            <a:r>
              <a:rPr lang="de-AT" baseline="0" dirty="0" smtClean="0"/>
              <a:t>, </a:t>
            </a:r>
            <a:r>
              <a:rPr lang="de-AT" baseline="0" dirty="0" err="1" smtClean="0"/>
              <a:t>we</a:t>
            </a:r>
            <a:r>
              <a:rPr lang="de-AT" baseline="0" dirty="0" smtClean="0"/>
              <a:t> </a:t>
            </a:r>
            <a:r>
              <a:rPr lang="de-AT" baseline="0" dirty="0" err="1" smtClean="0"/>
              <a:t>increment</a:t>
            </a:r>
            <a:r>
              <a:rPr lang="de-AT" baseline="0" dirty="0" smtClean="0"/>
              <a:t> l </a:t>
            </a:r>
            <a:r>
              <a:rPr lang="de-AT" baseline="0" dirty="0" err="1" smtClean="0"/>
              <a:t>and</a:t>
            </a:r>
            <a:r>
              <a:rPr lang="de-AT" baseline="0" dirty="0" smtClean="0"/>
              <a:t> </a:t>
            </a:r>
            <a:r>
              <a:rPr lang="de-AT" baseline="0" dirty="0" err="1" smtClean="0"/>
              <a:t>try</a:t>
            </a:r>
            <a:r>
              <a:rPr lang="de-AT" baseline="0" dirty="0" smtClean="0"/>
              <a:t> </a:t>
            </a:r>
            <a:r>
              <a:rPr lang="de-AT" baseline="0" dirty="0" err="1" smtClean="0"/>
              <a:t>again</a:t>
            </a:r>
            <a:r>
              <a:rPr lang="de-AT" baseline="0" dirty="0" smtClean="0"/>
              <a:t>. </a:t>
            </a:r>
            <a:r>
              <a:rPr lang="de-AT" baseline="0" dirty="0" err="1" smtClean="0"/>
              <a:t>However</a:t>
            </a:r>
            <a:r>
              <a:rPr lang="de-AT" baseline="0" dirty="0" smtClean="0"/>
              <a:t>, </a:t>
            </a:r>
            <a:r>
              <a:rPr lang="de-AT" baseline="0" dirty="0" err="1" smtClean="0"/>
              <a:t>if</a:t>
            </a:r>
            <a:r>
              <a:rPr lang="de-AT" baseline="0" dirty="0" smtClean="0"/>
              <a:t> l </a:t>
            </a:r>
            <a:r>
              <a:rPr lang="de-AT" baseline="0" dirty="0" err="1" smtClean="0"/>
              <a:t>is</a:t>
            </a:r>
            <a:r>
              <a:rPr lang="de-AT" baseline="0" dirty="0" smtClean="0"/>
              <a:t> </a:t>
            </a:r>
            <a:r>
              <a:rPr lang="de-AT" baseline="0" dirty="0" err="1" smtClean="0"/>
              <a:t>equal</a:t>
            </a:r>
            <a:r>
              <a:rPr lang="de-AT" baseline="0" dirty="0" smtClean="0"/>
              <a:t> </a:t>
            </a:r>
            <a:r>
              <a:rPr lang="de-AT" baseline="0" dirty="0" err="1" smtClean="0"/>
              <a:t>to</a:t>
            </a:r>
            <a:r>
              <a:rPr lang="de-AT" baseline="0" dirty="0" smtClean="0"/>
              <a:t> </a:t>
            </a:r>
            <a:r>
              <a:rPr lang="de-AT" baseline="0" dirty="0" err="1" smtClean="0"/>
              <a:t>n_p</a:t>
            </a:r>
            <a:r>
              <a:rPr lang="de-AT" baseline="0" dirty="0" smtClean="0"/>
              <a:t>, </a:t>
            </a:r>
            <a:r>
              <a:rPr lang="de-AT" baseline="0" dirty="0" err="1" smtClean="0"/>
              <a:t>there</a:t>
            </a:r>
            <a:r>
              <a:rPr lang="de-AT" baseline="0" dirty="0" smtClean="0"/>
              <a:t> </a:t>
            </a:r>
            <a:r>
              <a:rPr lang="de-AT" baseline="0" dirty="0" err="1" smtClean="0"/>
              <a:t>is</a:t>
            </a:r>
            <a:r>
              <a:rPr lang="de-AT" baseline="0" dirty="0" smtClean="0"/>
              <a:t> </a:t>
            </a:r>
            <a:r>
              <a:rPr lang="de-AT" baseline="0" dirty="0" err="1" smtClean="0"/>
              <a:t>no</a:t>
            </a:r>
            <a:r>
              <a:rPr lang="de-AT" baseline="0" dirty="0" smtClean="0"/>
              <a:t> </a:t>
            </a:r>
            <a:r>
              <a:rPr lang="de-AT" baseline="0" dirty="0" err="1" smtClean="0"/>
              <a:t>solution</a:t>
            </a:r>
            <a:r>
              <a:rPr lang="de-AT" baseline="0" dirty="0" smtClean="0"/>
              <a:t> </a:t>
            </a:r>
            <a:r>
              <a:rPr lang="de-AT" baseline="0" dirty="0" err="1" smtClean="0"/>
              <a:t>for</a:t>
            </a:r>
            <a:r>
              <a:rPr lang="de-AT" baseline="0" dirty="0" smtClean="0"/>
              <a:t> </a:t>
            </a:r>
            <a:r>
              <a:rPr lang="de-AT" baseline="0" dirty="0" err="1" smtClean="0"/>
              <a:t>the</a:t>
            </a:r>
            <a:r>
              <a:rPr lang="de-AT" baseline="0" dirty="0" smtClean="0"/>
              <a:t> </a:t>
            </a:r>
            <a:r>
              <a:rPr lang="de-AT" baseline="0" dirty="0" err="1" smtClean="0"/>
              <a:t>current</a:t>
            </a:r>
            <a:r>
              <a:rPr lang="de-AT" baseline="0" dirty="0" smtClean="0"/>
              <a:t> </a:t>
            </a:r>
            <a:r>
              <a:rPr lang="de-AT" baseline="0" dirty="0" err="1" smtClean="0"/>
              <a:t>setup</a:t>
            </a:r>
            <a:r>
              <a:rPr lang="de-AT" baseline="0" dirty="0" smtClean="0"/>
              <a:t>. In </a:t>
            </a:r>
            <a:r>
              <a:rPr lang="de-AT" baseline="0" dirty="0" err="1" smtClean="0"/>
              <a:t>this</a:t>
            </a:r>
            <a:r>
              <a:rPr lang="de-AT" baseline="0" dirty="0" smtClean="0"/>
              <a:t> </a:t>
            </a:r>
            <a:r>
              <a:rPr lang="de-AT" baseline="0" dirty="0" err="1" smtClean="0"/>
              <a:t>case</a:t>
            </a:r>
            <a:r>
              <a:rPr lang="de-AT" baseline="0" dirty="0" smtClean="0"/>
              <a:t>, </a:t>
            </a:r>
            <a:r>
              <a:rPr lang="de-AT" baseline="0" dirty="0" err="1" smtClean="0"/>
              <a:t>the</a:t>
            </a:r>
            <a:r>
              <a:rPr lang="de-AT" baseline="0" dirty="0" smtClean="0"/>
              <a:t> </a:t>
            </a:r>
            <a:r>
              <a:rPr lang="de-AT" baseline="0" dirty="0" err="1" smtClean="0"/>
              <a:t>user</a:t>
            </a:r>
            <a:r>
              <a:rPr lang="de-AT" baseline="0" dirty="0" smtClean="0"/>
              <a:t> </a:t>
            </a:r>
            <a:r>
              <a:rPr lang="de-AT" baseline="0" dirty="0" err="1" smtClean="0"/>
              <a:t>has</a:t>
            </a:r>
            <a:r>
              <a:rPr lang="de-AT" baseline="0" dirty="0" smtClean="0"/>
              <a:t> </a:t>
            </a:r>
            <a:r>
              <a:rPr lang="de-AT" baseline="0" dirty="0" err="1" smtClean="0"/>
              <a:t>to</a:t>
            </a:r>
            <a:r>
              <a:rPr lang="de-AT" baseline="0" dirty="0" smtClean="0"/>
              <a:t> </a:t>
            </a:r>
            <a:r>
              <a:rPr lang="de-AT" baseline="0" dirty="0" err="1" smtClean="0"/>
              <a:t>adapt</a:t>
            </a:r>
            <a:r>
              <a:rPr lang="de-AT" baseline="0" dirty="0" smtClean="0"/>
              <a:t> </a:t>
            </a:r>
            <a:r>
              <a:rPr lang="de-AT" baseline="0" dirty="0" err="1" smtClean="0"/>
              <a:t>the</a:t>
            </a:r>
            <a:r>
              <a:rPr lang="de-AT" baseline="0" dirty="0" smtClean="0"/>
              <a:t> </a:t>
            </a:r>
            <a:r>
              <a:rPr lang="de-AT" baseline="0" dirty="0" err="1" smtClean="0"/>
              <a:t>input</a:t>
            </a:r>
            <a:r>
              <a:rPr lang="de-AT" baseline="0" dirty="0" smtClean="0"/>
              <a:t> (</a:t>
            </a:r>
            <a:r>
              <a:rPr lang="de-AT" baseline="0" dirty="0" err="1" smtClean="0"/>
              <a:t>less</a:t>
            </a:r>
            <a:r>
              <a:rPr lang="de-AT" baseline="0" dirty="0" smtClean="0"/>
              <a:t> POIs </a:t>
            </a:r>
            <a:r>
              <a:rPr lang="de-AT" baseline="0" dirty="0" err="1" smtClean="0"/>
              <a:t>or</a:t>
            </a:r>
            <a:r>
              <a:rPr lang="de-AT" baseline="0" dirty="0" smtClean="0"/>
              <a:t> </a:t>
            </a:r>
            <a:r>
              <a:rPr lang="de-AT" baseline="0" dirty="0" err="1" smtClean="0"/>
              <a:t>bigger</a:t>
            </a:r>
            <a:r>
              <a:rPr lang="de-AT" baseline="0" dirty="0" smtClean="0"/>
              <a:t> </a:t>
            </a:r>
            <a:r>
              <a:rPr lang="de-AT" baseline="0" dirty="0" err="1" smtClean="0"/>
              <a:t>canvas</a:t>
            </a:r>
            <a:r>
              <a:rPr lang="de-AT" baseline="0" dirty="0" smtClean="0"/>
              <a:t>).</a:t>
            </a:r>
          </a:p>
          <a:p>
            <a:endParaRPr lang="de-AT" baseline="0" dirty="0" smtClean="0"/>
          </a:p>
          <a:p>
            <a:r>
              <a:rPr lang="de-AT" baseline="0" dirty="0" err="1" smtClean="0"/>
              <a:t>For</a:t>
            </a:r>
            <a:r>
              <a:rPr lang="de-AT" baseline="0" dirty="0" smtClean="0"/>
              <a:t> </a:t>
            </a:r>
            <a:r>
              <a:rPr lang="de-AT" baseline="0" dirty="0" err="1" smtClean="0"/>
              <a:t>the</a:t>
            </a:r>
            <a:r>
              <a:rPr lang="de-AT" baseline="0" dirty="0" smtClean="0"/>
              <a:t> </a:t>
            </a:r>
            <a:r>
              <a:rPr lang="de-AT" baseline="0" dirty="0" err="1" smtClean="0"/>
              <a:t>clustering</a:t>
            </a:r>
            <a:r>
              <a:rPr lang="de-AT" baseline="0" dirty="0" smtClean="0"/>
              <a:t>, </a:t>
            </a:r>
            <a:r>
              <a:rPr lang="de-AT" baseline="0" dirty="0" err="1" smtClean="0"/>
              <a:t>we</a:t>
            </a:r>
            <a:r>
              <a:rPr lang="de-AT" baseline="0" dirty="0" smtClean="0"/>
              <a:t> </a:t>
            </a:r>
            <a:r>
              <a:rPr lang="de-AT" baseline="0" dirty="0" err="1" smtClean="0"/>
              <a:t>simply</a:t>
            </a:r>
            <a:r>
              <a:rPr lang="de-AT" baseline="0" dirty="0" smtClean="0"/>
              <a:t> </a:t>
            </a:r>
            <a:r>
              <a:rPr lang="de-AT" baseline="0" dirty="0" err="1" smtClean="0"/>
              <a:t>use</a:t>
            </a:r>
            <a:r>
              <a:rPr lang="de-AT" baseline="0" dirty="0" smtClean="0"/>
              <a:t> k-</a:t>
            </a:r>
            <a:r>
              <a:rPr lang="de-AT" baseline="0" dirty="0" err="1" smtClean="0"/>
              <a:t>means</a:t>
            </a:r>
            <a:r>
              <a:rPr lang="de-AT" baseline="0" dirty="0" smtClean="0"/>
              <a:t> </a:t>
            </a:r>
            <a:r>
              <a:rPr lang="de-AT" baseline="0" dirty="0" err="1" smtClean="0"/>
              <a:t>where</a:t>
            </a:r>
            <a:r>
              <a:rPr lang="de-AT" baseline="0" dirty="0" smtClean="0"/>
              <a:t> </a:t>
            </a:r>
            <a:r>
              <a:rPr lang="de-AT" baseline="0" dirty="0" err="1" smtClean="0"/>
              <a:t>we</a:t>
            </a:r>
            <a:r>
              <a:rPr lang="de-AT" baseline="0" dirty="0" smtClean="0"/>
              <a:t> </a:t>
            </a:r>
            <a:r>
              <a:rPr lang="de-AT" baseline="0" dirty="0" err="1" smtClean="0"/>
              <a:t>usually</a:t>
            </a:r>
            <a:r>
              <a:rPr lang="de-AT" baseline="0" dirty="0" smtClean="0"/>
              <a:t> </a:t>
            </a:r>
            <a:r>
              <a:rPr lang="de-AT" baseline="0" dirty="0" err="1" smtClean="0"/>
              <a:t>start</a:t>
            </a:r>
            <a:r>
              <a:rPr lang="de-AT" baseline="0" dirty="0" smtClean="0"/>
              <a:t> </a:t>
            </a:r>
            <a:r>
              <a:rPr lang="de-AT" baseline="0" dirty="0" err="1" smtClean="0"/>
              <a:t>with</a:t>
            </a:r>
            <a:r>
              <a:rPr lang="de-AT" baseline="0" dirty="0" smtClean="0"/>
              <a:t> a </a:t>
            </a:r>
            <a:r>
              <a:rPr lang="de-AT" baseline="0" dirty="0" err="1" smtClean="0"/>
              <a:t>number</a:t>
            </a:r>
            <a:r>
              <a:rPr lang="de-AT" baseline="0" dirty="0" smtClean="0"/>
              <a:t> </a:t>
            </a:r>
            <a:r>
              <a:rPr lang="de-AT" baseline="0" dirty="0" err="1" smtClean="0"/>
              <a:t>of</a:t>
            </a:r>
            <a:r>
              <a:rPr lang="de-AT" baseline="0" dirty="0" smtClean="0"/>
              <a:t> </a:t>
            </a:r>
            <a:r>
              <a:rPr lang="de-AT" baseline="0" dirty="0" err="1" smtClean="0"/>
              <a:t>clusters</a:t>
            </a:r>
            <a:r>
              <a:rPr lang="de-AT" baseline="0" dirty="0" smtClean="0"/>
              <a:t> </a:t>
            </a:r>
            <a:r>
              <a:rPr lang="de-AT" baseline="0" dirty="0" err="1" smtClean="0"/>
              <a:t>of</a:t>
            </a:r>
            <a:r>
              <a:rPr lang="de-AT" baseline="0" dirty="0" smtClean="0"/>
              <a:t> 1.</a:t>
            </a:r>
          </a:p>
          <a:p>
            <a:endParaRPr lang="de-AT" baseline="0" dirty="0" smtClean="0"/>
          </a:p>
          <a:p>
            <a:r>
              <a:rPr lang="de-AT" baseline="0" dirty="0" err="1" smtClean="0"/>
              <a:t>Now</a:t>
            </a:r>
            <a:r>
              <a:rPr lang="de-AT" baseline="0" dirty="0" smtClean="0"/>
              <a:t>, I </a:t>
            </a:r>
            <a:r>
              <a:rPr lang="de-AT" baseline="0" dirty="0" err="1" smtClean="0"/>
              <a:t>want</a:t>
            </a:r>
            <a:r>
              <a:rPr lang="de-AT" baseline="0" dirty="0" smtClean="0"/>
              <a:t> </a:t>
            </a:r>
            <a:r>
              <a:rPr lang="de-AT" baseline="0" dirty="0" err="1" smtClean="0"/>
              <a:t>to</a:t>
            </a:r>
            <a:r>
              <a:rPr lang="de-AT" baseline="0" dirty="0" smtClean="0"/>
              <a:t> </a:t>
            </a:r>
            <a:r>
              <a:rPr lang="de-AT" baseline="0" dirty="0" err="1" smtClean="0"/>
              <a:t>explain</a:t>
            </a:r>
            <a:r>
              <a:rPr lang="de-AT" baseline="0" dirty="0" smtClean="0"/>
              <a:t> </a:t>
            </a:r>
            <a:r>
              <a:rPr lang="de-AT" baseline="0" dirty="0" err="1" smtClean="0"/>
              <a:t>the</a:t>
            </a:r>
            <a:r>
              <a:rPr lang="de-AT" baseline="0" dirty="0" smtClean="0"/>
              <a:t> </a:t>
            </a:r>
            <a:r>
              <a:rPr lang="de-AT" baseline="0" dirty="0" err="1" smtClean="0"/>
              <a:t>generation</a:t>
            </a:r>
            <a:r>
              <a:rPr lang="de-AT" baseline="0" dirty="0" smtClean="0"/>
              <a:t> </a:t>
            </a:r>
            <a:r>
              <a:rPr lang="de-AT" baseline="0" dirty="0" err="1" smtClean="0"/>
              <a:t>of</a:t>
            </a:r>
            <a:r>
              <a:rPr lang="de-AT" baseline="0" dirty="0" smtClean="0"/>
              <a:t> </a:t>
            </a:r>
            <a:r>
              <a:rPr lang="de-AT" baseline="0" dirty="0" err="1" smtClean="0"/>
              <a:t>the</a:t>
            </a:r>
            <a:r>
              <a:rPr lang="de-AT" baseline="0" dirty="0" smtClean="0"/>
              <a:t> Detail </a:t>
            </a:r>
            <a:r>
              <a:rPr lang="de-AT" baseline="0" dirty="0" err="1" smtClean="0"/>
              <a:t>lenses</a:t>
            </a:r>
            <a:r>
              <a:rPr lang="de-AT" baseline="0" dirty="0" smtClean="0"/>
              <a:t>.</a:t>
            </a:r>
            <a:endParaRPr lang="de-AT" dirty="0"/>
          </a:p>
        </p:txBody>
      </p:sp>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10</a:t>
            </a:fld>
            <a:endParaRPr lang="it-IT" dirty="0"/>
          </a:p>
        </p:txBody>
      </p:sp>
    </p:spTree>
    <p:extLst>
      <p:ext uri="{BB962C8B-B14F-4D97-AF65-F5344CB8AC3E}">
        <p14:creationId xmlns:p14="http://schemas.microsoft.com/office/powerpoint/2010/main" val="869210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smtClean="0"/>
              <a:t>We</a:t>
            </a:r>
            <a:r>
              <a:rPr lang="de-AT" baseline="0" dirty="0" smtClean="0"/>
              <a:t> </a:t>
            </a:r>
            <a:r>
              <a:rPr lang="de-AT" baseline="0" dirty="0" err="1" smtClean="0"/>
              <a:t>create</a:t>
            </a:r>
            <a:r>
              <a:rPr lang="de-AT" baseline="0" dirty="0" smtClean="0"/>
              <a:t> </a:t>
            </a:r>
            <a:r>
              <a:rPr lang="de-AT" baseline="0" dirty="0" err="1" smtClean="0"/>
              <a:t>one</a:t>
            </a:r>
            <a:r>
              <a:rPr lang="de-AT" baseline="0" dirty="0" smtClean="0"/>
              <a:t> Detail Lens per </a:t>
            </a:r>
            <a:r>
              <a:rPr lang="de-AT" baseline="0" dirty="0" err="1" smtClean="0"/>
              <a:t>cluster</a:t>
            </a:r>
            <a:r>
              <a:rPr lang="de-AT" baseline="0" dirty="0" smtClean="0"/>
              <a:t>.</a:t>
            </a:r>
          </a:p>
          <a:p>
            <a:endParaRPr lang="de-AT" baseline="0" dirty="0" smtClean="0"/>
          </a:p>
          <a:p>
            <a:r>
              <a:rPr lang="de-AT" baseline="0" dirty="0" err="1" smtClean="0"/>
              <a:t>When</a:t>
            </a:r>
            <a:r>
              <a:rPr lang="de-AT" baseline="0" dirty="0" smtClean="0"/>
              <a:t> </a:t>
            </a:r>
            <a:r>
              <a:rPr lang="de-AT" baseline="0" dirty="0" err="1" smtClean="0"/>
              <a:t>there</a:t>
            </a:r>
            <a:r>
              <a:rPr lang="de-AT" baseline="0" dirty="0" smtClean="0"/>
              <a:t> </a:t>
            </a:r>
            <a:r>
              <a:rPr lang="de-AT" baseline="0" dirty="0" err="1" smtClean="0"/>
              <a:t>is</a:t>
            </a:r>
            <a:r>
              <a:rPr lang="de-AT" baseline="0" dirty="0" smtClean="0"/>
              <a:t> just POI in </a:t>
            </a:r>
            <a:r>
              <a:rPr lang="de-AT" baseline="0" dirty="0" err="1" smtClean="0"/>
              <a:t>the</a:t>
            </a:r>
            <a:r>
              <a:rPr lang="de-AT" baseline="0" dirty="0" smtClean="0"/>
              <a:t> </a:t>
            </a:r>
            <a:r>
              <a:rPr lang="de-AT" baseline="0" dirty="0" err="1" smtClean="0"/>
              <a:t>cluster</a:t>
            </a:r>
            <a:r>
              <a:rPr lang="de-AT" baseline="0" dirty="0" smtClean="0"/>
              <a:t>, </a:t>
            </a:r>
            <a:r>
              <a:rPr lang="de-AT" baseline="0" dirty="0" err="1" smtClean="0"/>
              <a:t>we</a:t>
            </a:r>
            <a:r>
              <a:rPr lang="de-AT" baseline="0" dirty="0" smtClean="0"/>
              <a:t> </a:t>
            </a:r>
            <a:r>
              <a:rPr lang="de-AT" baseline="0" dirty="0" err="1" smtClean="0"/>
              <a:t>create</a:t>
            </a:r>
            <a:r>
              <a:rPr lang="de-AT" baseline="0" dirty="0" smtClean="0"/>
              <a:t> a </a:t>
            </a:r>
            <a:r>
              <a:rPr lang="de-AT" baseline="0" dirty="0" err="1" smtClean="0"/>
              <a:t>single</a:t>
            </a:r>
            <a:r>
              <a:rPr lang="de-AT" baseline="0" dirty="0" smtClean="0"/>
              <a:t> POI </a:t>
            </a:r>
            <a:r>
              <a:rPr lang="de-AT" baseline="0" dirty="0" err="1" smtClean="0"/>
              <a:t>lens</a:t>
            </a:r>
            <a:r>
              <a:rPr lang="de-AT" baseline="0" dirty="0" smtClean="0"/>
              <a:t>, </a:t>
            </a:r>
            <a:r>
              <a:rPr lang="de-AT" baseline="0" dirty="0" err="1" smtClean="0"/>
              <a:t>that</a:t>
            </a:r>
            <a:r>
              <a:rPr lang="de-AT" baseline="0" dirty="0" smtClean="0"/>
              <a:t> </a:t>
            </a:r>
            <a:r>
              <a:rPr lang="de-AT" baseline="0" dirty="0" err="1" smtClean="0"/>
              <a:t>occupies</a:t>
            </a:r>
            <a:r>
              <a:rPr lang="de-AT" baseline="0" dirty="0" smtClean="0"/>
              <a:t> </a:t>
            </a:r>
            <a:r>
              <a:rPr lang="de-AT" baseline="0" dirty="0" err="1" smtClean="0"/>
              <a:t>exactly</a:t>
            </a:r>
            <a:r>
              <a:rPr lang="de-AT" baseline="0" dirty="0" smtClean="0"/>
              <a:t> </a:t>
            </a:r>
            <a:r>
              <a:rPr lang="de-AT" baseline="0" dirty="0" err="1" smtClean="0"/>
              <a:t>one</a:t>
            </a:r>
            <a:r>
              <a:rPr lang="de-AT" baseline="0" dirty="0" smtClean="0"/>
              <a:t> </a:t>
            </a:r>
            <a:r>
              <a:rPr lang="de-AT" baseline="0" dirty="0" err="1" smtClean="0"/>
              <a:t>grid</a:t>
            </a:r>
            <a:r>
              <a:rPr lang="de-AT" baseline="0" dirty="0" smtClean="0"/>
              <a:t> </a:t>
            </a:r>
            <a:r>
              <a:rPr lang="de-AT" baseline="0" dirty="0" err="1" smtClean="0"/>
              <a:t>cell</a:t>
            </a:r>
            <a:r>
              <a:rPr lang="de-AT" baseline="0" dirty="0" smtClean="0"/>
              <a:t>. In </a:t>
            </a:r>
            <a:r>
              <a:rPr lang="de-AT" baseline="0" dirty="0" err="1" smtClean="0"/>
              <a:t>the</a:t>
            </a:r>
            <a:r>
              <a:rPr lang="de-AT" baseline="0" dirty="0" smtClean="0"/>
              <a:t> top </a:t>
            </a:r>
            <a:r>
              <a:rPr lang="de-AT" baseline="0" dirty="0" err="1" smtClean="0"/>
              <a:t>region</a:t>
            </a:r>
            <a:r>
              <a:rPr lang="de-AT" baseline="0" dirty="0" smtClean="0"/>
              <a:t> </a:t>
            </a:r>
            <a:r>
              <a:rPr lang="de-AT" baseline="0" dirty="0" err="1" smtClean="0"/>
              <a:t>of</a:t>
            </a:r>
            <a:r>
              <a:rPr lang="de-AT" baseline="0" dirty="0" smtClean="0"/>
              <a:t> </a:t>
            </a:r>
            <a:r>
              <a:rPr lang="de-AT" baseline="0" dirty="0" err="1" smtClean="0"/>
              <a:t>the</a:t>
            </a:r>
            <a:r>
              <a:rPr lang="de-AT" baseline="0" dirty="0" smtClean="0"/>
              <a:t> </a:t>
            </a:r>
            <a:r>
              <a:rPr lang="de-AT" baseline="0" dirty="0" err="1" smtClean="0"/>
              <a:t>lens</a:t>
            </a:r>
            <a:r>
              <a:rPr lang="de-AT" baseline="0" dirty="0" smtClean="0"/>
              <a:t>, </a:t>
            </a:r>
            <a:r>
              <a:rPr lang="de-AT" baseline="0" dirty="0" err="1" smtClean="0"/>
              <a:t>we</a:t>
            </a:r>
            <a:r>
              <a:rPr lang="de-AT" baseline="0" dirty="0" smtClean="0"/>
              <a:t> </a:t>
            </a:r>
            <a:r>
              <a:rPr lang="de-AT" baseline="0" dirty="0" err="1" smtClean="0"/>
              <a:t>present</a:t>
            </a:r>
            <a:r>
              <a:rPr lang="de-AT" baseline="0" dirty="0" smtClean="0"/>
              <a:t> </a:t>
            </a:r>
            <a:r>
              <a:rPr lang="de-AT" baseline="0" dirty="0" err="1" smtClean="0"/>
              <a:t>some</a:t>
            </a:r>
            <a:r>
              <a:rPr lang="de-AT" baseline="0" dirty="0" smtClean="0"/>
              <a:t> </a:t>
            </a:r>
            <a:r>
              <a:rPr lang="de-AT" baseline="0" dirty="0" err="1" smtClean="0"/>
              <a:t>information</a:t>
            </a:r>
            <a:r>
              <a:rPr lang="de-AT" baseline="0" dirty="0" smtClean="0"/>
              <a:t> </a:t>
            </a:r>
            <a:r>
              <a:rPr lang="de-AT" baseline="0" dirty="0" err="1" smtClean="0"/>
              <a:t>of</a:t>
            </a:r>
            <a:r>
              <a:rPr lang="de-AT" baseline="0" dirty="0" smtClean="0"/>
              <a:t> </a:t>
            </a:r>
            <a:r>
              <a:rPr lang="de-AT" baseline="0" dirty="0" err="1" smtClean="0"/>
              <a:t>the</a:t>
            </a:r>
            <a:r>
              <a:rPr lang="de-AT" baseline="0" dirty="0" smtClean="0"/>
              <a:t> POI, like </a:t>
            </a:r>
            <a:r>
              <a:rPr lang="de-AT" baseline="0" dirty="0" err="1" smtClean="0"/>
              <a:t>the</a:t>
            </a:r>
            <a:r>
              <a:rPr lang="de-AT" baseline="0" dirty="0" smtClean="0"/>
              <a:t> </a:t>
            </a:r>
            <a:r>
              <a:rPr lang="de-AT" baseline="0" dirty="0" err="1" smtClean="0"/>
              <a:t>name</a:t>
            </a:r>
            <a:r>
              <a:rPr lang="de-AT" baseline="0" dirty="0" smtClean="0"/>
              <a:t>, </a:t>
            </a:r>
            <a:r>
              <a:rPr lang="de-AT" baseline="0" dirty="0" err="1" smtClean="0"/>
              <a:t>address</a:t>
            </a:r>
            <a:r>
              <a:rPr lang="de-AT" baseline="0" dirty="0" smtClean="0"/>
              <a:t>, a photo </a:t>
            </a:r>
            <a:r>
              <a:rPr lang="de-AT" baseline="0" dirty="0" err="1" smtClean="0"/>
              <a:t>and</a:t>
            </a:r>
            <a:r>
              <a:rPr lang="de-AT" baseline="0" dirty="0" smtClean="0"/>
              <a:t> a </a:t>
            </a:r>
            <a:r>
              <a:rPr lang="de-AT" baseline="0" dirty="0" err="1" smtClean="0"/>
              <a:t>user</a:t>
            </a:r>
            <a:r>
              <a:rPr lang="de-AT" baseline="0" dirty="0" smtClean="0"/>
              <a:t> </a:t>
            </a:r>
            <a:r>
              <a:rPr lang="de-AT" baseline="0" dirty="0" err="1" smtClean="0"/>
              <a:t>ranking</a:t>
            </a:r>
            <a:r>
              <a:rPr lang="de-AT" baseline="0" dirty="0" smtClean="0"/>
              <a:t>. At </a:t>
            </a:r>
            <a:r>
              <a:rPr lang="de-AT" baseline="0" dirty="0" err="1" smtClean="0"/>
              <a:t>the</a:t>
            </a:r>
            <a:r>
              <a:rPr lang="de-AT" baseline="0" dirty="0" smtClean="0"/>
              <a:t> </a:t>
            </a:r>
            <a:r>
              <a:rPr lang="de-AT" baseline="0" dirty="0" err="1" smtClean="0"/>
              <a:t>bottom</a:t>
            </a:r>
            <a:r>
              <a:rPr lang="de-AT" baseline="0" dirty="0" smtClean="0"/>
              <a:t>, </a:t>
            </a:r>
            <a:r>
              <a:rPr lang="de-AT" baseline="0" dirty="0" err="1" smtClean="0"/>
              <a:t>we</a:t>
            </a:r>
            <a:r>
              <a:rPr lang="de-AT" baseline="0" dirty="0" smtClean="0"/>
              <a:t> </a:t>
            </a:r>
            <a:r>
              <a:rPr lang="de-AT" baseline="0" dirty="0" err="1" smtClean="0"/>
              <a:t>show</a:t>
            </a:r>
            <a:r>
              <a:rPr lang="de-AT" baseline="0" dirty="0" smtClean="0"/>
              <a:t> a </a:t>
            </a:r>
            <a:r>
              <a:rPr lang="de-AT" baseline="0" dirty="0" err="1" smtClean="0"/>
              <a:t>detailed</a:t>
            </a:r>
            <a:r>
              <a:rPr lang="de-AT" baseline="0" dirty="0" smtClean="0"/>
              <a:t> </a:t>
            </a:r>
            <a:r>
              <a:rPr lang="de-AT" baseline="0" dirty="0" err="1" smtClean="0"/>
              <a:t>map</a:t>
            </a:r>
            <a:r>
              <a:rPr lang="de-AT" baseline="0" dirty="0" smtClean="0"/>
              <a:t> </a:t>
            </a:r>
            <a:r>
              <a:rPr lang="de-AT" baseline="0" dirty="0" err="1" smtClean="0"/>
              <a:t>of</a:t>
            </a:r>
            <a:r>
              <a:rPr lang="de-AT" baseline="0" dirty="0" smtClean="0"/>
              <a:t> </a:t>
            </a:r>
            <a:r>
              <a:rPr lang="de-AT" baseline="0" dirty="0" err="1" smtClean="0"/>
              <a:t>the</a:t>
            </a:r>
            <a:r>
              <a:rPr lang="de-AT" baseline="0" dirty="0" smtClean="0"/>
              <a:t> </a:t>
            </a:r>
            <a:r>
              <a:rPr lang="de-AT" baseline="0" dirty="0" err="1" smtClean="0"/>
              <a:t>environment</a:t>
            </a:r>
            <a:r>
              <a:rPr lang="de-AT" baseline="0" dirty="0" smtClean="0"/>
              <a:t> </a:t>
            </a:r>
            <a:r>
              <a:rPr lang="de-AT" baseline="0" dirty="0" err="1" smtClean="0"/>
              <a:t>of</a:t>
            </a:r>
            <a:r>
              <a:rPr lang="de-AT" baseline="0" dirty="0" smtClean="0"/>
              <a:t> </a:t>
            </a:r>
            <a:r>
              <a:rPr lang="de-AT" baseline="0" dirty="0" err="1" smtClean="0"/>
              <a:t>the</a:t>
            </a:r>
            <a:r>
              <a:rPr lang="de-AT" baseline="0" dirty="0" smtClean="0"/>
              <a:t> POI.</a:t>
            </a:r>
          </a:p>
          <a:p>
            <a:endParaRPr lang="de-AT" baseline="0" dirty="0" smtClean="0"/>
          </a:p>
          <a:p>
            <a:r>
              <a:rPr lang="de-AT" dirty="0" err="1" smtClean="0"/>
              <a:t>When</a:t>
            </a:r>
            <a:r>
              <a:rPr lang="de-AT" baseline="0" dirty="0" smtClean="0"/>
              <a:t> </a:t>
            </a:r>
            <a:r>
              <a:rPr lang="de-AT" baseline="0" dirty="0" err="1" smtClean="0"/>
              <a:t>there</a:t>
            </a:r>
            <a:r>
              <a:rPr lang="de-AT" baseline="0" dirty="0" smtClean="0"/>
              <a:t> </a:t>
            </a:r>
            <a:r>
              <a:rPr lang="de-AT" baseline="0" dirty="0" err="1" smtClean="0"/>
              <a:t>is</a:t>
            </a:r>
            <a:r>
              <a:rPr lang="de-AT" baseline="0" dirty="0" smtClean="0"/>
              <a:t> </a:t>
            </a:r>
            <a:r>
              <a:rPr lang="de-AT" baseline="0" dirty="0" err="1" smtClean="0"/>
              <a:t>more</a:t>
            </a:r>
            <a:r>
              <a:rPr lang="de-AT" baseline="0" dirty="0" smtClean="0"/>
              <a:t> </a:t>
            </a:r>
            <a:r>
              <a:rPr lang="de-AT" baseline="0" dirty="0" err="1" smtClean="0"/>
              <a:t>than</a:t>
            </a:r>
            <a:r>
              <a:rPr lang="de-AT" baseline="0" dirty="0" smtClean="0"/>
              <a:t> </a:t>
            </a:r>
            <a:r>
              <a:rPr lang="de-AT" baseline="0" dirty="0" err="1" smtClean="0"/>
              <a:t>one</a:t>
            </a:r>
            <a:r>
              <a:rPr lang="de-AT" baseline="0" dirty="0" smtClean="0"/>
              <a:t> POI in </a:t>
            </a:r>
            <a:r>
              <a:rPr lang="de-AT" baseline="0" dirty="0" err="1" smtClean="0"/>
              <a:t>the</a:t>
            </a:r>
            <a:r>
              <a:rPr lang="de-AT" baseline="0" dirty="0" smtClean="0"/>
              <a:t> </a:t>
            </a:r>
            <a:r>
              <a:rPr lang="de-AT" baseline="0" dirty="0" err="1" smtClean="0"/>
              <a:t>cluster</a:t>
            </a:r>
            <a:r>
              <a:rPr lang="de-AT" baseline="0" dirty="0" smtClean="0"/>
              <a:t>, </a:t>
            </a:r>
            <a:r>
              <a:rPr lang="de-AT" baseline="0" dirty="0" err="1" smtClean="0"/>
              <a:t>we</a:t>
            </a:r>
            <a:r>
              <a:rPr lang="de-AT" baseline="0" dirty="0" smtClean="0"/>
              <a:t> </a:t>
            </a:r>
            <a:r>
              <a:rPr lang="de-AT" baseline="0" dirty="0" err="1" smtClean="0"/>
              <a:t>create</a:t>
            </a:r>
            <a:r>
              <a:rPr lang="de-AT" baseline="0" dirty="0" smtClean="0"/>
              <a:t> a </a:t>
            </a:r>
            <a:r>
              <a:rPr lang="de-AT" baseline="0" dirty="0" err="1" smtClean="0"/>
              <a:t>multi</a:t>
            </a:r>
            <a:r>
              <a:rPr lang="de-AT" baseline="0" dirty="0" smtClean="0"/>
              <a:t> POI </a:t>
            </a:r>
            <a:r>
              <a:rPr lang="de-AT" baseline="0" dirty="0" err="1" smtClean="0"/>
              <a:t>lens</a:t>
            </a:r>
            <a:r>
              <a:rPr lang="de-AT" baseline="0" dirty="0" smtClean="0"/>
              <a:t>. </a:t>
            </a:r>
            <a:r>
              <a:rPr lang="de-AT" baseline="0" dirty="0" err="1" smtClean="0"/>
              <a:t>We</a:t>
            </a:r>
            <a:r>
              <a:rPr lang="de-AT" baseline="0" dirty="0" smtClean="0"/>
              <a:t> </a:t>
            </a:r>
            <a:r>
              <a:rPr lang="de-AT" baseline="0" dirty="0" err="1" smtClean="0"/>
              <a:t>start</a:t>
            </a:r>
            <a:r>
              <a:rPr lang="de-AT" baseline="0" dirty="0" smtClean="0"/>
              <a:t> by </a:t>
            </a:r>
            <a:r>
              <a:rPr lang="de-AT" baseline="0" dirty="0" err="1" smtClean="0"/>
              <a:t>finding</a:t>
            </a:r>
            <a:r>
              <a:rPr lang="de-AT" baseline="0" dirty="0" smtClean="0"/>
              <a:t> an </a:t>
            </a:r>
            <a:r>
              <a:rPr lang="de-AT" baseline="0" dirty="0" err="1" smtClean="0"/>
              <a:t>accurate</a:t>
            </a:r>
            <a:r>
              <a:rPr lang="de-AT" baseline="0" dirty="0" smtClean="0"/>
              <a:t> </a:t>
            </a:r>
            <a:r>
              <a:rPr lang="de-AT" baseline="0" dirty="0" err="1" smtClean="0"/>
              <a:t>number</a:t>
            </a:r>
            <a:r>
              <a:rPr lang="de-AT" baseline="0" dirty="0" smtClean="0"/>
              <a:t> </a:t>
            </a:r>
            <a:r>
              <a:rPr lang="de-AT" baseline="0" dirty="0" err="1" smtClean="0"/>
              <a:t>of</a:t>
            </a:r>
            <a:r>
              <a:rPr lang="de-AT" baseline="0" dirty="0" smtClean="0"/>
              <a:t> </a:t>
            </a:r>
            <a:r>
              <a:rPr lang="de-AT" baseline="0" dirty="0" err="1" smtClean="0"/>
              <a:t>cells</a:t>
            </a:r>
            <a:r>
              <a:rPr lang="de-AT" baseline="0" dirty="0" smtClean="0"/>
              <a:t> </a:t>
            </a:r>
            <a:r>
              <a:rPr lang="de-AT" baseline="0" dirty="0" err="1" smtClean="0"/>
              <a:t>to</a:t>
            </a:r>
            <a:r>
              <a:rPr lang="de-AT" baseline="0" dirty="0" smtClean="0"/>
              <a:t> </a:t>
            </a:r>
            <a:r>
              <a:rPr lang="de-AT" baseline="0" dirty="0" err="1" smtClean="0"/>
              <a:t>show</a:t>
            </a:r>
            <a:r>
              <a:rPr lang="de-AT" baseline="0" dirty="0" smtClean="0"/>
              <a:t> </a:t>
            </a:r>
            <a:r>
              <a:rPr lang="de-AT" baseline="0" dirty="0" err="1" smtClean="0"/>
              <a:t>the</a:t>
            </a:r>
            <a:r>
              <a:rPr lang="de-AT" baseline="0" dirty="0" smtClean="0"/>
              <a:t> </a:t>
            </a:r>
            <a:r>
              <a:rPr lang="de-AT" baseline="0" dirty="0" err="1" smtClean="0"/>
              <a:t>map</a:t>
            </a:r>
            <a:r>
              <a:rPr lang="de-AT" baseline="0" dirty="0" smtClean="0"/>
              <a:t> </a:t>
            </a:r>
            <a:r>
              <a:rPr lang="de-AT" baseline="0" dirty="0" err="1" smtClean="0"/>
              <a:t>region</a:t>
            </a:r>
            <a:r>
              <a:rPr lang="de-AT" baseline="0" dirty="0" smtClean="0"/>
              <a:t> </a:t>
            </a:r>
            <a:r>
              <a:rPr lang="de-AT" baseline="0" dirty="0" err="1" smtClean="0"/>
              <a:t>that</a:t>
            </a:r>
            <a:r>
              <a:rPr lang="de-AT" baseline="0" dirty="0" smtClean="0"/>
              <a:t> </a:t>
            </a:r>
            <a:r>
              <a:rPr lang="de-AT" baseline="0" dirty="0" err="1" smtClean="0"/>
              <a:t>contains</a:t>
            </a:r>
            <a:r>
              <a:rPr lang="de-AT" baseline="0" dirty="0" smtClean="0"/>
              <a:t> all </a:t>
            </a:r>
            <a:r>
              <a:rPr lang="de-AT" baseline="0" dirty="0" err="1" smtClean="0"/>
              <a:t>the</a:t>
            </a:r>
            <a:r>
              <a:rPr lang="de-AT" baseline="0" dirty="0" smtClean="0"/>
              <a:t> POIs. </a:t>
            </a:r>
            <a:r>
              <a:rPr lang="de-AT" baseline="0" dirty="0" err="1" smtClean="0"/>
              <a:t>Then</a:t>
            </a:r>
            <a:r>
              <a:rPr lang="de-AT" baseline="0" dirty="0" smtClean="0"/>
              <a:t>, </a:t>
            </a:r>
            <a:r>
              <a:rPr lang="de-AT" baseline="0" dirty="0" err="1" smtClean="0"/>
              <a:t>we</a:t>
            </a:r>
            <a:r>
              <a:rPr lang="de-AT" baseline="0" dirty="0" smtClean="0"/>
              <a:t> </a:t>
            </a:r>
            <a:r>
              <a:rPr lang="de-AT" baseline="0" dirty="0" err="1" smtClean="0"/>
              <a:t>incrementally</a:t>
            </a:r>
            <a:r>
              <a:rPr lang="de-AT" baseline="0" dirty="0" smtClean="0"/>
              <a:t> </a:t>
            </a:r>
            <a:r>
              <a:rPr lang="de-AT" baseline="0" dirty="0" err="1" smtClean="0"/>
              <a:t>enlarge</a:t>
            </a:r>
            <a:r>
              <a:rPr lang="de-AT" baseline="0" dirty="0" smtClean="0"/>
              <a:t> </a:t>
            </a:r>
            <a:r>
              <a:rPr lang="de-AT" baseline="0" dirty="0" err="1" smtClean="0"/>
              <a:t>the</a:t>
            </a:r>
            <a:r>
              <a:rPr lang="de-AT" baseline="0" dirty="0" smtClean="0"/>
              <a:t> </a:t>
            </a:r>
            <a:r>
              <a:rPr lang="de-AT" baseline="0" dirty="0" err="1" smtClean="0"/>
              <a:t>lens</a:t>
            </a:r>
            <a:r>
              <a:rPr lang="de-AT" baseline="0" dirty="0" smtClean="0"/>
              <a:t> </a:t>
            </a:r>
            <a:r>
              <a:rPr lang="de-AT" baseline="0" dirty="0" err="1" smtClean="0"/>
              <a:t>until</a:t>
            </a:r>
            <a:r>
              <a:rPr lang="de-AT" baseline="0" dirty="0" smtClean="0"/>
              <a:t> </a:t>
            </a:r>
            <a:r>
              <a:rPr lang="de-AT" baseline="0" dirty="0" err="1" smtClean="0"/>
              <a:t>there</a:t>
            </a:r>
            <a:r>
              <a:rPr lang="de-AT" baseline="0" dirty="0" smtClean="0"/>
              <a:t> </a:t>
            </a:r>
            <a:r>
              <a:rPr lang="de-AT" baseline="0" dirty="0" err="1" smtClean="0"/>
              <a:t>is</a:t>
            </a:r>
            <a:r>
              <a:rPr lang="de-AT" baseline="0" dirty="0" smtClean="0"/>
              <a:t> </a:t>
            </a:r>
            <a:r>
              <a:rPr lang="de-AT" baseline="0" dirty="0" err="1" smtClean="0"/>
              <a:t>enough</a:t>
            </a:r>
            <a:r>
              <a:rPr lang="de-AT" baseline="0" dirty="0" smtClean="0"/>
              <a:t> </a:t>
            </a:r>
            <a:r>
              <a:rPr lang="de-AT" baseline="0" dirty="0" err="1" smtClean="0"/>
              <a:t>space</a:t>
            </a:r>
            <a:r>
              <a:rPr lang="de-AT" baseline="0" dirty="0" smtClean="0"/>
              <a:t> </a:t>
            </a:r>
            <a:r>
              <a:rPr lang="de-AT" baseline="0" dirty="0" err="1" smtClean="0"/>
              <a:t>to</a:t>
            </a:r>
            <a:r>
              <a:rPr lang="de-AT" baseline="0" dirty="0" smtClean="0"/>
              <a:t> </a:t>
            </a:r>
            <a:r>
              <a:rPr lang="de-AT" baseline="0" dirty="0" err="1" smtClean="0"/>
              <a:t>contain</a:t>
            </a:r>
            <a:r>
              <a:rPr lang="de-AT" baseline="0" dirty="0" smtClean="0"/>
              <a:t> all </a:t>
            </a:r>
            <a:r>
              <a:rPr lang="de-AT" baseline="0" dirty="0" err="1" smtClean="0"/>
              <a:t>the</a:t>
            </a:r>
            <a:r>
              <a:rPr lang="de-AT" baseline="0" dirty="0" smtClean="0"/>
              <a:t> </a:t>
            </a:r>
            <a:r>
              <a:rPr lang="de-AT" baseline="0" dirty="0" err="1" smtClean="0"/>
              <a:t>information</a:t>
            </a:r>
            <a:r>
              <a:rPr lang="de-AT" baseline="0" dirty="0" smtClean="0"/>
              <a:t> </a:t>
            </a:r>
            <a:r>
              <a:rPr lang="de-AT" baseline="0" dirty="0" err="1" smtClean="0"/>
              <a:t>blocks</a:t>
            </a:r>
            <a:r>
              <a:rPr lang="de-AT" baseline="0" dirty="0" smtClean="0"/>
              <a:t>.</a:t>
            </a:r>
            <a:endParaRPr lang="de-AT" dirty="0" smtClean="0"/>
          </a:p>
        </p:txBody>
      </p:sp>
      <p:sp>
        <p:nvSpPr>
          <p:cNvPr id="4" name="Foliennummernplatzhalter 3"/>
          <p:cNvSpPr>
            <a:spLocks noGrp="1"/>
          </p:cNvSpPr>
          <p:nvPr>
            <p:ph type="sldNum" sz="quarter" idx="10"/>
          </p:nvPr>
        </p:nvSpPr>
        <p:spPr/>
        <p:txBody>
          <a:bodyPr/>
          <a:lstStyle/>
          <a:p>
            <a:pPr>
              <a:defRPr/>
            </a:pPr>
            <a:fld id="{5D8B13CC-6699-4505-AE69-B46E919B2D0D}" type="slidenum">
              <a:rPr lang="it-IT" smtClean="0"/>
              <a:pPr>
                <a:defRPr/>
              </a:pPr>
              <a:t>11</a:t>
            </a:fld>
            <a:endParaRPr lang="it-IT" dirty="0"/>
          </a:p>
        </p:txBody>
      </p:sp>
    </p:spTree>
    <p:extLst>
      <p:ext uri="{BB962C8B-B14F-4D97-AF65-F5344CB8AC3E}">
        <p14:creationId xmlns:p14="http://schemas.microsoft.com/office/powerpoint/2010/main" val="1260477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err="1" smtClean="0"/>
              <a:t>Now</a:t>
            </a:r>
            <a:r>
              <a:rPr lang="de-AT" dirty="0" smtClean="0"/>
              <a:t> I </a:t>
            </a:r>
            <a:r>
              <a:rPr lang="de-AT" dirty="0" err="1" smtClean="0"/>
              <a:t>want</a:t>
            </a:r>
            <a:r>
              <a:rPr lang="de-AT" dirty="0" smtClean="0"/>
              <a:t> </a:t>
            </a:r>
            <a:r>
              <a:rPr lang="de-AT" dirty="0" err="1" smtClean="0"/>
              <a:t>to</a:t>
            </a:r>
            <a:r>
              <a:rPr lang="de-AT" baseline="0" dirty="0" smtClean="0"/>
              <a:t> </a:t>
            </a:r>
            <a:r>
              <a:rPr lang="de-AT" baseline="0" dirty="0" err="1" smtClean="0"/>
              <a:t>explain</a:t>
            </a:r>
            <a:r>
              <a:rPr lang="de-AT" baseline="0" dirty="0" smtClean="0"/>
              <a:t> </a:t>
            </a:r>
            <a:r>
              <a:rPr lang="de-AT" baseline="0" dirty="0" err="1" smtClean="0"/>
              <a:t>the</a:t>
            </a:r>
            <a:r>
              <a:rPr lang="de-AT" baseline="0" dirty="0" smtClean="0"/>
              <a:t> Layout </a:t>
            </a:r>
            <a:r>
              <a:rPr lang="de-AT" baseline="0" dirty="0" err="1" smtClean="0"/>
              <a:t>Optimization</a:t>
            </a:r>
            <a:r>
              <a:rPr lang="de-AT" baseline="0" dirty="0" smtClean="0"/>
              <a:t>.</a:t>
            </a:r>
            <a:endParaRPr lang="de-AT" dirty="0"/>
          </a:p>
        </p:txBody>
      </p:sp>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12</a:t>
            </a:fld>
            <a:endParaRPr lang="it-IT" dirty="0"/>
          </a:p>
        </p:txBody>
      </p:sp>
    </p:spTree>
    <p:extLst>
      <p:ext uri="{BB962C8B-B14F-4D97-AF65-F5344CB8AC3E}">
        <p14:creationId xmlns:p14="http://schemas.microsoft.com/office/powerpoint/2010/main" val="869210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de-AT" dirty="0" smtClean="0"/>
                  <a:t>For </a:t>
                </a:r>
                <a:r>
                  <a:rPr lang="de-AT" dirty="0" err="1" smtClean="0"/>
                  <a:t>the</a:t>
                </a:r>
                <a:r>
                  <a:rPr lang="de-AT" dirty="0" smtClean="0"/>
                  <a:t> </a:t>
                </a:r>
                <a:r>
                  <a:rPr lang="de-AT" dirty="0" err="1" smtClean="0"/>
                  <a:t>layout</a:t>
                </a:r>
                <a:r>
                  <a:rPr lang="de-AT" dirty="0" smtClean="0"/>
                  <a:t> </a:t>
                </a:r>
                <a:r>
                  <a:rPr lang="de-AT" dirty="0" err="1" smtClean="0"/>
                  <a:t>optimization</a:t>
                </a:r>
                <a:r>
                  <a:rPr lang="de-AT" dirty="0" smtClean="0"/>
                  <a:t>,</a:t>
                </a:r>
                <a:r>
                  <a:rPr lang="de-AT" baseline="0" dirty="0" smtClean="0"/>
                  <a:t> </a:t>
                </a:r>
                <a:r>
                  <a:rPr lang="de-AT" baseline="0" dirty="0" err="1" smtClean="0"/>
                  <a:t>we</a:t>
                </a:r>
                <a:r>
                  <a:rPr lang="de-AT" baseline="0" dirty="0" smtClean="0"/>
                  <a:t> </a:t>
                </a:r>
                <a:r>
                  <a:rPr lang="de-AT" baseline="0" dirty="0" err="1" smtClean="0"/>
                  <a:t>start</a:t>
                </a:r>
                <a:r>
                  <a:rPr lang="de-AT" baseline="0" dirty="0" smtClean="0"/>
                  <a:t> </a:t>
                </a:r>
                <a:r>
                  <a:rPr lang="de-AT" baseline="0" dirty="0" err="1" smtClean="0"/>
                  <a:t>with</a:t>
                </a:r>
                <a:r>
                  <a:rPr lang="de-AT" baseline="0" dirty="0" smtClean="0"/>
                  <a:t> </a:t>
                </a:r>
                <a:r>
                  <a:rPr lang="de-AT" baseline="0" dirty="0" err="1" smtClean="0"/>
                  <a:t>the</a:t>
                </a:r>
                <a:r>
                  <a:rPr lang="de-AT" baseline="0" dirty="0" smtClean="0"/>
                  <a:t> </a:t>
                </a:r>
                <a:r>
                  <a:rPr lang="de-AT" baseline="0" dirty="0" err="1" smtClean="0"/>
                  <a:t>definition</a:t>
                </a:r>
                <a:r>
                  <a:rPr lang="de-AT" baseline="0" dirty="0" smtClean="0"/>
                  <a:t> </a:t>
                </a:r>
                <a:r>
                  <a:rPr lang="de-AT" baseline="0" dirty="0" err="1" smtClean="0"/>
                  <a:t>of</a:t>
                </a:r>
                <a:r>
                  <a:rPr lang="de-AT" baseline="0" dirty="0" smtClean="0"/>
                  <a:t> a global </a:t>
                </a:r>
                <a:r>
                  <a:rPr lang="de-AT" baseline="0" dirty="0" err="1" smtClean="0"/>
                  <a:t>cost</a:t>
                </a:r>
                <a:r>
                  <a:rPr lang="de-AT" baseline="0" dirty="0" smtClean="0"/>
                  <a:t> </a:t>
                </a:r>
                <a:r>
                  <a:rPr lang="de-AT" baseline="0" dirty="0" err="1" smtClean="0"/>
                  <a:t>function</a:t>
                </a:r>
                <a:r>
                  <a:rPr lang="de-AT" baseline="0" dirty="0" smtClean="0"/>
                  <a:t> </a:t>
                </a:r>
                <a:r>
                  <a:rPr lang="de-AT" baseline="0" dirty="0" err="1" smtClean="0"/>
                  <a:t>consisting</a:t>
                </a:r>
                <a:r>
                  <a:rPr lang="de-AT" baseline="0" dirty="0" smtClean="0"/>
                  <a:t> </a:t>
                </a:r>
                <a:r>
                  <a:rPr lang="de-AT" baseline="0" dirty="0" err="1" smtClean="0"/>
                  <a:t>of</a:t>
                </a:r>
                <a:r>
                  <a:rPr lang="de-AT" baseline="0" dirty="0" smtClean="0"/>
                  <a:t> </a:t>
                </a:r>
                <a:r>
                  <a:rPr lang="de-AT" baseline="0" dirty="0" err="1" smtClean="0"/>
                  <a:t>two</a:t>
                </a:r>
                <a:r>
                  <a:rPr lang="de-AT" baseline="0" dirty="0" smtClean="0"/>
                  <a:t> </a:t>
                </a:r>
                <a:r>
                  <a:rPr lang="de-AT" baseline="0" dirty="0" err="1" smtClean="0"/>
                  <a:t>terms</a:t>
                </a:r>
                <a:r>
                  <a:rPr lang="de-AT" baseline="0" dirty="0" smtClean="0"/>
                  <a:t>.</a:t>
                </a:r>
              </a:p>
              <a:p>
                <a:endParaRPr lang="de-AT" baseline="0" dirty="0" smtClean="0"/>
              </a:p>
              <a:p>
                <a:pPr marL="0" lvl="1" defTabSz="931774">
                  <a:defRPr/>
                </a:pPr>
                <a:r>
                  <a:rPr lang="de-AT" baseline="0" dirty="0" smtClean="0"/>
                  <a:t>The </a:t>
                </a:r>
                <a:r>
                  <a:rPr lang="de-AT" baseline="0" dirty="0" err="1" smtClean="0"/>
                  <a:t>first</a:t>
                </a:r>
                <a:r>
                  <a:rPr lang="de-AT" baseline="0" dirty="0" smtClean="0"/>
                  <a:t> </a:t>
                </a:r>
                <a:r>
                  <a:rPr lang="de-AT" baseline="0" dirty="0" err="1" smtClean="0"/>
                  <a:t>is</a:t>
                </a:r>
                <a:r>
                  <a:rPr lang="de-AT" baseline="0" dirty="0" smtClean="0"/>
                  <a:t> </a:t>
                </a:r>
                <a14:m>
                  <m:oMath xmlns:m="http://schemas.openxmlformats.org/officeDocument/2006/math">
                    <m:sSub>
                      <m:sSubPr>
                        <m:ctrlPr>
                          <a:rPr lang="de-AT" i="1" smtClean="0">
                            <a:latin typeface="Cambria Math" panose="02040503050406030204" pitchFamily="18" charset="0"/>
                          </a:rPr>
                        </m:ctrlPr>
                      </m:sSubPr>
                      <m:e>
                        <m:r>
                          <a:rPr lang="de-AT" b="0" i="1" smtClean="0">
                            <a:latin typeface="Cambria Math" panose="02040503050406030204" pitchFamily="18" charset="0"/>
                          </a:rPr>
                          <m:t>𝑒</m:t>
                        </m:r>
                      </m:e>
                      <m:sub>
                        <m:r>
                          <a:rPr lang="de-AT" b="0" i="1" smtClean="0">
                            <a:latin typeface="Cambria Math" panose="02040503050406030204" pitchFamily="18" charset="0"/>
                          </a:rPr>
                          <m:t>𝑝𝑟𝑜𝑥</m:t>
                        </m:r>
                      </m:sub>
                    </m:sSub>
                  </m:oMath>
                </a14:m>
                <a:r>
                  <a:rPr lang="de-AT" dirty="0" smtClean="0"/>
                  <a:t> (</a:t>
                </a:r>
                <a:r>
                  <a:rPr lang="de-AT" dirty="0" err="1" smtClean="0"/>
                  <a:t>for</a:t>
                </a:r>
                <a:r>
                  <a:rPr lang="de-AT" dirty="0" smtClean="0"/>
                  <a:t> </a:t>
                </a:r>
                <a:r>
                  <a:rPr lang="de-AT" dirty="0" err="1" smtClean="0"/>
                  <a:t>the</a:t>
                </a:r>
                <a:r>
                  <a:rPr lang="de-AT" dirty="0" smtClean="0"/>
                  <a:t> </a:t>
                </a:r>
                <a:r>
                  <a:rPr lang="de-AT" dirty="0" err="1" smtClean="0"/>
                  <a:t>Spatial</a:t>
                </a:r>
                <a:r>
                  <a:rPr lang="de-AT" dirty="0" smtClean="0"/>
                  <a:t> </a:t>
                </a:r>
                <a:r>
                  <a:rPr lang="de-AT" dirty="0" err="1" smtClean="0"/>
                  <a:t>Proximity</a:t>
                </a:r>
                <a:r>
                  <a:rPr lang="de-AT" dirty="0" smtClean="0"/>
                  <a:t>), </a:t>
                </a:r>
                <a:r>
                  <a:rPr lang="de-AT" dirty="0" err="1" smtClean="0"/>
                  <a:t>and</a:t>
                </a:r>
                <a:r>
                  <a:rPr lang="de-AT" dirty="0" smtClean="0"/>
                  <a:t> </a:t>
                </a:r>
                <a:r>
                  <a:rPr lang="de-AT" dirty="0" err="1" smtClean="0"/>
                  <a:t>the</a:t>
                </a:r>
                <a:r>
                  <a:rPr lang="de-AT" dirty="0" smtClean="0"/>
                  <a:t> </a:t>
                </a:r>
                <a:r>
                  <a:rPr lang="de-AT" dirty="0" err="1" smtClean="0"/>
                  <a:t>second</a:t>
                </a:r>
                <a:r>
                  <a:rPr lang="de-AT" dirty="0" smtClean="0"/>
                  <a:t> </a:t>
                </a:r>
                <a:r>
                  <a:rPr lang="de-AT" dirty="0" err="1" smtClean="0"/>
                  <a:t>is</a:t>
                </a:r>
                <a:r>
                  <a:rPr lang="de-AT" dirty="0" smtClean="0"/>
                  <a:t> </a:t>
                </a:r>
                <a14:m>
                  <m:oMath xmlns:m="http://schemas.openxmlformats.org/officeDocument/2006/math">
                    <m:sSub>
                      <m:sSubPr>
                        <m:ctrlPr>
                          <a:rPr lang="de-AT" i="1" smtClean="0">
                            <a:latin typeface="Cambria Math" panose="02040503050406030204" pitchFamily="18" charset="0"/>
                          </a:rPr>
                        </m:ctrlPr>
                      </m:sSubPr>
                      <m:e>
                        <m:r>
                          <a:rPr lang="de-AT" b="0" i="1" smtClean="0">
                            <a:latin typeface="Cambria Math" panose="02040503050406030204" pitchFamily="18" charset="0"/>
                          </a:rPr>
                          <m:t>𝑒</m:t>
                        </m:r>
                      </m:e>
                      <m:sub>
                        <m:r>
                          <a:rPr lang="de-AT" b="0" i="1" smtClean="0">
                            <a:latin typeface="Cambria Math" panose="02040503050406030204" pitchFamily="18" charset="0"/>
                          </a:rPr>
                          <m:t>𝑠𝑖𝑚</m:t>
                        </m:r>
                      </m:sub>
                    </m:sSub>
                  </m:oMath>
                </a14:m>
                <a:r>
                  <a:rPr lang="de-AT" dirty="0" smtClean="0"/>
                  <a:t> (</a:t>
                </a:r>
                <a:r>
                  <a:rPr lang="de-AT" dirty="0" err="1" smtClean="0"/>
                  <a:t>for</a:t>
                </a:r>
                <a:r>
                  <a:rPr lang="de-AT" dirty="0" smtClean="0"/>
                  <a:t> Arrangement </a:t>
                </a:r>
                <a:r>
                  <a:rPr lang="de-AT" dirty="0" err="1"/>
                  <a:t>Similarity</a:t>
                </a:r>
                <a:r>
                  <a:rPr lang="de-AT" dirty="0" smtClean="0"/>
                  <a:t>).</a:t>
                </a:r>
              </a:p>
              <a:p>
                <a:pPr marL="0" lvl="1" defTabSz="931774">
                  <a:defRPr/>
                </a:pPr>
                <a:endParaRPr lang="de-AT" dirty="0" smtClean="0"/>
              </a:p>
              <a:p>
                <a:pPr marL="0" lvl="1" defTabSz="931774">
                  <a:defRPr/>
                </a:pPr>
                <a:r>
                  <a:rPr lang="de-AT" dirty="0" err="1" smtClean="0"/>
                  <a:t>Our</a:t>
                </a:r>
                <a:r>
                  <a:rPr lang="de-AT" baseline="0" dirty="0" smtClean="0"/>
                  <a:t> </a:t>
                </a:r>
                <a:r>
                  <a:rPr lang="de-AT" baseline="0" dirty="0" err="1" smtClean="0"/>
                  <a:t>cost</a:t>
                </a:r>
                <a:r>
                  <a:rPr lang="de-AT" baseline="0" dirty="0" smtClean="0"/>
                  <a:t> </a:t>
                </a:r>
                <a:r>
                  <a:rPr lang="de-AT" baseline="0" dirty="0" err="1" smtClean="0"/>
                  <a:t>function</a:t>
                </a:r>
                <a:r>
                  <a:rPr lang="de-AT" baseline="0" dirty="0" smtClean="0"/>
                  <a:t> </a:t>
                </a:r>
                <a:r>
                  <a:rPr lang="de-AT" baseline="0" dirty="0" err="1" smtClean="0"/>
                  <a:t>now</a:t>
                </a:r>
                <a:r>
                  <a:rPr lang="de-AT" baseline="0" dirty="0" smtClean="0"/>
                  <a:t> </a:t>
                </a:r>
                <a:r>
                  <a:rPr lang="de-AT" baseline="0" dirty="0" err="1" smtClean="0"/>
                  <a:t>expresses</a:t>
                </a:r>
                <a:r>
                  <a:rPr lang="de-AT" baseline="0" dirty="0" smtClean="0"/>
                  <a:t> </a:t>
                </a:r>
                <a:r>
                  <a:rPr lang="de-AT" baseline="0" dirty="0" err="1" smtClean="0"/>
                  <a:t>the</a:t>
                </a:r>
                <a:r>
                  <a:rPr lang="de-AT" baseline="0" dirty="0" smtClean="0"/>
                  <a:t> </a:t>
                </a:r>
                <a:r>
                  <a:rPr lang="de-AT" baseline="0" dirty="0" err="1" smtClean="0"/>
                  <a:t>cost</a:t>
                </a:r>
                <a:r>
                  <a:rPr lang="de-AT" baseline="0" dirty="0" smtClean="0"/>
                  <a:t> </a:t>
                </a:r>
                <a:r>
                  <a:rPr lang="de-AT" baseline="0" dirty="0" err="1" smtClean="0"/>
                  <a:t>for</a:t>
                </a:r>
                <a:r>
                  <a:rPr lang="de-AT" baseline="0" dirty="0" smtClean="0"/>
                  <a:t> </a:t>
                </a:r>
                <a:r>
                  <a:rPr lang="de-AT" baseline="0" dirty="0" err="1" smtClean="0"/>
                  <a:t>placing</a:t>
                </a:r>
                <a:r>
                  <a:rPr lang="de-AT" baseline="0" dirty="0" smtClean="0"/>
                  <a:t> </a:t>
                </a:r>
                <a:r>
                  <a:rPr lang="de-AT" baseline="0" dirty="0" err="1" smtClean="0"/>
                  <a:t>the</a:t>
                </a:r>
                <a:r>
                  <a:rPr lang="de-AT" baseline="0" dirty="0" smtClean="0"/>
                  <a:t> </a:t>
                </a:r>
                <a:r>
                  <a:rPr lang="de-AT" baseline="0" dirty="0" err="1" smtClean="0"/>
                  <a:t>lens</a:t>
                </a:r>
                <a:r>
                  <a:rPr lang="de-AT" baseline="0" dirty="0" smtClean="0"/>
                  <a:t> </a:t>
                </a:r>
                <a:r>
                  <a:rPr lang="de-AT" baseline="0" dirty="0" err="1" smtClean="0"/>
                  <a:t>L_k</a:t>
                </a:r>
                <a:r>
                  <a:rPr lang="de-AT" baseline="0" dirty="0" smtClean="0"/>
                  <a:t> at </a:t>
                </a:r>
                <a:r>
                  <a:rPr lang="de-AT" baseline="0" dirty="0" err="1" smtClean="0"/>
                  <a:t>pos</a:t>
                </a:r>
                <a:r>
                  <a:rPr lang="de-AT" baseline="0" dirty="0" smtClean="0"/>
                  <a:t> (</a:t>
                </a:r>
                <a:r>
                  <a:rPr lang="de-AT" baseline="0" dirty="0" err="1" smtClean="0"/>
                  <a:t>i,j</a:t>
                </a:r>
                <a:r>
                  <a:rPr lang="de-AT" baseline="0" dirty="0" smtClean="0"/>
                  <a:t>) </a:t>
                </a:r>
                <a:r>
                  <a:rPr lang="de-AT" baseline="0" dirty="0" err="1" smtClean="0"/>
                  <a:t>and</a:t>
                </a:r>
                <a:r>
                  <a:rPr lang="de-AT" baseline="0" dirty="0" smtClean="0"/>
                  <a:t> </a:t>
                </a:r>
                <a:r>
                  <a:rPr lang="de-AT" baseline="0" dirty="0" err="1" smtClean="0"/>
                  <a:t>is</a:t>
                </a:r>
                <a:r>
                  <a:rPr lang="de-AT" baseline="0" dirty="0" smtClean="0"/>
                  <a:t>  </a:t>
                </a:r>
                <a:r>
                  <a:rPr lang="de-AT" baseline="0" dirty="0" err="1" smtClean="0"/>
                  <a:t>defined</a:t>
                </a:r>
                <a:r>
                  <a:rPr lang="de-AT" baseline="0" dirty="0" smtClean="0"/>
                  <a:t> </a:t>
                </a:r>
                <a:r>
                  <a:rPr lang="de-AT" baseline="0" dirty="0" err="1" smtClean="0"/>
                  <a:t>as</a:t>
                </a:r>
                <a:r>
                  <a:rPr lang="de-AT" baseline="0" dirty="0" smtClean="0"/>
                  <a:t> </a:t>
                </a:r>
                <a14:m>
                  <m:oMath xmlns:m="http://schemas.openxmlformats.org/officeDocument/2006/math">
                    <m:sSub>
                      <m:sSubPr>
                        <m:ctrlPr>
                          <a:rPr lang="de-AT" i="1" baseline="0" smtClean="0">
                            <a:latin typeface="Cambria Math" panose="02040503050406030204" pitchFamily="18" charset="0"/>
                          </a:rPr>
                        </m:ctrlPr>
                      </m:sSubPr>
                      <m:e>
                        <m:r>
                          <a:rPr lang="de-AT" b="0" i="1" baseline="0" smtClean="0">
                            <a:latin typeface="Cambria Math"/>
                          </a:rPr>
                          <m:t>𝑓</m:t>
                        </m:r>
                      </m:e>
                      <m:sub>
                        <m:r>
                          <a:rPr lang="de-AT" b="0" i="1" baseline="0" smtClean="0">
                            <a:latin typeface="Cambria Math"/>
                          </a:rPr>
                          <m:t>𝑖</m:t>
                        </m:r>
                        <m:r>
                          <a:rPr lang="de-AT" b="0" i="1" baseline="0" smtClean="0">
                            <a:latin typeface="Cambria Math"/>
                          </a:rPr>
                          <m:t>,</m:t>
                        </m:r>
                        <m:r>
                          <a:rPr lang="de-AT" b="0" i="1" baseline="0" smtClean="0">
                            <a:latin typeface="Cambria Math"/>
                          </a:rPr>
                          <m:t>𝑗</m:t>
                        </m:r>
                        <m:r>
                          <a:rPr lang="de-AT" b="0" i="1" baseline="0" smtClean="0">
                            <a:latin typeface="Cambria Math"/>
                          </a:rPr>
                          <m:t>,</m:t>
                        </m:r>
                        <m:r>
                          <a:rPr lang="de-AT" b="0" i="1" baseline="0" smtClean="0">
                            <a:latin typeface="Cambria Math"/>
                          </a:rPr>
                          <m:t>𝑘</m:t>
                        </m:r>
                      </m:sub>
                    </m:sSub>
                  </m:oMath>
                </a14:m>
                <a:endParaRPr lang="de-AT" dirty="0" smtClean="0"/>
              </a:p>
            </p:txBody>
          </p:sp>
        </mc:Choice>
        <mc:Fallback xmlns="">
          <p:sp>
            <p:nvSpPr>
              <p:cNvPr id="3" name="Notes Placeholder 2"/>
              <p:cNvSpPr>
                <a:spLocks noGrp="1"/>
              </p:cNvSpPr>
              <p:nvPr>
                <p:ph type="body" idx="1"/>
              </p:nvPr>
            </p:nvSpPr>
            <p:spPr/>
            <p:txBody>
              <a:bodyPr/>
              <a:lstStyle/>
              <a:p>
                <a:r>
                  <a:rPr lang="de-AT" dirty="0" smtClean="0"/>
                  <a:t>For </a:t>
                </a:r>
                <a:r>
                  <a:rPr lang="de-AT" dirty="0" err="1" smtClean="0"/>
                  <a:t>the</a:t>
                </a:r>
                <a:r>
                  <a:rPr lang="de-AT" dirty="0" smtClean="0"/>
                  <a:t> </a:t>
                </a:r>
                <a:r>
                  <a:rPr lang="de-AT" dirty="0" err="1" smtClean="0"/>
                  <a:t>layout</a:t>
                </a:r>
                <a:r>
                  <a:rPr lang="de-AT" dirty="0" smtClean="0"/>
                  <a:t> </a:t>
                </a:r>
                <a:r>
                  <a:rPr lang="de-AT" dirty="0" err="1" smtClean="0"/>
                  <a:t>optimization</a:t>
                </a:r>
                <a:r>
                  <a:rPr lang="de-AT" dirty="0" smtClean="0"/>
                  <a:t>,</a:t>
                </a:r>
                <a:r>
                  <a:rPr lang="de-AT" baseline="0" dirty="0" smtClean="0"/>
                  <a:t> </a:t>
                </a:r>
                <a:r>
                  <a:rPr lang="de-AT" baseline="0" dirty="0" err="1" smtClean="0"/>
                  <a:t>we</a:t>
                </a:r>
                <a:r>
                  <a:rPr lang="de-AT" baseline="0" dirty="0" smtClean="0"/>
                  <a:t> </a:t>
                </a:r>
                <a:r>
                  <a:rPr lang="de-AT" baseline="0" dirty="0" err="1" smtClean="0"/>
                  <a:t>start</a:t>
                </a:r>
                <a:r>
                  <a:rPr lang="de-AT" baseline="0" dirty="0" smtClean="0"/>
                  <a:t> </a:t>
                </a:r>
                <a:r>
                  <a:rPr lang="de-AT" baseline="0" dirty="0" err="1" smtClean="0"/>
                  <a:t>with</a:t>
                </a:r>
                <a:r>
                  <a:rPr lang="de-AT" baseline="0" dirty="0" smtClean="0"/>
                  <a:t> </a:t>
                </a:r>
                <a:r>
                  <a:rPr lang="de-AT" baseline="0" dirty="0" err="1" smtClean="0"/>
                  <a:t>the</a:t>
                </a:r>
                <a:r>
                  <a:rPr lang="de-AT" baseline="0" dirty="0" smtClean="0"/>
                  <a:t> </a:t>
                </a:r>
                <a:r>
                  <a:rPr lang="de-AT" baseline="0" dirty="0" err="1" smtClean="0"/>
                  <a:t>definition</a:t>
                </a:r>
                <a:r>
                  <a:rPr lang="de-AT" baseline="0" dirty="0" smtClean="0"/>
                  <a:t> </a:t>
                </a:r>
                <a:r>
                  <a:rPr lang="de-AT" baseline="0" dirty="0" err="1" smtClean="0"/>
                  <a:t>of</a:t>
                </a:r>
                <a:r>
                  <a:rPr lang="de-AT" baseline="0" dirty="0" smtClean="0"/>
                  <a:t> a global </a:t>
                </a:r>
                <a:r>
                  <a:rPr lang="de-AT" baseline="0" dirty="0" err="1" smtClean="0"/>
                  <a:t>cost</a:t>
                </a:r>
                <a:r>
                  <a:rPr lang="de-AT" baseline="0" dirty="0" smtClean="0"/>
                  <a:t> </a:t>
                </a:r>
                <a:r>
                  <a:rPr lang="de-AT" baseline="0" dirty="0" err="1" smtClean="0"/>
                  <a:t>function</a:t>
                </a:r>
                <a:r>
                  <a:rPr lang="de-AT" baseline="0" dirty="0" smtClean="0"/>
                  <a:t> </a:t>
                </a:r>
                <a:r>
                  <a:rPr lang="de-AT" baseline="0" dirty="0" err="1" smtClean="0"/>
                  <a:t>consisting</a:t>
                </a:r>
                <a:r>
                  <a:rPr lang="de-AT" baseline="0" dirty="0" smtClean="0"/>
                  <a:t> </a:t>
                </a:r>
                <a:r>
                  <a:rPr lang="de-AT" baseline="0" dirty="0" err="1" smtClean="0"/>
                  <a:t>of</a:t>
                </a:r>
                <a:r>
                  <a:rPr lang="de-AT" baseline="0" dirty="0" smtClean="0"/>
                  <a:t> </a:t>
                </a:r>
                <a:r>
                  <a:rPr lang="de-AT" baseline="0" dirty="0" err="1" smtClean="0"/>
                  <a:t>two</a:t>
                </a:r>
                <a:r>
                  <a:rPr lang="de-AT" baseline="0" dirty="0" smtClean="0"/>
                  <a:t> </a:t>
                </a:r>
                <a:r>
                  <a:rPr lang="de-AT" baseline="0" dirty="0" err="1" smtClean="0"/>
                  <a:t>terms</a:t>
                </a:r>
                <a:r>
                  <a:rPr lang="de-AT" baseline="0" dirty="0" smtClean="0"/>
                  <a:t>.</a:t>
                </a:r>
              </a:p>
              <a:p>
                <a:endParaRPr lang="de-AT"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de-AT" baseline="0" dirty="0" smtClean="0"/>
                  <a:t>The </a:t>
                </a:r>
                <a:r>
                  <a:rPr lang="de-AT" baseline="0" dirty="0" err="1" smtClean="0"/>
                  <a:t>first</a:t>
                </a:r>
                <a:r>
                  <a:rPr lang="de-AT" baseline="0" dirty="0" smtClean="0"/>
                  <a:t> </a:t>
                </a:r>
                <a:r>
                  <a:rPr lang="de-AT" baseline="0" dirty="0" err="1" smtClean="0"/>
                  <a:t>is</a:t>
                </a:r>
                <a:r>
                  <a:rPr lang="de-AT" baseline="0" dirty="0" smtClean="0"/>
                  <a:t> </a:t>
                </a:r>
                <a:r>
                  <a:rPr lang="de-AT" b="0" i="0" smtClean="0">
                    <a:latin typeface="Cambria Math" panose="02040503050406030204" pitchFamily="18" charset="0"/>
                  </a:rPr>
                  <a:t>𝑒</a:t>
                </a:r>
                <a:r>
                  <a:rPr lang="de-AT" b="0" i="0" smtClean="0">
                    <a:latin typeface="Cambria Math"/>
                  </a:rPr>
                  <a:t>_</a:t>
                </a:r>
                <a:r>
                  <a:rPr lang="de-AT" b="0" i="0" smtClean="0">
                    <a:latin typeface="Cambria Math" panose="02040503050406030204" pitchFamily="18" charset="0"/>
                  </a:rPr>
                  <a:t>𝑝𝑟𝑜𝑥</a:t>
                </a:r>
                <a:r>
                  <a:rPr lang="de-AT" dirty="0" smtClean="0"/>
                  <a:t> </a:t>
                </a:r>
                <a:r>
                  <a:rPr lang="de-AT" dirty="0" smtClean="0"/>
                  <a:t>(</a:t>
                </a:r>
                <a:r>
                  <a:rPr lang="de-AT" dirty="0" err="1" smtClean="0"/>
                  <a:t>for</a:t>
                </a:r>
                <a:r>
                  <a:rPr lang="de-AT" dirty="0" smtClean="0"/>
                  <a:t> </a:t>
                </a:r>
                <a:r>
                  <a:rPr lang="de-AT" dirty="0" err="1" smtClean="0"/>
                  <a:t>the</a:t>
                </a:r>
                <a:r>
                  <a:rPr lang="de-AT" dirty="0" smtClean="0"/>
                  <a:t> </a:t>
                </a:r>
                <a:r>
                  <a:rPr lang="de-AT" dirty="0" err="1" smtClean="0"/>
                  <a:t>Spatial</a:t>
                </a:r>
                <a:r>
                  <a:rPr lang="de-AT" dirty="0" smtClean="0"/>
                  <a:t> </a:t>
                </a:r>
                <a:r>
                  <a:rPr lang="de-AT" dirty="0" err="1" smtClean="0"/>
                  <a:t>Proximity</a:t>
                </a:r>
                <a:r>
                  <a:rPr lang="de-AT" dirty="0" smtClean="0"/>
                  <a:t>), </a:t>
                </a:r>
                <a:r>
                  <a:rPr lang="de-AT" dirty="0" err="1" smtClean="0"/>
                  <a:t>and</a:t>
                </a:r>
                <a:r>
                  <a:rPr lang="de-AT" dirty="0" smtClean="0"/>
                  <a:t> </a:t>
                </a:r>
                <a:r>
                  <a:rPr lang="de-AT" dirty="0" err="1" smtClean="0"/>
                  <a:t>the</a:t>
                </a:r>
                <a:r>
                  <a:rPr lang="de-AT" dirty="0" smtClean="0"/>
                  <a:t> </a:t>
                </a:r>
                <a:r>
                  <a:rPr lang="de-AT" dirty="0" err="1" smtClean="0"/>
                  <a:t>second</a:t>
                </a:r>
                <a:r>
                  <a:rPr lang="de-AT" dirty="0" smtClean="0"/>
                  <a:t> </a:t>
                </a:r>
                <a:r>
                  <a:rPr lang="de-AT" dirty="0" err="1" smtClean="0"/>
                  <a:t>is</a:t>
                </a:r>
                <a:r>
                  <a:rPr lang="de-AT" dirty="0" smtClean="0"/>
                  <a:t> </a:t>
                </a:r>
                <a:r>
                  <a:rPr lang="de-AT" b="0" i="0" smtClean="0">
                    <a:latin typeface="Cambria Math" panose="02040503050406030204" pitchFamily="18" charset="0"/>
                  </a:rPr>
                  <a:t>𝑒</a:t>
                </a:r>
                <a:r>
                  <a:rPr lang="de-AT" b="0" i="0" smtClean="0">
                    <a:latin typeface="Cambria Math"/>
                  </a:rPr>
                  <a:t>_</a:t>
                </a:r>
                <a:r>
                  <a:rPr lang="de-AT" b="0" i="0" smtClean="0">
                    <a:latin typeface="Cambria Math" panose="02040503050406030204" pitchFamily="18" charset="0"/>
                  </a:rPr>
                  <a:t>𝑠𝑖𝑚</a:t>
                </a:r>
                <a:r>
                  <a:rPr lang="de-AT" dirty="0" smtClean="0"/>
                  <a:t> (</a:t>
                </a:r>
                <a:r>
                  <a:rPr lang="de-AT" dirty="0" err="1" smtClean="0"/>
                  <a:t>for</a:t>
                </a:r>
                <a:r>
                  <a:rPr lang="de-AT" dirty="0" smtClean="0"/>
                  <a:t> </a:t>
                </a:r>
                <a:r>
                  <a:rPr lang="de-AT" dirty="0" smtClean="0"/>
                  <a:t>Arrangement </a:t>
                </a:r>
                <a:r>
                  <a:rPr lang="de-AT" dirty="0" err="1"/>
                  <a:t>Similarity</a:t>
                </a:r>
                <a:r>
                  <a:rPr lang="de-AT" dirty="0" smtClean="0"/>
                  <a:t>).</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de-AT"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de-AT" dirty="0" err="1" smtClean="0"/>
                  <a:t>Our</a:t>
                </a:r>
                <a:r>
                  <a:rPr lang="de-AT" baseline="0" dirty="0" smtClean="0"/>
                  <a:t> </a:t>
                </a:r>
                <a:r>
                  <a:rPr lang="de-AT" baseline="0" dirty="0" err="1" smtClean="0"/>
                  <a:t>cost</a:t>
                </a:r>
                <a:r>
                  <a:rPr lang="de-AT" baseline="0" dirty="0" smtClean="0"/>
                  <a:t> </a:t>
                </a:r>
                <a:r>
                  <a:rPr lang="de-AT" baseline="0" dirty="0" err="1" smtClean="0"/>
                  <a:t>function</a:t>
                </a:r>
                <a:r>
                  <a:rPr lang="de-AT" baseline="0" dirty="0" smtClean="0"/>
                  <a:t> </a:t>
                </a:r>
                <a:r>
                  <a:rPr lang="de-AT" baseline="0" dirty="0" err="1" smtClean="0"/>
                  <a:t>now</a:t>
                </a:r>
                <a:r>
                  <a:rPr lang="de-AT" baseline="0" dirty="0" smtClean="0"/>
                  <a:t> </a:t>
                </a:r>
                <a:r>
                  <a:rPr lang="de-AT" baseline="0" dirty="0" err="1" smtClean="0"/>
                  <a:t>expresses</a:t>
                </a:r>
                <a:r>
                  <a:rPr lang="de-AT" baseline="0" dirty="0" smtClean="0"/>
                  <a:t> </a:t>
                </a:r>
                <a:r>
                  <a:rPr lang="de-AT" baseline="0" dirty="0" err="1" smtClean="0"/>
                  <a:t>the</a:t>
                </a:r>
                <a:r>
                  <a:rPr lang="de-AT" baseline="0" dirty="0" smtClean="0"/>
                  <a:t> </a:t>
                </a:r>
                <a:r>
                  <a:rPr lang="de-AT" baseline="0" dirty="0" err="1" smtClean="0"/>
                  <a:t>cost</a:t>
                </a:r>
                <a:r>
                  <a:rPr lang="de-AT" baseline="0" dirty="0" smtClean="0"/>
                  <a:t> </a:t>
                </a:r>
                <a:r>
                  <a:rPr lang="de-AT" baseline="0" dirty="0" err="1" smtClean="0"/>
                  <a:t>for</a:t>
                </a:r>
                <a:r>
                  <a:rPr lang="de-AT" baseline="0" dirty="0" smtClean="0"/>
                  <a:t> </a:t>
                </a:r>
                <a:r>
                  <a:rPr lang="de-AT" baseline="0" dirty="0" err="1" smtClean="0"/>
                  <a:t>placing</a:t>
                </a:r>
                <a:r>
                  <a:rPr lang="de-AT" baseline="0" dirty="0" smtClean="0"/>
                  <a:t> </a:t>
                </a:r>
                <a:r>
                  <a:rPr lang="de-AT" baseline="0" dirty="0" err="1" smtClean="0"/>
                  <a:t>the</a:t>
                </a:r>
                <a:r>
                  <a:rPr lang="de-AT" baseline="0" dirty="0" smtClean="0"/>
                  <a:t> </a:t>
                </a:r>
                <a:r>
                  <a:rPr lang="de-AT" baseline="0" dirty="0" err="1" smtClean="0"/>
                  <a:t>lens</a:t>
                </a:r>
                <a:r>
                  <a:rPr lang="de-AT" baseline="0" dirty="0" smtClean="0"/>
                  <a:t> </a:t>
                </a:r>
                <a:r>
                  <a:rPr lang="de-AT" baseline="0" dirty="0" err="1" smtClean="0"/>
                  <a:t>L_k</a:t>
                </a:r>
                <a:r>
                  <a:rPr lang="de-AT" baseline="0" dirty="0" smtClean="0"/>
                  <a:t> at </a:t>
                </a:r>
                <a:r>
                  <a:rPr lang="de-AT" baseline="0" dirty="0" err="1" smtClean="0"/>
                  <a:t>pos</a:t>
                </a:r>
                <a:r>
                  <a:rPr lang="de-AT" baseline="0" dirty="0" smtClean="0"/>
                  <a:t> (</a:t>
                </a:r>
                <a:r>
                  <a:rPr lang="de-AT" baseline="0" dirty="0" err="1" smtClean="0"/>
                  <a:t>i,j</a:t>
                </a:r>
                <a:r>
                  <a:rPr lang="de-AT" baseline="0" dirty="0" smtClean="0"/>
                  <a:t>) </a:t>
                </a:r>
                <a:r>
                  <a:rPr lang="de-AT" baseline="0" dirty="0" err="1" smtClean="0"/>
                  <a:t>and</a:t>
                </a:r>
                <a:r>
                  <a:rPr lang="de-AT" baseline="0" dirty="0" smtClean="0"/>
                  <a:t> </a:t>
                </a:r>
                <a:r>
                  <a:rPr lang="de-AT" baseline="0" dirty="0" err="1" smtClean="0"/>
                  <a:t>is</a:t>
                </a:r>
                <a:r>
                  <a:rPr lang="de-AT" baseline="0" dirty="0" smtClean="0"/>
                  <a:t>  </a:t>
                </a:r>
                <a:r>
                  <a:rPr lang="de-AT" baseline="0" dirty="0" err="1" smtClean="0"/>
                  <a:t>defined</a:t>
                </a:r>
                <a:r>
                  <a:rPr lang="de-AT" baseline="0" dirty="0" smtClean="0"/>
                  <a:t> </a:t>
                </a:r>
                <a:r>
                  <a:rPr lang="de-AT" baseline="0" dirty="0" err="1" smtClean="0"/>
                  <a:t>as</a:t>
                </a:r>
                <a:r>
                  <a:rPr lang="de-AT" baseline="0" dirty="0" smtClean="0"/>
                  <a:t> </a:t>
                </a:r>
                <a:r>
                  <a:rPr lang="de-AT" b="0" i="0" baseline="0" smtClean="0">
                    <a:latin typeface="Cambria Math"/>
                  </a:rPr>
                  <a:t>𝑓_(𝑖,𝑗,𝑘)</a:t>
                </a:r>
                <a:endParaRPr lang="de-AT" dirty="0" smtClean="0"/>
              </a:p>
            </p:txBody>
          </p:sp>
        </mc:Fallback>
      </mc:AlternateContent>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13</a:t>
            </a:fld>
            <a:endParaRPr lang="it-IT" dirty="0"/>
          </a:p>
        </p:txBody>
      </p:sp>
    </p:spTree>
    <p:extLst>
      <p:ext uri="{BB962C8B-B14F-4D97-AF65-F5344CB8AC3E}">
        <p14:creationId xmlns:p14="http://schemas.microsoft.com/office/powerpoint/2010/main" val="2129746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14</a:t>
            </a:fld>
            <a:endParaRPr lang="it-IT" dirty="0"/>
          </a:p>
        </p:txBody>
      </p:sp>
    </p:spTree>
    <p:extLst>
      <p:ext uri="{BB962C8B-B14F-4D97-AF65-F5344CB8AC3E}">
        <p14:creationId xmlns:p14="http://schemas.microsoft.com/office/powerpoint/2010/main" val="2683628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16</a:t>
            </a:fld>
            <a:endParaRPr lang="it-IT" dirty="0"/>
          </a:p>
        </p:txBody>
      </p:sp>
    </p:spTree>
    <p:extLst>
      <p:ext uri="{BB962C8B-B14F-4D97-AF65-F5344CB8AC3E}">
        <p14:creationId xmlns:p14="http://schemas.microsoft.com/office/powerpoint/2010/main" val="3670498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17</a:t>
            </a:fld>
            <a:endParaRPr lang="it-IT" dirty="0"/>
          </a:p>
        </p:txBody>
      </p:sp>
    </p:spTree>
    <p:extLst>
      <p:ext uri="{BB962C8B-B14F-4D97-AF65-F5344CB8AC3E}">
        <p14:creationId xmlns:p14="http://schemas.microsoft.com/office/powerpoint/2010/main" val="3670498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18</a:t>
            </a:fld>
            <a:endParaRPr lang="it-IT" dirty="0"/>
          </a:p>
        </p:txBody>
      </p:sp>
    </p:spTree>
    <p:extLst>
      <p:ext uri="{BB962C8B-B14F-4D97-AF65-F5344CB8AC3E}">
        <p14:creationId xmlns:p14="http://schemas.microsoft.com/office/powerpoint/2010/main" val="1299981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19</a:t>
            </a:fld>
            <a:endParaRPr lang="it-IT" dirty="0"/>
          </a:p>
        </p:txBody>
      </p:sp>
    </p:spTree>
    <p:extLst>
      <p:ext uri="{BB962C8B-B14F-4D97-AF65-F5344CB8AC3E}">
        <p14:creationId xmlns:p14="http://schemas.microsoft.com/office/powerpoint/2010/main" val="3732776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 l constraints of type C1 ensure that any lens </a:t>
            </a:r>
            <a:r>
              <a:rPr lang="en-US" dirty="0" err="1" smtClean="0"/>
              <a:t>Lk</a:t>
            </a:r>
            <a:r>
              <a:rPr lang="en-US" dirty="0" smtClean="0"/>
              <a:t> is</a:t>
            </a:r>
            <a:r>
              <a:rPr lang="en-US" baseline="0" dirty="0" smtClean="0"/>
              <a:t> </a:t>
            </a:r>
            <a:r>
              <a:rPr lang="en-US" dirty="0" smtClean="0"/>
              <a:t>positioned exactly once,</a:t>
            </a:r>
            <a:r>
              <a:rPr lang="en-US" baseline="0" dirty="0" smtClean="0"/>
              <a:t> to avoid a situation shown in this figure here.</a:t>
            </a:r>
            <a:endParaRPr lang="en-US" dirty="0" smtClean="0"/>
          </a:p>
          <a:p>
            <a:endParaRPr lang="en-US" dirty="0" smtClean="0"/>
          </a:p>
          <a:p>
            <a:r>
              <a:rPr lang="en-US" dirty="0" smtClean="0"/>
              <a:t>For details</a:t>
            </a:r>
            <a:r>
              <a:rPr lang="en-US" baseline="0" dirty="0" smtClean="0"/>
              <a:t> about the formulas, please refer to the paper.</a:t>
            </a:r>
            <a:endParaRPr lang="en-US" dirty="0"/>
          </a:p>
        </p:txBody>
      </p:sp>
      <p:sp>
        <p:nvSpPr>
          <p:cNvPr id="4" name="Foliennummernplatzhalter 3"/>
          <p:cNvSpPr>
            <a:spLocks noGrp="1"/>
          </p:cNvSpPr>
          <p:nvPr>
            <p:ph type="sldNum" sz="quarter" idx="10"/>
          </p:nvPr>
        </p:nvSpPr>
        <p:spPr/>
        <p:txBody>
          <a:bodyPr/>
          <a:lstStyle/>
          <a:p>
            <a:pPr>
              <a:defRPr/>
            </a:pPr>
            <a:fld id="{5D8B13CC-6699-4505-AE69-B46E919B2D0D}" type="slidenum">
              <a:rPr lang="it-IT" smtClean="0"/>
              <a:pPr>
                <a:defRPr/>
              </a:pPr>
              <a:t>20</a:t>
            </a:fld>
            <a:endParaRPr lang="it-IT" dirty="0"/>
          </a:p>
        </p:txBody>
      </p:sp>
    </p:spTree>
    <p:extLst>
      <p:ext uri="{BB962C8B-B14F-4D97-AF65-F5344CB8AC3E}">
        <p14:creationId xmlns:p14="http://schemas.microsoft.com/office/powerpoint/2010/main" val="1674567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smtClean="0"/>
              <a:t>Imagine</a:t>
            </a:r>
            <a:r>
              <a:rPr lang="de-AT" dirty="0" smtClean="0"/>
              <a:t> </a:t>
            </a:r>
            <a:r>
              <a:rPr lang="de-AT" dirty="0" err="1" smtClean="0"/>
              <a:t>y</a:t>
            </a:r>
            <a:r>
              <a:rPr lang="de-AT" baseline="0" dirty="0" err="1" smtClean="0"/>
              <a:t>ou</a:t>
            </a:r>
            <a:r>
              <a:rPr lang="de-AT" baseline="0" dirty="0" smtClean="0"/>
              <a:t> </a:t>
            </a:r>
            <a:r>
              <a:rPr lang="de-AT" baseline="0" dirty="0" err="1" smtClean="0"/>
              <a:t>spend</a:t>
            </a:r>
            <a:r>
              <a:rPr lang="de-AT" baseline="0" dirty="0" smtClean="0"/>
              <a:t> </a:t>
            </a:r>
            <a:r>
              <a:rPr lang="de-AT" baseline="0" dirty="0" err="1" smtClean="0"/>
              <a:t>your</a:t>
            </a:r>
            <a:r>
              <a:rPr lang="de-AT" baseline="0" dirty="0" smtClean="0"/>
              <a:t> </a:t>
            </a:r>
            <a:r>
              <a:rPr lang="de-AT" baseline="0" dirty="0" err="1" smtClean="0"/>
              <a:t>vacation</a:t>
            </a:r>
            <a:r>
              <a:rPr lang="de-AT" baseline="0" dirty="0" smtClean="0"/>
              <a:t> in a </a:t>
            </a:r>
            <a:r>
              <a:rPr lang="de-AT" baseline="0" dirty="0" err="1" smtClean="0"/>
              <a:t>city</a:t>
            </a:r>
            <a:r>
              <a:rPr lang="de-AT" baseline="0" dirty="0" smtClean="0"/>
              <a:t> like Seattle, Vienna, </a:t>
            </a:r>
            <a:r>
              <a:rPr lang="de-AT" baseline="0" dirty="0" err="1" smtClean="0"/>
              <a:t>or</a:t>
            </a:r>
            <a:r>
              <a:rPr lang="de-AT" baseline="0" dirty="0" smtClean="0"/>
              <a:t> Strasbourg. </a:t>
            </a:r>
            <a:r>
              <a:rPr lang="de-AT" baseline="0" dirty="0" err="1" smtClean="0"/>
              <a:t>Then</a:t>
            </a:r>
            <a:r>
              <a:rPr lang="de-AT" baseline="0" dirty="0" smtClean="0"/>
              <a:t>, in </a:t>
            </a:r>
            <a:r>
              <a:rPr lang="de-AT" baseline="0" dirty="0" err="1" smtClean="0"/>
              <a:t>your</a:t>
            </a:r>
            <a:r>
              <a:rPr lang="de-AT" baseline="0" dirty="0" smtClean="0"/>
              <a:t> </a:t>
            </a:r>
            <a:r>
              <a:rPr lang="de-AT" baseline="0" dirty="0" err="1" smtClean="0"/>
              <a:t>hotel</a:t>
            </a:r>
            <a:r>
              <a:rPr lang="de-AT" baseline="0" dirty="0" smtClean="0"/>
              <a:t> </a:t>
            </a:r>
            <a:r>
              <a:rPr lang="de-AT" baseline="0" dirty="0" err="1" smtClean="0"/>
              <a:t>you</a:t>
            </a:r>
            <a:r>
              <a:rPr lang="de-AT" baseline="0" dirty="0" smtClean="0"/>
              <a:t> </a:t>
            </a:r>
            <a:r>
              <a:rPr lang="de-AT" baseline="0" dirty="0" err="1" smtClean="0"/>
              <a:t>often</a:t>
            </a:r>
            <a:r>
              <a:rPr lang="de-AT" baseline="0" dirty="0" smtClean="0"/>
              <a:t> </a:t>
            </a:r>
            <a:r>
              <a:rPr lang="de-AT" baseline="0" dirty="0" err="1" smtClean="0"/>
              <a:t>get</a:t>
            </a:r>
            <a:r>
              <a:rPr lang="de-AT" baseline="0" dirty="0" smtClean="0"/>
              <a:t> a classic </a:t>
            </a:r>
            <a:r>
              <a:rPr lang="de-AT" baseline="0" dirty="0" err="1" smtClean="0"/>
              <a:t>travel</a:t>
            </a:r>
            <a:r>
              <a:rPr lang="de-AT" baseline="0" dirty="0" smtClean="0"/>
              <a:t> </a:t>
            </a:r>
            <a:r>
              <a:rPr lang="de-AT" baseline="0" dirty="0" err="1" smtClean="0"/>
              <a:t>brochure</a:t>
            </a:r>
            <a:r>
              <a:rPr lang="de-AT" baseline="0" dirty="0" smtClean="0"/>
              <a:t> </a:t>
            </a:r>
            <a:r>
              <a:rPr lang="de-AT" baseline="0" dirty="0" err="1" smtClean="0"/>
              <a:t>as</a:t>
            </a:r>
            <a:r>
              <a:rPr lang="de-AT" baseline="0" dirty="0" smtClean="0"/>
              <a:t> a </a:t>
            </a:r>
            <a:r>
              <a:rPr lang="de-AT" baseline="0" dirty="0" err="1" smtClean="0"/>
              <a:t>handout</a:t>
            </a:r>
            <a:r>
              <a:rPr lang="de-AT" baseline="0" dirty="0" smtClean="0"/>
              <a:t>.</a:t>
            </a:r>
            <a:endParaRPr lang="en-US" dirty="0"/>
          </a:p>
        </p:txBody>
      </p:sp>
      <p:sp>
        <p:nvSpPr>
          <p:cNvPr id="4" name="Foliennummernplatzhalter 3"/>
          <p:cNvSpPr>
            <a:spLocks noGrp="1"/>
          </p:cNvSpPr>
          <p:nvPr>
            <p:ph type="sldNum" sz="quarter" idx="10"/>
          </p:nvPr>
        </p:nvSpPr>
        <p:spPr/>
        <p:txBody>
          <a:bodyPr/>
          <a:lstStyle/>
          <a:p>
            <a:pPr>
              <a:defRPr/>
            </a:pPr>
            <a:fld id="{5D8B13CC-6699-4505-AE69-B46E919B2D0D}" type="slidenum">
              <a:rPr lang="it-IT" smtClean="0"/>
              <a:pPr>
                <a:defRPr/>
              </a:pPr>
              <a:t>2</a:t>
            </a:fld>
            <a:endParaRPr lang="it-IT" dirty="0"/>
          </a:p>
        </p:txBody>
      </p:sp>
    </p:spTree>
    <p:extLst>
      <p:ext uri="{BB962C8B-B14F-4D97-AF65-F5344CB8AC3E}">
        <p14:creationId xmlns:p14="http://schemas.microsoft.com/office/powerpoint/2010/main" val="1452603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This was </a:t>
            </a:r>
            <a:r>
              <a:rPr lang="de-AT" dirty="0" err="1" smtClean="0"/>
              <a:t>our</a:t>
            </a:r>
            <a:r>
              <a:rPr lang="de-AT" dirty="0" smtClean="0"/>
              <a:t> </a:t>
            </a:r>
            <a:r>
              <a:rPr lang="de-AT" dirty="0" err="1" smtClean="0"/>
              <a:t>Automatic</a:t>
            </a:r>
            <a:r>
              <a:rPr lang="de-AT" dirty="0" smtClean="0"/>
              <a:t> Layout </a:t>
            </a:r>
            <a:r>
              <a:rPr lang="de-AT" dirty="0" err="1" smtClean="0"/>
              <a:t>algorithm</a:t>
            </a:r>
            <a:r>
              <a:rPr lang="de-AT" dirty="0" smtClean="0"/>
              <a:t>, I </a:t>
            </a:r>
            <a:r>
              <a:rPr lang="de-AT" dirty="0" err="1" smtClean="0"/>
              <a:t>now</a:t>
            </a:r>
            <a:r>
              <a:rPr lang="de-AT" dirty="0" smtClean="0"/>
              <a:t> </a:t>
            </a:r>
            <a:r>
              <a:rPr lang="de-AT" dirty="0" err="1" smtClean="0"/>
              <a:t>want</a:t>
            </a:r>
            <a:r>
              <a:rPr lang="de-AT" dirty="0" smtClean="0"/>
              <a:t> </a:t>
            </a:r>
            <a:r>
              <a:rPr lang="de-AT" dirty="0" err="1" smtClean="0"/>
              <a:t>to</a:t>
            </a:r>
            <a:r>
              <a:rPr lang="de-AT" baseline="0" dirty="0" smtClean="0"/>
              <a:t> </a:t>
            </a:r>
            <a:r>
              <a:rPr lang="de-AT" baseline="0" dirty="0" err="1" smtClean="0"/>
              <a:t>explain</a:t>
            </a:r>
            <a:r>
              <a:rPr lang="de-AT" baseline="0" dirty="0" smtClean="0"/>
              <a:t> </a:t>
            </a:r>
            <a:r>
              <a:rPr lang="de-AT" baseline="0" dirty="0" err="1" smtClean="0"/>
              <a:t>how</a:t>
            </a:r>
            <a:r>
              <a:rPr lang="de-AT" baseline="0" dirty="0" smtClean="0"/>
              <a:t> </a:t>
            </a:r>
            <a:r>
              <a:rPr lang="de-AT" baseline="0" dirty="0" err="1" smtClean="0"/>
              <a:t>we</a:t>
            </a:r>
            <a:r>
              <a:rPr lang="de-AT" baseline="0" dirty="0" smtClean="0"/>
              <a:t> </a:t>
            </a:r>
            <a:r>
              <a:rPr lang="de-AT" baseline="0" dirty="0" err="1" smtClean="0"/>
              <a:t>calculate</a:t>
            </a:r>
            <a:r>
              <a:rPr lang="de-AT" baseline="0" dirty="0" smtClean="0"/>
              <a:t> </a:t>
            </a:r>
            <a:r>
              <a:rPr lang="de-AT" baseline="0" dirty="0" err="1" smtClean="0"/>
              <a:t>the</a:t>
            </a:r>
            <a:r>
              <a:rPr lang="de-AT" baseline="0" dirty="0" smtClean="0"/>
              <a:t> </a:t>
            </a:r>
            <a:r>
              <a:rPr lang="de-AT" baseline="0" dirty="0" err="1" smtClean="0"/>
              <a:t>routes</a:t>
            </a:r>
            <a:r>
              <a:rPr lang="de-AT" baseline="0" dirty="0" smtClean="0"/>
              <a:t> </a:t>
            </a:r>
            <a:r>
              <a:rPr lang="de-AT" baseline="0" dirty="0" err="1" smtClean="0"/>
              <a:t>for</a:t>
            </a:r>
            <a:r>
              <a:rPr lang="de-AT" baseline="0" dirty="0" smtClean="0"/>
              <a:t> </a:t>
            </a:r>
            <a:r>
              <a:rPr lang="de-AT" baseline="0" dirty="0" err="1" smtClean="0"/>
              <a:t>our</a:t>
            </a:r>
            <a:r>
              <a:rPr lang="de-AT" baseline="0" dirty="0" smtClean="0"/>
              <a:t> </a:t>
            </a:r>
            <a:r>
              <a:rPr lang="de-AT" baseline="0" dirty="0" err="1" smtClean="0"/>
              <a:t>brochures</a:t>
            </a:r>
            <a:r>
              <a:rPr lang="de-AT" baseline="0" dirty="0" smtClean="0"/>
              <a:t>.</a:t>
            </a:r>
            <a:endParaRPr lang="en-US" dirty="0"/>
          </a:p>
        </p:txBody>
      </p:sp>
      <p:sp>
        <p:nvSpPr>
          <p:cNvPr id="4" name="Foliennummernplatzhalter 3"/>
          <p:cNvSpPr>
            <a:spLocks noGrp="1"/>
          </p:cNvSpPr>
          <p:nvPr>
            <p:ph type="sldNum" sz="quarter" idx="10"/>
          </p:nvPr>
        </p:nvSpPr>
        <p:spPr/>
        <p:txBody>
          <a:bodyPr/>
          <a:lstStyle/>
          <a:p>
            <a:pPr>
              <a:defRPr/>
            </a:pPr>
            <a:fld id="{5D8B13CC-6699-4505-AE69-B46E919B2D0D}" type="slidenum">
              <a:rPr lang="it-IT" smtClean="0"/>
              <a:pPr>
                <a:defRPr/>
              </a:pPr>
              <a:t>21</a:t>
            </a:fld>
            <a:endParaRPr lang="it-IT" dirty="0"/>
          </a:p>
        </p:txBody>
      </p:sp>
    </p:spTree>
    <p:extLst>
      <p:ext uri="{BB962C8B-B14F-4D97-AF65-F5344CB8AC3E}">
        <p14:creationId xmlns:p14="http://schemas.microsoft.com/office/powerpoint/2010/main" val="817641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22</a:t>
            </a:fld>
            <a:endParaRPr lang="it-IT" dirty="0"/>
          </a:p>
        </p:txBody>
      </p:sp>
    </p:spTree>
    <p:extLst>
      <p:ext uri="{BB962C8B-B14F-4D97-AF65-F5344CB8AC3E}">
        <p14:creationId xmlns:p14="http://schemas.microsoft.com/office/powerpoint/2010/main" val="2457318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23</a:t>
            </a:fld>
            <a:endParaRPr lang="it-IT" dirty="0"/>
          </a:p>
        </p:txBody>
      </p:sp>
    </p:spTree>
    <p:extLst>
      <p:ext uri="{BB962C8B-B14F-4D97-AF65-F5344CB8AC3E}">
        <p14:creationId xmlns:p14="http://schemas.microsoft.com/office/powerpoint/2010/main" val="2761574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24</a:t>
            </a:fld>
            <a:endParaRPr lang="it-IT" dirty="0"/>
          </a:p>
        </p:txBody>
      </p:sp>
    </p:spTree>
    <p:extLst>
      <p:ext uri="{BB962C8B-B14F-4D97-AF65-F5344CB8AC3E}">
        <p14:creationId xmlns:p14="http://schemas.microsoft.com/office/powerpoint/2010/main" val="2257384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This</a:t>
            </a:r>
            <a:r>
              <a:rPr lang="de-AT" baseline="0" dirty="0" smtClean="0"/>
              <a:t> was </a:t>
            </a:r>
            <a:r>
              <a:rPr lang="de-AT" baseline="0" dirty="0" err="1" smtClean="0"/>
              <a:t>our</a:t>
            </a:r>
            <a:r>
              <a:rPr lang="de-AT" baseline="0" dirty="0" smtClean="0"/>
              <a:t> </a:t>
            </a:r>
            <a:r>
              <a:rPr lang="de-AT" baseline="0" dirty="0" err="1" smtClean="0"/>
              <a:t>whole</a:t>
            </a:r>
            <a:r>
              <a:rPr lang="de-AT" baseline="0" dirty="0" smtClean="0"/>
              <a:t> </a:t>
            </a:r>
            <a:r>
              <a:rPr lang="de-AT" baseline="0" dirty="0" err="1" smtClean="0"/>
              <a:t>system</a:t>
            </a:r>
            <a:r>
              <a:rPr lang="de-AT" baseline="0" dirty="0" smtClean="0"/>
              <a:t>. </a:t>
            </a:r>
            <a:r>
              <a:rPr lang="de-AT" baseline="0" dirty="0" err="1" smtClean="0"/>
              <a:t>My</a:t>
            </a:r>
            <a:r>
              <a:rPr lang="de-AT" baseline="0" dirty="0" smtClean="0"/>
              <a:t> </a:t>
            </a:r>
            <a:r>
              <a:rPr lang="de-AT" baseline="0" dirty="0" err="1" smtClean="0"/>
              <a:t>colleague</a:t>
            </a:r>
            <a:r>
              <a:rPr lang="de-AT" baseline="0" dirty="0" smtClean="0"/>
              <a:t> </a:t>
            </a:r>
            <a:r>
              <a:rPr lang="de-AT" baseline="0" dirty="0" err="1" smtClean="0"/>
              <a:t>Przem</a:t>
            </a:r>
            <a:r>
              <a:rPr lang="de-AT" baseline="0" dirty="0" smtClean="0"/>
              <a:t> will </a:t>
            </a:r>
            <a:r>
              <a:rPr lang="de-AT" baseline="0" dirty="0" err="1" smtClean="0"/>
              <a:t>now</a:t>
            </a:r>
            <a:r>
              <a:rPr lang="de-AT" baseline="0" dirty="0" smtClean="0"/>
              <a:t> </a:t>
            </a:r>
            <a:r>
              <a:rPr lang="de-AT" baseline="0" dirty="0" err="1" smtClean="0"/>
              <a:t>present</a:t>
            </a:r>
            <a:r>
              <a:rPr lang="de-AT" baseline="0" dirty="0" smtClean="0"/>
              <a:t> </a:t>
            </a:r>
            <a:r>
              <a:rPr lang="de-AT" baseline="0" dirty="0" err="1" smtClean="0"/>
              <a:t>the</a:t>
            </a:r>
            <a:r>
              <a:rPr lang="de-AT" baseline="0" dirty="0" smtClean="0"/>
              <a:t> </a:t>
            </a:r>
            <a:r>
              <a:rPr lang="de-AT" baseline="0" dirty="0" err="1" smtClean="0"/>
              <a:t>evaluation</a:t>
            </a:r>
            <a:r>
              <a:rPr lang="de-AT" baseline="0" dirty="0" smtClean="0"/>
              <a:t> </a:t>
            </a:r>
            <a:r>
              <a:rPr lang="de-AT" baseline="0" dirty="0" err="1" smtClean="0"/>
              <a:t>and</a:t>
            </a:r>
            <a:r>
              <a:rPr lang="de-AT" baseline="0" dirty="0" smtClean="0"/>
              <a:t> </a:t>
            </a:r>
            <a:r>
              <a:rPr lang="de-AT" baseline="0" dirty="0" err="1" smtClean="0"/>
              <a:t>the</a:t>
            </a:r>
            <a:r>
              <a:rPr lang="de-AT" baseline="0" dirty="0" smtClean="0"/>
              <a:t> </a:t>
            </a:r>
            <a:r>
              <a:rPr lang="de-AT" baseline="0" dirty="0" err="1" smtClean="0"/>
              <a:t>results</a:t>
            </a:r>
            <a:r>
              <a:rPr lang="de-AT" baseline="0" dirty="0" smtClean="0"/>
              <a:t>.</a:t>
            </a:r>
            <a:endParaRPr lang="en-US" dirty="0"/>
          </a:p>
        </p:txBody>
      </p:sp>
      <p:sp>
        <p:nvSpPr>
          <p:cNvPr id="4" name="Foliennummernplatzhalter 3"/>
          <p:cNvSpPr>
            <a:spLocks noGrp="1"/>
          </p:cNvSpPr>
          <p:nvPr>
            <p:ph type="sldNum" sz="quarter" idx="10"/>
          </p:nvPr>
        </p:nvSpPr>
        <p:spPr/>
        <p:txBody>
          <a:bodyPr/>
          <a:lstStyle/>
          <a:p>
            <a:pPr>
              <a:defRPr/>
            </a:pPr>
            <a:fld id="{5D8B13CC-6699-4505-AE69-B46E919B2D0D}" type="slidenum">
              <a:rPr lang="it-IT" smtClean="0"/>
              <a:pPr>
                <a:defRPr/>
              </a:pPr>
              <a:t>27</a:t>
            </a:fld>
            <a:endParaRPr lang="it-IT" dirty="0"/>
          </a:p>
        </p:txBody>
      </p:sp>
    </p:spTree>
    <p:extLst>
      <p:ext uri="{BB962C8B-B14F-4D97-AF65-F5344CB8AC3E}">
        <p14:creationId xmlns:p14="http://schemas.microsoft.com/office/powerpoint/2010/main" val="68815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31</a:t>
            </a:fld>
            <a:endParaRPr lang="it-IT" dirty="0"/>
          </a:p>
        </p:txBody>
      </p:sp>
    </p:spTree>
    <p:extLst>
      <p:ext uri="{BB962C8B-B14F-4D97-AF65-F5344CB8AC3E}">
        <p14:creationId xmlns:p14="http://schemas.microsoft.com/office/powerpoint/2010/main" val="1267628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32</a:t>
            </a:fld>
            <a:endParaRPr lang="it-IT" dirty="0"/>
          </a:p>
        </p:txBody>
      </p:sp>
    </p:spTree>
    <p:extLst>
      <p:ext uri="{BB962C8B-B14F-4D97-AF65-F5344CB8AC3E}">
        <p14:creationId xmlns:p14="http://schemas.microsoft.com/office/powerpoint/2010/main" val="1826153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41</a:t>
            </a:fld>
            <a:endParaRPr lang="it-IT" dirty="0"/>
          </a:p>
        </p:txBody>
      </p:sp>
    </p:spTree>
    <p:extLst>
      <p:ext uri="{BB962C8B-B14F-4D97-AF65-F5344CB8AC3E}">
        <p14:creationId xmlns:p14="http://schemas.microsoft.com/office/powerpoint/2010/main" val="597943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Such</a:t>
            </a:r>
            <a:r>
              <a:rPr lang="de-AT" baseline="0" dirty="0" smtClean="0"/>
              <a:t> </a:t>
            </a:r>
            <a:r>
              <a:rPr lang="de-AT" baseline="0" dirty="0" err="1" smtClean="0"/>
              <a:t>travel</a:t>
            </a:r>
            <a:r>
              <a:rPr lang="de-AT" baseline="0" dirty="0" smtClean="0"/>
              <a:t> </a:t>
            </a:r>
            <a:r>
              <a:rPr lang="de-AT" baseline="0" dirty="0" err="1" smtClean="0"/>
              <a:t>brochures</a:t>
            </a:r>
            <a:r>
              <a:rPr lang="de-AT" baseline="0" dirty="0" smtClean="0"/>
              <a:t> </a:t>
            </a:r>
            <a:r>
              <a:rPr lang="de-AT" baseline="0" dirty="0" err="1" smtClean="0"/>
              <a:t>allow</a:t>
            </a:r>
            <a:r>
              <a:rPr lang="de-AT" baseline="0" dirty="0" smtClean="0"/>
              <a:t> </a:t>
            </a:r>
            <a:r>
              <a:rPr lang="de-AT" baseline="0" dirty="0" err="1" smtClean="0"/>
              <a:t>to</a:t>
            </a:r>
            <a:r>
              <a:rPr lang="de-AT" baseline="0" dirty="0" smtClean="0"/>
              <a:t> find out </a:t>
            </a:r>
            <a:r>
              <a:rPr lang="de-AT" baseline="0" dirty="0" err="1" smtClean="0"/>
              <a:t>about</a:t>
            </a:r>
            <a:r>
              <a:rPr lang="de-AT" baseline="0" dirty="0" smtClean="0"/>
              <a:t> </a:t>
            </a:r>
            <a:r>
              <a:rPr lang="de-AT" baseline="0" dirty="0" err="1" smtClean="0"/>
              <a:t>points</a:t>
            </a:r>
            <a:r>
              <a:rPr lang="de-AT" baseline="0" dirty="0" smtClean="0"/>
              <a:t> </a:t>
            </a:r>
            <a:r>
              <a:rPr lang="de-AT" baseline="0" dirty="0" err="1" smtClean="0"/>
              <a:t>of</a:t>
            </a:r>
            <a:r>
              <a:rPr lang="de-AT" baseline="0" dirty="0" smtClean="0"/>
              <a:t> </a:t>
            </a:r>
            <a:r>
              <a:rPr lang="de-AT" baseline="0" dirty="0" err="1" smtClean="0"/>
              <a:t>interest</a:t>
            </a:r>
            <a:r>
              <a:rPr lang="de-AT" baseline="0" dirty="0" smtClean="0"/>
              <a:t> (POIs) in </a:t>
            </a:r>
            <a:r>
              <a:rPr lang="de-AT" baseline="0" dirty="0" err="1" smtClean="0"/>
              <a:t>the</a:t>
            </a:r>
            <a:r>
              <a:rPr lang="de-AT" baseline="0" dirty="0" smtClean="0"/>
              <a:t> </a:t>
            </a:r>
            <a:r>
              <a:rPr lang="de-AT" baseline="0" dirty="0" err="1" smtClean="0"/>
              <a:t>city</a:t>
            </a:r>
            <a:r>
              <a:rPr lang="de-AT" baseline="0" dirty="0" smtClean="0"/>
              <a:t>, </a:t>
            </a:r>
            <a:r>
              <a:rPr lang="de-AT" baseline="0" dirty="0" err="1" smtClean="0"/>
              <a:t>and</a:t>
            </a:r>
            <a:r>
              <a:rPr lang="de-AT" baseline="0" dirty="0" smtClean="0"/>
              <a:t> </a:t>
            </a:r>
            <a:r>
              <a:rPr lang="de-AT" baseline="0" dirty="0" err="1" smtClean="0"/>
              <a:t>sometimes</a:t>
            </a:r>
            <a:r>
              <a:rPr lang="de-AT" baseline="0" dirty="0" smtClean="0"/>
              <a:t> </a:t>
            </a:r>
            <a:r>
              <a:rPr lang="de-AT" baseline="0" dirty="0" err="1" smtClean="0"/>
              <a:t>how</a:t>
            </a:r>
            <a:r>
              <a:rPr lang="de-AT" baseline="0" dirty="0" smtClean="0"/>
              <a:t> </a:t>
            </a:r>
            <a:r>
              <a:rPr lang="de-AT" baseline="0" dirty="0" err="1" smtClean="0"/>
              <a:t>to</a:t>
            </a:r>
            <a:r>
              <a:rPr lang="de-AT" baseline="0" dirty="0" smtClean="0"/>
              <a:t> </a:t>
            </a:r>
            <a:r>
              <a:rPr lang="de-AT" baseline="0" dirty="0" err="1" smtClean="0"/>
              <a:t>get</a:t>
            </a:r>
            <a:r>
              <a:rPr lang="de-AT" baseline="0" dirty="0" smtClean="0"/>
              <a:t> </a:t>
            </a:r>
            <a:r>
              <a:rPr lang="de-AT" baseline="0" dirty="0" err="1" smtClean="0"/>
              <a:t>to</a:t>
            </a:r>
            <a:r>
              <a:rPr lang="de-AT" baseline="0" dirty="0" smtClean="0"/>
              <a:t> </a:t>
            </a:r>
            <a:r>
              <a:rPr lang="de-AT" baseline="0" dirty="0" err="1" smtClean="0"/>
              <a:t>those</a:t>
            </a:r>
            <a:r>
              <a:rPr lang="de-AT" baseline="0" dirty="0" smtClean="0"/>
              <a:t> POIs (</a:t>
            </a:r>
            <a:r>
              <a:rPr lang="de-AT" baseline="0" dirty="0" err="1" smtClean="0"/>
              <a:t>maybe</a:t>
            </a:r>
            <a:r>
              <a:rPr lang="de-AT" baseline="0" dirty="0" smtClean="0"/>
              <a:t> by </a:t>
            </a:r>
            <a:r>
              <a:rPr lang="de-AT" baseline="0" dirty="0" err="1" smtClean="0"/>
              <a:t>the</a:t>
            </a:r>
            <a:r>
              <a:rPr lang="de-AT" baseline="0" dirty="0" smtClean="0"/>
              <a:t> </a:t>
            </a:r>
            <a:r>
              <a:rPr lang="de-AT" baseline="0" dirty="0" err="1" smtClean="0"/>
              <a:t>closest</a:t>
            </a:r>
            <a:r>
              <a:rPr lang="de-AT" baseline="0" dirty="0" smtClean="0"/>
              <a:t> </a:t>
            </a:r>
            <a:r>
              <a:rPr lang="de-AT" baseline="0" dirty="0" err="1" smtClean="0"/>
              <a:t>metro</a:t>
            </a:r>
            <a:r>
              <a:rPr lang="de-AT" baseline="0" dirty="0" smtClean="0"/>
              <a:t> </a:t>
            </a:r>
            <a:r>
              <a:rPr lang="de-AT" baseline="0" dirty="0" err="1" smtClean="0"/>
              <a:t>station</a:t>
            </a:r>
            <a:r>
              <a:rPr lang="de-AT" baseline="0" dirty="0" smtClean="0"/>
              <a:t>).</a:t>
            </a:r>
          </a:p>
          <a:p>
            <a:endParaRPr lang="de-AT" baseline="0" dirty="0" smtClean="0"/>
          </a:p>
          <a:p>
            <a:r>
              <a:rPr lang="de-AT" baseline="0" dirty="0" smtClean="0"/>
              <a:t>&lt;</a:t>
            </a:r>
            <a:r>
              <a:rPr lang="de-AT" baseline="0" dirty="0" err="1" smtClean="0"/>
              <a:t>showing</a:t>
            </a:r>
            <a:r>
              <a:rPr lang="de-AT" baseline="0" dirty="0" smtClean="0"/>
              <a:t> </a:t>
            </a:r>
            <a:r>
              <a:rPr lang="de-AT" baseline="0" dirty="0" err="1" smtClean="0"/>
              <a:t>travel</a:t>
            </a:r>
            <a:r>
              <a:rPr lang="de-AT" baseline="0" dirty="0" smtClean="0"/>
              <a:t> </a:t>
            </a:r>
            <a:r>
              <a:rPr lang="de-AT" baseline="0" dirty="0" err="1" smtClean="0"/>
              <a:t>brochure</a:t>
            </a:r>
            <a:r>
              <a:rPr lang="de-AT" baseline="0" dirty="0" smtClean="0"/>
              <a:t>&gt;</a:t>
            </a:r>
            <a:endParaRPr lang="de-AT" baseline="0" dirty="0"/>
          </a:p>
          <a:p>
            <a:r>
              <a:rPr lang="de-AT" baseline="0" dirty="0" smtClean="0"/>
              <a:t>Such a </a:t>
            </a:r>
            <a:r>
              <a:rPr lang="de-AT" baseline="0" dirty="0" err="1" smtClean="0"/>
              <a:t>travel</a:t>
            </a:r>
            <a:r>
              <a:rPr lang="de-AT" baseline="0" dirty="0" smtClean="0"/>
              <a:t> </a:t>
            </a:r>
            <a:r>
              <a:rPr lang="de-AT" baseline="0" dirty="0" err="1" smtClean="0"/>
              <a:t>brochure</a:t>
            </a:r>
            <a:r>
              <a:rPr lang="de-AT" baseline="0" dirty="0" smtClean="0"/>
              <a:t> </a:t>
            </a:r>
            <a:r>
              <a:rPr lang="de-AT" baseline="0" dirty="0" err="1" smtClean="0"/>
              <a:t>may</a:t>
            </a:r>
            <a:r>
              <a:rPr lang="de-AT" baseline="0" dirty="0" smtClean="0"/>
              <a:t> </a:t>
            </a:r>
            <a:r>
              <a:rPr lang="de-AT" baseline="0" dirty="0" err="1" smtClean="0"/>
              <a:t>look</a:t>
            </a:r>
            <a:r>
              <a:rPr lang="de-AT" baseline="0" dirty="0" smtClean="0"/>
              <a:t> like </a:t>
            </a:r>
            <a:r>
              <a:rPr lang="de-AT" baseline="0" dirty="0" err="1" smtClean="0"/>
              <a:t>this</a:t>
            </a:r>
            <a:r>
              <a:rPr lang="de-AT" baseline="0" dirty="0" smtClean="0"/>
              <a:t> </a:t>
            </a:r>
            <a:r>
              <a:rPr lang="de-AT" baseline="0" dirty="0" err="1" smtClean="0"/>
              <a:t>one</a:t>
            </a:r>
            <a:r>
              <a:rPr lang="de-AT" baseline="0" dirty="0" smtClean="0"/>
              <a:t>. </a:t>
            </a:r>
            <a:r>
              <a:rPr lang="de-AT" baseline="0" dirty="0" err="1" smtClean="0"/>
              <a:t>Here</a:t>
            </a:r>
            <a:r>
              <a:rPr lang="de-AT" baseline="0" dirty="0" smtClean="0"/>
              <a:t>, </a:t>
            </a:r>
            <a:r>
              <a:rPr lang="de-AT" baseline="0" dirty="0" err="1" smtClean="0"/>
              <a:t>the</a:t>
            </a:r>
            <a:r>
              <a:rPr lang="de-AT" baseline="0" dirty="0" smtClean="0"/>
              <a:t> POIs in </a:t>
            </a:r>
            <a:r>
              <a:rPr lang="de-AT" baseline="0" dirty="0" err="1" smtClean="0"/>
              <a:t>the</a:t>
            </a:r>
            <a:r>
              <a:rPr lang="de-AT" baseline="0" dirty="0" smtClean="0"/>
              <a:t> </a:t>
            </a:r>
            <a:r>
              <a:rPr lang="de-AT" baseline="0" dirty="0" err="1" smtClean="0"/>
              <a:t>map</a:t>
            </a:r>
            <a:r>
              <a:rPr lang="de-AT" baseline="0" dirty="0" smtClean="0"/>
              <a:t> </a:t>
            </a:r>
            <a:r>
              <a:rPr lang="de-AT" baseline="0" dirty="0" err="1" smtClean="0"/>
              <a:t>have</a:t>
            </a:r>
            <a:r>
              <a:rPr lang="de-AT" baseline="0" dirty="0" smtClean="0"/>
              <a:t> </a:t>
            </a:r>
            <a:r>
              <a:rPr lang="de-AT" baseline="0" dirty="0" err="1" smtClean="0"/>
              <a:t>numbered</a:t>
            </a:r>
            <a:r>
              <a:rPr lang="de-AT" baseline="0" dirty="0" smtClean="0"/>
              <a:t> </a:t>
            </a:r>
            <a:r>
              <a:rPr lang="de-AT" baseline="0" dirty="0" err="1" smtClean="0"/>
              <a:t>cross-references</a:t>
            </a:r>
            <a:r>
              <a:rPr lang="de-AT" baseline="0" dirty="0" smtClean="0"/>
              <a:t> </a:t>
            </a:r>
            <a:r>
              <a:rPr lang="de-AT" baseline="0" dirty="0" err="1" smtClean="0"/>
              <a:t>to</a:t>
            </a:r>
            <a:r>
              <a:rPr lang="de-AT" baseline="0" dirty="0" smtClean="0"/>
              <a:t> an </a:t>
            </a:r>
            <a:r>
              <a:rPr lang="de-AT" baseline="0" dirty="0" err="1" smtClean="0"/>
              <a:t>arbitrarily</a:t>
            </a:r>
            <a:r>
              <a:rPr lang="de-AT" baseline="0" dirty="0" smtClean="0"/>
              <a:t> </a:t>
            </a:r>
            <a:r>
              <a:rPr lang="de-AT" baseline="0" dirty="0" err="1" smtClean="0"/>
              <a:t>sorted</a:t>
            </a:r>
            <a:r>
              <a:rPr lang="de-AT" baseline="0" dirty="0" smtClean="0"/>
              <a:t> </a:t>
            </a:r>
            <a:r>
              <a:rPr lang="de-AT" baseline="0" dirty="0" err="1" smtClean="0"/>
              <a:t>list</a:t>
            </a:r>
            <a:r>
              <a:rPr lang="de-AT" baseline="0" dirty="0" smtClean="0"/>
              <a:t> </a:t>
            </a:r>
            <a:r>
              <a:rPr lang="de-AT" baseline="0" dirty="0" err="1" smtClean="0"/>
              <a:t>with</a:t>
            </a:r>
            <a:r>
              <a:rPr lang="de-AT" baseline="0" dirty="0" smtClean="0"/>
              <a:t> </a:t>
            </a:r>
            <a:r>
              <a:rPr lang="de-AT" baseline="0" dirty="0" err="1" smtClean="0"/>
              <a:t>descriptions</a:t>
            </a:r>
            <a:r>
              <a:rPr lang="de-AT" baseline="0" dirty="0" smtClean="0"/>
              <a:t> </a:t>
            </a:r>
            <a:r>
              <a:rPr lang="de-AT" baseline="0" dirty="0" err="1" smtClean="0"/>
              <a:t>of</a:t>
            </a:r>
            <a:r>
              <a:rPr lang="de-AT" baseline="0" dirty="0" smtClean="0"/>
              <a:t> </a:t>
            </a:r>
            <a:r>
              <a:rPr lang="de-AT" baseline="0" dirty="0" err="1" smtClean="0"/>
              <a:t>the</a:t>
            </a:r>
            <a:r>
              <a:rPr lang="de-AT" baseline="0" dirty="0" smtClean="0"/>
              <a:t> POIs. </a:t>
            </a:r>
            <a:r>
              <a:rPr lang="de-AT" baseline="0" dirty="0" err="1" smtClean="0"/>
              <a:t>However</a:t>
            </a:r>
            <a:r>
              <a:rPr lang="de-AT" baseline="0" dirty="0" smtClean="0"/>
              <a:t>, </a:t>
            </a:r>
            <a:r>
              <a:rPr lang="de-AT" baseline="0" dirty="0" err="1" smtClean="0"/>
              <a:t>finding</a:t>
            </a:r>
            <a:r>
              <a:rPr lang="de-AT" baseline="0" dirty="0" smtClean="0"/>
              <a:t> </a:t>
            </a:r>
            <a:r>
              <a:rPr lang="de-AT" baseline="0" dirty="0" err="1" smtClean="0"/>
              <a:t>of</a:t>
            </a:r>
            <a:r>
              <a:rPr lang="de-AT" baseline="0" dirty="0" smtClean="0"/>
              <a:t> </a:t>
            </a:r>
            <a:r>
              <a:rPr lang="de-AT" baseline="0" dirty="0" err="1" smtClean="0"/>
              <a:t>information</a:t>
            </a:r>
            <a:r>
              <a:rPr lang="de-AT" baseline="0" dirty="0" smtClean="0"/>
              <a:t> </a:t>
            </a:r>
            <a:r>
              <a:rPr lang="de-AT" baseline="0" dirty="0" err="1" smtClean="0"/>
              <a:t>about</a:t>
            </a:r>
            <a:r>
              <a:rPr lang="de-AT" baseline="0" dirty="0" smtClean="0"/>
              <a:t> </a:t>
            </a:r>
            <a:r>
              <a:rPr lang="de-AT" baseline="0" dirty="0" err="1" smtClean="0"/>
              <a:t>nearby</a:t>
            </a:r>
            <a:r>
              <a:rPr lang="de-AT" baseline="0" dirty="0" smtClean="0"/>
              <a:t> POIs </a:t>
            </a:r>
            <a:r>
              <a:rPr lang="de-AT" baseline="0" dirty="0" err="1" smtClean="0"/>
              <a:t>is</a:t>
            </a:r>
            <a:r>
              <a:rPr lang="de-AT" baseline="0" dirty="0" smtClean="0"/>
              <a:t> </a:t>
            </a:r>
            <a:r>
              <a:rPr lang="de-AT" baseline="0" dirty="0" err="1" smtClean="0"/>
              <a:t>often</a:t>
            </a:r>
            <a:r>
              <a:rPr lang="de-AT" baseline="0" dirty="0" smtClean="0"/>
              <a:t> </a:t>
            </a:r>
            <a:r>
              <a:rPr lang="de-AT" baseline="0" dirty="0" err="1" smtClean="0"/>
              <a:t>tedious</a:t>
            </a:r>
            <a:r>
              <a:rPr lang="de-AT" baseline="0" dirty="0" smtClean="0"/>
              <a:t>. In </a:t>
            </a:r>
            <a:r>
              <a:rPr lang="de-AT" baseline="0" dirty="0" err="1" smtClean="0"/>
              <a:t>this</a:t>
            </a:r>
            <a:r>
              <a:rPr lang="de-AT" baseline="0" dirty="0" smtClean="0"/>
              <a:t> </a:t>
            </a:r>
            <a:r>
              <a:rPr lang="de-AT" baseline="0" dirty="0" err="1" smtClean="0"/>
              <a:t>example</a:t>
            </a:r>
            <a:r>
              <a:rPr lang="de-AT" baseline="0" dirty="0" smtClean="0"/>
              <a:t>, </a:t>
            </a:r>
            <a:r>
              <a:rPr lang="de-AT" baseline="0" dirty="0" err="1" smtClean="0"/>
              <a:t>information</a:t>
            </a:r>
            <a:r>
              <a:rPr lang="de-AT" baseline="0" dirty="0" smtClean="0"/>
              <a:t> </a:t>
            </a:r>
            <a:r>
              <a:rPr lang="de-AT" baseline="0" dirty="0" err="1" smtClean="0"/>
              <a:t>about</a:t>
            </a:r>
            <a:r>
              <a:rPr lang="de-AT" baseline="0" dirty="0" smtClean="0"/>
              <a:t> </a:t>
            </a:r>
            <a:r>
              <a:rPr lang="de-AT" baseline="0" dirty="0" err="1" smtClean="0"/>
              <a:t>the</a:t>
            </a:r>
            <a:r>
              <a:rPr lang="de-AT" baseline="0" dirty="0" smtClean="0"/>
              <a:t> POI </a:t>
            </a:r>
            <a:r>
              <a:rPr lang="de-AT" baseline="0" dirty="0" err="1" smtClean="0"/>
              <a:t>with</a:t>
            </a:r>
            <a:r>
              <a:rPr lang="de-AT" baseline="0" dirty="0" smtClean="0"/>
              <a:t> </a:t>
            </a:r>
            <a:r>
              <a:rPr lang="de-AT" baseline="0" dirty="0" err="1" smtClean="0"/>
              <a:t>number</a:t>
            </a:r>
            <a:r>
              <a:rPr lang="de-AT" baseline="0" dirty="0" smtClean="0"/>
              <a:t> 37 </a:t>
            </a:r>
            <a:r>
              <a:rPr lang="de-AT" baseline="0" dirty="0" err="1" smtClean="0"/>
              <a:t>can</a:t>
            </a:r>
            <a:r>
              <a:rPr lang="de-AT" baseline="0" dirty="0" smtClean="0"/>
              <a:t> </a:t>
            </a:r>
            <a:r>
              <a:rPr lang="de-AT" baseline="0" dirty="0" err="1" smtClean="0"/>
              <a:t>be</a:t>
            </a:r>
            <a:r>
              <a:rPr lang="de-AT" baseline="0" dirty="0" smtClean="0"/>
              <a:t> </a:t>
            </a:r>
            <a:r>
              <a:rPr lang="de-AT" baseline="0" dirty="0" err="1" smtClean="0"/>
              <a:t>found</a:t>
            </a:r>
            <a:r>
              <a:rPr lang="de-AT" baseline="0" dirty="0" smtClean="0"/>
              <a:t> at </a:t>
            </a:r>
            <a:r>
              <a:rPr lang="de-AT" baseline="0" dirty="0" err="1" smtClean="0"/>
              <a:t>the</a:t>
            </a:r>
            <a:r>
              <a:rPr lang="de-AT" baseline="0" dirty="0" smtClean="0"/>
              <a:t> top </a:t>
            </a:r>
            <a:r>
              <a:rPr lang="de-AT" baseline="0" dirty="0" err="1" smtClean="0"/>
              <a:t>left</a:t>
            </a:r>
            <a:r>
              <a:rPr lang="de-AT" baseline="0" dirty="0" smtClean="0"/>
              <a:t>, </a:t>
            </a:r>
            <a:r>
              <a:rPr lang="de-AT" baseline="0" dirty="0" err="1" smtClean="0"/>
              <a:t>while</a:t>
            </a:r>
            <a:r>
              <a:rPr lang="de-AT" baseline="0" dirty="0" smtClean="0"/>
              <a:t> </a:t>
            </a:r>
            <a:r>
              <a:rPr lang="de-AT" baseline="0" dirty="0" err="1" smtClean="0"/>
              <a:t>the</a:t>
            </a:r>
            <a:r>
              <a:rPr lang="de-AT" baseline="0" dirty="0" smtClean="0"/>
              <a:t> </a:t>
            </a:r>
            <a:r>
              <a:rPr lang="de-AT" baseline="0" dirty="0" err="1" smtClean="0"/>
              <a:t>information</a:t>
            </a:r>
            <a:r>
              <a:rPr lang="de-AT" baseline="0" dirty="0" smtClean="0"/>
              <a:t> </a:t>
            </a:r>
            <a:r>
              <a:rPr lang="de-AT" baseline="0" dirty="0" err="1" smtClean="0"/>
              <a:t>about</a:t>
            </a:r>
            <a:r>
              <a:rPr lang="de-AT" baseline="0" dirty="0" smtClean="0"/>
              <a:t> </a:t>
            </a:r>
            <a:r>
              <a:rPr lang="de-AT" baseline="0" dirty="0" err="1" smtClean="0"/>
              <a:t>the</a:t>
            </a:r>
            <a:r>
              <a:rPr lang="de-AT" baseline="0" dirty="0" smtClean="0"/>
              <a:t> </a:t>
            </a:r>
            <a:r>
              <a:rPr lang="de-AT" baseline="0" dirty="0" err="1" smtClean="0"/>
              <a:t>nearby</a:t>
            </a:r>
            <a:r>
              <a:rPr lang="de-AT" baseline="0" dirty="0" smtClean="0"/>
              <a:t> POI </a:t>
            </a:r>
            <a:r>
              <a:rPr lang="de-AT" baseline="0" dirty="0" err="1" smtClean="0"/>
              <a:t>with</a:t>
            </a:r>
            <a:r>
              <a:rPr lang="de-AT" baseline="0" dirty="0" smtClean="0"/>
              <a:t> </a:t>
            </a:r>
            <a:r>
              <a:rPr lang="de-AT" baseline="0" dirty="0" err="1" smtClean="0"/>
              <a:t>number</a:t>
            </a:r>
            <a:r>
              <a:rPr lang="de-AT" baseline="0" dirty="0" smtClean="0"/>
              <a:t> 67 </a:t>
            </a:r>
            <a:r>
              <a:rPr lang="de-AT" baseline="0" dirty="0" err="1" smtClean="0"/>
              <a:t>can</a:t>
            </a:r>
            <a:r>
              <a:rPr lang="de-AT" baseline="0" dirty="0" smtClean="0"/>
              <a:t> </a:t>
            </a:r>
            <a:r>
              <a:rPr lang="de-AT" baseline="0" dirty="0" err="1" smtClean="0"/>
              <a:t>be</a:t>
            </a:r>
            <a:r>
              <a:rPr lang="de-AT" baseline="0" dirty="0" smtClean="0"/>
              <a:t> </a:t>
            </a:r>
            <a:r>
              <a:rPr lang="de-AT" baseline="0" dirty="0" err="1" smtClean="0"/>
              <a:t>found</a:t>
            </a:r>
            <a:r>
              <a:rPr lang="de-AT" baseline="0" dirty="0" smtClean="0"/>
              <a:t> at </a:t>
            </a:r>
            <a:r>
              <a:rPr lang="de-AT" baseline="0" dirty="0" err="1" smtClean="0"/>
              <a:t>the</a:t>
            </a:r>
            <a:r>
              <a:rPr lang="de-AT" baseline="0" dirty="0" smtClean="0"/>
              <a:t> </a:t>
            </a:r>
            <a:r>
              <a:rPr lang="de-AT" baseline="0" dirty="0" err="1" smtClean="0"/>
              <a:t>bottom</a:t>
            </a:r>
            <a:r>
              <a:rPr lang="de-AT" baseline="0" dirty="0" smtClean="0"/>
              <a:t> </a:t>
            </a:r>
            <a:r>
              <a:rPr lang="de-AT" baseline="0" dirty="0" err="1" smtClean="0"/>
              <a:t>right</a:t>
            </a:r>
            <a:r>
              <a:rPr lang="de-AT" baseline="0" dirty="0" smtClean="0"/>
              <a:t>.</a:t>
            </a:r>
          </a:p>
        </p:txBody>
      </p:sp>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3</a:t>
            </a:fld>
            <a:endParaRPr lang="it-IT" dirty="0"/>
          </a:p>
        </p:txBody>
      </p:sp>
    </p:spTree>
    <p:extLst>
      <p:ext uri="{BB962C8B-B14F-4D97-AF65-F5344CB8AC3E}">
        <p14:creationId xmlns:p14="http://schemas.microsoft.com/office/powerpoint/2010/main" val="608990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So </a:t>
            </a:r>
            <a:r>
              <a:rPr lang="de-AT" dirty="0" err="1" smtClean="0"/>
              <a:t>we</a:t>
            </a:r>
            <a:r>
              <a:rPr lang="de-AT" baseline="0" dirty="0" smtClean="0"/>
              <a:t> </a:t>
            </a:r>
            <a:r>
              <a:rPr lang="de-AT" baseline="0" dirty="0" err="1" smtClean="0"/>
              <a:t>can</a:t>
            </a:r>
            <a:r>
              <a:rPr lang="de-AT" baseline="0" dirty="0" smtClean="0"/>
              <a:t> </a:t>
            </a:r>
            <a:r>
              <a:rPr lang="de-AT" baseline="0" dirty="0" err="1" smtClean="0"/>
              <a:t>see</a:t>
            </a:r>
            <a:r>
              <a:rPr lang="de-AT" baseline="0" dirty="0" smtClean="0"/>
              <a:t>, </a:t>
            </a:r>
            <a:r>
              <a:rPr lang="de-AT" baseline="0" dirty="0" err="1" smtClean="0"/>
              <a:t>that</a:t>
            </a:r>
            <a:r>
              <a:rPr lang="de-AT" baseline="0" dirty="0" smtClean="0"/>
              <a:t> classic </a:t>
            </a:r>
            <a:r>
              <a:rPr lang="de-AT" baseline="0" dirty="0" err="1" smtClean="0"/>
              <a:t>travel</a:t>
            </a:r>
            <a:r>
              <a:rPr lang="de-AT" baseline="0" dirty="0" smtClean="0"/>
              <a:t> </a:t>
            </a:r>
            <a:r>
              <a:rPr lang="de-AT" baseline="0" dirty="0" err="1" smtClean="0"/>
              <a:t>brochures</a:t>
            </a:r>
            <a:r>
              <a:rPr lang="de-AT" baseline="0" dirty="0" smtClean="0"/>
              <a:t> </a:t>
            </a:r>
            <a:r>
              <a:rPr lang="de-AT" baseline="0" dirty="0" err="1" smtClean="0"/>
              <a:t>suffer</a:t>
            </a:r>
            <a:r>
              <a:rPr lang="de-AT" baseline="0" dirty="0" smtClean="0"/>
              <a:t> </a:t>
            </a:r>
            <a:r>
              <a:rPr lang="de-AT" baseline="0" dirty="0" err="1" smtClean="0"/>
              <a:t>from</a:t>
            </a:r>
            <a:r>
              <a:rPr lang="de-AT" baseline="0" dirty="0" smtClean="0"/>
              <a:t> </a:t>
            </a:r>
            <a:r>
              <a:rPr lang="de-AT" baseline="0" dirty="0" err="1" smtClean="0"/>
              <a:t>several</a:t>
            </a:r>
            <a:r>
              <a:rPr lang="de-AT" baseline="0" dirty="0" smtClean="0"/>
              <a:t> </a:t>
            </a:r>
            <a:r>
              <a:rPr lang="de-AT" baseline="0" dirty="0" err="1" smtClean="0"/>
              <a:t>problems</a:t>
            </a:r>
            <a:r>
              <a:rPr lang="de-AT" baseline="0" dirty="0" smtClean="0"/>
              <a:t>.</a:t>
            </a:r>
          </a:p>
          <a:p>
            <a:endParaRPr lang="de-AT" baseline="0" dirty="0" smtClean="0"/>
          </a:p>
          <a:p>
            <a:r>
              <a:rPr lang="de-AT" baseline="0" dirty="0" err="1" smtClean="0"/>
              <a:t>Usually</a:t>
            </a:r>
            <a:r>
              <a:rPr lang="de-AT" baseline="0" dirty="0" smtClean="0"/>
              <a:t>, </a:t>
            </a:r>
            <a:r>
              <a:rPr lang="de-AT" baseline="0" dirty="0" err="1" smtClean="0"/>
              <a:t>they</a:t>
            </a:r>
            <a:r>
              <a:rPr lang="de-AT" baseline="0" dirty="0" smtClean="0"/>
              <a:t> </a:t>
            </a:r>
            <a:r>
              <a:rPr lang="de-AT" baseline="0" dirty="0" err="1" smtClean="0"/>
              <a:t>are</a:t>
            </a:r>
            <a:r>
              <a:rPr lang="de-AT" baseline="0" dirty="0" smtClean="0"/>
              <a:t> not </a:t>
            </a:r>
            <a:r>
              <a:rPr lang="de-AT" baseline="0" dirty="0" err="1" smtClean="0"/>
              <a:t>suitable</a:t>
            </a:r>
            <a:r>
              <a:rPr lang="de-AT" baseline="0" dirty="0" smtClean="0"/>
              <a:t> </a:t>
            </a:r>
            <a:r>
              <a:rPr lang="de-AT" baseline="0" dirty="0" err="1" smtClean="0"/>
              <a:t>for</a:t>
            </a:r>
            <a:r>
              <a:rPr lang="de-AT" baseline="0" dirty="0" smtClean="0"/>
              <a:t> larger </a:t>
            </a:r>
            <a:r>
              <a:rPr lang="de-AT" baseline="0" dirty="0" err="1" smtClean="0"/>
              <a:t>areas</a:t>
            </a:r>
            <a:r>
              <a:rPr lang="de-AT" baseline="0" dirty="0" smtClean="0"/>
              <a:t> </a:t>
            </a:r>
            <a:r>
              <a:rPr lang="de-AT" baseline="0" dirty="0" err="1" smtClean="0"/>
              <a:t>because</a:t>
            </a:r>
            <a:r>
              <a:rPr lang="de-AT" baseline="0" dirty="0" smtClean="0"/>
              <a:t> </a:t>
            </a:r>
            <a:r>
              <a:rPr lang="de-AT" baseline="0" dirty="0" err="1" smtClean="0"/>
              <a:t>the</a:t>
            </a:r>
            <a:r>
              <a:rPr lang="de-AT" baseline="0" dirty="0" smtClean="0"/>
              <a:t> </a:t>
            </a:r>
            <a:r>
              <a:rPr lang="en-US" baseline="0" dirty="0" smtClean="0"/>
              <a:t>map level-of-detail will be too low near important areas like the POIs.</a:t>
            </a:r>
          </a:p>
          <a:p>
            <a:endParaRPr lang="de-AT" baseline="0" dirty="0" smtClean="0"/>
          </a:p>
          <a:p>
            <a:r>
              <a:rPr lang="de-AT" baseline="0" dirty="0" err="1" smtClean="0"/>
              <a:t>Then</a:t>
            </a:r>
            <a:r>
              <a:rPr lang="de-AT" baseline="0" dirty="0" smtClean="0"/>
              <a:t>, </a:t>
            </a:r>
            <a:r>
              <a:rPr lang="de-AT" baseline="0" dirty="0" err="1" smtClean="0"/>
              <a:t>what</a:t>
            </a:r>
            <a:r>
              <a:rPr lang="de-AT" baseline="0" dirty="0" smtClean="0"/>
              <a:t> </a:t>
            </a:r>
            <a:r>
              <a:rPr lang="de-AT" baseline="0" dirty="0" err="1" smtClean="0"/>
              <a:t>we‘ve</a:t>
            </a:r>
            <a:r>
              <a:rPr lang="de-AT" baseline="0" dirty="0" smtClean="0"/>
              <a:t> just </a:t>
            </a:r>
            <a:r>
              <a:rPr lang="de-AT" baseline="0" dirty="0" err="1" smtClean="0"/>
              <a:t>seen</a:t>
            </a:r>
            <a:r>
              <a:rPr lang="de-AT" baseline="0" dirty="0" smtClean="0"/>
              <a:t> in </a:t>
            </a:r>
            <a:r>
              <a:rPr lang="de-AT" baseline="0" dirty="0" err="1" smtClean="0"/>
              <a:t>the</a:t>
            </a:r>
            <a:r>
              <a:rPr lang="de-AT" baseline="0" dirty="0" smtClean="0"/>
              <a:t> </a:t>
            </a:r>
            <a:r>
              <a:rPr lang="de-AT" baseline="0" dirty="0" err="1" smtClean="0"/>
              <a:t>example</a:t>
            </a:r>
            <a:r>
              <a:rPr lang="de-AT" baseline="0" dirty="0" smtClean="0"/>
              <a:t>, </a:t>
            </a:r>
            <a:r>
              <a:rPr lang="en-US" baseline="0" dirty="0" smtClean="0"/>
              <a:t>it is tedious to ﬁnd information about nearby POIs.</a:t>
            </a:r>
          </a:p>
          <a:p>
            <a:endParaRPr lang="de-AT" baseline="0" dirty="0" smtClean="0"/>
          </a:p>
          <a:p>
            <a:r>
              <a:rPr lang="de-AT" baseline="0" dirty="0" err="1" smtClean="0"/>
              <a:t>Finally</a:t>
            </a:r>
            <a:r>
              <a:rPr lang="de-AT" baseline="0" dirty="0" smtClean="0"/>
              <a:t>, </a:t>
            </a:r>
            <a:r>
              <a:rPr lang="de-AT" baseline="0" dirty="0" err="1" smtClean="0"/>
              <a:t>they</a:t>
            </a:r>
            <a:r>
              <a:rPr lang="de-AT" baseline="0" dirty="0" smtClean="0"/>
              <a:t> do not </a:t>
            </a:r>
            <a:r>
              <a:rPr lang="de-AT" baseline="0" dirty="0" err="1" smtClean="0"/>
              <a:t>offer</a:t>
            </a:r>
            <a:r>
              <a:rPr lang="de-AT" baseline="0" dirty="0" smtClean="0"/>
              <a:t> </a:t>
            </a:r>
            <a:r>
              <a:rPr lang="de-AT" baseline="0" dirty="0" err="1" smtClean="0"/>
              <a:t>guidance</a:t>
            </a:r>
            <a:r>
              <a:rPr lang="de-AT" baseline="0" dirty="0" smtClean="0"/>
              <a:t> </a:t>
            </a:r>
            <a:r>
              <a:rPr lang="de-AT" baseline="0" dirty="0" err="1" smtClean="0"/>
              <a:t>for</a:t>
            </a:r>
            <a:r>
              <a:rPr lang="de-AT" baseline="0" dirty="0" smtClean="0"/>
              <a:t> </a:t>
            </a:r>
            <a:r>
              <a:rPr lang="de-AT" baseline="0" dirty="0" err="1" smtClean="0"/>
              <a:t>efficient</a:t>
            </a:r>
            <a:r>
              <a:rPr lang="de-AT" baseline="0" dirty="0" smtClean="0"/>
              <a:t> </a:t>
            </a:r>
            <a:r>
              <a:rPr lang="de-AT" baseline="0" dirty="0" err="1" smtClean="0"/>
              <a:t>travel</a:t>
            </a:r>
            <a:r>
              <a:rPr lang="de-AT" baseline="0" dirty="0" smtClean="0"/>
              <a:t> </a:t>
            </a:r>
            <a:r>
              <a:rPr lang="de-AT" baseline="0" dirty="0" err="1" smtClean="0"/>
              <a:t>from</a:t>
            </a:r>
            <a:r>
              <a:rPr lang="de-AT" baseline="0" dirty="0" smtClean="0"/>
              <a:t> </a:t>
            </a:r>
            <a:r>
              <a:rPr lang="de-AT" baseline="0" dirty="0" err="1" smtClean="0"/>
              <a:t>one</a:t>
            </a:r>
            <a:r>
              <a:rPr lang="de-AT" baseline="0" dirty="0" smtClean="0"/>
              <a:t> POI </a:t>
            </a:r>
            <a:r>
              <a:rPr lang="de-AT" baseline="0" dirty="0" err="1" smtClean="0"/>
              <a:t>to</a:t>
            </a:r>
            <a:r>
              <a:rPr lang="de-AT" baseline="0" dirty="0" smtClean="0"/>
              <a:t> </a:t>
            </a:r>
            <a:r>
              <a:rPr lang="de-AT" baseline="0" dirty="0" err="1" smtClean="0"/>
              <a:t>another</a:t>
            </a:r>
            <a:r>
              <a:rPr lang="de-AT" baseline="0" dirty="0" smtClean="0"/>
              <a:t>.</a:t>
            </a:r>
          </a:p>
          <a:p>
            <a:endParaRPr lang="de-AT" baseline="0" dirty="0" smtClean="0"/>
          </a:p>
          <a:p>
            <a:r>
              <a:rPr lang="de-AT" baseline="0" dirty="0" smtClean="0"/>
              <a:t>Problems 1 </a:t>
            </a:r>
            <a:r>
              <a:rPr lang="de-AT" baseline="0" dirty="0" err="1" smtClean="0"/>
              <a:t>and</a:t>
            </a:r>
            <a:r>
              <a:rPr lang="de-AT" baseline="0" dirty="0" smtClean="0"/>
              <a:t> 2 </a:t>
            </a:r>
            <a:r>
              <a:rPr lang="de-AT" baseline="0" dirty="0" err="1" smtClean="0"/>
              <a:t>lead</a:t>
            </a:r>
            <a:r>
              <a:rPr lang="de-AT" baseline="0" dirty="0" smtClean="0"/>
              <a:t> </a:t>
            </a:r>
            <a:r>
              <a:rPr lang="de-AT" baseline="0" dirty="0" err="1" smtClean="0"/>
              <a:t>to</a:t>
            </a:r>
            <a:r>
              <a:rPr lang="de-AT" baseline="0" dirty="0" smtClean="0"/>
              <a:t> a </a:t>
            </a:r>
            <a:r>
              <a:rPr lang="de-AT" baseline="0" dirty="0" err="1" smtClean="0"/>
              <a:t>layout</a:t>
            </a:r>
            <a:r>
              <a:rPr lang="de-AT" baseline="0" dirty="0" smtClean="0"/>
              <a:t> </a:t>
            </a:r>
            <a:r>
              <a:rPr lang="de-AT" baseline="0" dirty="0" err="1" smtClean="0"/>
              <a:t>problem</a:t>
            </a:r>
            <a:r>
              <a:rPr lang="de-AT" baseline="0" dirty="0" smtClean="0"/>
              <a:t>: „</a:t>
            </a:r>
            <a:r>
              <a:rPr lang="de-AT" baseline="0" dirty="0" err="1" smtClean="0"/>
              <a:t>How</a:t>
            </a:r>
            <a:r>
              <a:rPr lang="de-AT" baseline="0" dirty="0" smtClean="0"/>
              <a:t> </a:t>
            </a:r>
            <a:r>
              <a:rPr lang="de-AT" baseline="0" dirty="0" err="1" smtClean="0"/>
              <a:t>can</a:t>
            </a:r>
            <a:r>
              <a:rPr lang="de-AT" baseline="0" dirty="0" smtClean="0"/>
              <a:t> </a:t>
            </a:r>
            <a:r>
              <a:rPr lang="de-AT" baseline="0" dirty="0" err="1" smtClean="0"/>
              <a:t>the</a:t>
            </a:r>
            <a:r>
              <a:rPr lang="de-AT" baseline="0" dirty="0" smtClean="0"/>
              <a:t> POIs </a:t>
            </a:r>
            <a:r>
              <a:rPr lang="de-AT" baseline="0" dirty="0" err="1" smtClean="0"/>
              <a:t>and</a:t>
            </a:r>
            <a:r>
              <a:rPr lang="de-AT" baseline="0" dirty="0" smtClean="0"/>
              <a:t> </a:t>
            </a:r>
            <a:r>
              <a:rPr lang="de-AT" baseline="0" dirty="0" err="1" smtClean="0"/>
              <a:t>detail</a:t>
            </a:r>
            <a:r>
              <a:rPr lang="de-AT" baseline="0" dirty="0" smtClean="0"/>
              <a:t> </a:t>
            </a:r>
            <a:r>
              <a:rPr lang="de-AT" baseline="0" dirty="0" err="1" smtClean="0"/>
              <a:t>information</a:t>
            </a:r>
            <a:r>
              <a:rPr lang="de-AT" baseline="0" dirty="0" smtClean="0"/>
              <a:t> </a:t>
            </a:r>
            <a:r>
              <a:rPr lang="de-AT" baseline="0" dirty="0" err="1" smtClean="0"/>
              <a:t>about</a:t>
            </a:r>
            <a:r>
              <a:rPr lang="de-AT" baseline="0" dirty="0" smtClean="0"/>
              <a:t> </a:t>
            </a:r>
            <a:r>
              <a:rPr lang="de-AT" baseline="0" dirty="0" err="1" smtClean="0"/>
              <a:t>them</a:t>
            </a:r>
            <a:r>
              <a:rPr lang="de-AT" baseline="0" dirty="0" smtClean="0"/>
              <a:t> </a:t>
            </a:r>
            <a:r>
              <a:rPr lang="de-AT" baseline="0" dirty="0" err="1" smtClean="0"/>
              <a:t>be</a:t>
            </a:r>
            <a:r>
              <a:rPr lang="de-AT" baseline="0" dirty="0" smtClean="0"/>
              <a:t> </a:t>
            </a:r>
            <a:r>
              <a:rPr lang="de-AT" baseline="0" dirty="0" err="1" smtClean="0"/>
              <a:t>laid</a:t>
            </a:r>
            <a:r>
              <a:rPr lang="de-AT" baseline="0" dirty="0" smtClean="0"/>
              <a:t> out on a </a:t>
            </a:r>
            <a:r>
              <a:rPr lang="de-AT" baseline="0" dirty="0" err="1" smtClean="0"/>
              <a:t>map</a:t>
            </a:r>
            <a:r>
              <a:rPr lang="de-AT" baseline="0" dirty="0" smtClean="0"/>
              <a:t> so </a:t>
            </a:r>
            <a:r>
              <a:rPr lang="de-AT" baseline="0" dirty="0" err="1" smtClean="0"/>
              <a:t>as</a:t>
            </a:r>
            <a:r>
              <a:rPr lang="en-US" baseline="0" dirty="0" smtClean="0"/>
              <a:t> to allow efﬁcient cross-referencing between the map and the detail, even for larger areas.</a:t>
            </a:r>
          </a:p>
          <a:p>
            <a:endParaRPr lang="de-AT" baseline="0" dirty="0" smtClean="0"/>
          </a:p>
          <a:p>
            <a:r>
              <a:rPr lang="de-AT" baseline="0" dirty="0" smtClean="0"/>
              <a:t>Problem 3 </a:t>
            </a:r>
            <a:r>
              <a:rPr lang="de-AT" baseline="0" dirty="0" err="1" smtClean="0"/>
              <a:t>leads</a:t>
            </a:r>
            <a:r>
              <a:rPr lang="de-AT" baseline="0" dirty="0" smtClean="0"/>
              <a:t> </a:t>
            </a:r>
            <a:r>
              <a:rPr lang="de-AT" baseline="0" dirty="0" err="1" smtClean="0"/>
              <a:t>to</a:t>
            </a:r>
            <a:r>
              <a:rPr lang="de-AT" baseline="0" dirty="0" smtClean="0"/>
              <a:t> a </a:t>
            </a:r>
            <a:r>
              <a:rPr lang="de-AT" baseline="0" dirty="0" err="1" smtClean="0"/>
              <a:t>routing</a:t>
            </a:r>
            <a:r>
              <a:rPr lang="de-AT" baseline="0" dirty="0" smtClean="0"/>
              <a:t> </a:t>
            </a:r>
            <a:r>
              <a:rPr lang="de-AT" baseline="0" dirty="0" err="1" smtClean="0"/>
              <a:t>problem</a:t>
            </a:r>
            <a:r>
              <a:rPr lang="de-AT" baseline="0" dirty="0" smtClean="0"/>
              <a:t>: </a:t>
            </a:r>
            <a:r>
              <a:rPr lang="en-US" baseline="0" dirty="0" smtClean="0"/>
              <a:t>How is it possible to represent on a single static map efﬁcient routes between multiple POIs, such that we can get from any POI to any other POI?</a:t>
            </a:r>
            <a:endParaRPr lang="de-AT" baseline="0" dirty="0" smtClean="0"/>
          </a:p>
        </p:txBody>
      </p:sp>
      <p:sp>
        <p:nvSpPr>
          <p:cNvPr id="4" name="Foliennummernplatzhalter 3"/>
          <p:cNvSpPr>
            <a:spLocks noGrp="1"/>
          </p:cNvSpPr>
          <p:nvPr>
            <p:ph type="sldNum" sz="quarter" idx="10"/>
          </p:nvPr>
        </p:nvSpPr>
        <p:spPr/>
        <p:txBody>
          <a:bodyPr/>
          <a:lstStyle/>
          <a:p>
            <a:pPr>
              <a:defRPr/>
            </a:pPr>
            <a:fld id="{5D8B13CC-6699-4505-AE69-B46E919B2D0D}" type="slidenum">
              <a:rPr lang="it-IT" smtClean="0"/>
              <a:pPr>
                <a:defRPr/>
              </a:pPr>
              <a:t>4</a:t>
            </a:fld>
            <a:endParaRPr lang="it-IT" dirty="0"/>
          </a:p>
        </p:txBody>
      </p:sp>
    </p:spTree>
    <p:extLst>
      <p:ext uri="{BB962C8B-B14F-4D97-AF65-F5344CB8AC3E}">
        <p14:creationId xmlns:p14="http://schemas.microsoft.com/office/powerpoint/2010/main" val="2665879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In </a:t>
            </a:r>
            <a:r>
              <a:rPr lang="de-AT" dirty="0" err="1" smtClean="0"/>
              <a:t>our</a:t>
            </a:r>
            <a:r>
              <a:rPr lang="de-AT" dirty="0" smtClean="0"/>
              <a:t> </a:t>
            </a:r>
            <a:r>
              <a:rPr lang="de-AT" dirty="0" err="1" smtClean="0"/>
              <a:t>work</a:t>
            </a:r>
            <a:r>
              <a:rPr lang="de-AT" dirty="0" smtClean="0"/>
              <a:t>, </a:t>
            </a:r>
            <a:r>
              <a:rPr lang="de-AT" dirty="0" err="1" smtClean="0"/>
              <a:t>we</a:t>
            </a:r>
            <a:r>
              <a:rPr lang="de-AT" dirty="0" smtClean="0"/>
              <a:t> </a:t>
            </a:r>
            <a:r>
              <a:rPr lang="de-AT" dirty="0" err="1" smtClean="0"/>
              <a:t>propose</a:t>
            </a:r>
            <a:r>
              <a:rPr lang="de-AT" baseline="0" dirty="0" smtClean="0"/>
              <a:t> </a:t>
            </a:r>
            <a:r>
              <a:rPr lang="de-AT" baseline="0" dirty="0" err="1" smtClean="0"/>
              <a:t>solutions</a:t>
            </a:r>
            <a:r>
              <a:rPr lang="de-AT" baseline="0" dirty="0" smtClean="0"/>
              <a:t> </a:t>
            </a:r>
            <a:r>
              <a:rPr lang="de-AT" baseline="0" dirty="0" err="1" smtClean="0"/>
              <a:t>to</a:t>
            </a:r>
            <a:r>
              <a:rPr lang="de-AT" baseline="0" dirty="0" smtClean="0"/>
              <a:t> </a:t>
            </a:r>
            <a:r>
              <a:rPr lang="de-AT" baseline="0" dirty="0" err="1" smtClean="0"/>
              <a:t>these</a:t>
            </a:r>
            <a:r>
              <a:rPr lang="de-AT" baseline="0" dirty="0" smtClean="0"/>
              <a:t> </a:t>
            </a:r>
            <a:r>
              <a:rPr lang="de-AT" baseline="0" dirty="0" err="1" smtClean="0"/>
              <a:t>problems</a:t>
            </a:r>
            <a:r>
              <a:rPr lang="de-AT" baseline="0" dirty="0" smtClean="0"/>
              <a:t>.</a:t>
            </a:r>
          </a:p>
          <a:p>
            <a:endParaRPr lang="de-AT" baseline="0" dirty="0" smtClean="0"/>
          </a:p>
          <a:p>
            <a:r>
              <a:rPr lang="de-AT" baseline="0" dirty="0" err="1" smtClean="0"/>
              <a:t>To</a:t>
            </a:r>
            <a:r>
              <a:rPr lang="de-AT" baseline="0" dirty="0" smtClean="0"/>
              <a:t> </a:t>
            </a:r>
            <a:r>
              <a:rPr lang="de-AT" baseline="0" dirty="0" err="1" smtClean="0"/>
              <a:t>address</a:t>
            </a:r>
            <a:r>
              <a:rPr lang="de-AT" baseline="0" dirty="0" smtClean="0"/>
              <a:t> </a:t>
            </a:r>
            <a:r>
              <a:rPr lang="de-AT" baseline="0" dirty="0" err="1" smtClean="0"/>
              <a:t>problem</a:t>
            </a:r>
            <a:r>
              <a:rPr lang="de-AT" baseline="0" dirty="0" smtClean="0"/>
              <a:t> 1, </a:t>
            </a:r>
            <a:r>
              <a:rPr lang="de-AT" baseline="0" dirty="0" err="1" smtClean="0"/>
              <a:t>we</a:t>
            </a:r>
            <a:r>
              <a:rPr lang="de-AT" baseline="0" dirty="0" smtClean="0"/>
              <a:t> </a:t>
            </a:r>
            <a:r>
              <a:rPr lang="de-AT" baseline="0" dirty="0" err="1" smtClean="0"/>
              <a:t>provide</a:t>
            </a:r>
            <a:r>
              <a:rPr lang="de-AT" baseline="0" dirty="0" smtClean="0"/>
              <a:t> </a:t>
            </a:r>
            <a:r>
              <a:rPr lang="de-AT" baseline="0" dirty="0" err="1" smtClean="0"/>
              <a:t>detail</a:t>
            </a:r>
            <a:r>
              <a:rPr lang="de-AT" baseline="0" dirty="0" smtClean="0"/>
              <a:t> </a:t>
            </a:r>
            <a:r>
              <a:rPr lang="de-AT" baseline="0" dirty="0" err="1" smtClean="0"/>
              <a:t>about</a:t>
            </a:r>
            <a:r>
              <a:rPr lang="de-AT" baseline="0" dirty="0" smtClean="0"/>
              <a:t> </a:t>
            </a:r>
            <a:r>
              <a:rPr lang="de-AT" baseline="0" dirty="0" err="1" smtClean="0"/>
              <a:t>the</a:t>
            </a:r>
            <a:r>
              <a:rPr lang="de-AT" baseline="0" dirty="0" smtClean="0"/>
              <a:t> POIs in so-</a:t>
            </a:r>
            <a:r>
              <a:rPr lang="de-AT" baseline="0" dirty="0" err="1" smtClean="0"/>
              <a:t>called</a:t>
            </a:r>
            <a:r>
              <a:rPr lang="de-AT" baseline="0" dirty="0" smtClean="0"/>
              <a:t> </a:t>
            </a:r>
            <a:r>
              <a:rPr lang="de-AT" baseline="0" dirty="0" err="1" smtClean="0"/>
              <a:t>detail</a:t>
            </a:r>
            <a:r>
              <a:rPr lang="de-AT" baseline="0" dirty="0" smtClean="0"/>
              <a:t> </a:t>
            </a:r>
            <a:r>
              <a:rPr lang="de-AT" baseline="0" dirty="0" err="1" smtClean="0"/>
              <a:t>lenses</a:t>
            </a:r>
            <a:r>
              <a:rPr lang="de-AT" baseline="0" dirty="0" smtClean="0"/>
              <a:t>, </a:t>
            </a:r>
            <a:r>
              <a:rPr lang="en-US" baseline="0" dirty="0" smtClean="0"/>
              <a:t>which contain a high-resolution map cut-out for one or more POIs, together with auxiliary information like name, address, or a photo.</a:t>
            </a:r>
          </a:p>
          <a:p>
            <a:endParaRPr lang="de-AT" baseline="0" dirty="0" smtClean="0"/>
          </a:p>
          <a:p>
            <a:r>
              <a:rPr lang="de-AT" baseline="0" dirty="0" err="1" smtClean="0"/>
              <a:t>To</a:t>
            </a:r>
            <a:r>
              <a:rPr lang="de-AT" baseline="0" dirty="0" smtClean="0"/>
              <a:t> </a:t>
            </a:r>
            <a:r>
              <a:rPr lang="de-AT" baseline="0" dirty="0" err="1" smtClean="0"/>
              <a:t>address</a:t>
            </a:r>
            <a:r>
              <a:rPr lang="de-AT" baseline="0" dirty="0" smtClean="0"/>
              <a:t> </a:t>
            </a:r>
            <a:r>
              <a:rPr lang="de-AT" baseline="0" dirty="0" err="1" smtClean="0"/>
              <a:t>problem</a:t>
            </a:r>
            <a:r>
              <a:rPr lang="de-AT" baseline="0" dirty="0" smtClean="0"/>
              <a:t> 2, </a:t>
            </a:r>
            <a:r>
              <a:rPr lang="de-AT" baseline="0" dirty="0" err="1" smtClean="0"/>
              <a:t>we</a:t>
            </a:r>
            <a:r>
              <a:rPr lang="de-AT" baseline="0" dirty="0" smtClean="0"/>
              <a:t> </a:t>
            </a:r>
            <a:r>
              <a:rPr lang="de-AT" baseline="0" dirty="0" err="1" smtClean="0"/>
              <a:t>propose</a:t>
            </a:r>
            <a:r>
              <a:rPr lang="de-AT" baseline="0" dirty="0" smtClean="0"/>
              <a:t> an </a:t>
            </a:r>
            <a:r>
              <a:rPr lang="de-AT" baseline="0" dirty="0" err="1" smtClean="0"/>
              <a:t>automatic</a:t>
            </a:r>
            <a:r>
              <a:rPr lang="de-AT" baseline="0" dirty="0" smtClean="0"/>
              <a:t> </a:t>
            </a:r>
            <a:r>
              <a:rPr lang="de-AT" baseline="0" dirty="0" err="1" smtClean="0"/>
              <a:t>layout</a:t>
            </a:r>
            <a:r>
              <a:rPr lang="de-AT" baseline="0" dirty="0" smtClean="0"/>
              <a:t> </a:t>
            </a:r>
            <a:r>
              <a:rPr lang="de-AT" baseline="0" dirty="0" err="1" smtClean="0"/>
              <a:t>algorithm</a:t>
            </a:r>
            <a:r>
              <a:rPr lang="de-AT" baseline="0" dirty="0" smtClean="0"/>
              <a:t> </a:t>
            </a:r>
            <a:r>
              <a:rPr lang="en-US" baseline="0" dirty="0" smtClean="0"/>
              <a:t>that optimizes spatial proximity between a lens and its corresponding marker on the map. This then allows easy cross-referencing between the overview map and the detail lenses.</a:t>
            </a:r>
          </a:p>
          <a:p>
            <a:endParaRPr lang="de-AT" baseline="0" dirty="0" smtClean="0"/>
          </a:p>
          <a:p>
            <a:r>
              <a:rPr lang="de-AT" baseline="0" dirty="0" err="1" smtClean="0"/>
              <a:t>To</a:t>
            </a:r>
            <a:r>
              <a:rPr lang="de-AT" baseline="0" dirty="0" smtClean="0"/>
              <a:t> </a:t>
            </a:r>
            <a:r>
              <a:rPr lang="de-AT" baseline="0" dirty="0" err="1" smtClean="0"/>
              <a:t>address</a:t>
            </a:r>
            <a:r>
              <a:rPr lang="de-AT" baseline="0" dirty="0" smtClean="0"/>
              <a:t> </a:t>
            </a:r>
            <a:r>
              <a:rPr lang="de-AT" baseline="0" dirty="0" err="1" smtClean="0"/>
              <a:t>problem</a:t>
            </a:r>
            <a:r>
              <a:rPr lang="de-AT" baseline="0" dirty="0" smtClean="0"/>
              <a:t> 3, </a:t>
            </a:r>
            <a:r>
              <a:rPr lang="en-US" baseline="0" dirty="0" smtClean="0"/>
              <a:t>we calculate efﬁcient paths between all POIs by solving a multi-route problem.</a:t>
            </a:r>
            <a:endParaRPr lang="en-US" dirty="0"/>
          </a:p>
        </p:txBody>
      </p:sp>
      <p:sp>
        <p:nvSpPr>
          <p:cNvPr id="4" name="Foliennummernplatzhalter 3"/>
          <p:cNvSpPr>
            <a:spLocks noGrp="1"/>
          </p:cNvSpPr>
          <p:nvPr>
            <p:ph type="sldNum" sz="quarter" idx="10"/>
          </p:nvPr>
        </p:nvSpPr>
        <p:spPr/>
        <p:txBody>
          <a:bodyPr/>
          <a:lstStyle/>
          <a:p>
            <a:pPr>
              <a:defRPr/>
            </a:pPr>
            <a:fld id="{5D8B13CC-6699-4505-AE69-B46E919B2D0D}" type="slidenum">
              <a:rPr lang="it-IT" smtClean="0"/>
              <a:pPr>
                <a:defRPr/>
              </a:pPr>
              <a:t>5</a:t>
            </a:fld>
            <a:endParaRPr lang="it-IT" dirty="0"/>
          </a:p>
        </p:txBody>
      </p:sp>
    </p:spTree>
    <p:extLst>
      <p:ext uri="{BB962C8B-B14F-4D97-AF65-F5344CB8AC3E}">
        <p14:creationId xmlns:p14="http://schemas.microsoft.com/office/powerpoint/2010/main" val="869464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In </a:t>
            </a:r>
            <a:r>
              <a:rPr lang="de-AT" dirty="0" err="1" smtClean="0"/>
              <a:t>contrast</a:t>
            </a:r>
            <a:r>
              <a:rPr lang="de-AT" dirty="0" smtClean="0"/>
              <a:t> </a:t>
            </a:r>
            <a:r>
              <a:rPr lang="de-AT" dirty="0" err="1" smtClean="0"/>
              <a:t>to</a:t>
            </a:r>
            <a:r>
              <a:rPr lang="de-AT" dirty="0" smtClean="0"/>
              <a:t> </a:t>
            </a:r>
            <a:r>
              <a:rPr lang="de-AT" dirty="0" err="1" smtClean="0"/>
              <a:t>our</a:t>
            </a:r>
            <a:r>
              <a:rPr lang="de-AT" dirty="0" smtClean="0"/>
              <a:t> </a:t>
            </a:r>
            <a:r>
              <a:rPr lang="de-AT" dirty="0" err="1" smtClean="0"/>
              <a:t>work</a:t>
            </a:r>
            <a:r>
              <a:rPr lang="de-AT" dirty="0" smtClean="0"/>
              <a:t>, </a:t>
            </a:r>
            <a:r>
              <a:rPr lang="en-US" dirty="0" smtClean="0"/>
              <a:t>previous</a:t>
            </a:r>
            <a:r>
              <a:rPr lang="en-US" baseline="0" dirty="0" smtClean="0"/>
              <a:t> </a:t>
            </a:r>
            <a:r>
              <a:rPr lang="en-US" dirty="0" smtClean="0"/>
              <a:t>research on route visualization has focused on single route</a:t>
            </a:r>
            <a:r>
              <a:rPr lang="en-US" baseline="0" dirty="0" smtClean="0"/>
              <a:t> </a:t>
            </a:r>
            <a:r>
              <a:rPr lang="en-US" dirty="0" smtClean="0"/>
              <a:t>maps (from point A to point B) and on destination maps</a:t>
            </a:r>
            <a:r>
              <a:rPr lang="en-US" baseline="0" dirty="0" smtClean="0"/>
              <a:t> </a:t>
            </a:r>
            <a:r>
              <a:rPr lang="en-US" dirty="0" smtClean="0"/>
              <a:t>(from anywhere to a point A).</a:t>
            </a:r>
          </a:p>
          <a:p>
            <a:endParaRPr lang="de-AT" dirty="0" smtClean="0"/>
          </a:p>
          <a:p>
            <a:r>
              <a:rPr lang="de-AT" dirty="0" err="1" smtClean="0"/>
              <a:t>For</a:t>
            </a:r>
            <a:r>
              <a:rPr lang="de-AT" dirty="0" smtClean="0"/>
              <a:t> </a:t>
            </a:r>
            <a:r>
              <a:rPr lang="de-AT" dirty="0" err="1" smtClean="0"/>
              <a:t>example</a:t>
            </a:r>
            <a:r>
              <a:rPr lang="de-AT" baseline="0" dirty="0" smtClean="0"/>
              <a:t>, </a:t>
            </a:r>
            <a:r>
              <a:rPr lang="de-AT" baseline="0" dirty="0" err="1" smtClean="0"/>
              <a:t>Agrawala</a:t>
            </a:r>
            <a:r>
              <a:rPr lang="de-AT" baseline="0" dirty="0" smtClean="0"/>
              <a:t> </a:t>
            </a:r>
            <a:r>
              <a:rPr lang="de-AT" baseline="0" dirty="0" err="1" smtClean="0"/>
              <a:t>and</a:t>
            </a:r>
            <a:r>
              <a:rPr lang="de-AT" baseline="0" dirty="0" smtClean="0"/>
              <a:t> Stolte </a:t>
            </a:r>
            <a:r>
              <a:rPr lang="en-US" baseline="0" dirty="0" smtClean="0"/>
              <a:t>created route maps that are similar to hand-drawn sketches. </a:t>
            </a:r>
            <a:r>
              <a:rPr lang="en-US" baseline="0" dirty="0" err="1" smtClean="0"/>
              <a:t>Karnick</a:t>
            </a:r>
            <a:r>
              <a:rPr lang="en-US" baseline="0" dirty="0" smtClean="0"/>
              <a:t> et al. introduced a system to visualize routes using local detail lenses automatically placed on the canvas. In this work we continue the idea of detail lenses that are used to amplify particular regions of the map.</a:t>
            </a:r>
          </a:p>
          <a:p>
            <a:endParaRPr lang="de-AT" baseline="0" dirty="0" smtClean="0"/>
          </a:p>
          <a:p>
            <a:r>
              <a:rPr lang="de-AT" baseline="0" dirty="0" smtClean="0"/>
              <a:t>Kopf et al. </a:t>
            </a:r>
            <a:r>
              <a:rPr lang="de-AT" baseline="0" dirty="0" err="1" smtClean="0"/>
              <a:t>Proposed</a:t>
            </a:r>
            <a:r>
              <a:rPr lang="de-AT" baseline="0" dirty="0" smtClean="0"/>
              <a:t> </a:t>
            </a:r>
            <a:r>
              <a:rPr lang="en-US" baseline="0" dirty="0" smtClean="0"/>
              <a:t>a system for selecting and laying out the important roads based on mental representations of road networks.</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AT" dirty="0" smtClean="0"/>
              <a:t>The </a:t>
            </a:r>
            <a:r>
              <a:rPr lang="de-AT" dirty="0" err="1" smtClean="0"/>
              <a:t>idea</a:t>
            </a:r>
            <a:r>
              <a:rPr lang="de-AT" baseline="0" dirty="0" smtClean="0"/>
              <a:t> </a:t>
            </a:r>
            <a:r>
              <a:rPr lang="de-AT" baseline="0" dirty="0" err="1" smtClean="0"/>
              <a:t>of</a:t>
            </a:r>
            <a:r>
              <a:rPr lang="de-AT" baseline="0" dirty="0" smtClean="0"/>
              <a:t> </a:t>
            </a:r>
            <a:r>
              <a:rPr lang="de-AT" dirty="0" err="1" smtClean="0"/>
              <a:t>automatically</a:t>
            </a:r>
            <a:r>
              <a:rPr lang="de-AT" baseline="0" dirty="0" smtClean="0"/>
              <a:t> </a:t>
            </a:r>
            <a:r>
              <a:rPr lang="de-AT" baseline="0" dirty="0" err="1" smtClean="0"/>
              <a:t>generated</a:t>
            </a:r>
            <a:r>
              <a:rPr lang="de-AT" baseline="0" dirty="0" smtClean="0"/>
              <a:t> Tourist </a:t>
            </a:r>
            <a:r>
              <a:rPr lang="de-AT" baseline="0" dirty="0" err="1" smtClean="0"/>
              <a:t>maps</a:t>
            </a:r>
            <a:r>
              <a:rPr lang="de-AT" baseline="0" dirty="0" smtClean="0"/>
              <a:t> </a:t>
            </a:r>
            <a:r>
              <a:rPr lang="de-AT" baseline="0" dirty="0" err="1" smtClean="0"/>
              <a:t>is</a:t>
            </a:r>
            <a:r>
              <a:rPr lang="de-AT" baseline="0" dirty="0" smtClean="0"/>
              <a:t> not </a:t>
            </a:r>
            <a:r>
              <a:rPr lang="de-AT" baseline="0" dirty="0" err="1" smtClean="0"/>
              <a:t>entirely</a:t>
            </a:r>
            <a:r>
              <a:rPr lang="de-AT" baseline="0" dirty="0" smtClean="0"/>
              <a:t> </a:t>
            </a:r>
            <a:r>
              <a:rPr lang="de-AT" baseline="0" dirty="0" err="1" smtClean="0"/>
              <a:t>new</a:t>
            </a:r>
            <a:r>
              <a:rPr lang="de-AT" baseline="0" dirty="0" smtClean="0"/>
              <a:t>. </a:t>
            </a:r>
            <a:r>
              <a:rPr lang="en-US" baseline="0" dirty="0" err="1" smtClean="0"/>
              <a:t>Grabler</a:t>
            </a:r>
            <a:r>
              <a:rPr lang="en-US" baseline="0" dirty="0" smtClean="0"/>
              <a:t> et al. proposed a system for the automatic generation of tourist maps that simplify the overall visual complexity and reduce the appearance to a small number of signiﬁcant and easily recognizable landmarks placed on a simpliﬁed street network.</a:t>
            </a:r>
            <a:endParaRPr lang="en-US" dirty="0" smtClean="0"/>
          </a:p>
        </p:txBody>
      </p:sp>
      <p:sp>
        <p:nvSpPr>
          <p:cNvPr id="4" name="Foliennummernplatzhalter 3"/>
          <p:cNvSpPr>
            <a:spLocks noGrp="1"/>
          </p:cNvSpPr>
          <p:nvPr>
            <p:ph type="sldNum" sz="quarter" idx="10"/>
          </p:nvPr>
        </p:nvSpPr>
        <p:spPr/>
        <p:txBody>
          <a:bodyPr/>
          <a:lstStyle/>
          <a:p>
            <a:pPr>
              <a:defRPr/>
            </a:pPr>
            <a:fld id="{5D8B13CC-6699-4505-AE69-B46E919B2D0D}" type="slidenum">
              <a:rPr lang="it-IT" smtClean="0"/>
              <a:pPr>
                <a:defRPr/>
              </a:pPr>
              <a:t>6</a:t>
            </a:fld>
            <a:endParaRPr lang="it-IT" dirty="0"/>
          </a:p>
        </p:txBody>
      </p:sp>
    </p:spTree>
    <p:extLst>
      <p:ext uri="{BB962C8B-B14F-4D97-AF65-F5344CB8AC3E}">
        <p14:creationId xmlns:p14="http://schemas.microsoft.com/office/powerpoint/2010/main" val="2425214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previous work,</a:t>
            </a:r>
            <a:r>
              <a:rPr lang="en-US" baseline="0" dirty="0" smtClean="0"/>
              <a:t> w</a:t>
            </a:r>
            <a:r>
              <a:rPr lang="en-US" dirty="0" smtClean="0"/>
              <a:t>e identiﬁed four design principles that should be</a:t>
            </a:r>
            <a:r>
              <a:rPr lang="en-US" baseline="0" dirty="0" smtClean="0"/>
              <a:t> </a:t>
            </a:r>
            <a:r>
              <a:rPr lang="en-US" dirty="0" smtClean="0"/>
              <a:t>fulﬁlled as best as possible to produce a tourist brochure. The principles can also be viewed as evaluation criteria by which the effectiveness of our design can be</a:t>
            </a:r>
            <a:r>
              <a:rPr lang="en-US" baseline="0" dirty="0" smtClean="0"/>
              <a:t> </a:t>
            </a:r>
            <a:r>
              <a:rPr lang="en-US" dirty="0" smtClean="0"/>
              <a:t>evaluated.</a:t>
            </a:r>
            <a:r>
              <a:rPr lang="en-US" baseline="0" dirty="0" smtClean="0"/>
              <a:t> The results of this evaluation will be shown later.</a:t>
            </a:r>
            <a:endParaRPr lang="de-AT" baseline="0" dirty="0" smtClean="0"/>
          </a:p>
          <a:p>
            <a:endParaRPr lang="de-AT" baseline="0" dirty="0" smtClean="0"/>
          </a:p>
          <a:p>
            <a:r>
              <a:rPr lang="en-US" baseline="0" dirty="0" smtClean="0"/>
              <a:t>The ﬁrst design principle is the idea of spatial grouping: in the case when the pins on the overview map become too close and cannot be rendered without overlap, they are grouped. We do this using multi-POI lenses, which are represented by their own map pin.</a:t>
            </a:r>
          </a:p>
          <a:p>
            <a:endParaRPr lang="de-AT" baseline="0" dirty="0" smtClean="0"/>
          </a:p>
          <a:p>
            <a:r>
              <a:rPr lang="en-US" baseline="0" dirty="0" smtClean="0"/>
              <a:t>The second principle relies on the observation that a layout is easier to understand if coherent pieces of information are placed in proximity of one another and are not scattered across the page. In particular, lenses and their corresponding map pins should be placed as near as possible to each other.</a:t>
            </a:r>
          </a:p>
          <a:p>
            <a:endParaRPr lang="de-AT" baseline="0" dirty="0" smtClean="0"/>
          </a:p>
          <a:p>
            <a:r>
              <a:rPr lang="en-US" baseline="0" dirty="0" smtClean="0"/>
              <a:t>The third design principle states that the spatial arrangement of the map pins should resemble as best as possible the arrangement of the respective lenses on the brochure page. We assume the user will ﬁnd the correspondences more intuitively if both arrangements are similar.</a:t>
            </a:r>
          </a:p>
          <a:p>
            <a:endParaRPr lang="de-AT" baseline="0" dirty="0" smtClean="0"/>
          </a:p>
          <a:p>
            <a:r>
              <a:rPr lang="en-US" baseline="0" dirty="0" smtClean="0"/>
              <a:t>The fourth design principle is the clarity of the routing graph. A major goal of our customized brochures is to provide the user routing directions from any point to any other point in a manner that is easy to follow, so the graph should not be too dense and too cluttered.</a:t>
            </a:r>
          </a:p>
        </p:txBody>
      </p:sp>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7</a:t>
            </a:fld>
            <a:endParaRPr lang="it-IT" dirty="0"/>
          </a:p>
        </p:txBody>
      </p:sp>
    </p:spTree>
    <p:extLst>
      <p:ext uri="{BB962C8B-B14F-4D97-AF65-F5344CB8AC3E}">
        <p14:creationId xmlns:p14="http://schemas.microsoft.com/office/powerpoint/2010/main" val="1811107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err="1" smtClean="0"/>
              <a:t>Our</a:t>
            </a:r>
            <a:r>
              <a:rPr lang="de-AT" dirty="0" smtClean="0"/>
              <a:t> </a:t>
            </a:r>
            <a:r>
              <a:rPr lang="de-AT" dirty="0" err="1" smtClean="0"/>
              <a:t>automatically</a:t>
            </a:r>
            <a:r>
              <a:rPr lang="de-AT" dirty="0" smtClean="0"/>
              <a:t> </a:t>
            </a:r>
            <a:r>
              <a:rPr lang="de-AT" dirty="0" err="1" smtClean="0"/>
              <a:t>generated</a:t>
            </a:r>
            <a:r>
              <a:rPr lang="de-AT" baseline="0" dirty="0" smtClean="0"/>
              <a:t> Tourist </a:t>
            </a:r>
            <a:r>
              <a:rPr lang="de-AT" baseline="0" dirty="0" err="1" smtClean="0"/>
              <a:t>Brochures</a:t>
            </a:r>
            <a:r>
              <a:rPr lang="de-AT" baseline="0" dirty="0" smtClean="0"/>
              <a:t> </a:t>
            </a:r>
            <a:r>
              <a:rPr lang="de-AT" baseline="0" dirty="0" err="1" smtClean="0"/>
              <a:t>consist</a:t>
            </a:r>
            <a:r>
              <a:rPr lang="de-AT" baseline="0" dirty="0" smtClean="0"/>
              <a:t> </a:t>
            </a:r>
            <a:r>
              <a:rPr lang="de-AT" baseline="0" dirty="0" err="1" smtClean="0"/>
              <a:t>of</a:t>
            </a:r>
            <a:r>
              <a:rPr lang="de-AT" baseline="0" dirty="0" smtClean="0"/>
              <a:t> </a:t>
            </a:r>
            <a:r>
              <a:rPr lang="de-AT" baseline="0" dirty="0" err="1" smtClean="0"/>
              <a:t>the</a:t>
            </a:r>
            <a:r>
              <a:rPr lang="de-AT" baseline="0" dirty="0" smtClean="0"/>
              <a:t> </a:t>
            </a:r>
            <a:r>
              <a:rPr lang="de-AT" baseline="0" dirty="0" err="1" smtClean="0"/>
              <a:t>following</a:t>
            </a:r>
            <a:r>
              <a:rPr lang="de-AT" baseline="0" dirty="0" smtClean="0"/>
              <a:t> </a:t>
            </a:r>
            <a:r>
              <a:rPr lang="de-AT" baseline="0" dirty="0" err="1" smtClean="0"/>
              <a:t>items</a:t>
            </a:r>
            <a:r>
              <a:rPr lang="de-AT" baseline="0" dirty="0" smtClean="0"/>
              <a:t>:</a:t>
            </a:r>
          </a:p>
          <a:p>
            <a:endParaRPr lang="de-AT" baseline="0" dirty="0" smtClean="0"/>
          </a:p>
          <a:p>
            <a:r>
              <a:rPr lang="de-AT" baseline="0" dirty="0" smtClean="0"/>
              <a:t>A </a:t>
            </a:r>
            <a:r>
              <a:rPr lang="de-AT" baseline="0" dirty="0" err="1" smtClean="0"/>
              <a:t>canvas</a:t>
            </a:r>
            <a:r>
              <a:rPr lang="de-AT" baseline="0" dirty="0" smtClean="0"/>
              <a:t> S, </a:t>
            </a:r>
            <a:r>
              <a:rPr lang="de-AT" baseline="0" dirty="0" err="1" smtClean="0"/>
              <a:t>which</a:t>
            </a:r>
            <a:r>
              <a:rPr lang="de-AT" baseline="0" dirty="0" smtClean="0"/>
              <a:t> </a:t>
            </a:r>
            <a:r>
              <a:rPr lang="de-AT" baseline="0" dirty="0" err="1" smtClean="0"/>
              <a:t>is</a:t>
            </a:r>
            <a:r>
              <a:rPr lang="de-AT" baseline="0" dirty="0" smtClean="0"/>
              <a:t> a </a:t>
            </a:r>
            <a:r>
              <a:rPr lang="en-US" baseline="0" dirty="0" smtClean="0"/>
              <a:t>rectangular 2d domain with </a:t>
            </a:r>
            <a:r>
              <a:rPr lang="en-US" baseline="0" dirty="0" err="1" smtClean="0"/>
              <a:t>userspeciﬁed</a:t>
            </a:r>
            <a:r>
              <a:rPr lang="en-US" baseline="0" dirty="0" smtClean="0"/>
              <a:t> format (e.g., DIN A3 landscape).</a:t>
            </a:r>
          </a:p>
          <a:p>
            <a:endParaRPr lang="de-AT" baseline="0" dirty="0" smtClean="0"/>
          </a:p>
          <a:p>
            <a:r>
              <a:rPr lang="de-AT" baseline="0" dirty="0" smtClean="0"/>
              <a:t>A </a:t>
            </a:r>
            <a:r>
              <a:rPr lang="de-AT" baseline="0" dirty="0" err="1" smtClean="0"/>
              <a:t>regular</a:t>
            </a:r>
            <a:r>
              <a:rPr lang="de-AT" baseline="0" dirty="0" smtClean="0"/>
              <a:t> </a:t>
            </a:r>
            <a:r>
              <a:rPr lang="de-AT" baseline="0" dirty="0" err="1" smtClean="0"/>
              <a:t>grid</a:t>
            </a:r>
            <a:r>
              <a:rPr lang="de-AT" baseline="0" dirty="0" smtClean="0"/>
              <a:t> G </a:t>
            </a:r>
            <a:r>
              <a:rPr lang="de-AT" baseline="0" dirty="0" err="1" smtClean="0"/>
              <a:t>that</a:t>
            </a:r>
            <a:r>
              <a:rPr lang="de-AT" baseline="0" dirty="0" smtClean="0"/>
              <a:t> </a:t>
            </a:r>
            <a:r>
              <a:rPr lang="en-US" baseline="0" dirty="0" smtClean="0"/>
              <a:t>subdivides the canvas into a set of equally sized cells with integer coordinates.</a:t>
            </a:r>
          </a:p>
          <a:p>
            <a:endParaRPr lang="de-AT" baseline="0" dirty="0" smtClean="0"/>
          </a:p>
          <a:p>
            <a:r>
              <a:rPr lang="de-AT" dirty="0" smtClean="0"/>
              <a:t>The</a:t>
            </a:r>
            <a:r>
              <a:rPr lang="de-AT" baseline="0" dirty="0" smtClean="0"/>
              <a:t> </a:t>
            </a:r>
            <a:r>
              <a:rPr lang="de-AT" baseline="0" dirty="0" err="1" smtClean="0"/>
              <a:t>grid</a:t>
            </a:r>
            <a:r>
              <a:rPr lang="de-AT" baseline="0" dirty="0" smtClean="0"/>
              <a:t> </a:t>
            </a:r>
            <a:r>
              <a:rPr lang="de-AT" baseline="0" dirty="0" err="1" smtClean="0"/>
              <a:t>is</a:t>
            </a:r>
            <a:r>
              <a:rPr lang="de-AT" baseline="0" dirty="0" smtClean="0"/>
              <a:t> </a:t>
            </a:r>
            <a:r>
              <a:rPr lang="de-AT" baseline="0" dirty="0" err="1" smtClean="0"/>
              <a:t>filles</a:t>
            </a:r>
            <a:r>
              <a:rPr lang="de-AT" baseline="0" dirty="0" smtClean="0"/>
              <a:t> </a:t>
            </a:r>
            <a:r>
              <a:rPr lang="de-AT" baseline="0" dirty="0" err="1" smtClean="0"/>
              <a:t>three</a:t>
            </a:r>
            <a:r>
              <a:rPr lang="de-AT" baseline="0" dirty="0" smtClean="0"/>
              <a:t> </a:t>
            </a:r>
            <a:r>
              <a:rPr lang="de-AT" baseline="0" dirty="0" err="1" smtClean="0"/>
              <a:t>types</a:t>
            </a:r>
            <a:r>
              <a:rPr lang="de-AT" baseline="0" dirty="0" smtClean="0"/>
              <a:t> </a:t>
            </a:r>
            <a:r>
              <a:rPr lang="de-AT" baseline="0" dirty="0" err="1" smtClean="0"/>
              <a:t>of</a:t>
            </a:r>
            <a:r>
              <a:rPr lang="de-AT" baseline="0" dirty="0" smtClean="0"/>
              <a:t> </a:t>
            </a:r>
            <a:r>
              <a:rPr lang="de-AT" baseline="0" dirty="0" err="1" smtClean="0"/>
              <a:t>elements</a:t>
            </a:r>
            <a:r>
              <a:rPr lang="de-AT" baseline="0" dirty="0" smtClean="0"/>
              <a:t>:</a:t>
            </a:r>
          </a:p>
          <a:p>
            <a:endParaRPr lang="de-AT" baseline="0" dirty="0" smtClean="0"/>
          </a:p>
          <a:p>
            <a:r>
              <a:rPr lang="de-AT" baseline="0" dirty="0" err="1" smtClean="0"/>
              <a:t>Map</a:t>
            </a:r>
            <a:r>
              <a:rPr lang="de-AT" baseline="0" dirty="0" smtClean="0"/>
              <a:t> </a:t>
            </a:r>
            <a:r>
              <a:rPr lang="de-AT" baseline="0" dirty="0" err="1" smtClean="0"/>
              <a:t>cells</a:t>
            </a:r>
            <a:r>
              <a:rPr lang="de-AT" baseline="0" dirty="0" smtClean="0"/>
              <a:t>: </a:t>
            </a:r>
            <a:r>
              <a:rPr lang="de-AT" baseline="0" dirty="0" err="1" smtClean="0"/>
              <a:t>elements</a:t>
            </a:r>
            <a:r>
              <a:rPr lang="de-AT" baseline="0" dirty="0" smtClean="0"/>
              <a:t> </a:t>
            </a:r>
            <a:r>
              <a:rPr lang="en-US" baseline="0" dirty="0" smtClean="0"/>
              <a:t>that form overview maps. We </a:t>
            </a:r>
            <a:r>
              <a:rPr lang="en-US" baseline="0" dirty="0" err="1" smtClean="0"/>
              <a:t>distin-guish</a:t>
            </a:r>
            <a:r>
              <a:rPr lang="en-US" baseline="0" dirty="0" smtClean="0"/>
              <a:t> between the main overview map and optional</a:t>
            </a:r>
          </a:p>
          <a:p>
            <a:r>
              <a:rPr lang="en-US" baseline="0" dirty="0" smtClean="0"/>
              <a:t>overview maps which are at a higher </a:t>
            </a:r>
            <a:r>
              <a:rPr lang="en-US" baseline="0" dirty="0" err="1" smtClean="0"/>
              <a:t>zoom´level</a:t>
            </a:r>
            <a:r>
              <a:rPr lang="en-US" baseline="0" dirty="0" smtClean="0"/>
              <a:t> and cover </a:t>
            </a:r>
            <a:r>
              <a:rPr lang="en-US" baseline="0" dirty="0" err="1" smtClean="0"/>
              <a:t>subregions</a:t>
            </a:r>
            <a:r>
              <a:rPr lang="en-US" baseline="0" dirty="0" smtClean="0"/>
              <a:t> the main overview map. Each map is composed of a 4-connected set of tiles that does not have to be convex.</a:t>
            </a:r>
          </a:p>
          <a:p>
            <a:endParaRPr lang="de-AT" baseline="0" dirty="0" smtClean="0"/>
          </a:p>
          <a:p>
            <a:r>
              <a:rPr lang="de-AT" baseline="0" dirty="0" smtClean="0"/>
              <a:t>Lens </a:t>
            </a:r>
            <a:r>
              <a:rPr lang="de-AT" baseline="0" dirty="0" err="1" smtClean="0"/>
              <a:t>cells</a:t>
            </a:r>
            <a:r>
              <a:rPr lang="de-AT" baseline="0" dirty="0" smtClean="0"/>
              <a:t>: </a:t>
            </a:r>
            <a:r>
              <a:rPr lang="en-US" baseline="0" dirty="0" smtClean="0"/>
              <a:t>a lens is a unit of additional information that describes a particular site. We distinguish between single-POI and multi-POI lenses.</a:t>
            </a:r>
          </a:p>
          <a:p>
            <a:endParaRPr lang="de-AT" baseline="0" dirty="0" smtClean="0"/>
          </a:p>
          <a:p>
            <a:r>
              <a:rPr lang="de-AT" baseline="0" dirty="0" smtClean="0"/>
              <a:t>Empty </a:t>
            </a:r>
            <a:r>
              <a:rPr lang="de-AT" baseline="0" dirty="0" err="1" smtClean="0"/>
              <a:t>cells</a:t>
            </a:r>
            <a:r>
              <a:rPr lang="de-AT" baseline="0" dirty="0" smtClean="0"/>
              <a:t>: </a:t>
            </a:r>
            <a:r>
              <a:rPr lang="en-US" baseline="0" dirty="0" smtClean="0"/>
              <a:t>grid cells which have not been assigned any information tiles remain empty. Our system ﬁlls them with random photographs, but they could be used to display advertisements or additional information.</a:t>
            </a:r>
            <a:endParaRPr lang="de-AT" dirty="0"/>
          </a:p>
        </p:txBody>
      </p:sp>
      <p:sp>
        <p:nvSpPr>
          <p:cNvPr id="4" name="Slide Number Placeholder 3"/>
          <p:cNvSpPr>
            <a:spLocks noGrp="1"/>
          </p:cNvSpPr>
          <p:nvPr>
            <p:ph type="sldNum" sz="quarter" idx="10"/>
          </p:nvPr>
        </p:nvSpPr>
        <p:spPr/>
        <p:txBody>
          <a:bodyPr/>
          <a:lstStyle/>
          <a:p>
            <a:pPr>
              <a:defRPr/>
            </a:pPr>
            <a:fld id="{5D8B13CC-6699-4505-AE69-B46E919B2D0D}" type="slidenum">
              <a:rPr lang="it-IT" smtClean="0"/>
              <a:pPr>
                <a:defRPr/>
              </a:pPr>
              <a:t>8</a:t>
            </a:fld>
            <a:endParaRPr lang="it-IT" dirty="0"/>
          </a:p>
        </p:txBody>
      </p:sp>
    </p:spTree>
    <p:extLst>
      <p:ext uri="{BB962C8B-B14F-4D97-AF65-F5344CB8AC3E}">
        <p14:creationId xmlns:p14="http://schemas.microsoft.com/office/powerpoint/2010/main" val="947181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smtClean="0"/>
              <a:t>Now</a:t>
            </a:r>
            <a:r>
              <a:rPr lang="de-AT" dirty="0" smtClean="0"/>
              <a:t> I </a:t>
            </a:r>
            <a:r>
              <a:rPr lang="de-AT" dirty="0" err="1" smtClean="0"/>
              <a:t>want</a:t>
            </a:r>
            <a:r>
              <a:rPr lang="de-AT" dirty="0" smtClean="0"/>
              <a:t> </a:t>
            </a:r>
            <a:r>
              <a:rPr lang="de-AT" dirty="0" err="1" smtClean="0"/>
              <a:t>to</a:t>
            </a:r>
            <a:r>
              <a:rPr lang="de-AT" baseline="0" dirty="0" smtClean="0"/>
              <a:t> </a:t>
            </a:r>
            <a:r>
              <a:rPr lang="de-AT" baseline="0" dirty="0" err="1" smtClean="0"/>
              <a:t>give</a:t>
            </a:r>
            <a:r>
              <a:rPr lang="de-AT" baseline="0" dirty="0" smtClean="0"/>
              <a:t> an </a:t>
            </a:r>
            <a:r>
              <a:rPr lang="de-AT" baseline="0" dirty="0" err="1" smtClean="0"/>
              <a:t>overview</a:t>
            </a:r>
            <a:r>
              <a:rPr lang="de-AT" baseline="0" dirty="0" smtClean="0"/>
              <a:t> </a:t>
            </a:r>
            <a:r>
              <a:rPr lang="de-AT" baseline="0" dirty="0" err="1" smtClean="0"/>
              <a:t>of</a:t>
            </a:r>
            <a:r>
              <a:rPr lang="de-AT" baseline="0" dirty="0" smtClean="0"/>
              <a:t> </a:t>
            </a:r>
            <a:r>
              <a:rPr lang="de-AT" baseline="0" dirty="0" err="1" smtClean="0"/>
              <a:t>our</a:t>
            </a:r>
            <a:r>
              <a:rPr lang="de-AT" baseline="0" dirty="0" smtClean="0"/>
              <a:t> </a:t>
            </a:r>
            <a:r>
              <a:rPr lang="de-AT" baseline="0" dirty="0" err="1" smtClean="0"/>
              <a:t>system</a:t>
            </a:r>
            <a:r>
              <a:rPr lang="de-AT" baseline="0" dirty="0" smtClean="0"/>
              <a:t>.</a:t>
            </a:r>
          </a:p>
          <a:p>
            <a:endParaRPr lang="de-AT" baseline="0" dirty="0" smtClean="0"/>
          </a:p>
          <a:p>
            <a:r>
              <a:rPr lang="de-AT" baseline="0" dirty="0" smtClean="0"/>
              <a:t>First, </a:t>
            </a:r>
            <a:r>
              <a:rPr lang="de-AT" baseline="0" dirty="0" err="1" smtClean="0"/>
              <a:t>the</a:t>
            </a:r>
            <a:r>
              <a:rPr lang="de-AT" baseline="0" dirty="0" smtClean="0"/>
              <a:t> </a:t>
            </a:r>
            <a:r>
              <a:rPr lang="de-AT" baseline="0" dirty="0" err="1" smtClean="0"/>
              <a:t>user</a:t>
            </a:r>
            <a:r>
              <a:rPr lang="de-AT" baseline="0" dirty="0" smtClean="0"/>
              <a:t> </a:t>
            </a:r>
            <a:r>
              <a:rPr lang="de-AT" baseline="0" dirty="0" err="1" smtClean="0"/>
              <a:t>defines</a:t>
            </a:r>
            <a:r>
              <a:rPr lang="de-AT" baseline="0" dirty="0" smtClean="0"/>
              <a:t> a </a:t>
            </a:r>
            <a:r>
              <a:rPr lang="de-AT" baseline="0" dirty="0" err="1" smtClean="0"/>
              <a:t>set</a:t>
            </a:r>
            <a:r>
              <a:rPr lang="de-AT" baseline="0" dirty="0" smtClean="0"/>
              <a:t> </a:t>
            </a:r>
            <a:r>
              <a:rPr lang="de-AT" baseline="0" dirty="0" err="1" smtClean="0"/>
              <a:t>of</a:t>
            </a:r>
            <a:r>
              <a:rPr lang="de-AT" baseline="0" dirty="0" smtClean="0"/>
              <a:t> POIs in a </a:t>
            </a:r>
            <a:r>
              <a:rPr lang="de-AT" baseline="0" dirty="0" err="1" smtClean="0"/>
              <a:t>particular</a:t>
            </a:r>
            <a:r>
              <a:rPr lang="de-AT" baseline="0" dirty="0" smtClean="0"/>
              <a:t> </a:t>
            </a:r>
            <a:r>
              <a:rPr lang="de-AT" baseline="0" dirty="0" err="1" smtClean="0"/>
              <a:t>region</a:t>
            </a:r>
            <a:r>
              <a:rPr lang="de-AT" baseline="0" dirty="0" smtClean="0"/>
              <a:t>. </a:t>
            </a:r>
            <a:r>
              <a:rPr lang="de-AT" baseline="0" dirty="0" err="1" smtClean="0"/>
              <a:t>Furthermore</a:t>
            </a:r>
            <a:r>
              <a:rPr lang="de-AT" baseline="0" dirty="0" smtClean="0"/>
              <a:t>, </a:t>
            </a:r>
            <a:r>
              <a:rPr lang="de-AT" baseline="0" dirty="0" err="1" smtClean="0"/>
              <a:t>the</a:t>
            </a:r>
            <a:r>
              <a:rPr lang="de-AT" baseline="0" dirty="0" smtClean="0"/>
              <a:t> </a:t>
            </a:r>
            <a:r>
              <a:rPr lang="de-AT" baseline="0" dirty="0" err="1" smtClean="0"/>
              <a:t>user</a:t>
            </a:r>
            <a:r>
              <a:rPr lang="de-AT" baseline="0" dirty="0" smtClean="0"/>
              <a:t> </a:t>
            </a:r>
            <a:r>
              <a:rPr lang="de-AT" baseline="0" dirty="0" err="1" smtClean="0"/>
              <a:t>defines</a:t>
            </a:r>
            <a:r>
              <a:rPr lang="de-AT" baseline="0" dirty="0" smtClean="0"/>
              <a:t> </a:t>
            </a:r>
            <a:r>
              <a:rPr lang="de-AT" baseline="0" dirty="0" err="1" smtClean="0"/>
              <a:t>the</a:t>
            </a:r>
            <a:r>
              <a:rPr lang="de-AT" baseline="0" dirty="0" smtClean="0"/>
              <a:t> </a:t>
            </a:r>
            <a:r>
              <a:rPr lang="de-AT" baseline="0" dirty="0" err="1" smtClean="0"/>
              <a:t>dimensions</a:t>
            </a:r>
            <a:r>
              <a:rPr lang="de-AT" baseline="0" dirty="0" smtClean="0"/>
              <a:t> </a:t>
            </a:r>
            <a:r>
              <a:rPr lang="de-AT" baseline="0" dirty="0" err="1" smtClean="0"/>
              <a:t>of</a:t>
            </a:r>
            <a:r>
              <a:rPr lang="de-AT" baseline="0" dirty="0" smtClean="0"/>
              <a:t> </a:t>
            </a:r>
            <a:r>
              <a:rPr lang="de-AT" baseline="0" dirty="0" err="1" smtClean="0"/>
              <a:t>the</a:t>
            </a:r>
            <a:r>
              <a:rPr lang="de-AT" baseline="0" dirty="0" smtClean="0"/>
              <a:t> </a:t>
            </a:r>
            <a:r>
              <a:rPr lang="de-AT" baseline="0" dirty="0" err="1" smtClean="0"/>
              <a:t>canvas</a:t>
            </a:r>
            <a:r>
              <a:rPr lang="de-AT" baseline="0" dirty="0" smtClean="0"/>
              <a:t>, </a:t>
            </a:r>
            <a:r>
              <a:rPr lang="de-AT" baseline="0" dirty="0" err="1" smtClean="0"/>
              <a:t>the</a:t>
            </a:r>
            <a:r>
              <a:rPr lang="de-AT" baseline="0" dirty="0" smtClean="0"/>
              <a:t> </a:t>
            </a:r>
            <a:r>
              <a:rPr lang="de-AT" baseline="0" dirty="0" err="1" smtClean="0"/>
              <a:t>size</a:t>
            </a:r>
            <a:r>
              <a:rPr lang="de-AT" baseline="0" dirty="0" smtClean="0"/>
              <a:t> </a:t>
            </a:r>
            <a:r>
              <a:rPr lang="de-AT" baseline="0" dirty="0" err="1" smtClean="0"/>
              <a:t>of</a:t>
            </a:r>
            <a:r>
              <a:rPr lang="de-AT" baseline="0" dirty="0" smtClean="0"/>
              <a:t> </a:t>
            </a:r>
            <a:r>
              <a:rPr lang="de-AT" baseline="0" dirty="0" err="1" smtClean="0"/>
              <a:t>the</a:t>
            </a:r>
            <a:r>
              <a:rPr lang="de-AT" baseline="0" dirty="0" smtClean="0"/>
              <a:t> </a:t>
            </a:r>
            <a:r>
              <a:rPr lang="de-AT" baseline="0" dirty="0" err="1" smtClean="0"/>
              <a:t>grid</a:t>
            </a:r>
            <a:r>
              <a:rPr lang="de-AT" baseline="0" dirty="0" smtClean="0"/>
              <a:t>, </a:t>
            </a:r>
            <a:r>
              <a:rPr lang="de-AT" baseline="0" dirty="0" err="1" smtClean="0"/>
              <a:t>and</a:t>
            </a:r>
            <a:r>
              <a:rPr lang="de-AT" baseline="0" dirty="0" smtClean="0"/>
              <a:t> </a:t>
            </a:r>
            <a:r>
              <a:rPr lang="de-AT" baseline="0" dirty="0" err="1" smtClean="0"/>
              <a:t>the</a:t>
            </a:r>
            <a:r>
              <a:rPr lang="de-AT" baseline="0" dirty="0" smtClean="0"/>
              <a:t> </a:t>
            </a:r>
            <a:r>
              <a:rPr lang="de-AT" baseline="0" dirty="0" err="1" smtClean="0"/>
              <a:t>number</a:t>
            </a:r>
            <a:r>
              <a:rPr lang="de-AT" baseline="0" dirty="0" smtClean="0"/>
              <a:t> </a:t>
            </a:r>
            <a:r>
              <a:rPr lang="de-AT" baseline="0" dirty="0" err="1" smtClean="0"/>
              <a:t>and</a:t>
            </a:r>
            <a:r>
              <a:rPr lang="de-AT" baseline="0" dirty="0" smtClean="0"/>
              <a:t> </a:t>
            </a:r>
            <a:r>
              <a:rPr lang="de-AT" baseline="0" dirty="0" err="1" smtClean="0"/>
              <a:t>position</a:t>
            </a:r>
            <a:r>
              <a:rPr lang="de-AT" baseline="0" dirty="0" smtClean="0"/>
              <a:t> </a:t>
            </a:r>
            <a:r>
              <a:rPr lang="de-AT" baseline="0" dirty="0" err="1" smtClean="0"/>
              <a:t>of</a:t>
            </a:r>
            <a:r>
              <a:rPr lang="de-AT" baseline="0" dirty="0" smtClean="0"/>
              <a:t> </a:t>
            </a:r>
            <a:r>
              <a:rPr lang="de-AT" baseline="0" dirty="0" err="1" smtClean="0"/>
              <a:t>the</a:t>
            </a:r>
            <a:r>
              <a:rPr lang="de-AT" baseline="0" dirty="0" smtClean="0"/>
              <a:t> </a:t>
            </a:r>
            <a:r>
              <a:rPr lang="de-AT" baseline="0" dirty="0" err="1" smtClean="0"/>
              <a:t>overview</a:t>
            </a:r>
            <a:r>
              <a:rPr lang="de-AT" baseline="0" dirty="0" smtClean="0"/>
              <a:t> </a:t>
            </a:r>
            <a:r>
              <a:rPr lang="de-AT" baseline="0" dirty="0" err="1" smtClean="0"/>
              <a:t>maps</a:t>
            </a:r>
            <a:r>
              <a:rPr lang="de-AT" baseline="0" dirty="0" smtClean="0"/>
              <a:t>.</a:t>
            </a:r>
          </a:p>
          <a:p>
            <a:endParaRPr lang="de-AT" baseline="0" dirty="0" smtClean="0"/>
          </a:p>
          <a:p>
            <a:r>
              <a:rPr lang="de-AT" baseline="0" dirty="0" smtClean="0"/>
              <a:t>The </a:t>
            </a:r>
            <a:r>
              <a:rPr lang="de-AT" baseline="0" dirty="0" err="1" smtClean="0"/>
              <a:t>user</a:t>
            </a:r>
            <a:r>
              <a:rPr lang="de-AT" baseline="0" dirty="0" smtClean="0"/>
              <a:t> </a:t>
            </a:r>
            <a:r>
              <a:rPr lang="de-AT" baseline="0" dirty="0" err="1" smtClean="0"/>
              <a:t>input</a:t>
            </a:r>
            <a:r>
              <a:rPr lang="de-AT" baseline="0" dirty="0" smtClean="0"/>
              <a:t> </a:t>
            </a:r>
            <a:r>
              <a:rPr lang="de-AT" baseline="0" dirty="0" err="1" smtClean="0"/>
              <a:t>is</a:t>
            </a:r>
            <a:r>
              <a:rPr lang="de-AT" baseline="0" dirty="0" smtClean="0"/>
              <a:t> </a:t>
            </a:r>
            <a:r>
              <a:rPr lang="de-AT" baseline="0" dirty="0" err="1" smtClean="0"/>
              <a:t>then</a:t>
            </a:r>
            <a:r>
              <a:rPr lang="de-AT" baseline="0" dirty="0" smtClean="0"/>
              <a:t> </a:t>
            </a:r>
            <a:r>
              <a:rPr lang="de-AT" baseline="0" dirty="0" err="1" smtClean="0"/>
              <a:t>passed</a:t>
            </a:r>
            <a:r>
              <a:rPr lang="de-AT" baseline="0" dirty="0" smtClean="0"/>
              <a:t> </a:t>
            </a:r>
            <a:r>
              <a:rPr lang="de-AT" baseline="0" dirty="0" err="1" smtClean="0"/>
              <a:t>to</a:t>
            </a:r>
            <a:r>
              <a:rPr lang="de-AT" baseline="0" dirty="0" smtClean="0"/>
              <a:t> </a:t>
            </a:r>
            <a:r>
              <a:rPr lang="de-AT" baseline="0" dirty="0" err="1" smtClean="0"/>
              <a:t>the</a:t>
            </a:r>
            <a:r>
              <a:rPr lang="de-AT" baseline="0" dirty="0" smtClean="0"/>
              <a:t> </a:t>
            </a:r>
            <a:r>
              <a:rPr lang="de-AT" baseline="0" dirty="0" err="1" smtClean="0"/>
              <a:t>Automatic</a:t>
            </a:r>
            <a:r>
              <a:rPr lang="de-AT" baseline="0" dirty="0" smtClean="0"/>
              <a:t> Layout </a:t>
            </a:r>
            <a:r>
              <a:rPr lang="de-AT" baseline="0" dirty="0" err="1" smtClean="0"/>
              <a:t>optimzation</a:t>
            </a:r>
            <a:r>
              <a:rPr lang="de-AT" baseline="0" dirty="0" smtClean="0"/>
              <a:t>, </a:t>
            </a:r>
            <a:r>
              <a:rPr lang="de-AT" baseline="0" dirty="0" err="1" smtClean="0"/>
              <a:t>where</a:t>
            </a:r>
            <a:r>
              <a:rPr lang="de-AT" baseline="0" dirty="0" smtClean="0"/>
              <a:t> an </a:t>
            </a:r>
            <a:r>
              <a:rPr lang="de-AT" baseline="0" dirty="0" err="1" smtClean="0"/>
              <a:t>accurate</a:t>
            </a:r>
            <a:r>
              <a:rPr lang="de-AT" baseline="0" dirty="0" smtClean="0"/>
              <a:t> </a:t>
            </a:r>
            <a:r>
              <a:rPr lang="de-AT" baseline="0" dirty="0" err="1" smtClean="0"/>
              <a:t>number</a:t>
            </a:r>
            <a:r>
              <a:rPr lang="de-AT" baseline="0" dirty="0" smtClean="0"/>
              <a:t> </a:t>
            </a:r>
            <a:r>
              <a:rPr lang="de-AT" baseline="0" dirty="0" err="1" smtClean="0"/>
              <a:t>of</a:t>
            </a:r>
            <a:r>
              <a:rPr lang="de-AT" baseline="0" dirty="0" smtClean="0"/>
              <a:t> </a:t>
            </a:r>
            <a:r>
              <a:rPr lang="de-AT" baseline="0" dirty="0" err="1" smtClean="0"/>
              <a:t>lenses</a:t>
            </a:r>
            <a:r>
              <a:rPr lang="de-AT" baseline="0" dirty="0" smtClean="0"/>
              <a:t> </a:t>
            </a:r>
            <a:r>
              <a:rPr lang="de-AT" baseline="0" dirty="0" err="1" smtClean="0"/>
              <a:t>and</a:t>
            </a:r>
            <a:r>
              <a:rPr lang="de-AT" baseline="0" dirty="0" smtClean="0"/>
              <a:t> a </a:t>
            </a:r>
            <a:r>
              <a:rPr lang="de-AT" baseline="0" dirty="0" err="1" smtClean="0"/>
              <a:t>layout</a:t>
            </a:r>
            <a:r>
              <a:rPr lang="de-AT" baseline="0" dirty="0" smtClean="0"/>
              <a:t> </a:t>
            </a:r>
            <a:r>
              <a:rPr lang="de-AT" baseline="0" dirty="0" err="1" smtClean="0"/>
              <a:t>is</a:t>
            </a:r>
            <a:r>
              <a:rPr lang="de-AT" baseline="0" dirty="0" smtClean="0"/>
              <a:t> </a:t>
            </a:r>
            <a:r>
              <a:rPr lang="de-AT" baseline="0" dirty="0" err="1" smtClean="0"/>
              <a:t>calculated</a:t>
            </a:r>
            <a:r>
              <a:rPr lang="de-AT" baseline="0" dirty="0" smtClean="0"/>
              <a:t>. The </a:t>
            </a:r>
            <a:r>
              <a:rPr lang="de-AT" baseline="0" dirty="0" err="1" smtClean="0"/>
              <a:t>user</a:t>
            </a:r>
            <a:r>
              <a:rPr lang="de-AT" baseline="0" dirty="0" smtClean="0"/>
              <a:t> </a:t>
            </a:r>
            <a:r>
              <a:rPr lang="de-AT" baseline="0" dirty="0" err="1" smtClean="0"/>
              <a:t>input</a:t>
            </a:r>
            <a:r>
              <a:rPr lang="de-AT" baseline="0" dirty="0" smtClean="0"/>
              <a:t> </a:t>
            </a:r>
            <a:r>
              <a:rPr lang="de-AT" baseline="0" dirty="0" err="1" smtClean="0"/>
              <a:t>is</a:t>
            </a:r>
            <a:r>
              <a:rPr lang="de-AT" baseline="0" dirty="0" smtClean="0"/>
              <a:t> also </a:t>
            </a:r>
            <a:r>
              <a:rPr lang="de-AT" baseline="0" dirty="0" err="1" smtClean="0"/>
              <a:t>passed</a:t>
            </a:r>
            <a:r>
              <a:rPr lang="de-AT" baseline="0" dirty="0" smtClean="0"/>
              <a:t> </a:t>
            </a:r>
            <a:r>
              <a:rPr lang="de-AT" baseline="0" dirty="0" err="1" smtClean="0"/>
              <a:t>to</a:t>
            </a:r>
            <a:r>
              <a:rPr lang="de-AT" baseline="0" dirty="0" smtClean="0"/>
              <a:t> </a:t>
            </a:r>
            <a:r>
              <a:rPr lang="de-AT" baseline="0" dirty="0" err="1" smtClean="0"/>
              <a:t>the</a:t>
            </a:r>
            <a:r>
              <a:rPr lang="de-AT" baseline="0" dirty="0" smtClean="0"/>
              <a:t> Routing Graph </a:t>
            </a:r>
            <a:r>
              <a:rPr lang="de-AT" baseline="0" dirty="0" err="1" smtClean="0"/>
              <a:t>simplification</a:t>
            </a:r>
            <a:r>
              <a:rPr lang="de-AT" baseline="0" dirty="0" smtClean="0"/>
              <a:t> </a:t>
            </a:r>
            <a:r>
              <a:rPr lang="de-AT" baseline="0" dirty="0" err="1" smtClean="0"/>
              <a:t>algorithm</a:t>
            </a:r>
            <a:r>
              <a:rPr lang="de-AT" baseline="0" dirty="0" smtClean="0"/>
              <a:t>, </a:t>
            </a:r>
            <a:r>
              <a:rPr lang="de-AT" baseline="0" dirty="0" err="1" smtClean="0"/>
              <a:t>where</a:t>
            </a:r>
            <a:r>
              <a:rPr lang="de-AT" baseline="0" dirty="0" smtClean="0"/>
              <a:t> </a:t>
            </a:r>
            <a:r>
              <a:rPr lang="de-AT" baseline="0" dirty="0" err="1" smtClean="0"/>
              <a:t>effective</a:t>
            </a:r>
            <a:r>
              <a:rPr lang="de-AT" baseline="0" dirty="0" smtClean="0"/>
              <a:t> </a:t>
            </a:r>
            <a:r>
              <a:rPr lang="de-AT" baseline="0" dirty="0" err="1" smtClean="0"/>
              <a:t>routes</a:t>
            </a:r>
            <a:r>
              <a:rPr lang="de-AT" baseline="0" dirty="0" smtClean="0"/>
              <a:t> </a:t>
            </a:r>
            <a:r>
              <a:rPr lang="de-AT" baseline="0" dirty="0" err="1" smtClean="0"/>
              <a:t>are</a:t>
            </a:r>
            <a:r>
              <a:rPr lang="de-AT" baseline="0" dirty="0" smtClean="0"/>
              <a:t> </a:t>
            </a:r>
            <a:r>
              <a:rPr lang="de-AT" baseline="0" dirty="0" err="1" smtClean="0"/>
              <a:t>calculatd</a:t>
            </a:r>
            <a:r>
              <a:rPr lang="de-AT" baseline="0" dirty="0" smtClean="0"/>
              <a:t>. </a:t>
            </a:r>
            <a:r>
              <a:rPr lang="de-AT" baseline="0" dirty="0" err="1" smtClean="0"/>
              <a:t>Since</a:t>
            </a:r>
            <a:r>
              <a:rPr lang="de-AT" baseline="0" dirty="0" smtClean="0"/>
              <a:t> </a:t>
            </a:r>
            <a:r>
              <a:rPr lang="de-AT" baseline="0" dirty="0" err="1" smtClean="0"/>
              <a:t>these</a:t>
            </a:r>
            <a:r>
              <a:rPr lang="de-AT" baseline="0" dirty="0" smtClean="0"/>
              <a:t> </a:t>
            </a:r>
            <a:r>
              <a:rPr lang="de-AT" baseline="0" dirty="0" err="1" smtClean="0"/>
              <a:t>two</a:t>
            </a:r>
            <a:r>
              <a:rPr lang="de-AT" baseline="0" dirty="0" smtClean="0"/>
              <a:t> </a:t>
            </a:r>
            <a:r>
              <a:rPr lang="de-AT" baseline="0" dirty="0" err="1" smtClean="0"/>
              <a:t>stages</a:t>
            </a:r>
            <a:r>
              <a:rPr lang="de-AT" baseline="0" dirty="0" smtClean="0"/>
              <a:t> </a:t>
            </a:r>
            <a:r>
              <a:rPr lang="de-AT" baseline="0" dirty="0" err="1" smtClean="0"/>
              <a:t>are</a:t>
            </a:r>
            <a:r>
              <a:rPr lang="de-AT" baseline="0" dirty="0" smtClean="0"/>
              <a:t> </a:t>
            </a:r>
            <a:r>
              <a:rPr lang="de-AT" baseline="0" dirty="0" err="1" smtClean="0"/>
              <a:t>independent</a:t>
            </a:r>
            <a:r>
              <a:rPr lang="de-AT" baseline="0" dirty="0" smtClean="0"/>
              <a:t>, </a:t>
            </a:r>
            <a:r>
              <a:rPr lang="de-AT" baseline="0" dirty="0" err="1" smtClean="0"/>
              <a:t>they</a:t>
            </a:r>
            <a:r>
              <a:rPr lang="de-AT" baseline="0" dirty="0" smtClean="0"/>
              <a:t> </a:t>
            </a:r>
            <a:r>
              <a:rPr lang="de-AT" baseline="0" dirty="0" err="1" smtClean="0"/>
              <a:t>are</a:t>
            </a:r>
            <a:r>
              <a:rPr lang="de-AT" baseline="0" dirty="0" smtClean="0"/>
              <a:t> </a:t>
            </a:r>
            <a:r>
              <a:rPr lang="de-AT" baseline="0" dirty="0" err="1" smtClean="0"/>
              <a:t>implemented</a:t>
            </a:r>
            <a:r>
              <a:rPr lang="de-AT" baseline="0" dirty="0" smtClean="0"/>
              <a:t> in parallel. The </a:t>
            </a:r>
            <a:r>
              <a:rPr lang="de-AT" baseline="0" dirty="0" err="1" smtClean="0"/>
              <a:t>routes</a:t>
            </a:r>
            <a:r>
              <a:rPr lang="de-AT" baseline="0" dirty="0" smtClean="0"/>
              <a:t> </a:t>
            </a:r>
            <a:r>
              <a:rPr lang="de-AT" baseline="0" dirty="0" err="1" smtClean="0"/>
              <a:t>are</a:t>
            </a:r>
            <a:r>
              <a:rPr lang="de-AT" baseline="0" dirty="0" smtClean="0"/>
              <a:t> </a:t>
            </a:r>
            <a:r>
              <a:rPr lang="de-AT" baseline="0" dirty="0" err="1" smtClean="0"/>
              <a:t>then</a:t>
            </a:r>
            <a:r>
              <a:rPr lang="de-AT" baseline="0" dirty="0" smtClean="0"/>
              <a:t> </a:t>
            </a:r>
            <a:r>
              <a:rPr lang="de-AT" baseline="0" dirty="0" err="1" smtClean="0"/>
              <a:t>rendered</a:t>
            </a:r>
            <a:r>
              <a:rPr lang="de-AT" baseline="0" dirty="0" smtClean="0"/>
              <a:t> </a:t>
            </a:r>
            <a:r>
              <a:rPr lang="de-AT" baseline="0" dirty="0" err="1" smtClean="0"/>
              <a:t>into</a:t>
            </a:r>
            <a:r>
              <a:rPr lang="de-AT" baseline="0" dirty="0" smtClean="0"/>
              <a:t> </a:t>
            </a:r>
            <a:r>
              <a:rPr lang="de-AT" baseline="0" dirty="0" err="1" smtClean="0"/>
              <a:t>the</a:t>
            </a:r>
            <a:r>
              <a:rPr lang="de-AT" baseline="0" dirty="0" smtClean="0"/>
              <a:t> </a:t>
            </a:r>
            <a:r>
              <a:rPr lang="de-AT" baseline="0" dirty="0" err="1" smtClean="0"/>
              <a:t>maps</a:t>
            </a:r>
            <a:r>
              <a:rPr lang="de-AT" baseline="0" dirty="0" smtClean="0"/>
              <a:t> </a:t>
            </a:r>
            <a:r>
              <a:rPr lang="de-AT" baseline="0" dirty="0" err="1" smtClean="0"/>
              <a:t>of</a:t>
            </a:r>
            <a:r>
              <a:rPr lang="de-AT" baseline="0" dirty="0" smtClean="0"/>
              <a:t> </a:t>
            </a:r>
            <a:r>
              <a:rPr lang="de-AT" baseline="0" dirty="0" err="1" smtClean="0"/>
              <a:t>the</a:t>
            </a:r>
            <a:r>
              <a:rPr lang="de-AT" baseline="0" dirty="0" smtClean="0"/>
              <a:t> </a:t>
            </a:r>
            <a:r>
              <a:rPr lang="de-AT" baseline="0" dirty="0" err="1" smtClean="0"/>
              <a:t>brochures</a:t>
            </a:r>
            <a:r>
              <a:rPr lang="de-AT" baseline="0" dirty="0" smtClean="0"/>
              <a:t> </a:t>
            </a:r>
            <a:r>
              <a:rPr lang="de-AT" baseline="0" dirty="0" err="1" smtClean="0"/>
              <a:t>to</a:t>
            </a:r>
            <a:r>
              <a:rPr lang="de-AT" baseline="0" dirty="0" smtClean="0"/>
              <a:t> </a:t>
            </a:r>
            <a:r>
              <a:rPr lang="de-AT" baseline="0" dirty="0" err="1" smtClean="0"/>
              <a:t>get</a:t>
            </a:r>
            <a:r>
              <a:rPr lang="de-AT" baseline="0" dirty="0" smtClean="0"/>
              <a:t> </a:t>
            </a:r>
            <a:r>
              <a:rPr lang="de-AT" baseline="0" dirty="0" err="1" smtClean="0"/>
              <a:t>the</a:t>
            </a:r>
            <a:r>
              <a:rPr lang="de-AT" baseline="0" dirty="0" smtClean="0"/>
              <a:t> final </a:t>
            </a:r>
            <a:r>
              <a:rPr lang="de-AT" baseline="0" dirty="0" err="1" smtClean="0"/>
              <a:t>output</a:t>
            </a:r>
            <a:r>
              <a:rPr lang="de-AT" baseline="0" dirty="0" smtClean="0"/>
              <a:t>, an </a:t>
            </a:r>
            <a:r>
              <a:rPr lang="de-AT" baseline="0" dirty="0" err="1" smtClean="0"/>
              <a:t>optimized</a:t>
            </a:r>
            <a:r>
              <a:rPr lang="de-AT" baseline="0" dirty="0" smtClean="0"/>
              <a:t> </a:t>
            </a:r>
            <a:r>
              <a:rPr lang="de-AT" baseline="0" dirty="0" err="1" smtClean="0"/>
              <a:t>travel</a:t>
            </a:r>
            <a:r>
              <a:rPr lang="de-AT" baseline="0" dirty="0" smtClean="0"/>
              <a:t> </a:t>
            </a:r>
            <a:r>
              <a:rPr lang="de-AT" baseline="0" dirty="0" err="1" smtClean="0"/>
              <a:t>brochure</a:t>
            </a:r>
            <a:r>
              <a:rPr lang="de-AT" baseline="0" dirty="0" smtClean="0"/>
              <a:t>.</a:t>
            </a:r>
          </a:p>
          <a:p>
            <a:endParaRPr lang="de-AT" baseline="0" dirty="0" smtClean="0"/>
          </a:p>
          <a:p>
            <a:r>
              <a:rPr lang="de-AT" baseline="0" dirty="0" smtClean="0"/>
              <a:t>I </a:t>
            </a:r>
            <a:r>
              <a:rPr lang="de-AT" baseline="0" dirty="0" err="1" smtClean="0"/>
              <a:t>want</a:t>
            </a:r>
            <a:r>
              <a:rPr lang="de-AT" baseline="0" dirty="0" smtClean="0"/>
              <a:t> </a:t>
            </a:r>
            <a:r>
              <a:rPr lang="de-AT" baseline="0" dirty="0" err="1" smtClean="0"/>
              <a:t>to</a:t>
            </a:r>
            <a:r>
              <a:rPr lang="de-AT" baseline="0" dirty="0" smtClean="0"/>
              <a:t> </a:t>
            </a:r>
            <a:r>
              <a:rPr lang="de-AT" baseline="0" dirty="0" err="1" smtClean="0"/>
              <a:t>start</a:t>
            </a:r>
            <a:r>
              <a:rPr lang="de-AT" baseline="0" dirty="0" smtClean="0"/>
              <a:t> </a:t>
            </a:r>
            <a:r>
              <a:rPr lang="de-AT" baseline="0" dirty="0" err="1" smtClean="0"/>
              <a:t>with</a:t>
            </a:r>
            <a:r>
              <a:rPr lang="de-AT" baseline="0" dirty="0" smtClean="0"/>
              <a:t> </a:t>
            </a:r>
            <a:r>
              <a:rPr lang="de-AT" baseline="0" dirty="0" err="1" smtClean="0"/>
              <a:t>the</a:t>
            </a:r>
            <a:r>
              <a:rPr lang="de-AT" baseline="0" dirty="0" smtClean="0"/>
              <a:t> </a:t>
            </a:r>
            <a:r>
              <a:rPr lang="de-AT" baseline="0" dirty="0" err="1" smtClean="0"/>
              <a:t>explanation</a:t>
            </a:r>
            <a:r>
              <a:rPr lang="de-AT" baseline="0" dirty="0" smtClean="0"/>
              <a:t> </a:t>
            </a:r>
            <a:r>
              <a:rPr lang="de-AT" baseline="0" dirty="0" err="1" smtClean="0"/>
              <a:t>of</a:t>
            </a:r>
            <a:r>
              <a:rPr lang="de-AT" baseline="0" dirty="0" smtClean="0"/>
              <a:t> </a:t>
            </a:r>
            <a:r>
              <a:rPr lang="de-AT" baseline="0" dirty="0" err="1" smtClean="0"/>
              <a:t>the</a:t>
            </a:r>
            <a:r>
              <a:rPr lang="de-AT" baseline="0" dirty="0" smtClean="0"/>
              <a:t> </a:t>
            </a:r>
            <a:r>
              <a:rPr lang="de-AT" baseline="0" dirty="0" err="1" smtClean="0"/>
              <a:t>Automatic</a:t>
            </a:r>
            <a:r>
              <a:rPr lang="de-AT" baseline="0" dirty="0" smtClean="0"/>
              <a:t> Layout </a:t>
            </a:r>
            <a:r>
              <a:rPr lang="de-AT" baseline="0" dirty="0" err="1" smtClean="0"/>
              <a:t>algorithm</a:t>
            </a:r>
            <a:r>
              <a:rPr lang="de-AT" baseline="0" dirty="0" smtClean="0"/>
              <a:t>.</a:t>
            </a:r>
          </a:p>
        </p:txBody>
      </p:sp>
      <p:sp>
        <p:nvSpPr>
          <p:cNvPr id="4" name="Foliennummernplatzhalter 3"/>
          <p:cNvSpPr>
            <a:spLocks noGrp="1"/>
          </p:cNvSpPr>
          <p:nvPr>
            <p:ph type="sldNum" sz="quarter" idx="10"/>
          </p:nvPr>
        </p:nvSpPr>
        <p:spPr/>
        <p:txBody>
          <a:bodyPr/>
          <a:lstStyle/>
          <a:p>
            <a:pPr>
              <a:defRPr/>
            </a:pPr>
            <a:fld id="{5D8B13CC-6699-4505-AE69-B46E919B2D0D}" type="slidenum">
              <a:rPr lang="it-IT" smtClean="0"/>
              <a:pPr>
                <a:defRPr/>
              </a:pPr>
              <a:t>9</a:t>
            </a:fld>
            <a:endParaRPr lang="it-IT" dirty="0"/>
          </a:p>
        </p:txBody>
      </p:sp>
    </p:spTree>
    <p:extLst>
      <p:ext uri="{BB962C8B-B14F-4D97-AF65-F5344CB8AC3E}">
        <p14:creationId xmlns:p14="http://schemas.microsoft.com/office/powerpoint/2010/main" val="2946937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247" name="Rectangle 199"/>
          <p:cNvSpPr>
            <a:spLocks noGrp="1" noChangeArrowheads="1"/>
          </p:cNvSpPr>
          <p:nvPr>
            <p:ph type="ctrTitle"/>
          </p:nvPr>
        </p:nvSpPr>
        <p:spPr>
          <a:xfrm>
            <a:off x="179388" y="86917"/>
            <a:ext cx="8424862" cy="2052638"/>
          </a:xfrm>
        </p:spPr>
        <p:txBody>
          <a:bodyPr anchor="b" anchorCtr="1"/>
          <a:lstStyle>
            <a:lvl1pPr algn="ctr">
              <a:defRPr sz="4000" b="1">
                <a:solidFill>
                  <a:srgbClr val="0070C0"/>
                </a:solidFill>
              </a:defRPr>
            </a:lvl1pPr>
          </a:lstStyle>
          <a:p>
            <a:r>
              <a:rPr lang="de-DE" smtClean="0"/>
              <a:t>Titelmasterformat durch Klicken bearbeiten</a:t>
            </a:r>
            <a:endParaRPr lang="de-AT" dirty="0"/>
          </a:p>
        </p:txBody>
      </p:sp>
      <p:sp>
        <p:nvSpPr>
          <p:cNvPr id="2248" name="Rectangle 200"/>
          <p:cNvSpPr>
            <a:spLocks noGrp="1" noChangeArrowheads="1"/>
          </p:cNvSpPr>
          <p:nvPr>
            <p:ph type="subTitle" idx="1"/>
          </p:nvPr>
        </p:nvSpPr>
        <p:spPr>
          <a:xfrm>
            <a:off x="179388" y="2247900"/>
            <a:ext cx="8424862" cy="1079897"/>
          </a:xfrm>
        </p:spPr>
        <p:txBody>
          <a:bodyPr anchor="ctr"/>
          <a:lstStyle>
            <a:lvl1pPr marL="0" indent="0" algn="ctr">
              <a:buFont typeface="Arial" charset="0"/>
              <a:buNone/>
              <a:defRPr sz="3600"/>
            </a:lvl1pPr>
          </a:lstStyle>
          <a:p>
            <a:r>
              <a:rPr lang="de-DE" smtClean="0"/>
              <a:t>Formatvorlage des Untertitelmasters durch Klicken bearbeiten</a:t>
            </a:r>
            <a:endParaRPr lang="de-AT"/>
          </a:p>
        </p:txBody>
      </p:sp>
      <p:grpSp>
        <p:nvGrpSpPr>
          <p:cNvPr id="201" name="Group 11"/>
          <p:cNvGrpSpPr>
            <a:grpSpLocks/>
          </p:cNvGrpSpPr>
          <p:nvPr userDrawn="1"/>
        </p:nvGrpSpPr>
        <p:grpSpPr bwMode="auto">
          <a:xfrm>
            <a:off x="8775784" y="63780"/>
            <a:ext cx="252328" cy="4589515"/>
            <a:chOff x="5475" y="54"/>
            <a:chExt cx="212" cy="3856"/>
          </a:xfrm>
        </p:grpSpPr>
        <p:sp>
          <p:nvSpPr>
            <p:cNvPr id="202" name="Rectangle 12"/>
            <p:cNvSpPr>
              <a:spLocks noChangeArrowheads="1"/>
            </p:cNvSpPr>
            <p:nvPr userDrawn="1"/>
          </p:nvSpPr>
          <p:spPr bwMode="auto">
            <a:xfrm>
              <a:off x="5633" y="530"/>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03" name="Rectangle 13"/>
            <p:cNvSpPr>
              <a:spLocks noChangeArrowheads="1"/>
            </p:cNvSpPr>
            <p:nvPr userDrawn="1"/>
          </p:nvSpPr>
          <p:spPr bwMode="auto">
            <a:xfrm>
              <a:off x="5527" y="530"/>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04" name="Rectangle 14"/>
            <p:cNvSpPr>
              <a:spLocks noChangeArrowheads="1"/>
            </p:cNvSpPr>
            <p:nvPr userDrawn="1"/>
          </p:nvSpPr>
          <p:spPr bwMode="auto">
            <a:xfrm>
              <a:off x="5633" y="582"/>
              <a:ext cx="54" cy="53"/>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05" name="Rectangle 15"/>
            <p:cNvSpPr>
              <a:spLocks noChangeArrowheads="1"/>
            </p:cNvSpPr>
            <p:nvPr userDrawn="1"/>
          </p:nvSpPr>
          <p:spPr bwMode="auto">
            <a:xfrm>
              <a:off x="5475" y="582"/>
              <a:ext cx="52" cy="53"/>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06" name="Rectangle 16"/>
            <p:cNvSpPr>
              <a:spLocks noChangeArrowheads="1"/>
            </p:cNvSpPr>
            <p:nvPr userDrawn="1"/>
          </p:nvSpPr>
          <p:spPr bwMode="auto">
            <a:xfrm>
              <a:off x="5633" y="635"/>
              <a:ext cx="54" cy="53"/>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07" name="Rectangle 17"/>
            <p:cNvSpPr>
              <a:spLocks noChangeArrowheads="1"/>
            </p:cNvSpPr>
            <p:nvPr userDrawn="1"/>
          </p:nvSpPr>
          <p:spPr bwMode="auto">
            <a:xfrm>
              <a:off x="5581" y="635"/>
              <a:ext cx="52" cy="53"/>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08" name="Rectangle 18"/>
            <p:cNvSpPr>
              <a:spLocks noChangeArrowheads="1"/>
            </p:cNvSpPr>
            <p:nvPr userDrawn="1"/>
          </p:nvSpPr>
          <p:spPr bwMode="auto">
            <a:xfrm>
              <a:off x="5633" y="688"/>
              <a:ext cx="54" cy="53"/>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09" name="Rectangle 19"/>
            <p:cNvSpPr>
              <a:spLocks noChangeArrowheads="1"/>
            </p:cNvSpPr>
            <p:nvPr userDrawn="1"/>
          </p:nvSpPr>
          <p:spPr bwMode="auto">
            <a:xfrm>
              <a:off x="5581" y="582"/>
              <a:ext cx="52" cy="53"/>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10" name="Rectangle 20"/>
            <p:cNvSpPr>
              <a:spLocks noChangeArrowheads="1"/>
            </p:cNvSpPr>
            <p:nvPr userDrawn="1"/>
          </p:nvSpPr>
          <p:spPr bwMode="auto">
            <a:xfrm>
              <a:off x="5527" y="688"/>
              <a:ext cx="54" cy="53"/>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11" name="Rectangle 21"/>
            <p:cNvSpPr>
              <a:spLocks noChangeArrowheads="1"/>
            </p:cNvSpPr>
            <p:nvPr userDrawn="1"/>
          </p:nvSpPr>
          <p:spPr bwMode="auto">
            <a:xfrm>
              <a:off x="5475" y="688"/>
              <a:ext cx="52" cy="53"/>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12" name="Rectangle 22"/>
            <p:cNvSpPr>
              <a:spLocks noChangeArrowheads="1"/>
            </p:cNvSpPr>
            <p:nvPr userDrawn="1"/>
          </p:nvSpPr>
          <p:spPr bwMode="auto">
            <a:xfrm>
              <a:off x="5633" y="741"/>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13" name="Rectangle 23"/>
            <p:cNvSpPr>
              <a:spLocks noChangeArrowheads="1"/>
            </p:cNvSpPr>
            <p:nvPr userDrawn="1"/>
          </p:nvSpPr>
          <p:spPr bwMode="auto">
            <a:xfrm>
              <a:off x="5581" y="741"/>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14" name="Rectangle 24"/>
            <p:cNvSpPr>
              <a:spLocks noChangeArrowheads="1"/>
            </p:cNvSpPr>
            <p:nvPr userDrawn="1"/>
          </p:nvSpPr>
          <p:spPr bwMode="auto">
            <a:xfrm>
              <a:off x="5527" y="793"/>
              <a:ext cx="54"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15" name="Rectangle 25"/>
            <p:cNvSpPr>
              <a:spLocks noChangeArrowheads="1"/>
            </p:cNvSpPr>
            <p:nvPr userDrawn="1"/>
          </p:nvSpPr>
          <p:spPr bwMode="auto">
            <a:xfrm>
              <a:off x="5633" y="793"/>
              <a:ext cx="54"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16" name="Rectangle 26"/>
            <p:cNvSpPr>
              <a:spLocks noChangeArrowheads="1"/>
            </p:cNvSpPr>
            <p:nvPr userDrawn="1"/>
          </p:nvSpPr>
          <p:spPr bwMode="auto">
            <a:xfrm>
              <a:off x="5633" y="847"/>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17" name="Rectangle 27"/>
            <p:cNvSpPr>
              <a:spLocks noChangeArrowheads="1"/>
            </p:cNvSpPr>
            <p:nvPr userDrawn="1"/>
          </p:nvSpPr>
          <p:spPr bwMode="auto">
            <a:xfrm>
              <a:off x="5581" y="847"/>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18" name="Rectangle 28"/>
            <p:cNvSpPr>
              <a:spLocks noChangeArrowheads="1"/>
            </p:cNvSpPr>
            <p:nvPr userDrawn="1"/>
          </p:nvSpPr>
          <p:spPr bwMode="auto">
            <a:xfrm>
              <a:off x="5475" y="847"/>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19" name="Rectangle 29"/>
            <p:cNvSpPr>
              <a:spLocks noChangeArrowheads="1"/>
            </p:cNvSpPr>
            <p:nvPr userDrawn="1"/>
          </p:nvSpPr>
          <p:spPr bwMode="auto">
            <a:xfrm>
              <a:off x="5633" y="899"/>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20" name="Rectangle 30"/>
            <p:cNvSpPr>
              <a:spLocks noChangeArrowheads="1"/>
            </p:cNvSpPr>
            <p:nvPr userDrawn="1"/>
          </p:nvSpPr>
          <p:spPr bwMode="auto">
            <a:xfrm>
              <a:off x="5581" y="899"/>
              <a:ext cx="52"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21" name="Rectangle 31"/>
            <p:cNvSpPr>
              <a:spLocks noChangeArrowheads="1"/>
            </p:cNvSpPr>
            <p:nvPr userDrawn="1"/>
          </p:nvSpPr>
          <p:spPr bwMode="auto">
            <a:xfrm>
              <a:off x="5527" y="899"/>
              <a:ext cx="54"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22" name="Rectangle 32"/>
            <p:cNvSpPr>
              <a:spLocks noChangeArrowheads="1"/>
            </p:cNvSpPr>
            <p:nvPr userDrawn="1"/>
          </p:nvSpPr>
          <p:spPr bwMode="auto">
            <a:xfrm>
              <a:off x="5633" y="953"/>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23" name="Rectangle 33"/>
            <p:cNvSpPr>
              <a:spLocks noChangeArrowheads="1"/>
            </p:cNvSpPr>
            <p:nvPr userDrawn="1"/>
          </p:nvSpPr>
          <p:spPr bwMode="auto">
            <a:xfrm>
              <a:off x="5581" y="953"/>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24" name="Rectangle 34"/>
            <p:cNvSpPr>
              <a:spLocks noChangeArrowheads="1"/>
            </p:cNvSpPr>
            <p:nvPr userDrawn="1"/>
          </p:nvSpPr>
          <p:spPr bwMode="auto">
            <a:xfrm>
              <a:off x="5475" y="953"/>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25" name="Rectangle 35"/>
            <p:cNvSpPr>
              <a:spLocks noChangeArrowheads="1"/>
            </p:cNvSpPr>
            <p:nvPr userDrawn="1"/>
          </p:nvSpPr>
          <p:spPr bwMode="auto">
            <a:xfrm>
              <a:off x="5633" y="1005"/>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26" name="Rectangle 36"/>
            <p:cNvSpPr>
              <a:spLocks noChangeArrowheads="1"/>
            </p:cNvSpPr>
            <p:nvPr userDrawn="1"/>
          </p:nvSpPr>
          <p:spPr bwMode="auto">
            <a:xfrm>
              <a:off x="5527" y="1005"/>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27" name="Rectangle 37"/>
            <p:cNvSpPr>
              <a:spLocks noChangeArrowheads="1"/>
            </p:cNvSpPr>
            <p:nvPr userDrawn="1"/>
          </p:nvSpPr>
          <p:spPr bwMode="auto">
            <a:xfrm>
              <a:off x="5633" y="1057"/>
              <a:ext cx="54"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28" name="Rectangle 38"/>
            <p:cNvSpPr>
              <a:spLocks noChangeArrowheads="1"/>
            </p:cNvSpPr>
            <p:nvPr userDrawn="1"/>
          </p:nvSpPr>
          <p:spPr bwMode="auto">
            <a:xfrm>
              <a:off x="5581" y="1057"/>
              <a:ext cx="52"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29" name="Rectangle 39"/>
            <p:cNvSpPr>
              <a:spLocks noChangeArrowheads="1"/>
            </p:cNvSpPr>
            <p:nvPr userDrawn="1"/>
          </p:nvSpPr>
          <p:spPr bwMode="auto">
            <a:xfrm>
              <a:off x="5475" y="1057"/>
              <a:ext cx="52"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30" name="Rectangle 40"/>
            <p:cNvSpPr>
              <a:spLocks noChangeArrowheads="1"/>
            </p:cNvSpPr>
            <p:nvPr userDrawn="1"/>
          </p:nvSpPr>
          <p:spPr bwMode="auto">
            <a:xfrm>
              <a:off x="5633" y="1111"/>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31" name="Rectangle 41"/>
            <p:cNvSpPr>
              <a:spLocks noChangeArrowheads="1"/>
            </p:cNvSpPr>
            <p:nvPr userDrawn="1"/>
          </p:nvSpPr>
          <p:spPr bwMode="auto">
            <a:xfrm>
              <a:off x="5581" y="1111"/>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32" name="Rectangle 42"/>
            <p:cNvSpPr>
              <a:spLocks noChangeArrowheads="1"/>
            </p:cNvSpPr>
            <p:nvPr userDrawn="1"/>
          </p:nvSpPr>
          <p:spPr bwMode="auto">
            <a:xfrm>
              <a:off x="5633" y="1163"/>
              <a:ext cx="54"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33" name="Rectangle 43"/>
            <p:cNvSpPr>
              <a:spLocks noChangeArrowheads="1"/>
            </p:cNvSpPr>
            <p:nvPr userDrawn="1"/>
          </p:nvSpPr>
          <p:spPr bwMode="auto">
            <a:xfrm>
              <a:off x="5527" y="1163"/>
              <a:ext cx="54"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34" name="Rectangle 44"/>
            <p:cNvSpPr>
              <a:spLocks noChangeArrowheads="1"/>
            </p:cNvSpPr>
            <p:nvPr userDrawn="1"/>
          </p:nvSpPr>
          <p:spPr bwMode="auto">
            <a:xfrm>
              <a:off x="5633" y="1217"/>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35" name="Rectangle 45"/>
            <p:cNvSpPr>
              <a:spLocks noChangeArrowheads="1"/>
            </p:cNvSpPr>
            <p:nvPr userDrawn="1"/>
          </p:nvSpPr>
          <p:spPr bwMode="auto">
            <a:xfrm>
              <a:off x="5581" y="1217"/>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36" name="Rectangle 46"/>
            <p:cNvSpPr>
              <a:spLocks noChangeArrowheads="1"/>
            </p:cNvSpPr>
            <p:nvPr userDrawn="1"/>
          </p:nvSpPr>
          <p:spPr bwMode="auto">
            <a:xfrm>
              <a:off x="5527" y="1217"/>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37" name="Rectangle 47"/>
            <p:cNvSpPr>
              <a:spLocks noChangeArrowheads="1"/>
            </p:cNvSpPr>
            <p:nvPr userDrawn="1"/>
          </p:nvSpPr>
          <p:spPr bwMode="auto">
            <a:xfrm>
              <a:off x="5633" y="1269"/>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38" name="Rectangle 48"/>
            <p:cNvSpPr>
              <a:spLocks noChangeArrowheads="1"/>
            </p:cNvSpPr>
            <p:nvPr userDrawn="1"/>
          </p:nvSpPr>
          <p:spPr bwMode="auto">
            <a:xfrm>
              <a:off x="5581" y="1269"/>
              <a:ext cx="52"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39" name="Rectangle 49"/>
            <p:cNvSpPr>
              <a:spLocks noChangeArrowheads="1"/>
            </p:cNvSpPr>
            <p:nvPr userDrawn="1"/>
          </p:nvSpPr>
          <p:spPr bwMode="auto">
            <a:xfrm>
              <a:off x="5475" y="1269"/>
              <a:ext cx="52"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40" name="Rectangle 50"/>
            <p:cNvSpPr>
              <a:spLocks noChangeArrowheads="1"/>
            </p:cNvSpPr>
            <p:nvPr userDrawn="1"/>
          </p:nvSpPr>
          <p:spPr bwMode="auto">
            <a:xfrm>
              <a:off x="5633" y="1323"/>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41" name="Rectangle 51"/>
            <p:cNvSpPr>
              <a:spLocks noChangeArrowheads="1"/>
            </p:cNvSpPr>
            <p:nvPr userDrawn="1"/>
          </p:nvSpPr>
          <p:spPr bwMode="auto">
            <a:xfrm>
              <a:off x="5527" y="1323"/>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42" name="Rectangle 52"/>
            <p:cNvSpPr>
              <a:spLocks noChangeArrowheads="1"/>
            </p:cNvSpPr>
            <p:nvPr userDrawn="1"/>
          </p:nvSpPr>
          <p:spPr bwMode="auto">
            <a:xfrm>
              <a:off x="5633" y="1375"/>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43" name="Rectangle 53"/>
            <p:cNvSpPr>
              <a:spLocks noChangeArrowheads="1"/>
            </p:cNvSpPr>
            <p:nvPr userDrawn="1"/>
          </p:nvSpPr>
          <p:spPr bwMode="auto">
            <a:xfrm>
              <a:off x="5581" y="1375"/>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44" name="Rectangle 54"/>
            <p:cNvSpPr>
              <a:spLocks noChangeArrowheads="1"/>
            </p:cNvSpPr>
            <p:nvPr userDrawn="1"/>
          </p:nvSpPr>
          <p:spPr bwMode="auto">
            <a:xfrm>
              <a:off x="5527" y="1375"/>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45" name="Rectangle 55"/>
            <p:cNvSpPr>
              <a:spLocks noChangeArrowheads="1"/>
            </p:cNvSpPr>
            <p:nvPr userDrawn="1"/>
          </p:nvSpPr>
          <p:spPr bwMode="auto">
            <a:xfrm>
              <a:off x="5633" y="1427"/>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46" name="Rectangle 56"/>
            <p:cNvSpPr>
              <a:spLocks noChangeArrowheads="1"/>
            </p:cNvSpPr>
            <p:nvPr userDrawn="1"/>
          </p:nvSpPr>
          <p:spPr bwMode="auto">
            <a:xfrm>
              <a:off x="5581" y="1427"/>
              <a:ext cx="52"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47" name="Rectangle 57"/>
            <p:cNvSpPr>
              <a:spLocks noChangeArrowheads="1"/>
            </p:cNvSpPr>
            <p:nvPr userDrawn="1"/>
          </p:nvSpPr>
          <p:spPr bwMode="auto">
            <a:xfrm>
              <a:off x="5633" y="1481"/>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48" name="Rectangle 58"/>
            <p:cNvSpPr>
              <a:spLocks noChangeArrowheads="1"/>
            </p:cNvSpPr>
            <p:nvPr userDrawn="1"/>
          </p:nvSpPr>
          <p:spPr bwMode="auto">
            <a:xfrm>
              <a:off x="5581" y="1481"/>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49" name="Rectangle 59"/>
            <p:cNvSpPr>
              <a:spLocks noChangeArrowheads="1"/>
            </p:cNvSpPr>
            <p:nvPr userDrawn="1"/>
          </p:nvSpPr>
          <p:spPr bwMode="auto">
            <a:xfrm>
              <a:off x="5527" y="1481"/>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50" name="Rectangle 60"/>
            <p:cNvSpPr>
              <a:spLocks noChangeArrowheads="1"/>
            </p:cNvSpPr>
            <p:nvPr userDrawn="1"/>
          </p:nvSpPr>
          <p:spPr bwMode="auto">
            <a:xfrm>
              <a:off x="5633" y="1533"/>
              <a:ext cx="54" cy="53"/>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51" name="Rectangle 61"/>
            <p:cNvSpPr>
              <a:spLocks noChangeArrowheads="1"/>
            </p:cNvSpPr>
            <p:nvPr userDrawn="1"/>
          </p:nvSpPr>
          <p:spPr bwMode="auto">
            <a:xfrm>
              <a:off x="5475" y="1533"/>
              <a:ext cx="52" cy="53"/>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52" name="Rectangle 62"/>
            <p:cNvSpPr>
              <a:spLocks noChangeArrowheads="1"/>
            </p:cNvSpPr>
            <p:nvPr userDrawn="1"/>
          </p:nvSpPr>
          <p:spPr bwMode="auto">
            <a:xfrm>
              <a:off x="5633" y="1586"/>
              <a:ext cx="54" cy="53"/>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53" name="Rectangle 63"/>
            <p:cNvSpPr>
              <a:spLocks noChangeArrowheads="1"/>
            </p:cNvSpPr>
            <p:nvPr userDrawn="1"/>
          </p:nvSpPr>
          <p:spPr bwMode="auto">
            <a:xfrm>
              <a:off x="5581" y="1586"/>
              <a:ext cx="52" cy="53"/>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54" name="Rectangle 64"/>
            <p:cNvSpPr>
              <a:spLocks noChangeArrowheads="1"/>
            </p:cNvSpPr>
            <p:nvPr userDrawn="1"/>
          </p:nvSpPr>
          <p:spPr bwMode="auto">
            <a:xfrm>
              <a:off x="5527" y="1586"/>
              <a:ext cx="54" cy="53"/>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55" name="Rectangle 65"/>
            <p:cNvSpPr>
              <a:spLocks noChangeArrowheads="1"/>
            </p:cNvSpPr>
            <p:nvPr userDrawn="1"/>
          </p:nvSpPr>
          <p:spPr bwMode="auto">
            <a:xfrm>
              <a:off x="5633" y="1639"/>
              <a:ext cx="54" cy="53"/>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56" name="Rectangle 66"/>
            <p:cNvSpPr>
              <a:spLocks noChangeArrowheads="1"/>
            </p:cNvSpPr>
            <p:nvPr userDrawn="1"/>
          </p:nvSpPr>
          <p:spPr bwMode="auto">
            <a:xfrm>
              <a:off x="5633" y="1692"/>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57" name="Rectangle 67"/>
            <p:cNvSpPr>
              <a:spLocks noChangeArrowheads="1"/>
            </p:cNvSpPr>
            <p:nvPr userDrawn="1"/>
          </p:nvSpPr>
          <p:spPr bwMode="auto">
            <a:xfrm>
              <a:off x="5581" y="1692"/>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58" name="Rectangle 68"/>
            <p:cNvSpPr>
              <a:spLocks noChangeArrowheads="1"/>
            </p:cNvSpPr>
            <p:nvPr userDrawn="1"/>
          </p:nvSpPr>
          <p:spPr bwMode="auto">
            <a:xfrm>
              <a:off x="5527" y="1692"/>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59" name="Rectangle 69"/>
            <p:cNvSpPr>
              <a:spLocks noChangeArrowheads="1"/>
            </p:cNvSpPr>
            <p:nvPr userDrawn="1"/>
          </p:nvSpPr>
          <p:spPr bwMode="auto">
            <a:xfrm>
              <a:off x="5633" y="1744"/>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60" name="Rectangle 70"/>
            <p:cNvSpPr>
              <a:spLocks noChangeArrowheads="1"/>
            </p:cNvSpPr>
            <p:nvPr userDrawn="1"/>
          </p:nvSpPr>
          <p:spPr bwMode="auto">
            <a:xfrm>
              <a:off x="5581" y="1744"/>
              <a:ext cx="52"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61" name="Rectangle 71"/>
            <p:cNvSpPr>
              <a:spLocks noChangeArrowheads="1"/>
            </p:cNvSpPr>
            <p:nvPr userDrawn="1"/>
          </p:nvSpPr>
          <p:spPr bwMode="auto">
            <a:xfrm>
              <a:off x="5527" y="1744"/>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62" name="Rectangle 72"/>
            <p:cNvSpPr>
              <a:spLocks noChangeArrowheads="1"/>
            </p:cNvSpPr>
            <p:nvPr userDrawn="1"/>
          </p:nvSpPr>
          <p:spPr bwMode="auto">
            <a:xfrm>
              <a:off x="5633" y="1798"/>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63" name="Rectangle 73"/>
            <p:cNvSpPr>
              <a:spLocks noChangeArrowheads="1"/>
            </p:cNvSpPr>
            <p:nvPr userDrawn="1"/>
          </p:nvSpPr>
          <p:spPr bwMode="auto">
            <a:xfrm>
              <a:off x="5527" y="1850"/>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64" name="Rectangle 74"/>
            <p:cNvSpPr>
              <a:spLocks noChangeArrowheads="1"/>
            </p:cNvSpPr>
            <p:nvPr userDrawn="1"/>
          </p:nvSpPr>
          <p:spPr bwMode="auto">
            <a:xfrm>
              <a:off x="5475" y="1798"/>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65" name="Rectangle 75"/>
            <p:cNvSpPr>
              <a:spLocks noChangeArrowheads="1"/>
            </p:cNvSpPr>
            <p:nvPr userDrawn="1"/>
          </p:nvSpPr>
          <p:spPr bwMode="auto">
            <a:xfrm>
              <a:off x="5633" y="1850"/>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66" name="Rectangle 76"/>
            <p:cNvSpPr>
              <a:spLocks noChangeArrowheads="1"/>
            </p:cNvSpPr>
            <p:nvPr userDrawn="1"/>
          </p:nvSpPr>
          <p:spPr bwMode="auto">
            <a:xfrm>
              <a:off x="5633" y="1902"/>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67" name="Rectangle 77"/>
            <p:cNvSpPr>
              <a:spLocks noChangeArrowheads="1"/>
            </p:cNvSpPr>
            <p:nvPr userDrawn="1"/>
          </p:nvSpPr>
          <p:spPr bwMode="auto">
            <a:xfrm>
              <a:off x="5581" y="1902"/>
              <a:ext cx="52"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68" name="Rectangle 78"/>
            <p:cNvSpPr>
              <a:spLocks noChangeArrowheads="1"/>
            </p:cNvSpPr>
            <p:nvPr userDrawn="1"/>
          </p:nvSpPr>
          <p:spPr bwMode="auto">
            <a:xfrm>
              <a:off x="5633" y="2432"/>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69" name="Rectangle 79"/>
            <p:cNvSpPr>
              <a:spLocks noChangeArrowheads="1"/>
            </p:cNvSpPr>
            <p:nvPr userDrawn="1"/>
          </p:nvSpPr>
          <p:spPr bwMode="auto">
            <a:xfrm>
              <a:off x="5581" y="2432"/>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70" name="Rectangle 80"/>
            <p:cNvSpPr>
              <a:spLocks noChangeArrowheads="1"/>
            </p:cNvSpPr>
            <p:nvPr userDrawn="1"/>
          </p:nvSpPr>
          <p:spPr bwMode="auto">
            <a:xfrm>
              <a:off x="5527" y="2432"/>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71" name="Rectangle 81"/>
            <p:cNvSpPr>
              <a:spLocks noChangeArrowheads="1"/>
            </p:cNvSpPr>
            <p:nvPr userDrawn="1"/>
          </p:nvSpPr>
          <p:spPr bwMode="auto">
            <a:xfrm>
              <a:off x="5633" y="2484"/>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72" name="Rectangle 82"/>
            <p:cNvSpPr>
              <a:spLocks noChangeArrowheads="1"/>
            </p:cNvSpPr>
            <p:nvPr userDrawn="1"/>
          </p:nvSpPr>
          <p:spPr bwMode="auto">
            <a:xfrm>
              <a:off x="5581" y="2484"/>
              <a:ext cx="52"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73" name="Rectangle 83"/>
            <p:cNvSpPr>
              <a:spLocks noChangeArrowheads="1"/>
            </p:cNvSpPr>
            <p:nvPr userDrawn="1"/>
          </p:nvSpPr>
          <p:spPr bwMode="auto">
            <a:xfrm>
              <a:off x="5633" y="2538"/>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74" name="Rectangle 84"/>
            <p:cNvSpPr>
              <a:spLocks noChangeArrowheads="1"/>
            </p:cNvSpPr>
            <p:nvPr userDrawn="1"/>
          </p:nvSpPr>
          <p:spPr bwMode="auto">
            <a:xfrm>
              <a:off x="5527" y="2538"/>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75" name="Rectangle 85"/>
            <p:cNvSpPr>
              <a:spLocks noChangeArrowheads="1"/>
            </p:cNvSpPr>
            <p:nvPr userDrawn="1"/>
          </p:nvSpPr>
          <p:spPr bwMode="auto">
            <a:xfrm>
              <a:off x="5633" y="2590"/>
              <a:ext cx="54" cy="53"/>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76" name="Rectangle 86"/>
            <p:cNvSpPr>
              <a:spLocks noChangeArrowheads="1"/>
            </p:cNvSpPr>
            <p:nvPr userDrawn="1"/>
          </p:nvSpPr>
          <p:spPr bwMode="auto">
            <a:xfrm>
              <a:off x="5581" y="2590"/>
              <a:ext cx="52" cy="53"/>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77" name="Rectangle 87"/>
            <p:cNvSpPr>
              <a:spLocks noChangeArrowheads="1"/>
            </p:cNvSpPr>
            <p:nvPr userDrawn="1"/>
          </p:nvSpPr>
          <p:spPr bwMode="auto">
            <a:xfrm>
              <a:off x="5475" y="2590"/>
              <a:ext cx="52" cy="53"/>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78" name="Rectangle 88"/>
            <p:cNvSpPr>
              <a:spLocks noChangeArrowheads="1"/>
            </p:cNvSpPr>
            <p:nvPr userDrawn="1"/>
          </p:nvSpPr>
          <p:spPr bwMode="auto">
            <a:xfrm>
              <a:off x="5633" y="2643"/>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79" name="Rectangle 89"/>
            <p:cNvSpPr>
              <a:spLocks noChangeArrowheads="1"/>
            </p:cNvSpPr>
            <p:nvPr userDrawn="1"/>
          </p:nvSpPr>
          <p:spPr bwMode="auto">
            <a:xfrm>
              <a:off x="5581" y="2643"/>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80" name="Rectangle 90"/>
            <p:cNvSpPr>
              <a:spLocks noChangeArrowheads="1"/>
            </p:cNvSpPr>
            <p:nvPr userDrawn="1"/>
          </p:nvSpPr>
          <p:spPr bwMode="auto">
            <a:xfrm>
              <a:off x="5527" y="2643"/>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81" name="Rectangle 91"/>
            <p:cNvSpPr>
              <a:spLocks noChangeArrowheads="1"/>
            </p:cNvSpPr>
            <p:nvPr userDrawn="1"/>
          </p:nvSpPr>
          <p:spPr bwMode="auto">
            <a:xfrm>
              <a:off x="5633" y="2695"/>
              <a:ext cx="54" cy="53"/>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82" name="Rectangle 92"/>
            <p:cNvSpPr>
              <a:spLocks noChangeArrowheads="1"/>
            </p:cNvSpPr>
            <p:nvPr userDrawn="1"/>
          </p:nvSpPr>
          <p:spPr bwMode="auto">
            <a:xfrm>
              <a:off x="5581" y="2695"/>
              <a:ext cx="52" cy="53"/>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83" name="Rectangle 93"/>
            <p:cNvSpPr>
              <a:spLocks noChangeArrowheads="1"/>
            </p:cNvSpPr>
            <p:nvPr userDrawn="1"/>
          </p:nvSpPr>
          <p:spPr bwMode="auto">
            <a:xfrm>
              <a:off x="5633" y="2748"/>
              <a:ext cx="54" cy="53"/>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84" name="Rectangle 94"/>
            <p:cNvSpPr>
              <a:spLocks noChangeArrowheads="1"/>
            </p:cNvSpPr>
            <p:nvPr userDrawn="1"/>
          </p:nvSpPr>
          <p:spPr bwMode="auto">
            <a:xfrm>
              <a:off x="5581" y="2748"/>
              <a:ext cx="52" cy="53"/>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85" name="Rectangle 95"/>
            <p:cNvSpPr>
              <a:spLocks noChangeArrowheads="1"/>
            </p:cNvSpPr>
            <p:nvPr userDrawn="1"/>
          </p:nvSpPr>
          <p:spPr bwMode="auto">
            <a:xfrm>
              <a:off x="5527" y="2748"/>
              <a:ext cx="54" cy="53"/>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86" name="Rectangle 96"/>
            <p:cNvSpPr>
              <a:spLocks noChangeArrowheads="1"/>
            </p:cNvSpPr>
            <p:nvPr userDrawn="1"/>
          </p:nvSpPr>
          <p:spPr bwMode="auto">
            <a:xfrm>
              <a:off x="5633" y="2801"/>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87" name="Rectangle 97"/>
            <p:cNvSpPr>
              <a:spLocks noChangeArrowheads="1"/>
            </p:cNvSpPr>
            <p:nvPr userDrawn="1"/>
          </p:nvSpPr>
          <p:spPr bwMode="auto">
            <a:xfrm>
              <a:off x="5581" y="2801"/>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88" name="Rectangle 98"/>
            <p:cNvSpPr>
              <a:spLocks noChangeArrowheads="1"/>
            </p:cNvSpPr>
            <p:nvPr userDrawn="1"/>
          </p:nvSpPr>
          <p:spPr bwMode="auto">
            <a:xfrm>
              <a:off x="5475" y="2801"/>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89" name="Rectangle 99"/>
            <p:cNvSpPr>
              <a:spLocks noChangeArrowheads="1"/>
            </p:cNvSpPr>
            <p:nvPr userDrawn="1"/>
          </p:nvSpPr>
          <p:spPr bwMode="auto">
            <a:xfrm>
              <a:off x="5633" y="2853"/>
              <a:ext cx="54"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90" name="Rectangle 100"/>
            <p:cNvSpPr>
              <a:spLocks noChangeArrowheads="1"/>
            </p:cNvSpPr>
            <p:nvPr userDrawn="1"/>
          </p:nvSpPr>
          <p:spPr bwMode="auto">
            <a:xfrm>
              <a:off x="5527" y="2853"/>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91" name="Rectangle 101"/>
            <p:cNvSpPr>
              <a:spLocks noChangeArrowheads="1"/>
            </p:cNvSpPr>
            <p:nvPr userDrawn="1"/>
          </p:nvSpPr>
          <p:spPr bwMode="auto">
            <a:xfrm>
              <a:off x="5633" y="2907"/>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92" name="Rectangle 102"/>
            <p:cNvSpPr>
              <a:spLocks noChangeArrowheads="1"/>
            </p:cNvSpPr>
            <p:nvPr userDrawn="1"/>
          </p:nvSpPr>
          <p:spPr bwMode="auto">
            <a:xfrm>
              <a:off x="5581" y="2907"/>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93" name="Rectangle 103"/>
            <p:cNvSpPr>
              <a:spLocks noChangeArrowheads="1"/>
            </p:cNvSpPr>
            <p:nvPr userDrawn="1"/>
          </p:nvSpPr>
          <p:spPr bwMode="auto">
            <a:xfrm>
              <a:off x="5475" y="2907"/>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94" name="Rectangle 104"/>
            <p:cNvSpPr>
              <a:spLocks noChangeArrowheads="1"/>
            </p:cNvSpPr>
            <p:nvPr userDrawn="1"/>
          </p:nvSpPr>
          <p:spPr bwMode="auto">
            <a:xfrm>
              <a:off x="5633" y="2959"/>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95" name="Rectangle 105"/>
            <p:cNvSpPr>
              <a:spLocks noChangeArrowheads="1"/>
            </p:cNvSpPr>
            <p:nvPr userDrawn="1"/>
          </p:nvSpPr>
          <p:spPr bwMode="auto">
            <a:xfrm>
              <a:off x="5581" y="2959"/>
              <a:ext cx="52"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296" name="Rectangle 106"/>
            <p:cNvSpPr>
              <a:spLocks noChangeArrowheads="1"/>
            </p:cNvSpPr>
            <p:nvPr userDrawn="1"/>
          </p:nvSpPr>
          <p:spPr bwMode="auto">
            <a:xfrm>
              <a:off x="5527" y="2959"/>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97" name="Rectangle 107"/>
            <p:cNvSpPr>
              <a:spLocks noChangeArrowheads="1"/>
            </p:cNvSpPr>
            <p:nvPr userDrawn="1"/>
          </p:nvSpPr>
          <p:spPr bwMode="auto">
            <a:xfrm>
              <a:off x="5633" y="3013"/>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98" name="Rectangle 108"/>
            <p:cNvSpPr>
              <a:spLocks noChangeArrowheads="1"/>
            </p:cNvSpPr>
            <p:nvPr userDrawn="1"/>
          </p:nvSpPr>
          <p:spPr bwMode="auto">
            <a:xfrm>
              <a:off x="5475" y="3013"/>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299" name="Rectangle 109"/>
            <p:cNvSpPr>
              <a:spLocks noChangeArrowheads="1"/>
            </p:cNvSpPr>
            <p:nvPr userDrawn="1"/>
          </p:nvSpPr>
          <p:spPr bwMode="auto">
            <a:xfrm>
              <a:off x="5633" y="3065"/>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00" name="Rectangle 110"/>
            <p:cNvSpPr>
              <a:spLocks noChangeArrowheads="1"/>
            </p:cNvSpPr>
            <p:nvPr userDrawn="1"/>
          </p:nvSpPr>
          <p:spPr bwMode="auto">
            <a:xfrm>
              <a:off x="5581" y="3065"/>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01" name="Rectangle 111"/>
            <p:cNvSpPr>
              <a:spLocks noChangeArrowheads="1"/>
            </p:cNvSpPr>
            <p:nvPr userDrawn="1"/>
          </p:nvSpPr>
          <p:spPr bwMode="auto">
            <a:xfrm>
              <a:off x="5527" y="3065"/>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02" name="Rectangle 112"/>
            <p:cNvSpPr>
              <a:spLocks noChangeArrowheads="1"/>
            </p:cNvSpPr>
            <p:nvPr userDrawn="1"/>
          </p:nvSpPr>
          <p:spPr bwMode="auto">
            <a:xfrm>
              <a:off x="5633" y="3117"/>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03" name="Rectangle 113"/>
            <p:cNvSpPr>
              <a:spLocks noChangeArrowheads="1"/>
            </p:cNvSpPr>
            <p:nvPr userDrawn="1"/>
          </p:nvSpPr>
          <p:spPr bwMode="auto">
            <a:xfrm>
              <a:off x="5581" y="3117"/>
              <a:ext cx="52"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04" name="Rectangle 114"/>
            <p:cNvSpPr>
              <a:spLocks noChangeArrowheads="1"/>
            </p:cNvSpPr>
            <p:nvPr userDrawn="1"/>
          </p:nvSpPr>
          <p:spPr bwMode="auto">
            <a:xfrm>
              <a:off x="5633" y="3171"/>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05" name="Rectangle 115"/>
            <p:cNvSpPr>
              <a:spLocks noChangeArrowheads="1"/>
            </p:cNvSpPr>
            <p:nvPr userDrawn="1"/>
          </p:nvSpPr>
          <p:spPr bwMode="auto">
            <a:xfrm>
              <a:off x="5527" y="3171"/>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06" name="Rectangle 116"/>
            <p:cNvSpPr>
              <a:spLocks noChangeArrowheads="1"/>
            </p:cNvSpPr>
            <p:nvPr userDrawn="1"/>
          </p:nvSpPr>
          <p:spPr bwMode="auto">
            <a:xfrm>
              <a:off x="5633" y="3223"/>
              <a:ext cx="54"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07" name="Rectangle 117"/>
            <p:cNvSpPr>
              <a:spLocks noChangeArrowheads="1"/>
            </p:cNvSpPr>
            <p:nvPr userDrawn="1"/>
          </p:nvSpPr>
          <p:spPr bwMode="auto">
            <a:xfrm>
              <a:off x="5581" y="3223"/>
              <a:ext cx="52"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08" name="Rectangle 118"/>
            <p:cNvSpPr>
              <a:spLocks noChangeArrowheads="1"/>
            </p:cNvSpPr>
            <p:nvPr userDrawn="1"/>
          </p:nvSpPr>
          <p:spPr bwMode="auto">
            <a:xfrm>
              <a:off x="5475" y="3223"/>
              <a:ext cx="52"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09" name="Rectangle 119"/>
            <p:cNvSpPr>
              <a:spLocks noChangeArrowheads="1"/>
            </p:cNvSpPr>
            <p:nvPr userDrawn="1"/>
          </p:nvSpPr>
          <p:spPr bwMode="auto">
            <a:xfrm>
              <a:off x="5633" y="3277"/>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10" name="Rectangle 120"/>
            <p:cNvSpPr>
              <a:spLocks noChangeArrowheads="1"/>
            </p:cNvSpPr>
            <p:nvPr userDrawn="1"/>
          </p:nvSpPr>
          <p:spPr bwMode="auto">
            <a:xfrm>
              <a:off x="5581" y="3277"/>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11" name="Rectangle 121"/>
            <p:cNvSpPr>
              <a:spLocks noChangeArrowheads="1"/>
            </p:cNvSpPr>
            <p:nvPr userDrawn="1"/>
          </p:nvSpPr>
          <p:spPr bwMode="auto">
            <a:xfrm>
              <a:off x="5527" y="3277"/>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12" name="Rectangle 122"/>
            <p:cNvSpPr>
              <a:spLocks noChangeArrowheads="1"/>
            </p:cNvSpPr>
            <p:nvPr userDrawn="1"/>
          </p:nvSpPr>
          <p:spPr bwMode="auto">
            <a:xfrm>
              <a:off x="5633" y="3329"/>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13" name="Rectangle 123"/>
            <p:cNvSpPr>
              <a:spLocks noChangeArrowheads="1"/>
            </p:cNvSpPr>
            <p:nvPr userDrawn="1"/>
          </p:nvSpPr>
          <p:spPr bwMode="auto">
            <a:xfrm>
              <a:off x="5581" y="3329"/>
              <a:ext cx="52"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14" name="Rectangle 124"/>
            <p:cNvSpPr>
              <a:spLocks noChangeArrowheads="1"/>
            </p:cNvSpPr>
            <p:nvPr userDrawn="1"/>
          </p:nvSpPr>
          <p:spPr bwMode="auto">
            <a:xfrm>
              <a:off x="5475" y="3329"/>
              <a:ext cx="52"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15" name="Rectangle 125"/>
            <p:cNvSpPr>
              <a:spLocks noChangeArrowheads="1"/>
            </p:cNvSpPr>
            <p:nvPr userDrawn="1"/>
          </p:nvSpPr>
          <p:spPr bwMode="auto">
            <a:xfrm>
              <a:off x="5633" y="3383"/>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16" name="Rectangle 126"/>
            <p:cNvSpPr>
              <a:spLocks noChangeArrowheads="1"/>
            </p:cNvSpPr>
            <p:nvPr userDrawn="1"/>
          </p:nvSpPr>
          <p:spPr bwMode="auto">
            <a:xfrm>
              <a:off x="5581" y="3383"/>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17" name="Rectangle 127"/>
            <p:cNvSpPr>
              <a:spLocks noChangeArrowheads="1"/>
            </p:cNvSpPr>
            <p:nvPr userDrawn="1"/>
          </p:nvSpPr>
          <p:spPr bwMode="auto">
            <a:xfrm>
              <a:off x="5527" y="3383"/>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18" name="Rectangle 128"/>
            <p:cNvSpPr>
              <a:spLocks noChangeArrowheads="1"/>
            </p:cNvSpPr>
            <p:nvPr userDrawn="1"/>
          </p:nvSpPr>
          <p:spPr bwMode="auto">
            <a:xfrm>
              <a:off x="5633" y="3435"/>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19" name="Rectangle 129"/>
            <p:cNvSpPr>
              <a:spLocks noChangeArrowheads="1"/>
            </p:cNvSpPr>
            <p:nvPr userDrawn="1"/>
          </p:nvSpPr>
          <p:spPr bwMode="auto">
            <a:xfrm>
              <a:off x="5633" y="3489"/>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20" name="Rectangle 130"/>
            <p:cNvSpPr>
              <a:spLocks noChangeArrowheads="1"/>
            </p:cNvSpPr>
            <p:nvPr userDrawn="1"/>
          </p:nvSpPr>
          <p:spPr bwMode="auto">
            <a:xfrm>
              <a:off x="5581" y="3489"/>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21" name="Rectangle 131"/>
            <p:cNvSpPr>
              <a:spLocks noChangeArrowheads="1"/>
            </p:cNvSpPr>
            <p:nvPr userDrawn="1"/>
          </p:nvSpPr>
          <p:spPr bwMode="auto">
            <a:xfrm>
              <a:off x="5527" y="3489"/>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22" name="Rectangle 132"/>
            <p:cNvSpPr>
              <a:spLocks noChangeArrowheads="1"/>
            </p:cNvSpPr>
            <p:nvPr userDrawn="1"/>
          </p:nvSpPr>
          <p:spPr bwMode="auto">
            <a:xfrm>
              <a:off x="5633" y="3541"/>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23" name="Rectangle 133"/>
            <p:cNvSpPr>
              <a:spLocks noChangeArrowheads="1"/>
            </p:cNvSpPr>
            <p:nvPr userDrawn="1"/>
          </p:nvSpPr>
          <p:spPr bwMode="auto">
            <a:xfrm>
              <a:off x="5581" y="3541"/>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24" name="Rectangle 134"/>
            <p:cNvSpPr>
              <a:spLocks noChangeArrowheads="1"/>
            </p:cNvSpPr>
            <p:nvPr userDrawn="1"/>
          </p:nvSpPr>
          <p:spPr bwMode="auto">
            <a:xfrm>
              <a:off x="5475" y="3541"/>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25" name="Rectangle 135"/>
            <p:cNvSpPr>
              <a:spLocks noChangeArrowheads="1"/>
            </p:cNvSpPr>
            <p:nvPr userDrawn="1"/>
          </p:nvSpPr>
          <p:spPr bwMode="auto">
            <a:xfrm>
              <a:off x="5633" y="3593"/>
              <a:ext cx="54"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26" name="Rectangle 136"/>
            <p:cNvSpPr>
              <a:spLocks noChangeArrowheads="1"/>
            </p:cNvSpPr>
            <p:nvPr userDrawn="1"/>
          </p:nvSpPr>
          <p:spPr bwMode="auto">
            <a:xfrm>
              <a:off x="5527" y="3593"/>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27" name="Rectangle 137"/>
            <p:cNvSpPr>
              <a:spLocks noChangeArrowheads="1"/>
            </p:cNvSpPr>
            <p:nvPr userDrawn="1"/>
          </p:nvSpPr>
          <p:spPr bwMode="auto">
            <a:xfrm>
              <a:off x="5633" y="3647"/>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28" name="Rectangle 138"/>
            <p:cNvSpPr>
              <a:spLocks noChangeArrowheads="1"/>
            </p:cNvSpPr>
            <p:nvPr userDrawn="1"/>
          </p:nvSpPr>
          <p:spPr bwMode="auto">
            <a:xfrm>
              <a:off x="5581" y="3647"/>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29" name="Rectangle 139"/>
            <p:cNvSpPr>
              <a:spLocks noChangeArrowheads="1"/>
            </p:cNvSpPr>
            <p:nvPr userDrawn="1"/>
          </p:nvSpPr>
          <p:spPr bwMode="auto">
            <a:xfrm>
              <a:off x="5475" y="3699"/>
              <a:ext cx="52" cy="53"/>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30" name="Rectangle 140"/>
            <p:cNvSpPr>
              <a:spLocks noChangeArrowheads="1"/>
            </p:cNvSpPr>
            <p:nvPr userDrawn="1"/>
          </p:nvSpPr>
          <p:spPr bwMode="auto">
            <a:xfrm>
              <a:off x="5633" y="3699"/>
              <a:ext cx="54" cy="53"/>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31" name="Rectangle 141"/>
            <p:cNvSpPr>
              <a:spLocks noChangeArrowheads="1"/>
            </p:cNvSpPr>
            <p:nvPr userDrawn="1"/>
          </p:nvSpPr>
          <p:spPr bwMode="auto">
            <a:xfrm>
              <a:off x="5581" y="3699"/>
              <a:ext cx="52" cy="53"/>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32" name="Rectangle 142"/>
            <p:cNvSpPr>
              <a:spLocks noChangeArrowheads="1"/>
            </p:cNvSpPr>
            <p:nvPr userDrawn="1"/>
          </p:nvSpPr>
          <p:spPr bwMode="auto">
            <a:xfrm>
              <a:off x="5633" y="3752"/>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33" name="Rectangle 143"/>
            <p:cNvSpPr>
              <a:spLocks noChangeArrowheads="1"/>
            </p:cNvSpPr>
            <p:nvPr userDrawn="1"/>
          </p:nvSpPr>
          <p:spPr bwMode="auto">
            <a:xfrm>
              <a:off x="5527" y="3752"/>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34" name="Rectangle 144"/>
            <p:cNvSpPr>
              <a:spLocks noChangeArrowheads="1"/>
            </p:cNvSpPr>
            <p:nvPr userDrawn="1"/>
          </p:nvSpPr>
          <p:spPr bwMode="auto">
            <a:xfrm>
              <a:off x="5633" y="3804"/>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35" name="Rectangle 145"/>
            <p:cNvSpPr>
              <a:spLocks noChangeArrowheads="1"/>
            </p:cNvSpPr>
            <p:nvPr userDrawn="1"/>
          </p:nvSpPr>
          <p:spPr bwMode="auto">
            <a:xfrm>
              <a:off x="5581" y="3804"/>
              <a:ext cx="52"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36" name="Rectangle 146"/>
            <p:cNvSpPr>
              <a:spLocks noChangeArrowheads="1"/>
            </p:cNvSpPr>
            <p:nvPr userDrawn="1"/>
          </p:nvSpPr>
          <p:spPr bwMode="auto">
            <a:xfrm>
              <a:off x="5527" y="3804"/>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37" name="Rectangle 147"/>
            <p:cNvSpPr>
              <a:spLocks noChangeArrowheads="1"/>
            </p:cNvSpPr>
            <p:nvPr userDrawn="1"/>
          </p:nvSpPr>
          <p:spPr bwMode="auto">
            <a:xfrm>
              <a:off x="5633" y="3858"/>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38" name="Rectangle 148"/>
            <p:cNvSpPr>
              <a:spLocks noChangeArrowheads="1"/>
            </p:cNvSpPr>
            <p:nvPr userDrawn="1"/>
          </p:nvSpPr>
          <p:spPr bwMode="auto">
            <a:xfrm>
              <a:off x="5581" y="3858"/>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39" name="Rectangle 149"/>
            <p:cNvSpPr>
              <a:spLocks noChangeArrowheads="1"/>
            </p:cNvSpPr>
            <p:nvPr userDrawn="1"/>
          </p:nvSpPr>
          <p:spPr bwMode="auto">
            <a:xfrm>
              <a:off x="5527" y="3858"/>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40" name="Rectangle 150"/>
            <p:cNvSpPr>
              <a:spLocks noChangeArrowheads="1"/>
            </p:cNvSpPr>
            <p:nvPr userDrawn="1"/>
          </p:nvSpPr>
          <p:spPr bwMode="auto">
            <a:xfrm>
              <a:off x="5475" y="3858"/>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41" name="Rectangle 151"/>
            <p:cNvSpPr>
              <a:spLocks noChangeArrowheads="1"/>
            </p:cNvSpPr>
            <p:nvPr userDrawn="1"/>
          </p:nvSpPr>
          <p:spPr bwMode="auto">
            <a:xfrm>
              <a:off x="5633" y="1956"/>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42" name="Rectangle 152"/>
            <p:cNvSpPr>
              <a:spLocks noChangeArrowheads="1"/>
            </p:cNvSpPr>
            <p:nvPr userDrawn="1"/>
          </p:nvSpPr>
          <p:spPr bwMode="auto">
            <a:xfrm>
              <a:off x="5581" y="1956"/>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43" name="Rectangle 153"/>
            <p:cNvSpPr>
              <a:spLocks noChangeArrowheads="1"/>
            </p:cNvSpPr>
            <p:nvPr userDrawn="1"/>
          </p:nvSpPr>
          <p:spPr bwMode="auto">
            <a:xfrm>
              <a:off x="5527" y="1956"/>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44" name="Rectangle 154"/>
            <p:cNvSpPr>
              <a:spLocks noChangeArrowheads="1"/>
            </p:cNvSpPr>
            <p:nvPr userDrawn="1"/>
          </p:nvSpPr>
          <p:spPr bwMode="auto">
            <a:xfrm>
              <a:off x="5633" y="2008"/>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45" name="Rectangle 155"/>
            <p:cNvSpPr>
              <a:spLocks noChangeArrowheads="1"/>
            </p:cNvSpPr>
            <p:nvPr userDrawn="1"/>
          </p:nvSpPr>
          <p:spPr bwMode="auto">
            <a:xfrm>
              <a:off x="5527" y="2114"/>
              <a:ext cx="54"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46" name="Rectangle 156"/>
            <p:cNvSpPr>
              <a:spLocks noChangeArrowheads="1"/>
            </p:cNvSpPr>
            <p:nvPr userDrawn="1"/>
          </p:nvSpPr>
          <p:spPr bwMode="auto">
            <a:xfrm>
              <a:off x="5527" y="2008"/>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47" name="Rectangle 157"/>
            <p:cNvSpPr>
              <a:spLocks noChangeArrowheads="1"/>
            </p:cNvSpPr>
            <p:nvPr userDrawn="1"/>
          </p:nvSpPr>
          <p:spPr bwMode="auto">
            <a:xfrm>
              <a:off x="5633" y="2062"/>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48" name="Rectangle 158"/>
            <p:cNvSpPr>
              <a:spLocks noChangeArrowheads="1"/>
            </p:cNvSpPr>
            <p:nvPr userDrawn="1"/>
          </p:nvSpPr>
          <p:spPr bwMode="auto">
            <a:xfrm>
              <a:off x="5581" y="2062"/>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49" name="Rectangle 159"/>
            <p:cNvSpPr>
              <a:spLocks noChangeArrowheads="1"/>
            </p:cNvSpPr>
            <p:nvPr userDrawn="1"/>
          </p:nvSpPr>
          <p:spPr bwMode="auto">
            <a:xfrm>
              <a:off x="5475" y="2062"/>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50" name="Rectangle 160"/>
            <p:cNvSpPr>
              <a:spLocks noChangeArrowheads="1"/>
            </p:cNvSpPr>
            <p:nvPr userDrawn="1"/>
          </p:nvSpPr>
          <p:spPr bwMode="auto">
            <a:xfrm>
              <a:off x="5633" y="2114"/>
              <a:ext cx="54"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51" name="Rectangle 161"/>
            <p:cNvSpPr>
              <a:spLocks noChangeArrowheads="1"/>
            </p:cNvSpPr>
            <p:nvPr userDrawn="1"/>
          </p:nvSpPr>
          <p:spPr bwMode="auto">
            <a:xfrm>
              <a:off x="5633" y="2168"/>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52" name="Rectangle 162"/>
            <p:cNvSpPr>
              <a:spLocks noChangeArrowheads="1"/>
            </p:cNvSpPr>
            <p:nvPr userDrawn="1"/>
          </p:nvSpPr>
          <p:spPr bwMode="auto">
            <a:xfrm>
              <a:off x="5581" y="2168"/>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53" name="Rectangle 163"/>
            <p:cNvSpPr>
              <a:spLocks noChangeArrowheads="1"/>
            </p:cNvSpPr>
            <p:nvPr userDrawn="1"/>
          </p:nvSpPr>
          <p:spPr bwMode="auto">
            <a:xfrm>
              <a:off x="5633" y="2220"/>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54" name="Rectangle 164"/>
            <p:cNvSpPr>
              <a:spLocks noChangeArrowheads="1"/>
            </p:cNvSpPr>
            <p:nvPr userDrawn="1"/>
          </p:nvSpPr>
          <p:spPr bwMode="auto">
            <a:xfrm>
              <a:off x="5581" y="2220"/>
              <a:ext cx="52"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55" name="Rectangle 165"/>
            <p:cNvSpPr>
              <a:spLocks noChangeArrowheads="1"/>
            </p:cNvSpPr>
            <p:nvPr userDrawn="1"/>
          </p:nvSpPr>
          <p:spPr bwMode="auto">
            <a:xfrm>
              <a:off x="5527" y="2220"/>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56" name="Rectangle 166"/>
            <p:cNvSpPr>
              <a:spLocks noChangeArrowheads="1"/>
            </p:cNvSpPr>
            <p:nvPr userDrawn="1"/>
          </p:nvSpPr>
          <p:spPr bwMode="auto">
            <a:xfrm>
              <a:off x="5633" y="2272"/>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57" name="Rectangle 167"/>
            <p:cNvSpPr>
              <a:spLocks noChangeArrowheads="1"/>
            </p:cNvSpPr>
            <p:nvPr userDrawn="1"/>
          </p:nvSpPr>
          <p:spPr bwMode="auto">
            <a:xfrm>
              <a:off x="5633" y="2326"/>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58" name="Rectangle 168"/>
            <p:cNvSpPr>
              <a:spLocks noChangeArrowheads="1"/>
            </p:cNvSpPr>
            <p:nvPr userDrawn="1"/>
          </p:nvSpPr>
          <p:spPr bwMode="auto">
            <a:xfrm>
              <a:off x="5581" y="2272"/>
              <a:ext cx="52"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59" name="Rectangle 169"/>
            <p:cNvSpPr>
              <a:spLocks noChangeArrowheads="1"/>
            </p:cNvSpPr>
            <p:nvPr userDrawn="1"/>
          </p:nvSpPr>
          <p:spPr bwMode="auto">
            <a:xfrm>
              <a:off x="5527" y="2326"/>
              <a:ext cx="54" cy="52"/>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60" name="Rectangle 170"/>
            <p:cNvSpPr>
              <a:spLocks noChangeArrowheads="1"/>
            </p:cNvSpPr>
            <p:nvPr userDrawn="1"/>
          </p:nvSpPr>
          <p:spPr bwMode="auto">
            <a:xfrm>
              <a:off x="5633" y="2378"/>
              <a:ext cx="54"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61" name="Rectangle 171"/>
            <p:cNvSpPr>
              <a:spLocks noChangeArrowheads="1"/>
            </p:cNvSpPr>
            <p:nvPr userDrawn="1"/>
          </p:nvSpPr>
          <p:spPr bwMode="auto">
            <a:xfrm>
              <a:off x="5581" y="2378"/>
              <a:ext cx="52" cy="54"/>
            </a:xfrm>
            <a:prstGeom prst="rect">
              <a:avLst/>
            </a:prstGeom>
            <a:solidFill>
              <a:srgbClr val="C32D9B"/>
            </a:solidFill>
            <a:ln w="15875">
              <a:solidFill>
                <a:srgbClr val="FFFFFF"/>
              </a:solidFill>
              <a:miter lim="800000"/>
              <a:headEnd/>
              <a:tailEnd/>
            </a:ln>
          </p:spPr>
          <p:txBody>
            <a:bodyPr/>
            <a:lstStyle/>
            <a:p>
              <a:pPr>
                <a:defRPr/>
              </a:pPr>
              <a:endParaRPr lang="de-DE"/>
            </a:p>
          </p:txBody>
        </p:sp>
        <p:sp>
          <p:nvSpPr>
            <p:cNvPr id="362" name="Rectangle 172"/>
            <p:cNvSpPr>
              <a:spLocks noChangeArrowheads="1"/>
            </p:cNvSpPr>
            <p:nvPr userDrawn="1"/>
          </p:nvSpPr>
          <p:spPr bwMode="auto">
            <a:xfrm>
              <a:off x="5475" y="2378"/>
              <a:ext cx="52"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63" name="Rectangle 173"/>
            <p:cNvSpPr>
              <a:spLocks noChangeArrowheads="1"/>
            </p:cNvSpPr>
            <p:nvPr userDrawn="1"/>
          </p:nvSpPr>
          <p:spPr bwMode="auto">
            <a:xfrm>
              <a:off x="5581" y="1798"/>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64" name="Rectangle 174"/>
            <p:cNvSpPr>
              <a:spLocks noChangeArrowheads="1"/>
            </p:cNvSpPr>
            <p:nvPr userDrawn="1"/>
          </p:nvSpPr>
          <p:spPr bwMode="auto">
            <a:xfrm>
              <a:off x="5581" y="477"/>
              <a:ext cx="52" cy="53"/>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65" name="Rectangle 175"/>
            <p:cNvSpPr>
              <a:spLocks noChangeArrowheads="1"/>
            </p:cNvSpPr>
            <p:nvPr userDrawn="1"/>
          </p:nvSpPr>
          <p:spPr bwMode="auto">
            <a:xfrm>
              <a:off x="5633" y="477"/>
              <a:ext cx="54" cy="53"/>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66" name="Rectangle 176"/>
            <p:cNvSpPr>
              <a:spLocks noChangeArrowheads="1"/>
            </p:cNvSpPr>
            <p:nvPr userDrawn="1"/>
          </p:nvSpPr>
          <p:spPr bwMode="auto">
            <a:xfrm>
              <a:off x="5527" y="424"/>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67" name="Rectangle 177"/>
            <p:cNvSpPr>
              <a:spLocks noChangeArrowheads="1"/>
            </p:cNvSpPr>
            <p:nvPr userDrawn="1"/>
          </p:nvSpPr>
          <p:spPr bwMode="auto">
            <a:xfrm>
              <a:off x="5581" y="424"/>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68" name="Rectangle 178"/>
            <p:cNvSpPr>
              <a:spLocks noChangeArrowheads="1"/>
            </p:cNvSpPr>
            <p:nvPr userDrawn="1"/>
          </p:nvSpPr>
          <p:spPr bwMode="auto">
            <a:xfrm>
              <a:off x="5633" y="424"/>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69" name="Rectangle 179"/>
            <p:cNvSpPr>
              <a:spLocks noChangeArrowheads="1"/>
            </p:cNvSpPr>
            <p:nvPr userDrawn="1"/>
          </p:nvSpPr>
          <p:spPr bwMode="auto">
            <a:xfrm>
              <a:off x="5633" y="372"/>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70" name="Rectangle 180"/>
            <p:cNvSpPr>
              <a:spLocks noChangeArrowheads="1"/>
            </p:cNvSpPr>
            <p:nvPr userDrawn="1"/>
          </p:nvSpPr>
          <p:spPr bwMode="auto">
            <a:xfrm>
              <a:off x="5475" y="372"/>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71" name="Rectangle 181"/>
            <p:cNvSpPr>
              <a:spLocks noChangeArrowheads="1"/>
            </p:cNvSpPr>
            <p:nvPr userDrawn="1"/>
          </p:nvSpPr>
          <p:spPr bwMode="auto">
            <a:xfrm>
              <a:off x="5527" y="318"/>
              <a:ext cx="54"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72" name="Rectangle 182"/>
            <p:cNvSpPr>
              <a:spLocks noChangeArrowheads="1"/>
            </p:cNvSpPr>
            <p:nvPr userDrawn="1"/>
          </p:nvSpPr>
          <p:spPr bwMode="auto">
            <a:xfrm>
              <a:off x="5581" y="318"/>
              <a:ext cx="52"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73" name="Rectangle 183"/>
            <p:cNvSpPr>
              <a:spLocks noChangeArrowheads="1"/>
            </p:cNvSpPr>
            <p:nvPr userDrawn="1"/>
          </p:nvSpPr>
          <p:spPr bwMode="auto">
            <a:xfrm>
              <a:off x="5633" y="318"/>
              <a:ext cx="54"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74" name="Rectangle 184"/>
            <p:cNvSpPr>
              <a:spLocks noChangeArrowheads="1"/>
            </p:cNvSpPr>
            <p:nvPr userDrawn="1"/>
          </p:nvSpPr>
          <p:spPr bwMode="auto">
            <a:xfrm>
              <a:off x="5581" y="266"/>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75" name="Rectangle 185"/>
            <p:cNvSpPr>
              <a:spLocks noChangeArrowheads="1"/>
            </p:cNvSpPr>
            <p:nvPr userDrawn="1"/>
          </p:nvSpPr>
          <p:spPr bwMode="auto">
            <a:xfrm>
              <a:off x="5633" y="266"/>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76" name="Rectangle 186"/>
            <p:cNvSpPr>
              <a:spLocks noChangeArrowheads="1"/>
            </p:cNvSpPr>
            <p:nvPr userDrawn="1"/>
          </p:nvSpPr>
          <p:spPr bwMode="auto">
            <a:xfrm>
              <a:off x="5527" y="212"/>
              <a:ext cx="54"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77" name="Rectangle 187"/>
            <p:cNvSpPr>
              <a:spLocks noChangeArrowheads="1"/>
            </p:cNvSpPr>
            <p:nvPr userDrawn="1"/>
          </p:nvSpPr>
          <p:spPr bwMode="auto">
            <a:xfrm>
              <a:off x="5581" y="212"/>
              <a:ext cx="52"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78" name="Rectangle 188"/>
            <p:cNvSpPr>
              <a:spLocks noChangeArrowheads="1"/>
            </p:cNvSpPr>
            <p:nvPr userDrawn="1"/>
          </p:nvSpPr>
          <p:spPr bwMode="auto">
            <a:xfrm>
              <a:off x="5633" y="212"/>
              <a:ext cx="54"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79" name="Rectangle 189"/>
            <p:cNvSpPr>
              <a:spLocks noChangeArrowheads="1"/>
            </p:cNvSpPr>
            <p:nvPr userDrawn="1"/>
          </p:nvSpPr>
          <p:spPr bwMode="auto">
            <a:xfrm>
              <a:off x="5476" y="214"/>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80" name="Rectangle 190"/>
            <p:cNvSpPr>
              <a:spLocks noChangeArrowheads="1"/>
            </p:cNvSpPr>
            <p:nvPr userDrawn="1"/>
          </p:nvSpPr>
          <p:spPr bwMode="auto">
            <a:xfrm>
              <a:off x="5527" y="160"/>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81" name="Rectangle 191"/>
            <p:cNvSpPr>
              <a:spLocks noChangeArrowheads="1"/>
            </p:cNvSpPr>
            <p:nvPr userDrawn="1"/>
          </p:nvSpPr>
          <p:spPr bwMode="auto">
            <a:xfrm>
              <a:off x="5581" y="160"/>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82" name="Rectangle 192"/>
            <p:cNvSpPr>
              <a:spLocks noChangeArrowheads="1"/>
            </p:cNvSpPr>
            <p:nvPr userDrawn="1"/>
          </p:nvSpPr>
          <p:spPr bwMode="auto">
            <a:xfrm>
              <a:off x="5633" y="160"/>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83" name="Rectangle 193"/>
            <p:cNvSpPr>
              <a:spLocks noChangeArrowheads="1"/>
            </p:cNvSpPr>
            <p:nvPr userDrawn="1"/>
          </p:nvSpPr>
          <p:spPr bwMode="auto">
            <a:xfrm>
              <a:off x="5581" y="106"/>
              <a:ext cx="52"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84" name="Rectangle 194"/>
            <p:cNvSpPr>
              <a:spLocks noChangeArrowheads="1"/>
            </p:cNvSpPr>
            <p:nvPr userDrawn="1"/>
          </p:nvSpPr>
          <p:spPr bwMode="auto">
            <a:xfrm>
              <a:off x="5633" y="106"/>
              <a:ext cx="54" cy="54"/>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85" name="Rectangle 195"/>
            <p:cNvSpPr>
              <a:spLocks noChangeArrowheads="1"/>
            </p:cNvSpPr>
            <p:nvPr userDrawn="1"/>
          </p:nvSpPr>
          <p:spPr bwMode="auto">
            <a:xfrm>
              <a:off x="5527" y="54"/>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86" name="Rectangle 196"/>
            <p:cNvSpPr>
              <a:spLocks noChangeArrowheads="1"/>
            </p:cNvSpPr>
            <p:nvPr userDrawn="1"/>
          </p:nvSpPr>
          <p:spPr bwMode="auto">
            <a:xfrm>
              <a:off x="5581" y="54"/>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87" name="Rectangle 197"/>
            <p:cNvSpPr>
              <a:spLocks noChangeArrowheads="1"/>
            </p:cNvSpPr>
            <p:nvPr userDrawn="1"/>
          </p:nvSpPr>
          <p:spPr bwMode="auto">
            <a:xfrm>
              <a:off x="5633" y="54"/>
              <a:ext cx="54" cy="52"/>
            </a:xfrm>
            <a:prstGeom prst="rect">
              <a:avLst/>
            </a:prstGeom>
            <a:solidFill>
              <a:srgbClr val="2AA3D8"/>
            </a:solidFill>
            <a:ln w="15875">
              <a:solidFill>
                <a:srgbClr val="FFFFFF"/>
              </a:solidFill>
              <a:miter lim="800000"/>
              <a:headEnd/>
              <a:tailEnd/>
            </a:ln>
          </p:spPr>
          <p:txBody>
            <a:bodyPr/>
            <a:lstStyle/>
            <a:p>
              <a:pPr>
                <a:defRPr/>
              </a:pPr>
              <a:endParaRPr lang="de-DE"/>
            </a:p>
          </p:txBody>
        </p:sp>
        <p:sp>
          <p:nvSpPr>
            <p:cNvPr id="388" name="Rectangle 198"/>
            <p:cNvSpPr>
              <a:spLocks noChangeArrowheads="1"/>
            </p:cNvSpPr>
            <p:nvPr userDrawn="1"/>
          </p:nvSpPr>
          <p:spPr bwMode="auto">
            <a:xfrm>
              <a:off x="5475" y="54"/>
              <a:ext cx="52" cy="52"/>
            </a:xfrm>
            <a:prstGeom prst="rect">
              <a:avLst/>
            </a:prstGeom>
            <a:solidFill>
              <a:srgbClr val="2AA3D8"/>
            </a:solidFill>
            <a:ln w="15875">
              <a:solidFill>
                <a:srgbClr val="FFFFFF"/>
              </a:solidFill>
              <a:miter lim="800000"/>
              <a:headEnd/>
              <a:tailEnd/>
            </a:ln>
          </p:spPr>
          <p:txBody>
            <a:bodyPr/>
            <a:lstStyle/>
            <a:p>
              <a:pPr>
                <a:defRPr/>
              </a:pPr>
              <a:endParaRPr lang="de-DE"/>
            </a:p>
          </p:txBody>
        </p:sp>
      </p:grpSp>
      <p:grpSp>
        <p:nvGrpSpPr>
          <p:cNvPr id="398" name="Group 2"/>
          <p:cNvGrpSpPr>
            <a:grpSpLocks/>
          </p:cNvGrpSpPr>
          <p:nvPr userDrawn="1"/>
        </p:nvGrpSpPr>
        <p:grpSpPr bwMode="auto">
          <a:xfrm>
            <a:off x="8753568" y="4714542"/>
            <a:ext cx="306661" cy="344487"/>
            <a:chOff x="5476" y="3986"/>
            <a:chExt cx="227" cy="255"/>
          </a:xfrm>
        </p:grpSpPr>
        <p:sp>
          <p:nvSpPr>
            <p:cNvPr id="399" name="Freeform 3"/>
            <p:cNvSpPr>
              <a:spLocks noChangeArrowheads="1"/>
            </p:cNvSpPr>
            <p:nvPr/>
          </p:nvSpPr>
          <p:spPr bwMode="auto">
            <a:xfrm>
              <a:off x="5476" y="3986"/>
              <a:ext cx="204" cy="256"/>
            </a:xfrm>
            <a:custGeom>
              <a:avLst/>
              <a:gdLst/>
              <a:ahLst/>
              <a:cxnLst>
                <a:cxn ang="0">
                  <a:pos x="116" y="318"/>
                </a:cxn>
                <a:cxn ang="0">
                  <a:pos x="108" y="299"/>
                </a:cxn>
                <a:cxn ang="0">
                  <a:pos x="93" y="298"/>
                </a:cxn>
                <a:cxn ang="0">
                  <a:pos x="83" y="309"/>
                </a:cxn>
                <a:cxn ang="0">
                  <a:pos x="66" y="306"/>
                </a:cxn>
                <a:cxn ang="0">
                  <a:pos x="69" y="282"/>
                </a:cxn>
                <a:cxn ang="0">
                  <a:pos x="51" y="276"/>
                </a:cxn>
                <a:cxn ang="0">
                  <a:pos x="19" y="294"/>
                </a:cxn>
                <a:cxn ang="0">
                  <a:pos x="2" y="287"/>
                </a:cxn>
                <a:cxn ang="0">
                  <a:pos x="5" y="271"/>
                </a:cxn>
                <a:cxn ang="0">
                  <a:pos x="36" y="256"/>
                </a:cxn>
                <a:cxn ang="0">
                  <a:pos x="42" y="234"/>
                </a:cxn>
                <a:cxn ang="0">
                  <a:pos x="31" y="219"/>
                </a:cxn>
                <a:cxn ang="0">
                  <a:pos x="7" y="208"/>
                </a:cxn>
                <a:cxn ang="0">
                  <a:pos x="14" y="193"/>
                </a:cxn>
                <a:cxn ang="0">
                  <a:pos x="39" y="187"/>
                </a:cxn>
                <a:cxn ang="0">
                  <a:pos x="49" y="168"/>
                </a:cxn>
                <a:cxn ang="0">
                  <a:pos x="47" y="145"/>
                </a:cxn>
                <a:cxn ang="0">
                  <a:pos x="63" y="136"/>
                </a:cxn>
                <a:cxn ang="0">
                  <a:pos x="83" y="124"/>
                </a:cxn>
                <a:cxn ang="0">
                  <a:pos x="73" y="104"/>
                </a:cxn>
                <a:cxn ang="0">
                  <a:pos x="76" y="86"/>
                </a:cxn>
                <a:cxn ang="0">
                  <a:pos x="93" y="89"/>
                </a:cxn>
                <a:cxn ang="0">
                  <a:pos x="118" y="99"/>
                </a:cxn>
                <a:cxn ang="0">
                  <a:pos x="131" y="82"/>
                </a:cxn>
                <a:cxn ang="0">
                  <a:pos x="126" y="47"/>
                </a:cxn>
                <a:cxn ang="0">
                  <a:pos x="120" y="19"/>
                </a:cxn>
                <a:cxn ang="0">
                  <a:pos x="126" y="3"/>
                </a:cxn>
                <a:cxn ang="0">
                  <a:pos x="147" y="2"/>
                </a:cxn>
                <a:cxn ang="0">
                  <a:pos x="158" y="19"/>
                </a:cxn>
                <a:cxn ang="0">
                  <a:pos x="150" y="51"/>
                </a:cxn>
                <a:cxn ang="0">
                  <a:pos x="145" y="94"/>
                </a:cxn>
                <a:cxn ang="0">
                  <a:pos x="155" y="109"/>
                </a:cxn>
                <a:cxn ang="0">
                  <a:pos x="182" y="111"/>
                </a:cxn>
                <a:cxn ang="0">
                  <a:pos x="189" y="99"/>
                </a:cxn>
                <a:cxn ang="0">
                  <a:pos x="205" y="66"/>
                </a:cxn>
                <a:cxn ang="0">
                  <a:pos x="221" y="66"/>
                </a:cxn>
                <a:cxn ang="0">
                  <a:pos x="221" y="86"/>
                </a:cxn>
                <a:cxn ang="0">
                  <a:pos x="199" y="119"/>
                </a:cxn>
                <a:cxn ang="0">
                  <a:pos x="205" y="136"/>
                </a:cxn>
                <a:cxn ang="0">
                  <a:pos x="224" y="136"/>
                </a:cxn>
                <a:cxn ang="0">
                  <a:pos x="242" y="123"/>
                </a:cxn>
                <a:cxn ang="0">
                  <a:pos x="252" y="131"/>
                </a:cxn>
                <a:cxn ang="0">
                  <a:pos x="251" y="145"/>
                </a:cxn>
                <a:cxn ang="0">
                  <a:pos x="231" y="165"/>
                </a:cxn>
                <a:cxn ang="0">
                  <a:pos x="232" y="224"/>
                </a:cxn>
                <a:cxn ang="0">
                  <a:pos x="246" y="240"/>
                </a:cxn>
                <a:cxn ang="0">
                  <a:pos x="247" y="259"/>
                </a:cxn>
                <a:cxn ang="0">
                  <a:pos x="232" y="262"/>
                </a:cxn>
                <a:cxn ang="0">
                  <a:pos x="222" y="276"/>
                </a:cxn>
                <a:cxn ang="0">
                  <a:pos x="231" y="298"/>
                </a:cxn>
                <a:cxn ang="0">
                  <a:pos x="217" y="303"/>
                </a:cxn>
                <a:cxn ang="0">
                  <a:pos x="199" y="284"/>
                </a:cxn>
                <a:cxn ang="0">
                  <a:pos x="182" y="291"/>
                </a:cxn>
                <a:cxn ang="0">
                  <a:pos x="170" y="306"/>
                </a:cxn>
                <a:cxn ang="0">
                  <a:pos x="143" y="308"/>
                </a:cxn>
                <a:cxn ang="0">
                  <a:pos x="128" y="318"/>
                </a:cxn>
              </a:cxnLst>
              <a:rect l="0" t="0" r="r" b="b"/>
              <a:pathLst>
                <a:path w="254"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lnTo>
                    <a:pt x="155" y="109"/>
                  </a:lnTo>
                  <a:lnTo>
                    <a:pt x="158" y="109"/>
                  </a:lnTo>
                  <a:lnTo>
                    <a:pt x="165" y="113"/>
                  </a:lnTo>
                  <a:lnTo>
                    <a:pt x="172" y="113"/>
                  </a:lnTo>
                  <a:lnTo>
                    <a:pt x="175" y="113"/>
                  </a:lnTo>
                  <a:lnTo>
                    <a:pt x="180" y="111"/>
                  </a:lnTo>
                  <a:lnTo>
                    <a:pt x="182" y="111"/>
                  </a:lnTo>
                  <a:lnTo>
                    <a:pt x="184" y="109"/>
                  </a:lnTo>
                  <a:lnTo>
                    <a:pt x="184" y="109"/>
                  </a:lnTo>
                  <a:lnTo>
                    <a:pt x="187" y="108"/>
                  </a:lnTo>
                  <a:lnTo>
                    <a:pt x="187" y="104"/>
                  </a:lnTo>
                  <a:lnTo>
                    <a:pt x="189" y="103"/>
                  </a:lnTo>
                  <a:lnTo>
                    <a:pt x="189" y="99"/>
                  </a:lnTo>
                  <a:lnTo>
                    <a:pt x="190" y="89"/>
                  </a:lnTo>
                  <a:lnTo>
                    <a:pt x="195" y="79"/>
                  </a:lnTo>
                  <a:lnTo>
                    <a:pt x="199" y="74"/>
                  </a:lnTo>
                  <a:lnTo>
                    <a:pt x="200" y="71"/>
                  </a:lnTo>
                  <a:lnTo>
                    <a:pt x="204" y="67"/>
                  </a:lnTo>
                  <a:lnTo>
                    <a:pt x="205" y="66"/>
                  </a:lnTo>
                  <a:lnTo>
                    <a:pt x="207" y="64"/>
                  </a:lnTo>
                  <a:lnTo>
                    <a:pt x="212" y="62"/>
                  </a:lnTo>
                  <a:lnTo>
                    <a:pt x="215" y="62"/>
                  </a:lnTo>
                  <a:lnTo>
                    <a:pt x="217" y="62"/>
                  </a:lnTo>
                  <a:lnTo>
                    <a:pt x="219" y="64"/>
                  </a:lnTo>
                  <a:lnTo>
                    <a:pt x="221" y="66"/>
                  </a:lnTo>
                  <a:lnTo>
                    <a:pt x="222" y="67"/>
                  </a:lnTo>
                  <a:lnTo>
                    <a:pt x="224" y="71"/>
                  </a:lnTo>
                  <a:lnTo>
                    <a:pt x="224" y="76"/>
                  </a:lnTo>
                  <a:lnTo>
                    <a:pt x="224" y="81"/>
                  </a:lnTo>
                  <a:lnTo>
                    <a:pt x="222" y="82"/>
                  </a:lnTo>
                  <a:lnTo>
                    <a:pt x="221" y="86"/>
                  </a:lnTo>
                  <a:lnTo>
                    <a:pt x="219" y="94"/>
                  </a:lnTo>
                  <a:lnTo>
                    <a:pt x="212" y="101"/>
                  </a:lnTo>
                  <a:lnTo>
                    <a:pt x="204" y="108"/>
                  </a:lnTo>
                  <a:lnTo>
                    <a:pt x="202" y="109"/>
                  </a:lnTo>
                  <a:lnTo>
                    <a:pt x="202" y="113"/>
                  </a:lnTo>
                  <a:lnTo>
                    <a:pt x="199" y="119"/>
                  </a:lnTo>
                  <a:lnTo>
                    <a:pt x="199" y="124"/>
                  </a:lnTo>
                  <a:lnTo>
                    <a:pt x="199" y="128"/>
                  </a:lnTo>
                  <a:lnTo>
                    <a:pt x="200" y="131"/>
                  </a:lnTo>
                  <a:lnTo>
                    <a:pt x="202" y="133"/>
                  </a:lnTo>
                  <a:lnTo>
                    <a:pt x="204" y="135"/>
                  </a:lnTo>
                  <a:lnTo>
                    <a:pt x="205" y="136"/>
                  </a:lnTo>
                  <a:lnTo>
                    <a:pt x="210" y="140"/>
                  </a:lnTo>
                  <a:lnTo>
                    <a:pt x="212" y="140"/>
                  </a:lnTo>
                  <a:lnTo>
                    <a:pt x="215" y="141"/>
                  </a:lnTo>
                  <a:lnTo>
                    <a:pt x="219" y="140"/>
                  </a:lnTo>
                  <a:lnTo>
                    <a:pt x="221" y="140"/>
                  </a:lnTo>
                  <a:lnTo>
                    <a:pt x="224" y="136"/>
                  </a:lnTo>
                  <a:lnTo>
                    <a:pt x="227" y="131"/>
                  </a:lnTo>
                  <a:lnTo>
                    <a:pt x="231" y="130"/>
                  </a:lnTo>
                  <a:lnTo>
                    <a:pt x="232" y="128"/>
                  </a:lnTo>
                  <a:lnTo>
                    <a:pt x="236" y="124"/>
                  </a:lnTo>
                  <a:lnTo>
                    <a:pt x="239" y="124"/>
                  </a:lnTo>
                  <a:lnTo>
                    <a:pt x="242" y="123"/>
                  </a:lnTo>
                  <a:lnTo>
                    <a:pt x="244" y="123"/>
                  </a:lnTo>
                  <a:lnTo>
                    <a:pt x="247" y="124"/>
                  </a:lnTo>
                  <a:lnTo>
                    <a:pt x="247" y="124"/>
                  </a:lnTo>
                  <a:lnTo>
                    <a:pt x="249" y="124"/>
                  </a:lnTo>
                  <a:lnTo>
                    <a:pt x="251" y="128"/>
                  </a:lnTo>
                  <a:lnTo>
                    <a:pt x="252" y="131"/>
                  </a:lnTo>
                  <a:lnTo>
                    <a:pt x="254" y="133"/>
                  </a:lnTo>
                  <a:lnTo>
                    <a:pt x="254" y="136"/>
                  </a:lnTo>
                  <a:lnTo>
                    <a:pt x="254" y="138"/>
                  </a:lnTo>
                  <a:lnTo>
                    <a:pt x="254" y="140"/>
                  </a:lnTo>
                  <a:lnTo>
                    <a:pt x="252" y="143"/>
                  </a:lnTo>
                  <a:lnTo>
                    <a:pt x="251" y="145"/>
                  </a:lnTo>
                  <a:lnTo>
                    <a:pt x="247" y="148"/>
                  </a:lnTo>
                  <a:lnTo>
                    <a:pt x="242" y="153"/>
                  </a:lnTo>
                  <a:lnTo>
                    <a:pt x="239" y="156"/>
                  </a:lnTo>
                  <a:lnTo>
                    <a:pt x="234" y="160"/>
                  </a:lnTo>
                  <a:lnTo>
                    <a:pt x="231" y="163"/>
                  </a:lnTo>
                  <a:lnTo>
                    <a:pt x="231" y="165"/>
                  </a:lnTo>
                  <a:lnTo>
                    <a:pt x="229" y="166"/>
                  </a:lnTo>
                  <a:lnTo>
                    <a:pt x="229" y="175"/>
                  </a:lnTo>
                  <a:lnTo>
                    <a:pt x="227" y="187"/>
                  </a:lnTo>
                  <a:lnTo>
                    <a:pt x="229" y="200"/>
                  </a:lnTo>
                  <a:lnTo>
                    <a:pt x="231" y="212"/>
                  </a:lnTo>
                  <a:lnTo>
                    <a:pt x="232" y="224"/>
                  </a:lnTo>
                  <a:lnTo>
                    <a:pt x="232" y="229"/>
                  </a:lnTo>
                  <a:lnTo>
                    <a:pt x="236" y="232"/>
                  </a:lnTo>
                  <a:lnTo>
                    <a:pt x="237" y="235"/>
                  </a:lnTo>
                  <a:lnTo>
                    <a:pt x="239" y="237"/>
                  </a:lnTo>
                  <a:lnTo>
                    <a:pt x="242" y="239"/>
                  </a:lnTo>
                  <a:lnTo>
                    <a:pt x="246" y="240"/>
                  </a:lnTo>
                  <a:lnTo>
                    <a:pt x="247" y="244"/>
                  </a:lnTo>
                  <a:lnTo>
                    <a:pt x="249" y="247"/>
                  </a:lnTo>
                  <a:lnTo>
                    <a:pt x="249" y="249"/>
                  </a:lnTo>
                  <a:lnTo>
                    <a:pt x="249" y="252"/>
                  </a:lnTo>
                  <a:lnTo>
                    <a:pt x="249" y="256"/>
                  </a:lnTo>
                  <a:lnTo>
                    <a:pt x="247" y="259"/>
                  </a:lnTo>
                  <a:lnTo>
                    <a:pt x="244" y="261"/>
                  </a:lnTo>
                  <a:lnTo>
                    <a:pt x="244" y="262"/>
                  </a:lnTo>
                  <a:lnTo>
                    <a:pt x="241" y="262"/>
                  </a:lnTo>
                  <a:lnTo>
                    <a:pt x="239" y="264"/>
                  </a:lnTo>
                  <a:lnTo>
                    <a:pt x="236" y="262"/>
                  </a:lnTo>
                  <a:lnTo>
                    <a:pt x="232" y="262"/>
                  </a:lnTo>
                  <a:lnTo>
                    <a:pt x="231" y="262"/>
                  </a:lnTo>
                  <a:lnTo>
                    <a:pt x="227" y="264"/>
                  </a:lnTo>
                  <a:lnTo>
                    <a:pt x="224" y="267"/>
                  </a:lnTo>
                  <a:lnTo>
                    <a:pt x="222" y="271"/>
                  </a:lnTo>
                  <a:lnTo>
                    <a:pt x="221" y="272"/>
                  </a:lnTo>
                  <a:lnTo>
                    <a:pt x="222" y="276"/>
                  </a:lnTo>
                  <a:lnTo>
                    <a:pt x="224" y="281"/>
                  </a:lnTo>
                  <a:lnTo>
                    <a:pt x="227" y="286"/>
                  </a:lnTo>
                  <a:lnTo>
                    <a:pt x="231" y="289"/>
                  </a:lnTo>
                  <a:lnTo>
                    <a:pt x="232" y="293"/>
                  </a:lnTo>
                  <a:lnTo>
                    <a:pt x="232" y="298"/>
                  </a:lnTo>
                  <a:lnTo>
                    <a:pt x="231" y="298"/>
                  </a:lnTo>
                  <a:lnTo>
                    <a:pt x="231" y="299"/>
                  </a:lnTo>
                  <a:lnTo>
                    <a:pt x="227" y="303"/>
                  </a:lnTo>
                  <a:lnTo>
                    <a:pt x="224" y="303"/>
                  </a:lnTo>
                  <a:lnTo>
                    <a:pt x="222" y="304"/>
                  </a:lnTo>
                  <a:lnTo>
                    <a:pt x="219" y="303"/>
                  </a:lnTo>
                  <a:lnTo>
                    <a:pt x="217" y="303"/>
                  </a:lnTo>
                  <a:lnTo>
                    <a:pt x="215" y="299"/>
                  </a:lnTo>
                  <a:lnTo>
                    <a:pt x="210" y="294"/>
                  </a:lnTo>
                  <a:lnTo>
                    <a:pt x="205" y="289"/>
                  </a:lnTo>
                  <a:lnTo>
                    <a:pt x="204" y="287"/>
                  </a:lnTo>
                  <a:lnTo>
                    <a:pt x="200" y="286"/>
                  </a:lnTo>
                  <a:lnTo>
                    <a:pt x="199" y="284"/>
                  </a:lnTo>
                  <a:lnTo>
                    <a:pt x="195" y="284"/>
                  </a:lnTo>
                  <a:lnTo>
                    <a:pt x="192" y="284"/>
                  </a:lnTo>
                  <a:lnTo>
                    <a:pt x="187" y="286"/>
                  </a:lnTo>
                  <a:lnTo>
                    <a:pt x="185" y="286"/>
                  </a:lnTo>
                  <a:lnTo>
                    <a:pt x="184" y="287"/>
                  </a:lnTo>
                  <a:lnTo>
                    <a:pt x="182" y="291"/>
                  </a:lnTo>
                  <a:lnTo>
                    <a:pt x="178" y="294"/>
                  </a:lnTo>
                  <a:lnTo>
                    <a:pt x="178" y="298"/>
                  </a:lnTo>
                  <a:lnTo>
                    <a:pt x="175" y="301"/>
                  </a:lnTo>
                  <a:lnTo>
                    <a:pt x="173" y="303"/>
                  </a:lnTo>
                  <a:lnTo>
                    <a:pt x="172" y="304"/>
                  </a:lnTo>
                  <a:lnTo>
                    <a:pt x="170" y="306"/>
                  </a:lnTo>
                  <a:lnTo>
                    <a:pt x="163" y="306"/>
                  </a:lnTo>
                  <a:lnTo>
                    <a:pt x="158" y="304"/>
                  </a:lnTo>
                  <a:lnTo>
                    <a:pt x="153" y="304"/>
                  </a:lnTo>
                  <a:lnTo>
                    <a:pt x="150" y="306"/>
                  </a:lnTo>
                  <a:lnTo>
                    <a:pt x="147" y="306"/>
                  </a:lnTo>
                  <a:lnTo>
                    <a:pt x="143" y="308"/>
                  </a:lnTo>
                  <a:lnTo>
                    <a:pt x="142" y="311"/>
                  </a:lnTo>
                  <a:lnTo>
                    <a:pt x="138" y="313"/>
                  </a:lnTo>
                  <a:lnTo>
                    <a:pt x="136" y="316"/>
                  </a:lnTo>
                  <a:lnTo>
                    <a:pt x="133" y="318"/>
                  </a:lnTo>
                  <a:lnTo>
                    <a:pt x="131" y="318"/>
                  </a:lnTo>
                  <a:lnTo>
                    <a:pt x="128" y="318"/>
                  </a:lnTo>
                  <a:close/>
                </a:path>
              </a:pathLst>
            </a:custGeom>
            <a:solidFill>
              <a:srgbClr val="C32D9B"/>
            </a:solidFill>
            <a:ln w="9525">
              <a:noFill/>
              <a:round/>
              <a:headEnd/>
              <a:tailEnd/>
            </a:ln>
            <a:effectLst/>
          </p:spPr>
          <p:txBody>
            <a:bodyPr wrap="none" anchor="ctr"/>
            <a:lstStyle/>
            <a:p>
              <a:endParaRPr lang="de-AT"/>
            </a:p>
          </p:txBody>
        </p:sp>
        <p:sp>
          <p:nvSpPr>
            <p:cNvPr id="400" name="Freeform 4"/>
            <p:cNvSpPr>
              <a:spLocks noChangeArrowheads="1"/>
            </p:cNvSpPr>
            <p:nvPr/>
          </p:nvSpPr>
          <p:spPr bwMode="auto">
            <a:xfrm>
              <a:off x="5476" y="3986"/>
              <a:ext cx="127" cy="256"/>
            </a:xfrm>
            <a:custGeom>
              <a:avLst/>
              <a:gdLst/>
              <a:ahLst/>
              <a:cxnLst>
                <a:cxn ang="0">
                  <a:pos x="120" y="319"/>
                </a:cxn>
                <a:cxn ang="0">
                  <a:pos x="113" y="311"/>
                </a:cxn>
                <a:cxn ang="0">
                  <a:pos x="108" y="299"/>
                </a:cxn>
                <a:cxn ang="0">
                  <a:pos x="96" y="298"/>
                </a:cxn>
                <a:cxn ang="0">
                  <a:pos x="89" y="301"/>
                </a:cxn>
                <a:cxn ang="0">
                  <a:pos x="83" y="309"/>
                </a:cxn>
                <a:cxn ang="0">
                  <a:pos x="71" y="309"/>
                </a:cxn>
                <a:cxn ang="0">
                  <a:pos x="64" y="301"/>
                </a:cxn>
                <a:cxn ang="0">
                  <a:pos x="69" y="282"/>
                </a:cxn>
                <a:cxn ang="0">
                  <a:pos x="61" y="276"/>
                </a:cxn>
                <a:cxn ang="0">
                  <a:pos x="42" y="279"/>
                </a:cxn>
                <a:cxn ang="0">
                  <a:pos x="19" y="294"/>
                </a:cxn>
                <a:cxn ang="0">
                  <a:pos x="5" y="293"/>
                </a:cxn>
                <a:cxn ang="0">
                  <a:pos x="0" y="282"/>
                </a:cxn>
                <a:cxn ang="0">
                  <a:pos x="5" y="271"/>
                </a:cxn>
                <a:cxn ang="0">
                  <a:pos x="31" y="259"/>
                </a:cxn>
                <a:cxn ang="0">
                  <a:pos x="39" y="249"/>
                </a:cxn>
                <a:cxn ang="0">
                  <a:pos x="42" y="234"/>
                </a:cxn>
                <a:cxn ang="0">
                  <a:pos x="36" y="222"/>
                </a:cxn>
                <a:cxn ang="0">
                  <a:pos x="17" y="215"/>
                </a:cxn>
                <a:cxn ang="0">
                  <a:pos x="7" y="208"/>
                </a:cxn>
                <a:cxn ang="0">
                  <a:pos x="9" y="195"/>
                </a:cxn>
                <a:cxn ang="0">
                  <a:pos x="22" y="193"/>
                </a:cxn>
                <a:cxn ang="0">
                  <a:pos x="39" y="187"/>
                </a:cxn>
                <a:cxn ang="0">
                  <a:pos x="49" y="172"/>
                </a:cxn>
                <a:cxn ang="0">
                  <a:pos x="44" y="156"/>
                </a:cxn>
                <a:cxn ang="0">
                  <a:pos x="47" y="145"/>
                </a:cxn>
                <a:cxn ang="0">
                  <a:pos x="56" y="136"/>
                </a:cxn>
                <a:cxn ang="0">
                  <a:pos x="71" y="136"/>
                </a:cxn>
                <a:cxn ang="0">
                  <a:pos x="83" y="124"/>
                </a:cxn>
                <a:cxn ang="0">
                  <a:pos x="81" y="114"/>
                </a:cxn>
                <a:cxn ang="0">
                  <a:pos x="71" y="98"/>
                </a:cxn>
                <a:cxn ang="0">
                  <a:pos x="76" y="86"/>
                </a:cxn>
                <a:cxn ang="0">
                  <a:pos x="88" y="86"/>
                </a:cxn>
                <a:cxn ang="0">
                  <a:pos x="105" y="98"/>
                </a:cxn>
                <a:cxn ang="0">
                  <a:pos x="118" y="99"/>
                </a:cxn>
                <a:cxn ang="0">
                  <a:pos x="130" y="91"/>
                </a:cxn>
                <a:cxn ang="0">
                  <a:pos x="133" y="72"/>
                </a:cxn>
                <a:cxn ang="0">
                  <a:pos x="126" y="47"/>
                </a:cxn>
                <a:cxn ang="0">
                  <a:pos x="120" y="27"/>
                </a:cxn>
                <a:cxn ang="0">
                  <a:pos x="121" y="14"/>
                </a:cxn>
                <a:cxn ang="0">
                  <a:pos x="126" y="3"/>
                </a:cxn>
                <a:cxn ang="0">
                  <a:pos x="142" y="0"/>
                </a:cxn>
                <a:cxn ang="0">
                  <a:pos x="153" y="5"/>
                </a:cxn>
                <a:cxn ang="0">
                  <a:pos x="158" y="19"/>
                </a:cxn>
                <a:cxn ang="0">
                  <a:pos x="155" y="39"/>
                </a:cxn>
                <a:cxn ang="0">
                  <a:pos x="147" y="59"/>
                </a:cxn>
                <a:cxn ang="0">
                  <a:pos x="145" y="94"/>
                </a:cxn>
                <a:cxn ang="0">
                  <a:pos x="150" y="106"/>
                </a:cxn>
              </a:cxnLst>
              <a:rect l="0" t="0" r="r" b="b"/>
              <a:pathLst>
                <a:path w="158"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path>
              </a:pathLst>
            </a:custGeom>
            <a:noFill/>
            <a:ln w="3240">
              <a:solidFill>
                <a:srgbClr val="C32D9B"/>
              </a:solidFill>
              <a:round/>
              <a:headEnd/>
              <a:tailEnd/>
            </a:ln>
            <a:effectLst/>
          </p:spPr>
          <p:txBody>
            <a:bodyPr wrap="none" anchor="ctr"/>
            <a:lstStyle/>
            <a:p>
              <a:endParaRPr lang="de-AT"/>
            </a:p>
          </p:txBody>
        </p:sp>
        <p:sp>
          <p:nvSpPr>
            <p:cNvPr id="401" name="Freeform 5"/>
            <p:cNvSpPr>
              <a:spLocks noChangeArrowheads="1"/>
            </p:cNvSpPr>
            <p:nvPr/>
          </p:nvSpPr>
          <p:spPr bwMode="auto">
            <a:xfrm>
              <a:off x="5579" y="4035"/>
              <a:ext cx="101" cy="206"/>
            </a:xfrm>
            <a:custGeom>
              <a:avLst/>
              <a:gdLst/>
              <a:ahLst/>
              <a:cxnLst>
                <a:cxn ang="0">
                  <a:pos x="30" y="47"/>
                </a:cxn>
                <a:cxn ang="0">
                  <a:pos x="47" y="51"/>
                </a:cxn>
                <a:cxn ang="0">
                  <a:pos x="56" y="47"/>
                </a:cxn>
                <a:cxn ang="0">
                  <a:pos x="59" y="42"/>
                </a:cxn>
                <a:cxn ang="0">
                  <a:pos x="62" y="27"/>
                </a:cxn>
                <a:cxn ang="0">
                  <a:pos x="72" y="9"/>
                </a:cxn>
                <a:cxn ang="0">
                  <a:pos x="79" y="2"/>
                </a:cxn>
                <a:cxn ang="0">
                  <a:pos x="89" y="0"/>
                </a:cxn>
                <a:cxn ang="0">
                  <a:pos x="94" y="5"/>
                </a:cxn>
                <a:cxn ang="0">
                  <a:pos x="96" y="19"/>
                </a:cxn>
                <a:cxn ang="0">
                  <a:pos x="91" y="32"/>
                </a:cxn>
                <a:cxn ang="0">
                  <a:pos x="74" y="47"/>
                </a:cxn>
                <a:cxn ang="0">
                  <a:pos x="71" y="62"/>
                </a:cxn>
                <a:cxn ang="0">
                  <a:pos x="74" y="71"/>
                </a:cxn>
                <a:cxn ang="0">
                  <a:pos x="82" y="78"/>
                </a:cxn>
                <a:cxn ang="0">
                  <a:pos x="91" y="78"/>
                </a:cxn>
                <a:cxn ang="0">
                  <a:pos x="99" y="69"/>
                </a:cxn>
                <a:cxn ang="0">
                  <a:pos x="108" y="62"/>
                </a:cxn>
                <a:cxn ang="0">
                  <a:pos x="116" y="61"/>
                </a:cxn>
                <a:cxn ang="0">
                  <a:pos x="121" y="62"/>
                </a:cxn>
                <a:cxn ang="0">
                  <a:pos x="126" y="71"/>
                </a:cxn>
                <a:cxn ang="0">
                  <a:pos x="126" y="78"/>
                </a:cxn>
                <a:cxn ang="0">
                  <a:pos x="119" y="86"/>
                </a:cxn>
                <a:cxn ang="0">
                  <a:pos x="106" y="98"/>
                </a:cxn>
                <a:cxn ang="0">
                  <a:pos x="101" y="104"/>
                </a:cxn>
                <a:cxn ang="0">
                  <a:pos x="101" y="138"/>
                </a:cxn>
                <a:cxn ang="0">
                  <a:pos x="104" y="167"/>
                </a:cxn>
                <a:cxn ang="0">
                  <a:pos x="111" y="175"/>
                </a:cxn>
                <a:cxn ang="0">
                  <a:pos x="119" y="182"/>
                </a:cxn>
                <a:cxn ang="0">
                  <a:pos x="121" y="190"/>
                </a:cxn>
                <a:cxn ang="0">
                  <a:pos x="116" y="199"/>
                </a:cxn>
                <a:cxn ang="0">
                  <a:pos x="111" y="202"/>
                </a:cxn>
                <a:cxn ang="0">
                  <a:pos x="103" y="200"/>
                </a:cxn>
                <a:cxn ang="0">
                  <a:pos x="94" y="209"/>
                </a:cxn>
                <a:cxn ang="0">
                  <a:pos x="96" y="219"/>
                </a:cxn>
                <a:cxn ang="0">
                  <a:pos x="104" y="231"/>
                </a:cxn>
                <a:cxn ang="0">
                  <a:pos x="103" y="237"/>
                </a:cxn>
                <a:cxn ang="0">
                  <a:pos x="94" y="242"/>
                </a:cxn>
                <a:cxn ang="0">
                  <a:pos x="87" y="237"/>
                </a:cxn>
                <a:cxn ang="0">
                  <a:pos x="76" y="225"/>
                </a:cxn>
                <a:cxn ang="0">
                  <a:pos x="67" y="222"/>
                </a:cxn>
                <a:cxn ang="0">
                  <a:pos x="57" y="224"/>
                </a:cxn>
                <a:cxn ang="0">
                  <a:pos x="50" y="232"/>
                </a:cxn>
                <a:cxn ang="0">
                  <a:pos x="45" y="241"/>
                </a:cxn>
                <a:cxn ang="0">
                  <a:pos x="35" y="244"/>
                </a:cxn>
                <a:cxn ang="0">
                  <a:pos x="22" y="244"/>
                </a:cxn>
                <a:cxn ang="0">
                  <a:pos x="14" y="249"/>
                </a:cxn>
                <a:cxn ang="0">
                  <a:pos x="5" y="256"/>
                </a:cxn>
              </a:cxnLst>
              <a:rect l="0" t="0" r="r" b="b"/>
              <a:pathLst>
                <a:path w="126" h="256">
                  <a:moveTo>
                    <a:pt x="25" y="46"/>
                  </a:moveTo>
                  <a:lnTo>
                    <a:pt x="27" y="47"/>
                  </a:lnTo>
                  <a:lnTo>
                    <a:pt x="30" y="47"/>
                  </a:lnTo>
                  <a:lnTo>
                    <a:pt x="37" y="51"/>
                  </a:lnTo>
                  <a:lnTo>
                    <a:pt x="44" y="51"/>
                  </a:lnTo>
                  <a:lnTo>
                    <a:pt x="47" y="51"/>
                  </a:lnTo>
                  <a:lnTo>
                    <a:pt x="52" y="49"/>
                  </a:lnTo>
                  <a:lnTo>
                    <a:pt x="54" y="49"/>
                  </a:lnTo>
                  <a:lnTo>
                    <a:pt x="56" y="47"/>
                  </a:lnTo>
                  <a:lnTo>
                    <a:pt x="56" y="47"/>
                  </a:lnTo>
                  <a:lnTo>
                    <a:pt x="59" y="46"/>
                  </a:lnTo>
                  <a:lnTo>
                    <a:pt x="59" y="42"/>
                  </a:lnTo>
                  <a:lnTo>
                    <a:pt x="61" y="41"/>
                  </a:lnTo>
                  <a:lnTo>
                    <a:pt x="61" y="37"/>
                  </a:lnTo>
                  <a:lnTo>
                    <a:pt x="62" y="27"/>
                  </a:lnTo>
                  <a:lnTo>
                    <a:pt x="67" y="17"/>
                  </a:lnTo>
                  <a:lnTo>
                    <a:pt x="71" y="12"/>
                  </a:lnTo>
                  <a:lnTo>
                    <a:pt x="72" y="9"/>
                  </a:lnTo>
                  <a:lnTo>
                    <a:pt x="76" y="5"/>
                  </a:lnTo>
                  <a:lnTo>
                    <a:pt x="77" y="4"/>
                  </a:lnTo>
                  <a:lnTo>
                    <a:pt x="79" y="2"/>
                  </a:lnTo>
                  <a:lnTo>
                    <a:pt x="84" y="0"/>
                  </a:lnTo>
                  <a:lnTo>
                    <a:pt x="87" y="0"/>
                  </a:lnTo>
                  <a:lnTo>
                    <a:pt x="89" y="0"/>
                  </a:lnTo>
                  <a:lnTo>
                    <a:pt x="91" y="2"/>
                  </a:lnTo>
                  <a:lnTo>
                    <a:pt x="93" y="4"/>
                  </a:lnTo>
                  <a:lnTo>
                    <a:pt x="94" y="5"/>
                  </a:lnTo>
                  <a:lnTo>
                    <a:pt x="96" y="9"/>
                  </a:lnTo>
                  <a:lnTo>
                    <a:pt x="96" y="14"/>
                  </a:lnTo>
                  <a:lnTo>
                    <a:pt x="96" y="19"/>
                  </a:lnTo>
                  <a:lnTo>
                    <a:pt x="94" y="20"/>
                  </a:lnTo>
                  <a:lnTo>
                    <a:pt x="93" y="24"/>
                  </a:lnTo>
                  <a:lnTo>
                    <a:pt x="91" y="32"/>
                  </a:lnTo>
                  <a:lnTo>
                    <a:pt x="84" y="39"/>
                  </a:lnTo>
                  <a:lnTo>
                    <a:pt x="76" y="46"/>
                  </a:lnTo>
                  <a:lnTo>
                    <a:pt x="74" y="47"/>
                  </a:lnTo>
                  <a:lnTo>
                    <a:pt x="74" y="51"/>
                  </a:lnTo>
                  <a:lnTo>
                    <a:pt x="71" y="57"/>
                  </a:lnTo>
                  <a:lnTo>
                    <a:pt x="71" y="62"/>
                  </a:lnTo>
                  <a:lnTo>
                    <a:pt x="71" y="66"/>
                  </a:lnTo>
                  <a:lnTo>
                    <a:pt x="72" y="69"/>
                  </a:lnTo>
                  <a:lnTo>
                    <a:pt x="74" y="71"/>
                  </a:lnTo>
                  <a:lnTo>
                    <a:pt x="76" y="73"/>
                  </a:lnTo>
                  <a:lnTo>
                    <a:pt x="77" y="74"/>
                  </a:lnTo>
                  <a:lnTo>
                    <a:pt x="82" y="78"/>
                  </a:lnTo>
                  <a:lnTo>
                    <a:pt x="84" y="78"/>
                  </a:lnTo>
                  <a:lnTo>
                    <a:pt x="87" y="79"/>
                  </a:lnTo>
                  <a:lnTo>
                    <a:pt x="91" y="78"/>
                  </a:lnTo>
                  <a:lnTo>
                    <a:pt x="93" y="78"/>
                  </a:lnTo>
                  <a:lnTo>
                    <a:pt x="96" y="74"/>
                  </a:lnTo>
                  <a:lnTo>
                    <a:pt x="99" y="69"/>
                  </a:lnTo>
                  <a:lnTo>
                    <a:pt x="103" y="68"/>
                  </a:lnTo>
                  <a:lnTo>
                    <a:pt x="104" y="66"/>
                  </a:lnTo>
                  <a:lnTo>
                    <a:pt x="108" y="62"/>
                  </a:lnTo>
                  <a:lnTo>
                    <a:pt x="111" y="62"/>
                  </a:lnTo>
                  <a:lnTo>
                    <a:pt x="114" y="61"/>
                  </a:lnTo>
                  <a:lnTo>
                    <a:pt x="116" y="61"/>
                  </a:lnTo>
                  <a:lnTo>
                    <a:pt x="119" y="62"/>
                  </a:lnTo>
                  <a:lnTo>
                    <a:pt x="119" y="62"/>
                  </a:lnTo>
                  <a:lnTo>
                    <a:pt x="121" y="62"/>
                  </a:lnTo>
                  <a:lnTo>
                    <a:pt x="123" y="66"/>
                  </a:lnTo>
                  <a:lnTo>
                    <a:pt x="124" y="69"/>
                  </a:lnTo>
                  <a:lnTo>
                    <a:pt x="126" y="71"/>
                  </a:lnTo>
                  <a:lnTo>
                    <a:pt x="126" y="74"/>
                  </a:lnTo>
                  <a:lnTo>
                    <a:pt x="126" y="76"/>
                  </a:lnTo>
                  <a:lnTo>
                    <a:pt x="126" y="78"/>
                  </a:lnTo>
                  <a:lnTo>
                    <a:pt x="124" y="81"/>
                  </a:lnTo>
                  <a:lnTo>
                    <a:pt x="123" y="83"/>
                  </a:lnTo>
                  <a:lnTo>
                    <a:pt x="119" y="86"/>
                  </a:lnTo>
                  <a:lnTo>
                    <a:pt x="114" y="91"/>
                  </a:lnTo>
                  <a:lnTo>
                    <a:pt x="111" y="94"/>
                  </a:lnTo>
                  <a:lnTo>
                    <a:pt x="106" y="98"/>
                  </a:lnTo>
                  <a:lnTo>
                    <a:pt x="103" y="101"/>
                  </a:lnTo>
                  <a:lnTo>
                    <a:pt x="103" y="103"/>
                  </a:lnTo>
                  <a:lnTo>
                    <a:pt x="101" y="104"/>
                  </a:lnTo>
                  <a:lnTo>
                    <a:pt x="101" y="113"/>
                  </a:lnTo>
                  <a:lnTo>
                    <a:pt x="99" y="125"/>
                  </a:lnTo>
                  <a:lnTo>
                    <a:pt x="101" y="138"/>
                  </a:lnTo>
                  <a:lnTo>
                    <a:pt x="103" y="150"/>
                  </a:lnTo>
                  <a:lnTo>
                    <a:pt x="104" y="162"/>
                  </a:lnTo>
                  <a:lnTo>
                    <a:pt x="104" y="167"/>
                  </a:lnTo>
                  <a:lnTo>
                    <a:pt x="108" y="170"/>
                  </a:lnTo>
                  <a:lnTo>
                    <a:pt x="109" y="173"/>
                  </a:lnTo>
                  <a:lnTo>
                    <a:pt x="111" y="175"/>
                  </a:lnTo>
                  <a:lnTo>
                    <a:pt x="114" y="177"/>
                  </a:lnTo>
                  <a:lnTo>
                    <a:pt x="118" y="178"/>
                  </a:lnTo>
                  <a:lnTo>
                    <a:pt x="119" y="182"/>
                  </a:lnTo>
                  <a:lnTo>
                    <a:pt x="121" y="185"/>
                  </a:lnTo>
                  <a:lnTo>
                    <a:pt x="121" y="187"/>
                  </a:lnTo>
                  <a:lnTo>
                    <a:pt x="121" y="190"/>
                  </a:lnTo>
                  <a:lnTo>
                    <a:pt x="121" y="194"/>
                  </a:lnTo>
                  <a:lnTo>
                    <a:pt x="119" y="197"/>
                  </a:lnTo>
                  <a:lnTo>
                    <a:pt x="116" y="199"/>
                  </a:lnTo>
                  <a:lnTo>
                    <a:pt x="116" y="200"/>
                  </a:lnTo>
                  <a:lnTo>
                    <a:pt x="113" y="200"/>
                  </a:lnTo>
                  <a:lnTo>
                    <a:pt x="111" y="202"/>
                  </a:lnTo>
                  <a:lnTo>
                    <a:pt x="108" y="200"/>
                  </a:lnTo>
                  <a:lnTo>
                    <a:pt x="104" y="200"/>
                  </a:lnTo>
                  <a:lnTo>
                    <a:pt x="103" y="200"/>
                  </a:lnTo>
                  <a:lnTo>
                    <a:pt x="99" y="202"/>
                  </a:lnTo>
                  <a:lnTo>
                    <a:pt x="96" y="205"/>
                  </a:lnTo>
                  <a:lnTo>
                    <a:pt x="94" y="209"/>
                  </a:lnTo>
                  <a:lnTo>
                    <a:pt x="93" y="210"/>
                  </a:lnTo>
                  <a:lnTo>
                    <a:pt x="94" y="214"/>
                  </a:lnTo>
                  <a:lnTo>
                    <a:pt x="96" y="219"/>
                  </a:lnTo>
                  <a:lnTo>
                    <a:pt x="99" y="224"/>
                  </a:lnTo>
                  <a:lnTo>
                    <a:pt x="103" y="227"/>
                  </a:lnTo>
                  <a:lnTo>
                    <a:pt x="104" y="231"/>
                  </a:lnTo>
                  <a:lnTo>
                    <a:pt x="104" y="236"/>
                  </a:lnTo>
                  <a:lnTo>
                    <a:pt x="103" y="236"/>
                  </a:lnTo>
                  <a:lnTo>
                    <a:pt x="103" y="237"/>
                  </a:lnTo>
                  <a:lnTo>
                    <a:pt x="99" y="241"/>
                  </a:lnTo>
                  <a:lnTo>
                    <a:pt x="96" y="241"/>
                  </a:lnTo>
                  <a:lnTo>
                    <a:pt x="94" y="242"/>
                  </a:lnTo>
                  <a:lnTo>
                    <a:pt x="91" y="241"/>
                  </a:lnTo>
                  <a:lnTo>
                    <a:pt x="89" y="241"/>
                  </a:lnTo>
                  <a:lnTo>
                    <a:pt x="87" y="237"/>
                  </a:lnTo>
                  <a:lnTo>
                    <a:pt x="82" y="232"/>
                  </a:lnTo>
                  <a:lnTo>
                    <a:pt x="77" y="227"/>
                  </a:lnTo>
                  <a:lnTo>
                    <a:pt x="76" y="225"/>
                  </a:lnTo>
                  <a:lnTo>
                    <a:pt x="72" y="224"/>
                  </a:lnTo>
                  <a:lnTo>
                    <a:pt x="71" y="222"/>
                  </a:lnTo>
                  <a:lnTo>
                    <a:pt x="67" y="222"/>
                  </a:lnTo>
                  <a:lnTo>
                    <a:pt x="64" y="222"/>
                  </a:lnTo>
                  <a:lnTo>
                    <a:pt x="59" y="224"/>
                  </a:lnTo>
                  <a:lnTo>
                    <a:pt x="57" y="224"/>
                  </a:lnTo>
                  <a:lnTo>
                    <a:pt x="56" y="225"/>
                  </a:lnTo>
                  <a:lnTo>
                    <a:pt x="54" y="229"/>
                  </a:lnTo>
                  <a:lnTo>
                    <a:pt x="50" y="232"/>
                  </a:lnTo>
                  <a:lnTo>
                    <a:pt x="50" y="236"/>
                  </a:lnTo>
                  <a:lnTo>
                    <a:pt x="47" y="239"/>
                  </a:lnTo>
                  <a:lnTo>
                    <a:pt x="45" y="241"/>
                  </a:lnTo>
                  <a:lnTo>
                    <a:pt x="44" y="242"/>
                  </a:lnTo>
                  <a:lnTo>
                    <a:pt x="42" y="244"/>
                  </a:lnTo>
                  <a:lnTo>
                    <a:pt x="35" y="244"/>
                  </a:lnTo>
                  <a:lnTo>
                    <a:pt x="30" y="242"/>
                  </a:lnTo>
                  <a:lnTo>
                    <a:pt x="25" y="242"/>
                  </a:lnTo>
                  <a:lnTo>
                    <a:pt x="22" y="244"/>
                  </a:lnTo>
                  <a:lnTo>
                    <a:pt x="19" y="244"/>
                  </a:lnTo>
                  <a:lnTo>
                    <a:pt x="15" y="246"/>
                  </a:lnTo>
                  <a:lnTo>
                    <a:pt x="14" y="249"/>
                  </a:lnTo>
                  <a:lnTo>
                    <a:pt x="10" y="251"/>
                  </a:lnTo>
                  <a:lnTo>
                    <a:pt x="8" y="254"/>
                  </a:lnTo>
                  <a:lnTo>
                    <a:pt x="5" y="256"/>
                  </a:lnTo>
                  <a:lnTo>
                    <a:pt x="3" y="256"/>
                  </a:lnTo>
                  <a:lnTo>
                    <a:pt x="0" y="256"/>
                  </a:lnTo>
                </a:path>
              </a:pathLst>
            </a:custGeom>
            <a:noFill/>
            <a:ln w="3240">
              <a:solidFill>
                <a:srgbClr val="C32D9B"/>
              </a:solidFill>
              <a:round/>
              <a:headEnd/>
              <a:tailEnd/>
            </a:ln>
            <a:effectLst/>
          </p:spPr>
          <p:txBody>
            <a:bodyPr wrap="none" anchor="ctr"/>
            <a:lstStyle/>
            <a:p>
              <a:endParaRPr lang="de-AT"/>
            </a:p>
          </p:txBody>
        </p:sp>
        <p:sp>
          <p:nvSpPr>
            <p:cNvPr id="402" name="Freeform 6"/>
            <p:cNvSpPr>
              <a:spLocks noChangeArrowheads="1"/>
            </p:cNvSpPr>
            <p:nvPr/>
          </p:nvSpPr>
          <p:spPr bwMode="auto">
            <a:xfrm>
              <a:off x="5653" y="3997"/>
              <a:ext cx="24" cy="27"/>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close/>
                </a:path>
              </a:pathLst>
            </a:custGeom>
            <a:solidFill>
              <a:srgbClr val="C32D9B"/>
            </a:solidFill>
            <a:ln w="9525">
              <a:noFill/>
              <a:round/>
              <a:headEnd/>
              <a:tailEnd/>
            </a:ln>
            <a:effectLst/>
          </p:spPr>
          <p:txBody>
            <a:bodyPr wrap="none" anchor="ctr"/>
            <a:lstStyle/>
            <a:p>
              <a:endParaRPr lang="de-AT"/>
            </a:p>
          </p:txBody>
        </p:sp>
        <p:sp>
          <p:nvSpPr>
            <p:cNvPr id="403" name="Freeform 7"/>
            <p:cNvSpPr>
              <a:spLocks noChangeArrowheads="1"/>
            </p:cNvSpPr>
            <p:nvPr/>
          </p:nvSpPr>
          <p:spPr bwMode="auto">
            <a:xfrm>
              <a:off x="5653" y="3997"/>
              <a:ext cx="24" cy="27"/>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path>
              </a:pathLst>
            </a:custGeom>
            <a:noFill/>
            <a:ln w="3240">
              <a:solidFill>
                <a:srgbClr val="C32D9B"/>
              </a:solidFill>
              <a:round/>
              <a:headEnd/>
              <a:tailEnd/>
            </a:ln>
            <a:effectLst/>
          </p:spPr>
          <p:txBody>
            <a:bodyPr wrap="none" anchor="ctr"/>
            <a:lstStyle/>
            <a:p>
              <a:endParaRPr lang="de-AT"/>
            </a:p>
          </p:txBody>
        </p:sp>
        <p:sp>
          <p:nvSpPr>
            <p:cNvPr id="404" name="Freeform 8"/>
            <p:cNvSpPr>
              <a:spLocks noChangeArrowheads="1"/>
            </p:cNvSpPr>
            <p:nvPr/>
          </p:nvSpPr>
          <p:spPr bwMode="auto">
            <a:xfrm>
              <a:off x="5666" y="4004"/>
              <a:ext cx="9" cy="14"/>
            </a:xfrm>
            <a:custGeom>
              <a:avLst/>
              <a:gdLst/>
              <a:ahLst/>
              <a:cxnLst>
                <a:cxn ang="0">
                  <a:pos x="0" y="18"/>
                </a:cxn>
                <a:cxn ang="0">
                  <a:pos x="3" y="17"/>
                </a:cxn>
                <a:cxn ang="0">
                  <a:pos x="5" y="17"/>
                </a:cxn>
                <a:cxn ang="0">
                  <a:pos x="5" y="15"/>
                </a:cxn>
                <a:cxn ang="0">
                  <a:pos x="8" y="12"/>
                </a:cxn>
                <a:cxn ang="0">
                  <a:pos x="8" y="10"/>
                </a:cxn>
                <a:cxn ang="0">
                  <a:pos x="6" y="7"/>
                </a:cxn>
                <a:cxn ang="0">
                  <a:pos x="5" y="5"/>
                </a:cxn>
                <a:cxn ang="0">
                  <a:pos x="3" y="2"/>
                </a:cxn>
                <a:cxn ang="0">
                  <a:pos x="1" y="0"/>
                </a:cxn>
                <a:cxn ang="0">
                  <a:pos x="3" y="0"/>
                </a:cxn>
                <a:cxn ang="0">
                  <a:pos x="5" y="2"/>
                </a:cxn>
                <a:cxn ang="0">
                  <a:pos x="6" y="2"/>
                </a:cxn>
                <a:cxn ang="0">
                  <a:pos x="8" y="5"/>
                </a:cxn>
                <a:cxn ang="0">
                  <a:pos x="10" y="5"/>
                </a:cxn>
                <a:cxn ang="0">
                  <a:pos x="10" y="7"/>
                </a:cxn>
                <a:cxn ang="0">
                  <a:pos x="11" y="10"/>
                </a:cxn>
                <a:cxn ang="0">
                  <a:pos x="11" y="12"/>
                </a:cxn>
                <a:cxn ang="0">
                  <a:pos x="8" y="15"/>
                </a:cxn>
                <a:cxn ang="0">
                  <a:pos x="6" y="17"/>
                </a:cxn>
                <a:cxn ang="0">
                  <a:pos x="3" y="18"/>
                </a:cxn>
                <a:cxn ang="0">
                  <a:pos x="0" y="18"/>
                </a:cxn>
              </a:cxnLst>
              <a:rect l="0" t="0" r="r" b="b"/>
              <a:pathLst>
                <a:path w="11" h="18">
                  <a:moveTo>
                    <a:pt x="0" y="18"/>
                  </a:moveTo>
                  <a:lnTo>
                    <a:pt x="3" y="17"/>
                  </a:lnTo>
                  <a:lnTo>
                    <a:pt x="5" y="17"/>
                  </a:lnTo>
                  <a:lnTo>
                    <a:pt x="5" y="15"/>
                  </a:lnTo>
                  <a:lnTo>
                    <a:pt x="8" y="12"/>
                  </a:lnTo>
                  <a:lnTo>
                    <a:pt x="8" y="10"/>
                  </a:lnTo>
                  <a:lnTo>
                    <a:pt x="6" y="7"/>
                  </a:lnTo>
                  <a:lnTo>
                    <a:pt x="5" y="5"/>
                  </a:lnTo>
                  <a:lnTo>
                    <a:pt x="3" y="2"/>
                  </a:lnTo>
                  <a:lnTo>
                    <a:pt x="1" y="0"/>
                  </a:lnTo>
                  <a:lnTo>
                    <a:pt x="3" y="0"/>
                  </a:lnTo>
                  <a:lnTo>
                    <a:pt x="5" y="2"/>
                  </a:lnTo>
                  <a:lnTo>
                    <a:pt x="6" y="2"/>
                  </a:lnTo>
                  <a:lnTo>
                    <a:pt x="8" y="5"/>
                  </a:lnTo>
                  <a:lnTo>
                    <a:pt x="10" y="5"/>
                  </a:lnTo>
                  <a:lnTo>
                    <a:pt x="10" y="7"/>
                  </a:lnTo>
                  <a:lnTo>
                    <a:pt x="11" y="10"/>
                  </a:lnTo>
                  <a:lnTo>
                    <a:pt x="11" y="12"/>
                  </a:lnTo>
                  <a:lnTo>
                    <a:pt x="8" y="15"/>
                  </a:lnTo>
                  <a:lnTo>
                    <a:pt x="6" y="17"/>
                  </a:lnTo>
                  <a:lnTo>
                    <a:pt x="3" y="18"/>
                  </a:lnTo>
                  <a:lnTo>
                    <a:pt x="0" y="18"/>
                  </a:lnTo>
                  <a:close/>
                </a:path>
              </a:pathLst>
            </a:custGeom>
            <a:solidFill>
              <a:srgbClr val="FFFFFF"/>
            </a:solidFill>
            <a:ln w="9525">
              <a:noFill/>
              <a:round/>
              <a:headEnd/>
              <a:tailEnd/>
            </a:ln>
            <a:effectLst/>
          </p:spPr>
          <p:txBody>
            <a:bodyPr wrap="none" anchor="ctr"/>
            <a:lstStyle/>
            <a:p>
              <a:endParaRPr lang="de-AT"/>
            </a:p>
          </p:txBody>
        </p:sp>
        <p:sp>
          <p:nvSpPr>
            <p:cNvPr id="405" name="Freeform 9"/>
            <p:cNvSpPr>
              <a:spLocks noChangeArrowheads="1"/>
            </p:cNvSpPr>
            <p:nvPr/>
          </p:nvSpPr>
          <p:spPr bwMode="auto">
            <a:xfrm>
              <a:off x="5547" y="4132"/>
              <a:ext cx="102" cy="85"/>
            </a:xfrm>
            <a:custGeom>
              <a:avLst/>
              <a:gdLst/>
              <a:ahLst/>
              <a:cxnLst>
                <a:cxn ang="0">
                  <a:pos x="29" y="99"/>
                </a:cxn>
                <a:cxn ang="0">
                  <a:pos x="34" y="104"/>
                </a:cxn>
                <a:cxn ang="0">
                  <a:pos x="41" y="106"/>
                </a:cxn>
                <a:cxn ang="0">
                  <a:pos x="49" y="104"/>
                </a:cxn>
                <a:cxn ang="0">
                  <a:pos x="56" y="99"/>
                </a:cxn>
                <a:cxn ang="0">
                  <a:pos x="58" y="99"/>
                </a:cxn>
                <a:cxn ang="0">
                  <a:pos x="64" y="101"/>
                </a:cxn>
                <a:cxn ang="0">
                  <a:pos x="69" y="99"/>
                </a:cxn>
                <a:cxn ang="0">
                  <a:pos x="81" y="93"/>
                </a:cxn>
                <a:cxn ang="0">
                  <a:pos x="88" y="84"/>
                </a:cxn>
                <a:cxn ang="0">
                  <a:pos x="95" y="81"/>
                </a:cxn>
                <a:cxn ang="0">
                  <a:pos x="101" y="83"/>
                </a:cxn>
                <a:cxn ang="0">
                  <a:pos x="110" y="83"/>
                </a:cxn>
                <a:cxn ang="0">
                  <a:pos x="115" y="79"/>
                </a:cxn>
                <a:cxn ang="0">
                  <a:pos x="115" y="76"/>
                </a:cxn>
                <a:cxn ang="0">
                  <a:pos x="115" y="73"/>
                </a:cxn>
                <a:cxn ang="0">
                  <a:pos x="118" y="69"/>
                </a:cxn>
                <a:cxn ang="0">
                  <a:pos x="123" y="64"/>
                </a:cxn>
                <a:cxn ang="0">
                  <a:pos x="125" y="61"/>
                </a:cxn>
                <a:cxn ang="0">
                  <a:pos x="126" y="54"/>
                </a:cxn>
                <a:cxn ang="0">
                  <a:pos x="121" y="41"/>
                </a:cxn>
                <a:cxn ang="0">
                  <a:pos x="120" y="34"/>
                </a:cxn>
                <a:cxn ang="0">
                  <a:pos x="120" y="14"/>
                </a:cxn>
                <a:cxn ang="0">
                  <a:pos x="118" y="5"/>
                </a:cxn>
                <a:cxn ang="0">
                  <a:pos x="115" y="22"/>
                </a:cxn>
                <a:cxn ang="0">
                  <a:pos x="113" y="39"/>
                </a:cxn>
                <a:cxn ang="0">
                  <a:pos x="113" y="52"/>
                </a:cxn>
                <a:cxn ang="0">
                  <a:pos x="111" y="57"/>
                </a:cxn>
                <a:cxn ang="0">
                  <a:pos x="106" y="64"/>
                </a:cxn>
                <a:cxn ang="0">
                  <a:pos x="101" y="69"/>
                </a:cxn>
                <a:cxn ang="0">
                  <a:pos x="98" y="71"/>
                </a:cxn>
                <a:cxn ang="0">
                  <a:pos x="95" y="69"/>
                </a:cxn>
                <a:cxn ang="0">
                  <a:pos x="88" y="69"/>
                </a:cxn>
                <a:cxn ang="0">
                  <a:pos x="81" y="79"/>
                </a:cxn>
                <a:cxn ang="0">
                  <a:pos x="73" y="84"/>
                </a:cxn>
                <a:cxn ang="0">
                  <a:pos x="69" y="84"/>
                </a:cxn>
                <a:cxn ang="0">
                  <a:pos x="58" y="84"/>
                </a:cxn>
                <a:cxn ang="0">
                  <a:pos x="53" y="86"/>
                </a:cxn>
                <a:cxn ang="0">
                  <a:pos x="46" y="91"/>
                </a:cxn>
                <a:cxn ang="0">
                  <a:pos x="41" y="93"/>
                </a:cxn>
                <a:cxn ang="0">
                  <a:pos x="32" y="93"/>
                </a:cxn>
                <a:cxn ang="0">
                  <a:pos x="27" y="91"/>
                </a:cxn>
                <a:cxn ang="0">
                  <a:pos x="17" y="89"/>
                </a:cxn>
                <a:cxn ang="0">
                  <a:pos x="7" y="91"/>
                </a:cxn>
                <a:cxn ang="0">
                  <a:pos x="11" y="93"/>
                </a:cxn>
                <a:cxn ang="0">
                  <a:pos x="26" y="98"/>
                </a:cxn>
              </a:cxnLst>
              <a:rect l="0" t="0" r="r" b="b"/>
              <a:pathLst>
                <a:path w="126" h="106">
                  <a:moveTo>
                    <a:pt x="26" y="98"/>
                  </a:moveTo>
                  <a:lnTo>
                    <a:pt x="29" y="99"/>
                  </a:lnTo>
                  <a:lnTo>
                    <a:pt x="29" y="101"/>
                  </a:lnTo>
                  <a:lnTo>
                    <a:pt x="34" y="104"/>
                  </a:lnTo>
                  <a:lnTo>
                    <a:pt x="37" y="104"/>
                  </a:lnTo>
                  <a:lnTo>
                    <a:pt x="41" y="106"/>
                  </a:lnTo>
                  <a:lnTo>
                    <a:pt x="46" y="104"/>
                  </a:lnTo>
                  <a:lnTo>
                    <a:pt x="49" y="104"/>
                  </a:lnTo>
                  <a:lnTo>
                    <a:pt x="53" y="103"/>
                  </a:lnTo>
                  <a:lnTo>
                    <a:pt x="56" y="99"/>
                  </a:lnTo>
                  <a:lnTo>
                    <a:pt x="58" y="99"/>
                  </a:lnTo>
                  <a:lnTo>
                    <a:pt x="58" y="99"/>
                  </a:lnTo>
                  <a:lnTo>
                    <a:pt x="63" y="101"/>
                  </a:lnTo>
                  <a:lnTo>
                    <a:pt x="64" y="101"/>
                  </a:lnTo>
                  <a:lnTo>
                    <a:pt x="66" y="101"/>
                  </a:lnTo>
                  <a:lnTo>
                    <a:pt x="69" y="99"/>
                  </a:lnTo>
                  <a:lnTo>
                    <a:pt x="74" y="98"/>
                  </a:lnTo>
                  <a:lnTo>
                    <a:pt x="81" y="93"/>
                  </a:lnTo>
                  <a:lnTo>
                    <a:pt x="86" y="89"/>
                  </a:lnTo>
                  <a:lnTo>
                    <a:pt x="88" y="84"/>
                  </a:lnTo>
                  <a:lnTo>
                    <a:pt x="93" y="81"/>
                  </a:lnTo>
                  <a:lnTo>
                    <a:pt x="95" y="81"/>
                  </a:lnTo>
                  <a:lnTo>
                    <a:pt x="96" y="81"/>
                  </a:lnTo>
                  <a:lnTo>
                    <a:pt x="101" y="83"/>
                  </a:lnTo>
                  <a:lnTo>
                    <a:pt x="106" y="84"/>
                  </a:lnTo>
                  <a:lnTo>
                    <a:pt x="110" y="83"/>
                  </a:lnTo>
                  <a:lnTo>
                    <a:pt x="111" y="81"/>
                  </a:lnTo>
                  <a:lnTo>
                    <a:pt x="115" y="79"/>
                  </a:lnTo>
                  <a:lnTo>
                    <a:pt x="115" y="78"/>
                  </a:lnTo>
                  <a:lnTo>
                    <a:pt x="115" y="76"/>
                  </a:lnTo>
                  <a:lnTo>
                    <a:pt x="115" y="76"/>
                  </a:lnTo>
                  <a:lnTo>
                    <a:pt x="115" y="73"/>
                  </a:lnTo>
                  <a:lnTo>
                    <a:pt x="116" y="71"/>
                  </a:lnTo>
                  <a:lnTo>
                    <a:pt x="118" y="69"/>
                  </a:lnTo>
                  <a:lnTo>
                    <a:pt x="121" y="66"/>
                  </a:lnTo>
                  <a:lnTo>
                    <a:pt x="123" y="64"/>
                  </a:lnTo>
                  <a:lnTo>
                    <a:pt x="125" y="62"/>
                  </a:lnTo>
                  <a:lnTo>
                    <a:pt x="125" y="61"/>
                  </a:lnTo>
                  <a:lnTo>
                    <a:pt x="126" y="57"/>
                  </a:lnTo>
                  <a:lnTo>
                    <a:pt x="126" y="54"/>
                  </a:lnTo>
                  <a:lnTo>
                    <a:pt x="125" y="49"/>
                  </a:lnTo>
                  <a:lnTo>
                    <a:pt x="121" y="41"/>
                  </a:lnTo>
                  <a:lnTo>
                    <a:pt x="121" y="37"/>
                  </a:lnTo>
                  <a:lnTo>
                    <a:pt x="120" y="34"/>
                  </a:lnTo>
                  <a:lnTo>
                    <a:pt x="120" y="24"/>
                  </a:lnTo>
                  <a:lnTo>
                    <a:pt x="120" y="14"/>
                  </a:lnTo>
                  <a:lnTo>
                    <a:pt x="120" y="0"/>
                  </a:lnTo>
                  <a:lnTo>
                    <a:pt x="118" y="5"/>
                  </a:lnTo>
                  <a:lnTo>
                    <a:pt x="115" y="15"/>
                  </a:lnTo>
                  <a:lnTo>
                    <a:pt x="115" y="22"/>
                  </a:lnTo>
                  <a:lnTo>
                    <a:pt x="113" y="31"/>
                  </a:lnTo>
                  <a:lnTo>
                    <a:pt x="113" y="39"/>
                  </a:lnTo>
                  <a:lnTo>
                    <a:pt x="113" y="49"/>
                  </a:lnTo>
                  <a:lnTo>
                    <a:pt x="113" y="52"/>
                  </a:lnTo>
                  <a:lnTo>
                    <a:pt x="113" y="56"/>
                  </a:lnTo>
                  <a:lnTo>
                    <a:pt x="111" y="57"/>
                  </a:lnTo>
                  <a:lnTo>
                    <a:pt x="110" y="61"/>
                  </a:lnTo>
                  <a:lnTo>
                    <a:pt x="106" y="64"/>
                  </a:lnTo>
                  <a:lnTo>
                    <a:pt x="101" y="69"/>
                  </a:lnTo>
                  <a:lnTo>
                    <a:pt x="101" y="69"/>
                  </a:lnTo>
                  <a:lnTo>
                    <a:pt x="101" y="69"/>
                  </a:lnTo>
                  <a:lnTo>
                    <a:pt x="98" y="71"/>
                  </a:lnTo>
                  <a:lnTo>
                    <a:pt x="96" y="69"/>
                  </a:lnTo>
                  <a:lnTo>
                    <a:pt x="95" y="69"/>
                  </a:lnTo>
                  <a:lnTo>
                    <a:pt x="89" y="69"/>
                  </a:lnTo>
                  <a:lnTo>
                    <a:pt x="88" y="69"/>
                  </a:lnTo>
                  <a:lnTo>
                    <a:pt x="86" y="71"/>
                  </a:lnTo>
                  <a:lnTo>
                    <a:pt x="81" y="79"/>
                  </a:lnTo>
                  <a:lnTo>
                    <a:pt x="76" y="83"/>
                  </a:lnTo>
                  <a:lnTo>
                    <a:pt x="73" y="84"/>
                  </a:lnTo>
                  <a:lnTo>
                    <a:pt x="71" y="84"/>
                  </a:lnTo>
                  <a:lnTo>
                    <a:pt x="69" y="84"/>
                  </a:lnTo>
                  <a:lnTo>
                    <a:pt x="66" y="84"/>
                  </a:lnTo>
                  <a:lnTo>
                    <a:pt x="58" y="84"/>
                  </a:lnTo>
                  <a:lnTo>
                    <a:pt x="54" y="86"/>
                  </a:lnTo>
                  <a:lnTo>
                    <a:pt x="53" y="86"/>
                  </a:lnTo>
                  <a:lnTo>
                    <a:pt x="49" y="88"/>
                  </a:lnTo>
                  <a:lnTo>
                    <a:pt x="46" y="91"/>
                  </a:lnTo>
                  <a:lnTo>
                    <a:pt x="42" y="93"/>
                  </a:lnTo>
                  <a:lnTo>
                    <a:pt x="41" y="93"/>
                  </a:lnTo>
                  <a:lnTo>
                    <a:pt x="37" y="93"/>
                  </a:lnTo>
                  <a:lnTo>
                    <a:pt x="32" y="93"/>
                  </a:lnTo>
                  <a:lnTo>
                    <a:pt x="31" y="93"/>
                  </a:lnTo>
                  <a:lnTo>
                    <a:pt x="27" y="91"/>
                  </a:lnTo>
                  <a:lnTo>
                    <a:pt x="21" y="91"/>
                  </a:lnTo>
                  <a:lnTo>
                    <a:pt x="17" y="89"/>
                  </a:lnTo>
                  <a:lnTo>
                    <a:pt x="12" y="91"/>
                  </a:lnTo>
                  <a:lnTo>
                    <a:pt x="7" y="91"/>
                  </a:lnTo>
                  <a:lnTo>
                    <a:pt x="0" y="93"/>
                  </a:lnTo>
                  <a:lnTo>
                    <a:pt x="11" y="93"/>
                  </a:lnTo>
                  <a:lnTo>
                    <a:pt x="16" y="94"/>
                  </a:lnTo>
                  <a:lnTo>
                    <a:pt x="26" y="98"/>
                  </a:lnTo>
                  <a:close/>
                </a:path>
              </a:pathLst>
            </a:custGeom>
            <a:solidFill>
              <a:srgbClr val="FFFFFF"/>
            </a:solidFill>
            <a:ln w="9525">
              <a:noFill/>
              <a:round/>
              <a:headEnd/>
              <a:tailEnd/>
            </a:ln>
            <a:effectLst/>
          </p:spPr>
          <p:txBody>
            <a:bodyPr wrap="none" anchor="ctr"/>
            <a:lstStyle/>
            <a:p>
              <a:endParaRPr lang="de-AT"/>
            </a:p>
          </p:txBody>
        </p:sp>
        <p:sp>
          <p:nvSpPr>
            <p:cNvPr id="406" name="Freeform 10"/>
            <p:cNvSpPr>
              <a:spLocks noChangeArrowheads="1"/>
            </p:cNvSpPr>
            <p:nvPr/>
          </p:nvSpPr>
          <p:spPr bwMode="auto">
            <a:xfrm>
              <a:off x="5682" y="4186"/>
              <a:ext cx="22" cy="21"/>
            </a:xfrm>
            <a:custGeom>
              <a:avLst/>
              <a:gdLst/>
              <a:ahLst/>
              <a:cxnLst>
                <a:cxn ang="0">
                  <a:pos x="12" y="27"/>
                </a:cxn>
                <a:cxn ang="0">
                  <a:pos x="11" y="27"/>
                </a:cxn>
                <a:cxn ang="0">
                  <a:pos x="7" y="27"/>
                </a:cxn>
                <a:cxn ang="0">
                  <a:pos x="4" y="23"/>
                </a:cxn>
                <a:cxn ang="0">
                  <a:pos x="2" y="22"/>
                </a:cxn>
                <a:cxn ang="0">
                  <a:pos x="2" y="18"/>
                </a:cxn>
                <a:cxn ang="0">
                  <a:pos x="0" y="17"/>
                </a:cxn>
                <a:cxn ang="0">
                  <a:pos x="0" y="13"/>
                </a:cxn>
                <a:cxn ang="0">
                  <a:pos x="0" y="12"/>
                </a:cxn>
                <a:cxn ang="0">
                  <a:pos x="2" y="8"/>
                </a:cxn>
                <a:cxn ang="0">
                  <a:pos x="4" y="3"/>
                </a:cxn>
                <a:cxn ang="0">
                  <a:pos x="7" y="3"/>
                </a:cxn>
                <a:cxn ang="0">
                  <a:pos x="9" y="2"/>
                </a:cxn>
                <a:cxn ang="0">
                  <a:pos x="12" y="0"/>
                </a:cxn>
                <a:cxn ang="0">
                  <a:pos x="14" y="0"/>
                </a:cxn>
                <a:cxn ang="0">
                  <a:pos x="17" y="0"/>
                </a:cxn>
                <a:cxn ang="0">
                  <a:pos x="19" y="2"/>
                </a:cxn>
                <a:cxn ang="0">
                  <a:pos x="24" y="5"/>
                </a:cxn>
                <a:cxn ang="0">
                  <a:pos x="26" y="7"/>
                </a:cxn>
                <a:cxn ang="0">
                  <a:pos x="27" y="10"/>
                </a:cxn>
                <a:cxn ang="0">
                  <a:pos x="27" y="12"/>
                </a:cxn>
                <a:cxn ang="0">
                  <a:pos x="27" y="15"/>
                </a:cxn>
                <a:cxn ang="0">
                  <a:pos x="27" y="18"/>
                </a:cxn>
                <a:cxn ang="0">
                  <a:pos x="26" y="20"/>
                </a:cxn>
                <a:cxn ang="0">
                  <a:pos x="24" y="25"/>
                </a:cxn>
                <a:cxn ang="0">
                  <a:pos x="21" y="25"/>
                </a:cxn>
                <a:cxn ang="0">
                  <a:pos x="19" y="27"/>
                </a:cxn>
                <a:cxn ang="0">
                  <a:pos x="16" y="27"/>
                </a:cxn>
                <a:cxn ang="0">
                  <a:pos x="12" y="27"/>
                </a:cxn>
              </a:cxnLst>
              <a:rect l="0" t="0" r="r" b="b"/>
              <a:pathLst>
                <a:path w="27" h="27">
                  <a:moveTo>
                    <a:pt x="12" y="27"/>
                  </a:moveTo>
                  <a:lnTo>
                    <a:pt x="11" y="27"/>
                  </a:lnTo>
                  <a:lnTo>
                    <a:pt x="7" y="27"/>
                  </a:lnTo>
                  <a:lnTo>
                    <a:pt x="4" y="23"/>
                  </a:lnTo>
                  <a:lnTo>
                    <a:pt x="2" y="22"/>
                  </a:lnTo>
                  <a:lnTo>
                    <a:pt x="2" y="18"/>
                  </a:lnTo>
                  <a:lnTo>
                    <a:pt x="0" y="17"/>
                  </a:lnTo>
                  <a:lnTo>
                    <a:pt x="0" y="13"/>
                  </a:lnTo>
                  <a:lnTo>
                    <a:pt x="0" y="12"/>
                  </a:lnTo>
                  <a:lnTo>
                    <a:pt x="2" y="8"/>
                  </a:lnTo>
                  <a:lnTo>
                    <a:pt x="4" y="3"/>
                  </a:lnTo>
                  <a:lnTo>
                    <a:pt x="7" y="3"/>
                  </a:lnTo>
                  <a:lnTo>
                    <a:pt x="9" y="2"/>
                  </a:lnTo>
                  <a:lnTo>
                    <a:pt x="12" y="0"/>
                  </a:lnTo>
                  <a:lnTo>
                    <a:pt x="14" y="0"/>
                  </a:lnTo>
                  <a:lnTo>
                    <a:pt x="17" y="0"/>
                  </a:lnTo>
                  <a:lnTo>
                    <a:pt x="19" y="2"/>
                  </a:lnTo>
                  <a:lnTo>
                    <a:pt x="24" y="5"/>
                  </a:lnTo>
                  <a:lnTo>
                    <a:pt x="26" y="7"/>
                  </a:lnTo>
                  <a:lnTo>
                    <a:pt x="27" y="10"/>
                  </a:lnTo>
                  <a:lnTo>
                    <a:pt x="27" y="12"/>
                  </a:lnTo>
                  <a:lnTo>
                    <a:pt x="27" y="15"/>
                  </a:lnTo>
                  <a:lnTo>
                    <a:pt x="27" y="18"/>
                  </a:lnTo>
                  <a:lnTo>
                    <a:pt x="26" y="20"/>
                  </a:lnTo>
                  <a:lnTo>
                    <a:pt x="24" y="25"/>
                  </a:lnTo>
                  <a:lnTo>
                    <a:pt x="21" y="25"/>
                  </a:lnTo>
                  <a:lnTo>
                    <a:pt x="19" y="27"/>
                  </a:lnTo>
                  <a:lnTo>
                    <a:pt x="16" y="27"/>
                  </a:lnTo>
                  <a:lnTo>
                    <a:pt x="12" y="27"/>
                  </a:lnTo>
                  <a:close/>
                </a:path>
              </a:pathLst>
            </a:custGeom>
            <a:solidFill>
              <a:srgbClr val="C32D9B"/>
            </a:solidFill>
            <a:ln w="9525">
              <a:noFill/>
              <a:round/>
              <a:headEnd/>
              <a:tailEnd/>
            </a:ln>
            <a:effectLst/>
          </p:spPr>
          <p:txBody>
            <a:bodyPr wrap="none" anchor="ctr"/>
            <a:lstStyle/>
            <a:p>
              <a:endParaRPr lang="de-AT"/>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de-DE" smtClean="0"/>
              <a:t>Titelmasterformat durch Klicken bearbeiten</a:t>
            </a:r>
            <a:endParaRPr lang="de-AT"/>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AT"/>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7" name="Slide Number Placeholder 6"/>
          <p:cNvSpPr>
            <a:spLocks noGrp="1"/>
          </p:cNvSpPr>
          <p:nvPr>
            <p:ph type="sldNum" sz="quarter" idx="12"/>
          </p:nvPr>
        </p:nvSpPr>
        <p:spPr/>
        <p:txBody>
          <a:bodyPr/>
          <a:lstStyle/>
          <a:p>
            <a:fld id="{1E715380-4A69-4FAD-BF5D-F63BA9227062}" type="slidenum">
              <a:rPr lang="de-AT" smtClean="0"/>
              <a:pPr/>
              <a:t>‹#›</a:t>
            </a:fld>
            <a:endParaRPr lang="de-AT"/>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de-AT"/>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Slide Number Placeholder 5"/>
          <p:cNvSpPr>
            <a:spLocks noGrp="1"/>
          </p:cNvSpPr>
          <p:nvPr>
            <p:ph type="sldNum" sz="quarter" idx="12"/>
          </p:nvPr>
        </p:nvSpPr>
        <p:spPr/>
        <p:txBody>
          <a:bodyPr/>
          <a:lstStyle/>
          <a:p>
            <a:fld id="{1E715380-4A69-4FAD-BF5D-F63BA9227062}" type="slidenum">
              <a:rPr lang="de-AT" smtClean="0"/>
              <a:pPr/>
              <a:t>‹#›</a:t>
            </a:fld>
            <a:endParaRPr lang="de-AT"/>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de-DE" smtClean="0"/>
              <a:t>Titelmasterformat durch Klicken bearbeiten</a:t>
            </a:r>
            <a:endParaRPr lang="de-AT"/>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Slide Number Placeholder 5"/>
          <p:cNvSpPr>
            <a:spLocks noGrp="1"/>
          </p:cNvSpPr>
          <p:nvPr>
            <p:ph type="sldNum" sz="quarter" idx="12"/>
          </p:nvPr>
        </p:nvSpPr>
        <p:spPr/>
        <p:txBody>
          <a:bodyPr/>
          <a:lstStyle/>
          <a:p>
            <a:fld id="{1E715380-4A69-4FAD-BF5D-F63BA9227062}" type="slidenum">
              <a:rPr lang="de-AT" smtClean="0"/>
              <a:pPr/>
              <a:t>‹#›</a:t>
            </a:fld>
            <a:endParaRPr lang="de-AT"/>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0" y="0"/>
            <a:ext cx="9144000" cy="681540"/>
          </a:xfrm>
        </p:spPr>
        <p:txBody>
          <a:bodyPr anchor="ctr"/>
          <a:lstStyle>
            <a:lvl1pPr>
              <a:defRPr/>
            </a:lvl1pPr>
          </a:lstStyle>
          <a:p>
            <a:r>
              <a:rPr kumimoji="0" lang="en-US" noProof="0" dirty="0" smtClean="0"/>
              <a:t>Page Title</a:t>
            </a:r>
            <a:endParaRPr kumimoji="0" lang="en-US" noProof="0" dirty="0"/>
          </a:p>
        </p:txBody>
      </p:sp>
      <p:sp>
        <p:nvSpPr>
          <p:cNvPr id="10" name="Espace réservé du pied de page 2"/>
          <p:cNvSpPr>
            <a:spLocks noGrp="1"/>
          </p:cNvSpPr>
          <p:nvPr>
            <p:ph type="ftr" sz="quarter" idx="3"/>
          </p:nvPr>
        </p:nvSpPr>
        <p:spPr>
          <a:xfrm>
            <a:off x="1095042" y="4860000"/>
            <a:ext cx="3404950" cy="274320"/>
          </a:xfrm>
          <a:prstGeom prst="rect">
            <a:avLst/>
          </a:prstGeom>
        </p:spPr>
        <p:txBody>
          <a:bodyPr vert="horz"/>
          <a:lstStyle>
            <a:lvl1pPr algn="l" eaLnBrk="1" latinLnBrk="0" hangingPunct="1">
              <a:defRPr kumimoji="0" sz="1050" b="1">
                <a:solidFill>
                  <a:schemeClr val="tx2"/>
                </a:solidFill>
                <a:latin typeface="Arial Black" panose="020B0A04020102020204" pitchFamily="34" charset="0"/>
              </a:defRPr>
            </a:lvl1pPr>
          </a:lstStyle>
          <a:p>
            <a:r>
              <a:rPr lang="fr-BE" smtClean="0"/>
              <a:t>Auto</a:t>
            </a:r>
            <a:endParaRPr lang="fr-BE" dirty="0"/>
          </a:p>
        </p:txBody>
      </p:sp>
      <p:sp>
        <p:nvSpPr>
          <p:cNvPr id="12" name="Espace réservé du numéro de diapositive 3"/>
          <p:cNvSpPr>
            <a:spLocks noGrp="1"/>
          </p:cNvSpPr>
          <p:nvPr>
            <p:ph type="sldNum" sz="quarter" idx="4"/>
          </p:nvPr>
        </p:nvSpPr>
        <p:spPr>
          <a:xfrm>
            <a:off x="8388424" y="4872352"/>
            <a:ext cx="756822" cy="273844"/>
          </a:xfrm>
          <a:prstGeom prst="rect">
            <a:avLst/>
          </a:prstGeom>
        </p:spPr>
        <p:txBody>
          <a:bodyPr vert="horz" lIns="91440" tIns="45720" rIns="91440" bIns="45720" rtlCol="0" anchor="t"/>
          <a:lstStyle>
            <a:lvl1pPr algn="r">
              <a:defRPr sz="1050" b="1">
                <a:solidFill>
                  <a:schemeClr val="tx1"/>
                </a:solidFill>
                <a:latin typeface="Arial" panose="020B0604020202020204" pitchFamily="34" charset="0"/>
                <a:cs typeface="Arial" panose="020B0604020202020204" pitchFamily="34" charset="0"/>
              </a:defRPr>
            </a:lvl1pPr>
          </a:lstStyle>
          <a:p>
            <a:fld id="{A9381F49-096A-4111-B062-81910F3E72D8}" type="slidenum">
              <a:rPr lang="en-US" smtClean="0"/>
              <a:t>‹#›</a:t>
            </a:fld>
            <a:endParaRPr lang="en-US" dirty="0"/>
          </a:p>
        </p:txBody>
      </p:sp>
    </p:spTree>
    <p:extLst>
      <p:ext uri="{BB962C8B-B14F-4D97-AF65-F5344CB8AC3E}">
        <p14:creationId xmlns:p14="http://schemas.microsoft.com/office/powerpoint/2010/main" val="328385176"/>
      </p:ext>
    </p:extLst>
  </p:cSld>
  <p:clrMapOvr>
    <a:masterClrMapping/>
  </p:clrMapOvr>
  <p:transition>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Titelmasterformat durch Klicken bearbeiten</a:t>
            </a:r>
            <a:endParaRPr lang="de-AT" dirty="0"/>
          </a:p>
        </p:txBody>
      </p:sp>
      <p:sp>
        <p:nvSpPr>
          <p:cNvPr id="3" name="Content Placeholder 2"/>
          <p:cNvSpPr>
            <a:spLocks noGrp="1"/>
          </p:cNvSpPr>
          <p:nvPr>
            <p:ph idx="1"/>
          </p:nvPr>
        </p:nvSpPr>
        <p:spPr/>
        <p:txBody>
          <a:bodyPr>
            <a:normAutofit/>
          </a:bodyPr>
          <a:lstStyle>
            <a:lvl1pPr>
              <a:defRPr sz="3200" b="0"/>
            </a:lvl1pPr>
            <a:lvl2pPr>
              <a:defRPr sz="2800"/>
            </a:lvl2pPr>
            <a:lvl3pPr>
              <a:defRPr sz="2400"/>
            </a:lvl3pPr>
            <a:lvl4pPr>
              <a:defRPr sz="2000"/>
            </a:lvl4pPr>
            <a:lvl5pPr>
              <a:defRPr sz="20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sp>
        <p:nvSpPr>
          <p:cNvPr id="6" name="Slide Number Placeholder 5"/>
          <p:cNvSpPr>
            <a:spLocks noGrp="1"/>
          </p:cNvSpPr>
          <p:nvPr>
            <p:ph type="sldNum" sz="quarter" idx="12"/>
          </p:nvPr>
        </p:nvSpPr>
        <p:spPr/>
        <p:txBody>
          <a:bodyPr/>
          <a:lstStyle/>
          <a:p>
            <a:fld id="{1E715380-4A69-4FAD-BF5D-F63BA9227062}" type="slidenum">
              <a:rPr lang="de-AT" smtClean="0"/>
              <a:pPr/>
              <a:t>‹#›</a:t>
            </a:fld>
            <a:endParaRPr lang="de-AT"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de-DE" smtClean="0"/>
              <a:t>Titelmasterformat durch Klicken bearbeiten</a:t>
            </a:r>
            <a:endParaRPr lang="de-AT"/>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AT"/>
          </a:p>
        </p:txBody>
      </p:sp>
      <p:sp>
        <p:nvSpPr>
          <p:cNvPr id="6" name="Slide Number Placeholder 5"/>
          <p:cNvSpPr>
            <a:spLocks noGrp="1"/>
          </p:cNvSpPr>
          <p:nvPr>
            <p:ph type="sldNum" sz="quarter" idx="12"/>
          </p:nvPr>
        </p:nvSpPr>
        <p:spPr>
          <a:xfrm>
            <a:off x="6553200" y="4840065"/>
            <a:ext cx="2133600" cy="273844"/>
          </a:xfrm>
        </p:spPr>
        <p:txBody>
          <a:bodyPr/>
          <a:lstStyle>
            <a:lvl1pPr>
              <a:defRPr>
                <a:latin typeface="+mn-lt"/>
              </a:defRPr>
            </a:lvl1pPr>
          </a:lstStyle>
          <a:p>
            <a:fld id="{1E715380-4A69-4FAD-BF5D-F63BA9227062}" type="slidenum">
              <a:rPr lang="de-AT" smtClean="0"/>
              <a:pPr/>
              <a:t>‹#›</a:t>
            </a:fld>
            <a:endParaRPr lang="de-AT"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de-DE" smtClean="0"/>
              <a:t>Titelmasterformat durch Klicken bearbeiten</a:t>
            </a:r>
            <a:endParaRPr lang="de-AT"/>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6" name="Slide Number Placeholder 5"/>
          <p:cNvSpPr>
            <a:spLocks noGrp="1"/>
          </p:cNvSpPr>
          <p:nvPr>
            <p:ph type="sldNum" sz="quarter" idx="12"/>
          </p:nvPr>
        </p:nvSpPr>
        <p:spPr/>
        <p:txBody>
          <a:bodyPr/>
          <a:lstStyle/>
          <a:p>
            <a:fld id="{1E715380-4A69-4FAD-BF5D-F63BA9227062}" type="slidenum">
              <a:rPr lang="de-AT" smtClean="0"/>
              <a:pPr/>
              <a:t>‹#›</a:t>
            </a:fld>
            <a:endParaRPr lang="de-AT"/>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de-AT"/>
          </a:p>
        </p:txBody>
      </p:sp>
      <p:sp>
        <p:nvSpPr>
          <p:cNvPr id="3" name="Content Placeholder 2"/>
          <p:cNvSpPr>
            <a:spLocks noGrp="1"/>
          </p:cNvSpPr>
          <p:nvPr>
            <p:ph sz="half" idx="1"/>
          </p:nvPr>
        </p:nvSpPr>
        <p:spPr>
          <a:xfrm>
            <a:off x="457200" y="843511"/>
            <a:ext cx="4038600" cy="3751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Content Placeholder 3"/>
          <p:cNvSpPr>
            <a:spLocks noGrp="1"/>
          </p:cNvSpPr>
          <p:nvPr>
            <p:ph sz="half" idx="2"/>
          </p:nvPr>
        </p:nvSpPr>
        <p:spPr>
          <a:xfrm>
            <a:off x="4648200" y="843511"/>
            <a:ext cx="4038600" cy="3751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Slide Number Placeholder 6"/>
          <p:cNvSpPr>
            <a:spLocks noGrp="1"/>
          </p:cNvSpPr>
          <p:nvPr>
            <p:ph type="sldNum" sz="quarter" idx="12"/>
          </p:nvPr>
        </p:nvSpPr>
        <p:spPr/>
        <p:txBody>
          <a:bodyPr/>
          <a:lstStyle/>
          <a:p>
            <a:fld id="{1E715380-4A69-4FAD-BF5D-F63BA9227062}" type="slidenum">
              <a:rPr lang="de-AT" smtClean="0"/>
              <a:pPr/>
              <a:t>‹#›</a:t>
            </a:fld>
            <a:endParaRPr lang="de-AT"/>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de-AT"/>
          </a:p>
        </p:txBody>
      </p:sp>
      <p:sp>
        <p:nvSpPr>
          <p:cNvPr id="3" name="Text Placeholder 2"/>
          <p:cNvSpPr>
            <a:spLocks noGrp="1"/>
          </p:cNvSpPr>
          <p:nvPr>
            <p:ph type="body" idx="1"/>
          </p:nvPr>
        </p:nvSpPr>
        <p:spPr>
          <a:xfrm>
            <a:off x="457200" y="843511"/>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457200" y="1323333"/>
            <a:ext cx="4040188" cy="32712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 Placeholder 4"/>
          <p:cNvSpPr>
            <a:spLocks noGrp="1"/>
          </p:cNvSpPr>
          <p:nvPr>
            <p:ph type="body" sz="quarter" idx="3"/>
          </p:nvPr>
        </p:nvSpPr>
        <p:spPr>
          <a:xfrm>
            <a:off x="4645028" y="843511"/>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4645028" y="1323333"/>
            <a:ext cx="4041775" cy="32712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9" name="Slide Number Placeholder 8"/>
          <p:cNvSpPr>
            <a:spLocks noGrp="1"/>
          </p:cNvSpPr>
          <p:nvPr>
            <p:ph type="sldNum" sz="quarter" idx="12"/>
          </p:nvPr>
        </p:nvSpPr>
        <p:spPr/>
        <p:txBody>
          <a:bodyPr/>
          <a:lstStyle/>
          <a:p>
            <a:fld id="{1E715380-4A69-4FAD-BF5D-F63BA9227062}" type="slidenum">
              <a:rPr lang="de-AT" smtClean="0"/>
              <a:pPr/>
              <a:t>‹#›</a:t>
            </a:fld>
            <a:endParaRPr lang="de-AT"/>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de-AT"/>
          </a:p>
        </p:txBody>
      </p:sp>
      <p:sp>
        <p:nvSpPr>
          <p:cNvPr id="5" name="Slide Number Placeholder 4"/>
          <p:cNvSpPr>
            <a:spLocks noGrp="1"/>
          </p:cNvSpPr>
          <p:nvPr>
            <p:ph type="sldNum" sz="quarter" idx="12"/>
          </p:nvPr>
        </p:nvSpPr>
        <p:spPr/>
        <p:txBody>
          <a:bodyPr/>
          <a:lstStyle/>
          <a:p>
            <a:fld id="{1E715380-4A69-4FAD-BF5D-F63BA9227062}" type="slidenum">
              <a:rPr lang="de-AT" smtClean="0"/>
              <a:pPr/>
              <a:t>‹#›</a:t>
            </a:fld>
            <a:endParaRPr lang="de-AT"/>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E715380-4A69-4FAD-BF5D-F63BA9227062}" type="slidenum">
              <a:rPr lang="de-AT" smtClean="0"/>
              <a:pPr/>
              <a:t>‹#›</a:t>
            </a:fld>
            <a:endParaRPr lang="de-AT"/>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de-DE" smtClean="0"/>
              <a:t>Titelmasterformat durch Klicken bearbeiten</a:t>
            </a:r>
            <a:endParaRPr lang="de-AT"/>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7" name="Slide Number Placeholder 6"/>
          <p:cNvSpPr>
            <a:spLocks noGrp="1"/>
          </p:cNvSpPr>
          <p:nvPr>
            <p:ph type="sldNum" sz="quarter" idx="12"/>
          </p:nvPr>
        </p:nvSpPr>
        <p:spPr/>
        <p:txBody>
          <a:bodyPr/>
          <a:lstStyle/>
          <a:p>
            <a:fld id="{1E715380-4A69-4FAD-BF5D-F63BA9227062}" type="slidenum">
              <a:rPr lang="de-AT" smtClean="0"/>
              <a:pPr/>
              <a:t>‹#›</a:t>
            </a:fld>
            <a:endParaRPr lang="de-AT"/>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0" name="Group 29"/>
          <p:cNvGrpSpPr/>
          <p:nvPr/>
        </p:nvGrpSpPr>
        <p:grpSpPr>
          <a:xfrm>
            <a:off x="57368" y="44085"/>
            <a:ext cx="9028111" cy="632674"/>
            <a:chOff x="57368" y="44085"/>
            <a:chExt cx="9028111" cy="632674"/>
          </a:xfrm>
        </p:grpSpPr>
        <p:sp>
          <p:nvSpPr>
            <p:cNvPr id="18" name="Freeform 1"/>
            <p:cNvSpPr>
              <a:spLocks noChangeArrowheads="1"/>
            </p:cNvSpPr>
            <p:nvPr userDrawn="1"/>
          </p:nvSpPr>
          <p:spPr bwMode="auto">
            <a:xfrm>
              <a:off x="57368" y="44085"/>
              <a:ext cx="9028111" cy="632674"/>
            </a:xfrm>
            <a:custGeom>
              <a:avLst/>
              <a:gdLst/>
              <a:ahLst/>
              <a:cxnLst>
                <a:cxn ang="0">
                  <a:pos x="5614" y="422"/>
                </a:cxn>
                <a:cxn ang="0">
                  <a:pos x="202" y="422"/>
                </a:cxn>
                <a:cxn ang="0">
                  <a:pos x="202" y="422"/>
                </a:cxn>
                <a:cxn ang="0">
                  <a:pos x="180" y="422"/>
                </a:cxn>
                <a:cxn ang="0">
                  <a:pos x="161" y="418"/>
                </a:cxn>
                <a:cxn ang="0">
                  <a:pos x="141" y="413"/>
                </a:cxn>
                <a:cxn ang="0">
                  <a:pos x="123" y="407"/>
                </a:cxn>
                <a:cxn ang="0">
                  <a:pos x="106" y="397"/>
                </a:cxn>
                <a:cxn ang="0">
                  <a:pos x="89" y="387"/>
                </a:cxn>
                <a:cxn ang="0">
                  <a:pos x="74" y="375"/>
                </a:cxn>
                <a:cxn ang="0">
                  <a:pos x="59" y="361"/>
                </a:cxn>
                <a:cxn ang="0">
                  <a:pos x="45" y="346"/>
                </a:cxn>
                <a:cxn ang="0">
                  <a:pos x="34" y="329"/>
                </a:cxn>
                <a:cxn ang="0">
                  <a:pos x="24" y="313"/>
                </a:cxn>
                <a:cxn ang="0">
                  <a:pos x="15" y="294"/>
                </a:cxn>
                <a:cxn ang="0">
                  <a:pos x="8" y="274"/>
                </a:cxn>
                <a:cxn ang="0">
                  <a:pos x="3" y="254"/>
                </a:cxn>
                <a:cxn ang="0">
                  <a:pos x="2" y="234"/>
                </a:cxn>
                <a:cxn ang="0">
                  <a:pos x="0" y="212"/>
                </a:cxn>
                <a:cxn ang="0">
                  <a:pos x="0" y="212"/>
                </a:cxn>
                <a:cxn ang="0">
                  <a:pos x="2" y="190"/>
                </a:cxn>
                <a:cxn ang="0">
                  <a:pos x="3" y="168"/>
                </a:cxn>
                <a:cxn ang="0">
                  <a:pos x="8" y="148"/>
                </a:cxn>
                <a:cxn ang="0">
                  <a:pos x="15" y="129"/>
                </a:cxn>
                <a:cxn ang="0">
                  <a:pos x="24" y="111"/>
                </a:cxn>
                <a:cxn ang="0">
                  <a:pos x="34" y="92"/>
                </a:cxn>
                <a:cxn ang="0">
                  <a:pos x="45" y="77"/>
                </a:cxn>
                <a:cxn ang="0">
                  <a:pos x="59" y="62"/>
                </a:cxn>
                <a:cxn ang="0">
                  <a:pos x="72" y="49"/>
                </a:cxn>
                <a:cxn ang="0">
                  <a:pos x="89" y="37"/>
                </a:cxn>
                <a:cxn ang="0">
                  <a:pos x="106" y="25"/>
                </a:cxn>
                <a:cxn ang="0">
                  <a:pos x="123" y="17"/>
                </a:cxn>
                <a:cxn ang="0">
                  <a:pos x="141" y="10"/>
                </a:cxn>
                <a:cxn ang="0">
                  <a:pos x="160" y="5"/>
                </a:cxn>
                <a:cxn ang="0">
                  <a:pos x="180" y="2"/>
                </a:cxn>
                <a:cxn ang="0">
                  <a:pos x="200" y="0"/>
                </a:cxn>
                <a:cxn ang="0">
                  <a:pos x="5614" y="0"/>
                </a:cxn>
                <a:cxn ang="0">
                  <a:pos x="5614" y="422"/>
                </a:cxn>
              </a:cxnLst>
              <a:rect l="0" t="0" r="r" b="b"/>
              <a:pathLst>
                <a:path w="5614" h="422">
                  <a:moveTo>
                    <a:pt x="5614" y="422"/>
                  </a:moveTo>
                  <a:lnTo>
                    <a:pt x="202" y="422"/>
                  </a:lnTo>
                  <a:lnTo>
                    <a:pt x="202" y="422"/>
                  </a:lnTo>
                  <a:lnTo>
                    <a:pt x="180" y="422"/>
                  </a:lnTo>
                  <a:lnTo>
                    <a:pt x="161" y="418"/>
                  </a:lnTo>
                  <a:lnTo>
                    <a:pt x="141" y="413"/>
                  </a:lnTo>
                  <a:lnTo>
                    <a:pt x="123" y="407"/>
                  </a:lnTo>
                  <a:lnTo>
                    <a:pt x="106" y="397"/>
                  </a:lnTo>
                  <a:lnTo>
                    <a:pt x="89" y="387"/>
                  </a:lnTo>
                  <a:lnTo>
                    <a:pt x="74" y="375"/>
                  </a:lnTo>
                  <a:lnTo>
                    <a:pt x="59" y="361"/>
                  </a:lnTo>
                  <a:lnTo>
                    <a:pt x="45" y="346"/>
                  </a:lnTo>
                  <a:lnTo>
                    <a:pt x="34" y="329"/>
                  </a:lnTo>
                  <a:lnTo>
                    <a:pt x="24" y="313"/>
                  </a:lnTo>
                  <a:lnTo>
                    <a:pt x="15" y="294"/>
                  </a:lnTo>
                  <a:lnTo>
                    <a:pt x="8" y="274"/>
                  </a:lnTo>
                  <a:lnTo>
                    <a:pt x="3" y="254"/>
                  </a:lnTo>
                  <a:lnTo>
                    <a:pt x="2" y="234"/>
                  </a:lnTo>
                  <a:lnTo>
                    <a:pt x="0" y="212"/>
                  </a:lnTo>
                  <a:lnTo>
                    <a:pt x="0" y="212"/>
                  </a:lnTo>
                  <a:lnTo>
                    <a:pt x="2" y="190"/>
                  </a:lnTo>
                  <a:lnTo>
                    <a:pt x="3" y="168"/>
                  </a:lnTo>
                  <a:lnTo>
                    <a:pt x="8" y="148"/>
                  </a:lnTo>
                  <a:lnTo>
                    <a:pt x="15" y="129"/>
                  </a:lnTo>
                  <a:lnTo>
                    <a:pt x="24" y="111"/>
                  </a:lnTo>
                  <a:lnTo>
                    <a:pt x="34" y="92"/>
                  </a:lnTo>
                  <a:lnTo>
                    <a:pt x="45" y="77"/>
                  </a:lnTo>
                  <a:lnTo>
                    <a:pt x="59" y="62"/>
                  </a:lnTo>
                  <a:lnTo>
                    <a:pt x="72" y="49"/>
                  </a:lnTo>
                  <a:lnTo>
                    <a:pt x="89" y="37"/>
                  </a:lnTo>
                  <a:lnTo>
                    <a:pt x="106" y="25"/>
                  </a:lnTo>
                  <a:lnTo>
                    <a:pt x="123" y="17"/>
                  </a:lnTo>
                  <a:lnTo>
                    <a:pt x="141" y="10"/>
                  </a:lnTo>
                  <a:lnTo>
                    <a:pt x="160" y="5"/>
                  </a:lnTo>
                  <a:lnTo>
                    <a:pt x="180" y="2"/>
                  </a:lnTo>
                  <a:lnTo>
                    <a:pt x="200" y="0"/>
                  </a:lnTo>
                  <a:lnTo>
                    <a:pt x="5614" y="0"/>
                  </a:lnTo>
                  <a:lnTo>
                    <a:pt x="5614" y="422"/>
                  </a:lnTo>
                  <a:close/>
                </a:path>
              </a:pathLst>
            </a:custGeom>
            <a:solidFill>
              <a:srgbClr val="2AA3D8"/>
            </a:solidFill>
            <a:ln w="15840">
              <a:solidFill>
                <a:srgbClr val="FFFFFF"/>
              </a:solidFill>
              <a:round/>
              <a:headEnd/>
              <a:tailEnd/>
            </a:ln>
            <a:effectLst/>
          </p:spPr>
          <p:txBody>
            <a:bodyPr wrap="none" anchor="ctr"/>
            <a:lstStyle/>
            <a:p>
              <a:endParaRPr lang="de-AT"/>
            </a:p>
          </p:txBody>
        </p:sp>
        <p:pic>
          <p:nvPicPr>
            <p:cNvPr id="19" name="Picture 2" descr="G:\LaTeX\Diss2010\figures\tulogo\TU_Signet_white.gif"/>
            <p:cNvPicPr>
              <a:picLocks noChangeAspect="1" noChangeArrowheads="1"/>
            </p:cNvPicPr>
            <p:nvPr userDrawn="1"/>
          </p:nvPicPr>
          <p:blipFill>
            <a:blip r:embed="rId15" cstate="print"/>
            <a:srcRect/>
            <a:stretch>
              <a:fillRect/>
            </a:stretch>
          </p:blipFill>
          <p:spPr bwMode="auto">
            <a:xfrm>
              <a:off x="8497215" y="115594"/>
              <a:ext cx="489657" cy="489657"/>
            </a:xfrm>
            <a:prstGeom prst="rect">
              <a:avLst/>
            </a:prstGeom>
            <a:ln>
              <a:noFill/>
            </a:ln>
            <a:effectLst>
              <a:outerShdw blurRad="50800" dist="38100" dir="2700000" algn="tl" rotWithShape="0">
                <a:prstClr val="black">
                  <a:alpha val="40000"/>
                </a:prstClr>
              </a:outerShdw>
            </a:effectLst>
          </p:spPr>
        </p:pic>
      </p:grpSp>
      <p:sp>
        <p:nvSpPr>
          <p:cNvPr id="3" name="Text Placeholder 2"/>
          <p:cNvSpPr>
            <a:spLocks noGrp="1"/>
          </p:cNvSpPr>
          <p:nvPr>
            <p:ph type="body" idx="1"/>
          </p:nvPr>
        </p:nvSpPr>
        <p:spPr>
          <a:xfrm>
            <a:off x="457200" y="789553"/>
            <a:ext cx="8229600" cy="3805070"/>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6" name="Slide Number Placeholder 5"/>
          <p:cNvSpPr>
            <a:spLocks noGrp="1"/>
          </p:cNvSpPr>
          <p:nvPr>
            <p:ph type="sldNum" sz="quarter" idx="4"/>
          </p:nvPr>
        </p:nvSpPr>
        <p:spPr>
          <a:xfrm>
            <a:off x="6553200" y="4836260"/>
            <a:ext cx="2133600" cy="273844"/>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1E715380-4A69-4FAD-BF5D-F63BA9227062}" type="slidenum">
              <a:rPr lang="de-AT" smtClean="0"/>
              <a:pPr/>
              <a:t>‹#›</a:t>
            </a:fld>
            <a:endParaRPr lang="de-AT" dirty="0"/>
          </a:p>
        </p:txBody>
      </p:sp>
      <p:sp>
        <p:nvSpPr>
          <p:cNvPr id="2" name="Title Placeholder 1"/>
          <p:cNvSpPr>
            <a:spLocks noGrp="1"/>
          </p:cNvSpPr>
          <p:nvPr>
            <p:ph type="title"/>
          </p:nvPr>
        </p:nvSpPr>
        <p:spPr>
          <a:xfrm>
            <a:off x="457200" y="87909"/>
            <a:ext cx="8229600" cy="540060"/>
          </a:xfrm>
          <a:prstGeom prst="rect">
            <a:avLst/>
          </a:prstGeom>
        </p:spPr>
        <p:txBody>
          <a:bodyPr vert="horz" lIns="91440" tIns="45720" rIns="91440" bIns="45720" rtlCol="0" anchor="ctr">
            <a:noAutofit/>
          </a:bodyPr>
          <a:lstStyle/>
          <a:p>
            <a:r>
              <a:rPr lang="de-DE" smtClean="0"/>
              <a:t>Titelmasterformat durch Klicken bearbeiten</a:t>
            </a:r>
            <a:endParaRPr lang="de-AT" dirty="0"/>
          </a:p>
        </p:txBody>
      </p:sp>
      <p:grpSp>
        <p:nvGrpSpPr>
          <p:cNvPr id="20" name="Group 2"/>
          <p:cNvGrpSpPr>
            <a:grpSpLocks/>
          </p:cNvGrpSpPr>
          <p:nvPr/>
        </p:nvGrpSpPr>
        <p:grpSpPr bwMode="auto">
          <a:xfrm>
            <a:off x="8753568" y="4714542"/>
            <a:ext cx="306661" cy="344487"/>
            <a:chOff x="5476" y="3986"/>
            <a:chExt cx="227" cy="255"/>
          </a:xfrm>
        </p:grpSpPr>
        <p:sp>
          <p:nvSpPr>
            <p:cNvPr id="21" name="Freeform 3"/>
            <p:cNvSpPr>
              <a:spLocks noChangeArrowheads="1"/>
            </p:cNvSpPr>
            <p:nvPr/>
          </p:nvSpPr>
          <p:spPr bwMode="auto">
            <a:xfrm>
              <a:off x="5476" y="3986"/>
              <a:ext cx="204" cy="256"/>
            </a:xfrm>
            <a:custGeom>
              <a:avLst/>
              <a:gdLst/>
              <a:ahLst/>
              <a:cxnLst>
                <a:cxn ang="0">
                  <a:pos x="116" y="318"/>
                </a:cxn>
                <a:cxn ang="0">
                  <a:pos x="108" y="299"/>
                </a:cxn>
                <a:cxn ang="0">
                  <a:pos x="93" y="298"/>
                </a:cxn>
                <a:cxn ang="0">
                  <a:pos x="83" y="309"/>
                </a:cxn>
                <a:cxn ang="0">
                  <a:pos x="66" y="306"/>
                </a:cxn>
                <a:cxn ang="0">
                  <a:pos x="69" y="282"/>
                </a:cxn>
                <a:cxn ang="0">
                  <a:pos x="51" y="276"/>
                </a:cxn>
                <a:cxn ang="0">
                  <a:pos x="19" y="294"/>
                </a:cxn>
                <a:cxn ang="0">
                  <a:pos x="2" y="287"/>
                </a:cxn>
                <a:cxn ang="0">
                  <a:pos x="5" y="271"/>
                </a:cxn>
                <a:cxn ang="0">
                  <a:pos x="36" y="256"/>
                </a:cxn>
                <a:cxn ang="0">
                  <a:pos x="42" y="234"/>
                </a:cxn>
                <a:cxn ang="0">
                  <a:pos x="31" y="219"/>
                </a:cxn>
                <a:cxn ang="0">
                  <a:pos x="7" y="208"/>
                </a:cxn>
                <a:cxn ang="0">
                  <a:pos x="14" y="193"/>
                </a:cxn>
                <a:cxn ang="0">
                  <a:pos x="39" y="187"/>
                </a:cxn>
                <a:cxn ang="0">
                  <a:pos x="49" y="168"/>
                </a:cxn>
                <a:cxn ang="0">
                  <a:pos x="47" y="145"/>
                </a:cxn>
                <a:cxn ang="0">
                  <a:pos x="63" y="136"/>
                </a:cxn>
                <a:cxn ang="0">
                  <a:pos x="83" y="124"/>
                </a:cxn>
                <a:cxn ang="0">
                  <a:pos x="73" y="104"/>
                </a:cxn>
                <a:cxn ang="0">
                  <a:pos x="76" y="86"/>
                </a:cxn>
                <a:cxn ang="0">
                  <a:pos x="93" y="89"/>
                </a:cxn>
                <a:cxn ang="0">
                  <a:pos x="118" y="99"/>
                </a:cxn>
                <a:cxn ang="0">
                  <a:pos x="131" y="82"/>
                </a:cxn>
                <a:cxn ang="0">
                  <a:pos x="126" y="47"/>
                </a:cxn>
                <a:cxn ang="0">
                  <a:pos x="120" y="19"/>
                </a:cxn>
                <a:cxn ang="0">
                  <a:pos x="126" y="3"/>
                </a:cxn>
                <a:cxn ang="0">
                  <a:pos x="147" y="2"/>
                </a:cxn>
                <a:cxn ang="0">
                  <a:pos x="158" y="19"/>
                </a:cxn>
                <a:cxn ang="0">
                  <a:pos x="150" y="51"/>
                </a:cxn>
                <a:cxn ang="0">
                  <a:pos x="145" y="94"/>
                </a:cxn>
                <a:cxn ang="0">
                  <a:pos x="155" y="109"/>
                </a:cxn>
                <a:cxn ang="0">
                  <a:pos x="182" y="111"/>
                </a:cxn>
                <a:cxn ang="0">
                  <a:pos x="189" y="99"/>
                </a:cxn>
                <a:cxn ang="0">
                  <a:pos x="205" y="66"/>
                </a:cxn>
                <a:cxn ang="0">
                  <a:pos x="221" y="66"/>
                </a:cxn>
                <a:cxn ang="0">
                  <a:pos x="221" y="86"/>
                </a:cxn>
                <a:cxn ang="0">
                  <a:pos x="199" y="119"/>
                </a:cxn>
                <a:cxn ang="0">
                  <a:pos x="205" y="136"/>
                </a:cxn>
                <a:cxn ang="0">
                  <a:pos x="224" y="136"/>
                </a:cxn>
                <a:cxn ang="0">
                  <a:pos x="242" y="123"/>
                </a:cxn>
                <a:cxn ang="0">
                  <a:pos x="252" y="131"/>
                </a:cxn>
                <a:cxn ang="0">
                  <a:pos x="251" y="145"/>
                </a:cxn>
                <a:cxn ang="0">
                  <a:pos x="231" y="165"/>
                </a:cxn>
                <a:cxn ang="0">
                  <a:pos x="232" y="224"/>
                </a:cxn>
                <a:cxn ang="0">
                  <a:pos x="246" y="240"/>
                </a:cxn>
                <a:cxn ang="0">
                  <a:pos x="247" y="259"/>
                </a:cxn>
                <a:cxn ang="0">
                  <a:pos x="232" y="262"/>
                </a:cxn>
                <a:cxn ang="0">
                  <a:pos x="222" y="276"/>
                </a:cxn>
                <a:cxn ang="0">
                  <a:pos x="231" y="298"/>
                </a:cxn>
                <a:cxn ang="0">
                  <a:pos x="217" y="303"/>
                </a:cxn>
                <a:cxn ang="0">
                  <a:pos x="199" y="284"/>
                </a:cxn>
                <a:cxn ang="0">
                  <a:pos x="182" y="291"/>
                </a:cxn>
                <a:cxn ang="0">
                  <a:pos x="170" y="306"/>
                </a:cxn>
                <a:cxn ang="0">
                  <a:pos x="143" y="308"/>
                </a:cxn>
                <a:cxn ang="0">
                  <a:pos x="128" y="318"/>
                </a:cxn>
              </a:cxnLst>
              <a:rect l="0" t="0" r="r" b="b"/>
              <a:pathLst>
                <a:path w="254"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lnTo>
                    <a:pt x="155" y="109"/>
                  </a:lnTo>
                  <a:lnTo>
                    <a:pt x="158" y="109"/>
                  </a:lnTo>
                  <a:lnTo>
                    <a:pt x="165" y="113"/>
                  </a:lnTo>
                  <a:lnTo>
                    <a:pt x="172" y="113"/>
                  </a:lnTo>
                  <a:lnTo>
                    <a:pt x="175" y="113"/>
                  </a:lnTo>
                  <a:lnTo>
                    <a:pt x="180" y="111"/>
                  </a:lnTo>
                  <a:lnTo>
                    <a:pt x="182" y="111"/>
                  </a:lnTo>
                  <a:lnTo>
                    <a:pt x="184" y="109"/>
                  </a:lnTo>
                  <a:lnTo>
                    <a:pt x="184" y="109"/>
                  </a:lnTo>
                  <a:lnTo>
                    <a:pt x="187" y="108"/>
                  </a:lnTo>
                  <a:lnTo>
                    <a:pt x="187" y="104"/>
                  </a:lnTo>
                  <a:lnTo>
                    <a:pt x="189" y="103"/>
                  </a:lnTo>
                  <a:lnTo>
                    <a:pt x="189" y="99"/>
                  </a:lnTo>
                  <a:lnTo>
                    <a:pt x="190" y="89"/>
                  </a:lnTo>
                  <a:lnTo>
                    <a:pt x="195" y="79"/>
                  </a:lnTo>
                  <a:lnTo>
                    <a:pt x="199" y="74"/>
                  </a:lnTo>
                  <a:lnTo>
                    <a:pt x="200" y="71"/>
                  </a:lnTo>
                  <a:lnTo>
                    <a:pt x="204" y="67"/>
                  </a:lnTo>
                  <a:lnTo>
                    <a:pt x="205" y="66"/>
                  </a:lnTo>
                  <a:lnTo>
                    <a:pt x="207" y="64"/>
                  </a:lnTo>
                  <a:lnTo>
                    <a:pt x="212" y="62"/>
                  </a:lnTo>
                  <a:lnTo>
                    <a:pt x="215" y="62"/>
                  </a:lnTo>
                  <a:lnTo>
                    <a:pt x="217" y="62"/>
                  </a:lnTo>
                  <a:lnTo>
                    <a:pt x="219" y="64"/>
                  </a:lnTo>
                  <a:lnTo>
                    <a:pt x="221" y="66"/>
                  </a:lnTo>
                  <a:lnTo>
                    <a:pt x="222" y="67"/>
                  </a:lnTo>
                  <a:lnTo>
                    <a:pt x="224" y="71"/>
                  </a:lnTo>
                  <a:lnTo>
                    <a:pt x="224" y="76"/>
                  </a:lnTo>
                  <a:lnTo>
                    <a:pt x="224" y="81"/>
                  </a:lnTo>
                  <a:lnTo>
                    <a:pt x="222" y="82"/>
                  </a:lnTo>
                  <a:lnTo>
                    <a:pt x="221" y="86"/>
                  </a:lnTo>
                  <a:lnTo>
                    <a:pt x="219" y="94"/>
                  </a:lnTo>
                  <a:lnTo>
                    <a:pt x="212" y="101"/>
                  </a:lnTo>
                  <a:lnTo>
                    <a:pt x="204" y="108"/>
                  </a:lnTo>
                  <a:lnTo>
                    <a:pt x="202" y="109"/>
                  </a:lnTo>
                  <a:lnTo>
                    <a:pt x="202" y="113"/>
                  </a:lnTo>
                  <a:lnTo>
                    <a:pt x="199" y="119"/>
                  </a:lnTo>
                  <a:lnTo>
                    <a:pt x="199" y="124"/>
                  </a:lnTo>
                  <a:lnTo>
                    <a:pt x="199" y="128"/>
                  </a:lnTo>
                  <a:lnTo>
                    <a:pt x="200" y="131"/>
                  </a:lnTo>
                  <a:lnTo>
                    <a:pt x="202" y="133"/>
                  </a:lnTo>
                  <a:lnTo>
                    <a:pt x="204" y="135"/>
                  </a:lnTo>
                  <a:lnTo>
                    <a:pt x="205" y="136"/>
                  </a:lnTo>
                  <a:lnTo>
                    <a:pt x="210" y="140"/>
                  </a:lnTo>
                  <a:lnTo>
                    <a:pt x="212" y="140"/>
                  </a:lnTo>
                  <a:lnTo>
                    <a:pt x="215" y="141"/>
                  </a:lnTo>
                  <a:lnTo>
                    <a:pt x="219" y="140"/>
                  </a:lnTo>
                  <a:lnTo>
                    <a:pt x="221" y="140"/>
                  </a:lnTo>
                  <a:lnTo>
                    <a:pt x="224" y="136"/>
                  </a:lnTo>
                  <a:lnTo>
                    <a:pt x="227" y="131"/>
                  </a:lnTo>
                  <a:lnTo>
                    <a:pt x="231" y="130"/>
                  </a:lnTo>
                  <a:lnTo>
                    <a:pt x="232" y="128"/>
                  </a:lnTo>
                  <a:lnTo>
                    <a:pt x="236" y="124"/>
                  </a:lnTo>
                  <a:lnTo>
                    <a:pt x="239" y="124"/>
                  </a:lnTo>
                  <a:lnTo>
                    <a:pt x="242" y="123"/>
                  </a:lnTo>
                  <a:lnTo>
                    <a:pt x="244" y="123"/>
                  </a:lnTo>
                  <a:lnTo>
                    <a:pt x="247" y="124"/>
                  </a:lnTo>
                  <a:lnTo>
                    <a:pt x="247" y="124"/>
                  </a:lnTo>
                  <a:lnTo>
                    <a:pt x="249" y="124"/>
                  </a:lnTo>
                  <a:lnTo>
                    <a:pt x="251" y="128"/>
                  </a:lnTo>
                  <a:lnTo>
                    <a:pt x="252" y="131"/>
                  </a:lnTo>
                  <a:lnTo>
                    <a:pt x="254" y="133"/>
                  </a:lnTo>
                  <a:lnTo>
                    <a:pt x="254" y="136"/>
                  </a:lnTo>
                  <a:lnTo>
                    <a:pt x="254" y="138"/>
                  </a:lnTo>
                  <a:lnTo>
                    <a:pt x="254" y="140"/>
                  </a:lnTo>
                  <a:lnTo>
                    <a:pt x="252" y="143"/>
                  </a:lnTo>
                  <a:lnTo>
                    <a:pt x="251" y="145"/>
                  </a:lnTo>
                  <a:lnTo>
                    <a:pt x="247" y="148"/>
                  </a:lnTo>
                  <a:lnTo>
                    <a:pt x="242" y="153"/>
                  </a:lnTo>
                  <a:lnTo>
                    <a:pt x="239" y="156"/>
                  </a:lnTo>
                  <a:lnTo>
                    <a:pt x="234" y="160"/>
                  </a:lnTo>
                  <a:lnTo>
                    <a:pt x="231" y="163"/>
                  </a:lnTo>
                  <a:lnTo>
                    <a:pt x="231" y="165"/>
                  </a:lnTo>
                  <a:lnTo>
                    <a:pt x="229" y="166"/>
                  </a:lnTo>
                  <a:lnTo>
                    <a:pt x="229" y="175"/>
                  </a:lnTo>
                  <a:lnTo>
                    <a:pt x="227" y="187"/>
                  </a:lnTo>
                  <a:lnTo>
                    <a:pt x="229" y="200"/>
                  </a:lnTo>
                  <a:lnTo>
                    <a:pt x="231" y="212"/>
                  </a:lnTo>
                  <a:lnTo>
                    <a:pt x="232" y="224"/>
                  </a:lnTo>
                  <a:lnTo>
                    <a:pt x="232" y="229"/>
                  </a:lnTo>
                  <a:lnTo>
                    <a:pt x="236" y="232"/>
                  </a:lnTo>
                  <a:lnTo>
                    <a:pt x="237" y="235"/>
                  </a:lnTo>
                  <a:lnTo>
                    <a:pt x="239" y="237"/>
                  </a:lnTo>
                  <a:lnTo>
                    <a:pt x="242" y="239"/>
                  </a:lnTo>
                  <a:lnTo>
                    <a:pt x="246" y="240"/>
                  </a:lnTo>
                  <a:lnTo>
                    <a:pt x="247" y="244"/>
                  </a:lnTo>
                  <a:lnTo>
                    <a:pt x="249" y="247"/>
                  </a:lnTo>
                  <a:lnTo>
                    <a:pt x="249" y="249"/>
                  </a:lnTo>
                  <a:lnTo>
                    <a:pt x="249" y="252"/>
                  </a:lnTo>
                  <a:lnTo>
                    <a:pt x="249" y="256"/>
                  </a:lnTo>
                  <a:lnTo>
                    <a:pt x="247" y="259"/>
                  </a:lnTo>
                  <a:lnTo>
                    <a:pt x="244" y="261"/>
                  </a:lnTo>
                  <a:lnTo>
                    <a:pt x="244" y="262"/>
                  </a:lnTo>
                  <a:lnTo>
                    <a:pt x="241" y="262"/>
                  </a:lnTo>
                  <a:lnTo>
                    <a:pt x="239" y="264"/>
                  </a:lnTo>
                  <a:lnTo>
                    <a:pt x="236" y="262"/>
                  </a:lnTo>
                  <a:lnTo>
                    <a:pt x="232" y="262"/>
                  </a:lnTo>
                  <a:lnTo>
                    <a:pt x="231" y="262"/>
                  </a:lnTo>
                  <a:lnTo>
                    <a:pt x="227" y="264"/>
                  </a:lnTo>
                  <a:lnTo>
                    <a:pt x="224" y="267"/>
                  </a:lnTo>
                  <a:lnTo>
                    <a:pt x="222" y="271"/>
                  </a:lnTo>
                  <a:lnTo>
                    <a:pt x="221" y="272"/>
                  </a:lnTo>
                  <a:lnTo>
                    <a:pt x="222" y="276"/>
                  </a:lnTo>
                  <a:lnTo>
                    <a:pt x="224" y="281"/>
                  </a:lnTo>
                  <a:lnTo>
                    <a:pt x="227" y="286"/>
                  </a:lnTo>
                  <a:lnTo>
                    <a:pt x="231" y="289"/>
                  </a:lnTo>
                  <a:lnTo>
                    <a:pt x="232" y="293"/>
                  </a:lnTo>
                  <a:lnTo>
                    <a:pt x="232" y="298"/>
                  </a:lnTo>
                  <a:lnTo>
                    <a:pt x="231" y="298"/>
                  </a:lnTo>
                  <a:lnTo>
                    <a:pt x="231" y="299"/>
                  </a:lnTo>
                  <a:lnTo>
                    <a:pt x="227" y="303"/>
                  </a:lnTo>
                  <a:lnTo>
                    <a:pt x="224" y="303"/>
                  </a:lnTo>
                  <a:lnTo>
                    <a:pt x="222" y="304"/>
                  </a:lnTo>
                  <a:lnTo>
                    <a:pt x="219" y="303"/>
                  </a:lnTo>
                  <a:lnTo>
                    <a:pt x="217" y="303"/>
                  </a:lnTo>
                  <a:lnTo>
                    <a:pt x="215" y="299"/>
                  </a:lnTo>
                  <a:lnTo>
                    <a:pt x="210" y="294"/>
                  </a:lnTo>
                  <a:lnTo>
                    <a:pt x="205" y="289"/>
                  </a:lnTo>
                  <a:lnTo>
                    <a:pt x="204" y="287"/>
                  </a:lnTo>
                  <a:lnTo>
                    <a:pt x="200" y="286"/>
                  </a:lnTo>
                  <a:lnTo>
                    <a:pt x="199" y="284"/>
                  </a:lnTo>
                  <a:lnTo>
                    <a:pt x="195" y="284"/>
                  </a:lnTo>
                  <a:lnTo>
                    <a:pt x="192" y="284"/>
                  </a:lnTo>
                  <a:lnTo>
                    <a:pt x="187" y="286"/>
                  </a:lnTo>
                  <a:lnTo>
                    <a:pt x="185" y="286"/>
                  </a:lnTo>
                  <a:lnTo>
                    <a:pt x="184" y="287"/>
                  </a:lnTo>
                  <a:lnTo>
                    <a:pt x="182" y="291"/>
                  </a:lnTo>
                  <a:lnTo>
                    <a:pt x="178" y="294"/>
                  </a:lnTo>
                  <a:lnTo>
                    <a:pt x="178" y="298"/>
                  </a:lnTo>
                  <a:lnTo>
                    <a:pt x="175" y="301"/>
                  </a:lnTo>
                  <a:lnTo>
                    <a:pt x="173" y="303"/>
                  </a:lnTo>
                  <a:lnTo>
                    <a:pt x="172" y="304"/>
                  </a:lnTo>
                  <a:lnTo>
                    <a:pt x="170" y="306"/>
                  </a:lnTo>
                  <a:lnTo>
                    <a:pt x="163" y="306"/>
                  </a:lnTo>
                  <a:lnTo>
                    <a:pt x="158" y="304"/>
                  </a:lnTo>
                  <a:lnTo>
                    <a:pt x="153" y="304"/>
                  </a:lnTo>
                  <a:lnTo>
                    <a:pt x="150" y="306"/>
                  </a:lnTo>
                  <a:lnTo>
                    <a:pt x="147" y="306"/>
                  </a:lnTo>
                  <a:lnTo>
                    <a:pt x="143" y="308"/>
                  </a:lnTo>
                  <a:lnTo>
                    <a:pt x="142" y="311"/>
                  </a:lnTo>
                  <a:lnTo>
                    <a:pt x="138" y="313"/>
                  </a:lnTo>
                  <a:lnTo>
                    <a:pt x="136" y="316"/>
                  </a:lnTo>
                  <a:lnTo>
                    <a:pt x="133" y="318"/>
                  </a:lnTo>
                  <a:lnTo>
                    <a:pt x="131" y="318"/>
                  </a:lnTo>
                  <a:lnTo>
                    <a:pt x="128" y="318"/>
                  </a:lnTo>
                  <a:close/>
                </a:path>
              </a:pathLst>
            </a:custGeom>
            <a:solidFill>
              <a:srgbClr val="C32D9B"/>
            </a:solidFill>
            <a:ln w="9525">
              <a:noFill/>
              <a:round/>
              <a:headEnd/>
              <a:tailEnd/>
            </a:ln>
            <a:effectLst/>
          </p:spPr>
          <p:txBody>
            <a:bodyPr wrap="none" anchor="ctr"/>
            <a:lstStyle/>
            <a:p>
              <a:endParaRPr lang="de-AT"/>
            </a:p>
          </p:txBody>
        </p:sp>
        <p:sp>
          <p:nvSpPr>
            <p:cNvPr id="22" name="Freeform 4"/>
            <p:cNvSpPr>
              <a:spLocks noChangeArrowheads="1"/>
            </p:cNvSpPr>
            <p:nvPr/>
          </p:nvSpPr>
          <p:spPr bwMode="auto">
            <a:xfrm>
              <a:off x="5476" y="3986"/>
              <a:ext cx="127" cy="256"/>
            </a:xfrm>
            <a:custGeom>
              <a:avLst/>
              <a:gdLst/>
              <a:ahLst/>
              <a:cxnLst>
                <a:cxn ang="0">
                  <a:pos x="120" y="319"/>
                </a:cxn>
                <a:cxn ang="0">
                  <a:pos x="113" y="311"/>
                </a:cxn>
                <a:cxn ang="0">
                  <a:pos x="108" y="299"/>
                </a:cxn>
                <a:cxn ang="0">
                  <a:pos x="96" y="298"/>
                </a:cxn>
                <a:cxn ang="0">
                  <a:pos x="89" y="301"/>
                </a:cxn>
                <a:cxn ang="0">
                  <a:pos x="83" y="309"/>
                </a:cxn>
                <a:cxn ang="0">
                  <a:pos x="71" y="309"/>
                </a:cxn>
                <a:cxn ang="0">
                  <a:pos x="64" y="301"/>
                </a:cxn>
                <a:cxn ang="0">
                  <a:pos x="69" y="282"/>
                </a:cxn>
                <a:cxn ang="0">
                  <a:pos x="61" y="276"/>
                </a:cxn>
                <a:cxn ang="0">
                  <a:pos x="42" y="279"/>
                </a:cxn>
                <a:cxn ang="0">
                  <a:pos x="19" y="294"/>
                </a:cxn>
                <a:cxn ang="0">
                  <a:pos x="5" y="293"/>
                </a:cxn>
                <a:cxn ang="0">
                  <a:pos x="0" y="282"/>
                </a:cxn>
                <a:cxn ang="0">
                  <a:pos x="5" y="271"/>
                </a:cxn>
                <a:cxn ang="0">
                  <a:pos x="31" y="259"/>
                </a:cxn>
                <a:cxn ang="0">
                  <a:pos x="39" y="249"/>
                </a:cxn>
                <a:cxn ang="0">
                  <a:pos x="42" y="234"/>
                </a:cxn>
                <a:cxn ang="0">
                  <a:pos x="36" y="222"/>
                </a:cxn>
                <a:cxn ang="0">
                  <a:pos x="17" y="215"/>
                </a:cxn>
                <a:cxn ang="0">
                  <a:pos x="7" y="208"/>
                </a:cxn>
                <a:cxn ang="0">
                  <a:pos x="9" y="195"/>
                </a:cxn>
                <a:cxn ang="0">
                  <a:pos x="22" y="193"/>
                </a:cxn>
                <a:cxn ang="0">
                  <a:pos x="39" y="187"/>
                </a:cxn>
                <a:cxn ang="0">
                  <a:pos x="49" y="172"/>
                </a:cxn>
                <a:cxn ang="0">
                  <a:pos x="44" y="156"/>
                </a:cxn>
                <a:cxn ang="0">
                  <a:pos x="47" y="145"/>
                </a:cxn>
                <a:cxn ang="0">
                  <a:pos x="56" y="136"/>
                </a:cxn>
                <a:cxn ang="0">
                  <a:pos x="71" y="136"/>
                </a:cxn>
                <a:cxn ang="0">
                  <a:pos x="83" y="124"/>
                </a:cxn>
                <a:cxn ang="0">
                  <a:pos x="81" y="114"/>
                </a:cxn>
                <a:cxn ang="0">
                  <a:pos x="71" y="98"/>
                </a:cxn>
                <a:cxn ang="0">
                  <a:pos x="76" y="86"/>
                </a:cxn>
                <a:cxn ang="0">
                  <a:pos x="88" y="86"/>
                </a:cxn>
                <a:cxn ang="0">
                  <a:pos x="105" y="98"/>
                </a:cxn>
                <a:cxn ang="0">
                  <a:pos x="118" y="99"/>
                </a:cxn>
                <a:cxn ang="0">
                  <a:pos x="130" y="91"/>
                </a:cxn>
                <a:cxn ang="0">
                  <a:pos x="133" y="72"/>
                </a:cxn>
                <a:cxn ang="0">
                  <a:pos x="126" y="47"/>
                </a:cxn>
                <a:cxn ang="0">
                  <a:pos x="120" y="27"/>
                </a:cxn>
                <a:cxn ang="0">
                  <a:pos x="121" y="14"/>
                </a:cxn>
                <a:cxn ang="0">
                  <a:pos x="126" y="3"/>
                </a:cxn>
                <a:cxn ang="0">
                  <a:pos x="142" y="0"/>
                </a:cxn>
                <a:cxn ang="0">
                  <a:pos x="153" y="5"/>
                </a:cxn>
                <a:cxn ang="0">
                  <a:pos x="158" y="19"/>
                </a:cxn>
                <a:cxn ang="0">
                  <a:pos x="155" y="39"/>
                </a:cxn>
                <a:cxn ang="0">
                  <a:pos x="147" y="59"/>
                </a:cxn>
                <a:cxn ang="0">
                  <a:pos x="145" y="94"/>
                </a:cxn>
                <a:cxn ang="0">
                  <a:pos x="150" y="106"/>
                </a:cxn>
              </a:cxnLst>
              <a:rect l="0" t="0" r="r" b="b"/>
              <a:pathLst>
                <a:path w="158"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path>
              </a:pathLst>
            </a:custGeom>
            <a:noFill/>
            <a:ln w="3240">
              <a:solidFill>
                <a:srgbClr val="C32D9B"/>
              </a:solidFill>
              <a:round/>
              <a:headEnd/>
              <a:tailEnd/>
            </a:ln>
            <a:effectLst/>
          </p:spPr>
          <p:txBody>
            <a:bodyPr wrap="none" anchor="ctr"/>
            <a:lstStyle/>
            <a:p>
              <a:endParaRPr lang="de-AT"/>
            </a:p>
          </p:txBody>
        </p:sp>
        <p:sp>
          <p:nvSpPr>
            <p:cNvPr id="23" name="Freeform 5"/>
            <p:cNvSpPr>
              <a:spLocks noChangeArrowheads="1"/>
            </p:cNvSpPr>
            <p:nvPr/>
          </p:nvSpPr>
          <p:spPr bwMode="auto">
            <a:xfrm>
              <a:off x="5579" y="4035"/>
              <a:ext cx="101" cy="206"/>
            </a:xfrm>
            <a:custGeom>
              <a:avLst/>
              <a:gdLst/>
              <a:ahLst/>
              <a:cxnLst>
                <a:cxn ang="0">
                  <a:pos x="30" y="47"/>
                </a:cxn>
                <a:cxn ang="0">
                  <a:pos x="47" y="51"/>
                </a:cxn>
                <a:cxn ang="0">
                  <a:pos x="56" y="47"/>
                </a:cxn>
                <a:cxn ang="0">
                  <a:pos x="59" y="42"/>
                </a:cxn>
                <a:cxn ang="0">
                  <a:pos x="62" y="27"/>
                </a:cxn>
                <a:cxn ang="0">
                  <a:pos x="72" y="9"/>
                </a:cxn>
                <a:cxn ang="0">
                  <a:pos x="79" y="2"/>
                </a:cxn>
                <a:cxn ang="0">
                  <a:pos x="89" y="0"/>
                </a:cxn>
                <a:cxn ang="0">
                  <a:pos x="94" y="5"/>
                </a:cxn>
                <a:cxn ang="0">
                  <a:pos x="96" y="19"/>
                </a:cxn>
                <a:cxn ang="0">
                  <a:pos x="91" y="32"/>
                </a:cxn>
                <a:cxn ang="0">
                  <a:pos x="74" y="47"/>
                </a:cxn>
                <a:cxn ang="0">
                  <a:pos x="71" y="62"/>
                </a:cxn>
                <a:cxn ang="0">
                  <a:pos x="74" y="71"/>
                </a:cxn>
                <a:cxn ang="0">
                  <a:pos x="82" y="78"/>
                </a:cxn>
                <a:cxn ang="0">
                  <a:pos x="91" y="78"/>
                </a:cxn>
                <a:cxn ang="0">
                  <a:pos x="99" y="69"/>
                </a:cxn>
                <a:cxn ang="0">
                  <a:pos x="108" y="62"/>
                </a:cxn>
                <a:cxn ang="0">
                  <a:pos x="116" y="61"/>
                </a:cxn>
                <a:cxn ang="0">
                  <a:pos x="121" y="62"/>
                </a:cxn>
                <a:cxn ang="0">
                  <a:pos x="126" y="71"/>
                </a:cxn>
                <a:cxn ang="0">
                  <a:pos x="126" y="78"/>
                </a:cxn>
                <a:cxn ang="0">
                  <a:pos x="119" y="86"/>
                </a:cxn>
                <a:cxn ang="0">
                  <a:pos x="106" y="98"/>
                </a:cxn>
                <a:cxn ang="0">
                  <a:pos x="101" y="104"/>
                </a:cxn>
                <a:cxn ang="0">
                  <a:pos x="101" y="138"/>
                </a:cxn>
                <a:cxn ang="0">
                  <a:pos x="104" y="167"/>
                </a:cxn>
                <a:cxn ang="0">
                  <a:pos x="111" y="175"/>
                </a:cxn>
                <a:cxn ang="0">
                  <a:pos x="119" y="182"/>
                </a:cxn>
                <a:cxn ang="0">
                  <a:pos x="121" y="190"/>
                </a:cxn>
                <a:cxn ang="0">
                  <a:pos x="116" y="199"/>
                </a:cxn>
                <a:cxn ang="0">
                  <a:pos x="111" y="202"/>
                </a:cxn>
                <a:cxn ang="0">
                  <a:pos x="103" y="200"/>
                </a:cxn>
                <a:cxn ang="0">
                  <a:pos x="94" y="209"/>
                </a:cxn>
                <a:cxn ang="0">
                  <a:pos x="96" y="219"/>
                </a:cxn>
                <a:cxn ang="0">
                  <a:pos x="104" y="231"/>
                </a:cxn>
                <a:cxn ang="0">
                  <a:pos x="103" y="237"/>
                </a:cxn>
                <a:cxn ang="0">
                  <a:pos x="94" y="242"/>
                </a:cxn>
                <a:cxn ang="0">
                  <a:pos x="87" y="237"/>
                </a:cxn>
                <a:cxn ang="0">
                  <a:pos x="76" y="225"/>
                </a:cxn>
                <a:cxn ang="0">
                  <a:pos x="67" y="222"/>
                </a:cxn>
                <a:cxn ang="0">
                  <a:pos x="57" y="224"/>
                </a:cxn>
                <a:cxn ang="0">
                  <a:pos x="50" y="232"/>
                </a:cxn>
                <a:cxn ang="0">
                  <a:pos x="45" y="241"/>
                </a:cxn>
                <a:cxn ang="0">
                  <a:pos x="35" y="244"/>
                </a:cxn>
                <a:cxn ang="0">
                  <a:pos x="22" y="244"/>
                </a:cxn>
                <a:cxn ang="0">
                  <a:pos x="14" y="249"/>
                </a:cxn>
                <a:cxn ang="0">
                  <a:pos x="5" y="256"/>
                </a:cxn>
              </a:cxnLst>
              <a:rect l="0" t="0" r="r" b="b"/>
              <a:pathLst>
                <a:path w="126" h="256">
                  <a:moveTo>
                    <a:pt x="25" y="46"/>
                  </a:moveTo>
                  <a:lnTo>
                    <a:pt x="27" y="47"/>
                  </a:lnTo>
                  <a:lnTo>
                    <a:pt x="30" y="47"/>
                  </a:lnTo>
                  <a:lnTo>
                    <a:pt x="37" y="51"/>
                  </a:lnTo>
                  <a:lnTo>
                    <a:pt x="44" y="51"/>
                  </a:lnTo>
                  <a:lnTo>
                    <a:pt x="47" y="51"/>
                  </a:lnTo>
                  <a:lnTo>
                    <a:pt x="52" y="49"/>
                  </a:lnTo>
                  <a:lnTo>
                    <a:pt x="54" y="49"/>
                  </a:lnTo>
                  <a:lnTo>
                    <a:pt x="56" y="47"/>
                  </a:lnTo>
                  <a:lnTo>
                    <a:pt x="56" y="47"/>
                  </a:lnTo>
                  <a:lnTo>
                    <a:pt x="59" y="46"/>
                  </a:lnTo>
                  <a:lnTo>
                    <a:pt x="59" y="42"/>
                  </a:lnTo>
                  <a:lnTo>
                    <a:pt x="61" y="41"/>
                  </a:lnTo>
                  <a:lnTo>
                    <a:pt x="61" y="37"/>
                  </a:lnTo>
                  <a:lnTo>
                    <a:pt x="62" y="27"/>
                  </a:lnTo>
                  <a:lnTo>
                    <a:pt x="67" y="17"/>
                  </a:lnTo>
                  <a:lnTo>
                    <a:pt x="71" y="12"/>
                  </a:lnTo>
                  <a:lnTo>
                    <a:pt x="72" y="9"/>
                  </a:lnTo>
                  <a:lnTo>
                    <a:pt x="76" y="5"/>
                  </a:lnTo>
                  <a:lnTo>
                    <a:pt x="77" y="4"/>
                  </a:lnTo>
                  <a:lnTo>
                    <a:pt x="79" y="2"/>
                  </a:lnTo>
                  <a:lnTo>
                    <a:pt x="84" y="0"/>
                  </a:lnTo>
                  <a:lnTo>
                    <a:pt x="87" y="0"/>
                  </a:lnTo>
                  <a:lnTo>
                    <a:pt x="89" y="0"/>
                  </a:lnTo>
                  <a:lnTo>
                    <a:pt x="91" y="2"/>
                  </a:lnTo>
                  <a:lnTo>
                    <a:pt x="93" y="4"/>
                  </a:lnTo>
                  <a:lnTo>
                    <a:pt x="94" y="5"/>
                  </a:lnTo>
                  <a:lnTo>
                    <a:pt x="96" y="9"/>
                  </a:lnTo>
                  <a:lnTo>
                    <a:pt x="96" y="14"/>
                  </a:lnTo>
                  <a:lnTo>
                    <a:pt x="96" y="19"/>
                  </a:lnTo>
                  <a:lnTo>
                    <a:pt x="94" y="20"/>
                  </a:lnTo>
                  <a:lnTo>
                    <a:pt x="93" y="24"/>
                  </a:lnTo>
                  <a:lnTo>
                    <a:pt x="91" y="32"/>
                  </a:lnTo>
                  <a:lnTo>
                    <a:pt x="84" y="39"/>
                  </a:lnTo>
                  <a:lnTo>
                    <a:pt x="76" y="46"/>
                  </a:lnTo>
                  <a:lnTo>
                    <a:pt x="74" y="47"/>
                  </a:lnTo>
                  <a:lnTo>
                    <a:pt x="74" y="51"/>
                  </a:lnTo>
                  <a:lnTo>
                    <a:pt x="71" y="57"/>
                  </a:lnTo>
                  <a:lnTo>
                    <a:pt x="71" y="62"/>
                  </a:lnTo>
                  <a:lnTo>
                    <a:pt x="71" y="66"/>
                  </a:lnTo>
                  <a:lnTo>
                    <a:pt x="72" y="69"/>
                  </a:lnTo>
                  <a:lnTo>
                    <a:pt x="74" y="71"/>
                  </a:lnTo>
                  <a:lnTo>
                    <a:pt x="76" y="73"/>
                  </a:lnTo>
                  <a:lnTo>
                    <a:pt x="77" y="74"/>
                  </a:lnTo>
                  <a:lnTo>
                    <a:pt x="82" y="78"/>
                  </a:lnTo>
                  <a:lnTo>
                    <a:pt x="84" y="78"/>
                  </a:lnTo>
                  <a:lnTo>
                    <a:pt x="87" y="79"/>
                  </a:lnTo>
                  <a:lnTo>
                    <a:pt x="91" y="78"/>
                  </a:lnTo>
                  <a:lnTo>
                    <a:pt x="93" y="78"/>
                  </a:lnTo>
                  <a:lnTo>
                    <a:pt x="96" y="74"/>
                  </a:lnTo>
                  <a:lnTo>
                    <a:pt x="99" y="69"/>
                  </a:lnTo>
                  <a:lnTo>
                    <a:pt x="103" y="68"/>
                  </a:lnTo>
                  <a:lnTo>
                    <a:pt x="104" y="66"/>
                  </a:lnTo>
                  <a:lnTo>
                    <a:pt x="108" y="62"/>
                  </a:lnTo>
                  <a:lnTo>
                    <a:pt x="111" y="62"/>
                  </a:lnTo>
                  <a:lnTo>
                    <a:pt x="114" y="61"/>
                  </a:lnTo>
                  <a:lnTo>
                    <a:pt x="116" y="61"/>
                  </a:lnTo>
                  <a:lnTo>
                    <a:pt x="119" y="62"/>
                  </a:lnTo>
                  <a:lnTo>
                    <a:pt x="119" y="62"/>
                  </a:lnTo>
                  <a:lnTo>
                    <a:pt x="121" y="62"/>
                  </a:lnTo>
                  <a:lnTo>
                    <a:pt x="123" y="66"/>
                  </a:lnTo>
                  <a:lnTo>
                    <a:pt x="124" y="69"/>
                  </a:lnTo>
                  <a:lnTo>
                    <a:pt x="126" y="71"/>
                  </a:lnTo>
                  <a:lnTo>
                    <a:pt x="126" y="74"/>
                  </a:lnTo>
                  <a:lnTo>
                    <a:pt x="126" y="76"/>
                  </a:lnTo>
                  <a:lnTo>
                    <a:pt x="126" y="78"/>
                  </a:lnTo>
                  <a:lnTo>
                    <a:pt x="124" y="81"/>
                  </a:lnTo>
                  <a:lnTo>
                    <a:pt x="123" y="83"/>
                  </a:lnTo>
                  <a:lnTo>
                    <a:pt x="119" y="86"/>
                  </a:lnTo>
                  <a:lnTo>
                    <a:pt x="114" y="91"/>
                  </a:lnTo>
                  <a:lnTo>
                    <a:pt x="111" y="94"/>
                  </a:lnTo>
                  <a:lnTo>
                    <a:pt x="106" y="98"/>
                  </a:lnTo>
                  <a:lnTo>
                    <a:pt x="103" y="101"/>
                  </a:lnTo>
                  <a:lnTo>
                    <a:pt x="103" y="103"/>
                  </a:lnTo>
                  <a:lnTo>
                    <a:pt x="101" y="104"/>
                  </a:lnTo>
                  <a:lnTo>
                    <a:pt x="101" y="113"/>
                  </a:lnTo>
                  <a:lnTo>
                    <a:pt x="99" y="125"/>
                  </a:lnTo>
                  <a:lnTo>
                    <a:pt x="101" y="138"/>
                  </a:lnTo>
                  <a:lnTo>
                    <a:pt x="103" y="150"/>
                  </a:lnTo>
                  <a:lnTo>
                    <a:pt x="104" y="162"/>
                  </a:lnTo>
                  <a:lnTo>
                    <a:pt x="104" y="167"/>
                  </a:lnTo>
                  <a:lnTo>
                    <a:pt x="108" y="170"/>
                  </a:lnTo>
                  <a:lnTo>
                    <a:pt x="109" y="173"/>
                  </a:lnTo>
                  <a:lnTo>
                    <a:pt x="111" y="175"/>
                  </a:lnTo>
                  <a:lnTo>
                    <a:pt x="114" y="177"/>
                  </a:lnTo>
                  <a:lnTo>
                    <a:pt x="118" y="178"/>
                  </a:lnTo>
                  <a:lnTo>
                    <a:pt x="119" y="182"/>
                  </a:lnTo>
                  <a:lnTo>
                    <a:pt x="121" y="185"/>
                  </a:lnTo>
                  <a:lnTo>
                    <a:pt x="121" y="187"/>
                  </a:lnTo>
                  <a:lnTo>
                    <a:pt x="121" y="190"/>
                  </a:lnTo>
                  <a:lnTo>
                    <a:pt x="121" y="194"/>
                  </a:lnTo>
                  <a:lnTo>
                    <a:pt x="119" y="197"/>
                  </a:lnTo>
                  <a:lnTo>
                    <a:pt x="116" y="199"/>
                  </a:lnTo>
                  <a:lnTo>
                    <a:pt x="116" y="200"/>
                  </a:lnTo>
                  <a:lnTo>
                    <a:pt x="113" y="200"/>
                  </a:lnTo>
                  <a:lnTo>
                    <a:pt x="111" y="202"/>
                  </a:lnTo>
                  <a:lnTo>
                    <a:pt x="108" y="200"/>
                  </a:lnTo>
                  <a:lnTo>
                    <a:pt x="104" y="200"/>
                  </a:lnTo>
                  <a:lnTo>
                    <a:pt x="103" y="200"/>
                  </a:lnTo>
                  <a:lnTo>
                    <a:pt x="99" y="202"/>
                  </a:lnTo>
                  <a:lnTo>
                    <a:pt x="96" y="205"/>
                  </a:lnTo>
                  <a:lnTo>
                    <a:pt x="94" y="209"/>
                  </a:lnTo>
                  <a:lnTo>
                    <a:pt x="93" y="210"/>
                  </a:lnTo>
                  <a:lnTo>
                    <a:pt x="94" y="214"/>
                  </a:lnTo>
                  <a:lnTo>
                    <a:pt x="96" y="219"/>
                  </a:lnTo>
                  <a:lnTo>
                    <a:pt x="99" y="224"/>
                  </a:lnTo>
                  <a:lnTo>
                    <a:pt x="103" y="227"/>
                  </a:lnTo>
                  <a:lnTo>
                    <a:pt x="104" y="231"/>
                  </a:lnTo>
                  <a:lnTo>
                    <a:pt x="104" y="236"/>
                  </a:lnTo>
                  <a:lnTo>
                    <a:pt x="103" y="236"/>
                  </a:lnTo>
                  <a:lnTo>
                    <a:pt x="103" y="237"/>
                  </a:lnTo>
                  <a:lnTo>
                    <a:pt x="99" y="241"/>
                  </a:lnTo>
                  <a:lnTo>
                    <a:pt x="96" y="241"/>
                  </a:lnTo>
                  <a:lnTo>
                    <a:pt x="94" y="242"/>
                  </a:lnTo>
                  <a:lnTo>
                    <a:pt x="91" y="241"/>
                  </a:lnTo>
                  <a:lnTo>
                    <a:pt x="89" y="241"/>
                  </a:lnTo>
                  <a:lnTo>
                    <a:pt x="87" y="237"/>
                  </a:lnTo>
                  <a:lnTo>
                    <a:pt x="82" y="232"/>
                  </a:lnTo>
                  <a:lnTo>
                    <a:pt x="77" y="227"/>
                  </a:lnTo>
                  <a:lnTo>
                    <a:pt x="76" y="225"/>
                  </a:lnTo>
                  <a:lnTo>
                    <a:pt x="72" y="224"/>
                  </a:lnTo>
                  <a:lnTo>
                    <a:pt x="71" y="222"/>
                  </a:lnTo>
                  <a:lnTo>
                    <a:pt x="67" y="222"/>
                  </a:lnTo>
                  <a:lnTo>
                    <a:pt x="64" y="222"/>
                  </a:lnTo>
                  <a:lnTo>
                    <a:pt x="59" y="224"/>
                  </a:lnTo>
                  <a:lnTo>
                    <a:pt x="57" y="224"/>
                  </a:lnTo>
                  <a:lnTo>
                    <a:pt x="56" y="225"/>
                  </a:lnTo>
                  <a:lnTo>
                    <a:pt x="54" y="229"/>
                  </a:lnTo>
                  <a:lnTo>
                    <a:pt x="50" y="232"/>
                  </a:lnTo>
                  <a:lnTo>
                    <a:pt x="50" y="236"/>
                  </a:lnTo>
                  <a:lnTo>
                    <a:pt x="47" y="239"/>
                  </a:lnTo>
                  <a:lnTo>
                    <a:pt x="45" y="241"/>
                  </a:lnTo>
                  <a:lnTo>
                    <a:pt x="44" y="242"/>
                  </a:lnTo>
                  <a:lnTo>
                    <a:pt x="42" y="244"/>
                  </a:lnTo>
                  <a:lnTo>
                    <a:pt x="35" y="244"/>
                  </a:lnTo>
                  <a:lnTo>
                    <a:pt x="30" y="242"/>
                  </a:lnTo>
                  <a:lnTo>
                    <a:pt x="25" y="242"/>
                  </a:lnTo>
                  <a:lnTo>
                    <a:pt x="22" y="244"/>
                  </a:lnTo>
                  <a:lnTo>
                    <a:pt x="19" y="244"/>
                  </a:lnTo>
                  <a:lnTo>
                    <a:pt x="15" y="246"/>
                  </a:lnTo>
                  <a:lnTo>
                    <a:pt x="14" y="249"/>
                  </a:lnTo>
                  <a:lnTo>
                    <a:pt x="10" y="251"/>
                  </a:lnTo>
                  <a:lnTo>
                    <a:pt x="8" y="254"/>
                  </a:lnTo>
                  <a:lnTo>
                    <a:pt x="5" y="256"/>
                  </a:lnTo>
                  <a:lnTo>
                    <a:pt x="3" y="256"/>
                  </a:lnTo>
                  <a:lnTo>
                    <a:pt x="0" y="256"/>
                  </a:lnTo>
                </a:path>
              </a:pathLst>
            </a:custGeom>
            <a:noFill/>
            <a:ln w="3240">
              <a:solidFill>
                <a:srgbClr val="C32D9B"/>
              </a:solidFill>
              <a:round/>
              <a:headEnd/>
              <a:tailEnd/>
            </a:ln>
            <a:effectLst/>
          </p:spPr>
          <p:txBody>
            <a:bodyPr wrap="none" anchor="ctr"/>
            <a:lstStyle/>
            <a:p>
              <a:endParaRPr lang="de-AT"/>
            </a:p>
          </p:txBody>
        </p:sp>
        <p:sp>
          <p:nvSpPr>
            <p:cNvPr id="24" name="Freeform 6"/>
            <p:cNvSpPr>
              <a:spLocks noChangeArrowheads="1"/>
            </p:cNvSpPr>
            <p:nvPr/>
          </p:nvSpPr>
          <p:spPr bwMode="auto">
            <a:xfrm>
              <a:off x="5653" y="3997"/>
              <a:ext cx="24" cy="27"/>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close/>
                </a:path>
              </a:pathLst>
            </a:custGeom>
            <a:solidFill>
              <a:srgbClr val="C32D9B"/>
            </a:solidFill>
            <a:ln w="9525">
              <a:noFill/>
              <a:round/>
              <a:headEnd/>
              <a:tailEnd/>
            </a:ln>
            <a:effectLst/>
          </p:spPr>
          <p:txBody>
            <a:bodyPr wrap="none" anchor="ctr"/>
            <a:lstStyle/>
            <a:p>
              <a:endParaRPr lang="de-AT"/>
            </a:p>
          </p:txBody>
        </p:sp>
        <p:sp>
          <p:nvSpPr>
            <p:cNvPr id="25" name="Freeform 7"/>
            <p:cNvSpPr>
              <a:spLocks noChangeArrowheads="1"/>
            </p:cNvSpPr>
            <p:nvPr/>
          </p:nvSpPr>
          <p:spPr bwMode="auto">
            <a:xfrm>
              <a:off x="5653" y="3997"/>
              <a:ext cx="24" cy="27"/>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path>
              </a:pathLst>
            </a:custGeom>
            <a:noFill/>
            <a:ln w="3240">
              <a:solidFill>
                <a:srgbClr val="C32D9B"/>
              </a:solidFill>
              <a:round/>
              <a:headEnd/>
              <a:tailEnd/>
            </a:ln>
            <a:effectLst/>
          </p:spPr>
          <p:txBody>
            <a:bodyPr wrap="none" anchor="ctr"/>
            <a:lstStyle/>
            <a:p>
              <a:endParaRPr lang="de-AT"/>
            </a:p>
          </p:txBody>
        </p:sp>
        <p:sp>
          <p:nvSpPr>
            <p:cNvPr id="26" name="Freeform 8"/>
            <p:cNvSpPr>
              <a:spLocks noChangeArrowheads="1"/>
            </p:cNvSpPr>
            <p:nvPr/>
          </p:nvSpPr>
          <p:spPr bwMode="auto">
            <a:xfrm>
              <a:off x="5666" y="4004"/>
              <a:ext cx="9" cy="14"/>
            </a:xfrm>
            <a:custGeom>
              <a:avLst/>
              <a:gdLst/>
              <a:ahLst/>
              <a:cxnLst>
                <a:cxn ang="0">
                  <a:pos x="0" y="18"/>
                </a:cxn>
                <a:cxn ang="0">
                  <a:pos x="3" y="17"/>
                </a:cxn>
                <a:cxn ang="0">
                  <a:pos x="5" y="17"/>
                </a:cxn>
                <a:cxn ang="0">
                  <a:pos x="5" y="15"/>
                </a:cxn>
                <a:cxn ang="0">
                  <a:pos x="8" y="12"/>
                </a:cxn>
                <a:cxn ang="0">
                  <a:pos x="8" y="10"/>
                </a:cxn>
                <a:cxn ang="0">
                  <a:pos x="6" y="7"/>
                </a:cxn>
                <a:cxn ang="0">
                  <a:pos x="5" y="5"/>
                </a:cxn>
                <a:cxn ang="0">
                  <a:pos x="3" y="2"/>
                </a:cxn>
                <a:cxn ang="0">
                  <a:pos x="1" y="0"/>
                </a:cxn>
                <a:cxn ang="0">
                  <a:pos x="3" y="0"/>
                </a:cxn>
                <a:cxn ang="0">
                  <a:pos x="5" y="2"/>
                </a:cxn>
                <a:cxn ang="0">
                  <a:pos x="6" y="2"/>
                </a:cxn>
                <a:cxn ang="0">
                  <a:pos x="8" y="5"/>
                </a:cxn>
                <a:cxn ang="0">
                  <a:pos x="10" y="5"/>
                </a:cxn>
                <a:cxn ang="0">
                  <a:pos x="10" y="7"/>
                </a:cxn>
                <a:cxn ang="0">
                  <a:pos x="11" y="10"/>
                </a:cxn>
                <a:cxn ang="0">
                  <a:pos x="11" y="12"/>
                </a:cxn>
                <a:cxn ang="0">
                  <a:pos x="8" y="15"/>
                </a:cxn>
                <a:cxn ang="0">
                  <a:pos x="6" y="17"/>
                </a:cxn>
                <a:cxn ang="0">
                  <a:pos x="3" y="18"/>
                </a:cxn>
                <a:cxn ang="0">
                  <a:pos x="0" y="18"/>
                </a:cxn>
              </a:cxnLst>
              <a:rect l="0" t="0" r="r" b="b"/>
              <a:pathLst>
                <a:path w="11" h="18">
                  <a:moveTo>
                    <a:pt x="0" y="18"/>
                  </a:moveTo>
                  <a:lnTo>
                    <a:pt x="3" y="17"/>
                  </a:lnTo>
                  <a:lnTo>
                    <a:pt x="5" y="17"/>
                  </a:lnTo>
                  <a:lnTo>
                    <a:pt x="5" y="15"/>
                  </a:lnTo>
                  <a:lnTo>
                    <a:pt x="8" y="12"/>
                  </a:lnTo>
                  <a:lnTo>
                    <a:pt x="8" y="10"/>
                  </a:lnTo>
                  <a:lnTo>
                    <a:pt x="6" y="7"/>
                  </a:lnTo>
                  <a:lnTo>
                    <a:pt x="5" y="5"/>
                  </a:lnTo>
                  <a:lnTo>
                    <a:pt x="3" y="2"/>
                  </a:lnTo>
                  <a:lnTo>
                    <a:pt x="1" y="0"/>
                  </a:lnTo>
                  <a:lnTo>
                    <a:pt x="3" y="0"/>
                  </a:lnTo>
                  <a:lnTo>
                    <a:pt x="5" y="2"/>
                  </a:lnTo>
                  <a:lnTo>
                    <a:pt x="6" y="2"/>
                  </a:lnTo>
                  <a:lnTo>
                    <a:pt x="8" y="5"/>
                  </a:lnTo>
                  <a:lnTo>
                    <a:pt x="10" y="5"/>
                  </a:lnTo>
                  <a:lnTo>
                    <a:pt x="10" y="7"/>
                  </a:lnTo>
                  <a:lnTo>
                    <a:pt x="11" y="10"/>
                  </a:lnTo>
                  <a:lnTo>
                    <a:pt x="11" y="12"/>
                  </a:lnTo>
                  <a:lnTo>
                    <a:pt x="8" y="15"/>
                  </a:lnTo>
                  <a:lnTo>
                    <a:pt x="6" y="17"/>
                  </a:lnTo>
                  <a:lnTo>
                    <a:pt x="3" y="18"/>
                  </a:lnTo>
                  <a:lnTo>
                    <a:pt x="0" y="18"/>
                  </a:lnTo>
                  <a:close/>
                </a:path>
              </a:pathLst>
            </a:custGeom>
            <a:solidFill>
              <a:srgbClr val="FFFFFF"/>
            </a:solidFill>
            <a:ln w="9525">
              <a:noFill/>
              <a:round/>
              <a:headEnd/>
              <a:tailEnd/>
            </a:ln>
            <a:effectLst/>
          </p:spPr>
          <p:txBody>
            <a:bodyPr wrap="none" anchor="ctr"/>
            <a:lstStyle/>
            <a:p>
              <a:endParaRPr lang="de-AT"/>
            </a:p>
          </p:txBody>
        </p:sp>
        <p:sp>
          <p:nvSpPr>
            <p:cNvPr id="27" name="Freeform 9"/>
            <p:cNvSpPr>
              <a:spLocks noChangeArrowheads="1"/>
            </p:cNvSpPr>
            <p:nvPr/>
          </p:nvSpPr>
          <p:spPr bwMode="auto">
            <a:xfrm>
              <a:off x="5547" y="4132"/>
              <a:ext cx="102" cy="85"/>
            </a:xfrm>
            <a:custGeom>
              <a:avLst/>
              <a:gdLst/>
              <a:ahLst/>
              <a:cxnLst>
                <a:cxn ang="0">
                  <a:pos x="29" y="99"/>
                </a:cxn>
                <a:cxn ang="0">
                  <a:pos x="34" y="104"/>
                </a:cxn>
                <a:cxn ang="0">
                  <a:pos x="41" y="106"/>
                </a:cxn>
                <a:cxn ang="0">
                  <a:pos x="49" y="104"/>
                </a:cxn>
                <a:cxn ang="0">
                  <a:pos x="56" y="99"/>
                </a:cxn>
                <a:cxn ang="0">
                  <a:pos x="58" y="99"/>
                </a:cxn>
                <a:cxn ang="0">
                  <a:pos x="64" y="101"/>
                </a:cxn>
                <a:cxn ang="0">
                  <a:pos x="69" y="99"/>
                </a:cxn>
                <a:cxn ang="0">
                  <a:pos x="81" y="93"/>
                </a:cxn>
                <a:cxn ang="0">
                  <a:pos x="88" y="84"/>
                </a:cxn>
                <a:cxn ang="0">
                  <a:pos x="95" y="81"/>
                </a:cxn>
                <a:cxn ang="0">
                  <a:pos x="101" y="83"/>
                </a:cxn>
                <a:cxn ang="0">
                  <a:pos x="110" y="83"/>
                </a:cxn>
                <a:cxn ang="0">
                  <a:pos x="115" y="79"/>
                </a:cxn>
                <a:cxn ang="0">
                  <a:pos x="115" y="76"/>
                </a:cxn>
                <a:cxn ang="0">
                  <a:pos x="115" y="73"/>
                </a:cxn>
                <a:cxn ang="0">
                  <a:pos x="118" y="69"/>
                </a:cxn>
                <a:cxn ang="0">
                  <a:pos x="123" y="64"/>
                </a:cxn>
                <a:cxn ang="0">
                  <a:pos x="125" y="61"/>
                </a:cxn>
                <a:cxn ang="0">
                  <a:pos x="126" y="54"/>
                </a:cxn>
                <a:cxn ang="0">
                  <a:pos x="121" y="41"/>
                </a:cxn>
                <a:cxn ang="0">
                  <a:pos x="120" y="34"/>
                </a:cxn>
                <a:cxn ang="0">
                  <a:pos x="120" y="14"/>
                </a:cxn>
                <a:cxn ang="0">
                  <a:pos x="118" y="5"/>
                </a:cxn>
                <a:cxn ang="0">
                  <a:pos x="115" y="22"/>
                </a:cxn>
                <a:cxn ang="0">
                  <a:pos x="113" y="39"/>
                </a:cxn>
                <a:cxn ang="0">
                  <a:pos x="113" y="52"/>
                </a:cxn>
                <a:cxn ang="0">
                  <a:pos x="111" y="57"/>
                </a:cxn>
                <a:cxn ang="0">
                  <a:pos x="106" y="64"/>
                </a:cxn>
                <a:cxn ang="0">
                  <a:pos x="101" y="69"/>
                </a:cxn>
                <a:cxn ang="0">
                  <a:pos x="98" y="71"/>
                </a:cxn>
                <a:cxn ang="0">
                  <a:pos x="95" y="69"/>
                </a:cxn>
                <a:cxn ang="0">
                  <a:pos x="88" y="69"/>
                </a:cxn>
                <a:cxn ang="0">
                  <a:pos x="81" y="79"/>
                </a:cxn>
                <a:cxn ang="0">
                  <a:pos x="73" y="84"/>
                </a:cxn>
                <a:cxn ang="0">
                  <a:pos x="69" y="84"/>
                </a:cxn>
                <a:cxn ang="0">
                  <a:pos x="58" y="84"/>
                </a:cxn>
                <a:cxn ang="0">
                  <a:pos x="53" y="86"/>
                </a:cxn>
                <a:cxn ang="0">
                  <a:pos x="46" y="91"/>
                </a:cxn>
                <a:cxn ang="0">
                  <a:pos x="41" y="93"/>
                </a:cxn>
                <a:cxn ang="0">
                  <a:pos x="32" y="93"/>
                </a:cxn>
                <a:cxn ang="0">
                  <a:pos x="27" y="91"/>
                </a:cxn>
                <a:cxn ang="0">
                  <a:pos x="17" y="89"/>
                </a:cxn>
                <a:cxn ang="0">
                  <a:pos x="7" y="91"/>
                </a:cxn>
                <a:cxn ang="0">
                  <a:pos x="11" y="93"/>
                </a:cxn>
                <a:cxn ang="0">
                  <a:pos x="26" y="98"/>
                </a:cxn>
              </a:cxnLst>
              <a:rect l="0" t="0" r="r" b="b"/>
              <a:pathLst>
                <a:path w="126" h="106">
                  <a:moveTo>
                    <a:pt x="26" y="98"/>
                  </a:moveTo>
                  <a:lnTo>
                    <a:pt x="29" y="99"/>
                  </a:lnTo>
                  <a:lnTo>
                    <a:pt x="29" y="101"/>
                  </a:lnTo>
                  <a:lnTo>
                    <a:pt x="34" y="104"/>
                  </a:lnTo>
                  <a:lnTo>
                    <a:pt x="37" y="104"/>
                  </a:lnTo>
                  <a:lnTo>
                    <a:pt x="41" y="106"/>
                  </a:lnTo>
                  <a:lnTo>
                    <a:pt x="46" y="104"/>
                  </a:lnTo>
                  <a:lnTo>
                    <a:pt x="49" y="104"/>
                  </a:lnTo>
                  <a:lnTo>
                    <a:pt x="53" y="103"/>
                  </a:lnTo>
                  <a:lnTo>
                    <a:pt x="56" y="99"/>
                  </a:lnTo>
                  <a:lnTo>
                    <a:pt x="58" y="99"/>
                  </a:lnTo>
                  <a:lnTo>
                    <a:pt x="58" y="99"/>
                  </a:lnTo>
                  <a:lnTo>
                    <a:pt x="63" y="101"/>
                  </a:lnTo>
                  <a:lnTo>
                    <a:pt x="64" y="101"/>
                  </a:lnTo>
                  <a:lnTo>
                    <a:pt x="66" y="101"/>
                  </a:lnTo>
                  <a:lnTo>
                    <a:pt x="69" y="99"/>
                  </a:lnTo>
                  <a:lnTo>
                    <a:pt x="74" y="98"/>
                  </a:lnTo>
                  <a:lnTo>
                    <a:pt x="81" y="93"/>
                  </a:lnTo>
                  <a:lnTo>
                    <a:pt x="86" y="89"/>
                  </a:lnTo>
                  <a:lnTo>
                    <a:pt x="88" y="84"/>
                  </a:lnTo>
                  <a:lnTo>
                    <a:pt x="93" y="81"/>
                  </a:lnTo>
                  <a:lnTo>
                    <a:pt x="95" y="81"/>
                  </a:lnTo>
                  <a:lnTo>
                    <a:pt x="96" y="81"/>
                  </a:lnTo>
                  <a:lnTo>
                    <a:pt x="101" y="83"/>
                  </a:lnTo>
                  <a:lnTo>
                    <a:pt x="106" y="84"/>
                  </a:lnTo>
                  <a:lnTo>
                    <a:pt x="110" y="83"/>
                  </a:lnTo>
                  <a:lnTo>
                    <a:pt x="111" y="81"/>
                  </a:lnTo>
                  <a:lnTo>
                    <a:pt x="115" y="79"/>
                  </a:lnTo>
                  <a:lnTo>
                    <a:pt x="115" y="78"/>
                  </a:lnTo>
                  <a:lnTo>
                    <a:pt x="115" y="76"/>
                  </a:lnTo>
                  <a:lnTo>
                    <a:pt x="115" y="76"/>
                  </a:lnTo>
                  <a:lnTo>
                    <a:pt x="115" y="73"/>
                  </a:lnTo>
                  <a:lnTo>
                    <a:pt x="116" y="71"/>
                  </a:lnTo>
                  <a:lnTo>
                    <a:pt x="118" y="69"/>
                  </a:lnTo>
                  <a:lnTo>
                    <a:pt x="121" y="66"/>
                  </a:lnTo>
                  <a:lnTo>
                    <a:pt x="123" y="64"/>
                  </a:lnTo>
                  <a:lnTo>
                    <a:pt x="125" y="62"/>
                  </a:lnTo>
                  <a:lnTo>
                    <a:pt x="125" y="61"/>
                  </a:lnTo>
                  <a:lnTo>
                    <a:pt x="126" y="57"/>
                  </a:lnTo>
                  <a:lnTo>
                    <a:pt x="126" y="54"/>
                  </a:lnTo>
                  <a:lnTo>
                    <a:pt x="125" y="49"/>
                  </a:lnTo>
                  <a:lnTo>
                    <a:pt x="121" y="41"/>
                  </a:lnTo>
                  <a:lnTo>
                    <a:pt x="121" y="37"/>
                  </a:lnTo>
                  <a:lnTo>
                    <a:pt x="120" y="34"/>
                  </a:lnTo>
                  <a:lnTo>
                    <a:pt x="120" y="24"/>
                  </a:lnTo>
                  <a:lnTo>
                    <a:pt x="120" y="14"/>
                  </a:lnTo>
                  <a:lnTo>
                    <a:pt x="120" y="0"/>
                  </a:lnTo>
                  <a:lnTo>
                    <a:pt x="118" y="5"/>
                  </a:lnTo>
                  <a:lnTo>
                    <a:pt x="115" y="15"/>
                  </a:lnTo>
                  <a:lnTo>
                    <a:pt x="115" y="22"/>
                  </a:lnTo>
                  <a:lnTo>
                    <a:pt x="113" y="31"/>
                  </a:lnTo>
                  <a:lnTo>
                    <a:pt x="113" y="39"/>
                  </a:lnTo>
                  <a:lnTo>
                    <a:pt x="113" y="49"/>
                  </a:lnTo>
                  <a:lnTo>
                    <a:pt x="113" y="52"/>
                  </a:lnTo>
                  <a:lnTo>
                    <a:pt x="113" y="56"/>
                  </a:lnTo>
                  <a:lnTo>
                    <a:pt x="111" y="57"/>
                  </a:lnTo>
                  <a:lnTo>
                    <a:pt x="110" y="61"/>
                  </a:lnTo>
                  <a:lnTo>
                    <a:pt x="106" y="64"/>
                  </a:lnTo>
                  <a:lnTo>
                    <a:pt x="101" y="69"/>
                  </a:lnTo>
                  <a:lnTo>
                    <a:pt x="101" y="69"/>
                  </a:lnTo>
                  <a:lnTo>
                    <a:pt x="101" y="69"/>
                  </a:lnTo>
                  <a:lnTo>
                    <a:pt x="98" y="71"/>
                  </a:lnTo>
                  <a:lnTo>
                    <a:pt x="96" y="69"/>
                  </a:lnTo>
                  <a:lnTo>
                    <a:pt x="95" y="69"/>
                  </a:lnTo>
                  <a:lnTo>
                    <a:pt x="89" y="69"/>
                  </a:lnTo>
                  <a:lnTo>
                    <a:pt x="88" y="69"/>
                  </a:lnTo>
                  <a:lnTo>
                    <a:pt x="86" y="71"/>
                  </a:lnTo>
                  <a:lnTo>
                    <a:pt x="81" y="79"/>
                  </a:lnTo>
                  <a:lnTo>
                    <a:pt x="76" y="83"/>
                  </a:lnTo>
                  <a:lnTo>
                    <a:pt x="73" y="84"/>
                  </a:lnTo>
                  <a:lnTo>
                    <a:pt x="71" y="84"/>
                  </a:lnTo>
                  <a:lnTo>
                    <a:pt x="69" y="84"/>
                  </a:lnTo>
                  <a:lnTo>
                    <a:pt x="66" y="84"/>
                  </a:lnTo>
                  <a:lnTo>
                    <a:pt x="58" y="84"/>
                  </a:lnTo>
                  <a:lnTo>
                    <a:pt x="54" y="86"/>
                  </a:lnTo>
                  <a:lnTo>
                    <a:pt x="53" y="86"/>
                  </a:lnTo>
                  <a:lnTo>
                    <a:pt x="49" y="88"/>
                  </a:lnTo>
                  <a:lnTo>
                    <a:pt x="46" y="91"/>
                  </a:lnTo>
                  <a:lnTo>
                    <a:pt x="42" y="93"/>
                  </a:lnTo>
                  <a:lnTo>
                    <a:pt x="41" y="93"/>
                  </a:lnTo>
                  <a:lnTo>
                    <a:pt x="37" y="93"/>
                  </a:lnTo>
                  <a:lnTo>
                    <a:pt x="32" y="93"/>
                  </a:lnTo>
                  <a:lnTo>
                    <a:pt x="31" y="93"/>
                  </a:lnTo>
                  <a:lnTo>
                    <a:pt x="27" y="91"/>
                  </a:lnTo>
                  <a:lnTo>
                    <a:pt x="21" y="91"/>
                  </a:lnTo>
                  <a:lnTo>
                    <a:pt x="17" y="89"/>
                  </a:lnTo>
                  <a:lnTo>
                    <a:pt x="12" y="91"/>
                  </a:lnTo>
                  <a:lnTo>
                    <a:pt x="7" y="91"/>
                  </a:lnTo>
                  <a:lnTo>
                    <a:pt x="0" y="93"/>
                  </a:lnTo>
                  <a:lnTo>
                    <a:pt x="11" y="93"/>
                  </a:lnTo>
                  <a:lnTo>
                    <a:pt x="16" y="94"/>
                  </a:lnTo>
                  <a:lnTo>
                    <a:pt x="26" y="98"/>
                  </a:lnTo>
                  <a:close/>
                </a:path>
              </a:pathLst>
            </a:custGeom>
            <a:solidFill>
              <a:srgbClr val="FFFFFF"/>
            </a:solidFill>
            <a:ln w="9525">
              <a:noFill/>
              <a:round/>
              <a:headEnd/>
              <a:tailEnd/>
            </a:ln>
            <a:effectLst/>
          </p:spPr>
          <p:txBody>
            <a:bodyPr wrap="none" anchor="ctr"/>
            <a:lstStyle/>
            <a:p>
              <a:endParaRPr lang="de-AT"/>
            </a:p>
          </p:txBody>
        </p:sp>
        <p:sp>
          <p:nvSpPr>
            <p:cNvPr id="28" name="Freeform 10"/>
            <p:cNvSpPr>
              <a:spLocks noChangeArrowheads="1"/>
            </p:cNvSpPr>
            <p:nvPr/>
          </p:nvSpPr>
          <p:spPr bwMode="auto">
            <a:xfrm>
              <a:off x="5682" y="4186"/>
              <a:ext cx="22" cy="21"/>
            </a:xfrm>
            <a:custGeom>
              <a:avLst/>
              <a:gdLst/>
              <a:ahLst/>
              <a:cxnLst>
                <a:cxn ang="0">
                  <a:pos x="12" y="27"/>
                </a:cxn>
                <a:cxn ang="0">
                  <a:pos x="11" y="27"/>
                </a:cxn>
                <a:cxn ang="0">
                  <a:pos x="7" y="27"/>
                </a:cxn>
                <a:cxn ang="0">
                  <a:pos x="4" y="23"/>
                </a:cxn>
                <a:cxn ang="0">
                  <a:pos x="2" y="22"/>
                </a:cxn>
                <a:cxn ang="0">
                  <a:pos x="2" y="18"/>
                </a:cxn>
                <a:cxn ang="0">
                  <a:pos x="0" y="17"/>
                </a:cxn>
                <a:cxn ang="0">
                  <a:pos x="0" y="13"/>
                </a:cxn>
                <a:cxn ang="0">
                  <a:pos x="0" y="12"/>
                </a:cxn>
                <a:cxn ang="0">
                  <a:pos x="2" y="8"/>
                </a:cxn>
                <a:cxn ang="0">
                  <a:pos x="4" y="3"/>
                </a:cxn>
                <a:cxn ang="0">
                  <a:pos x="7" y="3"/>
                </a:cxn>
                <a:cxn ang="0">
                  <a:pos x="9" y="2"/>
                </a:cxn>
                <a:cxn ang="0">
                  <a:pos x="12" y="0"/>
                </a:cxn>
                <a:cxn ang="0">
                  <a:pos x="14" y="0"/>
                </a:cxn>
                <a:cxn ang="0">
                  <a:pos x="17" y="0"/>
                </a:cxn>
                <a:cxn ang="0">
                  <a:pos x="19" y="2"/>
                </a:cxn>
                <a:cxn ang="0">
                  <a:pos x="24" y="5"/>
                </a:cxn>
                <a:cxn ang="0">
                  <a:pos x="26" y="7"/>
                </a:cxn>
                <a:cxn ang="0">
                  <a:pos x="27" y="10"/>
                </a:cxn>
                <a:cxn ang="0">
                  <a:pos x="27" y="12"/>
                </a:cxn>
                <a:cxn ang="0">
                  <a:pos x="27" y="15"/>
                </a:cxn>
                <a:cxn ang="0">
                  <a:pos x="27" y="18"/>
                </a:cxn>
                <a:cxn ang="0">
                  <a:pos x="26" y="20"/>
                </a:cxn>
                <a:cxn ang="0">
                  <a:pos x="24" y="25"/>
                </a:cxn>
                <a:cxn ang="0">
                  <a:pos x="21" y="25"/>
                </a:cxn>
                <a:cxn ang="0">
                  <a:pos x="19" y="27"/>
                </a:cxn>
                <a:cxn ang="0">
                  <a:pos x="16" y="27"/>
                </a:cxn>
                <a:cxn ang="0">
                  <a:pos x="12" y="27"/>
                </a:cxn>
              </a:cxnLst>
              <a:rect l="0" t="0" r="r" b="b"/>
              <a:pathLst>
                <a:path w="27" h="27">
                  <a:moveTo>
                    <a:pt x="12" y="27"/>
                  </a:moveTo>
                  <a:lnTo>
                    <a:pt x="11" y="27"/>
                  </a:lnTo>
                  <a:lnTo>
                    <a:pt x="7" y="27"/>
                  </a:lnTo>
                  <a:lnTo>
                    <a:pt x="4" y="23"/>
                  </a:lnTo>
                  <a:lnTo>
                    <a:pt x="2" y="22"/>
                  </a:lnTo>
                  <a:lnTo>
                    <a:pt x="2" y="18"/>
                  </a:lnTo>
                  <a:lnTo>
                    <a:pt x="0" y="17"/>
                  </a:lnTo>
                  <a:lnTo>
                    <a:pt x="0" y="13"/>
                  </a:lnTo>
                  <a:lnTo>
                    <a:pt x="0" y="12"/>
                  </a:lnTo>
                  <a:lnTo>
                    <a:pt x="2" y="8"/>
                  </a:lnTo>
                  <a:lnTo>
                    <a:pt x="4" y="3"/>
                  </a:lnTo>
                  <a:lnTo>
                    <a:pt x="7" y="3"/>
                  </a:lnTo>
                  <a:lnTo>
                    <a:pt x="9" y="2"/>
                  </a:lnTo>
                  <a:lnTo>
                    <a:pt x="12" y="0"/>
                  </a:lnTo>
                  <a:lnTo>
                    <a:pt x="14" y="0"/>
                  </a:lnTo>
                  <a:lnTo>
                    <a:pt x="17" y="0"/>
                  </a:lnTo>
                  <a:lnTo>
                    <a:pt x="19" y="2"/>
                  </a:lnTo>
                  <a:lnTo>
                    <a:pt x="24" y="5"/>
                  </a:lnTo>
                  <a:lnTo>
                    <a:pt x="26" y="7"/>
                  </a:lnTo>
                  <a:lnTo>
                    <a:pt x="27" y="10"/>
                  </a:lnTo>
                  <a:lnTo>
                    <a:pt x="27" y="12"/>
                  </a:lnTo>
                  <a:lnTo>
                    <a:pt x="27" y="15"/>
                  </a:lnTo>
                  <a:lnTo>
                    <a:pt x="27" y="18"/>
                  </a:lnTo>
                  <a:lnTo>
                    <a:pt x="26" y="20"/>
                  </a:lnTo>
                  <a:lnTo>
                    <a:pt x="24" y="25"/>
                  </a:lnTo>
                  <a:lnTo>
                    <a:pt x="21" y="25"/>
                  </a:lnTo>
                  <a:lnTo>
                    <a:pt x="19" y="27"/>
                  </a:lnTo>
                  <a:lnTo>
                    <a:pt x="16" y="27"/>
                  </a:lnTo>
                  <a:lnTo>
                    <a:pt x="12" y="27"/>
                  </a:lnTo>
                  <a:close/>
                </a:path>
              </a:pathLst>
            </a:custGeom>
            <a:solidFill>
              <a:srgbClr val="C32D9B"/>
            </a:solidFill>
            <a:ln w="9525">
              <a:noFill/>
              <a:round/>
              <a:headEnd/>
              <a:tailEnd/>
            </a:ln>
            <a:effectLst/>
          </p:spPr>
          <p:txBody>
            <a:bodyPr wrap="none" anchor="ctr"/>
            <a:lstStyle/>
            <a:p>
              <a:endParaRPr lang="de-AT"/>
            </a:p>
          </p:txBody>
        </p:sp>
      </p:grpSp>
    </p:spTree>
  </p:cSld>
  <p:clrMap bg1="lt1" tx1="dk1" bg2="lt2" tx2="dk2" accent1="accent1" accent2="accent2" accent3="accent3" accent4="accent4" accent5="accent5" accent6="accent6" hlink="hlink" folHlink="folHlink"/>
  <p:sldLayoutIdLst>
    <p:sldLayoutId id="2147483920" r:id="rId1"/>
    <p:sldLayoutId id="2147483910" r:id="rId2"/>
    <p:sldLayoutId id="2147483909"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1" r:id="rId13"/>
  </p:sldLayoutIdLst>
  <p:timing>
    <p:tnLst>
      <p:par>
        <p:cTn id="1" dur="indefinite" restart="never" nodeType="tmRoot"/>
      </p:par>
    </p:tnLst>
  </p:timing>
  <p:hf hdr="0" ftr="0"/>
  <p:txStyles>
    <p:titleStyle>
      <a:lvl1pPr algn="l" defTabSz="914400" rtl="0" eaLnBrk="1" latinLnBrk="0" hangingPunct="1">
        <a:spcBef>
          <a:spcPct val="0"/>
        </a:spcBef>
        <a:buNone/>
        <a:defRPr sz="36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image" Target="../media/image75.png"/><Relationship Id="rId26" Type="http://schemas.openxmlformats.org/officeDocument/2006/relationships/image" Target="../media/image81.png"/><Relationship Id="rId3" Type="http://schemas.openxmlformats.org/officeDocument/2006/relationships/image" Target="../media/image520.png"/><Relationship Id="rId21" Type="http://schemas.openxmlformats.org/officeDocument/2006/relationships/image" Target="../media/image76.png"/><Relationship Id="rId34" Type="http://schemas.openxmlformats.org/officeDocument/2006/relationships/image" Target="../media/image89.png"/><Relationship Id="rId7" Type="http://schemas.openxmlformats.org/officeDocument/2006/relationships/image" Target="../media/image49.png"/><Relationship Id="rId12" Type="http://schemas.openxmlformats.org/officeDocument/2006/relationships/image" Target="../media/image72.png"/><Relationship Id="rId17" Type="http://schemas.openxmlformats.org/officeDocument/2006/relationships/image" Target="../media/image74.jpeg"/><Relationship Id="rId25" Type="http://schemas.openxmlformats.org/officeDocument/2006/relationships/image" Target="../media/image80.png"/><Relationship Id="rId33" Type="http://schemas.openxmlformats.org/officeDocument/2006/relationships/image" Target="../media/image88.png"/><Relationship Id="rId2" Type="http://schemas.openxmlformats.org/officeDocument/2006/relationships/notesSlide" Target="../notesSlides/notesSlide10.xml"/><Relationship Id="rId16" Type="http://schemas.openxmlformats.org/officeDocument/2006/relationships/image" Target="../media/image650.png"/><Relationship Id="rId20" Type="http://schemas.openxmlformats.org/officeDocument/2006/relationships/image" Target="../media/image690.png"/><Relationship Id="rId29"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550.png"/><Relationship Id="rId11" Type="http://schemas.openxmlformats.org/officeDocument/2006/relationships/image" Target="../media/image70.png"/><Relationship Id="rId24" Type="http://schemas.openxmlformats.org/officeDocument/2006/relationships/image" Target="../media/image79.png"/><Relationship Id="rId32" Type="http://schemas.openxmlformats.org/officeDocument/2006/relationships/image" Target="../media/image87.png"/><Relationship Id="rId5" Type="http://schemas.openxmlformats.org/officeDocument/2006/relationships/image" Target="../media/image540.png"/><Relationship Id="rId15" Type="http://schemas.openxmlformats.org/officeDocument/2006/relationships/image" Target="../media/image640.png"/><Relationship Id="rId23" Type="http://schemas.openxmlformats.org/officeDocument/2006/relationships/image" Target="../media/image78.png"/><Relationship Id="rId28" Type="http://schemas.openxmlformats.org/officeDocument/2006/relationships/image" Target="../media/image83.png"/><Relationship Id="rId36" Type="http://schemas.openxmlformats.org/officeDocument/2006/relationships/image" Target="../media/image92.png"/><Relationship Id="rId10" Type="http://schemas.openxmlformats.org/officeDocument/2006/relationships/image" Target="../media/image590.png"/><Relationship Id="rId19" Type="http://schemas.openxmlformats.org/officeDocument/2006/relationships/image" Target="../media/image680.png"/><Relationship Id="rId31" Type="http://schemas.openxmlformats.org/officeDocument/2006/relationships/image" Target="../media/image86.png"/><Relationship Id="rId4" Type="http://schemas.openxmlformats.org/officeDocument/2006/relationships/image" Target="../media/image530.png"/><Relationship Id="rId9" Type="http://schemas.openxmlformats.org/officeDocument/2006/relationships/image" Target="../media/image71.png"/><Relationship Id="rId14" Type="http://schemas.openxmlformats.org/officeDocument/2006/relationships/image" Target="../media/image630.png"/><Relationship Id="rId22" Type="http://schemas.openxmlformats.org/officeDocument/2006/relationships/image" Target="../media/image77.png"/><Relationship Id="rId27" Type="http://schemas.openxmlformats.org/officeDocument/2006/relationships/image" Target="../media/image82.png"/><Relationship Id="rId30" Type="http://schemas.openxmlformats.org/officeDocument/2006/relationships/image" Target="../media/image85.png"/><Relationship Id="rId35" Type="http://schemas.openxmlformats.org/officeDocument/2006/relationships/image" Target="../media/image90.png"/><Relationship Id="rId8" Type="http://schemas.openxmlformats.org/officeDocument/2006/relationships/image" Target="../media/image570.png"/></Relationships>
</file>

<file path=ppt/slides/_rels/slide1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1.png"/><Relationship Id="rId7"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2.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image" Target="../media/image75.png"/><Relationship Id="rId26" Type="http://schemas.openxmlformats.org/officeDocument/2006/relationships/image" Target="../media/image81.png"/><Relationship Id="rId3" Type="http://schemas.openxmlformats.org/officeDocument/2006/relationships/image" Target="../media/image520.png"/><Relationship Id="rId21" Type="http://schemas.openxmlformats.org/officeDocument/2006/relationships/image" Target="../media/image76.png"/><Relationship Id="rId34" Type="http://schemas.openxmlformats.org/officeDocument/2006/relationships/image" Target="../media/image89.png"/><Relationship Id="rId7" Type="http://schemas.openxmlformats.org/officeDocument/2006/relationships/image" Target="../media/image49.png"/><Relationship Id="rId12" Type="http://schemas.openxmlformats.org/officeDocument/2006/relationships/image" Target="../media/image72.png"/><Relationship Id="rId17" Type="http://schemas.openxmlformats.org/officeDocument/2006/relationships/image" Target="../media/image74.jpeg"/><Relationship Id="rId25" Type="http://schemas.openxmlformats.org/officeDocument/2006/relationships/image" Target="../media/image80.png"/><Relationship Id="rId33" Type="http://schemas.openxmlformats.org/officeDocument/2006/relationships/image" Target="../media/image88.png"/><Relationship Id="rId2" Type="http://schemas.openxmlformats.org/officeDocument/2006/relationships/notesSlide" Target="../notesSlides/notesSlide12.xml"/><Relationship Id="rId16" Type="http://schemas.openxmlformats.org/officeDocument/2006/relationships/image" Target="../media/image650.png"/><Relationship Id="rId20" Type="http://schemas.openxmlformats.org/officeDocument/2006/relationships/image" Target="../media/image690.png"/><Relationship Id="rId29"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550.png"/><Relationship Id="rId11" Type="http://schemas.openxmlformats.org/officeDocument/2006/relationships/image" Target="../media/image70.png"/><Relationship Id="rId24" Type="http://schemas.openxmlformats.org/officeDocument/2006/relationships/image" Target="../media/image79.png"/><Relationship Id="rId32" Type="http://schemas.openxmlformats.org/officeDocument/2006/relationships/image" Target="../media/image87.png"/><Relationship Id="rId5" Type="http://schemas.openxmlformats.org/officeDocument/2006/relationships/image" Target="../media/image540.png"/><Relationship Id="rId15" Type="http://schemas.openxmlformats.org/officeDocument/2006/relationships/image" Target="../media/image640.png"/><Relationship Id="rId23" Type="http://schemas.openxmlformats.org/officeDocument/2006/relationships/image" Target="../media/image78.png"/><Relationship Id="rId28" Type="http://schemas.openxmlformats.org/officeDocument/2006/relationships/image" Target="../media/image83.png"/><Relationship Id="rId36" Type="http://schemas.openxmlformats.org/officeDocument/2006/relationships/image" Target="../media/image92.png"/><Relationship Id="rId10" Type="http://schemas.openxmlformats.org/officeDocument/2006/relationships/image" Target="../media/image590.png"/><Relationship Id="rId19" Type="http://schemas.openxmlformats.org/officeDocument/2006/relationships/image" Target="../media/image680.png"/><Relationship Id="rId31" Type="http://schemas.openxmlformats.org/officeDocument/2006/relationships/image" Target="../media/image86.png"/><Relationship Id="rId4" Type="http://schemas.openxmlformats.org/officeDocument/2006/relationships/image" Target="../media/image530.png"/><Relationship Id="rId9" Type="http://schemas.openxmlformats.org/officeDocument/2006/relationships/image" Target="../media/image71.png"/><Relationship Id="rId14" Type="http://schemas.openxmlformats.org/officeDocument/2006/relationships/image" Target="../media/image630.png"/><Relationship Id="rId22" Type="http://schemas.openxmlformats.org/officeDocument/2006/relationships/image" Target="../media/image77.png"/><Relationship Id="rId27" Type="http://schemas.openxmlformats.org/officeDocument/2006/relationships/image" Target="../media/image82.png"/><Relationship Id="rId30" Type="http://schemas.openxmlformats.org/officeDocument/2006/relationships/image" Target="../media/image85.png"/><Relationship Id="rId35" Type="http://schemas.openxmlformats.org/officeDocument/2006/relationships/image" Target="../media/image90.png"/><Relationship Id="rId8" Type="http://schemas.openxmlformats.org/officeDocument/2006/relationships/image" Target="../media/image570.png"/></Relationships>
</file>

<file path=ppt/slides/_rels/slide1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8.png"/><Relationship Id="rId3" Type="http://schemas.openxmlformats.org/officeDocument/2006/relationships/notesSlide" Target="../notesSlides/notesSlide13.xml"/><Relationship Id="rId7" Type="http://schemas.openxmlformats.org/officeDocument/2006/relationships/image" Target="../media/image16.wmf"/><Relationship Id="rId12"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03.png"/><Relationship Id="rId5" Type="http://schemas.openxmlformats.org/officeDocument/2006/relationships/image" Target="../media/image99.png"/><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101.png"/></Relationships>
</file>

<file path=ppt/slides/_rels/slide14.xml.rels><?xml version="1.0" encoding="UTF-8" standalone="yes"?>
<Relationships xmlns="http://schemas.openxmlformats.org/package/2006/relationships"><Relationship Id="rId8" Type="http://schemas.openxmlformats.org/officeDocument/2006/relationships/image" Target="../media/image780.png"/><Relationship Id="rId13" Type="http://schemas.openxmlformats.org/officeDocument/2006/relationships/image" Target="../media/image830.png"/><Relationship Id="rId18" Type="http://schemas.openxmlformats.org/officeDocument/2006/relationships/image" Target="../media/image105.png"/><Relationship Id="rId3" Type="http://schemas.openxmlformats.org/officeDocument/2006/relationships/image" Target="../media/image991.png"/><Relationship Id="rId21" Type="http://schemas.openxmlformats.org/officeDocument/2006/relationships/image" Target="../media/image890.png"/><Relationship Id="rId7" Type="http://schemas.openxmlformats.org/officeDocument/2006/relationships/image" Target="../media/image770.png"/><Relationship Id="rId12" Type="http://schemas.openxmlformats.org/officeDocument/2006/relationships/image" Target="../media/image820.png"/><Relationship Id="rId17" Type="http://schemas.openxmlformats.org/officeDocument/2006/relationships/image" Target="../media/image870.png"/><Relationship Id="rId2" Type="http://schemas.openxmlformats.org/officeDocument/2006/relationships/notesSlide" Target="../notesSlides/notesSlide14.xml"/><Relationship Id="rId16" Type="http://schemas.openxmlformats.org/officeDocument/2006/relationships/image" Target="../media/image860.png"/><Relationship Id="rId1" Type="http://schemas.openxmlformats.org/officeDocument/2006/relationships/slideLayout" Target="../slideLayouts/slideLayout2.xml"/><Relationship Id="rId6" Type="http://schemas.openxmlformats.org/officeDocument/2006/relationships/image" Target="../media/image760.png"/><Relationship Id="rId11" Type="http://schemas.openxmlformats.org/officeDocument/2006/relationships/image" Target="../media/image810.png"/><Relationship Id="rId5" Type="http://schemas.openxmlformats.org/officeDocument/2006/relationships/image" Target="../media/image1001.png"/><Relationship Id="rId15" Type="http://schemas.openxmlformats.org/officeDocument/2006/relationships/image" Target="../media/image850.png"/><Relationship Id="rId10" Type="http://schemas.openxmlformats.org/officeDocument/2006/relationships/image" Target="../media/image800.png"/><Relationship Id="rId19" Type="http://schemas.openxmlformats.org/officeDocument/2006/relationships/image" Target="../media/image106.png"/><Relationship Id="rId4" Type="http://schemas.openxmlformats.org/officeDocument/2006/relationships/image" Target="../media/image740.png"/><Relationship Id="rId9" Type="http://schemas.openxmlformats.org/officeDocument/2006/relationships/image" Target="../media/image790.png"/><Relationship Id="rId14" Type="http://schemas.openxmlformats.org/officeDocument/2006/relationships/image" Target="../media/image840.png"/></Relationships>
</file>

<file path=ppt/slides/_rels/slide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6.xml.rels><?xml version="1.0" encoding="UTF-8" standalone="yes"?>
<Relationships xmlns="http://schemas.openxmlformats.org/package/2006/relationships"><Relationship Id="rId8" Type="http://schemas.openxmlformats.org/officeDocument/2006/relationships/image" Target="../media/image960.png"/><Relationship Id="rId3"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07.png"/><Relationship Id="rId4" Type="http://schemas.openxmlformats.org/officeDocument/2006/relationships/image" Target="../media/image108.png"/><Relationship Id="rId9" Type="http://schemas.openxmlformats.org/officeDocument/2006/relationships/image" Target="../media/image970.png"/></Relationships>
</file>

<file path=ppt/slides/_rels/slide1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7.png"/><Relationship Id="rId5" Type="http://schemas.openxmlformats.org/officeDocument/2006/relationships/image" Target="../media/image112.png"/><Relationship Id="rId10" Type="http://schemas.openxmlformats.org/officeDocument/2006/relationships/image" Target="../media/image116.png"/><Relationship Id="rId4" Type="http://schemas.openxmlformats.org/officeDocument/2006/relationships/image" Target="../media/image111.png"/><Relationship Id="rId9" Type="http://schemas.openxmlformats.org/officeDocument/2006/relationships/image" Target="../media/image115.png"/></Relationships>
</file>

<file path=ppt/slides/_rels/slide18.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07.png"/><Relationship Id="rId4" Type="http://schemas.openxmlformats.org/officeDocument/2006/relationships/image" Target="../media/image10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9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6.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20.xml"/><Relationship Id="rId16" Type="http://schemas.openxmlformats.org/officeDocument/2006/relationships/image" Target="../media/image62.png"/><Relationship Id="rId20"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75.png"/><Relationship Id="rId5" Type="http://schemas.openxmlformats.org/officeDocument/2006/relationships/image" Target="../media/image50.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2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10.png"/><Relationship Id="rId5" Type="http://schemas.openxmlformats.org/officeDocument/2006/relationships/image" Target="../media/image124.png"/><Relationship Id="rId4" Type="http://schemas.openxmlformats.org/officeDocument/2006/relationships/image" Target="../media/image125.png"/></Relationships>
</file>

<file path=ppt/slides/_rels/slide25.xml.rels><?xml version="1.0" encoding="UTF-8" standalone="yes"?>
<Relationships xmlns="http://schemas.openxmlformats.org/package/2006/relationships"><Relationship Id="rId3" Type="http://schemas.openxmlformats.org/officeDocument/2006/relationships/image" Target="../media/image1101.png"/><Relationship Id="rId7" Type="http://schemas.openxmlformats.org/officeDocument/2006/relationships/image" Target="../media/image1130.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120.png"/><Relationship Id="rId5" Type="http://schemas.openxmlformats.org/officeDocument/2006/relationships/image" Target="../media/image1100.png"/><Relationship Id="rId4" Type="http://schemas.openxmlformats.org/officeDocument/2006/relationships/image" Target="../media/image1110.png"/></Relationships>
</file>

<file path=ppt/slides/_rels/slide2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6.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24.xml"/><Relationship Id="rId16" Type="http://schemas.openxmlformats.org/officeDocument/2006/relationships/image" Target="../media/image62.png"/><Relationship Id="rId20"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75.png"/><Relationship Id="rId5" Type="http://schemas.openxmlformats.org/officeDocument/2006/relationships/image" Target="../media/image50.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5.xml"/><Relationship Id="rId4" Type="http://schemas.openxmlformats.org/officeDocument/2006/relationships/image" Target="../media/image133.png"/></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5.xml"/><Relationship Id="rId5" Type="http://schemas.openxmlformats.org/officeDocument/2006/relationships/image" Target="../media/image133.png"/><Relationship Id="rId4" Type="http://schemas.openxmlformats.org/officeDocument/2006/relationships/image" Target="../media/image134.png"/></Relationships>
</file>

<file path=ppt/slides/_rels/slide3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36.png"/><Relationship Id="rId4" Type="http://schemas.openxmlformats.org/officeDocument/2006/relationships/image" Target="../media/image137.png"/></Relationships>
</file>

<file path=ppt/slides/_rels/slide3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66.pn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4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hyperlink" Target="http://www.cg.tuwien.ac.at/"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notesSlide" Target="../notesSlides/notesSlide7.xml"/><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slideLayout" Target="../slideLayouts/slideLayout2.xml"/><Relationship Id="rId16" Type="http://schemas.openxmlformats.org/officeDocument/2006/relationships/image" Target="../media/image27.png"/><Relationship Id="rId1" Type="http://schemas.openxmlformats.org/officeDocument/2006/relationships/vmlDrawing" Target="../drawings/vmlDrawing1.vml"/><Relationship Id="rId6" Type="http://schemas.openxmlformats.org/officeDocument/2006/relationships/image" Target="../media/image19.png"/><Relationship Id="rId11" Type="http://schemas.openxmlformats.org/officeDocument/2006/relationships/image" Target="../media/image16.wmf"/><Relationship Id="rId5" Type="http://schemas.openxmlformats.org/officeDocument/2006/relationships/image" Target="../media/image18.png"/><Relationship Id="rId15" Type="http://schemas.openxmlformats.org/officeDocument/2006/relationships/image" Target="../media/image26.png"/><Relationship Id="rId10" Type="http://schemas.openxmlformats.org/officeDocument/2006/relationships/oleObject" Target="../embeddings/oleObject1.bin"/><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80.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8.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90.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6.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9.xml"/><Relationship Id="rId16" Type="http://schemas.openxmlformats.org/officeDocument/2006/relationships/image" Target="../media/image62.png"/><Relationship Id="rId20"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0.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Automatic Generation</a:t>
            </a:r>
            <a:br>
              <a:rPr lang="en-US" dirty="0"/>
            </a:br>
            <a:r>
              <a:rPr lang="en-US" dirty="0"/>
              <a:t>of Tourist Brochures</a:t>
            </a:r>
            <a:endParaRPr lang="de-AT" dirty="0"/>
          </a:p>
        </p:txBody>
      </p:sp>
      <p:sp>
        <p:nvSpPr>
          <p:cNvPr id="3" name="Subtitle 2"/>
          <p:cNvSpPr>
            <a:spLocks noGrp="1"/>
          </p:cNvSpPr>
          <p:nvPr>
            <p:ph type="subTitle" idx="1"/>
          </p:nvPr>
        </p:nvSpPr>
        <p:spPr>
          <a:xfrm>
            <a:off x="179388" y="2571750"/>
            <a:ext cx="8424862" cy="2520280"/>
          </a:xfrm>
        </p:spPr>
        <p:txBody>
          <a:bodyPr>
            <a:normAutofit fontScale="92500" lnSpcReduction="10000"/>
          </a:bodyPr>
          <a:lstStyle/>
          <a:p>
            <a:r>
              <a:rPr lang="en-US" dirty="0"/>
              <a:t>Michael Birsak</a:t>
            </a:r>
            <a:r>
              <a:rPr lang="en-US" baseline="30000" dirty="0"/>
              <a:t>1</a:t>
            </a:r>
            <a:r>
              <a:rPr lang="en-US" dirty="0"/>
              <a:t>, Przemyslaw Musialski</a:t>
            </a:r>
            <a:r>
              <a:rPr lang="en-US" baseline="30000" dirty="0"/>
              <a:t>1</a:t>
            </a:r>
            <a:r>
              <a:rPr lang="en-US" dirty="0"/>
              <a:t>,</a:t>
            </a:r>
          </a:p>
          <a:p>
            <a:r>
              <a:rPr lang="en-US" dirty="0"/>
              <a:t>Peter Wonka</a:t>
            </a:r>
            <a:r>
              <a:rPr lang="en-US" baseline="30000" dirty="0"/>
              <a:t>2,3</a:t>
            </a:r>
            <a:r>
              <a:rPr lang="en-US" dirty="0"/>
              <a:t>, Michael Wimmer</a:t>
            </a:r>
            <a:r>
              <a:rPr lang="en-US" baseline="30000" dirty="0"/>
              <a:t>1</a:t>
            </a:r>
          </a:p>
          <a:p>
            <a:endParaRPr lang="en-US" baseline="30000" dirty="0"/>
          </a:p>
          <a:p>
            <a:r>
              <a:rPr lang="en-US" sz="2100" baseline="30000" dirty="0"/>
              <a:t>1</a:t>
            </a:r>
            <a:r>
              <a:rPr lang="en-US" sz="2100" dirty="0"/>
              <a:t>Vienna University of Technology, Austria</a:t>
            </a:r>
          </a:p>
          <a:p>
            <a:r>
              <a:rPr lang="en-US" sz="2100" baseline="30000" dirty="0"/>
              <a:t>2</a:t>
            </a:r>
            <a:r>
              <a:rPr lang="en-US" sz="2100" dirty="0"/>
              <a:t>KAUST, Saudi Arabia</a:t>
            </a:r>
          </a:p>
          <a:p>
            <a:r>
              <a:rPr lang="en-US" sz="2100" baseline="30000" dirty="0"/>
              <a:t>3</a:t>
            </a:r>
            <a:r>
              <a:rPr lang="en-US" sz="2100" dirty="0"/>
              <a:t>Arizona State University, USA</a:t>
            </a:r>
          </a:p>
          <a:p>
            <a:endParaRPr lang="de-AT"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Automatic Layout Optimization</a:t>
            </a:r>
          </a:p>
        </p:txBody>
      </p:sp>
      <p:sp>
        <p:nvSpPr>
          <p:cNvPr id="7" name="Title 1"/>
          <p:cNvSpPr txBox="1">
            <a:spLocks/>
          </p:cNvSpPr>
          <p:nvPr/>
        </p:nvSpPr>
        <p:spPr>
          <a:xfrm>
            <a:off x="457200" y="87909"/>
            <a:ext cx="8229600" cy="54006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kern="1200">
                <a:solidFill>
                  <a:schemeClr val="bg1"/>
                </a:solidFill>
                <a:effectLst>
                  <a:outerShdw blurRad="38100" dist="38100" dir="2700000" algn="tl">
                    <a:srgbClr val="000000">
                      <a:alpha val="43137"/>
                    </a:srgbClr>
                  </a:outerShdw>
                </a:effectLst>
                <a:latin typeface="+mj-lt"/>
                <a:ea typeface="+mj-ea"/>
                <a:cs typeface="+mj-cs"/>
              </a:defRPr>
            </a:lvl1pPr>
          </a:lstStyle>
          <a:p>
            <a:pPr fontAlgn="auto">
              <a:spcAft>
                <a:spcPts val="0"/>
              </a:spcAft>
            </a:pPr>
            <a:r>
              <a:rPr lang="de-AT" smtClean="0"/>
              <a:t>Automatic Layout Optimization</a:t>
            </a:r>
            <a:endParaRPr lang="de-AT" dirty="0"/>
          </a:p>
        </p:txBody>
      </p:sp>
      <p:sp>
        <p:nvSpPr>
          <p:cNvPr id="8" name="Right Arrow 97"/>
          <p:cNvSpPr/>
          <p:nvPr/>
        </p:nvSpPr>
        <p:spPr>
          <a:xfrm>
            <a:off x="1787866" y="1439337"/>
            <a:ext cx="558029"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grpSp>
        <p:nvGrpSpPr>
          <p:cNvPr id="9" name="Gruppieren 7"/>
          <p:cNvGrpSpPr>
            <a:grpSpLocks noChangeAspect="1"/>
          </p:cNvGrpSpPr>
          <p:nvPr/>
        </p:nvGrpSpPr>
        <p:grpSpPr>
          <a:xfrm>
            <a:off x="2367334" y="847845"/>
            <a:ext cx="1962477" cy="1620000"/>
            <a:chOff x="3018515" y="771550"/>
            <a:chExt cx="2273565" cy="1876500"/>
          </a:xfrm>
        </p:grpSpPr>
        <p:grpSp>
          <p:nvGrpSpPr>
            <p:cNvPr id="10" name="Gruppieren 266"/>
            <p:cNvGrpSpPr/>
            <p:nvPr/>
          </p:nvGrpSpPr>
          <p:grpSpPr>
            <a:xfrm>
              <a:off x="3018515" y="771550"/>
              <a:ext cx="2273565" cy="1876500"/>
              <a:chOff x="0" y="-89196"/>
              <a:chExt cx="2131096" cy="1913009"/>
            </a:xfrm>
          </p:grpSpPr>
          <p:sp>
            <p:nvSpPr>
              <p:cNvPr id="12" name="Rectangle 122"/>
              <p:cNvSpPr/>
              <p:nvPr/>
            </p:nvSpPr>
            <p:spPr>
              <a:xfrm>
                <a:off x="0" y="-89196"/>
                <a:ext cx="2125880" cy="1913009"/>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13" name="Text Box 2"/>
              <p:cNvSpPr txBox="1">
                <a:spLocks noChangeArrowheads="1"/>
              </p:cNvSpPr>
              <p:nvPr/>
            </p:nvSpPr>
            <p:spPr bwMode="auto">
              <a:xfrm>
                <a:off x="5217" y="-83978"/>
                <a:ext cx="2125879" cy="330304"/>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a:latin typeface="+mn-lt"/>
                    <a:ea typeface="Calibri"/>
                    <a:cs typeface="Arial" pitchFamily="34" charset="0"/>
                  </a:rPr>
                  <a:t>POI Grouping</a:t>
                </a:r>
              </a:p>
            </p:txBody>
          </p:sp>
        </p:grpSp>
        <p:cxnSp>
          <p:nvCxnSpPr>
            <p:cNvPr id="11" name="Straight Connector 11"/>
            <p:cNvCxnSpPr/>
            <p:nvPr/>
          </p:nvCxnSpPr>
          <p:spPr bwMode="auto">
            <a:xfrm>
              <a:off x="3025924" y="2360180"/>
              <a:ext cx="2266156" cy="1618"/>
            </a:xfrm>
            <a:prstGeom prst="line">
              <a:avLst/>
            </a:prstGeom>
            <a:solidFill>
              <a:schemeClr val="bg1"/>
            </a:solidFill>
            <a:ln>
              <a:solidFill>
                <a:srgbClr val="B0BFD4"/>
              </a:solidFill>
            </a:ln>
            <a:effectLst/>
          </p:spPr>
          <p:style>
            <a:lnRef idx="2">
              <a:schemeClr val="accent1">
                <a:shade val="50000"/>
              </a:schemeClr>
            </a:lnRef>
            <a:fillRef idx="1">
              <a:schemeClr val="accent1"/>
            </a:fillRef>
            <a:effectRef idx="0">
              <a:schemeClr val="accent1"/>
            </a:effectRef>
            <a:fontRef idx="minor">
              <a:schemeClr val="lt1"/>
            </a:fontRef>
          </p:style>
        </p:cxnSp>
      </p:grpSp>
      <mc:AlternateContent xmlns:mc="http://schemas.openxmlformats.org/markup-compatibility/2006" xmlns:a14="http://schemas.microsoft.com/office/drawing/2010/main">
        <mc:Choice Requires="a14">
          <p:sp>
            <p:nvSpPr>
              <p:cNvPr id="14" name="TextBox 13"/>
              <p:cNvSpPr txBox="1"/>
              <p:nvPr/>
            </p:nvSpPr>
            <p:spPr>
              <a:xfrm>
                <a:off x="2362771" y="2179846"/>
                <a:ext cx="195767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AT" sz="1800" b="1" i="1">
                          <a:latin typeface="Cambria Math" panose="02040503050406030204" pitchFamily="18" charset="0"/>
                        </a:rPr>
                        <m:t>𝑪</m:t>
                      </m:r>
                      <m:r>
                        <a:rPr lang="de-AT" sz="1800" i="1">
                          <a:latin typeface="Cambria Math" panose="02040503050406030204" pitchFamily="18" charset="0"/>
                        </a:rPr>
                        <m:t>=</m:t>
                      </m:r>
                      <m:d>
                        <m:dPr>
                          <m:begChr m:val="{"/>
                          <m:endChr m:val="}"/>
                          <m:ctrlPr>
                            <a:rPr lang="de-AT" sz="1800" i="1">
                              <a:latin typeface="Cambria Math" panose="02040503050406030204" pitchFamily="18" charset="0"/>
                            </a:rPr>
                          </m:ctrlPr>
                        </m:dPr>
                        <m:e>
                          <m:sSub>
                            <m:sSubPr>
                              <m:ctrlPr>
                                <a:rPr lang="de-AT" sz="1800" i="1">
                                  <a:latin typeface="Cambria Math" panose="02040503050406030204" pitchFamily="18" charset="0"/>
                                </a:rPr>
                              </m:ctrlPr>
                            </m:sSubPr>
                            <m:e>
                              <m:r>
                                <a:rPr lang="de-AT" sz="1800" i="1">
                                  <a:latin typeface="Cambria Math" panose="02040503050406030204" pitchFamily="18" charset="0"/>
                                </a:rPr>
                                <m:t>𝐶</m:t>
                              </m:r>
                            </m:e>
                            <m:sub>
                              <m:r>
                                <a:rPr lang="de-AT" sz="1800" i="1">
                                  <a:latin typeface="Cambria Math" panose="02040503050406030204" pitchFamily="18" charset="0"/>
                                </a:rPr>
                                <m:t>1</m:t>
                              </m:r>
                            </m:sub>
                          </m:sSub>
                          <m:r>
                            <a:rPr lang="de-AT" sz="1800" i="1">
                              <a:latin typeface="Cambria Math" panose="02040503050406030204" pitchFamily="18" charset="0"/>
                            </a:rPr>
                            <m:t>,</m:t>
                          </m:r>
                          <m:sSub>
                            <m:sSubPr>
                              <m:ctrlPr>
                                <a:rPr lang="de-AT" sz="1800" i="1">
                                  <a:latin typeface="Cambria Math" panose="02040503050406030204" pitchFamily="18" charset="0"/>
                                </a:rPr>
                              </m:ctrlPr>
                            </m:sSubPr>
                            <m:e>
                              <m:r>
                                <a:rPr lang="de-AT" sz="1800" i="1">
                                  <a:latin typeface="Cambria Math" panose="02040503050406030204" pitchFamily="18" charset="0"/>
                                </a:rPr>
                                <m:t>𝐶</m:t>
                              </m:r>
                            </m:e>
                            <m:sub>
                              <m:r>
                                <a:rPr lang="de-AT" sz="1800" i="1">
                                  <a:latin typeface="Cambria Math" panose="02040503050406030204" pitchFamily="18" charset="0"/>
                                </a:rPr>
                                <m:t>2</m:t>
                              </m:r>
                            </m:sub>
                          </m:sSub>
                          <m:r>
                            <a:rPr lang="de-AT" sz="1800" i="1">
                              <a:latin typeface="Cambria Math" panose="02040503050406030204" pitchFamily="18" charset="0"/>
                            </a:rPr>
                            <m:t>,…,</m:t>
                          </m:r>
                          <m:sSub>
                            <m:sSubPr>
                              <m:ctrlPr>
                                <a:rPr lang="de-AT" sz="1800" i="1">
                                  <a:latin typeface="Cambria Math" panose="02040503050406030204" pitchFamily="18" charset="0"/>
                                </a:rPr>
                              </m:ctrlPr>
                            </m:sSubPr>
                            <m:e>
                              <m:r>
                                <a:rPr lang="de-AT" sz="1800" i="1">
                                  <a:latin typeface="Cambria Math" panose="02040503050406030204" pitchFamily="18" charset="0"/>
                                </a:rPr>
                                <m:t>𝐶</m:t>
                              </m:r>
                            </m:e>
                            <m:sub>
                              <m:r>
                                <a:rPr lang="de-AT" sz="1800" i="1">
                                  <a:latin typeface="Cambria Math" panose="02040503050406030204" pitchFamily="18" charset="0"/>
                                </a:rPr>
                                <m:t>𝑙</m:t>
                              </m:r>
                            </m:sub>
                          </m:sSub>
                        </m:e>
                      </m:d>
                    </m:oMath>
                  </m:oMathPara>
                </a14:m>
                <a:endParaRPr lang="de-AT" sz="1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2362771" y="2179846"/>
                <a:ext cx="1957673" cy="276999"/>
              </a:xfrm>
              <a:prstGeom prst="rect">
                <a:avLst/>
              </a:prstGeom>
              <a:blipFill rotWithShape="0">
                <a:blip r:embed="rId3"/>
                <a:stretch>
                  <a:fillRect b="-20000"/>
                </a:stretch>
              </a:blipFill>
            </p:spPr>
            <p:txBody>
              <a:bodyPr/>
              <a:lstStyle/>
              <a:p>
                <a:r>
                  <a:rPr lang="de-AT">
                    <a:noFill/>
                  </a:rPr>
                  <a:t> </a:t>
                </a:r>
              </a:p>
            </p:txBody>
          </p:sp>
        </mc:Fallback>
      </mc:AlternateContent>
      <p:sp>
        <p:nvSpPr>
          <p:cNvPr id="15" name="Oval 14"/>
          <p:cNvSpPr/>
          <p:nvPr/>
        </p:nvSpPr>
        <p:spPr>
          <a:xfrm>
            <a:off x="2519697" y="1242923"/>
            <a:ext cx="540060" cy="5917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sp>
        <p:nvSpPr>
          <p:cNvPr id="16" name="Oval 15"/>
          <p:cNvSpPr/>
          <p:nvPr/>
        </p:nvSpPr>
        <p:spPr>
          <a:xfrm>
            <a:off x="3042014" y="1756603"/>
            <a:ext cx="319586" cy="3243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sp>
        <p:nvSpPr>
          <p:cNvPr id="17" name="Oval 16"/>
          <p:cNvSpPr/>
          <p:nvPr/>
        </p:nvSpPr>
        <p:spPr>
          <a:xfrm>
            <a:off x="3375450" y="1345218"/>
            <a:ext cx="662690" cy="5805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mc:AlternateContent xmlns:mc="http://schemas.openxmlformats.org/markup-compatibility/2006" xmlns:a14="http://schemas.microsoft.com/office/drawing/2010/main">
        <mc:Choice Requires="a14">
          <p:sp>
            <p:nvSpPr>
              <p:cNvPr id="18" name="Rectangle 17"/>
              <p:cNvSpPr/>
              <p:nvPr/>
            </p:nvSpPr>
            <p:spPr>
              <a:xfrm>
                <a:off x="3757859" y="1754685"/>
                <a:ext cx="44775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AT" sz="1800" i="1">
                              <a:latin typeface="Cambria Math" panose="02040503050406030204" pitchFamily="18" charset="0"/>
                            </a:rPr>
                          </m:ctrlPr>
                        </m:sSubPr>
                        <m:e>
                          <m:r>
                            <a:rPr lang="de-AT" sz="1800" i="1">
                              <a:latin typeface="Cambria Math" panose="02040503050406030204" pitchFamily="18" charset="0"/>
                            </a:rPr>
                            <m:t>𝐶</m:t>
                          </m:r>
                        </m:e>
                        <m:sub>
                          <m:r>
                            <a:rPr lang="de-AT" sz="1800" i="1">
                              <a:latin typeface="Cambria Math" panose="02040503050406030204" pitchFamily="18" charset="0"/>
                            </a:rPr>
                            <m:t>𝑙</m:t>
                          </m:r>
                        </m:sub>
                      </m:sSub>
                    </m:oMath>
                  </m:oMathPara>
                </a14:m>
                <a:endParaRPr lang="de-AT" sz="1800" dirty="0"/>
              </a:p>
            </p:txBody>
          </p:sp>
        </mc:Choice>
        <mc:Fallback xmlns="">
          <p:sp>
            <p:nvSpPr>
              <p:cNvPr id="18" name="Rectangle 17"/>
              <p:cNvSpPr>
                <a:spLocks noRot="1" noChangeAspect="1" noMove="1" noResize="1" noEditPoints="1" noAdjustHandles="1" noChangeArrowheads="1" noChangeShapeType="1" noTextEdit="1"/>
              </p:cNvSpPr>
              <p:nvPr/>
            </p:nvSpPr>
            <p:spPr>
              <a:xfrm>
                <a:off x="3757859" y="1754685"/>
                <a:ext cx="447751" cy="369332"/>
              </a:xfrm>
              <a:prstGeom prst="rect">
                <a:avLst/>
              </a:prstGeom>
              <a:blipFill rotWithShape="0">
                <a:blip r:embed="rId4"/>
                <a:stretch>
                  <a:fillRect b="-1667"/>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993891" y="1427782"/>
                <a:ext cx="480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AT" sz="1800" i="1">
                              <a:latin typeface="Cambria Math" panose="02040503050406030204" pitchFamily="18" charset="0"/>
                            </a:rPr>
                          </m:ctrlPr>
                        </m:sSubPr>
                        <m:e>
                          <m:r>
                            <a:rPr lang="de-AT" sz="1800" i="1">
                              <a:latin typeface="Cambria Math" panose="02040503050406030204" pitchFamily="18" charset="0"/>
                            </a:rPr>
                            <m:t>𝐶</m:t>
                          </m:r>
                        </m:e>
                        <m:sub>
                          <m:r>
                            <a:rPr lang="de-AT" sz="1800" i="1">
                              <a:latin typeface="Cambria Math" panose="02040503050406030204" pitchFamily="18" charset="0"/>
                            </a:rPr>
                            <m:t>2</m:t>
                          </m:r>
                        </m:sub>
                      </m:sSub>
                    </m:oMath>
                  </m:oMathPara>
                </a14:m>
                <a:endParaRPr lang="de-AT" sz="1800" dirty="0"/>
              </a:p>
            </p:txBody>
          </p:sp>
        </mc:Choice>
        <mc:Fallback xmlns="">
          <p:sp>
            <p:nvSpPr>
              <p:cNvPr id="19" name="Rectangle 18"/>
              <p:cNvSpPr>
                <a:spLocks noRot="1" noChangeAspect="1" noMove="1" noResize="1" noEditPoints="1" noAdjustHandles="1" noChangeArrowheads="1" noChangeShapeType="1" noTextEdit="1"/>
              </p:cNvSpPr>
              <p:nvPr/>
            </p:nvSpPr>
            <p:spPr>
              <a:xfrm>
                <a:off x="2993891" y="1427782"/>
                <a:ext cx="480453" cy="369332"/>
              </a:xfrm>
              <a:prstGeom prst="rect">
                <a:avLst/>
              </a:prstGeom>
              <a:blipFill rotWithShape="0">
                <a:blip r:embed="rId5"/>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2500211" y="1756985"/>
                <a:ext cx="47513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AT" sz="1800" i="1">
                              <a:latin typeface="Cambria Math" panose="02040503050406030204" pitchFamily="18" charset="0"/>
                            </a:rPr>
                          </m:ctrlPr>
                        </m:sSubPr>
                        <m:e>
                          <m:r>
                            <a:rPr lang="de-AT" sz="1800" i="1">
                              <a:latin typeface="Cambria Math" panose="02040503050406030204" pitchFamily="18" charset="0"/>
                            </a:rPr>
                            <m:t>𝐶</m:t>
                          </m:r>
                        </m:e>
                        <m:sub>
                          <m:r>
                            <a:rPr lang="de-AT" sz="1800" i="1">
                              <a:latin typeface="Cambria Math" panose="02040503050406030204" pitchFamily="18" charset="0"/>
                            </a:rPr>
                            <m:t>1</m:t>
                          </m:r>
                        </m:sub>
                      </m:sSub>
                    </m:oMath>
                  </m:oMathPara>
                </a14:m>
                <a:endParaRPr lang="de-AT" sz="1800" dirty="0"/>
              </a:p>
            </p:txBody>
          </p:sp>
        </mc:Choice>
        <mc:Fallback xmlns="">
          <p:sp>
            <p:nvSpPr>
              <p:cNvPr id="20" name="Rectangle 19"/>
              <p:cNvSpPr>
                <a:spLocks noRot="1" noChangeAspect="1" noMove="1" noResize="1" noEditPoints="1" noAdjustHandles="1" noChangeArrowheads="1" noChangeShapeType="1" noTextEdit="1"/>
              </p:cNvSpPr>
              <p:nvPr/>
            </p:nvSpPr>
            <p:spPr>
              <a:xfrm>
                <a:off x="2500211" y="1756985"/>
                <a:ext cx="475130" cy="369332"/>
              </a:xfrm>
              <a:prstGeom prst="rect">
                <a:avLst/>
              </a:prstGeom>
              <a:blipFill rotWithShape="0">
                <a:blip r:embed="rId6"/>
                <a:stretch>
                  <a:fillRect/>
                </a:stretch>
              </a:blipFill>
            </p:spPr>
            <p:txBody>
              <a:bodyPr/>
              <a:lstStyle/>
              <a:p>
                <a:r>
                  <a:rPr lang="de-AT">
                    <a:noFill/>
                  </a:rPr>
                  <a:t> </a:t>
                </a:r>
              </a:p>
            </p:txBody>
          </p:sp>
        </mc:Fallback>
      </mc:AlternateContent>
      <p:grpSp>
        <p:nvGrpSpPr>
          <p:cNvPr id="21" name="Group 20"/>
          <p:cNvGrpSpPr/>
          <p:nvPr/>
        </p:nvGrpSpPr>
        <p:grpSpPr>
          <a:xfrm>
            <a:off x="446788" y="1247461"/>
            <a:ext cx="1270292" cy="755642"/>
            <a:chOff x="2833823" y="2392454"/>
            <a:chExt cx="1693723" cy="1007522"/>
          </a:xfrm>
        </p:grpSpPr>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9365" y="2392454"/>
              <a:ext cx="181555" cy="303382"/>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3823" y="2730230"/>
              <a:ext cx="181555" cy="303382"/>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0593" y="3096594"/>
              <a:ext cx="181555" cy="303382"/>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5991" y="2730230"/>
              <a:ext cx="181555" cy="303382"/>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3560" y="2569930"/>
              <a:ext cx="181555" cy="303382"/>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1146" y="2874246"/>
              <a:ext cx="181555" cy="303382"/>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2480" y="2760570"/>
              <a:ext cx="181555" cy="303382"/>
            </a:xfrm>
            <a:prstGeom prst="rect">
              <a:avLst/>
            </a:prstGeom>
          </p:spPr>
        </p:pic>
      </p:grpSp>
      <p:sp>
        <p:nvSpPr>
          <p:cNvPr id="29" name="Oval 28"/>
          <p:cNvSpPr/>
          <p:nvPr/>
        </p:nvSpPr>
        <p:spPr>
          <a:xfrm>
            <a:off x="343556" y="1004154"/>
            <a:ext cx="1428027" cy="10989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mc:AlternateContent xmlns:mc="http://schemas.openxmlformats.org/markup-compatibility/2006" xmlns:a14="http://schemas.microsoft.com/office/drawing/2010/main">
        <mc:Choice Requires="a14">
          <p:sp>
            <p:nvSpPr>
              <p:cNvPr id="30" name="TextBox 29"/>
              <p:cNvSpPr txBox="1"/>
              <p:nvPr/>
            </p:nvSpPr>
            <p:spPr>
              <a:xfrm>
                <a:off x="63419" y="2179846"/>
                <a:ext cx="1988301" cy="3198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AT" sz="1800" b="1" i="1">
                          <a:latin typeface="Cambria Math" panose="02040503050406030204" pitchFamily="18" charset="0"/>
                        </a:rPr>
                        <m:t>𝑷</m:t>
                      </m:r>
                      <m:r>
                        <a:rPr lang="de-AT" sz="1800" i="1">
                          <a:latin typeface="Cambria Math" panose="02040503050406030204" pitchFamily="18" charset="0"/>
                        </a:rPr>
                        <m:t>=</m:t>
                      </m:r>
                      <m:d>
                        <m:dPr>
                          <m:begChr m:val="{"/>
                          <m:endChr m:val="}"/>
                          <m:ctrlPr>
                            <a:rPr lang="de-AT" sz="1800" i="1">
                              <a:latin typeface="Cambria Math" panose="02040503050406030204" pitchFamily="18" charset="0"/>
                            </a:rPr>
                          </m:ctrlPr>
                        </m:dPr>
                        <m:e>
                          <m:sSub>
                            <m:sSubPr>
                              <m:ctrlPr>
                                <a:rPr lang="de-AT" sz="1800" i="1">
                                  <a:latin typeface="Cambria Math" panose="02040503050406030204" pitchFamily="18" charset="0"/>
                                </a:rPr>
                              </m:ctrlPr>
                            </m:sSubPr>
                            <m:e>
                              <m:r>
                                <a:rPr lang="de-AT" sz="1800" i="1">
                                  <a:latin typeface="Cambria Math" panose="02040503050406030204" pitchFamily="18" charset="0"/>
                                </a:rPr>
                                <m:t>𝑃</m:t>
                              </m:r>
                            </m:e>
                            <m:sub>
                              <m:r>
                                <a:rPr lang="de-AT" sz="1800" i="1">
                                  <a:latin typeface="Cambria Math" panose="02040503050406030204" pitchFamily="18" charset="0"/>
                                </a:rPr>
                                <m:t>1</m:t>
                              </m:r>
                            </m:sub>
                          </m:sSub>
                          <m:r>
                            <a:rPr lang="de-AT" sz="1800" i="1">
                              <a:latin typeface="Cambria Math" panose="02040503050406030204" pitchFamily="18" charset="0"/>
                            </a:rPr>
                            <m:t>,</m:t>
                          </m:r>
                          <m:sSub>
                            <m:sSubPr>
                              <m:ctrlPr>
                                <a:rPr lang="de-AT" sz="1800" i="1">
                                  <a:latin typeface="Cambria Math" panose="02040503050406030204" pitchFamily="18" charset="0"/>
                                </a:rPr>
                              </m:ctrlPr>
                            </m:sSubPr>
                            <m:e>
                              <m:r>
                                <a:rPr lang="de-AT" sz="1800" i="1">
                                  <a:latin typeface="Cambria Math" panose="02040503050406030204" pitchFamily="18" charset="0"/>
                                </a:rPr>
                                <m:t>𝑃</m:t>
                              </m:r>
                            </m:e>
                            <m:sub>
                              <m:r>
                                <a:rPr lang="de-AT" sz="1800" i="1">
                                  <a:latin typeface="Cambria Math" panose="02040503050406030204" pitchFamily="18" charset="0"/>
                                </a:rPr>
                                <m:t>2</m:t>
                              </m:r>
                            </m:sub>
                          </m:sSub>
                          <m:r>
                            <a:rPr lang="de-AT" sz="1800" i="1">
                              <a:latin typeface="Cambria Math" panose="02040503050406030204" pitchFamily="18" charset="0"/>
                            </a:rPr>
                            <m:t>,…,</m:t>
                          </m:r>
                          <m:sSub>
                            <m:sSubPr>
                              <m:ctrlPr>
                                <a:rPr lang="de-AT" sz="1800" i="1">
                                  <a:latin typeface="Cambria Math" panose="02040503050406030204" pitchFamily="18" charset="0"/>
                                </a:rPr>
                              </m:ctrlPr>
                            </m:sSubPr>
                            <m:e>
                              <m:r>
                                <a:rPr lang="de-AT" sz="1800" i="1">
                                  <a:latin typeface="Cambria Math" panose="02040503050406030204" pitchFamily="18" charset="0"/>
                                </a:rPr>
                                <m:t>𝑃</m:t>
                              </m:r>
                            </m:e>
                            <m:sub>
                              <m:sSub>
                                <m:sSubPr>
                                  <m:ctrlPr>
                                    <a:rPr lang="de-AT" sz="1800" i="1">
                                      <a:latin typeface="Cambria Math" panose="02040503050406030204" pitchFamily="18" charset="0"/>
                                    </a:rPr>
                                  </m:ctrlPr>
                                </m:sSubPr>
                                <m:e>
                                  <m:r>
                                    <a:rPr lang="de-AT" sz="1800" i="1">
                                      <a:latin typeface="Cambria Math" panose="02040503050406030204" pitchFamily="18" charset="0"/>
                                    </a:rPr>
                                    <m:t>𝑛</m:t>
                                  </m:r>
                                </m:e>
                                <m:sub>
                                  <m:r>
                                    <a:rPr lang="de-AT" sz="1800" b="1" i="1">
                                      <a:latin typeface="Cambria Math" panose="02040503050406030204" pitchFamily="18" charset="0"/>
                                    </a:rPr>
                                    <m:t>𝑷</m:t>
                                  </m:r>
                                </m:sub>
                              </m:sSub>
                            </m:sub>
                          </m:sSub>
                          <m:r>
                            <a:rPr lang="de-AT" sz="1800" i="1">
                              <a:latin typeface="Cambria Math" panose="02040503050406030204" pitchFamily="18" charset="0"/>
                            </a:rPr>
                            <m:t> </m:t>
                          </m:r>
                        </m:e>
                      </m:d>
                    </m:oMath>
                  </m:oMathPara>
                </a14:m>
                <a:endParaRPr lang="de-AT" sz="1800" dirty="0"/>
              </a:p>
            </p:txBody>
          </p:sp>
        </mc:Choice>
        <mc:Fallback xmlns="">
          <p:sp>
            <p:nvSpPr>
              <p:cNvPr id="30" name="TextBox 29"/>
              <p:cNvSpPr txBox="1">
                <a:spLocks noRot="1" noChangeAspect="1" noMove="1" noResize="1" noEditPoints="1" noAdjustHandles="1" noChangeArrowheads="1" noChangeShapeType="1" noTextEdit="1"/>
              </p:cNvSpPr>
              <p:nvPr/>
            </p:nvSpPr>
            <p:spPr>
              <a:xfrm>
                <a:off x="63419" y="2179846"/>
                <a:ext cx="1988301" cy="319896"/>
              </a:xfrm>
              <a:prstGeom prst="rect">
                <a:avLst/>
              </a:prstGeom>
              <a:blipFill rotWithShape="0">
                <a:blip r:embed="rId8"/>
                <a:stretch>
                  <a:fillRect l="-1835" b="-17308"/>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1864724" y="1132594"/>
                <a:ext cx="3282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AT" sz="1800" i="1" dirty="0">
                          <a:latin typeface="Cambria Math" panose="02040503050406030204" pitchFamily="18" charset="0"/>
                          <a:cs typeface="Arial" panose="020B0604020202020204" pitchFamily="34" charset="0"/>
                        </a:rPr>
                        <m:t>𝑙</m:t>
                      </m:r>
                    </m:oMath>
                  </m:oMathPara>
                </a14:m>
                <a:endParaRPr lang="de-AT" sz="1800" dirty="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864724" y="1132594"/>
                <a:ext cx="328230" cy="369332"/>
              </a:xfrm>
              <a:prstGeom prst="rect">
                <a:avLst/>
              </a:prstGeom>
              <a:blipFill rotWithShape="1">
                <a:blip r:embed="rId9"/>
                <a:stretch>
                  <a:fillRect/>
                </a:stretch>
              </a:blipFill>
            </p:spPr>
            <p:txBody>
              <a:bodyPr/>
              <a:lstStyle/>
              <a:p>
                <a:r>
                  <a:rPr lang="en-US">
                    <a:noFill/>
                  </a:rPr>
                  <a:t> </a:t>
                </a:r>
              </a:p>
            </p:txBody>
          </p:sp>
        </mc:Fallback>
      </mc:AlternateContent>
      <p:sp>
        <p:nvSpPr>
          <p:cNvPr id="32" name="Right Arrow 97"/>
          <p:cNvSpPr/>
          <p:nvPr/>
        </p:nvSpPr>
        <p:spPr>
          <a:xfrm rot="5400000">
            <a:off x="3162202" y="2559107"/>
            <a:ext cx="372741"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grpSp>
        <p:nvGrpSpPr>
          <p:cNvPr id="33" name="Gruppieren 7"/>
          <p:cNvGrpSpPr>
            <a:grpSpLocks noChangeAspect="1"/>
          </p:cNvGrpSpPr>
          <p:nvPr/>
        </p:nvGrpSpPr>
        <p:grpSpPr>
          <a:xfrm>
            <a:off x="2393499" y="2868290"/>
            <a:ext cx="1962477" cy="1620000"/>
            <a:chOff x="3018515" y="771550"/>
            <a:chExt cx="2273565" cy="1876500"/>
          </a:xfrm>
        </p:grpSpPr>
        <p:grpSp>
          <p:nvGrpSpPr>
            <p:cNvPr id="34" name="Gruppieren 266"/>
            <p:cNvGrpSpPr/>
            <p:nvPr/>
          </p:nvGrpSpPr>
          <p:grpSpPr>
            <a:xfrm>
              <a:off x="3018515" y="771550"/>
              <a:ext cx="2273565" cy="1876500"/>
              <a:chOff x="0" y="-89196"/>
              <a:chExt cx="2131096" cy="1913009"/>
            </a:xfrm>
          </p:grpSpPr>
          <p:sp>
            <p:nvSpPr>
              <p:cNvPr id="36" name="Rectangle 122"/>
              <p:cNvSpPr/>
              <p:nvPr/>
            </p:nvSpPr>
            <p:spPr>
              <a:xfrm>
                <a:off x="0" y="-89196"/>
                <a:ext cx="2125880" cy="1913009"/>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37" name="Text Box 2"/>
              <p:cNvSpPr txBox="1">
                <a:spLocks noChangeArrowheads="1"/>
              </p:cNvSpPr>
              <p:nvPr/>
            </p:nvSpPr>
            <p:spPr bwMode="auto">
              <a:xfrm>
                <a:off x="5217" y="-83978"/>
                <a:ext cx="2125879" cy="330304"/>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a:latin typeface="+mn-lt"/>
                    <a:ea typeface="Calibri"/>
                    <a:cs typeface="Arial" pitchFamily="34" charset="0"/>
                  </a:rPr>
                  <a:t>Lens Generation</a:t>
                </a:r>
              </a:p>
            </p:txBody>
          </p:sp>
        </p:grpSp>
        <p:cxnSp>
          <p:nvCxnSpPr>
            <p:cNvPr id="35" name="Straight Connector 11"/>
            <p:cNvCxnSpPr/>
            <p:nvPr/>
          </p:nvCxnSpPr>
          <p:spPr bwMode="auto">
            <a:xfrm>
              <a:off x="3025924" y="2360180"/>
              <a:ext cx="2266156" cy="1618"/>
            </a:xfrm>
            <a:prstGeom prst="line">
              <a:avLst/>
            </a:prstGeom>
            <a:solidFill>
              <a:schemeClr val="bg1"/>
            </a:solidFill>
            <a:ln>
              <a:solidFill>
                <a:srgbClr val="B0BFD4"/>
              </a:solidFill>
            </a:ln>
            <a:effectLst/>
          </p:spPr>
          <p:style>
            <a:lnRef idx="2">
              <a:schemeClr val="accent1">
                <a:shade val="50000"/>
              </a:schemeClr>
            </a:lnRef>
            <a:fillRef idx="1">
              <a:schemeClr val="accent1"/>
            </a:fillRef>
            <a:effectRef idx="0">
              <a:schemeClr val="accent1"/>
            </a:effectRef>
            <a:fontRef idx="minor">
              <a:schemeClr val="lt1"/>
            </a:fontRef>
          </p:style>
        </p:cxnSp>
      </p:grpSp>
      <mc:AlternateContent xmlns:mc="http://schemas.openxmlformats.org/markup-compatibility/2006" xmlns:a14="http://schemas.microsoft.com/office/drawing/2010/main">
        <mc:Choice Requires="a14">
          <p:sp>
            <p:nvSpPr>
              <p:cNvPr id="38" name="TextBox 37"/>
              <p:cNvSpPr txBox="1"/>
              <p:nvPr/>
            </p:nvSpPr>
            <p:spPr>
              <a:xfrm>
                <a:off x="2376702" y="4208884"/>
                <a:ext cx="1952870"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AT" sz="1800" b="1" i="1">
                          <a:latin typeface="Cambria Math" panose="02040503050406030204" pitchFamily="18" charset="0"/>
                        </a:rPr>
                        <m:t>𝑳</m:t>
                      </m:r>
                      <m:r>
                        <a:rPr lang="de-AT" sz="1800" i="1">
                          <a:latin typeface="Cambria Math" panose="02040503050406030204" pitchFamily="18" charset="0"/>
                        </a:rPr>
                        <m:t>=</m:t>
                      </m:r>
                      <m:d>
                        <m:dPr>
                          <m:begChr m:val="{"/>
                          <m:endChr m:val="}"/>
                          <m:ctrlPr>
                            <a:rPr lang="de-AT" sz="1800" i="1">
                              <a:latin typeface="Cambria Math" panose="02040503050406030204" pitchFamily="18" charset="0"/>
                            </a:rPr>
                          </m:ctrlPr>
                        </m:dPr>
                        <m:e>
                          <m:sSub>
                            <m:sSubPr>
                              <m:ctrlPr>
                                <a:rPr lang="de-AT" sz="1800" i="1">
                                  <a:latin typeface="Cambria Math" panose="02040503050406030204" pitchFamily="18" charset="0"/>
                                </a:rPr>
                              </m:ctrlPr>
                            </m:sSubPr>
                            <m:e>
                              <m:r>
                                <a:rPr lang="de-AT" sz="1800" i="1">
                                  <a:latin typeface="Cambria Math" panose="02040503050406030204" pitchFamily="18" charset="0"/>
                                </a:rPr>
                                <m:t>𝐿</m:t>
                              </m:r>
                            </m:e>
                            <m:sub>
                              <m:r>
                                <a:rPr lang="de-AT" sz="1800" i="1">
                                  <a:latin typeface="Cambria Math" panose="02040503050406030204" pitchFamily="18" charset="0"/>
                                </a:rPr>
                                <m:t>1</m:t>
                              </m:r>
                            </m:sub>
                          </m:sSub>
                          <m:r>
                            <a:rPr lang="de-AT" sz="1800" i="1">
                              <a:latin typeface="Cambria Math" panose="02040503050406030204" pitchFamily="18" charset="0"/>
                            </a:rPr>
                            <m:t>,</m:t>
                          </m:r>
                          <m:sSub>
                            <m:sSubPr>
                              <m:ctrlPr>
                                <a:rPr lang="de-AT" sz="1800" i="1">
                                  <a:latin typeface="Cambria Math" panose="02040503050406030204" pitchFamily="18" charset="0"/>
                                </a:rPr>
                              </m:ctrlPr>
                            </m:sSubPr>
                            <m:e>
                              <m:r>
                                <a:rPr lang="de-AT" sz="1800" i="1">
                                  <a:latin typeface="Cambria Math" panose="02040503050406030204" pitchFamily="18" charset="0"/>
                                </a:rPr>
                                <m:t>𝐿</m:t>
                              </m:r>
                            </m:e>
                            <m:sub>
                              <m:r>
                                <a:rPr lang="de-AT" sz="1800" i="1">
                                  <a:latin typeface="Cambria Math" panose="02040503050406030204" pitchFamily="18" charset="0"/>
                                </a:rPr>
                                <m:t>2</m:t>
                              </m:r>
                            </m:sub>
                          </m:sSub>
                          <m:r>
                            <a:rPr lang="de-AT" sz="1800" i="1">
                              <a:latin typeface="Cambria Math" panose="02040503050406030204" pitchFamily="18" charset="0"/>
                            </a:rPr>
                            <m:t>,…,</m:t>
                          </m:r>
                          <m:sSub>
                            <m:sSubPr>
                              <m:ctrlPr>
                                <a:rPr lang="de-AT" sz="1800" i="1">
                                  <a:latin typeface="Cambria Math" panose="02040503050406030204" pitchFamily="18" charset="0"/>
                                </a:rPr>
                              </m:ctrlPr>
                            </m:sSubPr>
                            <m:e>
                              <m:r>
                                <a:rPr lang="de-AT" sz="1800" i="1">
                                  <a:latin typeface="Cambria Math" panose="02040503050406030204" pitchFamily="18" charset="0"/>
                                </a:rPr>
                                <m:t>𝐿</m:t>
                              </m:r>
                            </m:e>
                            <m:sub>
                              <m:r>
                                <a:rPr lang="de-AT" sz="1800" i="1">
                                  <a:latin typeface="Cambria Math" panose="02040503050406030204" pitchFamily="18" charset="0"/>
                                </a:rPr>
                                <m:t>𝑙</m:t>
                              </m:r>
                            </m:sub>
                          </m:sSub>
                        </m:e>
                      </m:d>
                    </m:oMath>
                  </m:oMathPara>
                </a14:m>
                <a:endParaRPr lang="de-AT" sz="1800" dirty="0"/>
              </a:p>
            </p:txBody>
          </p:sp>
        </mc:Choice>
        <mc:Fallback xmlns="">
          <p:sp>
            <p:nvSpPr>
              <p:cNvPr id="38" name="TextBox 37"/>
              <p:cNvSpPr txBox="1">
                <a:spLocks noRot="1" noChangeAspect="1" noMove="1" noResize="1" noEditPoints="1" noAdjustHandles="1" noChangeArrowheads="1" noChangeShapeType="1" noTextEdit="1"/>
              </p:cNvSpPr>
              <p:nvPr/>
            </p:nvSpPr>
            <p:spPr>
              <a:xfrm>
                <a:off x="2376702" y="4208884"/>
                <a:ext cx="1952870" cy="276999"/>
              </a:xfrm>
              <a:prstGeom prst="rect">
                <a:avLst/>
              </a:prstGeom>
              <a:blipFill rotWithShape="0">
                <a:blip r:embed="rId10"/>
                <a:stretch>
                  <a:fillRect b="-17391"/>
                </a:stretch>
              </a:blipFill>
            </p:spPr>
            <p:txBody>
              <a:bodyPr/>
              <a:lstStyle/>
              <a:p>
                <a:r>
                  <a:rPr lang="de-AT">
                    <a:noFill/>
                  </a:rPr>
                  <a:t> </a:t>
                </a:r>
              </a:p>
            </p:txBody>
          </p:sp>
        </mc:Fallback>
      </mc:AlternateContent>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22962" y="3272169"/>
            <a:ext cx="536870" cy="342071"/>
          </a:xfrm>
          <a:prstGeom prst="rect">
            <a:avLst/>
          </a:prstGeom>
        </p:spPr>
      </p:pic>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95063" y="3213472"/>
            <a:ext cx="536870" cy="683555"/>
          </a:xfrm>
          <a:prstGeom prst="rect">
            <a:avLst/>
          </a:prstGeom>
        </p:spPr>
      </p:pic>
      <p:pic>
        <p:nvPicPr>
          <p:cNvPr id="41" name="Picture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31840" y="3814441"/>
            <a:ext cx="268728" cy="341485"/>
          </a:xfrm>
          <a:prstGeom prst="rect">
            <a:avLst/>
          </a:prstGeom>
        </p:spPr>
      </p:pic>
      <p:grpSp>
        <p:nvGrpSpPr>
          <p:cNvPr id="42" name="Group 41"/>
          <p:cNvGrpSpPr/>
          <p:nvPr/>
        </p:nvGrpSpPr>
        <p:grpSpPr>
          <a:xfrm>
            <a:off x="2685386" y="1281956"/>
            <a:ext cx="1270292" cy="755642"/>
            <a:chOff x="2833823" y="2392454"/>
            <a:chExt cx="1693723" cy="1007522"/>
          </a:xfrm>
        </p:grpSpPr>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9365" y="2392454"/>
              <a:ext cx="181555" cy="303382"/>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3823" y="2730230"/>
              <a:ext cx="181555" cy="303382"/>
            </a:xfrm>
            <a:prstGeom prst="rect">
              <a:avLst/>
            </a:prstGeom>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0593" y="3096594"/>
              <a:ext cx="181555" cy="303382"/>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5991" y="2730230"/>
              <a:ext cx="181555" cy="303382"/>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3560" y="2569930"/>
              <a:ext cx="181555" cy="303382"/>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1146" y="2874246"/>
              <a:ext cx="181555" cy="303382"/>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2480" y="2760570"/>
              <a:ext cx="181555" cy="303382"/>
            </a:xfrm>
            <a:prstGeom prst="rect">
              <a:avLst/>
            </a:prstGeom>
          </p:spPr>
        </p:pic>
      </p:grpSp>
      <mc:AlternateContent xmlns:mc="http://schemas.openxmlformats.org/markup-compatibility/2006" xmlns:a14="http://schemas.microsoft.com/office/drawing/2010/main">
        <mc:Choice Requires="a14">
          <p:sp>
            <p:nvSpPr>
              <p:cNvPr id="50" name="Rectangle 49"/>
              <p:cNvSpPr/>
              <p:nvPr/>
            </p:nvSpPr>
            <p:spPr>
              <a:xfrm>
                <a:off x="3635945" y="3809663"/>
                <a:ext cx="44685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AT" sz="1800" i="1">
                              <a:latin typeface="Cambria Math" panose="02040503050406030204" pitchFamily="18" charset="0"/>
                            </a:rPr>
                          </m:ctrlPr>
                        </m:sSubPr>
                        <m:e>
                          <m:r>
                            <a:rPr lang="de-AT" sz="1800" i="1">
                              <a:latin typeface="Cambria Math" panose="02040503050406030204" pitchFamily="18" charset="0"/>
                            </a:rPr>
                            <m:t>𝐿</m:t>
                          </m:r>
                        </m:e>
                        <m:sub>
                          <m:r>
                            <a:rPr lang="de-AT" sz="1800" i="1">
                              <a:latin typeface="Cambria Math" panose="02040503050406030204" pitchFamily="18" charset="0"/>
                            </a:rPr>
                            <m:t>𝑙</m:t>
                          </m:r>
                        </m:sub>
                      </m:sSub>
                    </m:oMath>
                  </m:oMathPara>
                </a14:m>
                <a:endParaRPr lang="de-AT" sz="1800" dirty="0"/>
              </a:p>
            </p:txBody>
          </p:sp>
        </mc:Choice>
        <mc:Fallback xmlns="">
          <p:sp>
            <p:nvSpPr>
              <p:cNvPr id="50" name="Rectangle 49"/>
              <p:cNvSpPr>
                <a:spLocks noRot="1" noChangeAspect="1" noMove="1" noResize="1" noEditPoints="1" noAdjustHandles="1" noChangeArrowheads="1" noChangeShapeType="1" noTextEdit="1"/>
              </p:cNvSpPr>
              <p:nvPr/>
            </p:nvSpPr>
            <p:spPr>
              <a:xfrm>
                <a:off x="3635945" y="3809663"/>
                <a:ext cx="446854" cy="369332"/>
              </a:xfrm>
              <a:prstGeom prst="rect">
                <a:avLst/>
              </a:prstGeom>
              <a:blipFill rotWithShape="0">
                <a:blip r:embed="rId14"/>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3059832" y="3473162"/>
                <a:ext cx="4795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AT" sz="1800" i="1">
                              <a:latin typeface="Cambria Math" panose="02040503050406030204" pitchFamily="18" charset="0"/>
                            </a:rPr>
                          </m:ctrlPr>
                        </m:sSubPr>
                        <m:e>
                          <m:r>
                            <a:rPr lang="de-AT" sz="1800" i="1">
                              <a:latin typeface="Cambria Math" panose="02040503050406030204" pitchFamily="18" charset="0"/>
                            </a:rPr>
                            <m:t>𝐿</m:t>
                          </m:r>
                        </m:e>
                        <m:sub>
                          <m:r>
                            <a:rPr lang="de-AT" sz="1800" i="1">
                              <a:latin typeface="Cambria Math" panose="02040503050406030204" pitchFamily="18" charset="0"/>
                            </a:rPr>
                            <m:t>2</m:t>
                          </m:r>
                        </m:sub>
                      </m:sSub>
                    </m:oMath>
                  </m:oMathPara>
                </a14:m>
                <a:endParaRPr lang="de-AT" sz="1800" dirty="0"/>
              </a:p>
            </p:txBody>
          </p:sp>
        </mc:Choice>
        <mc:Fallback xmlns="">
          <p:sp>
            <p:nvSpPr>
              <p:cNvPr id="51" name="Rectangle 50"/>
              <p:cNvSpPr>
                <a:spLocks noRot="1" noChangeAspect="1" noMove="1" noResize="1" noEditPoints="1" noAdjustHandles="1" noChangeArrowheads="1" noChangeShapeType="1" noTextEdit="1"/>
              </p:cNvSpPr>
              <p:nvPr/>
            </p:nvSpPr>
            <p:spPr>
              <a:xfrm>
                <a:off x="3059832" y="3473162"/>
                <a:ext cx="479555" cy="369332"/>
              </a:xfrm>
              <a:prstGeom prst="rect">
                <a:avLst/>
              </a:prstGeom>
              <a:blipFill rotWithShape="0">
                <a:blip r:embed="rId15"/>
                <a:stretch>
                  <a:fillRect b="-1667"/>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2555776" y="3507854"/>
                <a:ext cx="4742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AT" sz="1800" i="1">
                              <a:latin typeface="Cambria Math" panose="02040503050406030204" pitchFamily="18" charset="0"/>
                            </a:rPr>
                          </m:ctrlPr>
                        </m:sSubPr>
                        <m:e>
                          <m:r>
                            <a:rPr lang="de-AT" sz="1800" i="1">
                              <a:latin typeface="Cambria Math" panose="02040503050406030204" pitchFamily="18" charset="0"/>
                            </a:rPr>
                            <m:t>𝐿</m:t>
                          </m:r>
                        </m:e>
                        <m:sub>
                          <m:r>
                            <a:rPr lang="de-AT" sz="1800" i="1">
                              <a:latin typeface="Cambria Math" panose="02040503050406030204" pitchFamily="18" charset="0"/>
                            </a:rPr>
                            <m:t>1</m:t>
                          </m:r>
                        </m:sub>
                      </m:sSub>
                    </m:oMath>
                  </m:oMathPara>
                </a14:m>
                <a:endParaRPr lang="de-AT" sz="1800" dirty="0"/>
              </a:p>
            </p:txBody>
          </p:sp>
        </mc:Choice>
        <mc:Fallback xmlns="">
          <p:sp>
            <p:nvSpPr>
              <p:cNvPr id="52" name="Rectangle 51"/>
              <p:cNvSpPr>
                <a:spLocks noRot="1" noChangeAspect="1" noMove="1" noResize="1" noEditPoints="1" noAdjustHandles="1" noChangeArrowheads="1" noChangeShapeType="1" noTextEdit="1"/>
              </p:cNvSpPr>
              <p:nvPr/>
            </p:nvSpPr>
            <p:spPr>
              <a:xfrm>
                <a:off x="2555776" y="3507854"/>
                <a:ext cx="474232" cy="369332"/>
              </a:xfrm>
              <a:prstGeom prst="rect">
                <a:avLst/>
              </a:prstGeom>
              <a:blipFill rotWithShape="0">
                <a:blip r:embed="rId16"/>
                <a:stretch>
                  <a:fillRect/>
                </a:stretch>
              </a:blipFill>
            </p:spPr>
            <p:txBody>
              <a:bodyPr/>
              <a:lstStyle/>
              <a:p>
                <a:r>
                  <a:rPr lang="de-AT">
                    <a:noFill/>
                  </a:rPr>
                  <a:t> </a:t>
                </a:r>
              </a:p>
            </p:txBody>
          </p:sp>
        </mc:Fallback>
      </mc:AlternateContent>
      <p:grpSp>
        <p:nvGrpSpPr>
          <p:cNvPr id="53" name="Gruppieren 7"/>
          <p:cNvGrpSpPr>
            <a:grpSpLocks noChangeAspect="1"/>
          </p:cNvGrpSpPr>
          <p:nvPr/>
        </p:nvGrpSpPr>
        <p:grpSpPr>
          <a:xfrm>
            <a:off x="5471427" y="2886013"/>
            <a:ext cx="1962478" cy="1620000"/>
            <a:chOff x="3018514" y="771550"/>
            <a:chExt cx="2273566" cy="1876500"/>
          </a:xfrm>
        </p:grpSpPr>
        <p:grpSp>
          <p:nvGrpSpPr>
            <p:cNvPr id="54" name="Gruppieren 266"/>
            <p:cNvGrpSpPr/>
            <p:nvPr/>
          </p:nvGrpSpPr>
          <p:grpSpPr>
            <a:xfrm>
              <a:off x="3018514" y="771550"/>
              <a:ext cx="2273566" cy="1876500"/>
              <a:chOff x="-1" y="-89196"/>
              <a:chExt cx="2131097" cy="1913009"/>
            </a:xfrm>
          </p:grpSpPr>
          <p:sp>
            <p:nvSpPr>
              <p:cNvPr id="56" name="Rectangle 122"/>
              <p:cNvSpPr/>
              <p:nvPr/>
            </p:nvSpPr>
            <p:spPr>
              <a:xfrm>
                <a:off x="-1" y="-89196"/>
                <a:ext cx="2125880" cy="1913009"/>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57" name="Text Box 2"/>
              <p:cNvSpPr txBox="1">
                <a:spLocks noChangeArrowheads="1"/>
              </p:cNvSpPr>
              <p:nvPr/>
            </p:nvSpPr>
            <p:spPr bwMode="auto">
              <a:xfrm>
                <a:off x="5217" y="-83978"/>
                <a:ext cx="2125879" cy="330304"/>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a:latin typeface="+mn-lt"/>
                    <a:ea typeface="Calibri"/>
                    <a:cs typeface="Arial" pitchFamily="34" charset="0"/>
                  </a:rPr>
                  <a:t>Layout Optimization</a:t>
                </a:r>
              </a:p>
            </p:txBody>
          </p:sp>
        </p:grpSp>
        <p:cxnSp>
          <p:nvCxnSpPr>
            <p:cNvPr id="55" name="Straight Connector 11"/>
            <p:cNvCxnSpPr/>
            <p:nvPr/>
          </p:nvCxnSpPr>
          <p:spPr bwMode="auto">
            <a:xfrm>
              <a:off x="3025924" y="2360180"/>
              <a:ext cx="2266156" cy="1618"/>
            </a:xfrm>
            <a:prstGeom prst="line">
              <a:avLst/>
            </a:prstGeom>
            <a:solidFill>
              <a:schemeClr val="bg1"/>
            </a:solidFill>
            <a:ln>
              <a:solidFill>
                <a:srgbClr val="B0BFD4"/>
              </a:solidFill>
            </a:ln>
            <a:effectLst/>
          </p:spPr>
          <p:style>
            <a:lnRef idx="2">
              <a:schemeClr val="accent1">
                <a:shade val="50000"/>
              </a:schemeClr>
            </a:lnRef>
            <a:fillRef idx="1">
              <a:schemeClr val="accent1"/>
            </a:fillRef>
            <a:effectRef idx="0">
              <a:schemeClr val="accent1"/>
            </a:effectRef>
            <a:fontRef idx="minor">
              <a:schemeClr val="lt1"/>
            </a:fontRef>
          </p:style>
        </p:cxnSp>
      </p:grpSp>
      <p:sp>
        <p:nvSpPr>
          <p:cNvPr id="58" name="Right Arrow 97"/>
          <p:cNvSpPr/>
          <p:nvPr/>
        </p:nvSpPr>
        <p:spPr>
          <a:xfrm>
            <a:off x="4367310" y="3681242"/>
            <a:ext cx="1099943"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pic>
        <p:nvPicPr>
          <p:cNvPr id="59" name="Picture 5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20757" y="3189120"/>
            <a:ext cx="1449881" cy="1026114"/>
          </a:xfrm>
          <a:prstGeom prst="rect">
            <a:avLst/>
          </a:prstGeom>
        </p:spPr>
      </p:pic>
      <p:sp>
        <p:nvSpPr>
          <p:cNvPr id="60" name="TextBox 59"/>
          <p:cNvSpPr txBox="1"/>
          <p:nvPr/>
        </p:nvSpPr>
        <p:spPr>
          <a:xfrm>
            <a:off x="5466623" y="4238967"/>
            <a:ext cx="1967282" cy="276999"/>
          </a:xfrm>
          <a:prstGeom prst="rect">
            <a:avLst/>
          </a:prstGeom>
          <a:noFill/>
        </p:spPr>
        <p:txBody>
          <a:bodyPr wrap="square" lIns="0" tIns="0" rIns="0" bIns="0" rtlCol="0">
            <a:spAutoFit/>
          </a:bodyPr>
          <a:lstStyle/>
          <a:p>
            <a:pPr algn="ctr"/>
            <a:r>
              <a:rPr lang="de-AT" sz="1800" dirty="0">
                <a:latin typeface="+mn-lt"/>
              </a:rPr>
              <a:t>Optimized Layout</a:t>
            </a:r>
          </a:p>
        </p:txBody>
      </p:sp>
      <p:sp>
        <p:nvSpPr>
          <p:cNvPr id="61" name="Right Arrow 97"/>
          <p:cNvSpPr/>
          <p:nvPr/>
        </p:nvSpPr>
        <p:spPr>
          <a:xfrm rot="16200000">
            <a:off x="6310526" y="2615921"/>
            <a:ext cx="284280"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62" name="TextBox 61"/>
          <p:cNvSpPr txBox="1"/>
          <p:nvPr/>
        </p:nvSpPr>
        <p:spPr>
          <a:xfrm>
            <a:off x="5822946" y="2293537"/>
            <a:ext cx="1253356" cy="369332"/>
          </a:xfrm>
          <a:prstGeom prst="rect">
            <a:avLst/>
          </a:prstGeom>
          <a:noFill/>
        </p:spPr>
        <p:txBody>
          <a:bodyPr wrap="none" rtlCol="0">
            <a:spAutoFit/>
          </a:bodyPr>
          <a:lstStyle/>
          <a:p>
            <a:pPr algn="ctr"/>
            <a:r>
              <a:rPr lang="de-AT" sz="1800" dirty="0">
                <a:latin typeface="+mn-lt"/>
              </a:rPr>
              <a:t>Successful?</a:t>
            </a:r>
          </a:p>
        </p:txBody>
      </p:sp>
      <p:sp>
        <p:nvSpPr>
          <p:cNvPr id="63" name="Right Arrow 97"/>
          <p:cNvSpPr/>
          <p:nvPr/>
        </p:nvSpPr>
        <p:spPr>
          <a:xfrm>
            <a:off x="7020272" y="2367377"/>
            <a:ext cx="1319208"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pic>
        <p:nvPicPr>
          <p:cNvPr id="64" name="Picture 10" descr="C:\Users\Murat\Desktop\grec\SG2013Praesentation\Images\hakerl.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39480" y="2013906"/>
            <a:ext cx="769024" cy="1020213"/>
          </a:xfrm>
          <a:prstGeom prst="rect">
            <a:avLst/>
          </a:prstGeom>
          <a:noFill/>
          <a:extLst>
            <a:ext uri="{909E8E84-426E-40DD-AFC4-6F175D3DCCD1}">
              <a14:hiddenFill xmlns:a14="http://schemas.microsoft.com/office/drawing/2010/main">
                <a:solidFill>
                  <a:srgbClr val="FFFFFF"/>
                </a:solidFill>
              </a14:hiddenFill>
            </a:ext>
          </a:extLst>
        </p:spPr>
      </p:pic>
      <p:sp>
        <p:nvSpPr>
          <p:cNvPr id="65" name="Right Arrow 97"/>
          <p:cNvSpPr/>
          <p:nvPr/>
        </p:nvSpPr>
        <p:spPr>
          <a:xfrm rot="16200000">
            <a:off x="6157975" y="1946205"/>
            <a:ext cx="589382"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66" name="TextBox 65"/>
          <p:cNvSpPr txBox="1"/>
          <p:nvPr/>
        </p:nvSpPr>
        <p:spPr>
          <a:xfrm>
            <a:off x="7033104" y="2091934"/>
            <a:ext cx="491224" cy="369332"/>
          </a:xfrm>
          <a:prstGeom prst="rect">
            <a:avLst/>
          </a:prstGeom>
          <a:noFill/>
        </p:spPr>
        <p:txBody>
          <a:bodyPr wrap="none" rtlCol="0">
            <a:spAutoFit/>
          </a:bodyPr>
          <a:lstStyle/>
          <a:p>
            <a:pPr algn="ctr"/>
            <a:r>
              <a:rPr lang="de-AT" sz="1800" dirty="0">
                <a:latin typeface="+mn-lt"/>
              </a:rPr>
              <a:t>yes</a:t>
            </a:r>
          </a:p>
        </p:txBody>
      </p:sp>
      <p:sp>
        <p:nvSpPr>
          <p:cNvPr id="67" name="TextBox 66"/>
          <p:cNvSpPr txBox="1"/>
          <p:nvPr/>
        </p:nvSpPr>
        <p:spPr>
          <a:xfrm>
            <a:off x="6426162" y="1903206"/>
            <a:ext cx="441147" cy="369332"/>
          </a:xfrm>
          <a:prstGeom prst="rect">
            <a:avLst/>
          </a:prstGeom>
          <a:noFill/>
        </p:spPr>
        <p:txBody>
          <a:bodyPr wrap="none" rtlCol="0">
            <a:spAutoFit/>
          </a:bodyPr>
          <a:lstStyle/>
          <a:p>
            <a:pPr algn="ctr"/>
            <a:r>
              <a:rPr lang="de-AT" sz="1800" dirty="0">
                <a:latin typeface="+mn-lt"/>
              </a:rPr>
              <a:t>no</a:t>
            </a:r>
          </a:p>
        </p:txBody>
      </p:sp>
      <mc:AlternateContent xmlns:mc="http://schemas.openxmlformats.org/markup-compatibility/2006" xmlns:a14="http://schemas.microsoft.com/office/drawing/2010/main">
        <mc:Choice Requires="a14">
          <p:sp>
            <p:nvSpPr>
              <p:cNvPr id="68" name="TextBox 67"/>
              <p:cNvSpPr txBox="1"/>
              <p:nvPr/>
            </p:nvSpPr>
            <p:spPr>
              <a:xfrm>
                <a:off x="6121344" y="1432991"/>
                <a:ext cx="887615"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de-AT" sz="1800" i="1">
                          <a:latin typeface="Cambria Math" panose="02040503050406030204" pitchFamily="18" charset="0"/>
                        </a:rPr>
                        <m:t>𝑙</m:t>
                      </m:r>
                      <m:r>
                        <a:rPr lang="de-AT" sz="1800" i="1">
                          <a:latin typeface="Cambria Math" panose="02040503050406030204" pitchFamily="18" charset="0"/>
                          <a:ea typeface="Cambria Math" panose="02040503050406030204" pitchFamily="18" charset="0"/>
                        </a:rPr>
                        <m:t>&lt;</m:t>
                      </m:r>
                      <m:sSub>
                        <m:sSubPr>
                          <m:ctrlPr>
                            <a:rPr lang="de-AT" sz="1800" i="1">
                              <a:latin typeface="Cambria Math" panose="02040503050406030204" pitchFamily="18" charset="0"/>
                              <a:ea typeface="Cambria Math" panose="02040503050406030204" pitchFamily="18" charset="0"/>
                            </a:rPr>
                          </m:ctrlPr>
                        </m:sSubPr>
                        <m:e>
                          <m:r>
                            <a:rPr lang="de-AT" sz="1800" i="1">
                              <a:latin typeface="Cambria Math" panose="02040503050406030204" pitchFamily="18" charset="0"/>
                              <a:ea typeface="Cambria Math" panose="02040503050406030204" pitchFamily="18" charset="0"/>
                            </a:rPr>
                            <m:t>𝑛</m:t>
                          </m:r>
                        </m:e>
                        <m:sub>
                          <m:r>
                            <a:rPr lang="de-AT" sz="1800" b="1" i="1">
                              <a:latin typeface="Cambria Math" panose="02040503050406030204" pitchFamily="18" charset="0"/>
                              <a:ea typeface="Cambria Math" panose="02040503050406030204" pitchFamily="18" charset="0"/>
                            </a:rPr>
                            <m:t>𝑷</m:t>
                          </m:r>
                        </m:sub>
                      </m:sSub>
                    </m:oMath>
                  </m:oMathPara>
                </a14:m>
                <a:endParaRPr lang="de-AT" sz="1800" dirty="0"/>
              </a:p>
            </p:txBody>
          </p:sp>
        </mc:Choice>
        <mc:Fallback xmlns="">
          <p:sp>
            <p:nvSpPr>
              <p:cNvPr id="68" name="TextBox 67"/>
              <p:cNvSpPr txBox="1">
                <a:spLocks noRot="1" noChangeAspect="1" noMove="1" noResize="1" noEditPoints="1" noAdjustHandles="1" noChangeArrowheads="1" noChangeShapeType="1" noTextEdit="1"/>
              </p:cNvSpPr>
              <p:nvPr/>
            </p:nvSpPr>
            <p:spPr>
              <a:xfrm>
                <a:off x="6121344" y="1432991"/>
                <a:ext cx="887615" cy="369332"/>
              </a:xfrm>
              <a:prstGeom prst="rect">
                <a:avLst/>
              </a:prstGeom>
              <a:blipFill rotWithShape="0">
                <a:blip r:embed="rId19"/>
                <a:stretch>
                  <a:fillRect b="-1639"/>
                </a:stretch>
              </a:blipFill>
            </p:spPr>
            <p:txBody>
              <a:bodyPr/>
              <a:lstStyle/>
              <a:p>
                <a:r>
                  <a:rPr lang="de-AT">
                    <a:noFill/>
                  </a:rPr>
                  <a:t> </a:t>
                </a:r>
              </a:p>
            </p:txBody>
          </p:sp>
        </mc:Fallback>
      </mc:AlternateContent>
      <p:sp>
        <p:nvSpPr>
          <p:cNvPr id="69" name="Right Arrow 97"/>
          <p:cNvSpPr/>
          <p:nvPr/>
        </p:nvSpPr>
        <p:spPr>
          <a:xfrm rot="10800000">
            <a:off x="4355972" y="1537202"/>
            <a:ext cx="1765371"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mc:AlternateContent xmlns:mc="http://schemas.openxmlformats.org/markup-compatibility/2006" xmlns:a14="http://schemas.microsoft.com/office/drawing/2010/main">
        <mc:Choice Requires="a14">
          <p:sp>
            <p:nvSpPr>
              <p:cNvPr id="70" name="TextBox 69"/>
              <p:cNvSpPr txBox="1"/>
              <p:nvPr/>
            </p:nvSpPr>
            <p:spPr>
              <a:xfrm>
                <a:off x="4355976" y="1266314"/>
                <a:ext cx="7770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AT" sz="1800" i="1" dirty="0">
                          <a:latin typeface="Cambria Math" panose="02040503050406030204" pitchFamily="18" charset="0"/>
                          <a:cs typeface="Arial" panose="020B0604020202020204" pitchFamily="34" charset="0"/>
                        </a:rPr>
                        <m:t>𝑙</m:t>
                      </m:r>
                      <m:r>
                        <a:rPr lang="de-AT" sz="1800" i="1" dirty="0">
                          <a:latin typeface="Cambria Math" panose="02040503050406030204" pitchFamily="18" charset="0"/>
                          <a:cs typeface="Arial" panose="020B0604020202020204" pitchFamily="34" charset="0"/>
                        </a:rPr>
                        <m:t>++</m:t>
                      </m:r>
                    </m:oMath>
                  </m:oMathPara>
                </a14:m>
                <a:endParaRPr lang="de-AT" sz="1800" dirty="0">
                  <a:cs typeface="Arial" panose="020B0604020202020204" pitchFamily="34" charset="0"/>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4355976" y="1266314"/>
                <a:ext cx="777072" cy="369332"/>
              </a:xfrm>
              <a:prstGeom prst="rect">
                <a:avLst/>
              </a:prstGeom>
              <a:blipFill rotWithShape="0">
                <a:blip r:embed="rId20"/>
                <a:stretch>
                  <a:fillRect/>
                </a:stretch>
              </a:blipFill>
            </p:spPr>
            <p:txBody>
              <a:bodyPr/>
              <a:lstStyle/>
              <a:p>
                <a:r>
                  <a:rPr lang="de-AT">
                    <a:noFill/>
                  </a:rPr>
                  <a:t> </a:t>
                </a:r>
              </a:p>
            </p:txBody>
          </p:sp>
        </mc:Fallback>
      </mc:AlternateContent>
      <p:sp>
        <p:nvSpPr>
          <p:cNvPr id="71" name="TextBox 70"/>
          <p:cNvSpPr txBox="1"/>
          <p:nvPr/>
        </p:nvSpPr>
        <p:spPr>
          <a:xfrm>
            <a:off x="5545974" y="1266314"/>
            <a:ext cx="491225" cy="369332"/>
          </a:xfrm>
          <a:prstGeom prst="rect">
            <a:avLst/>
          </a:prstGeom>
          <a:noFill/>
        </p:spPr>
        <p:txBody>
          <a:bodyPr wrap="none" rtlCol="0">
            <a:spAutoFit/>
          </a:bodyPr>
          <a:lstStyle/>
          <a:p>
            <a:pPr algn="ctr"/>
            <a:r>
              <a:rPr lang="de-AT" sz="1800" dirty="0" smtClean="0">
                <a:latin typeface="+mn-lt"/>
              </a:rPr>
              <a:t>yes</a:t>
            </a:r>
            <a:endParaRPr lang="de-AT" sz="1800" dirty="0">
              <a:latin typeface="+mn-lt"/>
            </a:endParaRPr>
          </a:p>
        </p:txBody>
      </p:sp>
      <p:sp>
        <p:nvSpPr>
          <p:cNvPr id="72" name="Right Arrow 97"/>
          <p:cNvSpPr/>
          <p:nvPr/>
        </p:nvSpPr>
        <p:spPr>
          <a:xfrm>
            <a:off x="6929384" y="1529769"/>
            <a:ext cx="1399190"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73" name="TextBox 72"/>
          <p:cNvSpPr txBox="1"/>
          <p:nvPr/>
        </p:nvSpPr>
        <p:spPr>
          <a:xfrm>
            <a:off x="6931355" y="1266314"/>
            <a:ext cx="1241045" cy="369332"/>
          </a:xfrm>
          <a:prstGeom prst="rect">
            <a:avLst/>
          </a:prstGeom>
          <a:noFill/>
        </p:spPr>
        <p:txBody>
          <a:bodyPr wrap="none" rtlCol="0">
            <a:spAutoFit/>
          </a:bodyPr>
          <a:lstStyle/>
          <a:p>
            <a:pPr algn="ctr"/>
            <a:r>
              <a:rPr lang="de-AT" sz="1800" dirty="0" err="1" smtClean="0">
                <a:latin typeface="+mn-lt"/>
              </a:rPr>
              <a:t>no</a:t>
            </a:r>
            <a:r>
              <a:rPr lang="de-AT" sz="1800" dirty="0" smtClean="0">
                <a:latin typeface="+mn-lt"/>
              </a:rPr>
              <a:t> </a:t>
            </a:r>
            <a:r>
              <a:rPr lang="de-AT" sz="1800" dirty="0" err="1" smtClean="0">
                <a:latin typeface="+mn-lt"/>
              </a:rPr>
              <a:t>solution</a:t>
            </a:r>
            <a:endParaRPr lang="de-AT" sz="1800" dirty="0">
              <a:latin typeface="+mn-lt"/>
            </a:endParaRPr>
          </a:p>
        </p:txBody>
      </p:sp>
      <p:cxnSp>
        <p:nvCxnSpPr>
          <p:cNvPr id="74" name="Straight Connector 73"/>
          <p:cNvCxnSpPr/>
          <p:nvPr/>
        </p:nvCxnSpPr>
        <p:spPr>
          <a:xfrm>
            <a:off x="8433677" y="1397606"/>
            <a:ext cx="514245" cy="50969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8433677" y="1396085"/>
            <a:ext cx="514245" cy="51127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77" name="Right Arrow 97"/>
          <p:cNvSpPr/>
          <p:nvPr/>
        </p:nvSpPr>
        <p:spPr>
          <a:xfrm rot="16200000">
            <a:off x="6300824" y="4553501"/>
            <a:ext cx="303685"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78" name="Right Arrow 97"/>
          <p:cNvSpPr/>
          <p:nvPr/>
        </p:nvSpPr>
        <p:spPr>
          <a:xfrm>
            <a:off x="2076588" y="4647684"/>
            <a:ext cx="4328653"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79" name="Rechteck 78"/>
          <p:cNvSpPr/>
          <p:nvPr/>
        </p:nvSpPr>
        <p:spPr>
          <a:xfrm>
            <a:off x="2435512" y="1225473"/>
            <a:ext cx="1846927" cy="908128"/>
          </a:xfrm>
          <a:prstGeom prst="rect">
            <a:avLst/>
          </a:prstGeom>
          <a:solidFill>
            <a:schemeClr val="bg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10" descr="C:\Users\Murat\Desktop\grec\SG2013Praesentation\Images\hakerl.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961038" y="1132593"/>
            <a:ext cx="789406" cy="104725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2627784" y="1851670"/>
            <a:ext cx="1348843" cy="32971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smtClean="0">
                <a:solidFill>
                  <a:schemeClr val="tx1"/>
                </a:solidFill>
              </a:rPr>
              <a:t>k-</a:t>
            </a:r>
            <a:r>
              <a:rPr lang="de-AT" dirty="0" err="1" smtClean="0">
                <a:solidFill>
                  <a:schemeClr val="tx1"/>
                </a:solidFill>
              </a:rPr>
              <a:t>means</a:t>
            </a:r>
            <a:endParaRPr lang="en-US" dirty="0">
              <a:solidFill>
                <a:schemeClr val="tx1"/>
              </a:solidFill>
            </a:endParaRPr>
          </a:p>
        </p:txBody>
      </p:sp>
      <p:grpSp>
        <p:nvGrpSpPr>
          <p:cNvPr id="81" name="Gruppieren 80"/>
          <p:cNvGrpSpPr/>
          <p:nvPr/>
        </p:nvGrpSpPr>
        <p:grpSpPr>
          <a:xfrm>
            <a:off x="209159" y="3769389"/>
            <a:ext cx="1867429" cy="1322641"/>
            <a:chOff x="1655812" y="728117"/>
            <a:chExt cx="5868516" cy="4156483"/>
          </a:xfrm>
        </p:grpSpPr>
        <p:sp>
          <p:nvSpPr>
            <p:cNvPr id="82" name="Rectangle 8"/>
            <p:cNvSpPr/>
            <p:nvPr/>
          </p:nvSpPr>
          <p:spPr>
            <a:xfrm>
              <a:off x="1655812" y="728117"/>
              <a:ext cx="5860844" cy="414449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83" name="Group 10"/>
            <p:cNvGrpSpPr/>
            <p:nvPr/>
          </p:nvGrpSpPr>
          <p:grpSpPr>
            <a:xfrm>
              <a:off x="2314689" y="740570"/>
              <a:ext cx="4558434" cy="4144030"/>
              <a:chOff x="1940400" y="1040400"/>
              <a:chExt cx="5266800" cy="4788000"/>
            </a:xfrm>
          </p:grpSpPr>
          <p:cxnSp>
            <p:nvCxnSpPr>
              <p:cNvPr id="104" name="Straight Connector 11"/>
              <p:cNvCxnSpPr/>
              <p:nvPr/>
            </p:nvCxnSpPr>
            <p:spPr>
              <a:xfrm>
                <a:off x="1940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2"/>
              <p:cNvCxnSpPr/>
              <p:nvPr/>
            </p:nvCxnSpPr>
            <p:spPr>
              <a:xfrm>
                <a:off x="2692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3"/>
              <p:cNvCxnSpPr/>
              <p:nvPr/>
            </p:nvCxnSpPr>
            <p:spPr>
              <a:xfrm>
                <a:off x="3445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4"/>
              <p:cNvCxnSpPr/>
              <p:nvPr/>
            </p:nvCxnSpPr>
            <p:spPr>
              <a:xfrm>
                <a:off x="41976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5"/>
              <p:cNvCxnSpPr/>
              <p:nvPr/>
            </p:nvCxnSpPr>
            <p:spPr>
              <a:xfrm>
                <a:off x="49500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6"/>
              <p:cNvCxnSpPr/>
              <p:nvPr/>
            </p:nvCxnSpPr>
            <p:spPr>
              <a:xfrm>
                <a:off x="5702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7"/>
              <p:cNvCxnSpPr/>
              <p:nvPr/>
            </p:nvCxnSpPr>
            <p:spPr>
              <a:xfrm>
                <a:off x="6454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8"/>
              <p:cNvCxnSpPr/>
              <p:nvPr/>
            </p:nvCxnSpPr>
            <p:spPr>
              <a:xfrm>
                <a:off x="7207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4" name="Group 19"/>
            <p:cNvGrpSpPr/>
            <p:nvPr/>
          </p:nvGrpSpPr>
          <p:grpSpPr>
            <a:xfrm>
              <a:off x="1663484" y="1569376"/>
              <a:ext cx="5860844" cy="2486418"/>
              <a:chOff x="1188000" y="1998000"/>
              <a:chExt cx="6771600" cy="2872800"/>
            </a:xfrm>
          </p:grpSpPr>
          <p:cxnSp>
            <p:nvCxnSpPr>
              <p:cNvPr id="100" name="Straight Connector 20"/>
              <p:cNvCxnSpPr/>
              <p:nvPr/>
            </p:nvCxnSpPr>
            <p:spPr>
              <a:xfrm>
                <a:off x="1188000" y="19980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1" name="Straight Connector 21"/>
              <p:cNvCxnSpPr/>
              <p:nvPr/>
            </p:nvCxnSpPr>
            <p:spPr>
              <a:xfrm>
                <a:off x="1188000" y="29556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2" name="Straight Connector 22"/>
              <p:cNvCxnSpPr/>
              <p:nvPr/>
            </p:nvCxnSpPr>
            <p:spPr>
              <a:xfrm>
                <a:off x="1188000" y="39132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3" name="Straight Connector 23"/>
              <p:cNvCxnSpPr/>
              <p:nvPr/>
            </p:nvCxnSpPr>
            <p:spPr>
              <a:xfrm>
                <a:off x="1188000" y="48708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85" name="Picture 2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314689" y="1569376"/>
              <a:ext cx="651104" cy="828806"/>
            </a:xfrm>
            <a:prstGeom prst="rect">
              <a:avLst/>
            </a:prstGeom>
          </p:spPr>
        </p:pic>
        <p:pic>
          <p:nvPicPr>
            <p:cNvPr id="86" name="Picture 2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14689" y="2398182"/>
              <a:ext cx="651104" cy="828806"/>
            </a:xfrm>
            <a:prstGeom prst="rect">
              <a:avLst/>
            </a:prstGeom>
          </p:spPr>
        </p:pic>
        <p:pic>
          <p:nvPicPr>
            <p:cNvPr id="87" name="Picture 2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314689" y="3226988"/>
              <a:ext cx="651104" cy="828806"/>
            </a:xfrm>
            <a:prstGeom prst="rect">
              <a:avLst/>
            </a:prstGeom>
          </p:spPr>
        </p:pic>
        <p:pic>
          <p:nvPicPr>
            <p:cNvPr id="88" name="Picture 2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965894" y="1569376"/>
              <a:ext cx="651104" cy="828806"/>
            </a:xfrm>
            <a:prstGeom prst="rect">
              <a:avLst/>
            </a:prstGeom>
          </p:spPr>
        </p:pic>
        <p:pic>
          <p:nvPicPr>
            <p:cNvPr id="89" name="Picture 2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965894" y="2398182"/>
              <a:ext cx="650798" cy="828806"/>
            </a:xfrm>
            <a:prstGeom prst="rect">
              <a:avLst/>
            </a:prstGeom>
          </p:spPr>
        </p:pic>
        <p:pic>
          <p:nvPicPr>
            <p:cNvPr id="90" name="Picture 3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965894" y="3226988"/>
              <a:ext cx="651104" cy="828806"/>
            </a:xfrm>
            <a:prstGeom prst="rect">
              <a:avLst/>
            </a:prstGeom>
          </p:spPr>
        </p:pic>
        <p:pic>
          <p:nvPicPr>
            <p:cNvPr id="91" name="Picture 3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965894" y="4055794"/>
              <a:ext cx="651104" cy="828806"/>
            </a:xfrm>
            <a:prstGeom prst="rect">
              <a:avLst/>
            </a:prstGeom>
          </p:spPr>
        </p:pic>
        <p:pic>
          <p:nvPicPr>
            <p:cNvPr id="92" name="Picture 3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617099" y="1569376"/>
              <a:ext cx="651104" cy="828806"/>
            </a:xfrm>
            <a:prstGeom prst="rect">
              <a:avLst/>
            </a:prstGeom>
          </p:spPr>
        </p:pic>
        <p:pic>
          <p:nvPicPr>
            <p:cNvPr id="93" name="Picture 3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617099" y="2398182"/>
              <a:ext cx="651104" cy="828806"/>
            </a:xfrm>
            <a:prstGeom prst="rect">
              <a:avLst/>
            </a:prstGeom>
          </p:spPr>
        </p:pic>
        <p:pic>
          <p:nvPicPr>
            <p:cNvPr id="94" name="Picture 3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617099" y="3226988"/>
              <a:ext cx="651104" cy="828806"/>
            </a:xfrm>
            <a:prstGeom prst="rect">
              <a:avLst/>
            </a:prstGeom>
          </p:spPr>
        </p:pic>
        <p:pic>
          <p:nvPicPr>
            <p:cNvPr id="95" name="Picture 35"/>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617099" y="4055794"/>
              <a:ext cx="651104" cy="828806"/>
            </a:xfrm>
            <a:prstGeom prst="rect">
              <a:avLst/>
            </a:prstGeom>
          </p:spPr>
        </p:pic>
        <p:pic>
          <p:nvPicPr>
            <p:cNvPr id="96" name="Picture 37"/>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570713" y="1569376"/>
              <a:ext cx="651104" cy="828806"/>
            </a:xfrm>
            <a:prstGeom prst="rect">
              <a:avLst/>
            </a:prstGeom>
          </p:spPr>
        </p:pic>
        <p:pic>
          <p:nvPicPr>
            <p:cNvPr id="97" name="Picture 38"/>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570713" y="2398182"/>
              <a:ext cx="651104" cy="828806"/>
            </a:xfrm>
            <a:prstGeom prst="rect">
              <a:avLst/>
            </a:prstGeom>
          </p:spPr>
        </p:pic>
        <p:pic>
          <p:nvPicPr>
            <p:cNvPr id="98" name="Picture 3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221918" y="1569376"/>
              <a:ext cx="651104" cy="828806"/>
            </a:xfrm>
            <a:prstGeom prst="rect">
              <a:avLst/>
            </a:prstGeom>
          </p:spPr>
        </p:pic>
        <p:pic>
          <p:nvPicPr>
            <p:cNvPr id="99" name="Picture 40"/>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221918" y="2398182"/>
              <a:ext cx="651104" cy="828806"/>
            </a:xfrm>
            <a:prstGeom prst="rect">
              <a:avLst/>
            </a:prstGeom>
          </p:spPr>
        </p:pic>
      </p:grpSp>
      <mc:AlternateContent xmlns:mc="http://schemas.openxmlformats.org/markup-compatibility/2006" xmlns:a14="http://schemas.microsoft.com/office/drawing/2010/main">
        <mc:Choice Requires="a14">
          <p:sp>
            <p:nvSpPr>
              <p:cNvPr id="112" name="TextBox 29"/>
              <p:cNvSpPr txBox="1"/>
              <p:nvPr/>
            </p:nvSpPr>
            <p:spPr>
              <a:xfrm>
                <a:off x="35496" y="3415521"/>
                <a:ext cx="781981"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AT" sz="1800" b="0" i="1" smtClean="0">
                          <a:latin typeface="Cambria Math"/>
                        </a:rPr>
                        <m:t>𝑆</m:t>
                      </m:r>
                      <m:r>
                        <a:rPr lang="de-AT" sz="1800" b="0" i="1" smtClean="0">
                          <a:latin typeface="Cambria Math"/>
                        </a:rPr>
                        <m:t>,</m:t>
                      </m:r>
                      <m:r>
                        <a:rPr lang="de-AT" sz="1800" b="0" i="1" smtClean="0">
                          <a:latin typeface="Cambria Math"/>
                        </a:rPr>
                        <m:t>𝐺</m:t>
                      </m:r>
                      <m:r>
                        <a:rPr lang="de-AT" sz="1800" b="0" i="1" smtClean="0">
                          <a:latin typeface="Cambria Math"/>
                        </a:rPr>
                        <m:t>,</m:t>
                      </m:r>
                      <m:r>
                        <a:rPr lang="de-AT" sz="1800" b="1" i="1" smtClean="0">
                          <a:latin typeface="Cambria Math"/>
                        </a:rPr>
                        <m:t>𝑴</m:t>
                      </m:r>
                      <m:r>
                        <a:rPr lang="de-AT" sz="1800" b="0" i="1" smtClean="0">
                          <a:latin typeface="Cambria Math"/>
                        </a:rPr>
                        <m:t>:</m:t>
                      </m:r>
                    </m:oMath>
                  </m:oMathPara>
                </a14:m>
                <a:endParaRPr lang="de-AT" sz="1800" dirty="0"/>
              </a:p>
            </p:txBody>
          </p:sp>
        </mc:Choice>
        <mc:Fallback xmlns="">
          <p:sp>
            <p:nvSpPr>
              <p:cNvPr id="112" name="TextBox 29"/>
              <p:cNvSpPr txBox="1">
                <a:spLocks noRot="1" noChangeAspect="1" noMove="1" noResize="1" noEditPoints="1" noAdjustHandles="1" noChangeArrowheads="1" noChangeShapeType="1" noTextEdit="1"/>
              </p:cNvSpPr>
              <p:nvPr/>
            </p:nvSpPr>
            <p:spPr>
              <a:xfrm>
                <a:off x="35496" y="3415521"/>
                <a:ext cx="781981" cy="276999"/>
              </a:xfrm>
              <a:prstGeom prst="rect">
                <a:avLst/>
              </a:prstGeom>
              <a:blipFill rotWithShape="1">
                <a:blip r:embed="rId36"/>
                <a:stretch>
                  <a:fillRect l="-7031" r="-3906" b="-8696"/>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1E715380-4A69-4FAD-BF5D-F63BA9227062}" type="slidenum">
              <a:rPr lang="de-AT" smtClean="0"/>
              <a:pPr/>
              <a:t>10</a:t>
            </a:fld>
            <a:endParaRPr lang="de-AT" dirty="0"/>
          </a:p>
        </p:txBody>
      </p:sp>
    </p:spTree>
    <p:extLst>
      <p:ext uri="{BB962C8B-B14F-4D97-AF65-F5344CB8AC3E}">
        <p14:creationId xmlns:p14="http://schemas.microsoft.com/office/powerpoint/2010/main" val="214342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500"/>
                                        <p:tgtEl>
                                          <p:spTgt spid="52"/>
                                        </p:tgtEl>
                                      </p:cBhvr>
                                    </p:animEffect>
                                  </p:childTnLst>
                                </p:cTn>
                              </p:par>
                            </p:childTnLst>
                          </p:cTn>
                        </p:par>
                        <p:par>
                          <p:cTn id="71" fill="hold">
                            <p:stCondLst>
                              <p:cond delay="1500"/>
                            </p:stCondLst>
                            <p:childTnLst>
                              <p:par>
                                <p:cTn id="72" presetID="10" presetClass="entr" presetSubtype="0" fill="hold" nodeType="after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500"/>
                                        <p:tgtEl>
                                          <p:spTgt spid="51"/>
                                        </p:tgtEl>
                                      </p:cBhvr>
                                    </p:animEffect>
                                  </p:childTnLst>
                                </p:cTn>
                              </p:par>
                            </p:childTnLst>
                          </p:cTn>
                        </p:par>
                        <p:par>
                          <p:cTn id="78" fill="hold">
                            <p:stCondLst>
                              <p:cond delay="2000"/>
                            </p:stCondLst>
                            <p:childTnLst>
                              <p:par>
                                <p:cTn id="79" presetID="10" presetClass="entr" presetSubtype="0" fill="hold"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fade">
                                      <p:cBhvr>
                                        <p:cTn id="84" dur="500"/>
                                        <p:tgtEl>
                                          <p:spTgt spid="50"/>
                                        </p:tgtEl>
                                      </p:cBhvr>
                                    </p:animEffect>
                                  </p:childTnLst>
                                </p:cTn>
                              </p:par>
                            </p:childTnLst>
                          </p:cTn>
                        </p:par>
                        <p:par>
                          <p:cTn id="85" fill="hold">
                            <p:stCondLst>
                              <p:cond delay="2500"/>
                            </p:stCondLst>
                            <p:childTnLst>
                              <p:par>
                                <p:cTn id="86" presetID="10" presetClass="entr" presetSubtype="0" fill="hold" grpId="0"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left)">
                                      <p:cBhvr>
                                        <p:cTn id="93" dur="500"/>
                                        <p:tgtEl>
                                          <p:spTgt spid="58"/>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53"/>
                                        </p:tgtEl>
                                        <p:attrNameLst>
                                          <p:attrName>style.visibility</p:attrName>
                                        </p:attrNameLst>
                                      </p:cBhvr>
                                      <p:to>
                                        <p:strVal val="visible"/>
                                      </p:to>
                                    </p:set>
                                    <p:animEffect transition="in" filter="fade">
                                      <p:cBhvr>
                                        <p:cTn id="97" dur="500"/>
                                        <p:tgtEl>
                                          <p:spTgt spid="53"/>
                                        </p:tgtEl>
                                      </p:cBhvr>
                                    </p:animEffect>
                                  </p:childTnLst>
                                </p:cTn>
                              </p:par>
                            </p:childTnLst>
                          </p:cTn>
                        </p:par>
                        <p:par>
                          <p:cTn id="98" fill="hold">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112"/>
                                        </p:tgtEl>
                                        <p:attrNameLst>
                                          <p:attrName>style.visibility</p:attrName>
                                        </p:attrNameLst>
                                      </p:cBhvr>
                                      <p:to>
                                        <p:strVal val="visible"/>
                                      </p:to>
                                    </p:set>
                                    <p:animEffect transition="in" filter="fade">
                                      <p:cBhvr>
                                        <p:cTn id="101" dur="500"/>
                                        <p:tgtEl>
                                          <p:spTgt spid="112"/>
                                        </p:tgtEl>
                                      </p:cBhvr>
                                    </p:animEffect>
                                  </p:childTnLst>
                                </p:cTn>
                              </p:par>
                              <p:par>
                                <p:cTn id="102" presetID="10" presetClass="entr" presetSubtype="0" fill="hold" nodeType="withEffect">
                                  <p:stCondLst>
                                    <p:cond delay="0"/>
                                  </p:stCondLst>
                                  <p:childTnLst>
                                    <p:set>
                                      <p:cBhvr>
                                        <p:cTn id="103" dur="1" fill="hold">
                                          <p:stCondLst>
                                            <p:cond delay="0"/>
                                          </p:stCondLst>
                                        </p:cTn>
                                        <p:tgtEl>
                                          <p:spTgt spid="81"/>
                                        </p:tgtEl>
                                        <p:attrNameLst>
                                          <p:attrName>style.visibility</p:attrName>
                                        </p:attrNameLst>
                                      </p:cBhvr>
                                      <p:to>
                                        <p:strVal val="visible"/>
                                      </p:to>
                                    </p:set>
                                    <p:animEffect transition="in" filter="fade">
                                      <p:cBhvr>
                                        <p:cTn id="104" dur="500"/>
                                        <p:tgtEl>
                                          <p:spTgt spid="81"/>
                                        </p:tgtEl>
                                      </p:cBhvr>
                                    </p:animEffect>
                                  </p:childTnLst>
                                </p:cTn>
                              </p:par>
                            </p:childTnLst>
                          </p:cTn>
                        </p:par>
                        <p:par>
                          <p:cTn id="105" fill="hold">
                            <p:stCondLst>
                              <p:cond delay="1500"/>
                            </p:stCondLst>
                            <p:childTnLst>
                              <p:par>
                                <p:cTn id="106" presetID="22" presetClass="entr" presetSubtype="8" fill="hold" grpId="0" nodeType="afterEffect">
                                  <p:stCondLst>
                                    <p:cond delay="0"/>
                                  </p:stCondLst>
                                  <p:childTnLst>
                                    <p:set>
                                      <p:cBhvr>
                                        <p:cTn id="107" dur="1" fill="hold">
                                          <p:stCondLst>
                                            <p:cond delay="0"/>
                                          </p:stCondLst>
                                        </p:cTn>
                                        <p:tgtEl>
                                          <p:spTgt spid="78"/>
                                        </p:tgtEl>
                                        <p:attrNameLst>
                                          <p:attrName>style.visibility</p:attrName>
                                        </p:attrNameLst>
                                      </p:cBhvr>
                                      <p:to>
                                        <p:strVal val="visible"/>
                                      </p:to>
                                    </p:set>
                                    <p:animEffect transition="in" filter="wipe(left)">
                                      <p:cBhvr>
                                        <p:cTn id="108" dur="500"/>
                                        <p:tgtEl>
                                          <p:spTgt spid="78"/>
                                        </p:tgtEl>
                                      </p:cBhvr>
                                    </p:animEffect>
                                  </p:childTnLst>
                                </p:cTn>
                              </p:par>
                            </p:childTnLst>
                          </p:cTn>
                        </p:par>
                        <p:par>
                          <p:cTn id="109" fill="hold">
                            <p:stCondLst>
                              <p:cond delay="2000"/>
                            </p:stCondLst>
                            <p:childTnLst>
                              <p:par>
                                <p:cTn id="110" presetID="22" presetClass="entr" presetSubtype="4" fill="hold" grpId="0" nodeType="afterEffect">
                                  <p:stCondLst>
                                    <p:cond delay="0"/>
                                  </p:stCondLst>
                                  <p:childTnLst>
                                    <p:set>
                                      <p:cBhvr>
                                        <p:cTn id="111" dur="1" fill="hold">
                                          <p:stCondLst>
                                            <p:cond delay="0"/>
                                          </p:stCondLst>
                                        </p:cTn>
                                        <p:tgtEl>
                                          <p:spTgt spid="77"/>
                                        </p:tgtEl>
                                        <p:attrNameLst>
                                          <p:attrName>style.visibility</p:attrName>
                                        </p:attrNameLst>
                                      </p:cBhvr>
                                      <p:to>
                                        <p:strVal val="visible"/>
                                      </p:to>
                                    </p:set>
                                    <p:animEffect transition="in" filter="wipe(down)">
                                      <p:cBhvr>
                                        <p:cTn id="112" dur="500"/>
                                        <p:tgtEl>
                                          <p:spTgt spid="77"/>
                                        </p:tgtEl>
                                      </p:cBhvr>
                                    </p:animEffect>
                                  </p:childTnLst>
                                </p:cTn>
                              </p:par>
                            </p:childTnLst>
                          </p:cTn>
                        </p:par>
                        <p:par>
                          <p:cTn id="113" fill="hold">
                            <p:stCondLst>
                              <p:cond delay="2500"/>
                            </p:stCondLst>
                            <p:childTnLst>
                              <p:par>
                                <p:cTn id="114" presetID="10" presetClass="entr" presetSubtype="0" fill="hold" nodeType="after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fade">
                                      <p:cBhvr>
                                        <p:cTn id="116" dur="500"/>
                                        <p:tgtEl>
                                          <p:spTgt spid="59"/>
                                        </p:tgtEl>
                                      </p:cBhvr>
                                    </p:animEffect>
                                  </p:childTnLst>
                                </p:cTn>
                              </p:par>
                            </p:childTnLst>
                          </p:cTn>
                        </p:par>
                        <p:par>
                          <p:cTn id="117" fill="hold">
                            <p:stCondLst>
                              <p:cond delay="3000"/>
                            </p:stCondLst>
                            <p:childTnLst>
                              <p:par>
                                <p:cTn id="118" presetID="10" presetClass="entr" presetSubtype="0" fill="hold" grpId="0" nodeType="afterEffect">
                                  <p:stCondLst>
                                    <p:cond delay="0"/>
                                  </p:stCondLst>
                                  <p:childTnLst>
                                    <p:set>
                                      <p:cBhvr>
                                        <p:cTn id="119" dur="1" fill="hold">
                                          <p:stCondLst>
                                            <p:cond delay="0"/>
                                          </p:stCondLst>
                                        </p:cTn>
                                        <p:tgtEl>
                                          <p:spTgt spid="60"/>
                                        </p:tgtEl>
                                        <p:attrNameLst>
                                          <p:attrName>style.visibility</p:attrName>
                                        </p:attrNameLst>
                                      </p:cBhvr>
                                      <p:to>
                                        <p:strVal val="visible"/>
                                      </p:to>
                                    </p:set>
                                    <p:animEffect transition="in" filter="fade">
                                      <p:cBhvr>
                                        <p:cTn id="120" dur="500"/>
                                        <p:tgtEl>
                                          <p:spTgt spid="60"/>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61"/>
                                        </p:tgtEl>
                                        <p:attrNameLst>
                                          <p:attrName>style.visibility</p:attrName>
                                        </p:attrNameLst>
                                      </p:cBhvr>
                                      <p:to>
                                        <p:strVal val="visible"/>
                                      </p:to>
                                    </p:set>
                                    <p:animEffect transition="in" filter="wipe(down)">
                                      <p:cBhvr>
                                        <p:cTn id="125" dur="500"/>
                                        <p:tgtEl>
                                          <p:spTgt spid="61"/>
                                        </p:tgtEl>
                                      </p:cBhvr>
                                    </p:animEffect>
                                  </p:childTnLst>
                                </p:cTn>
                              </p:par>
                            </p:childTnLst>
                          </p:cTn>
                        </p:par>
                        <p:par>
                          <p:cTn id="126" fill="hold">
                            <p:stCondLst>
                              <p:cond delay="500"/>
                            </p:stCondLst>
                            <p:childTnLst>
                              <p:par>
                                <p:cTn id="127" presetID="10" presetClass="entr" presetSubtype="0" fill="hold" grpId="0" nodeType="afterEffect">
                                  <p:stCondLst>
                                    <p:cond delay="0"/>
                                  </p:stCondLst>
                                  <p:childTnLst>
                                    <p:set>
                                      <p:cBhvr>
                                        <p:cTn id="128" dur="1" fill="hold">
                                          <p:stCondLst>
                                            <p:cond delay="0"/>
                                          </p:stCondLst>
                                        </p:cTn>
                                        <p:tgtEl>
                                          <p:spTgt spid="62"/>
                                        </p:tgtEl>
                                        <p:attrNameLst>
                                          <p:attrName>style.visibility</p:attrName>
                                        </p:attrNameLst>
                                      </p:cBhvr>
                                      <p:to>
                                        <p:strVal val="visible"/>
                                      </p:to>
                                    </p:set>
                                    <p:animEffect transition="in" filter="fade">
                                      <p:cBhvr>
                                        <p:cTn id="129" dur="500"/>
                                        <p:tgtEl>
                                          <p:spTgt spid="62"/>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grpId="0" nodeType="clickEffect">
                                  <p:stCondLst>
                                    <p:cond delay="0"/>
                                  </p:stCondLst>
                                  <p:childTnLst>
                                    <p:set>
                                      <p:cBhvr>
                                        <p:cTn id="133" dur="1" fill="hold">
                                          <p:stCondLst>
                                            <p:cond delay="0"/>
                                          </p:stCondLst>
                                        </p:cTn>
                                        <p:tgtEl>
                                          <p:spTgt spid="63"/>
                                        </p:tgtEl>
                                        <p:attrNameLst>
                                          <p:attrName>style.visibility</p:attrName>
                                        </p:attrNameLst>
                                      </p:cBhvr>
                                      <p:to>
                                        <p:strVal val="visible"/>
                                      </p:to>
                                    </p:set>
                                    <p:animEffect transition="in" filter="wipe(left)">
                                      <p:cBhvr>
                                        <p:cTn id="134" dur="500"/>
                                        <p:tgtEl>
                                          <p:spTgt spid="63"/>
                                        </p:tgtEl>
                                      </p:cBhvr>
                                    </p:animEffect>
                                  </p:childTnLst>
                                </p:cTn>
                              </p:par>
                            </p:childTnLst>
                          </p:cTn>
                        </p:par>
                        <p:par>
                          <p:cTn id="135" fill="hold">
                            <p:stCondLst>
                              <p:cond delay="500"/>
                            </p:stCondLst>
                            <p:childTnLst>
                              <p:par>
                                <p:cTn id="136" presetID="10" presetClass="entr" presetSubtype="0" fill="hold" grpId="0" nodeType="afterEffect">
                                  <p:stCondLst>
                                    <p:cond delay="0"/>
                                  </p:stCondLst>
                                  <p:childTnLst>
                                    <p:set>
                                      <p:cBhvr>
                                        <p:cTn id="137" dur="1" fill="hold">
                                          <p:stCondLst>
                                            <p:cond delay="0"/>
                                          </p:stCondLst>
                                        </p:cTn>
                                        <p:tgtEl>
                                          <p:spTgt spid="66"/>
                                        </p:tgtEl>
                                        <p:attrNameLst>
                                          <p:attrName>style.visibility</p:attrName>
                                        </p:attrNameLst>
                                      </p:cBhvr>
                                      <p:to>
                                        <p:strVal val="visible"/>
                                      </p:to>
                                    </p:set>
                                    <p:animEffect transition="in" filter="fade">
                                      <p:cBhvr>
                                        <p:cTn id="138" dur="500"/>
                                        <p:tgtEl>
                                          <p:spTgt spid="66"/>
                                        </p:tgtEl>
                                      </p:cBhvr>
                                    </p:animEffect>
                                  </p:childTnLst>
                                </p:cTn>
                              </p:par>
                            </p:childTnLst>
                          </p:cTn>
                        </p:par>
                        <p:par>
                          <p:cTn id="139" fill="hold">
                            <p:stCondLst>
                              <p:cond delay="1000"/>
                            </p:stCondLst>
                            <p:childTnLst>
                              <p:par>
                                <p:cTn id="140" presetID="22" presetClass="entr" presetSubtype="4" fill="hold" nodeType="afterEffect">
                                  <p:stCondLst>
                                    <p:cond delay="0"/>
                                  </p:stCondLst>
                                  <p:childTnLst>
                                    <p:set>
                                      <p:cBhvr>
                                        <p:cTn id="141" dur="1" fill="hold">
                                          <p:stCondLst>
                                            <p:cond delay="0"/>
                                          </p:stCondLst>
                                        </p:cTn>
                                        <p:tgtEl>
                                          <p:spTgt spid="64"/>
                                        </p:tgtEl>
                                        <p:attrNameLst>
                                          <p:attrName>style.visibility</p:attrName>
                                        </p:attrNameLst>
                                      </p:cBhvr>
                                      <p:to>
                                        <p:strVal val="visible"/>
                                      </p:to>
                                    </p:set>
                                    <p:animEffect transition="in" filter="wipe(down)">
                                      <p:cBhvr>
                                        <p:cTn id="142" dur="500"/>
                                        <p:tgtEl>
                                          <p:spTgt spid="64"/>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4" fill="hold" grpId="0" nodeType="clickEffect">
                                  <p:stCondLst>
                                    <p:cond delay="0"/>
                                  </p:stCondLst>
                                  <p:childTnLst>
                                    <p:set>
                                      <p:cBhvr>
                                        <p:cTn id="146" dur="1" fill="hold">
                                          <p:stCondLst>
                                            <p:cond delay="0"/>
                                          </p:stCondLst>
                                        </p:cTn>
                                        <p:tgtEl>
                                          <p:spTgt spid="65"/>
                                        </p:tgtEl>
                                        <p:attrNameLst>
                                          <p:attrName>style.visibility</p:attrName>
                                        </p:attrNameLst>
                                      </p:cBhvr>
                                      <p:to>
                                        <p:strVal val="visible"/>
                                      </p:to>
                                    </p:set>
                                    <p:animEffect transition="in" filter="wipe(down)">
                                      <p:cBhvr>
                                        <p:cTn id="147" dur="500"/>
                                        <p:tgtEl>
                                          <p:spTgt spid="65"/>
                                        </p:tgtEl>
                                      </p:cBhvr>
                                    </p:animEffect>
                                  </p:childTnLst>
                                </p:cTn>
                              </p:par>
                            </p:childTnLst>
                          </p:cTn>
                        </p:par>
                        <p:par>
                          <p:cTn id="148" fill="hold">
                            <p:stCondLst>
                              <p:cond delay="500"/>
                            </p:stCondLst>
                            <p:childTnLst>
                              <p:par>
                                <p:cTn id="149" presetID="10" presetClass="entr" presetSubtype="0" fill="hold" grpId="0" nodeType="afterEffect">
                                  <p:stCondLst>
                                    <p:cond delay="0"/>
                                  </p:stCondLst>
                                  <p:childTnLst>
                                    <p:set>
                                      <p:cBhvr>
                                        <p:cTn id="150" dur="1" fill="hold">
                                          <p:stCondLst>
                                            <p:cond delay="0"/>
                                          </p:stCondLst>
                                        </p:cTn>
                                        <p:tgtEl>
                                          <p:spTgt spid="67"/>
                                        </p:tgtEl>
                                        <p:attrNameLst>
                                          <p:attrName>style.visibility</p:attrName>
                                        </p:attrNameLst>
                                      </p:cBhvr>
                                      <p:to>
                                        <p:strVal val="visible"/>
                                      </p:to>
                                    </p:set>
                                    <p:animEffect transition="in" filter="fade">
                                      <p:cBhvr>
                                        <p:cTn id="151" dur="500"/>
                                        <p:tgtEl>
                                          <p:spTgt spid="67"/>
                                        </p:tgtEl>
                                      </p:cBhvr>
                                    </p:animEffect>
                                  </p:childTnLst>
                                </p:cTn>
                              </p:par>
                            </p:childTnLst>
                          </p:cTn>
                        </p:par>
                        <p:par>
                          <p:cTn id="152" fill="hold">
                            <p:stCondLst>
                              <p:cond delay="1000"/>
                            </p:stCondLst>
                            <p:childTnLst>
                              <p:par>
                                <p:cTn id="153" presetID="10" presetClass="entr" presetSubtype="0" fill="hold" grpId="0" nodeType="afterEffect">
                                  <p:stCondLst>
                                    <p:cond delay="0"/>
                                  </p:stCondLst>
                                  <p:childTnLst>
                                    <p:set>
                                      <p:cBhvr>
                                        <p:cTn id="154" dur="1" fill="hold">
                                          <p:stCondLst>
                                            <p:cond delay="0"/>
                                          </p:stCondLst>
                                        </p:cTn>
                                        <p:tgtEl>
                                          <p:spTgt spid="68"/>
                                        </p:tgtEl>
                                        <p:attrNameLst>
                                          <p:attrName>style.visibility</p:attrName>
                                        </p:attrNameLst>
                                      </p:cBhvr>
                                      <p:to>
                                        <p:strVal val="visible"/>
                                      </p:to>
                                    </p:set>
                                    <p:animEffect transition="in" filter="fade">
                                      <p:cBhvr>
                                        <p:cTn id="155" dur="500"/>
                                        <p:tgtEl>
                                          <p:spTgt spid="68"/>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2" fill="hold" grpId="0" nodeType="clickEffect">
                                  <p:stCondLst>
                                    <p:cond delay="0"/>
                                  </p:stCondLst>
                                  <p:childTnLst>
                                    <p:set>
                                      <p:cBhvr>
                                        <p:cTn id="159" dur="1" fill="hold">
                                          <p:stCondLst>
                                            <p:cond delay="0"/>
                                          </p:stCondLst>
                                        </p:cTn>
                                        <p:tgtEl>
                                          <p:spTgt spid="69"/>
                                        </p:tgtEl>
                                        <p:attrNameLst>
                                          <p:attrName>style.visibility</p:attrName>
                                        </p:attrNameLst>
                                      </p:cBhvr>
                                      <p:to>
                                        <p:strVal val="visible"/>
                                      </p:to>
                                    </p:set>
                                    <p:animEffect transition="in" filter="wipe(right)">
                                      <p:cBhvr>
                                        <p:cTn id="160" dur="500"/>
                                        <p:tgtEl>
                                          <p:spTgt spid="69"/>
                                        </p:tgtEl>
                                      </p:cBhvr>
                                    </p:animEffect>
                                  </p:childTnLst>
                                </p:cTn>
                              </p:par>
                            </p:childTnLst>
                          </p:cTn>
                        </p:par>
                        <p:par>
                          <p:cTn id="161" fill="hold">
                            <p:stCondLst>
                              <p:cond delay="500"/>
                            </p:stCondLst>
                            <p:childTnLst>
                              <p:par>
                                <p:cTn id="162" presetID="10" presetClass="entr" presetSubtype="0" fill="hold" grpId="0" nodeType="afterEffect">
                                  <p:stCondLst>
                                    <p:cond delay="0"/>
                                  </p:stCondLst>
                                  <p:childTnLst>
                                    <p:set>
                                      <p:cBhvr>
                                        <p:cTn id="163" dur="1" fill="hold">
                                          <p:stCondLst>
                                            <p:cond delay="0"/>
                                          </p:stCondLst>
                                        </p:cTn>
                                        <p:tgtEl>
                                          <p:spTgt spid="71"/>
                                        </p:tgtEl>
                                        <p:attrNameLst>
                                          <p:attrName>style.visibility</p:attrName>
                                        </p:attrNameLst>
                                      </p:cBhvr>
                                      <p:to>
                                        <p:strVal val="visible"/>
                                      </p:to>
                                    </p:set>
                                    <p:animEffect transition="in" filter="fade">
                                      <p:cBhvr>
                                        <p:cTn id="164" dur="500"/>
                                        <p:tgtEl>
                                          <p:spTgt spid="71"/>
                                        </p:tgtEl>
                                      </p:cBhvr>
                                    </p:animEffect>
                                  </p:childTnLst>
                                </p:cTn>
                              </p:par>
                            </p:childTnLst>
                          </p:cTn>
                        </p:par>
                        <p:par>
                          <p:cTn id="165" fill="hold">
                            <p:stCondLst>
                              <p:cond delay="1000"/>
                            </p:stCondLst>
                            <p:childTnLst>
                              <p:par>
                                <p:cTn id="166" presetID="10" presetClass="entr" presetSubtype="0" fill="hold" grpId="0" nodeType="afterEffect">
                                  <p:stCondLst>
                                    <p:cond delay="0"/>
                                  </p:stCondLst>
                                  <p:childTnLst>
                                    <p:set>
                                      <p:cBhvr>
                                        <p:cTn id="167" dur="1" fill="hold">
                                          <p:stCondLst>
                                            <p:cond delay="0"/>
                                          </p:stCondLst>
                                        </p:cTn>
                                        <p:tgtEl>
                                          <p:spTgt spid="70"/>
                                        </p:tgtEl>
                                        <p:attrNameLst>
                                          <p:attrName>style.visibility</p:attrName>
                                        </p:attrNameLst>
                                      </p:cBhvr>
                                      <p:to>
                                        <p:strVal val="visible"/>
                                      </p:to>
                                    </p:set>
                                    <p:animEffect transition="in" filter="fade">
                                      <p:cBhvr>
                                        <p:cTn id="168" dur="500"/>
                                        <p:tgtEl>
                                          <p:spTgt spid="70"/>
                                        </p:tgtEl>
                                      </p:cBhvr>
                                    </p:animEffect>
                                  </p:childTnLst>
                                </p:cTn>
                              </p:par>
                            </p:childTnLst>
                          </p:cTn>
                        </p:par>
                        <p:par>
                          <p:cTn id="169" fill="hold">
                            <p:stCondLst>
                              <p:cond delay="1500"/>
                            </p:stCondLst>
                            <p:childTnLst>
                              <p:par>
                                <p:cTn id="170" presetID="26" presetClass="emph" presetSubtype="0" fill="hold" nodeType="afterEffect">
                                  <p:stCondLst>
                                    <p:cond delay="0"/>
                                  </p:stCondLst>
                                  <p:childTnLst>
                                    <p:animEffect transition="out" filter="fade">
                                      <p:cBhvr>
                                        <p:cTn id="171" dur="500" tmFilter="0, 0; .2, .5; .8, .5; 1, 0"/>
                                        <p:tgtEl>
                                          <p:spTgt spid="9"/>
                                        </p:tgtEl>
                                      </p:cBhvr>
                                    </p:animEffect>
                                    <p:animScale>
                                      <p:cBhvr>
                                        <p:cTn id="172" dur="250" autoRev="1" fill="hold"/>
                                        <p:tgtEl>
                                          <p:spTgt spid="9"/>
                                        </p:tgtEl>
                                      </p:cBhvr>
                                      <p:by x="105000" y="105000"/>
                                    </p:animScale>
                                  </p:childTnLst>
                                </p:cTn>
                              </p:par>
                            </p:childTnLst>
                          </p:cTn>
                        </p:par>
                        <p:par>
                          <p:cTn id="173" fill="hold">
                            <p:stCondLst>
                              <p:cond delay="2000"/>
                            </p:stCondLst>
                            <p:childTnLst>
                              <p:par>
                                <p:cTn id="174" presetID="26" presetClass="emph" presetSubtype="0" fill="hold" nodeType="afterEffect">
                                  <p:stCondLst>
                                    <p:cond delay="0"/>
                                  </p:stCondLst>
                                  <p:childTnLst>
                                    <p:animEffect transition="out" filter="fade">
                                      <p:cBhvr>
                                        <p:cTn id="175" dur="500" tmFilter="0, 0; .2, .5; .8, .5; 1, 0"/>
                                        <p:tgtEl>
                                          <p:spTgt spid="33"/>
                                        </p:tgtEl>
                                      </p:cBhvr>
                                    </p:animEffect>
                                    <p:animScale>
                                      <p:cBhvr>
                                        <p:cTn id="176" dur="250" autoRev="1" fill="hold"/>
                                        <p:tgtEl>
                                          <p:spTgt spid="33"/>
                                        </p:tgtEl>
                                      </p:cBhvr>
                                      <p:by x="105000" y="105000"/>
                                    </p:animScale>
                                  </p:childTnLst>
                                </p:cTn>
                              </p:par>
                            </p:childTnLst>
                          </p:cTn>
                        </p:par>
                        <p:par>
                          <p:cTn id="177" fill="hold">
                            <p:stCondLst>
                              <p:cond delay="2500"/>
                            </p:stCondLst>
                            <p:childTnLst>
                              <p:par>
                                <p:cTn id="178" presetID="26" presetClass="emph" presetSubtype="0" fill="hold" nodeType="afterEffect">
                                  <p:stCondLst>
                                    <p:cond delay="0"/>
                                  </p:stCondLst>
                                  <p:childTnLst>
                                    <p:animEffect transition="out" filter="fade">
                                      <p:cBhvr>
                                        <p:cTn id="179" dur="500" tmFilter="0, 0; .2, .5; .8, .5; 1, 0"/>
                                        <p:tgtEl>
                                          <p:spTgt spid="53"/>
                                        </p:tgtEl>
                                      </p:cBhvr>
                                    </p:animEffect>
                                    <p:animScale>
                                      <p:cBhvr>
                                        <p:cTn id="180" dur="250" autoRev="1" fill="hold"/>
                                        <p:tgtEl>
                                          <p:spTgt spid="53"/>
                                        </p:tgtEl>
                                      </p:cBhvr>
                                      <p:by x="105000" y="105000"/>
                                    </p:animScale>
                                  </p:childTnLst>
                                </p:cTn>
                              </p:par>
                            </p:childTnLst>
                          </p:cTn>
                        </p:par>
                      </p:childTnLst>
                    </p:cTn>
                  </p:par>
                  <p:par>
                    <p:cTn id="181" fill="hold">
                      <p:stCondLst>
                        <p:cond delay="indefinite"/>
                      </p:stCondLst>
                      <p:childTnLst>
                        <p:par>
                          <p:cTn id="182" fill="hold">
                            <p:stCondLst>
                              <p:cond delay="0"/>
                            </p:stCondLst>
                            <p:childTnLst>
                              <p:par>
                                <p:cTn id="183" presetID="22" presetClass="entr" presetSubtype="8" fill="hold" grpId="0" nodeType="clickEffect">
                                  <p:stCondLst>
                                    <p:cond delay="0"/>
                                  </p:stCondLst>
                                  <p:childTnLst>
                                    <p:set>
                                      <p:cBhvr>
                                        <p:cTn id="184" dur="1" fill="hold">
                                          <p:stCondLst>
                                            <p:cond delay="0"/>
                                          </p:stCondLst>
                                        </p:cTn>
                                        <p:tgtEl>
                                          <p:spTgt spid="72"/>
                                        </p:tgtEl>
                                        <p:attrNameLst>
                                          <p:attrName>style.visibility</p:attrName>
                                        </p:attrNameLst>
                                      </p:cBhvr>
                                      <p:to>
                                        <p:strVal val="visible"/>
                                      </p:to>
                                    </p:set>
                                    <p:animEffect transition="in" filter="wipe(left)">
                                      <p:cBhvr>
                                        <p:cTn id="185" dur="500"/>
                                        <p:tgtEl>
                                          <p:spTgt spid="72"/>
                                        </p:tgtEl>
                                      </p:cBhvr>
                                    </p:animEffect>
                                  </p:childTnLst>
                                </p:cTn>
                              </p:par>
                            </p:childTnLst>
                          </p:cTn>
                        </p:par>
                        <p:par>
                          <p:cTn id="186" fill="hold">
                            <p:stCondLst>
                              <p:cond delay="500"/>
                            </p:stCondLst>
                            <p:childTnLst>
                              <p:par>
                                <p:cTn id="187" presetID="10" presetClass="entr" presetSubtype="0" fill="hold" grpId="0" nodeType="afterEffect">
                                  <p:stCondLst>
                                    <p:cond delay="0"/>
                                  </p:stCondLst>
                                  <p:childTnLst>
                                    <p:set>
                                      <p:cBhvr>
                                        <p:cTn id="188" dur="1" fill="hold">
                                          <p:stCondLst>
                                            <p:cond delay="0"/>
                                          </p:stCondLst>
                                        </p:cTn>
                                        <p:tgtEl>
                                          <p:spTgt spid="73"/>
                                        </p:tgtEl>
                                        <p:attrNameLst>
                                          <p:attrName>style.visibility</p:attrName>
                                        </p:attrNameLst>
                                      </p:cBhvr>
                                      <p:to>
                                        <p:strVal val="visible"/>
                                      </p:to>
                                    </p:set>
                                    <p:animEffect transition="in" filter="fade">
                                      <p:cBhvr>
                                        <p:cTn id="189" dur="500"/>
                                        <p:tgtEl>
                                          <p:spTgt spid="73"/>
                                        </p:tgtEl>
                                      </p:cBhvr>
                                    </p:animEffect>
                                  </p:childTnLst>
                                </p:cTn>
                              </p:par>
                            </p:childTnLst>
                          </p:cTn>
                        </p:par>
                        <p:par>
                          <p:cTn id="190" fill="hold">
                            <p:stCondLst>
                              <p:cond delay="1000"/>
                            </p:stCondLst>
                            <p:childTnLst>
                              <p:par>
                                <p:cTn id="191" presetID="22" presetClass="entr" presetSubtype="8" fill="hold" nodeType="afterEffect">
                                  <p:stCondLst>
                                    <p:cond delay="0"/>
                                  </p:stCondLst>
                                  <p:childTnLst>
                                    <p:set>
                                      <p:cBhvr>
                                        <p:cTn id="192" dur="1" fill="hold">
                                          <p:stCondLst>
                                            <p:cond delay="0"/>
                                          </p:stCondLst>
                                        </p:cTn>
                                        <p:tgtEl>
                                          <p:spTgt spid="74"/>
                                        </p:tgtEl>
                                        <p:attrNameLst>
                                          <p:attrName>style.visibility</p:attrName>
                                        </p:attrNameLst>
                                      </p:cBhvr>
                                      <p:to>
                                        <p:strVal val="visible"/>
                                      </p:to>
                                    </p:set>
                                    <p:animEffect transition="in" filter="wipe(left)">
                                      <p:cBhvr>
                                        <p:cTn id="193" dur="500"/>
                                        <p:tgtEl>
                                          <p:spTgt spid="74"/>
                                        </p:tgtEl>
                                      </p:cBhvr>
                                    </p:animEffect>
                                  </p:childTnLst>
                                </p:cTn>
                              </p:par>
                            </p:childTnLst>
                          </p:cTn>
                        </p:par>
                        <p:par>
                          <p:cTn id="194" fill="hold">
                            <p:stCondLst>
                              <p:cond delay="1500"/>
                            </p:stCondLst>
                            <p:childTnLst>
                              <p:par>
                                <p:cTn id="195" presetID="22" presetClass="entr" presetSubtype="2" fill="hold" nodeType="afterEffect">
                                  <p:stCondLst>
                                    <p:cond delay="0"/>
                                  </p:stCondLst>
                                  <p:childTnLst>
                                    <p:set>
                                      <p:cBhvr>
                                        <p:cTn id="196" dur="1" fill="hold">
                                          <p:stCondLst>
                                            <p:cond delay="0"/>
                                          </p:stCondLst>
                                        </p:cTn>
                                        <p:tgtEl>
                                          <p:spTgt spid="75"/>
                                        </p:tgtEl>
                                        <p:attrNameLst>
                                          <p:attrName>style.visibility</p:attrName>
                                        </p:attrNameLst>
                                      </p:cBhvr>
                                      <p:to>
                                        <p:strVal val="visible"/>
                                      </p:to>
                                    </p:set>
                                    <p:animEffect transition="in" filter="wipe(right)">
                                      <p:cBhvr>
                                        <p:cTn id="197" dur="500"/>
                                        <p:tgtEl>
                                          <p:spTgt spid="75"/>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4"/>
                                        </p:tgtEl>
                                        <p:attrNameLst>
                                          <p:attrName>style.visibility</p:attrName>
                                        </p:attrNameLst>
                                      </p:cBhvr>
                                      <p:to>
                                        <p:strVal val="visible"/>
                                      </p:to>
                                    </p:set>
                                    <p:animEffect transition="in" filter="fade">
                                      <p:cBhvr>
                                        <p:cTn id="202" dur="500"/>
                                        <p:tgtEl>
                                          <p:spTgt spid="4"/>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79"/>
                                        </p:tgtEl>
                                        <p:attrNameLst>
                                          <p:attrName>style.visibility</p:attrName>
                                        </p:attrNameLst>
                                      </p:cBhvr>
                                      <p:to>
                                        <p:strVal val="visible"/>
                                      </p:to>
                                    </p:set>
                                    <p:animEffect transition="in" filter="fade">
                                      <p:cBhvr>
                                        <p:cTn id="205" dur="500"/>
                                        <p:tgtEl>
                                          <p:spTgt spid="79"/>
                                        </p:tgtEl>
                                      </p:cBhvr>
                                    </p:animEffect>
                                  </p:childTnLst>
                                </p:cTn>
                              </p:par>
                            </p:childTnLst>
                          </p:cTn>
                        </p:par>
                        <p:par>
                          <p:cTn id="206" fill="hold">
                            <p:stCondLst>
                              <p:cond delay="500"/>
                            </p:stCondLst>
                            <p:childTnLst>
                              <p:par>
                                <p:cTn id="207" presetID="22" presetClass="entr" presetSubtype="8" fill="hold" nodeType="afterEffect">
                                  <p:stCondLst>
                                    <p:cond delay="0"/>
                                  </p:stCondLst>
                                  <p:childTnLst>
                                    <p:set>
                                      <p:cBhvr>
                                        <p:cTn id="208" dur="1" fill="hold">
                                          <p:stCondLst>
                                            <p:cond delay="0"/>
                                          </p:stCondLst>
                                        </p:cTn>
                                        <p:tgtEl>
                                          <p:spTgt spid="80"/>
                                        </p:tgtEl>
                                        <p:attrNameLst>
                                          <p:attrName>style.visibility</p:attrName>
                                        </p:attrNameLst>
                                      </p:cBhvr>
                                      <p:to>
                                        <p:strVal val="visible"/>
                                      </p:to>
                                    </p:set>
                                    <p:animEffect transition="in" filter="wipe(left)">
                                      <p:cBhvr>
                                        <p:cTn id="209" dur="500"/>
                                        <p:tgtEl>
                                          <p:spTgt spid="80"/>
                                        </p:tgtEl>
                                      </p:cBhvr>
                                    </p:animEffect>
                                  </p:childTnLst>
                                </p:cTn>
                              </p:par>
                            </p:childTnLst>
                          </p:cTn>
                        </p:par>
                      </p:childTnLst>
                    </p:cTn>
                  </p:par>
                  <p:par>
                    <p:cTn id="210" fill="hold">
                      <p:stCondLst>
                        <p:cond delay="indefinite"/>
                      </p:stCondLst>
                      <p:childTnLst>
                        <p:par>
                          <p:cTn id="211" fill="hold">
                            <p:stCondLst>
                              <p:cond delay="0"/>
                            </p:stCondLst>
                            <p:childTnLst>
                              <p:par>
                                <p:cTn id="212" presetID="26" presetClass="emph" presetSubtype="0" fill="hold" nodeType="clickEffect">
                                  <p:stCondLst>
                                    <p:cond delay="0"/>
                                  </p:stCondLst>
                                  <p:childTnLst>
                                    <p:animEffect transition="out" filter="fade">
                                      <p:cBhvr>
                                        <p:cTn id="213" dur="500" tmFilter="0, 0; .2, .5; .8, .5; 1, 0"/>
                                        <p:tgtEl>
                                          <p:spTgt spid="33"/>
                                        </p:tgtEl>
                                      </p:cBhvr>
                                    </p:animEffect>
                                    <p:animScale>
                                      <p:cBhvr>
                                        <p:cTn id="214"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15" grpId="0" animBg="1"/>
      <p:bldP spid="16" grpId="0" animBg="1"/>
      <p:bldP spid="17" grpId="0" animBg="1"/>
      <p:bldP spid="18" grpId="0"/>
      <p:bldP spid="19" grpId="0"/>
      <p:bldP spid="20" grpId="0"/>
      <p:bldP spid="29" grpId="0" animBg="1"/>
      <p:bldP spid="30" grpId="0"/>
      <p:bldP spid="31" grpId="0"/>
      <p:bldP spid="32" grpId="0" animBg="1"/>
      <p:bldP spid="38" grpId="0"/>
      <p:bldP spid="50" grpId="0"/>
      <p:bldP spid="51" grpId="0"/>
      <p:bldP spid="52" grpId="0"/>
      <p:bldP spid="58" grpId="0" animBg="1"/>
      <p:bldP spid="60" grpId="0"/>
      <p:bldP spid="61" grpId="0" animBg="1"/>
      <p:bldP spid="62" grpId="0"/>
      <p:bldP spid="63" grpId="0" animBg="1"/>
      <p:bldP spid="65" grpId="0" animBg="1"/>
      <p:bldP spid="66" grpId="0"/>
      <p:bldP spid="67" grpId="0"/>
      <p:bldP spid="68" grpId="0"/>
      <p:bldP spid="69" grpId="0" animBg="1"/>
      <p:bldP spid="70" grpId="0"/>
      <p:bldP spid="71" grpId="0"/>
      <p:bldP spid="72" grpId="0" animBg="1"/>
      <p:bldP spid="73" grpId="0"/>
      <p:bldP spid="77" grpId="0" animBg="1"/>
      <p:bldP spid="78" grpId="0" animBg="1"/>
      <p:bldP spid="79" grpId="0" animBg="1"/>
      <p:bldP spid="4" grpId="0" animBg="1"/>
      <p:bldP spid="1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idx="1"/>
          </p:nvPr>
        </p:nvSpPr>
        <p:spPr>
          <a:xfrm>
            <a:off x="35496" y="789553"/>
            <a:ext cx="8229600" cy="3805070"/>
          </a:xfrm>
        </p:spPr>
        <p:txBody>
          <a:bodyPr/>
          <a:lstStyle/>
          <a:p>
            <a:r>
              <a:rPr lang="de-AT" dirty="0" smtClean="0"/>
              <a:t>One Detail Lens per </a:t>
            </a:r>
            <a:r>
              <a:rPr lang="de-AT" dirty="0" err="1" smtClean="0"/>
              <a:t>cluster</a:t>
            </a:r>
            <a:endParaRPr lang="de-AT" dirty="0"/>
          </a:p>
        </p:txBody>
      </p:sp>
      <p:sp>
        <p:nvSpPr>
          <p:cNvPr id="2" name="Title 1"/>
          <p:cNvSpPr>
            <a:spLocks noGrp="1"/>
          </p:cNvSpPr>
          <p:nvPr>
            <p:ph type="title"/>
          </p:nvPr>
        </p:nvSpPr>
        <p:spPr/>
        <p:txBody>
          <a:bodyPr/>
          <a:lstStyle/>
          <a:p>
            <a:r>
              <a:rPr lang="de-AT" dirty="0" smtClean="0"/>
              <a:t>Detail Lens Generation</a:t>
            </a:r>
            <a:endParaRPr lang="de-AT" dirty="0"/>
          </a:p>
        </p:txBody>
      </p:sp>
      <p:sp>
        <p:nvSpPr>
          <p:cNvPr id="7" name="TextBox 6"/>
          <p:cNvSpPr txBox="1"/>
          <p:nvPr/>
        </p:nvSpPr>
        <p:spPr>
          <a:xfrm>
            <a:off x="3040623" y="1799270"/>
            <a:ext cx="1719693" cy="830997"/>
          </a:xfrm>
          <a:prstGeom prst="rect">
            <a:avLst/>
          </a:prstGeom>
          <a:noFill/>
        </p:spPr>
        <p:txBody>
          <a:bodyPr wrap="square" rtlCol="0">
            <a:spAutoFit/>
          </a:bodyPr>
          <a:lstStyle/>
          <a:p>
            <a:pPr algn="ctr"/>
            <a:r>
              <a:rPr lang="de-AT" sz="2400" dirty="0" smtClean="0">
                <a:latin typeface="+mn-lt"/>
              </a:rPr>
              <a:t>Information</a:t>
            </a:r>
          </a:p>
          <a:p>
            <a:pPr algn="ctr"/>
            <a:r>
              <a:rPr lang="de-AT" sz="2400" dirty="0" smtClean="0">
                <a:latin typeface="+mn-lt"/>
              </a:rPr>
              <a:t>Block</a:t>
            </a:r>
            <a:endParaRPr lang="de-AT" sz="2400" dirty="0">
              <a:latin typeface="+mn-l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3244" y="1697864"/>
            <a:ext cx="2947925" cy="187829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7380" y="1699475"/>
            <a:ext cx="1475574" cy="1875075"/>
          </a:xfrm>
          <a:prstGeom prst="rect">
            <a:avLst/>
          </a:prstGeom>
        </p:spPr>
      </p:pic>
      <p:sp>
        <p:nvSpPr>
          <p:cNvPr id="11" name="TextBox 10"/>
          <p:cNvSpPr txBox="1"/>
          <p:nvPr/>
        </p:nvSpPr>
        <p:spPr>
          <a:xfrm>
            <a:off x="1128499" y="3489851"/>
            <a:ext cx="2470885" cy="954107"/>
          </a:xfrm>
          <a:prstGeom prst="rect">
            <a:avLst/>
          </a:prstGeom>
          <a:noFill/>
        </p:spPr>
        <p:txBody>
          <a:bodyPr wrap="square" rtlCol="0">
            <a:spAutoFit/>
          </a:bodyPr>
          <a:lstStyle/>
          <a:p>
            <a:pPr algn="ctr"/>
            <a:r>
              <a:rPr lang="de-AT" sz="2800" dirty="0" smtClean="0">
                <a:latin typeface="+mn-lt"/>
                <a:cs typeface="Arial" panose="020B0604020202020204" pitchFamily="34" charset="0"/>
              </a:rPr>
              <a:t>Single POI</a:t>
            </a:r>
          </a:p>
          <a:p>
            <a:pPr algn="ctr"/>
            <a:r>
              <a:rPr lang="de-AT" sz="2800" dirty="0" smtClean="0">
                <a:latin typeface="+mn-lt"/>
                <a:cs typeface="Arial" panose="020B0604020202020204" pitchFamily="34" charset="0"/>
              </a:rPr>
              <a:t>Lens</a:t>
            </a:r>
            <a:endParaRPr lang="de-AT" sz="2800" dirty="0">
              <a:latin typeface="+mn-lt"/>
              <a:cs typeface="Arial" panose="020B0604020202020204" pitchFamily="34" charset="0"/>
            </a:endParaRPr>
          </a:p>
        </p:txBody>
      </p:sp>
      <p:sp>
        <p:nvSpPr>
          <p:cNvPr id="12" name="TextBox 11"/>
          <p:cNvSpPr txBox="1"/>
          <p:nvPr/>
        </p:nvSpPr>
        <p:spPr>
          <a:xfrm>
            <a:off x="4977280" y="3489851"/>
            <a:ext cx="2299855" cy="954107"/>
          </a:xfrm>
          <a:prstGeom prst="rect">
            <a:avLst/>
          </a:prstGeom>
          <a:noFill/>
        </p:spPr>
        <p:txBody>
          <a:bodyPr wrap="square" rtlCol="0">
            <a:spAutoFit/>
          </a:bodyPr>
          <a:lstStyle/>
          <a:p>
            <a:pPr algn="ctr"/>
            <a:r>
              <a:rPr lang="de-AT" sz="2800" dirty="0" smtClean="0">
                <a:latin typeface="+mn-lt"/>
                <a:cs typeface="Arial" panose="020B0604020202020204" pitchFamily="34" charset="0"/>
              </a:rPr>
              <a:t>Multi POI</a:t>
            </a:r>
          </a:p>
          <a:p>
            <a:pPr algn="ctr"/>
            <a:r>
              <a:rPr lang="de-AT" sz="2800" dirty="0" smtClean="0">
                <a:latin typeface="+mn-lt"/>
                <a:cs typeface="Arial" panose="020B0604020202020204" pitchFamily="34" charset="0"/>
              </a:rPr>
              <a:t>Lens</a:t>
            </a:r>
            <a:endParaRPr lang="de-AT" sz="2800" dirty="0">
              <a:latin typeface="+mn-lt"/>
              <a:cs typeface="Arial" panose="020B0604020202020204" pitchFamily="34" charset="0"/>
            </a:endParaRPr>
          </a:p>
        </p:txBody>
      </p:sp>
      <p:sp>
        <p:nvSpPr>
          <p:cNvPr id="13" name="Rectangle 12"/>
          <p:cNvSpPr/>
          <p:nvPr/>
        </p:nvSpPr>
        <p:spPr>
          <a:xfrm>
            <a:off x="1668194" y="1694162"/>
            <a:ext cx="1431637" cy="93753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solidFill>
                <a:schemeClr val="bg1"/>
              </a:solidFill>
            </a:endParaRPr>
          </a:p>
        </p:txBody>
      </p:sp>
      <p:sp>
        <p:nvSpPr>
          <p:cNvPr id="14" name="Rectangle 13"/>
          <p:cNvSpPr/>
          <p:nvPr/>
        </p:nvSpPr>
        <p:spPr>
          <a:xfrm>
            <a:off x="1677431" y="2631700"/>
            <a:ext cx="1440872" cy="9334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solidFill>
                <a:schemeClr val="bg1"/>
              </a:solidFill>
            </a:endParaRPr>
          </a:p>
        </p:txBody>
      </p:sp>
      <p:sp>
        <p:nvSpPr>
          <p:cNvPr id="15" name="TextBox 14"/>
          <p:cNvSpPr txBox="1"/>
          <p:nvPr/>
        </p:nvSpPr>
        <p:spPr>
          <a:xfrm>
            <a:off x="3238618" y="2630267"/>
            <a:ext cx="1323703" cy="830997"/>
          </a:xfrm>
          <a:prstGeom prst="rect">
            <a:avLst/>
          </a:prstGeom>
          <a:noFill/>
        </p:spPr>
        <p:txBody>
          <a:bodyPr wrap="square" rtlCol="0">
            <a:spAutoFit/>
          </a:bodyPr>
          <a:lstStyle/>
          <a:p>
            <a:pPr algn="ctr"/>
            <a:r>
              <a:rPr lang="de-AT" sz="2400" dirty="0" smtClean="0">
                <a:latin typeface="+mn-lt"/>
              </a:rPr>
              <a:t>Detailed</a:t>
            </a:r>
          </a:p>
          <a:p>
            <a:pPr algn="ctr"/>
            <a:r>
              <a:rPr lang="de-AT" sz="2400" dirty="0" smtClean="0">
                <a:latin typeface="+mn-lt"/>
              </a:rPr>
              <a:t>Map</a:t>
            </a:r>
            <a:endParaRPr lang="de-AT" sz="2400" dirty="0">
              <a:latin typeface="+mn-lt"/>
            </a:endParaRPr>
          </a:p>
        </p:txBody>
      </p:sp>
      <p:grpSp>
        <p:nvGrpSpPr>
          <p:cNvPr id="4" name="Gruppieren 3"/>
          <p:cNvGrpSpPr/>
          <p:nvPr/>
        </p:nvGrpSpPr>
        <p:grpSpPr>
          <a:xfrm>
            <a:off x="107504" y="1745214"/>
            <a:ext cx="1435100" cy="2235436"/>
            <a:chOff x="107504" y="1730206"/>
            <a:chExt cx="1435100" cy="2235436"/>
          </a:xfrm>
        </p:grpSpPr>
        <p:pic>
          <p:nvPicPr>
            <p:cNvPr id="4098" name="Picture 2" descr="L:\Presentations\2014_04_10_EG_AutomaticGenerationOfTouristBrochures\Figures\Slide_12\Seattle_9x5_LinearProgram_SingleP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730206"/>
              <a:ext cx="1435100" cy="17684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feld 2"/>
                <p:cNvSpPr txBox="1"/>
                <p:nvPr/>
              </p:nvSpPr>
              <p:spPr>
                <a:xfrm>
                  <a:off x="480952" y="3503977"/>
                  <a:ext cx="68820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AT" b="0" i="1" smtClean="0">
                                <a:latin typeface="Cambria Math"/>
                              </a:rPr>
                              <m:t>𝑀</m:t>
                            </m:r>
                          </m:e>
                          <m:sub>
                            <m:r>
                              <a:rPr lang="de-AT" b="0" i="1" smtClean="0">
                                <a:latin typeface="Cambria Math"/>
                              </a:rPr>
                              <m:t>𝑂</m:t>
                            </m:r>
                          </m:sub>
                        </m:sSub>
                      </m:oMath>
                    </m:oMathPara>
                  </a14:m>
                  <a:endParaRPr lang="en-US" dirty="0"/>
                </a:p>
              </p:txBody>
            </p:sp>
          </mc:Choice>
          <mc:Fallback xmlns="">
            <p:sp>
              <p:nvSpPr>
                <p:cNvPr id="3" name="Textfeld 2"/>
                <p:cNvSpPr txBox="1">
                  <a:spLocks noRot="1" noChangeAspect="1" noMove="1" noResize="1" noEditPoints="1" noAdjustHandles="1" noChangeArrowheads="1" noChangeShapeType="1" noTextEdit="1"/>
                </p:cNvSpPr>
                <p:nvPr/>
              </p:nvSpPr>
              <p:spPr>
                <a:xfrm>
                  <a:off x="480952" y="3503977"/>
                  <a:ext cx="688201" cy="461665"/>
                </a:xfrm>
                <a:prstGeom prst="rect">
                  <a:avLst/>
                </a:prstGeom>
                <a:blipFill rotWithShape="1">
                  <a:blip r:embed="rId6"/>
                  <a:stretch>
                    <a:fillRect b="-3947"/>
                  </a:stretch>
                </a:blipFill>
              </p:spPr>
              <p:txBody>
                <a:bodyPr/>
                <a:lstStyle/>
                <a:p>
                  <a:r>
                    <a:rPr lang="en-US">
                      <a:noFill/>
                    </a:rPr>
                    <a:t> </a:t>
                  </a:r>
                </a:p>
              </p:txBody>
            </p:sp>
          </mc:Fallback>
        </mc:AlternateContent>
      </p:grpSp>
      <p:grpSp>
        <p:nvGrpSpPr>
          <p:cNvPr id="5" name="Gruppieren 4"/>
          <p:cNvGrpSpPr/>
          <p:nvPr/>
        </p:nvGrpSpPr>
        <p:grpSpPr>
          <a:xfrm>
            <a:off x="7636460" y="1745844"/>
            <a:ext cx="1435099" cy="2234806"/>
            <a:chOff x="7636460" y="1730836"/>
            <a:chExt cx="1435099" cy="2234806"/>
          </a:xfrm>
        </p:grpSpPr>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636460" y="1730836"/>
              <a:ext cx="1435099" cy="176721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feld 17"/>
                <p:cNvSpPr txBox="1"/>
                <p:nvPr/>
              </p:nvSpPr>
              <p:spPr>
                <a:xfrm>
                  <a:off x="7991025" y="3503977"/>
                  <a:ext cx="68820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AT" b="0" i="1" smtClean="0">
                                <a:latin typeface="Cambria Math"/>
                              </a:rPr>
                              <m:t>𝑀</m:t>
                            </m:r>
                          </m:e>
                          <m:sub>
                            <m:r>
                              <a:rPr lang="de-AT" b="0" i="1" smtClean="0">
                                <a:latin typeface="Cambria Math"/>
                              </a:rPr>
                              <m:t>𝑂</m:t>
                            </m:r>
                          </m:sub>
                        </m:sSub>
                      </m:oMath>
                    </m:oMathPara>
                  </a14:m>
                  <a:endParaRPr lang="en-US" dirty="0"/>
                </a:p>
              </p:txBody>
            </p:sp>
          </mc:Choice>
          <mc:Fallback xmlns="">
            <p:sp>
              <p:nvSpPr>
                <p:cNvPr id="18" name="Textfeld 17"/>
                <p:cNvSpPr txBox="1">
                  <a:spLocks noRot="1" noChangeAspect="1" noMove="1" noResize="1" noEditPoints="1" noAdjustHandles="1" noChangeArrowheads="1" noChangeShapeType="1" noTextEdit="1"/>
                </p:cNvSpPr>
                <p:nvPr/>
              </p:nvSpPr>
              <p:spPr>
                <a:xfrm>
                  <a:off x="7991025" y="3503977"/>
                  <a:ext cx="688201" cy="461665"/>
                </a:xfrm>
                <a:prstGeom prst="rect">
                  <a:avLst/>
                </a:prstGeom>
                <a:blipFill rotWithShape="1">
                  <a:blip r:embed="rId8"/>
                  <a:stretch>
                    <a:fillRect b="-3947"/>
                  </a:stretch>
                </a:blipFill>
              </p:spPr>
              <p:txBody>
                <a:bodyPr/>
                <a:lstStyle/>
                <a:p>
                  <a:r>
                    <a:rPr lang="en-US">
                      <a:noFill/>
                    </a:rPr>
                    <a:t> </a:t>
                  </a:r>
                </a:p>
              </p:txBody>
            </p:sp>
          </mc:Fallback>
        </mc:AlternateContent>
      </p:grpSp>
      <p:sp>
        <p:nvSpPr>
          <p:cNvPr id="8" name="Slide Number Placeholder 7"/>
          <p:cNvSpPr>
            <a:spLocks noGrp="1"/>
          </p:cNvSpPr>
          <p:nvPr>
            <p:ph type="sldNum" sz="quarter" idx="12"/>
          </p:nvPr>
        </p:nvSpPr>
        <p:spPr/>
        <p:txBody>
          <a:bodyPr/>
          <a:lstStyle/>
          <a:p>
            <a:fld id="{1E715380-4A69-4FAD-BF5D-F63BA9227062}" type="slidenum">
              <a:rPr lang="de-AT" smtClean="0"/>
              <a:pPr/>
              <a:t>11</a:t>
            </a:fld>
            <a:endParaRPr lang="de-AT" dirty="0"/>
          </a:p>
        </p:txBody>
      </p:sp>
    </p:spTree>
    <p:extLst>
      <p:ext uri="{BB962C8B-B14F-4D97-AF65-F5344CB8AC3E}">
        <p14:creationId xmlns:p14="http://schemas.microsoft.com/office/powerpoint/2010/main" val="349365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xit" presetSubtype="0" fill="hold" grpId="1"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animBg="1"/>
      <p:bldP spid="13" grpId="1" animBg="1"/>
      <p:bldP spid="14" grpId="0" animBg="1"/>
      <p:bldP spid="14" grpId="1"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Automatic Layout Optimization</a:t>
            </a:r>
          </a:p>
        </p:txBody>
      </p:sp>
      <p:sp>
        <p:nvSpPr>
          <p:cNvPr id="7" name="Title 1"/>
          <p:cNvSpPr txBox="1">
            <a:spLocks/>
          </p:cNvSpPr>
          <p:nvPr/>
        </p:nvSpPr>
        <p:spPr>
          <a:xfrm>
            <a:off x="457200" y="87909"/>
            <a:ext cx="8229600" cy="54006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kern="1200">
                <a:solidFill>
                  <a:schemeClr val="bg1"/>
                </a:solidFill>
                <a:effectLst>
                  <a:outerShdw blurRad="38100" dist="38100" dir="2700000" algn="tl">
                    <a:srgbClr val="000000">
                      <a:alpha val="43137"/>
                    </a:srgbClr>
                  </a:outerShdw>
                </a:effectLst>
                <a:latin typeface="+mj-lt"/>
                <a:ea typeface="+mj-ea"/>
                <a:cs typeface="+mj-cs"/>
              </a:defRPr>
            </a:lvl1pPr>
          </a:lstStyle>
          <a:p>
            <a:pPr fontAlgn="auto">
              <a:spcAft>
                <a:spcPts val="0"/>
              </a:spcAft>
            </a:pPr>
            <a:r>
              <a:rPr lang="de-AT" smtClean="0"/>
              <a:t>Automatic Layout Optimization</a:t>
            </a:r>
            <a:endParaRPr lang="de-AT" dirty="0"/>
          </a:p>
        </p:txBody>
      </p:sp>
      <p:sp>
        <p:nvSpPr>
          <p:cNvPr id="8" name="Right Arrow 97"/>
          <p:cNvSpPr/>
          <p:nvPr/>
        </p:nvSpPr>
        <p:spPr>
          <a:xfrm>
            <a:off x="1787866" y="1439337"/>
            <a:ext cx="558029"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grpSp>
        <p:nvGrpSpPr>
          <p:cNvPr id="9" name="Gruppieren 7"/>
          <p:cNvGrpSpPr>
            <a:grpSpLocks noChangeAspect="1"/>
          </p:cNvGrpSpPr>
          <p:nvPr/>
        </p:nvGrpSpPr>
        <p:grpSpPr>
          <a:xfrm>
            <a:off x="2367334" y="847845"/>
            <a:ext cx="1962477" cy="1620000"/>
            <a:chOff x="3018515" y="771550"/>
            <a:chExt cx="2273565" cy="1876500"/>
          </a:xfrm>
        </p:grpSpPr>
        <p:grpSp>
          <p:nvGrpSpPr>
            <p:cNvPr id="10" name="Gruppieren 266"/>
            <p:cNvGrpSpPr/>
            <p:nvPr/>
          </p:nvGrpSpPr>
          <p:grpSpPr>
            <a:xfrm>
              <a:off x="3018515" y="771550"/>
              <a:ext cx="2273565" cy="1876500"/>
              <a:chOff x="0" y="-89196"/>
              <a:chExt cx="2131096" cy="1913009"/>
            </a:xfrm>
          </p:grpSpPr>
          <p:sp>
            <p:nvSpPr>
              <p:cNvPr id="12" name="Rectangle 122"/>
              <p:cNvSpPr/>
              <p:nvPr/>
            </p:nvSpPr>
            <p:spPr>
              <a:xfrm>
                <a:off x="0" y="-89196"/>
                <a:ext cx="2125880" cy="1913009"/>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13" name="Text Box 2"/>
              <p:cNvSpPr txBox="1">
                <a:spLocks noChangeArrowheads="1"/>
              </p:cNvSpPr>
              <p:nvPr/>
            </p:nvSpPr>
            <p:spPr bwMode="auto">
              <a:xfrm>
                <a:off x="5217" y="-83978"/>
                <a:ext cx="2125879" cy="330304"/>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a:latin typeface="+mn-lt"/>
                    <a:ea typeface="Calibri"/>
                    <a:cs typeface="Arial" pitchFamily="34" charset="0"/>
                  </a:rPr>
                  <a:t>POI Grouping</a:t>
                </a:r>
              </a:p>
            </p:txBody>
          </p:sp>
        </p:grpSp>
        <p:cxnSp>
          <p:nvCxnSpPr>
            <p:cNvPr id="11" name="Straight Connector 11"/>
            <p:cNvCxnSpPr/>
            <p:nvPr/>
          </p:nvCxnSpPr>
          <p:spPr bwMode="auto">
            <a:xfrm>
              <a:off x="3025924" y="2360180"/>
              <a:ext cx="2266156" cy="1618"/>
            </a:xfrm>
            <a:prstGeom prst="line">
              <a:avLst/>
            </a:prstGeom>
            <a:solidFill>
              <a:schemeClr val="bg1"/>
            </a:solidFill>
            <a:ln>
              <a:solidFill>
                <a:srgbClr val="B0BFD4"/>
              </a:solidFill>
            </a:ln>
            <a:effectLst/>
          </p:spPr>
          <p:style>
            <a:lnRef idx="2">
              <a:schemeClr val="accent1">
                <a:shade val="50000"/>
              </a:schemeClr>
            </a:lnRef>
            <a:fillRef idx="1">
              <a:schemeClr val="accent1"/>
            </a:fillRef>
            <a:effectRef idx="0">
              <a:schemeClr val="accent1"/>
            </a:effectRef>
            <a:fontRef idx="minor">
              <a:schemeClr val="lt1"/>
            </a:fontRef>
          </p:style>
        </p:cxnSp>
      </p:grpSp>
      <mc:AlternateContent xmlns:mc="http://schemas.openxmlformats.org/markup-compatibility/2006" xmlns:a14="http://schemas.microsoft.com/office/drawing/2010/main">
        <mc:Choice Requires="a14">
          <p:sp>
            <p:nvSpPr>
              <p:cNvPr id="14" name="TextBox 13"/>
              <p:cNvSpPr txBox="1"/>
              <p:nvPr/>
            </p:nvSpPr>
            <p:spPr>
              <a:xfrm>
                <a:off x="2362771" y="2179846"/>
                <a:ext cx="195767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AT" sz="1800" b="1" i="1">
                          <a:latin typeface="Cambria Math" panose="02040503050406030204" pitchFamily="18" charset="0"/>
                        </a:rPr>
                        <m:t>𝑪</m:t>
                      </m:r>
                      <m:r>
                        <a:rPr lang="de-AT" sz="1800" i="1">
                          <a:latin typeface="Cambria Math" panose="02040503050406030204" pitchFamily="18" charset="0"/>
                        </a:rPr>
                        <m:t>=</m:t>
                      </m:r>
                      <m:d>
                        <m:dPr>
                          <m:begChr m:val="{"/>
                          <m:endChr m:val="}"/>
                          <m:ctrlPr>
                            <a:rPr lang="de-AT" sz="1800" i="1">
                              <a:latin typeface="Cambria Math" panose="02040503050406030204" pitchFamily="18" charset="0"/>
                            </a:rPr>
                          </m:ctrlPr>
                        </m:dPr>
                        <m:e>
                          <m:sSub>
                            <m:sSubPr>
                              <m:ctrlPr>
                                <a:rPr lang="de-AT" sz="1800" i="1">
                                  <a:latin typeface="Cambria Math" panose="02040503050406030204" pitchFamily="18" charset="0"/>
                                </a:rPr>
                              </m:ctrlPr>
                            </m:sSubPr>
                            <m:e>
                              <m:r>
                                <a:rPr lang="de-AT" sz="1800" i="1">
                                  <a:latin typeface="Cambria Math" panose="02040503050406030204" pitchFamily="18" charset="0"/>
                                </a:rPr>
                                <m:t>𝐶</m:t>
                              </m:r>
                            </m:e>
                            <m:sub>
                              <m:r>
                                <a:rPr lang="de-AT" sz="1800" i="1">
                                  <a:latin typeface="Cambria Math" panose="02040503050406030204" pitchFamily="18" charset="0"/>
                                </a:rPr>
                                <m:t>1</m:t>
                              </m:r>
                            </m:sub>
                          </m:sSub>
                          <m:r>
                            <a:rPr lang="de-AT" sz="1800" i="1">
                              <a:latin typeface="Cambria Math" panose="02040503050406030204" pitchFamily="18" charset="0"/>
                            </a:rPr>
                            <m:t>,</m:t>
                          </m:r>
                          <m:sSub>
                            <m:sSubPr>
                              <m:ctrlPr>
                                <a:rPr lang="de-AT" sz="1800" i="1">
                                  <a:latin typeface="Cambria Math" panose="02040503050406030204" pitchFamily="18" charset="0"/>
                                </a:rPr>
                              </m:ctrlPr>
                            </m:sSubPr>
                            <m:e>
                              <m:r>
                                <a:rPr lang="de-AT" sz="1800" i="1">
                                  <a:latin typeface="Cambria Math" panose="02040503050406030204" pitchFamily="18" charset="0"/>
                                </a:rPr>
                                <m:t>𝐶</m:t>
                              </m:r>
                            </m:e>
                            <m:sub>
                              <m:r>
                                <a:rPr lang="de-AT" sz="1800" i="1">
                                  <a:latin typeface="Cambria Math" panose="02040503050406030204" pitchFamily="18" charset="0"/>
                                </a:rPr>
                                <m:t>2</m:t>
                              </m:r>
                            </m:sub>
                          </m:sSub>
                          <m:r>
                            <a:rPr lang="de-AT" sz="1800" i="1">
                              <a:latin typeface="Cambria Math" panose="02040503050406030204" pitchFamily="18" charset="0"/>
                            </a:rPr>
                            <m:t>,…,</m:t>
                          </m:r>
                          <m:sSub>
                            <m:sSubPr>
                              <m:ctrlPr>
                                <a:rPr lang="de-AT" sz="1800" i="1">
                                  <a:latin typeface="Cambria Math" panose="02040503050406030204" pitchFamily="18" charset="0"/>
                                </a:rPr>
                              </m:ctrlPr>
                            </m:sSubPr>
                            <m:e>
                              <m:r>
                                <a:rPr lang="de-AT" sz="1800" i="1">
                                  <a:latin typeface="Cambria Math" panose="02040503050406030204" pitchFamily="18" charset="0"/>
                                </a:rPr>
                                <m:t>𝐶</m:t>
                              </m:r>
                            </m:e>
                            <m:sub>
                              <m:r>
                                <a:rPr lang="de-AT" sz="1800" i="1">
                                  <a:latin typeface="Cambria Math" panose="02040503050406030204" pitchFamily="18" charset="0"/>
                                </a:rPr>
                                <m:t>𝑙</m:t>
                              </m:r>
                            </m:sub>
                          </m:sSub>
                        </m:e>
                      </m:d>
                    </m:oMath>
                  </m:oMathPara>
                </a14:m>
                <a:endParaRPr lang="de-AT" sz="1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2362771" y="2179846"/>
                <a:ext cx="1957673" cy="276999"/>
              </a:xfrm>
              <a:prstGeom prst="rect">
                <a:avLst/>
              </a:prstGeom>
              <a:blipFill rotWithShape="0">
                <a:blip r:embed="rId3"/>
                <a:stretch>
                  <a:fillRect b="-20000"/>
                </a:stretch>
              </a:blipFill>
            </p:spPr>
            <p:txBody>
              <a:bodyPr/>
              <a:lstStyle/>
              <a:p>
                <a:r>
                  <a:rPr lang="de-AT">
                    <a:noFill/>
                  </a:rPr>
                  <a:t> </a:t>
                </a:r>
              </a:p>
            </p:txBody>
          </p:sp>
        </mc:Fallback>
      </mc:AlternateContent>
      <p:sp>
        <p:nvSpPr>
          <p:cNvPr id="15" name="Oval 14"/>
          <p:cNvSpPr/>
          <p:nvPr/>
        </p:nvSpPr>
        <p:spPr>
          <a:xfrm>
            <a:off x="2519697" y="1242923"/>
            <a:ext cx="540060" cy="5917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sp>
        <p:nvSpPr>
          <p:cNvPr id="16" name="Oval 15"/>
          <p:cNvSpPr/>
          <p:nvPr/>
        </p:nvSpPr>
        <p:spPr>
          <a:xfrm>
            <a:off x="3042014" y="1756603"/>
            <a:ext cx="319586" cy="3243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sp>
        <p:nvSpPr>
          <p:cNvPr id="17" name="Oval 16"/>
          <p:cNvSpPr/>
          <p:nvPr/>
        </p:nvSpPr>
        <p:spPr>
          <a:xfrm>
            <a:off x="3375450" y="1345218"/>
            <a:ext cx="662690" cy="5805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mc:AlternateContent xmlns:mc="http://schemas.openxmlformats.org/markup-compatibility/2006" xmlns:a14="http://schemas.microsoft.com/office/drawing/2010/main">
        <mc:Choice Requires="a14">
          <p:sp>
            <p:nvSpPr>
              <p:cNvPr id="18" name="Rectangle 17"/>
              <p:cNvSpPr/>
              <p:nvPr/>
            </p:nvSpPr>
            <p:spPr>
              <a:xfrm>
                <a:off x="3757859" y="1754685"/>
                <a:ext cx="44775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AT" sz="1800" i="1">
                              <a:latin typeface="Cambria Math" panose="02040503050406030204" pitchFamily="18" charset="0"/>
                            </a:rPr>
                          </m:ctrlPr>
                        </m:sSubPr>
                        <m:e>
                          <m:r>
                            <a:rPr lang="de-AT" sz="1800" i="1">
                              <a:latin typeface="Cambria Math" panose="02040503050406030204" pitchFamily="18" charset="0"/>
                            </a:rPr>
                            <m:t>𝐶</m:t>
                          </m:r>
                        </m:e>
                        <m:sub>
                          <m:r>
                            <a:rPr lang="de-AT" sz="1800" i="1">
                              <a:latin typeface="Cambria Math" panose="02040503050406030204" pitchFamily="18" charset="0"/>
                            </a:rPr>
                            <m:t>𝑙</m:t>
                          </m:r>
                        </m:sub>
                      </m:sSub>
                    </m:oMath>
                  </m:oMathPara>
                </a14:m>
                <a:endParaRPr lang="de-AT" sz="1800" dirty="0"/>
              </a:p>
            </p:txBody>
          </p:sp>
        </mc:Choice>
        <mc:Fallback xmlns="">
          <p:sp>
            <p:nvSpPr>
              <p:cNvPr id="18" name="Rectangle 17"/>
              <p:cNvSpPr>
                <a:spLocks noRot="1" noChangeAspect="1" noMove="1" noResize="1" noEditPoints="1" noAdjustHandles="1" noChangeArrowheads="1" noChangeShapeType="1" noTextEdit="1"/>
              </p:cNvSpPr>
              <p:nvPr/>
            </p:nvSpPr>
            <p:spPr>
              <a:xfrm>
                <a:off x="3757859" y="1754685"/>
                <a:ext cx="447751" cy="369332"/>
              </a:xfrm>
              <a:prstGeom prst="rect">
                <a:avLst/>
              </a:prstGeom>
              <a:blipFill rotWithShape="0">
                <a:blip r:embed="rId4"/>
                <a:stretch>
                  <a:fillRect b="-1667"/>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993891" y="1427782"/>
                <a:ext cx="480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AT" sz="1800" i="1">
                              <a:latin typeface="Cambria Math" panose="02040503050406030204" pitchFamily="18" charset="0"/>
                            </a:rPr>
                          </m:ctrlPr>
                        </m:sSubPr>
                        <m:e>
                          <m:r>
                            <a:rPr lang="de-AT" sz="1800" i="1">
                              <a:latin typeface="Cambria Math" panose="02040503050406030204" pitchFamily="18" charset="0"/>
                            </a:rPr>
                            <m:t>𝐶</m:t>
                          </m:r>
                        </m:e>
                        <m:sub>
                          <m:r>
                            <a:rPr lang="de-AT" sz="1800" i="1">
                              <a:latin typeface="Cambria Math" panose="02040503050406030204" pitchFamily="18" charset="0"/>
                            </a:rPr>
                            <m:t>2</m:t>
                          </m:r>
                        </m:sub>
                      </m:sSub>
                    </m:oMath>
                  </m:oMathPara>
                </a14:m>
                <a:endParaRPr lang="de-AT" sz="1800" dirty="0"/>
              </a:p>
            </p:txBody>
          </p:sp>
        </mc:Choice>
        <mc:Fallback xmlns="">
          <p:sp>
            <p:nvSpPr>
              <p:cNvPr id="19" name="Rectangle 18"/>
              <p:cNvSpPr>
                <a:spLocks noRot="1" noChangeAspect="1" noMove="1" noResize="1" noEditPoints="1" noAdjustHandles="1" noChangeArrowheads="1" noChangeShapeType="1" noTextEdit="1"/>
              </p:cNvSpPr>
              <p:nvPr/>
            </p:nvSpPr>
            <p:spPr>
              <a:xfrm>
                <a:off x="2993891" y="1427782"/>
                <a:ext cx="480453" cy="369332"/>
              </a:xfrm>
              <a:prstGeom prst="rect">
                <a:avLst/>
              </a:prstGeom>
              <a:blipFill rotWithShape="0">
                <a:blip r:embed="rId5"/>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2500211" y="1756985"/>
                <a:ext cx="47513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AT" sz="1800" i="1">
                              <a:latin typeface="Cambria Math" panose="02040503050406030204" pitchFamily="18" charset="0"/>
                            </a:rPr>
                          </m:ctrlPr>
                        </m:sSubPr>
                        <m:e>
                          <m:r>
                            <a:rPr lang="de-AT" sz="1800" i="1">
                              <a:latin typeface="Cambria Math" panose="02040503050406030204" pitchFamily="18" charset="0"/>
                            </a:rPr>
                            <m:t>𝐶</m:t>
                          </m:r>
                        </m:e>
                        <m:sub>
                          <m:r>
                            <a:rPr lang="de-AT" sz="1800" i="1">
                              <a:latin typeface="Cambria Math" panose="02040503050406030204" pitchFamily="18" charset="0"/>
                            </a:rPr>
                            <m:t>1</m:t>
                          </m:r>
                        </m:sub>
                      </m:sSub>
                    </m:oMath>
                  </m:oMathPara>
                </a14:m>
                <a:endParaRPr lang="de-AT" sz="1800" dirty="0"/>
              </a:p>
            </p:txBody>
          </p:sp>
        </mc:Choice>
        <mc:Fallback xmlns="">
          <p:sp>
            <p:nvSpPr>
              <p:cNvPr id="20" name="Rectangle 19"/>
              <p:cNvSpPr>
                <a:spLocks noRot="1" noChangeAspect="1" noMove="1" noResize="1" noEditPoints="1" noAdjustHandles="1" noChangeArrowheads="1" noChangeShapeType="1" noTextEdit="1"/>
              </p:cNvSpPr>
              <p:nvPr/>
            </p:nvSpPr>
            <p:spPr>
              <a:xfrm>
                <a:off x="2500211" y="1756985"/>
                <a:ext cx="475130" cy="369332"/>
              </a:xfrm>
              <a:prstGeom prst="rect">
                <a:avLst/>
              </a:prstGeom>
              <a:blipFill rotWithShape="0">
                <a:blip r:embed="rId6"/>
                <a:stretch>
                  <a:fillRect/>
                </a:stretch>
              </a:blipFill>
            </p:spPr>
            <p:txBody>
              <a:bodyPr/>
              <a:lstStyle/>
              <a:p>
                <a:r>
                  <a:rPr lang="de-AT">
                    <a:noFill/>
                  </a:rPr>
                  <a:t> </a:t>
                </a:r>
              </a:p>
            </p:txBody>
          </p:sp>
        </mc:Fallback>
      </mc:AlternateContent>
      <p:grpSp>
        <p:nvGrpSpPr>
          <p:cNvPr id="21" name="Group 20"/>
          <p:cNvGrpSpPr/>
          <p:nvPr/>
        </p:nvGrpSpPr>
        <p:grpSpPr>
          <a:xfrm>
            <a:off x="446788" y="1247461"/>
            <a:ext cx="1270292" cy="755642"/>
            <a:chOff x="2833823" y="2392454"/>
            <a:chExt cx="1693723" cy="1007522"/>
          </a:xfrm>
        </p:grpSpPr>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9365" y="2392454"/>
              <a:ext cx="181555" cy="303382"/>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3823" y="2730230"/>
              <a:ext cx="181555" cy="303382"/>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0593" y="3096594"/>
              <a:ext cx="181555" cy="303382"/>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5991" y="2730230"/>
              <a:ext cx="181555" cy="303382"/>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3560" y="2569930"/>
              <a:ext cx="181555" cy="303382"/>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1146" y="2874246"/>
              <a:ext cx="181555" cy="303382"/>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2480" y="2760570"/>
              <a:ext cx="181555" cy="303382"/>
            </a:xfrm>
            <a:prstGeom prst="rect">
              <a:avLst/>
            </a:prstGeom>
          </p:spPr>
        </p:pic>
      </p:grpSp>
      <p:sp>
        <p:nvSpPr>
          <p:cNvPr id="29" name="Oval 28"/>
          <p:cNvSpPr/>
          <p:nvPr/>
        </p:nvSpPr>
        <p:spPr>
          <a:xfrm>
            <a:off x="343556" y="1004154"/>
            <a:ext cx="1428027" cy="10989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mc:AlternateContent xmlns:mc="http://schemas.openxmlformats.org/markup-compatibility/2006" xmlns:a14="http://schemas.microsoft.com/office/drawing/2010/main">
        <mc:Choice Requires="a14">
          <p:sp>
            <p:nvSpPr>
              <p:cNvPr id="30" name="TextBox 29"/>
              <p:cNvSpPr txBox="1"/>
              <p:nvPr/>
            </p:nvSpPr>
            <p:spPr>
              <a:xfrm>
                <a:off x="63419" y="2179846"/>
                <a:ext cx="1988301" cy="3198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AT" sz="1800" b="1" i="1">
                          <a:latin typeface="Cambria Math" panose="02040503050406030204" pitchFamily="18" charset="0"/>
                        </a:rPr>
                        <m:t>𝑷</m:t>
                      </m:r>
                      <m:r>
                        <a:rPr lang="de-AT" sz="1800" i="1">
                          <a:latin typeface="Cambria Math" panose="02040503050406030204" pitchFamily="18" charset="0"/>
                        </a:rPr>
                        <m:t>=</m:t>
                      </m:r>
                      <m:d>
                        <m:dPr>
                          <m:begChr m:val="{"/>
                          <m:endChr m:val="}"/>
                          <m:ctrlPr>
                            <a:rPr lang="de-AT" sz="1800" i="1">
                              <a:latin typeface="Cambria Math" panose="02040503050406030204" pitchFamily="18" charset="0"/>
                            </a:rPr>
                          </m:ctrlPr>
                        </m:dPr>
                        <m:e>
                          <m:sSub>
                            <m:sSubPr>
                              <m:ctrlPr>
                                <a:rPr lang="de-AT" sz="1800" i="1">
                                  <a:latin typeface="Cambria Math" panose="02040503050406030204" pitchFamily="18" charset="0"/>
                                </a:rPr>
                              </m:ctrlPr>
                            </m:sSubPr>
                            <m:e>
                              <m:r>
                                <a:rPr lang="de-AT" sz="1800" i="1">
                                  <a:latin typeface="Cambria Math" panose="02040503050406030204" pitchFamily="18" charset="0"/>
                                </a:rPr>
                                <m:t>𝑃</m:t>
                              </m:r>
                            </m:e>
                            <m:sub>
                              <m:r>
                                <a:rPr lang="de-AT" sz="1800" i="1">
                                  <a:latin typeface="Cambria Math" panose="02040503050406030204" pitchFamily="18" charset="0"/>
                                </a:rPr>
                                <m:t>1</m:t>
                              </m:r>
                            </m:sub>
                          </m:sSub>
                          <m:r>
                            <a:rPr lang="de-AT" sz="1800" i="1">
                              <a:latin typeface="Cambria Math" panose="02040503050406030204" pitchFamily="18" charset="0"/>
                            </a:rPr>
                            <m:t>,</m:t>
                          </m:r>
                          <m:sSub>
                            <m:sSubPr>
                              <m:ctrlPr>
                                <a:rPr lang="de-AT" sz="1800" i="1">
                                  <a:latin typeface="Cambria Math" panose="02040503050406030204" pitchFamily="18" charset="0"/>
                                </a:rPr>
                              </m:ctrlPr>
                            </m:sSubPr>
                            <m:e>
                              <m:r>
                                <a:rPr lang="de-AT" sz="1800" i="1">
                                  <a:latin typeface="Cambria Math" panose="02040503050406030204" pitchFamily="18" charset="0"/>
                                </a:rPr>
                                <m:t>𝑃</m:t>
                              </m:r>
                            </m:e>
                            <m:sub>
                              <m:r>
                                <a:rPr lang="de-AT" sz="1800" i="1">
                                  <a:latin typeface="Cambria Math" panose="02040503050406030204" pitchFamily="18" charset="0"/>
                                </a:rPr>
                                <m:t>2</m:t>
                              </m:r>
                            </m:sub>
                          </m:sSub>
                          <m:r>
                            <a:rPr lang="de-AT" sz="1800" i="1">
                              <a:latin typeface="Cambria Math" panose="02040503050406030204" pitchFamily="18" charset="0"/>
                            </a:rPr>
                            <m:t>,…,</m:t>
                          </m:r>
                          <m:sSub>
                            <m:sSubPr>
                              <m:ctrlPr>
                                <a:rPr lang="de-AT" sz="1800" i="1">
                                  <a:latin typeface="Cambria Math" panose="02040503050406030204" pitchFamily="18" charset="0"/>
                                </a:rPr>
                              </m:ctrlPr>
                            </m:sSubPr>
                            <m:e>
                              <m:r>
                                <a:rPr lang="de-AT" sz="1800" i="1">
                                  <a:latin typeface="Cambria Math" panose="02040503050406030204" pitchFamily="18" charset="0"/>
                                </a:rPr>
                                <m:t>𝑃</m:t>
                              </m:r>
                            </m:e>
                            <m:sub>
                              <m:sSub>
                                <m:sSubPr>
                                  <m:ctrlPr>
                                    <a:rPr lang="de-AT" sz="1800" i="1">
                                      <a:latin typeface="Cambria Math" panose="02040503050406030204" pitchFamily="18" charset="0"/>
                                    </a:rPr>
                                  </m:ctrlPr>
                                </m:sSubPr>
                                <m:e>
                                  <m:r>
                                    <a:rPr lang="de-AT" sz="1800" i="1">
                                      <a:latin typeface="Cambria Math" panose="02040503050406030204" pitchFamily="18" charset="0"/>
                                    </a:rPr>
                                    <m:t>𝑛</m:t>
                                  </m:r>
                                </m:e>
                                <m:sub>
                                  <m:r>
                                    <a:rPr lang="de-AT" sz="1800" b="1" i="1">
                                      <a:latin typeface="Cambria Math" panose="02040503050406030204" pitchFamily="18" charset="0"/>
                                    </a:rPr>
                                    <m:t>𝑷</m:t>
                                  </m:r>
                                </m:sub>
                              </m:sSub>
                            </m:sub>
                          </m:sSub>
                          <m:r>
                            <a:rPr lang="de-AT" sz="1800" i="1">
                              <a:latin typeface="Cambria Math" panose="02040503050406030204" pitchFamily="18" charset="0"/>
                            </a:rPr>
                            <m:t> </m:t>
                          </m:r>
                        </m:e>
                      </m:d>
                    </m:oMath>
                  </m:oMathPara>
                </a14:m>
                <a:endParaRPr lang="de-AT" sz="1800" dirty="0"/>
              </a:p>
            </p:txBody>
          </p:sp>
        </mc:Choice>
        <mc:Fallback xmlns="">
          <p:sp>
            <p:nvSpPr>
              <p:cNvPr id="30" name="TextBox 29"/>
              <p:cNvSpPr txBox="1">
                <a:spLocks noRot="1" noChangeAspect="1" noMove="1" noResize="1" noEditPoints="1" noAdjustHandles="1" noChangeArrowheads="1" noChangeShapeType="1" noTextEdit="1"/>
              </p:cNvSpPr>
              <p:nvPr/>
            </p:nvSpPr>
            <p:spPr>
              <a:xfrm>
                <a:off x="63419" y="2179846"/>
                <a:ext cx="1988301" cy="319896"/>
              </a:xfrm>
              <a:prstGeom prst="rect">
                <a:avLst/>
              </a:prstGeom>
              <a:blipFill rotWithShape="0">
                <a:blip r:embed="rId8"/>
                <a:stretch>
                  <a:fillRect l="-1835" b="-17308"/>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1864724" y="1132594"/>
                <a:ext cx="3282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AT" sz="1800" i="1" dirty="0">
                          <a:latin typeface="Cambria Math" panose="02040503050406030204" pitchFamily="18" charset="0"/>
                          <a:cs typeface="Arial" panose="020B0604020202020204" pitchFamily="34" charset="0"/>
                        </a:rPr>
                        <m:t>𝑙</m:t>
                      </m:r>
                    </m:oMath>
                  </m:oMathPara>
                </a14:m>
                <a:endParaRPr lang="de-AT" sz="1800" dirty="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864724" y="1132594"/>
                <a:ext cx="328230" cy="369332"/>
              </a:xfrm>
              <a:prstGeom prst="rect">
                <a:avLst/>
              </a:prstGeom>
              <a:blipFill rotWithShape="1">
                <a:blip r:embed="rId9"/>
                <a:stretch>
                  <a:fillRect/>
                </a:stretch>
              </a:blipFill>
            </p:spPr>
            <p:txBody>
              <a:bodyPr/>
              <a:lstStyle/>
              <a:p>
                <a:r>
                  <a:rPr lang="en-US">
                    <a:noFill/>
                  </a:rPr>
                  <a:t> </a:t>
                </a:r>
              </a:p>
            </p:txBody>
          </p:sp>
        </mc:Fallback>
      </mc:AlternateContent>
      <p:sp>
        <p:nvSpPr>
          <p:cNvPr id="32" name="Right Arrow 97"/>
          <p:cNvSpPr/>
          <p:nvPr/>
        </p:nvSpPr>
        <p:spPr>
          <a:xfrm rot="5400000">
            <a:off x="3162202" y="2559107"/>
            <a:ext cx="372741"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grpSp>
        <p:nvGrpSpPr>
          <p:cNvPr id="33" name="Gruppieren 7"/>
          <p:cNvGrpSpPr>
            <a:grpSpLocks noChangeAspect="1"/>
          </p:cNvGrpSpPr>
          <p:nvPr/>
        </p:nvGrpSpPr>
        <p:grpSpPr>
          <a:xfrm>
            <a:off x="2393499" y="2868290"/>
            <a:ext cx="1962477" cy="1620000"/>
            <a:chOff x="3018515" y="771550"/>
            <a:chExt cx="2273565" cy="1876500"/>
          </a:xfrm>
        </p:grpSpPr>
        <p:grpSp>
          <p:nvGrpSpPr>
            <p:cNvPr id="34" name="Gruppieren 266"/>
            <p:cNvGrpSpPr/>
            <p:nvPr/>
          </p:nvGrpSpPr>
          <p:grpSpPr>
            <a:xfrm>
              <a:off x="3018515" y="771550"/>
              <a:ext cx="2273565" cy="1876500"/>
              <a:chOff x="0" y="-89196"/>
              <a:chExt cx="2131096" cy="1913009"/>
            </a:xfrm>
          </p:grpSpPr>
          <p:sp>
            <p:nvSpPr>
              <p:cNvPr id="36" name="Rectangle 122"/>
              <p:cNvSpPr/>
              <p:nvPr/>
            </p:nvSpPr>
            <p:spPr>
              <a:xfrm>
                <a:off x="0" y="-89196"/>
                <a:ext cx="2125880" cy="1913009"/>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37" name="Text Box 2"/>
              <p:cNvSpPr txBox="1">
                <a:spLocks noChangeArrowheads="1"/>
              </p:cNvSpPr>
              <p:nvPr/>
            </p:nvSpPr>
            <p:spPr bwMode="auto">
              <a:xfrm>
                <a:off x="5217" y="-83978"/>
                <a:ext cx="2125879" cy="330304"/>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smtClean="0">
                    <a:latin typeface="+mn-lt"/>
                    <a:ea typeface="Calibri"/>
                    <a:cs typeface="Arial" pitchFamily="34" charset="0"/>
                  </a:rPr>
                  <a:t>Lens </a:t>
                </a:r>
                <a:r>
                  <a:rPr lang="de-AT" sz="1800" b="1" dirty="0">
                    <a:latin typeface="+mn-lt"/>
                    <a:ea typeface="Calibri"/>
                    <a:cs typeface="Arial" pitchFamily="34" charset="0"/>
                  </a:rPr>
                  <a:t>Generation</a:t>
                </a:r>
              </a:p>
            </p:txBody>
          </p:sp>
        </p:grpSp>
        <p:cxnSp>
          <p:nvCxnSpPr>
            <p:cNvPr id="35" name="Straight Connector 11"/>
            <p:cNvCxnSpPr/>
            <p:nvPr/>
          </p:nvCxnSpPr>
          <p:spPr bwMode="auto">
            <a:xfrm>
              <a:off x="3025924" y="2360180"/>
              <a:ext cx="2266156" cy="1618"/>
            </a:xfrm>
            <a:prstGeom prst="line">
              <a:avLst/>
            </a:prstGeom>
            <a:solidFill>
              <a:schemeClr val="bg1"/>
            </a:solidFill>
            <a:ln>
              <a:solidFill>
                <a:srgbClr val="B0BFD4"/>
              </a:solidFill>
            </a:ln>
            <a:effectLst/>
          </p:spPr>
          <p:style>
            <a:lnRef idx="2">
              <a:schemeClr val="accent1">
                <a:shade val="50000"/>
              </a:schemeClr>
            </a:lnRef>
            <a:fillRef idx="1">
              <a:schemeClr val="accent1"/>
            </a:fillRef>
            <a:effectRef idx="0">
              <a:schemeClr val="accent1"/>
            </a:effectRef>
            <a:fontRef idx="minor">
              <a:schemeClr val="lt1"/>
            </a:fontRef>
          </p:style>
        </p:cxnSp>
      </p:grpSp>
      <mc:AlternateContent xmlns:mc="http://schemas.openxmlformats.org/markup-compatibility/2006" xmlns:a14="http://schemas.microsoft.com/office/drawing/2010/main">
        <mc:Choice Requires="a14">
          <p:sp>
            <p:nvSpPr>
              <p:cNvPr id="38" name="TextBox 37"/>
              <p:cNvSpPr txBox="1"/>
              <p:nvPr/>
            </p:nvSpPr>
            <p:spPr>
              <a:xfrm>
                <a:off x="2376702" y="4208884"/>
                <a:ext cx="1952870"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AT" sz="1800" b="1" i="1">
                          <a:latin typeface="Cambria Math" panose="02040503050406030204" pitchFamily="18" charset="0"/>
                        </a:rPr>
                        <m:t>𝑳</m:t>
                      </m:r>
                      <m:r>
                        <a:rPr lang="de-AT" sz="1800" i="1">
                          <a:latin typeface="Cambria Math" panose="02040503050406030204" pitchFamily="18" charset="0"/>
                        </a:rPr>
                        <m:t>=</m:t>
                      </m:r>
                      <m:d>
                        <m:dPr>
                          <m:begChr m:val="{"/>
                          <m:endChr m:val="}"/>
                          <m:ctrlPr>
                            <a:rPr lang="de-AT" sz="1800" i="1">
                              <a:latin typeface="Cambria Math" panose="02040503050406030204" pitchFamily="18" charset="0"/>
                            </a:rPr>
                          </m:ctrlPr>
                        </m:dPr>
                        <m:e>
                          <m:sSub>
                            <m:sSubPr>
                              <m:ctrlPr>
                                <a:rPr lang="de-AT" sz="1800" i="1">
                                  <a:latin typeface="Cambria Math" panose="02040503050406030204" pitchFamily="18" charset="0"/>
                                </a:rPr>
                              </m:ctrlPr>
                            </m:sSubPr>
                            <m:e>
                              <m:r>
                                <a:rPr lang="de-AT" sz="1800" i="1">
                                  <a:latin typeface="Cambria Math" panose="02040503050406030204" pitchFamily="18" charset="0"/>
                                </a:rPr>
                                <m:t>𝐿</m:t>
                              </m:r>
                            </m:e>
                            <m:sub>
                              <m:r>
                                <a:rPr lang="de-AT" sz="1800" i="1">
                                  <a:latin typeface="Cambria Math" panose="02040503050406030204" pitchFamily="18" charset="0"/>
                                </a:rPr>
                                <m:t>1</m:t>
                              </m:r>
                            </m:sub>
                          </m:sSub>
                          <m:r>
                            <a:rPr lang="de-AT" sz="1800" i="1">
                              <a:latin typeface="Cambria Math" panose="02040503050406030204" pitchFamily="18" charset="0"/>
                            </a:rPr>
                            <m:t>,</m:t>
                          </m:r>
                          <m:sSub>
                            <m:sSubPr>
                              <m:ctrlPr>
                                <a:rPr lang="de-AT" sz="1800" i="1">
                                  <a:latin typeface="Cambria Math" panose="02040503050406030204" pitchFamily="18" charset="0"/>
                                </a:rPr>
                              </m:ctrlPr>
                            </m:sSubPr>
                            <m:e>
                              <m:r>
                                <a:rPr lang="de-AT" sz="1800" i="1">
                                  <a:latin typeface="Cambria Math" panose="02040503050406030204" pitchFamily="18" charset="0"/>
                                </a:rPr>
                                <m:t>𝐿</m:t>
                              </m:r>
                            </m:e>
                            <m:sub>
                              <m:r>
                                <a:rPr lang="de-AT" sz="1800" i="1">
                                  <a:latin typeface="Cambria Math" panose="02040503050406030204" pitchFamily="18" charset="0"/>
                                </a:rPr>
                                <m:t>2</m:t>
                              </m:r>
                            </m:sub>
                          </m:sSub>
                          <m:r>
                            <a:rPr lang="de-AT" sz="1800" i="1">
                              <a:latin typeface="Cambria Math" panose="02040503050406030204" pitchFamily="18" charset="0"/>
                            </a:rPr>
                            <m:t>,…,</m:t>
                          </m:r>
                          <m:sSub>
                            <m:sSubPr>
                              <m:ctrlPr>
                                <a:rPr lang="de-AT" sz="1800" i="1">
                                  <a:latin typeface="Cambria Math" panose="02040503050406030204" pitchFamily="18" charset="0"/>
                                </a:rPr>
                              </m:ctrlPr>
                            </m:sSubPr>
                            <m:e>
                              <m:r>
                                <a:rPr lang="de-AT" sz="1800" i="1">
                                  <a:latin typeface="Cambria Math" panose="02040503050406030204" pitchFamily="18" charset="0"/>
                                </a:rPr>
                                <m:t>𝐿</m:t>
                              </m:r>
                            </m:e>
                            <m:sub>
                              <m:r>
                                <a:rPr lang="de-AT" sz="1800" i="1">
                                  <a:latin typeface="Cambria Math" panose="02040503050406030204" pitchFamily="18" charset="0"/>
                                </a:rPr>
                                <m:t>𝑙</m:t>
                              </m:r>
                            </m:sub>
                          </m:sSub>
                        </m:e>
                      </m:d>
                    </m:oMath>
                  </m:oMathPara>
                </a14:m>
                <a:endParaRPr lang="de-AT" sz="1800" dirty="0"/>
              </a:p>
            </p:txBody>
          </p:sp>
        </mc:Choice>
        <mc:Fallback xmlns="">
          <p:sp>
            <p:nvSpPr>
              <p:cNvPr id="38" name="TextBox 37"/>
              <p:cNvSpPr txBox="1">
                <a:spLocks noRot="1" noChangeAspect="1" noMove="1" noResize="1" noEditPoints="1" noAdjustHandles="1" noChangeArrowheads="1" noChangeShapeType="1" noTextEdit="1"/>
              </p:cNvSpPr>
              <p:nvPr/>
            </p:nvSpPr>
            <p:spPr>
              <a:xfrm>
                <a:off x="2376702" y="4208884"/>
                <a:ext cx="1952870" cy="276999"/>
              </a:xfrm>
              <a:prstGeom prst="rect">
                <a:avLst/>
              </a:prstGeom>
              <a:blipFill rotWithShape="0">
                <a:blip r:embed="rId10"/>
                <a:stretch>
                  <a:fillRect b="-17391"/>
                </a:stretch>
              </a:blipFill>
            </p:spPr>
            <p:txBody>
              <a:bodyPr/>
              <a:lstStyle/>
              <a:p>
                <a:r>
                  <a:rPr lang="de-AT">
                    <a:noFill/>
                  </a:rPr>
                  <a:t> </a:t>
                </a:r>
              </a:p>
            </p:txBody>
          </p:sp>
        </mc:Fallback>
      </mc:AlternateContent>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22962" y="3272169"/>
            <a:ext cx="536870" cy="342071"/>
          </a:xfrm>
          <a:prstGeom prst="rect">
            <a:avLst/>
          </a:prstGeom>
        </p:spPr>
      </p:pic>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95063" y="3213472"/>
            <a:ext cx="536870" cy="683555"/>
          </a:xfrm>
          <a:prstGeom prst="rect">
            <a:avLst/>
          </a:prstGeom>
        </p:spPr>
      </p:pic>
      <p:pic>
        <p:nvPicPr>
          <p:cNvPr id="41" name="Picture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31840" y="3814441"/>
            <a:ext cx="268728" cy="341485"/>
          </a:xfrm>
          <a:prstGeom prst="rect">
            <a:avLst/>
          </a:prstGeom>
        </p:spPr>
      </p:pic>
      <p:grpSp>
        <p:nvGrpSpPr>
          <p:cNvPr id="42" name="Group 41"/>
          <p:cNvGrpSpPr/>
          <p:nvPr/>
        </p:nvGrpSpPr>
        <p:grpSpPr>
          <a:xfrm>
            <a:off x="2685386" y="1281956"/>
            <a:ext cx="1270292" cy="755642"/>
            <a:chOff x="2833823" y="2392454"/>
            <a:chExt cx="1693723" cy="1007522"/>
          </a:xfrm>
        </p:grpSpPr>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9365" y="2392454"/>
              <a:ext cx="181555" cy="303382"/>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3823" y="2730230"/>
              <a:ext cx="181555" cy="303382"/>
            </a:xfrm>
            <a:prstGeom prst="rect">
              <a:avLst/>
            </a:prstGeom>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0593" y="3096594"/>
              <a:ext cx="181555" cy="303382"/>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5991" y="2730230"/>
              <a:ext cx="181555" cy="303382"/>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3560" y="2569930"/>
              <a:ext cx="181555" cy="303382"/>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1146" y="2874246"/>
              <a:ext cx="181555" cy="303382"/>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2480" y="2760570"/>
              <a:ext cx="181555" cy="303382"/>
            </a:xfrm>
            <a:prstGeom prst="rect">
              <a:avLst/>
            </a:prstGeom>
          </p:spPr>
        </p:pic>
      </p:grpSp>
      <mc:AlternateContent xmlns:mc="http://schemas.openxmlformats.org/markup-compatibility/2006" xmlns:a14="http://schemas.microsoft.com/office/drawing/2010/main">
        <mc:Choice Requires="a14">
          <p:sp>
            <p:nvSpPr>
              <p:cNvPr id="50" name="Rectangle 49"/>
              <p:cNvSpPr/>
              <p:nvPr/>
            </p:nvSpPr>
            <p:spPr>
              <a:xfrm>
                <a:off x="3635945" y="3809663"/>
                <a:ext cx="44685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AT" sz="1800" i="1">
                              <a:latin typeface="Cambria Math" panose="02040503050406030204" pitchFamily="18" charset="0"/>
                            </a:rPr>
                          </m:ctrlPr>
                        </m:sSubPr>
                        <m:e>
                          <m:r>
                            <a:rPr lang="de-AT" sz="1800" i="1">
                              <a:latin typeface="Cambria Math" panose="02040503050406030204" pitchFamily="18" charset="0"/>
                            </a:rPr>
                            <m:t>𝐿</m:t>
                          </m:r>
                        </m:e>
                        <m:sub>
                          <m:r>
                            <a:rPr lang="de-AT" sz="1800" i="1">
                              <a:latin typeface="Cambria Math" panose="02040503050406030204" pitchFamily="18" charset="0"/>
                            </a:rPr>
                            <m:t>𝑙</m:t>
                          </m:r>
                        </m:sub>
                      </m:sSub>
                    </m:oMath>
                  </m:oMathPara>
                </a14:m>
                <a:endParaRPr lang="de-AT" sz="1800" dirty="0"/>
              </a:p>
            </p:txBody>
          </p:sp>
        </mc:Choice>
        <mc:Fallback xmlns="">
          <p:sp>
            <p:nvSpPr>
              <p:cNvPr id="50" name="Rectangle 49"/>
              <p:cNvSpPr>
                <a:spLocks noRot="1" noChangeAspect="1" noMove="1" noResize="1" noEditPoints="1" noAdjustHandles="1" noChangeArrowheads="1" noChangeShapeType="1" noTextEdit="1"/>
              </p:cNvSpPr>
              <p:nvPr/>
            </p:nvSpPr>
            <p:spPr>
              <a:xfrm>
                <a:off x="3635945" y="3809663"/>
                <a:ext cx="446854" cy="369332"/>
              </a:xfrm>
              <a:prstGeom prst="rect">
                <a:avLst/>
              </a:prstGeom>
              <a:blipFill rotWithShape="0">
                <a:blip r:embed="rId14"/>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3059832" y="3473162"/>
                <a:ext cx="4795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AT" sz="1800" i="1">
                              <a:latin typeface="Cambria Math" panose="02040503050406030204" pitchFamily="18" charset="0"/>
                            </a:rPr>
                          </m:ctrlPr>
                        </m:sSubPr>
                        <m:e>
                          <m:r>
                            <a:rPr lang="de-AT" sz="1800" i="1">
                              <a:latin typeface="Cambria Math" panose="02040503050406030204" pitchFamily="18" charset="0"/>
                            </a:rPr>
                            <m:t>𝐿</m:t>
                          </m:r>
                        </m:e>
                        <m:sub>
                          <m:r>
                            <a:rPr lang="de-AT" sz="1800" i="1">
                              <a:latin typeface="Cambria Math" panose="02040503050406030204" pitchFamily="18" charset="0"/>
                            </a:rPr>
                            <m:t>2</m:t>
                          </m:r>
                        </m:sub>
                      </m:sSub>
                    </m:oMath>
                  </m:oMathPara>
                </a14:m>
                <a:endParaRPr lang="de-AT" sz="1800" dirty="0"/>
              </a:p>
            </p:txBody>
          </p:sp>
        </mc:Choice>
        <mc:Fallback xmlns="">
          <p:sp>
            <p:nvSpPr>
              <p:cNvPr id="51" name="Rectangle 50"/>
              <p:cNvSpPr>
                <a:spLocks noRot="1" noChangeAspect="1" noMove="1" noResize="1" noEditPoints="1" noAdjustHandles="1" noChangeArrowheads="1" noChangeShapeType="1" noTextEdit="1"/>
              </p:cNvSpPr>
              <p:nvPr/>
            </p:nvSpPr>
            <p:spPr>
              <a:xfrm>
                <a:off x="3059832" y="3473162"/>
                <a:ext cx="479555" cy="369332"/>
              </a:xfrm>
              <a:prstGeom prst="rect">
                <a:avLst/>
              </a:prstGeom>
              <a:blipFill rotWithShape="0">
                <a:blip r:embed="rId15"/>
                <a:stretch>
                  <a:fillRect b="-1667"/>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2555776" y="3507854"/>
                <a:ext cx="4742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AT" sz="1800" i="1">
                              <a:latin typeface="Cambria Math" panose="02040503050406030204" pitchFamily="18" charset="0"/>
                            </a:rPr>
                          </m:ctrlPr>
                        </m:sSubPr>
                        <m:e>
                          <m:r>
                            <a:rPr lang="de-AT" sz="1800" i="1">
                              <a:latin typeface="Cambria Math" panose="02040503050406030204" pitchFamily="18" charset="0"/>
                            </a:rPr>
                            <m:t>𝐿</m:t>
                          </m:r>
                        </m:e>
                        <m:sub>
                          <m:r>
                            <a:rPr lang="de-AT" sz="1800" i="1">
                              <a:latin typeface="Cambria Math" panose="02040503050406030204" pitchFamily="18" charset="0"/>
                            </a:rPr>
                            <m:t>1</m:t>
                          </m:r>
                        </m:sub>
                      </m:sSub>
                    </m:oMath>
                  </m:oMathPara>
                </a14:m>
                <a:endParaRPr lang="de-AT" sz="1800" dirty="0"/>
              </a:p>
            </p:txBody>
          </p:sp>
        </mc:Choice>
        <mc:Fallback xmlns="">
          <p:sp>
            <p:nvSpPr>
              <p:cNvPr id="52" name="Rectangle 51"/>
              <p:cNvSpPr>
                <a:spLocks noRot="1" noChangeAspect="1" noMove="1" noResize="1" noEditPoints="1" noAdjustHandles="1" noChangeArrowheads="1" noChangeShapeType="1" noTextEdit="1"/>
              </p:cNvSpPr>
              <p:nvPr/>
            </p:nvSpPr>
            <p:spPr>
              <a:xfrm>
                <a:off x="2555776" y="3507854"/>
                <a:ext cx="474232" cy="369332"/>
              </a:xfrm>
              <a:prstGeom prst="rect">
                <a:avLst/>
              </a:prstGeom>
              <a:blipFill rotWithShape="0">
                <a:blip r:embed="rId16"/>
                <a:stretch>
                  <a:fillRect/>
                </a:stretch>
              </a:blipFill>
            </p:spPr>
            <p:txBody>
              <a:bodyPr/>
              <a:lstStyle/>
              <a:p>
                <a:r>
                  <a:rPr lang="de-AT">
                    <a:noFill/>
                  </a:rPr>
                  <a:t> </a:t>
                </a:r>
              </a:p>
            </p:txBody>
          </p:sp>
        </mc:Fallback>
      </mc:AlternateContent>
      <p:grpSp>
        <p:nvGrpSpPr>
          <p:cNvPr id="53" name="Gruppieren 7"/>
          <p:cNvGrpSpPr>
            <a:grpSpLocks noChangeAspect="1"/>
          </p:cNvGrpSpPr>
          <p:nvPr/>
        </p:nvGrpSpPr>
        <p:grpSpPr>
          <a:xfrm>
            <a:off x="5471427" y="2886013"/>
            <a:ext cx="1962478" cy="1620000"/>
            <a:chOff x="3018514" y="771550"/>
            <a:chExt cx="2273566" cy="1876500"/>
          </a:xfrm>
        </p:grpSpPr>
        <p:grpSp>
          <p:nvGrpSpPr>
            <p:cNvPr id="54" name="Gruppieren 266"/>
            <p:cNvGrpSpPr/>
            <p:nvPr/>
          </p:nvGrpSpPr>
          <p:grpSpPr>
            <a:xfrm>
              <a:off x="3018514" y="771550"/>
              <a:ext cx="2273566" cy="1876500"/>
              <a:chOff x="-1" y="-89196"/>
              <a:chExt cx="2131097" cy="1913009"/>
            </a:xfrm>
          </p:grpSpPr>
          <p:sp>
            <p:nvSpPr>
              <p:cNvPr id="56" name="Rectangle 122"/>
              <p:cNvSpPr/>
              <p:nvPr/>
            </p:nvSpPr>
            <p:spPr>
              <a:xfrm>
                <a:off x="-1" y="-89196"/>
                <a:ext cx="2125880" cy="1913009"/>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57" name="Text Box 2"/>
              <p:cNvSpPr txBox="1">
                <a:spLocks noChangeArrowheads="1"/>
              </p:cNvSpPr>
              <p:nvPr/>
            </p:nvSpPr>
            <p:spPr bwMode="auto">
              <a:xfrm>
                <a:off x="5217" y="-83978"/>
                <a:ext cx="2125879" cy="330304"/>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a:latin typeface="+mn-lt"/>
                    <a:ea typeface="Calibri"/>
                    <a:cs typeface="Arial" pitchFamily="34" charset="0"/>
                  </a:rPr>
                  <a:t>Layout Optimization</a:t>
                </a:r>
              </a:p>
            </p:txBody>
          </p:sp>
        </p:grpSp>
        <p:cxnSp>
          <p:nvCxnSpPr>
            <p:cNvPr id="55" name="Straight Connector 11"/>
            <p:cNvCxnSpPr/>
            <p:nvPr/>
          </p:nvCxnSpPr>
          <p:spPr bwMode="auto">
            <a:xfrm>
              <a:off x="3025924" y="2360180"/>
              <a:ext cx="2266156" cy="1618"/>
            </a:xfrm>
            <a:prstGeom prst="line">
              <a:avLst/>
            </a:prstGeom>
            <a:solidFill>
              <a:schemeClr val="bg1"/>
            </a:solidFill>
            <a:ln>
              <a:solidFill>
                <a:srgbClr val="B0BFD4"/>
              </a:solidFill>
            </a:ln>
            <a:effectLst/>
          </p:spPr>
          <p:style>
            <a:lnRef idx="2">
              <a:schemeClr val="accent1">
                <a:shade val="50000"/>
              </a:schemeClr>
            </a:lnRef>
            <a:fillRef idx="1">
              <a:schemeClr val="accent1"/>
            </a:fillRef>
            <a:effectRef idx="0">
              <a:schemeClr val="accent1"/>
            </a:effectRef>
            <a:fontRef idx="minor">
              <a:schemeClr val="lt1"/>
            </a:fontRef>
          </p:style>
        </p:cxnSp>
      </p:grpSp>
      <p:sp>
        <p:nvSpPr>
          <p:cNvPr id="58" name="Right Arrow 97"/>
          <p:cNvSpPr/>
          <p:nvPr/>
        </p:nvSpPr>
        <p:spPr>
          <a:xfrm>
            <a:off x="4367310" y="3681242"/>
            <a:ext cx="1099943"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pic>
        <p:nvPicPr>
          <p:cNvPr id="59" name="Picture 5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20757" y="3189120"/>
            <a:ext cx="1449881" cy="1026114"/>
          </a:xfrm>
          <a:prstGeom prst="rect">
            <a:avLst/>
          </a:prstGeom>
        </p:spPr>
      </p:pic>
      <p:sp>
        <p:nvSpPr>
          <p:cNvPr id="60" name="TextBox 59"/>
          <p:cNvSpPr txBox="1"/>
          <p:nvPr/>
        </p:nvSpPr>
        <p:spPr>
          <a:xfrm>
            <a:off x="5466623" y="4238967"/>
            <a:ext cx="1967282" cy="276999"/>
          </a:xfrm>
          <a:prstGeom prst="rect">
            <a:avLst/>
          </a:prstGeom>
          <a:noFill/>
        </p:spPr>
        <p:txBody>
          <a:bodyPr wrap="square" lIns="0" tIns="0" rIns="0" bIns="0" rtlCol="0">
            <a:spAutoFit/>
          </a:bodyPr>
          <a:lstStyle/>
          <a:p>
            <a:pPr algn="ctr"/>
            <a:r>
              <a:rPr lang="de-AT" sz="1800" dirty="0">
                <a:latin typeface="+mn-lt"/>
              </a:rPr>
              <a:t>Optimized Layout</a:t>
            </a:r>
          </a:p>
        </p:txBody>
      </p:sp>
      <p:sp>
        <p:nvSpPr>
          <p:cNvPr id="61" name="Right Arrow 97"/>
          <p:cNvSpPr/>
          <p:nvPr/>
        </p:nvSpPr>
        <p:spPr>
          <a:xfrm rot="16200000">
            <a:off x="6310526" y="2615921"/>
            <a:ext cx="284280"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62" name="TextBox 61"/>
          <p:cNvSpPr txBox="1"/>
          <p:nvPr/>
        </p:nvSpPr>
        <p:spPr>
          <a:xfrm>
            <a:off x="5822946" y="2293537"/>
            <a:ext cx="1253356" cy="369332"/>
          </a:xfrm>
          <a:prstGeom prst="rect">
            <a:avLst/>
          </a:prstGeom>
          <a:noFill/>
        </p:spPr>
        <p:txBody>
          <a:bodyPr wrap="none" rtlCol="0">
            <a:spAutoFit/>
          </a:bodyPr>
          <a:lstStyle/>
          <a:p>
            <a:pPr algn="ctr"/>
            <a:r>
              <a:rPr lang="de-AT" sz="1800" dirty="0">
                <a:latin typeface="+mn-lt"/>
              </a:rPr>
              <a:t>Successful?</a:t>
            </a:r>
          </a:p>
        </p:txBody>
      </p:sp>
      <p:sp>
        <p:nvSpPr>
          <p:cNvPr id="63" name="Right Arrow 97"/>
          <p:cNvSpPr/>
          <p:nvPr/>
        </p:nvSpPr>
        <p:spPr>
          <a:xfrm>
            <a:off x="7020272" y="2367377"/>
            <a:ext cx="1319208"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pic>
        <p:nvPicPr>
          <p:cNvPr id="64" name="Picture 10" descr="C:\Users\Murat\Desktop\grec\SG2013Praesentation\Images\hakerl.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39480" y="2013906"/>
            <a:ext cx="769024" cy="1020213"/>
          </a:xfrm>
          <a:prstGeom prst="rect">
            <a:avLst/>
          </a:prstGeom>
          <a:noFill/>
          <a:extLst>
            <a:ext uri="{909E8E84-426E-40DD-AFC4-6F175D3DCCD1}">
              <a14:hiddenFill xmlns:a14="http://schemas.microsoft.com/office/drawing/2010/main">
                <a:solidFill>
                  <a:srgbClr val="FFFFFF"/>
                </a:solidFill>
              </a14:hiddenFill>
            </a:ext>
          </a:extLst>
        </p:spPr>
      </p:pic>
      <p:sp>
        <p:nvSpPr>
          <p:cNvPr id="65" name="Right Arrow 97"/>
          <p:cNvSpPr/>
          <p:nvPr/>
        </p:nvSpPr>
        <p:spPr>
          <a:xfrm rot="16200000">
            <a:off x="6157975" y="1946205"/>
            <a:ext cx="589382"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66" name="TextBox 65"/>
          <p:cNvSpPr txBox="1"/>
          <p:nvPr/>
        </p:nvSpPr>
        <p:spPr>
          <a:xfrm>
            <a:off x="7033104" y="2091934"/>
            <a:ext cx="491224" cy="369332"/>
          </a:xfrm>
          <a:prstGeom prst="rect">
            <a:avLst/>
          </a:prstGeom>
          <a:noFill/>
        </p:spPr>
        <p:txBody>
          <a:bodyPr wrap="none" rtlCol="0">
            <a:spAutoFit/>
          </a:bodyPr>
          <a:lstStyle/>
          <a:p>
            <a:pPr algn="ctr"/>
            <a:r>
              <a:rPr lang="de-AT" sz="1800" dirty="0">
                <a:latin typeface="+mn-lt"/>
              </a:rPr>
              <a:t>yes</a:t>
            </a:r>
          </a:p>
        </p:txBody>
      </p:sp>
      <p:sp>
        <p:nvSpPr>
          <p:cNvPr id="67" name="TextBox 66"/>
          <p:cNvSpPr txBox="1"/>
          <p:nvPr/>
        </p:nvSpPr>
        <p:spPr>
          <a:xfrm>
            <a:off x="6426162" y="1903206"/>
            <a:ext cx="441147" cy="369332"/>
          </a:xfrm>
          <a:prstGeom prst="rect">
            <a:avLst/>
          </a:prstGeom>
          <a:noFill/>
        </p:spPr>
        <p:txBody>
          <a:bodyPr wrap="none" rtlCol="0">
            <a:spAutoFit/>
          </a:bodyPr>
          <a:lstStyle/>
          <a:p>
            <a:pPr algn="ctr"/>
            <a:r>
              <a:rPr lang="de-AT" sz="1800" dirty="0">
                <a:latin typeface="+mn-lt"/>
              </a:rPr>
              <a:t>no</a:t>
            </a:r>
          </a:p>
        </p:txBody>
      </p:sp>
      <mc:AlternateContent xmlns:mc="http://schemas.openxmlformats.org/markup-compatibility/2006" xmlns:a14="http://schemas.microsoft.com/office/drawing/2010/main">
        <mc:Choice Requires="a14">
          <p:sp>
            <p:nvSpPr>
              <p:cNvPr id="68" name="TextBox 67"/>
              <p:cNvSpPr txBox="1"/>
              <p:nvPr/>
            </p:nvSpPr>
            <p:spPr>
              <a:xfrm>
                <a:off x="6121344" y="1432991"/>
                <a:ext cx="887615"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de-AT" sz="1800" i="1">
                          <a:latin typeface="Cambria Math" panose="02040503050406030204" pitchFamily="18" charset="0"/>
                        </a:rPr>
                        <m:t>𝑙</m:t>
                      </m:r>
                      <m:r>
                        <a:rPr lang="de-AT" sz="1800" i="1">
                          <a:latin typeface="Cambria Math" panose="02040503050406030204" pitchFamily="18" charset="0"/>
                          <a:ea typeface="Cambria Math" panose="02040503050406030204" pitchFamily="18" charset="0"/>
                        </a:rPr>
                        <m:t>&lt;</m:t>
                      </m:r>
                      <m:sSub>
                        <m:sSubPr>
                          <m:ctrlPr>
                            <a:rPr lang="de-AT" sz="1800" i="1">
                              <a:latin typeface="Cambria Math" panose="02040503050406030204" pitchFamily="18" charset="0"/>
                              <a:ea typeface="Cambria Math" panose="02040503050406030204" pitchFamily="18" charset="0"/>
                            </a:rPr>
                          </m:ctrlPr>
                        </m:sSubPr>
                        <m:e>
                          <m:r>
                            <a:rPr lang="de-AT" sz="1800" i="1">
                              <a:latin typeface="Cambria Math" panose="02040503050406030204" pitchFamily="18" charset="0"/>
                              <a:ea typeface="Cambria Math" panose="02040503050406030204" pitchFamily="18" charset="0"/>
                            </a:rPr>
                            <m:t>𝑛</m:t>
                          </m:r>
                        </m:e>
                        <m:sub>
                          <m:r>
                            <a:rPr lang="de-AT" sz="1800" b="1" i="1">
                              <a:latin typeface="Cambria Math" panose="02040503050406030204" pitchFamily="18" charset="0"/>
                              <a:ea typeface="Cambria Math" panose="02040503050406030204" pitchFamily="18" charset="0"/>
                            </a:rPr>
                            <m:t>𝑷</m:t>
                          </m:r>
                        </m:sub>
                      </m:sSub>
                    </m:oMath>
                  </m:oMathPara>
                </a14:m>
                <a:endParaRPr lang="de-AT" sz="1800" dirty="0"/>
              </a:p>
            </p:txBody>
          </p:sp>
        </mc:Choice>
        <mc:Fallback xmlns="">
          <p:sp>
            <p:nvSpPr>
              <p:cNvPr id="68" name="TextBox 67"/>
              <p:cNvSpPr txBox="1">
                <a:spLocks noRot="1" noChangeAspect="1" noMove="1" noResize="1" noEditPoints="1" noAdjustHandles="1" noChangeArrowheads="1" noChangeShapeType="1" noTextEdit="1"/>
              </p:cNvSpPr>
              <p:nvPr/>
            </p:nvSpPr>
            <p:spPr>
              <a:xfrm>
                <a:off x="6121344" y="1432991"/>
                <a:ext cx="887615" cy="369332"/>
              </a:xfrm>
              <a:prstGeom prst="rect">
                <a:avLst/>
              </a:prstGeom>
              <a:blipFill rotWithShape="0">
                <a:blip r:embed="rId19"/>
                <a:stretch>
                  <a:fillRect b="-1639"/>
                </a:stretch>
              </a:blipFill>
            </p:spPr>
            <p:txBody>
              <a:bodyPr/>
              <a:lstStyle/>
              <a:p>
                <a:r>
                  <a:rPr lang="de-AT">
                    <a:noFill/>
                  </a:rPr>
                  <a:t> </a:t>
                </a:r>
              </a:p>
            </p:txBody>
          </p:sp>
        </mc:Fallback>
      </mc:AlternateContent>
      <p:sp>
        <p:nvSpPr>
          <p:cNvPr id="69" name="Right Arrow 97"/>
          <p:cNvSpPr/>
          <p:nvPr/>
        </p:nvSpPr>
        <p:spPr>
          <a:xfrm rot="10800000">
            <a:off x="4355972" y="1537202"/>
            <a:ext cx="1765371"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mc:AlternateContent xmlns:mc="http://schemas.openxmlformats.org/markup-compatibility/2006" xmlns:a14="http://schemas.microsoft.com/office/drawing/2010/main">
        <mc:Choice Requires="a14">
          <p:sp>
            <p:nvSpPr>
              <p:cNvPr id="70" name="TextBox 69"/>
              <p:cNvSpPr txBox="1"/>
              <p:nvPr/>
            </p:nvSpPr>
            <p:spPr>
              <a:xfrm>
                <a:off x="4355976" y="1266314"/>
                <a:ext cx="7770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AT" sz="1800" i="1" dirty="0">
                          <a:latin typeface="Cambria Math" panose="02040503050406030204" pitchFamily="18" charset="0"/>
                          <a:cs typeface="Arial" panose="020B0604020202020204" pitchFamily="34" charset="0"/>
                        </a:rPr>
                        <m:t>𝑙</m:t>
                      </m:r>
                      <m:r>
                        <a:rPr lang="de-AT" sz="1800" i="1" dirty="0">
                          <a:latin typeface="Cambria Math" panose="02040503050406030204" pitchFamily="18" charset="0"/>
                          <a:cs typeface="Arial" panose="020B0604020202020204" pitchFamily="34" charset="0"/>
                        </a:rPr>
                        <m:t>++</m:t>
                      </m:r>
                    </m:oMath>
                  </m:oMathPara>
                </a14:m>
                <a:endParaRPr lang="de-AT" sz="1800" dirty="0">
                  <a:cs typeface="Arial" panose="020B0604020202020204" pitchFamily="34" charset="0"/>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4355976" y="1266314"/>
                <a:ext cx="777072" cy="369332"/>
              </a:xfrm>
              <a:prstGeom prst="rect">
                <a:avLst/>
              </a:prstGeom>
              <a:blipFill rotWithShape="0">
                <a:blip r:embed="rId20"/>
                <a:stretch>
                  <a:fillRect/>
                </a:stretch>
              </a:blipFill>
            </p:spPr>
            <p:txBody>
              <a:bodyPr/>
              <a:lstStyle/>
              <a:p>
                <a:r>
                  <a:rPr lang="de-AT">
                    <a:noFill/>
                  </a:rPr>
                  <a:t> </a:t>
                </a:r>
              </a:p>
            </p:txBody>
          </p:sp>
        </mc:Fallback>
      </mc:AlternateContent>
      <p:sp>
        <p:nvSpPr>
          <p:cNvPr id="71" name="TextBox 70"/>
          <p:cNvSpPr txBox="1"/>
          <p:nvPr/>
        </p:nvSpPr>
        <p:spPr>
          <a:xfrm>
            <a:off x="5571013" y="1266314"/>
            <a:ext cx="441147" cy="369332"/>
          </a:xfrm>
          <a:prstGeom prst="rect">
            <a:avLst/>
          </a:prstGeom>
          <a:noFill/>
        </p:spPr>
        <p:txBody>
          <a:bodyPr wrap="none" rtlCol="0">
            <a:spAutoFit/>
          </a:bodyPr>
          <a:lstStyle/>
          <a:p>
            <a:pPr algn="ctr"/>
            <a:r>
              <a:rPr lang="de-AT" sz="1800" dirty="0">
                <a:latin typeface="+mn-lt"/>
              </a:rPr>
              <a:t>no</a:t>
            </a:r>
          </a:p>
        </p:txBody>
      </p:sp>
      <p:sp>
        <p:nvSpPr>
          <p:cNvPr id="72" name="Right Arrow 97"/>
          <p:cNvSpPr/>
          <p:nvPr/>
        </p:nvSpPr>
        <p:spPr>
          <a:xfrm>
            <a:off x="6929384" y="1529769"/>
            <a:ext cx="1399190"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73" name="TextBox 72"/>
          <p:cNvSpPr txBox="1"/>
          <p:nvPr/>
        </p:nvSpPr>
        <p:spPr>
          <a:xfrm>
            <a:off x="7033104" y="1266314"/>
            <a:ext cx="491224" cy="369332"/>
          </a:xfrm>
          <a:prstGeom prst="rect">
            <a:avLst/>
          </a:prstGeom>
          <a:noFill/>
        </p:spPr>
        <p:txBody>
          <a:bodyPr wrap="none" rtlCol="0">
            <a:spAutoFit/>
          </a:bodyPr>
          <a:lstStyle/>
          <a:p>
            <a:pPr algn="ctr"/>
            <a:r>
              <a:rPr lang="de-AT" sz="1800" dirty="0">
                <a:latin typeface="+mn-lt"/>
              </a:rPr>
              <a:t>yes</a:t>
            </a:r>
          </a:p>
        </p:txBody>
      </p:sp>
      <p:cxnSp>
        <p:nvCxnSpPr>
          <p:cNvPr id="74" name="Straight Connector 73"/>
          <p:cNvCxnSpPr/>
          <p:nvPr/>
        </p:nvCxnSpPr>
        <p:spPr>
          <a:xfrm>
            <a:off x="8433677" y="1397606"/>
            <a:ext cx="514245" cy="50969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8433677" y="1396085"/>
            <a:ext cx="514245" cy="51127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79" name="Rechteck 78"/>
          <p:cNvSpPr/>
          <p:nvPr/>
        </p:nvSpPr>
        <p:spPr>
          <a:xfrm>
            <a:off x="2435512" y="1225473"/>
            <a:ext cx="1846927" cy="908128"/>
          </a:xfrm>
          <a:prstGeom prst="rect">
            <a:avLst/>
          </a:prstGeom>
          <a:solidFill>
            <a:schemeClr val="bg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10" descr="C:\Users\Murat\Desktop\grec\SG2013Praesentation\Images\hakerl.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961038" y="1132593"/>
            <a:ext cx="789406" cy="104725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2627784" y="1851670"/>
            <a:ext cx="1348843" cy="32971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smtClean="0">
                <a:solidFill>
                  <a:schemeClr val="tx1"/>
                </a:solidFill>
              </a:rPr>
              <a:t>k-</a:t>
            </a:r>
            <a:r>
              <a:rPr lang="de-AT" dirty="0" err="1" smtClean="0">
                <a:solidFill>
                  <a:schemeClr val="tx1"/>
                </a:solidFill>
              </a:rPr>
              <a:t>means</a:t>
            </a:r>
            <a:endParaRPr lang="en-US" dirty="0">
              <a:solidFill>
                <a:schemeClr val="tx1"/>
              </a:solidFill>
            </a:endParaRPr>
          </a:p>
        </p:txBody>
      </p:sp>
      <p:sp>
        <p:nvSpPr>
          <p:cNvPr id="81" name="Rechteck 80"/>
          <p:cNvSpPr/>
          <p:nvPr/>
        </p:nvSpPr>
        <p:spPr>
          <a:xfrm>
            <a:off x="2451986" y="3189119"/>
            <a:ext cx="1846927" cy="989875"/>
          </a:xfrm>
          <a:prstGeom prst="rect">
            <a:avLst/>
          </a:prstGeom>
          <a:solidFill>
            <a:schemeClr val="bg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10" descr="C:\Users\Murat\Desktop\grec\SG2013Praesentation\Images\hakerl.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771361" y="3165731"/>
            <a:ext cx="1154421" cy="1531494"/>
          </a:xfrm>
          <a:prstGeom prst="rect">
            <a:avLst/>
          </a:prstGeom>
          <a:noFill/>
          <a:extLst>
            <a:ext uri="{909E8E84-426E-40DD-AFC4-6F175D3DCCD1}">
              <a14:hiddenFill xmlns:a14="http://schemas.microsoft.com/office/drawing/2010/main">
                <a:solidFill>
                  <a:srgbClr val="FFFFFF"/>
                </a:solidFill>
              </a14:hiddenFill>
            </a:ext>
          </a:extLst>
        </p:spPr>
      </p:pic>
      <p:sp>
        <p:nvSpPr>
          <p:cNvPr id="83" name="Right Arrow 97"/>
          <p:cNvSpPr/>
          <p:nvPr/>
        </p:nvSpPr>
        <p:spPr>
          <a:xfrm rot="16200000">
            <a:off x="6300824" y="4553501"/>
            <a:ext cx="303685"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84" name="Right Arrow 97"/>
          <p:cNvSpPr/>
          <p:nvPr/>
        </p:nvSpPr>
        <p:spPr>
          <a:xfrm>
            <a:off x="2076588" y="4647684"/>
            <a:ext cx="4328653"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grpSp>
        <p:nvGrpSpPr>
          <p:cNvPr id="85" name="Gruppieren 84"/>
          <p:cNvGrpSpPr/>
          <p:nvPr/>
        </p:nvGrpSpPr>
        <p:grpSpPr>
          <a:xfrm>
            <a:off x="209159" y="3769389"/>
            <a:ext cx="1867429" cy="1322641"/>
            <a:chOff x="1655812" y="728117"/>
            <a:chExt cx="5868516" cy="4156483"/>
          </a:xfrm>
        </p:grpSpPr>
        <p:sp>
          <p:nvSpPr>
            <p:cNvPr id="86" name="Rectangle 8"/>
            <p:cNvSpPr/>
            <p:nvPr/>
          </p:nvSpPr>
          <p:spPr>
            <a:xfrm>
              <a:off x="1655812" y="728117"/>
              <a:ext cx="5860844" cy="414449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87" name="Group 10"/>
            <p:cNvGrpSpPr/>
            <p:nvPr/>
          </p:nvGrpSpPr>
          <p:grpSpPr>
            <a:xfrm>
              <a:off x="2314689" y="740570"/>
              <a:ext cx="4558434" cy="4144030"/>
              <a:chOff x="1940400" y="1040400"/>
              <a:chExt cx="5266800" cy="4788000"/>
            </a:xfrm>
          </p:grpSpPr>
          <p:cxnSp>
            <p:nvCxnSpPr>
              <p:cNvPr id="108" name="Straight Connector 11"/>
              <p:cNvCxnSpPr/>
              <p:nvPr/>
            </p:nvCxnSpPr>
            <p:spPr>
              <a:xfrm>
                <a:off x="1940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2"/>
              <p:cNvCxnSpPr/>
              <p:nvPr/>
            </p:nvCxnSpPr>
            <p:spPr>
              <a:xfrm>
                <a:off x="2692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3"/>
              <p:cNvCxnSpPr/>
              <p:nvPr/>
            </p:nvCxnSpPr>
            <p:spPr>
              <a:xfrm>
                <a:off x="3445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4"/>
              <p:cNvCxnSpPr/>
              <p:nvPr/>
            </p:nvCxnSpPr>
            <p:spPr>
              <a:xfrm>
                <a:off x="41976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5"/>
              <p:cNvCxnSpPr/>
              <p:nvPr/>
            </p:nvCxnSpPr>
            <p:spPr>
              <a:xfrm>
                <a:off x="49500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6"/>
              <p:cNvCxnSpPr/>
              <p:nvPr/>
            </p:nvCxnSpPr>
            <p:spPr>
              <a:xfrm>
                <a:off x="5702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7"/>
              <p:cNvCxnSpPr/>
              <p:nvPr/>
            </p:nvCxnSpPr>
            <p:spPr>
              <a:xfrm>
                <a:off x="6454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8"/>
              <p:cNvCxnSpPr/>
              <p:nvPr/>
            </p:nvCxnSpPr>
            <p:spPr>
              <a:xfrm>
                <a:off x="7207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8" name="Group 19"/>
            <p:cNvGrpSpPr/>
            <p:nvPr/>
          </p:nvGrpSpPr>
          <p:grpSpPr>
            <a:xfrm>
              <a:off x="1663484" y="1569376"/>
              <a:ext cx="5860844" cy="2486418"/>
              <a:chOff x="1188000" y="1998000"/>
              <a:chExt cx="6771600" cy="2872800"/>
            </a:xfrm>
          </p:grpSpPr>
          <p:cxnSp>
            <p:nvCxnSpPr>
              <p:cNvPr id="104" name="Straight Connector 20"/>
              <p:cNvCxnSpPr/>
              <p:nvPr/>
            </p:nvCxnSpPr>
            <p:spPr>
              <a:xfrm>
                <a:off x="1188000" y="19980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5" name="Straight Connector 21"/>
              <p:cNvCxnSpPr/>
              <p:nvPr/>
            </p:nvCxnSpPr>
            <p:spPr>
              <a:xfrm>
                <a:off x="1188000" y="29556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6" name="Straight Connector 22"/>
              <p:cNvCxnSpPr/>
              <p:nvPr/>
            </p:nvCxnSpPr>
            <p:spPr>
              <a:xfrm>
                <a:off x="1188000" y="39132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7" name="Straight Connector 23"/>
              <p:cNvCxnSpPr/>
              <p:nvPr/>
            </p:nvCxnSpPr>
            <p:spPr>
              <a:xfrm>
                <a:off x="1188000" y="48708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89" name="Picture 2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314689" y="1569376"/>
              <a:ext cx="651104" cy="828806"/>
            </a:xfrm>
            <a:prstGeom prst="rect">
              <a:avLst/>
            </a:prstGeom>
          </p:spPr>
        </p:pic>
        <p:pic>
          <p:nvPicPr>
            <p:cNvPr id="90" name="Picture 2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14689" y="2398182"/>
              <a:ext cx="651104" cy="828806"/>
            </a:xfrm>
            <a:prstGeom prst="rect">
              <a:avLst/>
            </a:prstGeom>
          </p:spPr>
        </p:pic>
        <p:pic>
          <p:nvPicPr>
            <p:cNvPr id="91" name="Picture 2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314689" y="3226988"/>
              <a:ext cx="651104" cy="828806"/>
            </a:xfrm>
            <a:prstGeom prst="rect">
              <a:avLst/>
            </a:prstGeom>
          </p:spPr>
        </p:pic>
        <p:pic>
          <p:nvPicPr>
            <p:cNvPr id="92" name="Picture 2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965894" y="1569376"/>
              <a:ext cx="651104" cy="828806"/>
            </a:xfrm>
            <a:prstGeom prst="rect">
              <a:avLst/>
            </a:prstGeom>
          </p:spPr>
        </p:pic>
        <p:pic>
          <p:nvPicPr>
            <p:cNvPr id="93" name="Picture 2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965894" y="2398182"/>
              <a:ext cx="650798" cy="828806"/>
            </a:xfrm>
            <a:prstGeom prst="rect">
              <a:avLst/>
            </a:prstGeom>
          </p:spPr>
        </p:pic>
        <p:pic>
          <p:nvPicPr>
            <p:cNvPr id="94" name="Picture 3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965894" y="3226988"/>
              <a:ext cx="651104" cy="828806"/>
            </a:xfrm>
            <a:prstGeom prst="rect">
              <a:avLst/>
            </a:prstGeom>
          </p:spPr>
        </p:pic>
        <p:pic>
          <p:nvPicPr>
            <p:cNvPr id="95" name="Picture 3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965894" y="4055794"/>
              <a:ext cx="651104" cy="828806"/>
            </a:xfrm>
            <a:prstGeom prst="rect">
              <a:avLst/>
            </a:prstGeom>
          </p:spPr>
        </p:pic>
        <p:pic>
          <p:nvPicPr>
            <p:cNvPr id="96" name="Picture 3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617099" y="1569376"/>
              <a:ext cx="651104" cy="828806"/>
            </a:xfrm>
            <a:prstGeom prst="rect">
              <a:avLst/>
            </a:prstGeom>
          </p:spPr>
        </p:pic>
        <p:pic>
          <p:nvPicPr>
            <p:cNvPr id="97" name="Picture 3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617099" y="2398182"/>
              <a:ext cx="651104" cy="828806"/>
            </a:xfrm>
            <a:prstGeom prst="rect">
              <a:avLst/>
            </a:prstGeom>
          </p:spPr>
        </p:pic>
        <p:pic>
          <p:nvPicPr>
            <p:cNvPr id="98" name="Picture 3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617099" y="3226988"/>
              <a:ext cx="651104" cy="828806"/>
            </a:xfrm>
            <a:prstGeom prst="rect">
              <a:avLst/>
            </a:prstGeom>
          </p:spPr>
        </p:pic>
        <p:pic>
          <p:nvPicPr>
            <p:cNvPr id="99" name="Picture 35"/>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617099" y="4055794"/>
              <a:ext cx="651104" cy="828806"/>
            </a:xfrm>
            <a:prstGeom prst="rect">
              <a:avLst/>
            </a:prstGeom>
          </p:spPr>
        </p:pic>
        <p:pic>
          <p:nvPicPr>
            <p:cNvPr id="100" name="Picture 37"/>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570713" y="1569376"/>
              <a:ext cx="651104" cy="828806"/>
            </a:xfrm>
            <a:prstGeom prst="rect">
              <a:avLst/>
            </a:prstGeom>
          </p:spPr>
        </p:pic>
        <p:pic>
          <p:nvPicPr>
            <p:cNvPr id="101" name="Picture 38"/>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570713" y="2398182"/>
              <a:ext cx="651104" cy="828806"/>
            </a:xfrm>
            <a:prstGeom prst="rect">
              <a:avLst/>
            </a:prstGeom>
          </p:spPr>
        </p:pic>
        <p:pic>
          <p:nvPicPr>
            <p:cNvPr id="102" name="Picture 3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221918" y="1569376"/>
              <a:ext cx="651104" cy="828806"/>
            </a:xfrm>
            <a:prstGeom prst="rect">
              <a:avLst/>
            </a:prstGeom>
          </p:spPr>
        </p:pic>
        <p:pic>
          <p:nvPicPr>
            <p:cNvPr id="103" name="Picture 40"/>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221918" y="2398182"/>
              <a:ext cx="651104" cy="828806"/>
            </a:xfrm>
            <a:prstGeom prst="rect">
              <a:avLst/>
            </a:prstGeom>
          </p:spPr>
        </p:pic>
      </p:grpSp>
      <mc:AlternateContent xmlns:mc="http://schemas.openxmlformats.org/markup-compatibility/2006" xmlns:a14="http://schemas.microsoft.com/office/drawing/2010/main">
        <mc:Choice Requires="a14">
          <p:sp>
            <p:nvSpPr>
              <p:cNvPr id="116" name="TextBox 29"/>
              <p:cNvSpPr txBox="1"/>
              <p:nvPr/>
            </p:nvSpPr>
            <p:spPr>
              <a:xfrm>
                <a:off x="35496" y="3415521"/>
                <a:ext cx="781981"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AT" sz="1800" b="0" i="1" smtClean="0">
                          <a:latin typeface="Cambria Math"/>
                        </a:rPr>
                        <m:t>𝑆</m:t>
                      </m:r>
                      <m:r>
                        <a:rPr lang="de-AT" sz="1800" b="0" i="1" smtClean="0">
                          <a:latin typeface="Cambria Math"/>
                        </a:rPr>
                        <m:t>,</m:t>
                      </m:r>
                      <m:r>
                        <a:rPr lang="de-AT" sz="1800" b="0" i="1" smtClean="0">
                          <a:latin typeface="Cambria Math"/>
                        </a:rPr>
                        <m:t>𝐺</m:t>
                      </m:r>
                      <m:r>
                        <a:rPr lang="de-AT" sz="1800" b="0" i="1" smtClean="0">
                          <a:latin typeface="Cambria Math"/>
                        </a:rPr>
                        <m:t>,</m:t>
                      </m:r>
                      <m:r>
                        <a:rPr lang="de-AT" sz="1800" b="1" i="1" smtClean="0">
                          <a:latin typeface="Cambria Math"/>
                        </a:rPr>
                        <m:t>𝑴</m:t>
                      </m:r>
                      <m:r>
                        <a:rPr lang="de-AT" sz="1800" b="0" i="1" smtClean="0">
                          <a:latin typeface="Cambria Math"/>
                        </a:rPr>
                        <m:t>:</m:t>
                      </m:r>
                    </m:oMath>
                  </m:oMathPara>
                </a14:m>
                <a:endParaRPr lang="de-AT" sz="1800" dirty="0"/>
              </a:p>
            </p:txBody>
          </p:sp>
        </mc:Choice>
        <mc:Fallback xmlns="">
          <p:sp>
            <p:nvSpPr>
              <p:cNvPr id="116" name="TextBox 29"/>
              <p:cNvSpPr txBox="1">
                <a:spLocks noRot="1" noChangeAspect="1" noMove="1" noResize="1" noEditPoints="1" noAdjustHandles="1" noChangeArrowheads="1" noChangeShapeType="1" noTextEdit="1"/>
              </p:cNvSpPr>
              <p:nvPr/>
            </p:nvSpPr>
            <p:spPr>
              <a:xfrm>
                <a:off x="35496" y="3415521"/>
                <a:ext cx="781981" cy="276999"/>
              </a:xfrm>
              <a:prstGeom prst="rect">
                <a:avLst/>
              </a:prstGeom>
              <a:blipFill rotWithShape="1">
                <a:blip r:embed="rId36"/>
                <a:stretch>
                  <a:fillRect l="-7031" r="-3906" b="-8696"/>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1E715380-4A69-4FAD-BF5D-F63BA9227062}" type="slidenum">
              <a:rPr lang="de-AT" smtClean="0"/>
              <a:pPr/>
              <a:t>12</a:t>
            </a:fld>
            <a:endParaRPr lang="de-AT" dirty="0"/>
          </a:p>
        </p:txBody>
      </p:sp>
    </p:spTree>
    <p:extLst>
      <p:ext uri="{BB962C8B-B14F-4D97-AF65-F5344CB8AC3E}">
        <p14:creationId xmlns:p14="http://schemas.microsoft.com/office/powerpoint/2010/main" val="230069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3"/>
                                        </p:tgtEl>
                                      </p:cBhvr>
                                    </p:animEffect>
                                    <p:animScale>
                                      <p:cBhvr>
                                        <p:cTn id="7"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Automatic Layout Optimization</a:t>
            </a:r>
            <a:endParaRPr lang="de-AT"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de-AT" dirty="0" smtClean="0"/>
                  <a:t>Definition of global cost function </a:t>
                </a:r>
                <a:r>
                  <a:rPr lang="de-AT" dirty="0" err="1" smtClean="0"/>
                  <a:t>with</a:t>
                </a:r>
                <a:r>
                  <a:rPr lang="de-AT" dirty="0" smtClean="0"/>
                  <a:t> 2 </a:t>
                </a:r>
                <a:r>
                  <a:rPr lang="de-AT" dirty="0" err="1" smtClean="0"/>
                  <a:t>terms</a:t>
                </a:r>
                <a:endParaRPr lang="de-AT" dirty="0" smtClean="0"/>
              </a:p>
              <a:p>
                <a:pPr lvl="1"/>
                <a14:m>
                  <m:oMath xmlns:m="http://schemas.openxmlformats.org/officeDocument/2006/math">
                    <m:sSub>
                      <m:sSubPr>
                        <m:ctrlPr>
                          <a:rPr lang="de-AT" i="1" smtClean="0">
                            <a:latin typeface="Cambria Math" panose="02040503050406030204" pitchFamily="18" charset="0"/>
                          </a:rPr>
                        </m:ctrlPr>
                      </m:sSubPr>
                      <m:e>
                        <m:r>
                          <a:rPr lang="de-AT" b="0" i="1" smtClean="0">
                            <a:latin typeface="Cambria Math" panose="02040503050406030204" pitchFamily="18" charset="0"/>
                          </a:rPr>
                          <m:t>𝑒</m:t>
                        </m:r>
                      </m:e>
                      <m:sub>
                        <m:r>
                          <a:rPr lang="de-AT" b="0" i="1" smtClean="0">
                            <a:latin typeface="Cambria Math" panose="02040503050406030204" pitchFamily="18" charset="0"/>
                          </a:rPr>
                          <m:t>𝑝𝑟𝑜𝑥</m:t>
                        </m:r>
                      </m:sub>
                    </m:sSub>
                  </m:oMath>
                </a14:m>
                <a:r>
                  <a:rPr lang="de-AT" dirty="0" smtClean="0"/>
                  <a:t> (</a:t>
                </a:r>
                <a:r>
                  <a:rPr lang="de-AT" dirty="0" err="1" smtClean="0"/>
                  <a:t>for</a:t>
                </a:r>
                <a:r>
                  <a:rPr lang="de-AT" dirty="0" smtClean="0"/>
                  <a:t> </a:t>
                </a:r>
                <a:r>
                  <a:rPr lang="de-AT" dirty="0" err="1" smtClean="0"/>
                  <a:t>Spatial</a:t>
                </a:r>
                <a:r>
                  <a:rPr lang="de-AT" dirty="0" smtClean="0"/>
                  <a:t> </a:t>
                </a:r>
                <a:r>
                  <a:rPr lang="de-AT" dirty="0" err="1" smtClean="0"/>
                  <a:t>Proximity</a:t>
                </a:r>
                <a:r>
                  <a:rPr lang="de-AT" dirty="0" smtClean="0"/>
                  <a:t> </a:t>
                </a:r>
                <a:r>
                  <a:rPr lang="de-AT" b="1" dirty="0" smtClean="0"/>
                  <a:t>(P2)</a:t>
                </a:r>
                <a:r>
                  <a:rPr lang="de-AT" dirty="0" smtClean="0"/>
                  <a:t>)</a:t>
                </a:r>
              </a:p>
              <a:p>
                <a:pPr lvl="1"/>
                <a:endParaRPr lang="de-AT" dirty="0" smtClean="0"/>
              </a:p>
              <a:p>
                <a:pPr lvl="1"/>
                <a14:m>
                  <m:oMath xmlns:m="http://schemas.openxmlformats.org/officeDocument/2006/math">
                    <m:sSub>
                      <m:sSubPr>
                        <m:ctrlPr>
                          <a:rPr lang="de-AT" i="1" smtClean="0">
                            <a:latin typeface="Cambria Math" panose="02040503050406030204" pitchFamily="18" charset="0"/>
                          </a:rPr>
                        </m:ctrlPr>
                      </m:sSubPr>
                      <m:e>
                        <m:r>
                          <a:rPr lang="de-AT" b="0" i="1" smtClean="0">
                            <a:latin typeface="Cambria Math" panose="02040503050406030204" pitchFamily="18" charset="0"/>
                          </a:rPr>
                          <m:t>𝑒</m:t>
                        </m:r>
                      </m:e>
                      <m:sub>
                        <m:r>
                          <a:rPr lang="de-AT" b="0" i="1" smtClean="0">
                            <a:latin typeface="Cambria Math" panose="02040503050406030204" pitchFamily="18" charset="0"/>
                          </a:rPr>
                          <m:t>𝑠𝑖𝑚</m:t>
                        </m:r>
                      </m:sub>
                    </m:sSub>
                  </m:oMath>
                </a14:m>
                <a:r>
                  <a:rPr lang="de-AT" dirty="0" smtClean="0"/>
                  <a:t> (</a:t>
                </a:r>
                <a:r>
                  <a:rPr lang="de-AT" dirty="0" err="1" smtClean="0"/>
                  <a:t>for</a:t>
                </a:r>
                <a:r>
                  <a:rPr lang="de-AT" dirty="0" smtClean="0"/>
                  <a:t> </a:t>
                </a:r>
                <a:r>
                  <a:rPr lang="de-AT" dirty="0" err="1" smtClean="0"/>
                  <a:t>Arrang</a:t>
                </a:r>
                <a:r>
                  <a:rPr lang="de-AT" dirty="0" smtClean="0"/>
                  <a:t>. </a:t>
                </a:r>
                <a:r>
                  <a:rPr lang="de-AT" dirty="0" err="1" smtClean="0"/>
                  <a:t>Similarity</a:t>
                </a:r>
                <a:r>
                  <a:rPr lang="de-AT" dirty="0" smtClean="0"/>
                  <a:t> </a:t>
                </a:r>
                <a:r>
                  <a:rPr lang="de-AT" b="1" dirty="0" smtClean="0"/>
                  <a:t>(P3)</a:t>
                </a:r>
                <a:r>
                  <a:rPr lang="de-AT" dirty="0" smtClean="0"/>
                  <a:t>)</a:t>
                </a:r>
              </a:p>
              <a:p>
                <a:pPr lvl="1"/>
                <a:endParaRPr lang="de-AT" dirty="0" smtClean="0"/>
              </a:p>
              <a:p>
                <a:r>
                  <a:rPr lang="de-AT" dirty="0" err="1" smtClean="0"/>
                  <a:t>Cost</a:t>
                </a:r>
                <a:r>
                  <a:rPr lang="de-AT" dirty="0" smtClean="0"/>
                  <a:t> for placing lens </a:t>
                </a:r>
                <a14:m>
                  <m:oMath xmlns:m="http://schemas.openxmlformats.org/officeDocument/2006/math">
                    <m:sSub>
                      <m:sSubPr>
                        <m:ctrlPr>
                          <a:rPr lang="de-AT" i="1" smtClean="0">
                            <a:latin typeface="Cambria Math" panose="02040503050406030204" pitchFamily="18" charset="0"/>
                          </a:rPr>
                        </m:ctrlPr>
                      </m:sSubPr>
                      <m:e>
                        <m:r>
                          <a:rPr lang="de-AT" b="0" i="1" smtClean="0">
                            <a:latin typeface="Cambria Math" panose="02040503050406030204" pitchFamily="18" charset="0"/>
                          </a:rPr>
                          <m:t>𝐿</m:t>
                        </m:r>
                      </m:e>
                      <m:sub>
                        <m:r>
                          <a:rPr lang="de-AT" b="0" i="1" smtClean="0">
                            <a:latin typeface="Cambria Math" panose="02040503050406030204" pitchFamily="18" charset="0"/>
                          </a:rPr>
                          <m:t>𝑘</m:t>
                        </m:r>
                      </m:sub>
                    </m:sSub>
                  </m:oMath>
                </a14:m>
                <a:r>
                  <a:rPr lang="de-AT" dirty="0" smtClean="0"/>
                  <a:t> at position </a:t>
                </a:r>
                <a14:m>
                  <m:oMath xmlns:m="http://schemas.openxmlformats.org/officeDocument/2006/math">
                    <m:d>
                      <m:dPr>
                        <m:ctrlPr>
                          <a:rPr lang="de-AT" b="0" i="1" smtClean="0">
                            <a:latin typeface="Cambria Math" panose="02040503050406030204" pitchFamily="18" charset="0"/>
                          </a:rPr>
                        </m:ctrlPr>
                      </m:dPr>
                      <m:e>
                        <m:r>
                          <a:rPr lang="de-AT" b="0" i="1" smtClean="0">
                            <a:latin typeface="Cambria Math" panose="02040503050406030204" pitchFamily="18" charset="0"/>
                          </a:rPr>
                          <m:t>𝑖</m:t>
                        </m:r>
                        <m:r>
                          <a:rPr lang="de-AT" b="0" i="1" smtClean="0">
                            <a:latin typeface="Cambria Math" panose="02040503050406030204" pitchFamily="18" charset="0"/>
                          </a:rPr>
                          <m:t>,</m:t>
                        </m:r>
                        <m:r>
                          <a:rPr lang="de-AT" b="0" i="1" smtClean="0">
                            <a:latin typeface="Cambria Math" panose="02040503050406030204" pitchFamily="18" charset="0"/>
                          </a:rPr>
                          <m:t>𝑗</m:t>
                        </m:r>
                      </m:e>
                    </m:d>
                    <m:r>
                      <a:rPr lang="de-AT" b="0" i="0" smtClean="0">
                        <a:latin typeface="Cambria Math"/>
                      </a:rPr>
                      <m:t> </m:t>
                    </m:r>
                  </m:oMath>
                </a14:m>
                <a:r>
                  <a:rPr lang="de-AT" dirty="0" smtClean="0"/>
                  <a:t>in </a:t>
                </a:r>
                <a14:m>
                  <m:oMath xmlns:m="http://schemas.openxmlformats.org/officeDocument/2006/math">
                    <m:r>
                      <a:rPr lang="de-AT" b="0" i="1" smtClean="0">
                        <a:latin typeface="Cambria Math" panose="02040503050406030204" pitchFamily="18" charset="0"/>
                      </a:rPr>
                      <m:t>𝑆</m:t>
                    </m:r>
                  </m:oMath>
                </a14:m>
                <a:r>
                  <a:rPr lang="de-AT" dirty="0" smtClean="0"/>
                  <a:t>:</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1">
                <a:blip r:embed="rId4"/>
                <a:stretch>
                  <a:fillRect l="-1630" t="-2083" r="-222"/>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347200" y="4299942"/>
                <a:ext cx="4464492" cy="894091"/>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AT" sz="2700" i="1" smtClean="0">
                              <a:latin typeface="Cambria Math" panose="02040503050406030204" pitchFamily="18" charset="0"/>
                            </a:rPr>
                          </m:ctrlPr>
                        </m:sSubPr>
                        <m:e>
                          <m:r>
                            <a:rPr lang="de-AT" sz="2700" i="1">
                              <a:latin typeface="Cambria Math" panose="02040503050406030204" pitchFamily="18" charset="0"/>
                            </a:rPr>
                            <m:t>𝑓</m:t>
                          </m:r>
                        </m:e>
                        <m:sub>
                          <m:r>
                            <a:rPr lang="de-AT" sz="2700" i="1">
                              <a:latin typeface="Cambria Math" panose="02040503050406030204" pitchFamily="18" charset="0"/>
                            </a:rPr>
                            <m:t>𝑖</m:t>
                          </m:r>
                          <m:r>
                            <a:rPr lang="de-AT" sz="2700" i="1">
                              <a:latin typeface="Cambria Math" panose="02040503050406030204" pitchFamily="18" charset="0"/>
                            </a:rPr>
                            <m:t>,</m:t>
                          </m:r>
                          <m:r>
                            <a:rPr lang="de-AT" sz="2700" i="1">
                              <a:latin typeface="Cambria Math" panose="02040503050406030204" pitchFamily="18" charset="0"/>
                            </a:rPr>
                            <m:t>𝑗</m:t>
                          </m:r>
                          <m:r>
                            <a:rPr lang="de-AT" sz="2700" i="1">
                              <a:latin typeface="Cambria Math" panose="02040503050406030204" pitchFamily="18" charset="0"/>
                            </a:rPr>
                            <m:t>,</m:t>
                          </m:r>
                          <m:r>
                            <a:rPr lang="de-AT" sz="2700" i="1">
                              <a:latin typeface="Cambria Math" panose="02040503050406030204" pitchFamily="18" charset="0"/>
                            </a:rPr>
                            <m:t>𝑘</m:t>
                          </m:r>
                        </m:sub>
                      </m:sSub>
                      <m:r>
                        <a:rPr lang="de-AT" sz="2700" i="1">
                          <a:latin typeface="Cambria Math" panose="02040503050406030204" pitchFamily="18" charset="0"/>
                        </a:rPr>
                        <m:t>=</m:t>
                      </m:r>
                      <m:sSub>
                        <m:sSubPr>
                          <m:ctrlPr>
                            <a:rPr lang="de-AT" sz="2700" i="1">
                              <a:latin typeface="Cambria Math" panose="02040503050406030204" pitchFamily="18" charset="0"/>
                            </a:rPr>
                          </m:ctrlPr>
                        </m:sSubPr>
                        <m:e>
                          <m:r>
                            <a:rPr lang="de-AT" sz="2700" i="1">
                              <a:latin typeface="Cambria Math" panose="02040503050406030204" pitchFamily="18" charset="0"/>
                            </a:rPr>
                            <m:t>𝑤</m:t>
                          </m:r>
                        </m:e>
                        <m:sub>
                          <m:r>
                            <a:rPr lang="de-AT" sz="2700" i="1">
                              <a:latin typeface="Cambria Math" panose="02040503050406030204" pitchFamily="18" charset="0"/>
                            </a:rPr>
                            <m:t>𝑘</m:t>
                          </m:r>
                        </m:sub>
                      </m:sSub>
                      <m:d>
                        <m:dPr>
                          <m:ctrlPr>
                            <a:rPr lang="de-AT" sz="2700" i="1">
                              <a:latin typeface="Cambria Math" panose="02040503050406030204" pitchFamily="18" charset="0"/>
                            </a:rPr>
                          </m:ctrlPr>
                        </m:dPr>
                        <m:e>
                          <m:sSub>
                            <m:sSubPr>
                              <m:ctrlPr>
                                <a:rPr lang="de-AT" sz="2700" i="1">
                                  <a:latin typeface="Cambria Math" panose="02040503050406030204" pitchFamily="18" charset="0"/>
                                </a:rPr>
                              </m:ctrlPr>
                            </m:sSubPr>
                            <m:e>
                              <m:r>
                                <a:rPr lang="de-AT" sz="2700" i="1">
                                  <a:latin typeface="Cambria Math" panose="02040503050406030204" pitchFamily="18" charset="0"/>
                                  <a:ea typeface="Cambria Math" panose="02040503050406030204" pitchFamily="18" charset="0"/>
                                </a:rPr>
                                <m:t>𝜆</m:t>
                              </m:r>
                            </m:e>
                            <m:sub>
                              <m:r>
                                <a:rPr lang="de-AT" sz="2700" i="1">
                                  <a:latin typeface="Cambria Math" panose="02040503050406030204" pitchFamily="18" charset="0"/>
                                </a:rPr>
                                <m:t>1</m:t>
                              </m:r>
                            </m:sub>
                          </m:sSub>
                          <m:sSub>
                            <m:sSubPr>
                              <m:ctrlPr>
                                <a:rPr lang="de-AT" sz="2700" i="1">
                                  <a:latin typeface="Cambria Math" panose="02040503050406030204" pitchFamily="18" charset="0"/>
                                </a:rPr>
                              </m:ctrlPr>
                            </m:sSubPr>
                            <m:e>
                              <m:r>
                                <a:rPr lang="de-AT" sz="2700" i="1">
                                  <a:latin typeface="Cambria Math" panose="02040503050406030204" pitchFamily="18" charset="0"/>
                                </a:rPr>
                                <m:t>𝑒</m:t>
                              </m:r>
                            </m:e>
                            <m:sub>
                              <m:r>
                                <a:rPr lang="de-AT" sz="2700" i="1">
                                  <a:latin typeface="Cambria Math" panose="02040503050406030204" pitchFamily="18" charset="0"/>
                                </a:rPr>
                                <m:t>𝑝𝑟𝑜𝑥</m:t>
                              </m:r>
                            </m:sub>
                          </m:sSub>
                          <m:r>
                            <a:rPr lang="de-AT" sz="2700" i="1">
                              <a:latin typeface="Cambria Math" panose="02040503050406030204" pitchFamily="18" charset="0"/>
                            </a:rPr>
                            <m:t>+</m:t>
                          </m:r>
                          <m:sSub>
                            <m:sSubPr>
                              <m:ctrlPr>
                                <a:rPr lang="de-AT" sz="2700" i="1">
                                  <a:latin typeface="Cambria Math" panose="02040503050406030204" pitchFamily="18" charset="0"/>
                                </a:rPr>
                              </m:ctrlPr>
                            </m:sSubPr>
                            <m:e>
                              <m:r>
                                <a:rPr lang="de-AT" sz="2700" i="1">
                                  <a:latin typeface="Cambria Math" panose="02040503050406030204" pitchFamily="18" charset="0"/>
                                  <a:ea typeface="Cambria Math" panose="02040503050406030204" pitchFamily="18" charset="0"/>
                                </a:rPr>
                                <m:t>𝜆</m:t>
                              </m:r>
                            </m:e>
                            <m:sub>
                              <m:r>
                                <a:rPr lang="de-AT" sz="2700" i="1">
                                  <a:latin typeface="Cambria Math" panose="02040503050406030204" pitchFamily="18" charset="0"/>
                                  <a:ea typeface="Cambria Math" panose="02040503050406030204" pitchFamily="18" charset="0"/>
                                </a:rPr>
                                <m:t>2</m:t>
                              </m:r>
                            </m:sub>
                          </m:sSub>
                          <m:sSub>
                            <m:sSubPr>
                              <m:ctrlPr>
                                <a:rPr lang="de-AT" sz="2700" i="1">
                                  <a:latin typeface="Cambria Math" panose="02040503050406030204" pitchFamily="18" charset="0"/>
                                </a:rPr>
                              </m:ctrlPr>
                            </m:sSubPr>
                            <m:e>
                              <m:r>
                                <a:rPr lang="de-AT" sz="2700" i="1">
                                  <a:latin typeface="Cambria Math" panose="02040503050406030204" pitchFamily="18" charset="0"/>
                                </a:rPr>
                                <m:t>𝑒</m:t>
                              </m:r>
                            </m:e>
                            <m:sub>
                              <m:r>
                                <a:rPr lang="de-AT" sz="2700" i="1">
                                  <a:latin typeface="Cambria Math" panose="02040503050406030204" pitchFamily="18" charset="0"/>
                                </a:rPr>
                                <m:t>𝑠𝑖𝑚</m:t>
                              </m:r>
                            </m:sub>
                          </m:sSub>
                        </m:e>
                      </m:d>
                    </m:oMath>
                  </m:oMathPara>
                </a14:m>
                <a:endParaRPr lang="de-AT" sz="2700" dirty="0" smtClean="0"/>
              </a:p>
              <a:p>
                <a:endParaRPr lang="de-AT" sz="2700" dirty="0" smtClean="0"/>
              </a:p>
            </p:txBody>
          </p:sp>
        </mc:Choice>
        <mc:Fallback xmlns="">
          <p:sp>
            <p:nvSpPr>
              <p:cNvPr id="5" name="TextBox 4"/>
              <p:cNvSpPr txBox="1">
                <a:spLocks noRot="1" noChangeAspect="1" noMove="1" noResize="1" noEditPoints="1" noAdjustHandles="1" noChangeArrowheads="1" noChangeShapeType="1" noTextEdit="1"/>
              </p:cNvSpPr>
              <p:nvPr/>
            </p:nvSpPr>
            <p:spPr>
              <a:xfrm>
                <a:off x="2347200" y="4299942"/>
                <a:ext cx="4464492" cy="894091"/>
              </a:xfrm>
              <a:prstGeom prst="rect">
                <a:avLst/>
              </a:prstGeom>
              <a:blipFill rotWithShape="1">
                <a:blip r:embed="rId5"/>
                <a:stretch>
                  <a:fillRect/>
                </a:stretch>
              </a:blipFill>
            </p:spPr>
            <p:txBody>
              <a:bodyPr/>
              <a:lstStyle/>
              <a:p>
                <a:r>
                  <a:rPr lang="de-AT">
                    <a:noFill/>
                  </a:rPr>
                  <a:t> </a:t>
                </a:r>
              </a:p>
            </p:txBody>
          </p:sp>
        </mc:Fallback>
      </mc:AlternateContent>
      <p:sp>
        <p:nvSpPr>
          <p:cNvPr id="4" name="Slide Number Placeholder 3"/>
          <p:cNvSpPr>
            <a:spLocks noGrp="1"/>
          </p:cNvSpPr>
          <p:nvPr>
            <p:ph type="sldNum" sz="quarter" idx="12"/>
          </p:nvPr>
        </p:nvSpPr>
        <p:spPr/>
        <p:txBody>
          <a:bodyPr/>
          <a:lstStyle/>
          <a:p>
            <a:fld id="{1E715380-4A69-4FAD-BF5D-F63BA9227062}" type="slidenum">
              <a:rPr lang="de-AT" smtClean="0"/>
              <a:pPr/>
              <a:t>13</a:t>
            </a:fld>
            <a:endParaRPr lang="de-AT" dirty="0"/>
          </a:p>
        </p:txBody>
      </p:sp>
      <p:grpSp>
        <p:nvGrpSpPr>
          <p:cNvPr id="8" name="Group 46"/>
          <p:cNvGrpSpPr/>
          <p:nvPr/>
        </p:nvGrpSpPr>
        <p:grpSpPr>
          <a:xfrm>
            <a:off x="6023577" y="1275606"/>
            <a:ext cx="790683" cy="1013065"/>
            <a:chOff x="4694986" y="2218689"/>
            <a:chExt cx="1255039" cy="1608022"/>
          </a:xfrm>
        </p:grpSpPr>
        <p:graphicFrame>
          <p:nvGraphicFramePr>
            <p:cNvPr id="9" name="Object 39"/>
            <p:cNvGraphicFramePr>
              <a:graphicFrameLocks noChangeAspect="1"/>
            </p:cNvGraphicFramePr>
            <p:nvPr>
              <p:extLst>
                <p:ext uri="{D42A27DB-BD31-4B8C-83A1-F6EECF244321}">
                  <p14:modId xmlns:p14="http://schemas.microsoft.com/office/powerpoint/2010/main" val="3932244513"/>
                </p:ext>
              </p:extLst>
            </p:nvPr>
          </p:nvGraphicFramePr>
          <p:xfrm>
            <a:off x="4694986" y="2218689"/>
            <a:ext cx="1255039" cy="1608022"/>
          </p:xfrm>
          <a:graphic>
            <a:graphicData uri="http://schemas.openxmlformats.org/presentationml/2006/ole">
              <mc:AlternateContent xmlns:mc="http://schemas.openxmlformats.org/markup-compatibility/2006">
                <mc:Choice xmlns:v="urn:schemas-microsoft-com:vml" Requires="v">
                  <p:oleObj spid="_x0000_s4124" name="Image" r:id="rId6" imgW="1625040" imgH="2082240" progId="Photoshop.Image.12">
                    <p:embed/>
                  </p:oleObj>
                </mc:Choice>
                <mc:Fallback>
                  <p:oleObj name="Image" r:id="rId6" imgW="1625040" imgH="2082240" progId="Photoshop.Image.12">
                    <p:embed/>
                    <p:pic>
                      <p:nvPicPr>
                        <p:cNvPr id="0" name=""/>
                        <p:cNvPicPr/>
                        <p:nvPr/>
                      </p:nvPicPr>
                      <p:blipFill>
                        <a:blip r:embed="rId7"/>
                        <a:stretch>
                          <a:fillRect/>
                        </a:stretch>
                      </p:blipFill>
                      <p:spPr>
                        <a:xfrm>
                          <a:off x="4694986" y="2218689"/>
                          <a:ext cx="1255039" cy="1608022"/>
                        </a:xfrm>
                        <a:prstGeom prst="rect">
                          <a:avLst/>
                        </a:prstGeom>
                      </p:spPr>
                    </p:pic>
                  </p:oleObj>
                </mc:Fallback>
              </mc:AlternateContent>
            </a:graphicData>
          </a:graphic>
        </p:graphicFrame>
        <p:grpSp>
          <p:nvGrpSpPr>
            <p:cNvPr id="10" name="Group 40"/>
            <p:cNvGrpSpPr/>
            <p:nvPr/>
          </p:nvGrpSpPr>
          <p:grpSpPr>
            <a:xfrm>
              <a:off x="5175324" y="2961549"/>
              <a:ext cx="314510" cy="635444"/>
              <a:chOff x="5082563" y="1995244"/>
              <a:chExt cx="1248095" cy="2521678"/>
            </a:xfrm>
          </p:grpSpPr>
          <p:pic>
            <p:nvPicPr>
              <p:cNvPr id="11"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40840" y="2566196"/>
                <a:ext cx="1167384" cy="1950726"/>
              </a:xfrm>
              <a:prstGeom prst="rect">
                <a:avLst/>
              </a:prstGeom>
            </p:spPr>
          </p:pic>
          <p:sp>
            <p:nvSpPr>
              <p:cNvPr id="12" name="TextBox 42"/>
              <p:cNvSpPr txBox="1"/>
              <p:nvPr/>
            </p:nvSpPr>
            <p:spPr>
              <a:xfrm>
                <a:off x="5082563" y="1995244"/>
                <a:ext cx="1248095" cy="1587791"/>
              </a:xfrm>
              <a:prstGeom prst="rect">
                <a:avLst/>
              </a:prstGeom>
              <a:noFill/>
            </p:spPr>
            <p:txBody>
              <a:bodyPr wrap="none" rtlCol="0">
                <a:spAutoFit/>
              </a:bodyPr>
              <a:lstStyle/>
              <a:p>
                <a:pPr algn="ctr"/>
                <a:r>
                  <a:rPr lang="de-AT" sz="2000" b="1" dirty="0" smtClean="0">
                    <a:ln>
                      <a:solidFill>
                        <a:schemeClr val="tx1"/>
                      </a:solidFill>
                    </a:ln>
                    <a:solidFill>
                      <a:schemeClr val="bg1"/>
                    </a:solidFill>
                    <a:latin typeface="Calibri" panose="020F0502020204030204" pitchFamily="34" charset="0"/>
                    <a:cs typeface="Calibri" panose="020F0502020204030204" pitchFamily="34" charset="0"/>
                  </a:rPr>
                  <a:t>5</a:t>
                </a:r>
                <a:endParaRPr lang="de-AT" sz="20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grpSp>
        <p:nvGrpSpPr>
          <p:cNvPr id="13" name="Group 104"/>
          <p:cNvGrpSpPr/>
          <p:nvPr/>
        </p:nvGrpSpPr>
        <p:grpSpPr>
          <a:xfrm>
            <a:off x="7740352" y="2283718"/>
            <a:ext cx="1032361" cy="1314701"/>
            <a:chOff x="2839302" y="3325954"/>
            <a:chExt cx="1079707" cy="1374996"/>
          </a:xfrm>
        </p:grpSpPr>
        <p:pic>
          <p:nvPicPr>
            <p:cNvPr id="14"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2408" y="3325954"/>
              <a:ext cx="522898" cy="673588"/>
            </a:xfrm>
            <a:prstGeom prst="rect">
              <a:avLst/>
            </a:prstGeom>
          </p:spPr>
        </p:pic>
        <p:pic>
          <p:nvPicPr>
            <p:cNvPr id="15" name="Picture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96111" y="3325954"/>
              <a:ext cx="522898" cy="673588"/>
            </a:xfrm>
            <a:prstGeom prst="rect">
              <a:avLst/>
            </a:prstGeom>
          </p:spPr>
        </p:pic>
        <p:pic>
          <p:nvPicPr>
            <p:cNvPr id="16"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39302" y="4027362"/>
              <a:ext cx="522898" cy="673588"/>
            </a:xfrm>
            <a:prstGeom prst="rect">
              <a:avLst/>
            </a:prstGeom>
          </p:spPr>
        </p:pic>
        <p:pic>
          <p:nvPicPr>
            <p:cNvPr id="17"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96111" y="4024732"/>
              <a:ext cx="521391" cy="673588"/>
            </a:xfrm>
            <a:prstGeom prst="rect">
              <a:avLst/>
            </a:prstGeom>
          </p:spPr>
        </p:pic>
        <p:grpSp>
          <p:nvGrpSpPr>
            <p:cNvPr id="18" name="Group 63"/>
            <p:cNvGrpSpPr/>
            <p:nvPr/>
          </p:nvGrpSpPr>
          <p:grpSpPr>
            <a:xfrm>
              <a:off x="2952420" y="3604266"/>
              <a:ext cx="288862" cy="356342"/>
              <a:chOff x="1387764" y="4686205"/>
              <a:chExt cx="361454" cy="445894"/>
            </a:xfrm>
          </p:grpSpPr>
          <p:pic>
            <p:nvPicPr>
              <p:cNvPr id="28" name="Picture 5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72439" y="4794780"/>
                <a:ext cx="201864" cy="337319"/>
              </a:xfrm>
              <a:prstGeom prst="rect">
                <a:avLst/>
              </a:prstGeom>
            </p:spPr>
          </p:pic>
          <p:sp>
            <p:nvSpPr>
              <p:cNvPr id="29" name="TextBox 54"/>
              <p:cNvSpPr txBox="1"/>
              <p:nvPr/>
            </p:nvSpPr>
            <p:spPr>
              <a:xfrm>
                <a:off x="1387764" y="4686205"/>
                <a:ext cx="361454" cy="423636"/>
              </a:xfrm>
              <a:prstGeom prst="rect">
                <a:avLst/>
              </a:prstGeom>
              <a:noFill/>
            </p:spPr>
            <p:txBody>
              <a:bodyPr wrap="none" rtlCol="0">
                <a:spAutoFit/>
              </a:bodyPr>
              <a:lstStyle/>
              <a:p>
                <a:pPr algn="ctr"/>
                <a:r>
                  <a:rPr lang="de-AT" sz="1600" b="1" dirty="0" smtClean="0">
                    <a:ln>
                      <a:solidFill>
                        <a:schemeClr val="tx1"/>
                      </a:solidFill>
                    </a:ln>
                    <a:solidFill>
                      <a:schemeClr val="bg1"/>
                    </a:solidFill>
                    <a:latin typeface="Calibri" panose="020F0502020204030204" pitchFamily="34" charset="0"/>
                    <a:cs typeface="Calibri" panose="020F0502020204030204" pitchFamily="34" charset="0"/>
                  </a:rPr>
                  <a:t>1</a:t>
                </a:r>
                <a:endParaRPr lang="de-AT" sz="16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19" name="Group 64"/>
            <p:cNvGrpSpPr/>
            <p:nvPr/>
          </p:nvGrpSpPr>
          <p:grpSpPr>
            <a:xfrm>
              <a:off x="3513027" y="3597335"/>
              <a:ext cx="288862" cy="355489"/>
              <a:chOff x="2089255" y="4677526"/>
              <a:chExt cx="361454" cy="444826"/>
            </a:xfrm>
          </p:grpSpPr>
          <p:pic>
            <p:nvPicPr>
              <p:cNvPr id="26" name="Picture 5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65932" y="4785033"/>
                <a:ext cx="201864" cy="337319"/>
              </a:xfrm>
              <a:prstGeom prst="rect">
                <a:avLst/>
              </a:prstGeom>
            </p:spPr>
          </p:pic>
          <p:sp>
            <p:nvSpPr>
              <p:cNvPr id="27" name="TextBox 60"/>
              <p:cNvSpPr txBox="1"/>
              <p:nvPr/>
            </p:nvSpPr>
            <p:spPr>
              <a:xfrm>
                <a:off x="2089255" y="4677526"/>
                <a:ext cx="361454" cy="423635"/>
              </a:xfrm>
              <a:prstGeom prst="rect">
                <a:avLst/>
              </a:prstGeom>
              <a:noFill/>
            </p:spPr>
            <p:txBody>
              <a:bodyPr wrap="none" rtlCol="0">
                <a:spAutoFit/>
              </a:bodyPr>
              <a:lstStyle/>
              <a:p>
                <a:pPr algn="ctr"/>
                <a:r>
                  <a:rPr lang="de-AT" sz="1600" b="1" dirty="0" smtClean="0">
                    <a:ln>
                      <a:solidFill>
                        <a:schemeClr val="tx1"/>
                      </a:solidFill>
                    </a:ln>
                    <a:solidFill>
                      <a:schemeClr val="bg1"/>
                    </a:solidFill>
                    <a:latin typeface="Calibri" panose="020F0502020204030204" pitchFamily="34" charset="0"/>
                    <a:cs typeface="Calibri" panose="020F0502020204030204" pitchFamily="34" charset="0"/>
                  </a:rPr>
                  <a:t>2</a:t>
                </a:r>
                <a:endParaRPr lang="de-AT" sz="16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20" name="Group 65"/>
            <p:cNvGrpSpPr/>
            <p:nvPr/>
          </p:nvGrpSpPr>
          <p:grpSpPr>
            <a:xfrm>
              <a:off x="2956251" y="4306552"/>
              <a:ext cx="288862" cy="354645"/>
              <a:chOff x="1392558" y="5564974"/>
              <a:chExt cx="361454" cy="443769"/>
            </a:xfrm>
          </p:grpSpPr>
          <p:pic>
            <p:nvPicPr>
              <p:cNvPr id="24" name="Picture 5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67559" y="5671424"/>
                <a:ext cx="201864" cy="337319"/>
              </a:xfrm>
              <a:prstGeom prst="rect">
                <a:avLst/>
              </a:prstGeom>
            </p:spPr>
          </p:pic>
          <p:sp>
            <p:nvSpPr>
              <p:cNvPr id="25" name="TextBox 61"/>
              <p:cNvSpPr txBox="1"/>
              <p:nvPr/>
            </p:nvSpPr>
            <p:spPr>
              <a:xfrm>
                <a:off x="1392558" y="5564974"/>
                <a:ext cx="361454" cy="423634"/>
              </a:xfrm>
              <a:prstGeom prst="rect">
                <a:avLst/>
              </a:prstGeom>
              <a:noFill/>
            </p:spPr>
            <p:txBody>
              <a:bodyPr wrap="none" rtlCol="0">
                <a:spAutoFit/>
              </a:bodyPr>
              <a:lstStyle/>
              <a:p>
                <a:pPr algn="ctr"/>
                <a:r>
                  <a:rPr lang="de-AT" sz="1600" b="1" dirty="0" smtClean="0">
                    <a:ln>
                      <a:solidFill>
                        <a:schemeClr val="tx1"/>
                      </a:solidFill>
                    </a:ln>
                    <a:solidFill>
                      <a:schemeClr val="bg1"/>
                    </a:solidFill>
                    <a:latin typeface="Calibri" panose="020F0502020204030204" pitchFamily="34" charset="0"/>
                    <a:cs typeface="Calibri" panose="020F0502020204030204" pitchFamily="34" charset="0"/>
                  </a:rPr>
                  <a:t>3</a:t>
                </a:r>
                <a:endParaRPr lang="de-AT" sz="16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21" name="Group 66"/>
            <p:cNvGrpSpPr/>
            <p:nvPr/>
          </p:nvGrpSpPr>
          <p:grpSpPr>
            <a:xfrm>
              <a:off x="3501885" y="4302101"/>
              <a:ext cx="288862" cy="351307"/>
              <a:chOff x="2075313" y="5559403"/>
              <a:chExt cx="361454" cy="439593"/>
            </a:xfrm>
          </p:grpSpPr>
          <p:pic>
            <p:nvPicPr>
              <p:cNvPr id="22" name="Picture 5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61052" y="5661677"/>
                <a:ext cx="201864" cy="337319"/>
              </a:xfrm>
              <a:prstGeom prst="rect">
                <a:avLst/>
              </a:prstGeom>
            </p:spPr>
          </p:pic>
          <p:sp>
            <p:nvSpPr>
              <p:cNvPr id="23" name="TextBox 62"/>
              <p:cNvSpPr txBox="1"/>
              <p:nvPr/>
            </p:nvSpPr>
            <p:spPr>
              <a:xfrm>
                <a:off x="2075313" y="5559403"/>
                <a:ext cx="361454" cy="423635"/>
              </a:xfrm>
              <a:prstGeom prst="rect">
                <a:avLst/>
              </a:prstGeom>
              <a:noFill/>
            </p:spPr>
            <p:txBody>
              <a:bodyPr wrap="none" rtlCol="0">
                <a:spAutoFit/>
              </a:bodyPr>
              <a:lstStyle/>
              <a:p>
                <a:pPr algn="ctr"/>
                <a:r>
                  <a:rPr lang="de-AT" sz="1600" b="1" dirty="0" smtClean="0">
                    <a:ln>
                      <a:solidFill>
                        <a:schemeClr val="tx1"/>
                      </a:solidFill>
                    </a:ln>
                    <a:solidFill>
                      <a:schemeClr val="bg1"/>
                    </a:solidFill>
                    <a:latin typeface="Calibri" panose="020F0502020204030204" pitchFamily="34" charset="0"/>
                    <a:cs typeface="Calibri" panose="020F0502020204030204" pitchFamily="34" charset="0"/>
                  </a:rPr>
                  <a:t>4</a:t>
                </a:r>
                <a:endParaRPr lang="de-AT" sz="16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sp>
        <p:nvSpPr>
          <p:cNvPr id="30" name="Right Arrow 82"/>
          <p:cNvSpPr/>
          <p:nvPr/>
        </p:nvSpPr>
        <p:spPr>
          <a:xfrm>
            <a:off x="7020272" y="2787774"/>
            <a:ext cx="584309" cy="289422"/>
          </a:xfrm>
          <a:prstGeom prst="rightArrow">
            <a:avLst/>
          </a:prstGeom>
          <a:solidFill>
            <a:srgbClr val="4C76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31" name="Group 90"/>
          <p:cNvGrpSpPr/>
          <p:nvPr/>
        </p:nvGrpSpPr>
        <p:grpSpPr>
          <a:xfrm>
            <a:off x="7830240" y="1586255"/>
            <a:ext cx="198144" cy="408494"/>
            <a:chOff x="5525041" y="2391306"/>
            <a:chExt cx="241344" cy="497557"/>
          </a:xfrm>
        </p:grpSpPr>
        <p:pic>
          <p:nvPicPr>
            <p:cNvPr id="3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33" name="TextBox 42"/>
            <p:cNvSpPr txBox="1"/>
            <p:nvPr/>
          </p:nvSpPr>
          <p:spPr>
            <a:xfrm>
              <a:off x="5525041" y="2391306"/>
              <a:ext cx="241344" cy="307032"/>
            </a:xfrm>
            <a:prstGeom prst="rect">
              <a:avLst/>
            </a:prstGeom>
            <a:noFill/>
          </p:spPr>
          <p:txBody>
            <a:bodyPr wrap="none" rtlCol="0">
              <a:spAutoFit/>
            </a:bodyPr>
            <a:lstStyle/>
            <a:p>
              <a:pPr algn="ctr"/>
              <a:r>
                <a:rPr lang="de-AT" sz="2000" b="1" dirty="0" smtClean="0">
                  <a:ln>
                    <a:solidFill>
                      <a:schemeClr val="tx1"/>
                    </a:solidFill>
                  </a:ln>
                  <a:solidFill>
                    <a:schemeClr val="bg1"/>
                  </a:solidFill>
                  <a:latin typeface="Calibri" panose="020F0502020204030204" pitchFamily="34" charset="0"/>
                  <a:cs typeface="Calibri" panose="020F0502020204030204" pitchFamily="34" charset="0"/>
                </a:rPr>
                <a:t>5</a:t>
              </a:r>
              <a:endParaRPr lang="de-AT" sz="20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34" name="Group 63"/>
          <p:cNvGrpSpPr/>
          <p:nvPr/>
        </p:nvGrpSpPr>
        <p:grpSpPr>
          <a:xfrm>
            <a:off x="6084168" y="2427734"/>
            <a:ext cx="276195" cy="340716"/>
            <a:chOff x="1387764" y="4686205"/>
            <a:chExt cx="361454" cy="445894"/>
          </a:xfrm>
        </p:grpSpPr>
        <p:pic>
          <p:nvPicPr>
            <p:cNvPr id="35" name="Picture 5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72439" y="4794780"/>
              <a:ext cx="201864" cy="337319"/>
            </a:xfrm>
            <a:prstGeom prst="rect">
              <a:avLst/>
            </a:prstGeom>
          </p:spPr>
        </p:pic>
        <p:sp>
          <p:nvSpPr>
            <p:cNvPr id="36" name="TextBox 54"/>
            <p:cNvSpPr txBox="1"/>
            <p:nvPr/>
          </p:nvSpPr>
          <p:spPr>
            <a:xfrm>
              <a:off x="1387764" y="4686205"/>
              <a:ext cx="361454" cy="423636"/>
            </a:xfrm>
            <a:prstGeom prst="rect">
              <a:avLst/>
            </a:prstGeom>
            <a:noFill/>
          </p:spPr>
          <p:txBody>
            <a:bodyPr wrap="none" rtlCol="0">
              <a:spAutoFit/>
            </a:bodyPr>
            <a:lstStyle/>
            <a:p>
              <a:pPr algn="ctr"/>
              <a:r>
                <a:rPr lang="de-AT" sz="1600" b="1" dirty="0" smtClean="0">
                  <a:ln>
                    <a:solidFill>
                      <a:schemeClr val="tx1"/>
                    </a:solidFill>
                  </a:ln>
                  <a:solidFill>
                    <a:schemeClr val="bg1"/>
                  </a:solidFill>
                  <a:latin typeface="Calibri" panose="020F0502020204030204" pitchFamily="34" charset="0"/>
                  <a:cs typeface="Calibri" panose="020F0502020204030204" pitchFamily="34" charset="0"/>
                </a:rPr>
                <a:t>1</a:t>
              </a:r>
              <a:endParaRPr lang="de-AT" sz="16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37" name="Group 64"/>
          <p:cNvGrpSpPr/>
          <p:nvPr/>
        </p:nvGrpSpPr>
        <p:grpSpPr>
          <a:xfrm>
            <a:off x="6654237" y="2487603"/>
            <a:ext cx="276195" cy="339900"/>
            <a:chOff x="2089255" y="4677526"/>
            <a:chExt cx="361454" cy="444826"/>
          </a:xfrm>
        </p:grpSpPr>
        <p:pic>
          <p:nvPicPr>
            <p:cNvPr id="38" name="Picture 5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65932" y="4785033"/>
              <a:ext cx="201864" cy="337319"/>
            </a:xfrm>
            <a:prstGeom prst="rect">
              <a:avLst/>
            </a:prstGeom>
          </p:spPr>
        </p:pic>
        <p:sp>
          <p:nvSpPr>
            <p:cNvPr id="39" name="TextBox 60"/>
            <p:cNvSpPr txBox="1"/>
            <p:nvPr/>
          </p:nvSpPr>
          <p:spPr>
            <a:xfrm>
              <a:off x="2089255" y="4677526"/>
              <a:ext cx="361454" cy="423635"/>
            </a:xfrm>
            <a:prstGeom prst="rect">
              <a:avLst/>
            </a:prstGeom>
            <a:noFill/>
          </p:spPr>
          <p:txBody>
            <a:bodyPr wrap="none" rtlCol="0">
              <a:spAutoFit/>
            </a:bodyPr>
            <a:lstStyle/>
            <a:p>
              <a:pPr algn="ctr"/>
              <a:r>
                <a:rPr lang="de-AT" sz="1600" b="1" dirty="0" smtClean="0">
                  <a:ln>
                    <a:solidFill>
                      <a:schemeClr val="tx1"/>
                    </a:solidFill>
                  </a:ln>
                  <a:solidFill>
                    <a:schemeClr val="bg1"/>
                  </a:solidFill>
                  <a:latin typeface="Calibri" panose="020F0502020204030204" pitchFamily="34" charset="0"/>
                  <a:cs typeface="Calibri" panose="020F0502020204030204" pitchFamily="34" charset="0"/>
                </a:rPr>
                <a:t>2</a:t>
              </a:r>
              <a:endParaRPr lang="de-AT" sz="16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40" name="Group 65"/>
          <p:cNvGrpSpPr/>
          <p:nvPr/>
        </p:nvGrpSpPr>
        <p:grpSpPr>
          <a:xfrm>
            <a:off x="6230424" y="2969481"/>
            <a:ext cx="276195" cy="339093"/>
            <a:chOff x="1392558" y="5564974"/>
            <a:chExt cx="361454" cy="443769"/>
          </a:xfrm>
        </p:grpSpPr>
        <p:pic>
          <p:nvPicPr>
            <p:cNvPr id="41" name="Picture 5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67559" y="5671424"/>
              <a:ext cx="201864" cy="337319"/>
            </a:xfrm>
            <a:prstGeom prst="rect">
              <a:avLst/>
            </a:prstGeom>
          </p:spPr>
        </p:pic>
        <p:sp>
          <p:nvSpPr>
            <p:cNvPr id="42" name="TextBox 61"/>
            <p:cNvSpPr txBox="1"/>
            <p:nvPr/>
          </p:nvSpPr>
          <p:spPr>
            <a:xfrm>
              <a:off x="1392558" y="5564974"/>
              <a:ext cx="361454" cy="423634"/>
            </a:xfrm>
            <a:prstGeom prst="rect">
              <a:avLst/>
            </a:prstGeom>
            <a:noFill/>
          </p:spPr>
          <p:txBody>
            <a:bodyPr wrap="none" rtlCol="0">
              <a:spAutoFit/>
            </a:bodyPr>
            <a:lstStyle/>
            <a:p>
              <a:pPr algn="ctr"/>
              <a:r>
                <a:rPr lang="de-AT" sz="1600" b="1" dirty="0" smtClean="0">
                  <a:ln>
                    <a:solidFill>
                      <a:schemeClr val="tx1"/>
                    </a:solidFill>
                  </a:ln>
                  <a:solidFill>
                    <a:schemeClr val="bg1"/>
                  </a:solidFill>
                  <a:latin typeface="Calibri" panose="020F0502020204030204" pitchFamily="34" charset="0"/>
                  <a:cs typeface="Calibri" panose="020F0502020204030204" pitchFamily="34" charset="0"/>
                </a:rPr>
                <a:t>3</a:t>
              </a:r>
              <a:endParaRPr lang="de-AT" sz="16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43" name="Group 66"/>
          <p:cNvGrpSpPr/>
          <p:nvPr/>
        </p:nvGrpSpPr>
        <p:grpSpPr>
          <a:xfrm>
            <a:off x="6798253" y="3185505"/>
            <a:ext cx="276195" cy="335902"/>
            <a:chOff x="2075313" y="5559403"/>
            <a:chExt cx="361454" cy="439593"/>
          </a:xfrm>
        </p:grpSpPr>
        <p:pic>
          <p:nvPicPr>
            <p:cNvPr id="44" name="Picture 10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61052" y="5661677"/>
              <a:ext cx="201864" cy="337319"/>
            </a:xfrm>
            <a:prstGeom prst="rect">
              <a:avLst/>
            </a:prstGeom>
          </p:spPr>
        </p:pic>
        <p:sp>
          <p:nvSpPr>
            <p:cNvPr id="45" name="TextBox 62"/>
            <p:cNvSpPr txBox="1"/>
            <p:nvPr/>
          </p:nvSpPr>
          <p:spPr>
            <a:xfrm>
              <a:off x="2075313" y="5559403"/>
              <a:ext cx="361454" cy="423635"/>
            </a:xfrm>
            <a:prstGeom prst="rect">
              <a:avLst/>
            </a:prstGeom>
            <a:noFill/>
          </p:spPr>
          <p:txBody>
            <a:bodyPr wrap="none" rtlCol="0">
              <a:spAutoFit/>
            </a:bodyPr>
            <a:lstStyle/>
            <a:p>
              <a:pPr algn="ctr"/>
              <a:r>
                <a:rPr lang="de-AT" sz="1600" b="1" dirty="0" smtClean="0">
                  <a:ln>
                    <a:solidFill>
                      <a:schemeClr val="tx1"/>
                    </a:solidFill>
                  </a:ln>
                  <a:solidFill>
                    <a:schemeClr val="bg1"/>
                  </a:solidFill>
                  <a:latin typeface="Calibri" panose="020F0502020204030204" pitchFamily="34" charset="0"/>
                  <a:cs typeface="Calibri" panose="020F0502020204030204" pitchFamily="34" charset="0"/>
                </a:rPr>
                <a:t>4</a:t>
              </a:r>
              <a:endParaRPr lang="de-AT" sz="1600" b="1" dirty="0">
                <a:ln>
                  <a:solidFill>
                    <a:schemeClr val="tx1"/>
                  </a:solidFill>
                </a:ln>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805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63" presetClass="path" presetSubtype="0" accel="50000" decel="50000" fill="hold" nodeType="afterEffect">
                                  <p:stCondLst>
                                    <p:cond delay="0"/>
                                  </p:stCondLst>
                                  <p:childTnLst>
                                    <p:animMotion origin="layout" path="M 0 -4.27514E-6 L 0.10087 -4.27514E-6 " pathEditMode="relative" rAng="0" ptsTypes="AA">
                                      <p:cBhvr>
                                        <p:cTn id="13" dur="2000" fill="hold"/>
                                        <p:tgtEl>
                                          <p:spTgt spid="8"/>
                                        </p:tgtEl>
                                        <p:attrNameLst>
                                          <p:attrName>ppt_x</p:attrName>
                                          <p:attrName>ppt_y</p:attrName>
                                        </p:attrNameLst>
                                      </p:cBhvr>
                                      <p:rCtr x="5035" y="0"/>
                                    </p:animMotion>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250"/>
                                        <p:tgtEl>
                                          <p:spTgt spid="34"/>
                                        </p:tgtEl>
                                      </p:cBhvr>
                                    </p:animEffect>
                                    <p:anim calcmode="lin" valueType="num">
                                      <p:cBhvr>
                                        <p:cTn id="19" dur="250" fill="hold"/>
                                        <p:tgtEl>
                                          <p:spTgt spid="34"/>
                                        </p:tgtEl>
                                        <p:attrNameLst>
                                          <p:attrName>ppt_x</p:attrName>
                                        </p:attrNameLst>
                                      </p:cBhvr>
                                      <p:tavLst>
                                        <p:tav tm="0">
                                          <p:val>
                                            <p:strVal val="#ppt_x"/>
                                          </p:val>
                                        </p:tav>
                                        <p:tav tm="100000">
                                          <p:val>
                                            <p:strVal val="#ppt_x"/>
                                          </p:val>
                                        </p:tav>
                                      </p:tavLst>
                                    </p:anim>
                                    <p:anim calcmode="lin" valueType="num">
                                      <p:cBhvr>
                                        <p:cTn id="20" dur="250" fill="hold"/>
                                        <p:tgtEl>
                                          <p:spTgt spid="34"/>
                                        </p:tgtEl>
                                        <p:attrNameLst>
                                          <p:attrName>ppt_y</p:attrName>
                                        </p:attrNameLst>
                                      </p:cBhvr>
                                      <p:tavLst>
                                        <p:tav tm="0">
                                          <p:val>
                                            <p:strVal val="#ppt_y-.1"/>
                                          </p:val>
                                        </p:tav>
                                        <p:tav tm="100000">
                                          <p:val>
                                            <p:strVal val="#ppt_y"/>
                                          </p:val>
                                        </p:tav>
                                      </p:tavLst>
                                    </p:anim>
                                  </p:childTnLst>
                                </p:cTn>
                              </p:par>
                            </p:childTnLst>
                          </p:cTn>
                        </p:par>
                        <p:par>
                          <p:cTn id="21" fill="hold">
                            <p:stCondLst>
                              <p:cond delay="250"/>
                            </p:stCondLst>
                            <p:childTnLst>
                              <p:par>
                                <p:cTn id="22" presetID="47" presetClass="entr" presetSubtype="0"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250"/>
                                        <p:tgtEl>
                                          <p:spTgt spid="37"/>
                                        </p:tgtEl>
                                      </p:cBhvr>
                                    </p:animEffect>
                                    <p:anim calcmode="lin" valueType="num">
                                      <p:cBhvr>
                                        <p:cTn id="25" dur="250" fill="hold"/>
                                        <p:tgtEl>
                                          <p:spTgt spid="37"/>
                                        </p:tgtEl>
                                        <p:attrNameLst>
                                          <p:attrName>ppt_x</p:attrName>
                                        </p:attrNameLst>
                                      </p:cBhvr>
                                      <p:tavLst>
                                        <p:tav tm="0">
                                          <p:val>
                                            <p:strVal val="#ppt_x"/>
                                          </p:val>
                                        </p:tav>
                                        <p:tav tm="100000">
                                          <p:val>
                                            <p:strVal val="#ppt_x"/>
                                          </p:val>
                                        </p:tav>
                                      </p:tavLst>
                                    </p:anim>
                                    <p:anim calcmode="lin" valueType="num">
                                      <p:cBhvr>
                                        <p:cTn id="26" dur="250" fill="hold"/>
                                        <p:tgtEl>
                                          <p:spTgt spid="37"/>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47" presetClass="entr" presetSubtype="0" fill="hold"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250"/>
                                        <p:tgtEl>
                                          <p:spTgt spid="40"/>
                                        </p:tgtEl>
                                      </p:cBhvr>
                                    </p:animEffect>
                                    <p:anim calcmode="lin" valueType="num">
                                      <p:cBhvr>
                                        <p:cTn id="31" dur="250" fill="hold"/>
                                        <p:tgtEl>
                                          <p:spTgt spid="40"/>
                                        </p:tgtEl>
                                        <p:attrNameLst>
                                          <p:attrName>ppt_x</p:attrName>
                                        </p:attrNameLst>
                                      </p:cBhvr>
                                      <p:tavLst>
                                        <p:tav tm="0">
                                          <p:val>
                                            <p:strVal val="#ppt_x"/>
                                          </p:val>
                                        </p:tav>
                                        <p:tav tm="100000">
                                          <p:val>
                                            <p:strVal val="#ppt_x"/>
                                          </p:val>
                                        </p:tav>
                                      </p:tavLst>
                                    </p:anim>
                                    <p:anim calcmode="lin" valueType="num">
                                      <p:cBhvr>
                                        <p:cTn id="32" dur="250" fill="hold"/>
                                        <p:tgtEl>
                                          <p:spTgt spid="40"/>
                                        </p:tgtEl>
                                        <p:attrNameLst>
                                          <p:attrName>ppt_y</p:attrName>
                                        </p:attrNameLst>
                                      </p:cBhvr>
                                      <p:tavLst>
                                        <p:tav tm="0">
                                          <p:val>
                                            <p:strVal val="#ppt_y-.1"/>
                                          </p:val>
                                        </p:tav>
                                        <p:tav tm="100000">
                                          <p:val>
                                            <p:strVal val="#ppt_y"/>
                                          </p:val>
                                        </p:tav>
                                      </p:tavLst>
                                    </p:anim>
                                  </p:childTnLst>
                                </p:cTn>
                              </p:par>
                            </p:childTnLst>
                          </p:cTn>
                        </p:par>
                        <p:par>
                          <p:cTn id="33" fill="hold">
                            <p:stCondLst>
                              <p:cond delay="750"/>
                            </p:stCondLst>
                            <p:childTnLst>
                              <p:par>
                                <p:cTn id="34" presetID="47" presetClass="entr" presetSubtype="0"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250"/>
                                        <p:tgtEl>
                                          <p:spTgt spid="43"/>
                                        </p:tgtEl>
                                      </p:cBhvr>
                                    </p:animEffect>
                                    <p:anim calcmode="lin" valueType="num">
                                      <p:cBhvr>
                                        <p:cTn id="37" dur="250" fill="hold"/>
                                        <p:tgtEl>
                                          <p:spTgt spid="43"/>
                                        </p:tgtEl>
                                        <p:attrNameLst>
                                          <p:attrName>ppt_x</p:attrName>
                                        </p:attrNameLst>
                                      </p:cBhvr>
                                      <p:tavLst>
                                        <p:tav tm="0">
                                          <p:val>
                                            <p:strVal val="#ppt_x"/>
                                          </p:val>
                                        </p:tav>
                                        <p:tav tm="100000">
                                          <p:val>
                                            <p:strVal val="#ppt_x"/>
                                          </p:val>
                                        </p:tav>
                                      </p:tavLst>
                                    </p:anim>
                                    <p:anim calcmode="lin" valueType="num">
                                      <p:cBhvr>
                                        <p:cTn id="38" dur="250" fill="hold"/>
                                        <p:tgtEl>
                                          <p:spTgt spid="43"/>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fade">
                                      <p:cBhvr>
                                        <p:cTn id="51" dur="500"/>
                                        <p:tgtEl>
                                          <p:spTgt spid="3">
                                            <p:txEl>
                                              <p:pRg st="5" end="5"/>
                                            </p:txEl>
                                          </p:spTgt>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Automatic Layout Optimization</a:t>
            </a:r>
          </a:p>
        </p:txBody>
      </p:sp>
      <mc:AlternateContent xmlns:mc="http://schemas.openxmlformats.org/markup-compatibility/2006" xmlns:a14="http://schemas.microsoft.com/office/drawing/2010/main">
        <mc:Choice Requires="a14">
          <p:sp>
            <p:nvSpPr>
              <p:cNvPr id="6" name="TextBox 5"/>
              <p:cNvSpPr txBox="1"/>
              <p:nvPr/>
            </p:nvSpPr>
            <p:spPr>
              <a:xfrm>
                <a:off x="215516" y="1198860"/>
                <a:ext cx="5940660" cy="477888"/>
              </a:xfrm>
              <a:prstGeom prst="rect">
                <a:avLst/>
              </a:prstGeom>
              <a:noFill/>
            </p:spPr>
            <p:txBody>
              <a:bodyPr wrap="square" rtlCol="0">
                <a:spAutoFit/>
              </a:bodyPr>
              <a:lstStyle/>
              <a:p>
                <a:r>
                  <a:rPr lang="de-AT" dirty="0" smtClean="0">
                    <a:latin typeface="+mn-lt"/>
                    <a:cs typeface="Arial" panose="020B0604020202020204" pitchFamily="34" charset="0"/>
                  </a:rPr>
                  <a:t>e.g. </a:t>
                </a:r>
                <a14:m>
                  <m:oMath xmlns:m="http://schemas.openxmlformats.org/officeDocument/2006/math">
                    <m:sSub>
                      <m:sSubPr>
                        <m:ctrlPr>
                          <a:rPr lang="de-AT" i="1">
                            <a:latin typeface="Cambria Math" panose="02040503050406030204" pitchFamily="18" charset="0"/>
                            <a:cs typeface="Arial" panose="020B0604020202020204" pitchFamily="34" charset="0"/>
                          </a:rPr>
                        </m:ctrlPr>
                      </m:sSubPr>
                      <m:e>
                        <m:r>
                          <a:rPr lang="de-AT" i="1">
                            <a:latin typeface="Cambria Math" panose="02040503050406030204" pitchFamily="18" charset="0"/>
                            <a:cs typeface="Arial" panose="020B0604020202020204" pitchFamily="34" charset="0"/>
                          </a:rPr>
                          <m:t>𝑓</m:t>
                        </m:r>
                      </m:e>
                      <m:sub>
                        <m:r>
                          <a:rPr lang="de-AT" b="0" i="1" smtClean="0">
                            <a:latin typeface="Cambria Math"/>
                            <a:cs typeface="Arial" panose="020B0604020202020204" pitchFamily="34" charset="0"/>
                          </a:rPr>
                          <m:t>1,4</m:t>
                        </m:r>
                        <m:r>
                          <a:rPr lang="de-AT" i="1">
                            <a:latin typeface="Cambria Math" panose="02040503050406030204" pitchFamily="18" charset="0"/>
                            <a:cs typeface="Arial" panose="020B0604020202020204" pitchFamily="34" charset="0"/>
                          </a:rPr>
                          <m:t>,7</m:t>
                        </m:r>
                      </m:sub>
                    </m:sSub>
                    <m:r>
                      <a:rPr lang="de-AT" i="1">
                        <a:latin typeface="Cambria Math" panose="02040503050406030204" pitchFamily="18" charset="0"/>
                        <a:cs typeface="Arial" panose="020B0604020202020204" pitchFamily="34" charset="0"/>
                      </a:rPr>
                      <m:t>:</m:t>
                    </m:r>
                  </m:oMath>
                </a14:m>
                <a:endParaRPr lang="de-AT" dirty="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15516" y="1198860"/>
                <a:ext cx="5940660" cy="477888"/>
              </a:xfrm>
              <a:prstGeom prst="rect">
                <a:avLst/>
              </a:prstGeom>
              <a:blipFill rotWithShape="1">
                <a:blip r:embed="rId3"/>
                <a:stretch>
                  <a:fillRect l="-1538" t="-8974" b="-26923"/>
                </a:stretch>
              </a:blipFill>
            </p:spPr>
            <p:txBody>
              <a:bodyPr/>
              <a:lstStyle/>
              <a:p>
                <a:r>
                  <a:rPr lang="en-US">
                    <a:noFill/>
                  </a:rPr>
                  <a:t> </a:t>
                </a:r>
              </a:p>
            </p:txBody>
          </p:sp>
        </mc:Fallback>
      </mc:AlternateContent>
      <p:sp>
        <p:nvSpPr>
          <p:cNvPr id="7" name="Rectangle 6"/>
          <p:cNvSpPr/>
          <p:nvPr/>
        </p:nvSpPr>
        <p:spPr>
          <a:xfrm>
            <a:off x="2495121" y="1619399"/>
            <a:ext cx="4590510" cy="32461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grpSp>
        <p:nvGrpSpPr>
          <p:cNvPr id="8" name="Group 7"/>
          <p:cNvGrpSpPr/>
          <p:nvPr/>
        </p:nvGrpSpPr>
        <p:grpSpPr>
          <a:xfrm>
            <a:off x="3005181" y="1630190"/>
            <a:ext cx="3570397" cy="3245816"/>
            <a:chOff x="1940400" y="1040400"/>
            <a:chExt cx="5266800" cy="4788000"/>
          </a:xfrm>
        </p:grpSpPr>
        <p:cxnSp>
          <p:nvCxnSpPr>
            <p:cNvPr id="9" name="Straight Connector 8"/>
            <p:cNvCxnSpPr/>
            <p:nvPr/>
          </p:nvCxnSpPr>
          <p:spPr>
            <a:xfrm>
              <a:off x="1940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92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45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976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9500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02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454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207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501770" y="2268743"/>
            <a:ext cx="4590510" cy="1947489"/>
            <a:chOff x="1188000" y="1998000"/>
            <a:chExt cx="6771600" cy="2872800"/>
          </a:xfrm>
        </p:grpSpPr>
        <p:cxnSp>
          <p:nvCxnSpPr>
            <p:cNvPr id="18" name="Straight Connector 17"/>
            <p:cNvCxnSpPr/>
            <p:nvPr/>
          </p:nvCxnSpPr>
          <p:spPr>
            <a:xfrm>
              <a:off x="1188000" y="19980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a:off x="1188000" y="29556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p:cNvCxnSpPr/>
            <p:nvPr/>
          </p:nvCxnSpPr>
          <p:spPr>
            <a:xfrm>
              <a:off x="1188000" y="39132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p:cNvCxnSpPr/>
            <p:nvPr/>
          </p:nvCxnSpPr>
          <p:spPr>
            <a:xfrm>
              <a:off x="1188000" y="48708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23" name="Straight Arrow Connector 22"/>
          <p:cNvCxnSpPr/>
          <p:nvPr/>
        </p:nvCxnSpPr>
        <p:spPr>
          <a:xfrm>
            <a:off x="2305451" y="1473628"/>
            <a:ext cx="0" cy="3240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301975" y="1466158"/>
            <a:ext cx="32403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2104881" y="1537543"/>
                <a:ext cx="168829" cy="323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AT" sz="2100" i="1">
                          <a:latin typeface="Cambria Math" panose="02040503050406030204" pitchFamily="18" charset="0"/>
                        </a:rPr>
                        <m:t>𝑖</m:t>
                      </m:r>
                    </m:oMath>
                  </m:oMathPara>
                </a14:m>
                <a:endParaRPr lang="de-AT" sz="21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104881" y="1537543"/>
                <a:ext cx="168829" cy="323165"/>
              </a:xfrm>
              <a:prstGeom prst="rect">
                <a:avLst/>
              </a:prstGeom>
              <a:blipFill rotWithShape="0">
                <a:blip r:embed="rId4"/>
                <a:stretch>
                  <a:fillRect l="-32143" r="-25000" b="-9434"/>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2466890" y="1116587"/>
                <a:ext cx="176137" cy="323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AT" sz="2100" i="1">
                          <a:latin typeface="Cambria Math" panose="02040503050406030204" pitchFamily="18" charset="0"/>
                        </a:rPr>
                        <m:t>𝑗</m:t>
                      </m:r>
                    </m:oMath>
                  </m:oMathPara>
                </a14:m>
                <a:endParaRPr lang="de-AT" sz="2100" dirty="0"/>
              </a:p>
            </p:txBody>
          </p:sp>
        </mc:Choice>
        <mc:Fallback xmlns="">
          <p:sp>
            <p:nvSpPr>
              <p:cNvPr id="47" name="TextBox 46"/>
              <p:cNvSpPr txBox="1">
                <a:spLocks noRot="1" noChangeAspect="1" noMove="1" noResize="1" noEditPoints="1" noAdjustHandles="1" noChangeArrowheads="1" noChangeShapeType="1" noTextEdit="1"/>
              </p:cNvSpPr>
              <p:nvPr/>
            </p:nvSpPr>
            <p:spPr>
              <a:xfrm>
                <a:off x="2466890" y="1116587"/>
                <a:ext cx="176137" cy="323165"/>
              </a:xfrm>
              <a:prstGeom prst="rect">
                <a:avLst/>
              </a:prstGeom>
              <a:blipFill rotWithShape="1">
                <a:blip r:embed="rId5"/>
                <a:stretch>
                  <a:fillRect l="-48276" r="-41379" b="-35849"/>
                </a:stretch>
              </a:blipFill>
            </p:spPr>
            <p:txBody>
              <a:bodyPr/>
              <a:lstStyle/>
              <a:p>
                <a:r>
                  <a:rPr lang="en-US">
                    <a:noFill/>
                  </a:rPr>
                  <a:t> </a:t>
                </a:r>
              </a:p>
            </p:txBody>
          </p:sp>
        </mc:Fallback>
      </mc:AlternateContent>
      <p:grpSp>
        <p:nvGrpSpPr>
          <p:cNvPr id="24" name="Group 23"/>
          <p:cNvGrpSpPr/>
          <p:nvPr/>
        </p:nvGrpSpPr>
        <p:grpSpPr>
          <a:xfrm>
            <a:off x="2676094" y="1341075"/>
            <a:ext cx="4272814" cy="276999"/>
            <a:chOff x="2860213" y="2040198"/>
            <a:chExt cx="5697085" cy="369332"/>
          </a:xfrm>
        </p:grpSpPr>
        <mc:AlternateContent xmlns:mc="http://schemas.openxmlformats.org/markup-compatibility/2006" xmlns:a14="http://schemas.microsoft.com/office/drawing/2010/main">
          <mc:Choice Requires="a14">
            <p:sp>
              <p:nvSpPr>
                <p:cNvPr id="48" name="TextBox 47"/>
                <p:cNvSpPr txBox="1"/>
                <p:nvPr/>
              </p:nvSpPr>
              <p:spPr>
                <a:xfrm>
                  <a:off x="2860213" y="2040198"/>
                  <a:ext cx="256480" cy="369332"/>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de-AT" sz="1800" i="1">
                            <a:latin typeface="Cambria Math" panose="02040503050406030204" pitchFamily="18" charset="0"/>
                          </a:rPr>
                          <m:t>0</m:t>
                        </m:r>
                      </m:oMath>
                    </m:oMathPara>
                  </a14:m>
                  <a:endParaRPr lang="de-AT" sz="1800" dirty="0"/>
                </a:p>
              </p:txBody>
            </p:sp>
          </mc:Choice>
          <mc:Fallback xmlns="">
            <p:sp>
              <p:nvSpPr>
                <p:cNvPr id="48" name="TextBox 47"/>
                <p:cNvSpPr txBox="1">
                  <a:spLocks noRot="1" noChangeAspect="1" noMove="1" noResize="1" noEditPoints="1" noAdjustHandles="1" noChangeArrowheads="1" noChangeShapeType="1" noTextEdit="1"/>
                </p:cNvSpPr>
                <p:nvPr/>
              </p:nvSpPr>
              <p:spPr>
                <a:xfrm>
                  <a:off x="2860213" y="2040198"/>
                  <a:ext cx="256480" cy="369332"/>
                </a:xfrm>
                <a:prstGeom prst="rect">
                  <a:avLst/>
                </a:prstGeom>
                <a:blipFill rotWithShape="0">
                  <a:blip r:embed="rId6"/>
                  <a:stretch>
                    <a:fillRect l="-43750" r="-6250" b="-8889"/>
                  </a:stretch>
                </a:blipFill>
              </p:spPr>
              <p:txBody>
                <a:bodyPr/>
                <a:lstStyle/>
                <a:p>
                  <a:r>
                    <a:rPr lang="de-AT">
                      <a:noFill/>
                    </a:rPr>
                    <a:t> </a:t>
                  </a:r>
                </a:p>
              </p:txBody>
            </p:sp>
          </mc:Fallback>
        </mc:AlternateContent>
        <p:sp>
          <p:nvSpPr>
            <p:cNvPr id="49" name="TextBox 48"/>
            <p:cNvSpPr txBox="1"/>
            <p:nvPr/>
          </p:nvSpPr>
          <p:spPr>
            <a:xfrm>
              <a:off x="3554182" y="2040198"/>
              <a:ext cx="170987" cy="369332"/>
            </a:xfrm>
            <a:prstGeom prst="rect">
              <a:avLst/>
            </a:prstGeom>
            <a:noFill/>
          </p:spPr>
          <p:txBody>
            <a:bodyPr wrap="none" lIns="0" tIns="0" rIns="0" bIns="0" rtlCol="0">
              <a:spAutoFit/>
            </a:bodyPr>
            <a:lstStyle/>
            <a:p>
              <a:pPr algn="ctr"/>
              <a:r>
                <a:rPr lang="de-AT" sz="1800" dirty="0"/>
                <a:t>1</a:t>
              </a:r>
            </a:p>
          </p:txBody>
        </p:sp>
        <mc:AlternateContent xmlns:mc="http://schemas.openxmlformats.org/markup-compatibility/2006" xmlns:a14="http://schemas.microsoft.com/office/drawing/2010/main">
          <mc:Choice Requires="a14">
            <p:sp>
              <p:nvSpPr>
                <p:cNvPr id="50" name="TextBox 49"/>
                <p:cNvSpPr txBox="1"/>
                <p:nvPr/>
              </p:nvSpPr>
              <p:spPr>
                <a:xfrm>
                  <a:off x="4220393" y="2040198"/>
                  <a:ext cx="192360"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AT" sz="1800" i="1">
                            <a:latin typeface="Cambria Math" panose="02040503050406030204" pitchFamily="18" charset="0"/>
                          </a:rPr>
                          <m:t>2</m:t>
                        </m:r>
                      </m:oMath>
                    </m:oMathPara>
                  </a14:m>
                  <a:endParaRPr lang="de-AT" sz="1800" dirty="0"/>
                </a:p>
              </p:txBody>
            </p:sp>
          </mc:Choice>
          <mc:Fallback xmlns="">
            <p:sp>
              <p:nvSpPr>
                <p:cNvPr id="50" name="TextBox 49"/>
                <p:cNvSpPr txBox="1">
                  <a:spLocks noRot="1" noChangeAspect="1" noMove="1" noResize="1" noEditPoints="1" noAdjustHandles="1" noChangeArrowheads="1" noChangeShapeType="1" noTextEdit="1"/>
                </p:cNvSpPr>
                <p:nvPr/>
              </p:nvSpPr>
              <p:spPr>
                <a:xfrm>
                  <a:off x="4220393" y="2040198"/>
                  <a:ext cx="192360" cy="369332"/>
                </a:xfrm>
                <a:prstGeom prst="rect">
                  <a:avLst/>
                </a:prstGeom>
                <a:blipFill rotWithShape="0">
                  <a:blip r:embed="rId7"/>
                  <a:stretch>
                    <a:fillRect l="-70833" r="-29167" b="-8889"/>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4852352" y="2040198"/>
                  <a:ext cx="256480" cy="369332"/>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de-AT" sz="1800" i="1">
                            <a:latin typeface="Cambria Math" panose="02040503050406030204" pitchFamily="18" charset="0"/>
                          </a:rPr>
                          <m:t>3</m:t>
                        </m:r>
                      </m:oMath>
                    </m:oMathPara>
                  </a14:m>
                  <a:endParaRPr lang="de-AT" sz="1800" dirty="0"/>
                </a:p>
              </p:txBody>
            </p:sp>
          </mc:Choice>
          <mc:Fallback xmlns="">
            <p:sp>
              <p:nvSpPr>
                <p:cNvPr id="51" name="TextBox 50"/>
                <p:cNvSpPr txBox="1">
                  <a:spLocks noRot="1" noChangeAspect="1" noMove="1" noResize="1" noEditPoints="1" noAdjustHandles="1" noChangeArrowheads="1" noChangeShapeType="1" noTextEdit="1"/>
                </p:cNvSpPr>
                <p:nvPr/>
              </p:nvSpPr>
              <p:spPr>
                <a:xfrm>
                  <a:off x="4852352" y="2040198"/>
                  <a:ext cx="256480" cy="369332"/>
                </a:xfrm>
                <a:prstGeom prst="rect">
                  <a:avLst/>
                </a:prstGeom>
                <a:blipFill rotWithShape="0">
                  <a:blip r:embed="rId8"/>
                  <a:stretch>
                    <a:fillRect l="-43750" r="-6250" b="-8889"/>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5542045" y="2040198"/>
                  <a:ext cx="256480" cy="369332"/>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de-AT" sz="1800" i="1">
                            <a:latin typeface="Cambria Math" panose="02040503050406030204" pitchFamily="18" charset="0"/>
                          </a:rPr>
                          <m:t>4</m:t>
                        </m:r>
                      </m:oMath>
                    </m:oMathPara>
                  </a14:m>
                  <a:endParaRPr lang="de-AT" sz="1800" dirty="0"/>
                </a:p>
              </p:txBody>
            </p:sp>
          </mc:Choice>
          <mc:Fallback xmlns="">
            <p:sp>
              <p:nvSpPr>
                <p:cNvPr id="52" name="TextBox 51"/>
                <p:cNvSpPr txBox="1">
                  <a:spLocks noRot="1" noChangeAspect="1" noMove="1" noResize="1" noEditPoints="1" noAdjustHandles="1" noChangeArrowheads="1" noChangeShapeType="1" noTextEdit="1"/>
                </p:cNvSpPr>
                <p:nvPr/>
              </p:nvSpPr>
              <p:spPr>
                <a:xfrm>
                  <a:off x="5542045" y="2040198"/>
                  <a:ext cx="256480" cy="369332"/>
                </a:xfrm>
                <a:prstGeom prst="rect">
                  <a:avLst/>
                </a:prstGeom>
                <a:blipFill rotWithShape="0">
                  <a:blip r:embed="rId9"/>
                  <a:stretch>
                    <a:fillRect l="-45161" r="-9677" b="-8889"/>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6273782" y="2040198"/>
                  <a:ext cx="256480" cy="369332"/>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de-AT" sz="1800" i="1">
                            <a:latin typeface="Cambria Math" panose="02040503050406030204" pitchFamily="18" charset="0"/>
                          </a:rPr>
                          <m:t>5</m:t>
                        </m:r>
                      </m:oMath>
                    </m:oMathPara>
                  </a14:m>
                  <a:endParaRPr lang="de-AT" sz="1800" dirty="0"/>
                </a:p>
              </p:txBody>
            </p:sp>
          </mc:Choice>
          <mc:Fallback xmlns="">
            <p:sp>
              <p:nvSpPr>
                <p:cNvPr id="53" name="TextBox 52"/>
                <p:cNvSpPr txBox="1">
                  <a:spLocks noRot="1" noChangeAspect="1" noMove="1" noResize="1" noEditPoints="1" noAdjustHandles="1" noChangeArrowheads="1" noChangeShapeType="1" noTextEdit="1"/>
                </p:cNvSpPr>
                <p:nvPr/>
              </p:nvSpPr>
              <p:spPr>
                <a:xfrm>
                  <a:off x="6273782" y="2040198"/>
                  <a:ext cx="256480" cy="369332"/>
                </a:xfrm>
                <a:prstGeom prst="rect">
                  <a:avLst/>
                </a:prstGeom>
                <a:blipFill rotWithShape="0">
                  <a:blip r:embed="rId10"/>
                  <a:stretch>
                    <a:fillRect l="-43750" r="-9375" b="-11111"/>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6921433" y="2040198"/>
                  <a:ext cx="256480" cy="369332"/>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de-AT" sz="1800" i="1">
                            <a:latin typeface="Cambria Math" panose="02040503050406030204" pitchFamily="18" charset="0"/>
                          </a:rPr>
                          <m:t>6</m:t>
                        </m:r>
                      </m:oMath>
                    </m:oMathPara>
                  </a14:m>
                  <a:endParaRPr lang="de-AT" sz="18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921433" y="2040198"/>
                  <a:ext cx="256480" cy="369332"/>
                </a:xfrm>
                <a:prstGeom prst="rect">
                  <a:avLst/>
                </a:prstGeom>
                <a:blipFill rotWithShape="0">
                  <a:blip r:embed="rId11"/>
                  <a:stretch>
                    <a:fillRect l="-45161" r="-9677" b="-8889"/>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7611127" y="2040198"/>
                  <a:ext cx="256480" cy="369332"/>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de-AT" sz="1800" i="1">
                            <a:latin typeface="Cambria Math" panose="02040503050406030204" pitchFamily="18" charset="0"/>
                          </a:rPr>
                          <m:t>7</m:t>
                        </m:r>
                      </m:oMath>
                    </m:oMathPara>
                  </a14:m>
                  <a:endParaRPr lang="de-AT" sz="1800" dirty="0"/>
                </a:p>
              </p:txBody>
            </p:sp>
          </mc:Choice>
          <mc:Fallback xmlns="">
            <p:sp>
              <p:nvSpPr>
                <p:cNvPr id="55" name="TextBox 54"/>
                <p:cNvSpPr txBox="1">
                  <a:spLocks noRot="1" noChangeAspect="1" noMove="1" noResize="1" noEditPoints="1" noAdjustHandles="1" noChangeArrowheads="1" noChangeShapeType="1" noTextEdit="1"/>
                </p:cNvSpPr>
                <p:nvPr/>
              </p:nvSpPr>
              <p:spPr>
                <a:xfrm>
                  <a:off x="7611127" y="2040198"/>
                  <a:ext cx="256480" cy="369332"/>
                </a:xfrm>
                <a:prstGeom prst="rect">
                  <a:avLst/>
                </a:prstGeom>
                <a:blipFill rotWithShape="0">
                  <a:blip r:embed="rId12"/>
                  <a:stretch>
                    <a:fillRect l="-45161" r="-9677" b="-8889"/>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8300818" y="2040198"/>
                  <a:ext cx="256480" cy="369332"/>
                </a:xfrm>
                <a:prstGeom prst="rect">
                  <a:avLst/>
                </a:prstGeom>
                <a:noFill/>
              </p:spPr>
              <p:txBody>
                <a:bodyPr wrap="none" lIns="0" tIns="0" rIns="0" bIns="0" rtlCol="0">
                  <a:spAutoFit/>
                </a:bodyPr>
                <a:lstStyle/>
                <a:p>
                  <a:pPr algn="ctr"/>
                  <a14:m>
                    <m:oMathPara xmlns:m="http://schemas.openxmlformats.org/officeDocument/2006/math">
                      <m:oMathParaPr>
                        <m:jc m:val="left"/>
                      </m:oMathParaPr>
                      <m:oMath xmlns:m="http://schemas.openxmlformats.org/officeDocument/2006/math">
                        <m:r>
                          <a:rPr lang="de-AT" sz="1800" i="1">
                            <a:latin typeface="Cambria Math" panose="02040503050406030204" pitchFamily="18" charset="0"/>
                          </a:rPr>
                          <m:t>8</m:t>
                        </m:r>
                      </m:oMath>
                    </m:oMathPara>
                  </a14:m>
                  <a:endParaRPr lang="de-AT" sz="1800" dirty="0"/>
                </a:p>
              </p:txBody>
            </p:sp>
          </mc:Choice>
          <mc:Fallback xmlns="">
            <p:sp>
              <p:nvSpPr>
                <p:cNvPr id="33" name="TextBox 32"/>
                <p:cNvSpPr txBox="1">
                  <a:spLocks noRot="1" noChangeAspect="1" noMove="1" noResize="1" noEditPoints="1" noAdjustHandles="1" noChangeArrowheads="1" noChangeShapeType="1" noTextEdit="1"/>
                </p:cNvSpPr>
                <p:nvPr/>
              </p:nvSpPr>
              <p:spPr>
                <a:xfrm>
                  <a:off x="8300818" y="2040198"/>
                  <a:ext cx="256480" cy="369332"/>
                </a:xfrm>
                <a:prstGeom prst="rect">
                  <a:avLst/>
                </a:prstGeom>
                <a:blipFill rotWithShape="0">
                  <a:blip r:embed="rId13"/>
                  <a:stretch>
                    <a:fillRect l="-40625" r="-9375" b="-8889"/>
                  </a:stretch>
                </a:blipFill>
              </p:spPr>
              <p:txBody>
                <a:bodyPr/>
                <a:lstStyle/>
                <a:p>
                  <a:r>
                    <a:rPr lang="de-AT">
                      <a:noFill/>
                    </a:rPr>
                    <a:t> </a:t>
                  </a:r>
                </a:p>
              </p:txBody>
            </p:sp>
          </mc:Fallback>
        </mc:AlternateContent>
      </p:grpSp>
      <p:grpSp>
        <p:nvGrpSpPr>
          <p:cNvPr id="25" name="Group 24"/>
          <p:cNvGrpSpPr/>
          <p:nvPr/>
        </p:nvGrpSpPr>
        <p:grpSpPr>
          <a:xfrm>
            <a:off x="2280239" y="1850813"/>
            <a:ext cx="192360" cy="2863215"/>
            <a:chOff x="2332409" y="2635770"/>
            <a:chExt cx="256480" cy="3817619"/>
          </a:xfrm>
        </p:grpSpPr>
        <mc:AlternateContent xmlns:mc="http://schemas.openxmlformats.org/markup-compatibility/2006" xmlns:a14="http://schemas.microsoft.com/office/drawing/2010/main">
          <mc:Choice Requires="a14">
            <p:sp>
              <p:nvSpPr>
                <p:cNvPr id="34" name="TextBox 33"/>
                <p:cNvSpPr txBox="1"/>
                <p:nvPr/>
              </p:nvSpPr>
              <p:spPr>
                <a:xfrm>
                  <a:off x="2332409" y="2635770"/>
                  <a:ext cx="256480" cy="369332"/>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a:rPr lang="de-AT" sz="1800" i="1">
                            <a:latin typeface="Cambria Math" panose="02040503050406030204" pitchFamily="18" charset="0"/>
                          </a:rPr>
                          <m:t>0</m:t>
                        </m:r>
                      </m:oMath>
                    </m:oMathPara>
                  </a14:m>
                  <a:endParaRPr lang="de-AT" sz="1800" dirty="0"/>
                </a:p>
              </p:txBody>
            </p:sp>
          </mc:Choice>
          <mc:Fallback xmlns="">
            <p:sp>
              <p:nvSpPr>
                <p:cNvPr id="34" name="TextBox 33"/>
                <p:cNvSpPr txBox="1">
                  <a:spLocks noRot="1" noChangeAspect="1" noMove="1" noResize="1" noEditPoints="1" noAdjustHandles="1" noChangeArrowheads="1" noChangeShapeType="1" noTextEdit="1"/>
                </p:cNvSpPr>
                <p:nvPr/>
              </p:nvSpPr>
              <p:spPr>
                <a:xfrm>
                  <a:off x="2332409" y="2635770"/>
                  <a:ext cx="256480" cy="369332"/>
                </a:xfrm>
                <a:prstGeom prst="rect">
                  <a:avLst/>
                </a:prstGeom>
                <a:blipFill rotWithShape="0">
                  <a:blip r:embed="rId14"/>
                  <a:stretch>
                    <a:fillRect l="-25000" r="-25000" b="-8889"/>
                  </a:stretch>
                </a:blipFill>
              </p:spPr>
              <p:txBody>
                <a:bodyPr/>
                <a:lstStyle/>
                <a:p>
                  <a:r>
                    <a:rPr lang="de-AT">
                      <a:noFill/>
                    </a:rPr>
                    <a:t> </a:t>
                  </a:r>
                </a:p>
              </p:txBody>
            </p:sp>
          </mc:Fallback>
        </mc:AlternateContent>
        <p:sp>
          <p:nvSpPr>
            <p:cNvPr id="35" name="TextBox 34"/>
            <p:cNvSpPr txBox="1"/>
            <p:nvPr/>
          </p:nvSpPr>
          <p:spPr>
            <a:xfrm>
              <a:off x="2379430" y="3497842"/>
              <a:ext cx="170987" cy="369332"/>
            </a:xfrm>
            <a:prstGeom prst="rect">
              <a:avLst/>
            </a:prstGeom>
            <a:noFill/>
          </p:spPr>
          <p:txBody>
            <a:bodyPr wrap="none" lIns="0" tIns="0" rIns="0" bIns="0" rtlCol="0">
              <a:spAutoFit/>
            </a:bodyPr>
            <a:lstStyle/>
            <a:p>
              <a:pPr algn="r"/>
              <a:r>
                <a:rPr lang="de-AT" sz="1800" dirty="0"/>
                <a:t>1</a:t>
              </a:r>
            </a:p>
          </p:txBody>
        </p:sp>
        <mc:AlternateContent xmlns:mc="http://schemas.openxmlformats.org/markup-compatibility/2006" xmlns:a14="http://schemas.microsoft.com/office/drawing/2010/main">
          <mc:Choice Requires="a14">
            <p:sp>
              <p:nvSpPr>
                <p:cNvPr id="36" name="TextBox 35"/>
                <p:cNvSpPr txBox="1"/>
                <p:nvPr/>
              </p:nvSpPr>
              <p:spPr>
                <a:xfrm>
                  <a:off x="2396529" y="4359914"/>
                  <a:ext cx="192360" cy="369332"/>
                </a:xfrm>
                <a:prstGeom prst="rect">
                  <a:avLst/>
                </a:prstGeom>
                <a:noFill/>
              </p:spPr>
              <p:txBody>
                <a:bodyPr wrap="square" lIns="0" tIns="0" rIns="0" bIns="0" rtlCol="0">
                  <a:spAutoFit/>
                </a:bodyPr>
                <a:lstStyle/>
                <a:p>
                  <a:pPr algn="r"/>
                  <a14:m>
                    <m:oMathPara xmlns:m="http://schemas.openxmlformats.org/officeDocument/2006/math">
                      <m:oMathParaPr>
                        <m:jc m:val="centerGroup"/>
                      </m:oMathParaPr>
                      <m:oMath xmlns:m="http://schemas.openxmlformats.org/officeDocument/2006/math">
                        <m:r>
                          <a:rPr lang="de-AT" sz="1800" i="1">
                            <a:latin typeface="Cambria Math" panose="02040503050406030204" pitchFamily="18" charset="0"/>
                          </a:rPr>
                          <m:t>2</m:t>
                        </m:r>
                      </m:oMath>
                    </m:oMathPara>
                  </a14:m>
                  <a:endParaRPr lang="de-AT" sz="1800" dirty="0"/>
                </a:p>
              </p:txBody>
            </p:sp>
          </mc:Choice>
          <mc:Fallback xmlns="">
            <p:sp>
              <p:nvSpPr>
                <p:cNvPr id="36" name="TextBox 35"/>
                <p:cNvSpPr txBox="1">
                  <a:spLocks noRot="1" noChangeAspect="1" noMove="1" noResize="1" noEditPoints="1" noAdjustHandles="1" noChangeArrowheads="1" noChangeShapeType="1" noTextEdit="1"/>
                </p:cNvSpPr>
                <p:nvPr/>
              </p:nvSpPr>
              <p:spPr>
                <a:xfrm>
                  <a:off x="2396529" y="4359914"/>
                  <a:ext cx="192360" cy="369332"/>
                </a:xfrm>
                <a:prstGeom prst="rect">
                  <a:avLst/>
                </a:prstGeom>
                <a:blipFill rotWithShape="0">
                  <a:blip r:embed="rId15"/>
                  <a:stretch>
                    <a:fillRect l="-54167" r="-45833" b="-8889"/>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332409" y="5221986"/>
                  <a:ext cx="256480" cy="369332"/>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a:rPr lang="de-AT" sz="1800" i="1">
                            <a:latin typeface="Cambria Math" panose="02040503050406030204" pitchFamily="18" charset="0"/>
                          </a:rPr>
                          <m:t>3</m:t>
                        </m:r>
                      </m:oMath>
                    </m:oMathPara>
                  </a14:m>
                  <a:endParaRPr lang="de-AT" sz="1800" dirty="0"/>
                </a:p>
              </p:txBody>
            </p:sp>
          </mc:Choice>
          <mc:Fallback xmlns="">
            <p:sp>
              <p:nvSpPr>
                <p:cNvPr id="37" name="TextBox 36"/>
                <p:cNvSpPr txBox="1">
                  <a:spLocks noRot="1" noChangeAspect="1" noMove="1" noResize="1" noEditPoints="1" noAdjustHandles="1" noChangeArrowheads="1" noChangeShapeType="1" noTextEdit="1"/>
                </p:cNvSpPr>
                <p:nvPr/>
              </p:nvSpPr>
              <p:spPr>
                <a:xfrm>
                  <a:off x="2332409" y="5221986"/>
                  <a:ext cx="256480" cy="369332"/>
                </a:xfrm>
                <a:prstGeom prst="rect">
                  <a:avLst/>
                </a:prstGeom>
                <a:blipFill rotWithShape="0">
                  <a:blip r:embed="rId16"/>
                  <a:stretch>
                    <a:fillRect l="-25000" r="-25000" b="-8889"/>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2332409" y="6084057"/>
                  <a:ext cx="256480" cy="369332"/>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a:rPr lang="de-AT" sz="1800" i="1">
                            <a:latin typeface="Cambria Math" panose="02040503050406030204" pitchFamily="18" charset="0"/>
                          </a:rPr>
                          <m:t>4</m:t>
                        </m:r>
                      </m:oMath>
                    </m:oMathPara>
                  </a14:m>
                  <a:endParaRPr lang="de-AT" sz="1800" dirty="0"/>
                </a:p>
              </p:txBody>
            </p:sp>
          </mc:Choice>
          <mc:Fallback xmlns="">
            <p:sp>
              <p:nvSpPr>
                <p:cNvPr id="38" name="TextBox 37"/>
                <p:cNvSpPr txBox="1">
                  <a:spLocks noRot="1" noChangeAspect="1" noMove="1" noResize="1" noEditPoints="1" noAdjustHandles="1" noChangeArrowheads="1" noChangeShapeType="1" noTextEdit="1"/>
                </p:cNvSpPr>
                <p:nvPr/>
              </p:nvSpPr>
              <p:spPr>
                <a:xfrm>
                  <a:off x="2332409" y="6084057"/>
                  <a:ext cx="256480" cy="369332"/>
                </a:xfrm>
                <a:prstGeom prst="rect">
                  <a:avLst/>
                </a:prstGeom>
                <a:blipFill rotWithShape="0">
                  <a:blip r:embed="rId17"/>
                  <a:stretch>
                    <a:fillRect l="-25000" r="-25000" b="-8889"/>
                  </a:stretch>
                </a:blipFill>
              </p:spPr>
              <p:txBody>
                <a:bodyPr/>
                <a:lstStyle/>
                <a:p>
                  <a:r>
                    <a:rPr lang="de-AT">
                      <a:noFill/>
                    </a:rPr>
                    <a:t> </a:t>
                  </a:r>
                </a:p>
              </p:txBody>
            </p:sp>
          </mc:Fallback>
        </mc:AlternateContent>
      </p:grpSp>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41914" y="2267617"/>
            <a:ext cx="1020600" cy="1299452"/>
          </a:xfrm>
          <a:prstGeom prst="rect">
            <a:avLst/>
          </a:prstGeom>
        </p:spPr>
      </p:pic>
      <p:sp>
        <p:nvSpPr>
          <p:cNvPr id="26" name="Oval 25"/>
          <p:cNvSpPr/>
          <p:nvPr/>
        </p:nvSpPr>
        <p:spPr>
          <a:xfrm>
            <a:off x="4638926" y="2454570"/>
            <a:ext cx="324036" cy="32403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sz="1800"/>
          </a:p>
        </p:txBody>
      </p:sp>
      <p:sp>
        <p:nvSpPr>
          <p:cNvPr id="30" name="Right Arrow 29"/>
          <p:cNvSpPr/>
          <p:nvPr/>
        </p:nvSpPr>
        <p:spPr>
          <a:xfrm>
            <a:off x="1815921" y="2499742"/>
            <a:ext cx="486054" cy="21392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sz="1800"/>
          </a:p>
        </p:txBody>
      </p:sp>
      <p:sp>
        <p:nvSpPr>
          <p:cNvPr id="56" name="Right Arrow 55"/>
          <p:cNvSpPr/>
          <p:nvPr/>
        </p:nvSpPr>
        <p:spPr>
          <a:xfrm rot="5400000">
            <a:off x="4614167" y="1132076"/>
            <a:ext cx="277800" cy="21392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sz="1800"/>
          </a:p>
        </p:txBody>
      </p:sp>
      <mc:AlternateContent xmlns:mc="http://schemas.openxmlformats.org/markup-compatibility/2006" xmlns:a14="http://schemas.microsoft.com/office/drawing/2010/main">
        <mc:Choice Requires="a14">
          <p:sp>
            <p:nvSpPr>
              <p:cNvPr id="60" name="TextBox 59"/>
              <p:cNvSpPr txBox="1"/>
              <p:nvPr/>
            </p:nvSpPr>
            <p:spPr>
              <a:xfrm>
                <a:off x="2347200" y="4298400"/>
                <a:ext cx="4464492" cy="894091"/>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AT" sz="2700" i="1" smtClean="0">
                              <a:latin typeface="Cambria Math" panose="02040503050406030204" pitchFamily="18" charset="0"/>
                            </a:rPr>
                          </m:ctrlPr>
                        </m:sSubPr>
                        <m:e>
                          <m:r>
                            <a:rPr lang="de-AT" sz="2700" i="1">
                              <a:latin typeface="Cambria Math" panose="02040503050406030204" pitchFamily="18" charset="0"/>
                            </a:rPr>
                            <m:t>𝑓</m:t>
                          </m:r>
                        </m:e>
                        <m:sub>
                          <m:r>
                            <a:rPr lang="de-AT" sz="2700" i="1">
                              <a:latin typeface="Cambria Math" panose="02040503050406030204" pitchFamily="18" charset="0"/>
                            </a:rPr>
                            <m:t>𝑖</m:t>
                          </m:r>
                          <m:r>
                            <a:rPr lang="de-AT" sz="2700" i="1">
                              <a:latin typeface="Cambria Math" panose="02040503050406030204" pitchFamily="18" charset="0"/>
                            </a:rPr>
                            <m:t>,</m:t>
                          </m:r>
                          <m:r>
                            <a:rPr lang="de-AT" sz="2700" i="1">
                              <a:latin typeface="Cambria Math" panose="02040503050406030204" pitchFamily="18" charset="0"/>
                            </a:rPr>
                            <m:t>𝑗</m:t>
                          </m:r>
                          <m:r>
                            <a:rPr lang="de-AT" sz="2700" i="1">
                              <a:latin typeface="Cambria Math" panose="02040503050406030204" pitchFamily="18" charset="0"/>
                            </a:rPr>
                            <m:t>,</m:t>
                          </m:r>
                          <m:r>
                            <a:rPr lang="de-AT" sz="2700" i="1">
                              <a:latin typeface="Cambria Math" panose="02040503050406030204" pitchFamily="18" charset="0"/>
                            </a:rPr>
                            <m:t>𝑘</m:t>
                          </m:r>
                        </m:sub>
                      </m:sSub>
                      <m:r>
                        <a:rPr lang="de-AT" sz="2700" i="1">
                          <a:latin typeface="Cambria Math" panose="02040503050406030204" pitchFamily="18" charset="0"/>
                        </a:rPr>
                        <m:t>=</m:t>
                      </m:r>
                      <m:sSub>
                        <m:sSubPr>
                          <m:ctrlPr>
                            <a:rPr lang="de-AT" sz="2700" i="1">
                              <a:latin typeface="Cambria Math" panose="02040503050406030204" pitchFamily="18" charset="0"/>
                            </a:rPr>
                          </m:ctrlPr>
                        </m:sSubPr>
                        <m:e>
                          <m:r>
                            <a:rPr lang="de-AT" sz="2700" i="1">
                              <a:latin typeface="Cambria Math" panose="02040503050406030204" pitchFamily="18" charset="0"/>
                            </a:rPr>
                            <m:t>𝑤</m:t>
                          </m:r>
                        </m:e>
                        <m:sub>
                          <m:r>
                            <a:rPr lang="de-AT" sz="2700" i="1">
                              <a:latin typeface="Cambria Math" panose="02040503050406030204" pitchFamily="18" charset="0"/>
                            </a:rPr>
                            <m:t>𝑘</m:t>
                          </m:r>
                        </m:sub>
                      </m:sSub>
                      <m:d>
                        <m:dPr>
                          <m:ctrlPr>
                            <a:rPr lang="de-AT" sz="2700" i="1">
                              <a:latin typeface="Cambria Math" panose="02040503050406030204" pitchFamily="18" charset="0"/>
                            </a:rPr>
                          </m:ctrlPr>
                        </m:dPr>
                        <m:e>
                          <m:sSub>
                            <m:sSubPr>
                              <m:ctrlPr>
                                <a:rPr lang="de-AT" sz="2700" i="1">
                                  <a:latin typeface="Cambria Math" panose="02040503050406030204" pitchFamily="18" charset="0"/>
                                </a:rPr>
                              </m:ctrlPr>
                            </m:sSubPr>
                            <m:e>
                              <m:r>
                                <a:rPr lang="de-AT" sz="2700" i="1">
                                  <a:latin typeface="Cambria Math" panose="02040503050406030204" pitchFamily="18" charset="0"/>
                                  <a:ea typeface="Cambria Math" panose="02040503050406030204" pitchFamily="18" charset="0"/>
                                </a:rPr>
                                <m:t>𝜆</m:t>
                              </m:r>
                            </m:e>
                            <m:sub>
                              <m:r>
                                <a:rPr lang="de-AT" sz="2700" i="1">
                                  <a:latin typeface="Cambria Math" panose="02040503050406030204" pitchFamily="18" charset="0"/>
                                </a:rPr>
                                <m:t>1</m:t>
                              </m:r>
                            </m:sub>
                          </m:sSub>
                          <m:sSub>
                            <m:sSubPr>
                              <m:ctrlPr>
                                <a:rPr lang="de-AT" sz="2700" i="1">
                                  <a:latin typeface="Cambria Math" panose="02040503050406030204" pitchFamily="18" charset="0"/>
                                </a:rPr>
                              </m:ctrlPr>
                            </m:sSubPr>
                            <m:e>
                              <m:r>
                                <a:rPr lang="de-AT" sz="2700" i="1">
                                  <a:latin typeface="Cambria Math" panose="02040503050406030204" pitchFamily="18" charset="0"/>
                                </a:rPr>
                                <m:t>𝑒</m:t>
                              </m:r>
                            </m:e>
                            <m:sub>
                              <m:r>
                                <a:rPr lang="de-AT" sz="2700" i="1">
                                  <a:latin typeface="Cambria Math" panose="02040503050406030204" pitchFamily="18" charset="0"/>
                                </a:rPr>
                                <m:t>𝑝𝑟𝑜𝑥</m:t>
                              </m:r>
                            </m:sub>
                          </m:sSub>
                          <m:r>
                            <a:rPr lang="de-AT" sz="2700" i="1">
                              <a:latin typeface="Cambria Math" panose="02040503050406030204" pitchFamily="18" charset="0"/>
                            </a:rPr>
                            <m:t>+</m:t>
                          </m:r>
                          <m:sSub>
                            <m:sSubPr>
                              <m:ctrlPr>
                                <a:rPr lang="de-AT" sz="2700" i="1">
                                  <a:latin typeface="Cambria Math" panose="02040503050406030204" pitchFamily="18" charset="0"/>
                                </a:rPr>
                              </m:ctrlPr>
                            </m:sSubPr>
                            <m:e>
                              <m:r>
                                <a:rPr lang="de-AT" sz="2700" i="1">
                                  <a:latin typeface="Cambria Math" panose="02040503050406030204" pitchFamily="18" charset="0"/>
                                  <a:ea typeface="Cambria Math" panose="02040503050406030204" pitchFamily="18" charset="0"/>
                                </a:rPr>
                                <m:t>𝜆</m:t>
                              </m:r>
                            </m:e>
                            <m:sub>
                              <m:r>
                                <a:rPr lang="de-AT" sz="2700" i="1">
                                  <a:latin typeface="Cambria Math" panose="02040503050406030204" pitchFamily="18" charset="0"/>
                                  <a:ea typeface="Cambria Math" panose="02040503050406030204" pitchFamily="18" charset="0"/>
                                </a:rPr>
                                <m:t>2</m:t>
                              </m:r>
                            </m:sub>
                          </m:sSub>
                          <m:sSub>
                            <m:sSubPr>
                              <m:ctrlPr>
                                <a:rPr lang="de-AT" sz="2700" i="1">
                                  <a:latin typeface="Cambria Math" panose="02040503050406030204" pitchFamily="18" charset="0"/>
                                </a:rPr>
                              </m:ctrlPr>
                            </m:sSubPr>
                            <m:e>
                              <m:r>
                                <a:rPr lang="de-AT" sz="2700" i="1">
                                  <a:latin typeface="Cambria Math" panose="02040503050406030204" pitchFamily="18" charset="0"/>
                                </a:rPr>
                                <m:t>𝑒</m:t>
                              </m:r>
                            </m:e>
                            <m:sub>
                              <m:r>
                                <a:rPr lang="de-AT" sz="2700" i="1">
                                  <a:latin typeface="Cambria Math" panose="02040503050406030204" pitchFamily="18" charset="0"/>
                                </a:rPr>
                                <m:t>𝑠𝑖𝑚</m:t>
                              </m:r>
                            </m:sub>
                          </m:sSub>
                        </m:e>
                      </m:d>
                    </m:oMath>
                  </m:oMathPara>
                </a14:m>
                <a:endParaRPr lang="de-AT" sz="2700" dirty="0" smtClean="0"/>
              </a:p>
              <a:p>
                <a:endParaRPr lang="de-AT" sz="2700" dirty="0"/>
              </a:p>
            </p:txBody>
          </p:sp>
        </mc:Choice>
        <mc:Fallback xmlns="">
          <p:sp>
            <p:nvSpPr>
              <p:cNvPr id="60" name="TextBox 59"/>
              <p:cNvSpPr txBox="1">
                <a:spLocks noRot="1" noChangeAspect="1" noMove="1" noResize="1" noEditPoints="1" noAdjustHandles="1" noChangeArrowheads="1" noChangeShapeType="1" noTextEdit="1"/>
              </p:cNvSpPr>
              <p:nvPr/>
            </p:nvSpPr>
            <p:spPr>
              <a:xfrm>
                <a:off x="2347200" y="4298400"/>
                <a:ext cx="4464492" cy="894091"/>
              </a:xfrm>
              <a:prstGeom prst="rect">
                <a:avLst/>
              </a:prstGeom>
              <a:blipFill rotWithShape="1">
                <a:blip r:embed="rId19"/>
                <a:stretch>
                  <a:fillRect/>
                </a:stretch>
              </a:blipFill>
            </p:spPr>
            <p:txBody>
              <a:bodyPr/>
              <a:lstStyle/>
              <a:p>
                <a:r>
                  <a:rPr lang="de-AT">
                    <a:noFill/>
                  </a:rPr>
                  <a:t> </a:t>
                </a:r>
              </a:p>
            </p:txBody>
          </p:sp>
        </mc:Fallback>
      </mc:AlternateContent>
      <p:grpSp>
        <p:nvGrpSpPr>
          <p:cNvPr id="4" name="Gruppieren 3"/>
          <p:cNvGrpSpPr/>
          <p:nvPr/>
        </p:nvGrpSpPr>
        <p:grpSpPr>
          <a:xfrm>
            <a:off x="4592825" y="3282420"/>
            <a:ext cx="918778" cy="840478"/>
            <a:chOff x="7245275" y="2726591"/>
            <a:chExt cx="918778" cy="840478"/>
          </a:xfrm>
        </p:grpSpPr>
        <p:sp>
          <p:nvSpPr>
            <p:cNvPr id="46" name="Abgerundetes Rechteck 45"/>
            <p:cNvSpPr/>
            <p:nvPr/>
          </p:nvSpPr>
          <p:spPr>
            <a:xfrm>
              <a:off x="7290181" y="2774367"/>
              <a:ext cx="810211" cy="79270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4000" dirty="0"/>
            </a:p>
          </p:txBody>
        </p:sp>
        <mc:AlternateContent xmlns:mc="http://schemas.openxmlformats.org/markup-compatibility/2006" xmlns:a14="http://schemas.microsoft.com/office/drawing/2010/main">
          <mc:Choice Requires="a14">
            <p:sp>
              <p:nvSpPr>
                <p:cNvPr id="3" name="Rechteck 2"/>
                <p:cNvSpPr/>
                <p:nvPr/>
              </p:nvSpPr>
              <p:spPr>
                <a:xfrm>
                  <a:off x="7245275" y="2726591"/>
                  <a:ext cx="918778" cy="7848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AT" sz="4500" i="1" dirty="0" smtClean="0">
                                <a:solidFill>
                                  <a:schemeClr val="bg1"/>
                                </a:solidFill>
                                <a:latin typeface="Cambria Math" panose="02040503050406030204" pitchFamily="18" charset="0"/>
                              </a:rPr>
                            </m:ctrlPr>
                          </m:sSubPr>
                          <m:e>
                            <m:r>
                              <a:rPr lang="de-AT" sz="4500" i="1" dirty="0">
                                <a:solidFill>
                                  <a:schemeClr val="bg1"/>
                                </a:solidFill>
                                <a:latin typeface="Cambria Math"/>
                              </a:rPr>
                              <m:t>𝐿</m:t>
                            </m:r>
                          </m:e>
                          <m:sub>
                            <m:r>
                              <a:rPr lang="de-AT" sz="4500" i="1" dirty="0">
                                <a:solidFill>
                                  <a:schemeClr val="bg1"/>
                                </a:solidFill>
                                <a:latin typeface="Cambria Math"/>
                              </a:rPr>
                              <m:t>7</m:t>
                            </m:r>
                          </m:sub>
                        </m:sSub>
                      </m:oMath>
                    </m:oMathPara>
                  </a14:m>
                  <a:endParaRPr lang="en-US" sz="4500" dirty="0">
                    <a:solidFill>
                      <a:schemeClr val="bg1"/>
                    </a:solidFill>
                  </a:endParaRPr>
                </a:p>
              </p:txBody>
            </p:sp>
          </mc:Choice>
          <mc:Fallback xmlns="">
            <p:sp>
              <p:nvSpPr>
                <p:cNvPr id="3" name="Rechteck 2"/>
                <p:cNvSpPr>
                  <a:spLocks noRot="1" noChangeAspect="1" noMove="1" noResize="1" noEditPoints="1" noAdjustHandles="1" noChangeArrowheads="1" noChangeShapeType="1" noTextEdit="1"/>
                </p:cNvSpPr>
                <p:nvPr/>
              </p:nvSpPr>
              <p:spPr>
                <a:xfrm>
                  <a:off x="7245275" y="2726591"/>
                  <a:ext cx="918778" cy="784830"/>
                </a:xfrm>
                <a:prstGeom prst="rect">
                  <a:avLst/>
                </a:prstGeom>
                <a:blipFill rotWithShape="1">
                  <a:blip r:embed="rId21"/>
                  <a:stretch>
                    <a:fillRect/>
                  </a:stretch>
                </a:blipFill>
              </p:spPr>
              <p:txBody>
                <a:bodyPr/>
                <a:lstStyle/>
                <a:p>
                  <a:r>
                    <a:rPr lang="en-US">
                      <a:noFill/>
                    </a:rPr>
                    <a:t> </a:t>
                  </a:r>
                </a:p>
              </p:txBody>
            </p:sp>
          </mc:Fallback>
        </mc:AlternateContent>
      </p:grpSp>
      <p:sp>
        <p:nvSpPr>
          <p:cNvPr id="5" name="Slide Number Placeholder 4"/>
          <p:cNvSpPr>
            <a:spLocks noGrp="1"/>
          </p:cNvSpPr>
          <p:nvPr>
            <p:ph type="sldNum" sz="quarter" idx="12"/>
          </p:nvPr>
        </p:nvSpPr>
        <p:spPr/>
        <p:txBody>
          <a:bodyPr/>
          <a:lstStyle/>
          <a:p>
            <a:fld id="{1E715380-4A69-4FAD-BF5D-F63BA9227062}" type="slidenum">
              <a:rPr lang="de-AT" smtClean="0"/>
              <a:pPr/>
              <a:t>14</a:t>
            </a:fld>
            <a:endParaRPr lang="de-AT" dirty="0"/>
          </a:p>
        </p:txBody>
      </p:sp>
    </p:spTree>
    <p:extLst>
      <p:ext uri="{BB962C8B-B14F-4D97-AF65-F5344CB8AC3E}">
        <p14:creationId xmlns:p14="http://schemas.microsoft.com/office/powerpoint/2010/main" val="112192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0 -8.64198E-7 L 0 -0.71173 " pathEditMode="relative" rAng="0" ptsTypes="AA">
                                      <p:cBhvr>
                                        <p:cTn id="6" dur="2000" fill="hold"/>
                                        <p:tgtEl>
                                          <p:spTgt spid="60"/>
                                        </p:tgtEl>
                                        <p:attrNameLst>
                                          <p:attrName>ppt_x</p:attrName>
                                          <p:attrName>ppt_y</p:attrName>
                                        </p:attrNameLst>
                                      </p:cBhvr>
                                      <p:rCtr x="0" y="-35586"/>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2500"/>
                            </p:stCondLst>
                            <p:childTnLst>
                              <p:par>
                                <p:cTn id="12" presetID="21"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1000"/>
                                        <p:tgtEl>
                                          <p:spTgt spid="7"/>
                                        </p:tgtEl>
                                      </p:cBhvr>
                                    </p:animEffect>
                                  </p:childTnLst>
                                </p:cTn>
                              </p:par>
                            </p:childTnLst>
                          </p:cTn>
                        </p:par>
                        <p:par>
                          <p:cTn id="15" fill="hold">
                            <p:stCondLst>
                              <p:cond delay="3500"/>
                            </p:stCondLst>
                            <p:childTnLst>
                              <p:par>
                                <p:cTn id="16" presetID="2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par>
                                <p:cTn id="22" presetID="22" presetClass="entr" presetSubtype="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par>
                                <p:cTn id="25" presetID="22" presetClass="entr" presetSubtype="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par>
                                <p:cTn id="28" presetID="22" presetClass="entr" presetSubtype="8"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par>
                                <p:cTn id="31" presetID="22" presetClass="entr" presetSubtype="8"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wipe(up)">
                                      <p:cBhvr>
                                        <p:cTn id="56" dur="500"/>
                                        <p:tgtEl>
                                          <p:spTgt spid="56"/>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31" grpId="0"/>
      <p:bldP spid="47" grpId="0"/>
      <p:bldP spid="26" grpId="0" animBg="1"/>
      <p:bldP spid="30" grpId="0" animBg="1"/>
      <p:bldP spid="56" grpId="0" animBg="1"/>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2495121" y="1619399"/>
            <a:ext cx="4590510" cy="32461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sp>
        <p:nvSpPr>
          <p:cNvPr id="2" name="Title 1"/>
          <p:cNvSpPr>
            <a:spLocks noGrp="1"/>
          </p:cNvSpPr>
          <p:nvPr>
            <p:ph type="title"/>
          </p:nvPr>
        </p:nvSpPr>
        <p:spPr/>
        <p:txBody>
          <a:bodyPr/>
          <a:lstStyle/>
          <a:p>
            <a:r>
              <a:rPr lang="de-AT" dirty="0"/>
              <a:t>Automatic Layout Optimization</a:t>
            </a:r>
          </a:p>
        </p:txBody>
      </p:sp>
      <mc:AlternateContent xmlns:mc="http://schemas.openxmlformats.org/markup-compatibility/2006" xmlns:a14="http://schemas.microsoft.com/office/drawing/2010/main">
        <mc:Choice Requires="a14">
          <p:sp>
            <p:nvSpPr>
              <p:cNvPr id="6" name="TextBox 5"/>
              <p:cNvSpPr txBox="1"/>
              <p:nvPr/>
            </p:nvSpPr>
            <p:spPr>
              <a:xfrm>
                <a:off x="2346102" y="640234"/>
                <a:ext cx="4464492" cy="8940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AT" sz="2700" i="1" smtClean="0">
                              <a:latin typeface="Cambria Math" panose="02040503050406030204" pitchFamily="18" charset="0"/>
                            </a:rPr>
                          </m:ctrlPr>
                        </m:sSubPr>
                        <m:e>
                          <m:r>
                            <a:rPr lang="de-AT" sz="2700" i="1">
                              <a:latin typeface="Cambria Math" panose="02040503050406030204" pitchFamily="18" charset="0"/>
                            </a:rPr>
                            <m:t>𝑓</m:t>
                          </m:r>
                        </m:e>
                        <m:sub>
                          <m:r>
                            <a:rPr lang="de-AT" sz="2700" i="1">
                              <a:latin typeface="Cambria Math" panose="02040503050406030204" pitchFamily="18" charset="0"/>
                            </a:rPr>
                            <m:t>𝑖</m:t>
                          </m:r>
                          <m:r>
                            <a:rPr lang="de-AT" sz="2700" i="1">
                              <a:latin typeface="Cambria Math" panose="02040503050406030204" pitchFamily="18" charset="0"/>
                            </a:rPr>
                            <m:t>,</m:t>
                          </m:r>
                          <m:r>
                            <a:rPr lang="de-AT" sz="2700" i="1">
                              <a:latin typeface="Cambria Math" panose="02040503050406030204" pitchFamily="18" charset="0"/>
                            </a:rPr>
                            <m:t>𝑗</m:t>
                          </m:r>
                          <m:r>
                            <a:rPr lang="de-AT" sz="2700" i="1">
                              <a:latin typeface="Cambria Math" panose="02040503050406030204" pitchFamily="18" charset="0"/>
                            </a:rPr>
                            <m:t>,</m:t>
                          </m:r>
                          <m:r>
                            <a:rPr lang="de-AT" sz="2700" i="1">
                              <a:latin typeface="Cambria Math" panose="02040503050406030204" pitchFamily="18" charset="0"/>
                            </a:rPr>
                            <m:t>𝑘</m:t>
                          </m:r>
                        </m:sub>
                      </m:sSub>
                      <m:r>
                        <a:rPr lang="de-AT" sz="2700" i="1">
                          <a:latin typeface="Cambria Math" panose="02040503050406030204" pitchFamily="18" charset="0"/>
                        </a:rPr>
                        <m:t>=</m:t>
                      </m:r>
                      <m:sSub>
                        <m:sSubPr>
                          <m:ctrlPr>
                            <a:rPr lang="de-AT" sz="2700" i="1">
                              <a:latin typeface="Cambria Math" panose="02040503050406030204" pitchFamily="18" charset="0"/>
                            </a:rPr>
                          </m:ctrlPr>
                        </m:sSubPr>
                        <m:e>
                          <m:r>
                            <a:rPr lang="de-AT" sz="2700" i="1">
                              <a:latin typeface="Cambria Math" panose="02040503050406030204" pitchFamily="18" charset="0"/>
                            </a:rPr>
                            <m:t>𝑤</m:t>
                          </m:r>
                        </m:e>
                        <m:sub>
                          <m:r>
                            <a:rPr lang="de-AT" sz="2700" i="1">
                              <a:latin typeface="Cambria Math" panose="02040503050406030204" pitchFamily="18" charset="0"/>
                            </a:rPr>
                            <m:t>𝑘</m:t>
                          </m:r>
                        </m:sub>
                      </m:sSub>
                      <m:d>
                        <m:dPr>
                          <m:ctrlPr>
                            <a:rPr lang="de-AT" sz="2700" i="1">
                              <a:latin typeface="Cambria Math" panose="02040503050406030204" pitchFamily="18" charset="0"/>
                            </a:rPr>
                          </m:ctrlPr>
                        </m:dPr>
                        <m:e>
                          <m:sSub>
                            <m:sSubPr>
                              <m:ctrlPr>
                                <a:rPr lang="de-AT" sz="2700" i="1">
                                  <a:latin typeface="Cambria Math" panose="02040503050406030204" pitchFamily="18" charset="0"/>
                                </a:rPr>
                              </m:ctrlPr>
                            </m:sSubPr>
                            <m:e>
                              <m:r>
                                <a:rPr lang="de-AT" sz="2700" i="1">
                                  <a:latin typeface="Cambria Math" panose="02040503050406030204" pitchFamily="18" charset="0"/>
                                  <a:ea typeface="Cambria Math" panose="02040503050406030204" pitchFamily="18" charset="0"/>
                                </a:rPr>
                                <m:t>𝜆</m:t>
                              </m:r>
                            </m:e>
                            <m:sub>
                              <m:r>
                                <a:rPr lang="de-AT" sz="2700" i="1">
                                  <a:latin typeface="Cambria Math" panose="02040503050406030204" pitchFamily="18" charset="0"/>
                                </a:rPr>
                                <m:t>1</m:t>
                              </m:r>
                            </m:sub>
                          </m:sSub>
                          <m:sSub>
                            <m:sSubPr>
                              <m:ctrlPr>
                                <a:rPr lang="de-AT" sz="2700" i="1">
                                  <a:latin typeface="Cambria Math" panose="02040503050406030204" pitchFamily="18" charset="0"/>
                                </a:rPr>
                              </m:ctrlPr>
                            </m:sSubPr>
                            <m:e>
                              <m:r>
                                <a:rPr lang="de-AT" sz="2700" i="1">
                                  <a:latin typeface="Cambria Math" panose="02040503050406030204" pitchFamily="18" charset="0"/>
                                </a:rPr>
                                <m:t>𝑒</m:t>
                              </m:r>
                            </m:e>
                            <m:sub>
                              <m:r>
                                <a:rPr lang="de-AT" sz="2700" i="1">
                                  <a:latin typeface="Cambria Math" panose="02040503050406030204" pitchFamily="18" charset="0"/>
                                </a:rPr>
                                <m:t>𝑝𝑟𝑜𝑥</m:t>
                              </m:r>
                            </m:sub>
                          </m:sSub>
                          <m:r>
                            <a:rPr lang="de-AT" sz="2700" i="1">
                              <a:latin typeface="Cambria Math" panose="02040503050406030204" pitchFamily="18" charset="0"/>
                            </a:rPr>
                            <m:t>+</m:t>
                          </m:r>
                          <m:sSub>
                            <m:sSubPr>
                              <m:ctrlPr>
                                <a:rPr lang="de-AT" sz="2700" i="1">
                                  <a:latin typeface="Cambria Math" panose="02040503050406030204" pitchFamily="18" charset="0"/>
                                </a:rPr>
                              </m:ctrlPr>
                            </m:sSubPr>
                            <m:e>
                              <m:r>
                                <a:rPr lang="de-AT" sz="2700" i="1">
                                  <a:latin typeface="Cambria Math" panose="02040503050406030204" pitchFamily="18" charset="0"/>
                                  <a:ea typeface="Cambria Math" panose="02040503050406030204" pitchFamily="18" charset="0"/>
                                </a:rPr>
                                <m:t>𝜆</m:t>
                              </m:r>
                            </m:e>
                            <m:sub>
                              <m:r>
                                <a:rPr lang="de-AT" sz="2700" i="1">
                                  <a:latin typeface="Cambria Math" panose="02040503050406030204" pitchFamily="18" charset="0"/>
                                  <a:ea typeface="Cambria Math" panose="02040503050406030204" pitchFamily="18" charset="0"/>
                                </a:rPr>
                                <m:t>2</m:t>
                              </m:r>
                            </m:sub>
                          </m:sSub>
                          <m:sSub>
                            <m:sSubPr>
                              <m:ctrlPr>
                                <a:rPr lang="de-AT" sz="2700" i="1">
                                  <a:latin typeface="Cambria Math" panose="02040503050406030204" pitchFamily="18" charset="0"/>
                                </a:rPr>
                              </m:ctrlPr>
                            </m:sSubPr>
                            <m:e>
                              <m:r>
                                <a:rPr lang="de-AT" sz="2700" i="1">
                                  <a:latin typeface="Cambria Math" panose="02040503050406030204" pitchFamily="18" charset="0"/>
                                </a:rPr>
                                <m:t>𝑒</m:t>
                              </m:r>
                            </m:e>
                            <m:sub>
                              <m:r>
                                <a:rPr lang="de-AT" sz="2700" i="1">
                                  <a:latin typeface="Cambria Math" panose="02040503050406030204" pitchFamily="18" charset="0"/>
                                </a:rPr>
                                <m:t>𝑠𝑖𝑚</m:t>
                              </m:r>
                            </m:sub>
                          </m:sSub>
                        </m:e>
                      </m:d>
                    </m:oMath>
                  </m:oMathPara>
                </a14:m>
                <a:endParaRPr lang="de-AT" sz="2700" dirty="0" smtClean="0"/>
              </a:p>
              <a:p>
                <a:endParaRPr lang="de-AT" sz="2700" dirty="0" smtClean="0"/>
              </a:p>
            </p:txBody>
          </p:sp>
        </mc:Choice>
        <mc:Fallback xmlns="">
          <p:sp>
            <p:nvSpPr>
              <p:cNvPr id="6" name="TextBox 5"/>
              <p:cNvSpPr txBox="1">
                <a:spLocks noRot="1" noChangeAspect="1" noMove="1" noResize="1" noEditPoints="1" noAdjustHandles="1" noChangeArrowheads="1" noChangeShapeType="1" noTextEdit="1"/>
              </p:cNvSpPr>
              <p:nvPr/>
            </p:nvSpPr>
            <p:spPr>
              <a:xfrm>
                <a:off x="2346102" y="640234"/>
                <a:ext cx="4464492" cy="894091"/>
              </a:xfrm>
              <a:prstGeom prst="rect">
                <a:avLst/>
              </a:prstGeom>
              <a:blipFill rotWithShape="1">
                <a:blip r:embed="rId2"/>
                <a:stretch>
                  <a:fillRect/>
                </a:stretch>
              </a:blipFill>
            </p:spPr>
            <p:txBody>
              <a:bodyPr/>
              <a:lstStyle/>
              <a:p>
                <a:r>
                  <a:rPr lang="de-AT">
                    <a:noFill/>
                  </a:rPr>
                  <a:t> </a:t>
                </a:r>
              </a:p>
            </p:txBody>
          </p:sp>
        </mc:Fallback>
      </mc:AlternateContent>
      <p:sp>
        <p:nvSpPr>
          <p:cNvPr id="7" name="Rectangle 6"/>
          <p:cNvSpPr/>
          <p:nvPr/>
        </p:nvSpPr>
        <p:spPr>
          <a:xfrm>
            <a:off x="4385331" y="724942"/>
            <a:ext cx="810090" cy="432048"/>
          </a:xfrm>
          <a:prstGeom prst="rect">
            <a:avLst/>
          </a:prstGeom>
          <a:noFill/>
          <a:ln w="28575">
            <a:solidFill>
              <a:srgbClr val="C4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AT" sz="1800"/>
          </a:p>
        </p:txBody>
      </p:sp>
      <p:sp>
        <p:nvSpPr>
          <p:cNvPr id="8" name="Rectangle 7"/>
          <p:cNvSpPr/>
          <p:nvPr/>
        </p:nvSpPr>
        <p:spPr>
          <a:xfrm>
            <a:off x="5926579" y="735242"/>
            <a:ext cx="626621" cy="432048"/>
          </a:xfrm>
          <a:prstGeom prst="rect">
            <a:avLst/>
          </a:prstGeom>
          <a:noFill/>
          <a:ln w="28575">
            <a:solidFill>
              <a:srgbClr val="C4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AT" sz="1800"/>
          </a:p>
        </p:txBody>
      </p:sp>
      <p:grpSp>
        <p:nvGrpSpPr>
          <p:cNvPr id="10" name="Group 9"/>
          <p:cNvGrpSpPr/>
          <p:nvPr/>
        </p:nvGrpSpPr>
        <p:grpSpPr>
          <a:xfrm>
            <a:off x="3005181" y="1625149"/>
            <a:ext cx="3570397" cy="3245816"/>
            <a:chOff x="1940400" y="1040400"/>
            <a:chExt cx="5266800" cy="4788000"/>
          </a:xfrm>
        </p:grpSpPr>
        <p:cxnSp>
          <p:nvCxnSpPr>
            <p:cNvPr id="11" name="Straight Connector 10"/>
            <p:cNvCxnSpPr/>
            <p:nvPr/>
          </p:nvCxnSpPr>
          <p:spPr>
            <a:xfrm>
              <a:off x="1940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692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445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1976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9500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02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54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207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2501770" y="2263702"/>
            <a:ext cx="4590510" cy="1947489"/>
            <a:chOff x="1188000" y="1998000"/>
            <a:chExt cx="6771600" cy="2872800"/>
          </a:xfrm>
        </p:grpSpPr>
        <p:cxnSp>
          <p:nvCxnSpPr>
            <p:cNvPr id="20" name="Straight Connector 19"/>
            <p:cNvCxnSpPr/>
            <p:nvPr/>
          </p:nvCxnSpPr>
          <p:spPr>
            <a:xfrm>
              <a:off x="1188000" y="19980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p:cNvCxnSpPr/>
            <p:nvPr/>
          </p:nvCxnSpPr>
          <p:spPr>
            <a:xfrm>
              <a:off x="1188000" y="29556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p:nvPr/>
          </p:nvCxnSpPr>
          <p:spPr>
            <a:xfrm>
              <a:off x="1188000" y="39132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p:nvPr/>
          </p:nvCxnSpPr>
          <p:spPr>
            <a:xfrm>
              <a:off x="1188000" y="48708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4135" y="2263702"/>
            <a:ext cx="1020600" cy="129945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4692" y="2262103"/>
            <a:ext cx="1530900" cy="2597958"/>
          </a:xfrm>
          <a:prstGeom prst="rect">
            <a:avLst/>
          </a:prstGeom>
        </p:spPr>
      </p:pic>
      <p:cxnSp>
        <p:nvCxnSpPr>
          <p:cNvPr id="28" name="Straight Arrow Connector 27"/>
          <p:cNvCxnSpPr/>
          <p:nvPr/>
        </p:nvCxnSpPr>
        <p:spPr>
          <a:xfrm flipH="1">
            <a:off x="3752850" y="3203575"/>
            <a:ext cx="1301750" cy="304006"/>
          </a:xfrm>
          <a:prstGeom prst="straightConnector1">
            <a:avLst/>
          </a:prstGeom>
          <a:ln w="76200">
            <a:solidFill>
              <a:srgbClr val="C40000"/>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4" name="Slide Number Placeholder 3"/>
          <p:cNvSpPr>
            <a:spLocks noGrp="1"/>
          </p:cNvSpPr>
          <p:nvPr>
            <p:ph type="sldNum" sz="quarter" idx="12"/>
          </p:nvPr>
        </p:nvSpPr>
        <p:spPr/>
        <p:txBody>
          <a:bodyPr/>
          <a:lstStyle/>
          <a:p>
            <a:fld id="{1E715380-4A69-4FAD-BF5D-F63BA9227062}" type="slidenum">
              <a:rPr lang="de-AT" smtClean="0"/>
              <a:pPr/>
              <a:t>15</a:t>
            </a:fld>
            <a:endParaRPr lang="de-AT" dirty="0"/>
          </a:p>
        </p:txBody>
      </p:sp>
    </p:spTree>
    <p:extLst>
      <p:ext uri="{BB962C8B-B14F-4D97-AF65-F5344CB8AC3E}">
        <p14:creationId xmlns:p14="http://schemas.microsoft.com/office/powerpoint/2010/main" val="83778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outVertical)">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xit" presetSubtype="0" fill="hold" nodeType="withEffect">
                                  <p:stCondLst>
                                    <p:cond delay="0"/>
                                  </p:stCondLst>
                                  <p:childTnLst>
                                    <p:animEffect transition="out" filter="fad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 name="Rectangle 7"/>
          <p:cNvSpPr/>
          <p:nvPr/>
        </p:nvSpPr>
        <p:spPr>
          <a:xfrm>
            <a:off x="5926579" y="735242"/>
            <a:ext cx="626621" cy="432048"/>
          </a:xfrm>
          <a:prstGeom prst="rect">
            <a:avLst/>
          </a:prstGeom>
          <a:noFill/>
          <a:ln w="28575">
            <a:solidFill>
              <a:srgbClr val="C4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AT" sz="1800"/>
          </a:p>
        </p:txBody>
      </p:sp>
      <p:sp>
        <p:nvSpPr>
          <p:cNvPr id="2" name="Title 1"/>
          <p:cNvSpPr>
            <a:spLocks noGrp="1"/>
          </p:cNvSpPr>
          <p:nvPr>
            <p:ph type="title"/>
          </p:nvPr>
        </p:nvSpPr>
        <p:spPr/>
        <p:txBody>
          <a:bodyPr/>
          <a:lstStyle/>
          <a:p>
            <a:r>
              <a:rPr lang="de-AT" smtClean="0"/>
              <a:t>Automatic Layout Optimization</a:t>
            </a:r>
            <a:endParaRPr lang="de-AT" dirty="0"/>
          </a:p>
        </p:txBody>
      </p:sp>
      <p:grpSp>
        <p:nvGrpSpPr>
          <p:cNvPr id="38" name="Group 37"/>
          <p:cNvGrpSpPr/>
          <p:nvPr/>
        </p:nvGrpSpPr>
        <p:grpSpPr>
          <a:xfrm>
            <a:off x="2495121" y="1613146"/>
            <a:ext cx="4597159" cy="3256607"/>
            <a:chOff x="2618919" y="2327218"/>
            <a:chExt cx="6129545" cy="4342142"/>
          </a:xfrm>
        </p:grpSpPr>
        <p:sp>
          <p:nvSpPr>
            <p:cNvPr id="5" name="Rectangle 4"/>
            <p:cNvSpPr/>
            <p:nvPr/>
          </p:nvSpPr>
          <p:spPr>
            <a:xfrm>
              <a:off x="2618919" y="2327218"/>
              <a:ext cx="6120680" cy="43282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grpSp>
          <p:nvGrpSpPr>
            <p:cNvPr id="6" name="Group 5"/>
            <p:cNvGrpSpPr/>
            <p:nvPr/>
          </p:nvGrpSpPr>
          <p:grpSpPr>
            <a:xfrm>
              <a:off x="3298995" y="2341606"/>
              <a:ext cx="4760529" cy="4327754"/>
              <a:chOff x="1940400" y="1040400"/>
              <a:chExt cx="5266800" cy="4788000"/>
            </a:xfrm>
          </p:grpSpPr>
          <p:cxnSp>
            <p:nvCxnSpPr>
              <p:cNvPr id="7" name="Straight Connector 6"/>
              <p:cNvCxnSpPr/>
              <p:nvPr/>
            </p:nvCxnSpPr>
            <p:spPr>
              <a:xfrm>
                <a:off x="1940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692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445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976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500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02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54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207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627784" y="3193009"/>
              <a:ext cx="6120680" cy="2596652"/>
              <a:chOff x="1188000" y="1998000"/>
              <a:chExt cx="6771600" cy="2872800"/>
            </a:xfrm>
          </p:grpSpPr>
          <p:cxnSp>
            <p:nvCxnSpPr>
              <p:cNvPr id="16" name="Straight Connector 15"/>
              <p:cNvCxnSpPr/>
              <p:nvPr/>
            </p:nvCxnSpPr>
            <p:spPr>
              <a:xfrm>
                <a:off x="1188000" y="19980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a:off x="1188000" y="29556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17"/>
              <p:cNvCxnSpPr/>
              <p:nvPr/>
            </p:nvCxnSpPr>
            <p:spPr>
              <a:xfrm>
                <a:off x="1188000" y="39132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a:off x="1188000" y="48708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8574" y="3193009"/>
              <a:ext cx="1360800" cy="1732602"/>
            </a:xfrm>
            <a:prstGeom prst="rect">
              <a:avLst/>
            </a:prstGeom>
          </p:spPr>
        </p:pic>
      </p:gr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4689" y="2260891"/>
            <a:ext cx="1530900" cy="2597958"/>
          </a:xfrm>
          <a:prstGeom prst="rect">
            <a:avLst/>
          </a:prstGeom>
        </p:spPr>
      </p:pic>
      <p:grpSp>
        <p:nvGrpSpPr>
          <p:cNvPr id="39" name="Group 38"/>
          <p:cNvGrpSpPr/>
          <p:nvPr/>
        </p:nvGrpSpPr>
        <p:grpSpPr>
          <a:xfrm>
            <a:off x="5004048" y="1347974"/>
            <a:ext cx="3240000" cy="3240000"/>
            <a:chOff x="2618919" y="2327218"/>
            <a:chExt cx="6129545" cy="4342142"/>
          </a:xfrm>
        </p:grpSpPr>
        <p:sp>
          <p:nvSpPr>
            <p:cNvPr id="40" name="Rectangle 39"/>
            <p:cNvSpPr/>
            <p:nvPr/>
          </p:nvSpPr>
          <p:spPr>
            <a:xfrm>
              <a:off x="2618919" y="2327218"/>
              <a:ext cx="6120680" cy="43282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grpSp>
          <p:nvGrpSpPr>
            <p:cNvPr id="41" name="Group 40"/>
            <p:cNvGrpSpPr/>
            <p:nvPr/>
          </p:nvGrpSpPr>
          <p:grpSpPr>
            <a:xfrm>
              <a:off x="3298995" y="2341606"/>
              <a:ext cx="4760529" cy="4327754"/>
              <a:chOff x="1940400" y="1040400"/>
              <a:chExt cx="5266800" cy="4788000"/>
            </a:xfrm>
          </p:grpSpPr>
          <p:cxnSp>
            <p:nvCxnSpPr>
              <p:cNvPr id="48" name="Straight Connector 47"/>
              <p:cNvCxnSpPr/>
              <p:nvPr/>
            </p:nvCxnSpPr>
            <p:spPr>
              <a:xfrm>
                <a:off x="1940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692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445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1976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9500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702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454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207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2627784" y="3193009"/>
              <a:ext cx="6120680" cy="2596652"/>
              <a:chOff x="1188000" y="1998000"/>
              <a:chExt cx="6771600" cy="2872800"/>
            </a:xfrm>
          </p:grpSpPr>
          <p:cxnSp>
            <p:nvCxnSpPr>
              <p:cNvPr id="44" name="Straight Connector 43"/>
              <p:cNvCxnSpPr/>
              <p:nvPr/>
            </p:nvCxnSpPr>
            <p:spPr>
              <a:xfrm>
                <a:off x="1188000" y="19980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p:cNvCxnSpPr/>
              <p:nvPr/>
            </p:nvCxnSpPr>
            <p:spPr>
              <a:xfrm>
                <a:off x="1188000" y="29556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45"/>
              <p:cNvCxnSpPr/>
              <p:nvPr/>
            </p:nvCxnSpPr>
            <p:spPr>
              <a:xfrm>
                <a:off x="1188000" y="39132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p:cNvCxnSpPr/>
              <p:nvPr/>
            </p:nvCxnSpPr>
            <p:spPr>
              <a:xfrm>
                <a:off x="1188000" y="48708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9222" y="3193009"/>
              <a:ext cx="1360801" cy="1732603"/>
            </a:xfrm>
            <a:prstGeom prst="rect">
              <a:avLst/>
            </a:prstGeom>
          </p:spPr>
        </p:pic>
      </p:grpSp>
      <p:grpSp>
        <p:nvGrpSpPr>
          <p:cNvPr id="67" name="Group 66"/>
          <p:cNvGrpSpPr/>
          <p:nvPr/>
        </p:nvGrpSpPr>
        <p:grpSpPr>
          <a:xfrm>
            <a:off x="827944" y="1347974"/>
            <a:ext cx="3240000" cy="3240000"/>
            <a:chOff x="360172" y="1897233"/>
            <a:chExt cx="2043897" cy="3468708"/>
          </a:xfrm>
        </p:grpSpPr>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869" y="1901997"/>
              <a:ext cx="2041200" cy="3463944"/>
            </a:xfrm>
            <a:prstGeom prst="rect">
              <a:avLst/>
            </a:prstGeom>
          </p:spPr>
        </p:pic>
        <p:sp>
          <p:nvSpPr>
            <p:cNvPr id="66" name="Freeform 65"/>
            <p:cNvSpPr/>
            <p:nvPr/>
          </p:nvSpPr>
          <p:spPr>
            <a:xfrm>
              <a:off x="360172" y="1897233"/>
              <a:ext cx="2043113" cy="3467100"/>
            </a:xfrm>
            <a:custGeom>
              <a:avLst/>
              <a:gdLst>
                <a:gd name="connsiteX0" fmla="*/ 0 w 2043113"/>
                <a:gd name="connsiteY0" fmla="*/ 0 h 3467100"/>
                <a:gd name="connsiteX1" fmla="*/ 0 w 2043113"/>
                <a:gd name="connsiteY1" fmla="*/ 2605087 h 3467100"/>
                <a:gd name="connsiteX2" fmla="*/ 681038 w 2043113"/>
                <a:gd name="connsiteY2" fmla="*/ 2605087 h 3467100"/>
                <a:gd name="connsiteX3" fmla="*/ 681038 w 2043113"/>
                <a:gd name="connsiteY3" fmla="*/ 3467100 h 3467100"/>
                <a:gd name="connsiteX4" fmla="*/ 2043113 w 2043113"/>
                <a:gd name="connsiteY4" fmla="*/ 3467100 h 3467100"/>
                <a:gd name="connsiteX5" fmla="*/ 2043113 w 2043113"/>
                <a:gd name="connsiteY5" fmla="*/ 4762 h 3467100"/>
                <a:gd name="connsiteX6" fmla="*/ 0 w 2043113"/>
                <a:gd name="connsiteY6"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3113" h="3467100">
                  <a:moveTo>
                    <a:pt x="0" y="0"/>
                  </a:moveTo>
                  <a:lnTo>
                    <a:pt x="0" y="2605087"/>
                  </a:lnTo>
                  <a:lnTo>
                    <a:pt x="681038" y="2605087"/>
                  </a:lnTo>
                  <a:lnTo>
                    <a:pt x="681038" y="3467100"/>
                  </a:lnTo>
                  <a:lnTo>
                    <a:pt x="2043113" y="3467100"/>
                  </a:lnTo>
                  <a:lnTo>
                    <a:pt x="2043113" y="4762"/>
                  </a:lnTo>
                  <a:lnTo>
                    <a:pt x="0"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grpSp>
      <mc:AlternateContent xmlns:mc="http://schemas.openxmlformats.org/markup-compatibility/2006" xmlns:a14="http://schemas.microsoft.com/office/drawing/2010/main">
        <mc:Choice Requires="a14">
          <p:sp>
            <p:nvSpPr>
              <p:cNvPr id="68" name="TextBox 67"/>
              <p:cNvSpPr txBox="1"/>
              <p:nvPr/>
            </p:nvSpPr>
            <p:spPr>
              <a:xfrm>
                <a:off x="2071752" y="4583718"/>
                <a:ext cx="752385"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AT" sz="2700" i="1">
                              <a:latin typeface="Cambria Math" panose="02040503050406030204" pitchFamily="18" charset="0"/>
                            </a:rPr>
                          </m:ctrlPr>
                        </m:sSubPr>
                        <m:e>
                          <m:acc>
                            <m:accPr>
                              <m:chr m:val="̅"/>
                              <m:ctrlPr>
                                <a:rPr lang="de-AT" sz="2700" i="1">
                                  <a:latin typeface="Cambria Math" panose="02040503050406030204" pitchFamily="18" charset="0"/>
                                </a:rPr>
                              </m:ctrlPr>
                            </m:accPr>
                            <m:e>
                              <m:r>
                                <a:rPr lang="de-AT" sz="2700" i="1">
                                  <a:latin typeface="Cambria Math" panose="02040503050406030204" pitchFamily="18" charset="0"/>
                                </a:rPr>
                                <m:t>𝑀</m:t>
                              </m:r>
                            </m:e>
                          </m:acc>
                        </m:e>
                        <m:sub>
                          <m:r>
                            <a:rPr lang="de-AT" sz="2700" i="1">
                              <a:latin typeface="Cambria Math" panose="02040503050406030204" pitchFamily="18" charset="0"/>
                            </a:rPr>
                            <m:t>𝑂</m:t>
                          </m:r>
                        </m:sub>
                      </m:sSub>
                    </m:oMath>
                  </m:oMathPara>
                </a14:m>
                <a:endParaRPr lang="de-AT" sz="2700" dirty="0"/>
              </a:p>
            </p:txBody>
          </p:sp>
        </mc:Choice>
        <mc:Fallback xmlns="">
          <p:sp>
            <p:nvSpPr>
              <p:cNvPr id="68" name="TextBox 67"/>
              <p:cNvSpPr txBox="1">
                <a:spLocks noRot="1" noChangeAspect="1" noMove="1" noResize="1" noEditPoints="1" noAdjustHandles="1" noChangeArrowheads="1" noChangeShapeType="1" noTextEdit="1"/>
              </p:cNvSpPr>
              <p:nvPr/>
            </p:nvSpPr>
            <p:spPr>
              <a:xfrm>
                <a:off x="2071752" y="4583718"/>
                <a:ext cx="752385" cy="507831"/>
              </a:xfrm>
              <a:prstGeom prst="rect">
                <a:avLst/>
              </a:prstGeom>
              <a:blipFill rotWithShape="0">
                <a:blip r:embed="rId8"/>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6388888" y="4583236"/>
                <a:ext cx="470321" cy="5087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AT" sz="2700" i="1" smtClean="0">
                              <a:latin typeface="Cambria Math" panose="02040503050406030204" pitchFamily="18" charset="0"/>
                            </a:rPr>
                          </m:ctrlPr>
                        </m:accPr>
                        <m:e>
                          <m:r>
                            <a:rPr lang="de-AT" sz="2700" b="0" i="1" smtClean="0">
                              <a:latin typeface="Cambria Math" panose="02040503050406030204" pitchFamily="18" charset="0"/>
                            </a:rPr>
                            <m:t>𝑆</m:t>
                          </m:r>
                        </m:e>
                      </m:acc>
                    </m:oMath>
                  </m:oMathPara>
                </a14:m>
                <a:endParaRPr lang="de-AT" sz="2700" dirty="0"/>
              </a:p>
            </p:txBody>
          </p:sp>
        </mc:Choice>
        <mc:Fallback xmlns="">
          <p:sp>
            <p:nvSpPr>
              <p:cNvPr id="69" name="TextBox 68"/>
              <p:cNvSpPr txBox="1">
                <a:spLocks noRot="1" noChangeAspect="1" noMove="1" noResize="1" noEditPoints="1" noAdjustHandles="1" noChangeArrowheads="1" noChangeShapeType="1" noTextEdit="1"/>
              </p:cNvSpPr>
              <p:nvPr/>
            </p:nvSpPr>
            <p:spPr>
              <a:xfrm>
                <a:off x="6388888" y="4583236"/>
                <a:ext cx="470321" cy="508794"/>
              </a:xfrm>
              <a:prstGeom prst="rect">
                <a:avLst/>
              </a:prstGeom>
              <a:blipFill rotWithShape="0">
                <a:blip r:embed="rId9"/>
                <a:stretch>
                  <a:fillRect/>
                </a:stretch>
              </a:blipFill>
            </p:spPr>
            <p:txBody>
              <a:bodyPr/>
              <a:lstStyle/>
              <a:p>
                <a:r>
                  <a:rPr lang="de-AT">
                    <a:noFill/>
                  </a:rPr>
                  <a:t> </a:t>
                </a:r>
              </a:p>
            </p:txBody>
          </p:sp>
        </mc:Fallback>
      </mc:AlternateContent>
      <p:sp>
        <p:nvSpPr>
          <p:cNvPr id="3" name="Slide Number Placeholder 2"/>
          <p:cNvSpPr>
            <a:spLocks noGrp="1"/>
          </p:cNvSpPr>
          <p:nvPr>
            <p:ph type="sldNum" sz="quarter" idx="12"/>
          </p:nvPr>
        </p:nvSpPr>
        <p:spPr/>
        <p:txBody>
          <a:bodyPr/>
          <a:lstStyle/>
          <a:p>
            <a:fld id="{1E715380-4A69-4FAD-BF5D-F63BA9227062}" type="slidenum">
              <a:rPr lang="de-AT" smtClean="0"/>
              <a:pPr/>
              <a:t>16</a:t>
            </a:fld>
            <a:endParaRPr lang="de-AT" dirty="0"/>
          </a:p>
        </p:txBody>
      </p:sp>
      <mc:AlternateContent xmlns:mc="http://schemas.openxmlformats.org/markup-compatibility/2006" xmlns:a14="http://schemas.microsoft.com/office/drawing/2010/main">
        <mc:Choice Requires="a14">
          <p:sp>
            <p:nvSpPr>
              <p:cNvPr id="56" name="TextBox 5"/>
              <p:cNvSpPr txBox="1"/>
              <p:nvPr/>
            </p:nvSpPr>
            <p:spPr>
              <a:xfrm>
                <a:off x="2346102" y="640234"/>
                <a:ext cx="4464492" cy="8940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AT" sz="2700" i="1" smtClean="0">
                              <a:latin typeface="Cambria Math" panose="02040503050406030204" pitchFamily="18" charset="0"/>
                            </a:rPr>
                          </m:ctrlPr>
                        </m:sSubPr>
                        <m:e>
                          <m:r>
                            <a:rPr lang="de-AT" sz="2700" i="1">
                              <a:latin typeface="Cambria Math" panose="02040503050406030204" pitchFamily="18" charset="0"/>
                            </a:rPr>
                            <m:t>𝑓</m:t>
                          </m:r>
                        </m:e>
                        <m:sub>
                          <m:r>
                            <a:rPr lang="de-AT" sz="2700" i="1">
                              <a:latin typeface="Cambria Math" panose="02040503050406030204" pitchFamily="18" charset="0"/>
                            </a:rPr>
                            <m:t>𝑖</m:t>
                          </m:r>
                          <m:r>
                            <a:rPr lang="de-AT" sz="2700" i="1">
                              <a:latin typeface="Cambria Math" panose="02040503050406030204" pitchFamily="18" charset="0"/>
                            </a:rPr>
                            <m:t>,</m:t>
                          </m:r>
                          <m:r>
                            <a:rPr lang="de-AT" sz="2700" i="1">
                              <a:latin typeface="Cambria Math" panose="02040503050406030204" pitchFamily="18" charset="0"/>
                            </a:rPr>
                            <m:t>𝑗</m:t>
                          </m:r>
                          <m:r>
                            <a:rPr lang="de-AT" sz="2700" i="1">
                              <a:latin typeface="Cambria Math" panose="02040503050406030204" pitchFamily="18" charset="0"/>
                            </a:rPr>
                            <m:t>,</m:t>
                          </m:r>
                          <m:r>
                            <a:rPr lang="de-AT" sz="2700" i="1">
                              <a:latin typeface="Cambria Math" panose="02040503050406030204" pitchFamily="18" charset="0"/>
                            </a:rPr>
                            <m:t>𝑘</m:t>
                          </m:r>
                        </m:sub>
                      </m:sSub>
                      <m:r>
                        <a:rPr lang="de-AT" sz="2700" i="1">
                          <a:latin typeface="Cambria Math" panose="02040503050406030204" pitchFamily="18" charset="0"/>
                        </a:rPr>
                        <m:t>=</m:t>
                      </m:r>
                      <m:sSub>
                        <m:sSubPr>
                          <m:ctrlPr>
                            <a:rPr lang="de-AT" sz="2700" i="1">
                              <a:latin typeface="Cambria Math" panose="02040503050406030204" pitchFamily="18" charset="0"/>
                            </a:rPr>
                          </m:ctrlPr>
                        </m:sSubPr>
                        <m:e>
                          <m:r>
                            <a:rPr lang="de-AT" sz="2700" i="1">
                              <a:latin typeface="Cambria Math" panose="02040503050406030204" pitchFamily="18" charset="0"/>
                            </a:rPr>
                            <m:t>𝑤</m:t>
                          </m:r>
                        </m:e>
                        <m:sub>
                          <m:r>
                            <a:rPr lang="de-AT" sz="2700" i="1">
                              <a:latin typeface="Cambria Math" panose="02040503050406030204" pitchFamily="18" charset="0"/>
                            </a:rPr>
                            <m:t>𝑘</m:t>
                          </m:r>
                        </m:sub>
                      </m:sSub>
                      <m:d>
                        <m:dPr>
                          <m:ctrlPr>
                            <a:rPr lang="de-AT" sz="2700" i="1">
                              <a:latin typeface="Cambria Math" panose="02040503050406030204" pitchFamily="18" charset="0"/>
                            </a:rPr>
                          </m:ctrlPr>
                        </m:dPr>
                        <m:e>
                          <m:sSub>
                            <m:sSubPr>
                              <m:ctrlPr>
                                <a:rPr lang="de-AT" sz="2700" i="1">
                                  <a:latin typeface="Cambria Math" panose="02040503050406030204" pitchFamily="18" charset="0"/>
                                </a:rPr>
                              </m:ctrlPr>
                            </m:sSubPr>
                            <m:e>
                              <m:r>
                                <a:rPr lang="de-AT" sz="2700" i="1">
                                  <a:latin typeface="Cambria Math" panose="02040503050406030204" pitchFamily="18" charset="0"/>
                                  <a:ea typeface="Cambria Math" panose="02040503050406030204" pitchFamily="18" charset="0"/>
                                </a:rPr>
                                <m:t>𝜆</m:t>
                              </m:r>
                            </m:e>
                            <m:sub>
                              <m:r>
                                <a:rPr lang="de-AT" sz="2700" i="1">
                                  <a:latin typeface="Cambria Math" panose="02040503050406030204" pitchFamily="18" charset="0"/>
                                </a:rPr>
                                <m:t>1</m:t>
                              </m:r>
                            </m:sub>
                          </m:sSub>
                          <m:sSub>
                            <m:sSubPr>
                              <m:ctrlPr>
                                <a:rPr lang="de-AT" sz="2700" i="1">
                                  <a:latin typeface="Cambria Math" panose="02040503050406030204" pitchFamily="18" charset="0"/>
                                </a:rPr>
                              </m:ctrlPr>
                            </m:sSubPr>
                            <m:e>
                              <m:r>
                                <a:rPr lang="de-AT" sz="2700" i="1">
                                  <a:latin typeface="Cambria Math" panose="02040503050406030204" pitchFamily="18" charset="0"/>
                                </a:rPr>
                                <m:t>𝑒</m:t>
                              </m:r>
                            </m:e>
                            <m:sub>
                              <m:r>
                                <a:rPr lang="de-AT" sz="2700" i="1">
                                  <a:latin typeface="Cambria Math" panose="02040503050406030204" pitchFamily="18" charset="0"/>
                                </a:rPr>
                                <m:t>𝑝𝑟𝑜𝑥</m:t>
                              </m:r>
                            </m:sub>
                          </m:sSub>
                          <m:r>
                            <a:rPr lang="de-AT" sz="2700" i="1">
                              <a:latin typeface="Cambria Math" panose="02040503050406030204" pitchFamily="18" charset="0"/>
                            </a:rPr>
                            <m:t>+</m:t>
                          </m:r>
                          <m:sSub>
                            <m:sSubPr>
                              <m:ctrlPr>
                                <a:rPr lang="de-AT" sz="2700" i="1">
                                  <a:latin typeface="Cambria Math" panose="02040503050406030204" pitchFamily="18" charset="0"/>
                                </a:rPr>
                              </m:ctrlPr>
                            </m:sSubPr>
                            <m:e>
                              <m:r>
                                <a:rPr lang="de-AT" sz="2700" i="1">
                                  <a:latin typeface="Cambria Math" panose="02040503050406030204" pitchFamily="18" charset="0"/>
                                  <a:ea typeface="Cambria Math" panose="02040503050406030204" pitchFamily="18" charset="0"/>
                                </a:rPr>
                                <m:t>𝜆</m:t>
                              </m:r>
                            </m:e>
                            <m:sub>
                              <m:r>
                                <a:rPr lang="de-AT" sz="2700" i="1">
                                  <a:latin typeface="Cambria Math" panose="02040503050406030204" pitchFamily="18" charset="0"/>
                                  <a:ea typeface="Cambria Math" panose="02040503050406030204" pitchFamily="18" charset="0"/>
                                </a:rPr>
                                <m:t>2</m:t>
                              </m:r>
                            </m:sub>
                          </m:sSub>
                          <m:sSub>
                            <m:sSubPr>
                              <m:ctrlPr>
                                <a:rPr lang="de-AT" sz="2700" i="1">
                                  <a:latin typeface="Cambria Math" panose="02040503050406030204" pitchFamily="18" charset="0"/>
                                </a:rPr>
                              </m:ctrlPr>
                            </m:sSubPr>
                            <m:e>
                              <m:r>
                                <a:rPr lang="de-AT" sz="2700" i="1">
                                  <a:latin typeface="Cambria Math" panose="02040503050406030204" pitchFamily="18" charset="0"/>
                                </a:rPr>
                                <m:t>𝑒</m:t>
                              </m:r>
                            </m:e>
                            <m:sub>
                              <m:r>
                                <a:rPr lang="de-AT" sz="2700" i="1">
                                  <a:latin typeface="Cambria Math" panose="02040503050406030204" pitchFamily="18" charset="0"/>
                                </a:rPr>
                                <m:t>𝑠𝑖𝑚</m:t>
                              </m:r>
                            </m:sub>
                          </m:sSub>
                        </m:e>
                      </m:d>
                    </m:oMath>
                  </m:oMathPara>
                </a14:m>
                <a:endParaRPr lang="de-AT" sz="2700" dirty="0" smtClean="0"/>
              </a:p>
              <a:p>
                <a:endParaRPr lang="de-AT" sz="2700" dirty="0" smtClean="0"/>
              </a:p>
            </p:txBody>
          </p:sp>
        </mc:Choice>
        <mc:Fallback xmlns="">
          <p:sp>
            <p:nvSpPr>
              <p:cNvPr id="56" name="TextBox 5"/>
              <p:cNvSpPr txBox="1">
                <a:spLocks noRot="1" noChangeAspect="1" noMove="1" noResize="1" noEditPoints="1" noAdjustHandles="1" noChangeArrowheads="1" noChangeShapeType="1" noTextEdit="1"/>
              </p:cNvSpPr>
              <p:nvPr/>
            </p:nvSpPr>
            <p:spPr>
              <a:xfrm>
                <a:off x="2346102" y="640234"/>
                <a:ext cx="4464492" cy="894091"/>
              </a:xfrm>
              <a:prstGeom prst="rect">
                <a:avLst/>
              </a:prstGeom>
              <a:blipFill rotWithShape="1">
                <a:blip r:embed="rId10"/>
                <a:stretch>
                  <a:fillRect/>
                </a:stretch>
              </a:blipFill>
            </p:spPr>
            <p:txBody>
              <a:bodyPr/>
              <a:lstStyle/>
              <a:p>
                <a:r>
                  <a:rPr lang="de-AT">
                    <a:noFill/>
                  </a:rPr>
                  <a:t> </a:t>
                </a:r>
              </a:p>
            </p:txBody>
          </p:sp>
        </mc:Fallback>
      </mc:AlternateContent>
    </p:spTree>
    <p:extLst>
      <p:ext uri="{BB962C8B-B14F-4D97-AF65-F5344CB8AC3E}">
        <p14:creationId xmlns:p14="http://schemas.microsoft.com/office/powerpoint/2010/main" val="64889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61111E-6 4.69136E-6 L -0.15417 -0.11204 " pathEditMode="relative" rAng="0" ptsTypes="AA">
                                      <p:cBhvr>
                                        <p:cTn id="6" dur="1000" fill="hold"/>
                                        <p:tgtEl>
                                          <p:spTgt spid="23"/>
                                        </p:tgtEl>
                                        <p:attrNameLst>
                                          <p:attrName>ppt_x</p:attrName>
                                          <p:attrName>ppt_y</p:attrName>
                                        </p:attrNameLst>
                                      </p:cBhvr>
                                      <p:rCtr x="-7708" y="-5617"/>
                                    </p:animMotion>
                                  </p:childTnLst>
                                </p:cTn>
                              </p:par>
                              <p:par>
                                <p:cTn id="7" presetID="42" presetClass="path" presetSubtype="0" accel="50000" decel="50000" fill="hold" nodeType="withEffect">
                                  <p:stCondLst>
                                    <p:cond delay="0"/>
                                  </p:stCondLst>
                                  <p:childTnLst>
                                    <p:animMotion origin="layout" path="M 4.44444E-6 3.08642E-6 L 0.21128 -0.05031 " pathEditMode="relative" rAng="0" ptsTypes="AA">
                                      <p:cBhvr>
                                        <p:cTn id="8" dur="1000" fill="hold"/>
                                        <p:tgtEl>
                                          <p:spTgt spid="38"/>
                                        </p:tgtEl>
                                        <p:attrNameLst>
                                          <p:attrName>ppt_x</p:attrName>
                                          <p:attrName>ppt_y</p:attrName>
                                        </p:attrNameLst>
                                      </p:cBhvr>
                                      <p:rCtr x="10556" y="-2531"/>
                                    </p:animMotion>
                                  </p:childTnLst>
                                </p:cTn>
                              </p:par>
                            </p:childTnLst>
                          </p:cTn>
                        </p:par>
                        <p:par>
                          <p:cTn id="9" fill="hold">
                            <p:stCondLst>
                              <p:cond delay="1000"/>
                            </p:stCondLst>
                            <p:childTnLst>
                              <p:par>
                                <p:cTn id="10" presetID="10" presetClass="exit" presetSubtype="0" fill="hold" nodeType="after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38"/>
                                        </p:tgtEl>
                                      </p:cBhvr>
                                    </p:animEffect>
                                    <p:set>
                                      <p:cBhvr>
                                        <p:cTn id="15" dur="1" fill="hold">
                                          <p:stCondLst>
                                            <p:cond delay="499"/>
                                          </p:stCondLst>
                                        </p:cTn>
                                        <p:tgtEl>
                                          <p:spTgt spid="3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7"/>
          <p:cNvSpPr/>
          <p:nvPr/>
        </p:nvSpPr>
        <p:spPr>
          <a:xfrm>
            <a:off x="5926579" y="735242"/>
            <a:ext cx="626621" cy="432048"/>
          </a:xfrm>
          <a:prstGeom prst="rect">
            <a:avLst/>
          </a:prstGeom>
          <a:noFill/>
          <a:ln w="28575">
            <a:solidFill>
              <a:srgbClr val="C4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AT" sz="1800"/>
          </a:p>
        </p:txBody>
      </p:sp>
      <p:sp>
        <p:nvSpPr>
          <p:cNvPr id="2" name="Title 1"/>
          <p:cNvSpPr>
            <a:spLocks noGrp="1"/>
          </p:cNvSpPr>
          <p:nvPr>
            <p:ph type="title"/>
          </p:nvPr>
        </p:nvSpPr>
        <p:spPr/>
        <p:txBody>
          <a:bodyPr/>
          <a:lstStyle/>
          <a:p>
            <a:r>
              <a:rPr lang="de-AT" dirty="0" smtClean="0"/>
              <a:t>Automatic Layout Optimization</a:t>
            </a:r>
            <a:endParaRPr lang="de-AT" dirty="0"/>
          </a:p>
        </p:txBody>
      </p:sp>
      <p:grpSp>
        <p:nvGrpSpPr>
          <p:cNvPr id="38" name="Group 37"/>
          <p:cNvGrpSpPr/>
          <p:nvPr/>
        </p:nvGrpSpPr>
        <p:grpSpPr>
          <a:xfrm>
            <a:off x="2495121" y="1613146"/>
            <a:ext cx="4597159" cy="3256607"/>
            <a:chOff x="2618919" y="2327218"/>
            <a:chExt cx="6129545" cy="4342142"/>
          </a:xfrm>
        </p:grpSpPr>
        <p:sp>
          <p:nvSpPr>
            <p:cNvPr id="5" name="Rectangle 4"/>
            <p:cNvSpPr/>
            <p:nvPr/>
          </p:nvSpPr>
          <p:spPr>
            <a:xfrm>
              <a:off x="2618919" y="2327218"/>
              <a:ext cx="6120680" cy="43282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grpSp>
          <p:nvGrpSpPr>
            <p:cNvPr id="6" name="Group 5"/>
            <p:cNvGrpSpPr/>
            <p:nvPr/>
          </p:nvGrpSpPr>
          <p:grpSpPr>
            <a:xfrm>
              <a:off x="3298995" y="2341606"/>
              <a:ext cx="4760529" cy="4327754"/>
              <a:chOff x="1940400" y="1040400"/>
              <a:chExt cx="5266800" cy="4788000"/>
            </a:xfrm>
          </p:grpSpPr>
          <p:cxnSp>
            <p:nvCxnSpPr>
              <p:cNvPr id="7" name="Straight Connector 6"/>
              <p:cNvCxnSpPr/>
              <p:nvPr/>
            </p:nvCxnSpPr>
            <p:spPr>
              <a:xfrm>
                <a:off x="1940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692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445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976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500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02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54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207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627784" y="3193009"/>
              <a:ext cx="6120680" cy="2596652"/>
              <a:chOff x="1188000" y="1998000"/>
              <a:chExt cx="6771600" cy="2872800"/>
            </a:xfrm>
          </p:grpSpPr>
          <p:cxnSp>
            <p:nvCxnSpPr>
              <p:cNvPr id="16" name="Straight Connector 15"/>
              <p:cNvCxnSpPr/>
              <p:nvPr/>
            </p:nvCxnSpPr>
            <p:spPr>
              <a:xfrm>
                <a:off x="1188000" y="19980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a:off x="1188000" y="29556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17"/>
              <p:cNvCxnSpPr/>
              <p:nvPr/>
            </p:nvCxnSpPr>
            <p:spPr>
              <a:xfrm>
                <a:off x="1188000" y="39132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a:off x="1188000" y="48708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8574" y="3193009"/>
              <a:ext cx="1360800" cy="1732602"/>
            </a:xfrm>
            <a:prstGeom prst="rect">
              <a:avLst/>
            </a:prstGeom>
          </p:spPr>
        </p:pic>
      </p:grpSp>
      <p:grpSp>
        <p:nvGrpSpPr>
          <p:cNvPr id="39" name="Group 38"/>
          <p:cNvGrpSpPr/>
          <p:nvPr/>
        </p:nvGrpSpPr>
        <p:grpSpPr>
          <a:xfrm>
            <a:off x="5830183" y="3365008"/>
            <a:ext cx="1622137" cy="1622137"/>
            <a:chOff x="2618919" y="2327218"/>
            <a:chExt cx="6129545" cy="4342142"/>
          </a:xfrm>
        </p:grpSpPr>
        <p:sp>
          <p:nvSpPr>
            <p:cNvPr id="40" name="Rectangle 39"/>
            <p:cNvSpPr/>
            <p:nvPr/>
          </p:nvSpPr>
          <p:spPr>
            <a:xfrm>
              <a:off x="2618919" y="2327218"/>
              <a:ext cx="6120680" cy="43282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grpSp>
          <p:nvGrpSpPr>
            <p:cNvPr id="41" name="Group 40"/>
            <p:cNvGrpSpPr/>
            <p:nvPr/>
          </p:nvGrpSpPr>
          <p:grpSpPr>
            <a:xfrm>
              <a:off x="3298995" y="2341606"/>
              <a:ext cx="4760529" cy="4327754"/>
              <a:chOff x="1940400" y="1040400"/>
              <a:chExt cx="5266800" cy="4788000"/>
            </a:xfrm>
          </p:grpSpPr>
          <p:cxnSp>
            <p:nvCxnSpPr>
              <p:cNvPr id="48" name="Straight Connector 47"/>
              <p:cNvCxnSpPr/>
              <p:nvPr/>
            </p:nvCxnSpPr>
            <p:spPr>
              <a:xfrm>
                <a:off x="1940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692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445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1976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9500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702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454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207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2627784" y="3193009"/>
              <a:ext cx="6120680" cy="2596652"/>
              <a:chOff x="1188000" y="1998000"/>
              <a:chExt cx="6771600" cy="2872800"/>
            </a:xfrm>
          </p:grpSpPr>
          <p:cxnSp>
            <p:nvCxnSpPr>
              <p:cNvPr id="44" name="Straight Connector 43"/>
              <p:cNvCxnSpPr/>
              <p:nvPr/>
            </p:nvCxnSpPr>
            <p:spPr>
              <a:xfrm>
                <a:off x="1188000" y="19980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p:cNvCxnSpPr/>
              <p:nvPr/>
            </p:nvCxnSpPr>
            <p:spPr>
              <a:xfrm>
                <a:off x="1188000" y="29556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45"/>
              <p:cNvCxnSpPr/>
              <p:nvPr/>
            </p:nvCxnSpPr>
            <p:spPr>
              <a:xfrm>
                <a:off x="1188000" y="39132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p:cNvCxnSpPr/>
              <p:nvPr/>
            </p:nvCxnSpPr>
            <p:spPr>
              <a:xfrm>
                <a:off x="1188000" y="48708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222" y="3193009"/>
              <a:ext cx="1360801" cy="1732603"/>
            </a:xfrm>
            <a:prstGeom prst="rect">
              <a:avLst/>
            </a:prstGeom>
          </p:spPr>
        </p:pic>
      </p:grpSp>
      <mc:AlternateContent xmlns:mc="http://schemas.openxmlformats.org/markup-compatibility/2006" xmlns:a14="http://schemas.microsoft.com/office/drawing/2010/main">
        <mc:Choice Requires="a14">
          <p:sp>
            <p:nvSpPr>
              <p:cNvPr id="68" name="TextBox 67"/>
              <p:cNvSpPr txBox="1"/>
              <p:nvPr/>
            </p:nvSpPr>
            <p:spPr>
              <a:xfrm>
                <a:off x="149915" y="3598411"/>
                <a:ext cx="752385"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AT" sz="2700" i="1">
                              <a:latin typeface="Cambria Math" panose="02040503050406030204" pitchFamily="18" charset="0"/>
                            </a:rPr>
                          </m:ctrlPr>
                        </m:sSubPr>
                        <m:e>
                          <m:acc>
                            <m:accPr>
                              <m:chr m:val="̅"/>
                              <m:ctrlPr>
                                <a:rPr lang="de-AT" sz="2700" i="1">
                                  <a:latin typeface="Cambria Math" panose="02040503050406030204" pitchFamily="18" charset="0"/>
                                </a:rPr>
                              </m:ctrlPr>
                            </m:accPr>
                            <m:e>
                              <m:r>
                                <a:rPr lang="de-AT" sz="2700" i="1">
                                  <a:latin typeface="Cambria Math" panose="02040503050406030204" pitchFamily="18" charset="0"/>
                                </a:rPr>
                                <m:t>𝑀</m:t>
                              </m:r>
                            </m:e>
                          </m:acc>
                        </m:e>
                        <m:sub>
                          <m:r>
                            <a:rPr lang="de-AT" sz="2700" i="1">
                              <a:latin typeface="Cambria Math" panose="02040503050406030204" pitchFamily="18" charset="0"/>
                            </a:rPr>
                            <m:t>𝑂</m:t>
                          </m:r>
                        </m:sub>
                      </m:sSub>
                    </m:oMath>
                  </m:oMathPara>
                </a14:m>
                <a:endParaRPr lang="de-AT" sz="2700" dirty="0"/>
              </a:p>
            </p:txBody>
          </p:sp>
        </mc:Choice>
        <mc:Fallback xmlns="">
          <p:sp>
            <p:nvSpPr>
              <p:cNvPr id="68" name="TextBox 67"/>
              <p:cNvSpPr txBox="1">
                <a:spLocks noRot="1" noChangeAspect="1" noMove="1" noResize="1" noEditPoints="1" noAdjustHandles="1" noChangeArrowheads="1" noChangeShapeType="1" noTextEdit="1"/>
              </p:cNvSpPr>
              <p:nvPr/>
            </p:nvSpPr>
            <p:spPr>
              <a:xfrm>
                <a:off x="149915" y="3598411"/>
                <a:ext cx="752385" cy="507831"/>
              </a:xfrm>
              <a:prstGeom prst="rect">
                <a:avLst/>
              </a:prstGeom>
              <a:blipFill rotWithShape="1">
                <a:blip r:embed="rId5"/>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8436899" y="3597929"/>
                <a:ext cx="470321" cy="5087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AT" sz="2700" i="1" smtClean="0">
                              <a:latin typeface="Cambria Math" panose="02040503050406030204" pitchFamily="18" charset="0"/>
                            </a:rPr>
                          </m:ctrlPr>
                        </m:accPr>
                        <m:e>
                          <m:r>
                            <a:rPr lang="de-AT" sz="2700" b="0" i="1" smtClean="0">
                              <a:latin typeface="Cambria Math" panose="02040503050406030204" pitchFamily="18" charset="0"/>
                            </a:rPr>
                            <m:t>𝑆</m:t>
                          </m:r>
                        </m:e>
                      </m:acc>
                    </m:oMath>
                  </m:oMathPara>
                </a14:m>
                <a:endParaRPr lang="de-AT" sz="2700" dirty="0"/>
              </a:p>
            </p:txBody>
          </p:sp>
        </mc:Choice>
        <mc:Fallback xmlns="">
          <p:sp>
            <p:nvSpPr>
              <p:cNvPr id="69" name="TextBox 68"/>
              <p:cNvSpPr txBox="1">
                <a:spLocks noRot="1" noChangeAspect="1" noMove="1" noResize="1" noEditPoints="1" noAdjustHandles="1" noChangeArrowheads="1" noChangeShapeType="1" noTextEdit="1"/>
              </p:cNvSpPr>
              <p:nvPr/>
            </p:nvSpPr>
            <p:spPr>
              <a:xfrm>
                <a:off x="8436899" y="3597929"/>
                <a:ext cx="470321" cy="508794"/>
              </a:xfrm>
              <a:prstGeom prst="rect">
                <a:avLst/>
              </a:prstGeom>
              <a:blipFill rotWithShape="1">
                <a:blip r:embed="rId6"/>
                <a:stretch>
                  <a:fillRect/>
                </a:stretch>
              </a:blipFill>
            </p:spPr>
            <p:txBody>
              <a:bodyPr/>
              <a:lstStyle/>
              <a:p>
                <a:r>
                  <a:rPr lang="de-AT">
                    <a:noFill/>
                  </a:rPr>
                  <a:t> </a:t>
                </a:r>
              </a:p>
            </p:txBody>
          </p:sp>
        </mc:Fallback>
      </mc:AlternateContent>
      <p:sp>
        <p:nvSpPr>
          <p:cNvPr id="3" name="Slide Number Placeholder 2"/>
          <p:cNvSpPr>
            <a:spLocks noGrp="1"/>
          </p:cNvSpPr>
          <p:nvPr>
            <p:ph type="sldNum" sz="quarter" idx="12"/>
          </p:nvPr>
        </p:nvSpPr>
        <p:spPr/>
        <p:txBody>
          <a:bodyPr/>
          <a:lstStyle/>
          <a:p>
            <a:fld id="{1E715380-4A69-4FAD-BF5D-F63BA9227062}" type="slidenum">
              <a:rPr lang="de-AT" smtClean="0"/>
              <a:pPr/>
              <a:t>17</a:t>
            </a:fld>
            <a:endParaRPr lang="de-AT" dirty="0"/>
          </a:p>
        </p:txBody>
      </p:sp>
      <mc:AlternateContent xmlns:mc="http://schemas.openxmlformats.org/markup-compatibility/2006" xmlns:a14="http://schemas.microsoft.com/office/drawing/2010/main">
        <mc:Choice Requires="a14">
          <p:sp>
            <p:nvSpPr>
              <p:cNvPr id="56" name="TextBox 5"/>
              <p:cNvSpPr txBox="1"/>
              <p:nvPr/>
            </p:nvSpPr>
            <p:spPr>
              <a:xfrm>
                <a:off x="2346102" y="640234"/>
                <a:ext cx="4464492" cy="8940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AT" sz="2700" i="1" smtClean="0">
                              <a:latin typeface="Cambria Math" panose="02040503050406030204" pitchFamily="18" charset="0"/>
                            </a:rPr>
                          </m:ctrlPr>
                        </m:sSubPr>
                        <m:e>
                          <m:r>
                            <a:rPr lang="de-AT" sz="2700" i="1">
                              <a:latin typeface="Cambria Math" panose="02040503050406030204" pitchFamily="18" charset="0"/>
                            </a:rPr>
                            <m:t>𝑓</m:t>
                          </m:r>
                        </m:e>
                        <m:sub>
                          <m:r>
                            <a:rPr lang="de-AT" sz="2700" i="1">
                              <a:latin typeface="Cambria Math" panose="02040503050406030204" pitchFamily="18" charset="0"/>
                            </a:rPr>
                            <m:t>𝑖</m:t>
                          </m:r>
                          <m:r>
                            <a:rPr lang="de-AT" sz="2700" i="1">
                              <a:latin typeface="Cambria Math" panose="02040503050406030204" pitchFamily="18" charset="0"/>
                            </a:rPr>
                            <m:t>,</m:t>
                          </m:r>
                          <m:r>
                            <a:rPr lang="de-AT" sz="2700" i="1">
                              <a:latin typeface="Cambria Math" panose="02040503050406030204" pitchFamily="18" charset="0"/>
                            </a:rPr>
                            <m:t>𝑗</m:t>
                          </m:r>
                          <m:r>
                            <a:rPr lang="de-AT" sz="2700" i="1">
                              <a:latin typeface="Cambria Math" panose="02040503050406030204" pitchFamily="18" charset="0"/>
                            </a:rPr>
                            <m:t>,</m:t>
                          </m:r>
                          <m:r>
                            <a:rPr lang="de-AT" sz="2700" i="1">
                              <a:latin typeface="Cambria Math" panose="02040503050406030204" pitchFamily="18" charset="0"/>
                            </a:rPr>
                            <m:t>𝑘</m:t>
                          </m:r>
                        </m:sub>
                      </m:sSub>
                      <m:r>
                        <a:rPr lang="de-AT" sz="2700" i="1">
                          <a:latin typeface="Cambria Math" panose="02040503050406030204" pitchFamily="18" charset="0"/>
                        </a:rPr>
                        <m:t>=</m:t>
                      </m:r>
                      <m:sSub>
                        <m:sSubPr>
                          <m:ctrlPr>
                            <a:rPr lang="de-AT" sz="2700" i="1">
                              <a:latin typeface="Cambria Math" panose="02040503050406030204" pitchFamily="18" charset="0"/>
                            </a:rPr>
                          </m:ctrlPr>
                        </m:sSubPr>
                        <m:e>
                          <m:r>
                            <a:rPr lang="de-AT" sz="2700" i="1">
                              <a:latin typeface="Cambria Math" panose="02040503050406030204" pitchFamily="18" charset="0"/>
                            </a:rPr>
                            <m:t>𝑤</m:t>
                          </m:r>
                        </m:e>
                        <m:sub>
                          <m:r>
                            <a:rPr lang="de-AT" sz="2700" i="1">
                              <a:latin typeface="Cambria Math" panose="02040503050406030204" pitchFamily="18" charset="0"/>
                            </a:rPr>
                            <m:t>𝑘</m:t>
                          </m:r>
                        </m:sub>
                      </m:sSub>
                      <m:d>
                        <m:dPr>
                          <m:ctrlPr>
                            <a:rPr lang="de-AT" sz="2700" i="1">
                              <a:latin typeface="Cambria Math" panose="02040503050406030204" pitchFamily="18" charset="0"/>
                            </a:rPr>
                          </m:ctrlPr>
                        </m:dPr>
                        <m:e>
                          <m:sSub>
                            <m:sSubPr>
                              <m:ctrlPr>
                                <a:rPr lang="de-AT" sz="2700" i="1">
                                  <a:latin typeface="Cambria Math" panose="02040503050406030204" pitchFamily="18" charset="0"/>
                                </a:rPr>
                              </m:ctrlPr>
                            </m:sSubPr>
                            <m:e>
                              <m:r>
                                <a:rPr lang="de-AT" sz="2700" i="1">
                                  <a:latin typeface="Cambria Math" panose="02040503050406030204" pitchFamily="18" charset="0"/>
                                  <a:ea typeface="Cambria Math" panose="02040503050406030204" pitchFamily="18" charset="0"/>
                                </a:rPr>
                                <m:t>𝜆</m:t>
                              </m:r>
                            </m:e>
                            <m:sub>
                              <m:r>
                                <a:rPr lang="de-AT" sz="2700" i="1">
                                  <a:latin typeface="Cambria Math" panose="02040503050406030204" pitchFamily="18" charset="0"/>
                                </a:rPr>
                                <m:t>1</m:t>
                              </m:r>
                            </m:sub>
                          </m:sSub>
                          <m:sSub>
                            <m:sSubPr>
                              <m:ctrlPr>
                                <a:rPr lang="de-AT" sz="2700" i="1">
                                  <a:latin typeface="Cambria Math" panose="02040503050406030204" pitchFamily="18" charset="0"/>
                                </a:rPr>
                              </m:ctrlPr>
                            </m:sSubPr>
                            <m:e>
                              <m:r>
                                <a:rPr lang="de-AT" sz="2700" i="1">
                                  <a:latin typeface="Cambria Math" panose="02040503050406030204" pitchFamily="18" charset="0"/>
                                </a:rPr>
                                <m:t>𝑒</m:t>
                              </m:r>
                            </m:e>
                            <m:sub>
                              <m:r>
                                <a:rPr lang="de-AT" sz="2700" i="1">
                                  <a:latin typeface="Cambria Math" panose="02040503050406030204" pitchFamily="18" charset="0"/>
                                </a:rPr>
                                <m:t>𝑝𝑟𝑜𝑥</m:t>
                              </m:r>
                            </m:sub>
                          </m:sSub>
                          <m:r>
                            <a:rPr lang="de-AT" sz="2700" i="1">
                              <a:latin typeface="Cambria Math" panose="02040503050406030204" pitchFamily="18" charset="0"/>
                            </a:rPr>
                            <m:t>+</m:t>
                          </m:r>
                          <m:sSub>
                            <m:sSubPr>
                              <m:ctrlPr>
                                <a:rPr lang="de-AT" sz="2700" i="1">
                                  <a:latin typeface="Cambria Math" panose="02040503050406030204" pitchFamily="18" charset="0"/>
                                </a:rPr>
                              </m:ctrlPr>
                            </m:sSubPr>
                            <m:e>
                              <m:r>
                                <a:rPr lang="de-AT" sz="2700" i="1">
                                  <a:latin typeface="Cambria Math" panose="02040503050406030204" pitchFamily="18" charset="0"/>
                                  <a:ea typeface="Cambria Math" panose="02040503050406030204" pitchFamily="18" charset="0"/>
                                </a:rPr>
                                <m:t>𝜆</m:t>
                              </m:r>
                            </m:e>
                            <m:sub>
                              <m:r>
                                <a:rPr lang="de-AT" sz="2700" i="1">
                                  <a:latin typeface="Cambria Math" panose="02040503050406030204" pitchFamily="18" charset="0"/>
                                  <a:ea typeface="Cambria Math" panose="02040503050406030204" pitchFamily="18" charset="0"/>
                                </a:rPr>
                                <m:t>2</m:t>
                              </m:r>
                            </m:sub>
                          </m:sSub>
                          <m:sSub>
                            <m:sSubPr>
                              <m:ctrlPr>
                                <a:rPr lang="de-AT" sz="2700" i="1">
                                  <a:latin typeface="Cambria Math" panose="02040503050406030204" pitchFamily="18" charset="0"/>
                                </a:rPr>
                              </m:ctrlPr>
                            </m:sSubPr>
                            <m:e>
                              <m:r>
                                <a:rPr lang="de-AT" sz="2700" i="1">
                                  <a:latin typeface="Cambria Math" panose="02040503050406030204" pitchFamily="18" charset="0"/>
                                </a:rPr>
                                <m:t>𝑒</m:t>
                              </m:r>
                            </m:e>
                            <m:sub>
                              <m:r>
                                <a:rPr lang="de-AT" sz="2700" i="1">
                                  <a:latin typeface="Cambria Math" panose="02040503050406030204" pitchFamily="18" charset="0"/>
                                </a:rPr>
                                <m:t>𝑠𝑖𝑚</m:t>
                              </m:r>
                            </m:sub>
                          </m:sSub>
                        </m:e>
                      </m:d>
                    </m:oMath>
                  </m:oMathPara>
                </a14:m>
                <a:endParaRPr lang="de-AT" sz="2700" dirty="0" smtClean="0"/>
              </a:p>
              <a:p>
                <a:endParaRPr lang="de-AT" sz="2700" dirty="0" smtClean="0"/>
              </a:p>
            </p:txBody>
          </p:sp>
        </mc:Choice>
        <mc:Fallback xmlns="">
          <p:sp>
            <p:nvSpPr>
              <p:cNvPr id="56" name="TextBox 5"/>
              <p:cNvSpPr txBox="1">
                <a:spLocks noRot="1" noChangeAspect="1" noMove="1" noResize="1" noEditPoints="1" noAdjustHandles="1" noChangeArrowheads="1" noChangeShapeType="1" noTextEdit="1"/>
              </p:cNvSpPr>
              <p:nvPr/>
            </p:nvSpPr>
            <p:spPr>
              <a:xfrm>
                <a:off x="2346102" y="640234"/>
                <a:ext cx="4464492" cy="894091"/>
              </a:xfrm>
              <a:prstGeom prst="rect">
                <a:avLst/>
              </a:prstGeom>
              <a:blipFill rotWithShape="1">
                <a:blip r:embed="rId7"/>
                <a:stretch>
                  <a:fillRect/>
                </a:stretch>
              </a:blipFill>
            </p:spPr>
            <p:txBody>
              <a:bodyPr/>
              <a:lstStyle/>
              <a:p>
                <a:r>
                  <a:rPr lang="de-AT">
                    <a:noFill/>
                  </a:rPr>
                  <a:t> </a:t>
                </a:r>
              </a:p>
            </p:txBody>
          </p:sp>
        </mc:Fallback>
      </mc:AlternateContent>
      <p:grpSp>
        <p:nvGrpSpPr>
          <p:cNvPr id="57" name="Group 66"/>
          <p:cNvGrpSpPr/>
          <p:nvPr/>
        </p:nvGrpSpPr>
        <p:grpSpPr>
          <a:xfrm>
            <a:off x="3005179" y="2262489"/>
            <a:ext cx="1529684" cy="2596833"/>
            <a:chOff x="360172" y="1897233"/>
            <a:chExt cx="2043897" cy="3468708"/>
          </a:xfrm>
        </p:grpSpPr>
        <p:pic>
          <p:nvPicPr>
            <p:cNvPr id="58"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2869" y="1901997"/>
              <a:ext cx="2041200" cy="3463944"/>
            </a:xfrm>
            <a:prstGeom prst="rect">
              <a:avLst/>
            </a:prstGeom>
          </p:spPr>
        </p:pic>
        <p:sp>
          <p:nvSpPr>
            <p:cNvPr id="59" name="Freeform 65"/>
            <p:cNvSpPr/>
            <p:nvPr/>
          </p:nvSpPr>
          <p:spPr>
            <a:xfrm>
              <a:off x="360172" y="1897233"/>
              <a:ext cx="2043113" cy="3467100"/>
            </a:xfrm>
            <a:custGeom>
              <a:avLst/>
              <a:gdLst>
                <a:gd name="connsiteX0" fmla="*/ 0 w 2043113"/>
                <a:gd name="connsiteY0" fmla="*/ 0 h 3467100"/>
                <a:gd name="connsiteX1" fmla="*/ 0 w 2043113"/>
                <a:gd name="connsiteY1" fmla="*/ 2605087 h 3467100"/>
                <a:gd name="connsiteX2" fmla="*/ 681038 w 2043113"/>
                <a:gd name="connsiteY2" fmla="*/ 2605087 h 3467100"/>
                <a:gd name="connsiteX3" fmla="*/ 681038 w 2043113"/>
                <a:gd name="connsiteY3" fmla="*/ 3467100 h 3467100"/>
                <a:gd name="connsiteX4" fmla="*/ 2043113 w 2043113"/>
                <a:gd name="connsiteY4" fmla="*/ 3467100 h 3467100"/>
                <a:gd name="connsiteX5" fmla="*/ 2043113 w 2043113"/>
                <a:gd name="connsiteY5" fmla="*/ 4762 h 3467100"/>
                <a:gd name="connsiteX6" fmla="*/ 0 w 2043113"/>
                <a:gd name="connsiteY6"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3113" h="3467100">
                  <a:moveTo>
                    <a:pt x="0" y="0"/>
                  </a:moveTo>
                  <a:lnTo>
                    <a:pt x="0" y="2605087"/>
                  </a:lnTo>
                  <a:lnTo>
                    <a:pt x="681038" y="2605087"/>
                  </a:lnTo>
                  <a:lnTo>
                    <a:pt x="681038" y="3467100"/>
                  </a:lnTo>
                  <a:lnTo>
                    <a:pt x="2043113" y="3467100"/>
                  </a:lnTo>
                  <a:lnTo>
                    <a:pt x="2043113" y="4762"/>
                  </a:lnTo>
                  <a:lnTo>
                    <a:pt x="0"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grpSp>
      <p:grpSp>
        <p:nvGrpSpPr>
          <p:cNvPr id="67" name="Group 66"/>
          <p:cNvGrpSpPr/>
          <p:nvPr/>
        </p:nvGrpSpPr>
        <p:grpSpPr>
          <a:xfrm>
            <a:off x="1690891" y="3365008"/>
            <a:ext cx="1622137" cy="1622137"/>
            <a:chOff x="360172" y="1897233"/>
            <a:chExt cx="2043897" cy="3468708"/>
          </a:xfrm>
        </p:grpSpPr>
        <p:pic>
          <p:nvPicPr>
            <p:cNvPr id="65" name="Picture 6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869" y="1901997"/>
              <a:ext cx="2041200" cy="3463944"/>
            </a:xfrm>
            <a:prstGeom prst="rect">
              <a:avLst/>
            </a:prstGeom>
          </p:spPr>
        </p:pic>
        <p:sp>
          <p:nvSpPr>
            <p:cNvPr id="66" name="Freeform 65"/>
            <p:cNvSpPr/>
            <p:nvPr/>
          </p:nvSpPr>
          <p:spPr>
            <a:xfrm>
              <a:off x="360172" y="1897233"/>
              <a:ext cx="2043113" cy="3467100"/>
            </a:xfrm>
            <a:custGeom>
              <a:avLst/>
              <a:gdLst>
                <a:gd name="connsiteX0" fmla="*/ 0 w 2043113"/>
                <a:gd name="connsiteY0" fmla="*/ 0 h 3467100"/>
                <a:gd name="connsiteX1" fmla="*/ 0 w 2043113"/>
                <a:gd name="connsiteY1" fmla="*/ 2605087 h 3467100"/>
                <a:gd name="connsiteX2" fmla="*/ 681038 w 2043113"/>
                <a:gd name="connsiteY2" fmla="*/ 2605087 h 3467100"/>
                <a:gd name="connsiteX3" fmla="*/ 681038 w 2043113"/>
                <a:gd name="connsiteY3" fmla="*/ 3467100 h 3467100"/>
                <a:gd name="connsiteX4" fmla="*/ 2043113 w 2043113"/>
                <a:gd name="connsiteY4" fmla="*/ 3467100 h 3467100"/>
                <a:gd name="connsiteX5" fmla="*/ 2043113 w 2043113"/>
                <a:gd name="connsiteY5" fmla="*/ 4762 h 3467100"/>
                <a:gd name="connsiteX6" fmla="*/ 0 w 2043113"/>
                <a:gd name="connsiteY6"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3113" h="3467100">
                  <a:moveTo>
                    <a:pt x="0" y="0"/>
                  </a:moveTo>
                  <a:lnTo>
                    <a:pt x="0" y="2605087"/>
                  </a:lnTo>
                  <a:lnTo>
                    <a:pt x="681038" y="2605087"/>
                  </a:lnTo>
                  <a:lnTo>
                    <a:pt x="681038" y="3467100"/>
                  </a:lnTo>
                  <a:lnTo>
                    <a:pt x="2043113" y="3467100"/>
                  </a:lnTo>
                  <a:lnTo>
                    <a:pt x="2043113" y="4762"/>
                  </a:lnTo>
                  <a:lnTo>
                    <a:pt x="0"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grpSp>
      <p:sp>
        <p:nvSpPr>
          <p:cNvPr id="60" name="Pfeil nach rechts 59"/>
          <p:cNvSpPr/>
          <p:nvPr/>
        </p:nvSpPr>
        <p:spPr>
          <a:xfrm rot="5400000">
            <a:off x="2315233" y="2944383"/>
            <a:ext cx="375592" cy="175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feil nach rechts 60"/>
          <p:cNvSpPr/>
          <p:nvPr/>
        </p:nvSpPr>
        <p:spPr>
          <a:xfrm rot="5400000">
            <a:off x="6454628" y="3047204"/>
            <a:ext cx="375592" cy="175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2" name="TextBox 67"/>
              <p:cNvSpPr txBox="1"/>
              <p:nvPr/>
            </p:nvSpPr>
            <p:spPr>
              <a:xfrm>
                <a:off x="149915" y="1703398"/>
                <a:ext cx="752385"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AT" sz="2700" i="1" smtClean="0">
                              <a:latin typeface="Cambria Math" panose="02040503050406030204" pitchFamily="18" charset="0"/>
                            </a:rPr>
                          </m:ctrlPr>
                        </m:sSubPr>
                        <m:e>
                          <m:r>
                            <a:rPr lang="de-AT" sz="2700" b="0" i="1" smtClean="0">
                              <a:latin typeface="Cambria Math"/>
                            </a:rPr>
                            <m:t>𝑀</m:t>
                          </m:r>
                        </m:e>
                        <m:sub>
                          <m:r>
                            <a:rPr lang="de-AT" sz="2700" i="1">
                              <a:latin typeface="Cambria Math" panose="02040503050406030204" pitchFamily="18" charset="0"/>
                            </a:rPr>
                            <m:t>𝑂</m:t>
                          </m:r>
                        </m:sub>
                      </m:sSub>
                    </m:oMath>
                  </m:oMathPara>
                </a14:m>
                <a:endParaRPr lang="de-AT" sz="2700" dirty="0"/>
              </a:p>
            </p:txBody>
          </p:sp>
        </mc:Choice>
        <mc:Fallback xmlns="">
          <p:sp>
            <p:nvSpPr>
              <p:cNvPr id="62" name="TextBox 67"/>
              <p:cNvSpPr txBox="1">
                <a:spLocks noRot="1" noChangeAspect="1" noMove="1" noResize="1" noEditPoints="1" noAdjustHandles="1" noChangeArrowheads="1" noChangeShapeType="1" noTextEdit="1"/>
              </p:cNvSpPr>
              <p:nvPr/>
            </p:nvSpPr>
            <p:spPr>
              <a:xfrm>
                <a:off x="149915" y="1703398"/>
                <a:ext cx="752385" cy="507831"/>
              </a:xfrm>
              <a:prstGeom prst="rect">
                <a:avLst/>
              </a:prstGeom>
              <a:blipFill rotWithShape="1">
                <a:blip r:embed="rId10"/>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70" name="TextBox 68"/>
              <p:cNvSpPr txBox="1"/>
              <p:nvPr/>
            </p:nvSpPr>
            <p:spPr>
              <a:xfrm>
                <a:off x="8436898" y="1702916"/>
                <a:ext cx="470322"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AT" sz="2700" b="0" i="1" smtClean="0">
                          <a:latin typeface="Cambria Math"/>
                        </a:rPr>
                        <m:t>𝑆</m:t>
                      </m:r>
                    </m:oMath>
                  </m:oMathPara>
                </a14:m>
                <a:endParaRPr lang="de-AT" sz="2700" dirty="0"/>
              </a:p>
            </p:txBody>
          </p:sp>
        </mc:Choice>
        <mc:Fallback xmlns="">
          <p:sp>
            <p:nvSpPr>
              <p:cNvPr id="70" name="TextBox 68"/>
              <p:cNvSpPr txBox="1">
                <a:spLocks noRot="1" noChangeAspect="1" noMove="1" noResize="1" noEditPoints="1" noAdjustHandles="1" noChangeArrowheads="1" noChangeShapeType="1" noTextEdit="1"/>
              </p:cNvSpPr>
              <p:nvPr/>
            </p:nvSpPr>
            <p:spPr>
              <a:xfrm>
                <a:off x="8436898" y="1702916"/>
                <a:ext cx="470322" cy="507831"/>
              </a:xfrm>
              <a:prstGeom prst="rect">
                <a:avLst/>
              </a:prstGeom>
              <a:blipFill rotWithShape="1">
                <a:blip r:embed="rId11"/>
                <a:stretch>
                  <a:fillRect/>
                </a:stretch>
              </a:blipFill>
            </p:spPr>
            <p:txBody>
              <a:bodyPr/>
              <a:lstStyle/>
              <a:p>
                <a:r>
                  <a:rPr lang="de-AT">
                    <a:noFill/>
                  </a:rPr>
                  <a:t> </a:t>
                </a:r>
              </a:p>
            </p:txBody>
          </p:sp>
        </mc:Fallback>
      </mc:AlternateContent>
    </p:spTree>
    <p:extLst>
      <p:ext uri="{BB962C8B-B14F-4D97-AF65-F5344CB8AC3E}">
        <p14:creationId xmlns:p14="http://schemas.microsoft.com/office/powerpoint/2010/main" val="349825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44444E-6 3.08642E-6 L 0.20399 -0.2284 " pathEditMode="relative" rAng="0" ptsTypes="AA">
                                      <p:cBhvr>
                                        <p:cTn id="6" dur="1000" fill="hold"/>
                                        <p:tgtEl>
                                          <p:spTgt spid="38"/>
                                        </p:tgtEl>
                                        <p:attrNameLst>
                                          <p:attrName>ppt_x</p:attrName>
                                          <p:attrName>ppt_y</p:attrName>
                                        </p:attrNameLst>
                                      </p:cBhvr>
                                      <p:rCtr x="10191" y="-11420"/>
                                    </p:animMotion>
                                  </p:childTnLst>
                                </p:cTn>
                              </p:par>
                              <p:par>
                                <p:cTn id="7" presetID="6" presetClass="emph" presetSubtype="0" fill="hold" nodeType="withEffect">
                                  <p:stCondLst>
                                    <p:cond delay="0"/>
                                  </p:stCondLst>
                                  <p:childTnLst>
                                    <p:animScale>
                                      <p:cBhvr>
                                        <p:cTn id="8" dur="1000" fill="hold"/>
                                        <p:tgtEl>
                                          <p:spTgt spid="38"/>
                                        </p:tgtEl>
                                      </p:cBhvr>
                                      <p:by x="50000" y="50000"/>
                                    </p:animScale>
                                  </p:childTnLst>
                                </p:cTn>
                              </p:par>
                              <p:par>
                                <p:cTn id="9" presetID="42" presetClass="path" presetSubtype="0" accel="50000" decel="50000" fill="hold" nodeType="withEffect">
                                  <p:stCondLst>
                                    <p:cond delay="0"/>
                                  </p:stCondLst>
                                  <p:childTnLst>
                                    <p:animMotion origin="layout" path="M 3.61111E-6 3.12153E-6 L -0.14063 -0.29026 " pathEditMode="relative" rAng="0" ptsTypes="AA">
                                      <p:cBhvr>
                                        <p:cTn id="10" dur="1000" fill="hold"/>
                                        <p:tgtEl>
                                          <p:spTgt spid="57"/>
                                        </p:tgtEl>
                                        <p:attrNameLst>
                                          <p:attrName>ppt_x</p:attrName>
                                          <p:attrName>ppt_y</p:attrName>
                                        </p:attrNameLst>
                                      </p:cBhvr>
                                      <p:rCtr x="-7031" y="-14528"/>
                                    </p:animMotion>
                                  </p:childTnLst>
                                </p:cTn>
                              </p:par>
                              <p:par>
                                <p:cTn id="11" presetID="6" presetClass="emph" presetSubtype="0" fill="hold" nodeType="withEffect">
                                  <p:stCondLst>
                                    <p:cond delay="0"/>
                                  </p:stCondLst>
                                  <p:childTnLst>
                                    <p:animScale>
                                      <p:cBhvr>
                                        <p:cTn id="12" dur="1000" fill="hold"/>
                                        <p:tgtEl>
                                          <p:spTgt spid="57"/>
                                        </p:tgtEl>
                                      </p:cBhvr>
                                      <p:by x="50000" y="50000"/>
                                    </p:animScale>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up)">
                                      <p:cBhvr>
                                        <p:cTn id="23" dur="500"/>
                                        <p:tgtEl>
                                          <p:spTgt spid="6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wipe(up)">
                                      <p:cBhvr>
                                        <p:cTn id="26" dur="500"/>
                                        <p:tgtEl>
                                          <p:spTgt spid="61"/>
                                        </p:tgtEl>
                                      </p:cBhvr>
                                    </p:animEffect>
                                  </p:childTnLst>
                                </p:cTn>
                              </p:par>
                              <p:par>
                                <p:cTn id="27" presetID="10" presetClass="entr" presetSubtype="0"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500"/>
                                        <p:tgtEl>
                                          <p:spTgt spid="6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fade">
                                      <p:cBhvr>
                                        <p:cTn id="3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60" grpId="0" animBg="1"/>
      <p:bldP spid="61" grpId="0" animBg="1"/>
      <p:bldP spid="62" grpId="0"/>
      <p:bldP spid="7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66"/>
          <p:cNvGrpSpPr/>
          <p:nvPr/>
        </p:nvGrpSpPr>
        <p:grpSpPr>
          <a:xfrm>
            <a:off x="827944" y="1347974"/>
            <a:ext cx="3240000" cy="3240000"/>
            <a:chOff x="360172" y="1897233"/>
            <a:chExt cx="2043897" cy="3468708"/>
          </a:xfrm>
        </p:grpSpPr>
        <p:pic>
          <p:nvPicPr>
            <p:cNvPr id="59"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869" y="1901997"/>
              <a:ext cx="2041200" cy="3463944"/>
            </a:xfrm>
            <a:prstGeom prst="rect">
              <a:avLst/>
            </a:prstGeom>
          </p:spPr>
        </p:pic>
        <p:sp>
          <p:nvSpPr>
            <p:cNvPr id="60" name="Freeform 65"/>
            <p:cNvSpPr/>
            <p:nvPr/>
          </p:nvSpPr>
          <p:spPr>
            <a:xfrm>
              <a:off x="360172" y="1897233"/>
              <a:ext cx="2043113" cy="3467100"/>
            </a:xfrm>
            <a:custGeom>
              <a:avLst/>
              <a:gdLst>
                <a:gd name="connsiteX0" fmla="*/ 0 w 2043113"/>
                <a:gd name="connsiteY0" fmla="*/ 0 h 3467100"/>
                <a:gd name="connsiteX1" fmla="*/ 0 w 2043113"/>
                <a:gd name="connsiteY1" fmla="*/ 2605087 h 3467100"/>
                <a:gd name="connsiteX2" fmla="*/ 681038 w 2043113"/>
                <a:gd name="connsiteY2" fmla="*/ 2605087 h 3467100"/>
                <a:gd name="connsiteX3" fmla="*/ 681038 w 2043113"/>
                <a:gd name="connsiteY3" fmla="*/ 3467100 h 3467100"/>
                <a:gd name="connsiteX4" fmla="*/ 2043113 w 2043113"/>
                <a:gd name="connsiteY4" fmla="*/ 3467100 h 3467100"/>
                <a:gd name="connsiteX5" fmla="*/ 2043113 w 2043113"/>
                <a:gd name="connsiteY5" fmla="*/ 4762 h 3467100"/>
                <a:gd name="connsiteX6" fmla="*/ 0 w 2043113"/>
                <a:gd name="connsiteY6"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3113" h="3467100">
                  <a:moveTo>
                    <a:pt x="0" y="0"/>
                  </a:moveTo>
                  <a:lnTo>
                    <a:pt x="0" y="2605087"/>
                  </a:lnTo>
                  <a:lnTo>
                    <a:pt x="681038" y="2605087"/>
                  </a:lnTo>
                  <a:lnTo>
                    <a:pt x="681038" y="3467100"/>
                  </a:lnTo>
                  <a:lnTo>
                    <a:pt x="2043113" y="3467100"/>
                  </a:lnTo>
                  <a:lnTo>
                    <a:pt x="2043113" y="4762"/>
                  </a:lnTo>
                  <a:lnTo>
                    <a:pt x="0"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grpSp>
      <p:sp>
        <p:nvSpPr>
          <p:cNvPr id="2" name="Title 1"/>
          <p:cNvSpPr>
            <a:spLocks noGrp="1"/>
          </p:cNvSpPr>
          <p:nvPr>
            <p:ph type="title"/>
          </p:nvPr>
        </p:nvSpPr>
        <p:spPr/>
        <p:txBody>
          <a:bodyPr/>
          <a:lstStyle/>
          <a:p>
            <a:r>
              <a:rPr lang="de-AT" dirty="0"/>
              <a:t>Automatic Layout Optimization</a:t>
            </a:r>
          </a:p>
        </p:txBody>
      </p:sp>
      <p:sp>
        <p:nvSpPr>
          <p:cNvPr id="35" name="Arc 34"/>
          <p:cNvSpPr/>
          <p:nvPr/>
        </p:nvSpPr>
        <p:spPr>
          <a:xfrm>
            <a:off x="-379730" y="700591"/>
            <a:ext cx="2528976" cy="2143319"/>
          </a:xfrm>
          <a:prstGeom prst="arc">
            <a:avLst>
              <a:gd name="adj1" fmla="val 1943015"/>
              <a:gd name="adj2" fmla="val 5440685"/>
            </a:avLst>
          </a:prstGeom>
          <a:ln w="76200">
            <a:solidFill>
              <a:srgbClr val="C00000"/>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de-AT" sz="1800"/>
          </a:p>
        </p:txBody>
      </p:sp>
      <p:grpSp>
        <p:nvGrpSpPr>
          <p:cNvPr id="37" name="Group 36"/>
          <p:cNvGrpSpPr/>
          <p:nvPr/>
        </p:nvGrpSpPr>
        <p:grpSpPr>
          <a:xfrm>
            <a:off x="5004048" y="1347974"/>
            <a:ext cx="3240000" cy="3240000"/>
            <a:chOff x="2618919" y="2327218"/>
            <a:chExt cx="6129545" cy="4342142"/>
          </a:xfrm>
        </p:grpSpPr>
        <p:sp>
          <p:nvSpPr>
            <p:cNvPr id="38" name="Rectangle 37"/>
            <p:cNvSpPr/>
            <p:nvPr/>
          </p:nvSpPr>
          <p:spPr>
            <a:xfrm>
              <a:off x="2618919" y="2327218"/>
              <a:ext cx="6120680" cy="43282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grpSp>
          <p:nvGrpSpPr>
            <p:cNvPr id="39" name="Group 38"/>
            <p:cNvGrpSpPr/>
            <p:nvPr/>
          </p:nvGrpSpPr>
          <p:grpSpPr>
            <a:xfrm>
              <a:off x="3298995" y="2341606"/>
              <a:ext cx="4760529" cy="4327754"/>
              <a:chOff x="1940400" y="1040400"/>
              <a:chExt cx="5266800" cy="4788000"/>
            </a:xfrm>
          </p:grpSpPr>
          <p:cxnSp>
            <p:nvCxnSpPr>
              <p:cNvPr id="46" name="Straight Connector 45"/>
              <p:cNvCxnSpPr/>
              <p:nvPr/>
            </p:nvCxnSpPr>
            <p:spPr>
              <a:xfrm>
                <a:off x="1940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692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445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1976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9500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702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454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207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2627784" y="3193009"/>
              <a:ext cx="6120680" cy="2596652"/>
              <a:chOff x="1188000" y="1998000"/>
              <a:chExt cx="6771600" cy="2872800"/>
            </a:xfrm>
          </p:grpSpPr>
          <p:cxnSp>
            <p:nvCxnSpPr>
              <p:cNvPr id="42" name="Straight Connector 41"/>
              <p:cNvCxnSpPr/>
              <p:nvPr/>
            </p:nvCxnSpPr>
            <p:spPr>
              <a:xfrm>
                <a:off x="1188000" y="19980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3" name="Straight Connector 42"/>
              <p:cNvCxnSpPr/>
              <p:nvPr/>
            </p:nvCxnSpPr>
            <p:spPr>
              <a:xfrm>
                <a:off x="1188000" y="29556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a:off x="1188000" y="39132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p:cNvCxnSpPr/>
              <p:nvPr/>
            </p:nvCxnSpPr>
            <p:spPr>
              <a:xfrm>
                <a:off x="1188000" y="48708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8572" y="3193009"/>
              <a:ext cx="1360801" cy="1732603"/>
            </a:xfrm>
            <a:prstGeom prst="rect">
              <a:avLst/>
            </a:prstGeom>
          </p:spPr>
        </p:pic>
      </p:grpSp>
      <p:sp>
        <p:nvSpPr>
          <p:cNvPr id="36" name="Arc 35"/>
          <p:cNvSpPr/>
          <p:nvPr/>
        </p:nvSpPr>
        <p:spPr>
          <a:xfrm>
            <a:off x="3813184" y="645905"/>
            <a:ext cx="2399130" cy="2143319"/>
          </a:xfrm>
          <a:prstGeom prst="arc">
            <a:avLst>
              <a:gd name="adj1" fmla="val 1782527"/>
              <a:gd name="adj2" fmla="val 5440685"/>
            </a:avLst>
          </a:prstGeom>
          <a:ln w="76200">
            <a:solidFill>
              <a:srgbClr val="C00000"/>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de-AT" sz="1800"/>
          </a:p>
        </p:txBody>
      </p:sp>
      <p:cxnSp>
        <p:nvCxnSpPr>
          <p:cNvPr id="34" name="Straight Connector 33"/>
          <p:cNvCxnSpPr/>
          <p:nvPr/>
        </p:nvCxnSpPr>
        <p:spPr>
          <a:xfrm>
            <a:off x="5004048" y="1347974"/>
            <a:ext cx="0" cy="1936796"/>
          </a:xfrm>
          <a:prstGeom prst="line">
            <a:avLst/>
          </a:prstGeom>
          <a:ln w="76200">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32" name="Straight Arrow Connector 31"/>
          <p:cNvCxnSpPr/>
          <p:nvPr/>
        </p:nvCxnSpPr>
        <p:spPr>
          <a:xfrm>
            <a:off x="5004048" y="1347974"/>
            <a:ext cx="1803152" cy="1606241"/>
          </a:xfrm>
          <a:prstGeom prst="straightConnector1">
            <a:avLst/>
          </a:prstGeom>
          <a:ln w="76200">
            <a:solidFill>
              <a:srgbClr val="C00000"/>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33" name="Straight Connector 32"/>
          <p:cNvCxnSpPr/>
          <p:nvPr/>
        </p:nvCxnSpPr>
        <p:spPr>
          <a:xfrm>
            <a:off x="832219" y="1347974"/>
            <a:ext cx="0" cy="1936796"/>
          </a:xfrm>
          <a:prstGeom prst="line">
            <a:avLst/>
          </a:prstGeom>
          <a:ln w="76200">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31" name="Straight Arrow Connector 30"/>
          <p:cNvCxnSpPr>
            <a:stCxn id="56" idx="0"/>
          </p:cNvCxnSpPr>
          <p:nvPr/>
        </p:nvCxnSpPr>
        <p:spPr>
          <a:xfrm>
            <a:off x="827944" y="1347974"/>
            <a:ext cx="1583816" cy="1548172"/>
          </a:xfrm>
          <a:prstGeom prst="straightConnector1">
            <a:avLst/>
          </a:prstGeom>
          <a:ln w="76200">
            <a:solidFill>
              <a:srgbClr val="C00000"/>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62" name="Rectangle 7"/>
          <p:cNvSpPr/>
          <p:nvPr/>
        </p:nvSpPr>
        <p:spPr>
          <a:xfrm>
            <a:off x="5926579" y="735242"/>
            <a:ext cx="626621" cy="432048"/>
          </a:xfrm>
          <a:prstGeom prst="rect">
            <a:avLst/>
          </a:prstGeom>
          <a:noFill/>
          <a:ln w="28575">
            <a:solidFill>
              <a:srgbClr val="C4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AT" sz="1800"/>
          </a:p>
        </p:txBody>
      </p:sp>
      <p:sp>
        <p:nvSpPr>
          <p:cNvPr id="3" name="Slide Number Placeholder 2"/>
          <p:cNvSpPr>
            <a:spLocks noGrp="1"/>
          </p:cNvSpPr>
          <p:nvPr>
            <p:ph type="sldNum" sz="quarter" idx="12"/>
          </p:nvPr>
        </p:nvSpPr>
        <p:spPr/>
        <p:txBody>
          <a:bodyPr/>
          <a:lstStyle/>
          <a:p>
            <a:fld id="{1E715380-4A69-4FAD-BF5D-F63BA9227062}" type="slidenum">
              <a:rPr lang="de-AT" smtClean="0"/>
              <a:pPr/>
              <a:t>18</a:t>
            </a:fld>
            <a:endParaRPr lang="de-AT" dirty="0"/>
          </a:p>
        </p:txBody>
      </p:sp>
      <mc:AlternateContent xmlns:mc="http://schemas.openxmlformats.org/markup-compatibility/2006" xmlns:a14="http://schemas.microsoft.com/office/drawing/2010/main">
        <mc:Choice Requires="a14">
          <p:sp>
            <p:nvSpPr>
              <p:cNvPr id="54" name="TextBox 5"/>
              <p:cNvSpPr txBox="1"/>
              <p:nvPr/>
            </p:nvSpPr>
            <p:spPr>
              <a:xfrm>
                <a:off x="2346102" y="640234"/>
                <a:ext cx="4464492" cy="8940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AT" sz="2700" i="1" smtClean="0">
                              <a:latin typeface="Cambria Math" panose="02040503050406030204" pitchFamily="18" charset="0"/>
                            </a:rPr>
                          </m:ctrlPr>
                        </m:sSubPr>
                        <m:e>
                          <m:r>
                            <a:rPr lang="de-AT" sz="2700" i="1">
                              <a:latin typeface="Cambria Math" panose="02040503050406030204" pitchFamily="18" charset="0"/>
                            </a:rPr>
                            <m:t>𝑓</m:t>
                          </m:r>
                        </m:e>
                        <m:sub>
                          <m:r>
                            <a:rPr lang="de-AT" sz="2700" i="1">
                              <a:latin typeface="Cambria Math" panose="02040503050406030204" pitchFamily="18" charset="0"/>
                            </a:rPr>
                            <m:t>𝑖</m:t>
                          </m:r>
                          <m:r>
                            <a:rPr lang="de-AT" sz="2700" i="1">
                              <a:latin typeface="Cambria Math" panose="02040503050406030204" pitchFamily="18" charset="0"/>
                            </a:rPr>
                            <m:t>,</m:t>
                          </m:r>
                          <m:r>
                            <a:rPr lang="de-AT" sz="2700" i="1">
                              <a:latin typeface="Cambria Math" panose="02040503050406030204" pitchFamily="18" charset="0"/>
                            </a:rPr>
                            <m:t>𝑗</m:t>
                          </m:r>
                          <m:r>
                            <a:rPr lang="de-AT" sz="2700" i="1">
                              <a:latin typeface="Cambria Math" panose="02040503050406030204" pitchFamily="18" charset="0"/>
                            </a:rPr>
                            <m:t>,</m:t>
                          </m:r>
                          <m:r>
                            <a:rPr lang="de-AT" sz="2700" i="1">
                              <a:latin typeface="Cambria Math" panose="02040503050406030204" pitchFamily="18" charset="0"/>
                            </a:rPr>
                            <m:t>𝑘</m:t>
                          </m:r>
                        </m:sub>
                      </m:sSub>
                      <m:r>
                        <a:rPr lang="de-AT" sz="2700" i="1">
                          <a:latin typeface="Cambria Math" panose="02040503050406030204" pitchFamily="18" charset="0"/>
                        </a:rPr>
                        <m:t>=</m:t>
                      </m:r>
                      <m:sSub>
                        <m:sSubPr>
                          <m:ctrlPr>
                            <a:rPr lang="de-AT" sz="2700" i="1">
                              <a:latin typeface="Cambria Math" panose="02040503050406030204" pitchFamily="18" charset="0"/>
                            </a:rPr>
                          </m:ctrlPr>
                        </m:sSubPr>
                        <m:e>
                          <m:r>
                            <a:rPr lang="de-AT" sz="2700" i="1">
                              <a:latin typeface="Cambria Math" panose="02040503050406030204" pitchFamily="18" charset="0"/>
                            </a:rPr>
                            <m:t>𝑤</m:t>
                          </m:r>
                        </m:e>
                        <m:sub>
                          <m:r>
                            <a:rPr lang="de-AT" sz="2700" i="1">
                              <a:latin typeface="Cambria Math" panose="02040503050406030204" pitchFamily="18" charset="0"/>
                            </a:rPr>
                            <m:t>𝑘</m:t>
                          </m:r>
                        </m:sub>
                      </m:sSub>
                      <m:d>
                        <m:dPr>
                          <m:ctrlPr>
                            <a:rPr lang="de-AT" sz="2700" i="1">
                              <a:latin typeface="Cambria Math" panose="02040503050406030204" pitchFamily="18" charset="0"/>
                            </a:rPr>
                          </m:ctrlPr>
                        </m:dPr>
                        <m:e>
                          <m:sSub>
                            <m:sSubPr>
                              <m:ctrlPr>
                                <a:rPr lang="de-AT" sz="2700" i="1">
                                  <a:latin typeface="Cambria Math" panose="02040503050406030204" pitchFamily="18" charset="0"/>
                                </a:rPr>
                              </m:ctrlPr>
                            </m:sSubPr>
                            <m:e>
                              <m:r>
                                <a:rPr lang="de-AT" sz="2700" i="1">
                                  <a:latin typeface="Cambria Math" panose="02040503050406030204" pitchFamily="18" charset="0"/>
                                  <a:ea typeface="Cambria Math" panose="02040503050406030204" pitchFamily="18" charset="0"/>
                                </a:rPr>
                                <m:t>𝜆</m:t>
                              </m:r>
                            </m:e>
                            <m:sub>
                              <m:r>
                                <a:rPr lang="de-AT" sz="2700" i="1">
                                  <a:latin typeface="Cambria Math" panose="02040503050406030204" pitchFamily="18" charset="0"/>
                                </a:rPr>
                                <m:t>1</m:t>
                              </m:r>
                            </m:sub>
                          </m:sSub>
                          <m:sSub>
                            <m:sSubPr>
                              <m:ctrlPr>
                                <a:rPr lang="de-AT" sz="2700" i="1">
                                  <a:latin typeface="Cambria Math" panose="02040503050406030204" pitchFamily="18" charset="0"/>
                                </a:rPr>
                              </m:ctrlPr>
                            </m:sSubPr>
                            <m:e>
                              <m:r>
                                <a:rPr lang="de-AT" sz="2700" i="1">
                                  <a:latin typeface="Cambria Math" panose="02040503050406030204" pitchFamily="18" charset="0"/>
                                </a:rPr>
                                <m:t>𝑒</m:t>
                              </m:r>
                            </m:e>
                            <m:sub>
                              <m:r>
                                <a:rPr lang="de-AT" sz="2700" i="1">
                                  <a:latin typeface="Cambria Math" panose="02040503050406030204" pitchFamily="18" charset="0"/>
                                </a:rPr>
                                <m:t>𝑝𝑟𝑜𝑥</m:t>
                              </m:r>
                            </m:sub>
                          </m:sSub>
                          <m:r>
                            <a:rPr lang="de-AT" sz="2700" i="1">
                              <a:latin typeface="Cambria Math" panose="02040503050406030204" pitchFamily="18" charset="0"/>
                            </a:rPr>
                            <m:t>+</m:t>
                          </m:r>
                          <m:sSub>
                            <m:sSubPr>
                              <m:ctrlPr>
                                <a:rPr lang="de-AT" sz="2700" i="1">
                                  <a:latin typeface="Cambria Math" panose="02040503050406030204" pitchFamily="18" charset="0"/>
                                </a:rPr>
                              </m:ctrlPr>
                            </m:sSubPr>
                            <m:e>
                              <m:r>
                                <a:rPr lang="de-AT" sz="2700" i="1">
                                  <a:latin typeface="Cambria Math" panose="02040503050406030204" pitchFamily="18" charset="0"/>
                                  <a:ea typeface="Cambria Math" panose="02040503050406030204" pitchFamily="18" charset="0"/>
                                </a:rPr>
                                <m:t>𝜆</m:t>
                              </m:r>
                            </m:e>
                            <m:sub>
                              <m:r>
                                <a:rPr lang="de-AT" sz="2700" i="1">
                                  <a:latin typeface="Cambria Math" panose="02040503050406030204" pitchFamily="18" charset="0"/>
                                  <a:ea typeface="Cambria Math" panose="02040503050406030204" pitchFamily="18" charset="0"/>
                                </a:rPr>
                                <m:t>2</m:t>
                              </m:r>
                            </m:sub>
                          </m:sSub>
                          <m:sSub>
                            <m:sSubPr>
                              <m:ctrlPr>
                                <a:rPr lang="de-AT" sz="2700" i="1">
                                  <a:latin typeface="Cambria Math" panose="02040503050406030204" pitchFamily="18" charset="0"/>
                                </a:rPr>
                              </m:ctrlPr>
                            </m:sSubPr>
                            <m:e>
                              <m:r>
                                <a:rPr lang="de-AT" sz="2700" i="1">
                                  <a:latin typeface="Cambria Math" panose="02040503050406030204" pitchFamily="18" charset="0"/>
                                </a:rPr>
                                <m:t>𝑒</m:t>
                              </m:r>
                            </m:e>
                            <m:sub>
                              <m:r>
                                <a:rPr lang="de-AT" sz="2700" i="1">
                                  <a:latin typeface="Cambria Math" panose="02040503050406030204" pitchFamily="18" charset="0"/>
                                </a:rPr>
                                <m:t>𝑠𝑖𝑚</m:t>
                              </m:r>
                            </m:sub>
                          </m:sSub>
                        </m:e>
                      </m:d>
                    </m:oMath>
                  </m:oMathPara>
                </a14:m>
                <a:endParaRPr lang="de-AT" sz="2700" dirty="0" smtClean="0"/>
              </a:p>
              <a:p>
                <a:endParaRPr lang="de-AT" sz="2700" dirty="0" smtClean="0"/>
              </a:p>
            </p:txBody>
          </p:sp>
        </mc:Choice>
        <mc:Fallback xmlns="">
          <p:sp>
            <p:nvSpPr>
              <p:cNvPr id="54" name="TextBox 5"/>
              <p:cNvSpPr txBox="1">
                <a:spLocks noRot="1" noChangeAspect="1" noMove="1" noResize="1" noEditPoints="1" noAdjustHandles="1" noChangeArrowheads="1" noChangeShapeType="1" noTextEdit="1"/>
              </p:cNvSpPr>
              <p:nvPr/>
            </p:nvSpPr>
            <p:spPr>
              <a:xfrm>
                <a:off x="2346102" y="640234"/>
                <a:ext cx="4464492" cy="894091"/>
              </a:xfrm>
              <a:prstGeom prst="rect">
                <a:avLst/>
              </a:prstGeom>
              <a:blipFill rotWithShape="1">
                <a:blip r:embed="rId5"/>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56" name="TextBox 67"/>
              <p:cNvSpPr txBox="1"/>
              <p:nvPr/>
            </p:nvSpPr>
            <p:spPr>
              <a:xfrm>
                <a:off x="149915" y="3598411"/>
                <a:ext cx="752385"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AT" sz="2700" i="1">
                              <a:latin typeface="Cambria Math" panose="02040503050406030204" pitchFamily="18" charset="0"/>
                            </a:rPr>
                          </m:ctrlPr>
                        </m:sSubPr>
                        <m:e>
                          <m:acc>
                            <m:accPr>
                              <m:chr m:val="̅"/>
                              <m:ctrlPr>
                                <a:rPr lang="de-AT" sz="2700" i="1">
                                  <a:latin typeface="Cambria Math" panose="02040503050406030204" pitchFamily="18" charset="0"/>
                                </a:rPr>
                              </m:ctrlPr>
                            </m:accPr>
                            <m:e>
                              <m:r>
                                <a:rPr lang="de-AT" sz="2700" i="1">
                                  <a:latin typeface="Cambria Math" panose="02040503050406030204" pitchFamily="18" charset="0"/>
                                </a:rPr>
                                <m:t>𝑀</m:t>
                              </m:r>
                            </m:e>
                          </m:acc>
                        </m:e>
                        <m:sub>
                          <m:r>
                            <a:rPr lang="de-AT" sz="2700" i="1">
                              <a:latin typeface="Cambria Math" panose="02040503050406030204" pitchFamily="18" charset="0"/>
                            </a:rPr>
                            <m:t>𝑂</m:t>
                          </m:r>
                        </m:sub>
                      </m:sSub>
                    </m:oMath>
                  </m:oMathPara>
                </a14:m>
                <a:endParaRPr lang="de-AT" sz="2700" dirty="0"/>
              </a:p>
            </p:txBody>
          </p:sp>
        </mc:Choice>
        <mc:Fallback xmlns="">
          <p:sp>
            <p:nvSpPr>
              <p:cNvPr id="56" name="TextBox 67"/>
              <p:cNvSpPr txBox="1">
                <a:spLocks noRot="1" noChangeAspect="1" noMove="1" noResize="1" noEditPoints="1" noAdjustHandles="1" noChangeArrowheads="1" noChangeShapeType="1" noTextEdit="1"/>
              </p:cNvSpPr>
              <p:nvPr/>
            </p:nvSpPr>
            <p:spPr>
              <a:xfrm>
                <a:off x="149915" y="3598411"/>
                <a:ext cx="752385" cy="507831"/>
              </a:xfrm>
              <a:prstGeom prst="rect">
                <a:avLst/>
              </a:prstGeom>
              <a:blipFill rotWithShape="1">
                <a:blip r:embed="rId6"/>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63" name="TextBox 68"/>
              <p:cNvSpPr txBox="1"/>
              <p:nvPr/>
            </p:nvSpPr>
            <p:spPr>
              <a:xfrm>
                <a:off x="8436899" y="3597929"/>
                <a:ext cx="470321" cy="5087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AT" sz="2700" i="1" smtClean="0">
                              <a:latin typeface="Cambria Math" panose="02040503050406030204" pitchFamily="18" charset="0"/>
                            </a:rPr>
                          </m:ctrlPr>
                        </m:accPr>
                        <m:e>
                          <m:r>
                            <a:rPr lang="de-AT" sz="2700" b="0" i="1" smtClean="0">
                              <a:latin typeface="Cambria Math" panose="02040503050406030204" pitchFamily="18" charset="0"/>
                            </a:rPr>
                            <m:t>𝑆</m:t>
                          </m:r>
                        </m:e>
                      </m:acc>
                    </m:oMath>
                  </m:oMathPara>
                </a14:m>
                <a:endParaRPr lang="de-AT" sz="2700" dirty="0"/>
              </a:p>
            </p:txBody>
          </p:sp>
        </mc:Choice>
        <mc:Fallback xmlns="">
          <p:sp>
            <p:nvSpPr>
              <p:cNvPr id="63" name="TextBox 68"/>
              <p:cNvSpPr txBox="1">
                <a:spLocks noRot="1" noChangeAspect="1" noMove="1" noResize="1" noEditPoints="1" noAdjustHandles="1" noChangeArrowheads="1" noChangeShapeType="1" noTextEdit="1"/>
              </p:cNvSpPr>
              <p:nvPr/>
            </p:nvSpPr>
            <p:spPr>
              <a:xfrm>
                <a:off x="8436899" y="3597929"/>
                <a:ext cx="470321" cy="508794"/>
              </a:xfrm>
              <a:prstGeom prst="rect">
                <a:avLst/>
              </a:prstGeom>
              <a:blipFill rotWithShape="1">
                <a:blip r:embed="rId7"/>
                <a:stretch>
                  <a:fillRect/>
                </a:stretch>
              </a:blipFill>
            </p:spPr>
            <p:txBody>
              <a:bodyPr/>
              <a:lstStyle/>
              <a:p>
                <a:r>
                  <a:rPr lang="de-AT">
                    <a:noFill/>
                  </a:rPr>
                  <a:t> </a:t>
                </a:r>
              </a:p>
            </p:txBody>
          </p:sp>
        </mc:Fallback>
      </mc:AlternateContent>
    </p:spTree>
    <p:extLst>
      <p:ext uri="{BB962C8B-B14F-4D97-AF65-F5344CB8AC3E}">
        <p14:creationId xmlns:p14="http://schemas.microsoft.com/office/powerpoint/2010/main" val="379061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par>
                                <p:cTn id="8" presetID="16" presetClass="entr" presetSubtype="37"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out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par>
                                <p:cTn id="16" presetID="22" presetClass="entr" presetSubtype="1"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up)">
                                      <p:cBhvr>
                                        <p:cTn id="18" dur="500"/>
                                        <p:tgtEl>
                                          <p:spTgt spid="33"/>
                                        </p:tgtEl>
                                      </p:cBhvr>
                                    </p:animEffect>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Automatic Layout Optimization</a:t>
            </a:r>
          </a:p>
        </p:txBody>
      </p:sp>
      <p:sp>
        <p:nvSpPr>
          <p:cNvPr id="7" name="Inhaltsplatzhalter 2"/>
          <p:cNvSpPr txBox="1">
            <a:spLocks/>
          </p:cNvSpPr>
          <p:nvPr/>
        </p:nvSpPr>
        <p:spPr>
          <a:xfrm>
            <a:off x="457200" y="789553"/>
            <a:ext cx="8507288" cy="38050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AT" dirty="0"/>
              <a:t>Problem is formulated as binary integer program (BIP)</a:t>
            </a:r>
          </a:p>
        </p:txBody>
      </p:sp>
      <p:sp>
        <p:nvSpPr>
          <p:cNvPr id="9" name="Rectangle 8"/>
          <p:cNvSpPr/>
          <p:nvPr/>
        </p:nvSpPr>
        <p:spPr>
          <a:xfrm>
            <a:off x="1568928" y="3003798"/>
            <a:ext cx="6012668" cy="830997"/>
          </a:xfrm>
          <a:prstGeom prst="rect">
            <a:avLst/>
          </a:prstGeom>
        </p:spPr>
        <p:txBody>
          <a:bodyPr wrap="square">
            <a:spAutoFit/>
          </a:bodyPr>
          <a:lstStyle/>
          <a:p>
            <a:endParaRPr lang="de-AT" dirty="0" smtClean="0">
              <a:latin typeface="+mn-lt"/>
            </a:endParaRPr>
          </a:p>
          <a:p>
            <a:endParaRPr lang="de-AT" dirty="0" smtClean="0">
              <a:latin typeface="+mn-lt"/>
            </a:endParaRPr>
          </a:p>
        </p:txBody>
      </p:sp>
      <mc:AlternateContent xmlns:mc="http://schemas.openxmlformats.org/markup-compatibility/2006" xmlns:a14="http://schemas.microsoft.com/office/drawing/2010/main">
        <mc:Choice Requires="a14">
          <p:sp>
            <p:nvSpPr>
              <p:cNvPr id="8" name="TextBox 7"/>
              <p:cNvSpPr txBox="1"/>
              <p:nvPr/>
            </p:nvSpPr>
            <p:spPr>
              <a:xfrm>
                <a:off x="1439652" y="1563638"/>
                <a:ext cx="6264696" cy="191873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de-AT" i="1" smtClean="0">
                          <a:latin typeface="Cambria Math" panose="02040503050406030204" pitchFamily="18" charset="0"/>
                        </a:rPr>
                        <m:t>𝐸</m:t>
                      </m:r>
                      <m:r>
                        <a:rPr lang="de-AT" i="1" smtClean="0">
                          <a:latin typeface="Cambria Math" panose="02040503050406030204" pitchFamily="18" charset="0"/>
                        </a:rPr>
                        <m:t>=</m:t>
                      </m:r>
                      <m:func>
                        <m:funcPr>
                          <m:ctrlPr>
                            <a:rPr lang="de-AT" i="1">
                              <a:latin typeface="Cambria Math" panose="02040503050406030204" pitchFamily="18" charset="0"/>
                            </a:rPr>
                          </m:ctrlPr>
                        </m:funcPr>
                        <m:fName>
                          <m:limLow>
                            <m:limLowPr>
                              <m:ctrlPr>
                                <a:rPr lang="de-AT" i="1">
                                  <a:latin typeface="Cambria Math" panose="02040503050406030204" pitchFamily="18" charset="0"/>
                                </a:rPr>
                              </m:ctrlPr>
                            </m:limLowPr>
                            <m:e>
                              <m:r>
                                <m:rPr>
                                  <m:sty m:val="p"/>
                                </m:rPr>
                                <a:rPr lang="de-AT">
                                  <a:latin typeface="Cambria Math" panose="02040503050406030204" pitchFamily="18" charset="0"/>
                                </a:rPr>
                                <m:t>min</m:t>
                              </m:r>
                            </m:e>
                            <m:lim>
                              <m:sSub>
                                <m:sSubPr>
                                  <m:ctrlPr>
                                    <a:rPr lang="de-AT" i="1">
                                      <a:latin typeface="Cambria Math" panose="02040503050406030204" pitchFamily="18" charset="0"/>
                                    </a:rPr>
                                  </m:ctrlPr>
                                </m:sSubPr>
                                <m:e>
                                  <m:r>
                                    <a:rPr lang="de-AT" i="1">
                                      <a:latin typeface="Cambria Math" panose="02040503050406030204" pitchFamily="18" charset="0"/>
                                    </a:rPr>
                                    <m:t>𝑥</m:t>
                                  </m:r>
                                </m:e>
                                <m:sub>
                                  <m:r>
                                    <a:rPr lang="de-AT" i="1">
                                      <a:latin typeface="Cambria Math" panose="02040503050406030204" pitchFamily="18" charset="0"/>
                                    </a:rPr>
                                    <m:t>𝑖</m:t>
                                  </m:r>
                                  <m:r>
                                    <a:rPr lang="de-AT" i="1">
                                      <a:latin typeface="Cambria Math" panose="02040503050406030204" pitchFamily="18" charset="0"/>
                                    </a:rPr>
                                    <m:t>,</m:t>
                                  </m:r>
                                  <m:r>
                                    <a:rPr lang="de-AT" i="1">
                                      <a:latin typeface="Cambria Math" panose="02040503050406030204" pitchFamily="18" charset="0"/>
                                    </a:rPr>
                                    <m:t>𝑗</m:t>
                                  </m:r>
                                  <m:r>
                                    <a:rPr lang="de-AT" i="1">
                                      <a:latin typeface="Cambria Math" panose="02040503050406030204" pitchFamily="18" charset="0"/>
                                    </a:rPr>
                                    <m:t>,</m:t>
                                  </m:r>
                                  <m:r>
                                    <a:rPr lang="de-AT" i="1">
                                      <a:latin typeface="Cambria Math" panose="02040503050406030204" pitchFamily="18" charset="0"/>
                                    </a:rPr>
                                    <m:t>𝑘</m:t>
                                  </m:r>
                                </m:sub>
                              </m:sSub>
                            </m:lim>
                          </m:limLow>
                        </m:fName>
                        <m:e>
                          <m:nary>
                            <m:naryPr>
                              <m:chr m:val="∑"/>
                              <m:ctrlPr>
                                <a:rPr lang="de-AT" i="1">
                                  <a:latin typeface="Cambria Math" panose="02040503050406030204" pitchFamily="18" charset="0"/>
                                </a:rPr>
                              </m:ctrlPr>
                            </m:naryPr>
                            <m:sub>
                              <m:r>
                                <m:rPr>
                                  <m:brk m:alnAt="23"/>
                                </m:rPr>
                                <a:rPr lang="de-AT" i="1">
                                  <a:latin typeface="Cambria Math" panose="02040503050406030204" pitchFamily="18" charset="0"/>
                                </a:rPr>
                                <m:t>𝑖</m:t>
                              </m:r>
                              <m:r>
                                <a:rPr lang="de-AT" i="1">
                                  <a:latin typeface="Cambria Math" panose="02040503050406030204" pitchFamily="18" charset="0"/>
                                </a:rPr>
                                <m:t>=1</m:t>
                              </m:r>
                            </m:sub>
                            <m:sup>
                              <m:r>
                                <a:rPr lang="de-AT" i="1">
                                  <a:latin typeface="Cambria Math" panose="02040503050406030204" pitchFamily="18" charset="0"/>
                                </a:rPr>
                                <m:t>𝑚</m:t>
                              </m:r>
                            </m:sup>
                            <m:e>
                              <m:nary>
                                <m:naryPr>
                                  <m:chr m:val="∑"/>
                                  <m:ctrlPr>
                                    <a:rPr lang="de-AT" i="1">
                                      <a:latin typeface="Cambria Math" panose="02040503050406030204" pitchFamily="18" charset="0"/>
                                    </a:rPr>
                                  </m:ctrlPr>
                                </m:naryPr>
                                <m:sub>
                                  <m:r>
                                    <m:rPr>
                                      <m:brk m:alnAt="23"/>
                                    </m:rPr>
                                    <a:rPr lang="de-AT" i="1">
                                      <a:latin typeface="Cambria Math" panose="02040503050406030204" pitchFamily="18" charset="0"/>
                                    </a:rPr>
                                    <m:t>𝑗</m:t>
                                  </m:r>
                                  <m:r>
                                    <a:rPr lang="de-AT" i="1">
                                      <a:latin typeface="Cambria Math" panose="02040503050406030204" pitchFamily="18" charset="0"/>
                                    </a:rPr>
                                    <m:t>=1</m:t>
                                  </m:r>
                                </m:sub>
                                <m:sup>
                                  <m:r>
                                    <a:rPr lang="de-AT" i="1">
                                      <a:latin typeface="Cambria Math" panose="02040503050406030204" pitchFamily="18" charset="0"/>
                                    </a:rPr>
                                    <m:t>𝑛</m:t>
                                  </m:r>
                                </m:sup>
                                <m:e>
                                  <m:nary>
                                    <m:naryPr>
                                      <m:chr m:val="∑"/>
                                      <m:ctrlPr>
                                        <a:rPr lang="de-AT" i="1">
                                          <a:latin typeface="Cambria Math" panose="02040503050406030204" pitchFamily="18" charset="0"/>
                                        </a:rPr>
                                      </m:ctrlPr>
                                    </m:naryPr>
                                    <m:sub>
                                      <m:r>
                                        <m:rPr>
                                          <m:brk m:alnAt="23"/>
                                        </m:rPr>
                                        <a:rPr lang="de-AT" i="1">
                                          <a:latin typeface="Cambria Math" panose="02040503050406030204" pitchFamily="18" charset="0"/>
                                        </a:rPr>
                                        <m:t>𝑘</m:t>
                                      </m:r>
                                      <m:r>
                                        <a:rPr lang="de-AT" i="1">
                                          <a:latin typeface="Cambria Math" panose="02040503050406030204" pitchFamily="18" charset="0"/>
                                        </a:rPr>
                                        <m:t>=1</m:t>
                                      </m:r>
                                    </m:sub>
                                    <m:sup>
                                      <m:r>
                                        <a:rPr lang="de-AT" i="1">
                                          <a:latin typeface="Cambria Math" panose="02040503050406030204" pitchFamily="18" charset="0"/>
                                        </a:rPr>
                                        <m:t>𝑙</m:t>
                                      </m:r>
                                    </m:sup>
                                    <m:e>
                                      <m:sSub>
                                        <m:sSubPr>
                                          <m:ctrlPr>
                                            <a:rPr lang="de-AT" i="1">
                                              <a:latin typeface="Cambria Math" panose="02040503050406030204" pitchFamily="18" charset="0"/>
                                            </a:rPr>
                                          </m:ctrlPr>
                                        </m:sSubPr>
                                        <m:e>
                                          <m:r>
                                            <a:rPr lang="de-AT" i="1">
                                              <a:latin typeface="Cambria Math" panose="02040503050406030204" pitchFamily="18" charset="0"/>
                                            </a:rPr>
                                            <m:t>𝑓</m:t>
                                          </m:r>
                                        </m:e>
                                        <m:sub>
                                          <m:r>
                                            <a:rPr lang="de-AT" i="1">
                                              <a:latin typeface="Cambria Math" panose="02040503050406030204" pitchFamily="18" charset="0"/>
                                            </a:rPr>
                                            <m:t>𝑖</m:t>
                                          </m:r>
                                          <m:r>
                                            <a:rPr lang="de-AT" i="1">
                                              <a:latin typeface="Cambria Math" panose="02040503050406030204" pitchFamily="18" charset="0"/>
                                            </a:rPr>
                                            <m:t>,</m:t>
                                          </m:r>
                                          <m:r>
                                            <a:rPr lang="de-AT" i="1">
                                              <a:latin typeface="Cambria Math" panose="02040503050406030204" pitchFamily="18" charset="0"/>
                                            </a:rPr>
                                            <m:t>𝑗</m:t>
                                          </m:r>
                                          <m:r>
                                            <a:rPr lang="de-AT" i="1">
                                              <a:latin typeface="Cambria Math" panose="02040503050406030204" pitchFamily="18" charset="0"/>
                                            </a:rPr>
                                            <m:t>,</m:t>
                                          </m:r>
                                          <m:r>
                                            <a:rPr lang="de-AT" i="1">
                                              <a:latin typeface="Cambria Math" panose="02040503050406030204" pitchFamily="18" charset="0"/>
                                            </a:rPr>
                                            <m:t>𝑘</m:t>
                                          </m:r>
                                        </m:sub>
                                      </m:sSub>
                                      <m:sSub>
                                        <m:sSubPr>
                                          <m:ctrlPr>
                                            <a:rPr lang="de-AT" i="1">
                                              <a:latin typeface="Cambria Math" panose="02040503050406030204" pitchFamily="18" charset="0"/>
                                            </a:rPr>
                                          </m:ctrlPr>
                                        </m:sSubPr>
                                        <m:e>
                                          <m:r>
                                            <a:rPr lang="de-AT" i="1">
                                              <a:latin typeface="Cambria Math" panose="02040503050406030204" pitchFamily="18" charset="0"/>
                                            </a:rPr>
                                            <m:t>𝑥</m:t>
                                          </m:r>
                                        </m:e>
                                        <m:sub>
                                          <m:r>
                                            <a:rPr lang="de-AT" i="1">
                                              <a:latin typeface="Cambria Math" panose="02040503050406030204" pitchFamily="18" charset="0"/>
                                            </a:rPr>
                                            <m:t>𝑖</m:t>
                                          </m:r>
                                          <m:r>
                                            <a:rPr lang="de-AT" i="1">
                                              <a:latin typeface="Cambria Math" panose="02040503050406030204" pitchFamily="18" charset="0"/>
                                            </a:rPr>
                                            <m:t>,</m:t>
                                          </m:r>
                                          <m:r>
                                            <a:rPr lang="de-AT" i="1">
                                              <a:latin typeface="Cambria Math" panose="02040503050406030204" pitchFamily="18" charset="0"/>
                                            </a:rPr>
                                            <m:t>𝑗</m:t>
                                          </m:r>
                                          <m:r>
                                            <a:rPr lang="de-AT" i="1">
                                              <a:latin typeface="Cambria Math" panose="02040503050406030204" pitchFamily="18" charset="0"/>
                                            </a:rPr>
                                            <m:t>,</m:t>
                                          </m:r>
                                          <m:r>
                                            <a:rPr lang="de-AT" i="1">
                                              <a:latin typeface="Cambria Math" panose="02040503050406030204" pitchFamily="18" charset="0"/>
                                            </a:rPr>
                                            <m:t>𝑘</m:t>
                                          </m:r>
                                        </m:sub>
                                      </m:sSub>
                                    </m:e>
                                  </m:nary>
                                </m:e>
                              </m:nary>
                            </m:e>
                          </m:nary>
                        </m:e>
                      </m:func>
                    </m:oMath>
                  </m:oMathPara>
                </a14:m>
                <a:endParaRPr lang="de-AT" dirty="0"/>
              </a:p>
              <a:p>
                <a:pPr algn="ctr"/>
                <a:endParaRPr lang="de-AT" dirty="0" smtClean="0"/>
              </a:p>
              <a:p>
                <a:pPr algn="ctr"/>
                <a:r>
                  <a:rPr lang="de-AT" dirty="0">
                    <a:latin typeface="+mn-lt"/>
                  </a:rPr>
                  <a:t>s</a:t>
                </a:r>
                <a:r>
                  <a:rPr lang="de-AT" dirty="0" smtClean="0">
                    <a:latin typeface="+mn-lt"/>
                  </a:rPr>
                  <a:t>ubject to constraints </a:t>
                </a:r>
                <a:r>
                  <a:rPr lang="de-AT" b="1" dirty="0" smtClean="0">
                    <a:latin typeface="+mn-lt"/>
                  </a:rPr>
                  <a:t>C1</a:t>
                </a:r>
                <a:r>
                  <a:rPr lang="de-AT" dirty="0" smtClean="0">
                    <a:latin typeface="+mn-lt"/>
                  </a:rPr>
                  <a:t> to </a:t>
                </a:r>
                <a:r>
                  <a:rPr lang="de-AT" b="1" dirty="0" smtClean="0">
                    <a:latin typeface="+mn-lt"/>
                  </a:rPr>
                  <a:t>C4</a:t>
                </a:r>
                <a:endParaRPr lang="de-AT" b="1" dirty="0">
                  <a:latin typeface="+mn-l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439652" y="1563638"/>
                <a:ext cx="6264696" cy="1918730"/>
              </a:xfrm>
              <a:prstGeom prst="rect">
                <a:avLst/>
              </a:prstGeom>
              <a:blipFill rotWithShape="0">
                <a:blip r:embed="rId4"/>
                <a:stretch>
                  <a:fillRect b="-6688"/>
                </a:stretch>
              </a:blipFill>
            </p:spPr>
            <p:txBody>
              <a:bodyPr/>
              <a:lstStyle/>
              <a:p>
                <a:r>
                  <a:rPr lang="de-AT">
                    <a:noFill/>
                  </a:rPr>
                  <a:t> </a:t>
                </a:r>
              </a:p>
            </p:txBody>
          </p:sp>
        </mc:Fallback>
      </mc:AlternateContent>
      <p:sp>
        <p:nvSpPr>
          <p:cNvPr id="3" name="Slide Number Placeholder 2"/>
          <p:cNvSpPr>
            <a:spLocks noGrp="1"/>
          </p:cNvSpPr>
          <p:nvPr>
            <p:ph type="sldNum" sz="quarter" idx="12"/>
          </p:nvPr>
        </p:nvSpPr>
        <p:spPr/>
        <p:txBody>
          <a:bodyPr/>
          <a:lstStyle/>
          <a:p>
            <a:fld id="{1E715380-4A69-4FAD-BF5D-F63BA9227062}" type="slidenum">
              <a:rPr lang="de-AT" smtClean="0"/>
              <a:pPr/>
              <a:t>19</a:t>
            </a:fld>
            <a:endParaRPr lang="de-AT" dirty="0"/>
          </a:p>
        </p:txBody>
      </p:sp>
    </p:spTree>
    <p:extLst>
      <p:ext uri="{BB962C8B-B14F-4D97-AF65-F5344CB8AC3E}">
        <p14:creationId xmlns:p14="http://schemas.microsoft.com/office/powerpoint/2010/main" val="47555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Motivation</a:t>
            </a:r>
            <a:endParaRPr lang="de-AT" dirty="0"/>
          </a:p>
        </p:txBody>
      </p:sp>
      <p:pic>
        <p:nvPicPr>
          <p:cNvPr id="7" name="Inhaltsplatzhalter 5"/>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79512" y="843558"/>
            <a:ext cx="4966904" cy="2580462"/>
          </a:xfr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2418" y="1347775"/>
            <a:ext cx="4586166" cy="2580140"/>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4586" y="1851670"/>
            <a:ext cx="4586895" cy="2580462"/>
          </a:xfrm>
          <a:prstGeom prst="rect">
            <a:avLst/>
          </a:prstGeom>
        </p:spPr>
      </p:pic>
      <p:sp>
        <p:nvSpPr>
          <p:cNvPr id="10" name="Inhaltsplatzhalter 2"/>
          <p:cNvSpPr txBox="1">
            <a:spLocks/>
          </p:cNvSpPr>
          <p:nvPr/>
        </p:nvSpPr>
        <p:spPr>
          <a:xfrm>
            <a:off x="179512" y="3424020"/>
            <a:ext cx="2292906" cy="1091946"/>
          </a:xfrm>
          <a:prstGeom prst="rect">
            <a:avLst/>
          </a:prstGeom>
        </p:spPr>
        <p:txBody>
          <a:bodyPr vert="horz">
            <a:noAutofit/>
          </a:bodyPr>
          <a:lstStyle>
            <a:lvl1pPr marL="274320" indent="-274320" algn="l" rtl="0" eaLnBrk="1" latinLnBrk="0" hangingPunct="1">
              <a:spcBef>
                <a:spcPts val="600"/>
              </a:spcBef>
              <a:buClr>
                <a:srgbClr val="0070C0"/>
              </a:buClr>
              <a:buSzPct val="76000"/>
              <a:buFont typeface="Wingdings 3"/>
              <a:buChar char=""/>
              <a:defRPr kumimoji="0" sz="2600" b="0" kern="1200">
                <a:solidFill>
                  <a:srgbClr val="0070C0"/>
                </a:solidFill>
                <a:latin typeface="Arial" panose="020B0604020202020204" pitchFamily="34" charset="0"/>
                <a:ea typeface="+mn-ea"/>
                <a:cs typeface="Arial" panose="020B0604020202020204" pitchFamily="34" charset="0"/>
              </a:defRPr>
            </a:lvl1pPr>
            <a:lvl2pPr marL="266700" indent="-266700" algn="l" rtl="0" eaLnBrk="1" latinLnBrk="0" hangingPunct="1">
              <a:spcBef>
                <a:spcPts val="500"/>
              </a:spcBef>
              <a:buClr>
                <a:srgbClr val="00B050"/>
              </a:buClr>
              <a:buSzPct val="76000"/>
              <a:buFont typeface="Wingdings 3"/>
              <a:buChar char=""/>
              <a:defRPr kumimoji="0" sz="2300" kern="1200">
                <a:solidFill>
                  <a:srgbClr val="00B050"/>
                </a:solidFill>
                <a:latin typeface="Arial" panose="020B0604020202020204" pitchFamily="34" charset="0"/>
                <a:ea typeface="+mn-ea"/>
                <a:cs typeface="Arial" panose="020B0604020202020204" pitchFamily="34" charset="0"/>
              </a:defRPr>
            </a:lvl2pPr>
            <a:lvl3pPr marL="266700" indent="-266700" algn="l" rtl="0" eaLnBrk="1" latinLnBrk="0" hangingPunct="1">
              <a:spcBef>
                <a:spcPts val="500"/>
              </a:spcBef>
              <a:buClr>
                <a:srgbClr val="FF0000"/>
              </a:buClr>
              <a:buSzPct val="76000"/>
              <a:buFont typeface="Wingdings 3"/>
              <a:buChar char=""/>
              <a:defRPr kumimoji="0" sz="2000" kern="1200">
                <a:solidFill>
                  <a:srgbClr val="FF0000"/>
                </a:solidFill>
                <a:latin typeface="Arial" panose="020B0604020202020204" pitchFamily="34" charset="0"/>
                <a:ea typeface="+mn-ea"/>
                <a:cs typeface="Arial" panose="020B0604020202020204" pitchFamily="34" charset="0"/>
              </a:defRPr>
            </a:lvl3pPr>
            <a:lvl4pPr marL="263525" indent="0" algn="l" rtl="0" eaLnBrk="1" latinLnBrk="0" hangingPunct="1">
              <a:spcBef>
                <a:spcPts val="400"/>
              </a:spcBef>
              <a:buClr>
                <a:schemeClr val="accent2">
                  <a:shade val="75000"/>
                </a:schemeClr>
              </a:buClr>
              <a:buSzPct val="70000"/>
              <a:buFontTx/>
              <a:buNone/>
              <a:defRPr kumimoji="0" sz="18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buNone/>
            </a:pPr>
            <a:r>
              <a:rPr lang="de-AT" sz="2800" dirty="0" smtClean="0">
                <a:solidFill>
                  <a:schemeClr val="tx1"/>
                </a:solidFill>
                <a:latin typeface="+mn-lt"/>
              </a:rPr>
              <a:t>Seattle</a:t>
            </a:r>
            <a:endParaRPr lang="de-AT" sz="2800" dirty="0">
              <a:solidFill>
                <a:schemeClr val="tx1"/>
              </a:solidFill>
              <a:latin typeface="+mn-lt"/>
            </a:endParaRPr>
          </a:p>
        </p:txBody>
      </p:sp>
      <p:sp>
        <p:nvSpPr>
          <p:cNvPr id="11" name="Inhaltsplatzhalter 2"/>
          <p:cNvSpPr txBox="1">
            <a:spLocks/>
          </p:cNvSpPr>
          <p:nvPr/>
        </p:nvSpPr>
        <p:spPr>
          <a:xfrm>
            <a:off x="2472418" y="3939902"/>
            <a:ext cx="1912167" cy="689989"/>
          </a:xfrm>
          <a:prstGeom prst="rect">
            <a:avLst/>
          </a:prstGeom>
        </p:spPr>
        <p:txBody>
          <a:bodyPr vert="horz">
            <a:normAutofit/>
          </a:bodyPr>
          <a:lstStyle>
            <a:lvl1pPr marL="274320" indent="-274320" algn="l" rtl="0" eaLnBrk="1" latinLnBrk="0" hangingPunct="1">
              <a:spcBef>
                <a:spcPts val="600"/>
              </a:spcBef>
              <a:buClr>
                <a:srgbClr val="0070C0"/>
              </a:buClr>
              <a:buSzPct val="76000"/>
              <a:buFont typeface="Wingdings 3"/>
              <a:buChar char=""/>
              <a:defRPr kumimoji="0" sz="2600" b="0" kern="1200">
                <a:solidFill>
                  <a:srgbClr val="0070C0"/>
                </a:solidFill>
                <a:latin typeface="Arial" panose="020B0604020202020204" pitchFamily="34" charset="0"/>
                <a:ea typeface="+mn-ea"/>
                <a:cs typeface="Arial" panose="020B0604020202020204" pitchFamily="34" charset="0"/>
              </a:defRPr>
            </a:lvl1pPr>
            <a:lvl2pPr marL="266700" indent="-266700" algn="l" rtl="0" eaLnBrk="1" latinLnBrk="0" hangingPunct="1">
              <a:spcBef>
                <a:spcPts val="500"/>
              </a:spcBef>
              <a:buClr>
                <a:srgbClr val="00B050"/>
              </a:buClr>
              <a:buSzPct val="76000"/>
              <a:buFont typeface="Wingdings 3"/>
              <a:buChar char=""/>
              <a:defRPr kumimoji="0" sz="2300" kern="1200">
                <a:solidFill>
                  <a:srgbClr val="00B050"/>
                </a:solidFill>
                <a:latin typeface="Arial" panose="020B0604020202020204" pitchFamily="34" charset="0"/>
                <a:ea typeface="+mn-ea"/>
                <a:cs typeface="Arial" panose="020B0604020202020204" pitchFamily="34" charset="0"/>
              </a:defRPr>
            </a:lvl2pPr>
            <a:lvl3pPr marL="266700" indent="-266700" algn="l" rtl="0" eaLnBrk="1" latinLnBrk="0" hangingPunct="1">
              <a:spcBef>
                <a:spcPts val="500"/>
              </a:spcBef>
              <a:buClr>
                <a:srgbClr val="FF0000"/>
              </a:buClr>
              <a:buSzPct val="76000"/>
              <a:buFont typeface="Wingdings 3"/>
              <a:buChar char=""/>
              <a:defRPr kumimoji="0" sz="2000" kern="1200">
                <a:solidFill>
                  <a:srgbClr val="FF0000"/>
                </a:solidFill>
                <a:latin typeface="Arial" panose="020B0604020202020204" pitchFamily="34" charset="0"/>
                <a:ea typeface="+mn-ea"/>
                <a:cs typeface="Arial" panose="020B0604020202020204" pitchFamily="34" charset="0"/>
              </a:defRPr>
            </a:lvl3pPr>
            <a:lvl4pPr marL="263525" indent="0" algn="l" rtl="0" eaLnBrk="1" latinLnBrk="0" hangingPunct="1">
              <a:spcBef>
                <a:spcPts val="400"/>
              </a:spcBef>
              <a:buClr>
                <a:schemeClr val="accent2">
                  <a:shade val="75000"/>
                </a:schemeClr>
              </a:buClr>
              <a:buSzPct val="70000"/>
              <a:buFontTx/>
              <a:buNone/>
              <a:defRPr kumimoji="0" sz="18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buNone/>
            </a:pPr>
            <a:r>
              <a:rPr lang="de-AT" sz="2800" dirty="0" smtClean="0">
                <a:solidFill>
                  <a:schemeClr val="tx1"/>
                </a:solidFill>
                <a:latin typeface="+mn-lt"/>
              </a:rPr>
              <a:t>Vienna</a:t>
            </a:r>
            <a:endParaRPr lang="de-AT" sz="2800" dirty="0">
              <a:solidFill>
                <a:schemeClr val="tx1"/>
              </a:solidFill>
              <a:latin typeface="+mn-lt"/>
            </a:endParaRPr>
          </a:p>
        </p:txBody>
      </p:sp>
      <p:sp>
        <p:nvSpPr>
          <p:cNvPr id="13" name="Inhaltsplatzhalter 2"/>
          <p:cNvSpPr txBox="1">
            <a:spLocks/>
          </p:cNvSpPr>
          <p:nvPr/>
        </p:nvSpPr>
        <p:spPr>
          <a:xfrm>
            <a:off x="4604049" y="4443958"/>
            <a:ext cx="1912167" cy="689989"/>
          </a:xfrm>
          <a:prstGeom prst="rect">
            <a:avLst/>
          </a:prstGeom>
        </p:spPr>
        <p:txBody>
          <a:bodyPr vert="horz">
            <a:normAutofit/>
          </a:bodyPr>
          <a:lstStyle>
            <a:lvl1pPr marL="274320" indent="-274320" algn="l" rtl="0" eaLnBrk="1" latinLnBrk="0" hangingPunct="1">
              <a:spcBef>
                <a:spcPts val="600"/>
              </a:spcBef>
              <a:buClr>
                <a:srgbClr val="0070C0"/>
              </a:buClr>
              <a:buSzPct val="76000"/>
              <a:buFont typeface="Wingdings 3"/>
              <a:buChar char=""/>
              <a:defRPr kumimoji="0" sz="2600" b="0" kern="1200">
                <a:solidFill>
                  <a:srgbClr val="0070C0"/>
                </a:solidFill>
                <a:latin typeface="Arial" panose="020B0604020202020204" pitchFamily="34" charset="0"/>
                <a:ea typeface="+mn-ea"/>
                <a:cs typeface="Arial" panose="020B0604020202020204" pitchFamily="34" charset="0"/>
              </a:defRPr>
            </a:lvl1pPr>
            <a:lvl2pPr marL="266700" indent="-266700" algn="l" rtl="0" eaLnBrk="1" latinLnBrk="0" hangingPunct="1">
              <a:spcBef>
                <a:spcPts val="500"/>
              </a:spcBef>
              <a:buClr>
                <a:srgbClr val="00B050"/>
              </a:buClr>
              <a:buSzPct val="76000"/>
              <a:buFont typeface="Wingdings 3"/>
              <a:buChar char=""/>
              <a:defRPr kumimoji="0" sz="2300" kern="1200">
                <a:solidFill>
                  <a:srgbClr val="00B050"/>
                </a:solidFill>
                <a:latin typeface="Arial" panose="020B0604020202020204" pitchFamily="34" charset="0"/>
                <a:ea typeface="+mn-ea"/>
                <a:cs typeface="Arial" panose="020B0604020202020204" pitchFamily="34" charset="0"/>
              </a:defRPr>
            </a:lvl2pPr>
            <a:lvl3pPr marL="266700" indent="-266700" algn="l" rtl="0" eaLnBrk="1" latinLnBrk="0" hangingPunct="1">
              <a:spcBef>
                <a:spcPts val="500"/>
              </a:spcBef>
              <a:buClr>
                <a:srgbClr val="FF0000"/>
              </a:buClr>
              <a:buSzPct val="76000"/>
              <a:buFont typeface="Wingdings 3"/>
              <a:buChar char=""/>
              <a:defRPr kumimoji="0" sz="2000" kern="1200">
                <a:solidFill>
                  <a:srgbClr val="FF0000"/>
                </a:solidFill>
                <a:latin typeface="Arial" panose="020B0604020202020204" pitchFamily="34" charset="0"/>
                <a:ea typeface="+mn-ea"/>
                <a:cs typeface="Arial" panose="020B0604020202020204" pitchFamily="34" charset="0"/>
              </a:defRPr>
            </a:lvl3pPr>
            <a:lvl4pPr marL="263525" indent="0" algn="l" rtl="0" eaLnBrk="1" latinLnBrk="0" hangingPunct="1">
              <a:spcBef>
                <a:spcPts val="400"/>
              </a:spcBef>
              <a:buClr>
                <a:schemeClr val="accent2">
                  <a:shade val="75000"/>
                </a:schemeClr>
              </a:buClr>
              <a:buSzPct val="70000"/>
              <a:buFontTx/>
              <a:buNone/>
              <a:defRPr kumimoji="0" sz="18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buNone/>
            </a:pPr>
            <a:r>
              <a:rPr lang="de-AT" sz="2800" dirty="0" smtClean="0">
                <a:solidFill>
                  <a:schemeClr val="tx1"/>
                </a:solidFill>
                <a:latin typeface="+mn-lt"/>
              </a:rPr>
              <a:t>Strasbourg</a:t>
            </a:r>
            <a:endParaRPr lang="de-AT" sz="2800" dirty="0">
              <a:solidFill>
                <a:schemeClr val="tx1"/>
              </a:solidFill>
              <a:latin typeface="+mn-lt"/>
            </a:endParaRPr>
          </a:p>
        </p:txBody>
      </p:sp>
      <p:sp>
        <p:nvSpPr>
          <p:cNvPr id="3" name="Slide Number Placeholder 2"/>
          <p:cNvSpPr>
            <a:spLocks noGrp="1"/>
          </p:cNvSpPr>
          <p:nvPr>
            <p:ph type="sldNum" sz="quarter" idx="12"/>
          </p:nvPr>
        </p:nvSpPr>
        <p:spPr/>
        <p:txBody>
          <a:bodyPr/>
          <a:lstStyle/>
          <a:p>
            <a:fld id="{1E715380-4A69-4FAD-BF5D-F63BA9227062}" type="slidenum">
              <a:rPr lang="de-AT" smtClean="0"/>
              <a:pPr/>
              <a:t>2</a:t>
            </a:fld>
            <a:endParaRPr lang="de-AT" dirty="0"/>
          </a:p>
        </p:txBody>
      </p:sp>
    </p:spTree>
    <p:extLst>
      <p:ext uri="{BB962C8B-B14F-4D97-AF65-F5344CB8AC3E}">
        <p14:creationId xmlns:p14="http://schemas.microsoft.com/office/powerpoint/2010/main" val="103445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250"/>
                            </p:stCondLst>
                            <p:childTnLst>
                              <p:par>
                                <p:cTn id="19" presetID="10" presetClass="entr" presetSubtype="0" fill="hold" nodeType="afterEffect">
                                  <p:stCondLst>
                                    <p:cond delay="25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Binary Integer Program - Hard Constraints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rot="16200000">
                <a:off x="-2294127" y="728366"/>
                <a:ext cx="3723143" cy="648073"/>
              </a:xfrm>
            </p:spPr>
            <p:txBody>
              <a:bodyPr>
                <a:normAutofit/>
              </a:bodyPr>
              <a:lstStyle/>
              <a:p>
                <a:pPr marL="0" indent="0">
                  <a:buNone/>
                </a:pPr>
                <a:r>
                  <a:rPr lang="de-AT" sz="1600" dirty="0" smtClean="0"/>
                  <a:t>C1</a:t>
                </a:r>
                <a:r>
                  <a:rPr lang="de-AT" sz="1600" dirty="0"/>
                  <a:t>: Any lens </a:t>
                </a:r>
                <a14:m>
                  <m:oMath xmlns:m="http://schemas.openxmlformats.org/officeDocument/2006/math">
                    <m:sSub>
                      <m:sSubPr>
                        <m:ctrlPr>
                          <a:rPr lang="de-AT" sz="1600" i="1">
                            <a:latin typeface="Cambria Math" panose="02040503050406030204" pitchFamily="18" charset="0"/>
                          </a:rPr>
                        </m:ctrlPr>
                      </m:sSubPr>
                      <m:e>
                        <m:r>
                          <a:rPr lang="de-AT" sz="1600" b="0" i="1">
                            <a:latin typeface="Cambria Math" panose="02040503050406030204" pitchFamily="18" charset="0"/>
                          </a:rPr>
                          <m:t>𝐿</m:t>
                        </m:r>
                      </m:e>
                      <m:sub>
                        <m:r>
                          <a:rPr lang="de-AT" sz="1600" b="0" i="1">
                            <a:latin typeface="Cambria Math" panose="02040503050406030204" pitchFamily="18" charset="0"/>
                          </a:rPr>
                          <m:t>𝑘</m:t>
                        </m:r>
                      </m:sub>
                    </m:sSub>
                  </m:oMath>
                </a14:m>
                <a:r>
                  <a:rPr lang="de-AT" sz="1600" dirty="0"/>
                  <a:t> </a:t>
                </a:r>
                <a:r>
                  <a:rPr lang="de-AT" sz="1600" dirty="0" smtClean="0"/>
                  <a:t>is</a:t>
                </a:r>
              </a:p>
              <a:p>
                <a:pPr marL="0" indent="0">
                  <a:buNone/>
                </a:pPr>
                <a:r>
                  <a:rPr lang="de-AT" sz="1600" dirty="0" smtClean="0"/>
                  <a:t>positioned </a:t>
                </a:r>
                <a:r>
                  <a:rPr lang="de-AT" sz="1600" dirty="0"/>
                  <a:t>exactly </a:t>
                </a:r>
                <a:r>
                  <a:rPr lang="de-AT" sz="1600" dirty="0" smtClean="0"/>
                  <a:t>once</a:t>
                </a:r>
                <a:endParaRPr lang="de-AT"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rot="16200000">
                <a:off x="-2294127" y="728366"/>
                <a:ext cx="3723143" cy="648073"/>
              </a:xfrm>
              <a:blipFill rotWithShape="1">
                <a:blip r:embed="rId3"/>
                <a:stretch>
                  <a:fillRect l="-2830" r="-9434" b="-982"/>
                </a:stretch>
              </a:blipFill>
            </p:spPr>
            <p:txBody>
              <a:bodyPr/>
              <a:lstStyle/>
              <a:p>
                <a:r>
                  <a:rPr lang="de-AT">
                    <a:noFill/>
                  </a:rPr>
                  <a:t> </a:t>
                </a:r>
              </a:p>
            </p:txBody>
          </p:sp>
        </mc:Fallback>
      </mc:AlternateContent>
      <p:sp>
        <p:nvSpPr>
          <p:cNvPr id="15" name="Rectangle 14"/>
          <p:cNvSpPr/>
          <p:nvPr/>
        </p:nvSpPr>
        <p:spPr>
          <a:xfrm>
            <a:off x="917769" y="730240"/>
            <a:ext cx="2948058" cy="20847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grpSp>
        <p:nvGrpSpPr>
          <p:cNvPr id="16" name="Group 15"/>
          <p:cNvGrpSpPr/>
          <p:nvPr/>
        </p:nvGrpSpPr>
        <p:grpSpPr>
          <a:xfrm>
            <a:off x="1245333" y="733933"/>
            <a:ext cx="2292934" cy="2084486"/>
            <a:chOff x="1940400" y="1040400"/>
            <a:chExt cx="5266800" cy="4788000"/>
          </a:xfrm>
        </p:grpSpPr>
        <p:cxnSp>
          <p:nvCxnSpPr>
            <p:cNvPr id="17" name="Straight Connector 16"/>
            <p:cNvCxnSpPr/>
            <p:nvPr/>
          </p:nvCxnSpPr>
          <p:spPr>
            <a:xfrm>
              <a:off x="1940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92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45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976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9500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702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454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207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922039" y="1144016"/>
            <a:ext cx="2948058" cy="1250691"/>
            <a:chOff x="1188000" y="1998000"/>
            <a:chExt cx="6771600" cy="2872800"/>
          </a:xfrm>
        </p:grpSpPr>
        <p:cxnSp>
          <p:nvCxnSpPr>
            <p:cNvPr id="26" name="Straight Connector 25"/>
            <p:cNvCxnSpPr/>
            <p:nvPr/>
          </p:nvCxnSpPr>
          <p:spPr>
            <a:xfrm>
              <a:off x="1188000" y="19980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p:cNvCxnSpPr/>
            <p:nvPr/>
          </p:nvCxnSpPr>
          <p:spPr>
            <a:xfrm>
              <a:off x="1188000" y="29556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p:cNvCxnSpPr/>
            <p:nvPr/>
          </p:nvCxnSpPr>
          <p:spPr>
            <a:xfrm>
              <a:off x="1188000" y="39132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p:cNvCxnSpPr/>
            <p:nvPr/>
          </p:nvCxnSpPr>
          <p:spPr>
            <a:xfrm>
              <a:off x="1188000" y="48708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579" y="1977205"/>
            <a:ext cx="655437" cy="834517"/>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5019" y="1142989"/>
            <a:ext cx="983155" cy="1668427"/>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2244" y="1147134"/>
            <a:ext cx="655437" cy="834517"/>
          </a:xfrm>
          <a:prstGeom prst="rect">
            <a:avLst/>
          </a:prstGeom>
        </p:spPr>
      </p:pic>
      <p:cxnSp>
        <p:nvCxnSpPr>
          <p:cNvPr id="34" name="Straight Connector 33"/>
          <p:cNvCxnSpPr/>
          <p:nvPr/>
        </p:nvCxnSpPr>
        <p:spPr>
          <a:xfrm>
            <a:off x="2882090" y="1145079"/>
            <a:ext cx="655124" cy="83421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881935" y="1147134"/>
            <a:ext cx="655276" cy="8321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1E715380-4A69-4FAD-BF5D-F63BA9227062}" type="slidenum">
              <a:rPr lang="de-AT" smtClean="0"/>
              <a:pPr/>
              <a:t>20</a:t>
            </a:fld>
            <a:endParaRPr lang="de-AT" dirty="0"/>
          </a:p>
        </p:txBody>
      </p:sp>
      <p:cxnSp>
        <p:nvCxnSpPr>
          <p:cNvPr id="6" name="Gerade Verbindung 5"/>
          <p:cNvCxnSpPr/>
          <p:nvPr/>
        </p:nvCxnSpPr>
        <p:spPr>
          <a:xfrm>
            <a:off x="4572000" y="731520"/>
            <a:ext cx="0" cy="436299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179512" y="2899887"/>
            <a:ext cx="878497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hteck 12"/>
          <p:cNvSpPr/>
          <p:nvPr/>
        </p:nvSpPr>
        <p:spPr>
          <a:xfrm rot="16200000">
            <a:off x="8161600" y="1260254"/>
            <a:ext cx="2665575" cy="584775"/>
          </a:xfrm>
          <a:prstGeom prst="rect">
            <a:avLst/>
          </a:prstGeom>
        </p:spPr>
        <p:txBody>
          <a:bodyPr wrap="square">
            <a:spAutoFit/>
          </a:bodyPr>
          <a:lstStyle/>
          <a:p>
            <a:r>
              <a:rPr lang="de-AT" sz="1600" dirty="0">
                <a:latin typeface="+mn-lt"/>
              </a:rPr>
              <a:t>C2: </a:t>
            </a:r>
            <a:r>
              <a:rPr lang="de-AT" sz="1600" dirty="0" err="1">
                <a:latin typeface="+mn-lt"/>
              </a:rPr>
              <a:t>Lenses</a:t>
            </a:r>
            <a:r>
              <a:rPr lang="de-AT" sz="1600" dirty="0">
                <a:latin typeface="+mn-lt"/>
              </a:rPr>
              <a:t> must </a:t>
            </a:r>
            <a:r>
              <a:rPr lang="de-AT" sz="1600" dirty="0" err="1">
                <a:latin typeface="+mn-lt"/>
              </a:rPr>
              <a:t>be</a:t>
            </a:r>
            <a:r>
              <a:rPr lang="de-AT" sz="1600" dirty="0">
                <a:latin typeface="+mn-lt"/>
              </a:rPr>
              <a:t> </a:t>
            </a:r>
            <a:r>
              <a:rPr lang="de-AT" sz="1600" dirty="0" err="1" smtClean="0">
                <a:latin typeface="+mn-lt"/>
              </a:rPr>
              <a:t>contained</a:t>
            </a:r>
            <a:endParaRPr lang="de-AT" sz="1600" dirty="0" smtClean="0">
              <a:latin typeface="+mn-lt"/>
            </a:endParaRPr>
          </a:p>
          <a:p>
            <a:r>
              <a:rPr lang="de-AT" sz="1600" dirty="0" err="1" smtClean="0">
                <a:latin typeface="+mn-lt"/>
              </a:rPr>
              <a:t>entirely</a:t>
            </a:r>
            <a:r>
              <a:rPr lang="de-AT" sz="1600" dirty="0" smtClean="0">
                <a:latin typeface="+mn-lt"/>
              </a:rPr>
              <a:t> </a:t>
            </a:r>
            <a:r>
              <a:rPr lang="de-AT" sz="1600" dirty="0" err="1">
                <a:latin typeface="+mn-lt"/>
              </a:rPr>
              <a:t>inside</a:t>
            </a:r>
            <a:r>
              <a:rPr lang="de-AT" sz="1600" dirty="0">
                <a:latin typeface="+mn-lt"/>
              </a:rPr>
              <a:t> </a:t>
            </a:r>
            <a:r>
              <a:rPr lang="de-AT" sz="1600" dirty="0" err="1">
                <a:latin typeface="+mn-lt"/>
              </a:rPr>
              <a:t>the</a:t>
            </a:r>
            <a:r>
              <a:rPr lang="de-AT" sz="1600" dirty="0">
                <a:latin typeface="+mn-lt"/>
              </a:rPr>
              <a:t> </a:t>
            </a:r>
            <a:r>
              <a:rPr lang="de-AT" sz="1600" dirty="0" err="1">
                <a:latin typeface="+mn-lt"/>
              </a:rPr>
              <a:t>grid</a:t>
            </a:r>
            <a:endParaRPr lang="de-AT" sz="1600" dirty="0">
              <a:latin typeface="+mn-lt"/>
            </a:endParaRPr>
          </a:p>
        </p:txBody>
      </p:sp>
      <p:sp>
        <p:nvSpPr>
          <p:cNvPr id="14" name="Rechteck 13"/>
          <p:cNvSpPr/>
          <p:nvPr/>
        </p:nvSpPr>
        <p:spPr>
          <a:xfrm rot="16200000">
            <a:off x="-1778680" y="3992958"/>
            <a:ext cx="2638018" cy="584775"/>
          </a:xfrm>
          <a:prstGeom prst="rect">
            <a:avLst/>
          </a:prstGeom>
        </p:spPr>
        <p:txBody>
          <a:bodyPr wrap="square">
            <a:spAutoFit/>
          </a:bodyPr>
          <a:lstStyle/>
          <a:p>
            <a:r>
              <a:rPr lang="de-AT" sz="1600" dirty="0">
                <a:latin typeface="+mn-lt"/>
              </a:rPr>
              <a:t>C3: </a:t>
            </a:r>
            <a:r>
              <a:rPr lang="de-AT" sz="1600" dirty="0" err="1">
                <a:latin typeface="+mn-lt"/>
              </a:rPr>
              <a:t>No</a:t>
            </a:r>
            <a:r>
              <a:rPr lang="de-AT" sz="1600" dirty="0">
                <a:latin typeface="+mn-lt"/>
              </a:rPr>
              <a:t> </a:t>
            </a:r>
            <a:r>
              <a:rPr lang="de-AT" sz="1600" dirty="0" err="1">
                <a:latin typeface="+mn-lt"/>
              </a:rPr>
              <a:t>more</a:t>
            </a:r>
            <a:r>
              <a:rPr lang="de-AT" sz="1600" dirty="0">
                <a:latin typeface="+mn-lt"/>
              </a:rPr>
              <a:t> </a:t>
            </a:r>
            <a:r>
              <a:rPr lang="de-AT" sz="1600" dirty="0" err="1">
                <a:latin typeface="+mn-lt"/>
              </a:rPr>
              <a:t>than</a:t>
            </a:r>
            <a:r>
              <a:rPr lang="de-AT" sz="1600" dirty="0">
                <a:latin typeface="+mn-lt"/>
              </a:rPr>
              <a:t> </a:t>
            </a:r>
            <a:r>
              <a:rPr lang="de-AT" sz="1600" dirty="0" err="1" smtClean="0">
                <a:latin typeface="+mn-lt"/>
              </a:rPr>
              <a:t>one</a:t>
            </a:r>
            <a:endParaRPr lang="de-AT" sz="1600" dirty="0" smtClean="0">
              <a:latin typeface="+mn-lt"/>
            </a:endParaRPr>
          </a:p>
          <a:p>
            <a:r>
              <a:rPr lang="de-AT" sz="1600" dirty="0" err="1" smtClean="0">
                <a:latin typeface="+mn-lt"/>
              </a:rPr>
              <a:t>lens</a:t>
            </a:r>
            <a:r>
              <a:rPr lang="de-AT" sz="1600" dirty="0" smtClean="0">
                <a:latin typeface="+mn-lt"/>
              </a:rPr>
              <a:t> </a:t>
            </a:r>
            <a:r>
              <a:rPr lang="de-AT" sz="1600" dirty="0" err="1">
                <a:latin typeface="+mn-lt"/>
              </a:rPr>
              <a:t>is</a:t>
            </a:r>
            <a:r>
              <a:rPr lang="de-AT" sz="1600" dirty="0">
                <a:latin typeface="+mn-lt"/>
              </a:rPr>
              <a:t> </a:t>
            </a:r>
            <a:r>
              <a:rPr lang="de-AT" sz="1600" dirty="0" err="1">
                <a:latin typeface="+mn-lt"/>
              </a:rPr>
              <a:t>placed</a:t>
            </a:r>
            <a:r>
              <a:rPr lang="de-AT" sz="1600" dirty="0">
                <a:latin typeface="+mn-lt"/>
              </a:rPr>
              <a:t> at </a:t>
            </a:r>
            <a:r>
              <a:rPr lang="de-AT" sz="1600" dirty="0" err="1">
                <a:latin typeface="+mn-lt"/>
              </a:rPr>
              <a:t>any</a:t>
            </a:r>
            <a:r>
              <a:rPr lang="de-AT" sz="1600" dirty="0">
                <a:latin typeface="+mn-lt"/>
              </a:rPr>
              <a:t> </a:t>
            </a:r>
            <a:r>
              <a:rPr lang="de-AT" sz="1600" dirty="0" err="1">
                <a:latin typeface="+mn-lt"/>
              </a:rPr>
              <a:t>grid</a:t>
            </a:r>
            <a:r>
              <a:rPr lang="de-AT" sz="1600" dirty="0">
                <a:latin typeface="+mn-lt"/>
              </a:rPr>
              <a:t> </a:t>
            </a:r>
            <a:r>
              <a:rPr lang="de-AT" sz="1600" dirty="0" err="1">
                <a:latin typeface="+mn-lt"/>
              </a:rPr>
              <a:t>cell</a:t>
            </a:r>
            <a:endParaRPr lang="de-AT" sz="1600" dirty="0">
              <a:latin typeface="+mn-lt"/>
            </a:endParaRPr>
          </a:p>
        </p:txBody>
      </p:sp>
      <p:sp>
        <p:nvSpPr>
          <p:cNvPr id="33" name="Rechteck 32"/>
          <p:cNvSpPr/>
          <p:nvPr/>
        </p:nvSpPr>
        <p:spPr>
          <a:xfrm rot="16200000">
            <a:off x="8420943" y="3870074"/>
            <a:ext cx="2173311" cy="584775"/>
          </a:xfrm>
          <a:prstGeom prst="rect">
            <a:avLst/>
          </a:prstGeom>
        </p:spPr>
        <p:txBody>
          <a:bodyPr wrap="square">
            <a:spAutoFit/>
          </a:bodyPr>
          <a:lstStyle/>
          <a:p>
            <a:r>
              <a:rPr lang="de-AT" sz="1600" dirty="0">
                <a:latin typeface="+mn-lt"/>
              </a:rPr>
              <a:t>C4: </a:t>
            </a:r>
            <a:r>
              <a:rPr lang="de-AT" sz="1600" dirty="0" err="1">
                <a:latin typeface="+mn-lt"/>
              </a:rPr>
              <a:t>Map</a:t>
            </a:r>
            <a:r>
              <a:rPr lang="de-AT" sz="1600" dirty="0">
                <a:latin typeface="+mn-lt"/>
              </a:rPr>
              <a:t> </a:t>
            </a:r>
            <a:r>
              <a:rPr lang="de-AT" sz="1600" dirty="0" err="1">
                <a:latin typeface="+mn-lt"/>
              </a:rPr>
              <a:t>areas</a:t>
            </a:r>
            <a:r>
              <a:rPr lang="de-AT" sz="1600" dirty="0">
                <a:latin typeface="+mn-lt"/>
              </a:rPr>
              <a:t> must </a:t>
            </a:r>
            <a:r>
              <a:rPr lang="de-AT" sz="1600" dirty="0" smtClean="0">
                <a:latin typeface="+mn-lt"/>
              </a:rPr>
              <a:t>not</a:t>
            </a:r>
          </a:p>
          <a:p>
            <a:r>
              <a:rPr lang="de-AT" sz="1600" dirty="0" err="1" smtClean="0">
                <a:latin typeface="+mn-lt"/>
              </a:rPr>
              <a:t>be</a:t>
            </a:r>
            <a:r>
              <a:rPr lang="de-AT" sz="1600" dirty="0" smtClean="0">
                <a:latin typeface="+mn-lt"/>
              </a:rPr>
              <a:t> </a:t>
            </a:r>
            <a:r>
              <a:rPr lang="de-AT" sz="1600" dirty="0" err="1">
                <a:latin typeface="+mn-lt"/>
              </a:rPr>
              <a:t>occupied</a:t>
            </a:r>
            <a:r>
              <a:rPr lang="de-AT" sz="1600" dirty="0">
                <a:latin typeface="+mn-lt"/>
              </a:rPr>
              <a:t> </a:t>
            </a:r>
            <a:r>
              <a:rPr lang="de-AT" sz="1600" dirty="0" err="1">
                <a:latin typeface="+mn-lt"/>
              </a:rPr>
              <a:t>by</a:t>
            </a:r>
            <a:r>
              <a:rPr lang="de-AT" sz="1600" dirty="0">
                <a:latin typeface="+mn-lt"/>
              </a:rPr>
              <a:t> </a:t>
            </a:r>
            <a:r>
              <a:rPr lang="de-AT" sz="1600" dirty="0" err="1">
                <a:latin typeface="+mn-lt"/>
              </a:rPr>
              <a:t>lenses</a:t>
            </a:r>
            <a:endParaRPr lang="de-AT" sz="1600" dirty="0">
              <a:latin typeface="+mn-lt"/>
            </a:endParaRPr>
          </a:p>
        </p:txBody>
      </p:sp>
      <p:sp>
        <p:nvSpPr>
          <p:cNvPr id="126" name="Rectangle 14"/>
          <p:cNvSpPr/>
          <p:nvPr/>
        </p:nvSpPr>
        <p:spPr>
          <a:xfrm>
            <a:off x="5243167" y="730240"/>
            <a:ext cx="2948058" cy="20847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grpSp>
        <p:nvGrpSpPr>
          <p:cNvPr id="127" name="Group 15"/>
          <p:cNvGrpSpPr/>
          <p:nvPr/>
        </p:nvGrpSpPr>
        <p:grpSpPr>
          <a:xfrm>
            <a:off x="5570731" y="733933"/>
            <a:ext cx="2292934" cy="2084486"/>
            <a:chOff x="1940400" y="1040400"/>
            <a:chExt cx="5266800" cy="4788000"/>
          </a:xfrm>
        </p:grpSpPr>
        <p:cxnSp>
          <p:nvCxnSpPr>
            <p:cNvPr id="138" name="Straight Connector 16"/>
            <p:cNvCxnSpPr/>
            <p:nvPr/>
          </p:nvCxnSpPr>
          <p:spPr>
            <a:xfrm>
              <a:off x="1940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7"/>
            <p:cNvCxnSpPr/>
            <p:nvPr/>
          </p:nvCxnSpPr>
          <p:spPr>
            <a:xfrm>
              <a:off x="2692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8"/>
            <p:cNvCxnSpPr/>
            <p:nvPr/>
          </p:nvCxnSpPr>
          <p:spPr>
            <a:xfrm>
              <a:off x="3445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9"/>
            <p:cNvCxnSpPr/>
            <p:nvPr/>
          </p:nvCxnSpPr>
          <p:spPr>
            <a:xfrm>
              <a:off x="41976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20"/>
            <p:cNvCxnSpPr/>
            <p:nvPr/>
          </p:nvCxnSpPr>
          <p:spPr>
            <a:xfrm>
              <a:off x="49500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21"/>
            <p:cNvCxnSpPr/>
            <p:nvPr/>
          </p:nvCxnSpPr>
          <p:spPr>
            <a:xfrm>
              <a:off x="5702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22"/>
            <p:cNvCxnSpPr/>
            <p:nvPr/>
          </p:nvCxnSpPr>
          <p:spPr>
            <a:xfrm>
              <a:off x="6454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23"/>
            <p:cNvCxnSpPr/>
            <p:nvPr/>
          </p:nvCxnSpPr>
          <p:spPr>
            <a:xfrm>
              <a:off x="7207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8" name="Group 24"/>
          <p:cNvGrpSpPr/>
          <p:nvPr/>
        </p:nvGrpSpPr>
        <p:grpSpPr>
          <a:xfrm>
            <a:off x="5247437" y="1144016"/>
            <a:ext cx="2948058" cy="1250691"/>
            <a:chOff x="1188000" y="1998000"/>
            <a:chExt cx="6771600" cy="2872800"/>
          </a:xfrm>
        </p:grpSpPr>
        <p:cxnSp>
          <p:nvCxnSpPr>
            <p:cNvPr id="134" name="Straight Connector 25"/>
            <p:cNvCxnSpPr/>
            <p:nvPr/>
          </p:nvCxnSpPr>
          <p:spPr>
            <a:xfrm>
              <a:off x="1188000" y="19980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35" name="Straight Connector 26"/>
            <p:cNvCxnSpPr/>
            <p:nvPr/>
          </p:nvCxnSpPr>
          <p:spPr>
            <a:xfrm>
              <a:off x="1188000" y="29556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36" name="Straight Connector 27"/>
            <p:cNvCxnSpPr/>
            <p:nvPr/>
          </p:nvCxnSpPr>
          <p:spPr>
            <a:xfrm>
              <a:off x="1188000" y="39132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37" name="Straight Connector 28"/>
            <p:cNvCxnSpPr/>
            <p:nvPr/>
          </p:nvCxnSpPr>
          <p:spPr>
            <a:xfrm>
              <a:off x="1188000" y="48708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30"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0417" y="1142989"/>
            <a:ext cx="983155" cy="1668427"/>
          </a:xfrm>
          <a:prstGeom prst="rect">
            <a:avLst/>
          </a:prstGeom>
        </p:spPr>
      </p:pic>
      <p:pic>
        <p:nvPicPr>
          <p:cNvPr id="131"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3506" y="1145044"/>
            <a:ext cx="655437" cy="834517"/>
          </a:xfrm>
          <a:prstGeom prst="rect">
            <a:avLst/>
          </a:prstGeom>
        </p:spPr>
      </p:pic>
      <p:cxnSp>
        <p:nvCxnSpPr>
          <p:cNvPr id="132" name="Straight Connector 33"/>
          <p:cNvCxnSpPr/>
          <p:nvPr/>
        </p:nvCxnSpPr>
        <p:spPr>
          <a:xfrm>
            <a:off x="7867622" y="1145079"/>
            <a:ext cx="655124" cy="83421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34"/>
          <p:cNvCxnSpPr/>
          <p:nvPr/>
        </p:nvCxnSpPr>
        <p:spPr>
          <a:xfrm flipV="1">
            <a:off x="7867467" y="1147134"/>
            <a:ext cx="655276" cy="8321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7" name="Rectangle 14"/>
          <p:cNvSpPr/>
          <p:nvPr/>
        </p:nvSpPr>
        <p:spPr>
          <a:xfrm>
            <a:off x="917769" y="3003184"/>
            <a:ext cx="2948058" cy="20847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grpSp>
        <p:nvGrpSpPr>
          <p:cNvPr id="148" name="Group 15"/>
          <p:cNvGrpSpPr/>
          <p:nvPr/>
        </p:nvGrpSpPr>
        <p:grpSpPr>
          <a:xfrm>
            <a:off x="1245333" y="3006877"/>
            <a:ext cx="2292934" cy="2084486"/>
            <a:chOff x="1940400" y="1040400"/>
            <a:chExt cx="5266800" cy="4788000"/>
          </a:xfrm>
        </p:grpSpPr>
        <p:cxnSp>
          <p:nvCxnSpPr>
            <p:cNvPr id="159" name="Straight Connector 16"/>
            <p:cNvCxnSpPr/>
            <p:nvPr/>
          </p:nvCxnSpPr>
          <p:spPr>
            <a:xfrm>
              <a:off x="1940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7"/>
            <p:cNvCxnSpPr/>
            <p:nvPr/>
          </p:nvCxnSpPr>
          <p:spPr>
            <a:xfrm>
              <a:off x="2692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8"/>
            <p:cNvCxnSpPr/>
            <p:nvPr/>
          </p:nvCxnSpPr>
          <p:spPr>
            <a:xfrm>
              <a:off x="3445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9"/>
            <p:cNvCxnSpPr/>
            <p:nvPr/>
          </p:nvCxnSpPr>
          <p:spPr>
            <a:xfrm>
              <a:off x="41976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20"/>
            <p:cNvCxnSpPr/>
            <p:nvPr/>
          </p:nvCxnSpPr>
          <p:spPr>
            <a:xfrm>
              <a:off x="49500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21"/>
            <p:cNvCxnSpPr/>
            <p:nvPr/>
          </p:nvCxnSpPr>
          <p:spPr>
            <a:xfrm>
              <a:off x="5702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22"/>
            <p:cNvCxnSpPr/>
            <p:nvPr/>
          </p:nvCxnSpPr>
          <p:spPr>
            <a:xfrm>
              <a:off x="6454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23"/>
            <p:cNvCxnSpPr/>
            <p:nvPr/>
          </p:nvCxnSpPr>
          <p:spPr>
            <a:xfrm>
              <a:off x="7207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9" name="Group 24"/>
          <p:cNvGrpSpPr/>
          <p:nvPr/>
        </p:nvGrpSpPr>
        <p:grpSpPr>
          <a:xfrm>
            <a:off x="922039" y="3416960"/>
            <a:ext cx="2948058" cy="1250691"/>
            <a:chOff x="1188000" y="1998000"/>
            <a:chExt cx="6771600" cy="2872800"/>
          </a:xfrm>
        </p:grpSpPr>
        <p:cxnSp>
          <p:nvCxnSpPr>
            <p:cNvPr id="155" name="Straight Connector 25"/>
            <p:cNvCxnSpPr/>
            <p:nvPr/>
          </p:nvCxnSpPr>
          <p:spPr>
            <a:xfrm>
              <a:off x="1188000" y="19980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26"/>
            <p:cNvCxnSpPr/>
            <p:nvPr/>
          </p:nvCxnSpPr>
          <p:spPr>
            <a:xfrm>
              <a:off x="1188000" y="29556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27"/>
            <p:cNvCxnSpPr/>
            <p:nvPr/>
          </p:nvCxnSpPr>
          <p:spPr>
            <a:xfrm>
              <a:off x="1188000" y="39132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58" name="Straight Connector 28"/>
            <p:cNvCxnSpPr/>
            <p:nvPr/>
          </p:nvCxnSpPr>
          <p:spPr>
            <a:xfrm>
              <a:off x="1188000" y="48708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5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5019" y="3415933"/>
            <a:ext cx="983155" cy="1668427"/>
          </a:xfrm>
          <a:prstGeom prst="rect">
            <a:avLst/>
          </a:prstGeom>
        </p:spPr>
      </p:pic>
      <p:pic>
        <p:nvPicPr>
          <p:cNvPr id="15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3298" y="3417988"/>
            <a:ext cx="655437" cy="834517"/>
          </a:xfrm>
          <a:prstGeom prst="rect">
            <a:avLst/>
          </a:prstGeom>
        </p:spPr>
      </p:pic>
      <p:sp>
        <p:nvSpPr>
          <p:cNvPr id="168" name="Rectangle 14"/>
          <p:cNvSpPr/>
          <p:nvPr/>
        </p:nvSpPr>
        <p:spPr>
          <a:xfrm>
            <a:off x="5243167" y="3003184"/>
            <a:ext cx="2948058" cy="20847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grpSp>
        <p:nvGrpSpPr>
          <p:cNvPr id="169" name="Group 15"/>
          <p:cNvGrpSpPr/>
          <p:nvPr/>
        </p:nvGrpSpPr>
        <p:grpSpPr>
          <a:xfrm>
            <a:off x="5570731" y="3006877"/>
            <a:ext cx="2292934" cy="2084486"/>
            <a:chOff x="1940400" y="1040400"/>
            <a:chExt cx="5266800" cy="4788000"/>
          </a:xfrm>
        </p:grpSpPr>
        <p:cxnSp>
          <p:nvCxnSpPr>
            <p:cNvPr id="180" name="Straight Connector 16"/>
            <p:cNvCxnSpPr/>
            <p:nvPr/>
          </p:nvCxnSpPr>
          <p:spPr>
            <a:xfrm>
              <a:off x="1940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7"/>
            <p:cNvCxnSpPr/>
            <p:nvPr/>
          </p:nvCxnSpPr>
          <p:spPr>
            <a:xfrm>
              <a:off x="2692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
            <p:cNvCxnSpPr/>
            <p:nvPr/>
          </p:nvCxnSpPr>
          <p:spPr>
            <a:xfrm>
              <a:off x="3445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9"/>
            <p:cNvCxnSpPr/>
            <p:nvPr/>
          </p:nvCxnSpPr>
          <p:spPr>
            <a:xfrm>
              <a:off x="41976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20"/>
            <p:cNvCxnSpPr/>
            <p:nvPr/>
          </p:nvCxnSpPr>
          <p:spPr>
            <a:xfrm>
              <a:off x="49500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21"/>
            <p:cNvCxnSpPr/>
            <p:nvPr/>
          </p:nvCxnSpPr>
          <p:spPr>
            <a:xfrm>
              <a:off x="5702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22"/>
            <p:cNvCxnSpPr/>
            <p:nvPr/>
          </p:nvCxnSpPr>
          <p:spPr>
            <a:xfrm>
              <a:off x="6454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23"/>
            <p:cNvCxnSpPr/>
            <p:nvPr/>
          </p:nvCxnSpPr>
          <p:spPr>
            <a:xfrm>
              <a:off x="7207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0" name="Group 24"/>
          <p:cNvGrpSpPr/>
          <p:nvPr/>
        </p:nvGrpSpPr>
        <p:grpSpPr>
          <a:xfrm>
            <a:off x="5247437" y="3416960"/>
            <a:ext cx="2948058" cy="1250691"/>
            <a:chOff x="1188000" y="1998000"/>
            <a:chExt cx="6771600" cy="2872800"/>
          </a:xfrm>
        </p:grpSpPr>
        <p:cxnSp>
          <p:nvCxnSpPr>
            <p:cNvPr id="176" name="Straight Connector 25"/>
            <p:cNvCxnSpPr/>
            <p:nvPr/>
          </p:nvCxnSpPr>
          <p:spPr>
            <a:xfrm>
              <a:off x="1188000" y="19980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77" name="Straight Connector 26"/>
            <p:cNvCxnSpPr/>
            <p:nvPr/>
          </p:nvCxnSpPr>
          <p:spPr>
            <a:xfrm>
              <a:off x="1188000" y="29556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78" name="Straight Connector 27"/>
            <p:cNvCxnSpPr/>
            <p:nvPr/>
          </p:nvCxnSpPr>
          <p:spPr>
            <a:xfrm>
              <a:off x="1188000" y="39132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79" name="Straight Connector 28"/>
            <p:cNvCxnSpPr/>
            <p:nvPr/>
          </p:nvCxnSpPr>
          <p:spPr>
            <a:xfrm>
              <a:off x="1188000" y="48708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72"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0417" y="3415933"/>
            <a:ext cx="983155" cy="1668427"/>
          </a:xfrm>
          <a:prstGeom prst="rect">
            <a:avLst/>
          </a:prstGeom>
        </p:spPr>
      </p:pic>
      <p:pic>
        <p:nvPicPr>
          <p:cNvPr id="173"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855" y="3835399"/>
            <a:ext cx="655437" cy="834517"/>
          </a:xfrm>
          <a:prstGeom prst="rect">
            <a:avLst/>
          </a:prstGeom>
        </p:spPr>
      </p:pic>
      <p:cxnSp>
        <p:nvCxnSpPr>
          <p:cNvPr id="174" name="Straight Connector 33"/>
          <p:cNvCxnSpPr/>
          <p:nvPr/>
        </p:nvCxnSpPr>
        <p:spPr>
          <a:xfrm>
            <a:off x="6225701" y="3833344"/>
            <a:ext cx="655124" cy="83421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 name="Straight Connector 34"/>
          <p:cNvCxnSpPr/>
          <p:nvPr/>
        </p:nvCxnSpPr>
        <p:spPr>
          <a:xfrm flipV="1">
            <a:off x="6225546" y="3835399"/>
            <a:ext cx="655276" cy="8321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88" name="Textfeld 187"/>
          <p:cNvSpPr txBox="1"/>
          <p:nvPr/>
        </p:nvSpPr>
        <p:spPr>
          <a:xfrm>
            <a:off x="3955676" y="1545343"/>
            <a:ext cx="558166" cy="523220"/>
          </a:xfrm>
          <a:prstGeom prst="rect">
            <a:avLst/>
          </a:prstGeom>
          <a:noFill/>
        </p:spPr>
        <p:txBody>
          <a:bodyPr wrap="none" rtlCol="0">
            <a:spAutoFit/>
          </a:bodyPr>
          <a:lstStyle/>
          <a:p>
            <a:r>
              <a:rPr lang="de-AT" sz="2800" b="1" dirty="0" smtClean="0">
                <a:latin typeface="+mn-lt"/>
              </a:rPr>
              <a:t>C1</a:t>
            </a:r>
            <a:endParaRPr lang="de-AT" sz="2800" b="1" dirty="0">
              <a:latin typeface="+mn-lt"/>
            </a:endParaRPr>
          </a:p>
        </p:txBody>
      </p:sp>
      <p:sp>
        <p:nvSpPr>
          <p:cNvPr id="189" name="Textfeld 188"/>
          <p:cNvSpPr txBox="1"/>
          <p:nvPr/>
        </p:nvSpPr>
        <p:spPr>
          <a:xfrm>
            <a:off x="3955676" y="3785663"/>
            <a:ext cx="558166" cy="523220"/>
          </a:xfrm>
          <a:prstGeom prst="rect">
            <a:avLst/>
          </a:prstGeom>
          <a:noFill/>
        </p:spPr>
        <p:txBody>
          <a:bodyPr wrap="none" rtlCol="0">
            <a:spAutoFit/>
          </a:bodyPr>
          <a:lstStyle/>
          <a:p>
            <a:r>
              <a:rPr lang="de-AT" sz="2800" b="1" dirty="0" smtClean="0">
                <a:latin typeface="+mn-lt"/>
              </a:rPr>
              <a:t>C3</a:t>
            </a:r>
            <a:endParaRPr lang="de-AT" sz="2800" b="1" dirty="0">
              <a:latin typeface="+mn-lt"/>
            </a:endParaRPr>
          </a:p>
        </p:txBody>
      </p:sp>
      <p:sp>
        <p:nvSpPr>
          <p:cNvPr id="190" name="Textfeld 189"/>
          <p:cNvSpPr txBox="1"/>
          <p:nvPr/>
        </p:nvSpPr>
        <p:spPr>
          <a:xfrm>
            <a:off x="4599421" y="3785663"/>
            <a:ext cx="558166" cy="523220"/>
          </a:xfrm>
          <a:prstGeom prst="rect">
            <a:avLst/>
          </a:prstGeom>
          <a:noFill/>
        </p:spPr>
        <p:txBody>
          <a:bodyPr wrap="none" rtlCol="0">
            <a:spAutoFit/>
          </a:bodyPr>
          <a:lstStyle/>
          <a:p>
            <a:r>
              <a:rPr lang="de-AT" sz="2800" b="1" dirty="0" smtClean="0">
                <a:latin typeface="+mn-lt"/>
              </a:rPr>
              <a:t>C4</a:t>
            </a:r>
            <a:endParaRPr lang="de-AT" sz="2800" b="1" dirty="0">
              <a:latin typeface="+mn-lt"/>
            </a:endParaRPr>
          </a:p>
        </p:txBody>
      </p:sp>
      <p:sp>
        <p:nvSpPr>
          <p:cNvPr id="191" name="Textfeld 190"/>
          <p:cNvSpPr txBox="1"/>
          <p:nvPr/>
        </p:nvSpPr>
        <p:spPr>
          <a:xfrm>
            <a:off x="4599421" y="1552641"/>
            <a:ext cx="558166" cy="523220"/>
          </a:xfrm>
          <a:prstGeom prst="rect">
            <a:avLst/>
          </a:prstGeom>
          <a:noFill/>
        </p:spPr>
        <p:txBody>
          <a:bodyPr wrap="none" rtlCol="0">
            <a:spAutoFit/>
          </a:bodyPr>
          <a:lstStyle/>
          <a:p>
            <a:r>
              <a:rPr lang="de-AT" sz="2800" b="1" dirty="0" smtClean="0">
                <a:latin typeface="+mn-lt"/>
              </a:rPr>
              <a:t>C2</a:t>
            </a:r>
            <a:endParaRPr lang="de-AT" sz="2800" b="1" dirty="0">
              <a:latin typeface="+mn-lt"/>
            </a:endParaRPr>
          </a:p>
        </p:txBody>
      </p:sp>
      <p:pic>
        <p:nvPicPr>
          <p:cNvPr id="194" name="Grafik 19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0627" y="3833385"/>
            <a:ext cx="655048" cy="417369"/>
          </a:xfrm>
          <a:prstGeom prst="rect">
            <a:avLst/>
          </a:prstGeom>
        </p:spPr>
      </p:pic>
      <p:cxnSp>
        <p:nvCxnSpPr>
          <p:cNvPr id="153" name="Straight Connector 33"/>
          <p:cNvCxnSpPr/>
          <p:nvPr/>
        </p:nvCxnSpPr>
        <p:spPr>
          <a:xfrm>
            <a:off x="3214973" y="3835399"/>
            <a:ext cx="650854" cy="41710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34"/>
          <p:cNvCxnSpPr>
            <a:stCxn id="152" idx="2"/>
          </p:cNvCxnSpPr>
          <p:nvPr/>
        </p:nvCxnSpPr>
        <p:spPr>
          <a:xfrm flipV="1">
            <a:off x="3211017" y="3835399"/>
            <a:ext cx="659080" cy="41710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44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500"/>
                                        <p:tgtEl>
                                          <p:spTgt spid="131"/>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wipe(up)">
                                      <p:cBhvr>
                                        <p:cTn id="27" dur="500"/>
                                        <p:tgtEl>
                                          <p:spTgt spid="132"/>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33"/>
                                        </p:tgtEl>
                                        <p:attrNameLst>
                                          <p:attrName>style.visibility</p:attrName>
                                        </p:attrNameLst>
                                      </p:cBhvr>
                                      <p:to>
                                        <p:strVal val="visible"/>
                                      </p:to>
                                    </p:set>
                                    <p:animEffect transition="in" filter="wipe(up)">
                                      <p:cBhvr>
                                        <p:cTn id="31" dur="500"/>
                                        <p:tgtEl>
                                          <p:spTgt spid="1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2"/>
                                        </p:tgtEl>
                                        <p:attrNameLst>
                                          <p:attrName>style.visibility</p:attrName>
                                        </p:attrNameLst>
                                      </p:cBhvr>
                                      <p:to>
                                        <p:strVal val="visible"/>
                                      </p:to>
                                    </p:set>
                                    <p:animEffect transition="in" filter="fade">
                                      <p:cBhvr>
                                        <p:cTn id="35" dur="500"/>
                                        <p:tgtEl>
                                          <p:spTgt spid="152"/>
                                        </p:tgtEl>
                                      </p:cBhvr>
                                    </p:animEffect>
                                  </p:childTnLst>
                                </p:cTn>
                              </p:par>
                            </p:childTnLst>
                          </p:cTn>
                        </p:par>
                        <p:par>
                          <p:cTn id="36" fill="hold">
                            <p:stCondLst>
                              <p:cond delay="4000"/>
                            </p:stCondLst>
                            <p:childTnLst>
                              <p:par>
                                <p:cTn id="37" presetID="10" presetClass="entr" presetSubtype="0" fill="hold" nodeType="afterEffect">
                                  <p:stCondLst>
                                    <p:cond delay="500"/>
                                  </p:stCondLst>
                                  <p:childTnLst>
                                    <p:set>
                                      <p:cBhvr>
                                        <p:cTn id="38" dur="1" fill="hold">
                                          <p:stCondLst>
                                            <p:cond delay="0"/>
                                          </p:stCondLst>
                                        </p:cTn>
                                        <p:tgtEl>
                                          <p:spTgt spid="194"/>
                                        </p:tgtEl>
                                        <p:attrNameLst>
                                          <p:attrName>style.visibility</p:attrName>
                                        </p:attrNameLst>
                                      </p:cBhvr>
                                      <p:to>
                                        <p:strVal val="visible"/>
                                      </p:to>
                                    </p:set>
                                    <p:animEffect transition="in" filter="fade">
                                      <p:cBhvr>
                                        <p:cTn id="39" dur="500"/>
                                        <p:tgtEl>
                                          <p:spTgt spid="194"/>
                                        </p:tgtEl>
                                      </p:cBhvr>
                                    </p:animEffect>
                                  </p:childTnLst>
                                </p:cTn>
                              </p:par>
                            </p:childTnLst>
                          </p:cTn>
                        </p:par>
                        <p:par>
                          <p:cTn id="40" fill="hold">
                            <p:stCondLst>
                              <p:cond delay="5000"/>
                            </p:stCondLst>
                            <p:childTnLst>
                              <p:par>
                                <p:cTn id="41" presetID="22" presetClass="entr" presetSubtype="1" fill="hold" nodeType="afterEffect">
                                  <p:stCondLst>
                                    <p:cond delay="0"/>
                                  </p:stCondLst>
                                  <p:childTnLst>
                                    <p:set>
                                      <p:cBhvr>
                                        <p:cTn id="42" dur="1" fill="hold">
                                          <p:stCondLst>
                                            <p:cond delay="0"/>
                                          </p:stCondLst>
                                        </p:cTn>
                                        <p:tgtEl>
                                          <p:spTgt spid="153"/>
                                        </p:tgtEl>
                                        <p:attrNameLst>
                                          <p:attrName>style.visibility</p:attrName>
                                        </p:attrNameLst>
                                      </p:cBhvr>
                                      <p:to>
                                        <p:strVal val="visible"/>
                                      </p:to>
                                    </p:set>
                                    <p:animEffect transition="in" filter="wipe(up)">
                                      <p:cBhvr>
                                        <p:cTn id="43" dur="500"/>
                                        <p:tgtEl>
                                          <p:spTgt spid="153"/>
                                        </p:tgtEl>
                                      </p:cBhvr>
                                    </p:animEffect>
                                  </p:childTnLst>
                                </p:cTn>
                              </p:par>
                            </p:childTnLst>
                          </p:cTn>
                        </p:par>
                        <p:par>
                          <p:cTn id="44" fill="hold">
                            <p:stCondLst>
                              <p:cond delay="5500"/>
                            </p:stCondLst>
                            <p:childTnLst>
                              <p:par>
                                <p:cTn id="45" presetID="22" presetClass="entr" presetSubtype="1" fill="hold" nodeType="afterEffect">
                                  <p:stCondLst>
                                    <p:cond delay="0"/>
                                  </p:stCondLst>
                                  <p:childTnLst>
                                    <p:set>
                                      <p:cBhvr>
                                        <p:cTn id="46" dur="1" fill="hold">
                                          <p:stCondLst>
                                            <p:cond delay="0"/>
                                          </p:stCondLst>
                                        </p:cTn>
                                        <p:tgtEl>
                                          <p:spTgt spid="154"/>
                                        </p:tgtEl>
                                        <p:attrNameLst>
                                          <p:attrName>style.visibility</p:attrName>
                                        </p:attrNameLst>
                                      </p:cBhvr>
                                      <p:to>
                                        <p:strVal val="visible"/>
                                      </p:to>
                                    </p:set>
                                    <p:animEffect transition="in" filter="wipe(up)">
                                      <p:cBhvr>
                                        <p:cTn id="47" dur="500"/>
                                        <p:tgtEl>
                                          <p:spTgt spid="154"/>
                                        </p:tgtEl>
                                      </p:cBhvr>
                                    </p:animEffect>
                                  </p:childTnLst>
                                </p:cTn>
                              </p:par>
                            </p:childTnLst>
                          </p:cTn>
                        </p:par>
                        <p:par>
                          <p:cTn id="48" fill="hold">
                            <p:stCondLst>
                              <p:cond delay="6000"/>
                            </p:stCondLst>
                            <p:childTnLst>
                              <p:par>
                                <p:cTn id="49" presetID="10" presetClass="entr" presetSubtype="0" fill="hold" nodeType="afterEffect">
                                  <p:stCondLst>
                                    <p:cond delay="0"/>
                                  </p:stCondLst>
                                  <p:childTnLst>
                                    <p:set>
                                      <p:cBhvr>
                                        <p:cTn id="50" dur="1" fill="hold">
                                          <p:stCondLst>
                                            <p:cond delay="0"/>
                                          </p:stCondLst>
                                        </p:cTn>
                                        <p:tgtEl>
                                          <p:spTgt spid="173"/>
                                        </p:tgtEl>
                                        <p:attrNameLst>
                                          <p:attrName>style.visibility</p:attrName>
                                        </p:attrNameLst>
                                      </p:cBhvr>
                                      <p:to>
                                        <p:strVal val="visible"/>
                                      </p:to>
                                    </p:set>
                                    <p:animEffect transition="in" filter="fade">
                                      <p:cBhvr>
                                        <p:cTn id="51" dur="500"/>
                                        <p:tgtEl>
                                          <p:spTgt spid="173"/>
                                        </p:tgtEl>
                                      </p:cBhvr>
                                    </p:animEffect>
                                  </p:childTnLst>
                                </p:cTn>
                              </p:par>
                            </p:childTnLst>
                          </p:cTn>
                        </p:par>
                        <p:par>
                          <p:cTn id="52" fill="hold">
                            <p:stCondLst>
                              <p:cond delay="6500"/>
                            </p:stCondLst>
                            <p:childTnLst>
                              <p:par>
                                <p:cTn id="53" presetID="22" presetClass="entr" presetSubtype="1" fill="hold" nodeType="afterEffect">
                                  <p:stCondLst>
                                    <p:cond delay="0"/>
                                  </p:stCondLst>
                                  <p:childTnLst>
                                    <p:set>
                                      <p:cBhvr>
                                        <p:cTn id="54" dur="1" fill="hold">
                                          <p:stCondLst>
                                            <p:cond delay="0"/>
                                          </p:stCondLst>
                                        </p:cTn>
                                        <p:tgtEl>
                                          <p:spTgt spid="174"/>
                                        </p:tgtEl>
                                        <p:attrNameLst>
                                          <p:attrName>style.visibility</p:attrName>
                                        </p:attrNameLst>
                                      </p:cBhvr>
                                      <p:to>
                                        <p:strVal val="visible"/>
                                      </p:to>
                                    </p:set>
                                    <p:animEffect transition="in" filter="wipe(up)">
                                      <p:cBhvr>
                                        <p:cTn id="55" dur="500"/>
                                        <p:tgtEl>
                                          <p:spTgt spid="174"/>
                                        </p:tgtEl>
                                      </p:cBhvr>
                                    </p:animEffect>
                                  </p:childTnLst>
                                </p:cTn>
                              </p:par>
                            </p:childTnLst>
                          </p:cTn>
                        </p:par>
                        <p:par>
                          <p:cTn id="56" fill="hold">
                            <p:stCondLst>
                              <p:cond delay="7000"/>
                            </p:stCondLst>
                            <p:childTnLst>
                              <p:par>
                                <p:cTn id="57" presetID="22" presetClass="entr" presetSubtype="1" fill="hold" nodeType="afterEffect">
                                  <p:stCondLst>
                                    <p:cond delay="0"/>
                                  </p:stCondLst>
                                  <p:childTnLst>
                                    <p:set>
                                      <p:cBhvr>
                                        <p:cTn id="58" dur="1" fill="hold">
                                          <p:stCondLst>
                                            <p:cond delay="0"/>
                                          </p:stCondLst>
                                        </p:cTn>
                                        <p:tgtEl>
                                          <p:spTgt spid="175"/>
                                        </p:tgtEl>
                                        <p:attrNameLst>
                                          <p:attrName>style.visibility</p:attrName>
                                        </p:attrNameLst>
                                      </p:cBhvr>
                                      <p:to>
                                        <p:strVal val="visible"/>
                                      </p:to>
                                    </p:set>
                                    <p:animEffect transition="in" filter="wipe(up)">
                                      <p:cBhvr>
                                        <p:cTn id="59"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ight Arrow 97"/>
          <p:cNvSpPr/>
          <p:nvPr/>
        </p:nvSpPr>
        <p:spPr>
          <a:xfrm>
            <a:off x="5901732" y="2783440"/>
            <a:ext cx="398460"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de-AT" sz="600" dirty="0" smtClean="0"/>
              <a:t>                           </a:t>
            </a:r>
            <a:endParaRPr lang="de-AT" sz="600" dirty="0"/>
          </a:p>
        </p:txBody>
      </p:sp>
      <p:sp>
        <p:nvSpPr>
          <p:cNvPr id="90" name="Right Arrow 97"/>
          <p:cNvSpPr/>
          <p:nvPr/>
        </p:nvSpPr>
        <p:spPr>
          <a:xfrm>
            <a:off x="5598373" y="3843508"/>
            <a:ext cx="413787"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89" name="Right Arrow 97"/>
          <p:cNvSpPr/>
          <p:nvPr/>
        </p:nvSpPr>
        <p:spPr>
          <a:xfrm>
            <a:off x="5598373" y="1716323"/>
            <a:ext cx="413787"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82" name="Right Arrow 97"/>
          <p:cNvSpPr/>
          <p:nvPr/>
        </p:nvSpPr>
        <p:spPr>
          <a:xfrm>
            <a:off x="3190877" y="1716323"/>
            <a:ext cx="445020"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de-AT" sz="600" dirty="0" smtClean="0"/>
              <a:t>                           </a:t>
            </a:r>
            <a:endParaRPr lang="de-AT" sz="600" dirty="0"/>
          </a:p>
        </p:txBody>
      </p:sp>
      <p:sp>
        <p:nvSpPr>
          <p:cNvPr id="83" name="Right Arrow 97"/>
          <p:cNvSpPr/>
          <p:nvPr/>
        </p:nvSpPr>
        <p:spPr>
          <a:xfrm>
            <a:off x="3190876" y="3843508"/>
            <a:ext cx="439170"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79" name="Right Arrow 97"/>
          <p:cNvSpPr/>
          <p:nvPr/>
        </p:nvSpPr>
        <p:spPr>
          <a:xfrm>
            <a:off x="2929179" y="2774968"/>
            <a:ext cx="375996"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grpSp>
        <p:nvGrpSpPr>
          <p:cNvPr id="35" name="Gruppieren 266"/>
          <p:cNvGrpSpPr/>
          <p:nvPr/>
        </p:nvGrpSpPr>
        <p:grpSpPr>
          <a:xfrm>
            <a:off x="251520" y="1020629"/>
            <a:ext cx="2674640" cy="3747186"/>
            <a:chOff x="0" y="-89196"/>
            <a:chExt cx="2131096" cy="4839709"/>
          </a:xfrm>
        </p:grpSpPr>
        <p:sp>
          <p:nvSpPr>
            <p:cNvPr id="36" name="Rectangle 122"/>
            <p:cNvSpPr/>
            <p:nvPr/>
          </p:nvSpPr>
          <p:spPr>
            <a:xfrm>
              <a:off x="0" y="-89196"/>
              <a:ext cx="2125880" cy="4839709"/>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37" name="Text Box 2"/>
            <p:cNvSpPr txBox="1">
              <a:spLocks noChangeArrowheads="1"/>
            </p:cNvSpPr>
            <p:nvPr/>
          </p:nvSpPr>
          <p:spPr bwMode="auto">
            <a:xfrm>
              <a:off x="5217" y="-83978"/>
              <a:ext cx="2125879" cy="362670"/>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smtClean="0">
                  <a:latin typeface="+mn-lt"/>
                  <a:ea typeface="Calibri"/>
                  <a:cs typeface="Arial" pitchFamily="34" charset="0"/>
                </a:rPr>
                <a:t>User Input</a:t>
              </a:r>
              <a:endParaRPr lang="de-AT" sz="1800" b="1" dirty="0">
                <a:latin typeface="+mn-lt"/>
                <a:ea typeface="Calibri"/>
                <a:cs typeface="Arial" pitchFamily="34" charset="0"/>
              </a:endParaRPr>
            </a:p>
          </p:txBody>
        </p:sp>
      </p:grpSp>
      <p:sp>
        <p:nvSpPr>
          <p:cNvPr id="2" name="Titel 1"/>
          <p:cNvSpPr>
            <a:spLocks noGrp="1"/>
          </p:cNvSpPr>
          <p:nvPr>
            <p:ph type="title"/>
          </p:nvPr>
        </p:nvSpPr>
        <p:spPr/>
        <p:txBody>
          <a:bodyPr/>
          <a:lstStyle/>
          <a:p>
            <a:r>
              <a:rPr lang="de-AT" dirty="0" smtClean="0"/>
              <a:t>System </a:t>
            </a:r>
            <a:r>
              <a:rPr lang="de-AT" dirty="0" err="1" smtClean="0"/>
              <a:t>Overview</a:t>
            </a:r>
            <a:endParaRPr lang="en-US" dirty="0"/>
          </a:p>
        </p:txBody>
      </p:sp>
      <p:grpSp>
        <p:nvGrpSpPr>
          <p:cNvPr id="15" name="Group 20"/>
          <p:cNvGrpSpPr/>
          <p:nvPr/>
        </p:nvGrpSpPr>
        <p:grpSpPr>
          <a:xfrm>
            <a:off x="933214" y="1688124"/>
            <a:ext cx="1270292" cy="755642"/>
            <a:chOff x="2833823" y="2392454"/>
            <a:chExt cx="1693723" cy="1007522"/>
          </a:xfrm>
        </p:grpSpPr>
        <p:pic>
          <p:nvPicPr>
            <p:cNvPr id="16"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9365" y="2392454"/>
              <a:ext cx="181555" cy="303382"/>
            </a:xfrm>
            <a:prstGeom prst="rect">
              <a:avLst/>
            </a:prstGeom>
          </p:spPr>
        </p:pic>
        <p:pic>
          <p:nvPicPr>
            <p:cNvPr id="17"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823" y="2730230"/>
              <a:ext cx="181555" cy="303382"/>
            </a:xfrm>
            <a:prstGeom prst="rect">
              <a:avLst/>
            </a:prstGeom>
          </p:spPr>
        </p:pic>
        <p:pic>
          <p:nvPicPr>
            <p:cNvPr id="18"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0593" y="3096594"/>
              <a:ext cx="181555" cy="303382"/>
            </a:xfrm>
            <a:prstGeom prst="rect">
              <a:avLst/>
            </a:prstGeom>
          </p:spPr>
        </p:pic>
        <p:pic>
          <p:nvPicPr>
            <p:cNvPr id="19"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5991" y="2730230"/>
              <a:ext cx="181555" cy="303382"/>
            </a:xfrm>
            <a:prstGeom prst="rect">
              <a:avLst/>
            </a:prstGeom>
          </p:spPr>
        </p:pic>
        <p:pic>
          <p:nvPicPr>
            <p:cNvPr id="20"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3560" y="2569930"/>
              <a:ext cx="181555" cy="303382"/>
            </a:xfrm>
            <a:prstGeom prst="rect">
              <a:avLst/>
            </a:prstGeom>
          </p:spPr>
        </p:pic>
        <p:pic>
          <p:nvPicPr>
            <p:cNvPr id="21"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1146" y="2874246"/>
              <a:ext cx="181555" cy="303382"/>
            </a:xfrm>
            <a:prstGeom prst="rect">
              <a:avLst/>
            </a:prstGeom>
          </p:spPr>
        </p:pic>
        <p:pic>
          <p:nvPicPr>
            <p:cNvPr id="22"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2480" y="2760570"/>
              <a:ext cx="181555" cy="303382"/>
            </a:xfrm>
            <a:prstGeom prst="rect">
              <a:avLst/>
            </a:prstGeom>
          </p:spPr>
        </p:pic>
      </p:grpSp>
      <p:sp>
        <p:nvSpPr>
          <p:cNvPr id="23" name="Oval 28"/>
          <p:cNvSpPr/>
          <p:nvPr/>
        </p:nvSpPr>
        <p:spPr>
          <a:xfrm>
            <a:off x="855718" y="1444817"/>
            <a:ext cx="1428027" cy="10989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mc:AlternateContent xmlns:mc="http://schemas.openxmlformats.org/markup-compatibility/2006" xmlns:a14="http://schemas.microsoft.com/office/drawing/2010/main">
        <mc:Choice Requires="a14">
          <p:sp>
            <p:nvSpPr>
              <p:cNvPr id="24" name="TextBox 29"/>
              <p:cNvSpPr txBox="1"/>
              <p:nvPr/>
            </p:nvSpPr>
            <p:spPr>
              <a:xfrm>
                <a:off x="413413" y="1772562"/>
                <a:ext cx="37830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AT" b="1" i="1" smtClean="0">
                          <a:latin typeface="Cambria Math" panose="02040503050406030204" pitchFamily="18" charset="0"/>
                        </a:rPr>
                        <m:t>𝑷</m:t>
                      </m:r>
                      <m:r>
                        <a:rPr lang="de-AT" b="0" i="1" smtClean="0">
                          <a:latin typeface="Cambria Math"/>
                        </a:rPr>
                        <m:t>:</m:t>
                      </m:r>
                    </m:oMath>
                  </m:oMathPara>
                </a14:m>
                <a:endParaRPr lang="de-AT" dirty="0"/>
              </a:p>
            </p:txBody>
          </p:sp>
        </mc:Choice>
        <mc:Fallback xmlns="">
          <p:sp>
            <p:nvSpPr>
              <p:cNvPr id="24" name="TextBox 29"/>
              <p:cNvSpPr txBox="1">
                <a:spLocks noRot="1" noChangeAspect="1" noMove="1" noResize="1" noEditPoints="1" noAdjustHandles="1" noChangeArrowheads="1" noChangeShapeType="1" noTextEdit="1"/>
              </p:cNvSpPr>
              <p:nvPr/>
            </p:nvSpPr>
            <p:spPr>
              <a:xfrm>
                <a:off x="413413" y="1772562"/>
                <a:ext cx="378309" cy="369332"/>
              </a:xfrm>
              <a:prstGeom prst="rect">
                <a:avLst/>
              </a:prstGeom>
              <a:blipFill rotWithShape="1">
                <a:blip r:embed="rId4"/>
                <a:stretch>
                  <a:fillRect l="-17742" r="-6452" b="-10000"/>
                </a:stretch>
              </a:blipFill>
            </p:spPr>
            <p:txBody>
              <a:bodyPr/>
              <a:lstStyle/>
              <a:p>
                <a:r>
                  <a:rPr lang="en-US">
                    <a:noFill/>
                  </a:rPr>
                  <a:t> </a:t>
                </a:r>
              </a:p>
            </p:txBody>
          </p:sp>
        </mc:Fallback>
      </mc:AlternateContent>
      <p:grpSp>
        <p:nvGrpSpPr>
          <p:cNvPr id="26" name="Gruppieren 266"/>
          <p:cNvGrpSpPr/>
          <p:nvPr/>
        </p:nvGrpSpPr>
        <p:grpSpPr>
          <a:xfrm>
            <a:off x="3635896" y="1020629"/>
            <a:ext cx="1962477" cy="1620000"/>
            <a:chOff x="0" y="-89196"/>
            <a:chExt cx="2131096" cy="1913009"/>
          </a:xfrm>
        </p:grpSpPr>
        <p:sp>
          <p:nvSpPr>
            <p:cNvPr id="28" name="Rectangle 122"/>
            <p:cNvSpPr/>
            <p:nvPr/>
          </p:nvSpPr>
          <p:spPr>
            <a:xfrm>
              <a:off x="0" y="-89196"/>
              <a:ext cx="2125880" cy="1913009"/>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29" name="Text Box 2"/>
            <p:cNvSpPr txBox="1">
              <a:spLocks noChangeArrowheads="1"/>
            </p:cNvSpPr>
            <p:nvPr/>
          </p:nvSpPr>
          <p:spPr bwMode="auto">
            <a:xfrm>
              <a:off x="5217" y="-83978"/>
              <a:ext cx="2125879" cy="330303"/>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err="1" smtClean="0">
                  <a:latin typeface="+mn-lt"/>
                  <a:ea typeface="Calibri"/>
                  <a:cs typeface="Arial" pitchFamily="34" charset="0"/>
                </a:rPr>
                <a:t>Automatic</a:t>
              </a:r>
              <a:r>
                <a:rPr lang="de-AT" sz="1800" b="1" dirty="0" smtClean="0">
                  <a:latin typeface="+mn-lt"/>
                  <a:ea typeface="Calibri"/>
                  <a:cs typeface="Arial" pitchFamily="34" charset="0"/>
                </a:rPr>
                <a:t> Layout</a:t>
              </a:r>
              <a:endParaRPr lang="de-AT" sz="1800" b="1" dirty="0">
                <a:latin typeface="+mn-lt"/>
                <a:ea typeface="Calibri"/>
                <a:cs typeface="Arial" pitchFamily="34" charset="0"/>
              </a:endParaRPr>
            </a:p>
          </p:txBody>
        </p:sp>
      </p:grpSp>
      <p:grpSp>
        <p:nvGrpSpPr>
          <p:cNvPr id="31" name="Gruppieren 266"/>
          <p:cNvGrpSpPr/>
          <p:nvPr/>
        </p:nvGrpSpPr>
        <p:grpSpPr>
          <a:xfrm>
            <a:off x="3635896" y="3147814"/>
            <a:ext cx="1962477" cy="1620000"/>
            <a:chOff x="0" y="-89196"/>
            <a:chExt cx="2131096" cy="1913009"/>
          </a:xfrm>
        </p:grpSpPr>
        <p:sp>
          <p:nvSpPr>
            <p:cNvPr id="33" name="Rectangle 122"/>
            <p:cNvSpPr/>
            <p:nvPr/>
          </p:nvSpPr>
          <p:spPr>
            <a:xfrm>
              <a:off x="0" y="-89196"/>
              <a:ext cx="2125880" cy="1913009"/>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34" name="Text Box 2"/>
            <p:cNvSpPr txBox="1">
              <a:spLocks noChangeArrowheads="1"/>
            </p:cNvSpPr>
            <p:nvPr/>
          </p:nvSpPr>
          <p:spPr bwMode="auto">
            <a:xfrm>
              <a:off x="5217" y="-83978"/>
              <a:ext cx="2125879" cy="330303"/>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smtClean="0">
                  <a:latin typeface="+mn-lt"/>
                  <a:ea typeface="Calibri"/>
                  <a:cs typeface="Arial" pitchFamily="34" charset="0"/>
                </a:rPr>
                <a:t>Routing Graph</a:t>
              </a:r>
              <a:endParaRPr lang="de-AT" sz="1800" b="1" dirty="0">
                <a:latin typeface="+mn-lt"/>
                <a:ea typeface="Calibri"/>
                <a:cs typeface="Arial" pitchFamily="34" charset="0"/>
              </a:endParaRPr>
            </a:p>
          </p:txBody>
        </p:sp>
      </p:grpSp>
      <p:grpSp>
        <p:nvGrpSpPr>
          <p:cNvPr id="38" name="Gruppieren 266"/>
          <p:cNvGrpSpPr/>
          <p:nvPr/>
        </p:nvGrpSpPr>
        <p:grpSpPr>
          <a:xfrm>
            <a:off x="6300192" y="1761682"/>
            <a:ext cx="2635696" cy="2261276"/>
            <a:chOff x="0" y="-89196"/>
            <a:chExt cx="2131096" cy="2931333"/>
          </a:xfrm>
        </p:grpSpPr>
        <p:sp>
          <p:nvSpPr>
            <p:cNvPr id="39" name="Rectangle 122"/>
            <p:cNvSpPr/>
            <p:nvPr/>
          </p:nvSpPr>
          <p:spPr>
            <a:xfrm>
              <a:off x="0" y="-89196"/>
              <a:ext cx="2125880" cy="2931333"/>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40" name="Text Box 2"/>
            <p:cNvSpPr txBox="1">
              <a:spLocks noChangeArrowheads="1"/>
            </p:cNvSpPr>
            <p:nvPr/>
          </p:nvSpPr>
          <p:spPr bwMode="auto">
            <a:xfrm>
              <a:off x="5217" y="-83978"/>
              <a:ext cx="2125879" cy="330303"/>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err="1" smtClean="0">
                  <a:latin typeface="+mn-lt"/>
                  <a:ea typeface="Calibri"/>
                  <a:cs typeface="Arial" pitchFamily="34" charset="0"/>
                </a:rPr>
                <a:t>Optimized</a:t>
              </a:r>
              <a:r>
                <a:rPr lang="de-AT" sz="1800" b="1" dirty="0" smtClean="0">
                  <a:latin typeface="+mn-lt"/>
                  <a:ea typeface="Calibri"/>
                  <a:cs typeface="Arial" pitchFamily="34" charset="0"/>
                </a:rPr>
                <a:t> Travel </a:t>
              </a:r>
              <a:r>
                <a:rPr lang="de-AT" sz="1800" b="1" dirty="0" err="1" smtClean="0">
                  <a:latin typeface="+mn-lt"/>
                  <a:ea typeface="Calibri"/>
                  <a:cs typeface="Arial" pitchFamily="34" charset="0"/>
                </a:rPr>
                <a:t>Brochure</a:t>
              </a:r>
              <a:endParaRPr lang="de-AT" sz="1800" b="1" dirty="0">
                <a:latin typeface="+mn-lt"/>
                <a:ea typeface="Calibri"/>
                <a:cs typeface="Arial" pitchFamily="34" charset="0"/>
              </a:endParaRPr>
            </a:p>
          </p:txBody>
        </p:sp>
      </p:grpSp>
      <p:grpSp>
        <p:nvGrpSpPr>
          <p:cNvPr id="76" name="Gruppieren 75"/>
          <p:cNvGrpSpPr/>
          <p:nvPr/>
        </p:nvGrpSpPr>
        <p:grpSpPr>
          <a:xfrm>
            <a:off x="426684" y="3028993"/>
            <a:ext cx="2286094" cy="1619168"/>
            <a:chOff x="1655812" y="728117"/>
            <a:chExt cx="5868516" cy="4156483"/>
          </a:xfrm>
        </p:grpSpPr>
        <p:sp>
          <p:nvSpPr>
            <p:cNvPr id="46" name="Rectangle 8"/>
            <p:cNvSpPr/>
            <p:nvPr/>
          </p:nvSpPr>
          <p:spPr>
            <a:xfrm>
              <a:off x="1655812" y="728117"/>
              <a:ext cx="5860844" cy="414449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47" name="Group 10"/>
            <p:cNvGrpSpPr/>
            <p:nvPr/>
          </p:nvGrpSpPr>
          <p:grpSpPr>
            <a:xfrm>
              <a:off x="2314689" y="740570"/>
              <a:ext cx="4558434" cy="4144030"/>
              <a:chOff x="1940400" y="1040400"/>
              <a:chExt cx="5266800" cy="4788000"/>
            </a:xfrm>
          </p:grpSpPr>
          <p:cxnSp>
            <p:nvCxnSpPr>
              <p:cNvPr id="48" name="Straight Connector 11"/>
              <p:cNvCxnSpPr/>
              <p:nvPr/>
            </p:nvCxnSpPr>
            <p:spPr>
              <a:xfrm>
                <a:off x="1940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12"/>
              <p:cNvCxnSpPr/>
              <p:nvPr/>
            </p:nvCxnSpPr>
            <p:spPr>
              <a:xfrm>
                <a:off x="2692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13"/>
              <p:cNvCxnSpPr/>
              <p:nvPr/>
            </p:nvCxnSpPr>
            <p:spPr>
              <a:xfrm>
                <a:off x="3445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14"/>
              <p:cNvCxnSpPr/>
              <p:nvPr/>
            </p:nvCxnSpPr>
            <p:spPr>
              <a:xfrm>
                <a:off x="41976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15"/>
              <p:cNvCxnSpPr/>
              <p:nvPr/>
            </p:nvCxnSpPr>
            <p:spPr>
              <a:xfrm>
                <a:off x="49500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16"/>
              <p:cNvCxnSpPr/>
              <p:nvPr/>
            </p:nvCxnSpPr>
            <p:spPr>
              <a:xfrm>
                <a:off x="5702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17"/>
              <p:cNvCxnSpPr/>
              <p:nvPr/>
            </p:nvCxnSpPr>
            <p:spPr>
              <a:xfrm>
                <a:off x="6454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18"/>
              <p:cNvCxnSpPr/>
              <p:nvPr/>
            </p:nvCxnSpPr>
            <p:spPr>
              <a:xfrm>
                <a:off x="7207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19"/>
            <p:cNvGrpSpPr/>
            <p:nvPr/>
          </p:nvGrpSpPr>
          <p:grpSpPr>
            <a:xfrm>
              <a:off x="1663484" y="1569376"/>
              <a:ext cx="5860844" cy="2486418"/>
              <a:chOff x="1188000" y="1998000"/>
              <a:chExt cx="6771600" cy="2872800"/>
            </a:xfrm>
          </p:grpSpPr>
          <p:cxnSp>
            <p:nvCxnSpPr>
              <p:cNvPr id="57" name="Straight Connector 20"/>
              <p:cNvCxnSpPr/>
              <p:nvPr/>
            </p:nvCxnSpPr>
            <p:spPr>
              <a:xfrm>
                <a:off x="1188000" y="19980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8" name="Straight Connector 21"/>
              <p:cNvCxnSpPr/>
              <p:nvPr/>
            </p:nvCxnSpPr>
            <p:spPr>
              <a:xfrm>
                <a:off x="1188000" y="29556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9" name="Straight Connector 22"/>
              <p:cNvCxnSpPr/>
              <p:nvPr/>
            </p:nvCxnSpPr>
            <p:spPr>
              <a:xfrm>
                <a:off x="1188000" y="39132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0" name="Straight Connector 23"/>
              <p:cNvCxnSpPr/>
              <p:nvPr/>
            </p:nvCxnSpPr>
            <p:spPr>
              <a:xfrm>
                <a:off x="1188000" y="48708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61"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4689" y="1569376"/>
              <a:ext cx="651104" cy="828806"/>
            </a:xfrm>
            <a:prstGeom prst="rect">
              <a:avLst/>
            </a:prstGeom>
          </p:spPr>
        </p:pic>
        <p:pic>
          <p:nvPicPr>
            <p:cNvPr id="62"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4689" y="2398182"/>
              <a:ext cx="651104" cy="828806"/>
            </a:xfrm>
            <a:prstGeom prst="rect">
              <a:avLst/>
            </a:prstGeom>
          </p:spPr>
        </p:pic>
        <p:pic>
          <p:nvPicPr>
            <p:cNvPr id="63"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4689" y="3226988"/>
              <a:ext cx="651104" cy="828806"/>
            </a:xfrm>
            <a:prstGeom prst="rect">
              <a:avLst/>
            </a:prstGeom>
          </p:spPr>
        </p:pic>
        <p:pic>
          <p:nvPicPr>
            <p:cNvPr id="64"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894" y="1569376"/>
              <a:ext cx="651104" cy="828806"/>
            </a:xfrm>
            <a:prstGeom prst="rect">
              <a:avLst/>
            </a:prstGeom>
          </p:spPr>
        </p:pic>
        <p:pic>
          <p:nvPicPr>
            <p:cNvPr id="65"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5894" y="2398182"/>
              <a:ext cx="650798" cy="828806"/>
            </a:xfrm>
            <a:prstGeom prst="rect">
              <a:avLst/>
            </a:prstGeom>
          </p:spPr>
        </p:pic>
        <p:pic>
          <p:nvPicPr>
            <p:cNvPr id="66"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5894" y="3226988"/>
              <a:ext cx="651104" cy="828806"/>
            </a:xfrm>
            <a:prstGeom prst="rect">
              <a:avLst/>
            </a:prstGeom>
          </p:spPr>
        </p:pic>
        <p:pic>
          <p:nvPicPr>
            <p:cNvPr id="67"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65894" y="4055794"/>
              <a:ext cx="651104" cy="828806"/>
            </a:xfrm>
            <a:prstGeom prst="rect">
              <a:avLst/>
            </a:prstGeom>
          </p:spPr>
        </p:pic>
        <p:pic>
          <p:nvPicPr>
            <p:cNvPr id="68"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17099" y="1569376"/>
              <a:ext cx="651104" cy="828806"/>
            </a:xfrm>
            <a:prstGeom prst="rect">
              <a:avLst/>
            </a:prstGeom>
          </p:spPr>
        </p:pic>
        <p:pic>
          <p:nvPicPr>
            <p:cNvPr id="69"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17099" y="2398182"/>
              <a:ext cx="651104" cy="828806"/>
            </a:xfrm>
            <a:prstGeom prst="rect">
              <a:avLst/>
            </a:prstGeom>
          </p:spPr>
        </p:pic>
        <p:pic>
          <p:nvPicPr>
            <p:cNvPr id="70"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17099" y="3226988"/>
              <a:ext cx="651104" cy="828806"/>
            </a:xfrm>
            <a:prstGeom prst="rect">
              <a:avLst/>
            </a:prstGeom>
          </p:spPr>
        </p:pic>
        <p:pic>
          <p:nvPicPr>
            <p:cNvPr id="71" name="Picture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17099" y="4055794"/>
              <a:ext cx="651104" cy="828806"/>
            </a:xfrm>
            <a:prstGeom prst="rect">
              <a:avLst/>
            </a:prstGeom>
          </p:spPr>
        </p:pic>
        <p:pic>
          <p:nvPicPr>
            <p:cNvPr id="72" name="Picture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70713" y="1569376"/>
              <a:ext cx="651104" cy="828806"/>
            </a:xfrm>
            <a:prstGeom prst="rect">
              <a:avLst/>
            </a:prstGeom>
          </p:spPr>
        </p:pic>
        <p:pic>
          <p:nvPicPr>
            <p:cNvPr id="73" name="Picture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570713" y="2398182"/>
              <a:ext cx="651104" cy="828806"/>
            </a:xfrm>
            <a:prstGeom prst="rect">
              <a:avLst/>
            </a:prstGeom>
          </p:spPr>
        </p:pic>
        <p:pic>
          <p:nvPicPr>
            <p:cNvPr id="74"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21918" y="1569376"/>
              <a:ext cx="651104" cy="828806"/>
            </a:xfrm>
            <a:prstGeom prst="rect">
              <a:avLst/>
            </a:prstGeom>
          </p:spPr>
        </p:pic>
        <p:pic>
          <p:nvPicPr>
            <p:cNvPr id="75"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221918" y="2398182"/>
              <a:ext cx="651104" cy="828806"/>
            </a:xfrm>
            <a:prstGeom prst="rect">
              <a:avLst/>
            </a:prstGeom>
          </p:spPr>
        </p:pic>
      </p:grpSp>
      <mc:AlternateContent xmlns:mc="http://schemas.openxmlformats.org/markup-compatibility/2006" xmlns:a14="http://schemas.microsoft.com/office/drawing/2010/main">
        <mc:Choice Requires="a14">
          <p:sp>
            <p:nvSpPr>
              <p:cNvPr id="77" name="TextBox 29"/>
              <p:cNvSpPr txBox="1"/>
              <p:nvPr/>
            </p:nvSpPr>
            <p:spPr>
              <a:xfrm>
                <a:off x="413413" y="2596945"/>
                <a:ext cx="78198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AT" b="0" i="1" smtClean="0">
                          <a:latin typeface="Cambria Math"/>
                        </a:rPr>
                        <m:t>𝑆</m:t>
                      </m:r>
                      <m:r>
                        <a:rPr lang="de-AT" b="0" i="1" smtClean="0">
                          <a:latin typeface="Cambria Math"/>
                        </a:rPr>
                        <m:t>,</m:t>
                      </m:r>
                      <m:r>
                        <a:rPr lang="de-AT" b="0" i="1" smtClean="0">
                          <a:latin typeface="Cambria Math"/>
                        </a:rPr>
                        <m:t>𝐺</m:t>
                      </m:r>
                      <m:r>
                        <a:rPr lang="de-AT" b="0" i="1" smtClean="0">
                          <a:latin typeface="Cambria Math"/>
                        </a:rPr>
                        <m:t>,</m:t>
                      </m:r>
                      <m:r>
                        <a:rPr lang="de-AT" b="1" i="1" smtClean="0">
                          <a:latin typeface="Cambria Math"/>
                        </a:rPr>
                        <m:t>𝑴</m:t>
                      </m:r>
                      <m:r>
                        <a:rPr lang="de-AT" b="0" i="1" smtClean="0">
                          <a:latin typeface="Cambria Math"/>
                        </a:rPr>
                        <m:t>:</m:t>
                      </m:r>
                    </m:oMath>
                  </m:oMathPara>
                </a14:m>
                <a:endParaRPr lang="de-AT" dirty="0"/>
              </a:p>
            </p:txBody>
          </p:sp>
        </mc:Choice>
        <mc:Fallback xmlns="">
          <p:sp>
            <p:nvSpPr>
              <p:cNvPr id="77" name="TextBox 29"/>
              <p:cNvSpPr txBox="1">
                <a:spLocks noRot="1" noChangeAspect="1" noMove="1" noResize="1" noEditPoints="1" noAdjustHandles="1" noChangeArrowheads="1" noChangeShapeType="1" noTextEdit="1"/>
              </p:cNvSpPr>
              <p:nvPr/>
            </p:nvSpPr>
            <p:spPr>
              <a:xfrm>
                <a:off x="413413" y="2596945"/>
                <a:ext cx="781981" cy="369332"/>
              </a:xfrm>
              <a:prstGeom prst="rect">
                <a:avLst/>
              </a:prstGeom>
              <a:blipFill rotWithShape="1">
                <a:blip r:embed="rId20"/>
                <a:stretch>
                  <a:fillRect l="-14063" r="-31250" b="-9836"/>
                </a:stretch>
              </a:blipFill>
            </p:spPr>
            <p:txBody>
              <a:bodyPr/>
              <a:lstStyle/>
              <a:p>
                <a:r>
                  <a:rPr lang="en-US">
                    <a:noFill/>
                  </a:rPr>
                  <a:t> </a:t>
                </a:r>
              </a:p>
            </p:txBody>
          </p:sp>
        </mc:Fallback>
      </mc:AlternateContent>
      <p:pic>
        <p:nvPicPr>
          <p:cNvPr id="78" name="Picture 16"/>
          <p:cNvPicPr>
            <a:picLocks noChangeAspect="1"/>
          </p:cNvPicPr>
          <p:nvPr/>
        </p:nvPicPr>
        <p:blipFill>
          <a:blip r:embed="rId21"/>
          <a:stretch>
            <a:fillRect/>
          </a:stretch>
        </p:blipFill>
        <p:spPr>
          <a:xfrm>
            <a:off x="6480042" y="2197289"/>
            <a:ext cx="2284784" cy="1609645"/>
          </a:xfrm>
          <a:prstGeom prst="rect">
            <a:avLst/>
          </a:prstGeom>
          <a:ln>
            <a:noFill/>
          </a:ln>
          <a:effectLst/>
        </p:spPr>
      </p:pic>
      <p:sp>
        <p:nvSpPr>
          <p:cNvPr id="80" name="Right Arrow 97"/>
          <p:cNvSpPr/>
          <p:nvPr/>
        </p:nvSpPr>
        <p:spPr>
          <a:xfrm rot="16200000">
            <a:off x="2697978" y="2209205"/>
            <a:ext cx="1098962"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81" name="Right Arrow 97"/>
          <p:cNvSpPr/>
          <p:nvPr/>
        </p:nvSpPr>
        <p:spPr>
          <a:xfrm rot="5400000">
            <a:off x="2706479" y="3347148"/>
            <a:ext cx="1081958"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91" name="Right Arrow 97"/>
          <p:cNvSpPr/>
          <p:nvPr/>
        </p:nvSpPr>
        <p:spPr>
          <a:xfrm rot="16200000">
            <a:off x="5407680" y="2215691"/>
            <a:ext cx="1098962"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92" name="Right Arrow 97"/>
          <p:cNvSpPr/>
          <p:nvPr/>
        </p:nvSpPr>
        <p:spPr>
          <a:xfrm rot="5400000">
            <a:off x="5416181" y="3353634"/>
            <a:ext cx="1081958"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pic>
        <p:nvPicPr>
          <p:cNvPr id="94" name="Picture 16"/>
          <p:cNvPicPr>
            <a:picLocks noChangeAspect="1"/>
          </p:cNvPicPr>
          <p:nvPr/>
        </p:nvPicPr>
        <p:blipFill>
          <a:blip r:embed="rId21"/>
          <a:stretch>
            <a:fillRect/>
          </a:stretch>
        </p:blipFill>
        <p:spPr>
          <a:xfrm>
            <a:off x="3745109" y="1348550"/>
            <a:ext cx="1690987" cy="1191311"/>
          </a:xfrm>
          <a:prstGeom prst="rect">
            <a:avLst/>
          </a:prstGeom>
          <a:ln>
            <a:noFill/>
          </a:ln>
          <a:effectLst/>
        </p:spPr>
      </p:pic>
      <p:pic>
        <p:nvPicPr>
          <p:cNvPr id="97" name="Grafik 9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680550" y="3585147"/>
            <a:ext cx="891450" cy="963379"/>
          </a:xfrm>
          <a:prstGeom prst="rect">
            <a:avLst/>
          </a:prstGeom>
        </p:spPr>
      </p:pic>
      <p:pic>
        <p:nvPicPr>
          <p:cNvPr id="98" name="Grafik 9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644954" y="3585147"/>
            <a:ext cx="863150" cy="963379"/>
          </a:xfrm>
          <a:prstGeom prst="rect">
            <a:avLst/>
          </a:prstGeom>
        </p:spPr>
      </p:pic>
      <p:sp>
        <p:nvSpPr>
          <p:cNvPr id="99" name="Pfeil nach rechts 98"/>
          <p:cNvSpPr/>
          <p:nvPr/>
        </p:nvSpPr>
        <p:spPr>
          <a:xfrm>
            <a:off x="4533524" y="4024578"/>
            <a:ext cx="222859" cy="139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hteck 83"/>
          <p:cNvSpPr/>
          <p:nvPr/>
        </p:nvSpPr>
        <p:spPr>
          <a:xfrm>
            <a:off x="3726506" y="1329377"/>
            <a:ext cx="1728192" cy="1242373"/>
          </a:xfrm>
          <a:prstGeom prst="rect">
            <a:avLst/>
          </a:prstGeom>
          <a:solidFill>
            <a:schemeClr val="bg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10" descr="C:\Users\Murat\Desktop\grec\SG2013Praesentation\Images\hakerl.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922711" y="1325130"/>
            <a:ext cx="1236953" cy="164098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E715380-4A69-4FAD-BF5D-F63BA9227062}" type="slidenum">
              <a:rPr lang="de-AT" smtClean="0"/>
              <a:pPr/>
              <a:t>21</a:t>
            </a:fld>
            <a:endParaRPr lang="de-AT" dirty="0"/>
          </a:p>
        </p:txBody>
      </p:sp>
    </p:spTree>
    <p:extLst>
      <p:ext uri="{BB962C8B-B14F-4D97-AF65-F5344CB8AC3E}">
        <p14:creationId xmlns:p14="http://schemas.microsoft.com/office/powerpoint/2010/main" val="1290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97"/>
                                        </p:tgtEl>
                                      </p:cBhvr>
                                    </p:animEffect>
                                    <p:animScale>
                                      <p:cBhvr>
                                        <p:cTn id="10" dur="250" autoRev="1" fill="hold"/>
                                        <p:tgtEl>
                                          <p:spTgt spid="97"/>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99"/>
                                        </p:tgtEl>
                                      </p:cBhvr>
                                    </p:animEffect>
                                    <p:animScale>
                                      <p:cBhvr>
                                        <p:cTn id="13" dur="250" autoRev="1" fill="hold"/>
                                        <p:tgtEl>
                                          <p:spTgt spid="99"/>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98"/>
                                        </p:tgtEl>
                                      </p:cBhvr>
                                    </p:animEffect>
                                    <p:animScale>
                                      <p:cBhvr>
                                        <p:cTn id="16" dur="250" autoRev="1" fill="hold"/>
                                        <p:tgtEl>
                                          <p:spTgt spid="9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Routing Graph</a:t>
            </a:r>
            <a:endParaRPr lang="de-AT" dirty="0"/>
          </a:p>
        </p:txBody>
      </p:sp>
      <p:sp>
        <p:nvSpPr>
          <p:cNvPr id="3" name="Content Placeholder 2"/>
          <p:cNvSpPr>
            <a:spLocks noGrp="1"/>
          </p:cNvSpPr>
          <p:nvPr>
            <p:ph idx="1"/>
          </p:nvPr>
        </p:nvSpPr>
        <p:spPr>
          <a:xfrm>
            <a:off x="457200" y="789553"/>
            <a:ext cx="8229600" cy="1062117"/>
          </a:xfrm>
        </p:spPr>
        <p:txBody>
          <a:bodyPr>
            <a:normAutofit/>
          </a:bodyPr>
          <a:lstStyle/>
          <a:p>
            <a:r>
              <a:rPr lang="de-AT" sz="2800" dirty="0" smtClean="0"/>
              <a:t>Goal</a:t>
            </a:r>
          </a:p>
          <a:p>
            <a:pPr lvl="1"/>
            <a:r>
              <a:rPr lang="de-AT" sz="2400" dirty="0" smtClean="0"/>
              <a:t>We want to provide efficient paths between all POIs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2385826"/>
            <a:ext cx="2304256" cy="2490180"/>
          </a:xfrm>
          <a:prstGeom prst="rect">
            <a:avLst/>
          </a:prstGeom>
        </p:spPr>
      </p:pic>
      <p:sp>
        <p:nvSpPr>
          <p:cNvPr id="8" name="Content Placeholder 2"/>
          <p:cNvSpPr txBox="1">
            <a:spLocks/>
          </p:cNvSpPr>
          <p:nvPr/>
        </p:nvSpPr>
        <p:spPr>
          <a:xfrm>
            <a:off x="611560" y="1851670"/>
            <a:ext cx="3672408" cy="7437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de-AT" dirty="0" smtClean="0"/>
              <a:t>Set of all shortest paths</a:t>
            </a:r>
          </a:p>
        </p:txBody>
      </p:sp>
      <p:sp>
        <p:nvSpPr>
          <p:cNvPr id="9" name="Content Placeholder 2"/>
          <p:cNvSpPr txBox="1">
            <a:spLocks/>
          </p:cNvSpPr>
          <p:nvPr/>
        </p:nvSpPr>
        <p:spPr>
          <a:xfrm>
            <a:off x="3635896" y="2885792"/>
            <a:ext cx="5581600" cy="228057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de-AT" dirty="0" smtClean="0"/>
              <a:t>Idea: Simplification Algorithm</a:t>
            </a:r>
          </a:p>
          <a:p>
            <a:pPr marL="0" lvl="1" indent="0" fontAlgn="auto">
              <a:spcAft>
                <a:spcPts val="0"/>
              </a:spcAft>
              <a:buNone/>
            </a:pPr>
            <a:r>
              <a:rPr lang="de-AT" dirty="0" smtClean="0"/>
              <a:t>– Keeping the number of segments low</a:t>
            </a:r>
          </a:p>
          <a:p>
            <a:pPr marL="0" lvl="1" indent="0" fontAlgn="auto">
              <a:spcAft>
                <a:spcPts val="0"/>
              </a:spcAft>
              <a:buNone/>
            </a:pPr>
            <a:r>
              <a:rPr lang="de-AT" dirty="0"/>
              <a:t>– </a:t>
            </a:r>
            <a:r>
              <a:rPr lang="de-AT" dirty="0" smtClean="0"/>
              <a:t>Still allow fast connections between POIs</a:t>
            </a:r>
          </a:p>
          <a:p>
            <a:pPr marL="0" lvl="1" indent="0" fontAlgn="auto">
              <a:spcAft>
                <a:spcPts val="0"/>
              </a:spcAft>
              <a:buNone/>
            </a:pPr>
            <a:r>
              <a:rPr lang="de-AT" b="1" dirty="0" smtClean="0">
                <a:sym typeface="Wingdings" panose="05000000000000000000" pitchFamily="2" charset="2"/>
              </a:rPr>
              <a:t> Balancing Task</a:t>
            </a:r>
            <a:endParaRPr lang="de-AT" b="1" dirty="0" smtClean="0"/>
          </a:p>
          <a:p>
            <a:pPr marL="0" lvl="1" indent="0" fontAlgn="auto">
              <a:spcAft>
                <a:spcPts val="0"/>
              </a:spcAft>
              <a:buNone/>
            </a:pPr>
            <a:endParaRPr lang="de-AT" dirty="0"/>
          </a:p>
          <a:p>
            <a:pPr marL="0" lvl="1" indent="0" fontAlgn="auto">
              <a:spcAft>
                <a:spcPts val="0"/>
              </a:spcAft>
              <a:buNone/>
            </a:pPr>
            <a:endParaRPr lang="de-AT" dirty="0"/>
          </a:p>
          <a:p>
            <a:pPr marL="0" indent="0" fontAlgn="auto">
              <a:spcAft>
                <a:spcPts val="0"/>
              </a:spcAft>
              <a:buNone/>
            </a:pPr>
            <a:endParaRPr lang="de-AT" dirty="0" smtClean="0"/>
          </a:p>
        </p:txBody>
      </p:sp>
      <p:sp>
        <p:nvSpPr>
          <p:cNvPr id="4" name="Rechteck 3"/>
          <p:cNvSpPr/>
          <p:nvPr/>
        </p:nvSpPr>
        <p:spPr>
          <a:xfrm>
            <a:off x="3563888" y="2787774"/>
            <a:ext cx="5544616" cy="1872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ihandform 4"/>
          <p:cNvSpPr/>
          <p:nvPr/>
        </p:nvSpPr>
        <p:spPr>
          <a:xfrm>
            <a:off x="449580" y="1828800"/>
            <a:ext cx="3794760" cy="3223260"/>
          </a:xfrm>
          <a:custGeom>
            <a:avLst/>
            <a:gdLst>
              <a:gd name="connsiteX0" fmla="*/ 0 w 3794760"/>
              <a:gd name="connsiteY0" fmla="*/ 0 h 3223260"/>
              <a:gd name="connsiteX1" fmla="*/ 0 w 3794760"/>
              <a:gd name="connsiteY1" fmla="*/ 3223260 h 3223260"/>
              <a:gd name="connsiteX2" fmla="*/ 2880360 w 3794760"/>
              <a:gd name="connsiteY2" fmla="*/ 3223260 h 3223260"/>
              <a:gd name="connsiteX3" fmla="*/ 2880360 w 3794760"/>
              <a:gd name="connsiteY3" fmla="*/ 830580 h 3223260"/>
              <a:gd name="connsiteX4" fmla="*/ 3794760 w 3794760"/>
              <a:gd name="connsiteY4" fmla="*/ 830580 h 3223260"/>
              <a:gd name="connsiteX5" fmla="*/ 3794760 w 3794760"/>
              <a:gd name="connsiteY5" fmla="*/ 91440 h 3223260"/>
              <a:gd name="connsiteX6" fmla="*/ 0 w 3794760"/>
              <a:gd name="connsiteY6" fmla="*/ 0 h 322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4760" h="3223260">
                <a:moveTo>
                  <a:pt x="0" y="0"/>
                </a:moveTo>
                <a:lnTo>
                  <a:pt x="0" y="3223260"/>
                </a:lnTo>
                <a:lnTo>
                  <a:pt x="2880360" y="3223260"/>
                </a:lnTo>
                <a:lnTo>
                  <a:pt x="2880360" y="830580"/>
                </a:lnTo>
                <a:lnTo>
                  <a:pt x="3794760" y="830580"/>
                </a:lnTo>
                <a:lnTo>
                  <a:pt x="3794760" y="91440"/>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1E715380-4A69-4FAD-BF5D-F63BA9227062}" type="slidenum">
              <a:rPr lang="de-AT" smtClean="0"/>
              <a:pPr/>
              <a:t>22</a:t>
            </a:fld>
            <a:endParaRPr lang="de-AT" dirty="0"/>
          </a:p>
        </p:txBody>
      </p:sp>
    </p:spTree>
    <p:extLst>
      <p:ext uri="{BB962C8B-B14F-4D97-AF65-F5344CB8AC3E}">
        <p14:creationId xmlns:p14="http://schemas.microsoft.com/office/powerpoint/2010/main" val="91259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Routing Graph</a:t>
            </a:r>
            <a:endParaRPr lang="de-AT"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de-AT" sz="2800" dirty="0" smtClean="0"/>
                  <a:t>Starting point</a:t>
                </a:r>
              </a:p>
              <a:p>
                <a:pPr lvl="1"/>
                <a:r>
                  <a:rPr lang="de-AT" sz="2400" b="0" dirty="0" smtClean="0"/>
                  <a:t>Set of of all streets in </a:t>
                </a:r>
                <a14:m>
                  <m:oMath xmlns:m="http://schemas.openxmlformats.org/officeDocument/2006/math">
                    <m:sSub>
                      <m:sSubPr>
                        <m:ctrlPr>
                          <a:rPr lang="de-AT" sz="2400" b="0" i="1" smtClean="0">
                            <a:latin typeface="Cambria Math" panose="02040503050406030204" pitchFamily="18" charset="0"/>
                          </a:rPr>
                        </m:ctrlPr>
                      </m:sSubPr>
                      <m:e>
                        <m:r>
                          <a:rPr lang="de-AT" sz="2400" b="0" i="1" smtClean="0">
                            <a:latin typeface="Cambria Math" panose="02040503050406030204" pitchFamily="18" charset="0"/>
                          </a:rPr>
                          <m:t>𝑀</m:t>
                        </m:r>
                      </m:e>
                      <m:sub>
                        <m:r>
                          <a:rPr lang="de-AT" sz="2400" b="0" i="1" smtClean="0">
                            <a:latin typeface="Cambria Math" panose="02040503050406030204" pitchFamily="18" charset="0"/>
                          </a:rPr>
                          <m:t>𝑂</m:t>
                        </m:r>
                      </m:sub>
                    </m:sSub>
                  </m:oMath>
                </a14:m>
                <a:r>
                  <a:rPr lang="de-AT" sz="2400" b="0" dirty="0" smtClean="0"/>
                  <a:t>: </a:t>
                </a:r>
                <a14:m>
                  <m:oMath xmlns:m="http://schemas.openxmlformats.org/officeDocument/2006/math">
                    <m:r>
                      <a:rPr lang="de-AT" sz="2400" b="0" i="1" smtClean="0">
                        <a:solidFill>
                          <a:schemeClr val="tx1"/>
                        </a:solidFill>
                        <a:latin typeface="Cambria Math" panose="02040503050406030204" pitchFamily="18" charset="0"/>
                      </a:rPr>
                      <m:t>𝐺</m:t>
                    </m:r>
                    <m:r>
                      <a:rPr lang="de-AT" sz="2400" b="0" i="1" smtClean="0">
                        <a:solidFill>
                          <a:schemeClr val="tx1"/>
                        </a:solidFill>
                        <a:latin typeface="Cambria Math" panose="02040503050406030204" pitchFamily="18" charset="0"/>
                      </a:rPr>
                      <m:t>=</m:t>
                    </m:r>
                    <m:d>
                      <m:dPr>
                        <m:ctrlPr>
                          <a:rPr lang="de-AT" sz="2400" b="0" i="1" smtClean="0">
                            <a:solidFill>
                              <a:schemeClr val="tx1"/>
                            </a:solidFill>
                            <a:latin typeface="Cambria Math" panose="02040503050406030204" pitchFamily="18" charset="0"/>
                          </a:rPr>
                        </m:ctrlPr>
                      </m:dPr>
                      <m:e>
                        <m:r>
                          <a:rPr lang="de-AT" sz="2400" b="0" i="1" smtClean="0">
                            <a:solidFill>
                              <a:schemeClr val="tx1"/>
                            </a:solidFill>
                            <a:latin typeface="Cambria Math" panose="02040503050406030204" pitchFamily="18" charset="0"/>
                          </a:rPr>
                          <m:t>𝑁</m:t>
                        </m:r>
                        <m:r>
                          <a:rPr lang="de-AT" sz="2400" b="0" i="1" smtClean="0">
                            <a:solidFill>
                              <a:schemeClr val="tx1"/>
                            </a:solidFill>
                            <a:latin typeface="Cambria Math" panose="02040503050406030204" pitchFamily="18" charset="0"/>
                          </a:rPr>
                          <m:t>,</m:t>
                        </m:r>
                        <m:r>
                          <a:rPr lang="de-AT" sz="2400" b="0" i="1" smtClean="0">
                            <a:solidFill>
                              <a:schemeClr val="tx1"/>
                            </a:solidFill>
                            <a:latin typeface="Cambria Math" panose="02040503050406030204" pitchFamily="18" charset="0"/>
                          </a:rPr>
                          <m:t>𝐴</m:t>
                        </m:r>
                      </m:e>
                    </m:d>
                    <m:r>
                      <a:rPr lang="de-AT" sz="2400" b="0" i="1" smtClean="0">
                        <a:solidFill>
                          <a:schemeClr val="tx1"/>
                        </a:solidFill>
                        <a:latin typeface="Cambria Math" panose="02040503050406030204" pitchFamily="18" charset="0"/>
                      </a:rPr>
                      <m:t>, </m:t>
                    </m:r>
                    <m:r>
                      <a:rPr lang="de-AT" sz="2400" b="1" i="1" smtClean="0">
                        <a:solidFill>
                          <a:schemeClr val="tx1"/>
                        </a:solidFill>
                        <a:latin typeface="Cambria Math" panose="02040503050406030204" pitchFamily="18" charset="0"/>
                      </a:rPr>
                      <m:t>𝑷</m:t>
                    </m:r>
                    <m:r>
                      <a:rPr lang="de-AT" sz="2400" b="0" i="1" smtClean="0">
                        <a:solidFill>
                          <a:schemeClr val="tx1"/>
                        </a:solidFill>
                        <a:latin typeface="Cambria Math" panose="02040503050406030204" pitchFamily="18" charset="0"/>
                        <a:ea typeface="Cambria Math" panose="02040503050406030204" pitchFamily="18" charset="0"/>
                      </a:rPr>
                      <m:t>⊂</m:t>
                    </m:r>
                    <m:r>
                      <a:rPr lang="de-AT" sz="2400" b="0" i="1" smtClean="0">
                        <a:solidFill>
                          <a:schemeClr val="tx1"/>
                        </a:solidFill>
                        <a:latin typeface="Cambria Math" panose="02040503050406030204" pitchFamily="18" charset="0"/>
                        <a:ea typeface="Cambria Math" panose="02040503050406030204" pitchFamily="18" charset="0"/>
                      </a:rPr>
                      <m:t>𝑁</m:t>
                    </m:r>
                  </m:oMath>
                </a14:m>
                <a:endParaRPr lang="de-AT" sz="2400" b="0" dirty="0" smtClean="0">
                  <a:solidFill>
                    <a:schemeClr val="tx1"/>
                  </a:solidFill>
                  <a:ea typeface="Cambria Math" panose="02040503050406030204" pitchFamily="18" charset="0"/>
                </a:endParaRPr>
              </a:p>
              <a:p>
                <a:pPr marL="457200" lvl="1" indent="0">
                  <a:buNone/>
                </a:pPr>
                <a:endParaRPr lang="de-AT" b="0" dirty="0" smtClean="0">
                  <a:solidFill>
                    <a:schemeClr val="tx1"/>
                  </a:solidFill>
                  <a:ea typeface="Cambria Math" panose="02040503050406030204" pitchFamily="18" charset="0"/>
                </a:endParaRPr>
              </a:p>
              <a:p>
                <a:r>
                  <a:rPr lang="de-AT" sz="2800" b="0" dirty="0"/>
                  <a:t>e</a:t>
                </a:r>
                <a:r>
                  <a:rPr lang="de-AT" sz="2800" b="0" dirty="0" smtClean="0"/>
                  <a:t>.g. </a:t>
                </a:r>
                <a14:m>
                  <m:oMath xmlns:m="http://schemas.openxmlformats.org/officeDocument/2006/math">
                    <m:sSub>
                      <m:sSubPr>
                        <m:ctrlPr>
                          <a:rPr lang="de-AT" sz="2800" b="0" i="1" smtClean="0">
                            <a:latin typeface="Cambria Math" panose="02040503050406030204" pitchFamily="18" charset="0"/>
                          </a:rPr>
                        </m:ctrlPr>
                      </m:sSubPr>
                      <m:e>
                        <m:r>
                          <a:rPr lang="de-AT" sz="2800" b="0" i="1" smtClean="0">
                            <a:latin typeface="Cambria Math" panose="02040503050406030204" pitchFamily="18" charset="0"/>
                          </a:rPr>
                          <m:t>𝑀</m:t>
                        </m:r>
                      </m:e>
                      <m:sub>
                        <m:r>
                          <a:rPr lang="de-AT" sz="2800" b="0" i="1" smtClean="0">
                            <a:latin typeface="Cambria Math" panose="02040503050406030204" pitchFamily="18" charset="0"/>
                          </a:rPr>
                          <m:t>𝑂</m:t>
                        </m:r>
                      </m:sub>
                    </m:sSub>
                    <m:r>
                      <a:rPr lang="de-AT" sz="2800" b="0" i="1" smtClean="0">
                        <a:latin typeface="Cambria Math" panose="02040503050406030204" pitchFamily="18" charset="0"/>
                      </a:rPr>
                      <m:t>:</m:t>
                    </m:r>
                  </m:oMath>
                </a14:m>
                <a:endParaRPr lang="de-AT" sz="2800" b="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259" t="-1442"/>
                </a:stretch>
              </a:blipFill>
            </p:spPr>
            <p:txBody>
              <a:bodyPr/>
              <a:lstStyle/>
              <a:p>
                <a:r>
                  <a:rPr lang="de-AT">
                    <a:noFill/>
                  </a:rPr>
                  <a:t> </a:t>
                </a:r>
              </a:p>
            </p:txBody>
          </p:sp>
        </mc:Fallback>
      </mc:AlternateContent>
      <p:grpSp>
        <p:nvGrpSpPr>
          <p:cNvPr id="5" name="Gruppieren 4"/>
          <p:cNvGrpSpPr/>
          <p:nvPr/>
        </p:nvGrpSpPr>
        <p:grpSpPr>
          <a:xfrm>
            <a:off x="2195736" y="1758567"/>
            <a:ext cx="4752528" cy="3360184"/>
            <a:chOff x="2195736" y="1758567"/>
            <a:chExt cx="4752528" cy="3360184"/>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736" y="1758567"/>
              <a:ext cx="4752528" cy="3360184"/>
            </a:xfrm>
            <a:prstGeom prst="rect">
              <a:avLst/>
            </a:prstGeom>
          </p:spPr>
        </p:pic>
        <p:grpSp>
          <p:nvGrpSpPr>
            <p:cNvPr id="7" name="Group 6"/>
            <p:cNvGrpSpPr>
              <a:grpSpLocks noChangeAspect="1"/>
            </p:cNvGrpSpPr>
            <p:nvPr/>
          </p:nvGrpSpPr>
          <p:grpSpPr>
            <a:xfrm>
              <a:off x="2855714" y="1992504"/>
              <a:ext cx="276038" cy="343971"/>
              <a:chOff x="5450938" y="2410059"/>
              <a:chExt cx="384243" cy="478804"/>
            </a:xfrm>
          </p:grpSpPr>
          <p:pic>
            <p:nvPicPr>
              <p:cNvPr id="8"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9" name="TextBox 42"/>
              <p:cNvSpPr txBox="1"/>
              <p:nvPr/>
            </p:nvSpPr>
            <p:spPr>
              <a:xfrm>
                <a:off x="5450938" y="2410059"/>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1</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10" name="Group 9"/>
            <p:cNvGrpSpPr>
              <a:grpSpLocks noChangeAspect="1"/>
            </p:cNvGrpSpPr>
            <p:nvPr/>
          </p:nvGrpSpPr>
          <p:grpSpPr>
            <a:xfrm>
              <a:off x="6012160" y="2067694"/>
              <a:ext cx="276038" cy="339207"/>
              <a:chOff x="5464200" y="2416690"/>
              <a:chExt cx="384243" cy="472173"/>
            </a:xfrm>
          </p:grpSpPr>
          <p:pic>
            <p:nvPicPr>
              <p:cNvPr id="11"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12" name="TextBox 42"/>
              <p:cNvSpPr txBox="1"/>
              <p:nvPr/>
            </p:nvSpPr>
            <p:spPr>
              <a:xfrm>
                <a:off x="5464200" y="2416690"/>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2</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13" name="Group 12"/>
            <p:cNvGrpSpPr>
              <a:grpSpLocks noChangeAspect="1"/>
            </p:cNvGrpSpPr>
            <p:nvPr/>
          </p:nvGrpSpPr>
          <p:grpSpPr>
            <a:xfrm>
              <a:off x="3213373" y="2950840"/>
              <a:ext cx="276038" cy="339208"/>
              <a:chOff x="5464197" y="2416689"/>
              <a:chExt cx="384243" cy="472174"/>
            </a:xfrm>
          </p:grpSpPr>
          <p:pic>
            <p:nvPicPr>
              <p:cNvPr id="14"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15" name="TextBox 42"/>
              <p:cNvSpPr txBox="1"/>
              <p:nvPr/>
            </p:nvSpPr>
            <p:spPr>
              <a:xfrm>
                <a:off x="5464197" y="2416689"/>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3</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16" name="Group 15"/>
            <p:cNvGrpSpPr>
              <a:grpSpLocks noChangeAspect="1"/>
            </p:cNvGrpSpPr>
            <p:nvPr/>
          </p:nvGrpSpPr>
          <p:grpSpPr>
            <a:xfrm>
              <a:off x="3391507" y="4211977"/>
              <a:ext cx="276038" cy="340848"/>
              <a:chOff x="5457057" y="2414406"/>
              <a:chExt cx="384243" cy="474457"/>
            </a:xfrm>
          </p:grpSpPr>
          <p:pic>
            <p:nvPicPr>
              <p:cNvPr id="17"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18" name="TextBox 42"/>
              <p:cNvSpPr txBox="1"/>
              <p:nvPr/>
            </p:nvSpPr>
            <p:spPr>
              <a:xfrm>
                <a:off x="5457057" y="2414406"/>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5</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19" name="Group 18"/>
            <p:cNvGrpSpPr>
              <a:grpSpLocks noChangeAspect="1"/>
            </p:cNvGrpSpPr>
            <p:nvPr/>
          </p:nvGrpSpPr>
          <p:grpSpPr>
            <a:xfrm>
              <a:off x="4164347" y="3265762"/>
              <a:ext cx="276038" cy="339208"/>
              <a:chOff x="5457057" y="2416689"/>
              <a:chExt cx="384243" cy="472174"/>
            </a:xfrm>
          </p:grpSpPr>
          <p:pic>
            <p:nvPicPr>
              <p:cNvPr id="20"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21" name="TextBox 42"/>
              <p:cNvSpPr txBox="1"/>
              <p:nvPr/>
            </p:nvSpPr>
            <p:spPr>
              <a:xfrm>
                <a:off x="5457057" y="2416689"/>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4</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22" name="Group 21"/>
            <p:cNvGrpSpPr>
              <a:grpSpLocks noChangeAspect="1"/>
            </p:cNvGrpSpPr>
            <p:nvPr/>
          </p:nvGrpSpPr>
          <p:grpSpPr>
            <a:xfrm>
              <a:off x="5205785" y="3714035"/>
              <a:ext cx="276038" cy="341589"/>
              <a:chOff x="5454255" y="2413375"/>
              <a:chExt cx="384243" cy="475488"/>
            </a:xfrm>
          </p:grpSpPr>
          <p:pic>
            <p:nvPicPr>
              <p:cNvPr id="23"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24" name="TextBox 42"/>
              <p:cNvSpPr txBox="1"/>
              <p:nvPr/>
            </p:nvSpPr>
            <p:spPr>
              <a:xfrm>
                <a:off x="5454255" y="2413375"/>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6</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sp>
        <p:nvSpPr>
          <p:cNvPr id="25" name="Slide Number Placeholder 24"/>
          <p:cNvSpPr>
            <a:spLocks noGrp="1"/>
          </p:cNvSpPr>
          <p:nvPr>
            <p:ph type="sldNum" sz="quarter" idx="12"/>
          </p:nvPr>
        </p:nvSpPr>
        <p:spPr/>
        <p:txBody>
          <a:bodyPr/>
          <a:lstStyle/>
          <a:p>
            <a:fld id="{1E715380-4A69-4FAD-BF5D-F63BA9227062}" type="slidenum">
              <a:rPr lang="de-AT" smtClean="0"/>
              <a:pPr/>
              <a:t>23</a:t>
            </a:fld>
            <a:endParaRPr lang="de-AT" dirty="0"/>
          </a:p>
        </p:txBody>
      </p:sp>
    </p:spTree>
    <p:extLst>
      <p:ext uri="{BB962C8B-B14F-4D97-AF65-F5344CB8AC3E}">
        <p14:creationId xmlns:p14="http://schemas.microsoft.com/office/powerpoint/2010/main" val="146471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1758567"/>
            <a:ext cx="4752528" cy="3360184"/>
          </a:xfrm>
          <a:prstGeom prst="rect">
            <a:avLst/>
          </a:prstGeom>
        </p:spPr>
      </p:pic>
      <p:sp>
        <p:nvSpPr>
          <p:cNvPr id="2" name="Title 1"/>
          <p:cNvSpPr>
            <a:spLocks noGrp="1"/>
          </p:cNvSpPr>
          <p:nvPr>
            <p:ph type="title"/>
          </p:nvPr>
        </p:nvSpPr>
        <p:spPr/>
        <p:txBody>
          <a:bodyPr/>
          <a:lstStyle/>
          <a:p>
            <a:r>
              <a:rPr lang="de-AT" dirty="0" smtClean="0"/>
              <a:t>Routing Graph</a:t>
            </a:r>
            <a:endParaRPr lang="de-AT"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de-AT" sz="2800" dirty="0" smtClean="0"/>
                  <a:t>Based on </a:t>
                </a:r>
                <a14:m>
                  <m:oMath xmlns:m="http://schemas.openxmlformats.org/officeDocument/2006/math">
                    <m:r>
                      <a:rPr lang="de-AT" sz="2800" b="0" i="1" smtClean="0">
                        <a:latin typeface="Cambria Math" panose="02040503050406030204" pitchFamily="18" charset="0"/>
                      </a:rPr>
                      <m:t>𝐺</m:t>
                    </m:r>
                  </m:oMath>
                </a14:m>
                <a:endParaRPr lang="de-AT" sz="2800" b="0" dirty="0" smtClean="0"/>
              </a:p>
              <a:p>
                <a:pPr lvl="1"/>
                <a:r>
                  <a:rPr lang="de-AT" sz="2400" b="0" dirty="0" smtClean="0"/>
                  <a:t>Computation of </a:t>
                </a:r>
                <a14:m>
                  <m:oMath xmlns:m="http://schemas.openxmlformats.org/officeDocument/2006/math">
                    <m:sSup>
                      <m:sSupPr>
                        <m:ctrlPr>
                          <a:rPr lang="de-AT" sz="2400" i="1">
                            <a:latin typeface="Cambria Math" panose="02040503050406030204" pitchFamily="18" charset="0"/>
                          </a:rPr>
                        </m:ctrlPr>
                      </m:sSupPr>
                      <m:e>
                        <m:r>
                          <a:rPr lang="de-AT" sz="2400" i="1">
                            <a:latin typeface="Cambria Math" panose="02040503050406030204" pitchFamily="18" charset="0"/>
                          </a:rPr>
                          <m:t>𝐺</m:t>
                        </m:r>
                      </m:e>
                      <m:sup>
                        <m:r>
                          <a:rPr lang="de-AT" sz="2400" i="1">
                            <a:latin typeface="Cambria Math" panose="02040503050406030204" pitchFamily="18" charset="0"/>
                          </a:rPr>
                          <m:t>∗</m:t>
                        </m:r>
                      </m:sup>
                    </m:sSup>
                    <m:r>
                      <a:rPr lang="de-AT" sz="2400" i="1">
                        <a:latin typeface="Cambria Math" panose="02040503050406030204" pitchFamily="18" charset="0"/>
                      </a:rPr>
                      <m:t>=</m:t>
                    </m:r>
                    <m:d>
                      <m:dPr>
                        <m:ctrlPr>
                          <a:rPr lang="de-AT" sz="2400" i="1">
                            <a:latin typeface="Cambria Math" panose="02040503050406030204" pitchFamily="18" charset="0"/>
                          </a:rPr>
                        </m:ctrlPr>
                      </m:dPr>
                      <m:e>
                        <m:sSup>
                          <m:sSupPr>
                            <m:ctrlPr>
                              <a:rPr lang="de-AT" sz="2400" i="1" smtClean="0">
                                <a:latin typeface="Cambria Math" panose="02040503050406030204" pitchFamily="18" charset="0"/>
                              </a:rPr>
                            </m:ctrlPr>
                          </m:sSupPr>
                          <m:e>
                            <m:r>
                              <a:rPr lang="de-AT" sz="2400" b="0" i="1" smtClean="0">
                                <a:latin typeface="Cambria Math"/>
                              </a:rPr>
                              <m:t>𝑁</m:t>
                            </m:r>
                          </m:e>
                          <m:sup>
                            <m:r>
                              <a:rPr lang="de-AT" sz="2400" b="0" i="1" smtClean="0">
                                <a:latin typeface="Cambria Math"/>
                              </a:rPr>
                              <m:t>∗</m:t>
                            </m:r>
                          </m:sup>
                        </m:sSup>
                        <m:r>
                          <a:rPr lang="de-AT" sz="2400" b="0" i="1" smtClean="0">
                            <a:latin typeface="Cambria Math"/>
                          </a:rPr>
                          <m:t>,</m:t>
                        </m:r>
                        <m:sSup>
                          <m:sSupPr>
                            <m:ctrlPr>
                              <a:rPr lang="de-AT" sz="2400" b="0" i="1" smtClean="0">
                                <a:latin typeface="Cambria Math" panose="02040503050406030204" pitchFamily="18" charset="0"/>
                              </a:rPr>
                            </m:ctrlPr>
                          </m:sSupPr>
                          <m:e>
                            <m:r>
                              <a:rPr lang="de-AT" sz="2400" b="0" i="1" smtClean="0">
                                <a:latin typeface="Cambria Math"/>
                              </a:rPr>
                              <m:t>𝐴</m:t>
                            </m:r>
                          </m:e>
                          <m:sup>
                            <m:r>
                              <a:rPr lang="de-AT" sz="2400" b="0" i="1" smtClean="0">
                                <a:latin typeface="Cambria Math"/>
                              </a:rPr>
                              <m:t>∗</m:t>
                            </m:r>
                          </m:sup>
                        </m:sSup>
                      </m:e>
                    </m:d>
                  </m:oMath>
                </a14:m>
                <a:r>
                  <a:rPr lang="de-AT" sz="2400" b="0" dirty="0" smtClean="0"/>
                  <a:t> based on all shortest paths</a:t>
                </a:r>
                <a:endParaRPr lang="de-AT" sz="2400" b="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1259" t="-1442"/>
                </a:stretch>
              </a:blipFill>
            </p:spPr>
            <p:txBody>
              <a:bodyPr/>
              <a:lstStyle/>
              <a:p>
                <a:r>
                  <a:rPr lang="de-AT">
                    <a:noFill/>
                  </a:rPr>
                  <a:t> </a:t>
                </a:r>
              </a:p>
            </p:txBody>
          </p:sp>
        </mc:Fallback>
      </mc:AlternateContent>
      <p:grpSp>
        <p:nvGrpSpPr>
          <p:cNvPr id="74" name="Group 73"/>
          <p:cNvGrpSpPr/>
          <p:nvPr/>
        </p:nvGrpSpPr>
        <p:grpSpPr>
          <a:xfrm>
            <a:off x="2882900" y="2225675"/>
            <a:ext cx="3355975" cy="2470150"/>
            <a:chOff x="2882900" y="2225675"/>
            <a:chExt cx="3355975" cy="2470150"/>
          </a:xfrm>
        </p:grpSpPr>
        <p:sp>
          <p:nvSpPr>
            <p:cNvPr id="24" name="Freeform 23"/>
            <p:cNvSpPr/>
            <p:nvPr/>
          </p:nvSpPr>
          <p:spPr>
            <a:xfrm>
              <a:off x="2882900" y="2330450"/>
              <a:ext cx="469900" cy="958850"/>
            </a:xfrm>
            <a:custGeom>
              <a:avLst/>
              <a:gdLst>
                <a:gd name="connsiteX0" fmla="*/ 117475 w 469900"/>
                <a:gd name="connsiteY0" fmla="*/ 0 h 958850"/>
                <a:gd name="connsiteX1" fmla="*/ 0 w 469900"/>
                <a:gd name="connsiteY1" fmla="*/ 50800 h 958850"/>
                <a:gd name="connsiteX2" fmla="*/ 225425 w 469900"/>
                <a:gd name="connsiteY2" fmla="*/ 688975 h 958850"/>
                <a:gd name="connsiteX3" fmla="*/ 365125 w 469900"/>
                <a:gd name="connsiteY3" fmla="*/ 838200 h 958850"/>
                <a:gd name="connsiteX4" fmla="*/ 469900 w 469900"/>
                <a:gd name="connsiteY4" fmla="*/ 920750 h 958850"/>
                <a:gd name="connsiteX5" fmla="*/ 457200 w 469900"/>
                <a:gd name="connsiteY5" fmla="*/ 95885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900" h="958850">
                  <a:moveTo>
                    <a:pt x="117475" y="0"/>
                  </a:moveTo>
                  <a:lnTo>
                    <a:pt x="0" y="50800"/>
                  </a:lnTo>
                  <a:lnTo>
                    <a:pt x="225425" y="688975"/>
                  </a:lnTo>
                  <a:lnTo>
                    <a:pt x="365125" y="838200"/>
                  </a:lnTo>
                  <a:lnTo>
                    <a:pt x="469900" y="920750"/>
                  </a:lnTo>
                  <a:lnTo>
                    <a:pt x="457200" y="9588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Freeform 24"/>
            <p:cNvSpPr/>
            <p:nvPr/>
          </p:nvSpPr>
          <p:spPr>
            <a:xfrm>
              <a:off x="3000375" y="2327275"/>
              <a:ext cx="533400" cy="955675"/>
            </a:xfrm>
            <a:custGeom>
              <a:avLst/>
              <a:gdLst>
                <a:gd name="connsiteX0" fmla="*/ 0 w 533400"/>
                <a:gd name="connsiteY0" fmla="*/ 0 h 955675"/>
                <a:gd name="connsiteX1" fmla="*/ 168275 w 533400"/>
                <a:gd name="connsiteY1" fmla="*/ 393700 h 955675"/>
                <a:gd name="connsiteX2" fmla="*/ 234950 w 533400"/>
                <a:gd name="connsiteY2" fmla="*/ 371475 h 955675"/>
                <a:gd name="connsiteX3" fmla="*/ 263525 w 533400"/>
                <a:gd name="connsiteY3" fmla="*/ 469900 h 955675"/>
                <a:gd name="connsiteX4" fmla="*/ 441325 w 533400"/>
                <a:gd name="connsiteY4" fmla="*/ 717550 h 955675"/>
                <a:gd name="connsiteX5" fmla="*/ 463550 w 533400"/>
                <a:gd name="connsiteY5" fmla="*/ 688975 h 955675"/>
                <a:gd name="connsiteX6" fmla="*/ 533400 w 533400"/>
                <a:gd name="connsiteY6" fmla="*/ 835025 h 955675"/>
                <a:gd name="connsiteX7" fmla="*/ 352425 w 533400"/>
                <a:gd name="connsiteY7" fmla="*/ 920750 h 955675"/>
                <a:gd name="connsiteX8" fmla="*/ 339725 w 533400"/>
                <a:gd name="connsiteY8" fmla="*/ 955675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 h="955675">
                  <a:moveTo>
                    <a:pt x="0" y="0"/>
                  </a:moveTo>
                  <a:lnTo>
                    <a:pt x="168275" y="393700"/>
                  </a:lnTo>
                  <a:lnTo>
                    <a:pt x="234950" y="371475"/>
                  </a:lnTo>
                  <a:lnTo>
                    <a:pt x="263525" y="469900"/>
                  </a:lnTo>
                  <a:lnTo>
                    <a:pt x="441325" y="717550"/>
                  </a:lnTo>
                  <a:lnTo>
                    <a:pt x="463550" y="688975"/>
                  </a:lnTo>
                  <a:lnTo>
                    <a:pt x="533400" y="835025"/>
                  </a:lnTo>
                  <a:lnTo>
                    <a:pt x="352425" y="920750"/>
                  </a:lnTo>
                  <a:lnTo>
                    <a:pt x="339725" y="9556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6" name="Freeform 25"/>
            <p:cNvSpPr/>
            <p:nvPr/>
          </p:nvSpPr>
          <p:spPr>
            <a:xfrm>
              <a:off x="2997200" y="2225675"/>
              <a:ext cx="1136650" cy="396875"/>
            </a:xfrm>
            <a:custGeom>
              <a:avLst/>
              <a:gdLst>
                <a:gd name="connsiteX0" fmla="*/ 0 w 1136650"/>
                <a:gd name="connsiteY0" fmla="*/ 101600 h 396875"/>
                <a:gd name="connsiteX1" fmla="*/ 85725 w 1136650"/>
                <a:gd name="connsiteY1" fmla="*/ 69850 h 396875"/>
                <a:gd name="connsiteX2" fmla="*/ 165100 w 1136650"/>
                <a:gd name="connsiteY2" fmla="*/ 101600 h 396875"/>
                <a:gd name="connsiteX3" fmla="*/ 196850 w 1136650"/>
                <a:gd name="connsiteY3" fmla="*/ 0 h 396875"/>
                <a:gd name="connsiteX4" fmla="*/ 1136650 w 1136650"/>
                <a:gd name="connsiteY4" fmla="*/ 396875 h 39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650" h="396875">
                  <a:moveTo>
                    <a:pt x="0" y="101600"/>
                  </a:moveTo>
                  <a:lnTo>
                    <a:pt x="85725" y="69850"/>
                  </a:lnTo>
                  <a:lnTo>
                    <a:pt x="165100" y="101600"/>
                  </a:lnTo>
                  <a:lnTo>
                    <a:pt x="196850" y="0"/>
                  </a:lnTo>
                  <a:lnTo>
                    <a:pt x="1136650" y="3968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Freeform 26"/>
            <p:cNvSpPr/>
            <p:nvPr/>
          </p:nvSpPr>
          <p:spPr>
            <a:xfrm>
              <a:off x="4137025" y="2625725"/>
              <a:ext cx="533400" cy="228600"/>
            </a:xfrm>
            <a:custGeom>
              <a:avLst/>
              <a:gdLst>
                <a:gd name="connsiteX0" fmla="*/ 0 w 533400"/>
                <a:gd name="connsiteY0" fmla="*/ 0 h 228600"/>
                <a:gd name="connsiteX1" fmla="*/ 533400 w 533400"/>
                <a:gd name="connsiteY1" fmla="*/ 228600 h 228600"/>
              </a:gdLst>
              <a:ahLst/>
              <a:cxnLst>
                <a:cxn ang="0">
                  <a:pos x="connsiteX0" y="connsiteY0"/>
                </a:cxn>
                <a:cxn ang="0">
                  <a:pos x="connsiteX1" y="connsiteY1"/>
                </a:cxn>
              </a:cxnLst>
              <a:rect l="l" t="t" r="r" b="b"/>
              <a:pathLst>
                <a:path w="533400" h="228600">
                  <a:moveTo>
                    <a:pt x="0" y="0"/>
                  </a:moveTo>
                  <a:lnTo>
                    <a:pt x="533400" y="2286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8" name="Freeform 27"/>
            <p:cNvSpPr/>
            <p:nvPr/>
          </p:nvSpPr>
          <p:spPr>
            <a:xfrm>
              <a:off x="3536950" y="2619375"/>
              <a:ext cx="596900" cy="539750"/>
            </a:xfrm>
            <a:custGeom>
              <a:avLst/>
              <a:gdLst>
                <a:gd name="connsiteX0" fmla="*/ 596900 w 596900"/>
                <a:gd name="connsiteY0" fmla="*/ 0 h 539750"/>
                <a:gd name="connsiteX1" fmla="*/ 422275 w 596900"/>
                <a:gd name="connsiteY1" fmla="*/ 390525 h 539750"/>
                <a:gd name="connsiteX2" fmla="*/ 320675 w 596900"/>
                <a:gd name="connsiteY2" fmla="*/ 454025 h 539750"/>
                <a:gd name="connsiteX3" fmla="*/ 282575 w 596900"/>
                <a:gd name="connsiteY3" fmla="*/ 508000 h 539750"/>
                <a:gd name="connsiteX4" fmla="*/ 174625 w 596900"/>
                <a:gd name="connsiteY4" fmla="*/ 482600 h 539750"/>
                <a:gd name="connsiteX5" fmla="*/ 149225 w 596900"/>
                <a:gd name="connsiteY5" fmla="*/ 501650 h 539750"/>
                <a:gd name="connsiteX6" fmla="*/ 98425 w 596900"/>
                <a:gd name="connsiteY6" fmla="*/ 482600 h 539750"/>
                <a:gd name="connsiteX7" fmla="*/ 0 w 596900"/>
                <a:gd name="connsiteY7" fmla="*/ 53975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900" h="539750">
                  <a:moveTo>
                    <a:pt x="596900" y="0"/>
                  </a:moveTo>
                  <a:lnTo>
                    <a:pt x="422275" y="390525"/>
                  </a:lnTo>
                  <a:lnTo>
                    <a:pt x="320675" y="454025"/>
                  </a:lnTo>
                  <a:lnTo>
                    <a:pt x="282575" y="508000"/>
                  </a:lnTo>
                  <a:lnTo>
                    <a:pt x="174625" y="482600"/>
                  </a:lnTo>
                  <a:lnTo>
                    <a:pt x="149225" y="501650"/>
                  </a:lnTo>
                  <a:lnTo>
                    <a:pt x="98425" y="482600"/>
                  </a:lnTo>
                  <a:lnTo>
                    <a:pt x="0" y="5397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Freeform 28"/>
            <p:cNvSpPr/>
            <p:nvPr/>
          </p:nvSpPr>
          <p:spPr>
            <a:xfrm>
              <a:off x="3819525" y="3130550"/>
              <a:ext cx="276225" cy="390525"/>
            </a:xfrm>
            <a:custGeom>
              <a:avLst/>
              <a:gdLst>
                <a:gd name="connsiteX0" fmla="*/ 0 w 276225"/>
                <a:gd name="connsiteY0" fmla="*/ 0 h 390525"/>
                <a:gd name="connsiteX1" fmla="*/ 53975 w 276225"/>
                <a:gd name="connsiteY1" fmla="*/ 57150 h 390525"/>
                <a:gd name="connsiteX2" fmla="*/ 38100 w 276225"/>
                <a:gd name="connsiteY2" fmla="*/ 158750 h 390525"/>
                <a:gd name="connsiteX3" fmla="*/ 69850 w 276225"/>
                <a:gd name="connsiteY3" fmla="*/ 219075 h 390525"/>
                <a:gd name="connsiteX4" fmla="*/ 98425 w 276225"/>
                <a:gd name="connsiteY4" fmla="*/ 238125 h 390525"/>
                <a:gd name="connsiteX5" fmla="*/ 155575 w 276225"/>
                <a:gd name="connsiteY5" fmla="*/ 327025 h 390525"/>
                <a:gd name="connsiteX6" fmla="*/ 276225 w 276225"/>
                <a:gd name="connsiteY6"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25" h="390525">
                  <a:moveTo>
                    <a:pt x="0" y="0"/>
                  </a:moveTo>
                  <a:lnTo>
                    <a:pt x="53975" y="57150"/>
                  </a:lnTo>
                  <a:lnTo>
                    <a:pt x="38100" y="158750"/>
                  </a:lnTo>
                  <a:lnTo>
                    <a:pt x="69850" y="219075"/>
                  </a:lnTo>
                  <a:lnTo>
                    <a:pt x="98425" y="238125"/>
                  </a:lnTo>
                  <a:lnTo>
                    <a:pt x="155575" y="327025"/>
                  </a:lnTo>
                  <a:lnTo>
                    <a:pt x="276225" y="3905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0" name="Freeform 29"/>
            <p:cNvSpPr/>
            <p:nvPr/>
          </p:nvSpPr>
          <p:spPr>
            <a:xfrm>
              <a:off x="4670425" y="2352675"/>
              <a:ext cx="1476375" cy="530225"/>
            </a:xfrm>
            <a:custGeom>
              <a:avLst/>
              <a:gdLst>
                <a:gd name="connsiteX0" fmla="*/ 0 w 1476375"/>
                <a:gd name="connsiteY0" fmla="*/ 501650 h 530225"/>
                <a:gd name="connsiteX1" fmla="*/ 136525 w 1476375"/>
                <a:gd name="connsiteY1" fmla="*/ 530225 h 530225"/>
                <a:gd name="connsiteX2" fmla="*/ 774700 w 1476375"/>
                <a:gd name="connsiteY2" fmla="*/ 196850 h 530225"/>
                <a:gd name="connsiteX3" fmla="*/ 787400 w 1476375"/>
                <a:gd name="connsiteY3" fmla="*/ 215900 h 530225"/>
                <a:gd name="connsiteX4" fmla="*/ 904875 w 1476375"/>
                <a:gd name="connsiteY4" fmla="*/ 168275 h 530225"/>
                <a:gd name="connsiteX5" fmla="*/ 901700 w 1476375"/>
                <a:gd name="connsiteY5" fmla="*/ 149225 h 530225"/>
                <a:gd name="connsiteX6" fmla="*/ 1085850 w 1476375"/>
                <a:gd name="connsiteY6" fmla="*/ 82550 h 530225"/>
                <a:gd name="connsiteX7" fmla="*/ 1289050 w 1476375"/>
                <a:gd name="connsiteY7" fmla="*/ 101600 h 530225"/>
                <a:gd name="connsiteX8" fmla="*/ 1339850 w 1476375"/>
                <a:gd name="connsiteY8" fmla="*/ 0 h 530225"/>
                <a:gd name="connsiteX9" fmla="*/ 1476375 w 1476375"/>
                <a:gd name="connsiteY9" fmla="*/ 53975 h 53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6375" h="530225">
                  <a:moveTo>
                    <a:pt x="0" y="501650"/>
                  </a:moveTo>
                  <a:lnTo>
                    <a:pt x="136525" y="530225"/>
                  </a:lnTo>
                  <a:lnTo>
                    <a:pt x="774700" y="196850"/>
                  </a:lnTo>
                  <a:lnTo>
                    <a:pt x="787400" y="215900"/>
                  </a:lnTo>
                  <a:lnTo>
                    <a:pt x="904875" y="168275"/>
                  </a:lnTo>
                  <a:lnTo>
                    <a:pt x="901700" y="149225"/>
                  </a:lnTo>
                  <a:lnTo>
                    <a:pt x="1085850" y="82550"/>
                  </a:lnTo>
                  <a:lnTo>
                    <a:pt x="1289050" y="101600"/>
                  </a:lnTo>
                  <a:lnTo>
                    <a:pt x="1339850" y="0"/>
                  </a:lnTo>
                  <a:lnTo>
                    <a:pt x="1476375" y="539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Freeform 30"/>
            <p:cNvSpPr/>
            <p:nvPr/>
          </p:nvSpPr>
          <p:spPr>
            <a:xfrm>
              <a:off x="5699125" y="2403475"/>
              <a:ext cx="539750" cy="977900"/>
            </a:xfrm>
            <a:custGeom>
              <a:avLst/>
              <a:gdLst>
                <a:gd name="connsiteX0" fmla="*/ 444500 w 539750"/>
                <a:gd name="connsiteY0" fmla="*/ 0 h 977900"/>
                <a:gd name="connsiteX1" fmla="*/ 539750 w 539750"/>
                <a:gd name="connsiteY1" fmla="*/ 41275 h 977900"/>
                <a:gd name="connsiteX2" fmla="*/ 377825 w 539750"/>
                <a:gd name="connsiteY2" fmla="*/ 307975 h 977900"/>
                <a:gd name="connsiteX3" fmla="*/ 317500 w 539750"/>
                <a:gd name="connsiteY3" fmla="*/ 282575 h 977900"/>
                <a:gd name="connsiteX4" fmla="*/ 260350 w 539750"/>
                <a:gd name="connsiteY4" fmla="*/ 552450 h 977900"/>
                <a:gd name="connsiteX5" fmla="*/ 304800 w 539750"/>
                <a:gd name="connsiteY5" fmla="*/ 590550 h 977900"/>
                <a:gd name="connsiteX6" fmla="*/ 149225 w 539750"/>
                <a:gd name="connsiteY6" fmla="*/ 765175 h 977900"/>
                <a:gd name="connsiteX7" fmla="*/ 0 w 539750"/>
                <a:gd name="connsiteY7" fmla="*/ 977900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750" h="977900">
                  <a:moveTo>
                    <a:pt x="444500" y="0"/>
                  </a:moveTo>
                  <a:lnTo>
                    <a:pt x="539750" y="41275"/>
                  </a:lnTo>
                  <a:lnTo>
                    <a:pt x="377825" y="307975"/>
                  </a:lnTo>
                  <a:lnTo>
                    <a:pt x="317500" y="282575"/>
                  </a:lnTo>
                  <a:lnTo>
                    <a:pt x="260350" y="552450"/>
                  </a:lnTo>
                  <a:lnTo>
                    <a:pt x="304800" y="590550"/>
                  </a:lnTo>
                  <a:lnTo>
                    <a:pt x="149225" y="765175"/>
                  </a:lnTo>
                  <a:lnTo>
                    <a:pt x="0" y="9779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2" name="Freeform 31"/>
            <p:cNvSpPr/>
            <p:nvPr/>
          </p:nvSpPr>
          <p:spPr>
            <a:xfrm>
              <a:off x="4657725" y="2857500"/>
              <a:ext cx="1044575" cy="523875"/>
            </a:xfrm>
            <a:custGeom>
              <a:avLst/>
              <a:gdLst>
                <a:gd name="connsiteX0" fmla="*/ 0 w 1044575"/>
                <a:gd name="connsiteY0" fmla="*/ 0 h 523875"/>
                <a:gd name="connsiteX1" fmla="*/ 209550 w 1044575"/>
                <a:gd name="connsiteY1" fmla="*/ 76200 h 523875"/>
                <a:gd name="connsiteX2" fmla="*/ 787400 w 1044575"/>
                <a:gd name="connsiteY2" fmla="*/ 317500 h 523875"/>
                <a:gd name="connsiteX3" fmla="*/ 1044575 w 1044575"/>
                <a:gd name="connsiteY3" fmla="*/ 523875 h 523875"/>
              </a:gdLst>
              <a:ahLst/>
              <a:cxnLst>
                <a:cxn ang="0">
                  <a:pos x="connsiteX0" y="connsiteY0"/>
                </a:cxn>
                <a:cxn ang="0">
                  <a:pos x="connsiteX1" y="connsiteY1"/>
                </a:cxn>
                <a:cxn ang="0">
                  <a:pos x="connsiteX2" y="connsiteY2"/>
                </a:cxn>
                <a:cxn ang="0">
                  <a:pos x="connsiteX3" y="connsiteY3"/>
                </a:cxn>
              </a:cxnLst>
              <a:rect l="l" t="t" r="r" b="b"/>
              <a:pathLst>
                <a:path w="1044575" h="523875">
                  <a:moveTo>
                    <a:pt x="0" y="0"/>
                  </a:moveTo>
                  <a:lnTo>
                    <a:pt x="209550" y="76200"/>
                  </a:lnTo>
                  <a:lnTo>
                    <a:pt x="787400" y="317500"/>
                  </a:lnTo>
                  <a:lnTo>
                    <a:pt x="1044575" y="5238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Freeform 34"/>
            <p:cNvSpPr/>
            <p:nvPr/>
          </p:nvSpPr>
          <p:spPr>
            <a:xfrm>
              <a:off x="3533775" y="4260850"/>
              <a:ext cx="1381125" cy="434975"/>
            </a:xfrm>
            <a:custGeom>
              <a:avLst/>
              <a:gdLst>
                <a:gd name="connsiteX0" fmla="*/ 1381125 w 1381125"/>
                <a:gd name="connsiteY0" fmla="*/ 0 h 434975"/>
                <a:gd name="connsiteX1" fmla="*/ 1355725 w 1381125"/>
                <a:gd name="connsiteY1" fmla="*/ 219075 h 434975"/>
                <a:gd name="connsiteX2" fmla="*/ 1250950 w 1381125"/>
                <a:gd name="connsiteY2" fmla="*/ 314325 h 434975"/>
                <a:gd name="connsiteX3" fmla="*/ 1174750 w 1381125"/>
                <a:gd name="connsiteY3" fmla="*/ 434975 h 434975"/>
                <a:gd name="connsiteX4" fmla="*/ 793750 w 1381125"/>
                <a:gd name="connsiteY4" fmla="*/ 374650 h 434975"/>
                <a:gd name="connsiteX5" fmla="*/ 565150 w 1381125"/>
                <a:gd name="connsiteY5" fmla="*/ 361950 h 434975"/>
                <a:gd name="connsiteX6" fmla="*/ 314325 w 1381125"/>
                <a:gd name="connsiteY6" fmla="*/ 361950 h 434975"/>
                <a:gd name="connsiteX7" fmla="*/ 168275 w 1381125"/>
                <a:gd name="connsiteY7" fmla="*/ 396875 h 434975"/>
                <a:gd name="connsiteX8" fmla="*/ 79375 w 1381125"/>
                <a:gd name="connsiteY8" fmla="*/ 415925 h 434975"/>
                <a:gd name="connsiteX9" fmla="*/ 19050 w 1381125"/>
                <a:gd name="connsiteY9" fmla="*/ 276225 h 434975"/>
                <a:gd name="connsiteX10" fmla="*/ 0 w 1381125"/>
                <a:gd name="connsiteY10" fmla="*/ 279400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1125" h="434975">
                  <a:moveTo>
                    <a:pt x="1381125" y="0"/>
                  </a:moveTo>
                  <a:lnTo>
                    <a:pt x="1355725" y="219075"/>
                  </a:lnTo>
                  <a:lnTo>
                    <a:pt x="1250950" y="314325"/>
                  </a:lnTo>
                  <a:lnTo>
                    <a:pt x="1174750" y="434975"/>
                  </a:lnTo>
                  <a:lnTo>
                    <a:pt x="793750" y="374650"/>
                  </a:lnTo>
                  <a:lnTo>
                    <a:pt x="565150" y="361950"/>
                  </a:lnTo>
                  <a:lnTo>
                    <a:pt x="314325" y="361950"/>
                  </a:lnTo>
                  <a:lnTo>
                    <a:pt x="168275" y="396875"/>
                  </a:lnTo>
                  <a:lnTo>
                    <a:pt x="79375" y="415925"/>
                  </a:lnTo>
                  <a:lnTo>
                    <a:pt x="19050" y="276225"/>
                  </a:lnTo>
                  <a:lnTo>
                    <a:pt x="0" y="2794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6" name="Freeform 35"/>
            <p:cNvSpPr/>
            <p:nvPr/>
          </p:nvSpPr>
          <p:spPr>
            <a:xfrm>
              <a:off x="4308475" y="3606800"/>
              <a:ext cx="609600" cy="660400"/>
            </a:xfrm>
            <a:custGeom>
              <a:avLst/>
              <a:gdLst>
                <a:gd name="connsiteX0" fmla="*/ 609600 w 609600"/>
                <a:gd name="connsiteY0" fmla="*/ 660400 h 660400"/>
                <a:gd name="connsiteX1" fmla="*/ 244475 w 609600"/>
                <a:gd name="connsiteY1" fmla="*/ 577850 h 660400"/>
                <a:gd name="connsiteX2" fmla="*/ 311150 w 609600"/>
                <a:gd name="connsiteY2" fmla="*/ 365125 h 660400"/>
                <a:gd name="connsiteX3" fmla="*/ 187325 w 609600"/>
                <a:gd name="connsiteY3" fmla="*/ 307975 h 660400"/>
                <a:gd name="connsiteX4" fmla="*/ 0 w 609600"/>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660400">
                  <a:moveTo>
                    <a:pt x="609600" y="660400"/>
                  </a:moveTo>
                  <a:lnTo>
                    <a:pt x="244475" y="577850"/>
                  </a:lnTo>
                  <a:lnTo>
                    <a:pt x="311150" y="365125"/>
                  </a:lnTo>
                  <a:lnTo>
                    <a:pt x="187325" y="307975"/>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Freeform 36"/>
            <p:cNvSpPr/>
            <p:nvPr/>
          </p:nvSpPr>
          <p:spPr>
            <a:xfrm>
              <a:off x="3765550" y="3695700"/>
              <a:ext cx="298450" cy="549275"/>
            </a:xfrm>
            <a:custGeom>
              <a:avLst/>
              <a:gdLst>
                <a:gd name="connsiteX0" fmla="*/ 285750 w 298450"/>
                <a:gd name="connsiteY0" fmla="*/ 0 h 549275"/>
                <a:gd name="connsiteX1" fmla="*/ 298450 w 298450"/>
                <a:gd name="connsiteY1" fmla="*/ 190500 h 549275"/>
                <a:gd name="connsiteX2" fmla="*/ 0 w 298450"/>
                <a:gd name="connsiteY2" fmla="*/ 549275 h 549275"/>
              </a:gdLst>
              <a:ahLst/>
              <a:cxnLst>
                <a:cxn ang="0">
                  <a:pos x="connsiteX0" y="connsiteY0"/>
                </a:cxn>
                <a:cxn ang="0">
                  <a:pos x="connsiteX1" y="connsiteY1"/>
                </a:cxn>
                <a:cxn ang="0">
                  <a:pos x="connsiteX2" y="connsiteY2"/>
                </a:cxn>
              </a:cxnLst>
              <a:rect l="l" t="t" r="r" b="b"/>
              <a:pathLst>
                <a:path w="298450" h="549275">
                  <a:moveTo>
                    <a:pt x="285750" y="0"/>
                  </a:moveTo>
                  <a:lnTo>
                    <a:pt x="298450" y="190500"/>
                  </a:lnTo>
                  <a:lnTo>
                    <a:pt x="0" y="5492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8" name="Freeform 37"/>
            <p:cNvSpPr/>
            <p:nvPr/>
          </p:nvSpPr>
          <p:spPr>
            <a:xfrm>
              <a:off x="3521075" y="4248150"/>
              <a:ext cx="244475" cy="301625"/>
            </a:xfrm>
            <a:custGeom>
              <a:avLst/>
              <a:gdLst>
                <a:gd name="connsiteX0" fmla="*/ 244475 w 244475"/>
                <a:gd name="connsiteY0" fmla="*/ 0 h 301625"/>
                <a:gd name="connsiteX1" fmla="*/ 165100 w 244475"/>
                <a:gd name="connsiteY1" fmla="*/ 22225 h 301625"/>
                <a:gd name="connsiteX2" fmla="*/ 47625 w 244475"/>
                <a:gd name="connsiteY2" fmla="*/ 76200 h 301625"/>
                <a:gd name="connsiteX3" fmla="*/ 101600 w 244475"/>
                <a:gd name="connsiteY3" fmla="*/ 171450 h 301625"/>
                <a:gd name="connsiteX4" fmla="*/ 0 w 244475"/>
                <a:gd name="connsiteY4" fmla="*/ 209550 h 301625"/>
                <a:gd name="connsiteX5" fmla="*/ 34925 w 244475"/>
                <a:gd name="connsiteY5" fmla="*/ 292100 h 301625"/>
                <a:gd name="connsiteX6" fmla="*/ 9525 w 244475"/>
                <a:gd name="connsiteY6" fmla="*/ 301625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475" h="301625">
                  <a:moveTo>
                    <a:pt x="244475" y="0"/>
                  </a:moveTo>
                  <a:lnTo>
                    <a:pt x="165100" y="22225"/>
                  </a:lnTo>
                  <a:lnTo>
                    <a:pt x="47625" y="76200"/>
                  </a:lnTo>
                  <a:lnTo>
                    <a:pt x="101600" y="171450"/>
                  </a:lnTo>
                  <a:lnTo>
                    <a:pt x="0" y="209550"/>
                  </a:lnTo>
                  <a:lnTo>
                    <a:pt x="34925" y="292100"/>
                  </a:lnTo>
                  <a:lnTo>
                    <a:pt x="9525" y="3016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Freeform 38"/>
            <p:cNvSpPr/>
            <p:nvPr/>
          </p:nvSpPr>
          <p:spPr>
            <a:xfrm>
              <a:off x="4143375" y="2844800"/>
              <a:ext cx="527050" cy="669925"/>
            </a:xfrm>
            <a:custGeom>
              <a:avLst/>
              <a:gdLst>
                <a:gd name="connsiteX0" fmla="*/ 527050 w 527050"/>
                <a:gd name="connsiteY0" fmla="*/ 0 h 669925"/>
                <a:gd name="connsiteX1" fmla="*/ 361950 w 527050"/>
                <a:gd name="connsiteY1" fmla="*/ 190500 h 669925"/>
                <a:gd name="connsiteX2" fmla="*/ 263525 w 527050"/>
                <a:gd name="connsiteY2" fmla="*/ 228600 h 669925"/>
                <a:gd name="connsiteX3" fmla="*/ 0 w 527050"/>
                <a:gd name="connsiteY3" fmla="*/ 669925 h 669925"/>
              </a:gdLst>
              <a:ahLst/>
              <a:cxnLst>
                <a:cxn ang="0">
                  <a:pos x="connsiteX0" y="connsiteY0"/>
                </a:cxn>
                <a:cxn ang="0">
                  <a:pos x="connsiteX1" y="connsiteY1"/>
                </a:cxn>
                <a:cxn ang="0">
                  <a:pos x="connsiteX2" y="connsiteY2"/>
                </a:cxn>
                <a:cxn ang="0">
                  <a:pos x="connsiteX3" y="connsiteY3"/>
                </a:cxn>
              </a:cxnLst>
              <a:rect l="l" t="t" r="r" b="b"/>
              <a:pathLst>
                <a:path w="527050" h="669925">
                  <a:moveTo>
                    <a:pt x="527050" y="0"/>
                  </a:moveTo>
                  <a:lnTo>
                    <a:pt x="361950" y="190500"/>
                  </a:lnTo>
                  <a:lnTo>
                    <a:pt x="263525" y="228600"/>
                  </a:lnTo>
                  <a:lnTo>
                    <a:pt x="0" y="6699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0" name="Freeform 39"/>
            <p:cNvSpPr/>
            <p:nvPr/>
          </p:nvSpPr>
          <p:spPr>
            <a:xfrm>
              <a:off x="4137025" y="3692525"/>
              <a:ext cx="412750" cy="488950"/>
            </a:xfrm>
            <a:custGeom>
              <a:avLst/>
              <a:gdLst>
                <a:gd name="connsiteX0" fmla="*/ 0 w 412750"/>
                <a:gd name="connsiteY0" fmla="*/ 0 h 488950"/>
                <a:gd name="connsiteX1" fmla="*/ 22225 w 412750"/>
                <a:gd name="connsiteY1" fmla="*/ 114300 h 488950"/>
                <a:gd name="connsiteX2" fmla="*/ 114300 w 412750"/>
                <a:gd name="connsiteY2" fmla="*/ 288925 h 488950"/>
                <a:gd name="connsiteX3" fmla="*/ 219075 w 412750"/>
                <a:gd name="connsiteY3" fmla="*/ 412750 h 488950"/>
                <a:gd name="connsiteX4" fmla="*/ 279400 w 412750"/>
                <a:gd name="connsiteY4" fmla="*/ 419100 h 488950"/>
                <a:gd name="connsiteX5" fmla="*/ 412750 w 412750"/>
                <a:gd name="connsiteY5" fmla="*/ 488950 h 48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750" h="488950">
                  <a:moveTo>
                    <a:pt x="0" y="0"/>
                  </a:moveTo>
                  <a:lnTo>
                    <a:pt x="22225" y="114300"/>
                  </a:lnTo>
                  <a:lnTo>
                    <a:pt x="114300" y="288925"/>
                  </a:lnTo>
                  <a:lnTo>
                    <a:pt x="219075" y="412750"/>
                  </a:lnTo>
                  <a:lnTo>
                    <a:pt x="279400" y="419100"/>
                  </a:lnTo>
                  <a:lnTo>
                    <a:pt x="412750" y="4889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2" name="Freeform 41"/>
            <p:cNvSpPr/>
            <p:nvPr/>
          </p:nvSpPr>
          <p:spPr>
            <a:xfrm>
              <a:off x="4050506" y="3688556"/>
              <a:ext cx="90488" cy="11907"/>
            </a:xfrm>
            <a:custGeom>
              <a:avLst/>
              <a:gdLst>
                <a:gd name="connsiteX0" fmla="*/ 0 w 90488"/>
                <a:gd name="connsiteY0" fmla="*/ 11907 h 11907"/>
                <a:gd name="connsiteX1" fmla="*/ 90488 w 90488"/>
                <a:gd name="connsiteY1" fmla="*/ 0 h 11907"/>
              </a:gdLst>
              <a:ahLst/>
              <a:cxnLst>
                <a:cxn ang="0">
                  <a:pos x="connsiteX0" y="connsiteY0"/>
                </a:cxn>
                <a:cxn ang="0">
                  <a:pos x="connsiteX1" y="connsiteY1"/>
                </a:cxn>
              </a:cxnLst>
              <a:rect l="l" t="t" r="r" b="b"/>
              <a:pathLst>
                <a:path w="90488" h="11907">
                  <a:moveTo>
                    <a:pt x="0" y="11907"/>
                  </a:moveTo>
                  <a:lnTo>
                    <a:pt x="90488"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Freeform 42"/>
            <p:cNvSpPr/>
            <p:nvPr/>
          </p:nvSpPr>
          <p:spPr>
            <a:xfrm>
              <a:off x="4045744" y="3512344"/>
              <a:ext cx="42862" cy="190500"/>
            </a:xfrm>
            <a:custGeom>
              <a:avLst/>
              <a:gdLst>
                <a:gd name="connsiteX0" fmla="*/ 4762 w 42862"/>
                <a:gd name="connsiteY0" fmla="*/ 190500 h 190500"/>
                <a:gd name="connsiteX1" fmla="*/ 0 w 42862"/>
                <a:gd name="connsiteY1" fmla="*/ 64294 h 190500"/>
                <a:gd name="connsiteX2" fmla="*/ 42862 w 42862"/>
                <a:gd name="connsiteY2" fmla="*/ 0 h 190500"/>
              </a:gdLst>
              <a:ahLst/>
              <a:cxnLst>
                <a:cxn ang="0">
                  <a:pos x="connsiteX0" y="connsiteY0"/>
                </a:cxn>
                <a:cxn ang="0">
                  <a:pos x="connsiteX1" y="connsiteY1"/>
                </a:cxn>
                <a:cxn ang="0">
                  <a:pos x="connsiteX2" y="connsiteY2"/>
                </a:cxn>
              </a:cxnLst>
              <a:rect l="l" t="t" r="r" b="b"/>
              <a:pathLst>
                <a:path w="42862" h="190500">
                  <a:moveTo>
                    <a:pt x="4762" y="190500"/>
                  </a:moveTo>
                  <a:lnTo>
                    <a:pt x="0" y="64294"/>
                  </a:lnTo>
                  <a:lnTo>
                    <a:pt x="4286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4" name="Freeform 43"/>
            <p:cNvSpPr/>
            <p:nvPr/>
          </p:nvSpPr>
          <p:spPr>
            <a:xfrm>
              <a:off x="4136231" y="3629025"/>
              <a:ext cx="4763" cy="59531"/>
            </a:xfrm>
            <a:custGeom>
              <a:avLst/>
              <a:gdLst>
                <a:gd name="connsiteX0" fmla="*/ 0 w 4763"/>
                <a:gd name="connsiteY0" fmla="*/ 59531 h 59531"/>
                <a:gd name="connsiteX1" fmla="*/ 4763 w 4763"/>
                <a:gd name="connsiteY1" fmla="*/ 0 h 59531"/>
              </a:gdLst>
              <a:ahLst/>
              <a:cxnLst>
                <a:cxn ang="0">
                  <a:pos x="connsiteX0" y="connsiteY0"/>
                </a:cxn>
                <a:cxn ang="0">
                  <a:pos x="connsiteX1" y="connsiteY1"/>
                </a:cxn>
              </a:cxnLst>
              <a:rect l="l" t="t" r="r" b="b"/>
              <a:pathLst>
                <a:path w="4763" h="59531">
                  <a:moveTo>
                    <a:pt x="0" y="59531"/>
                  </a:moveTo>
                  <a:lnTo>
                    <a:pt x="4763"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Freeform 44"/>
            <p:cNvSpPr/>
            <p:nvPr/>
          </p:nvSpPr>
          <p:spPr>
            <a:xfrm>
              <a:off x="4138613" y="3602831"/>
              <a:ext cx="178593" cy="28575"/>
            </a:xfrm>
            <a:custGeom>
              <a:avLst/>
              <a:gdLst>
                <a:gd name="connsiteX0" fmla="*/ 0 w 178593"/>
                <a:gd name="connsiteY0" fmla="*/ 28575 h 28575"/>
                <a:gd name="connsiteX1" fmla="*/ 178593 w 178593"/>
                <a:gd name="connsiteY1" fmla="*/ 0 h 28575"/>
              </a:gdLst>
              <a:ahLst/>
              <a:cxnLst>
                <a:cxn ang="0">
                  <a:pos x="connsiteX0" y="connsiteY0"/>
                </a:cxn>
                <a:cxn ang="0">
                  <a:pos x="connsiteX1" y="connsiteY1"/>
                </a:cxn>
              </a:cxnLst>
              <a:rect l="l" t="t" r="r" b="b"/>
              <a:pathLst>
                <a:path w="178593" h="28575">
                  <a:moveTo>
                    <a:pt x="0" y="28575"/>
                  </a:moveTo>
                  <a:lnTo>
                    <a:pt x="178593"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6" name="Freeform 45"/>
            <p:cNvSpPr/>
            <p:nvPr/>
          </p:nvSpPr>
          <p:spPr>
            <a:xfrm>
              <a:off x="4083844" y="3512344"/>
              <a:ext cx="66675" cy="7144"/>
            </a:xfrm>
            <a:custGeom>
              <a:avLst/>
              <a:gdLst>
                <a:gd name="connsiteX0" fmla="*/ 0 w 66675"/>
                <a:gd name="connsiteY0" fmla="*/ 7144 h 7144"/>
                <a:gd name="connsiteX1" fmla="*/ 66675 w 66675"/>
                <a:gd name="connsiteY1" fmla="*/ 0 h 7144"/>
              </a:gdLst>
              <a:ahLst/>
              <a:cxnLst>
                <a:cxn ang="0">
                  <a:pos x="connsiteX0" y="connsiteY0"/>
                </a:cxn>
                <a:cxn ang="0">
                  <a:pos x="connsiteX1" y="connsiteY1"/>
                </a:cxn>
              </a:cxnLst>
              <a:rect l="l" t="t" r="r" b="b"/>
              <a:pathLst>
                <a:path w="66675" h="7144">
                  <a:moveTo>
                    <a:pt x="0" y="7144"/>
                  </a:moveTo>
                  <a:lnTo>
                    <a:pt x="6667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Freeform 46"/>
            <p:cNvSpPr/>
            <p:nvPr/>
          </p:nvSpPr>
          <p:spPr>
            <a:xfrm>
              <a:off x="4145756" y="3517106"/>
              <a:ext cx="159544" cy="88107"/>
            </a:xfrm>
            <a:custGeom>
              <a:avLst/>
              <a:gdLst>
                <a:gd name="connsiteX0" fmla="*/ 159544 w 159544"/>
                <a:gd name="connsiteY0" fmla="*/ 88107 h 88107"/>
                <a:gd name="connsiteX1" fmla="*/ 0 w 159544"/>
                <a:gd name="connsiteY1" fmla="*/ 0 h 88107"/>
              </a:gdLst>
              <a:ahLst/>
              <a:cxnLst>
                <a:cxn ang="0">
                  <a:pos x="connsiteX0" y="connsiteY0"/>
                </a:cxn>
                <a:cxn ang="0">
                  <a:pos x="connsiteX1" y="connsiteY1"/>
                </a:cxn>
              </a:cxnLst>
              <a:rect l="l" t="t" r="r" b="b"/>
              <a:pathLst>
                <a:path w="159544" h="88107">
                  <a:moveTo>
                    <a:pt x="159544" y="88107"/>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8" name="Freeform 47"/>
            <p:cNvSpPr/>
            <p:nvPr/>
          </p:nvSpPr>
          <p:spPr>
            <a:xfrm>
              <a:off x="4143375" y="3507581"/>
              <a:ext cx="2381" cy="123825"/>
            </a:xfrm>
            <a:custGeom>
              <a:avLst/>
              <a:gdLst>
                <a:gd name="connsiteX0" fmla="*/ 2381 w 2381"/>
                <a:gd name="connsiteY0" fmla="*/ 0 h 123825"/>
                <a:gd name="connsiteX1" fmla="*/ 0 w 2381"/>
                <a:gd name="connsiteY1" fmla="*/ 123825 h 123825"/>
              </a:gdLst>
              <a:ahLst/>
              <a:cxnLst>
                <a:cxn ang="0">
                  <a:pos x="connsiteX0" y="connsiteY0"/>
                </a:cxn>
                <a:cxn ang="0">
                  <a:pos x="connsiteX1" y="connsiteY1"/>
                </a:cxn>
              </a:cxnLst>
              <a:rect l="l" t="t" r="r" b="b"/>
              <a:pathLst>
                <a:path w="2381" h="123825">
                  <a:moveTo>
                    <a:pt x="2381" y="0"/>
                  </a:moveTo>
                  <a:cubicBezTo>
                    <a:pt x="1587" y="41275"/>
                    <a:pt x="794" y="82550"/>
                    <a:pt x="0" y="1238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9" name="Freeform 48"/>
            <p:cNvSpPr/>
            <p:nvPr/>
          </p:nvSpPr>
          <p:spPr>
            <a:xfrm>
              <a:off x="5348288" y="3364706"/>
              <a:ext cx="371475" cy="714375"/>
            </a:xfrm>
            <a:custGeom>
              <a:avLst/>
              <a:gdLst>
                <a:gd name="connsiteX0" fmla="*/ 338137 w 371475"/>
                <a:gd name="connsiteY0" fmla="*/ 0 h 714375"/>
                <a:gd name="connsiteX1" fmla="*/ 371475 w 371475"/>
                <a:gd name="connsiteY1" fmla="*/ 38100 h 714375"/>
                <a:gd name="connsiteX2" fmla="*/ 135731 w 371475"/>
                <a:gd name="connsiteY2" fmla="*/ 314325 h 714375"/>
                <a:gd name="connsiteX3" fmla="*/ 104775 w 371475"/>
                <a:gd name="connsiteY3" fmla="*/ 359569 h 714375"/>
                <a:gd name="connsiteX4" fmla="*/ 66675 w 371475"/>
                <a:gd name="connsiteY4" fmla="*/ 714375 h 714375"/>
                <a:gd name="connsiteX5" fmla="*/ 0 w 371475"/>
                <a:gd name="connsiteY5" fmla="*/ 68580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475" h="714375">
                  <a:moveTo>
                    <a:pt x="338137" y="0"/>
                  </a:moveTo>
                  <a:lnTo>
                    <a:pt x="371475" y="38100"/>
                  </a:lnTo>
                  <a:lnTo>
                    <a:pt x="135731" y="314325"/>
                  </a:lnTo>
                  <a:lnTo>
                    <a:pt x="104775" y="359569"/>
                  </a:lnTo>
                  <a:lnTo>
                    <a:pt x="66675" y="714375"/>
                  </a:lnTo>
                  <a:lnTo>
                    <a:pt x="0" y="6858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0" name="Freeform 49"/>
            <p:cNvSpPr/>
            <p:nvPr/>
          </p:nvSpPr>
          <p:spPr>
            <a:xfrm>
              <a:off x="4910138" y="4048125"/>
              <a:ext cx="504825" cy="290513"/>
            </a:xfrm>
            <a:custGeom>
              <a:avLst/>
              <a:gdLst>
                <a:gd name="connsiteX0" fmla="*/ 428625 w 504825"/>
                <a:gd name="connsiteY0" fmla="*/ 0 h 290513"/>
                <a:gd name="connsiteX1" fmla="*/ 504825 w 504825"/>
                <a:gd name="connsiteY1" fmla="*/ 28575 h 290513"/>
                <a:gd name="connsiteX2" fmla="*/ 459581 w 504825"/>
                <a:gd name="connsiteY2" fmla="*/ 290513 h 290513"/>
                <a:gd name="connsiteX3" fmla="*/ 0 w 504825"/>
                <a:gd name="connsiteY3" fmla="*/ 219075 h 290513"/>
              </a:gdLst>
              <a:ahLst/>
              <a:cxnLst>
                <a:cxn ang="0">
                  <a:pos x="connsiteX0" y="connsiteY0"/>
                </a:cxn>
                <a:cxn ang="0">
                  <a:pos x="connsiteX1" y="connsiteY1"/>
                </a:cxn>
                <a:cxn ang="0">
                  <a:pos x="connsiteX2" y="connsiteY2"/>
                </a:cxn>
                <a:cxn ang="0">
                  <a:pos x="connsiteX3" y="connsiteY3"/>
                </a:cxn>
              </a:cxnLst>
              <a:rect l="l" t="t" r="r" b="b"/>
              <a:pathLst>
                <a:path w="504825" h="290513">
                  <a:moveTo>
                    <a:pt x="428625" y="0"/>
                  </a:moveTo>
                  <a:lnTo>
                    <a:pt x="504825" y="28575"/>
                  </a:lnTo>
                  <a:lnTo>
                    <a:pt x="459581" y="290513"/>
                  </a:lnTo>
                  <a:lnTo>
                    <a:pt x="0" y="2190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Oval 50"/>
            <p:cNvSpPr/>
            <p:nvPr/>
          </p:nvSpPr>
          <p:spPr>
            <a:xfrm>
              <a:off x="4606925" y="2809875"/>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2" name="Oval 51"/>
            <p:cNvSpPr/>
            <p:nvPr/>
          </p:nvSpPr>
          <p:spPr>
            <a:xfrm>
              <a:off x="5651500" y="3330376"/>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Oval 52"/>
            <p:cNvSpPr/>
            <p:nvPr/>
          </p:nvSpPr>
          <p:spPr>
            <a:xfrm>
              <a:off x="6097566" y="2349973"/>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54" name="Oval 53"/>
            <p:cNvSpPr/>
            <p:nvPr/>
          </p:nvSpPr>
          <p:spPr>
            <a:xfrm>
              <a:off x="4078288" y="2575719"/>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Oval 54"/>
            <p:cNvSpPr/>
            <p:nvPr/>
          </p:nvSpPr>
          <p:spPr>
            <a:xfrm>
              <a:off x="2949575" y="2276475"/>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56" name="Oval 55"/>
            <p:cNvSpPr/>
            <p:nvPr/>
          </p:nvSpPr>
          <p:spPr>
            <a:xfrm>
              <a:off x="3474972" y="3103754"/>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Oval 56"/>
            <p:cNvSpPr/>
            <p:nvPr/>
          </p:nvSpPr>
          <p:spPr>
            <a:xfrm>
              <a:off x="4865688" y="4216400"/>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9" name="Oval 58"/>
            <p:cNvSpPr/>
            <p:nvPr/>
          </p:nvSpPr>
          <p:spPr>
            <a:xfrm>
              <a:off x="4507707" y="4130476"/>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0" name="Oval 59"/>
            <p:cNvSpPr/>
            <p:nvPr/>
          </p:nvSpPr>
          <p:spPr>
            <a:xfrm>
              <a:off x="4253275" y="3539210"/>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61" name="Oval 60"/>
            <p:cNvSpPr/>
            <p:nvPr/>
          </p:nvSpPr>
          <p:spPr>
            <a:xfrm>
              <a:off x="3482329" y="4493977"/>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62" name="Oval 61"/>
            <p:cNvSpPr/>
            <p:nvPr/>
          </p:nvSpPr>
          <p:spPr>
            <a:xfrm>
              <a:off x="3294824" y="3224512"/>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63" name="Oval 62"/>
            <p:cNvSpPr/>
            <p:nvPr/>
          </p:nvSpPr>
          <p:spPr>
            <a:xfrm>
              <a:off x="3768725" y="3071813"/>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Oval 65"/>
            <p:cNvSpPr/>
            <p:nvPr/>
          </p:nvSpPr>
          <p:spPr>
            <a:xfrm>
              <a:off x="5300663" y="3993356"/>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67" name="Oval 66"/>
            <p:cNvSpPr/>
            <p:nvPr/>
          </p:nvSpPr>
          <p:spPr>
            <a:xfrm>
              <a:off x="3984458" y="3453607"/>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Oval 67"/>
            <p:cNvSpPr/>
            <p:nvPr/>
          </p:nvSpPr>
          <p:spPr>
            <a:xfrm>
              <a:off x="3994150" y="3644900"/>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1" name="Oval 70"/>
            <p:cNvSpPr/>
            <p:nvPr/>
          </p:nvSpPr>
          <p:spPr>
            <a:xfrm>
              <a:off x="4119200" y="3601244"/>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Oval 71"/>
            <p:cNvSpPr/>
            <p:nvPr/>
          </p:nvSpPr>
          <p:spPr>
            <a:xfrm>
              <a:off x="4116507" y="3461544"/>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6" name="Group 5"/>
          <p:cNvGrpSpPr>
            <a:grpSpLocks noChangeAspect="1"/>
          </p:cNvGrpSpPr>
          <p:nvPr/>
        </p:nvGrpSpPr>
        <p:grpSpPr>
          <a:xfrm>
            <a:off x="2855714" y="1992504"/>
            <a:ext cx="276038" cy="343971"/>
            <a:chOff x="5450938" y="2410059"/>
            <a:chExt cx="384243" cy="478804"/>
          </a:xfrm>
        </p:grpSpPr>
        <p:pic>
          <p:nvPicPr>
            <p:cNvPr id="7"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8" name="TextBox 42"/>
            <p:cNvSpPr txBox="1"/>
            <p:nvPr/>
          </p:nvSpPr>
          <p:spPr>
            <a:xfrm>
              <a:off x="5450938" y="2410059"/>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1</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9" name="Group 8"/>
          <p:cNvGrpSpPr>
            <a:grpSpLocks noChangeAspect="1"/>
          </p:cNvGrpSpPr>
          <p:nvPr/>
        </p:nvGrpSpPr>
        <p:grpSpPr>
          <a:xfrm>
            <a:off x="6012160" y="2067694"/>
            <a:ext cx="276038" cy="339207"/>
            <a:chOff x="5464200" y="2416690"/>
            <a:chExt cx="384243" cy="472173"/>
          </a:xfrm>
        </p:grpSpPr>
        <p:pic>
          <p:nvPicPr>
            <p:cNvPr id="10"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11" name="TextBox 42"/>
            <p:cNvSpPr txBox="1"/>
            <p:nvPr/>
          </p:nvSpPr>
          <p:spPr>
            <a:xfrm>
              <a:off x="5464200" y="2416690"/>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2</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12" name="Group 11"/>
          <p:cNvGrpSpPr>
            <a:grpSpLocks noChangeAspect="1"/>
          </p:cNvGrpSpPr>
          <p:nvPr/>
        </p:nvGrpSpPr>
        <p:grpSpPr>
          <a:xfrm>
            <a:off x="3213373" y="2950840"/>
            <a:ext cx="276038" cy="339208"/>
            <a:chOff x="5464197" y="2416689"/>
            <a:chExt cx="384243" cy="472174"/>
          </a:xfrm>
        </p:grpSpPr>
        <p:pic>
          <p:nvPicPr>
            <p:cNvPr id="13"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14" name="TextBox 42"/>
            <p:cNvSpPr txBox="1"/>
            <p:nvPr/>
          </p:nvSpPr>
          <p:spPr>
            <a:xfrm>
              <a:off x="5464197" y="2416689"/>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3</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18" name="Group 17"/>
          <p:cNvGrpSpPr>
            <a:grpSpLocks noChangeAspect="1"/>
          </p:cNvGrpSpPr>
          <p:nvPr/>
        </p:nvGrpSpPr>
        <p:grpSpPr>
          <a:xfrm>
            <a:off x="4164347" y="3265762"/>
            <a:ext cx="276038" cy="339208"/>
            <a:chOff x="5457057" y="2416689"/>
            <a:chExt cx="384243" cy="472174"/>
          </a:xfrm>
        </p:grpSpPr>
        <p:pic>
          <p:nvPicPr>
            <p:cNvPr id="19"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20" name="TextBox 42"/>
            <p:cNvSpPr txBox="1"/>
            <p:nvPr/>
          </p:nvSpPr>
          <p:spPr>
            <a:xfrm>
              <a:off x="5457057" y="2416689"/>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4</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21" name="Group 20"/>
          <p:cNvGrpSpPr>
            <a:grpSpLocks noChangeAspect="1"/>
          </p:cNvGrpSpPr>
          <p:nvPr/>
        </p:nvGrpSpPr>
        <p:grpSpPr>
          <a:xfrm>
            <a:off x="5205785" y="3714035"/>
            <a:ext cx="276038" cy="341589"/>
            <a:chOff x="5454255" y="2413375"/>
            <a:chExt cx="384243" cy="475488"/>
          </a:xfrm>
        </p:grpSpPr>
        <p:pic>
          <p:nvPicPr>
            <p:cNvPr id="2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23" name="TextBox 42"/>
            <p:cNvSpPr txBox="1"/>
            <p:nvPr/>
          </p:nvSpPr>
          <p:spPr>
            <a:xfrm>
              <a:off x="5454255" y="2413375"/>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6</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15" name="Group 14"/>
          <p:cNvGrpSpPr>
            <a:grpSpLocks noChangeAspect="1"/>
          </p:cNvGrpSpPr>
          <p:nvPr/>
        </p:nvGrpSpPr>
        <p:grpSpPr>
          <a:xfrm>
            <a:off x="3395756" y="4221349"/>
            <a:ext cx="276038" cy="340848"/>
            <a:chOff x="5457057" y="2414406"/>
            <a:chExt cx="384243" cy="474457"/>
          </a:xfrm>
        </p:grpSpPr>
        <p:pic>
          <p:nvPicPr>
            <p:cNvPr id="16"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17" name="TextBox 42"/>
            <p:cNvSpPr txBox="1"/>
            <p:nvPr/>
          </p:nvSpPr>
          <p:spPr>
            <a:xfrm>
              <a:off x="5457057" y="2414406"/>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5</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mc:AlternateContent xmlns:mc="http://schemas.openxmlformats.org/markup-compatibility/2006" xmlns:a14="http://schemas.microsoft.com/office/drawing/2010/main">
        <mc:Choice Requires="a14">
          <p:sp>
            <p:nvSpPr>
              <p:cNvPr id="76" name="Rectangle 75"/>
              <p:cNvSpPr/>
              <p:nvPr/>
            </p:nvSpPr>
            <p:spPr>
              <a:xfrm>
                <a:off x="-6424" y="3344674"/>
                <a:ext cx="76809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de-AT" sz="2800" i="1" smtClean="0">
                              <a:latin typeface="Cambria Math" panose="02040503050406030204" pitchFamily="18" charset="0"/>
                            </a:rPr>
                          </m:ctrlPr>
                        </m:sSupPr>
                        <m:e>
                          <m:r>
                            <a:rPr lang="de-AT" sz="2800" i="1">
                              <a:latin typeface="Cambria Math" panose="02040503050406030204" pitchFamily="18" charset="0"/>
                            </a:rPr>
                            <m:t>𝐺</m:t>
                          </m:r>
                        </m:e>
                        <m:sup>
                          <m:r>
                            <a:rPr lang="de-AT" sz="2800" i="1">
                              <a:latin typeface="Cambria Math" panose="02040503050406030204" pitchFamily="18" charset="0"/>
                            </a:rPr>
                            <m:t>∗</m:t>
                          </m:r>
                        </m:sup>
                      </m:sSup>
                      <m:r>
                        <a:rPr lang="de-AT" sz="2800" b="0" i="0" smtClean="0">
                          <a:latin typeface="Cambria Math" panose="02040503050406030204" pitchFamily="18" charset="0"/>
                        </a:rPr>
                        <m:t>:</m:t>
                      </m:r>
                    </m:oMath>
                  </m:oMathPara>
                </a14:m>
                <a:endParaRPr lang="de-AT" sz="2800" dirty="0"/>
              </a:p>
            </p:txBody>
          </p:sp>
        </mc:Choice>
        <mc:Fallback xmlns="">
          <p:sp>
            <p:nvSpPr>
              <p:cNvPr id="76" name="Rectangle 75"/>
              <p:cNvSpPr>
                <a:spLocks noRot="1" noChangeAspect="1" noMove="1" noResize="1" noEditPoints="1" noAdjustHandles="1" noChangeArrowheads="1" noChangeShapeType="1" noTextEdit="1"/>
              </p:cNvSpPr>
              <p:nvPr/>
            </p:nvSpPr>
            <p:spPr>
              <a:xfrm>
                <a:off x="-6424" y="3344674"/>
                <a:ext cx="768095" cy="523220"/>
              </a:xfrm>
              <a:prstGeom prst="rect">
                <a:avLst/>
              </a:prstGeom>
              <a:blipFill rotWithShape="0">
                <a:blip r:embed="rId6"/>
                <a:stretch>
                  <a:fillRect/>
                </a:stretch>
              </a:blipFill>
            </p:spPr>
            <p:txBody>
              <a:bodyPr/>
              <a:lstStyle/>
              <a:p>
                <a:r>
                  <a:rPr lang="de-AT">
                    <a:noFill/>
                  </a:rPr>
                  <a:t> </a:t>
                </a:r>
              </a:p>
            </p:txBody>
          </p:sp>
        </mc:Fallback>
      </mc:AlternateContent>
      <p:sp>
        <p:nvSpPr>
          <p:cNvPr id="5" name="Slide Number Placeholder 4"/>
          <p:cNvSpPr>
            <a:spLocks noGrp="1"/>
          </p:cNvSpPr>
          <p:nvPr>
            <p:ph type="sldNum" sz="quarter" idx="12"/>
          </p:nvPr>
        </p:nvSpPr>
        <p:spPr/>
        <p:txBody>
          <a:bodyPr/>
          <a:lstStyle/>
          <a:p>
            <a:fld id="{1E715380-4A69-4FAD-BF5D-F63BA9227062}" type="slidenum">
              <a:rPr lang="de-AT" smtClean="0"/>
              <a:pPr/>
              <a:t>24</a:t>
            </a:fld>
            <a:endParaRPr lang="de-AT" dirty="0"/>
          </a:p>
        </p:txBody>
      </p:sp>
    </p:spTree>
    <p:extLst>
      <p:ext uri="{BB962C8B-B14F-4D97-AF65-F5344CB8AC3E}">
        <p14:creationId xmlns:p14="http://schemas.microsoft.com/office/powerpoint/2010/main" val="130548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par>
                          <p:cTn id="8" fill="hold">
                            <p:stCondLst>
                              <p:cond delay="500"/>
                            </p:stCondLst>
                            <p:childTnLst>
                              <p:par>
                                <p:cTn id="9" presetID="10" presetClass="exit" presetSubtype="0" fill="hold" nodeType="afterEffect">
                                  <p:stCondLst>
                                    <p:cond delay="500"/>
                                  </p:stCondLst>
                                  <p:childTnLst>
                                    <p:animEffect transition="out" filter="fade">
                                      <p:cBhvr>
                                        <p:cTn id="10" dur="500"/>
                                        <p:tgtEl>
                                          <p:spTgt spid="75"/>
                                        </p:tgtEl>
                                      </p:cBhvr>
                                    </p:animEffect>
                                    <p:set>
                                      <p:cBhvr>
                                        <p:cTn id="11" dur="1" fill="hold">
                                          <p:stCondLst>
                                            <p:cond delay="499"/>
                                          </p:stCondLst>
                                        </p:cTn>
                                        <p:tgtEl>
                                          <p:spTgt spid="75"/>
                                        </p:tgtEl>
                                        <p:attrNameLst>
                                          <p:attrName>style.visibility</p:attrName>
                                        </p:attrNameLst>
                                      </p:cBhvr>
                                      <p:to>
                                        <p:strVal val="hidden"/>
                                      </p:to>
                                    </p:set>
                                  </p:childTnLst>
                                </p:cTn>
                              </p:par>
                            </p:childTnLst>
                          </p:cTn>
                        </p:par>
                        <p:par>
                          <p:cTn id="12" fill="hold">
                            <p:stCondLst>
                              <p:cond delay="1500"/>
                            </p:stCondLst>
                            <p:childTnLst>
                              <p:par>
                                <p:cTn id="13" presetID="35" presetClass="path" presetSubtype="0" accel="50000" decel="50000" fill="hold" nodeType="afterEffect">
                                  <p:stCondLst>
                                    <p:cond delay="500"/>
                                  </p:stCondLst>
                                  <p:childTnLst>
                                    <p:animMotion origin="layout" path="M 0 0 L -0.25 0 E" pathEditMode="relative" ptsTypes="">
                                      <p:cBhvr>
                                        <p:cTn id="14" dur="2000" fill="hold"/>
                                        <p:tgtEl>
                                          <p:spTgt spid="74"/>
                                        </p:tgtEl>
                                        <p:attrNameLst>
                                          <p:attrName>ppt_x</p:attrName>
                                          <p:attrName>ppt_y</p:attrName>
                                        </p:attrNameLst>
                                      </p:cBhvr>
                                    </p:animMotion>
                                  </p:childTnLst>
                                </p:cTn>
                              </p:par>
                              <p:par>
                                <p:cTn id="15" presetID="35" presetClass="path" presetSubtype="0" accel="50000" decel="50000" fill="hold" nodeType="withEffect">
                                  <p:stCondLst>
                                    <p:cond delay="500"/>
                                  </p:stCondLst>
                                  <p:childTnLst>
                                    <p:animMotion origin="layout" path="M 0 0 L -0.25 0 E" pathEditMode="relative" ptsTypes="">
                                      <p:cBhvr>
                                        <p:cTn id="16" dur="2000" fill="hold"/>
                                        <p:tgtEl>
                                          <p:spTgt spid="6"/>
                                        </p:tgtEl>
                                        <p:attrNameLst>
                                          <p:attrName>ppt_x</p:attrName>
                                          <p:attrName>ppt_y</p:attrName>
                                        </p:attrNameLst>
                                      </p:cBhvr>
                                    </p:animMotion>
                                  </p:childTnLst>
                                </p:cTn>
                              </p:par>
                              <p:par>
                                <p:cTn id="17" presetID="35" presetClass="path" presetSubtype="0" accel="50000" decel="50000" fill="hold" nodeType="withEffect">
                                  <p:stCondLst>
                                    <p:cond delay="500"/>
                                  </p:stCondLst>
                                  <p:childTnLst>
                                    <p:animMotion origin="layout" path="M 0 0 L -0.25 0 E" pathEditMode="relative" ptsTypes="">
                                      <p:cBhvr>
                                        <p:cTn id="18" dur="2000" fill="hold"/>
                                        <p:tgtEl>
                                          <p:spTgt spid="12"/>
                                        </p:tgtEl>
                                        <p:attrNameLst>
                                          <p:attrName>ppt_x</p:attrName>
                                          <p:attrName>ppt_y</p:attrName>
                                        </p:attrNameLst>
                                      </p:cBhvr>
                                    </p:animMotion>
                                  </p:childTnLst>
                                </p:cTn>
                              </p:par>
                              <p:par>
                                <p:cTn id="19" presetID="35" presetClass="path" presetSubtype="0" accel="50000" decel="50000" fill="hold" nodeType="withEffect">
                                  <p:stCondLst>
                                    <p:cond delay="500"/>
                                  </p:stCondLst>
                                  <p:childTnLst>
                                    <p:animMotion origin="layout" path="M 0 0 L -0.25 0 E" pathEditMode="relative" ptsTypes="">
                                      <p:cBhvr>
                                        <p:cTn id="20" dur="2000" fill="hold"/>
                                        <p:tgtEl>
                                          <p:spTgt spid="15"/>
                                        </p:tgtEl>
                                        <p:attrNameLst>
                                          <p:attrName>ppt_x</p:attrName>
                                          <p:attrName>ppt_y</p:attrName>
                                        </p:attrNameLst>
                                      </p:cBhvr>
                                    </p:animMotion>
                                  </p:childTnLst>
                                </p:cTn>
                              </p:par>
                              <p:par>
                                <p:cTn id="21" presetID="35" presetClass="path" presetSubtype="0" accel="50000" decel="50000" fill="hold" nodeType="withEffect">
                                  <p:stCondLst>
                                    <p:cond delay="500"/>
                                  </p:stCondLst>
                                  <p:childTnLst>
                                    <p:animMotion origin="layout" path="M 0 0 L -0.25 0 E" pathEditMode="relative" ptsTypes="">
                                      <p:cBhvr>
                                        <p:cTn id="22" dur="2000" fill="hold"/>
                                        <p:tgtEl>
                                          <p:spTgt spid="18"/>
                                        </p:tgtEl>
                                        <p:attrNameLst>
                                          <p:attrName>ppt_x</p:attrName>
                                          <p:attrName>ppt_y</p:attrName>
                                        </p:attrNameLst>
                                      </p:cBhvr>
                                    </p:animMotion>
                                  </p:childTnLst>
                                </p:cTn>
                              </p:par>
                              <p:par>
                                <p:cTn id="23" presetID="35" presetClass="path" presetSubtype="0" accel="50000" decel="50000" fill="hold" nodeType="withEffect">
                                  <p:stCondLst>
                                    <p:cond delay="500"/>
                                  </p:stCondLst>
                                  <p:childTnLst>
                                    <p:animMotion origin="layout" path="M 0 0 L -0.25 0 E" pathEditMode="relative" ptsTypes="">
                                      <p:cBhvr>
                                        <p:cTn id="24" dur="2000" fill="hold"/>
                                        <p:tgtEl>
                                          <p:spTgt spid="21"/>
                                        </p:tgtEl>
                                        <p:attrNameLst>
                                          <p:attrName>ppt_x</p:attrName>
                                          <p:attrName>ppt_y</p:attrName>
                                        </p:attrNameLst>
                                      </p:cBhvr>
                                    </p:animMotion>
                                  </p:childTnLst>
                                </p:cTn>
                              </p:par>
                              <p:par>
                                <p:cTn id="25" presetID="35" presetClass="path" presetSubtype="0" accel="50000" decel="50000" fill="hold" nodeType="withEffect">
                                  <p:stCondLst>
                                    <p:cond delay="500"/>
                                  </p:stCondLst>
                                  <p:childTnLst>
                                    <p:animMotion origin="layout" path="M 0 0 L -0.25 0 E" pathEditMode="relative" ptsTypes="">
                                      <p:cBhvr>
                                        <p:cTn id="26" dur="2000" fill="hold"/>
                                        <p:tgtEl>
                                          <p:spTgt spid="9"/>
                                        </p:tgtEl>
                                        <p:attrNameLst>
                                          <p:attrName>ppt_x</p:attrName>
                                          <p:attrName>ppt_y</p:attrName>
                                        </p:attrNameLst>
                                      </p:cBhvr>
                                    </p:animMotion>
                                  </p:childTnLst>
                                </p:cTn>
                              </p:par>
                            </p:childTnLst>
                          </p:cTn>
                        </p:par>
                        <p:par>
                          <p:cTn id="27" fill="hold">
                            <p:stCondLst>
                              <p:cond delay="4000"/>
                            </p:stCondLst>
                            <p:childTnLst>
                              <p:par>
                                <p:cTn id="28" presetID="10" presetClass="entr" presetSubtype="0" fill="hold" grpId="0" nodeType="after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Routing Graph</a:t>
            </a:r>
          </a:p>
        </p:txBody>
      </p:sp>
      <p:sp>
        <p:nvSpPr>
          <p:cNvPr id="3" name="Content Placeholder 2"/>
          <p:cNvSpPr>
            <a:spLocks noGrp="1"/>
          </p:cNvSpPr>
          <p:nvPr>
            <p:ph idx="1"/>
          </p:nvPr>
        </p:nvSpPr>
        <p:spPr>
          <a:xfrm>
            <a:off x="457200" y="789553"/>
            <a:ext cx="4258816" cy="3805070"/>
          </a:xfrm>
        </p:spPr>
        <p:txBody>
          <a:bodyPr/>
          <a:lstStyle/>
          <a:p>
            <a:r>
              <a:rPr lang="de-AT" sz="2800" dirty="0" err="1" smtClean="0"/>
              <a:t>Simplification</a:t>
            </a:r>
            <a:r>
              <a:rPr lang="de-AT" sz="2800" dirty="0" smtClean="0"/>
              <a:t> </a:t>
            </a:r>
            <a:r>
              <a:rPr lang="de-AT" sz="2800" dirty="0" err="1" smtClean="0"/>
              <a:t>Algorithm</a:t>
            </a:r>
            <a:r>
              <a:rPr lang="de-AT" sz="2800" dirty="0" smtClean="0"/>
              <a:t>:</a:t>
            </a:r>
            <a:r>
              <a:rPr lang="de-AT" dirty="0" smtClean="0"/>
              <a:t>	</a:t>
            </a:r>
            <a:endParaRPr lang="de-AT" dirty="0"/>
          </a:p>
        </p:txBody>
      </p:sp>
      <p:grpSp>
        <p:nvGrpSpPr>
          <p:cNvPr id="126" name="Group 125"/>
          <p:cNvGrpSpPr/>
          <p:nvPr/>
        </p:nvGrpSpPr>
        <p:grpSpPr>
          <a:xfrm>
            <a:off x="576000" y="1990800"/>
            <a:ext cx="3432484" cy="2703321"/>
            <a:chOff x="2855714" y="1992504"/>
            <a:chExt cx="3432484" cy="2703321"/>
          </a:xfrm>
        </p:grpSpPr>
        <p:grpSp>
          <p:nvGrpSpPr>
            <p:cNvPr id="66" name="Group 65"/>
            <p:cNvGrpSpPr/>
            <p:nvPr/>
          </p:nvGrpSpPr>
          <p:grpSpPr>
            <a:xfrm>
              <a:off x="2882900" y="2225675"/>
              <a:ext cx="3355975" cy="2470150"/>
              <a:chOff x="2882900" y="2225675"/>
              <a:chExt cx="3355975" cy="2470150"/>
            </a:xfrm>
          </p:grpSpPr>
          <p:sp>
            <p:nvSpPr>
              <p:cNvPr id="67" name="Freeform 66"/>
              <p:cNvSpPr/>
              <p:nvPr/>
            </p:nvSpPr>
            <p:spPr>
              <a:xfrm>
                <a:off x="2882900" y="2330450"/>
                <a:ext cx="469900" cy="958850"/>
              </a:xfrm>
              <a:custGeom>
                <a:avLst/>
                <a:gdLst>
                  <a:gd name="connsiteX0" fmla="*/ 117475 w 469900"/>
                  <a:gd name="connsiteY0" fmla="*/ 0 h 958850"/>
                  <a:gd name="connsiteX1" fmla="*/ 0 w 469900"/>
                  <a:gd name="connsiteY1" fmla="*/ 50800 h 958850"/>
                  <a:gd name="connsiteX2" fmla="*/ 225425 w 469900"/>
                  <a:gd name="connsiteY2" fmla="*/ 688975 h 958850"/>
                  <a:gd name="connsiteX3" fmla="*/ 365125 w 469900"/>
                  <a:gd name="connsiteY3" fmla="*/ 838200 h 958850"/>
                  <a:gd name="connsiteX4" fmla="*/ 469900 w 469900"/>
                  <a:gd name="connsiteY4" fmla="*/ 920750 h 958850"/>
                  <a:gd name="connsiteX5" fmla="*/ 457200 w 469900"/>
                  <a:gd name="connsiteY5" fmla="*/ 95885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900" h="958850">
                    <a:moveTo>
                      <a:pt x="117475" y="0"/>
                    </a:moveTo>
                    <a:lnTo>
                      <a:pt x="0" y="50800"/>
                    </a:lnTo>
                    <a:lnTo>
                      <a:pt x="225425" y="688975"/>
                    </a:lnTo>
                    <a:lnTo>
                      <a:pt x="365125" y="838200"/>
                    </a:lnTo>
                    <a:lnTo>
                      <a:pt x="469900" y="920750"/>
                    </a:lnTo>
                    <a:lnTo>
                      <a:pt x="457200" y="9588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Freeform 67"/>
              <p:cNvSpPr/>
              <p:nvPr/>
            </p:nvSpPr>
            <p:spPr>
              <a:xfrm>
                <a:off x="3000375" y="2327275"/>
                <a:ext cx="533400" cy="955675"/>
              </a:xfrm>
              <a:custGeom>
                <a:avLst/>
                <a:gdLst>
                  <a:gd name="connsiteX0" fmla="*/ 0 w 533400"/>
                  <a:gd name="connsiteY0" fmla="*/ 0 h 955675"/>
                  <a:gd name="connsiteX1" fmla="*/ 168275 w 533400"/>
                  <a:gd name="connsiteY1" fmla="*/ 393700 h 955675"/>
                  <a:gd name="connsiteX2" fmla="*/ 234950 w 533400"/>
                  <a:gd name="connsiteY2" fmla="*/ 371475 h 955675"/>
                  <a:gd name="connsiteX3" fmla="*/ 263525 w 533400"/>
                  <a:gd name="connsiteY3" fmla="*/ 469900 h 955675"/>
                  <a:gd name="connsiteX4" fmla="*/ 441325 w 533400"/>
                  <a:gd name="connsiteY4" fmla="*/ 717550 h 955675"/>
                  <a:gd name="connsiteX5" fmla="*/ 463550 w 533400"/>
                  <a:gd name="connsiteY5" fmla="*/ 688975 h 955675"/>
                  <a:gd name="connsiteX6" fmla="*/ 533400 w 533400"/>
                  <a:gd name="connsiteY6" fmla="*/ 835025 h 955675"/>
                  <a:gd name="connsiteX7" fmla="*/ 352425 w 533400"/>
                  <a:gd name="connsiteY7" fmla="*/ 920750 h 955675"/>
                  <a:gd name="connsiteX8" fmla="*/ 339725 w 533400"/>
                  <a:gd name="connsiteY8" fmla="*/ 955675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 h="955675">
                    <a:moveTo>
                      <a:pt x="0" y="0"/>
                    </a:moveTo>
                    <a:lnTo>
                      <a:pt x="168275" y="393700"/>
                    </a:lnTo>
                    <a:lnTo>
                      <a:pt x="234950" y="371475"/>
                    </a:lnTo>
                    <a:lnTo>
                      <a:pt x="263525" y="469900"/>
                    </a:lnTo>
                    <a:lnTo>
                      <a:pt x="441325" y="717550"/>
                    </a:lnTo>
                    <a:lnTo>
                      <a:pt x="463550" y="688975"/>
                    </a:lnTo>
                    <a:lnTo>
                      <a:pt x="533400" y="835025"/>
                    </a:lnTo>
                    <a:lnTo>
                      <a:pt x="352425" y="920750"/>
                    </a:lnTo>
                    <a:lnTo>
                      <a:pt x="339725" y="9556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9" name="Freeform 68"/>
              <p:cNvSpPr/>
              <p:nvPr/>
            </p:nvSpPr>
            <p:spPr>
              <a:xfrm>
                <a:off x="2997200" y="2225675"/>
                <a:ext cx="1136650" cy="396875"/>
              </a:xfrm>
              <a:custGeom>
                <a:avLst/>
                <a:gdLst>
                  <a:gd name="connsiteX0" fmla="*/ 0 w 1136650"/>
                  <a:gd name="connsiteY0" fmla="*/ 101600 h 396875"/>
                  <a:gd name="connsiteX1" fmla="*/ 85725 w 1136650"/>
                  <a:gd name="connsiteY1" fmla="*/ 69850 h 396875"/>
                  <a:gd name="connsiteX2" fmla="*/ 165100 w 1136650"/>
                  <a:gd name="connsiteY2" fmla="*/ 101600 h 396875"/>
                  <a:gd name="connsiteX3" fmla="*/ 196850 w 1136650"/>
                  <a:gd name="connsiteY3" fmla="*/ 0 h 396875"/>
                  <a:gd name="connsiteX4" fmla="*/ 1136650 w 1136650"/>
                  <a:gd name="connsiteY4" fmla="*/ 396875 h 39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650" h="396875">
                    <a:moveTo>
                      <a:pt x="0" y="101600"/>
                    </a:moveTo>
                    <a:lnTo>
                      <a:pt x="85725" y="69850"/>
                    </a:lnTo>
                    <a:lnTo>
                      <a:pt x="165100" y="101600"/>
                    </a:lnTo>
                    <a:lnTo>
                      <a:pt x="196850" y="0"/>
                    </a:lnTo>
                    <a:lnTo>
                      <a:pt x="1136650" y="3968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Freeform 69"/>
              <p:cNvSpPr/>
              <p:nvPr/>
            </p:nvSpPr>
            <p:spPr>
              <a:xfrm>
                <a:off x="4137025" y="2625725"/>
                <a:ext cx="533400" cy="228600"/>
              </a:xfrm>
              <a:custGeom>
                <a:avLst/>
                <a:gdLst>
                  <a:gd name="connsiteX0" fmla="*/ 0 w 533400"/>
                  <a:gd name="connsiteY0" fmla="*/ 0 h 228600"/>
                  <a:gd name="connsiteX1" fmla="*/ 533400 w 533400"/>
                  <a:gd name="connsiteY1" fmla="*/ 228600 h 228600"/>
                </a:gdLst>
                <a:ahLst/>
                <a:cxnLst>
                  <a:cxn ang="0">
                    <a:pos x="connsiteX0" y="connsiteY0"/>
                  </a:cxn>
                  <a:cxn ang="0">
                    <a:pos x="connsiteX1" y="connsiteY1"/>
                  </a:cxn>
                </a:cxnLst>
                <a:rect l="l" t="t" r="r" b="b"/>
                <a:pathLst>
                  <a:path w="533400" h="228600">
                    <a:moveTo>
                      <a:pt x="0" y="0"/>
                    </a:moveTo>
                    <a:lnTo>
                      <a:pt x="533400" y="2286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1" name="Freeform 70"/>
              <p:cNvSpPr/>
              <p:nvPr/>
            </p:nvSpPr>
            <p:spPr>
              <a:xfrm>
                <a:off x="3536950" y="2619375"/>
                <a:ext cx="596900" cy="539750"/>
              </a:xfrm>
              <a:custGeom>
                <a:avLst/>
                <a:gdLst>
                  <a:gd name="connsiteX0" fmla="*/ 596900 w 596900"/>
                  <a:gd name="connsiteY0" fmla="*/ 0 h 539750"/>
                  <a:gd name="connsiteX1" fmla="*/ 422275 w 596900"/>
                  <a:gd name="connsiteY1" fmla="*/ 390525 h 539750"/>
                  <a:gd name="connsiteX2" fmla="*/ 320675 w 596900"/>
                  <a:gd name="connsiteY2" fmla="*/ 454025 h 539750"/>
                  <a:gd name="connsiteX3" fmla="*/ 282575 w 596900"/>
                  <a:gd name="connsiteY3" fmla="*/ 508000 h 539750"/>
                  <a:gd name="connsiteX4" fmla="*/ 174625 w 596900"/>
                  <a:gd name="connsiteY4" fmla="*/ 482600 h 539750"/>
                  <a:gd name="connsiteX5" fmla="*/ 149225 w 596900"/>
                  <a:gd name="connsiteY5" fmla="*/ 501650 h 539750"/>
                  <a:gd name="connsiteX6" fmla="*/ 98425 w 596900"/>
                  <a:gd name="connsiteY6" fmla="*/ 482600 h 539750"/>
                  <a:gd name="connsiteX7" fmla="*/ 0 w 596900"/>
                  <a:gd name="connsiteY7" fmla="*/ 53975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900" h="539750">
                    <a:moveTo>
                      <a:pt x="596900" y="0"/>
                    </a:moveTo>
                    <a:lnTo>
                      <a:pt x="422275" y="390525"/>
                    </a:lnTo>
                    <a:lnTo>
                      <a:pt x="320675" y="454025"/>
                    </a:lnTo>
                    <a:lnTo>
                      <a:pt x="282575" y="508000"/>
                    </a:lnTo>
                    <a:lnTo>
                      <a:pt x="174625" y="482600"/>
                    </a:lnTo>
                    <a:lnTo>
                      <a:pt x="149225" y="501650"/>
                    </a:lnTo>
                    <a:lnTo>
                      <a:pt x="98425" y="482600"/>
                    </a:lnTo>
                    <a:lnTo>
                      <a:pt x="0" y="5397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Freeform 71"/>
              <p:cNvSpPr/>
              <p:nvPr/>
            </p:nvSpPr>
            <p:spPr>
              <a:xfrm>
                <a:off x="3819525" y="3130550"/>
                <a:ext cx="276225" cy="390525"/>
              </a:xfrm>
              <a:custGeom>
                <a:avLst/>
                <a:gdLst>
                  <a:gd name="connsiteX0" fmla="*/ 0 w 276225"/>
                  <a:gd name="connsiteY0" fmla="*/ 0 h 390525"/>
                  <a:gd name="connsiteX1" fmla="*/ 53975 w 276225"/>
                  <a:gd name="connsiteY1" fmla="*/ 57150 h 390525"/>
                  <a:gd name="connsiteX2" fmla="*/ 38100 w 276225"/>
                  <a:gd name="connsiteY2" fmla="*/ 158750 h 390525"/>
                  <a:gd name="connsiteX3" fmla="*/ 69850 w 276225"/>
                  <a:gd name="connsiteY3" fmla="*/ 219075 h 390525"/>
                  <a:gd name="connsiteX4" fmla="*/ 98425 w 276225"/>
                  <a:gd name="connsiteY4" fmla="*/ 238125 h 390525"/>
                  <a:gd name="connsiteX5" fmla="*/ 155575 w 276225"/>
                  <a:gd name="connsiteY5" fmla="*/ 327025 h 390525"/>
                  <a:gd name="connsiteX6" fmla="*/ 276225 w 276225"/>
                  <a:gd name="connsiteY6"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25" h="390525">
                    <a:moveTo>
                      <a:pt x="0" y="0"/>
                    </a:moveTo>
                    <a:lnTo>
                      <a:pt x="53975" y="57150"/>
                    </a:lnTo>
                    <a:lnTo>
                      <a:pt x="38100" y="158750"/>
                    </a:lnTo>
                    <a:lnTo>
                      <a:pt x="69850" y="219075"/>
                    </a:lnTo>
                    <a:lnTo>
                      <a:pt x="98425" y="238125"/>
                    </a:lnTo>
                    <a:lnTo>
                      <a:pt x="155575" y="327025"/>
                    </a:lnTo>
                    <a:lnTo>
                      <a:pt x="276225" y="3905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3" name="Freeform 72"/>
              <p:cNvSpPr/>
              <p:nvPr/>
            </p:nvSpPr>
            <p:spPr>
              <a:xfrm>
                <a:off x="4670425" y="2352675"/>
                <a:ext cx="1476375" cy="530225"/>
              </a:xfrm>
              <a:custGeom>
                <a:avLst/>
                <a:gdLst>
                  <a:gd name="connsiteX0" fmla="*/ 0 w 1476375"/>
                  <a:gd name="connsiteY0" fmla="*/ 501650 h 530225"/>
                  <a:gd name="connsiteX1" fmla="*/ 136525 w 1476375"/>
                  <a:gd name="connsiteY1" fmla="*/ 530225 h 530225"/>
                  <a:gd name="connsiteX2" fmla="*/ 774700 w 1476375"/>
                  <a:gd name="connsiteY2" fmla="*/ 196850 h 530225"/>
                  <a:gd name="connsiteX3" fmla="*/ 787400 w 1476375"/>
                  <a:gd name="connsiteY3" fmla="*/ 215900 h 530225"/>
                  <a:gd name="connsiteX4" fmla="*/ 904875 w 1476375"/>
                  <a:gd name="connsiteY4" fmla="*/ 168275 h 530225"/>
                  <a:gd name="connsiteX5" fmla="*/ 901700 w 1476375"/>
                  <a:gd name="connsiteY5" fmla="*/ 149225 h 530225"/>
                  <a:gd name="connsiteX6" fmla="*/ 1085850 w 1476375"/>
                  <a:gd name="connsiteY6" fmla="*/ 82550 h 530225"/>
                  <a:gd name="connsiteX7" fmla="*/ 1289050 w 1476375"/>
                  <a:gd name="connsiteY7" fmla="*/ 101600 h 530225"/>
                  <a:gd name="connsiteX8" fmla="*/ 1339850 w 1476375"/>
                  <a:gd name="connsiteY8" fmla="*/ 0 h 530225"/>
                  <a:gd name="connsiteX9" fmla="*/ 1476375 w 1476375"/>
                  <a:gd name="connsiteY9" fmla="*/ 53975 h 53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6375" h="530225">
                    <a:moveTo>
                      <a:pt x="0" y="501650"/>
                    </a:moveTo>
                    <a:lnTo>
                      <a:pt x="136525" y="530225"/>
                    </a:lnTo>
                    <a:lnTo>
                      <a:pt x="774700" y="196850"/>
                    </a:lnTo>
                    <a:lnTo>
                      <a:pt x="787400" y="215900"/>
                    </a:lnTo>
                    <a:lnTo>
                      <a:pt x="904875" y="168275"/>
                    </a:lnTo>
                    <a:lnTo>
                      <a:pt x="901700" y="149225"/>
                    </a:lnTo>
                    <a:lnTo>
                      <a:pt x="1085850" y="82550"/>
                    </a:lnTo>
                    <a:lnTo>
                      <a:pt x="1289050" y="101600"/>
                    </a:lnTo>
                    <a:lnTo>
                      <a:pt x="1339850" y="0"/>
                    </a:lnTo>
                    <a:lnTo>
                      <a:pt x="1476375" y="539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Freeform 73"/>
              <p:cNvSpPr/>
              <p:nvPr/>
            </p:nvSpPr>
            <p:spPr>
              <a:xfrm>
                <a:off x="5699125" y="2403475"/>
                <a:ext cx="539750" cy="977900"/>
              </a:xfrm>
              <a:custGeom>
                <a:avLst/>
                <a:gdLst>
                  <a:gd name="connsiteX0" fmla="*/ 444500 w 539750"/>
                  <a:gd name="connsiteY0" fmla="*/ 0 h 977900"/>
                  <a:gd name="connsiteX1" fmla="*/ 539750 w 539750"/>
                  <a:gd name="connsiteY1" fmla="*/ 41275 h 977900"/>
                  <a:gd name="connsiteX2" fmla="*/ 377825 w 539750"/>
                  <a:gd name="connsiteY2" fmla="*/ 307975 h 977900"/>
                  <a:gd name="connsiteX3" fmla="*/ 317500 w 539750"/>
                  <a:gd name="connsiteY3" fmla="*/ 282575 h 977900"/>
                  <a:gd name="connsiteX4" fmla="*/ 260350 w 539750"/>
                  <a:gd name="connsiteY4" fmla="*/ 552450 h 977900"/>
                  <a:gd name="connsiteX5" fmla="*/ 304800 w 539750"/>
                  <a:gd name="connsiteY5" fmla="*/ 590550 h 977900"/>
                  <a:gd name="connsiteX6" fmla="*/ 149225 w 539750"/>
                  <a:gd name="connsiteY6" fmla="*/ 765175 h 977900"/>
                  <a:gd name="connsiteX7" fmla="*/ 0 w 539750"/>
                  <a:gd name="connsiteY7" fmla="*/ 977900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750" h="977900">
                    <a:moveTo>
                      <a:pt x="444500" y="0"/>
                    </a:moveTo>
                    <a:lnTo>
                      <a:pt x="539750" y="41275"/>
                    </a:lnTo>
                    <a:lnTo>
                      <a:pt x="377825" y="307975"/>
                    </a:lnTo>
                    <a:lnTo>
                      <a:pt x="317500" y="282575"/>
                    </a:lnTo>
                    <a:lnTo>
                      <a:pt x="260350" y="552450"/>
                    </a:lnTo>
                    <a:lnTo>
                      <a:pt x="304800" y="590550"/>
                    </a:lnTo>
                    <a:lnTo>
                      <a:pt x="149225" y="765175"/>
                    </a:lnTo>
                    <a:lnTo>
                      <a:pt x="0" y="9779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5" name="Freeform 74"/>
              <p:cNvSpPr/>
              <p:nvPr/>
            </p:nvSpPr>
            <p:spPr>
              <a:xfrm>
                <a:off x="4657725" y="2857500"/>
                <a:ext cx="1044575" cy="523875"/>
              </a:xfrm>
              <a:custGeom>
                <a:avLst/>
                <a:gdLst>
                  <a:gd name="connsiteX0" fmla="*/ 0 w 1044575"/>
                  <a:gd name="connsiteY0" fmla="*/ 0 h 523875"/>
                  <a:gd name="connsiteX1" fmla="*/ 209550 w 1044575"/>
                  <a:gd name="connsiteY1" fmla="*/ 76200 h 523875"/>
                  <a:gd name="connsiteX2" fmla="*/ 787400 w 1044575"/>
                  <a:gd name="connsiteY2" fmla="*/ 317500 h 523875"/>
                  <a:gd name="connsiteX3" fmla="*/ 1044575 w 1044575"/>
                  <a:gd name="connsiteY3" fmla="*/ 523875 h 523875"/>
                </a:gdLst>
                <a:ahLst/>
                <a:cxnLst>
                  <a:cxn ang="0">
                    <a:pos x="connsiteX0" y="connsiteY0"/>
                  </a:cxn>
                  <a:cxn ang="0">
                    <a:pos x="connsiteX1" y="connsiteY1"/>
                  </a:cxn>
                  <a:cxn ang="0">
                    <a:pos x="connsiteX2" y="connsiteY2"/>
                  </a:cxn>
                  <a:cxn ang="0">
                    <a:pos x="connsiteX3" y="connsiteY3"/>
                  </a:cxn>
                </a:cxnLst>
                <a:rect l="l" t="t" r="r" b="b"/>
                <a:pathLst>
                  <a:path w="1044575" h="523875">
                    <a:moveTo>
                      <a:pt x="0" y="0"/>
                    </a:moveTo>
                    <a:lnTo>
                      <a:pt x="209550" y="76200"/>
                    </a:lnTo>
                    <a:lnTo>
                      <a:pt x="787400" y="317500"/>
                    </a:lnTo>
                    <a:lnTo>
                      <a:pt x="1044575" y="5238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Freeform 75"/>
              <p:cNvSpPr/>
              <p:nvPr/>
            </p:nvSpPr>
            <p:spPr>
              <a:xfrm>
                <a:off x="3533775" y="4260850"/>
                <a:ext cx="1381125" cy="434975"/>
              </a:xfrm>
              <a:custGeom>
                <a:avLst/>
                <a:gdLst>
                  <a:gd name="connsiteX0" fmla="*/ 1381125 w 1381125"/>
                  <a:gd name="connsiteY0" fmla="*/ 0 h 434975"/>
                  <a:gd name="connsiteX1" fmla="*/ 1355725 w 1381125"/>
                  <a:gd name="connsiteY1" fmla="*/ 219075 h 434975"/>
                  <a:gd name="connsiteX2" fmla="*/ 1250950 w 1381125"/>
                  <a:gd name="connsiteY2" fmla="*/ 314325 h 434975"/>
                  <a:gd name="connsiteX3" fmla="*/ 1174750 w 1381125"/>
                  <a:gd name="connsiteY3" fmla="*/ 434975 h 434975"/>
                  <a:gd name="connsiteX4" fmla="*/ 793750 w 1381125"/>
                  <a:gd name="connsiteY4" fmla="*/ 374650 h 434975"/>
                  <a:gd name="connsiteX5" fmla="*/ 565150 w 1381125"/>
                  <a:gd name="connsiteY5" fmla="*/ 361950 h 434975"/>
                  <a:gd name="connsiteX6" fmla="*/ 314325 w 1381125"/>
                  <a:gd name="connsiteY6" fmla="*/ 361950 h 434975"/>
                  <a:gd name="connsiteX7" fmla="*/ 168275 w 1381125"/>
                  <a:gd name="connsiteY7" fmla="*/ 396875 h 434975"/>
                  <a:gd name="connsiteX8" fmla="*/ 79375 w 1381125"/>
                  <a:gd name="connsiteY8" fmla="*/ 415925 h 434975"/>
                  <a:gd name="connsiteX9" fmla="*/ 19050 w 1381125"/>
                  <a:gd name="connsiteY9" fmla="*/ 276225 h 434975"/>
                  <a:gd name="connsiteX10" fmla="*/ 0 w 1381125"/>
                  <a:gd name="connsiteY10" fmla="*/ 279400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1125" h="434975">
                    <a:moveTo>
                      <a:pt x="1381125" y="0"/>
                    </a:moveTo>
                    <a:lnTo>
                      <a:pt x="1355725" y="219075"/>
                    </a:lnTo>
                    <a:lnTo>
                      <a:pt x="1250950" y="314325"/>
                    </a:lnTo>
                    <a:lnTo>
                      <a:pt x="1174750" y="434975"/>
                    </a:lnTo>
                    <a:lnTo>
                      <a:pt x="793750" y="374650"/>
                    </a:lnTo>
                    <a:lnTo>
                      <a:pt x="565150" y="361950"/>
                    </a:lnTo>
                    <a:lnTo>
                      <a:pt x="314325" y="361950"/>
                    </a:lnTo>
                    <a:lnTo>
                      <a:pt x="168275" y="396875"/>
                    </a:lnTo>
                    <a:lnTo>
                      <a:pt x="79375" y="415925"/>
                    </a:lnTo>
                    <a:lnTo>
                      <a:pt x="19050" y="276225"/>
                    </a:lnTo>
                    <a:lnTo>
                      <a:pt x="0" y="2794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7" name="Freeform 76"/>
              <p:cNvSpPr/>
              <p:nvPr/>
            </p:nvSpPr>
            <p:spPr>
              <a:xfrm>
                <a:off x="4308475" y="3606800"/>
                <a:ext cx="609600" cy="660400"/>
              </a:xfrm>
              <a:custGeom>
                <a:avLst/>
                <a:gdLst>
                  <a:gd name="connsiteX0" fmla="*/ 609600 w 609600"/>
                  <a:gd name="connsiteY0" fmla="*/ 660400 h 660400"/>
                  <a:gd name="connsiteX1" fmla="*/ 244475 w 609600"/>
                  <a:gd name="connsiteY1" fmla="*/ 577850 h 660400"/>
                  <a:gd name="connsiteX2" fmla="*/ 311150 w 609600"/>
                  <a:gd name="connsiteY2" fmla="*/ 365125 h 660400"/>
                  <a:gd name="connsiteX3" fmla="*/ 187325 w 609600"/>
                  <a:gd name="connsiteY3" fmla="*/ 307975 h 660400"/>
                  <a:gd name="connsiteX4" fmla="*/ 0 w 609600"/>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660400">
                    <a:moveTo>
                      <a:pt x="609600" y="660400"/>
                    </a:moveTo>
                    <a:lnTo>
                      <a:pt x="244475" y="577850"/>
                    </a:lnTo>
                    <a:lnTo>
                      <a:pt x="311150" y="365125"/>
                    </a:lnTo>
                    <a:lnTo>
                      <a:pt x="187325" y="307975"/>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Freeform 77"/>
              <p:cNvSpPr/>
              <p:nvPr/>
            </p:nvSpPr>
            <p:spPr>
              <a:xfrm>
                <a:off x="3765550" y="3695700"/>
                <a:ext cx="298450" cy="549275"/>
              </a:xfrm>
              <a:custGeom>
                <a:avLst/>
                <a:gdLst>
                  <a:gd name="connsiteX0" fmla="*/ 285750 w 298450"/>
                  <a:gd name="connsiteY0" fmla="*/ 0 h 549275"/>
                  <a:gd name="connsiteX1" fmla="*/ 298450 w 298450"/>
                  <a:gd name="connsiteY1" fmla="*/ 190500 h 549275"/>
                  <a:gd name="connsiteX2" fmla="*/ 0 w 298450"/>
                  <a:gd name="connsiteY2" fmla="*/ 549275 h 549275"/>
                </a:gdLst>
                <a:ahLst/>
                <a:cxnLst>
                  <a:cxn ang="0">
                    <a:pos x="connsiteX0" y="connsiteY0"/>
                  </a:cxn>
                  <a:cxn ang="0">
                    <a:pos x="connsiteX1" y="connsiteY1"/>
                  </a:cxn>
                  <a:cxn ang="0">
                    <a:pos x="connsiteX2" y="connsiteY2"/>
                  </a:cxn>
                </a:cxnLst>
                <a:rect l="l" t="t" r="r" b="b"/>
                <a:pathLst>
                  <a:path w="298450" h="549275">
                    <a:moveTo>
                      <a:pt x="285750" y="0"/>
                    </a:moveTo>
                    <a:lnTo>
                      <a:pt x="298450" y="190500"/>
                    </a:lnTo>
                    <a:lnTo>
                      <a:pt x="0" y="5492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9" name="Freeform 78"/>
              <p:cNvSpPr/>
              <p:nvPr/>
            </p:nvSpPr>
            <p:spPr>
              <a:xfrm>
                <a:off x="3521075" y="4248150"/>
                <a:ext cx="244475" cy="301625"/>
              </a:xfrm>
              <a:custGeom>
                <a:avLst/>
                <a:gdLst>
                  <a:gd name="connsiteX0" fmla="*/ 244475 w 244475"/>
                  <a:gd name="connsiteY0" fmla="*/ 0 h 301625"/>
                  <a:gd name="connsiteX1" fmla="*/ 165100 w 244475"/>
                  <a:gd name="connsiteY1" fmla="*/ 22225 h 301625"/>
                  <a:gd name="connsiteX2" fmla="*/ 47625 w 244475"/>
                  <a:gd name="connsiteY2" fmla="*/ 76200 h 301625"/>
                  <a:gd name="connsiteX3" fmla="*/ 101600 w 244475"/>
                  <a:gd name="connsiteY3" fmla="*/ 171450 h 301625"/>
                  <a:gd name="connsiteX4" fmla="*/ 0 w 244475"/>
                  <a:gd name="connsiteY4" fmla="*/ 209550 h 301625"/>
                  <a:gd name="connsiteX5" fmla="*/ 34925 w 244475"/>
                  <a:gd name="connsiteY5" fmla="*/ 292100 h 301625"/>
                  <a:gd name="connsiteX6" fmla="*/ 9525 w 244475"/>
                  <a:gd name="connsiteY6" fmla="*/ 301625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475" h="301625">
                    <a:moveTo>
                      <a:pt x="244475" y="0"/>
                    </a:moveTo>
                    <a:lnTo>
                      <a:pt x="165100" y="22225"/>
                    </a:lnTo>
                    <a:lnTo>
                      <a:pt x="47625" y="76200"/>
                    </a:lnTo>
                    <a:lnTo>
                      <a:pt x="101600" y="171450"/>
                    </a:lnTo>
                    <a:lnTo>
                      <a:pt x="0" y="209550"/>
                    </a:lnTo>
                    <a:lnTo>
                      <a:pt x="34925" y="292100"/>
                    </a:lnTo>
                    <a:lnTo>
                      <a:pt x="9525" y="3016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Freeform 79"/>
              <p:cNvSpPr/>
              <p:nvPr/>
            </p:nvSpPr>
            <p:spPr>
              <a:xfrm>
                <a:off x="4143375" y="2844800"/>
                <a:ext cx="527050" cy="669925"/>
              </a:xfrm>
              <a:custGeom>
                <a:avLst/>
                <a:gdLst>
                  <a:gd name="connsiteX0" fmla="*/ 527050 w 527050"/>
                  <a:gd name="connsiteY0" fmla="*/ 0 h 669925"/>
                  <a:gd name="connsiteX1" fmla="*/ 361950 w 527050"/>
                  <a:gd name="connsiteY1" fmla="*/ 190500 h 669925"/>
                  <a:gd name="connsiteX2" fmla="*/ 263525 w 527050"/>
                  <a:gd name="connsiteY2" fmla="*/ 228600 h 669925"/>
                  <a:gd name="connsiteX3" fmla="*/ 0 w 527050"/>
                  <a:gd name="connsiteY3" fmla="*/ 669925 h 669925"/>
                </a:gdLst>
                <a:ahLst/>
                <a:cxnLst>
                  <a:cxn ang="0">
                    <a:pos x="connsiteX0" y="connsiteY0"/>
                  </a:cxn>
                  <a:cxn ang="0">
                    <a:pos x="connsiteX1" y="connsiteY1"/>
                  </a:cxn>
                  <a:cxn ang="0">
                    <a:pos x="connsiteX2" y="connsiteY2"/>
                  </a:cxn>
                  <a:cxn ang="0">
                    <a:pos x="connsiteX3" y="connsiteY3"/>
                  </a:cxn>
                </a:cxnLst>
                <a:rect l="l" t="t" r="r" b="b"/>
                <a:pathLst>
                  <a:path w="527050" h="669925">
                    <a:moveTo>
                      <a:pt x="527050" y="0"/>
                    </a:moveTo>
                    <a:lnTo>
                      <a:pt x="361950" y="190500"/>
                    </a:lnTo>
                    <a:lnTo>
                      <a:pt x="263525" y="228600"/>
                    </a:lnTo>
                    <a:lnTo>
                      <a:pt x="0" y="6699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1" name="Freeform 80"/>
              <p:cNvSpPr/>
              <p:nvPr/>
            </p:nvSpPr>
            <p:spPr>
              <a:xfrm>
                <a:off x="4137025" y="3692525"/>
                <a:ext cx="412750" cy="488950"/>
              </a:xfrm>
              <a:custGeom>
                <a:avLst/>
                <a:gdLst>
                  <a:gd name="connsiteX0" fmla="*/ 0 w 412750"/>
                  <a:gd name="connsiteY0" fmla="*/ 0 h 488950"/>
                  <a:gd name="connsiteX1" fmla="*/ 22225 w 412750"/>
                  <a:gd name="connsiteY1" fmla="*/ 114300 h 488950"/>
                  <a:gd name="connsiteX2" fmla="*/ 114300 w 412750"/>
                  <a:gd name="connsiteY2" fmla="*/ 288925 h 488950"/>
                  <a:gd name="connsiteX3" fmla="*/ 219075 w 412750"/>
                  <a:gd name="connsiteY3" fmla="*/ 412750 h 488950"/>
                  <a:gd name="connsiteX4" fmla="*/ 279400 w 412750"/>
                  <a:gd name="connsiteY4" fmla="*/ 419100 h 488950"/>
                  <a:gd name="connsiteX5" fmla="*/ 412750 w 412750"/>
                  <a:gd name="connsiteY5" fmla="*/ 488950 h 48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750" h="488950">
                    <a:moveTo>
                      <a:pt x="0" y="0"/>
                    </a:moveTo>
                    <a:lnTo>
                      <a:pt x="22225" y="114300"/>
                    </a:lnTo>
                    <a:lnTo>
                      <a:pt x="114300" y="288925"/>
                    </a:lnTo>
                    <a:lnTo>
                      <a:pt x="219075" y="412750"/>
                    </a:lnTo>
                    <a:lnTo>
                      <a:pt x="279400" y="419100"/>
                    </a:lnTo>
                    <a:lnTo>
                      <a:pt x="412750" y="4889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2" name="Freeform 81"/>
              <p:cNvSpPr/>
              <p:nvPr/>
            </p:nvSpPr>
            <p:spPr>
              <a:xfrm>
                <a:off x="4050506" y="3688556"/>
                <a:ext cx="90488" cy="11907"/>
              </a:xfrm>
              <a:custGeom>
                <a:avLst/>
                <a:gdLst>
                  <a:gd name="connsiteX0" fmla="*/ 0 w 90488"/>
                  <a:gd name="connsiteY0" fmla="*/ 11907 h 11907"/>
                  <a:gd name="connsiteX1" fmla="*/ 90488 w 90488"/>
                  <a:gd name="connsiteY1" fmla="*/ 0 h 11907"/>
                </a:gdLst>
                <a:ahLst/>
                <a:cxnLst>
                  <a:cxn ang="0">
                    <a:pos x="connsiteX0" y="connsiteY0"/>
                  </a:cxn>
                  <a:cxn ang="0">
                    <a:pos x="connsiteX1" y="connsiteY1"/>
                  </a:cxn>
                </a:cxnLst>
                <a:rect l="l" t="t" r="r" b="b"/>
                <a:pathLst>
                  <a:path w="90488" h="11907">
                    <a:moveTo>
                      <a:pt x="0" y="11907"/>
                    </a:moveTo>
                    <a:lnTo>
                      <a:pt x="90488"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3" name="Freeform 82"/>
              <p:cNvSpPr/>
              <p:nvPr/>
            </p:nvSpPr>
            <p:spPr>
              <a:xfrm>
                <a:off x="4045744" y="3512344"/>
                <a:ext cx="42862" cy="190500"/>
              </a:xfrm>
              <a:custGeom>
                <a:avLst/>
                <a:gdLst>
                  <a:gd name="connsiteX0" fmla="*/ 4762 w 42862"/>
                  <a:gd name="connsiteY0" fmla="*/ 190500 h 190500"/>
                  <a:gd name="connsiteX1" fmla="*/ 0 w 42862"/>
                  <a:gd name="connsiteY1" fmla="*/ 64294 h 190500"/>
                  <a:gd name="connsiteX2" fmla="*/ 42862 w 42862"/>
                  <a:gd name="connsiteY2" fmla="*/ 0 h 190500"/>
                </a:gdLst>
                <a:ahLst/>
                <a:cxnLst>
                  <a:cxn ang="0">
                    <a:pos x="connsiteX0" y="connsiteY0"/>
                  </a:cxn>
                  <a:cxn ang="0">
                    <a:pos x="connsiteX1" y="connsiteY1"/>
                  </a:cxn>
                  <a:cxn ang="0">
                    <a:pos x="connsiteX2" y="connsiteY2"/>
                  </a:cxn>
                </a:cxnLst>
                <a:rect l="l" t="t" r="r" b="b"/>
                <a:pathLst>
                  <a:path w="42862" h="190500">
                    <a:moveTo>
                      <a:pt x="4762" y="190500"/>
                    </a:moveTo>
                    <a:lnTo>
                      <a:pt x="0" y="64294"/>
                    </a:lnTo>
                    <a:lnTo>
                      <a:pt x="4286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4" name="Freeform 83"/>
              <p:cNvSpPr/>
              <p:nvPr/>
            </p:nvSpPr>
            <p:spPr>
              <a:xfrm>
                <a:off x="4136231" y="3629025"/>
                <a:ext cx="4763" cy="59531"/>
              </a:xfrm>
              <a:custGeom>
                <a:avLst/>
                <a:gdLst>
                  <a:gd name="connsiteX0" fmla="*/ 0 w 4763"/>
                  <a:gd name="connsiteY0" fmla="*/ 59531 h 59531"/>
                  <a:gd name="connsiteX1" fmla="*/ 4763 w 4763"/>
                  <a:gd name="connsiteY1" fmla="*/ 0 h 59531"/>
                </a:gdLst>
                <a:ahLst/>
                <a:cxnLst>
                  <a:cxn ang="0">
                    <a:pos x="connsiteX0" y="connsiteY0"/>
                  </a:cxn>
                  <a:cxn ang="0">
                    <a:pos x="connsiteX1" y="connsiteY1"/>
                  </a:cxn>
                </a:cxnLst>
                <a:rect l="l" t="t" r="r" b="b"/>
                <a:pathLst>
                  <a:path w="4763" h="59531">
                    <a:moveTo>
                      <a:pt x="0" y="59531"/>
                    </a:moveTo>
                    <a:lnTo>
                      <a:pt x="4763"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5" name="Freeform 84"/>
              <p:cNvSpPr/>
              <p:nvPr/>
            </p:nvSpPr>
            <p:spPr>
              <a:xfrm>
                <a:off x="4138613" y="3602831"/>
                <a:ext cx="178593" cy="28575"/>
              </a:xfrm>
              <a:custGeom>
                <a:avLst/>
                <a:gdLst>
                  <a:gd name="connsiteX0" fmla="*/ 0 w 178593"/>
                  <a:gd name="connsiteY0" fmla="*/ 28575 h 28575"/>
                  <a:gd name="connsiteX1" fmla="*/ 178593 w 178593"/>
                  <a:gd name="connsiteY1" fmla="*/ 0 h 28575"/>
                </a:gdLst>
                <a:ahLst/>
                <a:cxnLst>
                  <a:cxn ang="0">
                    <a:pos x="connsiteX0" y="connsiteY0"/>
                  </a:cxn>
                  <a:cxn ang="0">
                    <a:pos x="connsiteX1" y="connsiteY1"/>
                  </a:cxn>
                </a:cxnLst>
                <a:rect l="l" t="t" r="r" b="b"/>
                <a:pathLst>
                  <a:path w="178593" h="28575">
                    <a:moveTo>
                      <a:pt x="0" y="28575"/>
                    </a:moveTo>
                    <a:lnTo>
                      <a:pt x="178593"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6" name="Freeform 85"/>
              <p:cNvSpPr/>
              <p:nvPr/>
            </p:nvSpPr>
            <p:spPr>
              <a:xfrm>
                <a:off x="4083844" y="3512344"/>
                <a:ext cx="66675" cy="7144"/>
              </a:xfrm>
              <a:custGeom>
                <a:avLst/>
                <a:gdLst>
                  <a:gd name="connsiteX0" fmla="*/ 0 w 66675"/>
                  <a:gd name="connsiteY0" fmla="*/ 7144 h 7144"/>
                  <a:gd name="connsiteX1" fmla="*/ 66675 w 66675"/>
                  <a:gd name="connsiteY1" fmla="*/ 0 h 7144"/>
                </a:gdLst>
                <a:ahLst/>
                <a:cxnLst>
                  <a:cxn ang="0">
                    <a:pos x="connsiteX0" y="connsiteY0"/>
                  </a:cxn>
                  <a:cxn ang="0">
                    <a:pos x="connsiteX1" y="connsiteY1"/>
                  </a:cxn>
                </a:cxnLst>
                <a:rect l="l" t="t" r="r" b="b"/>
                <a:pathLst>
                  <a:path w="66675" h="7144">
                    <a:moveTo>
                      <a:pt x="0" y="7144"/>
                    </a:moveTo>
                    <a:lnTo>
                      <a:pt x="6667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7" name="Freeform 86"/>
              <p:cNvSpPr/>
              <p:nvPr/>
            </p:nvSpPr>
            <p:spPr>
              <a:xfrm>
                <a:off x="4145756" y="3517106"/>
                <a:ext cx="159544" cy="88107"/>
              </a:xfrm>
              <a:custGeom>
                <a:avLst/>
                <a:gdLst>
                  <a:gd name="connsiteX0" fmla="*/ 159544 w 159544"/>
                  <a:gd name="connsiteY0" fmla="*/ 88107 h 88107"/>
                  <a:gd name="connsiteX1" fmla="*/ 0 w 159544"/>
                  <a:gd name="connsiteY1" fmla="*/ 0 h 88107"/>
                </a:gdLst>
                <a:ahLst/>
                <a:cxnLst>
                  <a:cxn ang="0">
                    <a:pos x="connsiteX0" y="connsiteY0"/>
                  </a:cxn>
                  <a:cxn ang="0">
                    <a:pos x="connsiteX1" y="connsiteY1"/>
                  </a:cxn>
                </a:cxnLst>
                <a:rect l="l" t="t" r="r" b="b"/>
                <a:pathLst>
                  <a:path w="159544" h="88107">
                    <a:moveTo>
                      <a:pt x="159544" y="88107"/>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8" name="Freeform 87"/>
              <p:cNvSpPr/>
              <p:nvPr/>
            </p:nvSpPr>
            <p:spPr>
              <a:xfrm>
                <a:off x="4143375" y="3507581"/>
                <a:ext cx="2381" cy="123825"/>
              </a:xfrm>
              <a:custGeom>
                <a:avLst/>
                <a:gdLst>
                  <a:gd name="connsiteX0" fmla="*/ 2381 w 2381"/>
                  <a:gd name="connsiteY0" fmla="*/ 0 h 123825"/>
                  <a:gd name="connsiteX1" fmla="*/ 0 w 2381"/>
                  <a:gd name="connsiteY1" fmla="*/ 123825 h 123825"/>
                </a:gdLst>
                <a:ahLst/>
                <a:cxnLst>
                  <a:cxn ang="0">
                    <a:pos x="connsiteX0" y="connsiteY0"/>
                  </a:cxn>
                  <a:cxn ang="0">
                    <a:pos x="connsiteX1" y="connsiteY1"/>
                  </a:cxn>
                </a:cxnLst>
                <a:rect l="l" t="t" r="r" b="b"/>
                <a:pathLst>
                  <a:path w="2381" h="123825">
                    <a:moveTo>
                      <a:pt x="2381" y="0"/>
                    </a:moveTo>
                    <a:cubicBezTo>
                      <a:pt x="1587" y="41275"/>
                      <a:pt x="794" y="82550"/>
                      <a:pt x="0" y="1238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9" name="Freeform 88"/>
              <p:cNvSpPr/>
              <p:nvPr/>
            </p:nvSpPr>
            <p:spPr>
              <a:xfrm>
                <a:off x="5348288" y="3364706"/>
                <a:ext cx="371475" cy="714375"/>
              </a:xfrm>
              <a:custGeom>
                <a:avLst/>
                <a:gdLst>
                  <a:gd name="connsiteX0" fmla="*/ 338137 w 371475"/>
                  <a:gd name="connsiteY0" fmla="*/ 0 h 714375"/>
                  <a:gd name="connsiteX1" fmla="*/ 371475 w 371475"/>
                  <a:gd name="connsiteY1" fmla="*/ 38100 h 714375"/>
                  <a:gd name="connsiteX2" fmla="*/ 135731 w 371475"/>
                  <a:gd name="connsiteY2" fmla="*/ 314325 h 714375"/>
                  <a:gd name="connsiteX3" fmla="*/ 104775 w 371475"/>
                  <a:gd name="connsiteY3" fmla="*/ 359569 h 714375"/>
                  <a:gd name="connsiteX4" fmla="*/ 66675 w 371475"/>
                  <a:gd name="connsiteY4" fmla="*/ 714375 h 714375"/>
                  <a:gd name="connsiteX5" fmla="*/ 0 w 371475"/>
                  <a:gd name="connsiteY5" fmla="*/ 68580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475" h="714375">
                    <a:moveTo>
                      <a:pt x="338137" y="0"/>
                    </a:moveTo>
                    <a:lnTo>
                      <a:pt x="371475" y="38100"/>
                    </a:lnTo>
                    <a:lnTo>
                      <a:pt x="135731" y="314325"/>
                    </a:lnTo>
                    <a:lnTo>
                      <a:pt x="104775" y="359569"/>
                    </a:lnTo>
                    <a:lnTo>
                      <a:pt x="66675" y="714375"/>
                    </a:lnTo>
                    <a:lnTo>
                      <a:pt x="0" y="6858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0" name="Freeform 89"/>
              <p:cNvSpPr/>
              <p:nvPr/>
            </p:nvSpPr>
            <p:spPr>
              <a:xfrm>
                <a:off x="4910138" y="4048125"/>
                <a:ext cx="504825" cy="290513"/>
              </a:xfrm>
              <a:custGeom>
                <a:avLst/>
                <a:gdLst>
                  <a:gd name="connsiteX0" fmla="*/ 428625 w 504825"/>
                  <a:gd name="connsiteY0" fmla="*/ 0 h 290513"/>
                  <a:gd name="connsiteX1" fmla="*/ 504825 w 504825"/>
                  <a:gd name="connsiteY1" fmla="*/ 28575 h 290513"/>
                  <a:gd name="connsiteX2" fmla="*/ 459581 w 504825"/>
                  <a:gd name="connsiteY2" fmla="*/ 290513 h 290513"/>
                  <a:gd name="connsiteX3" fmla="*/ 0 w 504825"/>
                  <a:gd name="connsiteY3" fmla="*/ 219075 h 290513"/>
                </a:gdLst>
                <a:ahLst/>
                <a:cxnLst>
                  <a:cxn ang="0">
                    <a:pos x="connsiteX0" y="connsiteY0"/>
                  </a:cxn>
                  <a:cxn ang="0">
                    <a:pos x="connsiteX1" y="connsiteY1"/>
                  </a:cxn>
                  <a:cxn ang="0">
                    <a:pos x="connsiteX2" y="connsiteY2"/>
                  </a:cxn>
                  <a:cxn ang="0">
                    <a:pos x="connsiteX3" y="connsiteY3"/>
                  </a:cxn>
                </a:cxnLst>
                <a:rect l="l" t="t" r="r" b="b"/>
                <a:pathLst>
                  <a:path w="504825" h="290513">
                    <a:moveTo>
                      <a:pt x="428625" y="0"/>
                    </a:moveTo>
                    <a:lnTo>
                      <a:pt x="504825" y="28575"/>
                    </a:lnTo>
                    <a:lnTo>
                      <a:pt x="459581" y="290513"/>
                    </a:lnTo>
                    <a:lnTo>
                      <a:pt x="0" y="2190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1" name="Oval 90"/>
              <p:cNvSpPr/>
              <p:nvPr/>
            </p:nvSpPr>
            <p:spPr>
              <a:xfrm>
                <a:off x="4606925" y="2809875"/>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2" name="Oval 91"/>
              <p:cNvSpPr/>
              <p:nvPr/>
            </p:nvSpPr>
            <p:spPr>
              <a:xfrm>
                <a:off x="5651500" y="3330376"/>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3" name="Oval 92"/>
              <p:cNvSpPr/>
              <p:nvPr/>
            </p:nvSpPr>
            <p:spPr>
              <a:xfrm>
                <a:off x="6097566" y="2349973"/>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94" name="Oval 93"/>
              <p:cNvSpPr/>
              <p:nvPr/>
            </p:nvSpPr>
            <p:spPr>
              <a:xfrm>
                <a:off x="4078288" y="2575719"/>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5" name="Oval 94"/>
              <p:cNvSpPr/>
              <p:nvPr/>
            </p:nvSpPr>
            <p:spPr>
              <a:xfrm>
                <a:off x="2949575" y="2276475"/>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96" name="Oval 95"/>
              <p:cNvSpPr/>
              <p:nvPr/>
            </p:nvSpPr>
            <p:spPr>
              <a:xfrm>
                <a:off x="3474972" y="3103754"/>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7" name="Oval 96"/>
              <p:cNvSpPr/>
              <p:nvPr/>
            </p:nvSpPr>
            <p:spPr>
              <a:xfrm>
                <a:off x="4865688" y="4216400"/>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Oval 97"/>
              <p:cNvSpPr/>
              <p:nvPr/>
            </p:nvSpPr>
            <p:spPr>
              <a:xfrm>
                <a:off x="4507707" y="4130476"/>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9" name="Oval 98"/>
              <p:cNvSpPr/>
              <p:nvPr/>
            </p:nvSpPr>
            <p:spPr>
              <a:xfrm>
                <a:off x="4253275" y="3539210"/>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100" name="Oval 99"/>
              <p:cNvSpPr/>
              <p:nvPr/>
            </p:nvSpPr>
            <p:spPr>
              <a:xfrm>
                <a:off x="3482329" y="4493977"/>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101" name="Oval 100"/>
              <p:cNvSpPr/>
              <p:nvPr/>
            </p:nvSpPr>
            <p:spPr>
              <a:xfrm>
                <a:off x="3294824" y="3224512"/>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102" name="Oval 101"/>
              <p:cNvSpPr/>
              <p:nvPr/>
            </p:nvSpPr>
            <p:spPr>
              <a:xfrm>
                <a:off x="3768725" y="3071813"/>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3" name="Oval 102"/>
              <p:cNvSpPr/>
              <p:nvPr/>
            </p:nvSpPr>
            <p:spPr>
              <a:xfrm>
                <a:off x="5300663" y="3993356"/>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104" name="Oval 103"/>
              <p:cNvSpPr/>
              <p:nvPr/>
            </p:nvSpPr>
            <p:spPr>
              <a:xfrm>
                <a:off x="3984458" y="3453607"/>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5" name="Oval 104"/>
              <p:cNvSpPr/>
              <p:nvPr/>
            </p:nvSpPr>
            <p:spPr>
              <a:xfrm>
                <a:off x="3994150" y="3644900"/>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6" name="Oval 105"/>
              <p:cNvSpPr/>
              <p:nvPr/>
            </p:nvSpPr>
            <p:spPr>
              <a:xfrm>
                <a:off x="4119200" y="3601244"/>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7" name="Oval 106"/>
              <p:cNvSpPr/>
              <p:nvPr/>
            </p:nvSpPr>
            <p:spPr>
              <a:xfrm>
                <a:off x="4116507" y="3461544"/>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08" name="Group 107"/>
            <p:cNvGrpSpPr>
              <a:grpSpLocks noChangeAspect="1"/>
            </p:cNvGrpSpPr>
            <p:nvPr/>
          </p:nvGrpSpPr>
          <p:grpSpPr>
            <a:xfrm>
              <a:off x="2855714" y="1992504"/>
              <a:ext cx="276038" cy="343971"/>
              <a:chOff x="5450938" y="2410059"/>
              <a:chExt cx="384243" cy="478804"/>
            </a:xfrm>
          </p:grpSpPr>
          <p:pic>
            <p:nvPicPr>
              <p:cNvPr id="109"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110" name="TextBox 42"/>
              <p:cNvSpPr txBox="1"/>
              <p:nvPr/>
            </p:nvSpPr>
            <p:spPr>
              <a:xfrm>
                <a:off x="5450938" y="2410059"/>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1</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111" name="Group 110"/>
            <p:cNvGrpSpPr>
              <a:grpSpLocks noChangeAspect="1"/>
            </p:cNvGrpSpPr>
            <p:nvPr/>
          </p:nvGrpSpPr>
          <p:grpSpPr>
            <a:xfrm>
              <a:off x="6012160" y="2067694"/>
              <a:ext cx="276038" cy="339207"/>
              <a:chOff x="5464200" y="2416690"/>
              <a:chExt cx="384243" cy="472173"/>
            </a:xfrm>
          </p:grpSpPr>
          <p:pic>
            <p:nvPicPr>
              <p:cNvPr id="11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113" name="TextBox 42"/>
              <p:cNvSpPr txBox="1"/>
              <p:nvPr/>
            </p:nvSpPr>
            <p:spPr>
              <a:xfrm>
                <a:off x="5464200" y="2416690"/>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2</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114" name="Group 113"/>
            <p:cNvGrpSpPr>
              <a:grpSpLocks noChangeAspect="1"/>
            </p:cNvGrpSpPr>
            <p:nvPr/>
          </p:nvGrpSpPr>
          <p:grpSpPr>
            <a:xfrm>
              <a:off x="3213373" y="2950840"/>
              <a:ext cx="276038" cy="339208"/>
              <a:chOff x="5464197" y="2416689"/>
              <a:chExt cx="384243" cy="472174"/>
            </a:xfrm>
          </p:grpSpPr>
          <p:pic>
            <p:nvPicPr>
              <p:cNvPr id="115"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116" name="TextBox 42"/>
              <p:cNvSpPr txBox="1"/>
              <p:nvPr/>
            </p:nvSpPr>
            <p:spPr>
              <a:xfrm>
                <a:off x="5464197" y="2416689"/>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3</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117" name="Group 116"/>
            <p:cNvGrpSpPr>
              <a:grpSpLocks noChangeAspect="1"/>
            </p:cNvGrpSpPr>
            <p:nvPr/>
          </p:nvGrpSpPr>
          <p:grpSpPr>
            <a:xfrm>
              <a:off x="4164347" y="3265762"/>
              <a:ext cx="276038" cy="339208"/>
              <a:chOff x="5457057" y="2416689"/>
              <a:chExt cx="384243" cy="472174"/>
            </a:xfrm>
          </p:grpSpPr>
          <p:pic>
            <p:nvPicPr>
              <p:cNvPr id="118"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119" name="TextBox 42"/>
              <p:cNvSpPr txBox="1"/>
              <p:nvPr/>
            </p:nvSpPr>
            <p:spPr>
              <a:xfrm>
                <a:off x="5457057" y="2416689"/>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4</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120" name="Group 119"/>
            <p:cNvGrpSpPr>
              <a:grpSpLocks noChangeAspect="1"/>
            </p:cNvGrpSpPr>
            <p:nvPr/>
          </p:nvGrpSpPr>
          <p:grpSpPr>
            <a:xfrm>
              <a:off x="5205785" y="3714035"/>
              <a:ext cx="276038" cy="341589"/>
              <a:chOff x="5454255" y="2413375"/>
              <a:chExt cx="384243" cy="475488"/>
            </a:xfrm>
          </p:grpSpPr>
          <p:pic>
            <p:nvPicPr>
              <p:cNvPr id="121"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122" name="TextBox 42"/>
              <p:cNvSpPr txBox="1"/>
              <p:nvPr/>
            </p:nvSpPr>
            <p:spPr>
              <a:xfrm>
                <a:off x="5454255" y="2413375"/>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6</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123" name="Group 122"/>
            <p:cNvGrpSpPr>
              <a:grpSpLocks noChangeAspect="1"/>
            </p:cNvGrpSpPr>
            <p:nvPr/>
          </p:nvGrpSpPr>
          <p:grpSpPr>
            <a:xfrm>
              <a:off x="3395756" y="4221349"/>
              <a:ext cx="276038" cy="340848"/>
              <a:chOff x="5457057" y="2414406"/>
              <a:chExt cx="384243" cy="474457"/>
            </a:xfrm>
          </p:grpSpPr>
          <p:pic>
            <p:nvPicPr>
              <p:cNvPr id="124"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125" name="TextBox 42"/>
              <p:cNvSpPr txBox="1"/>
              <p:nvPr/>
            </p:nvSpPr>
            <p:spPr>
              <a:xfrm>
                <a:off x="5457057" y="2414406"/>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5</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mc:AlternateContent xmlns:mc="http://schemas.openxmlformats.org/markup-compatibility/2006" xmlns:a14="http://schemas.microsoft.com/office/drawing/2010/main">
        <mc:Choice Requires="a14">
          <p:sp>
            <p:nvSpPr>
              <p:cNvPr id="128" name="Content Placeholder 2"/>
              <p:cNvSpPr txBox="1">
                <a:spLocks/>
              </p:cNvSpPr>
              <p:nvPr/>
            </p:nvSpPr>
            <p:spPr>
              <a:xfrm>
                <a:off x="9324528" y="246684"/>
                <a:ext cx="8229600" cy="46816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de-AT" sz="2400" b="0" dirty="0" smtClean="0"/>
                  <a:t>Init </a:t>
                </a:r>
                <a14:m>
                  <m:oMath xmlns:m="http://schemas.openxmlformats.org/officeDocument/2006/math">
                    <m:sSup>
                      <m:sSupPr>
                        <m:ctrlPr>
                          <a:rPr lang="de-AT" sz="2400" i="1" smtClean="0">
                            <a:latin typeface="Cambria Math" panose="02040503050406030204" pitchFamily="18" charset="0"/>
                          </a:rPr>
                        </m:ctrlPr>
                      </m:sSupPr>
                      <m:e>
                        <m:acc>
                          <m:accPr>
                            <m:chr m:val="̅"/>
                            <m:ctrlPr>
                              <a:rPr lang="de-AT" sz="2400" i="1" smtClean="0">
                                <a:latin typeface="Cambria Math" panose="02040503050406030204" pitchFamily="18" charset="0"/>
                              </a:rPr>
                            </m:ctrlPr>
                          </m:accPr>
                          <m:e>
                            <m:r>
                              <a:rPr lang="de-AT" sz="2400" b="0" i="1" smtClean="0">
                                <a:latin typeface="Cambria Math" panose="02040503050406030204" pitchFamily="18" charset="0"/>
                              </a:rPr>
                              <m:t>𝐺</m:t>
                            </m:r>
                          </m:e>
                        </m:acc>
                      </m:e>
                      <m:sup>
                        <m:r>
                          <a:rPr lang="de-AT" sz="2400" b="1" i="1" smtClean="0">
                            <a:latin typeface="Cambria Math" panose="02040503050406030204" pitchFamily="18" charset="0"/>
                          </a:rPr>
                          <m:t>∗</m:t>
                        </m:r>
                      </m:sup>
                    </m:sSup>
                    <m:r>
                      <a:rPr lang="de-AT" sz="2400" b="1" i="1" smtClean="0">
                        <a:latin typeface="Cambria Math" panose="02040503050406030204" pitchFamily="18" charset="0"/>
                      </a:rPr>
                      <m:t>=</m:t>
                    </m:r>
                    <m:sSup>
                      <m:sSupPr>
                        <m:ctrlPr>
                          <a:rPr lang="de-AT" sz="2400" b="1" i="1" smtClean="0">
                            <a:latin typeface="Cambria Math" panose="02040503050406030204" pitchFamily="18" charset="0"/>
                          </a:rPr>
                        </m:ctrlPr>
                      </m:sSupPr>
                      <m:e>
                        <m:r>
                          <a:rPr lang="de-AT" sz="2400" b="0" i="1" smtClean="0">
                            <a:latin typeface="Cambria Math" panose="02040503050406030204" pitchFamily="18" charset="0"/>
                          </a:rPr>
                          <m:t>𝐺</m:t>
                        </m:r>
                      </m:e>
                      <m:sup>
                        <m:r>
                          <a:rPr lang="de-AT" sz="2400" b="1" i="1" smtClean="0">
                            <a:latin typeface="Cambria Math" panose="02040503050406030204" pitchFamily="18" charset="0"/>
                          </a:rPr>
                          <m:t>∗</m:t>
                        </m:r>
                      </m:sup>
                    </m:sSup>
                  </m:oMath>
                </a14:m>
                <a:endParaRPr lang="de-AT" sz="2400" b="0" dirty="0" smtClean="0"/>
              </a:p>
              <a:p>
                <a:pPr marL="0" indent="0" fontAlgn="auto">
                  <a:spcAft>
                    <a:spcPts val="0"/>
                  </a:spcAft>
                  <a:buNone/>
                </a:pPr>
                <a:r>
                  <a:rPr lang="de-AT" sz="2400" b="0" dirty="0" smtClean="0"/>
                  <a:t>while (!ready)</a:t>
                </a:r>
              </a:p>
              <a:p>
                <a:pPr marL="449263" indent="-449263" fontAlgn="auto">
                  <a:spcAft>
                    <a:spcPts val="0"/>
                  </a:spcAft>
                  <a:buNone/>
                </a:pPr>
                <a:r>
                  <a:rPr lang="de-AT" sz="2400" b="0" dirty="0" smtClean="0"/>
                  <a:t>	</a:t>
                </a:r>
                <a14:m>
                  <m:oMath xmlns:m="http://schemas.openxmlformats.org/officeDocument/2006/math">
                    <m:sSub>
                      <m:sSubPr>
                        <m:ctrlPr>
                          <a:rPr lang="de-AT" sz="2400" b="0" i="1" smtClean="0">
                            <a:latin typeface="Cambria Math" panose="02040503050406030204" pitchFamily="18" charset="0"/>
                          </a:rPr>
                        </m:ctrlPr>
                      </m:sSubPr>
                      <m:e>
                        <m:r>
                          <a:rPr lang="de-AT" sz="2400" b="0" i="1" smtClean="0">
                            <a:latin typeface="Cambria Math" panose="02040503050406030204" pitchFamily="18" charset="0"/>
                          </a:rPr>
                          <m:t>𝐸</m:t>
                        </m:r>
                      </m:e>
                      <m:sub>
                        <m:r>
                          <a:rPr lang="de-AT" sz="2400" b="0" i="1" smtClean="0">
                            <a:latin typeface="Cambria Math" panose="02040503050406030204" pitchFamily="18" charset="0"/>
                          </a:rPr>
                          <m:t>𝑚𝑖𝑛</m:t>
                        </m:r>
                      </m:sub>
                    </m:sSub>
                    <m:r>
                      <a:rPr lang="de-AT" sz="2400" b="0" i="1" smtClean="0">
                        <a:latin typeface="Cambria Math" panose="02040503050406030204" pitchFamily="18" charset="0"/>
                      </a:rPr>
                      <m:t>=</m:t>
                    </m:r>
                    <m:r>
                      <a:rPr lang="de-AT" sz="2400" b="0" i="1" smtClean="0">
                        <a:latin typeface="Cambria Math" panose="02040503050406030204" pitchFamily="18" charset="0"/>
                        <a:ea typeface="Cambria Math" panose="02040503050406030204" pitchFamily="18" charset="0"/>
                      </a:rPr>
                      <m:t>∞</m:t>
                    </m:r>
                  </m:oMath>
                </a14:m>
                <a:endParaRPr lang="de-AT" sz="2400" b="0" dirty="0" smtClean="0"/>
              </a:p>
              <a:p>
                <a:pPr marL="449263" indent="-449263" fontAlgn="auto">
                  <a:spcAft>
                    <a:spcPts val="0"/>
                  </a:spcAft>
                  <a:buNone/>
                </a:pPr>
                <a:r>
                  <a:rPr lang="de-AT" sz="2400" b="0" dirty="0"/>
                  <a:t>	</a:t>
                </a:r>
                <a14:m>
                  <m:oMath xmlns:m="http://schemas.openxmlformats.org/officeDocument/2006/math">
                    <m:sSub>
                      <m:sSubPr>
                        <m:ctrlPr>
                          <a:rPr lang="de-AT" sz="2400" b="0" i="1" smtClean="0">
                            <a:latin typeface="Cambria Math" panose="02040503050406030204" pitchFamily="18" charset="0"/>
                          </a:rPr>
                        </m:ctrlPr>
                      </m:sSubPr>
                      <m:e>
                        <m:r>
                          <a:rPr lang="de-AT" sz="2400" b="0" i="1" smtClean="0">
                            <a:latin typeface="Cambria Math" panose="02040503050406030204" pitchFamily="18" charset="0"/>
                          </a:rPr>
                          <m:t>𝑠</m:t>
                        </m:r>
                      </m:e>
                      <m:sub>
                        <m:r>
                          <a:rPr lang="de-AT" sz="2400" b="0" i="1" smtClean="0">
                            <a:latin typeface="Cambria Math" panose="02040503050406030204" pitchFamily="18" charset="0"/>
                          </a:rPr>
                          <m:t>𝑟</m:t>
                        </m:r>
                      </m:sub>
                    </m:sSub>
                    <m:r>
                      <a:rPr lang="de-AT" sz="2400" b="0" i="1" smtClean="0">
                        <a:latin typeface="Cambria Math" panose="02040503050406030204" pitchFamily="18" charset="0"/>
                      </a:rPr>
                      <m:t>=</m:t>
                    </m:r>
                    <m:r>
                      <a:rPr lang="de-AT" sz="2400" b="0" i="1" smtClean="0">
                        <a:latin typeface="Cambria Math" panose="02040503050406030204" pitchFamily="18" charset="0"/>
                      </a:rPr>
                      <m:t>𝑛𝑢𝑙𝑙</m:t>
                    </m:r>
                  </m:oMath>
                </a14:m>
                <a:endParaRPr lang="de-AT" sz="2400" b="0" dirty="0" smtClean="0"/>
              </a:p>
              <a:p>
                <a:pPr marL="449263" indent="0" fontAlgn="auto">
                  <a:spcAft>
                    <a:spcPts val="0"/>
                  </a:spcAft>
                  <a:buNone/>
                </a:pPr>
                <a:r>
                  <a:rPr lang="de-AT" sz="2400" b="0" dirty="0" smtClean="0"/>
                  <a:t>for each </a:t>
                </a:r>
                <a14:m>
                  <m:oMath xmlns:m="http://schemas.openxmlformats.org/officeDocument/2006/math">
                    <m:r>
                      <a:rPr lang="de-AT" sz="2400" b="0" i="1" smtClean="0">
                        <a:latin typeface="Cambria Math" panose="02040503050406030204" pitchFamily="18" charset="0"/>
                      </a:rPr>
                      <m:t>𝑠</m:t>
                    </m:r>
                  </m:oMath>
                </a14:m>
                <a:r>
                  <a:rPr lang="de-AT" sz="2400" b="0" dirty="0" smtClean="0"/>
                  <a:t> in </a:t>
                </a:r>
                <a14:m>
                  <m:oMath xmlns:m="http://schemas.openxmlformats.org/officeDocument/2006/math">
                    <m:sSup>
                      <m:sSupPr>
                        <m:ctrlPr>
                          <a:rPr lang="de-AT" sz="2400" i="1">
                            <a:latin typeface="Cambria Math" panose="02040503050406030204" pitchFamily="18" charset="0"/>
                          </a:rPr>
                        </m:ctrlPr>
                      </m:sSupPr>
                      <m:e>
                        <m:acc>
                          <m:accPr>
                            <m:chr m:val="̅"/>
                            <m:ctrlPr>
                              <a:rPr lang="de-AT" sz="2400" i="1">
                                <a:latin typeface="Cambria Math" panose="02040503050406030204" pitchFamily="18" charset="0"/>
                              </a:rPr>
                            </m:ctrlPr>
                          </m:accPr>
                          <m:e>
                            <m:r>
                              <a:rPr lang="de-AT" sz="2400" b="0" i="1">
                                <a:latin typeface="Cambria Math" panose="02040503050406030204" pitchFamily="18" charset="0"/>
                              </a:rPr>
                              <m:t>𝐺</m:t>
                            </m:r>
                          </m:e>
                        </m:acc>
                      </m:e>
                      <m:sup>
                        <m:r>
                          <a:rPr lang="de-AT" sz="2400" i="1">
                            <a:latin typeface="Cambria Math" panose="02040503050406030204" pitchFamily="18" charset="0"/>
                          </a:rPr>
                          <m:t>∗</m:t>
                        </m:r>
                      </m:sup>
                    </m:sSup>
                  </m:oMath>
                </a14:m>
                <a:endParaRPr lang="de-AT" sz="2400" b="0" dirty="0" smtClean="0"/>
              </a:p>
              <a:p>
                <a:pPr marL="898525" indent="-898525" fontAlgn="auto">
                  <a:spcAft>
                    <a:spcPts val="0"/>
                  </a:spcAft>
                  <a:buNone/>
                </a:pPr>
                <a:r>
                  <a:rPr lang="de-AT" sz="2400" b="0" dirty="0"/>
                  <a:t>	</a:t>
                </a:r>
                <a14:m>
                  <m:oMath xmlns:m="http://schemas.openxmlformats.org/officeDocument/2006/math">
                    <m:sSup>
                      <m:sSupPr>
                        <m:ctrlPr>
                          <a:rPr lang="de-AT" sz="2400" b="0" i="1" dirty="0" smtClean="0">
                            <a:latin typeface="Cambria Math" panose="02040503050406030204" pitchFamily="18" charset="0"/>
                            <a:sym typeface="Wingdings" panose="05000000000000000000" pitchFamily="2" charset="2"/>
                          </a:rPr>
                        </m:ctrlPr>
                      </m:sSupPr>
                      <m:e>
                        <m:sSup>
                          <m:sSupPr>
                            <m:ctrlPr>
                              <a:rPr lang="de-AT" sz="2400" i="1">
                                <a:latin typeface="Cambria Math" panose="02040503050406030204" pitchFamily="18" charset="0"/>
                              </a:rPr>
                            </m:ctrlPr>
                          </m:sSupPr>
                          <m:e>
                            <m:acc>
                              <m:accPr>
                                <m:chr m:val="̅"/>
                                <m:ctrlPr>
                                  <a:rPr lang="de-AT" sz="2400" i="1">
                                    <a:latin typeface="Cambria Math" panose="02040503050406030204" pitchFamily="18" charset="0"/>
                                  </a:rPr>
                                </m:ctrlPr>
                              </m:accPr>
                              <m:e>
                                <m:r>
                                  <a:rPr lang="de-AT" sz="2400" b="0" i="1">
                                    <a:latin typeface="Cambria Math" panose="02040503050406030204" pitchFamily="18" charset="0"/>
                                  </a:rPr>
                                  <m:t>𝐺</m:t>
                                </m:r>
                              </m:e>
                            </m:acc>
                          </m:e>
                          <m:sup>
                            <m:r>
                              <a:rPr lang="de-AT" sz="2400" i="1">
                                <a:latin typeface="Cambria Math" panose="02040503050406030204" pitchFamily="18" charset="0"/>
                              </a:rPr>
                              <m:t>∗</m:t>
                            </m:r>
                          </m:sup>
                        </m:sSup>
                      </m:e>
                      <m:sup>
                        <m:r>
                          <a:rPr lang="de-AT" sz="2400" b="0" i="1" dirty="0" smtClean="0">
                            <a:latin typeface="Cambria Math" panose="02040503050406030204" pitchFamily="18" charset="0"/>
                            <a:sym typeface="Wingdings" panose="05000000000000000000" pitchFamily="2" charset="2"/>
                          </a:rPr>
                          <m:t>′</m:t>
                        </m:r>
                      </m:sup>
                    </m:sSup>
                    <m:r>
                      <a:rPr lang="de-AT" sz="2400" b="0" i="1" dirty="0" smtClean="0">
                        <a:latin typeface="Cambria Math" panose="02040503050406030204" pitchFamily="18" charset="0"/>
                        <a:sym typeface="Wingdings" panose="05000000000000000000" pitchFamily="2" charset="2"/>
                      </a:rPr>
                      <m:t>=</m:t>
                    </m:r>
                    <m:sSup>
                      <m:sSupPr>
                        <m:ctrlPr>
                          <a:rPr lang="de-AT" sz="2400" i="1">
                            <a:latin typeface="Cambria Math" panose="02040503050406030204" pitchFamily="18" charset="0"/>
                          </a:rPr>
                        </m:ctrlPr>
                      </m:sSupPr>
                      <m:e>
                        <m:acc>
                          <m:accPr>
                            <m:chr m:val="̅"/>
                            <m:ctrlPr>
                              <a:rPr lang="de-AT" sz="2400" i="1">
                                <a:latin typeface="Cambria Math" panose="02040503050406030204" pitchFamily="18" charset="0"/>
                              </a:rPr>
                            </m:ctrlPr>
                          </m:accPr>
                          <m:e>
                            <m:r>
                              <a:rPr lang="de-AT" sz="2400" b="0" i="1">
                                <a:latin typeface="Cambria Math" panose="02040503050406030204" pitchFamily="18" charset="0"/>
                              </a:rPr>
                              <m:t>𝐺</m:t>
                            </m:r>
                          </m:e>
                        </m:acc>
                      </m:e>
                      <m:sup>
                        <m:r>
                          <a:rPr lang="de-AT" sz="2400" i="1">
                            <a:latin typeface="Cambria Math" panose="02040503050406030204" pitchFamily="18" charset="0"/>
                          </a:rPr>
                          <m:t>∗</m:t>
                        </m:r>
                      </m:sup>
                    </m:sSup>
                    <m:r>
                      <a:rPr lang="de-AT" sz="2400" i="1">
                        <a:latin typeface="Cambria Math" panose="02040503050406030204" pitchFamily="18" charset="0"/>
                        <a:ea typeface="Cambria Math" panose="02040503050406030204" pitchFamily="18" charset="0"/>
                      </a:rPr>
                      <m:t>∖</m:t>
                    </m:r>
                    <m:r>
                      <a:rPr lang="de-AT" sz="2400" b="0" i="1" smtClean="0">
                        <a:latin typeface="Cambria Math" panose="02040503050406030204" pitchFamily="18" charset="0"/>
                        <a:ea typeface="Cambria Math" panose="02040503050406030204" pitchFamily="18" charset="0"/>
                      </a:rPr>
                      <m:t>𝑠</m:t>
                    </m:r>
                  </m:oMath>
                </a14:m>
                <a:endParaRPr lang="de-AT" sz="2400" b="0" dirty="0" smtClean="0"/>
              </a:p>
              <a:p>
                <a:pPr marL="898525" indent="0" fontAlgn="auto">
                  <a:spcAft>
                    <a:spcPts val="0"/>
                  </a:spcAft>
                  <a:buNone/>
                </a:pPr>
                <a:r>
                  <a:rPr lang="de-AT" sz="2400" b="0" dirty="0"/>
                  <a:t>	</a:t>
                </a:r>
                <a:r>
                  <a:rPr lang="de-AT" sz="2400" b="0" dirty="0" smtClean="0"/>
                  <a:t>if (</a:t>
                </a:r>
                <a14:m>
                  <m:oMath xmlns:m="http://schemas.openxmlformats.org/officeDocument/2006/math">
                    <m:r>
                      <a:rPr lang="de-AT" sz="2400" b="0" i="1" smtClean="0">
                        <a:latin typeface="Cambria Math" panose="02040503050406030204" pitchFamily="18" charset="0"/>
                      </a:rPr>
                      <m:t>𝐸</m:t>
                    </m:r>
                    <m:d>
                      <m:dPr>
                        <m:ctrlPr>
                          <a:rPr lang="de-AT" sz="2400" b="0" i="1" smtClean="0">
                            <a:latin typeface="Cambria Math" panose="02040503050406030204" pitchFamily="18" charset="0"/>
                          </a:rPr>
                        </m:ctrlPr>
                      </m:dPr>
                      <m:e>
                        <m:sSup>
                          <m:sSupPr>
                            <m:ctrlPr>
                              <a:rPr lang="de-AT" sz="2400" b="0" i="1" dirty="0">
                                <a:latin typeface="Cambria Math" panose="02040503050406030204" pitchFamily="18" charset="0"/>
                                <a:sym typeface="Wingdings" panose="05000000000000000000" pitchFamily="2" charset="2"/>
                              </a:rPr>
                            </m:ctrlPr>
                          </m:sSupPr>
                          <m:e>
                            <m:sSup>
                              <m:sSupPr>
                                <m:ctrlPr>
                                  <a:rPr lang="de-AT" sz="2400" i="1">
                                    <a:latin typeface="Cambria Math" panose="02040503050406030204" pitchFamily="18" charset="0"/>
                                  </a:rPr>
                                </m:ctrlPr>
                              </m:sSupPr>
                              <m:e>
                                <m:acc>
                                  <m:accPr>
                                    <m:chr m:val="̅"/>
                                    <m:ctrlPr>
                                      <a:rPr lang="de-AT" sz="2400" i="1">
                                        <a:latin typeface="Cambria Math" panose="02040503050406030204" pitchFamily="18" charset="0"/>
                                      </a:rPr>
                                    </m:ctrlPr>
                                  </m:accPr>
                                  <m:e>
                                    <m:r>
                                      <a:rPr lang="de-AT" sz="2400" b="0" i="1">
                                        <a:latin typeface="Cambria Math" panose="02040503050406030204" pitchFamily="18" charset="0"/>
                                      </a:rPr>
                                      <m:t>𝐺</m:t>
                                    </m:r>
                                  </m:e>
                                </m:acc>
                              </m:e>
                              <m:sup>
                                <m:r>
                                  <a:rPr lang="de-AT" sz="2400" i="1">
                                    <a:latin typeface="Cambria Math" panose="02040503050406030204" pitchFamily="18" charset="0"/>
                                  </a:rPr>
                                  <m:t>∗</m:t>
                                </m:r>
                              </m:sup>
                            </m:sSup>
                          </m:e>
                          <m:sup>
                            <m:r>
                              <a:rPr lang="de-AT" sz="2400" b="0" i="1" dirty="0">
                                <a:latin typeface="Cambria Math" panose="02040503050406030204" pitchFamily="18" charset="0"/>
                                <a:sym typeface="Wingdings" panose="05000000000000000000" pitchFamily="2" charset="2"/>
                              </a:rPr>
                              <m:t>′</m:t>
                            </m:r>
                          </m:sup>
                        </m:sSup>
                      </m:e>
                    </m:d>
                    <m:r>
                      <a:rPr lang="de-AT" sz="2400" b="0" i="1" smtClean="0">
                        <a:latin typeface="Cambria Math" panose="02040503050406030204" pitchFamily="18" charset="0"/>
                        <a:ea typeface="Cambria Math" panose="02040503050406030204" pitchFamily="18" charset="0"/>
                      </a:rPr>
                      <m:t>&lt;</m:t>
                    </m:r>
                    <m:sSub>
                      <m:sSubPr>
                        <m:ctrlPr>
                          <a:rPr lang="de-AT" sz="2400" b="0" i="1">
                            <a:latin typeface="Cambria Math" panose="02040503050406030204" pitchFamily="18" charset="0"/>
                          </a:rPr>
                        </m:ctrlPr>
                      </m:sSubPr>
                      <m:e>
                        <m:r>
                          <a:rPr lang="de-AT" sz="2400" b="0" i="1">
                            <a:latin typeface="Cambria Math" panose="02040503050406030204" pitchFamily="18" charset="0"/>
                          </a:rPr>
                          <m:t>𝐸</m:t>
                        </m:r>
                      </m:e>
                      <m:sub>
                        <m:r>
                          <a:rPr lang="de-AT" sz="2400" b="0" i="1">
                            <a:latin typeface="Cambria Math" panose="02040503050406030204" pitchFamily="18" charset="0"/>
                          </a:rPr>
                          <m:t>𝑚𝑖𝑛</m:t>
                        </m:r>
                      </m:sub>
                    </m:sSub>
                    <m:r>
                      <a:rPr lang="de-AT" sz="2400" b="0" i="1" smtClean="0">
                        <a:latin typeface="Cambria Math" panose="02040503050406030204" pitchFamily="18" charset="0"/>
                      </a:rPr>
                      <m:t>)</m:t>
                    </m:r>
                  </m:oMath>
                </a14:m>
                <a:endParaRPr lang="de-AT" sz="2400" b="0" dirty="0" smtClean="0"/>
              </a:p>
              <a:p>
                <a:pPr marL="1341438" indent="0" fontAlgn="auto">
                  <a:spcAft>
                    <a:spcPts val="0"/>
                  </a:spcAft>
                  <a:buNone/>
                </a:pPr>
                <a14:m>
                  <m:oMathPara xmlns:m="http://schemas.openxmlformats.org/officeDocument/2006/math">
                    <m:oMathParaPr>
                      <m:jc m:val="left"/>
                    </m:oMathParaPr>
                    <m:oMath xmlns:m="http://schemas.openxmlformats.org/officeDocument/2006/math">
                      <m:sSub>
                        <m:sSubPr>
                          <m:ctrlPr>
                            <a:rPr lang="de-AT" sz="2400" b="0" i="1">
                              <a:latin typeface="Cambria Math" panose="02040503050406030204" pitchFamily="18" charset="0"/>
                            </a:rPr>
                          </m:ctrlPr>
                        </m:sSubPr>
                        <m:e>
                          <m:r>
                            <a:rPr lang="de-AT" sz="2400" b="0" i="1">
                              <a:latin typeface="Cambria Math" panose="02040503050406030204" pitchFamily="18" charset="0"/>
                            </a:rPr>
                            <m:t>𝐸</m:t>
                          </m:r>
                        </m:e>
                        <m:sub>
                          <m:r>
                            <a:rPr lang="de-AT" sz="2400" b="0" i="1">
                              <a:latin typeface="Cambria Math" panose="02040503050406030204" pitchFamily="18" charset="0"/>
                            </a:rPr>
                            <m:t>𝑚𝑖𝑛</m:t>
                          </m:r>
                        </m:sub>
                      </m:sSub>
                      <m:r>
                        <a:rPr lang="de-AT" sz="2400" b="0" i="1" smtClean="0">
                          <a:latin typeface="Cambria Math" panose="02040503050406030204" pitchFamily="18" charset="0"/>
                        </a:rPr>
                        <m:t>=</m:t>
                      </m:r>
                      <m:r>
                        <a:rPr lang="de-AT" sz="2400" b="0" i="1">
                          <a:latin typeface="Cambria Math" panose="02040503050406030204" pitchFamily="18" charset="0"/>
                        </a:rPr>
                        <m:t>𝐸</m:t>
                      </m:r>
                      <m:d>
                        <m:dPr>
                          <m:ctrlPr>
                            <a:rPr lang="de-AT" sz="2400" b="0" i="1">
                              <a:latin typeface="Cambria Math" panose="02040503050406030204" pitchFamily="18" charset="0"/>
                            </a:rPr>
                          </m:ctrlPr>
                        </m:dPr>
                        <m:e>
                          <m:sSup>
                            <m:sSupPr>
                              <m:ctrlPr>
                                <a:rPr lang="de-AT" sz="2400" b="0" i="1" dirty="0">
                                  <a:latin typeface="Cambria Math" panose="02040503050406030204" pitchFamily="18" charset="0"/>
                                  <a:sym typeface="Wingdings" panose="05000000000000000000" pitchFamily="2" charset="2"/>
                                </a:rPr>
                              </m:ctrlPr>
                            </m:sSupPr>
                            <m:e>
                              <m:sSup>
                                <m:sSupPr>
                                  <m:ctrlPr>
                                    <a:rPr lang="de-AT" sz="2400" i="1">
                                      <a:latin typeface="Cambria Math" panose="02040503050406030204" pitchFamily="18" charset="0"/>
                                    </a:rPr>
                                  </m:ctrlPr>
                                </m:sSupPr>
                                <m:e>
                                  <m:acc>
                                    <m:accPr>
                                      <m:chr m:val="̅"/>
                                      <m:ctrlPr>
                                        <a:rPr lang="de-AT" sz="2400" i="1">
                                          <a:latin typeface="Cambria Math" panose="02040503050406030204" pitchFamily="18" charset="0"/>
                                        </a:rPr>
                                      </m:ctrlPr>
                                    </m:accPr>
                                    <m:e>
                                      <m:r>
                                        <a:rPr lang="de-AT" sz="2400" b="0" i="1">
                                          <a:latin typeface="Cambria Math" panose="02040503050406030204" pitchFamily="18" charset="0"/>
                                        </a:rPr>
                                        <m:t>𝐺</m:t>
                                      </m:r>
                                    </m:e>
                                  </m:acc>
                                </m:e>
                                <m:sup>
                                  <m:r>
                                    <a:rPr lang="de-AT" sz="2400" i="1">
                                      <a:latin typeface="Cambria Math" panose="02040503050406030204" pitchFamily="18" charset="0"/>
                                    </a:rPr>
                                    <m:t>∗</m:t>
                                  </m:r>
                                </m:sup>
                              </m:sSup>
                            </m:e>
                            <m:sup>
                              <m:r>
                                <a:rPr lang="de-AT" sz="2400" b="0" i="1" dirty="0">
                                  <a:latin typeface="Cambria Math" panose="02040503050406030204" pitchFamily="18" charset="0"/>
                                  <a:sym typeface="Wingdings" panose="05000000000000000000" pitchFamily="2" charset="2"/>
                                </a:rPr>
                                <m:t>′</m:t>
                              </m:r>
                            </m:sup>
                          </m:sSup>
                        </m:e>
                      </m:d>
                    </m:oMath>
                  </m:oMathPara>
                </a14:m>
                <a:endParaRPr lang="de-AT" sz="2400" b="0" dirty="0" smtClean="0"/>
              </a:p>
              <a:p>
                <a:pPr marL="1341438" indent="0" fontAlgn="auto">
                  <a:spcAft>
                    <a:spcPts val="0"/>
                  </a:spcAft>
                  <a:buNone/>
                </a:pPr>
                <a14:m>
                  <m:oMathPara xmlns:m="http://schemas.openxmlformats.org/officeDocument/2006/math">
                    <m:oMathParaPr>
                      <m:jc m:val="left"/>
                    </m:oMathParaPr>
                    <m:oMath xmlns:m="http://schemas.openxmlformats.org/officeDocument/2006/math">
                      <m:sSub>
                        <m:sSubPr>
                          <m:ctrlPr>
                            <a:rPr lang="de-AT" sz="2400" b="0" i="1" smtClean="0">
                              <a:latin typeface="Cambria Math" panose="02040503050406030204" pitchFamily="18" charset="0"/>
                            </a:rPr>
                          </m:ctrlPr>
                        </m:sSubPr>
                        <m:e>
                          <m:r>
                            <a:rPr lang="de-AT" sz="2400" b="0" i="1" smtClean="0">
                              <a:latin typeface="Cambria Math" panose="02040503050406030204" pitchFamily="18" charset="0"/>
                            </a:rPr>
                            <m:t>𝑠</m:t>
                          </m:r>
                        </m:e>
                        <m:sub>
                          <m:r>
                            <a:rPr lang="de-AT" sz="2400" b="0" i="1" smtClean="0">
                              <a:latin typeface="Cambria Math" panose="02040503050406030204" pitchFamily="18" charset="0"/>
                            </a:rPr>
                            <m:t>𝑟</m:t>
                          </m:r>
                        </m:sub>
                      </m:sSub>
                      <m:r>
                        <a:rPr lang="de-AT" sz="2400" b="0" i="1" smtClean="0">
                          <a:latin typeface="Cambria Math" panose="02040503050406030204" pitchFamily="18" charset="0"/>
                        </a:rPr>
                        <m:t>=</m:t>
                      </m:r>
                      <m:r>
                        <a:rPr lang="de-AT" sz="2400" b="0" i="1" smtClean="0">
                          <a:latin typeface="Cambria Math" panose="02040503050406030204" pitchFamily="18" charset="0"/>
                        </a:rPr>
                        <m:t>𝑠</m:t>
                      </m:r>
                    </m:oMath>
                  </m:oMathPara>
                </a14:m>
                <a:endParaRPr lang="de-AT" sz="2400" b="0" dirty="0" smtClean="0"/>
              </a:p>
              <a:p>
                <a:pPr marL="449263" indent="892175" fontAlgn="auto">
                  <a:spcAft>
                    <a:spcPts val="0"/>
                  </a:spcAft>
                  <a:buNone/>
                </a:pPr>
                <a14:m>
                  <m:oMathPara xmlns:m="http://schemas.openxmlformats.org/officeDocument/2006/math">
                    <m:oMathParaPr>
                      <m:jc m:val="left"/>
                    </m:oMathParaPr>
                    <m:oMath xmlns:m="http://schemas.openxmlformats.org/officeDocument/2006/math">
                      <m:sSub>
                        <m:sSubPr>
                          <m:ctrlPr>
                            <a:rPr lang="de-AT" sz="2400" b="0" i="1" smtClean="0">
                              <a:latin typeface="Cambria Math" panose="02040503050406030204" pitchFamily="18" charset="0"/>
                            </a:rPr>
                          </m:ctrlPr>
                        </m:sSubPr>
                        <m:e>
                          <m:r>
                            <a:rPr lang="de-AT" sz="2400" b="0" i="1" smtClean="0">
                              <a:latin typeface="Cambria Math" panose="02040503050406030204" pitchFamily="18" charset="0"/>
                            </a:rPr>
                            <m:t>𝑠</m:t>
                          </m:r>
                        </m:e>
                        <m:sub>
                          <m:r>
                            <a:rPr lang="de-AT" sz="2400" b="0" i="1" smtClean="0">
                              <a:latin typeface="Cambria Math" panose="02040503050406030204" pitchFamily="18" charset="0"/>
                            </a:rPr>
                            <m:t>𝑟</m:t>
                          </m:r>
                        </m:sub>
                      </m:sSub>
                      <m:r>
                        <a:rPr lang="de-AT" sz="2400" b="0" i="1">
                          <a:latin typeface="Cambria Math" panose="02040503050406030204" pitchFamily="18" charset="0"/>
                          <a:ea typeface="Cambria Math" panose="02040503050406030204" pitchFamily="18" charset="0"/>
                        </a:rPr>
                        <m:t>≠</m:t>
                      </m:r>
                      <m:r>
                        <a:rPr lang="de-AT" sz="2400" b="0" i="1" smtClean="0">
                          <a:latin typeface="Cambria Math" panose="02040503050406030204" pitchFamily="18" charset="0"/>
                          <a:ea typeface="Cambria Math" panose="02040503050406030204" pitchFamily="18" charset="0"/>
                        </a:rPr>
                        <m:t>𝑛𝑢𝑙𝑙</m:t>
                      </m:r>
                      <m:r>
                        <a:rPr lang="de-AT" sz="2400" b="0" i="1" smtClean="0">
                          <a:latin typeface="Cambria Math" panose="02040503050406030204" pitchFamily="18" charset="0"/>
                          <a:ea typeface="Cambria Math" panose="02040503050406030204" pitchFamily="18" charset="0"/>
                        </a:rPr>
                        <m:t>→</m:t>
                      </m:r>
                      <m:sSup>
                        <m:sSupPr>
                          <m:ctrlPr>
                            <a:rPr lang="de-AT" sz="2400" i="1">
                              <a:latin typeface="Cambria Math" panose="02040503050406030204" pitchFamily="18" charset="0"/>
                            </a:rPr>
                          </m:ctrlPr>
                        </m:sSupPr>
                        <m:e>
                          <m:acc>
                            <m:accPr>
                              <m:chr m:val="̅"/>
                              <m:ctrlPr>
                                <a:rPr lang="de-AT" sz="2400" i="1">
                                  <a:latin typeface="Cambria Math" panose="02040503050406030204" pitchFamily="18" charset="0"/>
                                </a:rPr>
                              </m:ctrlPr>
                            </m:accPr>
                            <m:e>
                              <m:r>
                                <a:rPr lang="de-AT" sz="2400" b="0" i="1">
                                  <a:latin typeface="Cambria Math" panose="02040503050406030204" pitchFamily="18" charset="0"/>
                                </a:rPr>
                                <m:t>𝐺</m:t>
                              </m:r>
                            </m:e>
                          </m:acc>
                        </m:e>
                        <m:sup>
                          <m:r>
                            <a:rPr lang="de-AT" sz="2400" i="1">
                              <a:latin typeface="Cambria Math" panose="02040503050406030204" pitchFamily="18" charset="0"/>
                            </a:rPr>
                            <m:t>∗</m:t>
                          </m:r>
                        </m:sup>
                      </m:sSup>
                      <m:r>
                        <a:rPr lang="de-AT" sz="2400" b="1" i="1" smtClean="0">
                          <a:latin typeface="Cambria Math" panose="02040503050406030204" pitchFamily="18" charset="0"/>
                        </a:rPr>
                        <m:t>=</m:t>
                      </m:r>
                      <m:sSup>
                        <m:sSupPr>
                          <m:ctrlPr>
                            <a:rPr lang="de-AT" sz="2400" i="1">
                              <a:latin typeface="Cambria Math" panose="02040503050406030204" pitchFamily="18" charset="0"/>
                            </a:rPr>
                          </m:ctrlPr>
                        </m:sSupPr>
                        <m:e>
                          <m:acc>
                            <m:accPr>
                              <m:chr m:val="̅"/>
                              <m:ctrlPr>
                                <a:rPr lang="de-AT" sz="2400" i="1">
                                  <a:latin typeface="Cambria Math" panose="02040503050406030204" pitchFamily="18" charset="0"/>
                                </a:rPr>
                              </m:ctrlPr>
                            </m:accPr>
                            <m:e>
                              <m:r>
                                <a:rPr lang="de-AT" sz="2400" b="0" i="1">
                                  <a:latin typeface="Cambria Math" panose="02040503050406030204" pitchFamily="18" charset="0"/>
                                </a:rPr>
                                <m:t>𝐺</m:t>
                              </m:r>
                            </m:e>
                          </m:acc>
                        </m:e>
                        <m:sup>
                          <m:r>
                            <a:rPr lang="de-AT" sz="2400" i="1">
                              <a:latin typeface="Cambria Math" panose="02040503050406030204" pitchFamily="18" charset="0"/>
                            </a:rPr>
                            <m:t>∗</m:t>
                          </m:r>
                        </m:sup>
                      </m:sSup>
                      <m:r>
                        <a:rPr lang="de-AT" sz="2400" b="1" i="1" smtClean="0">
                          <a:latin typeface="Cambria Math" panose="02040503050406030204" pitchFamily="18" charset="0"/>
                        </a:rPr>
                        <m:t>\</m:t>
                      </m:r>
                      <m:sSub>
                        <m:sSubPr>
                          <m:ctrlPr>
                            <a:rPr lang="de-AT" sz="2400" b="0" i="1" smtClean="0">
                              <a:latin typeface="Cambria Math" panose="02040503050406030204" pitchFamily="18" charset="0"/>
                            </a:rPr>
                          </m:ctrlPr>
                        </m:sSubPr>
                        <m:e>
                          <m:r>
                            <a:rPr lang="de-AT" sz="2400" b="0" i="1" smtClean="0">
                              <a:latin typeface="Cambria Math" panose="02040503050406030204" pitchFamily="18" charset="0"/>
                            </a:rPr>
                            <m:t>𝑠</m:t>
                          </m:r>
                        </m:e>
                        <m:sub>
                          <m:r>
                            <a:rPr lang="de-AT" sz="2400" b="0" i="1" smtClean="0">
                              <a:latin typeface="Cambria Math" panose="02040503050406030204" pitchFamily="18" charset="0"/>
                            </a:rPr>
                            <m:t>𝑟</m:t>
                          </m:r>
                        </m:sub>
                      </m:sSub>
                    </m:oMath>
                  </m:oMathPara>
                </a14:m>
                <a:endParaRPr lang="de-AT" sz="2400" b="0" dirty="0" smtClean="0"/>
              </a:p>
            </p:txBody>
          </p:sp>
        </mc:Choice>
        <mc:Fallback xmlns="">
          <p:sp>
            <p:nvSpPr>
              <p:cNvPr id="128" name="Content Placeholder 2"/>
              <p:cNvSpPr txBox="1">
                <a:spLocks noRot="1" noChangeAspect="1" noMove="1" noResize="1" noEditPoints="1" noAdjustHandles="1" noChangeArrowheads="1" noChangeShapeType="1" noTextEdit="1"/>
              </p:cNvSpPr>
              <p:nvPr/>
            </p:nvSpPr>
            <p:spPr>
              <a:xfrm>
                <a:off x="9324528" y="246684"/>
                <a:ext cx="8229600" cy="4681633"/>
              </a:xfrm>
              <a:prstGeom prst="rect">
                <a:avLst/>
              </a:prstGeom>
              <a:blipFill rotWithShape="1">
                <a:blip r:embed="rId3"/>
                <a:stretch>
                  <a:fillRect l="-1185" t="-10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Rectangle 128"/>
              <p:cNvSpPr/>
              <p:nvPr/>
            </p:nvSpPr>
            <p:spPr>
              <a:xfrm>
                <a:off x="-6424" y="3344674"/>
                <a:ext cx="76809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de-AT" sz="2800" i="1" smtClean="0">
                              <a:latin typeface="Cambria Math" panose="02040503050406030204" pitchFamily="18" charset="0"/>
                            </a:rPr>
                          </m:ctrlPr>
                        </m:sSupPr>
                        <m:e>
                          <m:r>
                            <a:rPr lang="de-AT" sz="2800" i="1">
                              <a:latin typeface="Cambria Math" panose="02040503050406030204" pitchFamily="18" charset="0"/>
                            </a:rPr>
                            <m:t>𝐺</m:t>
                          </m:r>
                        </m:e>
                        <m:sup>
                          <m:r>
                            <a:rPr lang="de-AT" sz="2800" i="1">
                              <a:latin typeface="Cambria Math" panose="02040503050406030204" pitchFamily="18" charset="0"/>
                            </a:rPr>
                            <m:t>∗</m:t>
                          </m:r>
                        </m:sup>
                      </m:sSup>
                      <m:r>
                        <a:rPr lang="de-AT" sz="2800" b="0" i="0" smtClean="0">
                          <a:latin typeface="Cambria Math" panose="02040503050406030204" pitchFamily="18" charset="0"/>
                        </a:rPr>
                        <m:t>:</m:t>
                      </m:r>
                    </m:oMath>
                  </m:oMathPara>
                </a14:m>
                <a:endParaRPr lang="de-AT" sz="2800" dirty="0"/>
              </a:p>
            </p:txBody>
          </p:sp>
        </mc:Choice>
        <mc:Fallback xmlns="">
          <p:sp>
            <p:nvSpPr>
              <p:cNvPr id="129" name="Rectangle 128"/>
              <p:cNvSpPr>
                <a:spLocks noRot="1" noChangeAspect="1" noMove="1" noResize="1" noEditPoints="1" noAdjustHandles="1" noChangeArrowheads="1" noChangeShapeType="1" noTextEdit="1"/>
              </p:cNvSpPr>
              <p:nvPr/>
            </p:nvSpPr>
            <p:spPr>
              <a:xfrm>
                <a:off x="-6424" y="3344674"/>
                <a:ext cx="768095" cy="523220"/>
              </a:xfrm>
              <a:prstGeom prst="rect">
                <a:avLst/>
              </a:prstGeom>
              <a:blipFill rotWithShape="0">
                <a:blip r:embed="rId4"/>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127" name="Rectangle 128"/>
              <p:cNvSpPr/>
              <p:nvPr/>
            </p:nvSpPr>
            <p:spPr>
              <a:xfrm>
                <a:off x="-5252" y="3343776"/>
                <a:ext cx="768095" cy="5241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de-AT" sz="2800" i="1" smtClean="0">
                              <a:latin typeface="Cambria Math" panose="02040503050406030204" pitchFamily="18" charset="0"/>
                            </a:rPr>
                          </m:ctrlPr>
                        </m:sSupPr>
                        <m:e>
                          <m:acc>
                            <m:accPr>
                              <m:chr m:val="̅"/>
                              <m:ctrlPr>
                                <a:rPr lang="de-AT" sz="2800" i="1" smtClean="0">
                                  <a:latin typeface="Cambria Math" panose="02040503050406030204" pitchFamily="18" charset="0"/>
                                </a:rPr>
                              </m:ctrlPr>
                            </m:accPr>
                            <m:e>
                              <m:r>
                                <a:rPr lang="de-AT" sz="2800" b="0" i="1" smtClean="0">
                                  <a:latin typeface="Cambria Math"/>
                                </a:rPr>
                                <m:t>𝐺</m:t>
                              </m:r>
                            </m:e>
                          </m:acc>
                        </m:e>
                        <m:sup>
                          <m:r>
                            <a:rPr lang="de-AT" sz="2800" b="0" i="1" smtClean="0">
                              <a:latin typeface="Cambria Math"/>
                            </a:rPr>
                            <m:t>∗</m:t>
                          </m:r>
                        </m:sup>
                      </m:sSup>
                      <m:r>
                        <a:rPr lang="de-AT" sz="2800" b="0" i="0" smtClean="0">
                          <a:latin typeface="Cambria Math" panose="02040503050406030204" pitchFamily="18" charset="0"/>
                        </a:rPr>
                        <m:t>:</m:t>
                      </m:r>
                    </m:oMath>
                  </m:oMathPara>
                </a14:m>
                <a:endParaRPr lang="de-AT" sz="2800" dirty="0"/>
              </a:p>
            </p:txBody>
          </p:sp>
        </mc:Choice>
        <mc:Fallback xmlns="">
          <p:sp>
            <p:nvSpPr>
              <p:cNvPr id="127" name="Rectangle 128"/>
              <p:cNvSpPr>
                <a:spLocks noRot="1" noChangeAspect="1" noMove="1" noResize="1" noEditPoints="1" noAdjustHandles="1" noChangeArrowheads="1" noChangeShapeType="1" noTextEdit="1"/>
              </p:cNvSpPr>
              <p:nvPr/>
            </p:nvSpPr>
            <p:spPr>
              <a:xfrm>
                <a:off x="-5252" y="3343776"/>
                <a:ext cx="768095" cy="524118"/>
              </a:xfrm>
              <a:prstGeom prst="rect">
                <a:avLst/>
              </a:prstGeom>
              <a:blipFill rotWithShape="1">
                <a:blip r:embed="rId5"/>
                <a:stretch>
                  <a:fillRect/>
                </a:stretch>
              </a:blipFill>
            </p:spPr>
            <p:txBody>
              <a:bodyPr/>
              <a:lstStyle/>
              <a:p>
                <a:r>
                  <a:rPr lang="en-US">
                    <a:noFill/>
                  </a:rPr>
                  <a:t> </a:t>
                </a:r>
              </a:p>
            </p:txBody>
          </p:sp>
        </mc:Fallback>
      </mc:AlternateContent>
      <p:sp>
        <p:nvSpPr>
          <p:cNvPr id="137" name="Freeform 72"/>
          <p:cNvSpPr/>
          <p:nvPr/>
        </p:nvSpPr>
        <p:spPr>
          <a:xfrm>
            <a:off x="2397803" y="2347911"/>
            <a:ext cx="1476375" cy="530225"/>
          </a:xfrm>
          <a:custGeom>
            <a:avLst/>
            <a:gdLst>
              <a:gd name="connsiteX0" fmla="*/ 0 w 1476375"/>
              <a:gd name="connsiteY0" fmla="*/ 501650 h 530225"/>
              <a:gd name="connsiteX1" fmla="*/ 136525 w 1476375"/>
              <a:gd name="connsiteY1" fmla="*/ 530225 h 530225"/>
              <a:gd name="connsiteX2" fmla="*/ 774700 w 1476375"/>
              <a:gd name="connsiteY2" fmla="*/ 196850 h 530225"/>
              <a:gd name="connsiteX3" fmla="*/ 787400 w 1476375"/>
              <a:gd name="connsiteY3" fmla="*/ 215900 h 530225"/>
              <a:gd name="connsiteX4" fmla="*/ 904875 w 1476375"/>
              <a:gd name="connsiteY4" fmla="*/ 168275 h 530225"/>
              <a:gd name="connsiteX5" fmla="*/ 901700 w 1476375"/>
              <a:gd name="connsiteY5" fmla="*/ 149225 h 530225"/>
              <a:gd name="connsiteX6" fmla="*/ 1085850 w 1476375"/>
              <a:gd name="connsiteY6" fmla="*/ 82550 h 530225"/>
              <a:gd name="connsiteX7" fmla="*/ 1289050 w 1476375"/>
              <a:gd name="connsiteY7" fmla="*/ 101600 h 530225"/>
              <a:gd name="connsiteX8" fmla="*/ 1339850 w 1476375"/>
              <a:gd name="connsiteY8" fmla="*/ 0 h 530225"/>
              <a:gd name="connsiteX9" fmla="*/ 1476375 w 1476375"/>
              <a:gd name="connsiteY9" fmla="*/ 53975 h 53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6375" h="530225">
                <a:moveTo>
                  <a:pt x="0" y="501650"/>
                </a:moveTo>
                <a:lnTo>
                  <a:pt x="136525" y="530225"/>
                </a:lnTo>
                <a:lnTo>
                  <a:pt x="774700" y="196850"/>
                </a:lnTo>
                <a:lnTo>
                  <a:pt x="787400" y="215900"/>
                </a:lnTo>
                <a:lnTo>
                  <a:pt x="904875" y="168275"/>
                </a:lnTo>
                <a:lnTo>
                  <a:pt x="901700" y="149225"/>
                </a:lnTo>
                <a:lnTo>
                  <a:pt x="1085850" y="82550"/>
                </a:lnTo>
                <a:lnTo>
                  <a:pt x="1289050" y="101600"/>
                </a:lnTo>
                <a:lnTo>
                  <a:pt x="1339850" y="0"/>
                </a:lnTo>
                <a:lnTo>
                  <a:pt x="1476375" y="539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mc:AlternateContent xmlns:mc="http://schemas.openxmlformats.org/markup-compatibility/2006" xmlns:a14="http://schemas.microsoft.com/office/drawing/2010/main">
        <mc:Choice Requires="a14">
          <p:sp>
            <p:nvSpPr>
              <p:cNvPr id="5" name="Textfeld 4"/>
              <p:cNvSpPr txBox="1"/>
              <p:nvPr/>
            </p:nvSpPr>
            <p:spPr>
              <a:xfrm>
                <a:off x="2854802" y="2125836"/>
                <a:ext cx="41857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AT" b="0" i="1" smtClean="0">
                          <a:latin typeface="Cambria Math"/>
                        </a:rPr>
                        <m:t>𝑠</m:t>
                      </m:r>
                    </m:oMath>
                  </m:oMathPara>
                </a14:m>
                <a:endParaRPr lang="en-US" dirty="0"/>
              </a:p>
            </p:txBody>
          </p:sp>
        </mc:Choice>
        <mc:Fallback xmlns="">
          <p:sp>
            <p:nvSpPr>
              <p:cNvPr id="5" name="Textfeld 4"/>
              <p:cNvSpPr txBox="1">
                <a:spLocks noRot="1" noChangeAspect="1" noMove="1" noResize="1" noEditPoints="1" noAdjustHandles="1" noChangeArrowheads="1" noChangeShapeType="1" noTextEdit="1"/>
              </p:cNvSpPr>
              <p:nvPr/>
            </p:nvSpPr>
            <p:spPr>
              <a:xfrm>
                <a:off x="2854802" y="2125836"/>
                <a:ext cx="418576" cy="46166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Content Placeholder 2"/>
              <p:cNvSpPr txBox="1">
                <a:spLocks/>
              </p:cNvSpPr>
              <p:nvPr/>
            </p:nvSpPr>
            <p:spPr>
              <a:xfrm>
                <a:off x="4860032" y="788400"/>
                <a:ext cx="3826768" cy="38050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de-AT" b="0" dirty="0" smtClean="0"/>
                  <a:t>Working on residual </a:t>
                </a:r>
                <a:r>
                  <a:rPr lang="de-AT" b="0" dirty="0" err="1" smtClean="0"/>
                  <a:t>graph</a:t>
                </a:r>
                <a:r>
                  <a:rPr lang="de-AT" b="0" dirty="0" smtClean="0"/>
                  <a:t> </a:t>
                </a:r>
                <a14:m>
                  <m:oMath xmlns:m="http://schemas.openxmlformats.org/officeDocument/2006/math">
                    <m:sSup>
                      <m:sSupPr>
                        <m:ctrlPr>
                          <a:rPr lang="de-AT" i="1">
                            <a:latin typeface="Cambria Math" panose="02040503050406030204" pitchFamily="18" charset="0"/>
                          </a:rPr>
                        </m:ctrlPr>
                      </m:sSupPr>
                      <m:e>
                        <m:acc>
                          <m:accPr>
                            <m:chr m:val="̅"/>
                            <m:ctrlPr>
                              <a:rPr lang="de-AT" i="1">
                                <a:latin typeface="Cambria Math" panose="02040503050406030204" pitchFamily="18" charset="0"/>
                              </a:rPr>
                            </m:ctrlPr>
                          </m:accPr>
                          <m:e>
                            <m:r>
                              <a:rPr lang="de-AT" b="0" i="1">
                                <a:latin typeface="Cambria Math" panose="02040503050406030204" pitchFamily="18" charset="0"/>
                              </a:rPr>
                              <m:t>𝐺</m:t>
                            </m:r>
                          </m:e>
                        </m:acc>
                      </m:e>
                      <m:sup>
                        <m:r>
                          <a:rPr lang="de-AT" i="1">
                            <a:latin typeface="Cambria Math" panose="02040503050406030204" pitchFamily="18" charset="0"/>
                          </a:rPr>
                          <m:t>∗</m:t>
                        </m:r>
                      </m:sup>
                    </m:sSup>
                  </m:oMath>
                </a14:m>
                <a:endParaRPr lang="de-AT" b="0" dirty="0"/>
              </a:p>
              <a:p>
                <a:pPr fontAlgn="auto">
                  <a:spcAft>
                    <a:spcPts val="0"/>
                  </a:spcAft>
                </a:pPr>
                <a:r>
                  <a:rPr lang="de-AT" b="0" dirty="0" err="1" smtClean="0"/>
                  <a:t>Greedy</a:t>
                </a:r>
                <a:r>
                  <a:rPr lang="de-AT" b="0" dirty="0" smtClean="0"/>
                  <a:t> </a:t>
                </a:r>
                <a:r>
                  <a:rPr lang="de-AT" b="0" dirty="0" err="1" smtClean="0"/>
                  <a:t>approach</a:t>
                </a:r>
                <a:endParaRPr lang="de-AT" b="0" dirty="0" smtClean="0"/>
              </a:p>
              <a:p>
                <a:pPr fontAlgn="auto">
                  <a:spcAft>
                    <a:spcPts val="0"/>
                  </a:spcAft>
                </a:pPr>
                <a:r>
                  <a:rPr lang="de-AT" b="0" dirty="0" err="1" smtClean="0"/>
                  <a:t>Each</a:t>
                </a:r>
                <a:r>
                  <a:rPr lang="de-AT" b="0" dirty="0" smtClean="0"/>
                  <a:t> </a:t>
                </a:r>
                <a:r>
                  <a:rPr lang="de-AT" b="0" dirty="0" err="1" smtClean="0"/>
                  <a:t>iteration</a:t>
                </a:r>
                <a:endParaRPr lang="de-AT" b="0" dirty="0" smtClean="0"/>
              </a:p>
              <a:p>
                <a:pPr lvl="1" fontAlgn="auto">
                  <a:spcAft>
                    <a:spcPts val="0"/>
                  </a:spcAft>
                </a:pPr>
                <a:r>
                  <a:rPr lang="de-AT" dirty="0" smtClean="0"/>
                  <a:t>Find </a:t>
                </a:r>
                <a:r>
                  <a:rPr lang="de-AT" dirty="0" err="1" smtClean="0"/>
                  <a:t>and</a:t>
                </a:r>
                <a:r>
                  <a:rPr lang="de-AT" dirty="0" smtClean="0"/>
                  <a:t> </a:t>
                </a:r>
                <a:r>
                  <a:rPr lang="de-AT" dirty="0" err="1" smtClean="0"/>
                  <a:t>remove</a:t>
                </a:r>
                <a:r>
                  <a:rPr lang="de-AT" dirty="0" smtClean="0"/>
                  <a:t> </a:t>
                </a:r>
                <a:r>
                  <a:rPr lang="de-AT" dirty="0" err="1" smtClean="0"/>
                  <a:t>segment</a:t>
                </a:r>
                <a:r>
                  <a:rPr lang="de-AT" dirty="0" smtClean="0"/>
                  <a:t> </a:t>
                </a:r>
                <a14:m>
                  <m:oMath xmlns:m="http://schemas.openxmlformats.org/officeDocument/2006/math">
                    <m:r>
                      <a:rPr lang="de-AT" i="1" smtClean="0">
                        <a:latin typeface="Cambria Math" panose="02040503050406030204" pitchFamily="18" charset="0"/>
                        <a:ea typeface="Cambria Math" panose="02040503050406030204" pitchFamily="18" charset="0"/>
                      </a:rPr>
                      <m:t>𝑠</m:t>
                    </m:r>
                  </m:oMath>
                </a14:m>
                <a:r>
                  <a:rPr lang="de-AT" dirty="0" smtClean="0">
                    <a:ea typeface="Cambria Math" panose="02040503050406030204" pitchFamily="18" charset="0"/>
                  </a:rPr>
                  <a:t> </a:t>
                </a:r>
                <a:r>
                  <a:rPr lang="de-AT" dirty="0" err="1" smtClean="0">
                    <a:ea typeface="Cambria Math" panose="02040503050406030204" pitchFamily="18" charset="0"/>
                  </a:rPr>
                  <a:t>for</a:t>
                </a:r>
                <a:r>
                  <a:rPr lang="de-AT" dirty="0" smtClean="0">
                    <a:ea typeface="Cambria Math" panose="02040503050406030204" pitchFamily="18" charset="0"/>
                  </a:rPr>
                  <a:t> </a:t>
                </a:r>
                <a:r>
                  <a:rPr lang="de-AT" dirty="0" err="1" smtClean="0">
                    <a:ea typeface="Cambria Math" panose="02040503050406030204" pitchFamily="18" charset="0"/>
                  </a:rPr>
                  <a:t>which</a:t>
                </a:r>
                <a:r>
                  <a:rPr lang="de-AT" dirty="0" smtClean="0">
                    <a:ea typeface="Cambria Math" panose="02040503050406030204" pitchFamily="18" charset="0"/>
                  </a:rPr>
                  <a:t> </a:t>
                </a:r>
                <a:r>
                  <a:rPr lang="de-AT" dirty="0" err="1" smtClean="0">
                    <a:ea typeface="Cambria Math" panose="02040503050406030204" pitchFamily="18" charset="0"/>
                  </a:rPr>
                  <a:t>energy</a:t>
                </a:r>
                <a:r>
                  <a:rPr lang="de-AT" dirty="0" smtClean="0">
                    <a:ea typeface="Cambria Math" panose="02040503050406030204" pitchFamily="18" charset="0"/>
                  </a:rPr>
                  <a:t> </a:t>
                </a:r>
                <a:r>
                  <a:rPr lang="de-AT" dirty="0" err="1" smtClean="0">
                    <a:ea typeface="Cambria Math" panose="02040503050406030204" pitchFamily="18" charset="0"/>
                  </a:rPr>
                  <a:t>increase</a:t>
                </a:r>
                <a:r>
                  <a:rPr lang="de-AT" dirty="0" smtClean="0">
                    <a:ea typeface="Cambria Math" panose="02040503050406030204" pitchFamily="18" charset="0"/>
                  </a:rPr>
                  <a:t> </a:t>
                </a:r>
                <a:r>
                  <a:rPr lang="de-AT" dirty="0" err="1" smtClean="0">
                    <a:ea typeface="Cambria Math" panose="02040503050406030204" pitchFamily="18" charset="0"/>
                  </a:rPr>
                  <a:t>is</a:t>
                </a:r>
                <a:r>
                  <a:rPr lang="de-AT" dirty="0" smtClean="0">
                    <a:ea typeface="Cambria Math" panose="02040503050406030204" pitchFamily="18" charset="0"/>
                  </a:rPr>
                  <a:t> minimal</a:t>
                </a:r>
              </a:p>
              <a:p>
                <a:pPr marL="457200" lvl="1" indent="0" fontAlgn="auto">
                  <a:spcAft>
                    <a:spcPts val="0"/>
                  </a:spcAft>
                  <a:buNone/>
                </a:pPr>
                <a:endParaRPr lang="de-AT" b="0" dirty="0"/>
              </a:p>
            </p:txBody>
          </p:sp>
        </mc:Choice>
        <mc:Fallback xmlns="">
          <p:sp>
            <p:nvSpPr>
              <p:cNvPr id="141" name="Content Placeholder 2"/>
              <p:cNvSpPr txBox="1">
                <a:spLocks noRot="1" noChangeAspect="1" noMove="1" noResize="1" noEditPoints="1" noAdjustHandles="1" noChangeArrowheads="1" noChangeShapeType="1" noTextEdit="1"/>
              </p:cNvSpPr>
              <p:nvPr/>
            </p:nvSpPr>
            <p:spPr>
              <a:xfrm>
                <a:off x="4860032" y="788400"/>
                <a:ext cx="3826768" cy="3805070"/>
              </a:xfrm>
              <a:prstGeom prst="rect">
                <a:avLst/>
              </a:prstGeom>
              <a:blipFill rotWithShape="1">
                <a:blip r:embed="rId7"/>
                <a:stretch>
                  <a:fillRect l="-2707" t="-1440"/>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1E715380-4A69-4FAD-BF5D-F63BA9227062}" type="slidenum">
              <a:rPr lang="de-AT" smtClean="0"/>
              <a:pPr/>
              <a:t>25</a:t>
            </a:fld>
            <a:endParaRPr lang="de-AT" dirty="0"/>
          </a:p>
        </p:txBody>
      </p:sp>
    </p:spTree>
    <p:extLst>
      <p:ext uri="{BB962C8B-B14F-4D97-AF65-F5344CB8AC3E}">
        <p14:creationId xmlns:p14="http://schemas.microsoft.com/office/powerpoint/2010/main" val="40790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fade">
                                      <p:cBhvr>
                                        <p:cTn id="7" dur="500"/>
                                        <p:tgtEl>
                                          <p:spTgt spid="141">
                                            <p:txEl>
                                              <p:pRg st="0" end="0"/>
                                            </p:txEl>
                                          </p:spTgt>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29"/>
                                        </p:tgtEl>
                                      </p:cBhvr>
                                    </p:animEffect>
                                    <p:set>
                                      <p:cBhvr>
                                        <p:cTn id="11" dur="1" fill="hold">
                                          <p:stCondLst>
                                            <p:cond delay="499"/>
                                          </p:stCondLst>
                                        </p:cTn>
                                        <p:tgtEl>
                                          <p:spTgt spid="129"/>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127"/>
                                        </p:tgtEl>
                                        <p:attrNameLst>
                                          <p:attrName>style.visibility</p:attrName>
                                        </p:attrNameLst>
                                      </p:cBhvr>
                                      <p:to>
                                        <p:strVal val="visible"/>
                                      </p:to>
                                    </p:set>
                                    <p:animEffect transition="in" filter="fade">
                                      <p:cBhvr>
                                        <p:cTn id="14" dur="500"/>
                                        <p:tgtEl>
                                          <p:spTgt spid="127"/>
                                        </p:tgtEl>
                                      </p:cBhvr>
                                    </p:animEffect>
                                  </p:childTnLst>
                                </p:cTn>
                              </p:par>
                            </p:childTnLst>
                          </p:cTn>
                        </p:par>
                        <p:par>
                          <p:cTn id="15" fill="hold">
                            <p:stCondLst>
                              <p:cond delay="1000"/>
                            </p:stCondLst>
                            <p:childTnLst>
                              <p:par>
                                <p:cTn id="16" presetID="26" presetClass="emph" presetSubtype="0" fill="hold" nodeType="afterEffect">
                                  <p:stCondLst>
                                    <p:cond delay="0"/>
                                  </p:stCondLst>
                                  <p:childTnLst>
                                    <p:animEffect transition="out" filter="fade">
                                      <p:cBhvr>
                                        <p:cTn id="17" dur="500" tmFilter="0, 0; .2, .5; .8, .5; 1, 0"/>
                                        <p:tgtEl>
                                          <p:spTgt spid="126"/>
                                        </p:tgtEl>
                                      </p:cBhvr>
                                    </p:animEffect>
                                    <p:animScale>
                                      <p:cBhvr>
                                        <p:cTn id="18" dur="250" autoRev="1" fill="hold"/>
                                        <p:tgtEl>
                                          <p:spTgt spid="126"/>
                                        </p:tgtEl>
                                      </p:cBhvr>
                                      <p:by x="105000" y="105000"/>
                                    </p:animScale>
                                  </p:childTnLst>
                                </p:cTn>
                              </p:par>
                            </p:childTnLst>
                          </p:cTn>
                        </p:par>
                        <p:par>
                          <p:cTn id="19" fill="hold">
                            <p:stCondLst>
                              <p:cond delay="1500"/>
                            </p:stCondLst>
                            <p:childTnLst>
                              <p:par>
                                <p:cTn id="20" presetID="1" presetClass="exit" presetSubtype="0" fill="hold" grpId="2" nodeType="afterEffect">
                                  <p:stCondLst>
                                    <p:cond delay="0"/>
                                  </p:stCondLst>
                                  <p:childTnLst>
                                    <p:set>
                                      <p:cBhvr>
                                        <p:cTn id="21" dur="1" fill="hold">
                                          <p:stCondLst>
                                            <p:cond delay="0"/>
                                          </p:stCondLst>
                                        </p:cTn>
                                        <p:tgtEl>
                                          <p:spTgt spid="13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1">
                                            <p:txEl>
                                              <p:pRg st="1" end="1"/>
                                            </p:txEl>
                                          </p:spTgt>
                                        </p:tgtEl>
                                        <p:attrNameLst>
                                          <p:attrName>style.visibility</p:attrName>
                                        </p:attrNameLst>
                                      </p:cBhvr>
                                      <p:to>
                                        <p:strVal val="visible"/>
                                      </p:to>
                                    </p:set>
                                    <p:animEffect transition="in" filter="fade">
                                      <p:cBhvr>
                                        <p:cTn id="26" dur="500"/>
                                        <p:tgtEl>
                                          <p:spTgt spid="14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1">
                                            <p:txEl>
                                              <p:pRg st="2" end="2"/>
                                            </p:txEl>
                                          </p:spTgt>
                                        </p:tgtEl>
                                        <p:attrNameLst>
                                          <p:attrName>style.visibility</p:attrName>
                                        </p:attrNameLst>
                                      </p:cBhvr>
                                      <p:to>
                                        <p:strVal val="visible"/>
                                      </p:to>
                                    </p:set>
                                    <p:animEffect transition="in" filter="fade">
                                      <p:cBhvr>
                                        <p:cTn id="31" dur="500"/>
                                        <p:tgtEl>
                                          <p:spTgt spid="141">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41">
                                            <p:txEl>
                                              <p:pRg st="3" end="3"/>
                                            </p:txEl>
                                          </p:spTgt>
                                        </p:tgtEl>
                                        <p:attrNameLst>
                                          <p:attrName>style.visibility</p:attrName>
                                        </p:attrNameLst>
                                      </p:cBhvr>
                                      <p:to>
                                        <p:strVal val="visible"/>
                                      </p:to>
                                    </p:set>
                                    <p:animEffect transition="in" filter="fade">
                                      <p:cBhvr>
                                        <p:cTn id="34" dur="500"/>
                                        <p:tgtEl>
                                          <p:spTgt spid="141">
                                            <p:txEl>
                                              <p:pRg st="3" end="3"/>
                                            </p:txEl>
                                          </p:spTgt>
                                        </p:tgtEl>
                                      </p:cBhvr>
                                    </p:animEffect>
                                  </p:childTnLst>
                                </p:cTn>
                              </p:par>
                            </p:childTnLst>
                          </p:cTn>
                        </p:par>
                        <p:par>
                          <p:cTn id="35" fill="hold">
                            <p:stCondLst>
                              <p:cond delay="500"/>
                            </p:stCondLst>
                            <p:childTnLst>
                              <p:par>
                                <p:cTn id="36" presetID="1" presetClass="entr" presetSubtype="0" fill="hold" grpId="1" nodeType="afterEffect">
                                  <p:stCondLst>
                                    <p:cond delay="0"/>
                                  </p:stCondLst>
                                  <p:childTnLst>
                                    <p:set>
                                      <p:cBhvr>
                                        <p:cTn id="37" dur="1" fill="hold">
                                          <p:stCondLst>
                                            <p:cond delay="0"/>
                                          </p:stCondLst>
                                        </p:cTn>
                                        <p:tgtEl>
                                          <p:spTgt spid="137"/>
                                        </p:tgtEl>
                                        <p:attrNameLst>
                                          <p:attrName>style.visibility</p:attrName>
                                        </p:attrNameLst>
                                      </p:cBhvr>
                                      <p:to>
                                        <p:strVal val="visible"/>
                                      </p:to>
                                    </p:set>
                                  </p:childTnLst>
                                </p:cTn>
                              </p:par>
                            </p:childTnLst>
                          </p:cTn>
                        </p:par>
                        <p:par>
                          <p:cTn id="38" fill="hold">
                            <p:stCondLst>
                              <p:cond delay="500"/>
                            </p:stCondLst>
                            <p:childTnLst>
                              <p:par>
                                <p:cTn id="39" presetID="26" presetClass="emph" presetSubtype="0" fill="hold" grpId="0" nodeType="afterEffect">
                                  <p:stCondLst>
                                    <p:cond delay="0"/>
                                  </p:stCondLst>
                                  <p:childTnLst>
                                    <p:animEffect transition="out" filter="fade">
                                      <p:cBhvr>
                                        <p:cTn id="40" dur="500" tmFilter="0, 0; .2, .5; .8, .5; 1, 0"/>
                                        <p:tgtEl>
                                          <p:spTgt spid="137"/>
                                        </p:tgtEl>
                                      </p:cBhvr>
                                    </p:animEffect>
                                    <p:animScale>
                                      <p:cBhvr>
                                        <p:cTn id="41" dur="250" autoRev="1" fill="hold"/>
                                        <p:tgtEl>
                                          <p:spTgt spid="137"/>
                                        </p:tgtEl>
                                      </p:cBhvr>
                                      <p:by x="105000" y="105000"/>
                                    </p:animScale>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27" grpId="0"/>
      <p:bldP spid="137" grpId="0" animBg="1"/>
      <p:bldP spid="137" grpId="1" animBg="1"/>
      <p:bldP spid="137" grpId="2"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7" y="1758567"/>
            <a:ext cx="4752525" cy="3360184"/>
          </a:xfrm>
          <a:prstGeom prst="rect">
            <a:avLst/>
          </a:prstGeom>
        </p:spPr>
      </p:pic>
      <p:sp>
        <p:nvSpPr>
          <p:cNvPr id="66" name="Freeform 65"/>
          <p:cNvSpPr/>
          <p:nvPr/>
        </p:nvSpPr>
        <p:spPr>
          <a:xfrm>
            <a:off x="1245394" y="3090863"/>
            <a:ext cx="292894" cy="59531"/>
          </a:xfrm>
          <a:custGeom>
            <a:avLst/>
            <a:gdLst>
              <a:gd name="connsiteX0" fmla="*/ 0 w 292894"/>
              <a:gd name="connsiteY0" fmla="*/ 59531 h 59531"/>
              <a:gd name="connsiteX1" fmla="*/ 111919 w 292894"/>
              <a:gd name="connsiteY1" fmla="*/ 0 h 59531"/>
              <a:gd name="connsiteX2" fmla="*/ 150019 w 292894"/>
              <a:gd name="connsiteY2" fmla="*/ 16668 h 59531"/>
              <a:gd name="connsiteX3" fmla="*/ 192881 w 292894"/>
              <a:gd name="connsiteY3" fmla="*/ 0 h 59531"/>
              <a:gd name="connsiteX4" fmla="*/ 292894 w 292894"/>
              <a:gd name="connsiteY4" fmla="*/ 26193 h 5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894" h="59531">
                <a:moveTo>
                  <a:pt x="0" y="59531"/>
                </a:moveTo>
                <a:lnTo>
                  <a:pt x="111919" y="0"/>
                </a:lnTo>
                <a:lnTo>
                  <a:pt x="150019" y="16668"/>
                </a:lnTo>
                <a:lnTo>
                  <a:pt x="192881" y="0"/>
                </a:lnTo>
                <a:lnTo>
                  <a:pt x="292894" y="2619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le 1"/>
          <p:cNvSpPr>
            <a:spLocks noGrp="1"/>
          </p:cNvSpPr>
          <p:nvPr>
            <p:ph type="title"/>
          </p:nvPr>
        </p:nvSpPr>
        <p:spPr/>
        <p:txBody>
          <a:bodyPr/>
          <a:lstStyle/>
          <a:p>
            <a:r>
              <a:rPr lang="de-AT" dirty="0" smtClean="0"/>
              <a:t>Routing Graph	</a:t>
            </a:r>
            <a:endParaRPr lang="de-AT" dirty="0"/>
          </a:p>
        </p:txBody>
      </p:sp>
      <p:sp>
        <p:nvSpPr>
          <p:cNvPr id="3" name="Content Placeholder 2"/>
          <p:cNvSpPr>
            <a:spLocks noGrp="1"/>
          </p:cNvSpPr>
          <p:nvPr>
            <p:ph idx="1"/>
          </p:nvPr>
        </p:nvSpPr>
        <p:spPr/>
        <p:txBody>
          <a:bodyPr/>
          <a:lstStyle/>
          <a:p>
            <a:r>
              <a:rPr lang="de-AT" sz="2800" dirty="0" smtClean="0"/>
              <a:t>Final </a:t>
            </a:r>
            <a:r>
              <a:rPr lang="de-AT" sz="2800" dirty="0" err="1" smtClean="0"/>
              <a:t>Result</a:t>
            </a:r>
            <a:endParaRPr lang="de-AT" sz="2800" dirty="0" smtClean="0"/>
          </a:p>
          <a:p>
            <a:pPr lvl="1">
              <a:tabLst>
                <a:tab pos="7353300" algn="l"/>
              </a:tabLst>
            </a:pPr>
            <a:r>
              <a:rPr lang="de-AT" sz="2400" dirty="0" err="1" smtClean="0"/>
              <a:t>Is</a:t>
            </a:r>
            <a:r>
              <a:rPr lang="de-AT" sz="2400" dirty="0" smtClean="0"/>
              <a:t> </a:t>
            </a:r>
            <a:r>
              <a:rPr lang="de-AT" sz="2400" dirty="0" err="1" smtClean="0"/>
              <a:t>rendered</a:t>
            </a:r>
            <a:r>
              <a:rPr lang="de-AT" sz="2400" dirty="0" smtClean="0"/>
              <a:t> </a:t>
            </a:r>
            <a:r>
              <a:rPr lang="de-AT" sz="2400" dirty="0" err="1" smtClean="0"/>
              <a:t>as</a:t>
            </a:r>
            <a:r>
              <a:rPr lang="de-AT" sz="2400" dirty="0" smtClean="0"/>
              <a:t> </a:t>
            </a:r>
            <a:r>
              <a:rPr lang="de-AT" sz="2400" dirty="0" err="1" smtClean="0"/>
              <a:t>polyline</a:t>
            </a:r>
            <a:r>
              <a:rPr lang="de-AT" sz="2400" dirty="0" smtClean="0"/>
              <a:t> </a:t>
            </a:r>
            <a:r>
              <a:rPr lang="de-AT" sz="2400" dirty="0" err="1" smtClean="0"/>
              <a:t>into</a:t>
            </a:r>
            <a:r>
              <a:rPr lang="de-AT" sz="2400" dirty="0" smtClean="0"/>
              <a:t> </a:t>
            </a:r>
            <a:r>
              <a:rPr lang="de-AT" sz="2400" dirty="0" err="1" smtClean="0"/>
              <a:t>the</a:t>
            </a:r>
            <a:r>
              <a:rPr lang="de-AT" sz="2400" dirty="0"/>
              <a:t> </a:t>
            </a:r>
            <a:r>
              <a:rPr lang="de-AT" sz="2400" dirty="0" err="1" smtClean="0"/>
              <a:t>maps</a:t>
            </a:r>
            <a:endParaRPr lang="de-AT" sz="2400" dirty="0" smtClean="0"/>
          </a:p>
        </p:txBody>
      </p:sp>
      <p:sp>
        <p:nvSpPr>
          <p:cNvPr id="26" name="Freeform 25"/>
          <p:cNvSpPr/>
          <p:nvPr/>
        </p:nvSpPr>
        <p:spPr>
          <a:xfrm>
            <a:off x="720661" y="2317197"/>
            <a:ext cx="533400" cy="955675"/>
          </a:xfrm>
          <a:custGeom>
            <a:avLst/>
            <a:gdLst>
              <a:gd name="connsiteX0" fmla="*/ 0 w 533400"/>
              <a:gd name="connsiteY0" fmla="*/ 0 h 955675"/>
              <a:gd name="connsiteX1" fmla="*/ 168275 w 533400"/>
              <a:gd name="connsiteY1" fmla="*/ 393700 h 955675"/>
              <a:gd name="connsiteX2" fmla="*/ 234950 w 533400"/>
              <a:gd name="connsiteY2" fmla="*/ 371475 h 955675"/>
              <a:gd name="connsiteX3" fmla="*/ 263525 w 533400"/>
              <a:gd name="connsiteY3" fmla="*/ 469900 h 955675"/>
              <a:gd name="connsiteX4" fmla="*/ 441325 w 533400"/>
              <a:gd name="connsiteY4" fmla="*/ 717550 h 955675"/>
              <a:gd name="connsiteX5" fmla="*/ 463550 w 533400"/>
              <a:gd name="connsiteY5" fmla="*/ 688975 h 955675"/>
              <a:gd name="connsiteX6" fmla="*/ 533400 w 533400"/>
              <a:gd name="connsiteY6" fmla="*/ 835025 h 955675"/>
              <a:gd name="connsiteX7" fmla="*/ 352425 w 533400"/>
              <a:gd name="connsiteY7" fmla="*/ 920750 h 955675"/>
              <a:gd name="connsiteX8" fmla="*/ 339725 w 533400"/>
              <a:gd name="connsiteY8" fmla="*/ 955675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 h="955675">
                <a:moveTo>
                  <a:pt x="0" y="0"/>
                </a:moveTo>
                <a:lnTo>
                  <a:pt x="168275" y="393700"/>
                </a:lnTo>
                <a:lnTo>
                  <a:pt x="234950" y="371475"/>
                </a:lnTo>
                <a:lnTo>
                  <a:pt x="263525" y="469900"/>
                </a:lnTo>
                <a:lnTo>
                  <a:pt x="441325" y="717550"/>
                </a:lnTo>
                <a:lnTo>
                  <a:pt x="463550" y="688975"/>
                </a:lnTo>
                <a:lnTo>
                  <a:pt x="533400" y="835025"/>
                </a:lnTo>
                <a:lnTo>
                  <a:pt x="352425" y="920750"/>
                </a:lnTo>
                <a:lnTo>
                  <a:pt x="339725" y="9556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0" name="Freeform 29"/>
          <p:cNvSpPr/>
          <p:nvPr/>
        </p:nvSpPr>
        <p:spPr>
          <a:xfrm>
            <a:off x="1539811" y="3120472"/>
            <a:ext cx="276225" cy="390525"/>
          </a:xfrm>
          <a:custGeom>
            <a:avLst/>
            <a:gdLst>
              <a:gd name="connsiteX0" fmla="*/ 0 w 276225"/>
              <a:gd name="connsiteY0" fmla="*/ 0 h 390525"/>
              <a:gd name="connsiteX1" fmla="*/ 53975 w 276225"/>
              <a:gd name="connsiteY1" fmla="*/ 57150 h 390525"/>
              <a:gd name="connsiteX2" fmla="*/ 38100 w 276225"/>
              <a:gd name="connsiteY2" fmla="*/ 158750 h 390525"/>
              <a:gd name="connsiteX3" fmla="*/ 69850 w 276225"/>
              <a:gd name="connsiteY3" fmla="*/ 219075 h 390525"/>
              <a:gd name="connsiteX4" fmla="*/ 98425 w 276225"/>
              <a:gd name="connsiteY4" fmla="*/ 238125 h 390525"/>
              <a:gd name="connsiteX5" fmla="*/ 155575 w 276225"/>
              <a:gd name="connsiteY5" fmla="*/ 327025 h 390525"/>
              <a:gd name="connsiteX6" fmla="*/ 276225 w 276225"/>
              <a:gd name="connsiteY6"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25" h="390525">
                <a:moveTo>
                  <a:pt x="0" y="0"/>
                </a:moveTo>
                <a:lnTo>
                  <a:pt x="53975" y="57150"/>
                </a:lnTo>
                <a:lnTo>
                  <a:pt x="38100" y="158750"/>
                </a:lnTo>
                <a:lnTo>
                  <a:pt x="69850" y="219075"/>
                </a:lnTo>
                <a:lnTo>
                  <a:pt x="98425" y="238125"/>
                </a:lnTo>
                <a:lnTo>
                  <a:pt x="155575" y="327025"/>
                </a:lnTo>
                <a:lnTo>
                  <a:pt x="276225" y="3905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Freeform 30"/>
          <p:cNvSpPr/>
          <p:nvPr/>
        </p:nvSpPr>
        <p:spPr>
          <a:xfrm>
            <a:off x="2390711" y="2342597"/>
            <a:ext cx="1476375" cy="530225"/>
          </a:xfrm>
          <a:custGeom>
            <a:avLst/>
            <a:gdLst>
              <a:gd name="connsiteX0" fmla="*/ 0 w 1476375"/>
              <a:gd name="connsiteY0" fmla="*/ 501650 h 530225"/>
              <a:gd name="connsiteX1" fmla="*/ 136525 w 1476375"/>
              <a:gd name="connsiteY1" fmla="*/ 530225 h 530225"/>
              <a:gd name="connsiteX2" fmla="*/ 774700 w 1476375"/>
              <a:gd name="connsiteY2" fmla="*/ 196850 h 530225"/>
              <a:gd name="connsiteX3" fmla="*/ 787400 w 1476375"/>
              <a:gd name="connsiteY3" fmla="*/ 215900 h 530225"/>
              <a:gd name="connsiteX4" fmla="*/ 904875 w 1476375"/>
              <a:gd name="connsiteY4" fmla="*/ 168275 h 530225"/>
              <a:gd name="connsiteX5" fmla="*/ 901700 w 1476375"/>
              <a:gd name="connsiteY5" fmla="*/ 149225 h 530225"/>
              <a:gd name="connsiteX6" fmla="*/ 1085850 w 1476375"/>
              <a:gd name="connsiteY6" fmla="*/ 82550 h 530225"/>
              <a:gd name="connsiteX7" fmla="*/ 1289050 w 1476375"/>
              <a:gd name="connsiteY7" fmla="*/ 101600 h 530225"/>
              <a:gd name="connsiteX8" fmla="*/ 1339850 w 1476375"/>
              <a:gd name="connsiteY8" fmla="*/ 0 h 530225"/>
              <a:gd name="connsiteX9" fmla="*/ 1476375 w 1476375"/>
              <a:gd name="connsiteY9" fmla="*/ 53975 h 53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6375" h="530225">
                <a:moveTo>
                  <a:pt x="0" y="501650"/>
                </a:moveTo>
                <a:lnTo>
                  <a:pt x="136525" y="530225"/>
                </a:lnTo>
                <a:lnTo>
                  <a:pt x="774700" y="196850"/>
                </a:lnTo>
                <a:lnTo>
                  <a:pt x="787400" y="215900"/>
                </a:lnTo>
                <a:lnTo>
                  <a:pt x="904875" y="168275"/>
                </a:lnTo>
                <a:lnTo>
                  <a:pt x="901700" y="149225"/>
                </a:lnTo>
                <a:lnTo>
                  <a:pt x="1085850" y="82550"/>
                </a:lnTo>
                <a:lnTo>
                  <a:pt x="1289050" y="101600"/>
                </a:lnTo>
                <a:lnTo>
                  <a:pt x="1339850" y="0"/>
                </a:lnTo>
                <a:lnTo>
                  <a:pt x="1476375" y="539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Freeform 34"/>
          <p:cNvSpPr/>
          <p:nvPr/>
        </p:nvSpPr>
        <p:spPr>
          <a:xfrm>
            <a:off x="2028761" y="3596722"/>
            <a:ext cx="609600" cy="660400"/>
          </a:xfrm>
          <a:custGeom>
            <a:avLst/>
            <a:gdLst>
              <a:gd name="connsiteX0" fmla="*/ 609600 w 609600"/>
              <a:gd name="connsiteY0" fmla="*/ 660400 h 660400"/>
              <a:gd name="connsiteX1" fmla="*/ 244475 w 609600"/>
              <a:gd name="connsiteY1" fmla="*/ 577850 h 660400"/>
              <a:gd name="connsiteX2" fmla="*/ 311150 w 609600"/>
              <a:gd name="connsiteY2" fmla="*/ 365125 h 660400"/>
              <a:gd name="connsiteX3" fmla="*/ 187325 w 609600"/>
              <a:gd name="connsiteY3" fmla="*/ 307975 h 660400"/>
              <a:gd name="connsiteX4" fmla="*/ 0 w 609600"/>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660400">
                <a:moveTo>
                  <a:pt x="609600" y="660400"/>
                </a:moveTo>
                <a:lnTo>
                  <a:pt x="244475" y="577850"/>
                </a:lnTo>
                <a:lnTo>
                  <a:pt x="311150" y="365125"/>
                </a:lnTo>
                <a:lnTo>
                  <a:pt x="187325" y="307975"/>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6" name="Freeform 35"/>
          <p:cNvSpPr/>
          <p:nvPr/>
        </p:nvSpPr>
        <p:spPr>
          <a:xfrm>
            <a:off x="1485836" y="3685622"/>
            <a:ext cx="298450" cy="549275"/>
          </a:xfrm>
          <a:custGeom>
            <a:avLst/>
            <a:gdLst>
              <a:gd name="connsiteX0" fmla="*/ 285750 w 298450"/>
              <a:gd name="connsiteY0" fmla="*/ 0 h 549275"/>
              <a:gd name="connsiteX1" fmla="*/ 298450 w 298450"/>
              <a:gd name="connsiteY1" fmla="*/ 190500 h 549275"/>
              <a:gd name="connsiteX2" fmla="*/ 0 w 298450"/>
              <a:gd name="connsiteY2" fmla="*/ 549275 h 549275"/>
            </a:gdLst>
            <a:ahLst/>
            <a:cxnLst>
              <a:cxn ang="0">
                <a:pos x="connsiteX0" y="connsiteY0"/>
              </a:cxn>
              <a:cxn ang="0">
                <a:pos x="connsiteX1" y="connsiteY1"/>
              </a:cxn>
              <a:cxn ang="0">
                <a:pos x="connsiteX2" y="connsiteY2"/>
              </a:cxn>
            </a:cxnLst>
            <a:rect l="l" t="t" r="r" b="b"/>
            <a:pathLst>
              <a:path w="298450" h="549275">
                <a:moveTo>
                  <a:pt x="285750" y="0"/>
                </a:moveTo>
                <a:lnTo>
                  <a:pt x="298450" y="190500"/>
                </a:lnTo>
                <a:lnTo>
                  <a:pt x="0" y="5492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Freeform 36"/>
          <p:cNvSpPr/>
          <p:nvPr/>
        </p:nvSpPr>
        <p:spPr>
          <a:xfrm>
            <a:off x="1241361" y="4238072"/>
            <a:ext cx="244475" cy="301625"/>
          </a:xfrm>
          <a:custGeom>
            <a:avLst/>
            <a:gdLst>
              <a:gd name="connsiteX0" fmla="*/ 244475 w 244475"/>
              <a:gd name="connsiteY0" fmla="*/ 0 h 301625"/>
              <a:gd name="connsiteX1" fmla="*/ 165100 w 244475"/>
              <a:gd name="connsiteY1" fmla="*/ 22225 h 301625"/>
              <a:gd name="connsiteX2" fmla="*/ 47625 w 244475"/>
              <a:gd name="connsiteY2" fmla="*/ 76200 h 301625"/>
              <a:gd name="connsiteX3" fmla="*/ 101600 w 244475"/>
              <a:gd name="connsiteY3" fmla="*/ 171450 h 301625"/>
              <a:gd name="connsiteX4" fmla="*/ 0 w 244475"/>
              <a:gd name="connsiteY4" fmla="*/ 209550 h 301625"/>
              <a:gd name="connsiteX5" fmla="*/ 34925 w 244475"/>
              <a:gd name="connsiteY5" fmla="*/ 292100 h 301625"/>
              <a:gd name="connsiteX6" fmla="*/ 9525 w 244475"/>
              <a:gd name="connsiteY6" fmla="*/ 301625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475" h="301625">
                <a:moveTo>
                  <a:pt x="244475" y="0"/>
                </a:moveTo>
                <a:lnTo>
                  <a:pt x="165100" y="22225"/>
                </a:lnTo>
                <a:lnTo>
                  <a:pt x="47625" y="76200"/>
                </a:lnTo>
                <a:lnTo>
                  <a:pt x="101600" y="171450"/>
                </a:lnTo>
                <a:lnTo>
                  <a:pt x="0" y="209550"/>
                </a:lnTo>
                <a:lnTo>
                  <a:pt x="34925" y="292100"/>
                </a:lnTo>
                <a:lnTo>
                  <a:pt x="9525" y="3016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8" name="Freeform 37"/>
          <p:cNvSpPr/>
          <p:nvPr/>
        </p:nvSpPr>
        <p:spPr>
          <a:xfrm>
            <a:off x="1863661" y="2834722"/>
            <a:ext cx="527050" cy="669925"/>
          </a:xfrm>
          <a:custGeom>
            <a:avLst/>
            <a:gdLst>
              <a:gd name="connsiteX0" fmla="*/ 527050 w 527050"/>
              <a:gd name="connsiteY0" fmla="*/ 0 h 669925"/>
              <a:gd name="connsiteX1" fmla="*/ 361950 w 527050"/>
              <a:gd name="connsiteY1" fmla="*/ 190500 h 669925"/>
              <a:gd name="connsiteX2" fmla="*/ 263525 w 527050"/>
              <a:gd name="connsiteY2" fmla="*/ 228600 h 669925"/>
              <a:gd name="connsiteX3" fmla="*/ 0 w 527050"/>
              <a:gd name="connsiteY3" fmla="*/ 669925 h 669925"/>
            </a:gdLst>
            <a:ahLst/>
            <a:cxnLst>
              <a:cxn ang="0">
                <a:pos x="connsiteX0" y="connsiteY0"/>
              </a:cxn>
              <a:cxn ang="0">
                <a:pos x="connsiteX1" y="connsiteY1"/>
              </a:cxn>
              <a:cxn ang="0">
                <a:pos x="connsiteX2" y="connsiteY2"/>
              </a:cxn>
              <a:cxn ang="0">
                <a:pos x="connsiteX3" y="connsiteY3"/>
              </a:cxn>
            </a:cxnLst>
            <a:rect l="l" t="t" r="r" b="b"/>
            <a:pathLst>
              <a:path w="527050" h="669925">
                <a:moveTo>
                  <a:pt x="527050" y="0"/>
                </a:moveTo>
                <a:lnTo>
                  <a:pt x="361950" y="190500"/>
                </a:lnTo>
                <a:lnTo>
                  <a:pt x="263525" y="228600"/>
                </a:lnTo>
                <a:lnTo>
                  <a:pt x="0" y="6699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Freeform 40"/>
          <p:cNvSpPr/>
          <p:nvPr/>
        </p:nvSpPr>
        <p:spPr>
          <a:xfrm>
            <a:off x="1766030" y="3502266"/>
            <a:ext cx="42862" cy="190500"/>
          </a:xfrm>
          <a:custGeom>
            <a:avLst/>
            <a:gdLst>
              <a:gd name="connsiteX0" fmla="*/ 4762 w 42862"/>
              <a:gd name="connsiteY0" fmla="*/ 190500 h 190500"/>
              <a:gd name="connsiteX1" fmla="*/ 0 w 42862"/>
              <a:gd name="connsiteY1" fmla="*/ 64294 h 190500"/>
              <a:gd name="connsiteX2" fmla="*/ 42862 w 42862"/>
              <a:gd name="connsiteY2" fmla="*/ 0 h 190500"/>
            </a:gdLst>
            <a:ahLst/>
            <a:cxnLst>
              <a:cxn ang="0">
                <a:pos x="connsiteX0" y="connsiteY0"/>
              </a:cxn>
              <a:cxn ang="0">
                <a:pos x="connsiteX1" y="connsiteY1"/>
              </a:cxn>
              <a:cxn ang="0">
                <a:pos x="connsiteX2" y="connsiteY2"/>
              </a:cxn>
            </a:cxnLst>
            <a:rect l="l" t="t" r="r" b="b"/>
            <a:pathLst>
              <a:path w="42862" h="190500">
                <a:moveTo>
                  <a:pt x="4762" y="190500"/>
                </a:moveTo>
                <a:lnTo>
                  <a:pt x="0" y="64294"/>
                </a:lnTo>
                <a:lnTo>
                  <a:pt x="4286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4" name="Freeform 43"/>
          <p:cNvSpPr/>
          <p:nvPr/>
        </p:nvSpPr>
        <p:spPr>
          <a:xfrm>
            <a:off x="1804130" y="3502266"/>
            <a:ext cx="66675" cy="7144"/>
          </a:xfrm>
          <a:custGeom>
            <a:avLst/>
            <a:gdLst>
              <a:gd name="connsiteX0" fmla="*/ 0 w 66675"/>
              <a:gd name="connsiteY0" fmla="*/ 7144 h 7144"/>
              <a:gd name="connsiteX1" fmla="*/ 66675 w 66675"/>
              <a:gd name="connsiteY1" fmla="*/ 0 h 7144"/>
            </a:gdLst>
            <a:ahLst/>
            <a:cxnLst>
              <a:cxn ang="0">
                <a:pos x="connsiteX0" y="connsiteY0"/>
              </a:cxn>
              <a:cxn ang="0">
                <a:pos x="connsiteX1" y="connsiteY1"/>
              </a:cxn>
            </a:cxnLst>
            <a:rect l="l" t="t" r="r" b="b"/>
            <a:pathLst>
              <a:path w="66675" h="7144">
                <a:moveTo>
                  <a:pt x="0" y="7144"/>
                </a:moveTo>
                <a:lnTo>
                  <a:pt x="6667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Freeform 44"/>
          <p:cNvSpPr/>
          <p:nvPr/>
        </p:nvSpPr>
        <p:spPr>
          <a:xfrm>
            <a:off x="1866042" y="3507028"/>
            <a:ext cx="159544" cy="88107"/>
          </a:xfrm>
          <a:custGeom>
            <a:avLst/>
            <a:gdLst>
              <a:gd name="connsiteX0" fmla="*/ 159544 w 159544"/>
              <a:gd name="connsiteY0" fmla="*/ 88107 h 88107"/>
              <a:gd name="connsiteX1" fmla="*/ 0 w 159544"/>
              <a:gd name="connsiteY1" fmla="*/ 0 h 88107"/>
            </a:gdLst>
            <a:ahLst/>
            <a:cxnLst>
              <a:cxn ang="0">
                <a:pos x="connsiteX0" y="connsiteY0"/>
              </a:cxn>
              <a:cxn ang="0">
                <a:pos x="connsiteX1" y="connsiteY1"/>
              </a:cxn>
            </a:cxnLst>
            <a:rect l="l" t="t" r="r" b="b"/>
            <a:pathLst>
              <a:path w="159544" h="88107">
                <a:moveTo>
                  <a:pt x="159544" y="88107"/>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8" name="Freeform 47"/>
          <p:cNvSpPr/>
          <p:nvPr/>
        </p:nvSpPr>
        <p:spPr>
          <a:xfrm>
            <a:off x="2630424" y="4038047"/>
            <a:ext cx="504825" cy="290513"/>
          </a:xfrm>
          <a:custGeom>
            <a:avLst/>
            <a:gdLst>
              <a:gd name="connsiteX0" fmla="*/ 428625 w 504825"/>
              <a:gd name="connsiteY0" fmla="*/ 0 h 290513"/>
              <a:gd name="connsiteX1" fmla="*/ 504825 w 504825"/>
              <a:gd name="connsiteY1" fmla="*/ 28575 h 290513"/>
              <a:gd name="connsiteX2" fmla="*/ 459581 w 504825"/>
              <a:gd name="connsiteY2" fmla="*/ 290513 h 290513"/>
              <a:gd name="connsiteX3" fmla="*/ 0 w 504825"/>
              <a:gd name="connsiteY3" fmla="*/ 219075 h 290513"/>
            </a:gdLst>
            <a:ahLst/>
            <a:cxnLst>
              <a:cxn ang="0">
                <a:pos x="connsiteX0" y="connsiteY0"/>
              </a:cxn>
              <a:cxn ang="0">
                <a:pos x="connsiteX1" y="connsiteY1"/>
              </a:cxn>
              <a:cxn ang="0">
                <a:pos x="connsiteX2" y="connsiteY2"/>
              </a:cxn>
              <a:cxn ang="0">
                <a:pos x="connsiteX3" y="connsiteY3"/>
              </a:cxn>
            </a:cxnLst>
            <a:rect l="l" t="t" r="r" b="b"/>
            <a:pathLst>
              <a:path w="504825" h="290513">
                <a:moveTo>
                  <a:pt x="428625" y="0"/>
                </a:moveTo>
                <a:lnTo>
                  <a:pt x="504825" y="28575"/>
                </a:lnTo>
                <a:lnTo>
                  <a:pt x="459581" y="290513"/>
                </a:lnTo>
                <a:lnTo>
                  <a:pt x="0" y="2190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Oval 50"/>
          <p:cNvSpPr/>
          <p:nvPr/>
        </p:nvSpPr>
        <p:spPr>
          <a:xfrm>
            <a:off x="3817852" y="2339895"/>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53" name="Oval 52"/>
          <p:cNvSpPr/>
          <p:nvPr/>
        </p:nvSpPr>
        <p:spPr>
          <a:xfrm>
            <a:off x="669861" y="2266397"/>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54" name="Oval 53"/>
          <p:cNvSpPr/>
          <p:nvPr/>
        </p:nvSpPr>
        <p:spPr>
          <a:xfrm>
            <a:off x="1195258" y="3093676"/>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6" name="Oval 55"/>
          <p:cNvSpPr/>
          <p:nvPr/>
        </p:nvSpPr>
        <p:spPr>
          <a:xfrm>
            <a:off x="2227993" y="4120398"/>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Oval 56"/>
          <p:cNvSpPr/>
          <p:nvPr/>
        </p:nvSpPr>
        <p:spPr>
          <a:xfrm>
            <a:off x="1973561" y="3529132"/>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58" name="Oval 57"/>
          <p:cNvSpPr/>
          <p:nvPr/>
        </p:nvSpPr>
        <p:spPr>
          <a:xfrm>
            <a:off x="1202615" y="4483899"/>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59" name="Oval 58"/>
          <p:cNvSpPr/>
          <p:nvPr/>
        </p:nvSpPr>
        <p:spPr>
          <a:xfrm>
            <a:off x="1015110" y="3214434"/>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60" name="Oval 59"/>
          <p:cNvSpPr/>
          <p:nvPr/>
        </p:nvSpPr>
        <p:spPr>
          <a:xfrm>
            <a:off x="1489011" y="3061735"/>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1" name="Oval 60"/>
          <p:cNvSpPr/>
          <p:nvPr/>
        </p:nvSpPr>
        <p:spPr>
          <a:xfrm>
            <a:off x="3020949" y="3983278"/>
            <a:ext cx="101600" cy="101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sp>
        <p:nvSpPr>
          <p:cNvPr id="62" name="Oval 61"/>
          <p:cNvSpPr/>
          <p:nvPr/>
        </p:nvSpPr>
        <p:spPr>
          <a:xfrm>
            <a:off x="1704744" y="3443529"/>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5" name="Oval 64"/>
          <p:cNvSpPr/>
          <p:nvPr/>
        </p:nvSpPr>
        <p:spPr>
          <a:xfrm>
            <a:off x="1836793" y="3451466"/>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7" name="Group 6"/>
          <p:cNvGrpSpPr>
            <a:grpSpLocks noChangeAspect="1"/>
          </p:cNvGrpSpPr>
          <p:nvPr/>
        </p:nvGrpSpPr>
        <p:grpSpPr>
          <a:xfrm>
            <a:off x="576000" y="1982426"/>
            <a:ext cx="276038" cy="343971"/>
            <a:chOff x="5450938" y="2410059"/>
            <a:chExt cx="384243" cy="478804"/>
          </a:xfrm>
        </p:grpSpPr>
        <p:pic>
          <p:nvPicPr>
            <p:cNvPr id="23"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24" name="TextBox 42"/>
            <p:cNvSpPr txBox="1"/>
            <p:nvPr/>
          </p:nvSpPr>
          <p:spPr>
            <a:xfrm>
              <a:off x="5450938" y="2410059"/>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1</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8" name="Group 7"/>
          <p:cNvGrpSpPr>
            <a:grpSpLocks noChangeAspect="1"/>
          </p:cNvGrpSpPr>
          <p:nvPr/>
        </p:nvGrpSpPr>
        <p:grpSpPr>
          <a:xfrm>
            <a:off x="3732446" y="2057616"/>
            <a:ext cx="276038" cy="339207"/>
            <a:chOff x="5464200" y="2416690"/>
            <a:chExt cx="384243" cy="472173"/>
          </a:xfrm>
        </p:grpSpPr>
        <p:pic>
          <p:nvPicPr>
            <p:cNvPr id="21"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22" name="TextBox 42"/>
            <p:cNvSpPr txBox="1"/>
            <p:nvPr/>
          </p:nvSpPr>
          <p:spPr>
            <a:xfrm>
              <a:off x="5464200" y="2416690"/>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2</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9" name="Group 8"/>
          <p:cNvGrpSpPr>
            <a:grpSpLocks noChangeAspect="1"/>
          </p:cNvGrpSpPr>
          <p:nvPr/>
        </p:nvGrpSpPr>
        <p:grpSpPr>
          <a:xfrm>
            <a:off x="933659" y="2940762"/>
            <a:ext cx="276038" cy="339208"/>
            <a:chOff x="5464197" y="2416689"/>
            <a:chExt cx="384243" cy="472174"/>
          </a:xfrm>
        </p:grpSpPr>
        <p:pic>
          <p:nvPicPr>
            <p:cNvPr id="19"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20" name="TextBox 42"/>
            <p:cNvSpPr txBox="1"/>
            <p:nvPr/>
          </p:nvSpPr>
          <p:spPr>
            <a:xfrm>
              <a:off x="5464197" y="2416689"/>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3</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10" name="Group 9"/>
          <p:cNvGrpSpPr>
            <a:grpSpLocks noChangeAspect="1"/>
          </p:cNvGrpSpPr>
          <p:nvPr/>
        </p:nvGrpSpPr>
        <p:grpSpPr>
          <a:xfrm>
            <a:off x="1884633" y="3255684"/>
            <a:ext cx="276038" cy="339208"/>
            <a:chOff x="5457057" y="2416689"/>
            <a:chExt cx="384243" cy="472174"/>
          </a:xfrm>
        </p:grpSpPr>
        <p:pic>
          <p:nvPicPr>
            <p:cNvPr id="17"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18" name="TextBox 42"/>
            <p:cNvSpPr txBox="1"/>
            <p:nvPr/>
          </p:nvSpPr>
          <p:spPr>
            <a:xfrm>
              <a:off x="5457057" y="2416689"/>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4</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11" name="Group 10"/>
          <p:cNvGrpSpPr>
            <a:grpSpLocks noChangeAspect="1"/>
          </p:cNvGrpSpPr>
          <p:nvPr/>
        </p:nvGrpSpPr>
        <p:grpSpPr>
          <a:xfrm>
            <a:off x="2926071" y="3703957"/>
            <a:ext cx="276038" cy="341589"/>
            <a:chOff x="5454255" y="2413375"/>
            <a:chExt cx="384243" cy="475488"/>
          </a:xfrm>
        </p:grpSpPr>
        <p:pic>
          <p:nvPicPr>
            <p:cNvPr id="15"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16" name="TextBox 42"/>
            <p:cNvSpPr txBox="1"/>
            <p:nvPr/>
          </p:nvSpPr>
          <p:spPr>
            <a:xfrm>
              <a:off x="5454255" y="2413375"/>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6</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12" name="Group 11"/>
          <p:cNvGrpSpPr>
            <a:grpSpLocks noChangeAspect="1"/>
          </p:cNvGrpSpPr>
          <p:nvPr/>
        </p:nvGrpSpPr>
        <p:grpSpPr>
          <a:xfrm>
            <a:off x="1116042" y="4211271"/>
            <a:ext cx="276038" cy="340848"/>
            <a:chOff x="5457057" y="2414406"/>
            <a:chExt cx="384243" cy="474457"/>
          </a:xfrm>
        </p:grpSpPr>
        <p:pic>
          <p:nvPicPr>
            <p:cNvPr id="13"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14" name="TextBox 42"/>
            <p:cNvSpPr txBox="1"/>
            <p:nvPr/>
          </p:nvSpPr>
          <p:spPr>
            <a:xfrm>
              <a:off x="5457057" y="2414406"/>
              <a:ext cx="384243" cy="428424"/>
            </a:xfrm>
            <a:prstGeom prst="rect">
              <a:avLst/>
            </a:prstGeom>
            <a:noFill/>
          </p:spPr>
          <p:txBody>
            <a:bodyPr wrap="none" rtlCol="0">
              <a:spAutoFit/>
            </a:bodyPr>
            <a:lstStyle/>
            <a:p>
              <a:pPr algn="ctr"/>
              <a:r>
                <a:rPr lang="de-AT" sz="1400" b="1" dirty="0" smtClean="0">
                  <a:ln>
                    <a:solidFill>
                      <a:schemeClr val="tx1"/>
                    </a:solidFill>
                  </a:ln>
                  <a:solidFill>
                    <a:schemeClr val="bg1"/>
                  </a:solidFill>
                  <a:latin typeface="Calibri" panose="020F0502020204030204" pitchFamily="34" charset="0"/>
                  <a:cs typeface="Calibri" panose="020F0502020204030204" pitchFamily="34" charset="0"/>
                </a:rPr>
                <a:t>5</a:t>
              </a:r>
              <a:endParaRPr lang="de-AT" sz="1400" b="1" dirty="0">
                <a:ln>
                  <a:solidFill>
                    <a:schemeClr val="tx1"/>
                  </a:solidFill>
                </a:ln>
                <a:solidFill>
                  <a:schemeClr val="bg1"/>
                </a:solidFill>
                <a:latin typeface="Calibri" panose="020F0502020204030204" pitchFamily="34" charset="0"/>
                <a:cs typeface="Calibri" panose="020F0502020204030204" pitchFamily="34" charset="0"/>
              </a:endParaRPr>
            </a:p>
          </p:txBody>
        </p:sp>
      </p:grpSp>
      <p:sp>
        <p:nvSpPr>
          <p:cNvPr id="5" name="Slide Number Placeholder 4"/>
          <p:cNvSpPr>
            <a:spLocks noGrp="1"/>
          </p:cNvSpPr>
          <p:nvPr>
            <p:ph type="sldNum" sz="quarter" idx="12"/>
          </p:nvPr>
        </p:nvSpPr>
        <p:spPr/>
        <p:txBody>
          <a:bodyPr/>
          <a:lstStyle/>
          <a:p>
            <a:fld id="{1E715380-4A69-4FAD-BF5D-F63BA9227062}" type="slidenum">
              <a:rPr lang="de-AT" smtClean="0"/>
              <a:pPr/>
              <a:t>26</a:t>
            </a:fld>
            <a:endParaRPr lang="de-AT" dirty="0"/>
          </a:p>
        </p:txBody>
      </p:sp>
    </p:spTree>
    <p:extLst>
      <p:ext uri="{BB962C8B-B14F-4D97-AF65-F5344CB8AC3E}">
        <p14:creationId xmlns:p14="http://schemas.microsoft.com/office/powerpoint/2010/main" val="308520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0 L 0.25 0 E" pathEditMode="relative" ptsTypes="">
                                      <p:cBhvr>
                                        <p:cTn id="6" dur="2000" fill="hold"/>
                                        <p:tgtEl>
                                          <p:spTgt spid="66"/>
                                        </p:tgtEl>
                                        <p:attrNameLst>
                                          <p:attrName>ppt_x</p:attrName>
                                          <p:attrName>ppt_y</p:attrName>
                                        </p:attrNameLst>
                                      </p:cBhvr>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26"/>
                                        </p:tgtEl>
                                        <p:attrNameLst>
                                          <p:attrName>ppt_x</p:attrName>
                                          <p:attrName>ppt_y</p:attrName>
                                        </p:attrNameLst>
                                      </p:cBhvr>
                                    </p:animMotion>
                                  </p:childTnLst>
                                </p:cTn>
                              </p:par>
                              <p:par>
                                <p:cTn id="9" presetID="63" presetClass="path" presetSubtype="0" accel="50000" decel="50000" fill="hold" grpId="0" nodeType="withEffect">
                                  <p:stCondLst>
                                    <p:cond delay="0"/>
                                  </p:stCondLst>
                                  <p:childTnLst>
                                    <p:animMotion origin="layout" path="M 0 0 L 0.25 0 E" pathEditMode="relative" ptsTypes="">
                                      <p:cBhvr>
                                        <p:cTn id="10" dur="2000" fill="hold"/>
                                        <p:tgtEl>
                                          <p:spTgt spid="30"/>
                                        </p:tgtEl>
                                        <p:attrNameLst>
                                          <p:attrName>ppt_x</p:attrName>
                                          <p:attrName>ppt_y</p:attrName>
                                        </p:attrNameLst>
                                      </p:cBhvr>
                                    </p:animMotion>
                                  </p:childTnLst>
                                </p:cTn>
                              </p:par>
                              <p:par>
                                <p:cTn id="11" presetID="63" presetClass="path" presetSubtype="0" accel="50000" decel="50000" fill="hold" grpId="0" nodeType="withEffect">
                                  <p:stCondLst>
                                    <p:cond delay="0"/>
                                  </p:stCondLst>
                                  <p:childTnLst>
                                    <p:animMotion origin="layout" path="M 0 0 L 0.25 0 E" pathEditMode="relative" ptsTypes="">
                                      <p:cBhvr>
                                        <p:cTn id="12" dur="2000" fill="hold"/>
                                        <p:tgtEl>
                                          <p:spTgt spid="31"/>
                                        </p:tgtEl>
                                        <p:attrNameLst>
                                          <p:attrName>ppt_x</p:attrName>
                                          <p:attrName>ppt_y</p:attrName>
                                        </p:attrNameLst>
                                      </p:cBhvr>
                                    </p:animMotion>
                                  </p:childTnLst>
                                </p:cTn>
                              </p:par>
                              <p:par>
                                <p:cTn id="13" presetID="63" presetClass="path" presetSubtype="0" accel="50000" decel="50000" fill="hold" grpId="0" nodeType="withEffect">
                                  <p:stCondLst>
                                    <p:cond delay="0"/>
                                  </p:stCondLst>
                                  <p:childTnLst>
                                    <p:animMotion origin="layout" path="M 0 0 L 0.25 0 E" pathEditMode="relative" ptsTypes="">
                                      <p:cBhvr>
                                        <p:cTn id="14" dur="2000" fill="hold"/>
                                        <p:tgtEl>
                                          <p:spTgt spid="35"/>
                                        </p:tgtEl>
                                        <p:attrNameLst>
                                          <p:attrName>ppt_x</p:attrName>
                                          <p:attrName>ppt_y</p:attrName>
                                        </p:attrNameLst>
                                      </p:cBhvr>
                                    </p:animMotion>
                                  </p:childTnLst>
                                </p:cTn>
                              </p:par>
                              <p:par>
                                <p:cTn id="15" presetID="63" presetClass="path" presetSubtype="0" accel="50000" decel="50000" fill="hold" grpId="0" nodeType="withEffect">
                                  <p:stCondLst>
                                    <p:cond delay="0"/>
                                  </p:stCondLst>
                                  <p:childTnLst>
                                    <p:animMotion origin="layout" path="M 0 0 L 0.25 0 E" pathEditMode="relative" ptsTypes="">
                                      <p:cBhvr>
                                        <p:cTn id="16" dur="2000" fill="hold"/>
                                        <p:tgtEl>
                                          <p:spTgt spid="36"/>
                                        </p:tgtEl>
                                        <p:attrNameLst>
                                          <p:attrName>ppt_x</p:attrName>
                                          <p:attrName>ppt_y</p:attrName>
                                        </p:attrNameLst>
                                      </p:cBhvr>
                                    </p:animMotion>
                                  </p:childTnLst>
                                </p:cTn>
                              </p:par>
                              <p:par>
                                <p:cTn id="17" presetID="63" presetClass="path" presetSubtype="0" accel="50000" decel="50000" fill="hold" grpId="0" nodeType="withEffect">
                                  <p:stCondLst>
                                    <p:cond delay="0"/>
                                  </p:stCondLst>
                                  <p:childTnLst>
                                    <p:animMotion origin="layout" path="M 0 0 L 0.25 0 E" pathEditMode="relative" ptsTypes="">
                                      <p:cBhvr>
                                        <p:cTn id="18" dur="2000" fill="hold"/>
                                        <p:tgtEl>
                                          <p:spTgt spid="37"/>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25 0 E" pathEditMode="relative" ptsTypes="">
                                      <p:cBhvr>
                                        <p:cTn id="20" dur="2000" fill="hold"/>
                                        <p:tgtEl>
                                          <p:spTgt spid="38"/>
                                        </p:tgtEl>
                                        <p:attrNameLst>
                                          <p:attrName>ppt_x</p:attrName>
                                          <p:attrName>ppt_y</p:attrName>
                                        </p:attrNameLst>
                                      </p:cBhvr>
                                    </p:animMotion>
                                  </p:childTnLst>
                                </p:cTn>
                              </p:par>
                              <p:par>
                                <p:cTn id="21" presetID="63" presetClass="path" presetSubtype="0" accel="50000" decel="50000" fill="hold" grpId="0" nodeType="withEffect">
                                  <p:stCondLst>
                                    <p:cond delay="0"/>
                                  </p:stCondLst>
                                  <p:childTnLst>
                                    <p:animMotion origin="layout" path="M 0 0 L 0.25 0 E" pathEditMode="relative" ptsTypes="">
                                      <p:cBhvr>
                                        <p:cTn id="22" dur="2000" fill="hold"/>
                                        <p:tgtEl>
                                          <p:spTgt spid="41"/>
                                        </p:tgtEl>
                                        <p:attrNameLst>
                                          <p:attrName>ppt_x</p:attrName>
                                          <p:attrName>ppt_y</p:attrName>
                                        </p:attrNameLst>
                                      </p:cBhvr>
                                    </p:animMotion>
                                  </p:childTnLst>
                                </p:cTn>
                              </p:par>
                              <p:par>
                                <p:cTn id="23" presetID="63" presetClass="path" presetSubtype="0" accel="50000" decel="50000" fill="hold" grpId="0" nodeType="withEffect">
                                  <p:stCondLst>
                                    <p:cond delay="0"/>
                                  </p:stCondLst>
                                  <p:childTnLst>
                                    <p:animMotion origin="layout" path="M 0 0 L 0.25 0 E" pathEditMode="relative" ptsTypes="">
                                      <p:cBhvr>
                                        <p:cTn id="24" dur="2000" fill="hold"/>
                                        <p:tgtEl>
                                          <p:spTgt spid="44"/>
                                        </p:tgtEl>
                                        <p:attrNameLst>
                                          <p:attrName>ppt_x</p:attrName>
                                          <p:attrName>ppt_y</p:attrName>
                                        </p:attrNameLst>
                                      </p:cBhvr>
                                    </p:animMotion>
                                  </p:childTnLst>
                                </p:cTn>
                              </p:par>
                              <p:par>
                                <p:cTn id="25" presetID="63" presetClass="path" presetSubtype="0" accel="50000" decel="50000" fill="hold" grpId="0" nodeType="withEffect">
                                  <p:stCondLst>
                                    <p:cond delay="0"/>
                                  </p:stCondLst>
                                  <p:childTnLst>
                                    <p:animMotion origin="layout" path="M 0 0 L 0.25 0 E" pathEditMode="relative" ptsTypes="">
                                      <p:cBhvr>
                                        <p:cTn id="26" dur="2000" fill="hold"/>
                                        <p:tgtEl>
                                          <p:spTgt spid="45"/>
                                        </p:tgtEl>
                                        <p:attrNameLst>
                                          <p:attrName>ppt_x</p:attrName>
                                          <p:attrName>ppt_y</p:attrName>
                                        </p:attrNameLst>
                                      </p:cBhvr>
                                    </p:animMotion>
                                  </p:childTnLst>
                                </p:cTn>
                              </p:par>
                              <p:par>
                                <p:cTn id="27" presetID="63" presetClass="path" presetSubtype="0" accel="50000" decel="50000" fill="hold" grpId="0" nodeType="withEffect">
                                  <p:stCondLst>
                                    <p:cond delay="0"/>
                                  </p:stCondLst>
                                  <p:childTnLst>
                                    <p:animMotion origin="layout" path="M 0 0 L 0.25 0 E" pathEditMode="relative" ptsTypes="">
                                      <p:cBhvr>
                                        <p:cTn id="28" dur="2000" fill="hold"/>
                                        <p:tgtEl>
                                          <p:spTgt spid="48"/>
                                        </p:tgtEl>
                                        <p:attrNameLst>
                                          <p:attrName>ppt_x</p:attrName>
                                          <p:attrName>ppt_y</p:attrName>
                                        </p:attrNameLst>
                                      </p:cBhvr>
                                    </p:animMotion>
                                  </p:childTnLst>
                                </p:cTn>
                              </p:par>
                              <p:par>
                                <p:cTn id="29" presetID="63" presetClass="path" presetSubtype="0" accel="50000" decel="50000" fill="hold" grpId="0" nodeType="withEffect">
                                  <p:stCondLst>
                                    <p:cond delay="0"/>
                                  </p:stCondLst>
                                  <p:childTnLst>
                                    <p:animMotion origin="layout" path="M 0 0 L 0.25 0 E" pathEditMode="relative" ptsTypes="">
                                      <p:cBhvr>
                                        <p:cTn id="30" dur="2000" fill="hold"/>
                                        <p:tgtEl>
                                          <p:spTgt spid="51"/>
                                        </p:tgtEl>
                                        <p:attrNameLst>
                                          <p:attrName>ppt_x</p:attrName>
                                          <p:attrName>ppt_y</p:attrName>
                                        </p:attrNameLst>
                                      </p:cBhvr>
                                    </p:animMotion>
                                  </p:childTnLst>
                                </p:cTn>
                              </p:par>
                              <p:par>
                                <p:cTn id="31" presetID="63" presetClass="path" presetSubtype="0" accel="50000" decel="50000" fill="hold" grpId="0" nodeType="withEffect">
                                  <p:stCondLst>
                                    <p:cond delay="0"/>
                                  </p:stCondLst>
                                  <p:childTnLst>
                                    <p:animMotion origin="layout" path="M 0 0 L 0.25 0 E" pathEditMode="relative" ptsTypes="">
                                      <p:cBhvr>
                                        <p:cTn id="32" dur="2000" fill="hold"/>
                                        <p:tgtEl>
                                          <p:spTgt spid="53"/>
                                        </p:tgtEl>
                                        <p:attrNameLst>
                                          <p:attrName>ppt_x</p:attrName>
                                          <p:attrName>ppt_y</p:attrName>
                                        </p:attrNameLst>
                                      </p:cBhvr>
                                    </p:animMotion>
                                  </p:childTnLst>
                                </p:cTn>
                              </p:par>
                              <p:par>
                                <p:cTn id="33" presetID="63" presetClass="path" presetSubtype="0" accel="50000" decel="50000" fill="hold" grpId="0" nodeType="withEffect">
                                  <p:stCondLst>
                                    <p:cond delay="0"/>
                                  </p:stCondLst>
                                  <p:childTnLst>
                                    <p:animMotion origin="layout" path="M 0 0 L 0.25 0 E" pathEditMode="relative" ptsTypes="">
                                      <p:cBhvr>
                                        <p:cTn id="34" dur="2000" fill="hold"/>
                                        <p:tgtEl>
                                          <p:spTgt spid="54"/>
                                        </p:tgtEl>
                                        <p:attrNameLst>
                                          <p:attrName>ppt_x</p:attrName>
                                          <p:attrName>ppt_y</p:attrName>
                                        </p:attrNameLst>
                                      </p:cBhvr>
                                    </p:animMotion>
                                  </p:childTnLst>
                                </p:cTn>
                              </p:par>
                              <p:par>
                                <p:cTn id="35" presetID="63" presetClass="path" presetSubtype="0" accel="50000" decel="50000" fill="hold" grpId="0" nodeType="withEffect">
                                  <p:stCondLst>
                                    <p:cond delay="0"/>
                                  </p:stCondLst>
                                  <p:childTnLst>
                                    <p:animMotion origin="layout" path="M 0 0 L 0.25 0 E" pathEditMode="relative" ptsTypes="">
                                      <p:cBhvr>
                                        <p:cTn id="36" dur="2000" fill="hold"/>
                                        <p:tgtEl>
                                          <p:spTgt spid="56"/>
                                        </p:tgtEl>
                                        <p:attrNameLst>
                                          <p:attrName>ppt_x</p:attrName>
                                          <p:attrName>ppt_y</p:attrName>
                                        </p:attrNameLst>
                                      </p:cBhvr>
                                    </p:animMotion>
                                  </p:childTnLst>
                                </p:cTn>
                              </p:par>
                              <p:par>
                                <p:cTn id="37" presetID="63" presetClass="path" presetSubtype="0" accel="50000" decel="50000" fill="hold" grpId="0" nodeType="withEffect">
                                  <p:stCondLst>
                                    <p:cond delay="0"/>
                                  </p:stCondLst>
                                  <p:childTnLst>
                                    <p:animMotion origin="layout" path="M 0 0 L 0.25 0 E" pathEditMode="relative" ptsTypes="">
                                      <p:cBhvr>
                                        <p:cTn id="38" dur="2000" fill="hold"/>
                                        <p:tgtEl>
                                          <p:spTgt spid="57"/>
                                        </p:tgtEl>
                                        <p:attrNameLst>
                                          <p:attrName>ppt_x</p:attrName>
                                          <p:attrName>ppt_y</p:attrName>
                                        </p:attrNameLst>
                                      </p:cBhvr>
                                    </p:animMotion>
                                  </p:childTnLst>
                                </p:cTn>
                              </p:par>
                              <p:par>
                                <p:cTn id="39" presetID="63" presetClass="path" presetSubtype="0" accel="50000" decel="50000" fill="hold" grpId="0" nodeType="withEffect">
                                  <p:stCondLst>
                                    <p:cond delay="0"/>
                                  </p:stCondLst>
                                  <p:childTnLst>
                                    <p:animMotion origin="layout" path="M 0 0 L 0.25 0 E" pathEditMode="relative" ptsTypes="">
                                      <p:cBhvr>
                                        <p:cTn id="40" dur="2000" fill="hold"/>
                                        <p:tgtEl>
                                          <p:spTgt spid="58"/>
                                        </p:tgtEl>
                                        <p:attrNameLst>
                                          <p:attrName>ppt_x</p:attrName>
                                          <p:attrName>ppt_y</p:attrName>
                                        </p:attrNameLst>
                                      </p:cBhvr>
                                    </p:animMotion>
                                  </p:childTnLst>
                                </p:cTn>
                              </p:par>
                              <p:par>
                                <p:cTn id="41" presetID="63" presetClass="path" presetSubtype="0" accel="50000" decel="50000" fill="hold" grpId="0" nodeType="withEffect">
                                  <p:stCondLst>
                                    <p:cond delay="0"/>
                                  </p:stCondLst>
                                  <p:childTnLst>
                                    <p:animMotion origin="layout" path="M 0 0 L 0.25 0 E" pathEditMode="relative" ptsTypes="">
                                      <p:cBhvr>
                                        <p:cTn id="42" dur="2000" fill="hold"/>
                                        <p:tgtEl>
                                          <p:spTgt spid="59"/>
                                        </p:tgtEl>
                                        <p:attrNameLst>
                                          <p:attrName>ppt_x</p:attrName>
                                          <p:attrName>ppt_y</p:attrName>
                                        </p:attrNameLst>
                                      </p:cBhvr>
                                    </p:animMotion>
                                  </p:childTnLst>
                                </p:cTn>
                              </p:par>
                              <p:par>
                                <p:cTn id="43" presetID="63" presetClass="path" presetSubtype="0" accel="50000" decel="50000" fill="hold" grpId="0" nodeType="withEffect">
                                  <p:stCondLst>
                                    <p:cond delay="0"/>
                                  </p:stCondLst>
                                  <p:childTnLst>
                                    <p:animMotion origin="layout" path="M 0 0 L 0.25 0 E" pathEditMode="relative" ptsTypes="">
                                      <p:cBhvr>
                                        <p:cTn id="44" dur="2000" fill="hold"/>
                                        <p:tgtEl>
                                          <p:spTgt spid="60"/>
                                        </p:tgtEl>
                                        <p:attrNameLst>
                                          <p:attrName>ppt_x</p:attrName>
                                          <p:attrName>ppt_y</p:attrName>
                                        </p:attrNameLst>
                                      </p:cBhvr>
                                    </p:animMotion>
                                  </p:childTnLst>
                                </p:cTn>
                              </p:par>
                              <p:par>
                                <p:cTn id="45" presetID="63" presetClass="path" presetSubtype="0" accel="50000" decel="50000" fill="hold" grpId="0" nodeType="withEffect">
                                  <p:stCondLst>
                                    <p:cond delay="0"/>
                                  </p:stCondLst>
                                  <p:childTnLst>
                                    <p:animMotion origin="layout" path="M 0 0 L 0.25 0 E" pathEditMode="relative" ptsTypes="">
                                      <p:cBhvr>
                                        <p:cTn id="46" dur="2000" fill="hold"/>
                                        <p:tgtEl>
                                          <p:spTgt spid="61"/>
                                        </p:tgtEl>
                                        <p:attrNameLst>
                                          <p:attrName>ppt_x</p:attrName>
                                          <p:attrName>ppt_y</p:attrName>
                                        </p:attrNameLst>
                                      </p:cBhvr>
                                    </p:animMotion>
                                  </p:childTnLst>
                                </p:cTn>
                              </p:par>
                              <p:par>
                                <p:cTn id="47" presetID="63" presetClass="path" presetSubtype="0" accel="50000" decel="50000" fill="hold" grpId="0" nodeType="withEffect">
                                  <p:stCondLst>
                                    <p:cond delay="0"/>
                                  </p:stCondLst>
                                  <p:childTnLst>
                                    <p:animMotion origin="layout" path="M 0 0 L 0.25 0 E" pathEditMode="relative" ptsTypes="">
                                      <p:cBhvr>
                                        <p:cTn id="48" dur="2000" fill="hold"/>
                                        <p:tgtEl>
                                          <p:spTgt spid="62"/>
                                        </p:tgtEl>
                                        <p:attrNameLst>
                                          <p:attrName>ppt_x</p:attrName>
                                          <p:attrName>ppt_y</p:attrName>
                                        </p:attrNameLst>
                                      </p:cBhvr>
                                    </p:animMotion>
                                  </p:childTnLst>
                                </p:cTn>
                              </p:par>
                              <p:par>
                                <p:cTn id="49" presetID="63" presetClass="path" presetSubtype="0" accel="50000" decel="50000" fill="hold" grpId="0" nodeType="withEffect">
                                  <p:stCondLst>
                                    <p:cond delay="0"/>
                                  </p:stCondLst>
                                  <p:childTnLst>
                                    <p:animMotion origin="layout" path="M 0 0 L 0.25 0 E" pathEditMode="relative" ptsTypes="">
                                      <p:cBhvr>
                                        <p:cTn id="50" dur="2000" fill="hold"/>
                                        <p:tgtEl>
                                          <p:spTgt spid="65"/>
                                        </p:tgtEl>
                                        <p:attrNameLst>
                                          <p:attrName>ppt_x</p:attrName>
                                          <p:attrName>ppt_y</p:attrName>
                                        </p:attrNameLst>
                                      </p:cBhvr>
                                    </p:animMotion>
                                  </p:childTnLst>
                                </p:cTn>
                              </p:par>
                              <p:par>
                                <p:cTn id="51" presetID="63" presetClass="path" presetSubtype="0" accel="50000" decel="50000" fill="hold" nodeType="withEffect">
                                  <p:stCondLst>
                                    <p:cond delay="0"/>
                                  </p:stCondLst>
                                  <p:childTnLst>
                                    <p:animMotion origin="layout" path="M 0 0 L 0.25 0 E" pathEditMode="relative" ptsTypes="">
                                      <p:cBhvr>
                                        <p:cTn id="52" dur="2000" fill="hold"/>
                                        <p:tgtEl>
                                          <p:spTgt spid="7"/>
                                        </p:tgtEl>
                                        <p:attrNameLst>
                                          <p:attrName>ppt_x</p:attrName>
                                          <p:attrName>ppt_y</p:attrName>
                                        </p:attrNameLst>
                                      </p:cBhvr>
                                    </p:animMotion>
                                  </p:childTnLst>
                                </p:cTn>
                              </p:par>
                              <p:par>
                                <p:cTn id="53" presetID="63" presetClass="path" presetSubtype="0" accel="50000" decel="50000" fill="hold" nodeType="withEffect">
                                  <p:stCondLst>
                                    <p:cond delay="0"/>
                                  </p:stCondLst>
                                  <p:childTnLst>
                                    <p:animMotion origin="layout" path="M 0 0 L 0.25 0 E" pathEditMode="relative" ptsTypes="">
                                      <p:cBhvr>
                                        <p:cTn id="54" dur="2000" fill="hold"/>
                                        <p:tgtEl>
                                          <p:spTgt spid="8"/>
                                        </p:tgtEl>
                                        <p:attrNameLst>
                                          <p:attrName>ppt_x</p:attrName>
                                          <p:attrName>ppt_y</p:attrName>
                                        </p:attrNameLst>
                                      </p:cBhvr>
                                    </p:animMotion>
                                  </p:childTnLst>
                                </p:cTn>
                              </p:par>
                              <p:par>
                                <p:cTn id="55" presetID="63" presetClass="path" presetSubtype="0" accel="50000" decel="50000" fill="hold" nodeType="withEffect">
                                  <p:stCondLst>
                                    <p:cond delay="0"/>
                                  </p:stCondLst>
                                  <p:childTnLst>
                                    <p:animMotion origin="layout" path="M 0 0 L 0.25 0 E" pathEditMode="relative" ptsTypes="">
                                      <p:cBhvr>
                                        <p:cTn id="56" dur="2000" fill="hold"/>
                                        <p:tgtEl>
                                          <p:spTgt spid="9"/>
                                        </p:tgtEl>
                                        <p:attrNameLst>
                                          <p:attrName>ppt_x</p:attrName>
                                          <p:attrName>ppt_y</p:attrName>
                                        </p:attrNameLst>
                                      </p:cBhvr>
                                    </p:animMotion>
                                  </p:childTnLst>
                                </p:cTn>
                              </p:par>
                              <p:par>
                                <p:cTn id="57" presetID="63" presetClass="path" presetSubtype="0" accel="50000" decel="50000" fill="hold" nodeType="withEffect">
                                  <p:stCondLst>
                                    <p:cond delay="0"/>
                                  </p:stCondLst>
                                  <p:childTnLst>
                                    <p:animMotion origin="layout" path="M 0 0 L 0.25 0 E" pathEditMode="relative" ptsTypes="">
                                      <p:cBhvr>
                                        <p:cTn id="58" dur="2000" fill="hold"/>
                                        <p:tgtEl>
                                          <p:spTgt spid="10"/>
                                        </p:tgtEl>
                                        <p:attrNameLst>
                                          <p:attrName>ppt_x</p:attrName>
                                          <p:attrName>ppt_y</p:attrName>
                                        </p:attrNameLst>
                                      </p:cBhvr>
                                    </p:animMotion>
                                  </p:childTnLst>
                                </p:cTn>
                              </p:par>
                              <p:par>
                                <p:cTn id="59" presetID="63" presetClass="path" presetSubtype="0" accel="50000" decel="50000" fill="hold" nodeType="withEffect">
                                  <p:stCondLst>
                                    <p:cond delay="0"/>
                                  </p:stCondLst>
                                  <p:childTnLst>
                                    <p:animMotion origin="layout" path="M 0 0 L 0.25 0 E" pathEditMode="relative" ptsTypes="">
                                      <p:cBhvr>
                                        <p:cTn id="60" dur="2000" fill="hold"/>
                                        <p:tgtEl>
                                          <p:spTgt spid="11"/>
                                        </p:tgtEl>
                                        <p:attrNameLst>
                                          <p:attrName>ppt_x</p:attrName>
                                          <p:attrName>ppt_y</p:attrName>
                                        </p:attrNameLst>
                                      </p:cBhvr>
                                    </p:animMotion>
                                  </p:childTnLst>
                                </p:cTn>
                              </p:par>
                              <p:par>
                                <p:cTn id="61" presetID="63" presetClass="path" presetSubtype="0" accel="50000" decel="50000" fill="hold" nodeType="withEffect">
                                  <p:stCondLst>
                                    <p:cond delay="0"/>
                                  </p:stCondLst>
                                  <p:childTnLst>
                                    <p:animMotion origin="layout" path="M 0 0 L 0.25 0 E" pathEditMode="relative" ptsTypes="">
                                      <p:cBhvr>
                                        <p:cTn id="62" dur="2000" fill="hold"/>
                                        <p:tgtEl>
                                          <p:spTgt spid="12"/>
                                        </p:tgtEl>
                                        <p:attrNameLst>
                                          <p:attrName>ppt_x</p:attrName>
                                          <p:attrName>ppt_y</p:attrName>
                                        </p:attrNameLst>
                                      </p:cBhvr>
                                    </p:animMotion>
                                  </p:childTnLst>
                                </p:cTn>
                              </p:par>
                            </p:childTnLst>
                          </p:cTn>
                        </p:par>
                        <p:par>
                          <p:cTn id="63" fill="hold">
                            <p:stCondLst>
                              <p:cond delay="2000"/>
                            </p:stCondLst>
                            <p:childTnLst>
                              <p:par>
                                <p:cTn id="64" presetID="10" presetClass="entr" presetSubtype="0" fill="hold" nodeType="after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par>
                                <p:cTn id="67" presetID="10" presetClass="exit" presetSubtype="0" fill="hold" grpId="1" nodeType="withEffect">
                                  <p:stCondLst>
                                    <p:cond delay="0"/>
                                  </p:stCondLst>
                                  <p:childTnLst>
                                    <p:animEffect transition="out" filter="fade">
                                      <p:cBhvr>
                                        <p:cTn id="68" dur="500"/>
                                        <p:tgtEl>
                                          <p:spTgt spid="51"/>
                                        </p:tgtEl>
                                      </p:cBhvr>
                                    </p:animEffect>
                                    <p:set>
                                      <p:cBhvr>
                                        <p:cTn id="69" dur="1" fill="hold">
                                          <p:stCondLst>
                                            <p:cond delay="499"/>
                                          </p:stCondLst>
                                        </p:cTn>
                                        <p:tgtEl>
                                          <p:spTgt spid="5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53"/>
                                        </p:tgtEl>
                                      </p:cBhvr>
                                    </p:animEffect>
                                    <p:set>
                                      <p:cBhvr>
                                        <p:cTn id="72" dur="1" fill="hold">
                                          <p:stCondLst>
                                            <p:cond delay="499"/>
                                          </p:stCondLst>
                                        </p:cTn>
                                        <p:tgtEl>
                                          <p:spTgt spid="5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54"/>
                                        </p:tgtEl>
                                      </p:cBhvr>
                                    </p:animEffect>
                                    <p:set>
                                      <p:cBhvr>
                                        <p:cTn id="75" dur="1" fill="hold">
                                          <p:stCondLst>
                                            <p:cond delay="499"/>
                                          </p:stCondLst>
                                        </p:cTn>
                                        <p:tgtEl>
                                          <p:spTgt spid="5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56"/>
                                        </p:tgtEl>
                                      </p:cBhvr>
                                    </p:animEffect>
                                    <p:set>
                                      <p:cBhvr>
                                        <p:cTn id="78" dur="1" fill="hold">
                                          <p:stCondLst>
                                            <p:cond delay="499"/>
                                          </p:stCondLst>
                                        </p:cTn>
                                        <p:tgtEl>
                                          <p:spTgt spid="56"/>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57"/>
                                        </p:tgtEl>
                                      </p:cBhvr>
                                    </p:animEffect>
                                    <p:set>
                                      <p:cBhvr>
                                        <p:cTn id="81" dur="1" fill="hold">
                                          <p:stCondLst>
                                            <p:cond delay="499"/>
                                          </p:stCondLst>
                                        </p:cTn>
                                        <p:tgtEl>
                                          <p:spTgt spid="57"/>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58"/>
                                        </p:tgtEl>
                                      </p:cBhvr>
                                    </p:animEffect>
                                    <p:set>
                                      <p:cBhvr>
                                        <p:cTn id="84" dur="1" fill="hold">
                                          <p:stCondLst>
                                            <p:cond delay="499"/>
                                          </p:stCondLst>
                                        </p:cTn>
                                        <p:tgtEl>
                                          <p:spTgt spid="58"/>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59"/>
                                        </p:tgtEl>
                                      </p:cBhvr>
                                    </p:animEffect>
                                    <p:set>
                                      <p:cBhvr>
                                        <p:cTn id="87" dur="1" fill="hold">
                                          <p:stCondLst>
                                            <p:cond delay="499"/>
                                          </p:stCondLst>
                                        </p:cTn>
                                        <p:tgtEl>
                                          <p:spTgt spid="59"/>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60"/>
                                        </p:tgtEl>
                                      </p:cBhvr>
                                    </p:animEffect>
                                    <p:set>
                                      <p:cBhvr>
                                        <p:cTn id="90" dur="1" fill="hold">
                                          <p:stCondLst>
                                            <p:cond delay="499"/>
                                          </p:stCondLst>
                                        </p:cTn>
                                        <p:tgtEl>
                                          <p:spTgt spid="60"/>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61"/>
                                        </p:tgtEl>
                                      </p:cBhvr>
                                    </p:animEffect>
                                    <p:set>
                                      <p:cBhvr>
                                        <p:cTn id="93" dur="1" fill="hold">
                                          <p:stCondLst>
                                            <p:cond delay="499"/>
                                          </p:stCondLst>
                                        </p:cTn>
                                        <p:tgtEl>
                                          <p:spTgt spid="61"/>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62"/>
                                        </p:tgtEl>
                                      </p:cBhvr>
                                    </p:animEffect>
                                    <p:set>
                                      <p:cBhvr>
                                        <p:cTn id="96" dur="1" fill="hold">
                                          <p:stCondLst>
                                            <p:cond delay="499"/>
                                          </p:stCondLst>
                                        </p:cTn>
                                        <p:tgtEl>
                                          <p:spTgt spid="62"/>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65"/>
                                        </p:tgtEl>
                                      </p:cBhvr>
                                    </p:animEffect>
                                    <p:set>
                                      <p:cBhvr>
                                        <p:cTn id="99"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26" grpId="0" animBg="1"/>
      <p:bldP spid="30" grpId="0" animBg="1"/>
      <p:bldP spid="31" grpId="0" animBg="1"/>
      <p:bldP spid="35" grpId="0" animBg="1"/>
      <p:bldP spid="36" grpId="0" animBg="1"/>
      <p:bldP spid="37" grpId="0" animBg="1"/>
      <p:bldP spid="38" grpId="0" animBg="1"/>
      <p:bldP spid="41" grpId="0" animBg="1"/>
      <p:bldP spid="44" grpId="0" animBg="1"/>
      <p:bldP spid="45" grpId="0" animBg="1"/>
      <p:bldP spid="48" grpId="0" animBg="1"/>
      <p:bldP spid="51" grpId="0" animBg="1"/>
      <p:bldP spid="51" grpId="1" animBg="1"/>
      <p:bldP spid="53" grpId="0" animBg="1"/>
      <p:bldP spid="53" grpId="1" animBg="1"/>
      <p:bldP spid="54" grpId="0" animBg="1"/>
      <p:bldP spid="54"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5" grpId="0" animBg="1"/>
      <p:bldP spid="6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ight Arrow 97"/>
          <p:cNvSpPr/>
          <p:nvPr/>
        </p:nvSpPr>
        <p:spPr>
          <a:xfrm>
            <a:off x="5901732" y="2783440"/>
            <a:ext cx="398460"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de-AT" sz="600" dirty="0" smtClean="0"/>
              <a:t>                           </a:t>
            </a:r>
            <a:endParaRPr lang="de-AT" sz="600" dirty="0"/>
          </a:p>
        </p:txBody>
      </p:sp>
      <p:sp>
        <p:nvSpPr>
          <p:cNvPr id="90" name="Right Arrow 97"/>
          <p:cNvSpPr/>
          <p:nvPr/>
        </p:nvSpPr>
        <p:spPr>
          <a:xfrm>
            <a:off x="5598373" y="3843508"/>
            <a:ext cx="413787"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89" name="Right Arrow 97"/>
          <p:cNvSpPr/>
          <p:nvPr/>
        </p:nvSpPr>
        <p:spPr>
          <a:xfrm>
            <a:off x="5598373" y="1716323"/>
            <a:ext cx="413787"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82" name="Right Arrow 97"/>
          <p:cNvSpPr/>
          <p:nvPr/>
        </p:nvSpPr>
        <p:spPr>
          <a:xfrm>
            <a:off x="3190877" y="1716323"/>
            <a:ext cx="445020"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de-AT" sz="600" dirty="0" smtClean="0"/>
              <a:t>                           </a:t>
            </a:r>
            <a:endParaRPr lang="de-AT" sz="600" dirty="0"/>
          </a:p>
        </p:txBody>
      </p:sp>
      <p:sp>
        <p:nvSpPr>
          <p:cNvPr id="83" name="Right Arrow 97"/>
          <p:cNvSpPr/>
          <p:nvPr/>
        </p:nvSpPr>
        <p:spPr>
          <a:xfrm>
            <a:off x="3190876" y="3843508"/>
            <a:ext cx="439170"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79" name="Right Arrow 97"/>
          <p:cNvSpPr/>
          <p:nvPr/>
        </p:nvSpPr>
        <p:spPr>
          <a:xfrm>
            <a:off x="2929179" y="2774968"/>
            <a:ext cx="375996"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grpSp>
        <p:nvGrpSpPr>
          <p:cNvPr id="35" name="Gruppieren 266"/>
          <p:cNvGrpSpPr/>
          <p:nvPr/>
        </p:nvGrpSpPr>
        <p:grpSpPr>
          <a:xfrm>
            <a:off x="251520" y="1020629"/>
            <a:ext cx="2674640" cy="3747186"/>
            <a:chOff x="0" y="-89196"/>
            <a:chExt cx="2131096" cy="4839709"/>
          </a:xfrm>
        </p:grpSpPr>
        <p:sp>
          <p:nvSpPr>
            <p:cNvPr id="36" name="Rectangle 122"/>
            <p:cNvSpPr/>
            <p:nvPr/>
          </p:nvSpPr>
          <p:spPr>
            <a:xfrm>
              <a:off x="0" y="-89196"/>
              <a:ext cx="2125880" cy="4839709"/>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37" name="Text Box 2"/>
            <p:cNvSpPr txBox="1">
              <a:spLocks noChangeArrowheads="1"/>
            </p:cNvSpPr>
            <p:nvPr/>
          </p:nvSpPr>
          <p:spPr bwMode="auto">
            <a:xfrm>
              <a:off x="5217" y="-83978"/>
              <a:ext cx="2125879" cy="362670"/>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smtClean="0">
                  <a:latin typeface="+mn-lt"/>
                  <a:ea typeface="Calibri"/>
                  <a:cs typeface="Arial" pitchFamily="34" charset="0"/>
                </a:rPr>
                <a:t>User Input</a:t>
              </a:r>
              <a:endParaRPr lang="de-AT" sz="1800" b="1" dirty="0">
                <a:latin typeface="+mn-lt"/>
                <a:ea typeface="Calibri"/>
                <a:cs typeface="Arial" pitchFamily="34" charset="0"/>
              </a:endParaRPr>
            </a:p>
          </p:txBody>
        </p:sp>
      </p:grpSp>
      <p:sp>
        <p:nvSpPr>
          <p:cNvPr id="2" name="Titel 1"/>
          <p:cNvSpPr>
            <a:spLocks noGrp="1"/>
          </p:cNvSpPr>
          <p:nvPr>
            <p:ph type="title"/>
          </p:nvPr>
        </p:nvSpPr>
        <p:spPr/>
        <p:txBody>
          <a:bodyPr/>
          <a:lstStyle/>
          <a:p>
            <a:r>
              <a:rPr lang="de-AT" dirty="0" smtClean="0"/>
              <a:t>System </a:t>
            </a:r>
            <a:r>
              <a:rPr lang="de-AT" dirty="0" err="1" smtClean="0"/>
              <a:t>Overview</a:t>
            </a:r>
            <a:endParaRPr lang="en-US" dirty="0"/>
          </a:p>
        </p:txBody>
      </p:sp>
      <p:grpSp>
        <p:nvGrpSpPr>
          <p:cNvPr id="15" name="Group 20"/>
          <p:cNvGrpSpPr/>
          <p:nvPr/>
        </p:nvGrpSpPr>
        <p:grpSpPr>
          <a:xfrm>
            <a:off x="933214" y="1688124"/>
            <a:ext cx="1270292" cy="755642"/>
            <a:chOff x="2833823" y="2392454"/>
            <a:chExt cx="1693723" cy="1007522"/>
          </a:xfrm>
        </p:grpSpPr>
        <p:pic>
          <p:nvPicPr>
            <p:cNvPr id="16"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9365" y="2392454"/>
              <a:ext cx="181555" cy="303382"/>
            </a:xfrm>
            <a:prstGeom prst="rect">
              <a:avLst/>
            </a:prstGeom>
          </p:spPr>
        </p:pic>
        <p:pic>
          <p:nvPicPr>
            <p:cNvPr id="17"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823" y="2730230"/>
              <a:ext cx="181555" cy="303382"/>
            </a:xfrm>
            <a:prstGeom prst="rect">
              <a:avLst/>
            </a:prstGeom>
          </p:spPr>
        </p:pic>
        <p:pic>
          <p:nvPicPr>
            <p:cNvPr id="18"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0593" y="3096594"/>
              <a:ext cx="181555" cy="303382"/>
            </a:xfrm>
            <a:prstGeom prst="rect">
              <a:avLst/>
            </a:prstGeom>
          </p:spPr>
        </p:pic>
        <p:pic>
          <p:nvPicPr>
            <p:cNvPr id="19"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5991" y="2730230"/>
              <a:ext cx="181555" cy="303382"/>
            </a:xfrm>
            <a:prstGeom prst="rect">
              <a:avLst/>
            </a:prstGeom>
          </p:spPr>
        </p:pic>
        <p:pic>
          <p:nvPicPr>
            <p:cNvPr id="20"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3560" y="2569930"/>
              <a:ext cx="181555" cy="303382"/>
            </a:xfrm>
            <a:prstGeom prst="rect">
              <a:avLst/>
            </a:prstGeom>
          </p:spPr>
        </p:pic>
        <p:pic>
          <p:nvPicPr>
            <p:cNvPr id="21"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1146" y="2874246"/>
              <a:ext cx="181555" cy="303382"/>
            </a:xfrm>
            <a:prstGeom prst="rect">
              <a:avLst/>
            </a:prstGeom>
          </p:spPr>
        </p:pic>
        <p:pic>
          <p:nvPicPr>
            <p:cNvPr id="22"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2480" y="2760570"/>
              <a:ext cx="181555" cy="303382"/>
            </a:xfrm>
            <a:prstGeom prst="rect">
              <a:avLst/>
            </a:prstGeom>
          </p:spPr>
        </p:pic>
      </p:grpSp>
      <p:sp>
        <p:nvSpPr>
          <p:cNvPr id="23" name="Oval 28"/>
          <p:cNvSpPr/>
          <p:nvPr/>
        </p:nvSpPr>
        <p:spPr>
          <a:xfrm>
            <a:off x="855718" y="1444817"/>
            <a:ext cx="1428027" cy="10989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mc:AlternateContent xmlns:mc="http://schemas.openxmlformats.org/markup-compatibility/2006" xmlns:a14="http://schemas.microsoft.com/office/drawing/2010/main">
        <mc:Choice Requires="a14">
          <p:sp>
            <p:nvSpPr>
              <p:cNvPr id="24" name="TextBox 29"/>
              <p:cNvSpPr txBox="1"/>
              <p:nvPr/>
            </p:nvSpPr>
            <p:spPr>
              <a:xfrm>
                <a:off x="413413" y="1772562"/>
                <a:ext cx="37830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AT" b="1" i="1" smtClean="0">
                          <a:latin typeface="Cambria Math" panose="02040503050406030204" pitchFamily="18" charset="0"/>
                        </a:rPr>
                        <m:t>𝑷</m:t>
                      </m:r>
                      <m:r>
                        <a:rPr lang="de-AT" b="0" i="1" smtClean="0">
                          <a:latin typeface="Cambria Math"/>
                        </a:rPr>
                        <m:t>:</m:t>
                      </m:r>
                    </m:oMath>
                  </m:oMathPara>
                </a14:m>
                <a:endParaRPr lang="de-AT" dirty="0"/>
              </a:p>
            </p:txBody>
          </p:sp>
        </mc:Choice>
        <mc:Fallback xmlns="">
          <p:sp>
            <p:nvSpPr>
              <p:cNvPr id="24" name="TextBox 29"/>
              <p:cNvSpPr txBox="1">
                <a:spLocks noRot="1" noChangeAspect="1" noMove="1" noResize="1" noEditPoints="1" noAdjustHandles="1" noChangeArrowheads="1" noChangeShapeType="1" noTextEdit="1"/>
              </p:cNvSpPr>
              <p:nvPr/>
            </p:nvSpPr>
            <p:spPr>
              <a:xfrm>
                <a:off x="413413" y="1772562"/>
                <a:ext cx="378309" cy="369332"/>
              </a:xfrm>
              <a:prstGeom prst="rect">
                <a:avLst/>
              </a:prstGeom>
              <a:blipFill rotWithShape="1">
                <a:blip r:embed="rId4"/>
                <a:stretch>
                  <a:fillRect l="-17742" r="-6452" b="-10000"/>
                </a:stretch>
              </a:blipFill>
            </p:spPr>
            <p:txBody>
              <a:bodyPr/>
              <a:lstStyle/>
              <a:p>
                <a:r>
                  <a:rPr lang="en-US">
                    <a:noFill/>
                  </a:rPr>
                  <a:t> </a:t>
                </a:r>
              </a:p>
            </p:txBody>
          </p:sp>
        </mc:Fallback>
      </mc:AlternateContent>
      <p:grpSp>
        <p:nvGrpSpPr>
          <p:cNvPr id="26" name="Gruppieren 266"/>
          <p:cNvGrpSpPr/>
          <p:nvPr/>
        </p:nvGrpSpPr>
        <p:grpSpPr>
          <a:xfrm>
            <a:off x="3635896" y="1020629"/>
            <a:ext cx="1962477" cy="1620000"/>
            <a:chOff x="0" y="-89196"/>
            <a:chExt cx="2131096" cy="1913009"/>
          </a:xfrm>
        </p:grpSpPr>
        <p:sp>
          <p:nvSpPr>
            <p:cNvPr id="28" name="Rectangle 122"/>
            <p:cNvSpPr/>
            <p:nvPr/>
          </p:nvSpPr>
          <p:spPr>
            <a:xfrm>
              <a:off x="0" y="-89196"/>
              <a:ext cx="2125880" cy="1913009"/>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29" name="Text Box 2"/>
            <p:cNvSpPr txBox="1">
              <a:spLocks noChangeArrowheads="1"/>
            </p:cNvSpPr>
            <p:nvPr/>
          </p:nvSpPr>
          <p:spPr bwMode="auto">
            <a:xfrm>
              <a:off x="5217" y="-83978"/>
              <a:ext cx="2125879" cy="330303"/>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err="1" smtClean="0">
                  <a:latin typeface="+mn-lt"/>
                  <a:ea typeface="Calibri"/>
                  <a:cs typeface="Arial" pitchFamily="34" charset="0"/>
                </a:rPr>
                <a:t>Automatic</a:t>
              </a:r>
              <a:r>
                <a:rPr lang="de-AT" sz="1800" b="1" dirty="0" smtClean="0">
                  <a:latin typeface="+mn-lt"/>
                  <a:ea typeface="Calibri"/>
                  <a:cs typeface="Arial" pitchFamily="34" charset="0"/>
                </a:rPr>
                <a:t> Layout</a:t>
              </a:r>
              <a:endParaRPr lang="de-AT" sz="1800" b="1" dirty="0">
                <a:latin typeface="+mn-lt"/>
                <a:ea typeface="Calibri"/>
                <a:cs typeface="Arial" pitchFamily="34" charset="0"/>
              </a:endParaRPr>
            </a:p>
          </p:txBody>
        </p:sp>
      </p:grpSp>
      <p:grpSp>
        <p:nvGrpSpPr>
          <p:cNvPr id="31" name="Gruppieren 266"/>
          <p:cNvGrpSpPr/>
          <p:nvPr/>
        </p:nvGrpSpPr>
        <p:grpSpPr>
          <a:xfrm>
            <a:off x="3635896" y="3147814"/>
            <a:ext cx="1962477" cy="1620000"/>
            <a:chOff x="0" y="-89196"/>
            <a:chExt cx="2131096" cy="1913009"/>
          </a:xfrm>
        </p:grpSpPr>
        <p:sp>
          <p:nvSpPr>
            <p:cNvPr id="33" name="Rectangle 122"/>
            <p:cNvSpPr/>
            <p:nvPr/>
          </p:nvSpPr>
          <p:spPr>
            <a:xfrm>
              <a:off x="0" y="-89196"/>
              <a:ext cx="2125880" cy="1913009"/>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34" name="Text Box 2"/>
            <p:cNvSpPr txBox="1">
              <a:spLocks noChangeArrowheads="1"/>
            </p:cNvSpPr>
            <p:nvPr/>
          </p:nvSpPr>
          <p:spPr bwMode="auto">
            <a:xfrm>
              <a:off x="5217" y="-83978"/>
              <a:ext cx="2125879" cy="330303"/>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smtClean="0">
                  <a:latin typeface="+mn-lt"/>
                  <a:ea typeface="Calibri"/>
                  <a:cs typeface="Arial" pitchFamily="34" charset="0"/>
                </a:rPr>
                <a:t>Routing Graph</a:t>
              </a:r>
              <a:endParaRPr lang="de-AT" sz="1800" b="1" dirty="0">
                <a:latin typeface="+mn-lt"/>
                <a:ea typeface="Calibri"/>
                <a:cs typeface="Arial" pitchFamily="34" charset="0"/>
              </a:endParaRPr>
            </a:p>
          </p:txBody>
        </p:sp>
      </p:grpSp>
      <p:grpSp>
        <p:nvGrpSpPr>
          <p:cNvPr id="38" name="Gruppieren 266"/>
          <p:cNvGrpSpPr/>
          <p:nvPr/>
        </p:nvGrpSpPr>
        <p:grpSpPr>
          <a:xfrm>
            <a:off x="6300192" y="1761682"/>
            <a:ext cx="2635696" cy="2261276"/>
            <a:chOff x="0" y="-89196"/>
            <a:chExt cx="2131096" cy="2931333"/>
          </a:xfrm>
        </p:grpSpPr>
        <p:sp>
          <p:nvSpPr>
            <p:cNvPr id="39" name="Rectangle 122"/>
            <p:cNvSpPr/>
            <p:nvPr/>
          </p:nvSpPr>
          <p:spPr>
            <a:xfrm>
              <a:off x="0" y="-89196"/>
              <a:ext cx="2125880" cy="2931333"/>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40" name="Text Box 2"/>
            <p:cNvSpPr txBox="1">
              <a:spLocks noChangeArrowheads="1"/>
            </p:cNvSpPr>
            <p:nvPr/>
          </p:nvSpPr>
          <p:spPr bwMode="auto">
            <a:xfrm>
              <a:off x="5217" y="-83978"/>
              <a:ext cx="2125879" cy="330303"/>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err="1" smtClean="0">
                  <a:latin typeface="+mn-lt"/>
                  <a:ea typeface="Calibri"/>
                  <a:cs typeface="Arial" pitchFamily="34" charset="0"/>
                </a:rPr>
                <a:t>Optimized</a:t>
              </a:r>
              <a:r>
                <a:rPr lang="de-AT" sz="1800" b="1" dirty="0" smtClean="0">
                  <a:latin typeface="+mn-lt"/>
                  <a:ea typeface="Calibri"/>
                  <a:cs typeface="Arial" pitchFamily="34" charset="0"/>
                </a:rPr>
                <a:t> Travel </a:t>
              </a:r>
              <a:r>
                <a:rPr lang="de-AT" sz="1800" b="1" dirty="0" err="1" smtClean="0">
                  <a:latin typeface="+mn-lt"/>
                  <a:ea typeface="Calibri"/>
                  <a:cs typeface="Arial" pitchFamily="34" charset="0"/>
                </a:rPr>
                <a:t>Brochure</a:t>
              </a:r>
              <a:endParaRPr lang="de-AT" sz="1800" b="1" dirty="0">
                <a:latin typeface="+mn-lt"/>
                <a:ea typeface="Calibri"/>
                <a:cs typeface="Arial" pitchFamily="34" charset="0"/>
              </a:endParaRPr>
            </a:p>
          </p:txBody>
        </p:sp>
      </p:grpSp>
      <p:grpSp>
        <p:nvGrpSpPr>
          <p:cNvPr id="76" name="Gruppieren 75"/>
          <p:cNvGrpSpPr/>
          <p:nvPr/>
        </p:nvGrpSpPr>
        <p:grpSpPr>
          <a:xfrm>
            <a:off x="426684" y="3028993"/>
            <a:ext cx="2286094" cy="1619168"/>
            <a:chOff x="1655812" y="728117"/>
            <a:chExt cx="5868516" cy="4156483"/>
          </a:xfrm>
        </p:grpSpPr>
        <p:sp>
          <p:nvSpPr>
            <p:cNvPr id="46" name="Rectangle 8"/>
            <p:cNvSpPr/>
            <p:nvPr/>
          </p:nvSpPr>
          <p:spPr>
            <a:xfrm>
              <a:off x="1655812" y="728117"/>
              <a:ext cx="5860844" cy="414449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47" name="Group 10"/>
            <p:cNvGrpSpPr/>
            <p:nvPr/>
          </p:nvGrpSpPr>
          <p:grpSpPr>
            <a:xfrm>
              <a:off x="2314689" y="740570"/>
              <a:ext cx="4558434" cy="4144030"/>
              <a:chOff x="1940400" y="1040400"/>
              <a:chExt cx="5266800" cy="4788000"/>
            </a:xfrm>
          </p:grpSpPr>
          <p:cxnSp>
            <p:nvCxnSpPr>
              <p:cNvPr id="48" name="Straight Connector 11"/>
              <p:cNvCxnSpPr/>
              <p:nvPr/>
            </p:nvCxnSpPr>
            <p:spPr>
              <a:xfrm>
                <a:off x="1940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12"/>
              <p:cNvCxnSpPr/>
              <p:nvPr/>
            </p:nvCxnSpPr>
            <p:spPr>
              <a:xfrm>
                <a:off x="2692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13"/>
              <p:cNvCxnSpPr/>
              <p:nvPr/>
            </p:nvCxnSpPr>
            <p:spPr>
              <a:xfrm>
                <a:off x="3445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14"/>
              <p:cNvCxnSpPr/>
              <p:nvPr/>
            </p:nvCxnSpPr>
            <p:spPr>
              <a:xfrm>
                <a:off x="41976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15"/>
              <p:cNvCxnSpPr/>
              <p:nvPr/>
            </p:nvCxnSpPr>
            <p:spPr>
              <a:xfrm>
                <a:off x="49500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16"/>
              <p:cNvCxnSpPr/>
              <p:nvPr/>
            </p:nvCxnSpPr>
            <p:spPr>
              <a:xfrm>
                <a:off x="5702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17"/>
              <p:cNvCxnSpPr/>
              <p:nvPr/>
            </p:nvCxnSpPr>
            <p:spPr>
              <a:xfrm>
                <a:off x="6454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18"/>
              <p:cNvCxnSpPr/>
              <p:nvPr/>
            </p:nvCxnSpPr>
            <p:spPr>
              <a:xfrm>
                <a:off x="7207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19"/>
            <p:cNvGrpSpPr/>
            <p:nvPr/>
          </p:nvGrpSpPr>
          <p:grpSpPr>
            <a:xfrm>
              <a:off x="1663484" y="1569376"/>
              <a:ext cx="5860844" cy="2486418"/>
              <a:chOff x="1188000" y="1998000"/>
              <a:chExt cx="6771600" cy="2872800"/>
            </a:xfrm>
          </p:grpSpPr>
          <p:cxnSp>
            <p:nvCxnSpPr>
              <p:cNvPr id="57" name="Straight Connector 20"/>
              <p:cNvCxnSpPr/>
              <p:nvPr/>
            </p:nvCxnSpPr>
            <p:spPr>
              <a:xfrm>
                <a:off x="1188000" y="19980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8" name="Straight Connector 21"/>
              <p:cNvCxnSpPr/>
              <p:nvPr/>
            </p:nvCxnSpPr>
            <p:spPr>
              <a:xfrm>
                <a:off x="1188000" y="29556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9" name="Straight Connector 22"/>
              <p:cNvCxnSpPr/>
              <p:nvPr/>
            </p:nvCxnSpPr>
            <p:spPr>
              <a:xfrm>
                <a:off x="1188000" y="39132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0" name="Straight Connector 23"/>
              <p:cNvCxnSpPr/>
              <p:nvPr/>
            </p:nvCxnSpPr>
            <p:spPr>
              <a:xfrm>
                <a:off x="1188000" y="48708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61"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4689" y="1569376"/>
              <a:ext cx="651104" cy="828806"/>
            </a:xfrm>
            <a:prstGeom prst="rect">
              <a:avLst/>
            </a:prstGeom>
          </p:spPr>
        </p:pic>
        <p:pic>
          <p:nvPicPr>
            <p:cNvPr id="62"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4689" y="2398182"/>
              <a:ext cx="651104" cy="828806"/>
            </a:xfrm>
            <a:prstGeom prst="rect">
              <a:avLst/>
            </a:prstGeom>
          </p:spPr>
        </p:pic>
        <p:pic>
          <p:nvPicPr>
            <p:cNvPr id="63"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4689" y="3226988"/>
              <a:ext cx="651104" cy="828806"/>
            </a:xfrm>
            <a:prstGeom prst="rect">
              <a:avLst/>
            </a:prstGeom>
          </p:spPr>
        </p:pic>
        <p:pic>
          <p:nvPicPr>
            <p:cNvPr id="64"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894" y="1569376"/>
              <a:ext cx="651104" cy="828806"/>
            </a:xfrm>
            <a:prstGeom prst="rect">
              <a:avLst/>
            </a:prstGeom>
          </p:spPr>
        </p:pic>
        <p:pic>
          <p:nvPicPr>
            <p:cNvPr id="65"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5894" y="2398182"/>
              <a:ext cx="650798" cy="828806"/>
            </a:xfrm>
            <a:prstGeom prst="rect">
              <a:avLst/>
            </a:prstGeom>
          </p:spPr>
        </p:pic>
        <p:pic>
          <p:nvPicPr>
            <p:cNvPr id="66"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5894" y="3226988"/>
              <a:ext cx="651104" cy="828806"/>
            </a:xfrm>
            <a:prstGeom prst="rect">
              <a:avLst/>
            </a:prstGeom>
          </p:spPr>
        </p:pic>
        <p:pic>
          <p:nvPicPr>
            <p:cNvPr id="67"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65894" y="4055794"/>
              <a:ext cx="651104" cy="828806"/>
            </a:xfrm>
            <a:prstGeom prst="rect">
              <a:avLst/>
            </a:prstGeom>
          </p:spPr>
        </p:pic>
        <p:pic>
          <p:nvPicPr>
            <p:cNvPr id="68"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17099" y="1569376"/>
              <a:ext cx="651104" cy="828806"/>
            </a:xfrm>
            <a:prstGeom prst="rect">
              <a:avLst/>
            </a:prstGeom>
          </p:spPr>
        </p:pic>
        <p:pic>
          <p:nvPicPr>
            <p:cNvPr id="69"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17099" y="2398182"/>
              <a:ext cx="651104" cy="828806"/>
            </a:xfrm>
            <a:prstGeom prst="rect">
              <a:avLst/>
            </a:prstGeom>
          </p:spPr>
        </p:pic>
        <p:pic>
          <p:nvPicPr>
            <p:cNvPr id="70"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17099" y="3226988"/>
              <a:ext cx="651104" cy="828806"/>
            </a:xfrm>
            <a:prstGeom prst="rect">
              <a:avLst/>
            </a:prstGeom>
          </p:spPr>
        </p:pic>
        <p:pic>
          <p:nvPicPr>
            <p:cNvPr id="71" name="Picture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17099" y="4055794"/>
              <a:ext cx="651104" cy="828806"/>
            </a:xfrm>
            <a:prstGeom prst="rect">
              <a:avLst/>
            </a:prstGeom>
          </p:spPr>
        </p:pic>
        <p:pic>
          <p:nvPicPr>
            <p:cNvPr id="72" name="Picture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70713" y="1569376"/>
              <a:ext cx="651104" cy="828806"/>
            </a:xfrm>
            <a:prstGeom prst="rect">
              <a:avLst/>
            </a:prstGeom>
          </p:spPr>
        </p:pic>
        <p:pic>
          <p:nvPicPr>
            <p:cNvPr id="73" name="Picture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570713" y="2398182"/>
              <a:ext cx="651104" cy="828806"/>
            </a:xfrm>
            <a:prstGeom prst="rect">
              <a:avLst/>
            </a:prstGeom>
          </p:spPr>
        </p:pic>
        <p:pic>
          <p:nvPicPr>
            <p:cNvPr id="74"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21918" y="1569376"/>
              <a:ext cx="651104" cy="828806"/>
            </a:xfrm>
            <a:prstGeom prst="rect">
              <a:avLst/>
            </a:prstGeom>
          </p:spPr>
        </p:pic>
        <p:pic>
          <p:nvPicPr>
            <p:cNvPr id="75"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221918" y="2398182"/>
              <a:ext cx="651104" cy="828806"/>
            </a:xfrm>
            <a:prstGeom prst="rect">
              <a:avLst/>
            </a:prstGeom>
          </p:spPr>
        </p:pic>
      </p:grpSp>
      <mc:AlternateContent xmlns:mc="http://schemas.openxmlformats.org/markup-compatibility/2006" xmlns:a14="http://schemas.microsoft.com/office/drawing/2010/main">
        <mc:Choice Requires="a14">
          <p:sp>
            <p:nvSpPr>
              <p:cNvPr id="77" name="TextBox 29"/>
              <p:cNvSpPr txBox="1"/>
              <p:nvPr/>
            </p:nvSpPr>
            <p:spPr>
              <a:xfrm>
                <a:off x="413413" y="2596945"/>
                <a:ext cx="78198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AT" b="0" i="1" smtClean="0">
                          <a:latin typeface="Cambria Math"/>
                        </a:rPr>
                        <m:t>𝑆</m:t>
                      </m:r>
                      <m:r>
                        <a:rPr lang="de-AT" b="0" i="1" smtClean="0">
                          <a:latin typeface="Cambria Math"/>
                        </a:rPr>
                        <m:t>,</m:t>
                      </m:r>
                      <m:r>
                        <a:rPr lang="de-AT" b="0" i="1" smtClean="0">
                          <a:latin typeface="Cambria Math"/>
                        </a:rPr>
                        <m:t>𝐺</m:t>
                      </m:r>
                      <m:r>
                        <a:rPr lang="de-AT" b="0" i="1" smtClean="0">
                          <a:latin typeface="Cambria Math"/>
                        </a:rPr>
                        <m:t>,</m:t>
                      </m:r>
                      <m:r>
                        <a:rPr lang="de-AT" b="1" i="1" smtClean="0">
                          <a:latin typeface="Cambria Math"/>
                        </a:rPr>
                        <m:t>𝑴</m:t>
                      </m:r>
                      <m:r>
                        <a:rPr lang="de-AT" b="0" i="1" smtClean="0">
                          <a:latin typeface="Cambria Math"/>
                        </a:rPr>
                        <m:t>:</m:t>
                      </m:r>
                    </m:oMath>
                  </m:oMathPara>
                </a14:m>
                <a:endParaRPr lang="de-AT" dirty="0"/>
              </a:p>
            </p:txBody>
          </p:sp>
        </mc:Choice>
        <mc:Fallback xmlns="">
          <p:sp>
            <p:nvSpPr>
              <p:cNvPr id="77" name="TextBox 29"/>
              <p:cNvSpPr txBox="1">
                <a:spLocks noRot="1" noChangeAspect="1" noMove="1" noResize="1" noEditPoints="1" noAdjustHandles="1" noChangeArrowheads="1" noChangeShapeType="1" noTextEdit="1"/>
              </p:cNvSpPr>
              <p:nvPr/>
            </p:nvSpPr>
            <p:spPr>
              <a:xfrm>
                <a:off x="413413" y="2596945"/>
                <a:ext cx="781981" cy="369332"/>
              </a:xfrm>
              <a:prstGeom prst="rect">
                <a:avLst/>
              </a:prstGeom>
              <a:blipFill rotWithShape="1">
                <a:blip r:embed="rId20"/>
                <a:stretch>
                  <a:fillRect l="-14063" r="-31250" b="-9836"/>
                </a:stretch>
              </a:blipFill>
            </p:spPr>
            <p:txBody>
              <a:bodyPr/>
              <a:lstStyle/>
              <a:p>
                <a:r>
                  <a:rPr lang="en-US">
                    <a:noFill/>
                  </a:rPr>
                  <a:t> </a:t>
                </a:r>
              </a:p>
            </p:txBody>
          </p:sp>
        </mc:Fallback>
      </mc:AlternateContent>
      <p:pic>
        <p:nvPicPr>
          <p:cNvPr id="78" name="Picture 16"/>
          <p:cNvPicPr>
            <a:picLocks noChangeAspect="1"/>
          </p:cNvPicPr>
          <p:nvPr/>
        </p:nvPicPr>
        <p:blipFill>
          <a:blip r:embed="rId21"/>
          <a:stretch>
            <a:fillRect/>
          </a:stretch>
        </p:blipFill>
        <p:spPr>
          <a:xfrm>
            <a:off x="6480042" y="2197289"/>
            <a:ext cx="2284784" cy="1609645"/>
          </a:xfrm>
          <a:prstGeom prst="rect">
            <a:avLst/>
          </a:prstGeom>
          <a:ln>
            <a:noFill/>
          </a:ln>
          <a:effectLst/>
        </p:spPr>
      </p:pic>
      <p:sp>
        <p:nvSpPr>
          <p:cNvPr id="80" name="Right Arrow 97"/>
          <p:cNvSpPr/>
          <p:nvPr/>
        </p:nvSpPr>
        <p:spPr>
          <a:xfrm rot="16200000">
            <a:off x="2697978" y="2209205"/>
            <a:ext cx="1098962"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81" name="Right Arrow 97"/>
          <p:cNvSpPr/>
          <p:nvPr/>
        </p:nvSpPr>
        <p:spPr>
          <a:xfrm rot="5400000">
            <a:off x="2706479" y="3347148"/>
            <a:ext cx="1081958"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91" name="Right Arrow 97"/>
          <p:cNvSpPr/>
          <p:nvPr/>
        </p:nvSpPr>
        <p:spPr>
          <a:xfrm rot="16200000">
            <a:off x="5407680" y="2215691"/>
            <a:ext cx="1098962"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92" name="Right Arrow 97"/>
          <p:cNvSpPr/>
          <p:nvPr/>
        </p:nvSpPr>
        <p:spPr>
          <a:xfrm rot="5400000">
            <a:off x="5416181" y="3353634"/>
            <a:ext cx="1081958"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pic>
        <p:nvPicPr>
          <p:cNvPr id="94" name="Picture 16"/>
          <p:cNvPicPr>
            <a:picLocks noChangeAspect="1"/>
          </p:cNvPicPr>
          <p:nvPr/>
        </p:nvPicPr>
        <p:blipFill>
          <a:blip r:embed="rId21"/>
          <a:stretch>
            <a:fillRect/>
          </a:stretch>
        </p:blipFill>
        <p:spPr>
          <a:xfrm>
            <a:off x="3745109" y="1348550"/>
            <a:ext cx="1690987" cy="1191311"/>
          </a:xfrm>
          <a:prstGeom prst="rect">
            <a:avLst/>
          </a:prstGeom>
          <a:ln>
            <a:noFill/>
          </a:ln>
          <a:effectLst/>
        </p:spPr>
      </p:pic>
      <p:pic>
        <p:nvPicPr>
          <p:cNvPr id="97" name="Grafik 9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680550" y="3585147"/>
            <a:ext cx="891450" cy="963379"/>
          </a:xfrm>
          <a:prstGeom prst="rect">
            <a:avLst/>
          </a:prstGeom>
        </p:spPr>
      </p:pic>
      <p:pic>
        <p:nvPicPr>
          <p:cNvPr id="98" name="Grafik 9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644954" y="3585147"/>
            <a:ext cx="863150" cy="963379"/>
          </a:xfrm>
          <a:prstGeom prst="rect">
            <a:avLst/>
          </a:prstGeom>
        </p:spPr>
      </p:pic>
      <p:sp>
        <p:nvSpPr>
          <p:cNvPr id="99" name="Pfeil nach rechts 98"/>
          <p:cNvSpPr/>
          <p:nvPr/>
        </p:nvSpPr>
        <p:spPr>
          <a:xfrm>
            <a:off x="4533524" y="4024578"/>
            <a:ext cx="222859" cy="139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hteck 83"/>
          <p:cNvSpPr/>
          <p:nvPr/>
        </p:nvSpPr>
        <p:spPr>
          <a:xfrm>
            <a:off x="3726506" y="1329377"/>
            <a:ext cx="1728192" cy="1242373"/>
          </a:xfrm>
          <a:prstGeom prst="rect">
            <a:avLst/>
          </a:prstGeom>
          <a:solidFill>
            <a:schemeClr val="bg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10" descr="C:\Users\Murat\Desktop\grec\SG2013Praesentation\Images\hakerl.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922711" y="1325130"/>
            <a:ext cx="1236953" cy="1640984"/>
          </a:xfrm>
          <a:prstGeom prst="rect">
            <a:avLst/>
          </a:prstGeom>
          <a:noFill/>
          <a:extLst>
            <a:ext uri="{909E8E84-426E-40DD-AFC4-6F175D3DCCD1}">
              <a14:hiddenFill xmlns:a14="http://schemas.microsoft.com/office/drawing/2010/main">
                <a:solidFill>
                  <a:srgbClr val="FFFFFF"/>
                </a:solidFill>
              </a14:hiddenFill>
            </a:ext>
          </a:extLst>
        </p:spPr>
      </p:pic>
      <p:sp>
        <p:nvSpPr>
          <p:cNvPr id="86" name="Rechteck 85"/>
          <p:cNvSpPr/>
          <p:nvPr/>
        </p:nvSpPr>
        <p:spPr>
          <a:xfrm>
            <a:off x="3680550" y="3484797"/>
            <a:ext cx="1874430" cy="1242373"/>
          </a:xfrm>
          <a:prstGeom prst="rect">
            <a:avLst/>
          </a:prstGeom>
          <a:solidFill>
            <a:schemeClr val="bg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10" descr="C:\Users\Murat\Desktop\grec\SG2013Praesentation\Images\hakerl.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941314" y="3480550"/>
            <a:ext cx="1236953" cy="1640984"/>
          </a:xfrm>
          <a:prstGeom prst="rect">
            <a:avLst/>
          </a:prstGeom>
          <a:noFill/>
          <a:extLst>
            <a:ext uri="{909E8E84-426E-40DD-AFC4-6F175D3DCCD1}">
              <a14:hiddenFill xmlns:a14="http://schemas.microsoft.com/office/drawing/2010/main">
                <a:solidFill>
                  <a:srgbClr val="FFFFFF"/>
                </a:solidFill>
              </a14:hiddenFill>
            </a:ext>
          </a:extLst>
        </p:spPr>
      </p:pic>
      <p:sp>
        <p:nvSpPr>
          <p:cNvPr id="88" name="Rechteck 87"/>
          <p:cNvSpPr/>
          <p:nvPr/>
        </p:nvSpPr>
        <p:spPr>
          <a:xfrm>
            <a:off x="6372200" y="2121149"/>
            <a:ext cx="2459380" cy="1772671"/>
          </a:xfrm>
          <a:prstGeom prst="rect">
            <a:avLst/>
          </a:prstGeom>
          <a:solidFill>
            <a:schemeClr val="bg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10" descr="C:\Users\Murat\Desktop\grec\SG2013Praesentation\Images\hakerl.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996337" y="2381974"/>
            <a:ext cx="1236953" cy="164098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E715380-4A69-4FAD-BF5D-F63BA9227062}" type="slidenum">
              <a:rPr lang="de-AT" smtClean="0"/>
              <a:pPr/>
              <a:t>27</a:t>
            </a:fld>
            <a:endParaRPr lang="de-AT" dirty="0"/>
          </a:p>
        </p:txBody>
      </p:sp>
    </p:spTree>
    <p:extLst>
      <p:ext uri="{BB962C8B-B14F-4D97-AF65-F5344CB8AC3E}">
        <p14:creationId xmlns:p14="http://schemas.microsoft.com/office/powerpoint/2010/main" val="178862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wipe(down)">
                                      <p:cBhvr>
                                        <p:cTn id="1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sz="half" idx="1"/>
          </p:nvPr>
        </p:nvSpPr>
        <p:spPr/>
        <p:txBody>
          <a:bodyPr/>
          <a:lstStyle/>
          <a:p>
            <a:r>
              <a:rPr lang="en-US" dirty="0" smtClean="0"/>
              <a:t>Test 1</a:t>
            </a:r>
          </a:p>
          <a:p>
            <a:pPr lvl="1"/>
            <a:r>
              <a:rPr lang="en-US" dirty="0" smtClean="0"/>
              <a:t>Quantitative, Objective</a:t>
            </a:r>
            <a:endParaRPr lang="en-US" dirty="0"/>
          </a:p>
        </p:txBody>
      </p:sp>
      <p:sp>
        <p:nvSpPr>
          <p:cNvPr id="4" name="Content Placeholder 3"/>
          <p:cNvSpPr>
            <a:spLocks noGrp="1"/>
          </p:cNvSpPr>
          <p:nvPr>
            <p:ph sz="half" idx="2"/>
          </p:nvPr>
        </p:nvSpPr>
        <p:spPr/>
        <p:txBody>
          <a:bodyPr/>
          <a:lstStyle/>
          <a:p>
            <a:r>
              <a:rPr lang="en-US" dirty="0" smtClean="0"/>
              <a:t>Test 2</a:t>
            </a:r>
          </a:p>
          <a:p>
            <a:pPr lvl="1"/>
            <a:r>
              <a:rPr lang="en-US" dirty="0" smtClean="0"/>
              <a:t>Qualitative, Subjective</a:t>
            </a:r>
            <a:endParaRPr lang="en-US" dirty="0"/>
          </a:p>
        </p:txBody>
      </p:sp>
      <p:pic>
        <p:nvPicPr>
          <p:cNvPr id="7" name="Picture 6"/>
          <p:cNvPicPr>
            <a:picLocks noChangeAspect="1"/>
          </p:cNvPicPr>
          <p:nvPr/>
        </p:nvPicPr>
        <p:blipFill>
          <a:blip r:embed="rId2"/>
          <a:stretch>
            <a:fillRect/>
          </a:stretch>
        </p:blipFill>
        <p:spPr>
          <a:xfrm>
            <a:off x="905895" y="1958031"/>
            <a:ext cx="3102529" cy="2759313"/>
          </a:xfrm>
          <a:prstGeom prst="rect">
            <a:avLst/>
          </a:prstGeom>
          <a:ln>
            <a:noFill/>
          </a:ln>
          <a:effectLst>
            <a:outerShdw blurRad="190500" algn="tl" rotWithShape="0">
              <a:srgbClr val="000000">
                <a:alpha val="70000"/>
              </a:srgbClr>
            </a:outerShdw>
          </a:effectLst>
        </p:spPr>
      </p:pic>
      <p:sp>
        <p:nvSpPr>
          <p:cNvPr id="9" name="Slide Number Placeholder 8"/>
          <p:cNvSpPr>
            <a:spLocks noGrp="1"/>
          </p:cNvSpPr>
          <p:nvPr>
            <p:ph type="sldNum" sz="quarter" idx="12"/>
          </p:nvPr>
        </p:nvSpPr>
        <p:spPr/>
        <p:txBody>
          <a:bodyPr/>
          <a:lstStyle/>
          <a:p>
            <a:fld id="{1E715380-4A69-4FAD-BF5D-F63BA9227062}" type="slidenum">
              <a:rPr lang="de-AT" smtClean="0"/>
              <a:pPr/>
              <a:t>28</a:t>
            </a:fld>
            <a:endParaRPr lang="de-AT"/>
          </a:p>
        </p:txBody>
      </p:sp>
      <p:pic>
        <p:nvPicPr>
          <p:cNvPr id="10" name="Picture 9"/>
          <p:cNvPicPr>
            <a:picLocks noChangeAspect="1"/>
          </p:cNvPicPr>
          <p:nvPr/>
        </p:nvPicPr>
        <p:blipFill>
          <a:blip r:embed="rId3"/>
          <a:stretch>
            <a:fillRect/>
          </a:stretch>
        </p:blipFill>
        <p:spPr>
          <a:xfrm>
            <a:off x="4810614" y="1883546"/>
            <a:ext cx="3876186" cy="2932678"/>
          </a:xfrm>
          <a:prstGeom prst="rect">
            <a:avLst/>
          </a:prstGeom>
        </p:spPr>
      </p:pic>
    </p:spTree>
    <p:extLst>
      <p:ext uri="{BB962C8B-B14F-4D97-AF65-F5344CB8AC3E}">
        <p14:creationId xmlns:p14="http://schemas.microsoft.com/office/powerpoint/2010/main" val="161192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Evaluation (1)</a:t>
            </a:r>
            <a:endParaRPr lang="en-US" dirty="0"/>
          </a:p>
        </p:txBody>
      </p:sp>
      <p:sp>
        <p:nvSpPr>
          <p:cNvPr id="2" name="Content Placeholder 1"/>
          <p:cNvSpPr>
            <a:spLocks noGrp="1"/>
          </p:cNvSpPr>
          <p:nvPr>
            <p:ph sz="half" idx="1"/>
          </p:nvPr>
        </p:nvSpPr>
        <p:spPr/>
        <p:txBody>
          <a:bodyPr/>
          <a:lstStyle/>
          <a:p>
            <a:r>
              <a:rPr lang="en-US" b="0" dirty="0" smtClean="0"/>
              <a:t>Find correspondence between lens and map</a:t>
            </a:r>
          </a:p>
          <a:p>
            <a:r>
              <a:rPr lang="en-US" b="0" dirty="0"/>
              <a:t>Online user study with 55 participants</a:t>
            </a:r>
          </a:p>
          <a:p>
            <a:r>
              <a:rPr lang="en-US" b="0" dirty="0" smtClean="0"/>
              <a:t>Quantitative evaluation:</a:t>
            </a:r>
          </a:p>
          <a:p>
            <a:pPr lvl="1"/>
            <a:r>
              <a:rPr lang="en-US" b="1" dirty="0" smtClean="0"/>
              <a:t>time </a:t>
            </a:r>
            <a:r>
              <a:rPr lang="en-US" b="1" i="1" dirty="0" smtClean="0"/>
              <a:t>t</a:t>
            </a:r>
            <a:r>
              <a:rPr lang="en-US" b="1" dirty="0" smtClean="0"/>
              <a:t> </a:t>
            </a:r>
            <a:r>
              <a:rPr lang="en-US" dirty="0" smtClean="0"/>
              <a:t>the user needs to find the correspondence</a:t>
            </a:r>
            <a:endParaRPr lang="en-US" b="0" dirty="0"/>
          </a:p>
        </p:txBody>
      </p:sp>
      <p:pic>
        <p:nvPicPr>
          <p:cNvPr id="12" name="Picture 11"/>
          <p:cNvPicPr>
            <a:picLocks noChangeAspect="1"/>
          </p:cNvPicPr>
          <p:nvPr/>
        </p:nvPicPr>
        <p:blipFill>
          <a:blip r:embed="rId2"/>
          <a:stretch>
            <a:fillRect/>
          </a:stretch>
        </p:blipFill>
        <p:spPr>
          <a:xfrm>
            <a:off x="4584853" y="921978"/>
            <a:ext cx="4129466" cy="3672645"/>
          </a:xfrm>
          <a:prstGeom prst="rect">
            <a:avLst/>
          </a:prstGeom>
        </p:spPr>
      </p:pic>
      <p:pic>
        <p:nvPicPr>
          <p:cNvPr id="14" name="Picture 13"/>
          <p:cNvPicPr>
            <a:picLocks noChangeAspect="1"/>
          </p:cNvPicPr>
          <p:nvPr/>
        </p:nvPicPr>
        <p:blipFill>
          <a:blip r:embed="rId3"/>
          <a:stretch>
            <a:fillRect/>
          </a:stretch>
        </p:blipFill>
        <p:spPr>
          <a:xfrm>
            <a:off x="4592253" y="1839322"/>
            <a:ext cx="4114666" cy="2919368"/>
          </a:xfrm>
          <a:prstGeom prst="rect">
            <a:avLst/>
          </a:prstGeom>
        </p:spPr>
      </p:pic>
      <p:sp>
        <p:nvSpPr>
          <p:cNvPr id="15" name="Rounded Rectangle 14"/>
          <p:cNvSpPr/>
          <p:nvPr/>
        </p:nvSpPr>
        <p:spPr>
          <a:xfrm>
            <a:off x="6667500" y="1846942"/>
            <a:ext cx="990600" cy="1418228"/>
          </a:xfrm>
          <a:prstGeom prst="roundRect">
            <a:avLst>
              <a:gd name="adj" fmla="val 5129"/>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7" name="Straight Arrow Connector 16"/>
          <p:cNvCxnSpPr/>
          <p:nvPr/>
        </p:nvCxnSpPr>
        <p:spPr>
          <a:xfrm flipH="1">
            <a:off x="7143756" y="2581276"/>
            <a:ext cx="95244" cy="142874"/>
          </a:xfrm>
          <a:prstGeom prst="straightConnector1">
            <a:avLst/>
          </a:prstGeom>
          <a:ln w="3175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858000" y="3518383"/>
            <a:ext cx="466794" cy="246221"/>
          </a:xfrm>
          <a:prstGeom prst="rect">
            <a:avLst/>
          </a:prstGeom>
          <a:noFill/>
        </p:spPr>
        <p:txBody>
          <a:bodyPr wrap="none" rtlCol="0">
            <a:spAutoFit/>
          </a:bodyPr>
          <a:lstStyle/>
          <a:p>
            <a:r>
              <a:rPr lang="en-US" sz="1000" b="1" dirty="0" smtClean="0">
                <a:solidFill>
                  <a:srgbClr val="FF0000"/>
                </a:solidFill>
              </a:rPr>
              <a:t>click</a:t>
            </a:r>
            <a:endParaRPr lang="en-US" sz="1000" b="1" dirty="0">
              <a:solidFill>
                <a:srgbClr val="FF0000"/>
              </a:solidFill>
            </a:endParaRPr>
          </a:p>
        </p:txBody>
      </p:sp>
      <p:sp>
        <p:nvSpPr>
          <p:cNvPr id="4" name="Slide Number Placeholder 3"/>
          <p:cNvSpPr>
            <a:spLocks noGrp="1"/>
          </p:cNvSpPr>
          <p:nvPr>
            <p:ph type="sldNum" sz="quarter" idx="12"/>
          </p:nvPr>
        </p:nvSpPr>
        <p:spPr/>
        <p:txBody>
          <a:bodyPr/>
          <a:lstStyle/>
          <a:p>
            <a:fld id="{1E715380-4A69-4FAD-BF5D-F63BA9227062}" type="slidenum">
              <a:rPr lang="de-AT" smtClean="0"/>
              <a:pPr/>
              <a:t>29</a:t>
            </a:fld>
            <a:endParaRPr lang="de-AT"/>
          </a:p>
        </p:txBody>
      </p:sp>
    </p:spTree>
    <p:extLst>
      <p:ext uri="{BB962C8B-B14F-4D97-AF65-F5344CB8AC3E}">
        <p14:creationId xmlns:p14="http://schemas.microsoft.com/office/powerpoint/2010/main" val="357228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1.66667E-6 -7.40741E-7 L 1.66667E-6 0.00031 C -0.00313 -0.00031 -0.00729 -0.00093 -0.01042 -0.00185 C -0.01163 -0.00185 -0.0125 -0.00247 -0.01354 -0.00247 C -0.01476 -0.00309 -0.01615 -0.00309 -0.01719 -0.0037 C -0.01875 -0.00401 -0.01997 -0.00494 -0.02136 -0.00555 C -0.02656 -0.00741 -0.02691 -0.0071 -0.03177 -0.00802 C -0.04375 -0.01512 -0.03403 -0.01018 -0.05313 -0.01543 C -0.05486 -0.01605 -0.05643 -0.01667 -0.05781 -0.01728 C -0.06389 -0.02037 -0.06528 -0.0213 -0.06979 -0.02407 C -0.07083 -0.02593 -0.07205 -0.02747 -0.07292 -0.02963 C -0.07483 -0.03364 -0.07465 -0.03426 -0.07761 -0.03704 C -0.07899 -0.03796 -0.08316 -0.03981 -0.08438 -0.04074 C -0.08577 -0.04136 -0.08681 -0.04259 -0.08802 -0.04321 C -0.09271 -0.04599 -0.09254 -0.04475 -0.0974 -0.04691 C -0.09896 -0.04784 -0.10018 -0.04907 -0.10156 -0.05 C -0.1033 -0.05062 -0.10521 -0.05093 -0.10677 -0.05185 C -0.11823 -0.05648 -0.11146 -0.05463 -0.11979 -0.05617 C -0.12101 -0.05679 -0.12222 -0.05772 -0.12344 -0.05802 C -0.1257 -0.05926 -0.12691 -0.05926 -0.12917 -0.05988 C -0.13004 -0.06018 -0.13056 -0.0608 -0.13125 -0.06111 C -0.13212 -0.06142 -0.13316 -0.06142 -0.13386 -0.06173 C -0.13611 -0.06265 -0.13663 -0.06327 -0.13906 -0.06358 C -0.14202 -0.0642 -0.14497 -0.0642 -0.14792 -0.06451 C -0.15504 -0.0642 -0.16233 -0.06481 -0.16927 -0.06358 C -0.17396 -0.06296 -0.17136 -0.06142 -0.17344 -0.05802 C -0.17396 -0.05772 -0.17448 -0.05741 -0.175 -0.05741 C -0.17761 -0.04815 -0.17413 -0.05957 -0.17865 -0.05 C -0.17917 -0.04907 -0.17899 -0.04784 -0.17917 -0.04691 C -0.17969 -0.04599 -0.18021 -0.04506 -0.18073 -0.04444 C -0.18108 -0.04259 -0.18143 -0.04105 -0.18177 -0.03951 C -0.18229 -0.03827 -0.18299 -0.03734 -0.18333 -0.0358 C -0.18403 -0.03457 -0.18438 -0.03272 -0.1849 -0.03148 C -0.18507 -0.02963 -0.18524 -0.02809 -0.18542 -0.02654 C -0.18577 -0.02562 -0.18629 -0.025 -0.18646 -0.02407 C -0.18681 -0.02284 -0.1875 -0.01451 -0.1875 -0.01358 C -0.18663 0.02593 -0.18924 -0.00278 -0.18542 0.01235 C -0.18524 0.01327 -0.18542 0.01482 -0.1849 0.01605 C -0.18455 0.01698 -0.18386 0.01759 -0.18333 0.01852 C -0.18281 0.01975 -0.18038 0.02531 -0.17917 0.02716 C -0.17847 0.02809 -0.17743 0.0287 -0.17656 0.02963 C -0.17396 0.03333 -0.17083 0.0392 -0.16771 0.04074 C -0.16649 0.04136 -0.16528 0.04198 -0.16406 0.04259 C -0.16285 0.04352 -0.16181 0.04475 -0.16042 0.04568 C -0.15747 0.04753 -0.15417 0.04907 -0.15104 0.05124 C -0.14965 0.05185 -0.14844 0.0534 -0.14688 0.0537 C -0.14219 0.05556 -0.13681 0.05648 -0.13177 0.05741 C -0.11788 0.06111 -0.12257 0.0608 -0.10677 0.06111 L -0.06094 0.06235 C -0.04913 0.06296 -0.03733 0.06296 -0.02552 0.0642 L -0.00625 0.06605 C 0.00017 0.06636 0.00694 0.06636 0.01354 0.06667 L 0.02969 0.0679 C 0.03177 0.0679 0.03368 0.06852 0.03594 0.06852 C 0.03923 0.06914 0.04288 0.06914 0.04635 0.06975 C 0.04757 0.06975 0.04878 0.07006 0.05 0.07037 L 0.05625 0.07222 C 0.05781 0.07377 0.05868 0.07407 0.05989 0.07716 C 0.06007 0.07778 0.06007 0.07901 0.06042 0.07963 C 0.06059 0.08086 0.06111 0.08148 0.06146 0.08272 C 0.06076 0.08642 0.06059 0.09105 0.05937 0.09445 C 0.05781 0.09877 0.05555 0.10124 0.05364 0.10494 C 0.05017 0.1108 0.05295 0.10648 0.04896 0.11111 C 0.04809 0.11204 0.04757 0.11327 0.04687 0.1142 C 0.04583 0.11482 0.04462 0.11512 0.04375 0.11605 C 0.04236 0.11667 0.04132 0.1179 0.0401 0.11852 C 0.03715 0.12037 0.03351 0.1213 0.03073 0.12222 C 0.02864 0.12315 0.02691 0.12438 0.025 0.12531 C 0.02396 0.12562 0.01285 0.12685 0.0125 0.12716 C 0.00677 0.12747 0.00104 0.12778 -0.00469 0.12778 L -0.05833 0.12716 C -0.06163 0.12685 -0.06458 0.12562 -0.06771 0.12531 C -0.07604 0.12407 -0.09375 0.12346 -0.09948 0.12346 C -0.11077 0.1213 -0.11493 0.12006 -0.12761 0.12037 C -0.14149 0.12099 -0.15504 0.12222 -0.16875 0.12346 C -0.17274 0.125 -0.17344 0.125 -0.17708 0.12716 C -0.17882 0.12778 -0.18177 0.12963 -0.18177 0.12994 C -0.1849 0.13364 -0.18455 0.13303 -0.1875 0.14012 C -0.1882 0.14136 -0.18854 0.14321 -0.18906 0.14445 C -0.19045 0.14784 -0.19236 0.15031 -0.19323 0.1537 C -0.19375 0.15556 -0.19427 0.15772 -0.19479 0.15926 C -0.19618 0.16327 -0.19792 0.16667 -0.19896 0.17037 C -0.19931 0.17161 -0.19983 0.17284 -0.2 0.17407 C -0.20122 0.17901 -0.20313 0.18889 -0.20313 0.1892 C -0.20295 0.19383 -0.2033 0.19846 -0.20261 0.20309 C -0.20243 0.20432 -0.20174 0.20556 -0.20104 0.20679 C -0.19913 0.21019 -0.19722 0.2142 -0.19479 0.21667 C -0.19236 0.21975 -0.18941 0.2213 -0.18646 0.22346 C -0.18316 0.22562 -0.18073 0.22747 -0.17708 0.22901 C -0.17535 0.22963 -0.17344 0.23025 -0.17136 0.23086 C -0.16927 0.23148 -0.16702 0.23241 -0.16458 0.23272 C -0.1599 0.23333 -0.15504 0.23333 -0.15 0.23333 L -0.04271 0.23457 C -0.02413 0.23951 -0.0474 0.23272 -0.02969 0.23889 C -0.02587 0.24043 -0.0217 0.24136 -0.01771 0.24259 C -0.01389 0.24414 -0.01111 0.24506 -0.00729 0.24753 C -0.00486 0.24907 -0.00122 0.25216 0.00104 0.25494 C 0.00243 0.25648 0.00347 0.25926 0.00521 0.26049 L 0.01042 0.2642 C 0.01076 0.26482 0.01146 0.26574 0.01146 0.26667 C 0.01128 0.26821 0.01042 0.26883 0.00989 0.26975 C 0.00833 0.27191 0.00677 0.27407 0.00521 0.27593 C 0.00451 0.27716 0.00364 0.27778 0.00312 0.27901 C 0.00104 0.28179 -0.00087 0.28488 -0.00313 0.28704 C -0.00365 0.28766 -0.00417 0.28766 -0.00469 0.28827 C -0.00521 0.28889 -0.00573 0.29012 -0.00625 0.29074 C -0.00851 0.29383 -0.01268 0.29691 -0.01458 0.29815 C -0.01545 0.29907 -0.01632 0.29969 -0.01719 0.3 C -0.0184 0.30093 -0.01979 0.30124 -0.02083 0.30185 C -0.02413 0.30401 -0.02708 0.30648 -0.03021 0.30864 C -0.03177 0.30926 -0.03351 0.30957 -0.0349 0.31049 C -0.03646 0.31111 -0.03768 0.31235 -0.03906 0.31296 C -0.04045 0.31358 -0.04202 0.31358 -0.04323 0.3142 C -0.04514 0.31451 -0.0467 0.31543 -0.04844 0.31605 C -0.05122 0.31667 -0.05399 0.31728 -0.05677 0.3179 C -0.0625 0.31914 -0.05972 0.31852 -0.06563 0.31975 L -0.09636 0.3179 C -0.10573 0.31698 -0.10486 0.31482 -0.11458 0.31235 L -0.12136 0.31049 C -0.13854 0.29815 -0.11511 0.3142 -0.13177 0.30494 C -0.13681 0.30216 -0.14149 0.29846 -0.14636 0.29568 C -0.1474 0.29475 -0.14948 0.29383 -0.14948 0.29414 C -0.15018 0.29259 -0.15104 0.29198 -0.15156 0.29074 C -0.15208 0.29012 -0.15208 0.2892 -0.15208 0.28827 C -0.15208 0.28303 -0.15191 0.27809 -0.15156 0.27346 C -0.15139 0.26852 -0.15087 0.26605 -0.15 0.26235 C -0.14983 0.25741 -0.15 0.25278 -0.14948 0.24815 C -0.14948 0.24599 -0.14879 0.24414 -0.14844 0.24198 C -0.14827 0.24043 -0.14827 0.23858 -0.14792 0.23704 C -0.14792 0.23673 -0.14722 0.23148 -0.14688 0.23086 C -0.14618 0.2287 -0.14306 0.22161 -0.14115 0.21852 C -0.13976 0.21636 -0.13802 0.21451 -0.13594 0.21296 C -0.13524 0.21266 -0.1342 0.21235 -0.13333 0.21235 C -0.1283 0.20864 -0.13368 0.21204 -0.12708 0.20926 C -0.12431 0.20833 -0.1217 0.20617 -0.11875 0.20556 L -0.11354 0.20494 C -0.11059 0.20432 -0.10886 0.2037 -0.10573 0.20309 C -0.10087 0.20309 -0.09601 0.2034 -0.09115 0.2037 C -0.09045 0.20401 -0.08993 0.20463 -0.08906 0.20494 C -0.0882 0.20525 -0.08715 0.20556 -0.08594 0.20556 C -0.07882 0.20772 -0.08611 0.20556 -0.07656 0.20741 C -0.07552 0.20772 -0.07448 0.20803 -0.07344 0.20864 C -0.06736 0.20803 -0.06129 0.20803 -0.05521 0.20741 C -0.05469 0.20741 -0.05434 0.20679 -0.05365 0.20679 C -0.05261 0.20617 -0.05122 0.20617 -0.05 0.20556 C -0.04931 0.20494 -0.04879 0.20432 -0.04792 0.2037 C -0.04722 0.2034 -0.04618 0.2034 -0.04531 0.20309 C -0.04479 0.20278 -0.04427 0.20247 -0.04375 0.20185 C -0.03872 0.19537 -0.04462 0.20432 -0.04063 0.19383 C -0.03993 0.19198 -0.03906 0.19012 -0.03854 0.18827 C -0.03733 0.18148 -0.0382 0.18426 -0.03646 0.17963 C -0.03629 0.1784 -0.03629 0.17716 -0.03594 0.17593 C -0.03577 0.175 -0.0349 0.17346 -0.0349 0.17377 L -0.0349 0.17346 " pathEditMode="fixed" rAng="0" ptsTypes="AAAAAAAAAAAAAAAAAAAAAAAAAAAAAAAAAAAAAAAAAAAAAAAAAAAAAAAAAAAAAAAAAAAAAAAAAAAAAAAAAAAAAAAAAAAAAAAAAAAAAAAAAAAAAAAAAAAAAAAAAAAAAAAAAAAAAAAAAAAAAAAAAAAAAAAAAA">
                                      <p:cBhvr>
                                        <p:cTn id="11" dur="2500" fill="hold"/>
                                        <p:tgtEl>
                                          <p:spTgt spid="17"/>
                                        </p:tgtEl>
                                        <p:attrNameLst>
                                          <p:attrName>ppt_x</p:attrName>
                                          <p:attrName>ppt_y</p:attrName>
                                        </p:attrNameLst>
                                      </p:cBhvr>
                                      <p:rCtr x="-7083" y="12747"/>
                                    </p:animMotion>
                                  </p:childTnLst>
                                </p:cTn>
                              </p:par>
                            </p:childTnLst>
                          </p:cTn>
                        </p:par>
                        <p:par>
                          <p:cTn id="12" fill="hold">
                            <p:stCondLst>
                              <p:cond delay="2500"/>
                            </p:stCondLst>
                            <p:childTnLst>
                              <p:par>
                                <p:cTn id="13" presetID="26" presetClass="emph" presetSubtype="0" fill="hold" nodeType="afterEffect">
                                  <p:stCondLst>
                                    <p:cond delay="0"/>
                                  </p:stCondLst>
                                  <p:childTnLst>
                                    <p:animEffect transition="out" filter="fade">
                                      <p:cBhvr>
                                        <p:cTn id="14" dur="500" tmFilter="0, 0; .2, .5; .8, .5; 1, 0"/>
                                        <p:tgtEl>
                                          <p:spTgt spid="17"/>
                                        </p:tgtEl>
                                      </p:cBhvr>
                                    </p:animEffect>
                                    <p:animScale>
                                      <p:cBhvr>
                                        <p:cTn id="15" dur="250" autoRev="1" fill="hold"/>
                                        <p:tgtEl>
                                          <p:spTgt spid="17"/>
                                        </p:tgtEl>
                                      </p:cBhvr>
                                      <p:by x="105000" y="105000"/>
                                    </p:animScale>
                                  </p:childTnLst>
                                </p:cTn>
                              </p:par>
                              <p:par>
                                <p:cTn id="16" presetID="1"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p:cNvSpPr>
            <a:spLocks noGrp="1"/>
          </p:cNvSpPr>
          <p:nvPr>
            <p:ph sz="quarter" idx="1"/>
          </p:nvPr>
        </p:nvSpPr>
        <p:spPr>
          <a:xfrm>
            <a:off x="457200" y="866005"/>
            <a:ext cx="8229600" cy="4415507"/>
          </a:xfrm>
        </p:spPr>
        <p:txBody>
          <a:bodyPr/>
          <a:lstStyle/>
          <a:p>
            <a:r>
              <a:rPr lang="de-AT" dirty="0" smtClean="0"/>
              <a:t>Classic Travel Brochures</a:t>
            </a:r>
            <a:endParaRPr lang="de-AT" dirty="0"/>
          </a:p>
          <a:p>
            <a:pPr lvl="1"/>
            <a:r>
              <a:rPr lang="de-AT" dirty="0" smtClean="0"/>
              <a:t>To find out about points of interest (POIs)</a:t>
            </a:r>
          </a:p>
          <a:p>
            <a:pPr lvl="1"/>
            <a:r>
              <a:rPr lang="de-AT" dirty="0" smtClean="0"/>
              <a:t>How to get to those POIs</a:t>
            </a:r>
          </a:p>
        </p:txBody>
      </p:sp>
      <p:pic>
        <p:nvPicPr>
          <p:cNvPr id="22" name="Grafik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684" y="690132"/>
            <a:ext cx="7393011" cy="4435806"/>
          </a:xfrm>
          <a:prstGeom prst="rect">
            <a:avLst/>
          </a:prstGeom>
        </p:spPr>
      </p:pic>
      <p:sp>
        <p:nvSpPr>
          <p:cNvPr id="2" name="Titel 1"/>
          <p:cNvSpPr>
            <a:spLocks noGrp="1"/>
          </p:cNvSpPr>
          <p:nvPr>
            <p:ph type="title"/>
          </p:nvPr>
        </p:nvSpPr>
        <p:spPr/>
        <p:txBody>
          <a:bodyPr/>
          <a:lstStyle/>
          <a:p>
            <a:r>
              <a:rPr lang="de-AT" dirty="0" smtClean="0"/>
              <a:t>Motivation</a:t>
            </a:r>
            <a:endParaRPr lang="de-AT" dirty="0"/>
          </a:p>
        </p:txBody>
      </p:sp>
      <p:sp>
        <p:nvSpPr>
          <p:cNvPr id="8" name="Foliennummernplatzhalter 3"/>
          <p:cNvSpPr txBox="1">
            <a:spLocks/>
          </p:cNvSpPr>
          <p:nvPr/>
        </p:nvSpPr>
        <p:spPr>
          <a:xfrm>
            <a:off x="8388424" y="6496466"/>
            <a:ext cx="756822" cy="365125"/>
          </a:xfrm>
          <a:prstGeom prst="rect">
            <a:avLst/>
          </a:prstGeom>
        </p:spPr>
        <p:txBody>
          <a:bodyPr/>
          <a:lstStyle>
            <a:defPPr>
              <a:defRPr lang="it-IT"/>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fld id="{82F7041B-D599-4C73-9EBD-C2AC1F606250}" type="slidenum">
              <a:rPr lang="en-US" smtClean="0"/>
              <a:pPr/>
              <a:t>3</a:t>
            </a:fld>
            <a:endParaRPr lang="en-US" dirty="0"/>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2702" y="3659308"/>
            <a:ext cx="948804" cy="658399"/>
          </a:xfrm>
          <a:prstGeom prst="rect">
            <a:avLst/>
          </a:prstGeom>
          <a:ln w="28575">
            <a:solidFill>
              <a:srgbClr val="002060"/>
            </a:solidFill>
          </a:ln>
        </p:spPr>
      </p:pic>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9644" y="1361990"/>
            <a:ext cx="2615863" cy="1545132"/>
          </a:xfrm>
          <a:prstGeom prst="rect">
            <a:avLst/>
          </a:prstGeom>
          <a:ln w="28575">
            <a:solidFill>
              <a:srgbClr val="002060"/>
            </a:solidFill>
          </a:ln>
        </p:spPr>
      </p:pic>
      <p:pic>
        <p:nvPicPr>
          <p:cNvPr id="12"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1743" y="4241500"/>
            <a:ext cx="2531624" cy="795842"/>
          </a:xfrm>
          <a:prstGeom prst="rect">
            <a:avLst/>
          </a:prstGeom>
          <a:ln w="28575">
            <a:solidFill>
              <a:srgbClr val="002060"/>
            </a:solidFill>
          </a:ln>
        </p:spPr>
      </p:pic>
      <p:sp>
        <p:nvSpPr>
          <p:cNvPr id="13" name="Rechteck 12"/>
          <p:cNvSpPr/>
          <p:nvPr/>
        </p:nvSpPr>
        <p:spPr>
          <a:xfrm>
            <a:off x="5420395" y="3261641"/>
            <a:ext cx="264403" cy="18225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p:cNvSpPr/>
          <p:nvPr/>
        </p:nvSpPr>
        <p:spPr>
          <a:xfrm>
            <a:off x="6864343" y="3223136"/>
            <a:ext cx="648814" cy="22525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p:cNvSpPr/>
          <p:nvPr/>
        </p:nvSpPr>
        <p:spPr>
          <a:xfrm>
            <a:off x="2411470" y="756232"/>
            <a:ext cx="675506" cy="420992"/>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6" name="Gerade Verbindung 15"/>
          <p:cNvCxnSpPr/>
          <p:nvPr/>
        </p:nvCxnSpPr>
        <p:spPr>
          <a:xfrm flipH="1">
            <a:off x="1397879" y="756232"/>
            <a:ext cx="1013592" cy="59554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3086978" y="756232"/>
            <a:ext cx="949795" cy="59554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flipH="1">
            <a:off x="4321070" y="3261641"/>
            <a:ext cx="1099326" cy="38697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H="1">
            <a:off x="5294612" y="3440691"/>
            <a:ext cx="389546" cy="886263"/>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flipH="1">
            <a:off x="5661053" y="3225061"/>
            <a:ext cx="1205215" cy="1006913"/>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7513157" y="3223136"/>
            <a:ext cx="700796" cy="10049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hteck 2"/>
          <p:cNvSpPr/>
          <p:nvPr/>
        </p:nvSpPr>
        <p:spPr>
          <a:xfrm>
            <a:off x="457200" y="966728"/>
            <a:ext cx="298376" cy="3088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1E715380-4A69-4FAD-BF5D-F63BA9227062}" type="slidenum">
              <a:rPr lang="de-AT" smtClean="0"/>
              <a:pPr/>
              <a:t>3</a:t>
            </a:fld>
            <a:endParaRPr lang="de-AT" dirty="0"/>
          </a:p>
        </p:txBody>
      </p:sp>
    </p:spTree>
    <p:extLst>
      <p:ext uri="{BB962C8B-B14F-4D97-AF65-F5344CB8AC3E}">
        <p14:creationId xmlns:p14="http://schemas.microsoft.com/office/powerpoint/2010/main" val="426274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par>
                                <p:cTn id="20" presetID="22" presetClass="entr" presetSubtype="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par>
                                <p:cTn id="36" presetID="22" presetClass="entr" presetSubtype="1"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par>
                                <p:cTn id="52" presetID="22" presetClass="entr" presetSubtype="1"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up)">
                                      <p:cBhvr>
                                        <p:cTn id="54" dur="500"/>
                                        <p:tgtEl>
                                          <p:spTgt spid="21"/>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Evaluation (1)</a:t>
            </a:r>
            <a:endParaRPr lang="en-US" dirty="0"/>
          </a:p>
        </p:txBody>
      </p:sp>
      <p:graphicFrame>
        <p:nvGraphicFramePr>
          <p:cNvPr id="11" name="Chart 10"/>
          <p:cNvGraphicFramePr>
            <a:graphicFrameLocks/>
          </p:cNvGraphicFramePr>
          <p:nvPr>
            <p:extLst/>
          </p:nvPr>
        </p:nvGraphicFramePr>
        <p:xfrm>
          <a:off x="4648200" y="1047750"/>
          <a:ext cx="4235823" cy="2971800"/>
        </p:xfrm>
        <a:graphic>
          <a:graphicData uri="http://schemas.openxmlformats.org/drawingml/2006/chart">
            <c:chart xmlns:c="http://schemas.openxmlformats.org/drawingml/2006/chart" xmlns:r="http://schemas.openxmlformats.org/officeDocument/2006/relationships" r:id="rId2"/>
          </a:graphicData>
        </a:graphic>
      </p:graphicFrame>
      <p:sp>
        <p:nvSpPr>
          <p:cNvPr id="19" name="Content Placeholder 1"/>
          <p:cNvSpPr>
            <a:spLocks noGrp="1"/>
          </p:cNvSpPr>
          <p:nvPr>
            <p:ph sz="half" idx="1"/>
          </p:nvPr>
        </p:nvSpPr>
        <p:spPr>
          <a:xfrm>
            <a:off x="457200" y="843511"/>
            <a:ext cx="4038600" cy="3751112"/>
          </a:xfrm>
        </p:spPr>
        <p:txBody>
          <a:bodyPr/>
          <a:lstStyle/>
          <a:p>
            <a:r>
              <a:rPr lang="en-US" b="0" dirty="0"/>
              <a:t>Find correspondence between lens and map</a:t>
            </a:r>
          </a:p>
          <a:p>
            <a:r>
              <a:rPr lang="en-US" b="0" dirty="0" smtClean="0"/>
              <a:t>Online user study with 55 participants</a:t>
            </a:r>
          </a:p>
          <a:p>
            <a:r>
              <a:rPr lang="en-US" b="0" dirty="0" smtClean="0"/>
              <a:t>Quantitative evaluation:</a:t>
            </a:r>
          </a:p>
          <a:p>
            <a:pPr lvl="1"/>
            <a:r>
              <a:rPr lang="en-US" b="1" dirty="0" smtClean="0"/>
              <a:t>time </a:t>
            </a:r>
            <a:r>
              <a:rPr lang="en-US" b="1" i="1" dirty="0" smtClean="0"/>
              <a:t>t</a:t>
            </a:r>
            <a:r>
              <a:rPr lang="en-US" b="1" dirty="0" smtClean="0"/>
              <a:t> </a:t>
            </a:r>
            <a:r>
              <a:rPr lang="en-US" dirty="0" smtClean="0"/>
              <a:t>the user needs to find the correspondence</a:t>
            </a:r>
            <a:endParaRPr lang="en-US" b="0" dirty="0"/>
          </a:p>
        </p:txBody>
      </p:sp>
      <p:sp>
        <p:nvSpPr>
          <p:cNvPr id="2" name="Slide Number Placeholder 1"/>
          <p:cNvSpPr>
            <a:spLocks noGrp="1"/>
          </p:cNvSpPr>
          <p:nvPr>
            <p:ph type="sldNum" sz="quarter" idx="12"/>
          </p:nvPr>
        </p:nvSpPr>
        <p:spPr/>
        <p:txBody>
          <a:bodyPr/>
          <a:lstStyle/>
          <a:p>
            <a:fld id="{1E715380-4A69-4FAD-BF5D-F63BA9227062}" type="slidenum">
              <a:rPr lang="de-AT" smtClean="0"/>
              <a:pPr/>
              <a:t>30</a:t>
            </a:fld>
            <a:endParaRPr lang="de-AT"/>
          </a:p>
        </p:txBody>
      </p:sp>
    </p:spTree>
    <p:extLst>
      <p:ext uri="{BB962C8B-B14F-4D97-AF65-F5344CB8AC3E}">
        <p14:creationId xmlns:p14="http://schemas.microsoft.com/office/powerpoint/2010/main" val="325245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wipe(down)">
                                      <p:cBhvr>
                                        <p:cTn id="7" dur="500"/>
                                        <p:tgtEl>
                                          <p:spTgt spid="11">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graphicEl>
                                              <a:chart seriesIdx="-4" categoryIdx="0" bldStep="category"/>
                                            </p:graphicEl>
                                          </p:spTgt>
                                        </p:tgtEl>
                                        <p:attrNameLst>
                                          <p:attrName>style.visibility</p:attrName>
                                        </p:attrNameLst>
                                      </p:cBhvr>
                                      <p:to>
                                        <p:strVal val="visible"/>
                                      </p:to>
                                    </p:set>
                                    <p:animEffect transition="in" filter="wipe(down)">
                                      <p:cBhvr>
                                        <p:cTn id="11" dur="500"/>
                                        <p:tgtEl>
                                          <p:spTgt spid="11">
                                            <p:graphicEl>
                                              <a:chart seriesIdx="-4" categoryIdx="0" bldStep="category"/>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
                                            <p:graphicEl>
                                              <a:chart seriesIdx="-4" categoryIdx="1" bldStep="category"/>
                                            </p:graphicEl>
                                          </p:spTgt>
                                        </p:tgtEl>
                                        <p:attrNameLst>
                                          <p:attrName>style.visibility</p:attrName>
                                        </p:attrNameLst>
                                      </p:cBhvr>
                                      <p:to>
                                        <p:strVal val="visible"/>
                                      </p:to>
                                    </p:set>
                                    <p:animEffect transition="in" filter="wipe(down)">
                                      <p:cBhvr>
                                        <p:cTn id="15" dur="500"/>
                                        <p:tgtEl>
                                          <p:spTgt spid="11">
                                            <p:graphicEl>
                                              <a:chart seriesIdx="-4" categoryIdx="1" bldStep="category"/>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1">
                                            <p:graphicEl>
                                              <a:chart seriesIdx="-4" categoryIdx="2" bldStep="category"/>
                                            </p:graphicEl>
                                          </p:spTgt>
                                        </p:tgtEl>
                                        <p:attrNameLst>
                                          <p:attrName>style.visibility</p:attrName>
                                        </p:attrNameLst>
                                      </p:cBhvr>
                                      <p:to>
                                        <p:strVal val="visible"/>
                                      </p:to>
                                    </p:set>
                                    <p:animEffect transition="in" filter="wipe(down)">
                                      <p:cBhvr>
                                        <p:cTn id="19" dur="500"/>
                                        <p:tgtEl>
                                          <p:spTgt spid="11">
                                            <p:graphicEl>
                                              <a:chart seriesIdx="-4" categoryIdx="2" bldStep="category"/>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1">
                                            <p:graphicEl>
                                              <a:chart seriesIdx="-4" categoryIdx="3" bldStep="category"/>
                                            </p:graphicEl>
                                          </p:spTgt>
                                        </p:tgtEl>
                                        <p:attrNameLst>
                                          <p:attrName>style.visibility</p:attrName>
                                        </p:attrNameLst>
                                      </p:cBhvr>
                                      <p:to>
                                        <p:strVal val="visible"/>
                                      </p:to>
                                    </p:set>
                                    <p:animEffect transition="in" filter="wipe(down)">
                                      <p:cBhvr>
                                        <p:cTn id="23" dur="500"/>
                                        <p:tgtEl>
                                          <p:spTgt spid="11">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Chart bld="category"/>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Evaluation (1)</a:t>
            </a:r>
            <a:endParaRPr lang="en-US" dirty="0"/>
          </a:p>
        </p:txBody>
      </p:sp>
      <p:graphicFrame>
        <p:nvGraphicFramePr>
          <p:cNvPr id="11" name="Chart 10"/>
          <p:cNvGraphicFramePr>
            <a:graphicFrameLocks/>
          </p:cNvGraphicFramePr>
          <p:nvPr>
            <p:extLst/>
          </p:nvPr>
        </p:nvGraphicFramePr>
        <p:xfrm>
          <a:off x="4648200" y="1047750"/>
          <a:ext cx="4235823"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nvPr>
        </p:nvGraphicFramePr>
        <p:xfrm>
          <a:off x="31376" y="1200150"/>
          <a:ext cx="4540623" cy="28194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152400" y="1188720"/>
            <a:ext cx="4572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6172200" y="2114550"/>
            <a:ext cx="838200" cy="9144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1E715380-4A69-4FAD-BF5D-F63BA9227062}" type="slidenum">
              <a:rPr lang="de-AT" smtClean="0"/>
              <a:pPr/>
              <a:t>31</a:t>
            </a:fld>
            <a:endParaRPr lang="de-AT"/>
          </a:p>
        </p:txBody>
      </p:sp>
    </p:spTree>
    <p:extLst>
      <p:ext uri="{BB962C8B-B14F-4D97-AF65-F5344CB8AC3E}">
        <p14:creationId xmlns:p14="http://schemas.microsoft.com/office/powerpoint/2010/main" val="222285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down)">
                                      <p:cBhvr>
                                        <p:cTn id="7" dur="750"/>
                                        <p:tgtEl>
                                          <p:spTgt spid="8">
                                            <p:graphicEl>
                                              <a:chart seriesIdx="-3" categoryIdx="-3" bldStep="gridLegend"/>
                                            </p:graphicEl>
                                          </p:spTgt>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down)">
                                      <p:cBhvr>
                                        <p:cTn id="11" dur="750"/>
                                        <p:tgtEl>
                                          <p:spTgt spid="8">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down)">
                                      <p:cBhvr>
                                        <p:cTn id="16" dur="750"/>
                                        <p:tgtEl>
                                          <p:spTgt spid="8">
                                            <p:graphicEl>
                                              <a:chart seriesIdx="1" categoryIdx="-4" bldStep="series"/>
                                            </p:graphicEl>
                                          </p:spTgt>
                                        </p:tgtEl>
                                      </p:cBhvr>
                                    </p:animEffect>
                                  </p:childTnLst>
                                </p:cTn>
                              </p:par>
                              <p:par>
                                <p:cTn id="17" presetID="22" presetClass="exit" presetSubtype="4" fill="hold" grpId="0" nodeType="withEffect">
                                  <p:stCondLst>
                                    <p:cond delay="0"/>
                                  </p:stCondLst>
                                  <p:childTnLst>
                                    <p:animEffect transition="out" filter="wipe(down)">
                                      <p:cBhvr>
                                        <p:cTn id="18" dur="750"/>
                                        <p:tgtEl>
                                          <p:spTgt spid="9"/>
                                        </p:tgtEl>
                                      </p:cBhvr>
                                    </p:animEffect>
                                    <p:set>
                                      <p:cBhvr>
                                        <p:cTn id="19" dur="1" fill="hold">
                                          <p:stCondLst>
                                            <p:cond delay="74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p:bldSub>
      </p:bldGraphic>
      <p:bldP spid="9"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Evaluation (1)</a:t>
            </a:r>
            <a:endParaRPr lang="en-US" dirty="0"/>
          </a:p>
        </p:txBody>
      </p:sp>
      <p:pic>
        <p:nvPicPr>
          <p:cNvPr id="4" name="Picture 3"/>
          <p:cNvPicPr>
            <a:picLocks noChangeAspect="1"/>
          </p:cNvPicPr>
          <p:nvPr/>
        </p:nvPicPr>
        <p:blipFill>
          <a:blip r:embed="rId3"/>
          <a:stretch>
            <a:fillRect/>
          </a:stretch>
        </p:blipFill>
        <p:spPr>
          <a:xfrm>
            <a:off x="312140" y="1054403"/>
            <a:ext cx="8519719" cy="3298279"/>
          </a:xfrm>
          <a:prstGeom prst="rect">
            <a:avLst/>
          </a:prstGeom>
        </p:spPr>
      </p:pic>
      <p:cxnSp>
        <p:nvCxnSpPr>
          <p:cNvPr id="7" name="Straight Arrow Connector 6"/>
          <p:cNvCxnSpPr/>
          <p:nvPr/>
        </p:nvCxnSpPr>
        <p:spPr>
          <a:xfrm>
            <a:off x="1546860" y="1554480"/>
            <a:ext cx="2133600" cy="200025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p:cNvCxnSpPr/>
          <p:nvPr/>
        </p:nvCxnSpPr>
        <p:spPr>
          <a:xfrm flipH="1">
            <a:off x="4419600" y="1657350"/>
            <a:ext cx="152399" cy="189738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a:xfrm flipH="1">
            <a:off x="4267200" y="1657350"/>
            <a:ext cx="3276600" cy="167640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 name="Slide Number Placeholder 1"/>
          <p:cNvSpPr>
            <a:spLocks noGrp="1"/>
          </p:cNvSpPr>
          <p:nvPr>
            <p:ph type="sldNum" sz="quarter" idx="12"/>
          </p:nvPr>
        </p:nvSpPr>
        <p:spPr/>
        <p:txBody>
          <a:bodyPr/>
          <a:lstStyle/>
          <a:p>
            <a:fld id="{1E715380-4A69-4FAD-BF5D-F63BA9227062}" type="slidenum">
              <a:rPr lang="de-AT" smtClean="0"/>
              <a:pPr/>
              <a:t>32</a:t>
            </a:fld>
            <a:endParaRPr lang="de-AT"/>
          </a:p>
        </p:txBody>
      </p:sp>
    </p:spTree>
    <p:extLst>
      <p:ext uri="{BB962C8B-B14F-4D97-AF65-F5344CB8AC3E}">
        <p14:creationId xmlns:p14="http://schemas.microsoft.com/office/powerpoint/2010/main" val="3970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Evaluation (2)</a:t>
            </a:r>
            <a:endParaRPr lang="en-US" dirty="0"/>
          </a:p>
        </p:txBody>
      </p:sp>
      <p:sp>
        <p:nvSpPr>
          <p:cNvPr id="2" name="Content Placeholder 1"/>
          <p:cNvSpPr>
            <a:spLocks noGrp="1"/>
          </p:cNvSpPr>
          <p:nvPr>
            <p:ph sz="half" idx="1"/>
          </p:nvPr>
        </p:nvSpPr>
        <p:spPr/>
        <p:txBody>
          <a:bodyPr>
            <a:normAutofit fontScale="92500" lnSpcReduction="10000"/>
          </a:bodyPr>
          <a:lstStyle/>
          <a:p>
            <a:r>
              <a:rPr lang="en-US" b="0" dirty="0" smtClean="0"/>
              <a:t>How “good” is our graph?</a:t>
            </a:r>
          </a:p>
          <a:p>
            <a:pPr lvl="1"/>
            <a:r>
              <a:rPr lang="en-US" dirty="0" smtClean="0"/>
              <a:t>Subjective &amp; quantitative</a:t>
            </a:r>
            <a:endParaRPr lang="en-US" b="0" dirty="0" smtClean="0"/>
          </a:p>
          <a:p>
            <a:r>
              <a:rPr lang="en-US" b="0" dirty="0" smtClean="0"/>
              <a:t>Pen &amp; paper user study with 27 participants</a:t>
            </a:r>
          </a:p>
          <a:p>
            <a:pPr lvl="1"/>
            <a:r>
              <a:rPr lang="en-US" dirty="0" smtClean="0"/>
              <a:t>We asked participants to draw a graph they would prefer</a:t>
            </a:r>
          </a:p>
          <a:p>
            <a:pPr lvl="1"/>
            <a:r>
              <a:rPr lang="en-US" dirty="0" smtClean="0">
                <a:solidFill>
                  <a:schemeClr val="bg1"/>
                </a:solidFill>
              </a:rPr>
              <a:t>We compare the user results to our automatically computed graph </a:t>
            </a:r>
            <a:endParaRPr lang="en-US" dirty="0">
              <a:solidFill>
                <a:schemeClr val="bg1"/>
              </a:solidFill>
            </a:endParaRPr>
          </a:p>
        </p:txBody>
      </p:sp>
      <p:pic>
        <p:nvPicPr>
          <p:cNvPr id="12" name="Picture 11"/>
          <p:cNvPicPr>
            <a:picLocks noChangeAspect="1"/>
          </p:cNvPicPr>
          <p:nvPr/>
        </p:nvPicPr>
        <p:blipFill>
          <a:blip r:embed="rId2"/>
          <a:stretch>
            <a:fillRect/>
          </a:stretch>
        </p:blipFill>
        <p:spPr>
          <a:xfrm>
            <a:off x="5111629" y="835760"/>
            <a:ext cx="2730742" cy="401955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1E715380-4A69-4FAD-BF5D-F63BA9227062}" type="slidenum">
              <a:rPr lang="de-AT" smtClean="0"/>
              <a:pPr/>
              <a:t>33</a:t>
            </a:fld>
            <a:endParaRPr lang="de-AT"/>
          </a:p>
        </p:txBody>
      </p:sp>
    </p:spTree>
    <p:extLst>
      <p:ext uri="{BB962C8B-B14F-4D97-AF65-F5344CB8AC3E}">
        <p14:creationId xmlns:p14="http://schemas.microsoft.com/office/powerpoint/2010/main" val="229841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Evaluation (2)</a:t>
            </a:r>
            <a:endParaRPr lang="en-US" dirty="0"/>
          </a:p>
        </p:txBody>
      </p:sp>
      <p:sp>
        <p:nvSpPr>
          <p:cNvPr id="2" name="Content Placeholder 1"/>
          <p:cNvSpPr>
            <a:spLocks noGrp="1"/>
          </p:cNvSpPr>
          <p:nvPr>
            <p:ph sz="half" idx="1"/>
          </p:nvPr>
        </p:nvSpPr>
        <p:spPr/>
        <p:txBody>
          <a:bodyPr>
            <a:normAutofit fontScale="92500" lnSpcReduction="10000"/>
          </a:bodyPr>
          <a:lstStyle/>
          <a:p>
            <a:r>
              <a:rPr lang="en-US" b="0" dirty="0"/>
              <a:t>How “good” is our graph?</a:t>
            </a:r>
          </a:p>
          <a:p>
            <a:pPr lvl="1"/>
            <a:r>
              <a:rPr lang="en-US" dirty="0"/>
              <a:t>Subjective &amp; quantitative</a:t>
            </a:r>
          </a:p>
          <a:p>
            <a:r>
              <a:rPr lang="en-US" b="0" dirty="0" smtClean="0"/>
              <a:t>Pen &amp; paper user study with 27 participants</a:t>
            </a:r>
          </a:p>
          <a:p>
            <a:pPr lvl="1"/>
            <a:r>
              <a:rPr lang="en-US" dirty="0" smtClean="0"/>
              <a:t>We asked participants to draw a graph they would prefer</a:t>
            </a:r>
          </a:p>
          <a:p>
            <a:pPr lvl="1"/>
            <a:r>
              <a:rPr lang="en-US" dirty="0" smtClean="0">
                <a:solidFill>
                  <a:schemeClr val="bg1"/>
                </a:solidFill>
              </a:rPr>
              <a:t>We compare the user results to our automatically computed graph </a:t>
            </a:r>
            <a:endParaRPr lang="en-US" dirty="0">
              <a:solidFill>
                <a:schemeClr val="bg1"/>
              </a:solidFill>
            </a:endParaRPr>
          </a:p>
        </p:txBody>
      </p:sp>
      <p:pic>
        <p:nvPicPr>
          <p:cNvPr id="12" name="Picture 11"/>
          <p:cNvPicPr>
            <a:picLocks noChangeAspect="1"/>
          </p:cNvPicPr>
          <p:nvPr/>
        </p:nvPicPr>
        <p:blipFill>
          <a:blip r:embed="rId2"/>
          <a:stretch>
            <a:fillRect/>
          </a:stretch>
        </p:blipFill>
        <p:spPr>
          <a:xfrm>
            <a:off x="5111629" y="835760"/>
            <a:ext cx="2730742" cy="4019550"/>
          </a:xfrm>
          <a:prstGeom prst="rect">
            <a:avLst/>
          </a:prstGeom>
        </p:spPr>
      </p:pic>
      <p:pic>
        <p:nvPicPr>
          <p:cNvPr id="13" name="Picture 12"/>
          <p:cNvPicPr>
            <a:picLocks noChangeAspect="1"/>
          </p:cNvPicPr>
          <p:nvPr/>
        </p:nvPicPr>
        <p:blipFill>
          <a:blip r:embed="rId3"/>
          <a:stretch>
            <a:fillRect/>
          </a:stretch>
        </p:blipFill>
        <p:spPr>
          <a:xfrm>
            <a:off x="5111629" y="835760"/>
            <a:ext cx="2730742" cy="401955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8671027" y="920096"/>
            <a:ext cx="396773" cy="3750146"/>
          </a:xfrm>
          <a:prstGeom prst="rect">
            <a:avLst/>
          </a:prstGeom>
        </p:spPr>
      </p:pic>
      <p:sp>
        <p:nvSpPr>
          <p:cNvPr id="6" name="Slide Number Placeholder 5"/>
          <p:cNvSpPr>
            <a:spLocks noGrp="1"/>
          </p:cNvSpPr>
          <p:nvPr>
            <p:ph type="sldNum" sz="quarter" idx="12"/>
          </p:nvPr>
        </p:nvSpPr>
        <p:spPr/>
        <p:txBody>
          <a:bodyPr/>
          <a:lstStyle/>
          <a:p>
            <a:fld id="{1E715380-4A69-4FAD-BF5D-F63BA9227062}" type="slidenum">
              <a:rPr lang="de-AT" smtClean="0"/>
              <a:pPr/>
              <a:t>34</a:t>
            </a:fld>
            <a:endParaRPr lang="de-AT"/>
          </a:p>
        </p:txBody>
      </p:sp>
    </p:spTree>
    <p:extLst>
      <p:ext uri="{BB962C8B-B14F-4D97-AF65-F5344CB8AC3E}">
        <p14:creationId xmlns:p14="http://schemas.microsoft.com/office/powerpoint/2010/main" val="393479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Evaluation (2)</a:t>
            </a:r>
            <a:endParaRPr lang="en-US" dirty="0"/>
          </a:p>
        </p:txBody>
      </p:sp>
      <p:sp>
        <p:nvSpPr>
          <p:cNvPr id="2" name="Content Placeholder 1"/>
          <p:cNvSpPr>
            <a:spLocks noGrp="1"/>
          </p:cNvSpPr>
          <p:nvPr>
            <p:ph sz="half" idx="1"/>
          </p:nvPr>
        </p:nvSpPr>
        <p:spPr/>
        <p:txBody>
          <a:bodyPr>
            <a:normAutofit fontScale="92500" lnSpcReduction="10000"/>
          </a:bodyPr>
          <a:lstStyle/>
          <a:p>
            <a:r>
              <a:rPr lang="en-US" b="0" dirty="0"/>
              <a:t>How “good” is our graph?</a:t>
            </a:r>
          </a:p>
          <a:p>
            <a:pPr lvl="1"/>
            <a:r>
              <a:rPr lang="en-US" dirty="0"/>
              <a:t>Subjective &amp; quantitative</a:t>
            </a:r>
          </a:p>
          <a:p>
            <a:r>
              <a:rPr lang="en-US" b="0" dirty="0" smtClean="0"/>
              <a:t>Pen &amp; paper user study with 27 participants</a:t>
            </a:r>
          </a:p>
          <a:p>
            <a:pPr lvl="1"/>
            <a:r>
              <a:rPr lang="en-US" dirty="0" smtClean="0"/>
              <a:t>We asked participants to draw a graph they would prefer</a:t>
            </a:r>
          </a:p>
          <a:p>
            <a:pPr lvl="1"/>
            <a:r>
              <a:rPr lang="en-US" dirty="0" smtClean="0"/>
              <a:t>Comparison to our automatically computed graph </a:t>
            </a:r>
            <a:endParaRPr lang="en-US" dirty="0"/>
          </a:p>
        </p:txBody>
      </p:sp>
      <p:pic>
        <p:nvPicPr>
          <p:cNvPr id="12" name="Picture 11"/>
          <p:cNvPicPr>
            <a:picLocks noChangeAspect="1"/>
          </p:cNvPicPr>
          <p:nvPr/>
        </p:nvPicPr>
        <p:blipFill>
          <a:blip r:embed="rId2"/>
          <a:stretch>
            <a:fillRect/>
          </a:stretch>
        </p:blipFill>
        <p:spPr>
          <a:xfrm>
            <a:off x="5111629" y="835760"/>
            <a:ext cx="2730742" cy="4019550"/>
          </a:xfrm>
          <a:prstGeom prst="rect">
            <a:avLst/>
          </a:prstGeom>
        </p:spPr>
      </p:pic>
      <p:pic>
        <p:nvPicPr>
          <p:cNvPr id="13" name="Picture 12"/>
          <p:cNvPicPr>
            <a:picLocks noChangeAspect="1"/>
          </p:cNvPicPr>
          <p:nvPr/>
        </p:nvPicPr>
        <p:blipFill>
          <a:blip r:embed="rId3"/>
          <a:stretch>
            <a:fillRect/>
          </a:stretch>
        </p:blipFill>
        <p:spPr>
          <a:xfrm>
            <a:off x="5111629" y="835760"/>
            <a:ext cx="2730742" cy="4019550"/>
          </a:xfrm>
          <a:prstGeom prst="rect">
            <a:avLst/>
          </a:prstGeom>
        </p:spPr>
      </p:pic>
      <p:pic>
        <p:nvPicPr>
          <p:cNvPr id="14" name="Picture 13"/>
          <p:cNvPicPr>
            <a:picLocks noChangeAspect="1"/>
          </p:cNvPicPr>
          <p:nvPr/>
        </p:nvPicPr>
        <p:blipFill>
          <a:blip r:embed="rId4"/>
          <a:stretch>
            <a:fillRect/>
          </a:stretch>
        </p:blipFill>
        <p:spPr>
          <a:xfrm>
            <a:off x="5111629" y="835760"/>
            <a:ext cx="2730742" cy="401955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stretch>
            <a:fillRect/>
          </a:stretch>
        </p:blipFill>
        <p:spPr>
          <a:xfrm>
            <a:off x="8671027" y="920096"/>
            <a:ext cx="396773" cy="3750146"/>
          </a:xfrm>
          <a:prstGeom prst="rect">
            <a:avLst/>
          </a:prstGeom>
        </p:spPr>
      </p:pic>
      <p:sp>
        <p:nvSpPr>
          <p:cNvPr id="5" name="Slide Number Placeholder 4"/>
          <p:cNvSpPr>
            <a:spLocks noGrp="1"/>
          </p:cNvSpPr>
          <p:nvPr>
            <p:ph type="sldNum" sz="quarter" idx="12"/>
          </p:nvPr>
        </p:nvSpPr>
        <p:spPr/>
        <p:txBody>
          <a:bodyPr/>
          <a:lstStyle/>
          <a:p>
            <a:fld id="{1E715380-4A69-4FAD-BF5D-F63BA9227062}" type="slidenum">
              <a:rPr lang="de-AT" smtClean="0"/>
              <a:pPr/>
              <a:t>35</a:t>
            </a:fld>
            <a:endParaRPr lang="de-AT"/>
          </a:p>
        </p:txBody>
      </p:sp>
    </p:spTree>
    <p:extLst>
      <p:ext uri="{BB962C8B-B14F-4D97-AF65-F5344CB8AC3E}">
        <p14:creationId xmlns:p14="http://schemas.microsoft.com/office/powerpoint/2010/main" val="283235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Evaluation (2)</a:t>
            </a:r>
            <a:endParaRPr lang="en-US" dirty="0"/>
          </a:p>
        </p:txBody>
      </p:sp>
      <p:pic>
        <p:nvPicPr>
          <p:cNvPr id="7" name="Picture 6"/>
          <p:cNvPicPr>
            <a:picLocks noChangeAspect="1"/>
          </p:cNvPicPr>
          <p:nvPr/>
        </p:nvPicPr>
        <p:blipFill>
          <a:blip r:embed="rId2"/>
          <a:stretch>
            <a:fillRect/>
          </a:stretch>
        </p:blipFill>
        <p:spPr>
          <a:xfrm>
            <a:off x="63296" y="1015326"/>
            <a:ext cx="9002168" cy="3232824"/>
          </a:xfrm>
          <a:prstGeom prst="rect">
            <a:avLst/>
          </a:prstGeom>
        </p:spPr>
      </p:pic>
      <p:sp>
        <p:nvSpPr>
          <p:cNvPr id="2" name="Slide Number Placeholder 1"/>
          <p:cNvSpPr>
            <a:spLocks noGrp="1"/>
          </p:cNvSpPr>
          <p:nvPr>
            <p:ph type="sldNum" sz="quarter" idx="12"/>
          </p:nvPr>
        </p:nvSpPr>
        <p:spPr/>
        <p:txBody>
          <a:bodyPr/>
          <a:lstStyle/>
          <a:p>
            <a:fld id="{1E715380-4A69-4FAD-BF5D-F63BA9227062}" type="slidenum">
              <a:rPr lang="de-AT" smtClean="0"/>
              <a:pPr/>
              <a:t>36</a:t>
            </a:fld>
            <a:endParaRPr lang="de-AT"/>
          </a:p>
        </p:txBody>
      </p:sp>
    </p:spTree>
    <p:extLst>
      <p:ext uri="{BB962C8B-B14F-4D97-AF65-F5344CB8AC3E}">
        <p14:creationId xmlns:p14="http://schemas.microsoft.com/office/powerpoint/2010/main" val="190025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Prototypic GUI</a:t>
            </a:r>
            <a:endParaRPr lang="en-US" dirty="0"/>
          </a:p>
        </p:txBody>
      </p:sp>
      <p:pic>
        <p:nvPicPr>
          <p:cNvPr id="5" name="Picture 4"/>
          <p:cNvPicPr>
            <a:picLocks noChangeAspect="1"/>
          </p:cNvPicPr>
          <p:nvPr/>
        </p:nvPicPr>
        <p:blipFill>
          <a:blip r:embed="rId2"/>
          <a:stretch>
            <a:fillRect/>
          </a:stretch>
        </p:blipFill>
        <p:spPr>
          <a:xfrm>
            <a:off x="1129892" y="881701"/>
            <a:ext cx="6884217" cy="3879765"/>
          </a:xfrm>
          <a:prstGeom prst="rect">
            <a:avLst/>
          </a:prstGeom>
        </p:spPr>
      </p:pic>
      <p:sp>
        <p:nvSpPr>
          <p:cNvPr id="2" name="Slide Number Placeholder 1"/>
          <p:cNvSpPr>
            <a:spLocks noGrp="1"/>
          </p:cNvSpPr>
          <p:nvPr>
            <p:ph type="sldNum" sz="quarter" idx="12"/>
          </p:nvPr>
        </p:nvSpPr>
        <p:spPr/>
        <p:txBody>
          <a:bodyPr/>
          <a:lstStyle/>
          <a:p>
            <a:fld id="{1E715380-4A69-4FAD-BF5D-F63BA9227062}" type="slidenum">
              <a:rPr lang="de-AT" smtClean="0"/>
              <a:pPr/>
              <a:t>37</a:t>
            </a:fld>
            <a:endParaRPr lang="de-AT" dirty="0"/>
          </a:p>
        </p:txBody>
      </p:sp>
    </p:spTree>
    <p:extLst>
      <p:ext uri="{BB962C8B-B14F-4D97-AF65-F5344CB8AC3E}">
        <p14:creationId xmlns:p14="http://schemas.microsoft.com/office/powerpoint/2010/main" val="93819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Prototypic GUI</a:t>
            </a:r>
            <a:endParaRPr lang="en-US" dirty="0"/>
          </a:p>
        </p:txBody>
      </p:sp>
      <p:pic>
        <p:nvPicPr>
          <p:cNvPr id="6" name="interactive_brochures_paper1079_v2">
            <a:hlinkClick r:id="" action="ppaction://media"/>
          </p:cNvPr>
          <p:cNvPicPr>
            <a:picLocks noGrp="1" noChangeAspect="1"/>
          </p:cNvPicPr>
          <p:nvPr>
            <p:ph idx="1"/>
            <a:videoFile r:link="rId1"/>
            <p:extLst>
              <p:ext uri="{DAA4B4D4-6D71-4841-9C94-3DE7FCFB9230}">
                <p14:media xmlns:p14="http://schemas.microsoft.com/office/powerpoint/2010/main" r:embed="rId2">
                  <p14:trim st="6802" end="62117.3125"/>
                  <p14:fade in="1000" out="500"/>
                </p14:media>
              </p:ext>
            </p:extLst>
          </p:nvPr>
        </p:nvPicPr>
        <p:blipFill>
          <a:blip r:embed="rId4"/>
          <a:stretch>
            <a:fillRect/>
          </a:stretch>
        </p:blipFill>
        <p:spPr>
          <a:xfrm>
            <a:off x="966788" y="725487"/>
            <a:ext cx="7210425" cy="4056063"/>
          </a:xfrm>
        </p:spPr>
      </p:pic>
      <p:pic>
        <p:nvPicPr>
          <p:cNvPr id="7" name="Picture 6"/>
          <p:cNvPicPr>
            <a:picLocks noChangeAspect="1"/>
          </p:cNvPicPr>
          <p:nvPr/>
        </p:nvPicPr>
        <p:blipFill>
          <a:blip r:embed="rId5"/>
          <a:stretch>
            <a:fillRect/>
          </a:stretch>
        </p:blipFill>
        <p:spPr>
          <a:xfrm>
            <a:off x="1129892" y="881701"/>
            <a:ext cx="6884217" cy="3879765"/>
          </a:xfrm>
          <a:prstGeom prst="rect">
            <a:avLst/>
          </a:prstGeom>
        </p:spPr>
      </p:pic>
      <p:sp>
        <p:nvSpPr>
          <p:cNvPr id="2" name="Slide Number Placeholder 1"/>
          <p:cNvSpPr>
            <a:spLocks noGrp="1"/>
          </p:cNvSpPr>
          <p:nvPr>
            <p:ph type="sldNum" sz="quarter" idx="12"/>
          </p:nvPr>
        </p:nvSpPr>
        <p:spPr/>
        <p:txBody>
          <a:bodyPr/>
          <a:lstStyle/>
          <a:p>
            <a:fld id="{1E715380-4A69-4FAD-BF5D-F63BA9227062}" type="slidenum">
              <a:rPr lang="de-AT" smtClean="0"/>
              <a:pPr/>
              <a:t>38</a:t>
            </a:fld>
            <a:endParaRPr lang="de-AT" dirty="0"/>
          </a:p>
        </p:txBody>
      </p:sp>
    </p:spTree>
    <p:extLst>
      <p:ext uri="{BB962C8B-B14F-4D97-AF65-F5344CB8AC3E}">
        <p14:creationId xmlns:p14="http://schemas.microsoft.com/office/powerpoint/2010/main" val="321902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604" y="1482504"/>
            <a:ext cx="2340864" cy="1645920"/>
          </a:xfrm>
          <a:prstGeom prst="rect">
            <a:avLst/>
          </a:prstGeom>
          <a:effectLst>
            <a:outerShdw blurRad="76200" dir="13500000" sy="23000" kx="1200000" algn="br" rotWithShape="0">
              <a:prstClr val="black">
                <a:alpha val="20000"/>
              </a:prstClr>
            </a:outerShdw>
          </a:effectLst>
          <a:scene3d>
            <a:camera prst="perspectiveContrastingRightFacing"/>
            <a:lightRig rig="threePt" dir="t"/>
          </a:scene3d>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6234" y="1685958"/>
            <a:ext cx="2340864" cy="1645920"/>
          </a:xfrm>
          <a:prstGeom prst="rect">
            <a:avLst/>
          </a:prstGeom>
          <a:effectLst>
            <a:outerShdw blurRad="76200" dir="13500000" sy="23000" kx="1200000" algn="br" rotWithShape="0">
              <a:prstClr val="black">
                <a:alpha val="20000"/>
              </a:prstClr>
            </a:outerShdw>
          </a:effectLst>
          <a:scene3d>
            <a:camera prst="perspectiveContrastingRightFacing"/>
            <a:lightRig rig="threePt" dir="t"/>
          </a:scene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4863" y="1889412"/>
            <a:ext cx="2340864" cy="1648206"/>
          </a:xfrm>
          <a:prstGeom prst="rect">
            <a:avLst/>
          </a:prstGeom>
          <a:effectLst>
            <a:outerShdw blurRad="76200" dir="13500000" sy="23000" kx="1200000" algn="br" rotWithShape="0">
              <a:prstClr val="black">
                <a:alpha val="20000"/>
              </a:prstClr>
            </a:outerShdw>
          </a:effectLst>
          <a:scene3d>
            <a:camera prst="perspectiveContrastingRightFacing"/>
            <a:lightRig rig="threePt" dir="t"/>
          </a:scene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3493" y="2095152"/>
            <a:ext cx="2338578" cy="1648206"/>
          </a:xfrm>
          <a:prstGeom prst="rect">
            <a:avLst/>
          </a:prstGeom>
          <a:effectLst>
            <a:outerShdw blurRad="76200" dir="13500000" sy="23000" kx="1200000" algn="br" rotWithShape="0">
              <a:prstClr val="black">
                <a:alpha val="20000"/>
              </a:prstClr>
            </a:outerShdw>
          </a:effectLst>
          <a:scene3d>
            <a:camera prst="perspectiveContrastingRightFacing"/>
            <a:lightRig rig="threePt" dir="t"/>
          </a:scene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9836" y="2300892"/>
            <a:ext cx="2338578" cy="1655064"/>
          </a:xfrm>
          <a:prstGeom prst="rect">
            <a:avLst/>
          </a:prstGeom>
          <a:effectLst>
            <a:outerShdw blurRad="76200" dir="13500000" sy="23000" kx="1200000" algn="br" rotWithShape="0">
              <a:prstClr val="black">
                <a:alpha val="20000"/>
              </a:prstClr>
            </a:outerShdw>
          </a:effectLst>
          <a:scene3d>
            <a:camera prst="perspectiveContrastingRightFacing"/>
            <a:lightRig rig="threePt" dir="t"/>
          </a:scene3d>
        </p:spPr>
      </p:pic>
      <p:sp>
        <p:nvSpPr>
          <p:cNvPr id="11" name="TextBox 10"/>
          <p:cNvSpPr txBox="1"/>
          <p:nvPr/>
        </p:nvSpPr>
        <p:spPr>
          <a:xfrm>
            <a:off x="1277924" y="3354546"/>
            <a:ext cx="1194686" cy="369332"/>
          </a:xfrm>
          <a:prstGeom prst="rect">
            <a:avLst/>
          </a:prstGeom>
          <a:noFill/>
        </p:spPr>
        <p:txBody>
          <a:bodyPr wrap="none" rtlCol="0">
            <a:spAutoFit/>
          </a:bodyPr>
          <a:lstStyle/>
          <a:p>
            <a:r>
              <a:rPr lang="de-AT" sz="1800" dirty="0">
                <a:latin typeface="+mn-lt"/>
              </a:rPr>
              <a:t>Strasbourg</a:t>
            </a:r>
          </a:p>
        </p:txBody>
      </p:sp>
      <p:sp>
        <p:nvSpPr>
          <p:cNvPr id="12" name="TextBox 11"/>
          <p:cNvSpPr txBox="1"/>
          <p:nvPr/>
        </p:nvSpPr>
        <p:spPr>
          <a:xfrm>
            <a:off x="2380505" y="3624576"/>
            <a:ext cx="1447576" cy="369332"/>
          </a:xfrm>
          <a:prstGeom prst="rect">
            <a:avLst/>
          </a:prstGeom>
          <a:noFill/>
        </p:spPr>
        <p:txBody>
          <a:bodyPr wrap="none" rtlCol="0">
            <a:spAutoFit/>
          </a:bodyPr>
          <a:lstStyle/>
          <a:p>
            <a:r>
              <a:rPr lang="de-AT" sz="1800" dirty="0">
                <a:latin typeface="+mn-lt"/>
              </a:rPr>
              <a:t>San Francisco</a:t>
            </a:r>
          </a:p>
        </p:txBody>
      </p:sp>
      <p:sp>
        <p:nvSpPr>
          <p:cNvPr id="13" name="TextBox 12"/>
          <p:cNvSpPr txBox="1"/>
          <p:nvPr/>
        </p:nvSpPr>
        <p:spPr>
          <a:xfrm>
            <a:off x="3899630" y="3786594"/>
            <a:ext cx="838691" cy="369332"/>
          </a:xfrm>
          <a:prstGeom prst="rect">
            <a:avLst/>
          </a:prstGeom>
          <a:noFill/>
        </p:spPr>
        <p:txBody>
          <a:bodyPr wrap="none" rtlCol="0">
            <a:spAutoFit/>
          </a:bodyPr>
          <a:lstStyle/>
          <a:p>
            <a:r>
              <a:rPr lang="de-AT" sz="1800" dirty="0">
                <a:latin typeface="+mn-lt"/>
              </a:rPr>
              <a:t>Vienna</a:t>
            </a:r>
          </a:p>
        </p:txBody>
      </p:sp>
      <p:sp>
        <p:nvSpPr>
          <p:cNvPr id="14" name="TextBox 13"/>
          <p:cNvSpPr txBox="1"/>
          <p:nvPr/>
        </p:nvSpPr>
        <p:spPr>
          <a:xfrm>
            <a:off x="4936291" y="4002618"/>
            <a:ext cx="1282402" cy="369332"/>
          </a:xfrm>
          <a:prstGeom prst="rect">
            <a:avLst/>
          </a:prstGeom>
          <a:noFill/>
        </p:spPr>
        <p:txBody>
          <a:bodyPr wrap="none" rtlCol="0">
            <a:spAutoFit/>
          </a:bodyPr>
          <a:lstStyle/>
          <a:p>
            <a:r>
              <a:rPr lang="de-AT" sz="1800" dirty="0">
                <a:latin typeface="+mn-lt"/>
              </a:rPr>
              <a:t>Los Angeles</a:t>
            </a:r>
          </a:p>
        </p:txBody>
      </p:sp>
      <p:sp>
        <p:nvSpPr>
          <p:cNvPr id="15" name="TextBox 14"/>
          <p:cNvSpPr txBox="1"/>
          <p:nvPr/>
        </p:nvSpPr>
        <p:spPr>
          <a:xfrm>
            <a:off x="6474999" y="4218642"/>
            <a:ext cx="833305" cy="369332"/>
          </a:xfrm>
          <a:prstGeom prst="rect">
            <a:avLst/>
          </a:prstGeom>
          <a:noFill/>
        </p:spPr>
        <p:txBody>
          <a:bodyPr wrap="none" rtlCol="0">
            <a:spAutoFit/>
          </a:bodyPr>
          <a:lstStyle/>
          <a:p>
            <a:r>
              <a:rPr lang="de-AT" sz="1800" dirty="0">
                <a:latin typeface="+mn-lt"/>
              </a:rPr>
              <a:t>Seattle</a:t>
            </a:r>
          </a:p>
        </p:txBody>
      </p:sp>
      <p:sp>
        <p:nvSpPr>
          <p:cNvPr id="16" name="Title 15"/>
          <p:cNvSpPr>
            <a:spLocks noGrp="1"/>
          </p:cNvSpPr>
          <p:nvPr>
            <p:ph type="title"/>
          </p:nvPr>
        </p:nvSpPr>
        <p:spPr/>
        <p:txBody>
          <a:bodyPr/>
          <a:lstStyle/>
          <a:p>
            <a:r>
              <a:rPr lang="en-US" dirty="0" smtClean="0"/>
              <a:t>Results</a:t>
            </a:r>
            <a:endParaRPr lang="en-US" dirty="0"/>
          </a:p>
        </p:txBody>
      </p:sp>
      <p:sp>
        <p:nvSpPr>
          <p:cNvPr id="3" name="Slide Number Placeholder 2"/>
          <p:cNvSpPr>
            <a:spLocks noGrp="1"/>
          </p:cNvSpPr>
          <p:nvPr>
            <p:ph type="sldNum" sz="quarter" idx="12"/>
          </p:nvPr>
        </p:nvSpPr>
        <p:spPr/>
        <p:txBody>
          <a:bodyPr/>
          <a:lstStyle/>
          <a:p>
            <a:fld id="{1E715380-4A69-4FAD-BF5D-F63BA9227062}" type="slidenum">
              <a:rPr lang="de-AT" smtClean="0"/>
              <a:pPr/>
              <a:t>39</a:t>
            </a:fld>
            <a:endParaRPr lang="de-AT" dirty="0"/>
          </a:p>
        </p:txBody>
      </p:sp>
    </p:spTree>
    <p:extLst>
      <p:ext uri="{BB962C8B-B14F-4D97-AF65-F5344CB8AC3E}">
        <p14:creationId xmlns:p14="http://schemas.microsoft.com/office/powerpoint/2010/main" val="2411986950"/>
      </p:ext>
    </p:extLst>
  </p:cSld>
  <p:clrMapOvr>
    <a:masterClrMapping/>
  </p:clrMapOvr>
  <p:transition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75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100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p:cNvSpPr/>
          <p:nvPr/>
        </p:nvSpPr>
        <p:spPr>
          <a:xfrm>
            <a:off x="460623" y="2279960"/>
            <a:ext cx="4111377" cy="830997"/>
          </a:xfrm>
          <a:prstGeom prst="rect">
            <a:avLst/>
          </a:prstGeom>
        </p:spPr>
        <p:txBody>
          <a:bodyPr wrap="square">
            <a:spAutoFit/>
          </a:bodyPr>
          <a:lstStyle/>
          <a:p>
            <a:pPr lvl="1" indent="-457200">
              <a:buFont typeface="+mj-lt"/>
              <a:buAutoNum type="arabicPeriod" startAt="2"/>
            </a:pPr>
            <a:r>
              <a:rPr lang="en-US" dirty="0">
                <a:solidFill>
                  <a:srgbClr val="0070C0"/>
                </a:solidFill>
                <a:latin typeface="+mn-lt"/>
                <a:ea typeface="+mn-ea"/>
              </a:rPr>
              <a:t>Tedious to ﬁnd </a:t>
            </a:r>
            <a:r>
              <a:rPr lang="en-US" dirty="0" smtClean="0">
                <a:solidFill>
                  <a:srgbClr val="0070C0"/>
                </a:solidFill>
                <a:latin typeface="+mn-lt"/>
                <a:ea typeface="+mn-ea"/>
              </a:rPr>
              <a:t>information</a:t>
            </a:r>
          </a:p>
          <a:p>
            <a:pPr marL="444500" lvl="1"/>
            <a:r>
              <a:rPr lang="en-US" dirty="0" smtClean="0">
                <a:solidFill>
                  <a:srgbClr val="0070C0"/>
                </a:solidFill>
                <a:latin typeface="+mn-lt"/>
                <a:ea typeface="+mn-ea"/>
              </a:rPr>
              <a:t>about </a:t>
            </a:r>
            <a:r>
              <a:rPr lang="en-US" dirty="0">
                <a:solidFill>
                  <a:srgbClr val="0070C0"/>
                </a:solidFill>
                <a:latin typeface="+mn-lt"/>
                <a:ea typeface="+mn-ea"/>
              </a:rPr>
              <a:t>nearby POIs</a:t>
            </a:r>
          </a:p>
        </p:txBody>
      </p:sp>
      <p:sp>
        <p:nvSpPr>
          <p:cNvPr id="20" name="Rechteck 19"/>
          <p:cNvSpPr/>
          <p:nvPr/>
        </p:nvSpPr>
        <p:spPr>
          <a:xfrm>
            <a:off x="458019" y="3509630"/>
            <a:ext cx="7157417" cy="830997"/>
          </a:xfrm>
          <a:prstGeom prst="rect">
            <a:avLst/>
          </a:prstGeom>
        </p:spPr>
        <p:txBody>
          <a:bodyPr wrap="square">
            <a:spAutoFit/>
          </a:bodyPr>
          <a:lstStyle/>
          <a:p>
            <a:pPr lvl="1" indent="-457200">
              <a:buFont typeface="+mj-lt"/>
              <a:buAutoNum type="arabicPeriod" startAt="3"/>
            </a:pPr>
            <a:r>
              <a:rPr lang="en-US" dirty="0">
                <a:solidFill>
                  <a:srgbClr val="0070C0"/>
                </a:solidFill>
                <a:latin typeface="+mn-lt"/>
                <a:ea typeface="+mn-ea"/>
              </a:rPr>
              <a:t>Do not offer guidance for</a:t>
            </a:r>
          </a:p>
          <a:p>
            <a:pPr marL="447675" lvl="1" indent="-447675"/>
            <a:r>
              <a:rPr lang="en-US" dirty="0">
                <a:solidFill>
                  <a:srgbClr val="0070C0"/>
                </a:solidFill>
                <a:latin typeface="+mn-lt"/>
                <a:ea typeface="+mn-ea"/>
              </a:rPr>
              <a:t>	efﬁcient travel</a:t>
            </a:r>
            <a:endParaRPr lang="de-AT" dirty="0">
              <a:solidFill>
                <a:srgbClr val="0070C0"/>
              </a:solidFill>
              <a:latin typeface="+mn-lt"/>
              <a:ea typeface="+mn-ea"/>
            </a:endParaRPr>
          </a:p>
        </p:txBody>
      </p:sp>
      <p:sp>
        <p:nvSpPr>
          <p:cNvPr id="2" name="Titel 1"/>
          <p:cNvSpPr>
            <a:spLocks noGrp="1"/>
          </p:cNvSpPr>
          <p:nvPr>
            <p:ph type="title"/>
          </p:nvPr>
        </p:nvSpPr>
        <p:spPr/>
        <p:txBody>
          <a:bodyPr/>
          <a:lstStyle/>
          <a:p>
            <a:r>
              <a:rPr lang="de-AT" dirty="0" smtClean="0"/>
              <a:t>Motivation</a:t>
            </a:r>
            <a:endParaRPr lang="de-AT" dirty="0"/>
          </a:p>
        </p:txBody>
      </p:sp>
      <p:sp>
        <p:nvSpPr>
          <p:cNvPr id="8" name="Foliennummernplatzhalter 3"/>
          <p:cNvSpPr txBox="1">
            <a:spLocks/>
          </p:cNvSpPr>
          <p:nvPr/>
        </p:nvSpPr>
        <p:spPr>
          <a:xfrm>
            <a:off x="8388424" y="6496466"/>
            <a:ext cx="756822" cy="365125"/>
          </a:xfrm>
          <a:prstGeom prst="rect">
            <a:avLst/>
          </a:prstGeom>
        </p:spPr>
        <p:txBody>
          <a:bodyPr/>
          <a:lstStyle>
            <a:defPPr>
              <a:defRPr lang="it-IT"/>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fld id="{82F7041B-D599-4C73-9EBD-C2AC1F606250}" type="slidenum">
              <a:rPr lang="en-US" smtClean="0"/>
              <a:pPr/>
              <a:t>4</a:t>
            </a:fld>
            <a:endParaRPr lang="en-US" dirty="0"/>
          </a:p>
        </p:txBody>
      </p:sp>
      <p:cxnSp>
        <p:nvCxnSpPr>
          <p:cNvPr id="10" name="Gerade Verbindung 9"/>
          <p:cNvCxnSpPr/>
          <p:nvPr/>
        </p:nvCxnSpPr>
        <p:spPr>
          <a:xfrm>
            <a:off x="611560" y="2300267"/>
            <a:ext cx="0" cy="84754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598860" y="3147814"/>
            <a:ext cx="504056" cy="0"/>
          </a:xfrm>
          <a:prstGeom prst="line">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hteck 11"/>
          <p:cNvSpPr/>
          <p:nvPr/>
        </p:nvSpPr>
        <p:spPr>
          <a:xfrm>
            <a:off x="1259632" y="2895778"/>
            <a:ext cx="2362313" cy="492443"/>
          </a:xfrm>
          <a:prstGeom prst="rect">
            <a:avLst/>
          </a:prstGeom>
        </p:spPr>
        <p:txBody>
          <a:bodyPr wrap="none">
            <a:spAutoFit/>
          </a:bodyPr>
          <a:lstStyle/>
          <a:p>
            <a:r>
              <a:rPr lang="de-AT" sz="2600" b="1" dirty="0" smtClean="0">
                <a:latin typeface="+mj-lt"/>
                <a:cs typeface="Arial" panose="020B0604020202020204" pitchFamily="34" charset="0"/>
              </a:rPr>
              <a:t>Layout Problem</a:t>
            </a:r>
            <a:endParaRPr lang="de-AT" sz="2600" b="1" dirty="0">
              <a:latin typeface="+mj-lt"/>
              <a:cs typeface="Arial" panose="020B0604020202020204" pitchFamily="34" charset="0"/>
            </a:endParaRPr>
          </a:p>
        </p:txBody>
      </p:sp>
      <p:cxnSp>
        <p:nvCxnSpPr>
          <p:cNvPr id="13" name="Gerade Verbindung 12"/>
          <p:cNvCxnSpPr/>
          <p:nvPr/>
        </p:nvCxnSpPr>
        <p:spPr>
          <a:xfrm>
            <a:off x="607244" y="3915553"/>
            <a:ext cx="0" cy="72004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594544" y="4635599"/>
            <a:ext cx="504056" cy="0"/>
          </a:xfrm>
          <a:prstGeom prst="line">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hteck 14"/>
          <p:cNvSpPr/>
          <p:nvPr/>
        </p:nvSpPr>
        <p:spPr>
          <a:xfrm>
            <a:off x="1255316" y="4383563"/>
            <a:ext cx="2871299" cy="492443"/>
          </a:xfrm>
          <a:prstGeom prst="rect">
            <a:avLst/>
          </a:prstGeom>
        </p:spPr>
        <p:txBody>
          <a:bodyPr wrap="square">
            <a:spAutoFit/>
          </a:bodyPr>
          <a:lstStyle/>
          <a:p>
            <a:r>
              <a:rPr lang="de-AT" sz="2600" b="1" dirty="0" smtClean="0">
                <a:latin typeface="+mj-lt"/>
                <a:cs typeface="Arial" panose="020B0604020202020204" pitchFamily="34" charset="0"/>
              </a:rPr>
              <a:t>Routing Problem</a:t>
            </a:r>
            <a:endParaRPr lang="de-AT" sz="2600" b="1" dirty="0">
              <a:latin typeface="+mj-lt"/>
              <a:cs typeface="Arial" panose="020B0604020202020204" pitchFamily="34" charset="0"/>
            </a:endParaRPr>
          </a:p>
        </p:txBody>
      </p:sp>
      <p:sp>
        <p:nvSpPr>
          <p:cNvPr id="17" name="Rechteck 16"/>
          <p:cNvSpPr/>
          <p:nvPr/>
        </p:nvSpPr>
        <p:spPr>
          <a:xfrm>
            <a:off x="458019" y="1419622"/>
            <a:ext cx="4113981" cy="461665"/>
          </a:xfrm>
          <a:prstGeom prst="rect">
            <a:avLst/>
          </a:prstGeom>
        </p:spPr>
        <p:txBody>
          <a:bodyPr wrap="square">
            <a:spAutoFit/>
          </a:bodyPr>
          <a:lstStyle/>
          <a:p>
            <a:pPr lvl="1" indent="-457200">
              <a:buFont typeface="+mj-lt"/>
              <a:buAutoNum type="arabicPeriod"/>
            </a:pPr>
            <a:r>
              <a:rPr lang="en-US" dirty="0">
                <a:solidFill>
                  <a:srgbClr val="0070C0"/>
                </a:solidFill>
                <a:latin typeface="+mn-lt"/>
                <a:ea typeface="+mn-ea"/>
              </a:rPr>
              <a:t>Not suitable for larger areas</a:t>
            </a:r>
          </a:p>
        </p:txBody>
      </p:sp>
      <p:sp>
        <p:nvSpPr>
          <p:cNvPr id="19" name="Inhaltsplatzhalter 2"/>
          <p:cNvSpPr txBox="1">
            <a:spLocks/>
          </p:cNvSpPr>
          <p:nvPr/>
        </p:nvSpPr>
        <p:spPr>
          <a:xfrm>
            <a:off x="457200" y="789553"/>
            <a:ext cx="8229600" cy="38050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de-AT" dirty="0"/>
              <a:t>Problems </a:t>
            </a:r>
            <a:r>
              <a:rPr lang="de-AT" dirty="0" err="1"/>
              <a:t>of</a:t>
            </a:r>
            <a:r>
              <a:rPr lang="de-AT" dirty="0"/>
              <a:t> classic Travel </a:t>
            </a:r>
            <a:r>
              <a:rPr lang="de-AT" dirty="0" err="1" smtClean="0"/>
              <a:t>Brochures</a:t>
            </a:r>
            <a:endParaRPr lang="de-AT" dirty="0" smtClean="0"/>
          </a:p>
        </p:txBody>
      </p:sp>
      <p:pic>
        <p:nvPicPr>
          <p:cNvPr id="18" name="Grafik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684" y="690132"/>
            <a:ext cx="7393011" cy="4435806"/>
          </a:xfrm>
          <a:prstGeom prst="rect">
            <a:avLst/>
          </a:prstGeom>
        </p:spPr>
      </p:pic>
      <p:sp>
        <p:nvSpPr>
          <p:cNvPr id="3" name="Slide Number Placeholder 2"/>
          <p:cNvSpPr>
            <a:spLocks noGrp="1"/>
          </p:cNvSpPr>
          <p:nvPr>
            <p:ph type="sldNum" sz="quarter" idx="12"/>
          </p:nvPr>
        </p:nvSpPr>
        <p:spPr/>
        <p:txBody>
          <a:bodyPr/>
          <a:lstStyle/>
          <a:p>
            <a:fld id="{1E715380-4A69-4FAD-BF5D-F63BA9227062}" type="slidenum">
              <a:rPr lang="de-AT" smtClean="0"/>
              <a:pPr/>
              <a:t>4</a:t>
            </a:fld>
            <a:endParaRPr lang="de-AT" dirty="0"/>
          </a:p>
        </p:txBody>
      </p:sp>
    </p:spTree>
    <p:extLst>
      <p:ext uri="{BB962C8B-B14F-4D97-AF65-F5344CB8AC3E}">
        <p14:creationId xmlns:p14="http://schemas.microsoft.com/office/powerpoint/2010/main" val="59703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8"/>
                                        </p:tgtEl>
                                      </p:cBhvr>
                                      <p:by x="50000" y="50000"/>
                                    </p:animScale>
                                  </p:childTnLst>
                                </p:cTn>
                              </p:par>
                              <p:par>
                                <p:cTn id="7" presetID="63" presetClass="path" presetSubtype="0" accel="50000" decel="50000" fill="hold" nodeType="withEffect">
                                  <p:stCondLst>
                                    <p:cond delay="0"/>
                                  </p:stCondLst>
                                  <p:childTnLst>
                                    <p:animMotion origin="layout" path="M 0 0 L 0.25 0 E" pathEditMode="relative" ptsTypes="">
                                      <p:cBhvr>
                                        <p:cTn id="8" dur="1000" fill="hold"/>
                                        <p:tgtEl>
                                          <p:spTgt spid="18"/>
                                        </p:tgtEl>
                                        <p:attrNameLst>
                                          <p:attrName>ppt_x</p:attrName>
                                          <p:attrName>ppt_y</p:attrName>
                                        </p:attrNameLst>
                                      </p:cBhvr>
                                    </p:animMotion>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grpId="1" nodeType="clickEffect">
                                  <p:stCondLst>
                                    <p:cond delay="0"/>
                                  </p:stCondLst>
                                  <p:childTnLst>
                                    <p:animMotion origin="layout" path="M -3.61111E-6 -4.07407E-6 L -3.61111E-6 -0.07469 " pathEditMode="relative" rAng="0" ptsTypes="AA">
                                      <p:cBhvr>
                                        <p:cTn id="26" dur="1000" fill="hold"/>
                                        <p:tgtEl>
                                          <p:spTgt spid="22"/>
                                        </p:tgtEl>
                                        <p:attrNameLst>
                                          <p:attrName>ppt_x</p:attrName>
                                          <p:attrName>ppt_y</p:attrName>
                                        </p:attrNameLst>
                                      </p:cBhvr>
                                      <p:rCtr x="0" y="-3735"/>
                                    </p:animMotion>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0" grpId="0"/>
      <p:bldP spid="12" grpId="0"/>
      <p:bldP spid="15"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604" y="1482504"/>
            <a:ext cx="2340864" cy="1645920"/>
          </a:xfrm>
          <a:prstGeom prst="rect">
            <a:avLst/>
          </a:prstGeom>
          <a:effectLst>
            <a:outerShdw blurRad="76200" dir="13500000" sy="23000" kx="1200000" algn="br" rotWithShape="0">
              <a:prstClr val="black">
                <a:alpha val="20000"/>
              </a:prstClr>
            </a:outerShdw>
          </a:effectLst>
          <a:scene3d>
            <a:camera prst="perspectiveContrastingRightFacing"/>
            <a:lightRig rig="threePt" dir="t"/>
          </a:scene3d>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6234" y="1685958"/>
            <a:ext cx="2340864" cy="1645920"/>
          </a:xfrm>
          <a:prstGeom prst="rect">
            <a:avLst/>
          </a:prstGeom>
          <a:effectLst>
            <a:outerShdw blurRad="76200" dir="13500000" sy="23000" kx="1200000" algn="br" rotWithShape="0">
              <a:prstClr val="black">
                <a:alpha val="20000"/>
              </a:prstClr>
            </a:outerShdw>
          </a:effectLst>
          <a:scene3d>
            <a:camera prst="perspectiveContrastingRightFacing"/>
            <a:lightRig rig="threePt" dir="t"/>
          </a:scene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4863" y="1889412"/>
            <a:ext cx="2340864" cy="1648206"/>
          </a:xfrm>
          <a:prstGeom prst="rect">
            <a:avLst/>
          </a:prstGeom>
          <a:effectLst>
            <a:outerShdw blurRad="76200" dir="13500000" sy="23000" kx="1200000" algn="br" rotWithShape="0">
              <a:prstClr val="black">
                <a:alpha val="20000"/>
              </a:prstClr>
            </a:outerShdw>
          </a:effectLst>
          <a:scene3d>
            <a:camera prst="perspectiveContrastingRightFacing"/>
            <a:lightRig rig="threePt" dir="t"/>
          </a:scene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3493" y="2095152"/>
            <a:ext cx="2338578" cy="1648206"/>
          </a:xfrm>
          <a:prstGeom prst="rect">
            <a:avLst/>
          </a:prstGeom>
          <a:effectLst>
            <a:outerShdw blurRad="76200" dir="13500000" sy="23000" kx="1200000" algn="br" rotWithShape="0">
              <a:prstClr val="black">
                <a:alpha val="20000"/>
              </a:prstClr>
            </a:outerShdw>
          </a:effectLst>
          <a:scene3d>
            <a:camera prst="perspectiveContrastingRightFacing"/>
            <a:lightRig rig="threePt" dir="t"/>
          </a:scene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9836" y="2300892"/>
            <a:ext cx="2338578" cy="1655064"/>
          </a:xfrm>
          <a:prstGeom prst="rect">
            <a:avLst/>
          </a:prstGeom>
          <a:effectLst>
            <a:outerShdw blurRad="76200" dir="13500000" sy="23000" kx="1200000" algn="br" rotWithShape="0">
              <a:prstClr val="black">
                <a:alpha val="20000"/>
              </a:prstClr>
            </a:outerShdw>
          </a:effectLst>
          <a:scene3d>
            <a:camera prst="perspectiveContrastingRightFacing"/>
            <a:lightRig rig="threePt" dir="t"/>
          </a:scene3d>
        </p:spPr>
      </p:pic>
      <p:sp>
        <p:nvSpPr>
          <p:cNvPr id="11" name="TextBox 10"/>
          <p:cNvSpPr txBox="1"/>
          <p:nvPr/>
        </p:nvSpPr>
        <p:spPr>
          <a:xfrm>
            <a:off x="1277924" y="3354546"/>
            <a:ext cx="1194686" cy="369332"/>
          </a:xfrm>
          <a:prstGeom prst="rect">
            <a:avLst/>
          </a:prstGeom>
          <a:noFill/>
        </p:spPr>
        <p:txBody>
          <a:bodyPr wrap="none" rtlCol="0">
            <a:spAutoFit/>
          </a:bodyPr>
          <a:lstStyle/>
          <a:p>
            <a:r>
              <a:rPr lang="de-AT" sz="1800" dirty="0">
                <a:latin typeface="+mn-lt"/>
              </a:rPr>
              <a:t>Strasbourg</a:t>
            </a:r>
          </a:p>
        </p:txBody>
      </p:sp>
      <p:sp>
        <p:nvSpPr>
          <p:cNvPr id="12" name="TextBox 11"/>
          <p:cNvSpPr txBox="1"/>
          <p:nvPr/>
        </p:nvSpPr>
        <p:spPr>
          <a:xfrm>
            <a:off x="2380505" y="3624576"/>
            <a:ext cx="1447576" cy="369332"/>
          </a:xfrm>
          <a:prstGeom prst="rect">
            <a:avLst/>
          </a:prstGeom>
          <a:noFill/>
        </p:spPr>
        <p:txBody>
          <a:bodyPr wrap="none" rtlCol="0">
            <a:spAutoFit/>
          </a:bodyPr>
          <a:lstStyle/>
          <a:p>
            <a:r>
              <a:rPr lang="de-AT" sz="1800" dirty="0">
                <a:latin typeface="+mn-lt"/>
              </a:rPr>
              <a:t>San Francisco</a:t>
            </a:r>
          </a:p>
        </p:txBody>
      </p:sp>
      <p:sp>
        <p:nvSpPr>
          <p:cNvPr id="13" name="TextBox 12"/>
          <p:cNvSpPr txBox="1"/>
          <p:nvPr/>
        </p:nvSpPr>
        <p:spPr>
          <a:xfrm>
            <a:off x="3899630" y="3786594"/>
            <a:ext cx="838691" cy="369332"/>
          </a:xfrm>
          <a:prstGeom prst="rect">
            <a:avLst/>
          </a:prstGeom>
          <a:noFill/>
        </p:spPr>
        <p:txBody>
          <a:bodyPr wrap="none" rtlCol="0">
            <a:spAutoFit/>
          </a:bodyPr>
          <a:lstStyle/>
          <a:p>
            <a:r>
              <a:rPr lang="de-AT" sz="1800" dirty="0">
                <a:latin typeface="+mn-lt"/>
              </a:rPr>
              <a:t>Vienna</a:t>
            </a:r>
          </a:p>
        </p:txBody>
      </p:sp>
      <p:sp>
        <p:nvSpPr>
          <p:cNvPr id="14" name="TextBox 13"/>
          <p:cNvSpPr txBox="1"/>
          <p:nvPr/>
        </p:nvSpPr>
        <p:spPr>
          <a:xfrm>
            <a:off x="4936291" y="4002618"/>
            <a:ext cx="1282402" cy="369332"/>
          </a:xfrm>
          <a:prstGeom prst="rect">
            <a:avLst/>
          </a:prstGeom>
          <a:noFill/>
        </p:spPr>
        <p:txBody>
          <a:bodyPr wrap="none" rtlCol="0">
            <a:spAutoFit/>
          </a:bodyPr>
          <a:lstStyle/>
          <a:p>
            <a:r>
              <a:rPr lang="de-AT" sz="1800" dirty="0">
                <a:latin typeface="+mn-lt"/>
              </a:rPr>
              <a:t>Los Angeles</a:t>
            </a:r>
          </a:p>
        </p:txBody>
      </p:sp>
      <p:sp>
        <p:nvSpPr>
          <p:cNvPr id="15" name="TextBox 14"/>
          <p:cNvSpPr txBox="1"/>
          <p:nvPr/>
        </p:nvSpPr>
        <p:spPr>
          <a:xfrm>
            <a:off x="6474999" y="4218642"/>
            <a:ext cx="833305" cy="369332"/>
          </a:xfrm>
          <a:prstGeom prst="rect">
            <a:avLst/>
          </a:prstGeom>
          <a:noFill/>
        </p:spPr>
        <p:txBody>
          <a:bodyPr wrap="none" rtlCol="0">
            <a:spAutoFit/>
          </a:bodyPr>
          <a:lstStyle/>
          <a:p>
            <a:r>
              <a:rPr lang="de-AT" sz="1800" dirty="0">
                <a:latin typeface="+mn-lt"/>
              </a:rPr>
              <a:t>Seattle</a:t>
            </a:r>
          </a:p>
        </p:txBody>
      </p:sp>
      <p:sp>
        <p:nvSpPr>
          <p:cNvPr id="16" name="Title 15"/>
          <p:cNvSpPr>
            <a:spLocks noGrp="1"/>
          </p:cNvSpPr>
          <p:nvPr>
            <p:ph type="title"/>
          </p:nvPr>
        </p:nvSpPr>
        <p:spPr/>
        <p:txBody>
          <a:bodyPr/>
          <a:lstStyle/>
          <a:p>
            <a:r>
              <a:rPr lang="en-US" dirty="0" smtClean="0"/>
              <a:t>Results</a:t>
            </a:r>
            <a:endParaRPr lang="en-US" dirty="0"/>
          </a:p>
        </p:txBody>
      </p:sp>
      <p:sp>
        <p:nvSpPr>
          <p:cNvPr id="3" name="Slide Number Placeholder 2"/>
          <p:cNvSpPr>
            <a:spLocks noGrp="1"/>
          </p:cNvSpPr>
          <p:nvPr>
            <p:ph type="sldNum" sz="quarter" idx="12"/>
          </p:nvPr>
        </p:nvSpPr>
        <p:spPr/>
        <p:txBody>
          <a:bodyPr/>
          <a:lstStyle/>
          <a:p>
            <a:fld id="{1E715380-4A69-4FAD-BF5D-F63BA9227062}" type="slidenum">
              <a:rPr lang="de-AT" smtClean="0"/>
              <a:pPr/>
              <a:t>40</a:t>
            </a:fld>
            <a:endParaRPr lang="de-AT" dirty="0"/>
          </a:p>
        </p:txBody>
      </p:sp>
      <p:pic>
        <p:nvPicPr>
          <p:cNvPr id="17" name="Picture 16"/>
          <p:cNvPicPr>
            <a:picLocks noChangeAspect="1"/>
          </p:cNvPicPr>
          <p:nvPr/>
        </p:nvPicPr>
        <p:blipFill>
          <a:blip r:embed="rId7"/>
          <a:stretch>
            <a:fillRect/>
          </a:stretch>
        </p:blipFill>
        <p:spPr>
          <a:xfrm>
            <a:off x="3124252" y="819150"/>
            <a:ext cx="5486348" cy="3865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5944427"/>
      </p:ext>
    </p:extLst>
  </p:cSld>
  <p:clrMapOvr>
    <a:masterClrMapping/>
  </p:clrMapOvr>
  <p:transition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de-AT" dirty="0" err="1" smtClean="0"/>
              <a:t>Thank</a:t>
            </a:r>
            <a:r>
              <a:rPr lang="de-AT" dirty="0" smtClean="0"/>
              <a:t> </a:t>
            </a:r>
            <a:r>
              <a:rPr lang="de-AT" dirty="0" err="1" smtClean="0"/>
              <a:t>You</a:t>
            </a:r>
            <a:r>
              <a:rPr lang="de-AT" dirty="0" smtClean="0"/>
              <a:t> </a:t>
            </a:r>
            <a:r>
              <a:rPr lang="de-AT" dirty="0" err="1" smtClean="0"/>
              <a:t>For</a:t>
            </a:r>
            <a:r>
              <a:rPr lang="de-AT" dirty="0" smtClean="0"/>
              <a:t> </a:t>
            </a:r>
            <a:r>
              <a:rPr lang="de-AT" dirty="0" err="1" smtClean="0"/>
              <a:t>Your</a:t>
            </a:r>
            <a:r>
              <a:rPr lang="de-AT" dirty="0" smtClean="0"/>
              <a:t> Attention!</a:t>
            </a:r>
            <a:endParaRPr lang="de-AT" dirty="0"/>
          </a:p>
        </p:txBody>
      </p:sp>
      <p:sp>
        <p:nvSpPr>
          <p:cNvPr id="4" name="Inhaltsplatzhalter 2"/>
          <p:cNvSpPr txBox="1">
            <a:spLocks/>
          </p:cNvSpPr>
          <p:nvPr/>
        </p:nvSpPr>
        <p:spPr>
          <a:xfrm>
            <a:off x="1485900" y="914400"/>
            <a:ext cx="6172200" cy="3703320"/>
          </a:xfrm>
          <a:prstGeom prst="rect">
            <a:avLst/>
          </a:prstGeom>
        </p:spPr>
        <p:txBody>
          <a:bodyPr/>
          <a:lstStyle>
            <a:lvl1pPr marL="274320" indent="-274320" algn="l" rtl="0" eaLnBrk="1" latinLnBrk="0" hangingPunct="1">
              <a:spcBef>
                <a:spcPts val="600"/>
              </a:spcBef>
              <a:buClr>
                <a:srgbClr val="0070C0"/>
              </a:buClr>
              <a:buSzPct val="76000"/>
              <a:buFont typeface="Wingdings 3"/>
              <a:buChar char=""/>
              <a:defRPr kumimoji="0" sz="2600" b="0" kern="1200">
                <a:solidFill>
                  <a:srgbClr val="0070C0"/>
                </a:solidFill>
                <a:latin typeface="Arial" panose="020B0604020202020204" pitchFamily="34" charset="0"/>
                <a:ea typeface="+mn-ea"/>
                <a:cs typeface="Arial" panose="020B0604020202020204" pitchFamily="34" charset="0"/>
              </a:defRPr>
            </a:lvl1pPr>
            <a:lvl2pPr marL="266700" indent="-266700" algn="l" rtl="0" eaLnBrk="1" latinLnBrk="0" hangingPunct="1">
              <a:spcBef>
                <a:spcPts val="500"/>
              </a:spcBef>
              <a:buClr>
                <a:srgbClr val="00B050"/>
              </a:buClr>
              <a:buSzPct val="76000"/>
              <a:buFont typeface="Wingdings 3"/>
              <a:buChar char=""/>
              <a:defRPr kumimoji="0" sz="2300" kern="1200">
                <a:solidFill>
                  <a:srgbClr val="00B050"/>
                </a:solidFill>
                <a:latin typeface="Arial" panose="020B0604020202020204" pitchFamily="34" charset="0"/>
                <a:ea typeface="+mn-ea"/>
                <a:cs typeface="Arial" panose="020B0604020202020204" pitchFamily="34" charset="0"/>
              </a:defRPr>
            </a:lvl2pPr>
            <a:lvl3pPr marL="266700" indent="-266700" algn="l" rtl="0" eaLnBrk="1" latinLnBrk="0" hangingPunct="1">
              <a:spcBef>
                <a:spcPts val="500"/>
              </a:spcBef>
              <a:buClr>
                <a:srgbClr val="FF0000"/>
              </a:buClr>
              <a:buSzPct val="76000"/>
              <a:buFont typeface="Wingdings 3"/>
              <a:buChar char=""/>
              <a:defRPr kumimoji="0" sz="2000" kern="1200">
                <a:solidFill>
                  <a:srgbClr val="FF0000"/>
                </a:solidFill>
                <a:latin typeface="Arial" panose="020B0604020202020204" pitchFamily="34" charset="0"/>
                <a:ea typeface="+mn-ea"/>
                <a:cs typeface="Arial" panose="020B0604020202020204" pitchFamily="34" charset="0"/>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spcBef>
                <a:spcPct val="0"/>
              </a:spcBef>
              <a:buNone/>
            </a:pPr>
            <a:r>
              <a:rPr lang="de-AT" sz="2800" b="1" dirty="0" err="1">
                <a:latin typeface="+mn-lt"/>
              </a:rPr>
              <a:t>Questions</a:t>
            </a:r>
            <a:r>
              <a:rPr lang="de-AT" sz="2800" b="1" dirty="0">
                <a:latin typeface="+mn-lt"/>
              </a:rPr>
              <a:t>?</a:t>
            </a:r>
          </a:p>
          <a:p>
            <a:pPr marL="0" indent="0" algn="ctr">
              <a:buNone/>
            </a:pPr>
            <a:endParaRPr lang="de-AT" sz="1950" b="1" dirty="0">
              <a:latin typeface="+mn-lt"/>
            </a:endParaRPr>
          </a:p>
          <a:p>
            <a:pPr marL="0" indent="0" algn="ctr">
              <a:buNone/>
            </a:pPr>
            <a:endParaRPr lang="de-AT" sz="1950" b="1" dirty="0">
              <a:latin typeface="+mn-lt"/>
            </a:endParaRPr>
          </a:p>
          <a:p>
            <a:pPr marL="0" indent="0" algn="ctr">
              <a:buNone/>
            </a:pPr>
            <a:endParaRPr lang="de-AT" sz="1950" b="1" dirty="0">
              <a:latin typeface="+mn-lt"/>
            </a:endParaRPr>
          </a:p>
          <a:p>
            <a:pPr marL="0" indent="0" algn="ctr">
              <a:buNone/>
            </a:pPr>
            <a:endParaRPr lang="de-AT" sz="1950" b="1" dirty="0">
              <a:latin typeface="+mn-lt"/>
            </a:endParaRPr>
          </a:p>
          <a:p>
            <a:pPr marL="0" indent="0" algn="ctr">
              <a:buNone/>
            </a:pPr>
            <a:endParaRPr lang="de-AT" sz="1950" b="1" dirty="0">
              <a:latin typeface="+mn-lt"/>
            </a:endParaRPr>
          </a:p>
          <a:p>
            <a:pPr marL="0" indent="0" algn="ctr">
              <a:buNone/>
            </a:pPr>
            <a:endParaRPr lang="de-AT" sz="1950" b="1" dirty="0">
              <a:latin typeface="+mn-lt"/>
            </a:endParaRPr>
          </a:p>
          <a:p>
            <a:pPr marL="0" indent="0" algn="ctr">
              <a:buNone/>
            </a:pPr>
            <a:endParaRPr lang="en-US" sz="1350" b="1" dirty="0">
              <a:latin typeface="+mn-lt"/>
            </a:endParaRPr>
          </a:p>
          <a:p>
            <a:pPr marL="0" indent="0" algn="ctr">
              <a:buNone/>
            </a:pPr>
            <a:endParaRPr lang="en-US" sz="2000" b="1" dirty="0" smtClean="0">
              <a:latin typeface="+mn-lt"/>
            </a:endParaRPr>
          </a:p>
          <a:p>
            <a:pPr marL="0" indent="0" algn="ctr">
              <a:buNone/>
            </a:pPr>
            <a:r>
              <a:rPr lang="en-US" sz="2000" b="1" dirty="0" smtClean="0">
                <a:latin typeface="+mn-lt"/>
              </a:rPr>
              <a:t/>
            </a:r>
            <a:br>
              <a:rPr lang="en-US" sz="2000" b="1" dirty="0" smtClean="0">
                <a:latin typeface="+mn-lt"/>
              </a:rPr>
            </a:br>
            <a:endParaRPr lang="en-US" sz="2000" b="1" dirty="0">
              <a:latin typeface="+mn-lt"/>
            </a:endParaRP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1999223" y="1304240"/>
            <a:ext cx="5145554" cy="3283734"/>
          </a:xfrm>
          <a:prstGeom prst="rect">
            <a:avLst/>
          </a:prstGeom>
        </p:spPr>
      </p:pic>
      <p:sp>
        <p:nvSpPr>
          <p:cNvPr id="7" name="Rectangle 6"/>
          <p:cNvSpPr/>
          <p:nvPr/>
        </p:nvSpPr>
        <p:spPr>
          <a:xfrm>
            <a:off x="2900645" y="4588970"/>
            <a:ext cx="3342710" cy="523220"/>
          </a:xfrm>
          <a:prstGeom prst="rect">
            <a:avLst/>
          </a:prstGeom>
        </p:spPr>
        <p:txBody>
          <a:bodyPr wrap="none">
            <a:spAutoFit/>
          </a:bodyPr>
          <a:lstStyle/>
          <a:p>
            <a:r>
              <a:rPr lang="en-US" sz="2800" b="1" dirty="0">
                <a:solidFill>
                  <a:srgbClr val="0070C0"/>
                </a:solidFill>
                <a:latin typeface="+mn-lt"/>
                <a:ea typeface="+mn-ea"/>
                <a:cs typeface="Arial" panose="020B0604020202020204" pitchFamily="34" charset="0"/>
              </a:rPr>
              <a:t>www.cg.tuwien.ac.at</a:t>
            </a:r>
          </a:p>
        </p:txBody>
      </p:sp>
    </p:spTree>
    <p:extLst>
      <p:ext uri="{BB962C8B-B14F-4D97-AF65-F5344CB8AC3E}">
        <p14:creationId xmlns:p14="http://schemas.microsoft.com/office/powerpoint/2010/main" val="65723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a:bodyPr>
          <a:lstStyle/>
          <a:p>
            <a:r>
              <a:rPr lang="en-US" dirty="0"/>
              <a:t>Automatic </a:t>
            </a:r>
            <a:r>
              <a:rPr lang="en-US" dirty="0" smtClean="0"/>
              <a:t>Generation of </a:t>
            </a:r>
            <a:r>
              <a:rPr lang="en-US" dirty="0"/>
              <a:t>Tourist Brochures</a:t>
            </a:r>
          </a:p>
        </p:txBody>
      </p:sp>
      <p:sp>
        <p:nvSpPr>
          <p:cNvPr id="4" name="Inhaltsplatzhalter 2"/>
          <p:cNvSpPr txBox="1">
            <a:spLocks/>
          </p:cNvSpPr>
          <p:nvPr/>
        </p:nvSpPr>
        <p:spPr>
          <a:xfrm>
            <a:off x="1485900" y="914400"/>
            <a:ext cx="6172200" cy="3703320"/>
          </a:xfrm>
          <a:prstGeom prst="rect">
            <a:avLst/>
          </a:prstGeom>
        </p:spPr>
        <p:txBody>
          <a:bodyPr/>
          <a:lstStyle>
            <a:lvl1pPr marL="274320" indent="-274320" algn="l" rtl="0" eaLnBrk="1" latinLnBrk="0" hangingPunct="1">
              <a:spcBef>
                <a:spcPts val="600"/>
              </a:spcBef>
              <a:buClr>
                <a:srgbClr val="0070C0"/>
              </a:buClr>
              <a:buSzPct val="76000"/>
              <a:buFont typeface="Wingdings 3"/>
              <a:buChar char=""/>
              <a:defRPr kumimoji="0" sz="2600" b="0" kern="1200">
                <a:solidFill>
                  <a:srgbClr val="0070C0"/>
                </a:solidFill>
                <a:latin typeface="Arial" panose="020B0604020202020204" pitchFamily="34" charset="0"/>
                <a:ea typeface="+mn-ea"/>
                <a:cs typeface="Arial" panose="020B0604020202020204" pitchFamily="34" charset="0"/>
              </a:defRPr>
            </a:lvl1pPr>
            <a:lvl2pPr marL="266700" indent="-266700" algn="l" rtl="0" eaLnBrk="1" latinLnBrk="0" hangingPunct="1">
              <a:spcBef>
                <a:spcPts val="500"/>
              </a:spcBef>
              <a:buClr>
                <a:srgbClr val="00B050"/>
              </a:buClr>
              <a:buSzPct val="76000"/>
              <a:buFont typeface="Wingdings 3"/>
              <a:buChar char=""/>
              <a:defRPr kumimoji="0" sz="2300" kern="1200">
                <a:solidFill>
                  <a:srgbClr val="00B050"/>
                </a:solidFill>
                <a:latin typeface="Arial" panose="020B0604020202020204" pitchFamily="34" charset="0"/>
                <a:ea typeface="+mn-ea"/>
                <a:cs typeface="Arial" panose="020B0604020202020204" pitchFamily="34" charset="0"/>
              </a:defRPr>
            </a:lvl2pPr>
            <a:lvl3pPr marL="266700" indent="-266700" algn="l" rtl="0" eaLnBrk="1" latinLnBrk="0" hangingPunct="1">
              <a:spcBef>
                <a:spcPts val="500"/>
              </a:spcBef>
              <a:buClr>
                <a:srgbClr val="FF0000"/>
              </a:buClr>
              <a:buSzPct val="76000"/>
              <a:buFont typeface="Wingdings 3"/>
              <a:buChar char=""/>
              <a:defRPr kumimoji="0" sz="2000" kern="1200">
                <a:solidFill>
                  <a:srgbClr val="FF0000"/>
                </a:solidFill>
                <a:latin typeface="Arial" panose="020B0604020202020204" pitchFamily="34" charset="0"/>
                <a:ea typeface="+mn-ea"/>
                <a:cs typeface="Arial" panose="020B0604020202020204" pitchFamily="34" charset="0"/>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buNone/>
            </a:pPr>
            <a:r>
              <a:rPr lang="de-AT" sz="2800" b="1" dirty="0" err="1">
                <a:latin typeface="+mn-lt"/>
              </a:rPr>
              <a:t>Thank</a:t>
            </a:r>
            <a:r>
              <a:rPr lang="de-AT" sz="2800" b="1" dirty="0">
                <a:latin typeface="+mn-lt"/>
              </a:rPr>
              <a:t> </a:t>
            </a:r>
            <a:r>
              <a:rPr lang="de-AT" sz="2800" b="1" dirty="0" err="1">
                <a:latin typeface="+mn-lt"/>
              </a:rPr>
              <a:t>you</a:t>
            </a:r>
            <a:r>
              <a:rPr lang="de-AT" sz="2800" b="1" dirty="0">
                <a:latin typeface="+mn-lt"/>
              </a:rPr>
              <a:t> </a:t>
            </a:r>
            <a:r>
              <a:rPr lang="de-AT" sz="2800" b="1" dirty="0" err="1">
                <a:latin typeface="+mn-lt"/>
              </a:rPr>
              <a:t>for</a:t>
            </a:r>
            <a:r>
              <a:rPr lang="de-AT" sz="2800" b="1" dirty="0">
                <a:latin typeface="+mn-lt"/>
              </a:rPr>
              <a:t> </a:t>
            </a:r>
            <a:r>
              <a:rPr lang="de-AT" sz="2800" b="1" dirty="0" err="1">
                <a:latin typeface="+mn-lt"/>
              </a:rPr>
              <a:t>your</a:t>
            </a:r>
            <a:r>
              <a:rPr lang="de-AT" sz="2800" b="1" dirty="0">
                <a:latin typeface="+mn-lt"/>
              </a:rPr>
              <a:t> </a:t>
            </a:r>
            <a:r>
              <a:rPr lang="de-AT" sz="2800" b="1" dirty="0" err="1">
                <a:latin typeface="+mn-lt"/>
              </a:rPr>
              <a:t>attention</a:t>
            </a:r>
            <a:r>
              <a:rPr lang="de-AT" sz="2800" b="1" dirty="0">
                <a:latin typeface="+mn-lt"/>
              </a:rPr>
              <a:t>!</a:t>
            </a:r>
          </a:p>
          <a:p>
            <a:pPr marL="0" indent="0" algn="ctr">
              <a:buNone/>
            </a:pPr>
            <a:endParaRPr lang="de-AT" sz="1950" b="1" dirty="0">
              <a:latin typeface="+mn-lt"/>
            </a:endParaRPr>
          </a:p>
          <a:p>
            <a:pPr marL="0" indent="0" algn="ctr">
              <a:buNone/>
            </a:pPr>
            <a:endParaRPr lang="de-AT" sz="1950" b="1" dirty="0">
              <a:latin typeface="+mn-lt"/>
            </a:endParaRPr>
          </a:p>
          <a:p>
            <a:pPr marL="0" indent="0" algn="ctr">
              <a:buNone/>
            </a:pPr>
            <a:endParaRPr lang="de-AT" sz="1950" b="1" dirty="0">
              <a:latin typeface="+mn-lt"/>
            </a:endParaRPr>
          </a:p>
          <a:p>
            <a:pPr marL="0" indent="0" algn="ctr">
              <a:buNone/>
            </a:pPr>
            <a:endParaRPr lang="de-AT" sz="1950" b="1" dirty="0">
              <a:latin typeface="+mn-lt"/>
            </a:endParaRPr>
          </a:p>
          <a:p>
            <a:pPr marL="0" indent="0" algn="ctr">
              <a:buNone/>
            </a:pPr>
            <a:endParaRPr lang="de-AT" sz="1950" b="1" dirty="0">
              <a:latin typeface="+mn-lt"/>
            </a:endParaRPr>
          </a:p>
          <a:p>
            <a:pPr marL="0" indent="0" algn="ctr">
              <a:buNone/>
            </a:pPr>
            <a:endParaRPr lang="de-AT" sz="1950" b="1" dirty="0">
              <a:latin typeface="+mn-lt"/>
            </a:endParaRPr>
          </a:p>
          <a:p>
            <a:pPr marL="0" indent="0" algn="ctr">
              <a:buNone/>
            </a:pPr>
            <a:endParaRPr lang="de-AT" sz="1950" b="1" dirty="0">
              <a:latin typeface="+mn-lt"/>
            </a:endParaRPr>
          </a:p>
          <a:p>
            <a:pPr marL="0" indent="0" algn="ctr">
              <a:buNone/>
            </a:pPr>
            <a:endParaRPr lang="en-US" sz="1350" b="1" dirty="0">
              <a:latin typeface="+mn-lt"/>
            </a:endParaRPr>
          </a:p>
          <a:p>
            <a:pPr marL="0" indent="0" algn="ctr">
              <a:buNone/>
            </a:pPr>
            <a:r>
              <a:rPr lang="en-US" sz="2000" b="1" dirty="0">
                <a:latin typeface="+mn-lt"/>
              </a:rPr>
              <a:t>visit us at</a:t>
            </a:r>
          </a:p>
          <a:p>
            <a:pPr marL="0" indent="0" algn="ctr">
              <a:buNone/>
            </a:pPr>
            <a:r>
              <a:rPr lang="en-US" sz="2000" b="1" dirty="0">
                <a:latin typeface="+mn-lt"/>
                <a:hlinkClick r:id="rId2"/>
              </a:rPr>
              <a:t>www.cg.tuwien.ac.at</a:t>
            </a:r>
            <a:endParaRPr lang="en-US" sz="2000" b="1" dirty="0">
              <a:latin typeface="+mn-lt"/>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33" y="1870685"/>
            <a:ext cx="8460934" cy="2016224"/>
          </a:xfrm>
          <a:prstGeom prst="rect">
            <a:avLst/>
          </a:prstGeom>
        </p:spPr>
      </p:pic>
      <p:sp>
        <p:nvSpPr>
          <p:cNvPr id="3" name="Slide Number Placeholder 2"/>
          <p:cNvSpPr>
            <a:spLocks noGrp="1"/>
          </p:cNvSpPr>
          <p:nvPr>
            <p:ph type="sldNum" sz="quarter" idx="4"/>
          </p:nvPr>
        </p:nvSpPr>
        <p:spPr/>
        <p:txBody>
          <a:bodyPr/>
          <a:lstStyle/>
          <a:p>
            <a:fld id="{A9381F49-096A-4111-B062-81910F3E72D8}" type="slidenum">
              <a:rPr lang="en-US" smtClean="0"/>
              <a:t>42</a:t>
            </a:fld>
            <a:endParaRPr lang="en-US" dirty="0"/>
          </a:p>
        </p:txBody>
      </p:sp>
    </p:spTree>
    <p:extLst>
      <p:ext uri="{BB962C8B-B14F-4D97-AF65-F5344CB8AC3E}">
        <p14:creationId xmlns:p14="http://schemas.microsoft.com/office/powerpoint/2010/main" val="375462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Binary Integer </a:t>
            </a:r>
            <a:r>
              <a:rPr lang="de-AT" dirty="0" err="1" smtClean="0"/>
              <a:t>Program</a:t>
            </a:r>
            <a:endParaRPr lang="de-AT" dirty="0"/>
          </a:p>
        </p:txBody>
      </p:sp>
      <p:sp>
        <p:nvSpPr>
          <p:cNvPr id="3" name="Inhaltsplatzhalter 2"/>
          <p:cNvSpPr>
            <a:spLocks noGrp="1"/>
          </p:cNvSpPr>
          <p:nvPr>
            <p:ph idx="1"/>
          </p:nvPr>
        </p:nvSpPr>
        <p:spPr/>
        <p:txBody>
          <a:bodyPr/>
          <a:lstStyle/>
          <a:p>
            <a:r>
              <a:rPr lang="de-AT" dirty="0" err="1" smtClean="0"/>
              <a:t>Gurobi</a:t>
            </a:r>
            <a:r>
              <a:rPr lang="de-AT" dirty="0" smtClean="0"/>
              <a:t> </a:t>
            </a:r>
            <a:r>
              <a:rPr lang="de-AT" dirty="0" err="1" smtClean="0"/>
              <a:t>Optimization</a:t>
            </a:r>
            <a:r>
              <a:rPr lang="de-AT" dirty="0" smtClean="0"/>
              <a:t> Library</a:t>
            </a:r>
          </a:p>
          <a:p>
            <a:pPr lvl="1"/>
            <a:r>
              <a:rPr lang="de-AT" dirty="0" err="1" smtClean="0"/>
              <a:t>Leverages</a:t>
            </a:r>
            <a:r>
              <a:rPr lang="de-AT" dirty="0" smtClean="0"/>
              <a:t> a linear </a:t>
            </a:r>
            <a:r>
              <a:rPr lang="de-AT" dirty="0" err="1" smtClean="0"/>
              <a:t>programming</a:t>
            </a:r>
            <a:r>
              <a:rPr lang="de-AT" dirty="0" smtClean="0"/>
              <a:t> </a:t>
            </a:r>
            <a:r>
              <a:rPr lang="de-AT" dirty="0" err="1" smtClean="0"/>
              <a:t>based</a:t>
            </a:r>
            <a:r>
              <a:rPr lang="de-AT" dirty="0" smtClean="0"/>
              <a:t> </a:t>
            </a:r>
            <a:r>
              <a:rPr lang="de-AT" dirty="0" err="1" smtClean="0"/>
              <a:t>branching</a:t>
            </a:r>
            <a:r>
              <a:rPr lang="de-AT" dirty="0" smtClean="0"/>
              <a:t> </a:t>
            </a:r>
            <a:r>
              <a:rPr lang="de-AT" dirty="0" err="1" smtClean="0"/>
              <a:t>bound</a:t>
            </a:r>
            <a:r>
              <a:rPr lang="de-AT" dirty="0" smtClean="0"/>
              <a:t> </a:t>
            </a:r>
            <a:r>
              <a:rPr lang="de-AT" dirty="0" err="1" smtClean="0"/>
              <a:t>algorithm</a:t>
            </a:r>
            <a:endParaRPr lang="de-AT" dirty="0"/>
          </a:p>
        </p:txBody>
      </p:sp>
      <p:sp>
        <p:nvSpPr>
          <p:cNvPr id="4" name="Foliennummernplatzhalter 3"/>
          <p:cNvSpPr>
            <a:spLocks noGrp="1"/>
          </p:cNvSpPr>
          <p:nvPr>
            <p:ph type="sldNum" sz="quarter" idx="12"/>
          </p:nvPr>
        </p:nvSpPr>
        <p:spPr/>
        <p:txBody>
          <a:bodyPr/>
          <a:lstStyle/>
          <a:p>
            <a:fld id="{1E715380-4A69-4FAD-BF5D-F63BA9227062}" type="slidenum">
              <a:rPr lang="de-AT" smtClean="0"/>
              <a:pPr/>
              <a:t>43</a:t>
            </a:fld>
            <a:endParaRPr lang="de-AT" dirty="0"/>
          </a:p>
        </p:txBody>
      </p:sp>
    </p:spTree>
    <p:extLst>
      <p:ext uri="{BB962C8B-B14F-4D97-AF65-F5344CB8AC3E}">
        <p14:creationId xmlns:p14="http://schemas.microsoft.com/office/powerpoint/2010/main" val="15565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Routing Graph</a:t>
            </a:r>
            <a:endParaRPr lang="de-AT" dirty="0"/>
          </a:p>
        </p:txBody>
      </p:sp>
      <p:sp>
        <p:nvSpPr>
          <p:cNvPr id="3" name="Inhaltsplatzhalter 2"/>
          <p:cNvSpPr>
            <a:spLocks noGrp="1"/>
          </p:cNvSpPr>
          <p:nvPr>
            <p:ph idx="1"/>
          </p:nvPr>
        </p:nvSpPr>
        <p:spPr/>
        <p:txBody>
          <a:bodyPr/>
          <a:lstStyle/>
          <a:p>
            <a:r>
              <a:rPr lang="de-AT" dirty="0" err="1" smtClean="0"/>
              <a:t>Calculation</a:t>
            </a:r>
            <a:r>
              <a:rPr lang="de-AT" dirty="0" smtClean="0"/>
              <a:t> </a:t>
            </a:r>
            <a:r>
              <a:rPr lang="de-AT" dirty="0" err="1" smtClean="0"/>
              <a:t>done</a:t>
            </a:r>
            <a:r>
              <a:rPr lang="de-AT" dirty="0" smtClean="0"/>
              <a:t> </a:t>
            </a:r>
            <a:r>
              <a:rPr lang="de-AT" dirty="0" err="1" smtClean="0"/>
              <a:t>using</a:t>
            </a:r>
            <a:r>
              <a:rPr lang="de-AT" dirty="0" smtClean="0"/>
              <a:t> Lemon Graph Library</a:t>
            </a:r>
          </a:p>
          <a:p>
            <a:pPr lvl="1"/>
            <a:r>
              <a:rPr lang="de-AT" dirty="0" err="1" smtClean="0"/>
              <a:t>Greedy</a:t>
            </a:r>
            <a:r>
              <a:rPr lang="de-AT" dirty="0" smtClean="0"/>
              <a:t> </a:t>
            </a:r>
            <a:r>
              <a:rPr lang="de-AT" dirty="0" err="1" smtClean="0"/>
              <a:t>algorithm</a:t>
            </a:r>
            <a:r>
              <a:rPr lang="de-AT" dirty="0" smtClean="0"/>
              <a:t> </a:t>
            </a:r>
            <a:r>
              <a:rPr lang="de-AT" dirty="0" err="1" smtClean="0"/>
              <a:t>implemented</a:t>
            </a:r>
            <a:r>
              <a:rPr lang="de-AT" dirty="0" smtClean="0"/>
              <a:t> in parallel</a:t>
            </a:r>
            <a:endParaRPr lang="de-AT" dirty="0"/>
          </a:p>
        </p:txBody>
      </p:sp>
      <p:sp>
        <p:nvSpPr>
          <p:cNvPr id="4" name="Foliennummernplatzhalter 3"/>
          <p:cNvSpPr>
            <a:spLocks noGrp="1"/>
          </p:cNvSpPr>
          <p:nvPr>
            <p:ph type="sldNum" sz="quarter" idx="12"/>
          </p:nvPr>
        </p:nvSpPr>
        <p:spPr/>
        <p:txBody>
          <a:bodyPr/>
          <a:lstStyle/>
          <a:p>
            <a:fld id="{1E715380-4A69-4FAD-BF5D-F63BA9227062}" type="slidenum">
              <a:rPr lang="de-AT" smtClean="0"/>
              <a:pPr/>
              <a:t>44</a:t>
            </a:fld>
            <a:endParaRPr lang="de-AT" dirty="0"/>
          </a:p>
        </p:txBody>
      </p:sp>
    </p:spTree>
    <p:extLst>
      <p:ext uri="{BB962C8B-B14F-4D97-AF65-F5344CB8AC3E}">
        <p14:creationId xmlns:p14="http://schemas.microsoft.com/office/powerpoint/2010/main" val="170881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p:cNvSpPr/>
          <p:nvPr/>
        </p:nvSpPr>
        <p:spPr>
          <a:xfrm>
            <a:off x="4788024" y="2279960"/>
            <a:ext cx="4464496" cy="830997"/>
          </a:xfrm>
          <a:prstGeom prst="rect">
            <a:avLst/>
          </a:prstGeom>
        </p:spPr>
        <p:txBody>
          <a:bodyPr wrap="square">
            <a:spAutoFit/>
          </a:bodyPr>
          <a:lstStyle/>
          <a:p>
            <a:pPr lvl="1" indent="-457200">
              <a:buFont typeface="+mj-lt"/>
              <a:buAutoNum type="arabicPeriod" startAt="2"/>
            </a:pPr>
            <a:r>
              <a:rPr lang="en-US" dirty="0">
                <a:solidFill>
                  <a:srgbClr val="0070C0"/>
                </a:solidFill>
                <a:latin typeface="+mn-lt"/>
              </a:rPr>
              <a:t>Automatic </a:t>
            </a:r>
            <a:r>
              <a:rPr lang="en-US" dirty="0" smtClean="0">
                <a:solidFill>
                  <a:srgbClr val="0070C0"/>
                </a:solidFill>
                <a:latin typeface="+mn-lt"/>
              </a:rPr>
              <a:t>Layout</a:t>
            </a:r>
          </a:p>
          <a:p>
            <a:pPr marL="446088" lvl="1"/>
            <a:r>
              <a:rPr lang="en-US" dirty="0" smtClean="0">
                <a:solidFill>
                  <a:srgbClr val="0070C0"/>
                </a:solidFill>
                <a:latin typeface="+mn-lt"/>
              </a:rPr>
              <a:t>Algorithm</a:t>
            </a:r>
            <a:endParaRPr lang="en-US" dirty="0">
              <a:solidFill>
                <a:srgbClr val="0070C0"/>
              </a:solidFill>
              <a:latin typeface="+mn-lt"/>
            </a:endParaRPr>
          </a:p>
        </p:txBody>
      </p:sp>
      <p:sp>
        <p:nvSpPr>
          <p:cNvPr id="2" name="Titel 1"/>
          <p:cNvSpPr>
            <a:spLocks noGrp="1"/>
          </p:cNvSpPr>
          <p:nvPr>
            <p:ph type="title"/>
          </p:nvPr>
        </p:nvSpPr>
        <p:spPr/>
        <p:txBody>
          <a:bodyPr/>
          <a:lstStyle/>
          <a:p>
            <a:r>
              <a:rPr lang="de-AT" dirty="0" err="1" smtClean="0"/>
              <a:t>Contributions</a:t>
            </a:r>
            <a:endParaRPr lang="de-AT" dirty="0"/>
          </a:p>
        </p:txBody>
      </p:sp>
      <p:sp>
        <p:nvSpPr>
          <p:cNvPr id="8" name="Rechteck 7"/>
          <p:cNvSpPr/>
          <p:nvPr/>
        </p:nvSpPr>
        <p:spPr>
          <a:xfrm>
            <a:off x="458019" y="3509630"/>
            <a:ext cx="4185989" cy="830997"/>
          </a:xfrm>
          <a:prstGeom prst="rect">
            <a:avLst/>
          </a:prstGeom>
        </p:spPr>
        <p:txBody>
          <a:bodyPr wrap="square">
            <a:spAutoFit/>
          </a:bodyPr>
          <a:lstStyle/>
          <a:p>
            <a:pPr lvl="1" indent="-457200">
              <a:buFont typeface="+mj-lt"/>
              <a:buAutoNum type="arabicPeriod" startAt="3"/>
            </a:pPr>
            <a:r>
              <a:rPr lang="en-US" dirty="0">
                <a:solidFill>
                  <a:srgbClr val="0070C0"/>
                </a:solidFill>
                <a:latin typeface="+mn-lt"/>
                <a:ea typeface="+mn-ea"/>
              </a:rPr>
              <a:t>Do not offer guidance for</a:t>
            </a:r>
          </a:p>
          <a:p>
            <a:pPr marL="447675" lvl="1" indent="-447675"/>
            <a:r>
              <a:rPr lang="en-US" dirty="0">
                <a:solidFill>
                  <a:srgbClr val="0070C0"/>
                </a:solidFill>
                <a:latin typeface="+mn-lt"/>
                <a:ea typeface="+mn-ea"/>
              </a:rPr>
              <a:t>	efﬁcient travel</a:t>
            </a:r>
            <a:endParaRPr lang="de-AT" dirty="0">
              <a:solidFill>
                <a:srgbClr val="0070C0"/>
              </a:solidFill>
              <a:latin typeface="+mn-lt"/>
              <a:ea typeface="+mn-ea"/>
            </a:endParaRPr>
          </a:p>
        </p:txBody>
      </p:sp>
      <p:cxnSp>
        <p:nvCxnSpPr>
          <p:cNvPr id="11" name="Straight Connector 8"/>
          <p:cNvCxnSpPr/>
          <p:nvPr/>
        </p:nvCxnSpPr>
        <p:spPr>
          <a:xfrm>
            <a:off x="251520" y="1365210"/>
            <a:ext cx="87224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0"/>
          <p:cNvCxnSpPr/>
          <p:nvPr/>
        </p:nvCxnSpPr>
        <p:spPr>
          <a:xfrm>
            <a:off x="4644008" y="915566"/>
            <a:ext cx="0" cy="403244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extBox 14"/>
          <p:cNvSpPr txBox="1"/>
          <p:nvPr/>
        </p:nvSpPr>
        <p:spPr>
          <a:xfrm>
            <a:off x="1561413" y="843558"/>
            <a:ext cx="1587742" cy="523220"/>
          </a:xfrm>
          <a:prstGeom prst="rect">
            <a:avLst/>
          </a:prstGeom>
          <a:noFill/>
        </p:spPr>
        <p:txBody>
          <a:bodyPr wrap="none" rtlCol="0">
            <a:spAutoFit/>
          </a:bodyPr>
          <a:lstStyle/>
          <a:p>
            <a:r>
              <a:rPr lang="de-AT" sz="2800" b="1" dirty="0" smtClean="0">
                <a:latin typeface="+mj-lt"/>
              </a:rPr>
              <a:t>Problems</a:t>
            </a:r>
            <a:endParaRPr lang="de-AT" sz="2800" b="1" dirty="0">
              <a:latin typeface="+mj-lt"/>
            </a:endParaRPr>
          </a:p>
        </p:txBody>
      </p:sp>
      <p:sp>
        <p:nvSpPr>
          <p:cNvPr id="14" name="TextBox 15"/>
          <p:cNvSpPr txBox="1"/>
          <p:nvPr/>
        </p:nvSpPr>
        <p:spPr>
          <a:xfrm>
            <a:off x="5940152" y="843558"/>
            <a:ext cx="1568058" cy="523220"/>
          </a:xfrm>
          <a:prstGeom prst="rect">
            <a:avLst/>
          </a:prstGeom>
          <a:noFill/>
        </p:spPr>
        <p:txBody>
          <a:bodyPr wrap="none" rtlCol="0">
            <a:spAutoFit/>
          </a:bodyPr>
          <a:lstStyle/>
          <a:p>
            <a:r>
              <a:rPr lang="de-AT" sz="2800" b="1" dirty="0" smtClean="0">
                <a:latin typeface="+mj-lt"/>
              </a:rPr>
              <a:t>Solutions</a:t>
            </a:r>
            <a:endParaRPr lang="de-AT" sz="2800" b="1" dirty="0">
              <a:latin typeface="+mj-lt"/>
            </a:endParaRPr>
          </a:p>
        </p:txBody>
      </p:sp>
      <p:sp>
        <p:nvSpPr>
          <p:cNvPr id="20" name="Rechteck 19"/>
          <p:cNvSpPr/>
          <p:nvPr/>
        </p:nvSpPr>
        <p:spPr>
          <a:xfrm>
            <a:off x="4788024" y="3509630"/>
            <a:ext cx="4185989" cy="461665"/>
          </a:xfrm>
          <a:prstGeom prst="rect">
            <a:avLst/>
          </a:prstGeom>
        </p:spPr>
        <p:txBody>
          <a:bodyPr wrap="square">
            <a:spAutoFit/>
          </a:bodyPr>
          <a:lstStyle/>
          <a:p>
            <a:pPr lvl="1" indent="-457200">
              <a:buFont typeface="+mj-lt"/>
              <a:buAutoNum type="arabicPeriod" startAt="3"/>
            </a:pPr>
            <a:r>
              <a:rPr lang="en-US" dirty="0" smtClean="0">
                <a:solidFill>
                  <a:srgbClr val="0070C0"/>
                </a:solidFill>
                <a:latin typeface="+mn-lt"/>
                <a:ea typeface="+mn-ea"/>
              </a:rPr>
              <a:t>Efficient Paths</a:t>
            </a:r>
            <a:endParaRPr lang="de-AT" dirty="0">
              <a:solidFill>
                <a:srgbClr val="0070C0"/>
              </a:solidFill>
              <a:latin typeface="+mn-lt"/>
              <a:ea typeface="+mn-ea"/>
            </a:endParaRPr>
          </a:p>
        </p:txBody>
      </p:sp>
      <p:sp>
        <p:nvSpPr>
          <p:cNvPr id="21" name="Rechteck 20"/>
          <p:cNvSpPr/>
          <p:nvPr/>
        </p:nvSpPr>
        <p:spPr>
          <a:xfrm>
            <a:off x="4790628" y="1438672"/>
            <a:ext cx="4183385" cy="461665"/>
          </a:xfrm>
          <a:prstGeom prst="rect">
            <a:avLst/>
          </a:prstGeom>
        </p:spPr>
        <p:txBody>
          <a:bodyPr wrap="square">
            <a:spAutoFit/>
          </a:bodyPr>
          <a:lstStyle/>
          <a:p>
            <a:pPr lvl="1" indent="-457200">
              <a:buFont typeface="+mj-lt"/>
              <a:buAutoNum type="arabicPeriod"/>
            </a:pPr>
            <a:r>
              <a:rPr lang="en-US" dirty="0" smtClean="0">
                <a:solidFill>
                  <a:srgbClr val="0070C0"/>
                </a:solidFill>
                <a:latin typeface="+mn-lt"/>
                <a:ea typeface="+mn-ea"/>
              </a:rPr>
              <a:t>Detail Lenses</a:t>
            </a:r>
            <a:endParaRPr lang="en-US" dirty="0">
              <a:solidFill>
                <a:srgbClr val="0070C0"/>
              </a:solidFill>
              <a:latin typeface="+mn-lt"/>
              <a:ea typeface="+mn-ea"/>
            </a:endParaRPr>
          </a:p>
        </p:txBody>
      </p:sp>
      <p:sp>
        <p:nvSpPr>
          <p:cNvPr id="17" name="Rechteck 16"/>
          <p:cNvSpPr/>
          <p:nvPr/>
        </p:nvSpPr>
        <p:spPr>
          <a:xfrm>
            <a:off x="458019" y="1419622"/>
            <a:ext cx="4113981" cy="461665"/>
          </a:xfrm>
          <a:prstGeom prst="rect">
            <a:avLst/>
          </a:prstGeom>
        </p:spPr>
        <p:txBody>
          <a:bodyPr wrap="square">
            <a:spAutoFit/>
          </a:bodyPr>
          <a:lstStyle/>
          <a:p>
            <a:pPr lvl="1" indent="-457200">
              <a:buFont typeface="+mj-lt"/>
              <a:buAutoNum type="arabicPeriod"/>
            </a:pPr>
            <a:r>
              <a:rPr lang="en-US" dirty="0">
                <a:solidFill>
                  <a:srgbClr val="0070C0"/>
                </a:solidFill>
                <a:latin typeface="+mn-lt"/>
                <a:ea typeface="+mn-ea"/>
              </a:rPr>
              <a:t>Not suitable for larger areas</a:t>
            </a:r>
          </a:p>
        </p:txBody>
      </p:sp>
      <p:sp>
        <p:nvSpPr>
          <p:cNvPr id="23" name="Rechteck 22"/>
          <p:cNvSpPr/>
          <p:nvPr/>
        </p:nvSpPr>
        <p:spPr>
          <a:xfrm>
            <a:off x="460623" y="1884769"/>
            <a:ext cx="4111377" cy="830997"/>
          </a:xfrm>
          <a:prstGeom prst="rect">
            <a:avLst/>
          </a:prstGeom>
        </p:spPr>
        <p:txBody>
          <a:bodyPr wrap="square">
            <a:spAutoFit/>
          </a:bodyPr>
          <a:lstStyle/>
          <a:p>
            <a:pPr lvl="1" indent="-457200">
              <a:buFont typeface="+mj-lt"/>
              <a:buAutoNum type="arabicPeriod" startAt="2"/>
            </a:pPr>
            <a:r>
              <a:rPr lang="en-US" dirty="0">
                <a:solidFill>
                  <a:srgbClr val="0070C0"/>
                </a:solidFill>
                <a:latin typeface="+mn-lt"/>
                <a:ea typeface="+mn-ea"/>
              </a:rPr>
              <a:t>Tedious to ﬁnd </a:t>
            </a:r>
            <a:r>
              <a:rPr lang="en-US" dirty="0" smtClean="0">
                <a:solidFill>
                  <a:srgbClr val="0070C0"/>
                </a:solidFill>
                <a:latin typeface="+mn-lt"/>
                <a:ea typeface="+mn-ea"/>
              </a:rPr>
              <a:t>information</a:t>
            </a:r>
          </a:p>
          <a:p>
            <a:pPr marL="444500" lvl="1"/>
            <a:r>
              <a:rPr lang="en-US" dirty="0" smtClean="0">
                <a:solidFill>
                  <a:srgbClr val="0070C0"/>
                </a:solidFill>
                <a:latin typeface="+mn-lt"/>
                <a:ea typeface="+mn-ea"/>
              </a:rPr>
              <a:t>about </a:t>
            </a:r>
            <a:r>
              <a:rPr lang="en-US" dirty="0">
                <a:solidFill>
                  <a:srgbClr val="0070C0"/>
                </a:solidFill>
                <a:latin typeface="+mn-lt"/>
                <a:ea typeface="+mn-ea"/>
              </a:rPr>
              <a:t>nearby POIs</a:t>
            </a:r>
          </a:p>
        </p:txBody>
      </p:sp>
      <p:sp>
        <p:nvSpPr>
          <p:cNvPr id="5" name="Slide Number Placeholder 4"/>
          <p:cNvSpPr>
            <a:spLocks noGrp="1"/>
          </p:cNvSpPr>
          <p:nvPr>
            <p:ph type="sldNum" sz="quarter" idx="12"/>
          </p:nvPr>
        </p:nvSpPr>
        <p:spPr/>
        <p:txBody>
          <a:bodyPr/>
          <a:lstStyle/>
          <a:p>
            <a:fld id="{1E715380-4A69-4FAD-BF5D-F63BA9227062}" type="slidenum">
              <a:rPr lang="de-AT" smtClean="0"/>
              <a:pPr/>
              <a:t>5</a:t>
            </a:fld>
            <a:endParaRPr lang="de-AT"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6037" y="697670"/>
            <a:ext cx="3491927" cy="4437340"/>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656" y="723842"/>
            <a:ext cx="6192688" cy="4382702"/>
          </a:xfrm>
          <a:prstGeom prst="rect">
            <a:avLst/>
          </a:prstGeom>
        </p:spPr>
      </p:pic>
      <p:sp>
        <p:nvSpPr>
          <p:cNvPr id="16" name="Rechteck 15"/>
          <p:cNvSpPr/>
          <p:nvPr/>
        </p:nvSpPr>
        <p:spPr>
          <a:xfrm>
            <a:off x="1468905" y="1059582"/>
            <a:ext cx="6223067" cy="349053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1147419"/>
            <a:ext cx="3085163" cy="3334098"/>
          </a:xfrm>
          <a:prstGeom prst="rect">
            <a:avLst/>
          </a:prstGeom>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9114" y="1147419"/>
            <a:ext cx="2987222" cy="3334098"/>
          </a:xfrm>
          <a:prstGeom prst="rect">
            <a:avLst/>
          </a:prstGeom>
        </p:spPr>
      </p:pic>
      <p:sp>
        <p:nvSpPr>
          <p:cNvPr id="22" name="Pfeil nach rechts 21"/>
          <p:cNvSpPr/>
          <p:nvPr/>
        </p:nvSpPr>
        <p:spPr>
          <a:xfrm>
            <a:off x="4258369" y="2690765"/>
            <a:ext cx="771278" cy="4820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uppieren 28"/>
          <p:cNvGrpSpPr/>
          <p:nvPr/>
        </p:nvGrpSpPr>
        <p:grpSpPr>
          <a:xfrm>
            <a:off x="1474981" y="1054460"/>
            <a:ext cx="6223067" cy="3490534"/>
            <a:chOff x="1621305" y="1211982"/>
            <a:chExt cx="6223067" cy="3490534"/>
          </a:xfrm>
        </p:grpSpPr>
        <p:sp>
          <p:nvSpPr>
            <p:cNvPr id="30" name="Rechteck 29"/>
            <p:cNvSpPr/>
            <p:nvPr/>
          </p:nvSpPr>
          <p:spPr>
            <a:xfrm>
              <a:off x="1621305" y="1211982"/>
              <a:ext cx="6223067" cy="349053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fik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0064" y="1299819"/>
              <a:ext cx="3085163" cy="3334098"/>
            </a:xfrm>
            <a:prstGeom prst="rect">
              <a:avLst/>
            </a:prstGeom>
          </p:spPr>
        </p:pic>
        <p:pic>
          <p:nvPicPr>
            <p:cNvPr id="32" name="Grafik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1514" y="1299819"/>
              <a:ext cx="2987222" cy="3334098"/>
            </a:xfrm>
            <a:prstGeom prst="rect">
              <a:avLst/>
            </a:prstGeom>
          </p:spPr>
        </p:pic>
        <p:sp>
          <p:nvSpPr>
            <p:cNvPr id="33" name="Pfeil nach rechts 32"/>
            <p:cNvSpPr/>
            <p:nvPr/>
          </p:nvSpPr>
          <p:spPr>
            <a:xfrm>
              <a:off x="4410769" y="2843165"/>
              <a:ext cx="771278" cy="4820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464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42" presetClass="path" presetSubtype="0" accel="50000" decel="50000" fill="hold" grpId="1" nodeType="withEffect">
                                  <p:stCondLst>
                                    <p:cond delay="0"/>
                                  </p:stCondLst>
                                  <p:childTnLst>
                                    <p:animMotion origin="layout" path="M -3.61111E-6 -2.22222E-6 L -3.61111E-6 0.07593 " pathEditMode="relative" rAng="0" ptsTypes="AA">
                                      <p:cBhvr>
                                        <p:cTn id="12" dur="1000" fill="hold"/>
                                        <p:tgtEl>
                                          <p:spTgt spid="23"/>
                                        </p:tgtEl>
                                        <p:attrNameLst>
                                          <p:attrName>ppt_x</p:attrName>
                                          <p:attrName>ppt_y</p:attrName>
                                        </p:attrNameLst>
                                      </p:cBhvr>
                                      <p:rCtr x="0" y="3796"/>
                                    </p:animMotion>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1000" fill="hold"/>
                                        <p:tgtEl>
                                          <p:spTgt spid="3"/>
                                        </p:tgtEl>
                                      </p:cBhvr>
                                      <p:by x="23000" y="23000"/>
                                    </p:animScale>
                                  </p:childTnLst>
                                </p:cTn>
                              </p:par>
                              <p:par>
                                <p:cTn id="34" presetID="42" presetClass="path" presetSubtype="0" accel="50000" decel="50000" fill="hold" nodeType="withEffect">
                                  <p:stCondLst>
                                    <p:cond delay="0"/>
                                  </p:stCondLst>
                                  <p:childTnLst>
                                    <p:animMotion origin="layout" path="M 0 8.26395E-7 L 0.41042 -0.1955 " pathEditMode="relative" rAng="0" ptsTypes="AA">
                                      <p:cBhvr>
                                        <p:cTn id="35" dur="1000" fill="hold"/>
                                        <p:tgtEl>
                                          <p:spTgt spid="3"/>
                                        </p:tgtEl>
                                        <p:attrNameLst>
                                          <p:attrName>ppt_x</p:attrName>
                                          <p:attrName>ppt_y</p:attrName>
                                        </p:attrNameLst>
                                      </p:cBhvr>
                                      <p:rCtr x="20521" y="-9775"/>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0 2.74746E-6 L 0.40799 0.02806 " pathEditMode="relative" rAng="0" ptsTypes="AA">
                                      <p:cBhvr>
                                        <p:cTn id="49" dur="1000" fill="hold"/>
                                        <p:tgtEl>
                                          <p:spTgt spid="4"/>
                                        </p:tgtEl>
                                        <p:attrNameLst>
                                          <p:attrName>ppt_x</p:attrName>
                                          <p:attrName>ppt_y</p:attrName>
                                        </p:attrNameLst>
                                      </p:cBhvr>
                                      <p:rCtr x="20399" y="1388"/>
                                    </p:animMotion>
                                  </p:childTnLst>
                                </p:cTn>
                              </p:par>
                              <p:par>
                                <p:cTn id="50" presetID="6" presetClass="emph" presetSubtype="0" fill="hold" nodeType="withEffect">
                                  <p:stCondLst>
                                    <p:cond delay="0"/>
                                  </p:stCondLst>
                                  <p:childTnLst>
                                    <p:animScale>
                                      <p:cBhvr>
                                        <p:cTn id="51" dur="1000" fill="hold"/>
                                        <p:tgtEl>
                                          <p:spTgt spid="4"/>
                                        </p:tgtEl>
                                      </p:cBhvr>
                                      <p:by x="25000" y="25000"/>
                                    </p:animScale>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childTnLst>
                          </p:cTn>
                        </p:par>
                        <p:par>
                          <p:cTn id="66" fill="hold">
                            <p:stCondLst>
                              <p:cond delay="1000"/>
                            </p:stCondLst>
                            <p:childTnLst>
                              <p:par>
                                <p:cTn id="67" presetID="10" presetClass="entr" presetSubtype="0" fill="hold" grpId="1"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childTnLst>
                          </p:cTn>
                        </p:par>
                        <p:par>
                          <p:cTn id="70" fill="hold">
                            <p:stCondLst>
                              <p:cond delay="1500"/>
                            </p:stCondLst>
                            <p:childTnLst>
                              <p:par>
                                <p:cTn id="71" presetID="10" presetClass="entr" presetSubtype="0"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16"/>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9"/>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22"/>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10"/>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29"/>
                                        </p:tgtEl>
                                        <p:attrNameLst>
                                          <p:attrName>style.visibility</p:attrName>
                                        </p:attrNameLst>
                                      </p:cBhvr>
                                      <p:to>
                                        <p:strVal val="visible"/>
                                      </p:to>
                                    </p:set>
                                  </p:childTnLst>
                                </p:cTn>
                              </p:par>
                            </p:childTnLst>
                          </p:cTn>
                        </p:par>
                        <p:par>
                          <p:cTn id="86" fill="hold">
                            <p:stCondLst>
                              <p:cond delay="0"/>
                            </p:stCondLst>
                            <p:childTnLst>
                              <p:par>
                                <p:cTn id="87" presetID="6" presetClass="emph" presetSubtype="0" fill="hold" nodeType="afterEffect">
                                  <p:stCondLst>
                                    <p:cond delay="0"/>
                                  </p:stCondLst>
                                  <p:childTnLst>
                                    <p:animScale>
                                      <p:cBhvr>
                                        <p:cTn id="88" dur="1000" fill="hold"/>
                                        <p:tgtEl>
                                          <p:spTgt spid="29"/>
                                        </p:tgtEl>
                                      </p:cBhvr>
                                      <p:by x="25000" y="25000"/>
                                    </p:animScale>
                                  </p:childTnLst>
                                </p:cTn>
                              </p:par>
                              <p:par>
                                <p:cTn id="89" presetID="42" presetClass="path" presetSubtype="0" accel="50000" decel="50000" fill="hold" nodeType="withEffect">
                                  <p:stCondLst>
                                    <p:cond delay="0"/>
                                  </p:stCondLst>
                                  <p:childTnLst>
                                    <p:animMotion origin="layout" path="M 1.94444E-6 2.49152E-6 L 0.4066 0.25994 " pathEditMode="relative" rAng="0" ptsTypes="AA">
                                      <p:cBhvr>
                                        <p:cTn id="90" dur="1000" fill="hold"/>
                                        <p:tgtEl>
                                          <p:spTgt spid="29"/>
                                        </p:tgtEl>
                                        <p:attrNameLst>
                                          <p:attrName>ppt_x</p:attrName>
                                          <p:attrName>ppt_y</p:attrName>
                                        </p:attrNameLst>
                                      </p:cBhvr>
                                      <p:rCtr x="20330" y="129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14" grpId="0"/>
      <p:bldP spid="20" grpId="0"/>
      <p:bldP spid="21" grpId="0"/>
      <p:bldP spid="23" grpId="1"/>
      <p:bldP spid="16" grpId="0" animBg="1"/>
      <p:bldP spid="16" grpId="1" animBg="1"/>
      <p:bldP spid="22" grpId="0" animBg="1"/>
      <p:bldP spid="2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Related</a:t>
            </a:r>
            <a:r>
              <a:rPr lang="de-AT" dirty="0" smtClean="0"/>
              <a:t> Work</a:t>
            </a:r>
            <a:endParaRPr lang="de-AT" dirty="0"/>
          </a:p>
        </p:txBody>
      </p:sp>
      <p:pic>
        <p:nvPicPr>
          <p:cNvPr id="7" name="Picture 13"/>
          <p:cNvPicPr>
            <a:picLocks noChangeAspect="1"/>
          </p:cNvPicPr>
          <p:nvPr/>
        </p:nvPicPr>
        <p:blipFill>
          <a:blip r:embed="rId3"/>
          <a:stretch>
            <a:fillRect/>
          </a:stretch>
        </p:blipFill>
        <p:spPr>
          <a:xfrm>
            <a:off x="179513" y="1921509"/>
            <a:ext cx="2592288" cy="1921415"/>
          </a:xfrm>
          <a:prstGeom prst="rect">
            <a:avLst/>
          </a:prstGeom>
        </p:spPr>
      </p:pic>
      <p:sp>
        <p:nvSpPr>
          <p:cNvPr id="9" name="TextBox 4"/>
          <p:cNvSpPr txBox="1"/>
          <p:nvPr/>
        </p:nvSpPr>
        <p:spPr>
          <a:xfrm>
            <a:off x="100468" y="1131590"/>
            <a:ext cx="2750378" cy="461665"/>
          </a:xfrm>
          <a:prstGeom prst="rect">
            <a:avLst/>
          </a:prstGeom>
          <a:noFill/>
        </p:spPr>
        <p:txBody>
          <a:bodyPr wrap="square" rtlCol="0">
            <a:spAutoFit/>
          </a:bodyPr>
          <a:lstStyle/>
          <a:p>
            <a:pPr algn="ctr"/>
            <a:r>
              <a:rPr lang="de-AT" b="1" dirty="0" smtClean="0">
                <a:latin typeface="+mn-lt"/>
                <a:cs typeface="Arial" panose="020B0604020202020204" pitchFamily="34" charset="0"/>
              </a:rPr>
              <a:t>A to B</a:t>
            </a:r>
            <a:endParaRPr lang="de-AT" b="1" dirty="0">
              <a:latin typeface="+mn-lt"/>
              <a:cs typeface="Arial" panose="020B0604020202020204" pitchFamily="34" charset="0"/>
            </a:endParaRPr>
          </a:p>
        </p:txBody>
      </p:sp>
      <p:sp>
        <p:nvSpPr>
          <p:cNvPr id="10" name="TextBox 7"/>
          <p:cNvSpPr txBox="1"/>
          <p:nvPr/>
        </p:nvSpPr>
        <p:spPr>
          <a:xfrm>
            <a:off x="2893109" y="1131590"/>
            <a:ext cx="2376264" cy="461665"/>
          </a:xfrm>
          <a:prstGeom prst="rect">
            <a:avLst/>
          </a:prstGeom>
          <a:noFill/>
        </p:spPr>
        <p:txBody>
          <a:bodyPr wrap="square" rtlCol="0">
            <a:spAutoFit/>
          </a:bodyPr>
          <a:lstStyle/>
          <a:p>
            <a:pPr algn="ctr"/>
            <a:r>
              <a:rPr lang="de-AT" b="1" dirty="0" smtClean="0">
                <a:latin typeface="+mn-lt"/>
                <a:cs typeface="Arial" panose="020B0604020202020204" pitchFamily="34" charset="0"/>
              </a:rPr>
              <a:t>Anywhere to A</a:t>
            </a:r>
            <a:endParaRPr lang="de-AT" b="1" dirty="0">
              <a:latin typeface="+mn-lt"/>
              <a:cs typeface="Arial" panose="020B0604020202020204" pitchFamily="34" charset="0"/>
            </a:endParaRPr>
          </a:p>
        </p:txBody>
      </p:sp>
      <p:cxnSp>
        <p:nvCxnSpPr>
          <p:cNvPr id="12" name="Straight Connector 10"/>
          <p:cNvCxnSpPr/>
          <p:nvPr/>
        </p:nvCxnSpPr>
        <p:spPr>
          <a:xfrm>
            <a:off x="107504" y="1618158"/>
            <a:ext cx="51125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21124" y="1203598"/>
            <a:ext cx="0" cy="363266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Box 16"/>
          <p:cNvSpPr txBox="1"/>
          <p:nvPr/>
        </p:nvSpPr>
        <p:spPr>
          <a:xfrm>
            <a:off x="-36510" y="4171179"/>
            <a:ext cx="3024334" cy="461665"/>
          </a:xfrm>
          <a:prstGeom prst="rect">
            <a:avLst/>
          </a:prstGeom>
          <a:noFill/>
        </p:spPr>
        <p:txBody>
          <a:bodyPr wrap="square" rtlCol="0">
            <a:spAutoFit/>
          </a:bodyPr>
          <a:lstStyle/>
          <a:p>
            <a:pPr algn="ctr"/>
            <a:r>
              <a:rPr lang="de-AT" dirty="0" smtClean="0">
                <a:latin typeface="+mn-lt"/>
                <a:cs typeface="Calibri" panose="020F0502020204030204" pitchFamily="34" charset="0"/>
              </a:rPr>
              <a:t>[Karnick et al. 2010]</a:t>
            </a:r>
            <a:endParaRPr lang="de-AT" dirty="0">
              <a:latin typeface="+mn-lt"/>
              <a:cs typeface="Calibri" panose="020F0502020204030204" pitchFamily="34" charset="0"/>
            </a:endParaRPr>
          </a:p>
        </p:txBody>
      </p:sp>
      <p:sp>
        <p:nvSpPr>
          <p:cNvPr id="16" name="TextBox 17"/>
          <p:cNvSpPr txBox="1"/>
          <p:nvPr/>
        </p:nvSpPr>
        <p:spPr>
          <a:xfrm>
            <a:off x="2725919" y="4171179"/>
            <a:ext cx="2710644" cy="461665"/>
          </a:xfrm>
          <a:prstGeom prst="rect">
            <a:avLst/>
          </a:prstGeom>
          <a:noFill/>
        </p:spPr>
        <p:txBody>
          <a:bodyPr wrap="square" rtlCol="0">
            <a:spAutoFit/>
          </a:bodyPr>
          <a:lstStyle/>
          <a:p>
            <a:pPr algn="ctr"/>
            <a:r>
              <a:rPr lang="de-AT" dirty="0" smtClean="0">
                <a:latin typeface="+mn-lt"/>
                <a:cs typeface="Calibri" panose="020F0502020204030204" pitchFamily="34" charset="0"/>
              </a:rPr>
              <a:t>[Kopf et al. 2010]</a:t>
            </a:r>
            <a:endParaRPr lang="de-AT" dirty="0">
              <a:latin typeface="+mn-lt"/>
              <a:cs typeface="Calibri" panose="020F0502020204030204" pitchFamily="34" charset="0"/>
            </a:endParaRPr>
          </a:p>
        </p:txBody>
      </p:sp>
      <p:pic>
        <p:nvPicPr>
          <p:cNvPr id="17" name="Picture 6" descr="http://johanneskopf.de/publications/destination_maps/teaser_full/our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0032" y="1907392"/>
            <a:ext cx="1782419" cy="211903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E715380-4A69-4FAD-BF5D-F63BA9227062}" type="slidenum">
              <a:rPr lang="de-AT" smtClean="0"/>
              <a:pPr/>
              <a:t>6</a:t>
            </a:fld>
            <a:endParaRPr lang="de-AT" dirty="0"/>
          </a:p>
        </p:txBody>
      </p:sp>
      <p:pic>
        <p:nvPicPr>
          <p:cNvPr id="14" name="Picture 4"/>
          <p:cNvPicPr>
            <a:picLocks noChangeAspect="1"/>
          </p:cNvPicPr>
          <p:nvPr/>
        </p:nvPicPr>
        <p:blipFill>
          <a:blip r:embed="rId5"/>
          <a:stretch>
            <a:fillRect/>
          </a:stretch>
        </p:blipFill>
        <p:spPr>
          <a:xfrm>
            <a:off x="5821264" y="1889010"/>
            <a:ext cx="3071216" cy="2035282"/>
          </a:xfrm>
          <a:prstGeom prst="rect">
            <a:avLst/>
          </a:prstGeom>
        </p:spPr>
      </p:pic>
      <p:sp>
        <p:nvSpPr>
          <p:cNvPr id="18" name="TextBox 16"/>
          <p:cNvSpPr txBox="1"/>
          <p:nvPr/>
        </p:nvSpPr>
        <p:spPr>
          <a:xfrm>
            <a:off x="5844705" y="4171179"/>
            <a:ext cx="3024334" cy="461665"/>
          </a:xfrm>
          <a:prstGeom prst="rect">
            <a:avLst/>
          </a:prstGeom>
          <a:noFill/>
        </p:spPr>
        <p:txBody>
          <a:bodyPr wrap="square" rtlCol="0">
            <a:spAutoFit/>
          </a:bodyPr>
          <a:lstStyle/>
          <a:p>
            <a:pPr algn="ctr"/>
            <a:r>
              <a:rPr lang="de-AT" dirty="0" smtClean="0">
                <a:latin typeface="+mn-lt"/>
                <a:cs typeface="Calibri" panose="020F0502020204030204" pitchFamily="34" charset="0"/>
              </a:rPr>
              <a:t>[Grabler et al. 2008]</a:t>
            </a:r>
            <a:endParaRPr lang="de-AT" dirty="0">
              <a:latin typeface="+mn-lt"/>
              <a:cs typeface="Calibri" panose="020F0502020204030204" pitchFamily="34" charset="0"/>
            </a:endParaRPr>
          </a:p>
        </p:txBody>
      </p:sp>
      <p:sp>
        <p:nvSpPr>
          <p:cNvPr id="6" name="Textfeld 5"/>
          <p:cNvSpPr txBox="1"/>
          <p:nvPr/>
        </p:nvSpPr>
        <p:spPr>
          <a:xfrm>
            <a:off x="2332950" y="699542"/>
            <a:ext cx="1176348" cy="461665"/>
          </a:xfrm>
          <a:prstGeom prst="rect">
            <a:avLst/>
          </a:prstGeom>
          <a:noFill/>
        </p:spPr>
        <p:txBody>
          <a:bodyPr wrap="none" rtlCol="0">
            <a:spAutoFit/>
          </a:bodyPr>
          <a:lstStyle/>
          <a:p>
            <a:r>
              <a:rPr lang="de-AT" b="1" dirty="0" smtClean="0">
                <a:latin typeface="+mn-lt"/>
              </a:rPr>
              <a:t>Routing</a:t>
            </a:r>
            <a:endParaRPr lang="de-AT" b="1" dirty="0">
              <a:latin typeface="+mn-lt"/>
            </a:endParaRPr>
          </a:p>
        </p:txBody>
      </p:sp>
      <p:sp>
        <p:nvSpPr>
          <p:cNvPr id="19" name="Textfeld 18"/>
          <p:cNvSpPr txBox="1"/>
          <p:nvPr/>
        </p:nvSpPr>
        <p:spPr>
          <a:xfrm>
            <a:off x="6109960" y="699542"/>
            <a:ext cx="2493824" cy="461665"/>
          </a:xfrm>
          <a:prstGeom prst="rect">
            <a:avLst/>
          </a:prstGeom>
          <a:noFill/>
        </p:spPr>
        <p:txBody>
          <a:bodyPr wrap="none" rtlCol="0">
            <a:spAutoFit/>
          </a:bodyPr>
          <a:lstStyle/>
          <a:p>
            <a:r>
              <a:rPr lang="de-AT" b="1" dirty="0" err="1" smtClean="0">
                <a:latin typeface="+mn-lt"/>
              </a:rPr>
              <a:t>Maps</a:t>
            </a:r>
            <a:r>
              <a:rPr lang="de-AT" b="1" dirty="0" smtClean="0">
                <a:latin typeface="+mn-lt"/>
              </a:rPr>
              <a:t> </a:t>
            </a:r>
            <a:r>
              <a:rPr lang="de-AT" b="1" dirty="0" err="1" smtClean="0">
                <a:latin typeface="+mn-lt"/>
              </a:rPr>
              <a:t>and</a:t>
            </a:r>
            <a:r>
              <a:rPr lang="de-AT" b="1" dirty="0" smtClean="0">
                <a:latin typeface="+mn-lt"/>
              </a:rPr>
              <a:t> Layouts</a:t>
            </a:r>
            <a:endParaRPr lang="de-AT" b="1" dirty="0">
              <a:latin typeface="+mn-lt"/>
            </a:endParaRPr>
          </a:p>
        </p:txBody>
      </p:sp>
      <p:cxnSp>
        <p:nvCxnSpPr>
          <p:cNvPr id="20" name="Straight Connector 12"/>
          <p:cNvCxnSpPr/>
          <p:nvPr/>
        </p:nvCxnSpPr>
        <p:spPr>
          <a:xfrm>
            <a:off x="5482444" y="744804"/>
            <a:ext cx="0" cy="42752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64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6"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4761" y="3438451"/>
            <a:ext cx="1339567" cy="1447654"/>
          </a:xfrm>
          <a:prstGeom prst="rect">
            <a:avLst/>
          </a:prstGeom>
        </p:spPr>
      </p:pic>
      <p:pic>
        <p:nvPicPr>
          <p:cNvPr id="106" name="Picture 10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7119" y="3435846"/>
            <a:ext cx="1488407" cy="1449425"/>
          </a:xfrm>
          <a:prstGeom prst="rect">
            <a:avLst/>
          </a:prstGeom>
        </p:spPr>
      </p:pic>
      <p:pic>
        <p:nvPicPr>
          <p:cNvPr id="107" name="Picture 10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9413" y="3436339"/>
            <a:ext cx="1534476" cy="1449425"/>
          </a:xfrm>
          <a:prstGeom prst="rect">
            <a:avLst/>
          </a:prstGeom>
        </p:spPr>
      </p:pic>
      <p:pic>
        <p:nvPicPr>
          <p:cNvPr id="109" name="Picture 10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40405" y="3438270"/>
            <a:ext cx="1297042" cy="1447654"/>
          </a:xfrm>
          <a:prstGeom prst="rect">
            <a:avLst/>
          </a:prstGeom>
        </p:spPr>
      </p:pic>
      <p:sp>
        <p:nvSpPr>
          <p:cNvPr id="2" name="Titel 1"/>
          <p:cNvSpPr>
            <a:spLocks noGrp="1"/>
          </p:cNvSpPr>
          <p:nvPr>
            <p:ph type="title"/>
          </p:nvPr>
        </p:nvSpPr>
        <p:spPr/>
        <p:txBody>
          <a:bodyPr/>
          <a:lstStyle/>
          <a:p>
            <a:r>
              <a:rPr lang="de-AT" dirty="0" smtClean="0"/>
              <a:t>Design </a:t>
            </a:r>
            <a:r>
              <a:rPr lang="de-AT" dirty="0" err="1" smtClean="0"/>
              <a:t>Principles</a:t>
            </a:r>
            <a:endParaRPr lang="de-AT" dirty="0"/>
          </a:p>
        </p:txBody>
      </p:sp>
      <p:sp>
        <p:nvSpPr>
          <p:cNvPr id="8" name="Inhaltsplatzhalter 2"/>
          <p:cNvSpPr>
            <a:spLocks noGrp="1"/>
          </p:cNvSpPr>
          <p:nvPr>
            <p:ph idx="1"/>
          </p:nvPr>
        </p:nvSpPr>
        <p:spPr>
          <a:xfrm>
            <a:off x="457200" y="789553"/>
            <a:ext cx="8507288" cy="3805070"/>
          </a:xfrm>
        </p:spPr>
        <p:txBody>
          <a:bodyPr/>
          <a:lstStyle/>
          <a:p>
            <a:r>
              <a:rPr lang="de-AT" dirty="0" err="1" smtClean="0"/>
              <a:t>We</a:t>
            </a:r>
            <a:r>
              <a:rPr lang="de-AT" dirty="0" smtClean="0"/>
              <a:t> </a:t>
            </a:r>
            <a:r>
              <a:rPr lang="de-AT" dirty="0" err="1" smtClean="0"/>
              <a:t>identified</a:t>
            </a:r>
            <a:r>
              <a:rPr lang="de-AT" dirty="0" smtClean="0"/>
              <a:t> </a:t>
            </a:r>
            <a:r>
              <a:rPr lang="de-AT" dirty="0"/>
              <a:t>four design principles</a:t>
            </a:r>
            <a:r>
              <a:rPr lang="de-AT" dirty="0" smtClean="0"/>
              <a:t>:</a:t>
            </a:r>
            <a:endParaRPr lang="de-AT" dirty="0"/>
          </a:p>
        </p:txBody>
      </p:sp>
      <p:cxnSp>
        <p:nvCxnSpPr>
          <p:cNvPr id="14" name="Straight Connector 6"/>
          <p:cNvCxnSpPr/>
          <p:nvPr/>
        </p:nvCxnSpPr>
        <p:spPr>
          <a:xfrm>
            <a:off x="4572000" y="1329710"/>
            <a:ext cx="0" cy="3546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8"/>
          <p:cNvCxnSpPr/>
          <p:nvPr/>
        </p:nvCxnSpPr>
        <p:spPr>
          <a:xfrm>
            <a:off x="251520" y="3046189"/>
            <a:ext cx="871296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Box 12"/>
          <p:cNvSpPr txBox="1"/>
          <p:nvPr/>
        </p:nvSpPr>
        <p:spPr>
          <a:xfrm>
            <a:off x="254692" y="1239030"/>
            <a:ext cx="3237640" cy="461665"/>
          </a:xfrm>
          <a:prstGeom prst="rect">
            <a:avLst/>
          </a:prstGeom>
          <a:noFill/>
        </p:spPr>
        <p:txBody>
          <a:bodyPr wrap="square" rtlCol="0">
            <a:spAutoFit/>
          </a:bodyPr>
          <a:lstStyle/>
          <a:p>
            <a:r>
              <a:rPr lang="de-AT" dirty="0" smtClean="0">
                <a:latin typeface="+mj-lt"/>
                <a:cs typeface="Arial" panose="020B0604020202020204" pitchFamily="34" charset="0"/>
              </a:rPr>
              <a:t>Spatial Grouping (</a:t>
            </a:r>
            <a:r>
              <a:rPr lang="de-AT" b="1" dirty="0" smtClean="0">
                <a:latin typeface="+mj-lt"/>
                <a:cs typeface="Arial" panose="020B0604020202020204" pitchFamily="34" charset="0"/>
              </a:rPr>
              <a:t>P1</a:t>
            </a:r>
            <a:r>
              <a:rPr lang="de-AT" dirty="0" smtClean="0">
                <a:latin typeface="+mj-lt"/>
                <a:cs typeface="Arial" panose="020B0604020202020204" pitchFamily="34" charset="0"/>
              </a:rPr>
              <a:t>)</a:t>
            </a:r>
            <a:endParaRPr lang="de-AT" dirty="0">
              <a:latin typeface="+mj-lt"/>
              <a:cs typeface="Arial" panose="020B0604020202020204" pitchFamily="34" charset="0"/>
            </a:endParaRPr>
          </a:p>
        </p:txBody>
      </p:sp>
      <p:sp>
        <p:nvSpPr>
          <p:cNvPr id="18" name="TextBox 14"/>
          <p:cNvSpPr txBox="1"/>
          <p:nvPr/>
        </p:nvSpPr>
        <p:spPr>
          <a:xfrm>
            <a:off x="254692" y="3046189"/>
            <a:ext cx="3957268" cy="461665"/>
          </a:xfrm>
          <a:prstGeom prst="rect">
            <a:avLst/>
          </a:prstGeom>
          <a:noFill/>
        </p:spPr>
        <p:txBody>
          <a:bodyPr wrap="square" rtlCol="0">
            <a:spAutoFit/>
          </a:bodyPr>
          <a:lstStyle/>
          <a:p>
            <a:r>
              <a:rPr lang="de-AT" dirty="0" smtClean="0">
                <a:latin typeface="+mj-lt"/>
                <a:cs typeface="Arial" panose="020B0604020202020204" pitchFamily="34" charset="0"/>
              </a:rPr>
              <a:t>Arrangement Similarity (</a:t>
            </a:r>
            <a:r>
              <a:rPr lang="de-AT" b="1" dirty="0" smtClean="0">
                <a:latin typeface="+mj-lt"/>
                <a:cs typeface="Arial" panose="020B0604020202020204" pitchFamily="34" charset="0"/>
              </a:rPr>
              <a:t>P3</a:t>
            </a:r>
            <a:r>
              <a:rPr lang="de-AT" dirty="0" smtClean="0">
                <a:latin typeface="+mj-lt"/>
                <a:cs typeface="Arial" panose="020B0604020202020204" pitchFamily="34" charset="0"/>
              </a:rPr>
              <a:t>)</a:t>
            </a:r>
            <a:endParaRPr lang="de-AT" dirty="0">
              <a:latin typeface="+mj-lt"/>
              <a:cs typeface="Arial" panose="020B0604020202020204" pitchFamily="34" charset="0"/>
            </a:endParaRPr>
          </a:p>
        </p:txBody>
      </p:sp>
      <p:sp>
        <p:nvSpPr>
          <p:cNvPr id="19" name="TextBox 15"/>
          <p:cNvSpPr txBox="1"/>
          <p:nvPr/>
        </p:nvSpPr>
        <p:spPr>
          <a:xfrm>
            <a:off x="4639776" y="3046189"/>
            <a:ext cx="3195940" cy="461665"/>
          </a:xfrm>
          <a:prstGeom prst="rect">
            <a:avLst/>
          </a:prstGeom>
          <a:noFill/>
        </p:spPr>
        <p:txBody>
          <a:bodyPr wrap="square" rtlCol="0">
            <a:spAutoFit/>
          </a:bodyPr>
          <a:lstStyle/>
          <a:p>
            <a:r>
              <a:rPr lang="de-AT" dirty="0" smtClean="0">
                <a:latin typeface="+mj-lt"/>
                <a:cs typeface="Arial" panose="020B0604020202020204" pitchFamily="34" charset="0"/>
              </a:rPr>
              <a:t>Route Simplicity (</a:t>
            </a:r>
            <a:r>
              <a:rPr lang="de-AT" b="1" dirty="0" smtClean="0">
                <a:latin typeface="+mj-lt"/>
                <a:cs typeface="Arial" panose="020B0604020202020204" pitchFamily="34" charset="0"/>
              </a:rPr>
              <a:t>P4</a:t>
            </a:r>
            <a:r>
              <a:rPr lang="de-AT" dirty="0" smtClean="0">
                <a:latin typeface="+mj-lt"/>
                <a:cs typeface="Arial" panose="020B0604020202020204" pitchFamily="34" charset="0"/>
              </a:rPr>
              <a:t>)</a:t>
            </a:r>
            <a:endParaRPr lang="de-AT" dirty="0">
              <a:latin typeface="+mj-lt"/>
              <a:cs typeface="Arial" panose="020B0604020202020204" pitchFamily="34" charset="0"/>
            </a:endParaRPr>
          </a:p>
        </p:txBody>
      </p:sp>
      <p:grpSp>
        <p:nvGrpSpPr>
          <p:cNvPr id="82" name="Group 81"/>
          <p:cNvGrpSpPr/>
          <p:nvPr/>
        </p:nvGrpSpPr>
        <p:grpSpPr>
          <a:xfrm>
            <a:off x="1907704" y="1728634"/>
            <a:ext cx="373445" cy="700425"/>
            <a:chOff x="879753" y="2061539"/>
            <a:chExt cx="373445" cy="700425"/>
          </a:xfrm>
        </p:grpSpPr>
        <p:pic>
          <p:nvPicPr>
            <p:cNvPr id="21"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753" y="2137931"/>
              <a:ext cx="373445" cy="624033"/>
            </a:xfrm>
            <a:prstGeom prst="rect">
              <a:avLst/>
            </a:prstGeom>
          </p:spPr>
        </p:pic>
        <p:sp>
          <p:nvSpPr>
            <p:cNvPr id="22" name="TextBox 24"/>
            <p:cNvSpPr txBox="1"/>
            <p:nvPr/>
          </p:nvSpPr>
          <p:spPr>
            <a:xfrm>
              <a:off x="882771" y="2061539"/>
              <a:ext cx="367409" cy="523220"/>
            </a:xfrm>
            <a:prstGeom prst="rect">
              <a:avLst/>
            </a:prstGeom>
            <a:noFill/>
          </p:spPr>
          <p:txBody>
            <a:bodyPr wrap="none" rtlCol="0">
              <a:spAutoFit/>
            </a:bodyPr>
            <a:lstStyle/>
            <a:p>
              <a:pPr algn="ctr"/>
              <a:r>
                <a:rPr lang="de-AT" sz="2800" b="1" dirty="0" smtClean="0">
                  <a:ln>
                    <a:solidFill>
                      <a:schemeClr val="tx1"/>
                    </a:solidFill>
                  </a:ln>
                  <a:solidFill>
                    <a:schemeClr val="bg1"/>
                  </a:solidFill>
                  <a:latin typeface="Calibri" panose="020F0502020204030204" pitchFamily="34" charset="0"/>
                  <a:cs typeface="Calibri" panose="020F0502020204030204" pitchFamily="34" charset="0"/>
                </a:rPr>
                <a:t>1</a:t>
              </a:r>
              <a:endParaRPr lang="de-AT" sz="28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83" name="Group 82"/>
          <p:cNvGrpSpPr/>
          <p:nvPr/>
        </p:nvGrpSpPr>
        <p:grpSpPr>
          <a:xfrm>
            <a:off x="2332885" y="2039895"/>
            <a:ext cx="373445" cy="685224"/>
            <a:chOff x="1376527" y="2061539"/>
            <a:chExt cx="373445" cy="685224"/>
          </a:xfrm>
        </p:grpSpPr>
        <p:pic>
          <p:nvPicPr>
            <p:cNvPr id="24"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6527" y="2122730"/>
              <a:ext cx="373445" cy="624033"/>
            </a:xfrm>
            <a:prstGeom prst="rect">
              <a:avLst/>
            </a:prstGeom>
          </p:spPr>
        </p:pic>
        <p:sp>
          <p:nvSpPr>
            <p:cNvPr id="25" name="TextBox 26"/>
            <p:cNvSpPr txBox="1"/>
            <p:nvPr/>
          </p:nvSpPr>
          <p:spPr>
            <a:xfrm>
              <a:off x="1379545" y="2061539"/>
              <a:ext cx="367408" cy="523220"/>
            </a:xfrm>
            <a:prstGeom prst="rect">
              <a:avLst/>
            </a:prstGeom>
            <a:noFill/>
          </p:spPr>
          <p:txBody>
            <a:bodyPr wrap="none" rtlCol="0">
              <a:spAutoFit/>
            </a:bodyPr>
            <a:lstStyle/>
            <a:p>
              <a:pPr algn="ctr"/>
              <a:r>
                <a:rPr lang="de-AT" sz="2800" b="1" dirty="0" smtClean="0">
                  <a:ln>
                    <a:solidFill>
                      <a:schemeClr val="tx1"/>
                    </a:solidFill>
                  </a:ln>
                  <a:solidFill>
                    <a:schemeClr val="bg1"/>
                  </a:solidFill>
                  <a:latin typeface="Calibri" panose="020F0502020204030204" pitchFamily="34" charset="0"/>
                  <a:cs typeface="Calibri" panose="020F0502020204030204" pitchFamily="34" charset="0"/>
                </a:rPr>
                <a:t>2</a:t>
              </a:r>
              <a:endParaRPr lang="de-AT" sz="28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84" name="Group 83"/>
          <p:cNvGrpSpPr/>
          <p:nvPr/>
        </p:nvGrpSpPr>
        <p:grpSpPr>
          <a:xfrm>
            <a:off x="2073392" y="2038620"/>
            <a:ext cx="373445" cy="685224"/>
            <a:chOff x="1873301" y="2061539"/>
            <a:chExt cx="373445" cy="685224"/>
          </a:xfrm>
        </p:grpSpPr>
        <p:pic>
          <p:nvPicPr>
            <p:cNvPr id="27"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3301" y="2122730"/>
              <a:ext cx="373445" cy="624033"/>
            </a:xfrm>
            <a:prstGeom prst="rect">
              <a:avLst/>
            </a:prstGeom>
          </p:spPr>
        </p:pic>
        <p:sp>
          <p:nvSpPr>
            <p:cNvPr id="28" name="TextBox 27"/>
            <p:cNvSpPr txBox="1"/>
            <p:nvPr/>
          </p:nvSpPr>
          <p:spPr>
            <a:xfrm>
              <a:off x="1876318" y="2061539"/>
              <a:ext cx="367409" cy="523220"/>
            </a:xfrm>
            <a:prstGeom prst="rect">
              <a:avLst/>
            </a:prstGeom>
            <a:noFill/>
          </p:spPr>
          <p:txBody>
            <a:bodyPr wrap="none" rtlCol="0">
              <a:spAutoFit/>
            </a:bodyPr>
            <a:lstStyle/>
            <a:p>
              <a:pPr algn="ctr"/>
              <a:r>
                <a:rPr lang="de-AT" sz="2800" b="1" dirty="0" smtClean="0">
                  <a:ln>
                    <a:solidFill>
                      <a:schemeClr val="tx1"/>
                    </a:solidFill>
                  </a:ln>
                  <a:solidFill>
                    <a:schemeClr val="bg1"/>
                  </a:solidFill>
                  <a:latin typeface="Calibri" panose="020F0502020204030204" pitchFamily="34" charset="0"/>
                  <a:cs typeface="Calibri" panose="020F0502020204030204" pitchFamily="34" charset="0"/>
                </a:rPr>
                <a:t>3</a:t>
              </a:r>
              <a:endParaRPr lang="de-AT" sz="28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85" name="Group 84"/>
          <p:cNvGrpSpPr/>
          <p:nvPr/>
        </p:nvGrpSpPr>
        <p:grpSpPr>
          <a:xfrm>
            <a:off x="2390826" y="1774430"/>
            <a:ext cx="373445" cy="685224"/>
            <a:chOff x="2370075" y="2061539"/>
            <a:chExt cx="373445" cy="685224"/>
          </a:xfrm>
        </p:grpSpPr>
        <p:pic>
          <p:nvPicPr>
            <p:cNvPr id="30"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0075" y="2122730"/>
              <a:ext cx="373445" cy="624033"/>
            </a:xfrm>
            <a:prstGeom prst="rect">
              <a:avLst/>
            </a:prstGeom>
          </p:spPr>
        </p:pic>
        <p:sp>
          <p:nvSpPr>
            <p:cNvPr id="31" name="TextBox 28"/>
            <p:cNvSpPr txBox="1"/>
            <p:nvPr/>
          </p:nvSpPr>
          <p:spPr>
            <a:xfrm>
              <a:off x="2373092" y="2061539"/>
              <a:ext cx="367409" cy="523220"/>
            </a:xfrm>
            <a:prstGeom prst="rect">
              <a:avLst/>
            </a:prstGeom>
            <a:noFill/>
          </p:spPr>
          <p:txBody>
            <a:bodyPr wrap="none" rtlCol="0">
              <a:spAutoFit/>
            </a:bodyPr>
            <a:lstStyle/>
            <a:p>
              <a:pPr algn="ctr"/>
              <a:r>
                <a:rPr lang="de-AT" sz="2800" b="1" dirty="0" smtClean="0">
                  <a:ln>
                    <a:solidFill>
                      <a:schemeClr val="tx1"/>
                    </a:solidFill>
                  </a:ln>
                  <a:solidFill>
                    <a:schemeClr val="bg1"/>
                  </a:solidFill>
                  <a:latin typeface="Calibri" panose="020F0502020204030204" pitchFamily="34" charset="0"/>
                  <a:cs typeface="Calibri" panose="020F0502020204030204" pitchFamily="34" charset="0"/>
                </a:rPr>
                <a:t>4</a:t>
              </a:r>
              <a:endParaRPr lang="de-AT" sz="28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86" name="Group 85"/>
          <p:cNvGrpSpPr/>
          <p:nvPr/>
        </p:nvGrpSpPr>
        <p:grpSpPr>
          <a:xfrm>
            <a:off x="2207339" y="2174558"/>
            <a:ext cx="373445" cy="685224"/>
            <a:chOff x="2866849" y="2061539"/>
            <a:chExt cx="373445" cy="685224"/>
          </a:xfrm>
        </p:grpSpPr>
        <p:pic>
          <p:nvPicPr>
            <p:cNvPr id="3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6849" y="2122730"/>
              <a:ext cx="373445" cy="624033"/>
            </a:xfrm>
            <a:prstGeom prst="rect">
              <a:avLst/>
            </a:prstGeom>
          </p:spPr>
        </p:pic>
        <p:sp>
          <p:nvSpPr>
            <p:cNvPr id="34" name="TextBox 29"/>
            <p:cNvSpPr txBox="1"/>
            <p:nvPr/>
          </p:nvSpPr>
          <p:spPr>
            <a:xfrm>
              <a:off x="2869866" y="2061539"/>
              <a:ext cx="367409" cy="523220"/>
            </a:xfrm>
            <a:prstGeom prst="rect">
              <a:avLst/>
            </a:prstGeom>
            <a:noFill/>
          </p:spPr>
          <p:txBody>
            <a:bodyPr wrap="none" rtlCol="0">
              <a:spAutoFit/>
            </a:bodyPr>
            <a:lstStyle/>
            <a:p>
              <a:pPr algn="ctr"/>
              <a:r>
                <a:rPr lang="de-AT" sz="2800" b="1" dirty="0" smtClean="0">
                  <a:ln>
                    <a:solidFill>
                      <a:schemeClr val="tx1"/>
                    </a:solidFill>
                  </a:ln>
                  <a:solidFill>
                    <a:schemeClr val="bg1"/>
                  </a:solidFill>
                  <a:latin typeface="Calibri" panose="020F0502020204030204" pitchFamily="34" charset="0"/>
                  <a:cs typeface="Calibri" panose="020F0502020204030204" pitchFamily="34" charset="0"/>
                </a:rPr>
                <a:t>5</a:t>
              </a:r>
              <a:endParaRPr lang="de-AT" sz="28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87" name="Group 86"/>
          <p:cNvGrpSpPr/>
          <p:nvPr/>
        </p:nvGrpSpPr>
        <p:grpSpPr>
          <a:xfrm>
            <a:off x="2173234" y="1722937"/>
            <a:ext cx="373445" cy="685224"/>
            <a:chOff x="3363623" y="2061539"/>
            <a:chExt cx="373445" cy="685224"/>
          </a:xfrm>
        </p:grpSpPr>
        <p:pic>
          <p:nvPicPr>
            <p:cNvPr id="36"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63623" y="2122730"/>
              <a:ext cx="373445" cy="624033"/>
            </a:xfrm>
            <a:prstGeom prst="rect">
              <a:avLst/>
            </a:prstGeom>
          </p:spPr>
        </p:pic>
        <p:sp>
          <p:nvSpPr>
            <p:cNvPr id="37" name="TextBox 30"/>
            <p:cNvSpPr txBox="1"/>
            <p:nvPr/>
          </p:nvSpPr>
          <p:spPr>
            <a:xfrm>
              <a:off x="3366641" y="2061539"/>
              <a:ext cx="367409" cy="523220"/>
            </a:xfrm>
            <a:prstGeom prst="rect">
              <a:avLst/>
            </a:prstGeom>
            <a:noFill/>
          </p:spPr>
          <p:txBody>
            <a:bodyPr wrap="none" rtlCol="0">
              <a:spAutoFit/>
            </a:bodyPr>
            <a:lstStyle/>
            <a:p>
              <a:pPr algn="ctr"/>
              <a:r>
                <a:rPr lang="de-AT" sz="2800" b="1" dirty="0" smtClean="0">
                  <a:ln>
                    <a:solidFill>
                      <a:schemeClr val="tx1"/>
                    </a:solidFill>
                  </a:ln>
                  <a:solidFill>
                    <a:schemeClr val="bg1"/>
                  </a:solidFill>
                  <a:latin typeface="Calibri" panose="020F0502020204030204" pitchFamily="34" charset="0"/>
                  <a:cs typeface="Calibri" panose="020F0502020204030204" pitchFamily="34" charset="0"/>
                </a:rPr>
                <a:t>6</a:t>
              </a:r>
              <a:endParaRPr lang="de-AT" sz="28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38" name="Group 38"/>
          <p:cNvGrpSpPr/>
          <p:nvPr/>
        </p:nvGrpSpPr>
        <p:grpSpPr>
          <a:xfrm>
            <a:off x="2076409" y="1945913"/>
            <a:ext cx="522900" cy="643768"/>
            <a:chOff x="7195108" y="2551941"/>
            <a:chExt cx="1634581" cy="2012419"/>
          </a:xfrm>
        </p:grpSpPr>
        <p:pic>
          <p:nvPicPr>
            <p:cNvPr id="39"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28701" y="2613636"/>
              <a:ext cx="1167386" cy="1950724"/>
            </a:xfrm>
            <a:prstGeom prst="rect">
              <a:avLst/>
            </a:prstGeom>
          </p:spPr>
        </p:pic>
        <p:sp>
          <p:nvSpPr>
            <p:cNvPr id="40" name="TextBox 37"/>
            <p:cNvSpPr txBox="1"/>
            <p:nvPr/>
          </p:nvSpPr>
          <p:spPr>
            <a:xfrm>
              <a:off x="7195108" y="2551941"/>
              <a:ext cx="1634581" cy="1250744"/>
            </a:xfrm>
            <a:prstGeom prst="rect">
              <a:avLst/>
            </a:prstGeom>
            <a:noFill/>
          </p:spPr>
          <p:txBody>
            <a:bodyPr wrap="none" rtlCol="0">
              <a:spAutoFit/>
            </a:bodyPr>
            <a:lstStyle/>
            <a:p>
              <a:pPr algn="ctr"/>
              <a:r>
                <a:rPr lang="de-AT" sz="2000" b="1" dirty="0" smtClean="0">
                  <a:ln>
                    <a:solidFill>
                      <a:schemeClr val="tx1"/>
                    </a:solidFill>
                  </a:ln>
                  <a:solidFill>
                    <a:schemeClr val="bg1"/>
                  </a:solidFill>
                  <a:latin typeface="Calibri" panose="020F0502020204030204" pitchFamily="34" charset="0"/>
                  <a:cs typeface="Calibri" panose="020F0502020204030204" pitchFamily="34" charset="0"/>
                </a:rPr>
                <a:t>1-6</a:t>
              </a:r>
              <a:endParaRPr lang="de-AT" sz="20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41" name="Group 46"/>
          <p:cNvGrpSpPr/>
          <p:nvPr/>
        </p:nvGrpSpPr>
        <p:grpSpPr>
          <a:xfrm>
            <a:off x="5004048" y="1678803"/>
            <a:ext cx="963072" cy="1233939"/>
            <a:chOff x="4694987" y="2218691"/>
            <a:chExt cx="1255039" cy="1608022"/>
          </a:xfrm>
        </p:grpSpPr>
        <p:graphicFrame>
          <p:nvGraphicFramePr>
            <p:cNvPr id="42" name="Object 39"/>
            <p:cNvGraphicFramePr>
              <a:graphicFrameLocks noChangeAspect="1"/>
            </p:cNvGraphicFramePr>
            <p:nvPr>
              <p:extLst>
                <p:ext uri="{D42A27DB-BD31-4B8C-83A1-F6EECF244321}">
                  <p14:modId xmlns:p14="http://schemas.microsoft.com/office/powerpoint/2010/main" val="2986807189"/>
                </p:ext>
              </p:extLst>
            </p:nvPr>
          </p:nvGraphicFramePr>
          <p:xfrm>
            <a:off x="4694987" y="2218691"/>
            <a:ext cx="1255039" cy="1608022"/>
          </p:xfrm>
          <a:graphic>
            <a:graphicData uri="http://schemas.openxmlformats.org/presentationml/2006/ole">
              <mc:AlternateContent xmlns:mc="http://schemas.openxmlformats.org/markup-compatibility/2006">
                <mc:Choice xmlns:v="urn:schemas-microsoft-com:vml" Requires="v">
                  <p:oleObj spid="_x0000_s3266" name="Image" r:id="rId10" imgW="1625040" imgH="2082240" progId="Photoshop.Image.12">
                    <p:embed/>
                  </p:oleObj>
                </mc:Choice>
                <mc:Fallback>
                  <p:oleObj name="Image" r:id="rId10" imgW="1625040" imgH="2082240" progId="Photoshop.Image.12">
                    <p:embed/>
                    <p:pic>
                      <p:nvPicPr>
                        <p:cNvPr id="0" name=""/>
                        <p:cNvPicPr/>
                        <p:nvPr/>
                      </p:nvPicPr>
                      <p:blipFill>
                        <a:blip r:embed="rId11"/>
                        <a:stretch>
                          <a:fillRect/>
                        </a:stretch>
                      </p:blipFill>
                      <p:spPr>
                        <a:xfrm>
                          <a:off x="4694987" y="2218691"/>
                          <a:ext cx="1255039" cy="1608022"/>
                        </a:xfrm>
                        <a:prstGeom prst="rect">
                          <a:avLst/>
                        </a:prstGeom>
                      </p:spPr>
                    </p:pic>
                  </p:oleObj>
                </mc:Fallback>
              </mc:AlternateContent>
            </a:graphicData>
          </a:graphic>
        </p:graphicFrame>
        <p:grpSp>
          <p:nvGrpSpPr>
            <p:cNvPr id="43" name="Group 40"/>
            <p:cNvGrpSpPr/>
            <p:nvPr/>
          </p:nvGrpSpPr>
          <p:grpSpPr>
            <a:xfrm>
              <a:off x="5189148" y="3003891"/>
              <a:ext cx="314510" cy="593101"/>
              <a:chOff x="5137421" y="2163275"/>
              <a:chExt cx="1248095" cy="2353647"/>
            </a:xfrm>
          </p:grpSpPr>
          <p:pic>
            <p:nvPicPr>
              <p:cNvPr id="44"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40840" y="2566196"/>
                <a:ext cx="1167384" cy="1950726"/>
              </a:xfrm>
              <a:prstGeom prst="rect">
                <a:avLst/>
              </a:prstGeom>
            </p:spPr>
          </p:pic>
          <p:sp>
            <p:nvSpPr>
              <p:cNvPr id="45" name="TextBox 42"/>
              <p:cNvSpPr txBox="1"/>
              <p:nvPr/>
            </p:nvSpPr>
            <p:spPr>
              <a:xfrm>
                <a:off x="5137421" y="2163275"/>
                <a:ext cx="1248095" cy="1587789"/>
              </a:xfrm>
              <a:prstGeom prst="rect">
                <a:avLst/>
              </a:prstGeom>
              <a:noFill/>
            </p:spPr>
            <p:txBody>
              <a:bodyPr wrap="none" rtlCol="0">
                <a:spAutoFit/>
              </a:bodyPr>
              <a:lstStyle/>
              <a:p>
                <a:pPr algn="ctr"/>
                <a:r>
                  <a:rPr lang="de-AT" sz="2000" b="1" dirty="0" smtClean="0">
                    <a:ln>
                      <a:solidFill>
                        <a:schemeClr val="tx1"/>
                      </a:solidFill>
                    </a:ln>
                    <a:solidFill>
                      <a:schemeClr val="bg1"/>
                    </a:solidFill>
                    <a:latin typeface="Calibri" panose="020F0502020204030204" pitchFamily="34" charset="0"/>
                    <a:cs typeface="Calibri" panose="020F0502020204030204" pitchFamily="34" charset="0"/>
                  </a:rPr>
                  <a:t>5</a:t>
                </a:r>
                <a:endParaRPr lang="de-AT" sz="20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grpSp>
        <p:nvGrpSpPr>
          <p:cNvPr id="105" name="Group 104"/>
          <p:cNvGrpSpPr/>
          <p:nvPr/>
        </p:nvGrpSpPr>
        <p:grpSpPr>
          <a:xfrm>
            <a:off x="2839302" y="3507854"/>
            <a:ext cx="1079707" cy="1374996"/>
            <a:chOff x="2839302" y="3325954"/>
            <a:chExt cx="1079707" cy="1374996"/>
          </a:xfrm>
        </p:grpSpPr>
        <p:pic>
          <p:nvPicPr>
            <p:cNvPr id="50" name="Picture 4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42408" y="3325954"/>
              <a:ext cx="522898" cy="673588"/>
            </a:xfrm>
            <a:prstGeom prst="rect">
              <a:avLst/>
            </a:prstGeom>
          </p:spPr>
        </p:pic>
        <p:pic>
          <p:nvPicPr>
            <p:cNvPr id="51" name="Picture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96111" y="3325954"/>
              <a:ext cx="522898" cy="673588"/>
            </a:xfrm>
            <a:prstGeom prst="rect">
              <a:avLst/>
            </a:prstGeom>
          </p:spPr>
        </p:pic>
        <p:pic>
          <p:nvPicPr>
            <p:cNvPr id="52" name="Picture 4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39302" y="4027362"/>
              <a:ext cx="522898" cy="673588"/>
            </a:xfrm>
            <a:prstGeom prst="rect">
              <a:avLst/>
            </a:prstGeom>
          </p:spPr>
        </p:pic>
        <p:pic>
          <p:nvPicPr>
            <p:cNvPr id="53" name="Picture 5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96111" y="4024732"/>
              <a:ext cx="521391" cy="673588"/>
            </a:xfrm>
            <a:prstGeom prst="rect">
              <a:avLst/>
            </a:prstGeom>
          </p:spPr>
        </p:pic>
        <p:grpSp>
          <p:nvGrpSpPr>
            <p:cNvPr id="54" name="Group 63"/>
            <p:cNvGrpSpPr/>
            <p:nvPr/>
          </p:nvGrpSpPr>
          <p:grpSpPr>
            <a:xfrm>
              <a:off x="2952420" y="3604266"/>
              <a:ext cx="288862" cy="356342"/>
              <a:chOff x="1387764" y="4686205"/>
              <a:chExt cx="361454" cy="445894"/>
            </a:xfrm>
          </p:grpSpPr>
          <p:pic>
            <p:nvPicPr>
              <p:cNvPr id="64" name="Picture 5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72439" y="4794780"/>
                <a:ext cx="201864" cy="337319"/>
              </a:xfrm>
              <a:prstGeom prst="rect">
                <a:avLst/>
              </a:prstGeom>
            </p:spPr>
          </p:pic>
          <p:sp>
            <p:nvSpPr>
              <p:cNvPr id="65" name="TextBox 54"/>
              <p:cNvSpPr txBox="1"/>
              <p:nvPr/>
            </p:nvSpPr>
            <p:spPr>
              <a:xfrm>
                <a:off x="1387764" y="4686205"/>
                <a:ext cx="361454" cy="423636"/>
              </a:xfrm>
              <a:prstGeom prst="rect">
                <a:avLst/>
              </a:prstGeom>
              <a:noFill/>
            </p:spPr>
            <p:txBody>
              <a:bodyPr wrap="none" rtlCol="0">
                <a:spAutoFit/>
              </a:bodyPr>
              <a:lstStyle/>
              <a:p>
                <a:pPr algn="ctr"/>
                <a:r>
                  <a:rPr lang="de-AT" sz="1600" b="1" dirty="0" smtClean="0">
                    <a:ln>
                      <a:solidFill>
                        <a:schemeClr val="tx1"/>
                      </a:solidFill>
                    </a:ln>
                    <a:solidFill>
                      <a:schemeClr val="bg1"/>
                    </a:solidFill>
                    <a:latin typeface="Calibri" panose="020F0502020204030204" pitchFamily="34" charset="0"/>
                    <a:cs typeface="Calibri" panose="020F0502020204030204" pitchFamily="34" charset="0"/>
                  </a:rPr>
                  <a:t>1</a:t>
                </a:r>
                <a:endParaRPr lang="de-AT" sz="16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55" name="Group 64"/>
            <p:cNvGrpSpPr/>
            <p:nvPr/>
          </p:nvGrpSpPr>
          <p:grpSpPr>
            <a:xfrm>
              <a:off x="3513027" y="3597335"/>
              <a:ext cx="288862" cy="355489"/>
              <a:chOff x="2089255" y="4677526"/>
              <a:chExt cx="361454" cy="444826"/>
            </a:xfrm>
          </p:grpSpPr>
          <p:pic>
            <p:nvPicPr>
              <p:cNvPr id="62" name="Picture 5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65932" y="4785033"/>
                <a:ext cx="201864" cy="337319"/>
              </a:xfrm>
              <a:prstGeom prst="rect">
                <a:avLst/>
              </a:prstGeom>
            </p:spPr>
          </p:pic>
          <p:sp>
            <p:nvSpPr>
              <p:cNvPr id="63" name="TextBox 60"/>
              <p:cNvSpPr txBox="1"/>
              <p:nvPr/>
            </p:nvSpPr>
            <p:spPr>
              <a:xfrm>
                <a:off x="2089255" y="4677526"/>
                <a:ext cx="361454" cy="423635"/>
              </a:xfrm>
              <a:prstGeom prst="rect">
                <a:avLst/>
              </a:prstGeom>
              <a:noFill/>
            </p:spPr>
            <p:txBody>
              <a:bodyPr wrap="none" rtlCol="0">
                <a:spAutoFit/>
              </a:bodyPr>
              <a:lstStyle/>
              <a:p>
                <a:pPr algn="ctr"/>
                <a:r>
                  <a:rPr lang="de-AT" sz="1600" b="1" dirty="0" smtClean="0">
                    <a:ln>
                      <a:solidFill>
                        <a:schemeClr val="tx1"/>
                      </a:solidFill>
                    </a:ln>
                    <a:solidFill>
                      <a:schemeClr val="bg1"/>
                    </a:solidFill>
                    <a:latin typeface="Calibri" panose="020F0502020204030204" pitchFamily="34" charset="0"/>
                    <a:cs typeface="Calibri" panose="020F0502020204030204" pitchFamily="34" charset="0"/>
                  </a:rPr>
                  <a:t>2</a:t>
                </a:r>
                <a:endParaRPr lang="de-AT" sz="16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56" name="Group 65"/>
            <p:cNvGrpSpPr/>
            <p:nvPr/>
          </p:nvGrpSpPr>
          <p:grpSpPr>
            <a:xfrm>
              <a:off x="2956251" y="4306552"/>
              <a:ext cx="288862" cy="354645"/>
              <a:chOff x="1392558" y="5564974"/>
              <a:chExt cx="361454" cy="443769"/>
            </a:xfrm>
          </p:grpSpPr>
          <p:pic>
            <p:nvPicPr>
              <p:cNvPr id="60" name="Picture 5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67559" y="5671424"/>
                <a:ext cx="201864" cy="337319"/>
              </a:xfrm>
              <a:prstGeom prst="rect">
                <a:avLst/>
              </a:prstGeom>
            </p:spPr>
          </p:pic>
          <p:sp>
            <p:nvSpPr>
              <p:cNvPr id="61" name="TextBox 61"/>
              <p:cNvSpPr txBox="1"/>
              <p:nvPr/>
            </p:nvSpPr>
            <p:spPr>
              <a:xfrm>
                <a:off x="1392558" y="5564974"/>
                <a:ext cx="361454" cy="423634"/>
              </a:xfrm>
              <a:prstGeom prst="rect">
                <a:avLst/>
              </a:prstGeom>
              <a:noFill/>
            </p:spPr>
            <p:txBody>
              <a:bodyPr wrap="none" rtlCol="0">
                <a:spAutoFit/>
              </a:bodyPr>
              <a:lstStyle/>
              <a:p>
                <a:pPr algn="ctr"/>
                <a:r>
                  <a:rPr lang="de-AT" sz="1600" b="1" dirty="0" smtClean="0">
                    <a:ln>
                      <a:solidFill>
                        <a:schemeClr val="tx1"/>
                      </a:solidFill>
                    </a:ln>
                    <a:solidFill>
                      <a:schemeClr val="bg1"/>
                    </a:solidFill>
                    <a:latin typeface="Calibri" panose="020F0502020204030204" pitchFamily="34" charset="0"/>
                    <a:cs typeface="Calibri" panose="020F0502020204030204" pitchFamily="34" charset="0"/>
                  </a:rPr>
                  <a:t>3</a:t>
                </a:r>
                <a:endParaRPr lang="de-AT" sz="16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57" name="Group 66"/>
            <p:cNvGrpSpPr/>
            <p:nvPr/>
          </p:nvGrpSpPr>
          <p:grpSpPr>
            <a:xfrm>
              <a:off x="3501885" y="4302101"/>
              <a:ext cx="288862" cy="351307"/>
              <a:chOff x="2075313" y="5559403"/>
              <a:chExt cx="361454" cy="439593"/>
            </a:xfrm>
          </p:grpSpPr>
          <p:pic>
            <p:nvPicPr>
              <p:cNvPr id="58" name="Picture 5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61052" y="5661677"/>
                <a:ext cx="201864" cy="337319"/>
              </a:xfrm>
              <a:prstGeom prst="rect">
                <a:avLst/>
              </a:prstGeom>
            </p:spPr>
          </p:pic>
          <p:sp>
            <p:nvSpPr>
              <p:cNvPr id="59" name="TextBox 62"/>
              <p:cNvSpPr txBox="1"/>
              <p:nvPr/>
            </p:nvSpPr>
            <p:spPr>
              <a:xfrm>
                <a:off x="2075313" y="5559403"/>
                <a:ext cx="361454" cy="423635"/>
              </a:xfrm>
              <a:prstGeom prst="rect">
                <a:avLst/>
              </a:prstGeom>
              <a:noFill/>
            </p:spPr>
            <p:txBody>
              <a:bodyPr wrap="none" rtlCol="0">
                <a:spAutoFit/>
              </a:bodyPr>
              <a:lstStyle/>
              <a:p>
                <a:pPr algn="ctr"/>
                <a:r>
                  <a:rPr lang="de-AT" sz="1600" b="1" dirty="0" smtClean="0">
                    <a:ln>
                      <a:solidFill>
                        <a:schemeClr val="tx1"/>
                      </a:solidFill>
                    </a:ln>
                    <a:solidFill>
                      <a:schemeClr val="bg1"/>
                    </a:solidFill>
                    <a:latin typeface="Calibri" panose="020F0502020204030204" pitchFamily="34" charset="0"/>
                    <a:cs typeface="Calibri" panose="020F0502020204030204" pitchFamily="34" charset="0"/>
                  </a:rPr>
                  <a:t>4</a:t>
                </a:r>
                <a:endParaRPr lang="de-AT" sz="16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sp>
        <p:nvSpPr>
          <p:cNvPr id="78" name="Right Arrow 82"/>
          <p:cNvSpPr/>
          <p:nvPr/>
        </p:nvSpPr>
        <p:spPr>
          <a:xfrm>
            <a:off x="2051720" y="4038105"/>
            <a:ext cx="611108" cy="302696"/>
          </a:xfrm>
          <a:prstGeom prst="rightArrow">
            <a:avLst/>
          </a:prstGeom>
          <a:solidFill>
            <a:srgbClr val="4C76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91" name="Group 90"/>
          <p:cNvGrpSpPr/>
          <p:nvPr/>
        </p:nvGrpSpPr>
        <p:grpSpPr>
          <a:xfrm>
            <a:off x="7092280" y="2024291"/>
            <a:ext cx="241344" cy="455125"/>
            <a:chOff x="5535649" y="2433738"/>
            <a:chExt cx="241344" cy="455125"/>
          </a:xfrm>
        </p:grpSpPr>
        <p:pic>
          <p:nvPicPr>
            <p:cNvPr id="89"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6310" y="2511651"/>
              <a:ext cx="225737" cy="377212"/>
            </a:xfrm>
            <a:prstGeom prst="rect">
              <a:avLst/>
            </a:prstGeom>
          </p:spPr>
        </p:pic>
        <p:sp>
          <p:nvSpPr>
            <p:cNvPr id="90" name="TextBox 42"/>
            <p:cNvSpPr txBox="1"/>
            <p:nvPr/>
          </p:nvSpPr>
          <p:spPr>
            <a:xfrm>
              <a:off x="5535649" y="2433738"/>
              <a:ext cx="241344" cy="307031"/>
            </a:xfrm>
            <a:prstGeom prst="rect">
              <a:avLst/>
            </a:prstGeom>
            <a:noFill/>
          </p:spPr>
          <p:txBody>
            <a:bodyPr wrap="none" rtlCol="0">
              <a:spAutoFit/>
            </a:bodyPr>
            <a:lstStyle/>
            <a:p>
              <a:pPr algn="ctr"/>
              <a:r>
                <a:rPr lang="de-AT" sz="2000" b="1" dirty="0" smtClean="0">
                  <a:ln>
                    <a:solidFill>
                      <a:schemeClr val="tx1"/>
                    </a:solidFill>
                  </a:ln>
                  <a:solidFill>
                    <a:schemeClr val="bg1"/>
                  </a:solidFill>
                  <a:latin typeface="Calibri" panose="020F0502020204030204" pitchFamily="34" charset="0"/>
                  <a:cs typeface="Calibri" panose="020F0502020204030204" pitchFamily="34" charset="0"/>
                </a:rPr>
                <a:t>5</a:t>
              </a:r>
              <a:endParaRPr lang="de-AT" sz="2000" b="1" dirty="0">
                <a:ln>
                  <a:solidFill>
                    <a:schemeClr val="tx1"/>
                  </a:solidFill>
                </a:ln>
                <a:solidFill>
                  <a:schemeClr val="bg1"/>
                </a:solidFill>
                <a:latin typeface="Calibri" panose="020F0502020204030204" pitchFamily="34" charset="0"/>
                <a:cs typeface="Calibri" panose="020F0502020204030204" pitchFamily="34" charset="0"/>
              </a:endParaRPr>
            </a:p>
          </p:txBody>
        </p:sp>
      </p:grpSp>
      <p:sp>
        <p:nvSpPr>
          <p:cNvPr id="17" name="TextBox 13"/>
          <p:cNvSpPr txBox="1"/>
          <p:nvPr/>
        </p:nvSpPr>
        <p:spPr>
          <a:xfrm>
            <a:off x="4639775" y="1239030"/>
            <a:ext cx="3025307" cy="461665"/>
          </a:xfrm>
          <a:prstGeom prst="rect">
            <a:avLst/>
          </a:prstGeom>
          <a:noFill/>
        </p:spPr>
        <p:txBody>
          <a:bodyPr wrap="square" rtlCol="0">
            <a:spAutoFit/>
          </a:bodyPr>
          <a:lstStyle/>
          <a:p>
            <a:r>
              <a:rPr lang="de-AT" dirty="0" smtClean="0">
                <a:latin typeface="+mj-lt"/>
                <a:cs typeface="Arial" panose="020B0604020202020204" pitchFamily="34" charset="0"/>
              </a:rPr>
              <a:t>Spatial Proximity (</a:t>
            </a:r>
            <a:r>
              <a:rPr lang="de-AT" b="1" dirty="0" smtClean="0">
                <a:latin typeface="+mj-lt"/>
                <a:cs typeface="Arial" panose="020B0604020202020204" pitchFamily="34" charset="0"/>
              </a:rPr>
              <a:t>P2</a:t>
            </a:r>
            <a:r>
              <a:rPr lang="de-AT" dirty="0" smtClean="0">
                <a:latin typeface="+mj-lt"/>
                <a:cs typeface="Arial" panose="020B0604020202020204" pitchFamily="34" charset="0"/>
              </a:rPr>
              <a:t>)</a:t>
            </a:r>
            <a:endParaRPr lang="de-AT" dirty="0">
              <a:latin typeface="+mj-lt"/>
              <a:cs typeface="Arial" panose="020B0604020202020204" pitchFamily="34" charset="0"/>
            </a:endParaRPr>
          </a:p>
        </p:txBody>
      </p:sp>
      <p:grpSp>
        <p:nvGrpSpPr>
          <p:cNvPr id="93" name="Group 63"/>
          <p:cNvGrpSpPr/>
          <p:nvPr/>
        </p:nvGrpSpPr>
        <p:grpSpPr>
          <a:xfrm>
            <a:off x="882692" y="3557878"/>
            <a:ext cx="288862" cy="356342"/>
            <a:chOff x="1387764" y="4686205"/>
            <a:chExt cx="361454" cy="445894"/>
          </a:xfrm>
        </p:grpSpPr>
        <p:pic>
          <p:nvPicPr>
            <p:cNvPr id="94" name="Picture 5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72439" y="4794780"/>
              <a:ext cx="201864" cy="337319"/>
            </a:xfrm>
            <a:prstGeom prst="rect">
              <a:avLst/>
            </a:prstGeom>
          </p:spPr>
        </p:pic>
        <p:sp>
          <p:nvSpPr>
            <p:cNvPr id="95" name="TextBox 54"/>
            <p:cNvSpPr txBox="1"/>
            <p:nvPr/>
          </p:nvSpPr>
          <p:spPr>
            <a:xfrm>
              <a:off x="1387764" y="4686205"/>
              <a:ext cx="361454" cy="423636"/>
            </a:xfrm>
            <a:prstGeom prst="rect">
              <a:avLst/>
            </a:prstGeom>
            <a:noFill/>
          </p:spPr>
          <p:txBody>
            <a:bodyPr wrap="none" rtlCol="0">
              <a:spAutoFit/>
            </a:bodyPr>
            <a:lstStyle/>
            <a:p>
              <a:pPr algn="ctr"/>
              <a:r>
                <a:rPr lang="de-AT" sz="1600" b="1" dirty="0" smtClean="0">
                  <a:ln>
                    <a:solidFill>
                      <a:schemeClr val="tx1"/>
                    </a:solidFill>
                  </a:ln>
                  <a:solidFill>
                    <a:schemeClr val="bg1"/>
                  </a:solidFill>
                  <a:latin typeface="Calibri" panose="020F0502020204030204" pitchFamily="34" charset="0"/>
                  <a:cs typeface="Calibri" panose="020F0502020204030204" pitchFamily="34" charset="0"/>
                </a:rPr>
                <a:t>1</a:t>
              </a:r>
              <a:endParaRPr lang="de-AT" sz="16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96" name="Group 64"/>
          <p:cNvGrpSpPr/>
          <p:nvPr/>
        </p:nvGrpSpPr>
        <p:grpSpPr>
          <a:xfrm>
            <a:off x="1546834" y="3617746"/>
            <a:ext cx="288862" cy="355489"/>
            <a:chOff x="2089255" y="4677526"/>
            <a:chExt cx="361454" cy="444826"/>
          </a:xfrm>
        </p:grpSpPr>
        <p:pic>
          <p:nvPicPr>
            <p:cNvPr id="97" name="Picture 5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65932" y="4785033"/>
              <a:ext cx="201864" cy="337319"/>
            </a:xfrm>
            <a:prstGeom prst="rect">
              <a:avLst/>
            </a:prstGeom>
          </p:spPr>
        </p:pic>
        <p:sp>
          <p:nvSpPr>
            <p:cNvPr id="98" name="TextBox 60"/>
            <p:cNvSpPr txBox="1"/>
            <p:nvPr/>
          </p:nvSpPr>
          <p:spPr>
            <a:xfrm>
              <a:off x="2089255" y="4677526"/>
              <a:ext cx="361454" cy="423635"/>
            </a:xfrm>
            <a:prstGeom prst="rect">
              <a:avLst/>
            </a:prstGeom>
            <a:noFill/>
          </p:spPr>
          <p:txBody>
            <a:bodyPr wrap="none" rtlCol="0">
              <a:spAutoFit/>
            </a:bodyPr>
            <a:lstStyle/>
            <a:p>
              <a:pPr algn="ctr"/>
              <a:r>
                <a:rPr lang="de-AT" sz="1600" b="1" dirty="0" smtClean="0">
                  <a:ln>
                    <a:solidFill>
                      <a:schemeClr val="tx1"/>
                    </a:solidFill>
                  </a:ln>
                  <a:solidFill>
                    <a:schemeClr val="bg1"/>
                  </a:solidFill>
                  <a:latin typeface="Calibri" panose="020F0502020204030204" pitchFamily="34" charset="0"/>
                  <a:cs typeface="Calibri" panose="020F0502020204030204" pitchFamily="34" charset="0"/>
                </a:rPr>
                <a:t>2</a:t>
              </a:r>
              <a:endParaRPr lang="de-AT" sz="16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99" name="Group 65"/>
          <p:cNvGrpSpPr/>
          <p:nvPr/>
        </p:nvGrpSpPr>
        <p:grpSpPr>
          <a:xfrm>
            <a:off x="1028948" y="4156706"/>
            <a:ext cx="288862" cy="354645"/>
            <a:chOff x="1392558" y="5564974"/>
            <a:chExt cx="361454" cy="443769"/>
          </a:xfrm>
        </p:grpSpPr>
        <p:pic>
          <p:nvPicPr>
            <p:cNvPr id="100" name="Picture 5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67559" y="5671424"/>
              <a:ext cx="201864" cy="337319"/>
            </a:xfrm>
            <a:prstGeom prst="rect">
              <a:avLst/>
            </a:prstGeom>
          </p:spPr>
        </p:pic>
        <p:sp>
          <p:nvSpPr>
            <p:cNvPr id="101" name="TextBox 61"/>
            <p:cNvSpPr txBox="1"/>
            <p:nvPr/>
          </p:nvSpPr>
          <p:spPr>
            <a:xfrm>
              <a:off x="1392558" y="5564974"/>
              <a:ext cx="361454" cy="423634"/>
            </a:xfrm>
            <a:prstGeom prst="rect">
              <a:avLst/>
            </a:prstGeom>
            <a:noFill/>
          </p:spPr>
          <p:txBody>
            <a:bodyPr wrap="none" rtlCol="0">
              <a:spAutoFit/>
            </a:bodyPr>
            <a:lstStyle/>
            <a:p>
              <a:pPr algn="ctr"/>
              <a:r>
                <a:rPr lang="de-AT" sz="1600" b="1" dirty="0" smtClean="0">
                  <a:ln>
                    <a:solidFill>
                      <a:schemeClr val="tx1"/>
                    </a:solidFill>
                  </a:ln>
                  <a:solidFill>
                    <a:schemeClr val="bg1"/>
                  </a:solidFill>
                  <a:latin typeface="Calibri" panose="020F0502020204030204" pitchFamily="34" charset="0"/>
                  <a:cs typeface="Calibri" panose="020F0502020204030204" pitchFamily="34" charset="0"/>
                </a:rPr>
                <a:t>3</a:t>
              </a:r>
              <a:endParaRPr lang="de-AT" sz="1600" b="1" dirty="0">
                <a:ln>
                  <a:solidFill>
                    <a:schemeClr val="tx1"/>
                  </a:solidFill>
                </a:ln>
                <a:solidFill>
                  <a:schemeClr val="bg1"/>
                </a:solidFill>
                <a:latin typeface="Calibri" panose="020F0502020204030204" pitchFamily="34" charset="0"/>
                <a:cs typeface="Calibri" panose="020F0502020204030204" pitchFamily="34" charset="0"/>
              </a:endParaRPr>
            </a:p>
          </p:txBody>
        </p:sp>
      </p:grpSp>
      <p:grpSp>
        <p:nvGrpSpPr>
          <p:cNvPr id="102" name="Group 66"/>
          <p:cNvGrpSpPr/>
          <p:nvPr/>
        </p:nvGrpSpPr>
        <p:grpSpPr>
          <a:xfrm>
            <a:off x="1674073" y="4395819"/>
            <a:ext cx="288862" cy="351307"/>
            <a:chOff x="2075313" y="5559403"/>
            <a:chExt cx="361454" cy="439593"/>
          </a:xfrm>
        </p:grpSpPr>
        <p:pic>
          <p:nvPicPr>
            <p:cNvPr id="103" name="Picture 10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61052" y="5661677"/>
              <a:ext cx="201864" cy="337319"/>
            </a:xfrm>
            <a:prstGeom prst="rect">
              <a:avLst/>
            </a:prstGeom>
          </p:spPr>
        </p:pic>
        <p:sp>
          <p:nvSpPr>
            <p:cNvPr id="104" name="TextBox 62"/>
            <p:cNvSpPr txBox="1"/>
            <p:nvPr/>
          </p:nvSpPr>
          <p:spPr>
            <a:xfrm>
              <a:off x="2075313" y="5559403"/>
              <a:ext cx="361454" cy="423635"/>
            </a:xfrm>
            <a:prstGeom prst="rect">
              <a:avLst/>
            </a:prstGeom>
            <a:noFill/>
          </p:spPr>
          <p:txBody>
            <a:bodyPr wrap="none" rtlCol="0">
              <a:spAutoFit/>
            </a:bodyPr>
            <a:lstStyle/>
            <a:p>
              <a:pPr algn="ctr"/>
              <a:r>
                <a:rPr lang="de-AT" sz="1600" b="1" dirty="0" smtClean="0">
                  <a:ln>
                    <a:solidFill>
                      <a:schemeClr val="tx1"/>
                    </a:solidFill>
                  </a:ln>
                  <a:solidFill>
                    <a:schemeClr val="bg1"/>
                  </a:solidFill>
                  <a:latin typeface="Calibri" panose="020F0502020204030204" pitchFamily="34" charset="0"/>
                  <a:cs typeface="Calibri" panose="020F0502020204030204" pitchFamily="34" charset="0"/>
                </a:rPr>
                <a:t>4</a:t>
              </a:r>
              <a:endParaRPr lang="de-AT" sz="1600" b="1" dirty="0">
                <a:ln>
                  <a:solidFill>
                    <a:schemeClr val="tx1"/>
                  </a:solidFill>
                </a:ln>
                <a:solidFill>
                  <a:schemeClr val="bg1"/>
                </a:solidFill>
                <a:latin typeface="Calibri" panose="020F0502020204030204" pitchFamily="34" charset="0"/>
                <a:cs typeface="Calibri" panose="020F0502020204030204" pitchFamily="34" charset="0"/>
              </a:endParaRPr>
            </a:p>
          </p:txBody>
        </p:sp>
      </p:grpSp>
      <p:sp>
        <p:nvSpPr>
          <p:cNvPr id="3" name="Slide Number Placeholder 2"/>
          <p:cNvSpPr>
            <a:spLocks noGrp="1"/>
          </p:cNvSpPr>
          <p:nvPr>
            <p:ph type="sldNum" sz="quarter" idx="12"/>
          </p:nvPr>
        </p:nvSpPr>
        <p:spPr/>
        <p:txBody>
          <a:bodyPr/>
          <a:lstStyle/>
          <a:p>
            <a:fld id="{1E715380-4A69-4FAD-BF5D-F63BA9227062}" type="slidenum">
              <a:rPr lang="de-AT" smtClean="0"/>
              <a:pPr/>
              <a:t>7</a:t>
            </a:fld>
            <a:endParaRPr lang="de-AT" dirty="0"/>
          </a:p>
        </p:txBody>
      </p:sp>
    </p:spTree>
    <p:extLst>
      <p:ext uri="{BB962C8B-B14F-4D97-AF65-F5344CB8AC3E}">
        <p14:creationId xmlns:p14="http://schemas.microsoft.com/office/powerpoint/2010/main" val="412708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fade">
                                      <p:cBhvr>
                                        <p:cTn id="31" dur="250"/>
                                        <p:tgtEl>
                                          <p:spTgt spid="82"/>
                                        </p:tgtEl>
                                      </p:cBhvr>
                                    </p:animEffect>
                                  </p:childTnLst>
                                </p:cTn>
                              </p:par>
                            </p:childTnLst>
                          </p:cTn>
                        </p:par>
                        <p:par>
                          <p:cTn id="32" fill="hold">
                            <p:stCondLst>
                              <p:cond delay="250"/>
                            </p:stCondLst>
                            <p:childTnLst>
                              <p:par>
                                <p:cTn id="33" presetID="10" presetClass="entr" presetSubtype="0" fill="hold" nodeType="after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250"/>
                                        <p:tgtEl>
                                          <p:spTgt spid="83"/>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fade">
                                      <p:cBhvr>
                                        <p:cTn id="39" dur="250"/>
                                        <p:tgtEl>
                                          <p:spTgt spid="84"/>
                                        </p:tgtEl>
                                      </p:cBhvr>
                                    </p:animEffect>
                                  </p:childTnLst>
                                </p:cTn>
                              </p:par>
                            </p:childTnLst>
                          </p:cTn>
                        </p:par>
                        <p:par>
                          <p:cTn id="40" fill="hold">
                            <p:stCondLst>
                              <p:cond delay="750"/>
                            </p:stCondLst>
                            <p:childTnLst>
                              <p:par>
                                <p:cTn id="41" presetID="10" presetClass="entr" presetSubtype="0" fill="hold" nodeType="after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fade">
                                      <p:cBhvr>
                                        <p:cTn id="43" dur="250"/>
                                        <p:tgtEl>
                                          <p:spTgt spid="85"/>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fade">
                                      <p:cBhvr>
                                        <p:cTn id="47" dur="250"/>
                                        <p:tgtEl>
                                          <p:spTgt spid="86"/>
                                        </p:tgtEl>
                                      </p:cBhvr>
                                    </p:animEffect>
                                  </p:childTnLst>
                                </p:cTn>
                              </p:par>
                            </p:childTnLst>
                          </p:cTn>
                        </p:par>
                        <p:par>
                          <p:cTn id="48" fill="hold">
                            <p:stCondLst>
                              <p:cond delay="1250"/>
                            </p:stCondLst>
                            <p:childTnLst>
                              <p:par>
                                <p:cTn id="49" presetID="10" presetClass="entr" presetSubtype="0" fill="hold" nodeType="after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fade">
                                      <p:cBhvr>
                                        <p:cTn id="51" dur="250"/>
                                        <p:tgtEl>
                                          <p:spTgt spid="8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82"/>
                                        </p:tgtEl>
                                      </p:cBhvr>
                                    </p:animEffect>
                                    <p:set>
                                      <p:cBhvr>
                                        <p:cTn id="56" dur="1" fill="hold">
                                          <p:stCondLst>
                                            <p:cond delay="499"/>
                                          </p:stCondLst>
                                        </p:cTn>
                                        <p:tgtEl>
                                          <p:spTgt spid="8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83"/>
                                        </p:tgtEl>
                                      </p:cBhvr>
                                    </p:animEffect>
                                    <p:set>
                                      <p:cBhvr>
                                        <p:cTn id="59" dur="1" fill="hold">
                                          <p:stCondLst>
                                            <p:cond delay="499"/>
                                          </p:stCondLst>
                                        </p:cTn>
                                        <p:tgtEl>
                                          <p:spTgt spid="8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84"/>
                                        </p:tgtEl>
                                      </p:cBhvr>
                                    </p:animEffect>
                                    <p:set>
                                      <p:cBhvr>
                                        <p:cTn id="62" dur="1" fill="hold">
                                          <p:stCondLst>
                                            <p:cond delay="499"/>
                                          </p:stCondLst>
                                        </p:cTn>
                                        <p:tgtEl>
                                          <p:spTgt spid="8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85"/>
                                        </p:tgtEl>
                                      </p:cBhvr>
                                    </p:animEffect>
                                    <p:set>
                                      <p:cBhvr>
                                        <p:cTn id="65" dur="1" fill="hold">
                                          <p:stCondLst>
                                            <p:cond delay="499"/>
                                          </p:stCondLst>
                                        </p:cTn>
                                        <p:tgtEl>
                                          <p:spTgt spid="8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86"/>
                                        </p:tgtEl>
                                      </p:cBhvr>
                                    </p:animEffect>
                                    <p:set>
                                      <p:cBhvr>
                                        <p:cTn id="68" dur="1" fill="hold">
                                          <p:stCondLst>
                                            <p:cond delay="499"/>
                                          </p:stCondLst>
                                        </p:cTn>
                                        <p:tgtEl>
                                          <p:spTgt spid="86"/>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7"/>
                                        </p:tgtEl>
                                      </p:cBhvr>
                                    </p:animEffect>
                                    <p:set>
                                      <p:cBhvr>
                                        <p:cTn id="71" dur="1" fill="hold">
                                          <p:stCondLst>
                                            <p:cond delay="499"/>
                                          </p:stCondLst>
                                        </p:cTn>
                                        <p:tgtEl>
                                          <p:spTgt spid="87"/>
                                        </p:tgtEl>
                                        <p:attrNameLst>
                                          <p:attrName>style.visibility</p:attrName>
                                        </p:attrNameLst>
                                      </p:cBhvr>
                                      <p:to>
                                        <p:strVal val="hidden"/>
                                      </p:to>
                                    </p:set>
                                  </p:childTnLst>
                                </p:cTn>
                              </p:par>
                              <p:par>
                                <p:cTn id="72" presetID="47" presetClass="entr" presetSubtype="0"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anim calcmode="lin" valueType="num">
                                      <p:cBhvr>
                                        <p:cTn id="75" dur="500" fill="hold"/>
                                        <p:tgtEl>
                                          <p:spTgt spid="38"/>
                                        </p:tgtEl>
                                        <p:attrNameLst>
                                          <p:attrName>ppt_x</p:attrName>
                                        </p:attrNameLst>
                                      </p:cBhvr>
                                      <p:tavLst>
                                        <p:tav tm="0">
                                          <p:val>
                                            <p:strVal val="#ppt_x"/>
                                          </p:val>
                                        </p:tav>
                                        <p:tav tm="100000">
                                          <p:val>
                                            <p:strVal val="#ppt_x"/>
                                          </p:val>
                                        </p:tav>
                                      </p:tavLst>
                                    </p:anim>
                                    <p:anim calcmode="lin" valueType="num">
                                      <p:cBhvr>
                                        <p:cTn id="76"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0" presetClass="entr" presetSubtype="0" fill="hold" nodeType="withEffect">
                                  <p:stCondLst>
                                    <p:cond delay="0"/>
                                  </p:stCondLst>
                                  <p:childTnLst>
                                    <p:set>
                                      <p:cBhvr>
                                        <p:cTn id="83" dur="1" fill="hold">
                                          <p:stCondLst>
                                            <p:cond delay="0"/>
                                          </p:stCondLst>
                                        </p:cTn>
                                        <p:tgtEl>
                                          <p:spTgt spid="91"/>
                                        </p:tgtEl>
                                        <p:attrNameLst>
                                          <p:attrName>style.visibility</p:attrName>
                                        </p:attrNameLst>
                                      </p:cBhvr>
                                      <p:to>
                                        <p:strVal val="visible"/>
                                      </p:to>
                                    </p:set>
                                    <p:animEffect transition="in" filter="fade">
                                      <p:cBhvr>
                                        <p:cTn id="84" dur="500"/>
                                        <p:tgtEl>
                                          <p:spTgt spid="91"/>
                                        </p:tgtEl>
                                      </p:cBhvr>
                                    </p:animEffect>
                                  </p:childTnLst>
                                </p:cTn>
                              </p:par>
                            </p:childTnLst>
                          </p:cTn>
                        </p:par>
                      </p:childTnLst>
                    </p:cTn>
                  </p:par>
                  <p:par>
                    <p:cTn id="85" fill="hold">
                      <p:stCondLst>
                        <p:cond delay="indefinite"/>
                      </p:stCondLst>
                      <p:childTnLst>
                        <p:par>
                          <p:cTn id="86" fill="hold">
                            <p:stCondLst>
                              <p:cond delay="0"/>
                            </p:stCondLst>
                            <p:childTnLst>
                              <p:par>
                                <p:cTn id="87" presetID="63" presetClass="path" presetSubtype="0" accel="50000" decel="50000" fill="hold" nodeType="clickEffect">
                                  <p:stCondLst>
                                    <p:cond delay="0"/>
                                  </p:stCondLst>
                                  <p:childTnLst>
                                    <p:animMotion origin="layout" path="M 3.61111E-6 3.7037E-6 L 0.11684 3.7037E-6 " pathEditMode="relative" rAng="0" ptsTypes="AA">
                                      <p:cBhvr>
                                        <p:cTn id="88" dur="2000" fill="hold"/>
                                        <p:tgtEl>
                                          <p:spTgt spid="41"/>
                                        </p:tgtEl>
                                        <p:attrNameLst>
                                          <p:attrName>ppt_x</p:attrName>
                                          <p:attrName>ppt_y</p:attrName>
                                        </p:attrNameLst>
                                      </p:cBhvr>
                                      <p:rCtr x="5833" y="0"/>
                                    </p:animMotion>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93"/>
                                        </p:tgtEl>
                                        <p:attrNameLst>
                                          <p:attrName>style.visibility</p:attrName>
                                        </p:attrNameLst>
                                      </p:cBhvr>
                                      <p:to>
                                        <p:strVal val="visible"/>
                                      </p:to>
                                    </p:set>
                                    <p:animEffect transition="in" filter="fade">
                                      <p:cBhvr>
                                        <p:cTn id="93" dur="250"/>
                                        <p:tgtEl>
                                          <p:spTgt spid="93"/>
                                        </p:tgtEl>
                                      </p:cBhvr>
                                    </p:animEffect>
                                    <p:anim calcmode="lin" valueType="num">
                                      <p:cBhvr>
                                        <p:cTn id="94" dur="250" fill="hold"/>
                                        <p:tgtEl>
                                          <p:spTgt spid="93"/>
                                        </p:tgtEl>
                                        <p:attrNameLst>
                                          <p:attrName>ppt_x</p:attrName>
                                        </p:attrNameLst>
                                      </p:cBhvr>
                                      <p:tavLst>
                                        <p:tav tm="0">
                                          <p:val>
                                            <p:strVal val="#ppt_x"/>
                                          </p:val>
                                        </p:tav>
                                        <p:tav tm="100000">
                                          <p:val>
                                            <p:strVal val="#ppt_x"/>
                                          </p:val>
                                        </p:tav>
                                      </p:tavLst>
                                    </p:anim>
                                    <p:anim calcmode="lin" valueType="num">
                                      <p:cBhvr>
                                        <p:cTn id="95" dur="250" fill="hold"/>
                                        <p:tgtEl>
                                          <p:spTgt spid="93"/>
                                        </p:tgtEl>
                                        <p:attrNameLst>
                                          <p:attrName>ppt_y</p:attrName>
                                        </p:attrNameLst>
                                      </p:cBhvr>
                                      <p:tavLst>
                                        <p:tav tm="0">
                                          <p:val>
                                            <p:strVal val="#ppt_y-.1"/>
                                          </p:val>
                                        </p:tav>
                                        <p:tav tm="100000">
                                          <p:val>
                                            <p:strVal val="#ppt_y"/>
                                          </p:val>
                                        </p:tav>
                                      </p:tavLst>
                                    </p:anim>
                                  </p:childTnLst>
                                </p:cTn>
                              </p:par>
                            </p:childTnLst>
                          </p:cTn>
                        </p:par>
                        <p:par>
                          <p:cTn id="96" fill="hold">
                            <p:stCondLst>
                              <p:cond delay="250"/>
                            </p:stCondLst>
                            <p:childTnLst>
                              <p:par>
                                <p:cTn id="97" presetID="47" presetClass="entr" presetSubtype="0" fill="hold" nodeType="afterEffect">
                                  <p:stCondLst>
                                    <p:cond delay="0"/>
                                  </p:stCondLst>
                                  <p:childTnLst>
                                    <p:set>
                                      <p:cBhvr>
                                        <p:cTn id="98" dur="1" fill="hold">
                                          <p:stCondLst>
                                            <p:cond delay="0"/>
                                          </p:stCondLst>
                                        </p:cTn>
                                        <p:tgtEl>
                                          <p:spTgt spid="96"/>
                                        </p:tgtEl>
                                        <p:attrNameLst>
                                          <p:attrName>style.visibility</p:attrName>
                                        </p:attrNameLst>
                                      </p:cBhvr>
                                      <p:to>
                                        <p:strVal val="visible"/>
                                      </p:to>
                                    </p:set>
                                    <p:animEffect transition="in" filter="fade">
                                      <p:cBhvr>
                                        <p:cTn id="99" dur="250"/>
                                        <p:tgtEl>
                                          <p:spTgt spid="96"/>
                                        </p:tgtEl>
                                      </p:cBhvr>
                                    </p:animEffect>
                                    <p:anim calcmode="lin" valueType="num">
                                      <p:cBhvr>
                                        <p:cTn id="100" dur="250" fill="hold"/>
                                        <p:tgtEl>
                                          <p:spTgt spid="96"/>
                                        </p:tgtEl>
                                        <p:attrNameLst>
                                          <p:attrName>ppt_x</p:attrName>
                                        </p:attrNameLst>
                                      </p:cBhvr>
                                      <p:tavLst>
                                        <p:tav tm="0">
                                          <p:val>
                                            <p:strVal val="#ppt_x"/>
                                          </p:val>
                                        </p:tav>
                                        <p:tav tm="100000">
                                          <p:val>
                                            <p:strVal val="#ppt_x"/>
                                          </p:val>
                                        </p:tav>
                                      </p:tavLst>
                                    </p:anim>
                                    <p:anim calcmode="lin" valueType="num">
                                      <p:cBhvr>
                                        <p:cTn id="101" dur="250" fill="hold"/>
                                        <p:tgtEl>
                                          <p:spTgt spid="96"/>
                                        </p:tgtEl>
                                        <p:attrNameLst>
                                          <p:attrName>ppt_y</p:attrName>
                                        </p:attrNameLst>
                                      </p:cBhvr>
                                      <p:tavLst>
                                        <p:tav tm="0">
                                          <p:val>
                                            <p:strVal val="#ppt_y-.1"/>
                                          </p:val>
                                        </p:tav>
                                        <p:tav tm="100000">
                                          <p:val>
                                            <p:strVal val="#ppt_y"/>
                                          </p:val>
                                        </p:tav>
                                      </p:tavLst>
                                    </p:anim>
                                  </p:childTnLst>
                                </p:cTn>
                              </p:par>
                            </p:childTnLst>
                          </p:cTn>
                        </p:par>
                        <p:par>
                          <p:cTn id="102" fill="hold">
                            <p:stCondLst>
                              <p:cond delay="500"/>
                            </p:stCondLst>
                            <p:childTnLst>
                              <p:par>
                                <p:cTn id="103" presetID="47" presetClass="entr" presetSubtype="0" fill="hold" nodeType="afterEffect">
                                  <p:stCondLst>
                                    <p:cond delay="0"/>
                                  </p:stCondLst>
                                  <p:childTnLst>
                                    <p:set>
                                      <p:cBhvr>
                                        <p:cTn id="104" dur="1" fill="hold">
                                          <p:stCondLst>
                                            <p:cond delay="0"/>
                                          </p:stCondLst>
                                        </p:cTn>
                                        <p:tgtEl>
                                          <p:spTgt spid="99"/>
                                        </p:tgtEl>
                                        <p:attrNameLst>
                                          <p:attrName>style.visibility</p:attrName>
                                        </p:attrNameLst>
                                      </p:cBhvr>
                                      <p:to>
                                        <p:strVal val="visible"/>
                                      </p:to>
                                    </p:set>
                                    <p:animEffect transition="in" filter="fade">
                                      <p:cBhvr>
                                        <p:cTn id="105" dur="250"/>
                                        <p:tgtEl>
                                          <p:spTgt spid="99"/>
                                        </p:tgtEl>
                                      </p:cBhvr>
                                    </p:animEffect>
                                    <p:anim calcmode="lin" valueType="num">
                                      <p:cBhvr>
                                        <p:cTn id="106" dur="250" fill="hold"/>
                                        <p:tgtEl>
                                          <p:spTgt spid="99"/>
                                        </p:tgtEl>
                                        <p:attrNameLst>
                                          <p:attrName>ppt_x</p:attrName>
                                        </p:attrNameLst>
                                      </p:cBhvr>
                                      <p:tavLst>
                                        <p:tav tm="0">
                                          <p:val>
                                            <p:strVal val="#ppt_x"/>
                                          </p:val>
                                        </p:tav>
                                        <p:tav tm="100000">
                                          <p:val>
                                            <p:strVal val="#ppt_x"/>
                                          </p:val>
                                        </p:tav>
                                      </p:tavLst>
                                    </p:anim>
                                    <p:anim calcmode="lin" valueType="num">
                                      <p:cBhvr>
                                        <p:cTn id="107" dur="250" fill="hold"/>
                                        <p:tgtEl>
                                          <p:spTgt spid="99"/>
                                        </p:tgtEl>
                                        <p:attrNameLst>
                                          <p:attrName>ppt_y</p:attrName>
                                        </p:attrNameLst>
                                      </p:cBhvr>
                                      <p:tavLst>
                                        <p:tav tm="0">
                                          <p:val>
                                            <p:strVal val="#ppt_y-.1"/>
                                          </p:val>
                                        </p:tav>
                                        <p:tav tm="100000">
                                          <p:val>
                                            <p:strVal val="#ppt_y"/>
                                          </p:val>
                                        </p:tav>
                                      </p:tavLst>
                                    </p:anim>
                                  </p:childTnLst>
                                </p:cTn>
                              </p:par>
                            </p:childTnLst>
                          </p:cTn>
                        </p:par>
                        <p:par>
                          <p:cTn id="108" fill="hold">
                            <p:stCondLst>
                              <p:cond delay="750"/>
                            </p:stCondLst>
                            <p:childTnLst>
                              <p:par>
                                <p:cTn id="109" presetID="47" presetClass="entr" presetSubtype="0" fill="hold" nodeType="afterEffect">
                                  <p:stCondLst>
                                    <p:cond delay="0"/>
                                  </p:stCondLst>
                                  <p:childTnLst>
                                    <p:set>
                                      <p:cBhvr>
                                        <p:cTn id="110" dur="1" fill="hold">
                                          <p:stCondLst>
                                            <p:cond delay="0"/>
                                          </p:stCondLst>
                                        </p:cTn>
                                        <p:tgtEl>
                                          <p:spTgt spid="102"/>
                                        </p:tgtEl>
                                        <p:attrNameLst>
                                          <p:attrName>style.visibility</p:attrName>
                                        </p:attrNameLst>
                                      </p:cBhvr>
                                      <p:to>
                                        <p:strVal val="visible"/>
                                      </p:to>
                                    </p:set>
                                    <p:animEffect transition="in" filter="fade">
                                      <p:cBhvr>
                                        <p:cTn id="111" dur="250"/>
                                        <p:tgtEl>
                                          <p:spTgt spid="102"/>
                                        </p:tgtEl>
                                      </p:cBhvr>
                                    </p:animEffect>
                                    <p:anim calcmode="lin" valueType="num">
                                      <p:cBhvr>
                                        <p:cTn id="112" dur="250" fill="hold"/>
                                        <p:tgtEl>
                                          <p:spTgt spid="102"/>
                                        </p:tgtEl>
                                        <p:attrNameLst>
                                          <p:attrName>ppt_x</p:attrName>
                                        </p:attrNameLst>
                                      </p:cBhvr>
                                      <p:tavLst>
                                        <p:tav tm="0">
                                          <p:val>
                                            <p:strVal val="#ppt_x"/>
                                          </p:val>
                                        </p:tav>
                                        <p:tav tm="100000">
                                          <p:val>
                                            <p:strVal val="#ppt_x"/>
                                          </p:val>
                                        </p:tav>
                                      </p:tavLst>
                                    </p:anim>
                                    <p:anim calcmode="lin" valueType="num">
                                      <p:cBhvr>
                                        <p:cTn id="113" dur="25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78"/>
                                        </p:tgtEl>
                                        <p:attrNameLst>
                                          <p:attrName>style.visibility</p:attrName>
                                        </p:attrNameLst>
                                      </p:cBhvr>
                                      <p:to>
                                        <p:strVal val="visible"/>
                                      </p:to>
                                    </p:set>
                                    <p:animEffect transition="in" filter="wipe(left)">
                                      <p:cBhvr>
                                        <p:cTn id="118" dur="500"/>
                                        <p:tgtEl>
                                          <p:spTgt spid="78"/>
                                        </p:tgtEl>
                                      </p:cBhvr>
                                    </p:animEffect>
                                  </p:childTnLst>
                                </p:cTn>
                              </p:par>
                            </p:childTnLst>
                          </p:cTn>
                        </p:par>
                        <p:par>
                          <p:cTn id="119" fill="hold">
                            <p:stCondLst>
                              <p:cond delay="500"/>
                            </p:stCondLst>
                            <p:childTnLst>
                              <p:par>
                                <p:cTn id="120" presetID="10" presetClass="entr" presetSubtype="0" fill="hold" nodeType="afterEffect">
                                  <p:stCondLst>
                                    <p:cond delay="0"/>
                                  </p:stCondLst>
                                  <p:childTnLst>
                                    <p:set>
                                      <p:cBhvr>
                                        <p:cTn id="121" dur="1" fill="hold">
                                          <p:stCondLst>
                                            <p:cond delay="0"/>
                                          </p:stCondLst>
                                        </p:cTn>
                                        <p:tgtEl>
                                          <p:spTgt spid="105"/>
                                        </p:tgtEl>
                                        <p:attrNameLst>
                                          <p:attrName>style.visibility</p:attrName>
                                        </p:attrNameLst>
                                      </p:cBhvr>
                                      <p:to>
                                        <p:strVal val="visible"/>
                                      </p:to>
                                    </p:set>
                                    <p:animEffect transition="in" filter="fade">
                                      <p:cBhvr>
                                        <p:cTn id="122" dur="500"/>
                                        <p:tgtEl>
                                          <p:spTgt spid="10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108"/>
                                        </p:tgtEl>
                                        <p:attrNameLst>
                                          <p:attrName>style.visibility</p:attrName>
                                        </p:attrNameLst>
                                      </p:cBhvr>
                                      <p:to>
                                        <p:strVal val="visible"/>
                                      </p:to>
                                    </p:set>
                                    <p:animEffect transition="in" filter="fade">
                                      <p:cBhvr>
                                        <p:cTn id="127" dur="500"/>
                                        <p:tgtEl>
                                          <p:spTgt spid="108"/>
                                        </p:tgtEl>
                                      </p:cBhvr>
                                    </p:animEffect>
                                  </p:childTnLst>
                                </p:cTn>
                              </p:par>
                            </p:childTnLst>
                          </p:cTn>
                        </p:par>
                        <p:par>
                          <p:cTn id="128" fill="hold">
                            <p:stCondLst>
                              <p:cond delay="500"/>
                            </p:stCondLst>
                            <p:childTnLst>
                              <p:par>
                                <p:cTn id="129" presetID="10" presetClass="entr" presetSubtype="0" fill="hold" nodeType="afterEffect">
                                  <p:stCondLst>
                                    <p:cond delay="500"/>
                                  </p:stCondLst>
                                  <p:childTnLst>
                                    <p:set>
                                      <p:cBhvr>
                                        <p:cTn id="130" dur="1" fill="hold">
                                          <p:stCondLst>
                                            <p:cond delay="0"/>
                                          </p:stCondLst>
                                        </p:cTn>
                                        <p:tgtEl>
                                          <p:spTgt spid="106"/>
                                        </p:tgtEl>
                                        <p:attrNameLst>
                                          <p:attrName>style.visibility</p:attrName>
                                        </p:attrNameLst>
                                      </p:cBhvr>
                                      <p:to>
                                        <p:strVal val="visible"/>
                                      </p:to>
                                    </p:set>
                                    <p:animEffect transition="in" filter="fade">
                                      <p:cBhvr>
                                        <p:cTn id="131" dur="500"/>
                                        <p:tgtEl>
                                          <p:spTgt spid="106"/>
                                        </p:tgtEl>
                                      </p:cBhvr>
                                    </p:animEffect>
                                  </p:childTnLst>
                                </p:cTn>
                              </p:par>
                              <p:par>
                                <p:cTn id="132" presetID="10" presetClass="exit" presetSubtype="0" fill="hold" nodeType="withEffect">
                                  <p:stCondLst>
                                    <p:cond delay="500"/>
                                  </p:stCondLst>
                                  <p:childTnLst>
                                    <p:animEffect transition="out" filter="fade">
                                      <p:cBhvr>
                                        <p:cTn id="133" dur="500"/>
                                        <p:tgtEl>
                                          <p:spTgt spid="108"/>
                                        </p:tgtEl>
                                      </p:cBhvr>
                                    </p:animEffect>
                                    <p:set>
                                      <p:cBhvr>
                                        <p:cTn id="134" dur="1" fill="hold">
                                          <p:stCondLst>
                                            <p:cond delay="499"/>
                                          </p:stCondLst>
                                        </p:cTn>
                                        <p:tgtEl>
                                          <p:spTgt spid="108"/>
                                        </p:tgtEl>
                                        <p:attrNameLst>
                                          <p:attrName>style.visibility</p:attrName>
                                        </p:attrNameLst>
                                      </p:cBhvr>
                                      <p:to>
                                        <p:strVal val="hidden"/>
                                      </p:to>
                                    </p:set>
                                  </p:childTnLst>
                                </p:cTn>
                              </p:par>
                            </p:childTnLst>
                          </p:cTn>
                        </p:par>
                        <p:par>
                          <p:cTn id="135" fill="hold">
                            <p:stCondLst>
                              <p:cond delay="1500"/>
                            </p:stCondLst>
                            <p:childTnLst>
                              <p:par>
                                <p:cTn id="136" presetID="10" presetClass="entr" presetSubtype="0" fill="hold" nodeType="afterEffect">
                                  <p:stCondLst>
                                    <p:cond delay="500"/>
                                  </p:stCondLst>
                                  <p:childTnLst>
                                    <p:set>
                                      <p:cBhvr>
                                        <p:cTn id="137" dur="1" fill="hold">
                                          <p:stCondLst>
                                            <p:cond delay="0"/>
                                          </p:stCondLst>
                                        </p:cTn>
                                        <p:tgtEl>
                                          <p:spTgt spid="107"/>
                                        </p:tgtEl>
                                        <p:attrNameLst>
                                          <p:attrName>style.visibility</p:attrName>
                                        </p:attrNameLst>
                                      </p:cBhvr>
                                      <p:to>
                                        <p:strVal val="visible"/>
                                      </p:to>
                                    </p:set>
                                    <p:animEffect transition="in" filter="fade">
                                      <p:cBhvr>
                                        <p:cTn id="138" dur="500"/>
                                        <p:tgtEl>
                                          <p:spTgt spid="107"/>
                                        </p:tgtEl>
                                      </p:cBhvr>
                                    </p:animEffect>
                                  </p:childTnLst>
                                </p:cTn>
                              </p:par>
                              <p:par>
                                <p:cTn id="139" presetID="10" presetClass="exit" presetSubtype="0" fill="hold" nodeType="withEffect">
                                  <p:stCondLst>
                                    <p:cond delay="500"/>
                                  </p:stCondLst>
                                  <p:childTnLst>
                                    <p:animEffect transition="out" filter="fade">
                                      <p:cBhvr>
                                        <p:cTn id="140" dur="500"/>
                                        <p:tgtEl>
                                          <p:spTgt spid="106"/>
                                        </p:tgtEl>
                                      </p:cBhvr>
                                    </p:animEffect>
                                    <p:set>
                                      <p:cBhvr>
                                        <p:cTn id="141" dur="1" fill="hold">
                                          <p:stCondLst>
                                            <p:cond delay="499"/>
                                          </p:stCondLst>
                                        </p:cTn>
                                        <p:tgtEl>
                                          <p:spTgt spid="106"/>
                                        </p:tgtEl>
                                        <p:attrNameLst>
                                          <p:attrName>style.visibility</p:attrName>
                                        </p:attrNameLst>
                                      </p:cBhvr>
                                      <p:to>
                                        <p:strVal val="hidden"/>
                                      </p:to>
                                    </p:set>
                                  </p:childTnLst>
                                </p:cTn>
                              </p:par>
                            </p:childTnLst>
                          </p:cTn>
                        </p:par>
                        <p:par>
                          <p:cTn id="142" fill="hold">
                            <p:stCondLst>
                              <p:cond delay="2500"/>
                            </p:stCondLst>
                            <p:childTnLst>
                              <p:par>
                                <p:cTn id="143" presetID="10" presetClass="entr" presetSubtype="0" fill="hold" nodeType="afterEffect">
                                  <p:stCondLst>
                                    <p:cond delay="500"/>
                                  </p:stCondLst>
                                  <p:childTnLst>
                                    <p:set>
                                      <p:cBhvr>
                                        <p:cTn id="144" dur="1" fill="hold">
                                          <p:stCondLst>
                                            <p:cond delay="0"/>
                                          </p:stCondLst>
                                        </p:cTn>
                                        <p:tgtEl>
                                          <p:spTgt spid="109"/>
                                        </p:tgtEl>
                                        <p:attrNameLst>
                                          <p:attrName>style.visibility</p:attrName>
                                        </p:attrNameLst>
                                      </p:cBhvr>
                                      <p:to>
                                        <p:strVal val="visible"/>
                                      </p:to>
                                    </p:set>
                                    <p:animEffect transition="in" filter="fade">
                                      <p:cBhvr>
                                        <p:cTn id="145" dur="500"/>
                                        <p:tgtEl>
                                          <p:spTgt spid="109"/>
                                        </p:tgtEl>
                                      </p:cBhvr>
                                    </p:animEffect>
                                  </p:childTnLst>
                                </p:cTn>
                              </p:par>
                              <p:par>
                                <p:cTn id="146" presetID="10" presetClass="exit" presetSubtype="0" fill="hold" nodeType="withEffect">
                                  <p:stCondLst>
                                    <p:cond delay="500"/>
                                  </p:stCondLst>
                                  <p:childTnLst>
                                    <p:animEffect transition="out" filter="fade">
                                      <p:cBhvr>
                                        <p:cTn id="147" dur="500"/>
                                        <p:tgtEl>
                                          <p:spTgt spid="107"/>
                                        </p:tgtEl>
                                      </p:cBhvr>
                                    </p:animEffect>
                                    <p:set>
                                      <p:cBhvr>
                                        <p:cTn id="148" dur="1" fill="hold">
                                          <p:stCondLst>
                                            <p:cond delay="499"/>
                                          </p:stCondLst>
                                        </p:cTn>
                                        <p:tgtEl>
                                          <p:spTgt spid="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78"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Tourist Brochures – Overview</a:t>
            </a:r>
            <a:endParaRPr lang="de-AT" dirty="0"/>
          </a:p>
        </p:txBody>
      </p:sp>
      <p:sp>
        <p:nvSpPr>
          <p:cNvPr id="9" name="Rectangle 8"/>
          <p:cNvSpPr/>
          <p:nvPr/>
        </p:nvSpPr>
        <p:spPr>
          <a:xfrm>
            <a:off x="1655812" y="728117"/>
            <a:ext cx="5860844" cy="414449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mc:AlternateContent xmlns:mc="http://schemas.openxmlformats.org/markup-compatibility/2006" xmlns:a14="http://schemas.microsoft.com/office/drawing/2010/main">
        <mc:Choice Requires="a14">
          <p:sp>
            <p:nvSpPr>
              <p:cNvPr id="10" name="TextBox 9"/>
              <p:cNvSpPr txBox="1"/>
              <p:nvPr/>
            </p:nvSpPr>
            <p:spPr>
              <a:xfrm rot="16200000">
                <a:off x="6462584" y="2292531"/>
                <a:ext cx="3083665" cy="1015663"/>
              </a:xfrm>
              <a:prstGeom prst="rect">
                <a:avLst/>
              </a:prstGeom>
              <a:noFill/>
            </p:spPr>
            <p:txBody>
              <a:bodyPr wrap="none" rtlCol="0">
                <a:spAutoFit/>
              </a:bodyPr>
              <a:lstStyle/>
              <a:p>
                <a:pPr algn="ctr"/>
                <a:r>
                  <a:rPr lang="de-AT" sz="3600" dirty="0" smtClean="0">
                    <a:latin typeface="+mn-lt"/>
                  </a:rPr>
                  <a:t>Canvas</a:t>
                </a:r>
                <a:r>
                  <a:rPr lang="de-AT" sz="3600" dirty="0" smtClean="0"/>
                  <a:t> </a:t>
                </a:r>
                <a14:m>
                  <m:oMath xmlns:m="http://schemas.openxmlformats.org/officeDocument/2006/math">
                    <m:r>
                      <a:rPr lang="de-AT" sz="3600" b="0" i="1" smtClean="0">
                        <a:latin typeface="Cambria Math" panose="02040503050406030204" pitchFamily="18" charset="0"/>
                      </a:rPr>
                      <m:t>𝑆</m:t>
                    </m:r>
                  </m:oMath>
                </a14:m>
                <a:endParaRPr lang="de-AT" sz="3600" b="0" dirty="0" smtClean="0"/>
              </a:p>
              <a:p>
                <a:pPr algn="ctr"/>
                <a:r>
                  <a:rPr lang="de-AT" dirty="0" smtClean="0">
                    <a:latin typeface="+mn-lt"/>
                  </a:rPr>
                  <a:t>(e.g. DIN A3 landscape)</a:t>
                </a:r>
                <a:endParaRPr lang="de-AT" dirty="0">
                  <a:latin typeface="+mn-lt"/>
                </a:endParaRPr>
              </a:p>
            </p:txBody>
          </p:sp>
        </mc:Choice>
        <mc:Fallback xmlns="">
          <p:sp>
            <p:nvSpPr>
              <p:cNvPr id="10" name="TextBox 9"/>
              <p:cNvSpPr txBox="1">
                <a:spLocks noRot="1" noChangeAspect="1" noMove="1" noResize="1" noEditPoints="1" noAdjustHandles="1" noChangeArrowheads="1" noChangeShapeType="1" noTextEdit="1"/>
              </p:cNvSpPr>
              <p:nvPr/>
            </p:nvSpPr>
            <p:spPr>
              <a:xfrm rot="16200000">
                <a:off x="6462584" y="2292531"/>
                <a:ext cx="3083665" cy="1015663"/>
              </a:xfrm>
              <a:prstGeom prst="rect">
                <a:avLst/>
              </a:prstGeom>
              <a:blipFill rotWithShape="0">
                <a:blip r:embed="rId3"/>
                <a:stretch>
                  <a:fillRect l="-9036" t="-2372" r="-13253" b="-2569"/>
                </a:stretch>
              </a:blipFill>
            </p:spPr>
            <p:txBody>
              <a:bodyPr/>
              <a:lstStyle/>
              <a:p>
                <a:r>
                  <a:rPr lang="de-AT">
                    <a:noFill/>
                  </a:rPr>
                  <a:t> </a:t>
                </a:r>
              </a:p>
            </p:txBody>
          </p:sp>
        </mc:Fallback>
      </mc:AlternateContent>
      <p:grpSp>
        <p:nvGrpSpPr>
          <p:cNvPr id="11" name="Group 10"/>
          <p:cNvGrpSpPr/>
          <p:nvPr/>
        </p:nvGrpSpPr>
        <p:grpSpPr>
          <a:xfrm>
            <a:off x="2314689" y="740570"/>
            <a:ext cx="4558434" cy="4144030"/>
            <a:chOff x="1940400" y="1040400"/>
            <a:chExt cx="5266800" cy="4788000"/>
          </a:xfrm>
        </p:grpSpPr>
        <p:cxnSp>
          <p:nvCxnSpPr>
            <p:cNvPr id="12" name="Straight Connector 11"/>
            <p:cNvCxnSpPr/>
            <p:nvPr/>
          </p:nvCxnSpPr>
          <p:spPr>
            <a:xfrm>
              <a:off x="1940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692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445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1976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500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02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54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207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663484" y="1569376"/>
            <a:ext cx="5860844" cy="2486418"/>
            <a:chOff x="1188000" y="1998000"/>
            <a:chExt cx="6771600" cy="2872800"/>
          </a:xfrm>
        </p:grpSpPr>
        <p:cxnSp>
          <p:nvCxnSpPr>
            <p:cNvPr id="21" name="Straight Connector 20"/>
            <p:cNvCxnSpPr/>
            <p:nvPr/>
          </p:nvCxnSpPr>
          <p:spPr>
            <a:xfrm>
              <a:off x="1188000" y="19980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p:nvPr/>
          </p:nvCxnSpPr>
          <p:spPr>
            <a:xfrm>
              <a:off x="1188000" y="29556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p:nvPr/>
          </p:nvCxnSpPr>
          <p:spPr>
            <a:xfrm>
              <a:off x="1188000" y="39132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p:cNvCxnSpPr/>
            <p:nvPr/>
          </p:nvCxnSpPr>
          <p:spPr>
            <a:xfrm>
              <a:off x="1188000" y="48708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mc:AlternateContent xmlns:mc="http://schemas.openxmlformats.org/markup-compatibility/2006" xmlns:a14="http://schemas.microsoft.com/office/drawing/2010/main">
        <mc:Choice Requires="a14">
          <p:sp>
            <p:nvSpPr>
              <p:cNvPr id="25" name="TextBox 24"/>
              <p:cNvSpPr txBox="1"/>
              <p:nvPr/>
            </p:nvSpPr>
            <p:spPr>
              <a:xfrm>
                <a:off x="256521" y="732197"/>
                <a:ext cx="1338956" cy="1015663"/>
              </a:xfrm>
              <a:prstGeom prst="rect">
                <a:avLst/>
              </a:prstGeom>
              <a:noFill/>
            </p:spPr>
            <p:txBody>
              <a:bodyPr wrap="none" rtlCol="0">
                <a:spAutoFit/>
              </a:bodyPr>
              <a:lstStyle/>
              <a:p>
                <a:pPr algn="ctr"/>
                <a:r>
                  <a:rPr lang="de-AT" sz="3200" dirty="0" smtClean="0">
                    <a:latin typeface="+mn-lt"/>
                  </a:rPr>
                  <a:t>Grid</a:t>
                </a:r>
                <a:r>
                  <a:rPr lang="de-AT" sz="3600" dirty="0" smtClean="0"/>
                  <a:t> </a:t>
                </a:r>
                <a14:m>
                  <m:oMath xmlns:m="http://schemas.openxmlformats.org/officeDocument/2006/math">
                    <m:r>
                      <a:rPr lang="de-AT" sz="3600" b="0" i="1" smtClean="0">
                        <a:latin typeface="Cambria Math" panose="02040503050406030204" pitchFamily="18" charset="0"/>
                      </a:rPr>
                      <m:t>𝐺</m:t>
                    </m:r>
                  </m:oMath>
                </a14:m>
                <a:endParaRPr lang="de-AT" sz="3600" b="0" dirty="0" smtClean="0"/>
              </a:p>
              <a:p>
                <a:pPr algn="ctr"/>
                <a:r>
                  <a:rPr lang="de-AT" dirty="0" smtClean="0">
                    <a:latin typeface="+mn-lt"/>
                  </a:rPr>
                  <a:t>(e.g. 5x9)</a:t>
                </a:r>
                <a:endParaRPr lang="de-AT" dirty="0">
                  <a:latin typeface="+mn-lt"/>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56521" y="732197"/>
                <a:ext cx="1338956" cy="1015663"/>
              </a:xfrm>
              <a:prstGeom prst="rect">
                <a:avLst/>
              </a:prstGeom>
              <a:blipFill rotWithShape="0">
                <a:blip r:embed="rId4"/>
                <a:stretch>
                  <a:fillRect l="-10909" t="-1198" r="-6364" b="-12575"/>
                </a:stretch>
              </a:blipFill>
            </p:spPr>
            <p:txBody>
              <a:bodyPr/>
              <a:lstStyle/>
              <a:p>
                <a:r>
                  <a:rPr lang="de-AT">
                    <a:noFill/>
                  </a:rPr>
                  <a:t> </a:t>
                </a:r>
              </a:p>
            </p:txBody>
          </p:sp>
        </mc:Fallback>
      </mc:AlternateContent>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4689" y="1569376"/>
            <a:ext cx="651104" cy="828806"/>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4689" y="2398182"/>
            <a:ext cx="651104" cy="828806"/>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4689" y="3226988"/>
            <a:ext cx="651104" cy="828806"/>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894" y="1569376"/>
            <a:ext cx="651104" cy="828806"/>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5894" y="2398182"/>
            <a:ext cx="650798" cy="828806"/>
          </a:xfrm>
          <a:prstGeom prst="rect">
            <a:avLst/>
          </a:prstGeom>
        </p:spPr>
      </p:pic>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5894" y="3226988"/>
            <a:ext cx="651104" cy="828806"/>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65894" y="4055794"/>
            <a:ext cx="651104" cy="828806"/>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17099" y="1569376"/>
            <a:ext cx="651104" cy="828806"/>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17099" y="2398182"/>
            <a:ext cx="651104" cy="828806"/>
          </a:xfrm>
          <a:prstGeom prst="rect">
            <a:avLst/>
          </a:prstGeom>
        </p:spPr>
      </p:pic>
      <p:pic>
        <p:nvPicPr>
          <p:cNvPr id="35"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17099" y="3226988"/>
            <a:ext cx="651104" cy="828806"/>
          </a:xfrm>
          <a:prstGeom prst="rect">
            <a:avLst/>
          </a:prstGeom>
        </p:spPr>
      </p:pic>
      <p:pic>
        <p:nvPicPr>
          <p:cNvPr id="36" name="Picture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17099" y="4055794"/>
            <a:ext cx="651104" cy="828806"/>
          </a:xfrm>
          <a:prstGeom prst="rect">
            <a:avLst/>
          </a:prstGeom>
        </p:spPr>
      </p:pic>
      <p:pic>
        <p:nvPicPr>
          <p:cNvPr id="38" name="Picture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70713" y="1569376"/>
            <a:ext cx="651104" cy="828806"/>
          </a:xfrm>
          <a:prstGeom prst="rect">
            <a:avLst/>
          </a:prstGeom>
        </p:spPr>
      </p:pic>
      <p:pic>
        <p:nvPicPr>
          <p:cNvPr id="39" name="Picture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570713" y="2398182"/>
            <a:ext cx="651104" cy="828806"/>
          </a:xfrm>
          <a:prstGeom prst="rect">
            <a:avLst/>
          </a:prstGeom>
        </p:spPr>
      </p:pic>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21918" y="1569376"/>
            <a:ext cx="651104" cy="828806"/>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221918" y="2398182"/>
            <a:ext cx="651104" cy="828806"/>
          </a:xfrm>
          <a:prstGeom prst="rect">
            <a:avLst/>
          </a:prstGeom>
        </p:spPr>
      </p:pic>
      <p:pic>
        <p:nvPicPr>
          <p:cNvPr id="43" name="Picture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63484" y="1569376"/>
            <a:ext cx="649682" cy="828806"/>
          </a:xfrm>
          <a:prstGeom prst="rect">
            <a:avLst/>
          </a:prstGeom>
        </p:spPr>
      </p:pic>
      <p:pic>
        <p:nvPicPr>
          <p:cNvPr id="44" name="Picture 4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268304" y="1569376"/>
            <a:ext cx="651104" cy="828806"/>
          </a:xfrm>
          <a:prstGeom prst="rect">
            <a:avLst/>
          </a:prstGeom>
        </p:spPr>
      </p:pic>
      <p:pic>
        <p:nvPicPr>
          <p:cNvPr id="45" name="Picture 4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268304" y="2398182"/>
            <a:ext cx="651104" cy="828806"/>
          </a:xfrm>
          <a:prstGeom prst="rect">
            <a:avLst/>
          </a:prstGeom>
        </p:spPr>
      </p:pic>
      <p:pic>
        <p:nvPicPr>
          <p:cNvPr id="46" name="Picture 4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919509" y="1569376"/>
            <a:ext cx="651104" cy="828806"/>
          </a:xfrm>
          <a:prstGeom prst="rect">
            <a:avLst/>
          </a:prstGeom>
        </p:spPr>
      </p:pic>
      <p:pic>
        <p:nvPicPr>
          <p:cNvPr id="47" name="Picture 4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919509" y="2398182"/>
            <a:ext cx="651104" cy="828806"/>
          </a:xfrm>
          <a:prstGeom prst="rect">
            <a:avLst/>
          </a:prstGeom>
        </p:spPr>
      </p:pic>
      <p:sp>
        <p:nvSpPr>
          <p:cNvPr id="3" name="Abgerundetes Rechteck 2"/>
          <p:cNvSpPr/>
          <p:nvPr/>
        </p:nvSpPr>
        <p:spPr>
          <a:xfrm>
            <a:off x="2378874" y="2571750"/>
            <a:ext cx="1825143" cy="1296144"/>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de-AT" b="1" dirty="0" smtClean="0"/>
              <a:t>Main </a:t>
            </a:r>
            <a:r>
              <a:rPr lang="de-AT" b="1" dirty="0" err="1" smtClean="0"/>
              <a:t>Overview</a:t>
            </a:r>
            <a:r>
              <a:rPr lang="de-AT" b="1" dirty="0" smtClean="0"/>
              <a:t> </a:t>
            </a:r>
            <a:r>
              <a:rPr lang="de-AT" b="1" dirty="0" err="1" smtClean="0"/>
              <a:t>Map</a:t>
            </a:r>
            <a:endParaRPr lang="en-US" b="1" dirty="0"/>
          </a:p>
        </p:txBody>
      </p:sp>
      <p:sp>
        <p:nvSpPr>
          <p:cNvPr id="51" name="Abgerundetes Rechteck 50"/>
          <p:cNvSpPr/>
          <p:nvPr/>
        </p:nvSpPr>
        <p:spPr>
          <a:xfrm>
            <a:off x="755576" y="1947369"/>
            <a:ext cx="1177124" cy="11284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de-AT" b="1" dirty="0" smtClean="0"/>
              <a:t>Single</a:t>
            </a:r>
          </a:p>
          <a:p>
            <a:pPr algn="ctr"/>
            <a:r>
              <a:rPr lang="de-AT" b="1" dirty="0" smtClean="0"/>
              <a:t>POI</a:t>
            </a:r>
          </a:p>
          <a:p>
            <a:pPr algn="ctr"/>
            <a:r>
              <a:rPr lang="de-AT" b="1" dirty="0" smtClean="0"/>
              <a:t>Lens</a:t>
            </a:r>
            <a:endParaRPr lang="en-US" b="1" dirty="0"/>
          </a:p>
        </p:txBody>
      </p:sp>
      <p:sp>
        <p:nvSpPr>
          <p:cNvPr id="52" name="Abgerundetes Rechteck 51"/>
          <p:cNvSpPr/>
          <p:nvPr/>
        </p:nvSpPr>
        <p:spPr>
          <a:xfrm>
            <a:off x="4330947" y="2667449"/>
            <a:ext cx="1177124" cy="11284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de-AT" b="1" dirty="0" smtClean="0"/>
              <a:t>Multi</a:t>
            </a:r>
          </a:p>
          <a:p>
            <a:pPr algn="ctr"/>
            <a:r>
              <a:rPr lang="de-AT" b="1" dirty="0" smtClean="0"/>
              <a:t>POI</a:t>
            </a:r>
          </a:p>
          <a:p>
            <a:pPr algn="ctr"/>
            <a:r>
              <a:rPr lang="de-AT" b="1" dirty="0" smtClean="0"/>
              <a:t>Lens</a:t>
            </a:r>
            <a:endParaRPr lang="en-US" b="1" dirty="0"/>
          </a:p>
        </p:txBody>
      </p:sp>
      <p:sp>
        <p:nvSpPr>
          <p:cNvPr id="54" name="Abgerundetes Rechteck 53"/>
          <p:cNvSpPr/>
          <p:nvPr/>
        </p:nvSpPr>
        <p:spPr>
          <a:xfrm>
            <a:off x="6143536" y="2667449"/>
            <a:ext cx="1507485" cy="11284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de-AT" b="1" dirty="0" smtClean="0"/>
              <a:t>Optional</a:t>
            </a:r>
          </a:p>
          <a:p>
            <a:pPr algn="ctr"/>
            <a:r>
              <a:rPr lang="de-AT" b="1" dirty="0" err="1" smtClean="0"/>
              <a:t>Overview</a:t>
            </a:r>
            <a:endParaRPr lang="de-AT" b="1" dirty="0"/>
          </a:p>
          <a:p>
            <a:pPr algn="ctr"/>
            <a:r>
              <a:rPr lang="de-AT" b="1" dirty="0" err="1" smtClean="0"/>
              <a:t>Map</a:t>
            </a:r>
            <a:endParaRPr lang="en-US" b="1" dirty="0"/>
          </a:p>
        </p:txBody>
      </p:sp>
      <p:sp>
        <p:nvSpPr>
          <p:cNvPr id="4" name="Rechteck 3"/>
          <p:cNvSpPr/>
          <p:nvPr/>
        </p:nvSpPr>
        <p:spPr>
          <a:xfrm>
            <a:off x="1655812" y="4055794"/>
            <a:ext cx="657354" cy="816814"/>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bgerundetes Rechteck 52"/>
          <p:cNvSpPr/>
          <p:nvPr/>
        </p:nvSpPr>
        <p:spPr>
          <a:xfrm>
            <a:off x="755576" y="3206818"/>
            <a:ext cx="1177124" cy="11284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de-AT" b="1" dirty="0" smtClean="0"/>
              <a:t>Empty</a:t>
            </a:r>
          </a:p>
          <a:p>
            <a:pPr algn="ctr"/>
            <a:r>
              <a:rPr lang="de-AT" b="1" dirty="0" err="1" smtClean="0"/>
              <a:t>Cell</a:t>
            </a:r>
            <a:endParaRPr lang="en-US" b="1" dirty="0"/>
          </a:p>
        </p:txBody>
      </p:sp>
      <p:sp>
        <p:nvSpPr>
          <p:cNvPr id="5" name="Slide Number Placeholder 4"/>
          <p:cNvSpPr>
            <a:spLocks noGrp="1"/>
          </p:cNvSpPr>
          <p:nvPr>
            <p:ph type="sldNum" sz="quarter" idx="12"/>
          </p:nvPr>
        </p:nvSpPr>
        <p:spPr/>
        <p:txBody>
          <a:bodyPr/>
          <a:lstStyle/>
          <a:p>
            <a:fld id="{1E715380-4A69-4FAD-BF5D-F63BA9227062}" type="slidenum">
              <a:rPr lang="de-AT" smtClean="0"/>
              <a:pPr/>
              <a:t>8</a:t>
            </a:fld>
            <a:endParaRPr lang="de-AT" dirty="0"/>
          </a:p>
        </p:txBody>
      </p:sp>
    </p:spTree>
    <p:extLst>
      <p:ext uri="{BB962C8B-B14F-4D97-AF65-F5344CB8AC3E}">
        <p14:creationId xmlns:p14="http://schemas.microsoft.com/office/powerpoint/2010/main" val="36980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30"/>
                                        <p:tgtEl>
                                          <p:spTgt spid="26"/>
                                        </p:tgtEl>
                                      </p:cBhvr>
                                    </p:animEffect>
                                  </p:childTnLst>
                                </p:cTn>
                              </p:par>
                            </p:childTnLst>
                          </p:cTn>
                        </p:par>
                        <p:par>
                          <p:cTn id="29" fill="hold">
                            <p:stCondLst>
                              <p:cond delay="130"/>
                            </p:stCondLst>
                            <p:childTnLst>
                              <p:par>
                                <p:cTn id="30" presetID="10"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30"/>
                                        <p:tgtEl>
                                          <p:spTgt spid="29"/>
                                        </p:tgtEl>
                                      </p:cBhvr>
                                    </p:animEffect>
                                  </p:childTnLst>
                                </p:cTn>
                              </p:par>
                            </p:childTnLst>
                          </p:cTn>
                        </p:par>
                        <p:par>
                          <p:cTn id="33" fill="hold">
                            <p:stCondLst>
                              <p:cond delay="260"/>
                            </p:stCondLst>
                            <p:childTnLst>
                              <p:par>
                                <p:cTn id="34" presetID="10" presetClass="entr" presetSubtype="0"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30"/>
                                        <p:tgtEl>
                                          <p:spTgt spid="33"/>
                                        </p:tgtEl>
                                      </p:cBhvr>
                                    </p:animEffect>
                                  </p:childTnLst>
                                </p:cTn>
                              </p:par>
                            </p:childTnLst>
                          </p:cTn>
                        </p:par>
                        <p:par>
                          <p:cTn id="37" fill="hold">
                            <p:stCondLst>
                              <p:cond delay="390"/>
                            </p:stCondLst>
                            <p:childTnLst>
                              <p:par>
                                <p:cTn id="38" presetID="10" presetClass="entr" presetSubtype="0"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30"/>
                                        <p:tgtEl>
                                          <p:spTgt spid="27"/>
                                        </p:tgtEl>
                                      </p:cBhvr>
                                    </p:animEffect>
                                  </p:childTnLst>
                                </p:cTn>
                              </p:par>
                            </p:childTnLst>
                          </p:cTn>
                        </p:par>
                        <p:par>
                          <p:cTn id="41" fill="hold">
                            <p:stCondLst>
                              <p:cond delay="52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30"/>
                                        <p:tgtEl>
                                          <p:spTgt spid="30"/>
                                        </p:tgtEl>
                                      </p:cBhvr>
                                    </p:animEffect>
                                  </p:childTnLst>
                                </p:cTn>
                              </p:par>
                            </p:childTnLst>
                          </p:cTn>
                        </p:par>
                        <p:par>
                          <p:cTn id="45" fill="hold">
                            <p:stCondLst>
                              <p:cond delay="650"/>
                            </p:stCondLst>
                            <p:childTnLst>
                              <p:par>
                                <p:cTn id="46" presetID="10" presetClass="entr" presetSubtype="0" fill="hold"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0"/>
                                        <p:tgtEl>
                                          <p:spTgt spid="34"/>
                                        </p:tgtEl>
                                      </p:cBhvr>
                                    </p:animEffect>
                                  </p:childTnLst>
                                </p:cTn>
                              </p:par>
                            </p:childTnLst>
                          </p:cTn>
                        </p:par>
                        <p:par>
                          <p:cTn id="49" fill="hold">
                            <p:stCondLst>
                              <p:cond delay="780"/>
                            </p:stCondLst>
                            <p:childTnLst>
                              <p:par>
                                <p:cTn id="50" presetID="10" presetClass="entr" presetSubtype="0"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30"/>
                                        <p:tgtEl>
                                          <p:spTgt spid="28"/>
                                        </p:tgtEl>
                                      </p:cBhvr>
                                    </p:animEffect>
                                  </p:childTnLst>
                                </p:cTn>
                              </p:par>
                            </p:childTnLst>
                          </p:cTn>
                        </p:par>
                        <p:par>
                          <p:cTn id="53" fill="hold">
                            <p:stCondLst>
                              <p:cond delay="910"/>
                            </p:stCondLst>
                            <p:childTnLst>
                              <p:par>
                                <p:cTn id="54" presetID="10" presetClass="entr" presetSubtype="0"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130"/>
                                        <p:tgtEl>
                                          <p:spTgt spid="31"/>
                                        </p:tgtEl>
                                      </p:cBhvr>
                                    </p:animEffect>
                                  </p:childTnLst>
                                </p:cTn>
                              </p:par>
                            </p:childTnLst>
                          </p:cTn>
                        </p:par>
                        <p:par>
                          <p:cTn id="57" fill="hold">
                            <p:stCondLst>
                              <p:cond delay="1040"/>
                            </p:stCondLst>
                            <p:childTnLst>
                              <p:par>
                                <p:cTn id="58" presetID="10" presetClass="entr" presetSubtype="0" fill="hold"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30"/>
                                        <p:tgtEl>
                                          <p:spTgt spid="35"/>
                                        </p:tgtEl>
                                      </p:cBhvr>
                                    </p:animEffect>
                                  </p:childTnLst>
                                </p:cTn>
                              </p:par>
                            </p:childTnLst>
                          </p:cTn>
                        </p:par>
                        <p:par>
                          <p:cTn id="61" fill="hold">
                            <p:stCondLst>
                              <p:cond delay="1170"/>
                            </p:stCondLst>
                            <p:childTnLst>
                              <p:par>
                                <p:cTn id="62" presetID="10"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130"/>
                                        <p:tgtEl>
                                          <p:spTgt spid="32"/>
                                        </p:tgtEl>
                                      </p:cBhvr>
                                    </p:animEffect>
                                  </p:childTnLst>
                                </p:cTn>
                              </p:par>
                            </p:childTnLst>
                          </p:cTn>
                        </p:par>
                        <p:par>
                          <p:cTn id="65" fill="hold">
                            <p:stCondLst>
                              <p:cond delay="1300"/>
                            </p:stCondLst>
                            <p:childTnLst>
                              <p:par>
                                <p:cTn id="66" presetID="10" presetClass="entr" presetSubtype="0" fill="hold"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30"/>
                                        <p:tgtEl>
                                          <p:spTgt spid="36"/>
                                        </p:tgtEl>
                                      </p:cBhvr>
                                    </p:animEffect>
                                  </p:childTnLst>
                                </p:cTn>
                              </p:par>
                            </p:childTnLst>
                          </p:cTn>
                        </p:par>
                        <p:par>
                          <p:cTn id="69" fill="hold">
                            <p:stCondLst>
                              <p:cond delay="1430"/>
                            </p:stCondLst>
                            <p:childTnLst>
                              <p:par>
                                <p:cTn id="70" presetID="10" presetClass="entr" presetSubtype="0" fill="hold" grpId="0" nodeType="after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130"/>
                                        <p:tgtEl>
                                          <p:spTgt spid="38"/>
                                        </p:tgtEl>
                                      </p:cBhvr>
                                    </p:animEffect>
                                  </p:childTnLst>
                                </p:cTn>
                              </p:par>
                            </p:childTnLst>
                          </p:cTn>
                        </p:par>
                        <p:par>
                          <p:cTn id="78" fill="hold">
                            <p:stCondLst>
                              <p:cond delay="130"/>
                            </p:stCondLst>
                            <p:childTnLst>
                              <p:par>
                                <p:cTn id="79" presetID="10" presetClass="entr" presetSubtype="0" fill="hold"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130"/>
                                        <p:tgtEl>
                                          <p:spTgt spid="40"/>
                                        </p:tgtEl>
                                      </p:cBhvr>
                                    </p:animEffect>
                                  </p:childTnLst>
                                </p:cTn>
                              </p:par>
                            </p:childTnLst>
                          </p:cTn>
                        </p:par>
                        <p:par>
                          <p:cTn id="82" fill="hold">
                            <p:stCondLst>
                              <p:cond delay="260"/>
                            </p:stCondLst>
                            <p:childTnLst>
                              <p:par>
                                <p:cTn id="83" presetID="10" presetClass="entr" presetSubtype="0" fill="hold" nodeType="after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130"/>
                                        <p:tgtEl>
                                          <p:spTgt spid="39"/>
                                        </p:tgtEl>
                                      </p:cBhvr>
                                    </p:animEffect>
                                  </p:childTnLst>
                                </p:cTn>
                              </p:par>
                            </p:childTnLst>
                          </p:cTn>
                        </p:par>
                        <p:par>
                          <p:cTn id="86" fill="hold">
                            <p:stCondLst>
                              <p:cond delay="390"/>
                            </p:stCondLst>
                            <p:childTnLst>
                              <p:par>
                                <p:cTn id="87" presetID="10" presetClass="entr" presetSubtype="0" fill="hold" nodeType="after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fade">
                                      <p:cBhvr>
                                        <p:cTn id="89" dur="130"/>
                                        <p:tgtEl>
                                          <p:spTgt spid="41"/>
                                        </p:tgtEl>
                                      </p:cBhvr>
                                    </p:animEffect>
                                  </p:childTnLst>
                                </p:cTn>
                              </p:par>
                            </p:childTnLst>
                          </p:cTn>
                        </p:par>
                        <p:par>
                          <p:cTn id="90" fill="hold">
                            <p:stCondLst>
                              <p:cond delay="520"/>
                            </p:stCondLst>
                            <p:childTnLst>
                              <p:par>
                                <p:cTn id="91" presetID="10" presetClass="entr" presetSubtype="0" fill="hold" grpId="0" nodeType="after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fade">
                                      <p:cBhvr>
                                        <p:cTn id="93" dur="500"/>
                                        <p:tgtEl>
                                          <p:spTgt spid="5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fade">
                                      <p:cBhvr>
                                        <p:cTn id="98" dur="500"/>
                                        <p:tgtEl>
                                          <p:spTgt spid="43"/>
                                        </p:tgtEl>
                                      </p:cBhvr>
                                    </p:animEffec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fade">
                                      <p:cBhvr>
                                        <p:cTn id="102" dur="500"/>
                                        <p:tgtEl>
                                          <p:spTgt spid="5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4"/>
                                        </p:tgtEl>
                                        <p:attrNameLst>
                                          <p:attrName>style.visibility</p:attrName>
                                        </p:attrNameLst>
                                      </p:cBhvr>
                                      <p:to>
                                        <p:strVal val="visible"/>
                                      </p:to>
                                    </p:set>
                                    <p:animEffect transition="in" filter="fade">
                                      <p:cBhvr>
                                        <p:cTn id="107" dur="130"/>
                                        <p:tgtEl>
                                          <p:spTgt spid="44"/>
                                        </p:tgtEl>
                                      </p:cBhvr>
                                    </p:animEffect>
                                  </p:childTnLst>
                                </p:cTn>
                              </p:par>
                            </p:childTnLst>
                          </p:cTn>
                        </p:par>
                        <p:par>
                          <p:cTn id="108" fill="hold">
                            <p:stCondLst>
                              <p:cond delay="130"/>
                            </p:stCondLst>
                            <p:childTnLst>
                              <p:par>
                                <p:cTn id="109" presetID="10" presetClass="entr" presetSubtype="0" fill="hold"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130"/>
                                        <p:tgtEl>
                                          <p:spTgt spid="46"/>
                                        </p:tgtEl>
                                      </p:cBhvr>
                                    </p:animEffect>
                                  </p:childTnLst>
                                </p:cTn>
                              </p:par>
                            </p:childTnLst>
                          </p:cTn>
                        </p:par>
                        <p:par>
                          <p:cTn id="112" fill="hold">
                            <p:stCondLst>
                              <p:cond delay="260"/>
                            </p:stCondLst>
                            <p:childTnLst>
                              <p:par>
                                <p:cTn id="113" presetID="10" presetClass="entr" presetSubtype="0" fill="hold" nodeType="afterEffect">
                                  <p:stCondLst>
                                    <p:cond delay="0"/>
                                  </p:stCondLst>
                                  <p:childTnLst>
                                    <p:set>
                                      <p:cBhvr>
                                        <p:cTn id="114" dur="1" fill="hold">
                                          <p:stCondLst>
                                            <p:cond delay="0"/>
                                          </p:stCondLst>
                                        </p:cTn>
                                        <p:tgtEl>
                                          <p:spTgt spid="45"/>
                                        </p:tgtEl>
                                        <p:attrNameLst>
                                          <p:attrName>style.visibility</p:attrName>
                                        </p:attrNameLst>
                                      </p:cBhvr>
                                      <p:to>
                                        <p:strVal val="visible"/>
                                      </p:to>
                                    </p:set>
                                    <p:animEffect transition="in" filter="fade">
                                      <p:cBhvr>
                                        <p:cTn id="115" dur="130"/>
                                        <p:tgtEl>
                                          <p:spTgt spid="45"/>
                                        </p:tgtEl>
                                      </p:cBhvr>
                                    </p:animEffect>
                                  </p:childTnLst>
                                </p:cTn>
                              </p:par>
                            </p:childTnLst>
                          </p:cTn>
                        </p:par>
                        <p:par>
                          <p:cTn id="116" fill="hold">
                            <p:stCondLst>
                              <p:cond delay="390"/>
                            </p:stCondLst>
                            <p:childTnLst>
                              <p:par>
                                <p:cTn id="117" presetID="10" presetClass="entr" presetSubtype="0" fill="hold" nodeType="afterEffect">
                                  <p:stCondLst>
                                    <p:cond delay="0"/>
                                  </p:stCondLst>
                                  <p:childTnLst>
                                    <p:set>
                                      <p:cBhvr>
                                        <p:cTn id="118" dur="1" fill="hold">
                                          <p:stCondLst>
                                            <p:cond delay="0"/>
                                          </p:stCondLst>
                                        </p:cTn>
                                        <p:tgtEl>
                                          <p:spTgt spid="47"/>
                                        </p:tgtEl>
                                        <p:attrNameLst>
                                          <p:attrName>style.visibility</p:attrName>
                                        </p:attrNameLst>
                                      </p:cBhvr>
                                      <p:to>
                                        <p:strVal val="visible"/>
                                      </p:to>
                                    </p:set>
                                    <p:animEffect transition="in" filter="fade">
                                      <p:cBhvr>
                                        <p:cTn id="119" dur="130"/>
                                        <p:tgtEl>
                                          <p:spTgt spid="47"/>
                                        </p:tgtEl>
                                      </p:cBhvr>
                                    </p:animEffect>
                                  </p:childTnLst>
                                </p:cTn>
                              </p:par>
                            </p:childTnLst>
                          </p:cTn>
                        </p:par>
                        <p:par>
                          <p:cTn id="120" fill="hold">
                            <p:stCondLst>
                              <p:cond delay="520"/>
                            </p:stCondLst>
                            <p:childTnLst>
                              <p:par>
                                <p:cTn id="121" presetID="10" presetClass="entr" presetSubtype="0" fill="hold" grpId="0" nodeType="afterEffect">
                                  <p:stCondLst>
                                    <p:cond delay="500"/>
                                  </p:stCondLst>
                                  <p:childTnLst>
                                    <p:set>
                                      <p:cBhvr>
                                        <p:cTn id="122" dur="1" fill="hold">
                                          <p:stCondLst>
                                            <p:cond delay="0"/>
                                          </p:stCondLst>
                                        </p:cTn>
                                        <p:tgtEl>
                                          <p:spTgt spid="52"/>
                                        </p:tgtEl>
                                        <p:attrNameLst>
                                          <p:attrName>style.visibility</p:attrName>
                                        </p:attrNameLst>
                                      </p:cBhvr>
                                      <p:to>
                                        <p:strVal val="visible"/>
                                      </p:to>
                                    </p:set>
                                    <p:animEffect transition="in" filter="fade">
                                      <p:cBhvr>
                                        <p:cTn id="123" dur="500"/>
                                        <p:tgtEl>
                                          <p:spTgt spid="52"/>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
                                        </p:tgtEl>
                                        <p:attrNameLst>
                                          <p:attrName>style.visibility</p:attrName>
                                        </p:attrNameLst>
                                      </p:cBhvr>
                                      <p:to>
                                        <p:strVal val="visible"/>
                                      </p:to>
                                    </p:set>
                                    <p:animEffect transition="in" filter="fade">
                                      <p:cBhvr>
                                        <p:cTn id="128" dur="500"/>
                                        <p:tgtEl>
                                          <p:spTgt spid="4"/>
                                        </p:tgtEl>
                                      </p:cBhvr>
                                    </p:animEffect>
                                  </p:childTnLst>
                                </p:cTn>
                              </p:par>
                            </p:childTnLst>
                          </p:cTn>
                        </p:par>
                        <p:par>
                          <p:cTn id="129" fill="hold">
                            <p:stCondLst>
                              <p:cond delay="500"/>
                            </p:stCondLst>
                            <p:childTnLst>
                              <p:par>
                                <p:cTn id="130" presetID="10" presetClass="entr" presetSubtype="0" fill="hold" grpId="0" nodeType="afterEffect">
                                  <p:stCondLst>
                                    <p:cond delay="0"/>
                                  </p:stCondLst>
                                  <p:childTnLst>
                                    <p:set>
                                      <p:cBhvr>
                                        <p:cTn id="131" dur="1" fill="hold">
                                          <p:stCondLst>
                                            <p:cond delay="0"/>
                                          </p:stCondLst>
                                        </p:cTn>
                                        <p:tgtEl>
                                          <p:spTgt spid="53"/>
                                        </p:tgtEl>
                                        <p:attrNameLst>
                                          <p:attrName>style.visibility</p:attrName>
                                        </p:attrNameLst>
                                      </p:cBhvr>
                                      <p:to>
                                        <p:strVal val="visible"/>
                                      </p:to>
                                    </p:set>
                                    <p:animEffect transition="in" filter="fade">
                                      <p:cBhvr>
                                        <p:cTn id="13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5" grpId="0"/>
      <p:bldP spid="3" grpId="0" animBg="1"/>
      <p:bldP spid="51" grpId="0" animBg="1"/>
      <p:bldP spid="52" grpId="0" animBg="1"/>
      <p:bldP spid="54" grpId="0" animBg="1"/>
      <p:bldP spid="4"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ight Arrow 97"/>
          <p:cNvSpPr/>
          <p:nvPr/>
        </p:nvSpPr>
        <p:spPr>
          <a:xfrm>
            <a:off x="5901732" y="2783440"/>
            <a:ext cx="398460"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de-AT" sz="600" dirty="0" smtClean="0"/>
              <a:t>                           </a:t>
            </a:r>
            <a:endParaRPr lang="de-AT" sz="600" dirty="0"/>
          </a:p>
        </p:txBody>
      </p:sp>
      <p:sp>
        <p:nvSpPr>
          <p:cNvPr id="90" name="Right Arrow 97"/>
          <p:cNvSpPr/>
          <p:nvPr/>
        </p:nvSpPr>
        <p:spPr>
          <a:xfrm>
            <a:off x="5598373" y="3843508"/>
            <a:ext cx="413787"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89" name="Right Arrow 97"/>
          <p:cNvSpPr/>
          <p:nvPr/>
        </p:nvSpPr>
        <p:spPr>
          <a:xfrm>
            <a:off x="5598373" y="1716323"/>
            <a:ext cx="413787"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82" name="Right Arrow 97"/>
          <p:cNvSpPr/>
          <p:nvPr/>
        </p:nvSpPr>
        <p:spPr>
          <a:xfrm>
            <a:off x="3190877" y="1716323"/>
            <a:ext cx="445020"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de-AT" sz="600" dirty="0" smtClean="0"/>
              <a:t>                           </a:t>
            </a:r>
            <a:endParaRPr lang="de-AT" sz="600" dirty="0"/>
          </a:p>
        </p:txBody>
      </p:sp>
      <p:sp>
        <p:nvSpPr>
          <p:cNvPr id="83" name="Right Arrow 97"/>
          <p:cNvSpPr/>
          <p:nvPr/>
        </p:nvSpPr>
        <p:spPr>
          <a:xfrm>
            <a:off x="3190876" y="3843508"/>
            <a:ext cx="439170" cy="228613"/>
          </a:xfrm>
          <a:prstGeom prst="rightArrow">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79" name="Right Arrow 97"/>
          <p:cNvSpPr/>
          <p:nvPr/>
        </p:nvSpPr>
        <p:spPr>
          <a:xfrm>
            <a:off x="2929179" y="2774968"/>
            <a:ext cx="375996"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grpSp>
        <p:nvGrpSpPr>
          <p:cNvPr id="35" name="Gruppieren 266"/>
          <p:cNvGrpSpPr/>
          <p:nvPr/>
        </p:nvGrpSpPr>
        <p:grpSpPr>
          <a:xfrm>
            <a:off x="251520" y="1020629"/>
            <a:ext cx="2674640" cy="3747186"/>
            <a:chOff x="0" y="-89196"/>
            <a:chExt cx="2131096" cy="4839709"/>
          </a:xfrm>
        </p:grpSpPr>
        <p:sp>
          <p:nvSpPr>
            <p:cNvPr id="36" name="Rectangle 122"/>
            <p:cNvSpPr/>
            <p:nvPr/>
          </p:nvSpPr>
          <p:spPr>
            <a:xfrm>
              <a:off x="0" y="-89196"/>
              <a:ext cx="2125880" cy="4839709"/>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37" name="Text Box 2"/>
            <p:cNvSpPr txBox="1">
              <a:spLocks noChangeArrowheads="1"/>
            </p:cNvSpPr>
            <p:nvPr/>
          </p:nvSpPr>
          <p:spPr bwMode="auto">
            <a:xfrm>
              <a:off x="5217" y="-83978"/>
              <a:ext cx="2125879" cy="362670"/>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smtClean="0">
                  <a:latin typeface="+mn-lt"/>
                  <a:ea typeface="Calibri"/>
                  <a:cs typeface="Arial" pitchFamily="34" charset="0"/>
                </a:rPr>
                <a:t>Input</a:t>
              </a:r>
              <a:endParaRPr lang="de-AT" sz="1800" b="1" dirty="0">
                <a:latin typeface="+mn-lt"/>
                <a:ea typeface="Calibri"/>
                <a:cs typeface="Arial" pitchFamily="34" charset="0"/>
              </a:endParaRPr>
            </a:p>
          </p:txBody>
        </p:sp>
      </p:grpSp>
      <p:sp>
        <p:nvSpPr>
          <p:cNvPr id="2" name="Titel 1"/>
          <p:cNvSpPr>
            <a:spLocks noGrp="1"/>
          </p:cNvSpPr>
          <p:nvPr>
            <p:ph type="title"/>
          </p:nvPr>
        </p:nvSpPr>
        <p:spPr/>
        <p:txBody>
          <a:bodyPr/>
          <a:lstStyle/>
          <a:p>
            <a:r>
              <a:rPr lang="de-AT" dirty="0" smtClean="0"/>
              <a:t>System </a:t>
            </a:r>
            <a:r>
              <a:rPr lang="de-AT" dirty="0" err="1" smtClean="0"/>
              <a:t>Overview</a:t>
            </a:r>
            <a:endParaRPr lang="en-US" dirty="0"/>
          </a:p>
        </p:txBody>
      </p:sp>
      <p:grpSp>
        <p:nvGrpSpPr>
          <p:cNvPr id="15" name="Group 20"/>
          <p:cNvGrpSpPr/>
          <p:nvPr/>
        </p:nvGrpSpPr>
        <p:grpSpPr>
          <a:xfrm>
            <a:off x="933214" y="1688124"/>
            <a:ext cx="1270292" cy="755642"/>
            <a:chOff x="2833823" y="2392454"/>
            <a:chExt cx="1693723" cy="1007522"/>
          </a:xfrm>
        </p:grpSpPr>
        <p:pic>
          <p:nvPicPr>
            <p:cNvPr id="16"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9365" y="2392454"/>
              <a:ext cx="181555" cy="303382"/>
            </a:xfrm>
            <a:prstGeom prst="rect">
              <a:avLst/>
            </a:prstGeom>
          </p:spPr>
        </p:pic>
        <p:pic>
          <p:nvPicPr>
            <p:cNvPr id="17"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823" y="2730230"/>
              <a:ext cx="181555" cy="303382"/>
            </a:xfrm>
            <a:prstGeom prst="rect">
              <a:avLst/>
            </a:prstGeom>
          </p:spPr>
        </p:pic>
        <p:pic>
          <p:nvPicPr>
            <p:cNvPr id="18"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0593" y="3096594"/>
              <a:ext cx="181555" cy="303382"/>
            </a:xfrm>
            <a:prstGeom prst="rect">
              <a:avLst/>
            </a:prstGeom>
          </p:spPr>
        </p:pic>
        <p:pic>
          <p:nvPicPr>
            <p:cNvPr id="19"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5991" y="2730230"/>
              <a:ext cx="181555" cy="303382"/>
            </a:xfrm>
            <a:prstGeom prst="rect">
              <a:avLst/>
            </a:prstGeom>
          </p:spPr>
        </p:pic>
        <p:pic>
          <p:nvPicPr>
            <p:cNvPr id="20"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3560" y="2569930"/>
              <a:ext cx="181555" cy="303382"/>
            </a:xfrm>
            <a:prstGeom prst="rect">
              <a:avLst/>
            </a:prstGeom>
          </p:spPr>
        </p:pic>
        <p:pic>
          <p:nvPicPr>
            <p:cNvPr id="21"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1146" y="2874246"/>
              <a:ext cx="181555" cy="303382"/>
            </a:xfrm>
            <a:prstGeom prst="rect">
              <a:avLst/>
            </a:prstGeom>
          </p:spPr>
        </p:pic>
        <p:pic>
          <p:nvPicPr>
            <p:cNvPr id="22"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2480" y="2760570"/>
              <a:ext cx="181555" cy="303382"/>
            </a:xfrm>
            <a:prstGeom prst="rect">
              <a:avLst/>
            </a:prstGeom>
          </p:spPr>
        </p:pic>
      </p:grpSp>
      <p:sp>
        <p:nvSpPr>
          <p:cNvPr id="23" name="Oval 28"/>
          <p:cNvSpPr/>
          <p:nvPr/>
        </p:nvSpPr>
        <p:spPr>
          <a:xfrm>
            <a:off x="855718" y="1444817"/>
            <a:ext cx="1428027" cy="10989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mc:AlternateContent xmlns:mc="http://schemas.openxmlformats.org/markup-compatibility/2006" xmlns:a14="http://schemas.microsoft.com/office/drawing/2010/main">
        <mc:Choice Requires="a14">
          <p:sp>
            <p:nvSpPr>
              <p:cNvPr id="24" name="TextBox 29"/>
              <p:cNvSpPr txBox="1"/>
              <p:nvPr/>
            </p:nvSpPr>
            <p:spPr>
              <a:xfrm>
                <a:off x="413413" y="1772562"/>
                <a:ext cx="37830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AT" b="1" i="1" smtClean="0">
                          <a:latin typeface="Cambria Math" panose="02040503050406030204" pitchFamily="18" charset="0"/>
                        </a:rPr>
                        <m:t>𝑷</m:t>
                      </m:r>
                      <m:r>
                        <a:rPr lang="de-AT" b="0" i="1" smtClean="0">
                          <a:latin typeface="Cambria Math"/>
                        </a:rPr>
                        <m:t>:</m:t>
                      </m:r>
                    </m:oMath>
                  </m:oMathPara>
                </a14:m>
                <a:endParaRPr lang="de-AT" dirty="0"/>
              </a:p>
            </p:txBody>
          </p:sp>
        </mc:Choice>
        <mc:Fallback xmlns="">
          <p:sp>
            <p:nvSpPr>
              <p:cNvPr id="24" name="TextBox 29"/>
              <p:cNvSpPr txBox="1">
                <a:spLocks noRot="1" noChangeAspect="1" noMove="1" noResize="1" noEditPoints="1" noAdjustHandles="1" noChangeArrowheads="1" noChangeShapeType="1" noTextEdit="1"/>
              </p:cNvSpPr>
              <p:nvPr/>
            </p:nvSpPr>
            <p:spPr>
              <a:xfrm>
                <a:off x="413413" y="1772562"/>
                <a:ext cx="378309" cy="369332"/>
              </a:xfrm>
              <a:prstGeom prst="rect">
                <a:avLst/>
              </a:prstGeom>
              <a:blipFill rotWithShape="1">
                <a:blip r:embed="rId4"/>
                <a:stretch>
                  <a:fillRect l="-17742" r="-6452" b="-10000"/>
                </a:stretch>
              </a:blipFill>
            </p:spPr>
            <p:txBody>
              <a:bodyPr/>
              <a:lstStyle/>
              <a:p>
                <a:r>
                  <a:rPr lang="en-US">
                    <a:noFill/>
                  </a:rPr>
                  <a:t> </a:t>
                </a:r>
              </a:p>
            </p:txBody>
          </p:sp>
        </mc:Fallback>
      </mc:AlternateContent>
      <p:grpSp>
        <p:nvGrpSpPr>
          <p:cNvPr id="26" name="Gruppieren 266"/>
          <p:cNvGrpSpPr/>
          <p:nvPr/>
        </p:nvGrpSpPr>
        <p:grpSpPr>
          <a:xfrm>
            <a:off x="3635896" y="1020629"/>
            <a:ext cx="1962477" cy="1620000"/>
            <a:chOff x="0" y="-89196"/>
            <a:chExt cx="2131096" cy="1913009"/>
          </a:xfrm>
        </p:grpSpPr>
        <p:sp>
          <p:nvSpPr>
            <p:cNvPr id="28" name="Rectangle 122"/>
            <p:cNvSpPr/>
            <p:nvPr/>
          </p:nvSpPr>
          <p:spPr>
            <a:xfrm>
              <a:off x="0" y="-89196"/>
              <a:ext cx="2125880" cy="1913009"/>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29" name="Text Box 2"/>
            <p:cNvSpPr txBox="1">
              <a:spLocks noChangeArrowheads="1"/>
            </p:cNvSpPr>
            <p:nvPr/>
          </p:nvSpPr>
          <p:spPr bwMode="auto">
            <a:xfrm>
              <a:off x="5217" y="-83978"/>
              <a:ext cx="2125879" cy="330303"/>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err="1" smtClean="0">
                  <a:latin typeface="+mn-lt"/>
                  <a:ea typeface="Calibri"/>
                  <a:cs typeface="Arial" pitchFamily="34" charset="0"/>
                </a:rPr>
                <a:t>Automatic</a:t>
              </a:r>
              <a:r>
                <a:rPr lang="de-AT" sz="1800" b="1" dirty="0" smtClean="0">
                  <a:latin typeface="+mn-lt"/>
                  <a:ea typeface="Calibri"/>
                  <a:cs typeface="Arial" pitchFamily="34" charset="0"/>
                </a:rPr>
                <a:t> Layout</a:t>
              </a:r>
              <a:endParaRPr lang="de-AT" sz="1800" b="1" dirty="0">
                <a:latin typeface="+mn-lt"/>
                <a:ea typeface="Calibri"/>
                <a:cs typeface="Arial" pitchFamily="34" charset="0"/>
              </a:endParaRPr>
            </a:p>
          </p:txBody>
        </p:sp>
      </p:grpSp>
      <p:grpSp>
        <p:nvGrpSpPr>
          <p:cNvPr id="31" name="Gruppieren 266"/>
          <p:cNvGrpSpPr/>
          <p:nvPr/>
        </p:nvGrpSpPr>
        <p:grpSpPr>
          <a:xfrm>
            <a:off x="3635896" y="3147814"/>
            <a:ext cx="1962477" cy="1620000"/>
            <a:chOff x="0" y="-89196"/>
            <a:chExt cx="2131096" cy="1913009"/>
          </a:xfrm>
        </p:grpSpPr>
        <p:sp>
          <p:nvSpPr>
            <p:cNvPr id="33" name="Rectangle 122"/>
            <p:cNvSpPr/>
            <p:nvPr/>
          </p:nvSpPr>
          <p:spPr>
            <a:xfrm>
              <a:off x="0" y="-89196"/>
              <a:ext cx="2125880" cy="1913009"/>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34" name="Text Box 2"/>
            <p:cNvSpPr txBox="1">
              <a:spLocks noChangeArrowheads="1"/>
            </p:cNvSpPr>
            <p:nvPr/>
          </p:nvSpPr>
          <p:spPr bwMode="auto">
            <a:xfrm>
              <a:off x="5217" y="-83978"/>
              <a:ext cx="2125879" cy="330303"/>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smtClean="0">
                  <a:latin typeface="+mn-lt"/>
                  <a:ea typeface="Calibri"/>
                  <a:cs typeface="Arial" pitchFamily="34" charset="0"/>
                </a:rPr>
                <a:t>Routing Graph</a:t>
              </a:r>
              <a:endParaRPr lang="de-AT" sz="1800" b="1" dirty="0">
                <a:latin typeface="+mn-lt"/>
                <a:ea typeface="Calibri"/>
                <a:cs typeface="Arial" pitchFamily="34" charset="0"/>
              </a:endParaRPr>
            </a:p>
          </p:txBody>
        </p:sp>
      </p:grpSp>
      <p:grpSp>
        <p:nvGrpSpPr>
          <p:cNvPr id="38" name="Gruppieren 266"/>
          <p:cNvGrpSpPr/>
          <p:nvPr/>
        </p:nvGrpSpPr>
        <p:grpSpPr>
          <a:xfrm>
            <a:off x="6300192" y="1761682"/>
            <a:ext cx="2635696" cy="2261276"/>
            <a:chOff x="0" y="-89196"/>
            <a:chExt cx="2131096" cy="2931333"/>
          </a:xfrm>
        </p:grpSpPr>
        <p:sp>
          <p:nvSpPr>
            <p:cNvPr id="39" name="Rectangle 122"/>
            <p:cNvSpPr/>
            <p:nvPr/>
          </p:nvSpPr>
          <p:spPr>
            <a:xfrm>
              <a:off x="0" y="-89196"/>
              <a:ext cx="2125880" cy="2931333"/>
            </a:xfrm>
            <a:prstGeom prst="rect">
              <a:avLst/>
            </a:prstGeom>
            <a:solidFill>
              <a:schemeClr val="bg1"/>
            </a:solidFill>
            <a:ln>
              <a:solidFill>
                <a:srgbClr val="C6D1E0"/>
              </a:solidFill>
            </a:ln>
            <a:effectLst>
              <a:outerShdw blurRad="1270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21600" rIns="0" bIns="21600" numCol="1" spcCol="0" rtlCol="0" fromWordArt="0" anchor="ctr" anchorCtr="0" forceAA="0" compatLnSpc="1">
              <a:prstTxWarp prst="textNoShape">
                <a:avLst/>
              </a:prstTxWarp>
              <a:noAutofit/>
            </a:bodyPr>
            <a:lstStyle/>
            <a:p>
              <a:pPr algn="ctr"/>
              <a:endParaRPr lang="de-AT" sz="600"/>
            </a:p>
          </p:txBody>
        </p:sp>
        <p:sp>
          <p:nvSpPr>
            <p:cNvPr id="40" name="Text Box 2"/>
            <p:cNvSpPr txBox="1">
              <a:spLocks noChangeArrowheads="1"/>
            </p:cNvSpPr>
            <p:nvPr/>
          </p:nvSpPr>
          <p:spPr bwMode="auto">
            <a:xfrm>
              <a:off x="5217" y="-83978"/>
              <a:ext cx="2125879" cy="330303"/>
            </a:xfrm>
            <a:prstGeom prst="rect">
              <a:avLst/>
            </a:prstGeom>
            <a:solidFill>
              <a:srgbClr val="C6D1E0"/>
            </a:solidFill>
            <a:ln w="12700">
              <a:noFill/>
              <a:miter lim="800000"/>
              <a:headEnd/>
              <a:tailEnd/>
            </a:ln>
          </p:spPr>
          <p:txBody>
            <a:bodyPr rot="0" vert="horz" wrap="square" lIns="0" tIns="21600" rIns="0" bIns="21600" anchor="ctr" anchorCtr="0">
              <a:noAutofit/>
            </a:bodyPr>
            <a:lstStyle/>
            <a:p>
              <a:pPr algn="ctr">
                <a:lnSpc>
                  <a:spcPct val="115000"/>
                </a:lnSpc>
                <a:spcAft>
                  <a:spcPts val="563"/>
                </a:spcAft>
              </a:pPr>
              <a:r>
                <a:rPr lang="de-AT" sz="1800" b="1" dirty="0" err="1" smtClean="0">
                  <a:latin typeface="+mn-lt"/>
                  <a:ea typeface="Calibri"/>
                  <a:cs typeface="Arial" pitchFamily="34" charset="0"/>
                </a:rPr>
                <a:t>Optimized</a:t>
              </a:r>
              <a:r>
                <a:rPr lang="de-AT" sz="1800" b="1" dirty="0" smtClean="0">
                  <a:latin typeface="+mn-lt"/>
                  <a:ea typeface="Calibri"/>
                  <a:cs typeface="Arial" pitchFamily="34" charset="0"/>
                </a:rPr>
                <a:t> Travel </a:t>
              </a:r>
              <a:r>
                <a:rPr lang="de-AT" sz="1800" b="1" dirty="0" err="1" smtClean="0">
                  <a:latin typeface="+mn-lt"/>
                  <a:ea typeface="Calibri"/>
                  <a:cs typeface="Arial" pitchFamily="34" charset="0"/>
                </a:rPr>
                <a:t>Brochure</a:t>
              </a:r>
              <a:endParaRPr lang="de-AT" sz="1800" b="1" dirty="0">
                <a:latin typeface="+mn-lt"/>
                <a:ea typeface="Calibri"/>
                <a:cs typeface="Arial" pitchFamily="34" charset="0"/>
              </a:endParaRPr>
            </a:p>
          </p:txBody>
        </p:sp>
      </p:grpSp>
      <p:grpSp>
        <p:nvGrpSpPr>
          <p:cNvPr id="76" name="Gruppieren 75"/>
          <p:cNvGrpSpPr/>
          <p:nvPr/>
        </p:nvGrpSpPr>
        <p:grpSpPr>
          <a:xfrm>
            <a:off x="426684" y="3028993"/>
            <a:ext cx="2286094" cy="1619168"/>
            <a:chOff x="1655812" y="728117"/>
            <a:chExt cx="5868516" cy="4156483"/>
          </a:xfrm>
        </p:grpSpPr>
        <p:sp>
          <p:nvSpPr>
            <p:cNvPr id="46" name="Rectangle 8"/>
            <p:cNvSpPr/>
            <p:nvPr/>
          </p:nvSpPr>
          <p:spPr>
            <a:xfrm>
              <a:off x="1655812" y="728117"/>
              <a:ext cx="5860844" cy="414449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47" name="Group 10"/>
            <p:cNvGrpSpPr/>
            <p:nvPr/>
          </p:nvGrpSpPr>
          <p:grpSpPr>
            <a:xfrm>
              <a:off x="2314689" y="740570"/>
              <a:ext cx="4558434" cy="4144030"/>
              <a:chOff x="1940400" y="1040400"/>
              <a:chExt cx="5266800" cy="4788000"/>
            </a:xfrm>
          </p:grpSpPr>
          <p:cxnSp>
            <p:nvCxnSpPr>
              <p:cNvPr id="48" name="Straight Connector 11"/>
              <p:cNvCxnSpPr/>
              <p:nvPr/>
            </p:nvCxnSpPr>
            <p:spPr>
              <a:xfrm>
                <a:off x="1940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12"/>
              <p:cNvCxnSpPr/>
              <p:nvPr/>
            </p:nvCxnSpPr>
            <p:spPr>
              <a:xfrm>
                <a:off x="2692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13"/>
              <p:cNvCxnSpPr/>
              <p:nvPr/>
            </p:nvCxnSpPr>
            <p:spPr>
              <a:xfrm>
                <a:off x="3445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14"/>
              <p:cNvCxnSpPr/>
              <p:nvPr/>
            </p:nvCxnSpPr>
            <p:spPr>
              <a:xfrm>
                <a:off x="41976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15"/>
              <p:cNvCxnSpPr/>
              <p:nvPr/>
            </p:nvCxnSpPr>
            <p:spPr>
              <a:xfrm>
                <a:off x="49500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16"/>
              <p:cNvCxnSpPr/>
              <p:nvPr/>
            </p:nvCxnSpPr>
            <p:spPr>
              <a:xfrm>
                <a:off x="57024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17"/>
              <p:cNvCxnSpPr/>
              <p:nvPr/>
            </p:nvCxnSpPr>
            <p:spPr>
              <a:xfrm>
                <a:off x="64548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18"/>
              <p:cNvCxnSpPr/>
              <p:nvPr/>
            </p:nvCxnSpPr>
            <p:spPr>
              <a:xfrm>
                <a:off x="7207200" y="1040400"/>
                <a:ext cx="0" cy="47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19"/>
            <p:cNvGrpSpPr/>
            <p:nvPr/>
          </p:nvGrpSpPr>
          <p:grpSpPr>
            <a:xfrm>
              <a:off x="1663484" y="1569376"/>
              <a:ext cx="5860844" cy="2486418"/>
              <a:chOff x="1188000" y="1998000"/>
              <a:chExt cx="6771600" cy="2872800"/>
            </a:xfrm>
          </p:grpSpPr>
          <p:cxnSp>
            <p:nvCxnSpPr>
              <p:cNvPr id="57" name="Straight Connector 20"/>
              <p:cNvCxnSpPr/>
              <p:nvPr/>
            </p:nvCxnSpPr>
            <p:spPr>
              <a:xfrm>
                <a:off x="1188000" y="19980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8" name="Straight Connector 21"/>
              <p:cNvCxnSpPr/>
              <p:nvPr/>
            </p:nvCxnSpPr>
            <p:spPr>
              <a:xfrm>
                <a:off x="1188000" y="29556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9" name="Straight Connector 22"/>
              <p:cNvCxnSpPr/>
              <p:nvPr/>
            </p:nvCxnSpPr>
            <p:spPr>
              <a:xfrm>
                <a:off x="1188000" y="39132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0" name="Straight Connector 23"/>
              <p:cNvCxnSpPr/>
              <p:nvPr/>
            </p:nvCxnSpPr>
            <p:spPr>
              <a:xfrm>
                <a:off x="1188000" y="4870800"/>
                <a:ext cx="6771600" cy="0"/>
              </a:xfrm>
              <a:prstGeom prst="lin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61"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4689" y="1569376"/>
              <a:ext cx="651104" cy="828806"/>
            </a:xfrm>
            <a:prstGeom prst="rect">
              <a:avLst/>
            </a:prstGeom>
          </p:spPr>
        </p:pic>
        <p:pic>
          <p:nvPicPr>
            <p:cNvPr id="62"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4689" y="2398182"/>
              <a:ext cx="651104" cy="828806"/>
            </a:xfrm>
            <a:prstGeom prst="rect">
              <a:avLst/>
            </a:prstGeom>
          </p:spPr>
        </p:pic>
        <p:pic>
          <p:nvPicPr>
            <p:cNvPr id="63"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4689" y="3226988"/>
              <a:ext cx="651104" cy="828806"/>
            </a:xfrm>
            <a:prstGeom prst="rect">
              <a:avLst/>
            </a:prstGeom>
          </p:spPr>
        </p:pic>
        <p:pic>
          <p:nvPicPr>
            <p:cNvPr id="64"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894" y="1569376"/>
              <a:ext cx="651104" cy="828806"/>
            </a:xfrm>
            <a:prstGeom prst="rect">
              <a:avLst/>
            </a:prstGeom>
          </p:spPr>
        </p:pic>
        <p:pic>
          <p:nvPicPr>
            <p:cNvPr id="65"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5894" y="2398182"/>
              <a:ext cx="650798" cy="828806"/>
            </a:xfrm>
            <a:prstGeom prst="rect">
              <a:avLst/>
            </a:prstGeom>
          </p:spPr>
        </p:pic>
        <p:pic>
          <p:nvPicPr>
            <p:cNvPr id="66"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5894" y="3226988"/>
              <a:ext cx="651104" cy="828806"/>
            </a:xfrm>
            <a:prstGeom prst="rect">
              <a:avLst/>
            </a:prstGeom>
          </p:spPr>
        </p:pic>
        <p:pic>
          <p:nvPicPr>
            <p:cNvPr id="67"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65894" y="4055794"/>
              <a:ext cx="651104" cy="828806"/>
            </a:xfrm>
            <a:prstGeom prst="rect">
              <a:avLst/>
            </a:prstGeom>
          </p:spPr>
        </p:pic>
        <p:pic>
          <p:nvPicPr>
            <p:cNvPr id="68"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17099" y="1569376"/>
              <a:ext cx="651104" cy="828806"/>
            </a:xfrm>
            <a:prstGeom prst="rect">
              <a:avLst/>
            </a:prstGeom>
          </p:spPr>
        </p:pic>
        <p:pic>
          <p:nvPicPr>
            <p:cNvPr id="69"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17099" y="2398182"/>
              <a:ext cx="651104" cy="828806"/>
            </a:xfrm>
            <a:prstGeom prst="rect">
              <a:avLst/>
            </a:prstGeom>
          </p:spPr>
        </p:pic>
        <p:pic>
          <p:nvPicPr>
            <p:cNvPr id="70"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17099" y="3226988"/>
              <a:ext cx="651104" cy="828806"/>
            </a:xfrm>
            <a:prstGeom prst="rect">
              <a:avLst/>
            </a:prstGeom>
          </p:spPr>
        </p:pic>
        <p:pic>
          <p:nvPicPr>
            <p:cNvPr id="71" name="Picture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17099" y="4055794"/>
              <a:ext cx="651104" cy="828806"/>
            </a:xfrm>
            <a:prstGeom prst="rect">
              <a:avLst/>
            </a:prstGeom>
          </p:spPr>
        </p:pic>
        <p:pic>
          <p:nvPicPr>
            <p:cNvPr id="72" name="Picture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70713" y="1569376"/>
              <a:ext cx="651104" cy="828806"/>
            </a:xfrm>
            <a:prstGeom prst="rect">
              <a:avLst/>
            </a:prstGeom>
          </p:spPr>
        </p:pic>
        <p:pic>
          <p:nvPicPr>
            <p:cNvPr id="73" name="Picture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570713" y="2398182"/>
              <a:ext cx="651104" cy="828806"/>
            </a:xfrm>
            <a:prstGeom prst="rect">
              <a:avLst/>
            </a:prstGeom>
          </p:spPr>
        </p:pic>
        <p:pic>
          <p:nvPicPr>
            <p:cNvPr id="74"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21918" y="1569376"/>
              <a:ext cx="651104" cy="828806"/>
            </a:xfrm>
            <a:prstGeom prst="rect">
              <a:avLst/>
            </a:prstGeom>
          </p:spPr>
        </p:pic>
        <p:pic>
          <p:nvPicPr>
            <p:cNvPr id="75"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221918" y="2398182"/>
              <a:ext cx="651104" cy="828806"/>
            </a:xfrm>
            <a:prstGeom prst="rect">
              <a:avLst/>
            </a:prstGeom>
          </p:spPr>
        </p:pic>
      </p:grpSp>
      <mc:AlternateContent xmlns:mc="http://schemas.openxmlformats.org/markup-compatibility/2006" xmlns:a14="http://schemas.microsoft.com/office/drawing/2010/main">
        <mc:Choice Requires="a14">
          <p:sp>
            <p:nvSpPr>
              <p:cNvPr id="77" name="TextBox 29"/>
              <p:cNvSpPr txBox="1"/>
              <p:nvPr/>
            </p:nvSpPr>
            <p:spPr>
              <a:xfrm>
                <a:off x="413413" y="2596945"/>
                <a:ext cx="78198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AT" b="0" i="1" smtClean="0">
                          <a:latin typeface="Cambria Math"/>
                        </a:rPr>
                        <m:t>𝑆</m:t>
                      </m:r>
                      <m:r>
                        <a:rPr lang="de-AT" b="0" i="1" smtClean="0">
                          <a:latin typeface="Cambria Math"/>
                        </a:rPr>
                        <m:t>,</m:t>
                      </m:r>
                      <m:r>
                        <a:rPr lang="de-AT" b="0" i="1" smtClean="0">
                          <a:latin typeface="Cambria Math"/>
                        </a:rPr>
                        <m:t>𝐺</m:t>
                      </m:r>
                      <m:r>
                        <a:rPr lang="de-AT" b="0" i="1" smtClean="0">
                          <a:latin typeface="Cambria Math"/>
                        </a:rPr>
                        <m:t>,</m:t>
                      </m:r>
                      <m:r>
                        <a:rPr lang="de-AT" b="1" i="1" smtClean="0">
                          <a:latin typeface="Cambria Math"/>
                        </a:rPr>
                        <m:t>𝑴</m:t>
                      </m:r>
                      <m:r>
                        <a:rPr lang="de-AT" b="0" i="1" smtClean="0">
                          <a:latin typeface="Cambria Math"/>
                        </a:rPr>
                        <m:t>:</m:t>
                      </m:r>
                    </m:oMath>
                  </m:oMathPara>
                </a14:m>
                <a:endParaRPr lang="de-AT" dirty="0"/>
              </a:p>
            </p:txBody>
          </p:sp>
        </mc:Choice>
        <mc:Fallback xmlns="">
          <p:sp>
            <p:nvSpPr>
              <p:cNvPr id="77" name="TextBox 29"/>
              <p:cNvSpPr txBox="1">
                <a:spLocks noRot="1" noChangeAspect="1" noMove="1" noResize="1" noEditPoints="1" noAdjustHandles="1" noChangeArrowheads="1" noChangeShapeType="1" noTextEdit="1"/>
              </p:cNvSpPr>
              <p:nvPr/>
            </p:nvSpPr>
            <p:spPr>
              <a:xfrm>
                <a:off x="413413" y="2596945"/>
                <a:ext cx="781981" cy="369332"/>
              </a:xfrm>
              <a:prstGeom prst="rect">
                <a:avLst/>
              </a:prstGeom>
              <a:blipFill rotWithShape="1">
                <a:blip r:embed="rId20"/>
                <a:stretch>
                  <a:fillRect l="-14063" r="-31250" b="-9836"/>
                </a:stretch>
              </a:blipFill>
            </p:spPr>
            <p:txBody>
              <a:bodyPr/>
              <a:lstStyle/>
              <a:p>
                <a:r>
                  <a:rPr lang="en-US">
                    <a:noFill/>
                  </a:rPr>
                  <a:t> </a:t>
                </a:r>
              </a:p>
            </p:txBody>
          </p:sp>
        </mc:Fallback>
      </mc:AlternateContent>
      <p:pic>
        <p:nvPicPr>
          <p:cNvPr id="78" name="Picture 16"/>
          <p:cNvPicPr>
            <a:picLocks noChangeAspect="1"/>
          </p:cNvPicPr>
          <p:nvPr/>
        </p:nvPicPr>
        <p:blipFill>
          <a:blip r:embed="rId21"/>
          <a:stretch>
            <a:fillRect/>
          </a:stretch>
        </p:blipFill>
        <p:spPr>
          <a:xfrm>
            <a:off x="6480042" y="2197289"/>
            <a:ext cx="2284784" cy="1609645"/>
          </a:xfrm>
          <a:prstGeom prst="rect">
            <a:avLst/>
          </a:prstGeom>
          <a:ln>
            <a:noFill/>
          </a:ln>
          <a:effectLst/>
        </p:spPr>
      </p:pic>
      <p:sp>
        <p:nvSpPr>
          <p:cNvPr id="80" name="Right Arrow 97"/>
          <p:cNvSpPr/>
          <p:nvPr/>
        </p:nvSpPr>
        <p:spPr>
          <a:xfrm rot="16200000">
            <a:off x="2697978" y="2209205"/>
            <a:ext cx="1098962"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81" name="Right Arrow 97"/>
          <p:cNvSpPr/>
          <p:nvPr/>
        </p:nvSpPr>
        <p:spPr>
          <a:xfrm rot="5400000">
            <a:off x="2706479" y="3347148"/>
            <a:ext cx="1081958"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91" name="Right Arrow 97"/>
          <p:cNvSpPr/>
          <p:nvPr/>
        </p:nvSpPr>
        <p:spPr>
          <a:xfrm rot="16200000">
            <a:off x="5407680" y="2215691"/>
            <a:ext cx="1098962"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sp>
        <p:nvSpPr>
          <p:cNvPr id="92" name="Right Arrow 97"/>
          <p:cNvSpPr/>
          <p:nvPr/>
        </p:nvSpPr>
        <p:spPr>
          <a:xfrm rot="5400000">
            <a:off x="5416181" y="3353634"/>
            <a:ext cx="1081958" cy="228613"/>
          </a:xfrm>
          <a:prstGeom prst="rightArrow">
            <a:avLst>
              <a:gd name="adj1" fmla="val 50000"/>
              <a:gd name="adj2" fmla="val 0"/>
            </a:avLst>
          </a:prstGeom>
          <a:solidFill>
            <a:srgbClr val="96A9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de-AT" sz="600"/>
          </a:p>
        </p:txBody>
      </p:sp>
      <p:pic>
        <p:nvPicPr>
          <p:cNvPr id="94" name="Picture 16"/>
          <p:cNvPicPr>
            <a:picLocks noChangeAspect="1"/>
          </p:cNvPicPr>
          <p:nvPr/>
        </p:nvPicPr>
        <p:blipFill>
          <a:blip r:embed="rId21"/>
          <a:stretch>
            <a:fillRect/>
          </a:stretch>
        </p:blipFill>
        <p:spPr>
          <a:xfrm>
            <a:off x="3745109" y="1348550"/>
            <a:ext cx="1690987" cy="1191311"/>
          </a:xfrm>
          <a:prstGeom prst="rect">
            <a:avLst/>
          </a:prstGeom>
          <a:ln>
            <a:noFill/>
          </a:ln>
          <a:effectLst/>
        </p:spPr>
      </p:pic>
      <p:pic>
        <p:nvPicPr>
          <p:cNvPr id="97" name="Grafik 9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680550" y="3585147"/>
            <a:ext cx="891450" cy="963379"/>
          </a:xfrm>
          <a:prstGeom prst="rect">
            <a:avLst/>
          </a:prstGeom>
        </p:spPr>
      </p:pic>
      <p:pic>
        <p:nvPicPr>
          <p:cNvPr id="98" name="Grafik 9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644954" y="3585147"/>
            <a:ext cx="863150" cy="963379"/>
          </a:xfrm>
          <a:prstGeom prst="rect">
            <a:avLst/>
          </a:prstGeom>
        </p:spPr>
      </p:pic>
      <p:sp>
        <p:nvSpPr>
          <p:cNvPr id="99" name="Pfeil nach rechts 98"/>
          <p:cNvSpPr/>
          <p:nvPr/>
        </p:nvSpPr>
        <p:spPr>
          <a:xfrm>
            <a:off x="4533524" y="4024578"/>
            <a:ext cx="222859" cy="139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1E715380-4A69-4FAD-BF5D-F63BA9227062}" type="slidenum">
              <a:rPr lang="de-AT" smtClean="0"/>
              <a:pPr/>
              <a:t>9</a:t>
            </a:fld>
            <a:endParaRPr lang="de-AT" dirty="0"/>
          </a:p>
        </p:txBody>
      </p:sp>
    </p:spTree>
    <p:extLst>
      <p:ext uri="{BB962C8B-B14F-4D97-AF65-F5344CB8AC3E}">
        <p14:creationId xmlns:p14="http://schemas.microsoft.com/office/powerpoint/2010/main" val="197628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fade">
                                      <p:cBhvr>
                                        <p:cTn id="21" dur="500"/>
                                        <p:tgtEl>
                                          <p:spTgt spid="77"/>
                                        </p:tgtEl>
                                      </p:cBhvr>
                                    </p:animEffect>
                                  </p:childTnLst>
                                </p:cTn>
                              </p:par>
                              <p:par>
                                <p:cTn id="22" presetID="10" presetClass="entr" presetSubtype="0" fill="hold" nodeType="with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9"/>
                                        </p:tgtEl>
                                        <p:attrNameLst>
                                          <p:attrName>style.visibility</p:attrName>
                                        </p:attrNameLst>
                                      </p:cBhvr>
                                      <p:to>
                                        <p:strVal val="visible"/>
                                      </p:to>
                                    </p:set>
                                    <p:animEffect transition="in" filter="wipe(left)">
                                      <p:cBhvr>
                                        <p:cTn id="29" dur="500"/>
                                        <p:tgtEl>
                                          <p:spTgt spid="79"/>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wipe(down)">
                                      <p:cBhvr>
                                        <p:cTn id="33" dur="500"/>
                                        <p:tgtEl>
                                          <p:spTgt spid="80"/>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left)">
                                      <p:cBhvr>
                                        <p:cTn id="37" dur="500"/>
                                        <p:tgtEl>
                                          <p:spTgt spid="82"/>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fade">
                                      <p:cBhvr>
                                        <p:cTn id="45" dur="500"/>
                                        <p:tgtEl>
                                          <p:spTgt spid="9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wipe(up)">
                                      <p:cBhvr>
                                        <p:cTn id="50" dur="500"/>
                                        <p:tgtEl>
                                          <p:spTgt spid="81"/>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wipe(left)">
                                      <p:cBhvr>
                                        <p:cTn id="54" dur="500"/>
                                        <p:tgtEl>
                                          <p:spTgt spid="83"/>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97"/>
                                        </p:tgtEl>
                                        <p:attrNameLst>
                                          <p:attrName>style.visibility</p:attrName>
                                        </p:attrNameLst>
                                      </p:cBhvr>
                                      <p:to>
                                        <p:strVal val="visible"/>
                                      </p:to>
                                    </p:set>
                                    <p:animEffect transition="in" filter="fade">
                                      <p:cBhvr>
                                        <p:cTn id="62" dur="500"/>
                                        <p:tgtEl>
                                          <p:spTgt spid="97"/>
                                        </p:tgtEl>
                                      </p:cBhvr>
                                    </p:animEffect>
                                  </p:childTnLst>
                                </p:cTn>
                              </p:par>
                            </p:childTnLst>
                          </p:cTn>
                        </p:par>
                        <p:par>
                          <p:cTn id="63" fill="hold">
                            <p:stCondLst>
                              <p:cond delay="2000"/>
                            </p:stCondLst>
                            <p:childTnLst>
                              <p:par>
                                <p:cTn id="64" presetID="22" presetClass="entr" presetSubtype="8" fill="hold" grpId="0" nodeType="afterEffect">
                                  <p:stCondLst>
                                    <p:cond delay="0"/>
                                  </p:stCondLst>
                                  <p:childTnLst>
                                    <p:set>
                                      <p:cBhvr>
                                        <p:cTn id="65" dur="1" fill="hold">
                                          <p:stCondLst>
                                            <p:cond delay="0"/>
                                          </p:stCondLst>
                                        </p:cTn>
                                        <p:tgtEl>
                                          <p:spTgt spid="99"/>
                                        </p:tgtEl>
                                        <p:attrNameLst>
                                          <p:attrName>style.visibility</p:attrName>
                                        </p:attrNameLst>
                                      </p:cBhvr>
                                      <p:to>
                                        <p:strVal val="visible"/>
                                      </p:to>
                                    </p:set>
                                    <p:animEffect transition="in" filter="wipe(left)">
                                      <p:cBhvr>
                                        <p:cTn id="66" dur="500"/>
                                        <p:tgtEl>
                                          <p:spTgt spid="99"/>
                                        </p:tgtEl>
                                      </p:cBhvr>
                                    </p:animEffect>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98"/>
                                        </p:tgtEl>
                                        <p:attrNameLst>
                                          <p:attrName>style.visibility</p:attrName>
                                        </p:attrNameLst>
                                      </p:cBhvr>
                                      <p:to>
                                        <p:strVal val="visible"/>
                                      </p:to>
                                    </p:set>
                                    <p:animEffect transition="in" filter="fade">
                                      <p:cBhvr>
                                        <p:cTn id="70" dur="500"/>
                                        <p:tgtEl>
                                          <p:spTgt spid="9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89"/>
                                        </p:tgtEl>
                                        <p:attrNameLst>
                                          <p:attrName>style.visibility</p:attrName>
                                        </p:attrNameLst>
                                      </p:cBhvr>
                                      <p:to>
                                        <p:strVal val="visible"/>
                                      </p:to>
                                    </p:set>
                                    <p:animEffect transition="in" filter="wipe(left)">
                                      <p:cBhvr>
                                        <p:cTn id="75" dur="500"/>
                                        <p:tgtEl>
                                          <p:spTgt spid="89"/>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wipe(left)">
                                      <p:cBhvr>
                                        <p:cTn id="78" dur="500"/>
                                        <p:tgtEl>
                                          <p:spTgt spid="90"/>
                                        </p:tgtEl>
                                      </p:cBhvr>
                                    </p:animEffect>
                                  </p:childTnLst>
                                </p:cTn>
                              </p:par>
                            </p:childTnLst>
                          </p:cTn>
                        </p:par>
                        <p:par>
                          <p:cTn id="79" fill="hold">
                            <p:stCondLst>
                              <p:cond delay="500"/>
                            </p:stCondLst>
                            <p:childTnLst>
                              <p:par>
                                <p:cTn id="80" presetID="22" presetClass="entr" presetSubtype="1" fill="hold" grpId="0" nodeType="afterEffect">
                                  <p:stCondLst>
                                    <p:cond delay="0"/>
                                  </p:stCondLst>
                                  <p:childTnLst>
                                    <p:set>
                                      <p:cBhvr>
                                        <p:cTn id="81" dur="1" fill="hold">
                                          <p:stCondLst>
                                            <p:cond delay="0"/>
                                          </p:stCondLst>
                                        </p:cTn>
                                        <p:tgtEl>
                                          <p:spTgt spid="91"/>
                                        </p:tgtEl>
                                        <p:attrNameLst>
                                          <p:attrName>style.visibility</p:attrName>
                                        </p:attrNameLst>
                                      </p:cBhvr>
                                      <p:to>
                                        <p:strVal val="visible"/>
                                      </p:to>
                                    </p:set>
                                    <p:animEffect transition="in" filter="wipe(up)">
                                      <p:cBhvr>
                                        <p:cTn id="82" dur="500"/>
                                        <p:tgtEl>
                                          <p:spTgt spid="91"/>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92"/>
                                        </p:tgtEl>
                                        <p:attrNameLst>
                                          <p:attrName>style.visibility</p:attrName>
                                        </p:attrNameLst>
                                      </p:cBhvr>
                                      <p:to>
                                        <p:strVal val="visible"/>
                                      </p:to>
                                    </p:set>
                                    <p:animEffect transition="in" filter="wipe(down)">
                                      <p:cBhvr>
                                        <p:cTn id="85" dur="500"/>
                                        <p:tgtEl>
                                          <p:spTgt spid="92"/>
                                        </p:tgtEl>
                                      </p:cBhvr>
                                    </p:animEffect>
                                  </p:childTnLst>
                                </p:cTn>
                              </p:par>
                            </p:childTnLst>
                          </p:cTn>
                        </p:par>
                        <p:par>
                          <p:cTn id="86" fill="hold">
                            <p:stCondLst>
                              <p:cond delay="1000"/>
                            </p:stCondLst>
                            <p:childTnLst>
                              <p:par>
                                <p:cTn id="87" presetID="22" presetClass="entr" presetSubtype="8" fill="hold" grpId="0" nodeType="afterEffect">
                                  <p:stCondLst>
                                    <p:cond delay="0"/>
                                  </p:stCondLst>
                                  <p:childTnLst>
                                    <p:set>
                                      <p:cBhvr>
                                        <p:cTn id="88" dur="1" fill="hold">
                                          <p:stCondLst>
                                            <p:cond delay="0"/>
                                          </p:stCondLst>
                                        </p:cTn>
                                        <p:tgtEl>
                                          <p:spTgt spid="93"/>
                                        </p:tgtEl>
                                        <p:attrNameLst>
                                          <p:attrName>style.visibility</p:attrName>
                                        </p:attrNameLst>
                                      </p:cBhvr>
                                      <p:to>
                                        <p:strVal val="visible"/>
                                      </p:to>
                                    </p:set>
                                    <p:animEffect transition="in" filter="wipe(left)">
                                      <p:cBhvr>
                                        <p:cTn id="89" dur="500"/>
                                        <p:tgtEl>
                                          <p:spTgt spid="93"/>
                                        </p:tgtEl>
                                      </p:cBhvr>
                                    </p:animEffect>
                                  </p:childTnLst>
                                </p:cTn>
                              </p:par>
                            </p:childTnLst>
                          </p:cTn>
                        </p:par>
                        <p:par>
                          <p:cTn id="90" fill="hold">
                            <p:stCondLst>
                              <p:cond delay="1500"/>
                            </p:stCondLst>
                            <p:childTnLst>
                              <p:par>
                                <p:cTn id="91" presetID="10" presetClass="entr" presetSubtype="0" fill="hold" nodeType="after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fade">
                                      <p:cBhvr>
                                        <p:cTn id="93" dur="500"/>
                                        <p:tgtEl>
                                          <p:spTgt spid="38"/>
                                        </p:tgtEl>
                                      </p:cBhvr>
                                    </p:animEffect>
                                  </p:childTnLst>
                                </p:cTn>
                              </p:par>
                            </p:childTnLst>
                          </p:cTn>
                        </p:par>
                        <p:par>
                          <p:cTn id="94" fill="hold">
                            <p:stCondLst>
                              <p:cond delay="2000"/>
                            </p:stCondLst>
                            <p:childTnLst>
                              <p:par>
                                <p:cTn id="95" presetID="10" presetClass="entr" presetSubtype="0" fill="hold" nodeType="after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fade">
                                      <p:cBhvr>
                                        <p:cTn id="97" dur="500"/>
                                        <p:tgtEl>
                                          <p:spTgt spid="78"/>
                                        </p:tgtEl>
                                      </p:cBhvr>
                                    </p:animEffect>
                                  </p:childTnLst>
                                </p:cTn>
                              </p:par>
                            </p:childTnLst>
                          </p:cTn>
                        </p:par>
                      </p:childTnLst>
                    </p:cTn>
                  </p:par>
                  <p:par>
                    <p:cTn id="98" fill="hold">
                      <p:stCondLst>
                        <p:cond delay="indefinite"/>
                      </p:stCondLst>
                      <p:childTnLst>
                        <p:par>
                          <p:cTn id="99" fill="hold">
                            <p:stCondLst>
                              <p:cond delay="0"/>
                            </p:stCondLst>
                            <p:childTnLst>
                              <p:par>
                                <p:cTn id="100" presetID="26" presetClass="emph" presetSubtype="0" fill="hold" nodeType="clickEffect">
                                  <p:stCondLst>
                                    <p:cond delay="0"/>
                                  </p:stCondLst>
                                  <p:childTnLst>
                                    <p:animEffect transition="out" filter="fade">
                                      <p:cBhvr>
                                        <p:cTn id="101" dur="500" tmFilter="0, 0; .2, .5; .8, .5; 1, 0"/>
                                        <p:tgtEl>
                                          <p:spTgt spid="26"/>
                                        </p:tgtEl>
                                      </p:cBhvr>
                                    </p:animEffect>
                                    <p:animScale>
                                      <p:cBhvr>
                                        <p:cTn id="102"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0" grpId="0" animBg="1"/>
      <p:bldP spid="89" grpId="0" animBg="1"/>
      <p:bldP spid="82" grpId="0" animBg="1"/>
      <p:bldP spid="83" grpId="0" animBg="1"/>
      <p:bldP spid="79" grpId="0" animBg="1"/>
      <p:bldP spid="23" grpId="0" animBg="1"/>
      <p:bldP spid="24" grpId="0"/>
      <p:bldP spid="77" grpId="0"/>
      <p:bldP spid="80" grpId="0" animBg="1"/>
      <p:bldP spid="81" grpId="0" animBg="1"/>
      <p:bldP spid="91" grpId="0" animBg="1"/>
      <p:bldP spid="92" grpId="0" animBg="1"/>
      <p:bldP spid="99" grpId="0" animBg="1"/>
    </p:bldLst>
  </p:timing>
</p:sld>
</file>

<file path=ppt/theme/theme1.xml><?xml version="1.0" encoding="utf-8"?>
<a:theme xmlns:a="http://schemas.openxmlformats.org/drawingml/2006/main" name="insti_template_pm_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nsti_template_pm_16x9.pptx" id="{FFD42B82-320E-4295-8049-7B210C370EF9}" vid="{F4C6BC1C-0132-4CD6-889F-9C897357E0E9}"/>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insti_template_pm_16x9</Template>
  <TotalTime>0</TotalTime>
  <Words>2570</Words>
  <Application>Microsoft Office PowerPoint</Application>
  <PresentationFormat>On-screen Show (16:9)</PresentationFormat>
  <Paragraphs>548</Paragraphs>
  <Slides>44</Slides>
  <Notes>27</Notes>
  <HiddenSlides>2</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3" baseType="lpstr">
      <vt:lpstr>Arial</vt:lpstr>
      <vt:lpstr>Cambria Math</vt:lpstr>
      <vt:lpstr>Wingdings 3</vt:lpstr>
      <vt:lpstr>ＭＳ Ｐゴシック</vt:lpstr>
      <vt:lpstr>Calibri</vt:lpstr>
      <vt:lpstr>Wingdings</vt:lpstr>
      <vt:lpstr>Arial Black</vt:lpstr>
      <vt:lpstr>insti_template_pm_16x9</vt:lpstr>
      <vt:lpstr>Image</vt:lpstr>
      <vt:lpstr>Automatic Generation of Tourist Brochures</vt:lpstr>
      <vt:lpstr>Motivation</vt:lpstr>
      <vt:lpstr>Motivation</vt:lpstr>
      <vt:lpstr>Motivation</vt:lpstr>
      <vt:lpstr>Contributions</vt:lpstr>
      <vt:lpstr>Related Work</vt:lpstr>
      <vt:lpstr>Design Principles</vt:lpstr>
      <vt:lpstr>Tourist Brochures – Overview</vt:lpstr>
      <vt:lpstr>System Overview</vt:lpstr>
      <vt:lpstr>Automatic Layout Optimization</vt:lpstr>
      <vt:lpstr>Detail Lens Generation</vt:lpstr>
      <vt:lpstr>Automatic Layout Optimization</vt:lpstr>
      <vt:lpstr>Automatic Layout Optimization</vt:lpstr>
      <vt:lpstr>Automatic Layout Optimization</vt:lpstr>
      <vt:lpstr>Automatic Layout Optimization</vt:lpstr>
      <vt:lpstr>Automatic Layout Optimization</vt:lpstr>
      <vt:lpstr>Automatic Layout Optimization</vt:lpstr>
      <vt:lpstr>Automatic Layout Optimization</vt:lpstr>
      <vt:lpstr>Automatic Layout Optimization</vt:lpstr>
      <vt:lpstr>Binary Integer Program - Hard Constraints</vt:lpstr>
      <vt:lpstr>System Overview</vt:lpstr>
      <vt:lpstr>Routing Graph</vt:lpstr>
      <vt:lpstr>Routing Graph</vt:lpstr>
      <vt:lpstr>Routing Graph</vt:lpstr>
      <vt:lpstr>Routing Graph</vt:lpstr>
      <vt:lpstr>Routing Graph </vt:lpstr>
      <vt:lpstr>System Overview</vt:lpstr>
      <vt:lpstr>Evaluation</vt:lpstr>
      <vt:lpstr>Evaluation (1)</vt:lpstr>
      <vt:lpstr>Evaluation (1)</vt:lpstr>
      <vt:lpstr>Evaluation (1)</vt:lpstr>
      <vt:lpstr>Evaluation (1)</vt:lpstr>
      <vt:lpstr>Evaluation (2)</vt:lpstr>
      <vt:lpstr>Evaluation (2)</vt:lpstr>
      <vt:lpstr>Evaluation (2)</vt:lpstr>
      <vt:lpstr>Evaluation (2)</vt:lpstr>
      <vt:lpstr>Prototypic GUI</vt:lpstr>
      <vt:lpstr>Prototypic GUI</vt:lpstr>
      <vt:lpstr>Results</vt:lpstr>
      <vt:lpstr>Results</vt:lpstr>
      <vt:lpstr>Thank You For Your Attention!</vt:lpstr>
      <vt:lpstr>Automatic Generation of Tourist Brochures</vt:lpstr>
      <vt:lpstr>Binary Integer Program</vt:lpstr>
      <vt:lpstr>Routing Graph</vt:lpstr>
    </vt:vector>
  </TitlesOfParts>
  <Company>TU Wien</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Powerpoint template for Eurographics 2012 conference</dc:subject>
  <dc:creator>Michael Birsak</dc:creator>
  <cp:lastModifiedBy>Michael Birsak</cp:lastModifiedBy>
  <cp:revision>210</cp:revision>
  <cp:lastPrinted>2014-03-28T09:22:04Z</cp:lastPrinted>
  <dcterms:created xsi:type="dcterms:W3CDTF">2014-03-25T21:18:09Z</dcterms:created>
  <dcterms:modified xsi:type="dcterms:W3CDTF">2014-08-19T15:19:27Z</dcterms:modified>
</cp:coreProperties>
</file>