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9" r:id="rId2"/>
    <p:sldId id="260" r:id="rId3"/>
    <p:sldId id="263" r:id="rId4"/>
    <p:sldId id="264" r:id="rId5"/>
    <p:sldId id="297" r:id="rId6"/>
    <p:sldId id="296" r:id="rId7"/>
    <p:sldId id="269" r:id="rId8"/>
    <p:sldId id="270" r:id="rId9"/>
    <p:sldId id="271" r:id="rId10"/>
    <p:sldId id="272" r:id="rId11"/>
    <p:sldId id="273" r:id="rId12"/>
    <p:sldId id="274" r:id="rId13"/>
    <p:sldId id="29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66" r:id="rId29"/>
    <p:sldId id="295" r:id="rId30"/>
  </p:sldIdLst>
  <p:sldSz cx="9144000" cy="6858000" type="screen4x3"/>
  <p:notesSz cx="7099300" cy="10234613"/>
  <p:custDataLst>
    <p:tags r:id="rId33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D626"/>
    <a:srgbClr val="E3FFDF"/>
    <a:srgbClr val="CBFFB1"/>
    <a:srgbClr val="BCFF8F"/>
    <a:srgbClr val="00CCFF"/>
    <a:srgbClr val="C0C0C0"/>
    <a:srgbClr val="00FFFF"/>
    <a:srgbClr val="FAFD00"/>
    <a:srgbClr val="EAEC5E"/>
    <a:srgbClr val="C1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88187" autoAdjust="0"/>
  </p:normalViewPr>
  <p:slideViewPr>
    <p:cSldViewPr>
      <p:cViewPr>
        <p:scale>
          <a:sx n="100" d="100"/>
          <a:sy n="100" d="100"/>
        </p:scale>
        <p:origin x="-72" y="-48"/>
      </p:cViewPr>
      <p:guideLst>
        <p:guide orient="horz" pos="4247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-3156" y="-126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6F662337-F29A-42C0-AD78-B55C516B3873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‹#›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9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297" tIns="46812" rIns="9529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notes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8704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892175"/>
            <a:ext cx="4784725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616700" y="9804400"/>
            <a:ext cx="41116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297" tIns="46812" rIns="95297" bIns="46812" anchor="ctr">
            <a:spAutoFit/>
          </a:bodyPr>
          <a:lstStyle/>
          <a:p>
            <a:pPr algn="r" defTabSz="963613" eaLnBrk="0" hangingPunct="0">
              <a:defRPr/>
            </a:pPr>
            <a:fld id="{B547CDA9-CD15-4116-9F85-711E0754F959}" type="slidenum">
              <a:rPr lang="en-US" sz="1500">
                <a:latin typeface="Times New Roman" pitchFamily="18" charset="0"/>
              </a:rPr>
              <a:pPr algn="r" defTabSz="963613" eaLnBrk="0" hangingPunct="0">
                <a:defRPr/>
              </a:pPr>
              <a:t>‹#›</a:t>
            </a:fld>
            <a:endParaRPr lang="en-US" sz="15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19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27360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7360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3075" y="44450"/>
            <a:ext cx="22129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44450"/>
            <a:ext cx="64912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9388" y="908050"/>
            <a:ext cx="8856662" cy="5473700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908050"/>
            <a:ext cx="4351337" cy="5473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3529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</a:t>
            </a:r>
            <a:r>
              <a:rPr lang="en-US" dirty="0" smtClean="0"/>
              <a:t>level</a:t>
            </a:r>
            <a:endParaRPr lang="de-AT" dirty="0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AT" dirty="0" smtClean="0"/>
              <a:t>Peter Mindek</a:t>
            </a:r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de-A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08050"/>
            <a:ext cx="43513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3529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27238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8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8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27239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272395" name="Freeform 11"/>
          <p:cNvSpPr>
            <a:spLocks/>
          </p:cNvSpPr>
          <p:nvPr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7240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198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819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08050"/>
            <a:ext cx="88566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Text</a:t>
            </a:r>
          </a:p>
          <a:p>
            <a:pPr lvl="1"/>
            <a:r>
              <a:rPr lang="de-AT" dirty="0" smtClean="0"/>
              <a:t>Text</a:t>
            </a:r>
          </a:p>
          <a:p>
            <a:pPr lvl="2"/>
            <a:r>
              <a:rPr lang="de-AT" dirty="0" smtClean="0"/>
              <a:t>Text</a:t>
            </a:r>
          </a:p>
          <a:p>
            <a:pPr lvl="3"/>
            <a:r>
              <a:rPr lang="de-AT" dirty="0" smtClean="0"/>
              <a:t>Text</a:t>
            </a:r>
          </a:p>
          <a:p>
            <a:pPr lvl="4"/>
            <a:r>
              <a:rPr lang="de-AT" dirty="0" smtClean="0"/>
              <a:t>Text</a:t>
            </a:r>
          </a:p>
        </p:txBody>
      </p:sp>
      <p:sp>
        <p:nvSpPr>
          <p:cNvPr id="27241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11925"/>
            <a:ext cx="36718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5F5F5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e-AT" smtClean="0"/>
              <a:t>&lt;insert your name here&gt;</a:t>
            </a:r>
            <a:endParaRPr lang="de-AT" dirty="0"/>
          </a:p>
        </p:txBody>
      </p:sp>
      <p:sp>
        <p:nvSpPr>
          <p:cNvPr id="27241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5F5F5F"/>
                </a:solidFill>
                <a:latin typeface="Arial" charset="0"/>
              </a:defRPr>
            </a:lvl1pPr>
          </a:lstStyle>
          <a:p>
            <a:pPr>
              <a:defRPr/>
            </a:pPr>
            <a:fld id="{63707275-EA33-4C2C-A96C-B80BEB93EE54}" type="slidenum">
              <a:rPr lang="de-AT" smtClean="0"/>
              <a:pPr>
                <a:defRPr/>
              </a:pPr>
              <a:t>‹#›</a:t>
            </a:fld>
            <a:endParaRPr lang="de-AT" dirty="0"/>
          </a:p>
        </p:txBody>
      </p:sp>
      <p:pic>
        <p:nvPicPr>
          <p:cNvPr id="30" name="Picture 31" descr="TU_Signet_white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95" y="156368"/>
            <a:ext cx="5270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5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isgroup.Graf\Desktop\%23\video_xvid.avi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953062"/>
          </a:xfrm>
        </p:spPr>
        <p:txBody>
          <a:bodyPr/>
          <a:lstStyle/>
          <a:p>
            <a:pPr eaLnBrk="1" hangingPunct="1"/>
            <a:r>
              <a:rPr lang="en-US" b="0" dirty="0" smtClean="0"/>
              <a:t>Visual Parameter Exploration in GPU </a:t>
            </a:r>
            <a:r>
              <a:rPr lang="en-US" b="0" dirty="0" err="1" smtClean="0"/>
              <a:t>Shader</a:t>
            </a:r>
            <a:r>
              <a:rPr lang="en-US" b="0" dirty="0" smtClean="0"/>
              <a:t> Space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Peter Mindek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, Stefan Bruckner</a:t>
            </a:r>
            <a:r>
              <a:rPr lang="sk-SK" sz="3200" baseline="30000" dirty="0" smtClean="0"/>
              <a:t>2</a:t>
            </a:r>
            <a:r>
              <a:rPr lang="en-US" sz="3200" baseline="30000" dirty="0" smtClean="0"/>
              <a:t>,1</a:t>
            </a:r>
            <a:r>
              <a:rPr lang="en-US" sz="3200" dirty="0" smtClean="0"/>
              <a:t>,</a:t>
            </a:r>
          </a:p>
          <a:p>
            <a:pPr eaLnBrk="1" hangingPunct="1"/>
            <a:r>
              <a:rPr lang="en-US" sz="3200" dirty="0" smtClean="0"/>
              <a:t>Peter Rautek</a:t>
            </a:r>
            <a:r>
              <a:rPr lang="en-US" sz="3200" baseline="30000" dirty="0" smtClean="0"/>
              <a:t>3</a:t>
            </a:r>
            <a:r>
              <a:rPr lang="en-US" sz="3200" dirty="0" smtClean="0"/>
              <a:t>, and M. Eduard </a:t>
            </a:r>
            <a:r>
              <a:rPr lang="en-US" sz="3200" dirty="0" err="1" smtClean="0"/>
              <a:t>Gr</a:t>
            </a:r>
            <a:r>
              <a:rPr lang="de-AT" sz="3200" dirty="0" smtClean="0"/>
              <a:t>öller</a:t>
            </a:r>
            <a:r>
              <a:rPr lang="en-US" sz="3200" baseline="30000" dirty="0" smtClean="0"/>
              <a:t>1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4869200"/>
            <a:ext cx="288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Institute of Computer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Graphics and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Algorithms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Vienna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University of Technology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880400" y="4869200"/>
            <a:ext cx="288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Department of Informatics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University of Bergen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60800" y="4869200"/>
            <a:ext cx="288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3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Geometric Modeling and Scientific Visualization Center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King Abdullah University of Science and Technology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54737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Hard Tissues</a:t>
            </a:r>
          </a:p>
          <a:p>
            <a:pPr algn="ctr">
              <a:buNone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dirty="0" smtClean="0">
                <a:solidFill>
                  <a:schemeClr val="accent1"/>
                </a:solidFill>
              </a:rPr>
              <a:t>MRI				       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10</a:t>
            </a:fld>
            <a:endParaRPr lang="de-AT" dirty="0">
              <a:latin typeface="+mn-lt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00" y="2350800"/>
            <a:ext cx="3231319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000" y="2350800"/>
            <a:ext cx="3231319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54737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Soft Tissues</a:t>
            </a:r>
          </a:p>
          <a:p>
            <a:pPr algn="ctr">
              <a:buNone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dirty="0" smtClean="0">
                <a:solidFill>
                  <a:schemeClr val="accent1"/>
                </a:solidFill>
              </a:rPr>
              <a:t>MRI				       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11</a:t>
            </a:fld>
            <a:endParaRPr lang="de-AT" dirty="0">
              <a:latin typeface="+mn-lt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00" y="2350800"/>
            <a:ext cx="4032000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2350800"/>
            <a:ext cx="4032000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5473700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dirty="0" smtClean="0">
                <a:solidFill>
                  <a:schemeClr val="accent1"/>
                </a:solidFill>
              </a:rPr>
              <a:t>MRI				       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12</a:t>
            </a:fld>
            <a:endParaRPr lang="de-AT" dirty="0">
              <a:latin typeface="+mn-lt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40" y="2348850"/>
            <a:ext cx="4032560" cy="403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00" y="2348850"/>
            <a:ext cx="4032560" cy="403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6000" y="2350800"/>
            <a:ext cx="4032000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19063" y="908050"/>
            <a:ext cx="8907462" cy="13687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Co-registered CT and MRI scan of</a:t>
            </a:r>
          </a:p>
          <a:p>
            <a:pPr marL="360363" marR="0" lvl="0" indent="-3603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human head</a:t>
            </a:r>
            <a:endParaRPr kumimoji="0" lang="de-AT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Attributes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>
                <a:latin typeface="+mn-lt"/>
              </a:rPr>
              <a:pPr>
                <a:defRPr/>
              </a:pPr>
              <a:t>13</a:t>
            </a:fld>
            <a:endParaRPr lang="de-AT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64704"/>
            <a:ext cx="3674690" cy="563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Attributes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14</a:t>
            </a:fld>
            <a:endParaRPr lang="de-AT" dirty="0"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698896"/>
              </p:ext>
            </p:extLst>
          </p:nvPr>
        </p:nvGraphicFramePr>
        <p:xfrm>
          <a:off x="899592" y="1203114"/>
          <a:ext cx="7344816" cy="481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3672408"/>
              </a:tblGrid>
              <a:tr h="535353">
                <a:tc>
                  <a:txBody>
                    <a:bodyPr/>
                    <a:lstStyle/>
                    <a:p>
                      <a:r>
                        <a:rPr lang="de-AT" sz="2000" b="0" dirty="0" smtClean="0"/>
                        <a:t>Data Attribute</a:t>
                      </a:r>
                      <a:endParaRPr lang="de-AT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b="0" dirty="0" smtClean="0"/>
                        <a:t>Shader Variable</a:t>
                      </a:r>
                      <a:endParaRPr lang="de-AT" sz="2000" b="0" dirty="0"/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CT scalar value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voxCT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MRI scalar value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voxMRI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CT gradient magnitude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gmCT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MRI gradient magnitude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gmMRI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abs(voxCT – voxMRI)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voxDiff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abs(gmCT – gmMRI)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gmDiff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max(voxCT, voxMRI)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voxMax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  <a:tr h="535353">
                <a:tc>
                  <a:txBody>
                    <a:bodyPr/>
                    <a:lstStyle/>
                    <a:p>
                      <a:r>
                        <a:rPr lang="de-AT" sz="2000" dirty="0" smtClean="0"/>
                        <a:t>max(gmCT, gmMRI)</a:t>
                      </a:r>
                      <a:endParaRPr lang="de-A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accent1"/>
                          </a:solidFill>
                        </a:rPr>
                        <a:t>gmMax</a:t>
                      </a:r>
                      <a:endParaRPr lang="de-AT" sz="20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Identifying which data attributes can be used to differentiate the brain from other tissues.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15</a:t>
            </a:fld>
            <a:endParaRPr lang="de-AT" dirty="0">
              <a:latin typeface="+mn-lt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6000" y="2350800"/>
            <a:ext cx="4032000" cy="4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voxMRI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16</a:t>
            </a:fld>
            <a:endParaRPr lang="de-AT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voxMRI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17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0" y="889200"/>
            <a:ext cx="8782891" cy="31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voxMRI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18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0" y="889200"/>
            <a:ext cx="8782891" cy="31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voxMRI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19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00" y="889200"/>
            <a:ext cx="8782892" cy="31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>
              <a:spcAft>
                <a:spcPts val="5400"/>
              </a:spcAft>
            </a:pPr>
            <a:r>
              <a:rPr lang="en-US" dirty="0" smtClean="0"/>
              <a:t>GPU </a:t>
            </a:r>
            <a:r>
              <a:rPr lang="en-US" dirty="0" err="1" smtClean="0"/>
              <a:t>shaders</a:t>
            </a:r>
            <a:r>
              <a:rPr lang="en-US" dirty="0" smtClean="0"/>
              <a:t> implementing visualization algorithms are complex</a:t>
            </a:r>
          </a:p>
          <a:p>
            <a:pPr>
              <a:spcAft>
                <a:spcPts val="5400"/>
              </a:spcAft>
            </a:pPr>
            <a:r>
              <a:rPr lang="en-US" dirty="0" smtClean="0"/>
              <a:t>Effects of </a:t>
            </a:r>
            <a:r>
              <a:rPr lang="en-US" dirty="0" err="1" smtClean="0"/>
              <a:t>shader</a:t>
            </a:r>
            <a:r>
              <a:rPr lang="en-US" dirty="0" smtClean="0"/>
              <a:t> variables and their combinations are examined by trial and error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</a:t>
            </a:fld>
            <a:endParaRPr lang="de-AT" dirty="0">
              <a:latin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voxMRI</a:t>
            </a: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gmMRI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20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0" y="889200"/>
            <a:ext cx="8782891" cy="31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voxCT	voxDiff</a:t>
            </a: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voxMRI	voxMax</a:t>
            </a: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gmCT	gmDiff</a:t>
            </a: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gmMRI	gmMax</a:t>
            </a: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21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1" y="889200"/>
            <a:ext cx="8782889" cy="31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					</a:t>
            </a:r>
            <a:r>
              <a:rPr lang="en-US" dirty="0" err="1" smtClean="0">
                <a:solidFill>
                  <a:schemeClr val="accent1"/>
                </a:solidFill>
              </a:rPr>
              <a:t>voxMax</a:t>
            </a:r>
            <a:endParaRPr lang="de-AT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gmDiff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22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1" y="889200"/>
            <a:ext cx="8782889" cy="317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					</a:t>
            </a:r>
            <a:r>
              <a:rPr lang="en-US" dirty="0" err="1" smtClean="0">
                <a:solidFill>
                  <a:schemeClr val="accent1"/>
                </a:solidFill>
              </a:rPr>
              <a:t>voxDiff</a:t>
            </a:r>
            <a:endParaRPr lang="de-AT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gmMRI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23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0" y="889200"/>
            <a:ext cx="8782891" cy="31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63" y="4149100"/>
            <a:ext cx="8907462" cy="223265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1"/>
                </a:solidFill>
              </a:rPr>
              <a:t>					</a:t>
            </a:r>
            <a:r>
              <a:rPr lang="en-US" dirty="0" err="1" smtClean="0">
                <a:solidFill>
                  <a:schemeClr val="accent1"/>
                </a:solidFill>
              </a:rPr>
              <a:t>voxDiff</a:t>
            </a:r>
            <a:endParaRPr lang="de-AT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de-AT" dirty="0" smtClean="0">
                <a:solidFill>
                  <a:schemeClr val="accent1"/>
                </a:solidFill>
              </a:rPr>
              <a:t>					gmMax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24</a:t>
            </a:fld>
            <a:endParaRPr lang="de-AT" dirty="0">
              <a:latin typeface="+mn-lt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0001" y="889200"/>
            <a:ext cx="8782889" cy="31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_xvid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390" y="619933"/>
            <a:ext cx="8785220" cy="561813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>
              <a:spcAft>
                <a:spcPts val="3600"/>
              </a:spcAft>
            </a:pPr>
            <a:r>
              <a:rPr lang="en-US" dirty="0" smtClean="0"/>
              <a:t>A novel method for analysis and exploration of visualization algorithms</a:t>
            </a:r>
          </a:p>
          <a:p>
            <a:pPr>
              <a:spcAft>
                <a:spcPts val="3600"/>
              </a:spcAft>
            </a:pPr>
            <a:r>
              <a:rPr lang="en-US" dirty="0" smtClean="0"/>
              <a:t>Examining effects of </a:t>
            </a:r>
            <a:r>
              <a:rPr lang="en-US" dirty="0" err="1" smtClean="0"/>
              <a:t>shader</a:t>
            </a:r>
            <a:r>
              <a:rPr lang="en-US" dirty="0" smtClean="0"/>
              <a:t> variables on the resulting images</a:t>
            </a:r>
          </a:p>
          <a:p>
            <a:pPr>
              <a:spcAft>
                <a:spcPts val="3600"/>
              </a:spcAft>
            </a:pPr>
            <a:r>
              <a:rPr lang="en-US" dirty="0" smtClean="0"/>
              <a:t>Real-time, calculations executed on the GPU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26</a:t>
            </a:fld>
            <a:endParaRPr lang="de-A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1124680"/>
            <a:ext cx="7343775" cy="2304319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de-AT" dirty="0" smtClean="0"/>
              <a:t>Thank you for your attention!</a:t>
            </a:r>
          </a:p>
          <a:p>
            <a:pPr eaLnBrk="1" hangingPunct="1">
              <a:spcAft>
                <a:spcPts val="1800"/>
              </a:spcAft>
            </a:pPr>
            <a:r>
              <a:rPr lang="en-US" baseline="30000" dirty="0" smtClean="0">
                <a:solidFill>
                  <a:schemeClr val="accent1"/>
                </a:solidFill>
              </a:rPr>
              <a:t>mindek@cg.tuwien.ac.at</a:t>
            </a:r>
          </a:p>
          <a:p>
            <a:pPr eaLnBrk="1" hangingPunct="1">
              <a:spcAft>
                <a:spcPts val="1800"/>
              </a:spcAft>
            </a:pPr>
            <a:endParaRPr lang="en-US" baseline="30000" dirty="0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410" y="3212970"/>
            <a:ext cx="8212326" cy="29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 Function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28</a:t>
            </a:fld>
            <a:endParaRPr lang="de-AT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4" y="1268760"/>
            <a:ext cx="4464494" cy="4464494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39752" y="5733256"/>
            <a:ext cx="4464496" cy="504056"/>
          </a:xfrm>
        </p:spPr>
        <p:txBody>
          <a:bodyPr/>
          <a:lstStyle/>
          <a:p>
            <a:pPr algn="ctr">
              <a:buNone/>
            </a:pPr>
            <a:r>
              <a:rPr lang="de-AT" dirty="0" smtClean="0">
                <a:solidFill>
                  <a:schemeClr val="accent1"/>
                </a:solidFill>
              </a:rPr>
              <a:t>variable </a:t>
            </a:r>
            <a:r>
              <a:rPr lang="de-AT" i="1" dirty="0" smtClean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 rot="16200000">
            <a:off x="-288540" y="3248980"/>
            <a:ext cx="44644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0363" marR="0" lvl="0" indent="-3603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AA3D8"/>
              </a:buClr>
              <a:buSzPct val="65000"/>
              <a:buFont typeface="Arial" charset="0"/>
              <a:buNone/>
              <a:tabLst/>
              <a:defRPr/>
            </a:pPr>
            <a:r>
              <a:rPr kumimoji="0" lang="de-AT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variable </a:t>
            </a:r>
            <a:r>
              <a:rPr kumimoji="0" lang="de-AT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Exploration Language</a:t>
            </a:r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AT" sz="20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	//. accumulation0 WAVG</a:t>
            </a:r>
          </a:p>
          <a:p>
            <a:pPr>
              <a:buNone/>
            </a:pPr>
            <a:endParaRPr lang="de-AT" sz="20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AT" sz="20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	//. name Scalar Value</a:t>
            </a:r>
          </a:p>
          <a:p>
            <a:pPr>
              <a:buNone/>
            </a:pPr>
            <a:r>
              <a:rPr lang="de-AT" sz="2000" b="1" dirty="0" smtClean="0">
                <a:latin typeface="Courier New" pitchFamily="49" charset="0"/>
                <a:cs typeface="Courier New" pitchFamily="49" charset="0"/>
              </a:rPr>
              <a:t>	float vox = dataRead(p);</a:t>
            </a:r>
          </a:p>
          <a:p>
            <a:pPr>
              <a:buNone/>
            </a:pPr>
            <a:endParaRPr lang="de-AT" sz="20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AT" sz="20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	//. name Gradient Magnitude</a:t>
            </a:r>
          </a:p>
          <a:p>
            <a:pPr>
              <a:buNone/>
            </a:pPr>
            <a:r>
              <a:rPr lang="de-AT" sz="2000" b="1" dirty="0" smtClean="0">
                <a:latin typeface="Courier New" pitchFamily="49" charset="0"/>
                <a:cs typeface="Courier New" pitchFamily="49" charset="0"/>
              </a:rPr>
              <a:t>	float gm = length(gradient);</a:t>
            </a:r>
          </a:p>
          <a:p>
            <a:pPr>
              <a:buNone/>
            </a:pPr>
            <a:endParaRPr lang="de-AT" sz="20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AT" sz="20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	//. vector vox; gm; (1.0 - accumA) * vox</a:t>
            </a:r>
          </a:p>
          <a:p>
            <a:pPr>
              <a:buNone/>
            </a:pPr>
            <a:endParaRPr lang="de-AT" sz="20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AT" sz="2000" b="1" dirty="0" smtClean="0">
                <a:latin typeface="Courier New" pitchFamily="49" charset="0"/>
                <a:cs typeface="Courier New" pitchFamily="49" charset="0"/>
              </a:rPr>
              <a:t>	voxMRI *= 1.0 </a:t>
            </a:r>
            <a:r>
              <a:rPr lang="de-AT" sz="2000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/*. + confidence0 */</a:t>
            </a:r>
            <a:r>
              <a:rPr lang="de-AT" sz="20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buNone/>
            </a:pPr>
            <a:endParaRPr lang="de-AT" sz="20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AT" sz="2000" b="1" dirty="0" smtClean="0">
                <a:latin typeface="Courier New" pitchFamily="49" charset="0"/>
                <a:cs typeface="Courier New" pitchFamily="49" charset="0"/>
              </a:rPr>
              <a:t>	accumC += (1.0 - accumA) * color.rgb * vox;</a:t>
            </a:r>
          </a:p>
          <a:p>
            <a:pPr>
              <a:buNone/>
            </a:pPr>
            <a:r>
              <a:rPr lang="de-AT" sz="2000" b="1" dirty="0" smtClean="0">
                <a:latin typeface="Courier New" pitchFamily="49" charset="0"/>
                <a:cs typeface="Courier New" pitchFamily="49" charset="0"/>
              </a:rPr>
              <a:t>	accumA += (1.0 - accumA) * vox;</a:t>
            </a:r>
          </a:p>
          <a:p>
            <a:pPr>
              <a:buNone/>
            </a:pPr>
            <a:endParaRPr lang="de-AT" sz="2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>
                <a:latin typeface="+mn-lt"/>
              </a:rPr>
              <a:pPr>
                <a:defRPr/>
              </a:pPr>
              <a:t>29</a:t>
            </a:fld>
            <a:endParaRPr lang="de-A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9388" y="115888"/>
            <a:ext cx="8424862" cy="4177208"/>
          </a:xfrm>
        </p:spPr>
        <p:txBody>
          <a:bodyPr/>
          <a:lstStyle/>
          <a:p>
            <a:r>
              <a:rPr lang="de-AT" b="0" dirty="0" smtClean="0"/>
              <a:t>Visual Shader-Space Exploration</a:t>
            </a:r>
            <a:br>
              <a:rPr lang="de-AT" b="0" dirty="0" smtClean="0"/>
            </a:b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en-US" sz="2800" b="0" dirty="0" smtClean="0">
                <a:solidFill>
                  <a:schemeClr val="tx1"/>
                </a:solidFill>
              </a:rPr>
              <a:t>A </a:t>
            </a:r>
            <a:r>
              <a:rPr lang="en-US" sz="2800" b="0" dirty="0">
                <a:solidFill>
                  <a:schemeClr val="tx1"/>
                </a:solidFill>
              </a:rPr>
              <a:t>novel method for analysis and exploration of visualization algorithms.</a:t>
            </a:r>
            <a:endParaRPr lang="de-AT" sz="28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4</a:t>
            </a:fld>
            <a:endParaRPr lang="de-AT" dirty="0">
              <a:latin typeface="+mn-lt"/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631" y="1340710"/>
            <a:ext cx="17234058" cy="459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444260" y="980660"/>
            <a:ext cx="9217280" cy="5256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tangle 11"/>
          <p:cNvSpPr/>
          <p:nvPr/>
        </p:nvSpPr>
        <p:spPr>
          <a:xfrm>
            <a:off x="9144000" y="764630"/>
            <a:ext cx="6157490" cy="5472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pic>
        <p:nvPicPr>
          <p:cNvPr id="50207" name="Picture 3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6000" y="799200"/>
            <a:ext cx="8800583" cy="55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vss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000" y="799200"/>
            <a:ext cx="8800583" cy="5544000"/>
          </a:xfrm>
          <a:prstGeom prst="rect">
            <a:avLst/>
          </a:prstGeom>
        </p:spPr>
      </p:pic>
      <p:pic>
        <p:nvPicPr>
          <p:cNvPr id="42" name="Picture 41" descr="vsse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000" y="799200"/>
            <a:ext cx="8800584" cy="5544000"/>
          </a:xfrm>
          <a:prstGeom prst="rect">
            <a:avLst/>
          </a:prstGeom>
        </p:spPr>
      </p:pic>
      <p:pic>
        <p:nvPicPr>
          <p:cNvPr id="43" name="Picture 42" descr="vsse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00" y="799200"/>
            <a:ext cx="8800583" cy="5544000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6372250" y="1772770"/>
            <a:ext cx="216030" cy="216030"/>
          </a:xfrm>
          <a:prstGeom prst="ellipse">
            <a:avLst/>
          </a:prstGeom>
          <a:noFill/>
          <a:ln w="635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Oval 44"/>
          <p:cNvSpPr/>
          <p:nvPr/>
        </p:nvSpPr>
        <p:spPr>
          <a:xfrm>
            <a:off x="7380390" y="1628750"/>
            <a:ext cx="216030" cy="216030"/>
          </a:xfrm>
          <a:prstGeom prst="ellipse">
            <a:avLst/>
          </a:prstGeom>
          <a:noFill/>
          <a:ln w="635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Oval 45"/>
          <p:cNvSpPr/>
          <p:nvPr/>
        </p:nvSpPr>
        <p:spPr>
          <a:xfrm>
            <a:off x="6372250" y="3068950"/>
            <a:ext cx="216030" cy="216030"/>
          </a:xfrm>
          <a:prstGeom prst="ellipse">
            <a:avLst/>
          </a:prstGeom>
          <a:noFill/>
          <a:ln w="635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Oval 47"/>
          <p:cNvSpPr/>
          <p:nvPr/>
        </p:nvSpPr>
        <p:spPr>
          <a:xfrm>
            <a:off x="7956470" y="2996940"/>
            <a:ext cx="216030" cy="216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Oval 46"/>
          <p:cNvSpPr/>
          <p:nvPr/>
        </p:nvSpPr>
        <p:spPr>
          <a:xfrm>
            <a:off x="7092350" y="4005080"/>
            <a:ext cx="216030" cy="216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Oval 48"/>
          <p:cNvSpPr/>
          <p:nvPr/>
        </p:nvSpPr>
        <p:spPr>
          <a:xfrm>
            <a:off x="5868180" y="3212970"/>
            <a:ext cx="216030" cy="216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0" name="Picture 49" descr="vsse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6000" y="799200"/>
            <a:ext cx="8800584" cy="5544000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6876320" y="1772770"/>
            <a:ext cx="216030" cy="216030"/>
          </a:xfrm>
          <a:prstGeom prst="ellipse">
            <a:avLst/>
          </a:prstGeom>
          <a:noFill/>
          <a:ln w="635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Oval 52"/>
          <p:cNvSpPr/>
          <p:nvPr/>
        </p:nvSpPr>
        <p:spPr>
          <a:xfrm>
            <a:off x="6300240" y="2996940"/>
            <a:ext cx="216030" cy="21603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4" name="Picture 53" descr="vsse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6000" y="799200"/>
            <a:ext cx="8800584" cy="5544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8311 L -1.66667E-6 4.444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65104 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-0.70087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-7.40741E-7 L -0.2184 -7.40741E-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104 -2.19653E-6 L -1.35191 -2.1965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78 0.02014 L -0.91545 0.020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191 4.44444E-6 L -0.65104 -0.23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11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01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104 -0.2301 L -0.91875 -0.1460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0182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44" grpId="0" animBg="1"/>
      <p:bldP spid="45" grpId="0" animBg="1"/>
      <p:bldP spid="46" grpId="0" animBg="1"/>
      <p:bldP spid="48" grpId="0" animBg="1"/>
      <p:bldP spid="47" grpId="0" animBg="1"/>
      <p:bldP spid="49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de-A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5</a:t>
            </a:fld>
            <a:endParaRPr lang="de-AT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90" y="907200"/>
            <a:ext cx="8964609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79390" y="907200"/>
            <a:ext cx="8964610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90" y="907200"/>
            <a:ext cx="8964609" cy="536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79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Feature Vectors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707275-EA33-4C2C-A96C-B80BEB93EE54}" type="slidenum">
              <a:rPr lang="de-AT" smtClean="0">
                <a:latin typeface="+mn-lt"/>
              </a:rPr>
              <a:pPr>
                <a:defRPr/>
              </a:pPr>
              <a:t>6</a:t>
            </a:fld>
            <a:endParaRPr lang="de-AT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61662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6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Space Visualization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</a:t>
            </a:r>
            <a:r>
              <a:rPr lang="de-AT" dirty="0" smtClean="0">
                <a:latin typeface="+mn-lt"/>
              </a:rPr>
              <a:t>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7</a:t>
            </a:fld>
            <a:endParaRPr lang="de-AT" dirty="0">
              <a:latin typeface="+mn-lt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30" y="1124680"/>
            <a:ext cx="8209140" cy="513071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0" y="1124680"/>
            <a:ext cx="8209140" cy="5130712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9388" y="115888"/>
            <a:ext cx="8424862" cy="3529142"/>
          </a:xfrm>
        </p:spPr>
        <p:txBody>
          <a:bodyPr/>
          <a:lstStyle/>
          <a:p>
            <a:r>
              <a:rPr lang="en-US" b="0" dirty="0" smtClean="0"/>
              <a:t>Use Case</a:t>
            </a:r>
            <a:endParaRPr lang="de-AT" b="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9063" y="908050"/>
            <a:ext cx="8907462" cy="54737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Dual-modality medical scan</a:t>
            </a:r>
          </a:p>
          <a:p>
            <a:pPr algn="ctr">
              <a:buNone/>
            </a:pPr>
            <a:endParaRPr lang="en-US" sz="1400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dirty="0" smtClean="0">
                <a:solidFill>
                  <a:schemeClr val="accent1"/>
                </a:solidFill>
              </a:rPr>
              <a:t>MRI				       CT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de-A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AT" dirty="0" smtClean="0">
                <a:latin typeface="+mn-lt"/>
              </a:rPr>
              <a:t>Peter Mindek</a:t>
            </a:r>
            <a:endParaRPr lang="de-AT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4B2414D-A5CF-4139-80DF-3B75C00E6110}" type="slidenum">
              <a:rPr lang="de-AT" smtClean="0">
                <a:latin typeface="+mn-lt"/>
              </a:rPr>
              <a:pPr>
                <a:defRPr/>
              </a:pPr>
              <a:t>9</a:t>
            </a:fld>
            <a:endParaRPr lang="de-AT" dirty="0">
              <a:latin typeface="+mn-lt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40" y="2348850"/>
            <a:ext cx="4032560" cy="403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00" y="2348850"/>
            <a:ext cx="4032560" cy="403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PROFILE" val="D:\WINNT\System32\spool\DRIVERS\COLOR\c840i1_sams_d65_fb_2.icc"/>
  <p:tag name="DESTINATIONPROFILE" val="D:\WINNT\System32\spool\DRIVERS\COLOR\Projector_16.08.2005_3_hab.icc"/>
  <p:tag name="RI" val="0"/>
  <p:tag name="VIEW" val="MONITOR"/>
</p:tagLst>
</file>

<file path=ppt/theme/theme1.xml><?xml version="1.0" encoding="utf-8"?>
<a:theme xmlns:a="http://schemas.openxmlformats.org/drawingml/2006/main" name="Blends">
  <a:themeElements>
    <a:clrScheme name="General Insti Colors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11</Pages>
  <Words>294</Words>
  <Application>Microsoft Office PowerPoint</Application>
  <PresentationFormat>On-screen Show (4:3)</PresentationFormat>
  <Paragraphs>156</Paragraphs>
  <Slides>29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Blends</vt:lpstr>
      <vt:lpstr>Visual Parameter Exploration in GPU Shader Space</vt:lpstr>
      <vt:lpstr>Motivation</vt:lpstr>
      <vt:lpstr>Visual Shader-Space Exploration  A novel method for analysis and exploration of visualization algorithms.</vt:lpstr>
      <vt:lpstr>Overview</vt:lpstr>
      <vt:lpstr>Approach</vt:lpstr>
      <vt:lpstr>Feature Vectors</vt:lpstr>
      <vt:lpstr>Parameter Space Visualization</vt:lpstr>
      <vt:lpstr>Use Case</vt:lpstr>
      <vt:lpstr>Data</vt:lpstr>
      <vt:lpstr>Data</vt:lpstr>
      <vt:lpstr>Data</vt:lpstr>
      <vt:lpstr>Data</vt:lpstr>
      <vt:lpstr>Data Attributes</vt:lpstr>
      <vt:lpstr>Data Attributes</vt:lpstr>
      <vt:lpstr>Goal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PowerPoint Presentation</vt:lpstr>
      <vt:lpstr>Summary</vt:lpstr>
      <vt:lpstr>PowerPoint Presentation</vt:lpstr>
      <vt:lpstr>Membership Function</vt:lpstr>
      <vt:lpstr>Parameter Exploration Language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2009-05-18T22:11:47Z</dcterms:created>
  <dcterms:modified xsi:type="dcterms:W3CDTF">2013-06-24T23:55:20Z</dcterms:modified>
</cp:coreProperties>
</file>