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7" r:id="rId2"/>
    <p:sldId id="259" r:id="rId3"/>
    <p:sldId id="291" r:id="rId4"/>
    <p:sldId id="261" r:id="rId5"/>
    <p:sldId id="281" r:id="rId6"/>
    <p:sldId id="304" r:id="rId7"/>
    <p:sldId id="305" r:id="rId8"/>
    <p:sldId id="265" r:id="rId9"/>
    <p:sldId id="267" r:id="rId10"/>
    <p:sldId id="294" r:id="rId11"/>
    <p:sldId id="290" r:id="rId12"/>
    <p:sldId id="269" r:id="rId13"/>
    <p:sldId id="266" r:id="rId14"/>
    <p:sldId id="301" r:id="rId15"/>
    <p:sldId id="283" r:id="rId16"/>
    <p:sldId id="302" r:id="rId17"/>
    <p:sldId id="271" r:id="rId18"/>
    <p:sldId id="272" r:id="rId19"/>
    <p:sldId id="295" r:id="rId20"/>
    <p:sldId id="273" r:id="rId21"/>
    <p:sldId id="275" r:id="rId22"/>
    <p:sldId id="284" r:id="rId23"/>
    <p:sldId id="276" r:id="rId24"/>
    <p:sldId id="296" r:id="rId25"/>
    <p:sldId id="277" r:id="rId26"/>
    <p:sldId id="274" r:id="rId27"/>
    <p:sldId id="288" r:id="rId28"/>
    <p:sldId id="279" r:id="rId29"/>
    <p:sldId id="289" r:id="rId30"/>
    <p:sldId id="278" r:id="rId31"/>
    <p:sldId id="287" r:id="rId32"/>
    <p:sldId id="262" r:id="rId33"/>
    <p:sldId id="293" r:id="rId34"/>
    <p:sldId id="286" r:id="rId35"/>
    <p:sldId id="292" r:id="rId36"/>
    <p:sldId id="299" r:id="rId37"/>
    <p:sldId id="280" r:id="rId38"/>
    <p:sldId id="270" r:id="rId39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ECC00"/>
    <a:srgbClr val="FFFFCC"/>
    <a:srgbClr val="FFFFFF"/>
    <a:srgbClr val="FFE2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5" autoAdjust="0"/>
    <p:restoredTop sz="91458" autoAdjust="0"/>
  </p:normalViewPr>
  <p:slideViewPr>
    <p:cSldViewPr snapToGrid="0">
      <p:cViewPr varScale="1">
        <p:scale>
          <a:sx n="82" d="100"/>
          <a:sy n="82" d="100"/>
        </p:scale>
        <p:origin x="-826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B12B71B-47B6-42C6-873E-DBF39C09D3B1}" type="datetimeFigureOut">
              <a:rPr lang="es-ES"/>
              <a:pPr/>
              <a:t>08/05/2013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D690070-4919-40B1-8F95-F14DBA901558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35414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D97DD51-814B-46E2-9B12-559B59057C0A}" type="datetimeFigureOut">
              <a:rPr lang="es-ES"/>
              <a:pPr/>
              <a:t>08/05/2013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0025362-A47B-4C4E-9E3B-5DC4C0FD31FE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9021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25362-A47B-4C4E-9E3B-5DC4C0FD31FE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9405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Note: this slide is too complicated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25362-A47B-4C4E-9E3B-5DC4C0FD31FE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2284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Show example</a:t>
            </a:r>
            <a:r>
              <a:rPr lang="de-AT" baseline="0" dirty="0" smtClean="0"/>
              <a:t> here for </a:t>
            </a:r>
            <a:r>
              <a:rPr lang="de-AT" baseline="0" dirty="0" smtClean="0"/>
              <a:t>problem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25362-A47B-4C4E-9E3B-5DC4C0FD31FE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2038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Needs</a:t>
            </a:r>
            <a:r>
              <a:rPr lang="de-AT" baseline="0" dirty="0" smtClean="0"/>
              <a:t> example!!!! (show artifact)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25362-A47B-4C4E-9E3B-5DC4C0FD31FE}" type="slidenum">
              <a:rPr lang="es-ES" smtClean="0"/>
              <a:pPr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6558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Show ainamtion here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25362-A47B-4C4E-9E3B-5DC4C0FD31FE}" type="slidenum">
              <a:rPr lang="es-ES" smtClean="0"/>
              <a:pPr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299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Keep</a:t>
            </a:r>
            <a:r>
              <a:rPr lang="de-AT" baseline="0" dirty="0" smtClean="0"/>
              <a:t> limitations short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25362-A47B-4C4E-9E3B-5DC4C0FD31FE}" type="slidenum">
              <a:rPr lang="es-ES" smtClean="0"/>
              <a:pPr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645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Explain terms or shorten slide  (difference</a:t>
            </a:r>
            <a:r>
              <a:rPr lang="de-AT" baseline="0" dirty="0" smtClean="0"/>
              <a:t> between direct and local)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25362-A47B-4C4E-9E3B-5DC4C0FD31FE}" type="slidenum">
              <a:rPr lang="es-ES" smtClean="0"/>
              <a:pPr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8777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Improve this</a:t>
            </a:r>
            <a:r>
              <a:rPr lang="de-AT" baseline="0" dirty="0" smtClean="0"/>
              <a:t> slide!! n</a:t>
            </a:r>
            <a:r>
              <a:rPr lang="de-AT" dirty="0" smtClean="0"/>
              <a:t>ote:</a:t>
            </a:r>
            <a:r>
              <a:rPr lang="de-AT" baseline="0" dirty="0" smtClean="0"/>
              <a:t> show movie here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25362-A47B-4C4E-9E3B-5DC4C0FD31FE}" type="slidenum">
              <a:rPr lang="es-ES" smtClean="0"/>
              <a:pPr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1215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Change</a:t>
            </a:r>
            <a:r>
              <a:rPr lang="de-AT" baseline="0" dirty="0" smtClean="0"/>
              <a:t> this slides!!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25362-A47B-4C4E-9E3B-5DC4C0FD31FE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9405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25362-A47B-4C4E-9E3B-5DC4C0FD31FE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9405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Look for upper-lowercase consistency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25362-A47B-4C4E-9E3B-5DC4C0FD31FE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4787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25362-A47B-4C4E-9E3B-5DC4C0FD31FE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2809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25362-A47B-4C4E-9E3B-5DC4C0FD31FE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2809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Todo:</a:t>
            </a:r>
            <a:r>
              <a:rPr lang="de-AT" baseline="0" dirty="0" smtClean="0"/>
              <a:t> show illustration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25362-A47B-4C4E-9E3B-5DC4C0FD31FE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2809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Make lines thicker (photoshop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25362-A47B-4C4E-9E3B-5DC4C0FD31FE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106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Improve this slide:</a:t>
            </a:r>
            <a:r>
              <a:rPr lang="de-AT" baseline="0" dirty="0" smtClean="0"/>
              <a:t> show illustration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25362-A47B-4C4E-9E3B-5DC4C0FD31FE}" type="slidenum">
              <a:rPr lang="es-ES" smtClean="0"/>
              <a:pPr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1092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6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Picture 5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5" t="13702" r="3094" b="6720"/>
            <a:stretch>
              <a:fillRect/>
            </a:stretch>
          </p:blipFill>
          <p:spPr bwMode="auto">
            <a:xfrm>
              <a:off x="0" y="2477579"/>
              <a:ext cx="9144000" cy="4380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6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5" t="15115" r="3094" b="39876"/>
            <a:stretch>
              <a:fillRect/>
            </a:stretch>
          </p:blipFill>
          <p:spPr bwMode="auto">
            <a:xfrm>
              <a:off x="0" y="0"/>
              <a:ext cx="9144000" cy="2492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9515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96D6B3-A0CF-4917-98D0-EB986DA80CE2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516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BBDFB2-A51D-4E9B-B640-87935E4507E6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9157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9478EB-2D6F-4D8D-93CF-45909768B9F6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481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0C0E5-B470-44A6-B5E5-589C0A9764B4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2825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F4F1AA-FF93-4FD8-94A0-A17514B9D481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5520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gonzalez\Desktop\EG13\Imagen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gonzalez\Desktop\EG13\EUROGRAPHIC_girona_3D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005013" y="4962525"/>
            <a:ext cx="7138987" cy="18954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gonzalez\Desktop\EG13\EUROGRAPHIC_logotip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41288"/>
            <a:ext cx="356076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1 Título"/>
          <p:cNvSpPr>
            <a:spLocks noGrp="1"/>
          </p:cNvSpPr>
          <p:nvPr>
            <p:ph type="ctrTitle"/>
          </p:nvPr>
        </p:nvSpPr>
        <p:spPr>
          <a:xfrm>
            <a:off x="685800" y="1189358"/>
            <a:ext cx="7772400" cy="1470025"/>
          </a:xfrm>
        </p:spPr>
        <p:txBody>
          <a:bodyPr/>
          <a:lstStyle>
            <a:lvl1pPr>
              <a:defRPr baseline="0">
                <a:solidFill>
                  <a:srgbClr val="FECC00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20" name="2 Subtítulo"/>
          <p:cNvSpPr>
            <a:spLocks noGrp="1"/>
          </p:cNvSpPr>
          <p:nvPr>
            <p:ph type="subTitle" idx="1"/>
          </p:nvPr>
        </p:nvSpPr>
        <p:spPr>
          <a:xfrm>
            <a:off x="1371600" y="2862695"/>
            <a:ext cx="6400800" cy="1484585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1253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8 Llamada ovalada"/>
          <p:cNvSpPr/>
          <p:nvPr userDrawn="1"/>
        </p:nvSpPr>
        <p:spPr>
          <a:xfrm>
            <a:off x="2711450" y="4049713"/>
            <a:ext cx="2743200" cy="2044700"/>
          </a:xfrm>
          <a:prstGeom prst="wedgeEllipseCallout">
            <a:avLst>
              <a:gd name="adj1" fmla="val -42361"/>
              <a:gd name="adj2" fmla="val 6902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5" name="23 Rectángulo redondeado"/>
          <p:cNvSpPr>
            <a:spLocks noChangeArrowheads="1"/>
          </p:cNvSpPr>
          <p:nvPr userDrawn="1"/>
        </p:nvSpPr>
        <p:spPr bwMode="auto">
          <a:xfrm>
            <a:off x="457200" y="276225"/>
            <a:ext cx="8248650" cy="808038"/>
          </a:xfrm>
          <a:prstGeom prst="roundRect">
            <a:avLst>
              <a:gd name="adj" fmla="val 13606"/>
            </a:avLst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a-ES">
              <a:latin typeface="Arial" charset="0"/>
            </a:endParaRPr>
          </a:p>
        </p:txBody>
      </p:sp>
      <p:sp>
        <p:nvSpPr>
          <p:cNvPr id="31" name="1 Título"/>
          <p:cNvSpPr>
            <a:spLocks noGrp="1"/>
          </p:cNvSpPr>
          <p:nvPr>
            <p:ph type="title"/>
          </p:nvPr>
        </p:nvSpPr>
        <p:spPr>
          <a:xfrm>
            <a:off x="457200" y="265981"/>
            <a:ext cx="8229600" cy="810344"/>
          </a:xfrm>
        </p:spPr>
        <p:txBody>
          <a:bodyPr>
            <a:no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13" name="2 Marcador de contenido"/>
          <p:cNvSpPr>
            <a:spLocks noGrp="1"/>
          </p:cNvSpPr>
          <p:nvPr>
            <p:ph idx="1"/>
          </p:nvPr>
        </p:nvSpPr>
        <p:spPr>
          <a:xfrm>
            <a:off x="457200" y="1266825"/>
            <a:ext cx="8229600" cy="4600576"/>
          </a:xfrm>
        </p:spPr>
        <p:txBody>
          <a:bodyPr/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6667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43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F2DDF3-304A-4993-84D6-CC96EB41B02B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5813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FE8732-1442-471E-BDC4-2210B661A52D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5809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30AD8-7671-45EB-80B0-9B0F9ADB70A9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3744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5CE82D-9034-47D9-B384-2FD6747DCC8B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12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 Título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18" name="2 Subtítulo"/>
          <p:cNvSpPr>
            <a:spLocks noGrp="1"/>
          </p:cNvSpPr>
          <p:nvPr>
            <p:ph type="subTitle" idx="1"/>
          </p:nvPr>
        </p:nvSpPr>
        <p:spPr>
          <a:xfrm>
            <a:off x="1371600" y="3024535"/>
            <a:ext cx="6400800" cy="1484585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0541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4509B3E2-DB75-4569-83AC-77015B5DA88F}" type="slidenum">
              <a:rPr lang="es-ES"/>
              <a:pPr/>
              <a:t>‹#›</a:t>
            </a:fld>
            <a:endParaRPr lang="es-ES"/>
          </a:p>
        </p:txBody>
      </p:sp>
      <p:pic>
        <p:nvPicPr>
          <p:cNvPr id="7" name="Picture 2" descr="C:\Users\matt\Downloads\vmml-highres-whitebackground.jp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666" y="6051746"/>
            <a:ext cx="2819556" cy="78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688" r:id="rId5"/>
    <p:sldLayoutId id="2147483689" r:id="rId6"/>
    <p:sldLayoutId id="2147483690" r:id="rId7"/>
    <p:sldLayoutId id="2147483691" r:id="rId8"/>
    <p:sldLayoutId id="214748370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3 Título"/>
          <p:cNvSpPr>
            <a:spLocks noGrp="1"/>
          </p:cNvSpPr>
          <p:nvPr>
            <p:ph type="ctrTitle"/>
          </p:nvPr>
        </p:nvSpPr>
        <p:spPr>
          <a:xfrm>
            <a:off x="685800" y="983298"/>
            <a:ext cx="7772400" cy="1470025"/>
          </a:xfrm>
        </p:spPr>
        <p:txBody>
          <a:bodyPr/>
          <a:lstStyle/>
          <a:p>
            <a:pPr eaLnBrk="1" hangingPunct="1"/>
            <a:r>
              <a:rPr lang="ca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Freeform Shadow Boundary Editing</a:t>
            </a:r>
            <a:endParaRPr lang="es-E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1" name="4 Subtítulo"/>
          <p:cNvSpPr>
            <a:spLocks noGrp="1"/>
          </p:cNvSpPr>
          <p:nvPr>
            <p:ph type="subTitle" idx="1"/>
          </p:nvPr>
        </p:nvSpPr>
        <p:spPr>
          <a:xfrm>
            <a:off x="1379220" y="2534603"/>
            <a:ext cx="6400800" cy="1484312"/>
          </a:xfrm>
        </p:spPr>
        <p:txBody>
          <a:bodyPr/>
          <a:lstStyle/>
          <a:p>
            <a:pPr eaLnBrk="1" hangingPunct="1"/>
            <a:r>
              <a:rPr lang="ca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Oliver Mattausch</a:t>
            </a:r>
            <a:r>
              <a:rPr lang="ca-ES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ca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Takeo Igarashi</a:t>
            </a:r>
            <a:r>
              <a:rPr lang="ca-ES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ca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Michael Wimmer</a:t>
            </a:r>
            <a:r>
              <a:rPr lang="ca-ES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ca-E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ca-ES" sz="28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Zurich</a:t>
            </a:r>
            <a:r>
              <a:rPr lang="ca-ES" sz="2800" baseline="300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ca-ES" sz="28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a-ES" sz="28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a-ES" sz="28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University of </a:t>
            </a:r>
            <a:r>
              <a:rPr lang="ca-ES" sz="28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Tokyo</a:t>
            </a:r>
            <a:r>
              <a:rPr lang="ca-ES" sz="2800" baseline="300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br>
              <a:rPr lang="ca-ES" sz="2800" baseline="300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a-ES" sz="28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Vienna Technical </a:t>
            </a:r>
            <a:r>
              <a:rPr lang="ca-ES" sz="28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</a:t>
            </a:r>
            <a:r>
              <a:rPr lang="ca-ES" sz="2800" baseline="300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ca-ES" sz="28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a-ES" sz="28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sz="2800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matt\Downloads\vmml-highres-white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5" y="6055566"/>
            <a:ext cx="2465945" cy="69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</a:t>
            </a:r>
            <a:r>
              <a:rPr lang="en-US" dirty="0"/>
              <a:t>Our Framework: Outline</a:t>
            </a:r>
            <a:endParaRPr lang="es-ES" dirty="0" smtClean="0"/>
          </a:p>
        </p:txBody>
      </p:sp>
      <p:sp>
        <p:nvSpPr>
          <p:cNvPr id="8195" name="6 Marcador de contenido"/>
          <p:cNvSpPr>
            <a:spLocks noGrp="1"/>
          </p:cNvSpPr>
          <p:nvPr>
            <p:ph idx="1"/>
          </p:nvPr>
        </p:nvSpPr>
        <p:spPr>
          <a:xfrm>
            <a:off x="457200" y="1266825"/>
            <a:ext cx="8442960" cy="4600575"/>
          </a:xfrm>
        </p:spPr>
        <p:txBody>
          <a:bodyPr/>
          <a:lstStyle/>
          <a:p>
            <a:pPr marL="358775" lvl="1" indent="-358775">
              <a:buSzPct val="100000"/>
              <a:buFont typeface="+mj-lt"/>
              <a:buAutoNum type="arabicPeriod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dirty="0" smtClean="0"/>
              <a:t>Artistic </a:t>
            </a:r>
            <a:r>
              <a:rPr lang="en-US" dirty="0"/>
              <a:t>edits of physical </a:t>
            </a:r>
            <a:r>
              <a:rPr lang="en-US" dirty="0" smtClean="0"/>
              <a:t>shadow boundary</a:t>
            </a:r>
            <a:endParaRPr lang="en-US" dirty="0"/>
          </a:p>
          <a:p>
            <a:pPr marL="358775" lvl="1" indent="-358775">
              <a:buSzPct val="100000"/>
              <a:buFont typeface="+mj-lt"/>
              <a:buAutoNum type="arabicPeriod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Make shadow edits consistent over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time</a:t>
            </a:r>
          </a:p>
          <a:p>
            <a:pPr marL="358775" lvl="1" indent="-358775">
              <a:buSzPct val="100000"/>
              <a:buFont typeface="+mj-lt"/>
              <a:buAutoNum type="arabicPeriod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Render edited shadows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6" descr="C:\work\svn\svnmatt\trunk\shadowtweak\images\teaser_normal_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4198"/>
            <a:ext cx="3999880" cy="387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4213613" y="4434549"/>
            <a:ext cx="548430" cy="4629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" name="Picture 5" descr="C:\work\svn\svnmatt\trunk\shadowtweak\images\teaser_new_3_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796" y="2991774"/>
            <a:ext cx="4296204" cy="387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3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Step </a:t>
            </a:r>
            <a:r>
              <a:rPr lang="en-US" dirty="0" smtClean="0"/>
              <a:t>1) Shadow Boundary Editing</a:t>
            </a:r>
            <a:endParaRPr lang="es-ES" dirty="0" smtClean="0"/>
          </a:p>
        </p:txBody>
      </p:sp>
      <p:sp>
        <p:nvSpPr>
          <p:cNvPr id="8195" name="6 Marcador de contenido"/>
          <p:cNvSpPr>
            <a:spLocks noGrp="1"/>
          </p:cNvSpPr>
          <p:nvPr>
            <p:ph idx="1"/>
          </p:nvPr>
        </p:nvSpPr>
        <p:spPr>
          <a:xfrm>
            <a:off x="457200" y="1266825"/>
            <a:ext cx="8442960" cy="4600575"/>
          </a:xfrm>
        </p:spPr>
        <p:txBody>
          <a:bodyPr/>
          <a:lstStyle/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Edit </a:t>
            </a:r>
            <a:r>
              <a:rPr lang="en-US" sz="2800" dirty="0"/>
              <a:t>shadow </a:t>
            </a:r>
            <a:r>
              <a:rPr lang="en-US" sz="2800" dirty="0" smtClean="0"/>
              <a:t>boundaries </a:t>
            </a:r>
            <a:r>
              <a:rPr lang="en-US" sz="2800" dirty="0" smtClean="0">
                <a:solidFill>
                  <a:schemeClr val="accent5"/>
                </a:solidFill>
              </a:rPr>
              <a:t>directly</a:t>
            </a:r>
            <a:r>
              <a:rPr lang="en-US" sz="2800" dirty="0" smtClean="0"/>
              <a:t> on receiver geometry</a:t>
            </a:r>
            <a:endParaRPr lang="en-US" sz="2800" dirty="0"/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Use </a:t>
            </a:r>
            <a:r>
              <a:rPr lang="en-US" sz="2800" dirty="0" smtClean="0">
                <a:solidFill>
                  <a:schemeClr val="accent5"/>
                </a:solidFill>
              </a:rPr>
              <a:t>uniform</a:t>
            </a:r>
            <a:r>
              <a:rPr lang="en-US" sz="2800" dirty="0" smtClean="0"/>
              <a:t> interface for all cases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799447"/>
            <a:ext cx="4777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chemeClr val="accent5"/>
                </a:solidFill>
              </a:rPr>
              <a:t>self shadows + non planar receivers</a:t>
            </a:r>
            <a:endParaRPr lang="de-AT" sz="2400" dirty="0">
              <a:solidFill>
                <a:schemeClr val="accent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38042" y="2784660"/>
            <a:ext cx="2328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chemeClr val="accent5"/>
                </a:solidFill>
              </a:rPr>
              <a:t>contact shadows</a:t>
            </a:r>
            <a:endParaRPr lang="de-AT" sz="2400" dirty="0">
              <a:solidFill>
                <a:schemeClr val="accent5"/>
              </a:solidFill>
            </a:endParaRPr>
          </a:p>
        </p:txBody>
      </p:sp>
      <p:pic>
        <p:nvPicPr>
          <p:cNvPr id="11" name="Picture 2" descr="C:\work\svn\svnmatt\trunk\shadowtweak\images\sho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077" y="3385758"/>
            <a:ext cx="4717911" cy="347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/>
          <p:cNvSpPr/>
          <p:nvPr/>
        </p:nvSpPr>
        <p:spPr>
          <a:xfrm rot="19949587">
            <a:off x="2762317" y="6468323"/>
            <a:ext cx="373242" cy="202111"/>
          </a:xfrm>
          <a:prstGeom prst="rightArrow">
            <a:avLst>
              <a:gd name="adj1" fmla="val 50000"/>
              <a:gd name="adj2" fmla="val 126982"/>
            </a:avLst>
          </a:prstGeom>
          <a:solidFill>
            <a:schemeClr val="bg1">
              <a:lumMod val="65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8674" name="Picture 2" descr="C:\work\svn\svnmatt\trunk\shadowtweak\images\dragging1_cropp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71" y="3366789"/>
            <a:ext cx="3945215" cy="350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 rot="14926470">
            <a:off x="1512964" y="5647497"/>
            <a:ext cx="373242" cy="202111"/>
          </a:xfrm>
          <a:prstGeom prst="rightArrow">
            <a:avLst>
              <a:gd name="adj1" fmla="val 50000"/>
              <a:gd name="adj2" fmla="val 126982"/>
            </a:avLst>
          </a:prstGeom>
          <a:solidFill>
            <a:schemeClr val="bg1">
              <a:lumMod val="65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rot="18155984">
            <a:off x="4244136" y="6516239"/>
            <a:ext cx="373242" cy="202111"/>
          </a:xfrm>
          <a:prstGeom prst="rightArrow">
            <a:avLst>
              <a:gd name="adj1" fmla="val 50000"/>
              <a:gd name="adj2" fmla="val 126982"/>
            </a:avLst>
          </a:prstGeom>
          <a:solidFill>
            <a:schemeClr val="bg1">
              <a:lumMod val="65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22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</a:t>
            </a:r>
            <a:r>
              <a:rPr lang="ca-ES" dirty="0"/>
              <a:t>Step </a:t>
            </a:r>
            <a:r>
              <a:rPr lang="en-US" dirty="0"/>
              <a:t>1</a:t>
            </a:r>
            <a:r>
              <a:rPr lang="en-US" dirty="0" smtClean="0"/>
              <a:t>) Shadow Boundaries</a:t>
            </a:r>
            <a:endParaRPr lang="es-ES" dirty="0" smtClean="0"/>
          </a:p>
        </p:txBody>
      </p:sp>
      <p:sp>
        <p:nvSpPr>
          <p:cNvPr id="8195" name="6 Marcador de contenido"/>
          <p:cNvSpPr>
            <a:spLocks noGrp="1"/>
          </p:cNvSpPr>
          <p:nvPr>
            <p:ph idx="1"/>
          </p:nvPr>
        </p:nvSpPr>
        <p:spPr>
          <a:xfrm>
            <a:off x="457200" y="1266825"/>
            <a:ext cx="8442960" cy="4600575"/>
          </a:xfrm>
        </p:spPr>
        <p:txBody>
          <a:bodyPr/>
          <a:lstStyle/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Project silhouette curves into scene to get boundaries</a:t>
            </a:r>
            <a:endParaRPr lang="en-US" sz="2800" dirty="0"/>
          </a:p>
        </p:txBody>
      </p:sp>
      <p:pic>
        <p:nvPicPr>
          <p:cNvPr id="27650" name="Picture 2" descr="C:\work\svn\svnmatt\trunk\shadowtweak\images\smoothboundari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790" y="2267881"/>
            <a:ext cx="4018917" cy="458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work\svn\svnmatt\trunk\shadowtweak\images\smoothsil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89" y="2273921"/>
            <a:ext cx="4018917" cy="458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17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</a:t>
            </a:r>
            <a:r>
              <a:rPr lang="en-US" dirty="0" smtClean="0"/>
              <a:t>Step 1) </a:t>
            </a:r>
            <a:r>
              <a:rPr lang="ca-ES" dirty="0"/>
              <a:t>Interactive Update</a:t>
            </a:r>
            <a:endParaRPr lang="es-ES" dirty="0" smtClean="0"/>
          </a:p>
        </p:txBody>
      </p:sp>
      <p:pic>
        <p:nvPicPr>
          <p:cNvPr id="4" name="Picture 6" descr="C:\work\svn\svnmatt\trunk\shadowtweak\images\teaser_normal_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85" y="1129725"/>
            <a:ext cx="2985378" cy="289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work\svn\svnmatt\trunk\shadowtweak\images\teaser_new_3_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67" y="4167485"/>
            <a:ext cx="2985396" cy="269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work\svn\svnmatt\trunk\shadowtweak\images\teaser_combined_cursor_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70" y="1129725"/>
            <a:ext cx="2895763" cy="566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25881" y="1129725"/>
            <a:ext cx="1483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/>
              <a:t>m</a:t>
            </a:r>
            <a:r>
              <a:rPr lang="de-AT" sz="2400" dirty="0" smtClean="0">
                <a:solidFill>
                  <a:schemeClr val="tx1"/>
                </a:solidFill>
              </a:rPr>
              <a:t>ouse </a:t>
            </a:r>
            <a:br>
              <a:rPr lang="de-AT" sz="2400" dirty="0" smtClean="0">
                <a:solidFill>
                  <a:schemeClr val="tx1"/>
                </a:solidFill>
              </a:rPr>
            </a:br>
            <a:r>
              <a:rPr lang="de-AT" sz="2400" dirty="0" smtClean="0">
                <a:solidFill>
                  <a:schemeClr val="tx1"/>
                </a:solidFill>
              </a:rPr>
              <a:t>dragging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832417" y="1960722"/>
            <a:ext cx="1670002" cy="4629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Right Arrow 8"/>
          <p:cNvSpPr/>
          <p:nvPr/>
        </p:nvSpPr>
        <p:spPr>
          <a:xfrm rot="10800000">
            <a:off x="3868422" y="5281273"/>
            <a:ext cx="1597994" cy="4629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TextBox 10"/>
          <p:cNvSpPr txBox="1"/>
          <p:nvPr/>
        </p:nvSpPr>
        <p:spPr>
          <a:xfrm>
            <a:off x="3640310" y="4286157"/>
            <a:ext cx="2348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/>
              <a:t>r</a:t>
            </a:r>
            <a:r>
              <a:rPr lang="de-AT" sz="2400" dirty="0" smtClean="0">
                <a:solidFill>
                  <a:schemeClr val="tx1"/>
                </a:solidFill>
              </a:rPr>
              <a:t>ecompute + render shadow</a:t>
            </a:r>
            <a:endParaRPr lang="de-AT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2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Edit shadow boundary by dragging </a:t>
            </a:r>
            <a:r>
              <a:rPr lang="de-AT" dirty="0" smtClean="0">
                <a:solidFill>
                  <a:schemeClr val="accent1"/>
                </a:solidFill>
              </a:rPr>
              <a:t>shadow handles</a:t>
            </a:r>
            <a:endParaRPr lang="de-AT" dirty="0">
              <a:solidFill>
                <a:schemeClr val="accent1"/>
              </a:solidFill>
            </a:endParaRPr>
          </a:p>
        </p:txBody>
      </p:sp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Step 1) Interactive Update</a:t>
            </a:r>
            <a:endParaRPr lang="es-ES" dirty="0" smtClean="0"/>
          </a:p>
        </p:txBody>
      </p:sp>
      <p:pic>
        <p:nvPicPr>
          <p:cNvPr id="5123" name="Picture 3" descr="C:\work\svn\svnmatt\trunk\shadowtweak\figs\boundar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04" y="2308677"/>
            <a:ext cx="8540751" cy="345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42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Step 1) Mouse Dragging</a:t>
            </a:r>
            <a:endParaRPr lang="es-ES" dirty="0" smtClean="0"/>
          </a:p>
        </p:txBody>
      </p:sp>
      <p:sp>
        <p:nvSpPr>
          <p:cNvPr id="8195" name="6 Marcador de contenido"/>
          <p:cNvSpPr>
            <a:spLocks noGrp="1"/>
          </p:cNvSpPr>
          <p:nvPr>
            <p:ph idx="1"/>
          </p:nvPr>
        </p:nvSpPr>
        <p:spPr>
          <a:xfrm>
            <a:off x="457200" y="1266825"/>
            <a:ext cx="8442960" cy="4600575"/>
          </a:xfrm>
        </p:spPr>
        <p:txBody>
          <a:bodyPr/>
          <a:lstStyle/>
          <a:p>
            <a:pPr marL="0" indent="0">
              <a:buSzPct val="74000"/>
              <a:buNone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endParaRPr lang="en-US" sz="2800" dirty="0" smtClean="0"/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endParaRPr lang="en-US" sz="2800" dirty="0" smtClean="0"/>
          </a:p>
        </p:txBody>
      </p:sp>
      <p:pic>
        <p:nvPicPr>
          <p:cNvPr id="3074" name="Picture 2" descr="C:\work\svn\svnmatt\trunk\shadowtweak\images\movie-film-camer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8497">
            <a:off x="206993" y="1788053"/>
            <a:ext cx="717763" cy="60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489692" y="2497157"/>
            <a:ext cx="1051023" cy="84167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46467" y="2558142"/>
            <a:ext cx="2080852" cy="156137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45" idx="0"/>
          </p:cNvCxnSpPr>
          <p:nvPr/>
        </p:nvCxnSpPr>
        <p:spPr>
          <a:xfrm>
            <a:off x="746467" y="2558142"/>
            <a:ext cx="938201" cy="357212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70401" y="4119515"/>
            <a:ext cx="5065048" cy="2112973"/>
          </a:xfrm>
          <a:custGeom>
            <a:avLst/>
            <a:gdLst>
              <a:gd name="connsiteX0" fmla="*/ 5682343 w 5682343"/>
              <a:gd name="connsiteY0" fmla="*/ 1301570 h 2112973"/>
              <a:gd name="connsiteX1" fmla="*/ 3472543 w 5682343"/>
              <a:gd name="connsiteY1" fmla="*/ 82370 h 2112973"/>
              <a:gd name="connsiteX2" fmla="*/ 2373086 w 5682343"/>
              <a:gd name="connsiteY2" fmla="*/ 191227 h 2112973"/>
              <a:gd name="connsiteX3" fmla="*/ 2405743 w 5682343"/>
              <a:gd name="connsiteY3" fmla="*/ 844370 h 2112973"/>
              <a:gd name="connsiteX4" fmla="*/ 3004457 w 5682343"/>
              <a:gd name="connsiteY4" fmla="*/ 1170941 h 2112973"/>
              <a:gd name="connsiteX5" fmla="*/ 2471057 w 5682343"/>
              <a:gd name="connsiteY5" fmla="*/ 1834970 h 2112973"/>
              <a:gd name="connsiteX6" fmla="*/ 1415143 w 5682343"/>
              <a:gd name="connsiteY6" fmla="*/ 2107112 h 2112973"/>
              <a:gd name="connsiteX7" fmla="*/ 0 w 5682343"/>
              <a:gd name="connsiteY7" fmla="*/ 1606370 h 2112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2343" h="2112973">
                <a:moveTo>
                  <a:pt x="5682343" y="1301570"/>
                </a:moveTo>
                <a:cubicBezTo>
                  <a:pt x="4853214" y="784498"/>
                  <a:pt x="4024086" y="267427"/>
                  <a:pt x="3472543" y="82370"/>
                </a:cubicBezTo>
                <a:cubicBezTo>
                  <a:pt x="2921000" y="-102687"/>
                  <a:pt x="2550886" y="64227"/>
                  <a:pt x="2373086" y="191227"/>
                </a:cubicBezTo>
                <a:cubicBezTo>
                  <a:pt x="2195286" y="318227"/>
                  <a:pt x="2300515" y="681084"/>
                  <a:pt x="2405743" y="844370"/>
                </a:cubicBezTo>
                <a:cubicBezTo>
                  <a:pt x="2510971" y="1007656"/>
                  <a:pt x="2993571" y="1005841"/>
                  <a:pt x="3004457" y="1170941"/>
                </a:cubicBezTo>
                <a:cubicBezTo>
                  <a:pt x="3015343" y="1336041"/>
                  <a:pt x="2735943" y="1678942"/>
                  <a:pt x="2471057" y="1834970"/>
                </a:cubicBezTo>
                <a:cubicBezTo>
                  <a:pt x="2206171" y="1990998"/>
                  <a:pt x="1826986" y="2145212"/>
                  <a:pt x="1415143" y="2107112"/>
                </a:cubicBezTo>
                <a:cubicBezTo>
                  <a:pt x="1003300" y="2069012"/>
                  <a:pt x="232228" y="1686198"/>
                  <a:pt x="0" y="1606370"/>
                </a:cubicBezTo>
              </a:path>
            </a:pathLst>
          </a:custGeom>
          <a:noFill/>
          <a:ln w="31750"/>
          <a:effectLst>
            <a:outerShdw blurRad="1524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3" name="Oval 22"/>
          <p:cNvSpPr/>
          <p:nvPr/>
        </p:nvSpPr>
        <p:spPr>
          <a:xfrm>
            <a:off x="2941620" y="2497157"/>
            <a:ext cx="2060591" cy="7472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7" name="Picture 3" descr="C:\Users\matt\Downloads\103px-Light_bulb_icon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94658" y="1069507"/>
            <a:ext cx="387128" cy="55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/>
          <p:cNvCxnSpPr>
            <a:stCxn id="27" idx="0"/>
          </p:cNvCxnSpPr>
          <p:nvPr/>
        </p:nvCxnSpPr>
        <p:spPr>
          <a:xfrm flipH="1">
            <a:off x="2298472" y="1622010"/>
            <a:ext cx="789750" cy="259973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795019" y="1669239"/>
            <a:ext cx="293203" cy="24975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2827319" y="2756461"/>
            <a:ext cx="204451" cy="20445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3" name="Oval 42"/>
          <p:cNvSpPr/>
          <p:nvPr/>
        </p:nvSpPr>
        <p:spPr>
          <a:xfrm>
            <a:off x="2587981" y="2768536"/>
            <a:ext cx="204451" cy="20445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4" name="Oval 43"/>
          <p:cNvSpPr/>
          <p:nvPr/>
        </p:nvSpPr>
        <p:spPr>
          <a:xfrm>
            <a:off x="2690207" y="4017289"/>
            <a:ext cx="204451" cy="20445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5" name="Oval 44"/>
          <p:cNvSpPr/>
          <p:nvPr/>
        </p:nvSpPr>
        <p:spPr>
          <a:xfrm>
            <a:off x="1582442" y="6130262"/>
            <a:ext cx="204451" cy="20445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0" name="Oval 49"/>
          <p:cNvSpPr/>
          <p:nvPr/>
        </p:nvSpPr>
        <p:spPr>
          <a:xfrm>
            <a:off x="746467" y="2939139"/>
            <a:ext cx="204451" cy="20445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1" name="Oval 50"/>
          <p:cNvSpPr/>
          <p:nvPr/>
        </p:nvSpPr>
        <p:spPr>
          <a:xfrm>
            <a:off x="1015203" y="2756459"/>
            <a:ext cx="204451" cy="20445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6 Marcador de contenido"/>
          <p:cNvSpPr txBox="1">
            <a:spLocks/>
          </p:cNvSpPr>
          <p:nvPr/>
        </p:nvSpPr>
        <p:spPr bwMode="auto">
          <a:xfrm>
            <a:off x="5065745" y="1410866"/>
            <a:ext cx="3754405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000" dirty="0" smtClean="0"/>
              <a:t>Obtain silhouette a and handle </a:t>
            </a:r>
            <a:br>
              <a:rPr lang="en-US" sz="2000" dirty="0" smtClean="0"/>
            </a:br>
            <a:r>
              <a:rPr lang="en-US" sz="2000" dirty="0" smtClean="0"/>
              <a:t>b from </a:t>
            </a:r>
            <a:r>
              <a:rPr lang="en-US" sz="2000" dirty="0" smtClean="0">
                <a:solidFill>
                  <a:schemeClr val="accent1"/>
                </a:solidFill>
              </a:rPr>
              <a:t>physical shadow</a:t>
            </a:r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000" dirty="0" smtClean="0"/>
              <a:t>Drag handle in screen space from c to d </a:t>
            </a:r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000" dirty="0" smtClean="0"/>
              <a:t>Project handle to ground e</a:t>
            </a:r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000" dirty="0" smtClean="0"/>
              <a:t>Compute modified silhouette f</a:t>
            </a:r>
            <a:br>
              <a:rPr lang="en-US" sz="2000" dirty="0" smtClean="0"/>
            </a:br>
            <a:r>
              <a:rPr lang="en-US" sz="2000" dirty="0" smtClean="0"/>
              <a:t>(choose plane </a:t>
            </a:r>
            <a:r>
              <a:rPr lang="en-US" sz="2000" dirty="0" smtClean="0">
                <a:solidFill>
                  <a:schemeClr val="accent1"/>
                </a:solidFill>
              </a:rPr>
              <a:t>perpendicular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to light)</a:t>
            </a:r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000" dirty="0" smtClean="0"/>
              <a:t>Cast ray from f to e to find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>
                <a:solidFill>
                  <a:schemeClr val="accent1"/>
                </a:solidFill>
              </a:rPr>
              <a:t>final </a:t>
            </a:r>
            <a:r>
              <a:rPr lang="en-US" sz="2000" dirty="0" smtClean="0">
                <a:solidFill>
                  <a:schemeClr val="accent1"/>
                </a:solidFill>
              </a:rPr>
              <a:t>handle position</a:t>
            </a:r>
            <a:r>
              <a:rPr lang="en-US" sz="2000" dirty="0" smtClean="0"/>
              <a:t> g</a:t>
            </a:r>
          </a:p>
          <a:p>
            <a:pPr marL="0" indent="0">
              <a:buSzPct val="74000"/>
              <a:buFont typeface="Arial" charset="0"/>
              <a:buNone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endParaRPr lang="en-US" sz="2400" dirty="0" smtClean="0"/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endParaRPr lang="en-US" sz="2800" dirty="0" smtClean="0"/>
          </a:p>
        </p:txBody>
      </p:sp>
      <p:sp>
        <p:nvSpPr>
          <p:cNvPr id="55" name="Oval 54"/>
          <p:cNvSpPr/>
          <p:nvPr/>
        </p:nvSpPr>
        <p:spPr>
          <a:xfrm>
            <a:off x="2196247" y="4119515"/>
            <a:ext cx="204451" cy="20445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6" name="U-Turn Arrow 55"/>
          <p:cNvSpPr/>
          <p:nvPr/>
        </p:nvSpPr>
        <p:spPr>
          <a:xfrm rot="16200000" flipV="1">
            <a:off x="7471561" y="3121423"/>
            <a:ext cx="2634583" cy="571889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785270" y="2661581"/>
            <a:ext cx="64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a</a:t>
            </a:r>
            <a:endParaRPr lang="de-AT" dirty="0"/>
          </a:p>
        </p:txBody>
      </p:sp>
      <p:sp>
        <p:nvSpPr>
          <p:cNvPr id="58" name="TextBox 57"/>
          <p:cNvSpPr txBox="1"/>
          <p:nvPr/>
        </p:nvSpPr>
        <p:spPr>
          <a:xfrm>
            <a:off x="2644413" y="3934849"/>
            <a:ext cx="64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b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970073" y="2667434"/>
            <a:ext cx="64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c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87512" y="2855578"/>
            <a:ext cx="64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d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537223" y="6030698"/>
            <a:ext cx="64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554404" y="2696002"/>
            <a:ext cx="32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f</a:t>
            </a:r>
            <a:endParaRPr lang="de-AT" dirty="0"/>
          </a:p>
        </p:txBody>
      </p:sp>
      <p:sp>
        <p:nvSpPr>
          <p:cNvPr id="63" name="TextBox 62"/>
          <p:cNvSpPr txBox="1"/>
          <p:nvPr/>
        </p:nvSpPr>
        <p:spPr>
          <a:xfrm>
            <a:off x="2144908" y="4004095"/>
            <a:ext cx="64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20434" y="2060138"/>
            <a:ext cx="97581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accent1"/>
                </a:solidFill>
              </a:rPr>
              <a:t>screen</a:t>
            </a:r>
            <a:endParaRPr lang="de-AT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4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3" grpId="0" animBg="1"/>
      <p:bldP spid="44" grpId="0" animBg="1"/>
      <p:bldP spid="45" grpId="0" animBg="1"/>
      <p:bldP spid="50" grpId="0" animBg="1"/>
      <p:bldP spid="51" grpId="0" animBg="1"/>
      <p:bldP spid="55" grpId="0" animBg="1"/>
      <p:bldP spid="56" grpId="0" animBg="1"/>
      <p:bldP spid="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Step 1) Freeform curve editing</a:t>
            </a:r>
            <a:endParaRPr lang="es-ES" dirty="0" smtClean="0"/>
          </a:p>
        </p:txBody>
      </p:sp>
      <p:sp>
        <p:nvSpPr>
          <p:cNvPr id="8195" name="6 Marcador de contenido"/>
          <p:cNvSpPr>
            <a:spLocks noGrp="1"/>
          </p:cNvSpPr>
          <p:nvPr>
            <p:ph idx="1"/>
          </p:nvPr>
        </p:nvSpPr>
        <p:spPr>
          <a:xfrm>
            <a:off x="457200" y="1266825"/>
            <a:ext cx="8442960" cy="4600575"/>
          </a:xfrm>
        </p:spPr>
        <p:txBody>
          <a:bodyPr/>
          <a:lstStyle/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Handles are </a:t>
            </a:r>
            <a:r>
              <a:rPr lang="en-US" sz="2800" dirty="0" smtClean="0">
                <a:solidFill>
                  <a:srgbClr val="00B0F0"/>
                </a:solidFill>
              </a:rPr>
              <a:t>control points </a:t>
            </a:r>
            <a:r>
              <a:rPr lang="en-US" sz="2800" dirty="0" smtClean="0"/>
              <a:t>for freeform curve editing</a:t>
            </a:r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2D deformation on surface</a:t>
            </a:r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We use moving least squares [Schaeffer06] (fast!)</a:t>
            </a:r>
            <a:endParaRPr lang="en-US" sz="2400" dirty="0" smtClean="0"/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Shadow </a:t>
            </a:r>
            <a:r>
              <a:rPr lang="en-US" sz="2800" dirty="0" smtClean="0"/>
              <a:t>boundary closely</a:t>
            </a:r>
            <a:r>
              <a:rPr lang="en-US" sz="2800" dirty="0" smtClean="0"/>
              <a:t> </a:t>
            </a:r>
            <a:r>
              <a:rPr lang="en-US" sz="2800" dirty="0" smtClean="0"/>
              <a:t>follows </a:t>
            </a:r>
            <a:r>
              <a:rPr lang="en-US" sz="2800" dirty="0" smtClean="0"/>
              <a:t>mouse </a:t>
            </a:r>
            <a:r>
              <a:rPr lang="en-US" sz="2800" dirty="0" smtClean="0"/>
              <a:t>input</a:t>
            </a:r>
            <a:endParaRPr lang="en-US" sz="2800" dirty="0" smtClean="0"/>
          </a:p>
          <a:p>
            <a:pPr marL="0" indent="0">
              <a:buSzPct val="74000"/>
              <a:buNone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endParaRPr lang="en-US" sz="2800" dirty="0" smtClean="0"/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endParaRPr lang="en-US" sz="2800" dirty="0" smtClean="0"/>
          </a:p>
        </p:txBody>
      </p:sp>
      <p:pic>
        <p:nvPicPr>
          <p:cNvPr id="4" name="falloff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849.364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 bwMode="auto">
          <a:xfrm>
            <a:off x="2136709" y="3871087"/>
            <a:ext cx="4674637" cy="261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40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Step 2) </a:t>
            </a:r>
            <a:r>
              <a:rPr lang="en-US" dirty="0" smtClean="0"/>
              <a:t>Shadow </a:t>
            </a:r>
            <a:r>
              <a:rPr lang="en-US" dirty="0"/>
              <a:t>Boundary </a:t>
            </a:r>
            <a:r>
              <a:rPr lang="en-US" dirty="0" smtClean="0"/>
              <a:t>Editing: Styles</a:t>
            </a:r>
            <a:endParaRPr lang="es-E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Picture 2" descr="C:\work\svn\svnmatt\trunk\shadowtweak\images\rigid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30" y="1977258"/>
            <a:ext cx="2978358" cy="252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work\svn\svnmatt\trunk\shadowtweak\images\similar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790" y="2003734"/>
            <a:ext cx="2932098" cy="249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work\svn\svnmatt\trunk\shadowtweak\images\affine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3734"/>
            <a:ext cx="2985277" cy="254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79150" y="1132195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rgbClr val="00B050"/>
                </a:solidFill>
              </a:rPr>
              <a:t>affine</a:t>
            </a:r>
            <a:endParaRPr lang="de-AT" sz="24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25957" y="1100585"/>
            <a:ext cx="3009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solidFill>
                  <a:srgbClr val="FF0000"/>
                </a:solidFill>
              </a:rPr>
              <a:t>s</a:t>
            </a:r>
            <a:r>
              <a:rPr lang="de-AT" sz="2400" dirty="0" smtClean="0">
                <a:solidFill>
                  <a:srgbClr val="FF0000"/>
                </a:solidFill>
              </a:rPr>
              <a:t>imilar </a:t>
            </a:r>
            <a:br>
              <a:rPr lang="de-AT" sz="2400" dirty="0" smtClean="0">
                <a:solidFill>
                  <a:srgbClr val="FF0000"/>
                </a:solidFill>
              </a:rPr>
            </a:br>
            <a:r>
              <a:rPr lang="de-AT" sz="2400" dirty="0" smtClean="0">
                <a:solidFill>
                  <a:srgbClr val="FF0000"/>
                </a:solidFill>
              </a:rPr>
              <a:t>(preserves shapes)</a:t>
            </a:r>
            <a:endParaRPr lang="de-AT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35486" y="1188176"/>
            <a:ext cx="2653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rgbClr val="7030A0"/>
                </a:solidFill>
              </a:rPr>
              <a:t>as-rigid-as possible</a:t>
            </a:r>
            <a:endParaRPr lang="de-AT" sz="2400" dirty="0">
              <a:solidFill>
                <a:srgbClr val="7030A0"/>
              </a:solidFill>
            </a:endParaRPr>
          </a:p>
        </p:txBody>
      </p:sp>
      <p:pic>
        <p:nvPicPr>
          <p:cNvPr id="11" name="Picture 8" descr="C:\work\svn\svnmatt\trunk\shadowtweak\images\rigi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858" y="4546803"/>
            <a:ext cx="3009530" cy="231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:\work\svn\svnmatt\trunk\shadowtweak\images\affin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6803"/>
            <a:ext cx="3009530" cy="231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C:\work\svn\svnmatt\trunk\shadowtweak\images\simila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790" y="4546803"/>
            <a:ext cx="3009529" cy="231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19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Step </a:t>
            </a:r>
            <a:r>
              <a:rPr lang="en-US" dirty="0" smtClean="0"/>
              <a:t>2</a:t>
            </a:r>
            <a:r>
              <a:rPr lang="en-US" dirty="0"/>
              <a:t>) </a:t>
            </a:r>
            <a:r>
              <a:rPr lang="en-US" dirty="0" smtClean="0"/>
              <a:t>Alternative Editing Styles</a:t>
            </a:r>
            <a:endParaRPr lang="es-ES" dirty="0" smtClean="0"/>
          </a:p>
        </p:txBody>
      </p:sp>
      <p:sp>
        <p:nvSpPr>
          <p:cNvPr id="8195" name="6 Marcador de contenido"/>
          <p:cNvSpPr>
            <a:spLocks noGrp="1"/>
          </p:cNvSpPr>
          <p:nvPr>
            <p:ph idx="1"/>
          </p:nvPr>
        </p:nvSpPr>
        <p:spPr>
          <a:xfrm>
            <a:off x="457200" y="1266825"/>
            <a:ext cx="8442960" cy="4600575"/>
          </a:xfrm>
        </p:spPr>
        <p:txBody>
          <a:bodyPr/>
          <a:lstStyle/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/>
              <a:t>Other editing methods possible, e.g., </a:t>
            </a:r>
            <a:r>
              <a:rPr lang="en-US" sz="2800" dirty="0" smtClean="0"/>
              <a:t>sinusoidal </a:t>
            </a:r>
            <a:r>
              <a:rPr lang="en-US" sz="2800" dirty="0"/>
              <a:t>noise</a:t>
            </a:r>
          </a:p>
        </p:txBody>
      </p:sp>
      <p:pic>
        <p:nvPicPr>
          <p:cNvPr id="4" name="Picture 3" descr="C:\work\svn\svnmatt\trunk\shadowtweak\images\crazyhair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3402"/>
            <a:ext cx="4339858" cy="427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work\svn\svnmatt\trunk\shadowtweak\images\complete-surprise_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921" y="2583402"/>
            <a:ext cx="4665935" cy="427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68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</a:t>
            </a:r>
            <a:r>
              <a:rPr lang="en-US" dirty="0"/>
              <a:t>Our Framework: Outline</a:t>
            </a:r>
            <a:endParaRPr lang="es-ES" dirty="0" smtClean="0"/>
          </a:p>
        </p:txBody>
      </p:sp>
      <p:sp>
        <p:nvSpPr>
          <p:cNvPr id="8195" name="6 Marcador de contenido"/>
          <p:cNvSpPr>
            <a:spLocks noGrp="1"/>
          </p:cNvSpPr>
          <p:nvPr>
            <p:ph idx="1"/>
          </p:nvPr>
        </p:nvSpPr>
        <p:spPr>
          <a:xfrm>
            <a:off x="457200" y="1266825"/>
            <a:ext cx="8442960" cy="4600575"/>
          </a:xfrm>
        </p:spPr>
        <p:txBody>
          <a:bodyPr/>
          <a:lstStyle/>
          <a:p>
            <a:pPr marL="358775" lvl="1" indent="-358775">
              <a:buSzPct val="100000"/>
              <a:buFont typeface="+mj-lt"/>
              <a:buAutoNum type="arabicPeriod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Artistic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edits of physical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shadow boundary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marL="358775" lvl="1" indent="-358775">
              <a:buSzPct val="100000"/>
              <a:buFont typeface="+mj-lt"/>
              <a:buAutoNum type="arabicPeriod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dirty="0"/>
              <a:t>Make shadow edits consistent over </a:t>
            </a:r>
            <a:r>
              <a:rPr lang="en-US" dirty="0" smtClean="0"/>
              <a:t>time</a:t>
            </a:r>
          </a:p>
          <a:p>
            <a:pPr marL="358775" lvl="1" indent="-358775">
              <a:buSzPct val="100000"/>
              <a:buFont typeface="+mj-lt"/>
              <a:buAutoNum type="arabicPeriod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Render edited shadows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6" descr="C:\work\svn\svnmatt\trunk\shadowtweak\images\teaser_normal_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4198"/>
            <a:ext cx="3999880" cy="387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4213613" y="4434549"/>
            <a:ext cx="548430" cy="4629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" name="Picture 5" descr="C:\work\svn\svnmatt\trunk\shadowtweak\images\teaser_new_3_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796" y="2991774"/>
            <a:ext cx="4296204" cy="387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3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work\svn\svnmatt\trunk\shadowtweak\images\Theshadowprojec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511" y="4161453"/>
            <a:ext cx="4126490" cy="269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</a:t>
            </a:r>
            <a:r>
              <a:rPr lang="en-US" dirty="0"/>
              <a:t>Shadows are I</a:t>
            </a:r>
            <a:r>
              <a:rPr lang="en-US" dirty="0" smtClean="0"/>
              <a:t>mportant </a:t>
            </a:r>
            <a:r>
              <a:rPr lang="en-US" dirty="0" smtClean="0"/>
              <a:t>Artistic Tool</a:t>
            </a:r>
            <a:endParaRPr lang="es-ES" dirty="0" smtClean="0"/>
          </a:p>
        </p:txBody>
      </p:sp>
      <p:sp>
        <p:nvSpPr>
          <p:cNvPr id="8195" name="6 Marcador de contenido"/>
          <p:cNvSpPr>
            <a:spLocks noGrp="1"/>
          </p:cNvSpPr>
          <p:nvPr>
            <p:ph idx="1"/>
          </p:nvPr>
        </p:nvSpPr>
        <p:spPr>
          <a:xfrm>
            <a:off x="457200" y="1266825"/>
            <a:ext cx="8229600" cy="4600575"/>
          </a:xfrm>
        </p:spPr>
        <p:txBody>
          <a:bodyPr/>
          <a:lstStyle/>
          <a:p>
            <a:pPr eaLnBrk="1" hangingPunct="1"/>
            <a:r>
              <a:rPr lang="ca-ES" sz="2800" dirty="0" smtClean="0"/>
              <a:t>Convey atmosphere</a:t>
            </a:r>
          </a:p>
          <a:p>
            <a:pPr eaLnBrk="1" hangingPunct="1"/>
            <a:r>
              <a:rPr lang="ca-ES" sz="2800" dirty="0" smtClean="0"/>
              <a:t>Define a </a:t>
            </a:r>
            <a:r>
              <a:rPr lang="ca-ES" sz="2800" dirty="0" smtClean="0"/>
              <a:t>character</a:t>
            </a:r>
            <a:endParaRPr lang="es-ES" dirty="0"/>
          </a:p>
          <a:p>
            <a:pPr eaLnBrk="1" hangingPunct="1"/>
            <a:r>
              <a:rPr lang="es-ES" sz="2800" dirty="0" smtClean="0"/>
              <a:t>Play </a:t>
            </a:r>
            <a:r>
              <a:rPr lang="es-ES" sz="2800" dirty="0" err="1" smtClean="0"/>
              <a:t>with</a:t>
            </a:r>
            <a:r>
              <a:rPr lang="es-ES" sz="2800" dirty="0" smtClean="0"/>
              <a:t> </a:t>
            </a:r>
            <a:r>
              <a:rPr lang="es-ES" sz="2800" dirty="0" err="1" smtClean="0"/>
              <a:t>perception</a:t>
            </a:r>
            <a:endParaRPr lang="es-ES" sz="2800" dirty="0" smtClean="0"/>
          </a:p>
          <a:p>
            <a:pPr eaLnBrk="1" hangingPunct="1"/>
            <a:r>
              <a:rPr lang="es-ES" sz="2800" dirty="0" err="1" smtClean="0">
                <a:solidFill>
                  <a:schemeClr val="accent1"/>
                </a:solidFill>
              </a:rPr>
              <a:t>Artists</a:t>
            </a:r>
            <a:r>
              <a:rPr lang="es-ES" sz="2800" dirty="0">
                <a:solidFill>
                  <a:schemeClr val="accent1"/>
                </a:solidFill>
              </a:rPr>
              <a:t> </a:t>
            </a:r>
            <a:r>
              <a:rPr lang="es-ES" sz="2800" dirty="0" err="1" smtClean="0">
                <a:solidFill>
                  <a:schemeClr val="accent1"/>
                </a:solidFill>
              </a:rPr>
              <a:t>want</a:t>
            </a:r>
            <a:r>
              <a:rPr lang="es-ES" sz="2800" dirty="0" smtClean="0">
                <a:solidFill>
                  <a:schemeClr val="accent1"/>
                </a:solidFill>
              </a:rPr>
              <a:t> control </a:t>
            </a:r>
            <a:r>
              <a:rPr lang="es-ES" sz="2800" dirty="0" err="1" smtClean="0">
                <a:solidFill>
                  <a:schemeClr val="accent1"/>
                </a:solidFill>
              </a:rPr>
              <a:t>over</a:t>
            </a:r>
            <a:r>
              <a:rPr lang="es-ES" sz="2800" dirty="0" smtClean="0">
                <a:solidFill>
                  <a:schemeClr val="accent1"/>
                </a:solidFill>
              </a:rPr>
              <a:t> </a:t>
            </a:r>
            <a:r>
              <a:rPr lang="es-ES" sz="2800" dirty="0" err="1" smtClean="0">
                <a:solidFill>
                  <a:schemeClr val="accent1"/>
                </a:solidFill>
              </a:rPr>
              <a:t>it</a:t>
            </a:r>
            <a:endParaRPr lang="es-ES" sz="2800" dirty="0" smtClean="0">
              <a:solidFill>
                <a:schemeClr val="accent1"/>
              </a:solidFill>
            </a:endParaRPr>
          </a:p>
          <a:p>
            <a:pPr eaLnBrk="1" hangingPunct="1"/>
            <a:endParaRPr lang="es-ES" sz="2800" dirty="0" smtClean="0"/>
          </a:p>
        </p:txBody>
      </p:sp>
      <p:pic>
        <p:nvPicPr>
          <p:cNvPr id="4" name="Picture 3" descr="C:\work\svn\svnmatt\trunk\shadowtweak\images\Nosferatu Shad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437" y="1361046"/>
            <a:ext cx="4182563" cy="302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work\svn\svnmatt\trunk\shadowtweak\images\batm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50100"/>
            <a:ext cx="2006082" cy="290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matt\Downloads\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083" y="4073974"/>
            <a:ext cx="3175856" cy="277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Step </a:t>
            </a:r>
            <a:r>
              <a:rPr lang="en-US" dirty="0"/>
              <a:t>2</a:t>
            </a:r>
            <a:r>
              <a:rPr lang="en-US" dirty="0" smtClean="0"/>
              <a:t>) </a:t>
            </a:r>
            <a:r>
              <a:rPr lang="en-US" dirty="0"/>
              <a:t>Make Shadows Consistent</a:t>
            </a:r>
            <a:endParaRPr lang="es-ES" dirty="0" smtClean="0"/>
          </a:p>
        </p:txBody>
      </p:sp>
      <p:sp>
        <p:nvSpPr>
          <p:cNvPr id="8195" name="6 Marcador de contenido"/>
          <p:cNvSpPr>
            <a:spLocks noGrp="1"/>
          </p:cNvSpPr>
          <p:nvPr>
            <p:ph idx="1"/>
          </p:nvPr>
        </p:nvSpPr>
        <p:spPr>
          <a:xfrm>
            <a:off x="457200" y="1266825"/>
            <a:ext cx="8442960" cy="4600575"/>
          </a:xfrm>
        </p:spPr>
        <p:txBody>
          <a:bodyPr/>
          <a:lstStyle/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/>
              <a:t>Deform original mesh to satisfy </a:t>
            </a:r>
            <a:r>
              <a:rPr lang="en-US" sz="2800" dirty="0">
                <a:solidFill>
                  <a:schemeClr val="accent1"/>
                </a:solidFill>
              </a:rPr>
              <a:t>modified</a:t>
            </a:r>
            <a:r>
              <a:rPr lang="en-US" sz="2800" dirty="0"/>
              <a:t> silhouettes</a:t>
            </a:r>
            <a:br>
              <a:rPr lang="en-US" sz="2800" dirty="0"/>
            </a:br>
            <a:r>
              <a:rPr lang="en-US" sz="2800" dirty="0"/>
              <a:t>(“</a:t>
            </a:r>
            <a:r>
              <a:rPr lang="en-US" sz="2800" dirty="0">
                <a:solidFill>
                  <a:schemeClr val="accent1"/>
                </a:solidFill>
              </a:rPr>
              <a:t>shadow mesh</a:t>
            </a:r>
            <a:r>
              <a:rPr lang="en-US" sz="2800" dirty="0" smtClean="0"/>
              <a:t>”)</a:t>
            </a:r>
            <a:endParaRPr lang="en-US" sz="2800" dirty="0"/>
          </a:p>
        </p:txBody>
      </p:sp>
      <p:pic>
        <p:nvPicPr>
          <p:cNvPr id="4" name="Picture 2" descr="C:\work\svn\svnmatt\trunk\shadowtweak\images\shadowmesh_teaser_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120" y="2595993"/>
            <a:ext cx="3510880" cy="425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work\svn\svnmatt\trunk\shadowtweak\images\teaser_new_3_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3041"/>
            <a:ext cx="4477191" cy="403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4841032" y="4031636"/>
            <a:ext cx="677145" cy="4629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1733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Step </a:t>
            </a:r>
            <a:r>
              <a:rPr lang="en-US" dirty="0"/>
              <a:t>2</a:t>
            </a:r>
            <a:r>
              <a:rPr lang="en-US" dirty="0" smtClean="0"/>
              <a:t>) Shadow Mesh</a:t>
            </a:r>
            <a:endParaRPr lang="es-ES" dirty="0" smtClean="0"/>
          </a:p>
        </p:txBody>
      </p:sp>
      <p:sp>
        <p:nvSpPr>
          <p:cNvPr id="8195" name="6 Marcador de contenido"/>
          <p:cNvSpPr>
            <a:spLocks noGrp="1"/>
          </p:cNvSpPr>
          <p:nvPr>
            <p:ph idx="1"/>
          </p:nvPr>
        </p:nvSpPr>
        <p:spPr>
          <a:xfrm>
            <a:off x="457200" y="1266825"/>
            <a:ext cx="8442960" cy="4600575"/>
          </a:xfrm>
        </p:spPr>
        <p:txBody>
          <a:bodyPr/>
          <a:lstStyle/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Allows </a:t>
            </a:r>
            <a:r>
              <a:rPr lang="en-US" sz="2800" dirty="0">
                <a:solidFill>
                  <a:schemeClr val="accent1"/>
                </a:solidFill>
              </a:rPr>
              <a:t>dynamic </a:t>
            </a:r>
            <a:r>
              <a:rPr lang="en-US" sz="2800" dirty="0" smtClean="0">
                <a:solidFill>
                  <a:schemeClr val="accent1"/>
                </a:solidFill>
              </a:rPr>
              <a:t>changes</a:t>
            </a:r>
          </a:p>
          <a:p>
            <a:pPr marL="758825" lvl="1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dirty="0" smtClean="0"/>
              <a:t>scene configuration</a:t>
            </a:r>
          </a:p>
          <a:p>
            <a:pPr marL="758825" lvl="1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dirty="0" smtClean="0"/>
              <a:t>lighting</a:t>
            </a:r>
            <a:endParaRPr lang="en-US" dirty="0"/>
          </a:p>
        </p:txBody>
      </p:sp>
      <p:pic>
        <p:nvPicPr>
          <p:cNvPr id="6" name="Picture 2" descr="C:\work\svn\svnmatt\trunk\shadowtweak\images\teaser_move2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167" y="2781623"/>
            <a:ext cx="4336196" cy="407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work\svn\svnmatt\trunk\shadowtweak\images\teaser_changelight_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2786443"/>
            <a:ext cx="4549262" cy="407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1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Step 2) </a:t>
            </a:r>
            <a:r>
              <a:rPr lang="en-US" dirty="0" smtClean="0"/>
              <a:t>Shadow Mesh</a:t>
            </a:r>
            <a:endParaRPr lang="es-ES" dirty="0" smtClean="0"/>
          </a:p>
        </p:txBody>
      </p:sp>
      <p:sp>
        <p:nvSpPr>
          <p:cNvPr id="8195" name="6 Marcador de contenido"/>
          <p:cNvSpPr>
            <a:spLocks noGrp="1"/>
          </p:cNvSpPr>
          <p:nvPr>
            <p:ph idx="1"/>
          </p:nvPr>
        </p:nvSpPr>
        <p:spPr>
          <a:xfrm>
            <a:off x="457200" y="1266825"/>
            <a:ext cx="8442960" cy="4600575"/>
          </a:xfrm>
        </p:spPr>
        <p:txBody>
          <a:bodyPr/>
          <a:lstStyle/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Deform mesh according to modified silhouettes</a:t>
            </a:r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Shadows should change </a:t>
            </a:r>
            <a:r>
              <a:rPr lang="en-US" sz="2800" dirty="0" smtClean="0">
                <a:solidFill>
                  <a:schemeClr val="accent1"/>
                </a:solidFill>
              </a:rPr>
              <a:t>smoothly</a:t>
            </a:r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err="1" smtClean="0">
                <a:solidFill>
                  <a:schemeClr val="accent1"/>
                </a:solidFill>
              </a:rPr>
              <a:t>Laplacian</a:t>
            </a:r>
            <a:r>
              <a:rPr lang="en-US" sz="2800" dirty="0" smtClean="0">
                <a:solidFill>
                  <a:schemeClr val="accent1"/>
                </a:solidFill>
              </a:rPr>
              <a:t> Editing </a:t>
            </a:r>
            <a:r>
              <a:rPr lang="en-US" sz="2800" dirty="0" smtClean="0"/>
              <a:t>on silhouette vertices [Nealen07]</a:t>
            </a:r>
          </a:p>
          <a:p>
            <a:pPr marL="758825" lvl="1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dirty="0" smtClean="0"/>
              <a:t>Solve linear system </a:t>
            </a:r>
          </a:p>
          <a:p>
            <a:pPr marL="758825" lvl="1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dirty="0" smtClean="0"/>
              <a:t>Constraints on </a:t>
            </a:r>
            <a:r>
              <a:rPr lang="en-US" dirty="0" smtClean="0"/>
              <a:t>modified silhouettes</a:t>
            </a:r>
            <a:endParaRPr lang="en-US" dirty="0" smtClean="0"/>
          </a:p>
          <a:p>
            <a:pPr marL="758825" lvl="1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endParaRPr lang="en-US" sz="1600" dirty="0" smtClean="0"/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endParaRPr lang="en-US" sz="2800" dirty="0" smtClean="0"/>
          </a:p>
        </p:txBody>
      </p:sp>
      <p:pic>
        <p:nvPicPr>
          <p:cNvPr id="6147" name="Picture 3" descr="C:\work\svn\svnmatt\trunk\shadowtweak\figs\consist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8" y="3998854"/>
            <a:ext cx="8581508" cy="250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23519" y="4273420"/>
            <a:ext cx="2397968" cy="204340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9565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</a:t>
            </a:r>
            <a:r>
              <a:rPr lang="en-US" dirty="0"/>
              <a:t>3) Make Shadows Consistent</a:t>
            </a:r>
            <a:endParaRPr lang="es-ES" dirty="0" smtClean="0"/>
          </a:p>
        </p:txBody>
      </p:sp>
      <p:sp>
        <p:nvSpPr>
          <p:cNvPr id="8195" name="6 Marcador de contenido"/>
          <p:cNvSpPr>
            <a:spLocks noGrp="1"/>
          </p:cNvSpPr>
          <p:nvPr>
            <p:ph idx="1"/>
          </p:nvPr>
        </p:nvSpPr>
        <p:spPr>
          <a:xfrm>
            <a:off x="457200" y="1266825"/>
            <a:ext cx="8442960" cy="4600575"/>
          </a:xfrm>
        </p:spPr>
        <p:txBody>
          <a:bodyPr/>
          <a:lstStyle/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/>
              <a:t>Note </a:t>
            </a:r>
            <a:r>
              <a:rPr lang="en-US" sz="2800" dirty="0" smtClean="0"/>
              <a:t>that this is almost </a:t>
            </a:r>
            <a:r>
              <a:rPr lang="en-US" sz="2800" dirty="0"/>
              <a:t>2D problem =&gt;</a:t>
            </a:r>
          </a:p>
          <a:p>
            <a:pPr marL="758825" lvl="1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dirty="0"/>
              <a:t>Rotate coordinate </a:t>
            </a:r>
            <a:r>
              <a:rPr lang="en-US" dirty="0" smtClean="0"/>
              <a:t>system so that z-axis approximately corresponds to light direction </a:t>
            </a:r>
            <a:endParaRPr lang="en-US" dirty="0"/>
          </a:p>
          <a:p>
            <a:pPr marL="758825" lvl="1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dirty="0"/>
              <a:t>Scale </a:t>
            </a:r>
            <a:r>
              <a:rPr lang="en-US" dirty="0" smtClean="0"/>
              <a:t>in z </a:t>
            </a:r>
            <a:r>
              <a:rPr lang="en-US" dirty="0"/>
              <a:t>so silhouette changes </a:t>
            </a:r>
            <a:r>
              <a:rPr lang="en-US" dirty="0" smtClean="0"/>
              <a:t>persist in  </a:t>
            </a:r>
            <a:r>
              <a:rPr lang="en-US" dirty="0"/>
              <a:t>shadow</a:t>
            </a:r>
          </a:p>
        </p:txBody>
      </p:sp>
      <p:pic>
        <p:nvPicPr>
          <p:cNvPr id="7" name="Picture 2" descr="C:\work\svn\svnmatt\trunk\shadowtweak\images\complete-surprise_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28" y="3378831"/>
            <a:ext cx="3797684" cy="347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work\svn\svnmatt\trunk\shadowtweak\images\surprise_shadowmesh-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110" y="3378830"/>
            <a:ext cx="3010069" cy="347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8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</a:t>
            </a:r>
            <a:r>
              <a:rPr lang="en-US" dirty="0"/>
              <a:t>Our Framework: Outline</a:t>
            </a:r>
            <a:endParaRPr lang="es-ES" dirty="0" smtClean="0"/>
          </a:p>
        </p:txBody>
      </p:sp>
      <p:sp>
        <p:nvSpPr>
          <p:cNvPr id="8195" name="6 Marcador de contenido"/>
          <p:cNvSpPr>
            <a:spLocks noGrp="1"/>
          </p:cNvSpPr>
          <p:nvPr>
            <p:ph idx="1"/>
          </p:nvPr>
        </p:nvSpPr>
        <p:spPr>
          <a:xfrm>
            <a:off x="457200" y="1266825"/>
            <a:ext cx="8442960" cy="4600575"/>
          </a:xfrm>
        </p:spPr>
        <p:txBody>
          <a:bodyPr/>
          <a:lstStyle/>
          <a:p>
            <a:pPr marL="358775" lvl="1" indent="-358775">
              <a:buSzPct val="100000"/>
              <a:buFont typeface="+mj-lt"/>
              <a:buAutoNum type="arabicPeriod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Artistic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edits of physical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shadow boundary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marL="358775" lvl="1" indent="-358775">
              <a:buSzPct val="100000"/>
              <a:buFont typeface="+mj-lt"/>
              <a:buAutoNum type="arabicPeriod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Make shadow edits consistent over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time</a:t>
            </a:r>
          </a:p>
          <a:p>
            <a:pPr marL="358775" lvl="1" indent="-358775">
              <a:buSzPct val="100000"/>
              <a:buFont typeface="+mj-lt"/>
              <a:buAutoNum type="arabicPeriod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dirty="0" smtClean="0"/>
              <a:t>Render edited shadows</a:t>
            </a:r>
            <a:endParaRPr lang="en-US" dirty="0"/>
          </a:p>
        </p:txBody>
      </p:sp>
      <p:pic>
        <p:nvPicPr>
          <p:cNvPr id="4" name="Picture 6" descr="C:\work\svn\svnmatt\trunk\shadowtweak\images\teaser_normal_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4198"/>
            <a:ext cx="3999880" cy="387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4213613" y="4434549"/>
            <a:ext cx="548430" cy="4629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" name="Picture 5" descr="C:\work\svn\svnmatt\trunk\shadowtweak\images\teaser_new_3_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796" y="2991774"/>
            <a:ext cx="4296204" cy="387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3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work\svn\svnmatt\trunk\shadowtweak\figs\s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19" y="3470987"/>
            <a:ext cx="8156006" cy="327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Step </a:t>
            </a:r>
            <a:r>
              <a:rPr lang="en-US" dirty="0" smtClean="0"/>
              <a:t>3) Shadow Rendering</a:t>
            </a:r>
            <a:endParaRPr lang="es-ES" dirty="0" smtClean="0"/>
          </a:p>
        </p:txBody>
      </p:sp>
      <p:sp>
        <p:nvSpPr>
          <p:cNvPr id="8195" name="6 Marcador de contenido"/>
          <p:cNvSpPr>
            <a:spLocks noGrp="1"/>
          </p:cNvSpPr>
          <p:nvPr>
            <p:ph idx="1"/>
          </p:nvPr>
        </p:nvSpPr>
        <p:spPr>
          <a:xfrm>
            <a:off x="457200" y="1266825"/>
            <a:ext cx="8686800" cy="4600575"/>
          </a:xfrm>
        </p:spPr>
        <p:txBody>
          <a:bodyPr/>
          <a:lstStyle/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First idea: Render shadow of shadow mesh</a:t>
            </a:r>
          </a:p>
          <a:p>
            <a:pPr marL="758825" lvl="1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dirty="0" smtClean="0"/>
              <a:t>But shadows everything between caster and receiver</a:t>
            </a:r>
            <a:endParaRPr lang="en-US" dirty="0" smtClean="0"/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We </a:t>
            </a:r>
            <a:r>
              <a:rPr lang="en-US" sz="2800" dirty="0" smtClean="0"/>
              <a:t>want smooth transition between </a:t>
            </a:r>
          </a:p>
          <a:p>
            <a:pPr marL="758825" lvl="1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dirty="0" smtClean="0"/>
              <a:t>original shadow at caster</a:t>
            </a:r>
          </a:p>
          <a:p>
            <a:pPr marL="758825" lvl="1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dirty="0" smtClean="0"/>
              <a:t>modified shadow at receiver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55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</a:t>
            </a:r>
            <a:r>
              <a:rPr lang="en-US" dirty="0"/>
              <a:t>3) </a:t>
            </a:r>
            <a:r>
              <a:rPr lang="en-US" dirty="0" smtClean="0"/>
              <a:t>Blend between original and modified shadow</a:t>
            </a:r>
            <a:endParaRPr lang="es-E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6195" y="1271173"/>
            <a:ext cx="8229600" cy="4600576"/>
          </a:xfrm>
        </p:spPr>
        <p:txBody>
          <a:bodyPr/>
          <a:lstStyle/>
          <a:p>
            <a:endParaRPr lang="de-AT"/>
          </a:p>
        </p:txBody>
      </p:sp>
      <p:pic>
        <p:nvPicPr>
          <p:cNvPr id="14" name="Picture 2" descr="C:\work\svn\svnmatt\trunk\shadowtweak\images\modshad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48" y="1436320"/>
            <a:ext cx="4238791" cy="46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work\svn\svnmatt\trunk\shadowtweak\images\modvolum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994" y="1432913"/>
            <a:ext cx="4247797" cy="462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Callout 15"/>
          <p:cNvSpPr/>
          <p:nvPr/>
        </p:nvSpPr>
        <p:spPr>
          <a:xfrm rot="9460356">
            <a:off x="1241511" y="2211682"/>
            <a:ext cx="835480" cy="837872"/>
          </a:xfrm>
          <a:prstGeom prst="wedgeEllipseCallout">
            <a:avLst>
              <a:gd name="adj1" fmla="val 38774"/>
              <a:gd name="adj2" fmla="val 98833"/>
            </a:avLst>
          </a:prstGeom>
          <a:noFill/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" name="Oval Callout 16"/>
          <p:cNvSpPr/>
          <p:nvPr/>
        </p:nvSpPr>
        <p:spPr>
          <a:xfrm>
            <a:off x="263548" y="5115621"/>
            <a:ext cx="1877159" cy="938289"/>
          </a:xfrm>
          <a:prstGeom prst="wedgeEllipseCallout">
            <a:avLst>
              <a:gd name="adj1" fmla="val -921"/>
              <a:gd name="adj2" fmla="val -75776"/>
            </a:avLst>
          </a:prstGeom>
          <a:noFill/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6665" y="3705769"/>
            <a:ext cx="24407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modified</a:t>
            </a:r>
            <a:br>
              <a:rPr lang="de-A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A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shadow at </a:t>
            </a:r>
            <a:br>
              <a:rPr lang="de-A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AT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receiver</a:t>
            </a:r>
            <a:endParaRPr lang="de-AT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6665" y="1439169"/>
            <a:ext cx="3597806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Original shadow at caster</a:t>
            </a:r>
            <a:endParaRPr lang="de-AT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50687" y="1465972"/>
            <a:ext cx="3152341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chemeClr val="bg1"/>
                </a:solidFill>
              </a:rPr>
              <a:t>Modified shadow volume</a:t>
            </a:r>
            <a:endParaRPr lang="de-A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21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</a:t>
            </a:r>
            <a:r>
              <a:rPr lang="ca-ES" dirty="0"/>
              <a:t>Step 3</a:t>
            </a:r>
            <a:r>
              <a:rPr lang="en-US" dirty="0" smtClean="0"/>
              <a:t>) Soft Shadow Rendering</a:t>
            </a:r>
            <a:endParaRPr lang="es-ES" dirty="0" smtClean="0"/>
          </a:p>
        </p:txBody>
      </p:sp>
      <p:sp>
        <p:nvSpPr>
          <p:cNvPr id="8195" name="6 Marcador de contenido"/>
          <p:cNvSpPr>
            <a:spLocks noGrp="1"/>
          </p:cNvSpPr>
          <p:nvPr>
            <p:ph idx="1"/>
          </p:nvPr>
        </p:nvSpPr>
        <p:spPr>
          <a:xfrm>
            <a:off x="457200" y="1266825"/>
            <a:ext cx="8442960" cy="4600575"/>
          </a:xfrm>
        </p:spPr>
        <p:txBody>
          <a:bodyPr/>
          <a:lstStyle/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Use Modified Penumbra Wedges [Assarson03]</a:t>
            </a:r>
          </a:p>
          <a:p>
            <a:pPr marL="758825" lvl="1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dirty="0" smtClean="0"/>
              <a:t>Fast approximate technique</a:t>
            </a:r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Uses </a:t>
            </a:r>
            <a:r>
              <a:rPr lang="en-US" sz="2800" dirty="0" smtClean="0">
                <a:solidFill>
                  <a:schemeClr val="accent5"/>
                </a:solidFill>
              </a:rPr>
              <a:t>hard shadow boundary </a:t>
            </a:r>
            <a:r>
              <a:rPr lang="en-US" sz="2800" dirty="0" smtClean="0"/>
              <a:t>to add / subtract visibility</a:t>
            </a:r>
          </a:p>
          <a:p>
            <a:pPr marL="758825" lvl="1" indent="-358775">
              <a:buSzPct val="74000"/>
              <a:buFont typeface="Calibri" pitchFamily="34" charset="0"/>
              <a:buChar char="→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dirty="0" smtClean="0"/>
              <a:t>Just modify hard boundaries as usual</a:t>
            </a:r>
          </a:p>
        </p:txBody>
      </p:sp>
      <p:pic>
        <p:nvPicPr>
          <p:cNvPr id="25602" name="Picture 2" descr="C:\work\svn\svnmatt\trunk\shadowtweak\images\elephant-soft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418"/>
            <a:ext cx="4490831" cy="314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work\svn\svnmatt\trunk\shadowtweak\images\elephant-sof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138" y="3714418"/>
            <a:ext cx="4490832" cy="314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44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</a:t>
            </a:r>
            <a:r>
              <a:rPr lang="en-US" dirty="0" smtClean="0"/>
              <a:t>Video: Editing + Skeletal Animation</a:t>
            </a:r>
            <a:endParaRPr lang="es-ES" dirty="0" smtClean="0"/>
          </a:p>
        </p:txBody>
      </p:sp>
      <p:pic>
        <p:nvPicPr>
          <p:cNvPr id="16" name="animati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270000"/>
            <a:ext cx="8229600" cy="4595813"/>
          </a:xfrm>
        </p:spPr>
      </p:pic>
    </p:spTree>
    <p:extLst>
      <p:ext uri="{BB962C8B-B14F-4D97-AF65-F5344CB8AC3E}">
        <p14:creationId xmlns:p14="http://schemas.microsoft.com/office/powerpoint/2010/main" val="72082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</a:t>
            </a:r>
            <a:r>
              <a:rPr lang="en-US" dirty="0" smtClean="0"/>
              <a:t>More results: Complex Silhouettes</a:t>
            </a:r>
            <a:endParaRPr lang="es-ES" dirty="0" smtClean="0"/>
          </a:p>
        </p:txBody>
      </p:sp>
      <p:pic>
        <p:nvPicPr>
          <p:cNvPr id="25605" name="Picture 5" descr="C:\work\svn\svnmatt\trunk\shadowtweak\images\dragon7_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040" y="2422101"/>
            <a:ext cx="4415373" cy="297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C:\work\svn\svnmatt\trunk\shadowtweak\images\dragon9_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4637"/>
            <a:ext cx="4333844" cy="292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C:\work\svn\svnmatt\trunk\shadowtweak\images\dragon6_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362"/>
            <a:ext cx="4333844" cy="292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86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en-US" dirty="0" smtClean="0"/>
              <a:t>Shadow Editing: Video Demonstration</a:t>
            </a:r>
            <a:endParaRPr lang="es-ES" dirty="0" smtClean="0"/>
          </a:p>
        </p:txBody>
      </p:sp>
      <p:pic>
        <p:nvPicPr>
          <p:cNvPr id="8" name="startsequenc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270000"/>
            <a:ext cx="8229600" cy="4595813"/>
          </a:xfrm>
        </p:spPr>
      </p:pic>
    </p:spTree>
    <p:extLst>
      <p:ext uri="{BB962C8B-B14F-4D97-AF65-F5344CB8AC3E}">
        <p14:creationId xmlns:p14="http://schemas.microsoft.com/office/powerpoint/2010/main" val="96272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</a:t>
            </a:r>
            <a:r>
              <a:rPr lang="en-US" dirty="0" smtClean="0"/>
              <a:t>More Results</a:t>
            </a:r>
            <a:endParaRPr lang="es-ES" dirty="0" smtClean="0"/>
          </a:p>
        </p:txBody>
      </p:sp>
      <p:pic>
        <p:nvPicPr>
          <p:cNvPr id="4" name="Picture 6" descr="C:\work\svn\svnmatt\trunk\shadowtweak\images\bunnies_combined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33491"/>
            <a:ext cx="3460746" cy="522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6" name="Picture 4" descr="C:\work\svn\svnmatt\trunk\shadowtweak\images\lemur_combined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33491"/>
            <a:ext cx="2286653" cy="516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26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</a:t>
            </a:r>
            <a:r>
              <a:rPr lang="en-US" dirty="0" smtClean="0"/>
              <a:t>Problem Case</a:t>
            </a:r>
            <a:endParaRPr lang="es-E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Large </a:t>
            </a:r>
            <a:r>
              <a:rPr lang="en-US" sz="2800" dirty="0"/>
              <a:t>deviation </a:t>
            </a:r>
            <a:r>
              <a:rPr lang="en-US" sz="2800" dirty="0" smtClean="0"/>
              <a:t>from </a:t>
            </a:r>
            <a:r>
              <a:rPr lang="en-US" sz="2800" dirty="0"/>
              <a:t>physical </a:t>
            </a:r>
            <a:r>
              <a:rPr lang="en-US" sz="2800" dirty="0" smtClean="0"/>
              <a:t>shadow</a:t>
            </a:r>
            <a:endParaRPr lang="de-AT" sz="2800" dirty="0"/>
          </a:p>
        </p:txBody>
      </p:sp>
      <p:pic>
        <p:nvPicPr>
          <p:cNvPr id="24578" name="Picture 2" descr="C:\work\svn\svnmatt\trunk\shadowtweak\images\orig_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4" y="2086442"/>
            <a:ext cx="4515798" cy="373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work\svn\svnmatt\trunk\shadowtweak\images\bad3_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202" y="2086442"/>
            <a:ext cx="4515798" cy="373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02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6 Marcador de contenido"/>
          <p:cNvSpPr>
            <a:spLocks noGrp="1"/>
          </p:cNvSpPr>
          <p:nvPr>
            <p:ph idx="1"/>
          </p:nvPr>
        </p:nvSpPr>
        <p:spPr>
          <a:xfrm>
            <a:off x="457200" y="1266825"/>
            <a:ext cx="8442960" cy="4600575"/>
          </a:xfrm>
        </p:spPr>
        <p:txBody>
          <a:bodyPr/>
          <a:lstStyle/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endParaRPr lang="en-US" sz="2800" dirty="0" smtClean="0"/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endParaRPr lang="en-US" sz="2800" dirty="0"/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endParaRPr lang="en-US" sz="2800" dirty="0" smtClean="0"/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endParaRPr lang="en-US" sz="2800" dirty="0"/>
          </a:p>
          <a:p>
            <a:pPr marL="0" indent="0">
              <a:buSzPct val="74000"/>
              <a:buNone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endParaRPr lang="en-US" sz="2800" dirty="0"/>
          </a:p>
          <a:p>
            <a:pPr marL="0" indent="0">
              <a:buSzPct val="74000"/>
              <a:buNone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endParaRPr lang="en-US" sz="2800" dirty="0"/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Big changes of scene configuration (e.g., light)</a:t>
            </a:r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Shadow may become undesirable</a:t>
            </a:r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Instead, use smooth falloff depending on </a:t>
            </a:r>
            <a:br>
              <a:rPr lang="en-US" sz="2800" dirty="0" smtClean="0"/>
            </a:br>
            <a:r>
              <a:rPr lang="en-US" sz="2800" dirty="0" err="1" smtClean="0"/>
              <a:t>cos</a:t>
            </a:r>
            <a:r>
              <a:rPr lang="en-US" sz="2800" dirty="0" smtClean="0"/>
              <a:t>(L </a:t>
            </a:r>
            <a:r>
              <a:rPr lang="en-US" sz="2800" baseline="-25000" dirty="0" smtClean="0"/>
              <a:t>current</a:t>
            </a:r>
            <a:r>
              <a:rPr lang="en-US" sz="2800" dirty="0" smtClean="0"/>
              <a:t>, </a:t>
            </a:r>
            <a:r>
              <a:rPr lang="en-US" sz="2800" dirty="0" err="1" smtClean="0"/>
              <a:t>L</a:t>
            </a:r>
            <a:r>
              <a:rPr lang="en-US" sz="2800" baseline="-25000" dirty="0" err="1" smtClean="0"/>
              <a:t>editing</a:t>
            </a:r>
            <a:r>
              <a:rPr lang="en-US" sz="2800" dirty="0" smtClean="0"/>
              <a:t>)</a:t>
            </a:r>
          </a:p>
        </p:txBody>
      </p:sp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Problem Case</a:t>
            </a:r>
            <a:endParaRPr lang="es-ES" dirty="0" smtClean="0"/>
          </a:p>
        </p:txBody>
      </p:sp>
      <p:pic>
        <p:nvPicPr>
          <p:cNvPr id="4" name="Picture 2" descr="C:\work\svn\svnmatt\trunk\shadowtweak\images\nofalloff_sequence_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28" y="1402672"/>
            <a:ext cx="8440468" cy="289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30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Video: </a:t>
            </a:r>
            <a:r>
              <a:rPr lang="en-US" dirty="0" smtClean="0"/>
              <a:t>Smooth Falloff</a:t>
            </a:r>
            <a:endParaRPr lang="es-ES" dirty="0" smtClean="0"/>
          </a:p>
        </p:txBody>
      </p:sp>
      <p:pic>
        <p:nvPicPr>
          <p:cNvPr id="7" name="falloff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270000"/>
            <a:ext cx="8229600" cy="4595813"/>
          </a:xfrm>
        </p:spPr>
      </p:pic>
    </p:spTree>
    <p:extLst>
      <p:ext uri="{BB962C8B-B14F-4D97-AF65-F5344CB8AC3E}">
        <p14:creationId xmlns:p14="http://schemas.microsoft.com/office/powerpoint/2010/main" val="14898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</a:t>
            </a:r>
            <a:r>
              <a:rPr lang="en-US" dirty="0" smtClean="0"/>
              <a:t>Conclusions</a:t>
            </a:r>
            <a:endParaRPr lang="es-ES" dirty="0" smtClean="0"/>
          </a:p>
        </p:txBody>
      </p:sp>
      <p:sp>
        <p:nvSpPr>
          <p:cNvPr id="8195" name="6 Marcador de contenido"/>
          <p:cNvSpPr>
            <a:spLocks noGrp="1"/>
          </p:cNvSpPr>
          <p:nvPr>
            <p:ph idx="1"/>
          </p:nvPr>
        </p:nvSpPr>
        <p:spPr>
          <a:xfrm>
            <a:off x="457200" y="1266825"/>
            <a:ext cx="8442960" cy="4600575"/>
          </a:xfrm>
        </p:spPr>
        <p:txBody>
          <a:bodyPr/>
          <a:lstStyle/>
          <a:p>
            <a:pPr>
              <a:buClr>
                <a:srgbClr val="00B050"/>
              </a:buClr>
              <a:buSzPct val="150000"/>
              <a:buFont typeface="Calibri" pitchFamily="34" charset="0"/>
              <a:buChar char="+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Uniform interface for all cases and shadow types</a:t>
            </a:r>
          </a:p>
          <a:p>
            <a:pPr>
              <a:buClr>
                <a:srgbClr val="00B050"/>
              </a:buClr>
              <a:buSzPct val="150000"/>
              <a:buFont typeface="Calibri" pitchFamily="34" charset="0"/>
              <a:buChar char="+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Direct + local control, animation and object interaction</a:t>
            </a:r>
          </a:p>
          <a:p>
            <a:pPr>
              <a:buClr>
                <a:srgbClr val="FF0000"/>
              </a:buClr>
              <a:buSzPct val="150000"/>
              <a:buFont typeface="Calibri" pitchFamily="34" charset="0"/>
              <a:buChar char="-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Can break down if physics is bent too much</a:t>
            </a:r>
          </a:p>
          <a:p>
            <a:pPr>
              <a:buClr>
                <a:srgbClr val="FF0000"/>
              </a:buClr>
              <a:buSzPct val="150000"/>
              <a:buFont typeface="Calibri" pitchFamily="34" charset="0"/>
              <a:buChar char="-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Currently uses ray casting for intersection finding</a:t>
            </a:r>
          </a:p>
          <a:p>
            <a:pPr>
              <a:buClr>
                <a:srgbClr val="FF0000"/>
              </a:buClr>
              <a:buSzPct val="150000"/>
              <a:buFont typeface="Calibri" pitchFamily="34" charset="0"/>
              <a:buChar char="-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Precision d</a:t>
            </a:r>
            <a:r>
              <a:rPr lang="en-US" sz="2800" dirty="0" smtClean="0"/>
              <a:t>epends </a:t>
            </a:r>
            <a:r>
              <a:rPr lang="en-US" sz="2800" dirty="0" smtClean="0"/>
              <a:t>on mesh resolution</a:t>
            </a:r>
          </a:p>
          <a:p>
            <a:pPr>
              <a:buSzPct val="74000"/>
              <a:buFont typeface="Arial" pitchFamily="34" charset="0"/>
              <a:buChar char="•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Applications in </a:t>
            </a:r>
            <a:r>
              <a:rPr lang="en-US" sz="2800" dirty="0" err="1" smtClean="0"/>
              <a:t>keyframe</a:t>
            </a:r>
            <a:r>
              <a:rPr lang="en-US" sz="2800" dirty="0"/>
              <a:t> animation, interactive </a:t>
            </a:r>
            <a:r>
              <a:rPr lang="en-US" sz="2800" dirty="0" smtClean="0"/>
              <a:t>games</a:t>
            </a:r>
          </a:p>
        </p:txBody>
      </p:sp>
    </p:spTree>
    <p:extLst>
      <p:ext uri="{BB962C8B-B14F-4D97-AF65-F5344CB8AC3E}">
        <p14:creationId xmlns:p14="http://schemas.microsoft.com/office/powerpoint/2010/main" val="54918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</a:t>
            </a:r>
            <a:r>
              <a:rPr lang="en-US" dirty="0" smtClean="0"/>
              <a:t>Thank you for your attention!</a:t>
            </a:r>
            <a:endParaRPr lang="es-ES" dirty="0" smtClean="0"/>
          </a:p>
        </p:txBody>
      </p:sp>
      <p:pic>
        <p:nvPicPr>
          <p:cNvPr id="3" name="bunny-flyi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270000"/>
            <a:ext cx="8229600" cy="4595813"/>
          </a:xfrm>
        </p:spPr>
      </p:pic>
    </p:spTree>
    <p:extLst>
      <p:ext uri="{BB962C8B-B14F-4D97-AF65-F5344CB8AC3E}">
        <p14:creationId xmlns:p14="http://schemas.microsoft.com/office/powerpoint/2010/main" val="39294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</a:t>
            </a:r>
            <a:r>
              <a:rPr lang="en-US" dirty="0"/>
              <a:t>Comparison with STAR</a:t>
            </a:r>
            <a:endParaRPr lang="es-ES" dirty="0" smtClean="0"/>
          </a:p>
        </p:txBody>
      </p:sp>
      <p:sp>
        <p:nvSpPr>
          <p:cNvPr id="8195" name="6 Marcador de contenido"/>
          <p:cNvSpPr>
            <a:spLocks noGrp="1"/>
          </p:cNvSpPr>
          <p:nvPr>
            <p:ph idx="1"/>
          </p:nvPr>
        </p:nvSpPr>
        <p:spPr>
          <a:xfrm>
            <a:off x="457200" y="1266825"/>
            <a:ext cx="8442960" cy="4600575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sz="2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566749"/>
              </p:ext>
            </p:extLst>
          </p:nvPr>
        </p:nvGraphicFramePr>
        <p:xfrm>
          <a:off x="645109" y="1450264"/>
          <a:ext cx="7699902" cy="3676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7585"/>
                <a:gridCol w="1019049"/>
                <a:gridCol w="1283317"/>
                <a:gridCol w="1283317"/>
                <a:gridCol w="1283317"/>
                <a:gridCol w="1283317"/>
              </a:tblGrid>
              <a:tr h="1030214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Direct Control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Local Control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Animation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baseline="0" dirty="0" smtClean="0"/>
                        <a:t>object-shadow interaction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Topology</a:t>
                      </a:r>
                      <a:r>
                        <a:rPr lang="de-AT" baseline="0" dirty="0" smtClean="0"/>
                        <a:t> change</a:t>
                      </a:r>
                      <a:endParaRPr lang="de-AT" dirty="0"/>
                    </a:p>
                  </a:txBody>
                  <a:tcPr/>
                </a:tc>
              </a:tr>
              <a:tr h="66166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Olbert10</a:t>
                      </a:r>
                      <a:br>
                        <a:rPr lang="en-US" sz="1800" dirty="0" smtClean="0"/>
                      </a:br>
                      <a:r>
                        <a:rPr lang="en-US" sz="1800" dirty="0" smtClean="0"/>
                        <a:t>All-Frequency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limited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limited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limited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no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no</a:t>
                      </a:r>
                      <a:endParaRPr lang="de-AT" dirty="0"/>
                    </a:p>
                  </a:txBody>
                  <a:tcPr/>
                </a:tc>
              </a:tr>
              <a:tr h="661663">
                <a:tc>
                  <a:txBody>
                    <a:bodyPr/>
                    <a:lstStyle/>
                    <a:p>
                      <a:r>
                        <a:rPr lang="de-AT" sz="1800" dirty="0" smtClean="0"/>
                        <a:t>Kerr10</a:t>
                      </a:r>
                      <a:br>
                        <a:rPr lang="de-AT" sz="1800" dirty="0" smtClean="0"/>
                      </a:br>
                      <a:r>
                        <a:rPr lang="de-AT" sz="1800" dirty="0" smtClean="0"/>
                        <a:t>BendyLight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limited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no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yes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yes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no</a:t>
                      </a:r>
                      <a:endParaRPr lang="de-AT" dirty="0"/>
                    </a:p>
                  </a:txBody>
                  <a:tcPr/>
                </a:tc>
              </a:tr>
              <a:tr h="66166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Ritschel10</a:t>
                      </a:r>
                      <a:br>
                        <a:rPr lang="en-US" sz="1800" dirty="0" smtClean="0"/>
                      </a:br>
                      <a:r>
                        <a:rPr lang="en-US" sz="1800" dirty="0" smtClean="0"/>
                        <a:t>On-Surface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good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good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limited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no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no</a:t>
                      </a:r>
                      <a:endParaRPr lang="de-AT" dirty="0"/>
                    </a:p>
                  </a:txBody>
                  <a:tcPr/>
                </a:tc>
              </a:tr>
              <a:tr h="661663">
                <a:tc>
                  <a:txBody>
                    <a:bodyPr/>
                    <a:lstStyle/>
                    <a:p>
                      <a:r>
                        <a:rPr lang="de-AT" dirty="0" smtClean="0"/>
                        <a:t>Shadow Boundary</a:t>
                      </a:r>
                      <a:endParaRPr lang="de-AT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good</a:t>
                      </a:r>
                      <a:endParaRPr lang="de-AT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very good</a:t>
                      </a:r>
                      <a:endParaRPr lang="de-AT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yes</a:t>
                      </a:r>
                      <a:endParaRPr lang="de-AT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yes</a:t>
                      </a:r>
                      <a:endParaRPr lang="de-AT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yes</a:t>
                      </a:r>
                      <a:endParaRPr lang="de-AT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161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</a:t>
            </a:r>
            <a:r>
              <a:rPr lang="en-US" dirty="0" smtClean="0"/>
              <a:t>Questions?</a:t>
            </a:r>
            <a:endParaRPr lang="es-ES" dirty="0" smtClean="0"/>
          </a:p>
        </p:txBody>
      </p:sp>
      <p:sp>
        <p:nvSpPr>
          <p:cNvPr id="8195" name="6 Marcador de contenido"/>
          <p:cNvSpPr>
            <a:spLocks noGrp="1"/>
          </p:cNvSpPr>
          <p:nvPr>
            <p:ph idx="1"/>
          </p:nvPr>
        </p:nvSpPr>
        <p:spPr>
          <a:xfrm>
            <a:off x="457200" y="1266825"/>
            <a:ext cx="8442960" cy="4600575"/>
          </a:xfrm>
        </p:spPr>
        <p:txBody>
          <a:bodyPr/>
          <a:lstStyle/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endParaRPr lang="en-US" sz="2400" dirty="0" smtClean="0"/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endParaRPr lang="en-US" sz="2400" dirty="0"/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endParaRPr lang="en-US" sz="2400" dirty="0" smtClean="0"/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endParaRPr lang="en-US" sz="2400" dirty="0"/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endParaRPr lang="en-US" sz="2400" dirty="0" smtClean="0"/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endParaRPr lang="en-US" sz="2400" dirty="0"/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endParaRPr lang="en-US" sz="2400" dirty="0" smtClean="0"/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endParaRPr lang="en-US" sz="2400" dirty="0"/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400" dirty="0" smtClean="0"/>
              <a:t>This </a:t>
            </a:r>
            <a:r>
              <a:rPr lang="en-US" sz="2400" dirty="0"/>
              <a:t>work has been supported by the EU FP7 People </a:t>
            </a:r>
            <a:r>
              <a:rPr lang="en-US" sz="2400" dirty="0" err="1"/>
              <a:t>Programme</a:t>
            </a:r>
            <a:r>
              <a:rPr lang="en-US" sz="2400" dirty="0"/>
              <a:t> (Marie Curie Actions) under REA Grant Agreement no. </a:t>
            </a:r>
            <a:r>
              <a:rPr lang="en-US" sz="2400" dirty="0" smtClean="0"/>
              <a:t>290227 and the JSPS scholarship</a:t>
            </a:r>
          </a:p>
        </p:txBody>
      </p:sp>
      <p:pic>
        <p:nvPicPr>
          <p:cNvPr id="4" name="Picture 3" descr="C:\work\svn\svnmatt\trunk\shadowtweak\images\Nosferatu Shad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295" y="1140525"/>
            <a:ext cx="5051394" cy="36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30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6 Marcador de contenido"/>
          <p:cNvSpPr>
            <a:spLocks noGrp="1"/>
          </p:cNvSpPr>
          <p:nvPr>
            <p:ph idx="1"/>
          </p:nvPr>
        </p:nvSpPr>
        <p:spPr>
          <a:xfrm>
            <a:off x="457200" y="1266825"/>
            <a:ext cx="8442960" cy="4600575"/>
          </a:xfrm>
        </p:spPr>
        <p:txBody>
          <a:bodyPr/>
          <a:lstStyle/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For each silhouette vertex</a:t>
            </a:r>
          </a:p>
          <a:p>
            <a:pPr marL="758825" lvl="1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dirty="0" smtClean="0"/>
              <a:t>Compute </a:t>
            </a:r>
            <a:r>
              <a:rPr lang="en-US" dirty="0" smtClean="0">
                <a:solidFill>
                  <a:schemeClr val="accent1"/>
                </a:solidFill>
              </a:rPr>
              <a:t>intersection </a:t>
            </a:r>
            <a:r>
              <a:rPr lang="en-US" dirty="0" smtClean="0"/>
              <a:t>of shadow ray with receiver</a:t>
            </a:r>
            <a:endParaRPr lang="en-US" dirty="0"/>
          </a:p>
          <a:p>
            <a:pPr marL="758825" lvl="1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dirty="0">
                <a:sym typeface="Symbol"/>
              </a:rPr>
              <a:t>Use as </a:t>
            </a:r>
            <a:r>
              <a:rPr lang="en-US" dirty="0">
                <a:solidFill>
                  <a:schemeClr val="accent1"/>
                </a:solidFill>
              </a:rPr>
              <a:t>handle </a:t>
            </a:r>
            <a:r>
              <a:rPr lang="en-US" dirty="0"/>
              <a:t>on shadow boundary</a:t>
            </a:r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/>
              <a:t>Move handles to modify shadow boundary</a:t>
            </a:r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/>
              <a:t>Modify </a:t>
            </a:r>
            <a:r>
              <a:rPr lang="en-US" sz="2800" dirty="0">
                <a:solidFill>
                  <a:schemeClr val="accent1"/>
                </a:solidFill>
              </a:rPr>
              <a:t>silhouettes</a:t>
            </a:r>
            <a:r>
              <a:rPr lang="en-US" sz="2800" dirty="0"/>
              <a:t> </a:t>
            </a:r>
            <a:r>
              <a:rPr lang="en-US" sz="2800" dirty="0" smtClean="0"/>
              <a:t>accordingly (+ render shadows) </a:t>
            </a:r>
            <a:endParaRPr lang="en-US" sz="2800" dirty="0"/>
          </a:p>
        </p:txBody>
      </p:sp>
      <p:sp>
        <p:nvSpPr>
          <p:cNvPr id="3" name="Chord 2"/>
          <p:cNvSpPr/>
          <p:nvPr/>
        </p:nvSpPr>
        <p:spPr>
          <a:xfrm rot="5400000">
            <a:off x="2737715" y="5140254"/>
            <a:ext cx="679406" cy="652450"/>
          </a:xfrm>
          <a:prstGeom prst="chord">
            <a:avLst>
              <a:gd name="adj1" fmla="val 5424564"/>
              <a:gd name="adj2" fmla="val 16200000"/>
            </a:avLst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Step 1) Shadow </a:t>
            </a:r>
            <a:r>
              <a:rPr lang="en-US" dirty="0" smtClean="0"/>
              <a:t>Handles</a:t>
            </a:r>
            <a:endParaRPr lang="es-ES" dirty="0" smtClean="0"/>
          </a:p>
        </p:txBody>
      </p:sp>
      <p:pic>
        <p:nvPicPr>
          <p:cNvPr id="13" name="Picture 2" descr="C:\work\svn\svnmatt\trunk\shadowtweak\images\Unbenannt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937316"/>
            <a:ext cx="2915816" cy="292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U-Turn Arrow 30"/>
          <p:cNvSpPr/>
          <p:nvPr/>
        </p:nvSpPr>
        <p:spPr>
          <a:xfrm rot="16200000" flipV="1">
            <a:off x="7512969" y="2171152"/>
            <a:ext cx="2232248" cy="72008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32" name="Smiley Face 31"/>
          <p:cNvSpPr/>
          <p:nvPr/>
        </p:nvSpPr>
        <p:spPr>
          <a:xfrm>
            <a:off x="2501391" y="5704520"/>
            <a:ext cx="1124592" cy="1013287"/>
          </a:xfrm>
          <a:prstGeom prst="smileyFac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691144" y="5466479"/>
            <a:ext cx="758485" cy="285606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00B050"/>
              </a:solidFill>
            </a:endParaRPr>
          </a:p>
        </p:txBody>
      </p:sp>
      <p:pic>
        <p:nvPicPr>
          <p:cNvPr id="34" name="Picture 3" descr="C:\Users\matt\Downloads\103px-Light_bulb_icon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254" y="3825240"/>
            <a:ext cx="387128" cy="55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Connector 34"/>
          <p:cNvCxnSpPr>
            <a:stCxn id="39" idx="0"/>
            <a:endCxn id="38" idx="0"/>
          </p:cNvCxnSpPr>
          <p:nvPr/>
        </p:nvCxnSpPr>
        <p:spPr>
          <a:xfrm flipH="1">
            <a:off x="2559896" y="5407238"/>
            <a:ext cx="118481" cy="5184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40" idx="1"/>
            <a:endCxn id="37" idx="0"/>
          </p:cNvCxnSpPr>
          <p:nvPr/>
        </p:nvCxnSpPr>
        <p:spPr>
          <a:xfrm>
            <a:off x="3424250" y="5434478"/>
            <a:ext cx="152406" cy="5926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3517415" y="6027124"/>
            <a:ext cx="118481" cy="11848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8" name="Oval 37"/>
          <p:cNvSpPr/>
          <p:nvPr/>
        </p:nvSpPr>
        <p:spPr>
          <a:xfrm>
            <a:off x="2500655" y="5925720"/>
            <a:ext cx="118481" cy="11848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9" name="Oval 38"/>
          <p:cNvSpPr/>
          <p:nvPr/>
        </p:nvSpPr>
        <p:spPr>
          <a:xfrm>
            <a:off x="2619136" y="5407238"/>
            <a:ext cx="118481" cy="118481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0" name="Oval 39"/>
          <p:cNvSpPr/>
          <p:nvPr/>
        </p:nvSpPr>
        <p:spPr>
          <a:xfrm>
            <a:off x="3406899" y="5417127"/>
            <a:ext cx="118481" cy="118481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1" name="Oval 40"/>
          <p:cNvSpPr/>
          <p:nvPr/>
        </p:nvSpPr>
        <p:spPr>
          <a:xfrm>
            <a:off x="2699792" y="5967883"/>
            <a:ext cx="118481" cy="11848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2" name="Oval 41"/>
          <p:cNvSpPr/>
          <p:nvPr/>
        </p:nvSpPr>
        <p:spPr>
          <a:xfrm>
            <a:off x="3125554" y="5993871"/>
            <a:ext cx="118481" cy="11848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3" name="Oval 42"/>
          <p:cNvSpPr/>
          <p:nvPr/>
        </p:nvSpPr>
        <p:spPr>
          <a:xfrm>
            <a:off x="3324096" y="6003875"/>
            <a:ext cx="118481" cy="11848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4" name="Oval 43"/>
          <p:cNvSpPr/>
          <p:nvPr/>
        </p:nvSpPr>
        <p:spPr>
          <a:xfrm>
            <a:off x="2915816" y="5984960"/>
            <a:ext cx="118481" cy="11848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5" name="Oval 44"/>
          <p:cNvSpPr/>
          <p:nvPr/>
        </p:nvSpPr>
        <p:spPr>
          <a:xfrm>
            <a:off x="2771800" y="5417127"/>
            <a:ext cx="118481" cy="118481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6" name="Oval 45"/>
          <p:cNvSpPr/>
          <p:nvPr/>
        </p:nvSpPr>
        <p:spPr>
          <a:xfrm>
            <a:off x="3075207" y="5417126"/>
            <a:ext cx="118481" cy="118481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7" name="Oval 46"/>
          <p:cNvSpPr/>
          <p:nvPr/>
        </p:nvSpPr>
        <p:spPr>
          <a:xfrm>
            <a:off x="3231877" y="5420863"/>
            <a:ext cx="118481" cy="118481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8" name="Oval 47"/>
          <p:cNvSpPr/>
          <p:nvPr/>
        </p:nvSpPr>
        <p:spPr>
          <a:xfrm>
            <a:off x="2922337" y="5420863"/>
            <a:ext cx="118481" cy="118481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extBox 1"/>
          <p:cNvSpPr txBox="1"/>
          <p:nvPr/>
        </p:nvSpPr>
        <p:spPr>
          <a:xfrm>
            <a:off x="2205348" y="3937316"/>
            <a:ext cx="625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light</a:t>
            </a:r>
            <a:endParaRPr lang="de-AT" dirty="0"/>
          </a:p>
        </p:txBody>
      </p:sp>
      <p:sp>
        <p:nvSpPr>
          <p:cNvPr id="50" name="TextBox 49"/>
          <p:cNvSpPr txBox="1"/>
          <p:nvPr/>
        </p:nvSpPr>
        <p:spPr>
          <a:xfrm>
            <a:off x="1267024" y="5525719"/>
            <a:ext cx="1292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s</a:t>
            </a:r>
            <a:r>
              <a:rPr lang="de-AT" dirty="0" smtClean="0"/>
              <a:t>hadow ray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1260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-3.88889E-6 0.016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3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-1.66667E-6 0.0340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9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59259E-6 L 1.11111E-6 0.0354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L -3.05556E-6 0.0219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8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3.61111E-6 0.0270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4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7 L -3.88889E-6 0.03773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7407E-6 L 2.77778E-6 0.02639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-1.66667E-6 0.0370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Previous Work: Inspiration</a:t>
            </a:r>
            <a:endParaRPr lang="es-ES" dirty="0" smtClean="0"/>
          </a:p>
        </p:txBody>
      </p:sp>
      <p:sp>
        <p:nvSpPr>
          <p:cNvPr id="8195" name="6 Marcador de contenido"/>
          <p:cNvSpPr>
            <a:spLocks noGrp="1"/>
          </p:cNvSpPr>
          <p:nvPr>
            <p:ph idx="1"/>
          </p:nvPr>
        </p:nvSpPr>
        <p:spPr>
          <a:xfrm>
            <a:off x="457200" y="1266825"/>
            <a:ext cx="8442960" cy="4600575"/>
          </a:xfrm>
        </p:spPr>
        <p:txBody>
          <a:bodyPr/>
          <a:lstStyle/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/>
              <a:t>Locally Controllable Stylized Shading [Todo07]</a:t>
            </a:r>
            <a:endParaRPr lang="en-US" sz="2800" dirty="0" smtClean="0"/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 smtClean="0"/>
              <a:t>Locally </a:t>
            </a:r>
            <a:r>
              <a:rPr lang="en-US" sz="2800" dirty="0"/>
              <a:t>change lighting</a:t>
            </a:r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/>
              <a:t>Consistency over </a:t>
            </a:r>
            <a:r>
              <a:rPr lang="en-US" sz="2800" dirty="0" err="1"/>
              <a:t>keyframes</a:t>
            </a:r>
            <a:endParaRPr lang="en-US" sz="2800" dirty="0"/>
          </a:p>
          <a:p>
            <a:pPr>
              <a:buClr>
                <a:srgbClr val="FF0000"/>
              </a:buClr>
              <a:buSzPct val="100000"/>
              <a:buFont typeface="Arial" pitchFamily="34" charset="0"/>
              <a:buChar char="-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/>
              <a:t>Cannot handle shadows</a:t>
            </a:r>
          </a:p>
        </p:txBody>
      </p:sp>
      <p:pic>
        <p:nvPicPr>
          <p:cNvPr id="4" name="Picture 4" descr="C:\Users\matt\Downloads\face_comparison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369" y="3275046"/>
            <a:ext cx="5087010" cy="357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25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</a:t>
            </a:r>
            <a:r>
              <a:rPr lang="en-US" dirty="0" smtClean="0"/>
              <a:t>Previous Work on Shadow Editing</a:t>
            </a:r>
            <a:endParaRPr lang="es-ES" dirty="0" smtClean="0"/>
          </a:p>
        </p:txBody>
      </p:sp>
      <p:sp>
        <p:nvSpPr>
          <p:cNvPr id="8195" name="6 Marcador de contenido"/>
          <p:cNvSpPr>
            <a:spLocks noGrp="1"/>
          </p:cNvSpPr>
          <p:nvPr>
            <p:ph idx="1"/>
          </p:nvPr>
        </p:nvSpPr>
        <p:spPr>
          <a:xfrm>
            <a:off x="457200" y="1266825"/>
            <a:ext cx="8442960" cy="4600575"/>
          </a:xfrm>
        </p:spPr>
        <p:txBody>
          <a:bodyPr/>
          <a:lstStyle/>
          <a:p>
            <a:r>
              <a:rPr lang="de-AT" sz="2400" dirty="0"/>
              <a:t>A</a:t>
            </a:r>
            <a:r>
              <a:rPr lang="en-US" sz="2400" dirty="0" err="1" smtClean="0"/>
              <a:t>ll</a:t>
            </a:r>
            <a:r>
              <a:rPr lang="en-US" sz="2400" dirty="0" smtClean="0"/>
              <a:t>-frequency shadow design </a:t>
            </a:r>
            <a:br>
              <a:rPr lang="en-US" sz="2400" dirty="0" smtClean="0"/>
            </a:br>
            <a:r>
              <a:rPr lang="en-US" sz="2400" dirty="0" smtClean="0"/>
              <a:t>[Olbert10]</a:t>
            </a:r>
          </a:p>
          <a:p>
            <a:pPr lvl="1">
              <a:buClr>
                <a:srgbClr val="00B050"/>
              </a:buClr>
              <a:buSzPct val="150000"/>
              <a:buFont typeface="Calibri" pitchFamily="34" charset="0"/>
              <a:buChar char="+"/>
            </a:pPr>
            <a:r>
              <a:rPr lang="en-US" sz="2400" dirty="0" smtClean="0"/>
              <a:t>Separate frequencies</a:t>
            </a:r>
          </a:p>
          <a:p>
            <a:pPr lvl="1">
              <a:buClr>
                <a:srgbClr val="FF0000"/>
              </a:buClr>
              <a:buSzPct val="150000"/>
              <a:buFont typeface="Calibri" pitchFamily="34" charset="0"/>
              <a:buChar char="-"/>
            </a:pPr>
            <a:r>
              <a:rPr lang="en-US" sz="2400" dirty="0" smtClean="0"/>
              <a:t>Limited interactivity</a:t>
            </a:r>
          </a:p>
          <a:p>
            <a:r>
              <a:rPr lang="de-AT" sz="2400" dirty="0" smtClean="0"/>
              <a:t>BendyLight [Kerr10]</a:t>
            </a:r>
          </a:p>
          <a:p>
            <a:pPr lvl="1">
              <a:buClr>
                <a:srgbClr val="00B050"/>
              </a:buClr>
              <a:buSzPct val="150000"/>
              <a:buFont typeface="Calibri" pitchFamily="34" charset="0"/>
              <a:buChar char="+"/>
            </a:pPr>
            <a:r>
              <a:rPr lang="de-AT" sz="2400" dirty="0" smtClean="0"/>
              <a:t>Animation</a:t>
            </a:r>
          </a:p>
          <a:p>
            <a:pPr lvl="1">
              <a:buClr>
                <a:srgbClr val="FF0000"/>
              </a:buClr>
              <a:buSzPct val="150000"/>
              <a:buFont typeface="Calibri" pitchFamily="34" charset="0"/>
              <a:buChar char="-"/>
            </a:pPr>
            <a:r>
              <a:rPr lang="de-AT" sz="2400" dirty="0" smtClean="0"/>
              <a:t>Hard to edit fine details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On-Surface Signal</a:t>
            </a:r>
            <a:br>
              <a:rPr lang="en-US" sz="2400" dirty="0" smtClean="0"/>
            </a:br>
            <a:r>
              <a:rPr lang="en-US" sz="2400" dirty="0" smtClean="0"/>
              <a:t>Deformation [</a:t>
            </a:r>
            <a:r>
              <a:rPr lang="en-US" sz="2400" dirty="0" smtClean="0"/>
              <a:t>Ritschel10]</a:t>
            </a:r>
          </a:p>
          <a:p>
            <a:pPr lvl="1">
              <a:buClr>
                <a:srgbClr val="00B050"/>
              </a:buClr>
              <a:buSzPct val="150000"/>
              <a:buFont typeface="Calibri" pitchFamily="34" charset="0"/>
              <a:buChar char="+"/>
            </a:pPr>
            <a:r>
              <a:rPr lang="en-US" sz="2400" dirty="0" smtClean="0"/>
              <a:t>Intuitive control</a:t>
            </a:r>
          </a:p>
          <a:p>
            <a:pPr lvl="1">
              <a:buClr>
                <a:srgbClr val="FF0000"/>
              </a:buClr>
              <a:buSzPct val="150000"/>
              <a:buFont typeface="Calibri" pitchFamily="34" charset="0"/>
              <a:buChar char="-"/>
            </a:pPr>
            <a:r>
              <a:rPr lang="en-US" sz="2400" dirty="0" smtClean="0"/>
              <a:t>No object </a:t>
            </a:r>
            <a:r>
              <a:rPr lang="en-US" sz="2400" dirty="0" smtClean="0"/>
              <a:t>interaction</a:t>
            </a:r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814" y="5174601"/>
            <a:ext cx="5048327" cy="149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C:\Users\matt\Downloads\volumetric_lighting_natek725-c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956548"/>
            <a:ext cx="4562221" cy="191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matt\Downloads\edi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19" y="1157400"/>
            <a:ext cx="2251924" cy="169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matt\Downloads\ori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166730"/>
            <a:ext cx="2276445" cy="17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26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</a:t>
            </a:r>
            <a:r>
              <a:rPr lang="en-US" dirty="0" smtClean="0"/>
              <a:t>Our Method: Features</a:t>
            </a:r>
            <a:endParaRPr lang="es-ES" dirty="0" smtClean="0"/>
          </a:p>
        </p:txBody>
      </p:sp>
      <p:sp>
        <p:nvSpPr>
          <p:cNvPr id="8195" name="6 Marcador de contenido"/>
          <p:cNvSpPr>
            <a:spLocks noGrp="1"/>
          </p:cNvSpPr>
          <p:nvPr>
            <p:ph idx="1"/>
          </p:nvPr>
        </p:nvSpPr>
        <p:spPr>
          <a:xfrm>
            <a:off x="457200" y="1266825"/>
            <a:ext cx="8442960" cy="4600575"/>
          </a:xfrm>
        </p:spPr>
        <p:txBody>
          <a:bodyPr/>
          <a:lstStyle/>
          <a:p>
            <a:endParaRPr lang="en-US" sz="2800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25600" y="1265150"/>
            <a:ext cx="4082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Intuitive interface for fine local edits</a:t>
            </a:r>
            <a:endParaRPr lang="de-AT" dirty="0"/>
          </a:p>
        </p:txBody>
      </p:sp>
      <p:pic>
        <p:nvPicPr>
          <p:cNvPr id="1030" name="Picture 6" descr="C:\work\svn\svnmatt\trunk\shadowtweak\images\teaser_combined_cursor_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78" y="1744823"/>
            <a:ext cx="2471698" cy="483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work\svn\svnmatt\trunk\shadowtweak\images\p3-c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46" y="1744824"/>
            <a:ext cx="2444619" cy="356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work\svn\svnmatt\trunk\shadowtweak\images\p1-c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915" y="1744824"/>
            <a:ext cx="2447938" cy="356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083557" y="1265150"/>
            <a:ext cx="3086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Edit shadow topology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4466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</a:t>
            </a:r>
            <a:r>
              <a:rPr lang="en-US" dirty="0" smtClean="0"/>
              <a:t>Our Method: Features</a:t>
            </a:r>
            <a:endParaRPr lang="es-ES" dirty="0" smtClean="0"/>
          </a:p>
        </p:txBody>
      </p:sp>
      <p:sp>
        <p:nvSpPr>
          <p:cNvPr id="8195" name="6 Marcador de contenido"/>
          <p:cNvSpPr>
            <a:spLocks noGrp="1"/>
          </p:cNvSpPr>
          <p:nvPr>
            <p:ph idx="1"/>
          </p:nvPr>
        </p:nvSpPr>
        <p:spPr>
          <a:xfrm>
            <a:off x="457200" y="1266825"/>
            <a:ext cx="8442960" cy="4600575"/>
          </a:xfrm>
        </p:spPr>
        <p:txBody>
          <a:bodyPr/>
          <a:lstStyle/>
          <a:p>
            <a:endParaRPr lang="en-US" sz="2800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sz="2800" dirty="0"/>
          </a:p>
        </p:txBody>
      </p:sp>
      <p:pic>
        <p:nvPicPr>
          <p:cNvPr id="13" name="Picture 4" descr="C:\work\svn\svnmatt\trunk\shadowtweak\images\drag1_cro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25" y="1744824"/>
            <a:ext cx="3701262" cy="239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work\svn\svnmatt\trunk\shadowtweak\images\drag2_cro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25" y="4256296"/>
            <a:ext cx="3650997" cy="235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38309" y="1288879"/>
            <a:ext cx="2985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Plausible </a:t>
            </a:r>
            <a:r>
              <a:rPr lang="de-AT" dirty="0"/>
              <a:t>o</a:t>
            </a:r>
            <a:r>
              <a:rPr lang="de-AT" dirty="0" smtClean="0"/>
              <a:t>bject </a:t>
            </a:r>
            <a:r>
              <a:rPr lang="de-AT" dirty="0"/>
              <a:t>i</a:t>
            </a:r>
            <a:r>
              <a:rPr lang="de-AT" dirty="0" smtClean="0"/>
              <a:t>nteraction</a:t>
            </a:r>
            <a:endParaRPr lang="de-AT" dirty="0"/>
          </a:p>
        </p:txBody>
      </p:sp>
      <p:pic>
        <p:nvPicPr>
          <p:cNvPr id="11" name="Picture 7" descr="C:\work\svn\svnmatt\trunk\shadowtweak\images\bunnies_combined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658" y="1744824"/>
            <a:ext cx="3228138" cy="487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03407" y="1274256"/>
            <a:ext cx="4353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a</a:t>
            </a:r>
            <a:r>
              <a:rPr lang="de-AT" dirty="0" smtClean="0"/>
              <a:t>nimation, change of scene configuration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3219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</a:t>
            </a:r>
            <a:r>
              <a:rPr lang="en-US" dirty="0"/>
              <a:t>Our </a:t>
            </a:r>
            <a:r>
              <a:rPr lang="en-US" dirty="0" smtClean="0"/>
              <a:t>Method: </a:t>
            </a:r>
            <a:r>
              <a:rPr lang="en-US" dirty="0"/>
              <a:t>Outline</a:t>
            </a:r>
            <a:endParaRPr lang="es-ES" dirty="0" smtClean="0"/>
          </a:p>
        </p:txBody>
      </p:sp>
      <p:sp>
        <p:nvSpPr>
          <p:cNvPr id="8195" name="6 Marcador de contenido"/>
          <p:cNvSpPr>
            <a:spLocks noGrp="1"/>
          </p:cNvSpPr>
          <p:nvPr>
            <p:ph idx="1"/>
          </p:nvPr>
        </p:nvSpPr>
        <p:spPr>
          <a:xfrm>
            <a:off x="457200" y="1266825"/>
            <a:ext cx="8442960" cy="4600575"/>
          </a:xfrm>
        </p:spPr>
        <p:txBody>
          <a:bodyPr/>
          <a:lstStyle/>
          <a:p>
            <a:pPr marL="358775" lvl="1" indent="-358775">
              <a:buSzPct val="100000"/>
              <a:buFont typeface="+mj-lt"/>
              <a:buAutoNum type="arabicPeriod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dirty="0" smtClean="0"/>
              <a:t>Artistic </a:t>
            </a:r>
            <a:r>
              <a:rPr lang="en-US" dirty="0"/>
              <a:t>edits of physical </a:t>
            </a:r>
            <a:r>
              <a:rPr lang="en-US" dirty="0" smtClean="0"/>
              <a:t>shadow boundary</a:t>
            </a:r>
            <a:endParaRPr lang="en-US" dirty="0"/>
          </a:p>
          <a:p>
            <a:pPr marL="358775" lvl="1" indent="-358775">
              <a:buSzPct val="100000"/>
              <a:buFont typeface="+mj-lt"/>
              <a:buAutoNum type="arabicPeriod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dirty="0"/>
              <a:t>Make shadow edits consistent over </a:t>
            </a:r>
            <a:r>
              <a:rPr lang="en-US" dirty="0" smtClean="0"/>
              <a:t>time</a:t>
            </a:r>
          </a:p>
          <a:p>
            <a:pPr marL="358775" lvl="1" indent="-358775">
              <a:buSzPct val="100000"/>
              <a:buFont typeface="+mj-lt"/>
              <a:buAutoNum type="arabicPeriod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dirty="0" smtClean="0"/>
              <a:t>Render edited shadows</a:t>
            </a:r>
            <a:endParaRPr lang="en-US" dirty="0"/>
          </a:p>
        </p:txBody>
      </p:sp>
      <p:pic>
        <p:nvPicPr>
          <p:cNvPr id="4" name="Picture 6" descr="C:\work\svn\svnmatt\trunk\shadowtweak\images\teaser_normal_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4198"/>
            <a:ext cx="3999880" cy="387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4213613" y="4434549"/>
            <a:ext cx="548430" cy="4629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" name="Picture 5" descr="C:\work\svn\svnmatt\trunk\shadowtweak\images\teaser_new_3_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796" y="2991774"/>
            <a:ext cx="4296204" cy="387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97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C:\work\svn\svnmatt\trunk\shadowtweak\figs\physicalshadow-hah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245" y="2773860"/>
            <a:ext cx="3645126" cy="428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5 Título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09625"/>
          </a:xfrm>
        </p:spPr>
        <p:txBody>
          <a:bodyPr/>
          <a:lstStyle/>
          <a:p>
            <a:pPr eaLnBrk="1" hangingPunct="1"/>
            <a:r>
              <a:rPr lang="ca-ES" dirty="0" smtClean="0"/>
              <a:t> </a:t>
            </a:r>
            <a:r>
              <a:rPr lang="de-AT" dirty="0" smtClean="0"/>
              <a:t>Initialization:</a:t>
            </a:r>
            <a:r>
              <a:rPr lang="en-US" dirty="0" smtClean="0"/>
              <a:t> </a:t>
            </a:r>
            <a:r>
              <a:rPr lang="en-US" smtClean="0"/>
              <a:t>Physical Shadow </a:t>
            </a:r>
            <a:r>
              <a:rPr lang="en-US" dirty="0"/>
              <a:t>Rendering</a:t>
            </a:r>
            <a:endParaRPr lang="es-ES" dirty="0" smtClean="0"/>
          </a:p>
        </p:txBody>
      </p:sp>
      <p:sp>
        <p:nvSpPr>
          <p:cNvPr id="8195" name="6 Marcador de contenido"/>
          <p:cNvSpPr>
            <a:spLocks noGrp="1"/>
          </p:cNvSpPr>
          <p:nvPr>
            <p:ph idx="1"/>
          </p:nvPr>
        </p:nvSpPr>
        <p:spPr>
          <a:xfrm>
            <a:off x="457200" y="1266825"/>
            <a:ext cx="8442960" cy="4600575"/>
          </a:xfrm>
        </p:spPr>
        <p:txBody>
          <a:bodyPr/>
          <a:lstStyle/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/>
              <a:t>Shadow volumes [Crow77]</a:t>
            </a:r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/>
              <a:t>Extrude polygons from silhouette vertices</a:t>
            </a:r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/>
              <a:t>Perform inside-outside test (using stencil buffer</a:t>
            </a:r>
            <a:r>
              <a:rPr lang="en-US" sz="2800" dirty="0" smtClean="0"/>
              <a:t>)</a:t>
            </a:r>
          </a:p>
          <a:p>
            <a:pPr marL="358775" indent="-358775">
              <a:buSzPct val="74000"/>
              <a:tabLst>
                <a:tab pos="695325" algn="l"/>
                <a:tab pos="990600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</a:tabLst>
            </a:pPr>
            <a:r>
              <a:rPr lang="en-US" sz="2800" dirty="0"/>
              <a:t>Edit shadows by </a:t>
            </a:r>
            <a:r>
              <a:rPr lang="en-US" sz="2800" dirty="0">
                <a:solidFill>
                  <a:schemeClr val="accent1"/>
                </a:solidFill>
              </a:rPr>
              <a:t>modifying </a:t>
            </a:r>
            <a:r>
              <a:rPr lang="en-US" sz="2800" dirty="0" smtClean="0">
                <a:solidFill>
                  <a:schemeClr val="accent1"/>
                </a:solidFill>
              </a:rPr>
              <a:t>silhouettes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4" name="Picture 2" descr="C:\work\svn\svnmatt\trunk\shadowtweak\images\shadow volum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92" y="3452862"/>
            <a:ext cx="4540181" cy="340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832</Words>
  <Application>Microsoft Office PowerPoint</Application>
  <PresentationFormat>On-screen Show (4:3)</PresentationFormat>
  <Paragraphs>222</Paragraphs>
  <Slides>38</Slides>
  <Notes>16</Notes>
  <HiddenSlides>6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Tema de Office</vt:lpstr>
      <vt:lpstr>Freeform Shadow Boundary Editing</vt:lpstr>
      <vt:lpstr> Shadows are Important Artistic Tool</vt:lpstr>
      <vt:lpstr>Shadow Editing: Video Demonstration</vt:lpstr>
      <vt:lpstr> Previous Work: Inspiration</vt:lpstr>
      <vt:lpstr> Previous Work on Shadow Editing</vt:lpstr>
      <vt:lpstr> Our Method: Features</vt:lpstr>
      <vt:lpstr> Our Method: Features</vt:lpstr>
      <vt:lpstr> Our Method: Outline</vt:lpstr>
      <vt:lpstr> Initialization: Physical Shadow Rendering</vt:lpstr>
      <vt:lpstr> Our Framework: Outline</vt:lpstr>
      <vt:lpstr> Step 1) Shadow Boundary Editing</vt:lpstr>
      <vt:lpstr> Step 1) Shadow Boundaries</vt:lpstr>
      <vt:lpstr> Step 1) Interactive Update</vt:lpstr>
      <vt:lpstr> Step 1) Interactive Update</vt:lpstr>
      <vt:lpstr> Step 1) Mouse Dragging</vt:lpstr>
      <vt:lpstr> Step 1) Freeform curve editing</vt:lpstr>
      <vt:lpstr> Step 2) Shadow Boundary Editing: Styles</vt:lpstr>
      <vt:lpstr> Step 2) Alternative Editing Styles</vt:lpstr>
      <vt:lpstr> Our Framework: Outline</vt:lpstr>
      <vt:lpstr> Step 2) Make Shadows Consistent</vt:lpstr>
      <vt:lpstr> Step 2) Shadow Mesh</vt:lpstr>
      <vt:lpstr> Step 2) Shadow Mesh</vt:lpstr>
      <vt:lpstr> 3) Make Shadows Consistent</vt:lpstr>
      <vt:lpstr> Our Framework: Outline</vt:lpstr>
      <vt:lpstr> Step 3) Shadow Rendering</vt:lpstr>
      <vt:lpstr> 3) Blend between original and modified shadow</vt:lpstr>
      <vt:lpstr> Step 3) Soft Shadow Rendering</vt:lpstr>
      <vt:lpstr> Video: Editing + Skeletal Animation</vt:lpstr>
      <vt:lpstr> More results: Complex Silhouettes</vt:lpstr>
      <vt:lpstr> More Results</vt:lpstr>
      <vt:lpstr> Problem Case</vt:lpstr>
      <vt:lpstr> Problem Case</vt:lpstr>
      <vt:lpstr> Video: Smooth Falloff</vt:lpstr>
      <vt:lpstr> Conclusions</vt:lpstr>
      <vt:lpstr> Thank you for your attention!</vt:lpstr>
      <vt:lpstr> Comparison with STAR</vt:lpstr>
      <vt:lpstr> Questions?</vt:lpstr>
      <vt:lpstr> Step 1) Shadow Handles</vt:lpstr>
    </vt:vector>
  </TitlesOfParts>
  <Company>Dept. IMA - UdG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Francisco Gonzalez</dc:creator>
  <cp:lastModifiedBy>matt</cp:lastModifiedBy>
  <cp:revision>180</cp:revision>
  <dcterms:created xsi:type="dcterms:W3CDTF">2013-03-09T12:37:24Z</dcterms:created>
  <dcterms:modified xsi:type="dcterms:W3CDTF">2013-05-08T09:52:49Z</dcterms:modified>
</cp:coreProperties>
</file>