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60" r:id="rId1"/>
  </p:sldMasterIdLst>
  <p:notesMasterIdLst>
    <p:notesMasterId r:id="rId36"/>
  </p:notesMasterIdLst>
  <p:handoutMasterIdLst>
    <p:handoutMasterId r:id="rId37"/>
  </p:handoutMasterIdLst>
  <p:sldIdLst>
    <p:sldId id="261" r:id="rId2"/>
    <p:sldId id="266" r:id="rId3"/>
    <p:sldId id="315" r:id="rId4"/>
    <p:sldId id="316" r:id="rId5"/>
    <p:sldId id="343" r:id="rId6"/>
    <p:sldId id="320" r:id="rId7"/>
    <p:sldId id="283" r:id="rId8"/>
    <p:sldId id="324" r:id="rId9"/>
    <p:sldId id="344" r:id="rId10"/>
    <p:sldId id="268" r:id="rId11"/>
    <p:sldId id="336" r:id="rId12"/>
    <p:sldId id="337" r:id="rId13"/>
    <p:sldId id="323" r:id="rId14"/>
    <p:sldId id="325" r:id="rId15"/>
    <p:sldId id="286" r:id="rId16"/>
    <p:sldId id="326" r:id="rId17"/>
    <p:sldId id="327" r:id="rId18"/>
    <p:sldId id="328" r:id="rId19"/>
    <p:sldId id="329" r:id="rId20"/>
    <p:sldId id="330" r:id="rId21"/>
    <p:sldId id="339" r:id="rId22"/>
    <p:sldId id="340" r:id="rId23"/>
    <p:sldId id="341" r:id="rId24"/>
    <p:sldId id="342" r:id="rId25"/>
    <p:sldId id="331" r:id="rId26"/>
    <p:sldId id="332" r:id="rId27"/>
    <p:sldId id="333" r:id="rId28"/>
    <p:sldId id="334" r:id="rId29"/>
    <p:sldId id="335" r:id="rId30"/>
    <p:sldId id="345" r:id="rId31"/>
    <p:sldId id="279" r:id="rId32"/>
    <p:sldId id="346" r:id="rId33"/>
    <p:sldId id="281" r:id="rId34"/>
    <p:sldId id="278" r:id="rId35"/>
  </p:sldIdLst>
  <p:sldSz cx="9756775" cy="7315200"/>
  <p:notesSz cx="7099300" cy="10234613"/>
  <p:custDataLst>
    <p:tags r:id="rId38"/>
  </p:custDataLst>
  <p:kinsoku lang="ja-JP" invalStChars="、。，．・：；？！゛゜ヽヾゝゞ々ー’”）〕］｝〉》」』】°‰′″℃￠％ぁぃぅぇぉっゃゅょゎァィゥェォッャュョヮヵヶ!%),.:;?]}｡｣､･ｧｨｩｪｫｬｭｮｯｰﾞﾟ" invalEndChars="‘“（〔［｛〈《「『【￥＄$([\{｢￡"/>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87741" algn="l" rtl="0" fontAlgn="base">
      <a:spcBef>
        <a:spcPct val="0"/>
      </a:spcBef>
      <a:spcAft>
        <a:spcPct val="0"/>
      </a:spcAft>
      <a:defRPr kern="1200">
        <a:solidFill>
          <a:schemeClr val="tx1"/>
        </a:solidFill>
        <a:latin typeface="Arial" charset="0"/>
        <a:ea typeface="+mn-ea"/>
        <a:cs typeface="+mn-cs"/>
      </a:defRPr>
    </a:lvl2pPr>
    <a:lvl3pPr marL="975482" algn="l" rtl="0" fontAlgn="base">
      <a:spcBef>
        <a:spcPct val="0"/>
      </a:spcBef>
      <a:spcAft>
        <a:spcPct val="0"/>
      </a:spcAft>
      <a:defRPr kern="1200">
        <a:solidFill>
          <a:schemeClr val="tx1"/>
        </a:solidFill>
        <a:latin typeface="Arial" charset="0"/>
        <a:ea typeface="+mn-ea"/>
        <a:cs typeface="+mn-cs"/>
      </a:defRPr>
    </a:lvl3pPr>
    <a:lvl4pPr marL="1463223" algn="l" rtl="0" fontAlgn="base">
      <a:spcBef>
        <a:spcPct val="0"/>
      </a:spcBef>
      <a:spcAft>
        <a:spcPct val="0"/>
      </a:spcAft>
      <a:defRPr kern="1200">
        <a:solidFill>
          <a:schemeClr val="tx1"/>
        </a:solidFill>
        <a:latin typeface="Arial" charset="0"/>
        <a:ea typeface="+mn-ea"/>
        <a:cs typeface="+mn-cs"/>
      </a:defRPr>
    </a:lvl4pPr>
    <a:lvl5pPr marL="1950964" algn="l" rtl="0" fontAlgn="base">
      <a:spcBef>
        <a:spcPct val="0"/>
      </a:spcBef>
      <a:spcAft>
        <a:spcPct val="0"/>
      </a:spcAft>
      <a:defRPr kern="1200">
        <a:solidFill>
          <a:schemeClr val="tx1"/>
        </a:solidFill>
        <a:latin typeface="Arial" charset="0"/>
        <a:ea typeface="+mn-ea"/>
        <a:cs typeface="+mn-cs"/>
      </a:defRPr>
    </a:lvl5pPr>
    <a:lvl6pPr marL="2438705" algn="l" defTabSz="975482" rtl="0" eaLnBrk="1" latinLnBrk="0" hangingPunct="1">
      <a:defRPr kern="1200">
        <a:solidFill>
          <a:schemeClr val="tx1"/>
        </a:solidFill>
        <a:latin typeface="Arial" charset="0"/>
        <a:ea typeface="+mn-ea"/>
        <a:cs typeface="+mn-cs"/>
      </a:defRPr>
    </a:lvl6pPr>
    <a:lvl7pPr marL="2926446" algn="l" defTabSz="975482" rtl="0" eaLnBrk="1" latinLnBrk="0" hangingPunct="1">
      <a:defRPr kern="1200">
        <a:solidFill>
          <a:schemeClr val="tx1"/>
        </a:solidFill>
        <a:latin typeface="Arial" charset="0"/>
        <a:ea typeface="+mn-ea"/>
        <a:cs typeface="+mn-cs"/>
      </a:defRPr>
    </a:lvl7pPr>
    <a:lvl8pPr marL="3414187" algn="l" defTabSz="975482" rtl="0" eaLnBrk="1" latinLnBrk="0" hangingPunct="1">
      <a:defRPr kern="1200">
        <a:solidFill>
          <a:schemeClr val="tx1"/>
        </a:solidFill>
        <a:latin typeface="Arial" charset="0"/>
        <a:ea typeface="+mn-ea"/>
        <a:cs typeface="+mn-cs"/>
      </a:defRPr>
    </a:lvl8pPr>
    <a:lvl9pPr marL="3901928" algn="l" defTabSz="975482"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D626"/>
    <a:srgbClr val="FFFF00"/>
    <a:srgbClr val="E3FFDF"/>
    <a:srgbClr val="CBFFB1"/>
    <a:srgbClr val="BCFF8F"/>
    <a:srgbClr val="00CCFF"/>
    <a:srgbClr val="C0C0C0"/>
    <a:srgbClr val="00FFFF"/>
    <a:srgbClr val="FAFD00"/>
    <a:srgbClr val="EAEC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77" autoAdjust="0"/>
    <p:restoredTop sz="65620" autoAdjust="0"/>
  </p:normalViewPr>
  <p:slideViewPr>
    <p:cSldViewPr snapToGrid="0" snapToObjects="1">
      <p:cViewPr varScale="1">
        <p:scale>
          <a:sx n="78" d="100"/>
          <a:sy n="78" d="100"/>
        </p:scale>
        <p:origin x="-2742" y="-90"/>
      </p:cViewPr>
      <p:guideLst>
        <p:guide orient="horz" pos="2077"/>
        <p:guide orient="horz" pos="949"/>
        <p:guide orient="horz" pos="1760"/>
        <p:guide orient="horz" pos="1533"/>
        <p:guide pos="4525"/>
        <p:guide pos="1622"/>
        <p:guide pos="3073"/>
        <p:guide pos="5840"/>
        <p:guide pos="5432"/>
        <p:guide pos="5069"/>
        <p:guide pos="4661"/>
        <p:guide pos="4252"/>
        <p:guide pos="3889"/>
        <p:guide pos="3481"/>
        <p:guide pos="3118"/>
        <p:guide pos="2710"/>
        <p:guide pos="2982"/>
        <p:guide pos="2347"/>
      </p:guideLst>
    </p:cSldViewPr>
  </p:slideViewPr>
  <p:outlineViewPr>
    <p:cViewPr>
      <p:scale>
        <a:sx n="33" d="100"/>
        <a:sy n="33" d="100"/>
      </p:scale>
      <p:origin x="48" y="1423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3" d="100"/>
          <a:sy n="113" d="100"/>
        </p:scale>
        <p:origin x="-3156" y="-126"/>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616700" y="9804400"/>
            <a:ext cx="411163" cy="314325"/>
          </a:xfrm>
          <a:prstGeom prst="rect">
            <a:avLst/>
          </a:prstGeom>
          <a:noFill/>
          <a:ln w="12700">
            <a:noFill/>
            <a:miter lim="800000"/>
            <a:headEnd/>
            <a:tailEnd/>
          </a:ln>
          <a:effectLst/>
        </p:spPr>
        <p:txBody>
          <a:bodyPr wrap="none" lIns="95297" tIns="46812" rIns="95297" bIns="46812" anchor="ctr">
            <a:spAutoFit/>
          </a:bodyPr>
          <a:lstStyle/>
          <a:p>
            <a:pPr algn="r" defTabSz="963613" eaLnBrk="0" hangingPunct="0">
              <a:defRPr/>
            </a:pPr>
            <a:fld id="{6F662337-F29A-42C0-AD78-B55C516B3873}" type="slidenum">
              <a:rPr lang="en-US" sz="1500">
                <a:latin typeface="Times New Roman" pitchFamily="18" charset="0"/>
              </a:rPr>
              <a:pPr algn="r" defTabSz="963613" eaLnBrk="0" hangingPunct="0">
                <a:defRPr/>
              </a:pPr>
              <a:t>‹#›</a:t>
            </a:fld>
            <a:endParaRPr lang="en-US" sz="1500">
              <a:latin typeface="Times New Roman" pitchFamily="18" charset="0"/>
            </a:endParaRPr>
          </a:p>
        </p:txBody>
      </p:sp>
    </p:spTree>
    <p:extLst>
      <p:ext uri="{BB962C8B-B14F-4D97-AF65-F5344CB8AC3E}">
        <p14:creationId xmlns:p14="http://schemas.microsoft.com/office/powerpoint/2010/main" val="1282398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60925"/>
            <a:ext cx="5207000" cy="4605338"/>
          </a:xfrm>
          <a:prstGeom prst="rect">
            <a:avLst/>
          </a:prstGeom>
          <a:noFill/>
          <a:ln w="12700">
            <a:noFill/>
            <a:miter lim="800000"/>
            <a:headEnd/>
            <a:tailEnd/>
          </a:ln>
          <a:effectLst/>
        </p:spPr>
        <p:txBody>
          <a:bodyPr vert="horz" wrap="square" lIns="95297" tIns="46812" rIns="95297" bIns="46812" numCol="1" anchor="t" anchorCtr="0" compatLnSpc="1">
            <a:prstTxWarp prst="textNoShape">
              <a:avLst/>
            </a:prstTxWarp>
          </a:bodyPr>
          <a:lstStyle/>
          <a:p>
            <a:pPr lvl="0"/>
            <a:r>
              <a:rPr lang="de-DE" noProof="0" smtClean="0"/>
              <a:t>Click to edit Master notes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sp>
        <p:nvSpPr>
          <p:cNvPr id="87043" name="Rectangle 3"/>
          <p:cNvSpPr>
            <a:spLocks noGrp="1" noRot="1" noChangeAspect="1" noChangeArrowheads="1" noTextEdit="1"/>
          </p:cNvSpPr>
          <p:nvPr>
            <p:ph type="sldImg" idx="2"/>
          </p:nvPr>
        </p:nvSpPr>
        <p:spPr bwMode="auto">
          <a:xfrm>
            <a:off x="1158875" y="892175"/>
            <a:ext cx="4784725" cy="3589338"/>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616700" y="9804400"/>
            <a:ext cx="411163" cy="314325"/>
          </a:xfrm>
          <a:prstGeom prst="rect">
            <a:avLst/>
          </a:prstGeom>
          <a:noFill/>
          <a:ln w="12700">
            <a:noFill/>
            <a:miter lim="800000"/>
            <a:headEnd/>
            <a:tailEnd/>
          </a:ln>
          <a:effectLst/>
        </p:spPr>
        <p:txBody>
          <a:bodyPr wrap="none" lIns="95297" tIns="46812" rIns="95297" bIns="46812" anchor="ctr">
            <a:spAutoFit/>
          </a:bodyPr>
          <a:lstStyle/>
          <a:p>
            <a:pPr algn="r" defTabSz="963613" eaLnBrk="0" hangingPunct="0">
              <a:defRPr/>
            </a:pPr>
            <a:fld id="{B547CDA9-CD15-4116-9F85-711E0754F959}" type="slidenum">
              <a:rPr lang="en-US" sz="1500">
                <a:latin typeface="Times New Roman" pitchFamily="18" charset="0"/>
              </a:rPr>
              <a:pPr algn="r" defTabSz="963613" eaLnBrk="0" hangingPunct="0">
                <a:defRPr/>
              </a:pPr>
              <a:t>‹#›</a:t>
            </a:fld>
            <a:endParaRPr lang="en-US" sz="1500">
              <a:latin typeface="Times New Roman" pitchFamily="18" charset="0"/>
            </a:endParaRPr>
          </a:p>
        </p:txBody>
      </p:sp>
    </p:spTree>
    <p:extLst>
      <p:ext uri="{BB962C8B-B14F-4D97-AF65-F5344CB8AC3E}">
        <p14:creationId xmlns:p14="http://schemas.microsoft.com/office/powerpoint/2010/main" val="4050719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mn-cs"/>
      </a:defRPr>
    </a:lvl1pPr>
    <a:lvl2pPr marL="487741" algn="l" rtl="0" eaLnBrk="0" fontAlgn="base" hangingPunct="0">
      <a:spcBef>
        <a:spcPct val="30000"/>
      </a:spcBef>
      <a:spcAft>
        <a:spcPct val="0"/>
      </a:spcAft>
      <a:defRPr sz="1300" kern="1200">
        <a:solidFill>
          <a:schemeClr val="tx1"/>
        </a:solidFill>
        <a:latin typeface="Arial" charset="0"/>
        <a:ea typeface="+mn-ea"/>
        <a:cs typeface="+mn-cs"/>
      </a:defRPr>
    </a:lvl2pPr>
    <a:lvl3pPr marL="975482" algn="l" rtl="0" eaLnBrk="0" fontAlgn="base" hangingPunct="0">
      <a:spcBef>
        <a:spcPct val="30000"/>
      </a:spcBef>
      <a:spcAft>
        <a:spcPct val="0"/>
      </a:spcAft>
      <a:defRPr sz="1300" kern="1200">
        <a:solidFill>
          <a:schemeClr val="tx1"/>
        </a:solidFill>
        <a:latin typeface="Arial" charset="0"/>
        <a:ea typeface="+mn-ea"/>
        <a:cs typeface="+mn-cs"/>
      </a:defRPr>
    </a:lvl3pPr>
    <a:lvl4pPr marL="1463223" algn="l" rtl="0" eaLnBrk="0" fontAlgn="base" hangingPunct="0">
      <a:spcBef>
        <a:spcPct val="30000"/>
      </a:spcBef>
      <a:spcAft>
        <a:spcPct val="0"/>
      </a:spcAft>
      <a:defRPr sz="1300" kern="1200">
        <a:solidFill>
          <a:schemeClr val="tx1"/>
        </a:solidFill>
        <a:latin typeface="Arial" charset="0"/>
        <a:ea typeface="+mn-ea"/>
        <a:cs typeface="+mn-cs"/>
      </a:defRPr>
    </a:lvl4pPr>
    <a:lvl5pPr marL="1950964" algn="l" rtl="0" eaLnBrk="0" fontAlgn="base" hangingPunct="0">
      <a:spcBef>
        <a:spcPct val="30000"/>
      </a:spcBef>
      <a:spcAft>
        <a:spcPct val="0"/>
      </a:spcAft>
      <a:defRPr sz="1300" kern="1200">
        <a:solidFill>
          <a:schemeClr val="tx1"/>
        </a:solidFill>
        <a:latin typeface="Arial" charset="0"/>
        <a:ea typeface="+mn-ea"/>
        <a:cs typeface="+mn-cs"/>
      </a:defRPr>
    </a:lvl5pPr>
    <a:lvl6pPr marL="2438705" algn="l" defTabSz="975482" rtl="0" eaLnBrk="1" latinLnBrk="0" hangingPunct="1">
      <a:defRPr sz="1300" kern="1200">
        <a:solidFill>
          <a:schemeClr val="tx1"/>
        </a:solidFill>
        <a:latin typeface="+mn-lt"/>
        <a:ea typeface="+mn-ea"/>
        <a:cs typeface="+mn-cs"/>
      </a:defRPr>
    </a:lvl6pPr>
    <a:lvl7pPr marL="2926446" algn="l" defTabSz="975482" rtl="0" eaLnBrk="1" latinLnBrk="0" hangingPunct="1">
      <a:defRPr sz="1300" kern="1200">
        <a:solidFill>
          <a:schemeClr val="tx1"/>
        </a:solidFill>
        <a:latin typeface="+mn-lt"/>
        <a:ea typeface="+mn-ea"/>
        <a:cs typeface="+mn-cs"/>
      </a:defRPr>
    </a:lvl7pPr>
    <a:lvl8pPr marL="3414187" algn="l" defTabSz="975482" rtl="0" eaLnBrk="1" latinLnBrk="0" hangingPunct="1">
      <a:defRPr sz="1300" kern="1200">
        <a:solidFill>
          <a:schemeClr val="tx1"/>
        </a:solidFill>
        <a:latin typeface="+mn-lt"/>
        <a:ea typeface="+mn-ea"/>
        <a:cs typeface="+mn-cs"/>
      </a:defRPr>
    </a:lvl8pPr>
    <a:lvl9pPr marL="3901928" algn="l" defTabSz="9754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a:t>
            </a:r>
            <a:r>
              <a:rPr lang="en-US" dirty="0" err="1" smtClean="0"/>
              <a:t>Auzinger</a:t>
            </a:r>
            <a:r>
              <a:rPr lang="en-US" dirty="0" smtClean="0"/>
              <a:t>, Michael </a:t>
            </a:r>
            <a:r>
              <a:rPr lang="en-US" dirty="0" err="1" smtClean="0"/>
              <a:t>Wimmer</a:t>
            </a:r>
            <a:r>
              <a:rPr lang="en-US" dirty="0" smtClean="0"/>
              <a:t> and Stefan </a:t>
            </a:r>
            <a:r>
              <a:rPr lang="en-US" dirty="0" err="1" smtClean="0"/>
              <a:t>Jeschke</a:t>
            </a:r>
            <a:r>
              <a:rPr lang="en-US" dirty="0" smtClean="0"/>
              <a:t>; </a:t>
            </a:r>
            <a:r>
              <a:rPr lang="en-US" i="1" dirty="0" smtClean="0"/>
              <a:t>Analytic Visibility on the GPU</a:t>
            </a:r>
            <a:r>
              <a:rPr lang="en-US" dirty="0" smtClean="0"/>
              <a:t>, Computer Graphics Forum (Proceedings</a:t>
            </a:r>
            <a:r>
              <a:rPr lang="en-US" baseline="0" dirty="0" smtClean="0"/>
              <a:t> of EUROGRAPHICS 2013), 2013</a:t>
            </a:r>
          </a:p>
          <a:p>
            <a:r>
              <a:rPr lang="en-US" baseline="0" dirty="0" smtClean="0"/>
              <a:t>Paper page: http://www.cg.tuwien.ac.at/research/publications/2013/Auzinger_2013_AnaVis/</a:t>
            </a:r>
            <a:endParaRPr lang="de-AT" dirty="0" smtClean="0"/>
          </a:p>
          <a:p>
            <a:endParaRPr lang="de-AT" dirty="0" smtClean="0"/>
          </a:p>
          <a:p>
            <a:r>
              <a:rPr lang="de-AT" dirty="0" smtClean="0"/>
              <a:t>This text contains the accompanying notes</a:t>
            </a:r>
            <a:r>
              <a:rPr lang="de-AT" baseline="0" dirty="0" smtClean="0"/>
              <a:t> to the slides.</a:t>
            </a:r>
          </a:p>
          <a:p>
            <a:r>
              <a:rPr lang="de-AT" baseline="0" dirty="0" smtClean="0"/>
              <a:t>They are not identical to the presentation at EG 2013.</a:t>
            </a:r>
          </a:p>
          <a:p>
            <a:r>
              <a:rPr lang="de-AT" baseline="0" dirty="0" smtClean="0"/>
              <a:t>The symbol -&gt; indicates that a button click has to be performed at this position in the presentation (to synchronize the text with the slide animations).</a:t>
            </a:r>
          </a:p>
          <a:p>
            <a:endParaRPr lang="de-AT" baseline="0" dirty="0" smtClean="0"/>
          </a:p>
          <a:p>
            <a:r>
              <a:rPr lang="de-AT" baseline="0" dirty="0" smtClean="0"/>
              <a:t>Starting a slide show in presenter mode shows both the slides and notes.</a:t>
            </a:r>
          </a:p>
          <a:p>
            <a:endParaRPr lang="de-AT" baseline="0" dirty="0" smtClean="0"/>
          </a:p>
          <a:p>
            <a:r>
              <a:rPr lang="de-AT" baseline="0" dirty="0" smtClean="0"/>
              <a:t>Note that this presentation gives </a:t>
            </a:r>
            <a:r>
              <a:rPr lang="de-AT" baseline="0" dirty="0" smtClean="0"/>
              <a:t>an illustrative high-level </a:t>
            </a:r>
            <a:r>
              <a:rPr lang="de-AT" baseline="0" dirty="0" smtClean="0"/>
              <a:t>view of our method.</a:t>
            </a:r>
          </a:p>
          <a:p>
            <a:r>
              <a:rPr lang="de-AT" baseline="0" dirty="0" smtClean="0"/>
              <a:t>The paper contains pseudo code and essential </a:t>
            </a:r>
            <a:r>
              <a:rPr lang="de-AT" baseline="0" smtClean="0"/>
              <a:t>details </a:t>
            </a:r>
            <a:r>
              <a:rPr lang="de-AT" baseline="0" smtClean="0"/>
              <a:t>for all the stages of our method.</a:t>
            </a:r>
            <a:endParaRPr lang="de-AT" dirty="0"/>
          </a:p>
        </p:txBody>
      </p:sp>
    </p:spTree>
    <p:extLst>
      <p:ext uri="{BB962C8B-B14F-4D97-AF65-F5344CB8AC3E}">
        <p14:creationId xmlns:p14="http://schemas.microsoft.com/office/powerpoint/2010/main" val="4123578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evaluation of the filter convolution with traditional sampling has to following</a:t>
            </a:r>
            <a:r>
              <a:rPr lang="en-US" baseline="0" dirty="0" smtClean="0"/>
              <a:t> components:</a:t>
            </a:r>
            <a:endParaRPr lang="en-US" dirty="0" smtClean="0"/>
          </a:p>
          <a:p>
            <a:r>
              <a:rPr lang="en-US" dirty="0" smtClean="0"/>
              <a:t>-&gt; An</a:t>
            </a:r>
            <a:r>
              <a:rPr lang="en-US" baseline="0" dirty="0" smtClean="0"/>
              <a:t> input signal (in our case a triangle with</a:t>
            </a:r>
            <a:r>
              <a:rPr lang="en-US" dirty="0" smtClean="0"/>
              <a:t> color function c(x)).</a:t>
            </a:r>
          </a:p>
          <a:p>
            <a:r>
              <a:rPr lang="en-US" dirty="0" smtClean="0"/>
              <a:t>-&gt;</a:t>
            </a:r>
            <a:r>
              <a:rPr lang="en-US" baseline="0" dirty="0" smtClean="0"/>
              <a:t> A location at which we want to determine the </a:t>
            </a:r>
            <a:r>
              <a:rPr lang="en-US" baseline="0" dirty="0" err="1" smtClean="0"/>
              <a:t>resampled</a:t>
            </a:r>
            <a:r>
              <a:rPr lang="en-US" baseline="0" dirty="0" smtClean="0"/>
              <a:t> output value v.</a:t>
            </a:r>
          </a:p>
          <a:p>
            <a:r>
              <a:rPr lang="en-US" baseline="0" dirty="0" smtClean="0"/>
              <a:t>-&gt; A </a:t>
            </a:r>
            <a:r>
              <a:rPr lang="en-US" baseline="0" dirty="0" err="1" smtClean="0"/>
              <a:t>prefilter</a:t>
            </a:r>
            <a:r>
              <a:rPr lang="en-US" baseline="0" dirty="0" smtClean="0"/>
              <a:t> f(x) designed to reduce the aliasing.</a:t>
            </a:r>
          </a:p>
          <a:p>
            <a:r>
              <a:rPr lang="en-US" baseline="0" dirty="0" smtClean="0"/>
              <a:t>-&gt; A set of samples </a:t>
            </a:r>
            <a:r>
              <a:rPr lang="en-US" baseline="0" dirty="0" err="1" smtClean="0"/>
              <a:t>x_i</a:t>
            </a:r>
            <a:r>
              <a:rPr lang="en-US" baseline="0" dirty="0" smtClean="0"/>
              <a:t> at which both the input signal and the filter are evaluated.</a:t>
            </a:r>
          </a:p>
          <a:p>
            <a:r>
              <a:rPr lang="en-US" baseline="0" dirty="0" smtClean="0"/>
              <a:t>The output v is then given as a weighted sum of these sampled values.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Analytic</a:t>
            </a:r>
            <a:r>
              <a:rPr lang="en-US" baseline="0" dirty="0" smtClean="0"/>
              <a:t> filtering, in contrast, evaluates the convolution exactly.</a:t>
            </a:r>
          </a:p>
          <a:p>
            <a:r>
              <a:rPr lang="en-US" baseline="0" dirty="0" smtClean="0"/>
              <a:t>-&gt; This uses the whole input signal, i.e. the color function c(x) on the whole triangle footprint Omega.</a:t>
            </a:r>
          </a:p>
          <a:p>
            <a:r>
              <a:rPr lang="en-US" baseline="0" dirty="0" smtClean="0"/>
              <a:t>-&gt; Which is integrated with the filter function f(x) to yield the output value v.</a:t>
            </a:r>
          </a:p>
          <a:p>
            <a:r>
              <a:rPr lang="en-US" baseline="0" dirty="0" smtClean="0"/>
              <a:t>-&gt; We observe that the linearity of the integral permits a split of the integral into three parts, one for each triangle edge.</a:t>
            </a:r>
          </a:p>
          <a:p>
            <a:r>
              <a:rPr lang="en-US" baseline="0" dirty="0" smtClean="0"/>
              <a:t>The </a:t>
            </a:r>
            <a:r>
              <a:rPr lang="en-US" baseline="0" dirty="0" err="1" smtClean="0"/>
              <a:t>subregions</a:t>
            </a:r>
            <a:r>
              <a:rPr lang="en-US" baseline="0" dirty="0" smtClean="0"/>
              <a:t> Omega_1 to Omega_3 are obtained by forming a triangle between the output sample location and the respective edge.</a:t>
            </a:r>
          </a:p>
          <a:p>
            <a:endParaRPr lang="en-US" baseline="0" dirty="0" smtClean="0"/>
          </a:p>
          <a:p>
            <a:r>
              <a:rPr lang="en-US" baseline="0" dirty="0" smtClean="0"/>
              <a:t>Note that the integral can also be represented as a boundary integral via the divergence theorem.</a:t>
            </a:r>
          </a:p>
          <a:p>
            <a:r>
              <a:rPr lang="en-US" baseline="0" dirty="0" smtClean="0"/>
              <a:t>Consult the works of Manson and Schaefer on analytic rasterization (</a:t>
            </a:r>
            <a:r>
              <a:rPr lang="en-US" baseline="0" dirty="0" err="1" smtClean="0"/>
              <a:t>Eurographics</a:t>
            </a:r>
            <a:r>
              <a:rPr lang="en-US" baseline="0" dirty="0" smtClean="0"/>
              <a:t> 2010 and 2013) for a derivation.</a:t>
            </a:r>
          </a:p>
          <a:p>
            <a:endParaRPr lang="en-US"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orientation of the triangle</a:t>
            </a:r>
            <a:r>
              <a:rPr lang="en-US" baseline="0" dirty="0" smtClean="0"/>
              <a:t> boundary relative to the output sample automatically cancels superfluous integration domains if the output sample location is not contained in the triangle footprint.</a:t>
            </a:r>
          </a:p>
          <a:p>
            <a:r>
              <a:rPr lang="en-US" dirty="0" smtClean="0"/>
              <a:t>-&gt; In this example input</a:t>
            </a:r>
            <a:r>
              <a:rPr lang="en-US" baseline="0" dirty="0" smtClean="0"/>
              <a:t> the integration domains of Omega_1 and Omega_3 extend outside the triangle footprint and the Omega_2 </a:t>
            </a:r>
            <a:r>
              <a:rPr lang="en-US" baseline="0" dirty="0" err="1" smtClean="0"/>
              <a:t>subregion</a:t>
            </a:r>
            <a:r>
              <a:rPr lang="en-US" baseline="0" dirty="0" smtClean="0"/>
              <a:t> lies outside the triangle.</a:t>
            </a:r>
            <a:endParaRPr lang="en-US" dirty="0" smtClean="0"/>
          </a:p>
          <a:p>
            <a:r>
              <a:rPr lang="en-US" dirty="0" smtClean="0"/>
              <a:t>-&gt; By subtracting the contribution of the integral on Omega_2 the correct output value is obtained.</a:t>
            </a:r>
          </a:p>
          <a:p>
            <a:r>
              <a:rPr lang="en-US" dirty="0" smtClean="0"/>
              <a:t>Note that the boundary orientation relative to the output</a:t>
            </a:r>
            <a:r>
              <a:rPr lang="en-US" baseline="0" dirty="0" smtClean="0"/>
              <a:t> sample location can be used to automatically obtain the correct signs.</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add visibility to the mix by adding a blue triangle behind the red one.</a:t>
            </a:r>
          </a:p>
          <a:p>
            <a:r>
              <a:rPr lang="en-US" dirty="0" smtClean="0"/>
              <a:t>-&gt; From the linearity of integration follows again that the contribution</a:t>
            </a:r>
            <a:r>
              <a:rPr lang="en-US" baseline="0" dirty="0" smtClean="0"/>
              <a:t> of different triangles can be computed independently and summated to yield the correct output.</a:t>
            </a:r>
          </a:p>
          <a:p>
            <a:r>
              <a:rPr lang="en-US" dirty="0" smtClean="0"/>
              <a:t>-&gt; It has to be ensured, however, that only the visible region of the occluded input is used as integration domain.</a:t>
            </a:r>
          </a:p>
          <a:p>
            <a:r>
              <a:rPr lang="en-US" dirty="0" smtClean="0"/>
              <a:t>-&gt; In out example the contribution of </a:t>
            </a:r>
            <a:r>
              <a:rPr lang="en-US" dirty="0" err="1" smtClean="0"/>
              <a:t>subregion</a:t>
            </a:r>
            <a:r>
              <a:rPr lang="en-US" dirty="0" smtClean="0"/>
              <a:t> Omega_3</a:t>
            </a:r>
            <a:r>
              <a:rPr lang="en-US" baseline="0" dirty="0" smtClean="0"/>
              <a:t> has to be subtracted.</a:t>
            </a:r>
          </a:p>
          <a:p>
            <a:r>
              <a:rPr lang="en-US" baseline="0" dirty="0" smtClean="0"/>
              <a:t>Note that Omega_3 is spanned by the output sample location and a line segment on the right edge of the red triangle.</a:t>
            </a:r>
          </a:p>
          <a:p>
            <a:r>
              <a:rPr lang="en-US" baseline="0" dirty="0" smtClean="0"/>
              <a:t>This segment is NOT part of the edges of the blue triangle.</a:t>
            </a:r>
          </a:p>
          <a:p>
            <a:r>
              <a:rPr lang="en-US" baseline="0" dirty="0" smtClean="0"/>
              <a:t>This indicates that it is not only necessary to compute the visible parts of all the triangles’ edges (see Omega_1, _2, _4) but that we have to complete the boundary of all visible regions (Omega_3).</a:t>
            </a:r>
          </a:p>
          <a:p>
            <a:endParaRPr lang="en-US" baseline="0" dirty="0" smtClean="0"/>
          </a:p>
          <a:p>
            <a:r>
              <a:rPr lang="en-US" baseline="0" dirty="0" smtClean="0"/>
              <a:t>As it will become relevant later one, we note that</a:t>
            </a:r>
          </a:p>
          <a:p>
            <a:r>
              <a:rPr lang="en-US" baseline="0" dirty="0" smtClean="0"/>
              <a:t>-&gt; the triangles can be integrated in an arbitrary order and</a:t>
            </a:r>
          </a:p>
          <a:p>
            <a:r>
              <a:rPr lang="en-US" baseline="0" dirty="0" smtClean="0"/>
              <a:t>-&gt; that the contributions of each edge can be integrated in an arbitrary order.</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Having discussed the integration stage, we are now able to formulate the specification of our visibility algorithm.</a:t>
            </a:r>
          </a:p>
          <a:p>
            <a:r>
              <a:rPr lang="de-AT" dirty="0" smtClean="0"/>
              <a:t>-&gt; As an input we use the projected </a:t>
            </a:r>
            <a:r>
              <a:rPr lang="de-AT" baseline="0" dirty="0" smtClean="0"/>
              <a:t>scene triangles (where the depth component is still present in the vertex coordinates).</a:t>
            </a:r>
          </a:p>
          <a:p>
            <a:r>
              <a:rPr lang="de-AT" baseline="0" dirty="0" smtClean="0"/>
              <a:t>The triangles have to be consistently orientated in order to make the correct cancellation of integration domains work.</a:t>
            </a:r>
          </a:p>
          <a:p>
            <a:r>
              <a:rPr lang="de-AT" baseline="0" dirty="0" smtClean="0"/>
              <a:t>This is equivalent to requiring that the scene allows backface culling.</a:t>
            </a:r>
          </a:p>
          <a:p>
            <a:r>
              <a:rPr lang="de-AT" baseline="0" dirty="0" smtClean="0"/>
              <a:t>To keep our method practical, we also request non-intersecting input geometry.</a:t>
            </a:r>
          </a:p>
          <a:p>
            <a:r>
              <a:rPr lang="de-AT" baseline="0" dirty="0" smtClean="0"/>
              <a:t>If a scene does not fulfill this, a pre-processing step has to be added.</a:t>
            </a:r>
          </a:p>
          <a:p>
            <a:endParaRPr lang="de-AT" baseline="0" dirty="0" smtClean="0"/>
          </a:p>
          <a:p>
            <a:r>
              <a:rPr lang="de-AT" baseline="0" dirty="0" smtClean="0"/>
              <a:t>-&gt; The output of our visibility stage is the set of boundaries of all visible regions represented by the endpoint of their respective line segments.</a:t>
            </a:r>
          </a:p>
          <a:p>
            <a:r>
              <a:rPr lang="de-AT" baseline="0" dirty="0" smtClean="0"/>
              <a:t>All output segments have a reference to their corresponding triangle to enable a lookup of its color function.</a:t>
            </a:r>
          </a:p>
          <a:p>
            <a:r>
              <a:rPr lang="de-AT" baseline="0" dirty="0" smtClean="0"/>
              <a:t>As said before, the ordering of the output is irrelevant and we will not enforce any particular ordering.</a:t>
            </a:r>
          </a:p>
        </p:txBody>
      </p:sp>
    </p:spTree>
    <p:extLst>
      <p:ext uri="{BB962C8B-B14F-4D97-AF65-F5344CB8AC3E}">
        <p14:creationId xmlns:p14="http://schemas.microsoft.com/office/powerpoint/2010/main" val="2912628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-&gt;</a:t>
            </a:r>
            <a:r>
              <a:rPr lang="de-AT" baseline="0" dirty="0" smtClean="0"/>
              <a:t> Our visibility stage consists of three major substages.</a:t>
            </a:r>
          </a:p>
          <a:p>
            <a:r>
              <a:rPr lang="de-AT" baseline="0" dirty="0" smtClean="0"/>
              <a:t>-&gt; In the </a:t>
            </a:r>
            <a:r>
              <a:rPr lang="de-AT" i="1" baseline="0" dirty="0" smtClean="0"/>
              <a:t>Intersection</a:t>
            </a:r>
            <a:r>
              <a:rPr lang="de-AT" baseline="0" dirty="0" smtClean="0"/>
              <a:t> stage the intersection between the edges of the scene triangles are computed.</a:t>
            </a:r>
          </a:p>
          <a:p>
            <a:r>
              <a:rPr lang="de-AT" baseline="0" dirty="0" smtClean="0"/>
              <a:t>-&gt; In the </a:t>
            </a:r>
            <a:r>
              <a:rPr lang="de-AT" i="1" baseline="0" dirty="0" smtClean="0"/>
              <a:t>Hidden Line Elimination</a:t>
            </a:r>
            <a:r>
              <a:rPr lang="de-AT" baseline="0" dirty="0" smtClean="0"/>
              <a:t> stage the visible parts of all edges are computed (see Omega_1, _2, _4 of slide 13).</a:t>
            </a:r>
          </a:p>
          <a:p>
            <a:r>
              <a:rPr lang="de-AT" baseline="0" dirty="0" smtClean="0"/>
              <a:t>-&gt; The final </a:t>
            </a:r>
            <a:r>
              <a:rPr lang="de-AT" i="1" baseline="0" dirty="0" smtClean="0"/>
              <a:t>Boundary Completion</a:t>
            </a:r>
            <a:r>
              <a:rPr lang="de-AT" baseline="0" dirty="0" smtClean="0"/>
              <a:t> ensures that each visible region has a complete boundary (see Omega_3 of slide 13).</a:t>
            </a:r>
            <a:endParaRPr lang="de-AT" dirty="0"/>
          </a:p>
        </p:txBody>
      </p:sp>
    </p:spTree>
    <p:extLst>
      <p:ext uri="{BB962C8B-B14F-4D97-AF65-F5344CB8AC3E}">
        <p14:creationId xmlns:p14="http://schemas.microsoft.com/office/powerpoint/2010/main" val="405144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In the following</a:t>
            </a:r>
            <a:r>
              <a:rPr lang="de-AT" baseline="0" dirty="0" smtClean="0"/>
              <a:t> we will show the internal working of our stages on exemplary input of two triangles where the blue triangle occludes the red in the projected space we operate.</a:t>
            </a:r>
          </a:p>
          <a:p>
            <a:r>
              <a:rPr lang="de-AT" baseline="0" dirty="0" smtClean="0"/>
              <a:t>-&gt; All stages operate on the edges of the scene triangles in parallel.</a:t>
            </a:r>
          </a:p>
          <a:p>
            <a:r>
              <a:rPr lang="de-AT" baseline="0" dirty="0" smtClean="0"/>
              <a:t>-&gt; Each SIMD unit (called </a:t>
            </a:r>
            <a:r>
              <a:rPr lang="de-AT" i="1" baseline="0" dirty="0" smtClean="0"/>
              <a:t>warp</a:t>
            </a:r>
            <a:r>
              <a:rPr lang="de-AT" baseline="0" dirty="0" smtClean="0"/>
              <a:t> for Nvidia GPUs or </a:t>
            </a:r>
            <a:r>
              <a:rPr lang="de-AT" i="1" baseline="0" dirty="0" smtClean="0"/>
              <a:t>wavefront</a:t>
            </a:r>
            <a:r>
              <a:rPr lang="de-AT" baseline="0" dirty="0" smtClean="0"/>
              <a:t> for AMD GPUs) is assigned an edge.</a:t>
            </a:r>
          </a:p>
          <a:p>
            <a:endParaRPr lang="de-AT" baseline="0" dirty="0" smtClean="0"/>
          </a:p>
          <a:p>
            <a:r>
              <a:rPr lang="de-AT" baseline="0" dirty="0" smtClean="0"/>
              <a:t>In the intersection stage we record the intersection with other triangles along the (</a:t>
            </a:r>
            <a:r>
              <a:rPr lang="en-US" sz="1300" kern="1200" dirty="0" smtClean="0">
                <a:solidFill>
                  <a:schemeClr val="tx1"/>
                </a:solidFill>
                <a:latin typeface="Arial" charset="0"/>
                <a:ea typeface="+mn-ea"/>
                <a:cs typeface="+mn-cs"/>
              </a:rPr>
              <a:t>infinitely </a:t>
            </a:r>
            <a:r>
              <a:rPr lang="de-AT" baseline="0" dirty="0" smtClean="0"/>
              <a:t>long) line which contains the edge in screen space.</a:t>
            </a:r>
          </a:p>
          <a:p>
            <a:r>
              <a:rPr lang="de-AT" baseline="0" dirty="0" smtClean="0"/>
              <a:t>-&gt; In a first step we store the endpoints of each edge in an intermediate buffer.</a:t>
            </a:r>
          </a:p>
          <a:p>
            <a:r>
              <a:rPr lang="de-AT" baseline="0" dirty="0" smtClean="0"/>
              <a:t>-&gt; Then each of the SIMD threads fetches a scene triangle and computes the (possible) intersection(s) with the edge line.</a:t>
            </a:r>
          </a:p>
          <a:p>
            <a:r>
              <a:rPr lang="de-AT" baseline="0" dirty="0" smtClean="0"/>
              <a:t>In this stage we already prune degenerated cases of only one intersection for a given triangle (i.e. when only a vertex of the triangle lies on the edge line).</a:t>
            </a:r>
          </a:p>
          <a:p>
            <a:r>
              <a:rPr lang="de-AT" baseline="0" dirty="0" smtClean="0"/>
              <a:t>After having stored the intersection to the intermediate buffer, the SIMD unit‘s threads fetch the next set of triangles.</a:t>
            </a:r>
          </a:p>
          <a:p>
            <a:r>
              <a:rPr lang="de-AT" baseline="0" dirty="0" smtClean="0"/>
              <a:t>This is repeated until all relevant scene triangles are processed.</a:t>
            </a:r>
          </a:p>
          <a:p>
            <a:r>
              <a:rPr lang="de-AT" baseline="0" dirty="0" smtClean="0"/>
              <a:t>Then the SIMD is assigned the next scene edge until all edges are processed.</a:t>
            </a:r>
          </a:p>
          <a:p>
            <a:endParaRPr lang="de-AT" baseline="0" dirty="0" smtClean="0"/>
          </a:p>
          <a:p>
            <a:r>
              <a:rPr lang="de-AT" baseline="0" dirty="0" smtClean="0"/>
              <a:t>We will here elaborate on the algorithm design a bit.</a:t>
            </a:r>
          </a:p>
          <a:p>
            <a:r>
              <a:rPr lang="de-AT" baseline="0" dirty="0" smtClean="0"/>
              <a:t>Parallel SIMD hardware (e.g. CPU vectorization extensions and GPUs) have a number of SIMD units with various threads that process their respective data in lockstep.</a:t>
            </a:r>
          </a:p>
          <a:p>
            <a:r>
              <a:rPr lang="de-AT" baseline="0" dirty="0" smtClean="0"/>
              <a:t>This causes a rather high penalty for code that has diverging code paths for the threads inside a single SIMD unit, as both code paths have to be executed sequentially.</a:t>
            </a:r>
          </a:p>
          <a:p>
            <a:r>
              <a:rPr lang="de-AT" baseline="0" dirty="0" smtClean="0"/>
              <a:t>(This phenomenon is called </a:t>
            </a:r>
            <a:r>
              <a:rPr lang="de-AT" i="1" baseline="0" dirty="0" smtClean="0"/>
              <a:t>warp divergence</a:t>
            </a:r>
            <a:r>
              <a:rPr lang="de-AT" baseline="0" dirty="0" smtClean="0"/>
              <a:t> in CUDA.)</a:t>
            </a:r>
          </a:p>
          <a:p>
            <a:r>
              <a:rPr lang="de-AT" baseline="0" dirty="0" smtClean="0"/>
              <a:t>Diverging code paths for different SIMD units, however, do not incur a penalty as they fetch their commands from the scheduler independently.</a:t>
            </a:r>
          </a:p>
          <a:p>
            <a:r>
              <a:rPr lang="de-AT" baseline="0" dirty="0" smtClean="0"/>
              <a:t>Looking at the problem of exact visibility, we observe the same two-level parallelism.</a:t>
            </a:r>
          </a:p>
          <a:p>
            <a:r>
              <a:rPr lang="de-AT" baseline="0" dirty="0" smtClean="0"/>
              <a:t>We have diverging code paths for the computations of each edge, mainly given by number of intersections along the edge.</a:t>
            </a:r>
          </a:p>
          <a:p>
            <a:r>
              <a:rPr lang="de-AT" baseline="0" dirty="0" smtClean="0"/>
              <a:t>If the threads of a SIMD unit would be assigned to edges, then all threads will be occupied until the edge with the highest amount of intersection is finished.</a:t>
            </a:r>
          </a:p>
          <a:p>
            <a:r>
              <a:rPr lang="de-AT" baseline="0" dirty="0" smtClean="0"/>
              <a:t>Thus we assign the edges to different SIMD units.</a:t>
            </a:r>
          </a:p>
          <a:p>
            <a:r>
              <a:rPr lang="de-AT" baseline="0" dirty="0" smtClean="0"/>
              <a:t>The computation of the intersection of the edge line with a scene triangle has a very well defined length and can be run in lockstep inside the SIMD unit.</a:t>
            </a:r>
          </a:p>
          <a:p>
            <a:r>
              <a:rPr lang="de-AT" baseline="0" dirty="0" smtClean="0"/>
              <a:t>Thus we execute the intersection computations in chunks of SIMD thread count in parallel.</a:t>
            </a:r>
          </a:p>
        </p:txBody>
      </p:sp>
    </p:spTree>
    <p:extLst>
      <p:ext uri="{BB962C8B-B14F-4D97-AF65-F5344CB8AC3E}">
        <p14:creationId xmlns:p14="http://schemas.microsoft.com/office/powerpoint/2010/main" val="124195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As the intersection stage outputs the intersection in an</a:t>
            </a:r>
            <a:r>
              <a:rPr lang="de-AT" baseline="0" dirty="0" smtClean="0"/>
              <a:t> unordered fashion, we have to sort them afterwards.</a:t>
            </a:r>
          </a:p>
          <a:p>
            <a:r>
              <a:rPr lang="de-AT" baseline="0" dirty="0" smtClean="0"/>
              <a:t>To enable this, we augment each intersection with additional information.</a:t>
            </a:r>
            <a:endParaRPr lang="de-AT" dirty="0" smtClean="0"/>
          </a:p>
          <a:p>
            <a:r>
              <a:rPr lang="de-AT" dirty="0" smtClean="0"/>
              <a:t>-&gt; We store</a:t>
            </a:r>
            <a:r>
              <a:rPr lang="de-AT" baseline="0" dirty="0" smtClean="0"/>
              <a:t> a reference to the current edge for each intersection.</a:t>
            </a:r>
          </a:p>
          <a:p>
            <a:r>
              <a:rPr lang="de-AT" baseline="0" dirty="0" smtClean="0"/>
              <a:t>In the example the edge has index 0.</a:t>
            </a:r>
          </a:p>
          <a:p>
            <a:r>
              <a:rPr lang="de-AT" baseline="0" dirty="0" smtClean="0"/>
              <a:t>-&gt; Furthermore, we add a parameter that indicates the intersection‘s location along the edge line.</a:t>
            </a:r>
          </a:p>
          <a:p>
            <a:r>
              <a:rPr lang="de-AT" baseline="0" dirty="0" smtClean="0"/>
              <a:t>This parameter is 0.0 at the starting point of the edge and 1.0 at the endpoint as shown in the example.</a:t>
            </a:r>
            <a:endParaRPr lang="de-AT" dirty="0"/>
          </a:p>
        </p:txBody>
      </p:sp>
    </p:spTree>
    <p:extLst>
      <p:ext uri="{BB962C8B-B14F-4D97-AF65-F5344CB8AC3E}">
        <p14:creationId xmlns:p14="http://schemas.microsoft.com/office/powerpoint/2010/main" val="525003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-&gt; As described before, the intersection computations are executed in parallel for all edges.</a:t>
            </a:r>
          </a:p>
          <a:p>
            <a:r>
              <a:rPr lang="de-AT" dirty="0" smtClean="0"/>
              <a:t>Massive parallel hardware architectures are easily saturated with this method as the number of scene edges (usually &gt;&gt;</a:t>
            </a:r>
            <a:r>
              <a:rPr lang="de-AT" baseline="0" dirty="0" smtClean="0"/>
              <a:t> 10^3) is considerably greater as the number of SIMD units (~10^2 for GPUs).</a:t>
            </a:r>
          </a:p>
          <a:p>
            <a:r>
              <a:rPr lang="de-AT" baseline="0" dirty="0" smtClean="0"/>
              <a:t>As the intersections are outputted in an unordered fashion, we perform a global radix sort to arrange the intersections according to edge index and running parameter.</a:t>
            </a:r>
          </a:p>
          <a:p>
            <a:r>
              <a:rPr lang="de-AT" baseline="0" dirty="0" smtClean="0"/>
              <a:t>This allows efficient lookup and processing along the edges in the two later stages.</a:t>
            </a:r>
          </a:p>
          <a:p>
            <a:endParaRPr lang="de-AT" baseline="0" dirty="0" smtClean="0"/>
          </a:p>
          <a:p>
            <a:r>
              <a:rPr lang="de-AT" baseline="0" dirty="0" smtClean="0"/>
              <a:t>(This stage is an extension of the work of Dévai 2011.)</a:t>
            </a:r>
            <a:endParaRPr lang="de-AT" dirty="0"/>
          </a:p>
        </p:txBody>
      </p:sp>
    </p:spTree>
    <p:extLst>
      <p:ext uri="{BB962C8B-B14F-4D97-AF65-F5344CB8AC3E}">
        <p14:creationId xmlns:p14="http://schemas.microsoft.com/office/powerpoint/2010/main" val="3105304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In the following hidden</a:t>
            </a:r>
            <a:r>
              <a:rPr lang="de-AT" baseline="0" dirty="0" smtClean="0"/>
              <a:t> line elimination phase, we compute the visible parts of all edges.</a:t>
            </a:r>
          </a:p>
          <a:p>
            <a:r>
              <a:rPr lang="de-AT" baseline="0" dirty="0" smtClean="0"/>
              <a:t>We select a subset of all computed intersection in this phase as only endpoints and intersections that stem from occluding triangles are relevant.</a:t>
            </a:r>
          </a:p>
          <a:p>
            <a:r>
              <a:rPr lang="de-AT" baseline="0" dirty="0" smtClean="0"/>
              <a:t>This comes from the fact that we want to eliminate the occluded parts of all edges and are interested in only those parts of the scene that lie in front of a given edge.</a:t>
            </a:r>
          </a:p>
          <a:p>
            <a:r>
              <a:rPr lang="de-AT" baseline="0" dirty="0" smtClean="0"/>
              <a:t>-&gt; For the red edge all intersection are used since they are either endpoints or come from an occluder (i.e. the blue triangle).</a:t>
            </a:r>
          </a:p>
          <a:p>
            <a:r>
              <a:rPr lang="de-AT" baseline="0" dirty="0" smtClean="0"/>
              <a:t>-&gt; For the blue edge the two center intersection stem from the red triangle which is occluded.</a:t>
            </a:r>
          </a:p>
          <a:p>
            <a:r>
              <a:rPr lang="de-AT" baseline="0" dirty="0" smtClean="0"/>
              <a:t>-&gt; Therefore we ignore them in this phase.</a:t>
            </a:r>
          </a:p>
          <a:p>
            <a:r>
              <a:rPr lang="de-AT" baseline="0" dirty="0" smtClean="0"/>
              <a:t>-&gt; We present the hidden line elimination stage on the example of the red edge.</a:t>
            </a:r>
            <a:endParaRPr lang="de-AT" dirty="0"/>
          </a:p>
        </p:txBody>
      </p:sp>
    </p:spTree>
    <p:extLst>
      <p:ext uri="{BB962C8B-B14F-4D97-AF65-F5344CB8AC3E}">
        <p14:creationId xmlns:p14="http://schemas.microsoft.com/office/powerpoint/2010/main" val="341732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domain of our work is r</a:t>
            </a:r>
            <a:r>
              <a:rPr lang="en-US" dirty="0" smtClean="0"/>
              <a:t>asterization – the conversion from vector</a:t>
            </a:r>
            <a:r>
              <a:rPr lang="en-US" baseline="0" dirty="0" smtClean="0"/>
              <a:t> input to raster output.</a:t>
            </a:r>
          </a:p>
          <a:p>
            <a:endParaRPr lang="en-US" baseline="0" dirty="0" smtClean="0"/>
          </a:p>
          <a:p>
            <a:r>
              <a:rPr lang="en-US" baseline="0" dirty="0" smtClean="0"/>
              <a:t>-&gt; An exemplary input of two overlapping triangles..</a:t>
            </a:r>
          </a:p>
          <a:p>
            <a:r>
              <a:rPr lang="en-US" baseline="0" dirty="0" smtClean="0"/>
              <a:t>-&gt; A raster grid is superimposed, which dictates the output format. A zoom in shows details of the setting.</a:t>
            </a:r>
          </a:p>
          <a:p>
            <a:r>
              <a:rPr lang="en-US" baseline="0" dirty="0" smtClean="0"/>
              <a:t>-&gt; A possible rasterization strategy is to evaluate the input data at each pixel center and assign this value to the pixel.</a:t>
            </a:r>
          </a:p>
          <a:p>
            <a:r>
              <a:rPr lang="en-US" baseline="0" dirty="0" smtClean="0"/>
              <a:t>-&gt; This yields the raster representation on the right.</a:t>
            </a:r>
          </a:p>
          <a:p>
            <a:r>
              <a:rPr lang="en-US" baseline="0" dirty="0" smtClean="0"/>
              <a:t>-&gt; Sampling at a discrete location is equivalent to convolving the input data with a Dirac distribution (delta function).</a:t>
            </a:r>
          </a:p>
          <a:p>
            <a:r>
              <a:rPr lang="en-US" baseline="0" dirty="0" smtClean="0"/>
              <a:t>Aliasing artifacts in the form of </a:t>
            </a:r>
            <a:r>
              <a:rPr lang="en-US" baseline="0" dirty="0" err="1" smtClean="0"/>
              <a:t>staircasing</a:t>
            </a:r>
            <a:r>
              <a:rPr lang="en-US" baseline="0" dirty="0" smtClean="0"/>
              <a:t> at the triangle edges are clearly visible and a result of the chosen convolution pre-filter.</a:t>
            </a:r>
          </a:p>
          <a:p>
            <a:endParaRPr lang="en-US" baseline="0" dirty="0" smtClean="0"/>
          </a:p>
          <a:p>
            <a:r>
              <a:rPr lang="en-US" baseline="0" dirty="0" smtClean="0"/>
              <a:t>-&gt; By the use of a better filter this situation can be improved.</a:t>
            </a:r>
          </a:p>
          <a:p>
            <a:r>
              <a:rPr lang="en-US" baseline="0" dirty="0" smtClean="0"/>
              <a:t>-&gt; Using the contribution of the input over a whole area is one possibility and is equivalent to a convolution with a box filter.</a:t>
            </a:r>
          </a:p>
          <a:p>
            <a:r>
              <a:rPr lang="en-US" baseline="0" dirty="0" smtClean="0"/>
              <a:t>-&gt; This yields a smoother output on the right, as high frequencies of the input signal (that could not be represented in the discrete raster anyhow) are suppressed.</a:t>
            </a:r>
          </a:p>
          <a:p>
            <a:endParaRPr lang="en-US" baseline="0" dirty="0" smtClean="0"/>
          </a:p>
          <a:p>
            <a:r>
              <a:rPr lang="en-US" baseline="0" dirty="0" smtClean="0"/>
              <a:t>A central question is now how to evaluate such a filter convolution.</a:t>
            </a:r>
          </a:p>
          <a:p>
            <a:r>
              <a:rPr lang="en-US" baseline="0" dirty="0" smtClean="0"/>
              <a:t> Traditionally, this is done by placing discrete samples on the filter footprint.</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Again, we assign the edge to SIMD units and process the intersection along the edge with the SIMD‘s threads.</a:t>
            </a:r>
          </a:p>
          <a:p>
            <a:r>
              <a:rPr lang="de-AT" dirty="0" smtClean="0"/>
              <a:t>Each intersection is then augmented with additional</a:t>
            </a:r>
            <a:r>
              <a:rPr lang="de-AT" baseline="0" dirty="0" smtClean="0"/>
              <a:t> data.</a:t>
            </a:r>
          </a:p>
        </p:txBody>
      </p:sp>
    </p:spTree>
    <p:extLst>
      <p:ext uri="{BB962C8B-B14F-4D97-AF65-F5344CB8AC3E}">
        <p14:creationId xmlns:p14="http://schemas.microsoft.com/office/powerpoint/2010/main" val="820207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To record if occlusion</a:t>
            </a:r>
            <a:r>
              <a:rPr lang="de-AT" baseline="0" dirty="0" smtClean="0"/>
              <a:t>s along the edge line start or end, we assign an occlusion flag (1 or -1) to each intersection.</a:t>
            </a:r>
          </a:p>
          <a:p>
            <a:r>
              <a:rPr lang="de-AT" baseline="0" dirty="0" smtClean="0"/>
              <a:t>To each intersection where an occlusion starts we assign 1 and where it ends -1.</a:t>
            </a:r>
          </a:p>
          <a:p>
            <a:r>
              <a:rPr lang="de-AT" baseline="0" dirty="0" smtClean="0"/>
              <a:t>The start- and endpoint of the current edge is assigned -1 and 1 respectively.</a:t>
            </a:r>
          </a:p>
          <a:p>
            <a:r>
              <a:rPr lang="de-AT" baseline="0" dirty="0" smtClean="0"/>
              <a:t>This is the opposite sign compared to the occlusions and can be seen as if the occlusion by infinity ends at the startpoint and as if the occlusion by infinity starts at the endpoint.</a:t>
            </a:r>
          </a:p>
          <a:p>
            <a:r>
              <a:rPr lang="de-AT" baseline="0" dirty="0" smtClean="0"/>
              <a:t>Note that the correct determination of the start and end intersection of an occlusion is enabled by the consistent orientation of the triangles.</a:t>
            </a:r>
          </a:p>
        </p:txBody>
      </p:sp>
    </p:spTree>
    <p:extLst>
      <p:ext uri="{BB962C8B-B14F-4D97-AF65-F5344CB8AC3E}">
        <p14:creationId xmlns:p14="http://schemas.microsoft.com/office/powerpoint/2010/main" val="3402960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To propagate</a:t>
            </a:r>
            <a:r>
              <a:rPr lang="de-AT" baseline="0" dirty="0" smtClean="0"/>
              <a:t> the occlusion information along the edge, we perform an inclusive scan of the occlusions flag.</a:t>
            </a:r>
          </a:p>
          <a:p>
            <a:r>
              <a:rPr lang="de-AT" baseline="0" dirty="0" smtClean="0"/>
              <a:t>At each intersection we thus get a count of the occlusions that are currently present at it.</a:t>
            </a:r>
          </a:p>
        </p:txBody>
      </p:sp>
    </p:spTree>
    <p:extLst>
      <p:ext uri="{BB962C8B-B14F-4D97-AF65-F5344CB8AC3E}">
        <p14:creationId xmlns:p14="http://schemas.microsoft.com/office/powerpoint/2010/main" val="4266435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The start- and endpoints of visible edge segments have characteristic</a:t>
            </a:r>
            <a:r>
              <a:rPr lang="de-AT" baseline="0" dirty="0" smtClean="0"/>
              <a:t> signatures such as the -1/-1 for a starting intersection point and 1/0 for the ending intersection point, as shown in the example.</a:t>
            </a:r>
          </a:p>
          <a:p>
            <a:r>
              <a:rPr lang="de-AT" baseline="0" dirty="0" smtClean="0"/>
              <a:t>As these start and endpoint form pairs, we can report them as the endpoints of a single visible edge segment.</a:t>
            </a:r>
            <a:endParaRPr lang="de-AT" dirty="0"/>
          </a:p>
        </p:txBody>
      </p:sp>
    </p:spTree>
    <p:extLst>
      <p:ext uri="{BB962C8B-B14F-4D97-AF65-F5344CB8AC3E}">
        <p14:creationId xmlns:p14="http://schemas.microsoft.com/office/powerpoint/2010/main" val="768603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The resulting visible segment of the exemplary edge is shown in green.</a:t>
            </a:r>
          </a:p>
          <a:p>
            <a:endParaRPr lang="de-AT" dirty="0" smtClean="0"/>
          </a:p>
          <a:p>
            <a:r>
              <a:rPr lang="de-AT" dirty="0" smtClean="0"/>
              <a:t>We</a:t>
            </a:r>
            <a:r>
              <a:rPr lang="de-AT" baseline="0" dirty="0" smtClean="0"/>
              <a:t> now outline how the adaptation to a SIMD hardware architecture can be done.</a:t>
            </a:r>
            <a:endParaRPr lang="de-AT" dirty="0" smtClean="0"/>
          </a:p>
          <a:p>
            <a:r>
              <a:rPr lang="de-AT" baseline="0" dirty="0" smtClean="0"/>
              <a:t>The SIMD unit that is assigned to a given edge performs the scan for all intersections by sequentially progressing along the edge in chunks of its size.</a:t>
            </a:r>
          </a:p>
          <a:p>
            <a:r>
              <a:rPr lang="de-AT" baseline="0" dirty="0" smtClean="0"/>
              <a:t>The N threads of the SIMD unit perform the scan for N occlusion flags by binary reduction and the value of the last value is stored in a local cache.</a:t>
            </a:r>
          </a:p>
          <a:p>
            <a:r>
              <a:rPr lang="de-AT" baseline="0" dirty="0" smtClean="0"/>
              <a:t>Then the next N occlusion flags are taken, the cached value is added and the scan performed.</a:t>
            </a:r>
          </a:p>
          <a:p>
            <a:r>
              <a:rPr lang="de-AT" baseline="0" dirty="0" smtClean="0"/>
              <a:t>This is repeated until all intersections along the current edge are processed.</a:t>
            </a:r>
          </a:p>
          <a:p>
            <a:r>
              <a:rPr lang="de-AT" baseline="0" dirty="0" smtClean="0"/>
              <a:t>After each scan chunk, the visible line segments are reported by writing them into intermediate segment buffers in global memory.</a:t>
            </a:r>
          </a:p>
          <a:p>
            <a:r>
              <a:rPr lang="de-AT" baseline="0" dirty="0" smtClean="0"/>
              <a:t>The correct offsetting is performed via atomic memory operations.</a:t>
            </a:r>
          </a:p>
          <a:p>
            <a:r>
              <a:rPr lang="de-AT" baseline="0" dirty="0" smtClean="0"/>
              <a:t>Note that the final integration order can be arbitrary and we do not have to respect any ordering of the outputted line segments.</a:t>
            </a:r>
          </a:p>
        </p:txBody>
      </p:sp>
    </p:spTree>
    <p:extLst>
      <p:ext uri="{BB962C8B-B14F-4D97-AF65-F5344CB8AC3E}">
        <p14:creationId xmlns:p14="http://schemas.microsoft.com/office/powerpoint/2010/main" val="2109346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-&gt; These computations</a:t>
            </a:r>
            <a:r>
              <a:rPr lang="de-AT" baseline="0" dirty="0" smtClean="0"/>
              <a:t> are performed in parallel for all edges, as the different SIMD units can efficiently run in parallel.</a:t>
            </a:r>
          </a:p>
          <a:p>
            <a:r>
              <a:rPr lang="de-AT" baseline="0" dirty="0" smtClean="0"/>
              <a:t>-&gt; In the end all hidden parts of the scene edges are eliminated and only the visible edge segments written to an intermediate buffer.</a:t>
            </a:r>
          </a:p>
          <a:p>
            <a:r>
              <a:rPr lang="de-AT" baseline="0" dirty="0" smtClean="0"/>
              <a:t>-&gt; A short comparison with the input data shows the correct visibility computed on the example.</a:t>
            </a:r>
          </a:p>
          <a:p>
            <a:r>
              <a:rPr lang="de-AT" dirty="0" smtClean="0"/>
              <a:t>-&gt; However,</a:t>
            </a:r>
            <a:r>
              <a:rPr lang="de-AT" baseline="0" dirty="0" smtClean="0"/>
              <a:t> not all visible regions have complete boundaries as can be seen in the visible region of the red triangle.</a:t>
            </a:r>
          </a:p>
          <a:p>
            <a:r>
              <a:rPr lang="de-AT" baseline="0" dirty="0" smtClean="0"/>
              <a:t>The boundary that is determined by the occlusion of blue triangle is missing.</a:t>
            </a:r>
          </a:p>
          <a:p>
            <a:r>
              <a:rPr lang="de-AT" baseline="0" dirty="0" smtClean="0"/>
              <a:t>Note that this boundary segment is not part of the edges of the red triangle and has to be computed differently.</a:t>
            </a:r>
          </a:p>
          <a:p>
            <a:endParaRPr lang="de-AT" baseline="0" dirty="0" smtClean="0"/>
          </a:p>
          <a:p>
            <a:r>
              <a:rPr lang="de-AT" baseline="0" dirty="0" smtClean="0"/>
              <a:t>(This stage follows in spirit the work of Appel 1967.)</a:t>
            </a:r>
            <a:endParaRPr lang="de-AT" dirty="0"/>
          </a:p>
        </p:txBody>
      </p:sp>
    </p:spTree>
    <p:extLst>
      <p:ext uri="{BB962C8B-B14F-4D97-AF65-F5344CB8AC3E}">
        <p14:creationId xmlns:p14="http://schemas.microsoft.com/office/powerpoint/2010/main" val="3317956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This is rectified</a:t>
            </a:r>
            <a:r>
              <a:rPr lang="de-AT" baseline="0" dirty="0" smtClean="0"/>
              <a:t> in the final boundary completion phase of our visibility stage.</a:t>
            </a:r>
          </a:p>
          <a:p>
            <a:r>
              <a:rPr lang="de-AT" baseline="0" dirty="0" smtClean="0"/>
              <a:t>Similar to before, we again take a subset of the intersections.</a:t>
            </a:r>
          </a:p>
          <a:p>
            <a:r>
              <a:rPr lang="de-AT" baseline="0" dirty="0" smtClean="0"/>
              <a:t>-&gt; This time we are interested in the parts of the scenes that lie behind a given edge and we drop all intersection that stem from occluders.</a:t>
            </a:r>
          </a:p>
          <a:p>
            <a:r>
              <a:rPr lang="de-AT" baseline="0" dirty="0" smtClean="0"/>
              <a:t>This set of triangle is exactly the set that was dropped before together with the endpoints of the edges.</a:t>
            </a:r>
          </a:p>
          <a:p>
            <a:r>
              <a:rPr lang="de-AT" dirty="0" smtClean="0"/>
              <a:t>-&gt; </a:t>
            </a:r>
            <a:r>
              <a:rPr lang="de-AT" baseline="0" dirty="0" smtClean="0"/>
              <a:t>Using a similar technique as before, we report to the uppermost occluded line segments which complete the boundary of the visible region of the red triangle.</a:t>
            </a:r>
          </a:p>
          <a:p>
            <a:endParaRPr lang="de-AT" baseline="0" dirty="0" smtClean="0"/>
          </a:p>
          <a:p>
            <a:r>
              <a:rPr lang="de-AT" baseline="0" dirty="0" smtClean="0"/>
              <a:t>Note that in the hidden line elimination stage before we were interested in determining if there is one or more triangles in front of a given edge segment.</a:t>
            </a:r>
          </a:p>
          <a:p>
            <a:r>
              <a:rPr lang="de-AT" baseline="0" dirty="0" smtClean="0"/>
              <a:t>In this stage, however, we have to determine the triangle that lies right behind the current edge.</a:t>
            </a:r>
          </a:p>
          <a:p>
            <a:endParaRPr lang="de-AT" baseline="0" dirty="0" smtClean="0"/>
          </a:p>
          <a:p>
            <a:r>
              <a:rPr lang="de-AT" baseline="0" dirty="0" smtClean="0"/>
              <a:t>This is a more complicated situation and requires a more elaborate algorithm.</a:t>
            </a:r>
          </a:p>
          <a:p>
            <a:r>
              <a:rPr lang="de-AT" baseline="0" dirty="0" smtClean="0"/>
              <a:t>We refer to the paper for more details.</a:t>
            </a:r>
            <a:endParaRPr lang="de-AT" dirty="0"/>
          </a:p>
        </p:txBody>
      </p:sp>
    </p:spTree>
    <p:extLst>
      <p:ext uri="{BB962C8B-B14F-4D97-AF65-F5344CB8AC3E}">
        <p14:creationId xmlns:p14="http://schemas.microsoft.com/office/powerpoint/2010/main" val="2938722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This procedure completes the</a:t>
            </a:r>
            <a:r>
              <a:rPr lang="de-AT" baseline="0" dirty="0" smtClean="0"/>
              <a:t> boundaries of all visible regions, as shown in the example.</a:t>
            </a:r>
            <a:endParaRPr lang="de-AT" dirty="0"/>
          </a:p>
        </p:txBody>
      </p:sp>
    </p:spTree>
    <p:extLst>
      <p:ext uri="{BB962C8B-B14F-4D97-AF65-F5344CB8AC3E}">
        <p14:creationId xmlns:p14="http://schemas.microsoft.com/office/powerpoint/2010/main" val="3138289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aseline="0" dirty="0" smtClean="0"/>
              <a:t>Visibility stage is now complete and we have provided the necessary data for subsequent analytic shading and filtering in the form of a set of line segments with references to their respective triangles.</a:t>
            </a:r>
          </a:p>
          <a:p>
            <a:r>
              <a:rPr lang="de-AT" baseline="0" dirty="0" smtClean="0"/>
              <a:t>Note that we reported the line segments in an arbitrary order, as permitted by the subsequent stages.</a:t>
            </a:r>
            <a:endParaRPr lang="de-AT" dirty="0"/>
          </a:p>
        </p:txBody>
      </p:sp>
    </p:spTree>
    <p:extLst>
      <p:ext uri="{BB962C8B-B14F-4D97-AF65-F5344CB8AC3E}">
        <p14:creationId xmlns:p14="http://schemas.microsoft.com/office/powerpoint/2010/main" val="915201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In the final integration stage we convert the modified</a:t>
            </a:r>
            <a:r>
              <a:rPr lang="de-AT" baseline="0" dirty="0" smtClean="0"/>
              <a:t> vector data into raster format.</a:t>
            </a:r>
          </a:p>
          <a:p>
            <a:r>
              <a:rPr lang="de-AT" baseline="0" dirty="0" smtClean="0"/>
              <a:t>The necessary integrations can be performed in parallel for each sampling location and boundary segment from the intermediate buffer.</a:t>
            </a:r>
            <a:endParaRPr lang="de-AT" dirty="0"/>
          </a:p>
        </p:txBody>
      </p:sp>
    </p:spTree>
    <p:extLst>
      <p:ext uri="{BB962C8B-B14F-4D97-AF65-F5344CB8AC3E}">
        <p14:creationId xmlns:p14="http://schemas.microsoft.com/office/powerpoint/2010/main" val="215363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We illustrate the problems with this approach on another</a:t>
            </a:r>
            <a:r>
              <a:rPr lang="de-AT" baseline="0" dirty="0" smtClean="0"/>
              <a:t> input example – concentric rings of decreasing width. This is also called a zone plate.</a:t>
            </a:r>
          </a:p>
          <a:p>
            <a:r>
              <a:rPr lang="de-AT" baseline="0" dirty="0" smtClean="0"/>
              <a:t>We ignore the discussion on a optimal choice of the filter function and simply use a Gaussian filter.</a:t>
            </a:r>
          </a:p>
          <a:p>
            <a:r>
              <a:rPr lang="de-AT" baseline="0" dirty="0" smtClean="0"/>
              <a:t>We start with one centered sample per pixel.</a:t>
            </a:r>
          </a:p>
          <a:p>
            <a:r>
              <a:rPr lang="de-AT" baseline="0" dirty="0" smtClean="0"/>
              <a:t>This works reasonably well for scenes with low geometrical details.</a:t>
            </a:r>
          </a:p>
          <a:p>
            <a:r>
              <a:rPr lang="de-AT" baseline="0" dirty="0" smtClean="0"/>
              <a:t>-&gt; Smaller details, however, lead to aliasing artifacts seen as additional rings (as non-suppressed high frequency information intrudes into the lower output frequencies).</a:t>
            </a:r>
          </a:p>
          <a:p>
            <a:r>
              <a:rPr lang="de-AT" baseline="0" dirty="0" smtClean="0"/>
              <a:t>-&gt; The smaller the details get, the worse the aliasing can become.</a:t>
            </a:r>
          </a:p>
          <a:p>
            <a:endParaRPr lang="de-AT" baseline="0" dirty="0" smtClean="0"/>
          </a:p>
          <a:p>
            <a:r>
              <a:rPr lang="de-AT" baseline="0" dirty="0" smtClean="0"/>
              <a:t>-&gt; Comparing with the ground truth that is given by the exact convolution of the input zoneplate with a Gaussian filter.</a:t>
            </a:r>
          </a:p>
          <a:p>
            <a:r>
              <a:rPr lang="de-AT" baseline="0" dirty="0" smtClean="0"/>
              <a:t>-&gt; Using more samples to evaluate the filter function generally leads to a better approximation of the ground truth.</a:t>
            </a:r>
          </a:p>
          <a:p>
            <a:r>
              <a:rPr lang="de-AT" baseline="0" dirty="0" smtClean="0"/>
              <a:t>But even for a large number of samples, there is still perceivable aliasing.</a:t>
            </a:r>
          </a:p>
          <a:p>
            <a:r>
              <a:rPr lang="de-AT" baseline="0" dirty="0" smtClean="0"/>
              <a:t>-&gt; The method we strive for - analytic rasterization - gives a near-perfect result out of the box and corresponds roughly to using infinitely many samples.</a:t>
            </a:r>
            <a:endParaRPr lang="de-AT" dirty="0"/>
          </a:p>
        </p:txBody>
      </p:sp>
    </p:spTree>
    <p:extLst>
      <p:ext uri="{BB962C8B-B14F-4D97-AF65-F5344CB8AC3E}">
        <p14:creationId xmlns:p14="http://schemas.microsoft.com/office/powerpoint/2010/main" val="3020303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video result</a:t>
            </a:r>
            <a:r>
              <a:rPr lang="en-US" baseline="0" dirty="0" smtClean="0"/>
              <a:t> shows that our method robustly handles complex visibility signals as the tips of the spikes in the back generate a multitude of intersections and boundary segments.</a:t>
            </a:r>
          </a:p>
          <a:p>
            <a:endParaRPr lang="en-US" baseline="0" dirty="0" smtClean="0"/>
          </a:p>
          <a:p>
            <a:pPr algn="l"/>
            <a:r>
              <a:rPr lang="en-US" baseline="0" dirty="0" smtClean="0"/>
              <a:t>(If the video is not included you can obtain it from the paper page: </a:t>
            </a:r>
            <a:r>
              <a:rPr lang="en-US" i="0" baseline="0" dirty="0" smtClean="0"/>
              <a:t>http://www.cg.tuwien.ac.at/research/publications/2013/Auzinger_2013_AnaVis/</a:t>
            </a:r>
            <a:r>
              <a:rPr lang="en-US" baseline="0" dirty="0" smtClean="0"/>
              <a:t> )</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We</a:t>
            </a:r>
            <a:r>
              <a:rPr lang="de-AT" baseline="0" dirty="0" smtClean="0"/>
              <a:t> implemented our visibility algorithm in CUDA.</a:t>
            </a:r>
          </a:p>
          <a:p>
            <a:r>
              <a:rPr lang="de-AT" baseline="0" dirty="0" smtClean="0"/>
              <a:t>We added several optimizations such as static binning and bounding boxes to speed up both the intersection and integration computations.</a:t>
            </a:r>
            <a:endParaRPr lang="de-AT" dirty="0" smtClean="0"/>
          </a:p>
          <a:p>
            <a:endParaRPr lang="de-AT" baseline="0" dirty="0" smtClean="0"/>
          </a:p>
          <a:p>
            <a:r>
              <a:rPr lang="de-AT" baseline="0" dirty="0" smtClean="0"/>
              <a:t>On recent hardware we can show that for normal scene data, such as the bunny model, the time consumption of our visibility stages stays in the order of the integration stage, thus enabling interactive rendering.</a:t>
            </a:r>
          </a:p>
          <a:p>
            <a:endParaRPr lang="de-AT" baseline="0" dirty="0" smtClean="0"/>
          </a:p>
        </p:txBody>
      </p:sp>
    </p:spTree>
    <p:extLst>
      <p:ext uri="{BB962C8B-B14F-4D97-AF65-F5344CB8AC3E}">
        <p14:creationId xmlns:p14="http://schemas.microsoft.com/office/powerpoint/2010/main" val="18134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video result</a:t>
            </a:r>
            <a:r>
              <a:rPr lang="en-US" baseline="0" dirty="0" smtClean="0"/>
              <a:t> shows that complex input data with many small details are resolved robustly.</a:t>
            </a:r>
          </a:p>
          <a:p>
            <a:endParaRPr lang="en-US" baseline="0" dirty="0" smtClean="0"/>
          </a:p>
          <a:p>
            <a:pPr algn="l"/>
            <a:r>
              <a:rPr lang="en-US" baseline="0" dirty="0" smtClean="0"/>
              <a:t>(If the video is not included you can obtain it from the paper page: </a:t>
            </a:r>
            <a:r>
              <a:rPr lang="en-US" i="0" baseline="0" dirty="0" smtClean="0"/>
              <a:t>http://www.cg.tuwien.ac.at/research/publications/2013/Auzinger_2013_AnaVis/</a:t>
            </a:r>
            <a:r>
              <a:rPr lang="en-US" baseline="0" dirty="0" smtClean="0"/>
              <a:t> )</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The</a:t>
            </a:r>
            <a:r>
              <a:rPr lang="de-AT" baseline="0" dirty="0" smtClean="0"/>
              <a:t> main f</a:t>
            </a:r>
            <a:r>
              <a:rPr lang="de-AT" dirty="0" smtClean="0"/>
              <a:t>uture</a:t>
            </a:r>
            <a:r>
              <a:rPr lang="de-AT" baseline="0" dirty="0" smtClean="0"/>
              <a:t> avenues we anticipate are the improvement of our method and to explore different applications of it.</a:t>
            </a:r>
          </a:p>
          <a:p>
            <a:endParaRPr lang="de-AT" baseline="0" dirty="0" smtClean="0"/>
          </a:p>
          <a:p>
            <a:r>
              <a:rPr lang="de-AT" baseline="0" dirty="0" smtClean="0"/>
              <a:t>Our method would benefit from more advanced load balancing methods such as adaptive binning and using a queuing method instead of our radix sort </a:t>
            </a:r>
            <a:r>
              <a:rPr lang="en-US" sz="1300" kern="1200" dirty="0" smtClean="0">
                <a:solidFill>
                  <a:schemeClr val="tx1"/>
                </a:solidFill>
                <a:latin typeface="Arial" charset="0"/>
                <a:ea typeface="+mn-ea"/>
                <a:cs typeface="+mn-cs"/>
              </a:rPr>
              <a:t>dependant </a:t>
            </a:r>
            <a:r>
              <a:rPr lang="de-AT" baseline="0" dirty="0" smtClean="0"/>
              <a:t>variant.</a:t>
            </a:r>
          </a:p>
          <a:p>
            <a:r>
              <a:rPr lang="de-AT" baseline="0" dirty="0" smtClean="0"/>
              <a:t>The use of exact geometric computations could provably harden our intersection computations against all kinds of degenerate cases.</a:t>
            </a:r>
          </a:p>
          <a:p>
            <a:r>
              <a:rPr lang="de-AT" baseline="0" dirty="0" smtClean="0"/>
              <a:t>The use of more general input, from quads to curved surfaces, could generalize our results.</a:t>
            </a:r>
          </a:p>
          <a:p>
            <a:endParaRPr lang="de-AT" baseline="0" dirty="0" smtClean="0"/>
          </a:p>
          <a:p>
            <a:r>
              <a:rPr lang="de-AT" baseline="0" dirty="0" smtClean="0"/>
              <a:t>Our methods serves as a ground truth computation for rasterization with a given convolution filter and could be used to validate and measure sampling based approaches.</a:t>
            </a:r>
          </a:p>
          <a:p>
            <a:r>
              <a:rPr lang="de-AT" baseline="0" dirty="0" smtClean="0"/>
              <a:t>Our method allows the use of analytic shadow maps to enable exact hard shadow computations.</a:t>
            </a:r>
          </a:p>
          <a:p>
            <a:r>
              <a:rPr lang="de-AT" baseline="0" dirty="0" smtClean="0"/>
              <a:t>Furthermore the character of fully analytic pipeline could be exploited by generating vector images as output.</a:t>
            </a:r>
          </a:p>
          <a:p>
            <a:r>
              <a:rPr lang="de-AT" baseline="0" dirty="0" smtClean="0"/>
              <a:t>We conjecture that modifications of the visibility stages could allow depth peeling and analytic transparency effects.</a:t>
            </a:r>
            <a:endParaRPr lang="de-AT" dirty="0"/>
          </a:p>
        </p:txBody>
      </p:sp>
    </p:spTree>
    <p:extLst>
      <p:ext uri="{BB962C8B-B14F-4D97-AF65-F5344CB8AC3E}">
        <p14:creationId xmlns:p14="http://schemas.microsoft.com/office/powerpoint/2010/main" val="411550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 the presentation.</a:t>
            </a:r>
          </a:p>
          <a:p>
            <a:endParaRPr lang="en-US" dirty="0" smtClean="0"/>
          </a:p>
          <a:p>
            <a:r>
              <a:rPr lang="en-US" dirty="0" smtClean="0"/>
              <a:t>If</a:t>
            </a:r>
            <a:r>
              <a:rPr lang="en-US" baseline="0" dirty="0" smtClean="0"/>
              <a:t> there are any remarks, suggestions or questions feel free to contact us under thomas.auzinger@cg.tuwien.ac.at.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aseline="0" dirty="0" smtClean="0"/>
              <a:t>Previous works on analytic rasterization only operated in the same dimensions for input and output (i.e. 2D input to 2D output or 3D input to 3D output).</a:t>
            </a:r>
          </a:p>
          <a:p>
            <a:endParaRPr lang="de-AT" baseline="0" dirty="0" smtClean="0"/>
          </a:p>
          <a:p>
            <a:r>
              <a:rPr lang="de-AT" baseline="0" dirty="0" smtClean="0"/>
              <a:t>-&gt; In our work, we present a visibility method to enable full 3D to 2D analytic rasterization.</a:t>
            </a:r>
          </a:p>
          <a:p>
            <a:r>
              <a:rPr lang="de-AT" baseline="0" dirty="0" smtClean="0"/>
              <a:t>The example here is a complex scene of a white zoneplate behind the red one. Both zoneplates show a high degree of detail and lead to a very high-frequency visibility signal, especially in the outer regions.</a:t>
            </a:r>
          </a:p>
          <a:p>
            <a:endParaRPr lang="de-AT" baseline="0" dirty="0" smtClean="0"/>
          </a:p>
          <a:p>
            <a:r>
              <a:rPr lang="de-AT" baseline="0" dirty="0" smtClean="0"/>
              <a:t>-&gt; Using one centered evaluation sample as before for both the visibility and the filter convolution leads to severe aliasing artifacts.</a:t>
            </a:r>
            <a:endParaRPr lang="de-AT" dirty="0"/>
          </a:p>
        </p:txBody>
      </p:sp>
    </p:spTree>
    <p:extLst>
      <p:ext uri="{BB962C8B-B14F-4D97-AF65-F5344CB8AC3E}">
        <p14:creationId xmlns:p14="http://schemas.microsoft.com/office/powerpoint/2010/main" val="262457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now take a look on how a</a:t>
            </a:r>
            <a:r>
              <a:rPr lang="en-US" baseline="0" dirty="0" smtClean="0"/>
              <a:t> fully</a:t>
            </a:r>
            <a:r>
              <a:rPr lang="en-US" dirty="0" smtClean="0"/>
              <a:t> analytic rasterization</a:t>
            </a:r>
            <a:r>
              <a:rPr lang="en-US" baseline="0" dirty="0" smtClean="0"/>
              <a:t> pipeline differs from the traditional sampling based graphics pipeline.</a:t>
            </a:r>
          </a:p>
          <a:p>
            <a:endParaRPr lang="en-US" baseline="0" dirty="0" smtClean="0"/>
          </a:p>
          <a:p>
            <a:r>
              <a:rPr lang="en-US" baseline="0" dirty="0" smtClean="0"/>
              <a:t>For the traditional pipeline we have</a:t>
            </a:r>
          </a:p>
          <a:p>
            <a:r>
              <a:rPr lang="en-US" baseline="0" dirty="0" smtClean="0"/>
              <a:t>-&gt; usually a mesh input that is modified in vertex, geometry and tessellation stages.</a:t>
            </a:r>
          </a:p>
          <a:p>
            <a:r>
              <a:rPr lang="en-US" baseline="0" dirty="0" smtClean="0"/>
              <a:t>-&gt; This modified input is then discretized to raster format in the rasterizer stage.</a:t>
            </a:r>
          </a:p>
          <a:p>
            <a:r>
              <a:rPr lang="en-US" baseline="0" dirty="0" smtClean="0"/>
              <a:t>-&gt; Visibility, shading and anti-aliasing computations are then performed on </a:t>
            </a:r>
            <a:r>
              <a:rPr lang="en-US" baseline="0" dirty="0" err="1" smtClean="0"/>
              <a:t>discretized</a:t>
            </a:r>
            <a:r>
              <a:rPr lang="en-US" baseline="0" dirty="0" smtClean="0"/>
              <a:t> data to finally yield the raster image output.</a:t>
            </a:r>
          </a:p>
          <a:p>
            <a:endParaRPr lang="en-US" baseline="0" dirty="0" smtClean="0"/>
          </a:p>
          <a:p>
            <a:r>
              <a:rPr lang="en-US" baseline="0" dirty="0" smtClean="0"/>
              <a:t>-&gt; There is, however, information lost in the rasterizer stage due to the sampling of the input data.</a:t>
            </a:r>
          </a:p>
          <a:p>
            <a:r>
              <a:rPr lang="en-US" baseline="0" dirty="0" smtClean="0"/>
              <a:t>These </a:t>
            </a:r>
            <a:r>
              <a:rPr lang="en-US" baseline="0" dirty="0" err="1" smtClean="0"/>
              <a:t>undersampling</a:t>
            </a:r>
            <a:r>
              <a:rPr lang="en-US" baseline="0" dirty="0" smtClean="0"/>
              <a:t> issues can cause disturbing aliasing artifacts in the output.</a:t>
            </a:r>
          </a:p>
          <a:p>
            <a:r>
              <a:rPr lang="en-US" baseline="0" dirty="0" smtClean="0"/>
              <a:t>Usually this is counteracted with higher sampling rates (i.e. multisampling) or post-processing  techniques to recover some lost information (i.e. post-process anti-aliasing).</a:t>
            </a:r>
          </a:p>
          <a:p>
            <a:endParaRPr lang="en-US" baseline="0" dirty="0" smtClean="0"/>
          </a:p>
          <a:p>
            <a:r>
              <a:rPr lang="en-US" baseline="0" dirty="0" smtClean="0"/>
              <a:t>-&gt; The analytic pipeline, in contrast, uses the vector information as long as possible.</a:t>
            </a:r>
          </a:p>
          <a:p>
            <a:r>
              <a:rPr lang="en-US" baseline="0" dirty="0" smtClean="0"/>
              <a:t>-&gt; Only in the very end, the integrator performs the analytic filter convolutions to</a:t>
            </a:r>
          </a:p>
          <a:p>
            <a:r>
              <a:rPr lang="en-US" baseline="0" dirty="0" smtClean="0"/>
              <a:t>-&gt; yield the raster output.</a:t>
            </a:r>
          </a:p>
          <a:p>
            <a:r>
              <a:rPr lang="en-US" baseline="0" dirty="0" smtClean="0"/>
              <a:t>This removes all </a:t>
            </a:r>
            <a:r>
              <a:rPr lang="en-US" baseline="0" dirty="0" err="1" smtClean="0"/>
              <a:t>undersampling</a:t>
            </a:r>
            <a:r>
              <a:rPr lang="en-US" baseline="0" dirty="0" smtClean="0"/>
              <a:t> issues from the intermediate stages.</a:t>
            </a:r>
          </a:p>
          <a:p>
            <a:endParaRPr lang="en-US" baseline="0" dirty="0" smtClean="0"/>
          </a:p>
          <a:p>
            <a:r>
              <a:rPr lang="en-US" baseline="0" dirty="0" smtClean="0"/>
              <a:t>There are 3 main stages that make up the main difference to the traditional rendering pipeline.</a:t>
            </a:r>
          </a:p>
          <a:p>
            <a:r>
              <a:rPr lang="en-US" baseline="0" dirty="0" smtClean="0"/>
              <a:t>-&gt; The Shading/Anti-aliasing stage was covered by previous work on filtering theory and we review the main examples.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recent trend in analytic rasterization methods</a:t>
            </a:r>
            <a:r>
              <a:rPr lang="en-US" baseline="0" dirty="0" smtClean="0"/>
              <a:t> was mainly started by the paper on</a:t>
            </a:r>
          </a:p>
          <a:p>
            <a:r>
              <a:rPr lang="en-US" dirty="0" smtClean="0"/>
              <a:t>Wavelet Rasterization by Manson</a:t>
            </a:r>
            <a:r>
              <a:rPr lang="en-US" baseline="0" dirty="0" smtClean="0"/>
              <a:t> &amp; Schaefer where they perform analytic convolution with the </a:t>
            </a:r>
            <a:r>
              <a:rPr lang="en-US" baseline="0" dirty="0" err="1" smtClean="0"/>
              <a:t>Haar</a:t>
            </a:r>
            <a:r>
              <a:rPr lang="en-US" baseline="0" dirty="0" smtClean="0"/>
              <a:t> wavelet filter.</a:t>
            </a:r>
          </a:p>
          <a:p>
            <a:endParaRPr lang="en-US" baseline="0" dirty="0" smtClean="0"/>
          </a:p>
          <a:p>
            <a:r>
              <a:rPr lang="en-US" baseline="0" dirty="0" smtClean="0"/>
              <a:t>Our own work at </a:t>
            </a:r>
            <a:r>
              <a:rPr lang="en-US" baseline="0" dirty="0" err="1" smtClean="0"/>
              <a:t>Eurographics</a:t>
            </a:r>
            <a:r>
              <a:rPr lang="en-US" baseline="0" dirty="0" smtClean="0"/>
              <a:t> 2012 presented analytic convolution with radial filters in 2D and 3D and linear functions on the respective </a:t>
            </a:r>
            <a:r>
              <a:rPr lang="en-US" baseline="0" dirty="0" err="1" smtClean="0"/>
              <a:t>polytopes</a:t>
            </a:r>
            <a:r>
              <a:rPr lang="en-US" baseline="0" dirty="0" smtClean="0"/>
              <a:t>.</a:t>
            </a:r>
          </a:p>
          <a:p>
            <a:endParaRPr lang="en-US" baseline="0" dirty="0" smtClean="0"/>
          </a:p>
          <a:p>
            <a:r>
              <a:rPr lang="en-US" baseline="0" dirty="0" smtClean="0"/>
              <a:t>At the same conference as this paper, Manson &amp; Schaefer presented a follow up on analytic convolution of general filters with curved shapes.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-&gt; Scene visibility has to be resolved exactly in the context of analytic rasterization, i.e. by exactly determining which parts of the scene are seen from a given viewpoint.</a:t>
            </a:r>
          </a:p>
          <a:p>
            <a:endParaRPr lang="en-US" baseline="0" dirty="0" smtClean="0"/>
          </a:p>
          <a:p>
            <a:r>
              <a:rPr lang="en-US" baseline="0" dirty="0" smtClean="0"/>
              <a:t>This is an old problem and has various names such as ‘exact visibility’, ‘analytic visibility’, or ‘hidden surface elimination’.</a:t>
            </a:r>
          </a:p>
          <a:p>
            <a:endParaRPr lang="en-US" baseline="0" dirty="0" smtClean="0"/>
          </a:p>
          <a:p>
            <a:r>
              <a:rPr lang="en-US" baseline="0" dirty="0" smtClean="0"/>
              <a:t>We will also review the most relevant related word for our application of 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of the research into exact visibility</a:t>
            </a:r>
            <a:r>
              <a:rPr lang="en-US" baseline="0" dirty="0" smtClean="0"/>
              <a:t> methods in computer graphics happened in the 60s to 80s when hardware was still limited by memory sizes and cost.</a:t>
            </a:r>
          </a:p>
          <a:p>
            <a:r>
              <a:rPr lang="en-US" baseline="0" dirty="0" smtClean="0"/>
              <a:t>With the advent of affordable memory, the z-buffer methodology became the prevalent technique in rasterization and cemented the sampled visibility approach.</a:t>
            </a:r>
            <a:endParaRPr lang="en-US" dirty="0" smtClean="0"/>
          </a:p>
          <a:p>
            <a:endParaRPr lang="en-US" baseline="0" dirty="0" smtClean="0"/>
          </a:p>
          <a:p>
            <a:r>
              <a:rPr lang="en-US" baseline="0" dirty="0" smtClean="0"/>
              <a:t>To give two examples of early works we have:</a:t>
            </a:r>
          </a:p>
          <a:p>
            <a:r>
              <a:rPr lang="en-US" baseline="0" dirty="0" err="1" smtClean="0"/>
              <a:t>Appel</a:t>
            </a:r>
            <a:r>
              <a:rPr lang="en-US" baseline="0" dirty="0" smtClean="0"/>
              <a:t> in 1967, who presented the first algorithm for hidden line elimination (but as serial code for single core CPUs).</a:t>
            </a:r>
          </a:p>
          <a:p>
            <a:r>
              <a:rPr lang="en-US" baseline="0" dirty="0" err="1" smtClean="0"/>
              <a:t>Catmull</a:t>
            </a:r>
            <a:r>
              <a:rPr lang="en-US" baseline="0" dirty="0" smtClean="0"/>
              <a:t> in 1984 sketched a system where analytic visibility is used together with analytic rasterization but did not present an implementation.</a:t>
            </a:r>
          </a:p>
          <a:p>
            <a:endParaRPr lang="en-US" baseline="0" dirty="0" smtClean="0"/>
          </a:p>
          <a:p>
            <a:r>
              <a:rPr lang="en-US" baseline="0" dirty="0" smtClean="0"/>
              <a:t>-&gt; The field of computational geometry showed continued interest, however, and our method is based on a recent work of </a:t>
            </a:r>
            <a:r>
              <a:rPr lang="en-US" baseline="0" dirty="0" err="1" smtClean="0"/>
              <a:t>Dévai</a:t>
            </a:r>
            <a:r>
              <a:rPr lang="en-US" baseline="0" dirty="0" smtClean="0"/>
              <a:t> in 2011.</a:t>
            </a:r>
          </a:p>
          <a:p>
            <a:r>
              <a:rPr lang="en-US" baseline="0" dirty="0" smtClean="0"/>
              <a:t>In it he gives an optimal parallel algorithm for hidden surface elimination but due to the theoretical character of the work, its implementation is not easily inferred.</a:t>
            </a:r>
          </a:p>
          <a:p>
            <a:endParaRPr lang="en-US" baseline="0" dirty="0" smtClean="0"/>
          </a:p>
          <a:p>
            <a:r>
              <a:rPr lang="en-US" baseline="0" dirty="0" smtClean="0"/>
              <a:t>Our work gives a practical solution for the hidden surface problem for massively parallel hardware.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-&gt; As a last stage in the analytic pipeline, a final integration converts the processed vector data into raster format.</a:t>
            </a:r>
          </a:p>
          <a:p>
            <a:r>
              <a:rPr lang="en-US" baseline="0" dirty="0" smtClean="0"/>
              <a:t>As this stage behaves radically different compared with the traditional rasterizer, we will give a short description.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9275712" y="6749627"/>
            <a:ext cx="386206" cy="433493"/>
            <a:chOff x="5494" y="4030"/>
            <a:chExt cx="179" cy="201"/>
          </a:xfrm>
        </p:grpSpPr>
        <p:sp>
          <p:nvSpPr>
            <p:cNvPr id="5" name="Freeform 3"/>
            <p:cNvSpPr>
              <a:spLocks/>
            </p:cNvSpPr>
            <p:nvPr userDrawn="1"/>
          </p:nvSpPr>
          <p:spPr bwMode="auto">
            <a:xfrm>
              <a:off x="5494" y="4030"/>
              <a:ext cx="160" cy="201"/>
            </a:xfrm>
            <a:custGeom>
              <a:avLst/>
              <a:gdLst/>
              <a:ahLst/>
              <a:cxnLst>
                <a:cxn ang="0">
                  <a:pos x="116" y="318"/>
                </a:cxn>
                <a:cxn ang="0">
                  <a:pos x="108" y="299"/>
                </a:cxn>
                <a:cxn ang="0">
                  <a:pos x="93" y="298"/>
                </a:cxn>
                <a:cxn ang="0">
                  <a:pos x="83" y="309"/>
                </a:cxn>
                <a:cxn ang="0">
                  <a:pos x="66" y="306"/>
                </a:cxn>
                <a:cxn ang="0">
                  <a:pos x="69" y="282"/>
                </a:cxn>
                <a:cxn ang="0">
                  <a:pos x="51" y="276"/>
                </a:cxn>
                <a:cxn ang="0">
                  <a:pos x="19" y="294"/>
                </a:cxn>
                <a:cxn ang="0">
                  <a:pos x="2" y="287"/>
                </a:cxn>
                <a:cxn ang="0">
                  <a:pos x="5" y="271"/>
                </a:cxn>
                <a:cxn ang="0">
                  <a:pos x="36" y="256"/>
                </a:cxn>
                <a:cxn ang="0">
                  <a:pos x="42" y="234"/>
                </a:cxn>
                <a:cxn ang="0">
                  <a:pos x="31" y="219"/>
                </a:cxn>
                <a:cxn ang="0">
                  <a:pos x="7" y="208"/>
                </a:cxn>
                <a:cxn ang="0">
                  <a:pos x="14" y="193"/>
                </a:cxn>
                <a:cxn ang="0">
                  <a:pos x="39" y="187"/>
                </a:cxn>
                <a:cxn ang="0">
                  <a:pos x="49" y="168"/>
                </a:cxn>
                <a:cxn ang="0">
                  <a:pos x="47" y="145"/>
                </a:cxn>
                <a:cxn ang="0">
                  <a:pos x="63" y="136"/>
                </a:cxn>
                <a:cxn ang="0">
                  <a:pos x="83" y="124"/>
                </a:cxn>
                <a:cxn ang="0">
                  <a:pos x="73" y="104"/>
                </a:cxn>
                <a:cxn ang="0">
                  <a:pos x="76" y="86"/>
                </a:cxn>
                <a:cxn ang="0">
                  <a:pos x="93" y="89"/>
                </a:cxn>
                <a:cxn ang="0">
                  <a:pos x="118" y="99"/>
                </a:cxn>
                <a:cxn ang="0">
                  <a:pos x="131" y="82"/>
                </a:cxn>
                <a:cxn ang="0">
                  <a:pos x="126" y="47"/>
                </a:cxn>
                <a:cxn ang="0">
                  <a:pos x="120" y="19"/>
                </a:cxn>
                <a:cxn ang="0">
                  <a:pos x="126" y="3"/>
                </a:cxn>
                <a:cxn ang="0">
                  <a:pos x="147" y="2"/>
                </a:cxn>
                <a:cxn ang="0">
                  <a:pos x="158" y="19"/>
                </a:cxn>
                <a:cxn ang="0">
                  <a:pos x="150" y="51"/>
                </a:cxn>
                <a:cxn ang="0">
                  <a:pos x="145" y="94"/>
                </a:cxn>
                <a:cxn ang="0">
                  <a:pos x="155" y="109"/>
                </a:cxn>
                <a:cxn ang="0">
                  <a:pos x="182" y="111"/>
                </a:cxn>
                <a:cxn ang="0">
                  <a:pos x="189" y="99"/>
                </a:cxn>
                <a:cxn ang="0">
                  <a:pos x="205" y="66"/>
                </a:cxn>
                <a:cxn ang="0">
                  <a:pos x="221" y="66"/>
                </a:cxn>
                <a:cxn ang="0">
                  <a:pos x="221" y="86"/>
                </a:cxn>
                <a:cxn ang="0">
                  <a:pos x="199" y="119"/>
                </a:cxn>
                <a:cxn ang="0">
                  <a:pos x="205" y="136"/>
                </a:cxn>
                <a:cxn ang="0">
                  <a:pos x="224" y="136"/>
                </a:cxn>
                <a:cxn ang="0">
                  <a:pos x="242" y="123"/>
                </a:cxn>
                <a:cxn ang="0">
                  <a:pos x="252" y="131"/>
                </a:cxn>
                <a:cxn ang="0">
                  <a:pos x="251" y="145"/>
                </a:cxn>
                <a:cxn ang="0">
                  <a:pos x="231" y="165"/>
                </a:cxn>
                <a:cxn ang="0">
                  <a:pos x="232" y="224"/>
                </a:cxn>
                <a:cxn ang="0">
                  <a:pos x="246" y="240"/>
                </a:cxn>
                <a:cxn ang="0">
                  <a:pos x="247" y="259"/>
                </a:cxn>
                <a:cxn ang="0">
                  <a:pos x="232" y="262"/>
                </a:cxn>
                <a:cxn ang="0">
                  <a:pos x="222" y="276"/>
                </a:cxn>
                <a:cxn ang="0">
                  <a:pos x="231" y="298"/>
                </a:cxn>
                <a:cxn ang="0">
                  <a:pos x="217" y="303"/>
                </a:cxn>
                <a:cxn ang="0">
                  <a:pos x="199" y="284"/>
                </a:cxn>
                <a:cxn ang="0">
                  <a:pos x="182" y="291"/>
                </a:cxn>
                <a:cxn ang="0">
                  <a:pos x="170" y="306"/>
                </a:cxn>
                <a:cxn ang="0">
                  <a:pos x="143" y="308"/>
                </a:cxn>
                <a:cxn ang="0">
                  <a:pos x="128" y="318"/>
                </a:cxn>
              </a:cxnLst>
              <a:rect l="0" t="0" r="r" b="b"/>
              <a:pathLst>
                <a:path w="254" h="319">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lnTo>
                    <a:pt x="155" y="109"/>
                  </a:lnTo>
                  <a:lnTo>
                    <a:pt x="158" y="109"/>
                  </a:lnTo>
                  <a:lnTo>
                    <a:pt x="165" y="113"/>
                  </a:lnTo>
                  <a:lnTo>
                    <a:pt x="172" y="113"/>
                  </a:lnTo>
                  <a:lnTo>
                    <a:pt x="175" y="113"/>
                  </a:lnTo>
                  <a:lnTo>
                    <a:pt x="180" y="111"/>
                  </a:lnTo>
                  <a:lnTo>
                    <a:pt x="182" y="111"/>
                  </a:lnTo>
                  <a:lnTo>
                    <a:pt x="184" y="109"/>
                  </a:lnTo>
                  <a:lnTo>
                    <a:pt x="184" y="109"/>
                  </a:lnTo>
                  <a:lnTo>
                    <a:pt x="187" y="108"/>
                  </a:lnTo>
                  <a:lnTo>
                    <a:pt x="187" y="104"/>
                  </a:lnTo>
                  <a:lnTo>
                    <a:pt x="189" y="103"/>
                  </a:lnTo>
                  <a:lnTo>
                    <a:pt x="189" y="99"/>
                  </a:lnTo>
                  <a:lnTo>
                    <a:pt x="190" y="89"/>
                  </a:lnTo>
                  <a:lnTo>
                    <a:pt x="195" y="79"/>
                  </a:lnTo>
                  <a:lnTo>
                    <a:pt x="199" y="74"/>
                  </a:lnTo>
                  <a:lnTo>
                    <a:pt x="200" y="71"/>
                  </a:lnTo>
                  <a:lnTo>
                    <a:pt x="204" y="67"/>
                  </a:lnTo>
                  <a:lnTo>
                    <a:pt x="205" y="66"/>
                  </a:lnTo>
                  <a:lnTo>
                    <a:pt x="207" y="64"/>
                  </a:lnTo>
                  <a:lnTo>
                    <a:pt x="212" y="62"/>
                  </a:lnTo>
                  <a:lnTo>
                    <a:pt x="215" y="62"/>
                  </a:lnTo>
                  <a:lnTo>
                    <a:pt x="217" y="62"/>
                  </a:lnTo>
                  <a:lnTo>
                    <a:pt x="219" y="64"/>
                  </a:lnTo>
                  <a:lnTo>
                    <a:pt x="221" y="66"/>
                  </a:lnTo>
                  <a:lnTo>
                    <a:pt x="222" y="67"/>
                  </a:lnTo>
                  <a:lnTo>
                    <a:pt x="224" y="71"/>
                  </a:lnTo>
                  <a:lnTo>
                    <a:pt x="224" y="76"/>
                  </a:lnTo>
                  <a:lnTo>
                    <a:pt x="224" y="81"/>
                  </a:lnTo>
                  <a:lnTo>
                    <a:pt x="222" y="82"/>
                  </a:lnTo>
                  <a:lnTo>
                    <a:pt x="221" y="86"/>
                  </a:lnTo>
                  <a:lnTo>
                    <a:pt x="219" y="94"/>
                  </a:lnTo>
                  <a:lnTo>
                    <a:pt x="212" y="101"/>
                  </a:lnTo>
                  <a:lnTo>
                    <a:pt x="204" y="108"/>
                  </a:lnTo>
                  <a:lnTo>
                    <a:pt x="202" y="109"/>
                  </a:lnTo>
                  <a:lnTo>
                    <a:pt x="202" y="113"/>
                  </a:lnTo>
                  <a:lnTo>
                    <a:pt x="199" y="119"/>
                  </a:lnTo>
                  <a:lnTo>
                    <a:pt x="199" y="124"/>
                  </a:lnTo>
                  <a:lnTo>
                    <a:pt x="199" y="128"/>
                  </a:lnTo>
                  <a:lnTo>
                    <a:pt x="200" y="131"/>
                  </a:lnTo>
                  <a:lnTo>
                    <a:pt x="202" y="133"/>
                  </a:lnTo>
                  <a:lnTo>
                    <a:pt x="204" y="135"/>
                  </a:lnTo>
                  <a:lnTo>
                    <a:pt x="205" y="136"/>
                  </a:lnTo>
                  <a:lnTo>
                    <a:pt x="210" y="140"/>
                  </a:lnTo>
                  <a:lnTo>
                    <a:pt x="212" y="140"/>
                  </a:lnTo>
                  <a:lnTo>
                    <a:pt x="215" y="141"/>
                  </a:lnTo>
                  <a:lnTo>
                    <a:pt x="219" y="140"/>
                  </a:lnTo>
                  <a:lnTo>
                    <a:pt x="221" y="140"/>
                  </a:lnTo>
                  <a:lnTo>
                    <a:pt x="224" y="136"/>
                  </a:lnTo>
                  <a:lnTo>
                    <a:pt x="227" y="131"/>
                  </a:lnTo>
                  <a:lnTo>
                    <a:pt x="231" y="130"/>
                  </a:lnTo>
                  <a:lnTo>
                    <a:pt x="232" y="128"/>
                  </a:lnTo>
                  <a:lnTo>
                    <a:pt x="236" y="124"/>
                  </a:lnTo>
                  <a:lnTo>
                    <a:pt x="239" y="124"/>
                  </a:lnTo>
                  <a:lnTo>
                    <a:pt x="242" y="123"/>
                  </a:lnTo>
                  <a:lnTo>
                    <a:pt x="244" y="123"/>
                  </a:lnTo>
                  <a:lnTo>
                    <a:pt x="247" y="124"/>
                  </a:lnTo>
                  <a:lnTo>
                    <a:pt x="247" y="124"/>
                  </a:lnTo>
                  <a:lnTo>
                    <a:pt x="249" y="124"/>
                  </a:lnTo>
                  <a:lnTo>
                    <a:pt x="251" y="128"/>
                  </a:lnTo>
                  <a:lnTo>
                    <a:pt x="252" y="131"/>
                  </a:lnTo>
                  <a:lnTo>
                    <a:pt x="254" y="133"/>
                  </a:lnTo>
                  <a:lnTo>
                    <a:pt x="254" y="136"/>
                  </a:lnTo>
                  <a:lnTo>
                    <a:pt x="254" y="138"/>
                  </a:lnTo>
                  <a:lnTo>
                    <a:pt x="254" y="140"/>
                  </a:lnTo>
                  <a:lnTo>
                    <a:pt x="252" y="143"/>
                  </a:lnTo>
                  <a:lnTo>
                    <a:pt x="251" y="145"/>
                  </a:lnTo>
                  <a:lnTo>
                    <a:pt x="247" y="148"/>
                  </a:lnTo>
                  <a:lnTo>
                    <a:pt x="242" y="153"/>
                  </a:lnTo>
                  <a:lnTo>
                    <a:pt x="239" y="156"/>
                  </a:lnTo>
                  <a:lnTo>
                    <a:pt x="234" y="160"/>
                  </a:lnTo>
                  <a:lnTo>
                    <a:pt x="231" y="163"/>
                  </a:lnTo>
                  <a:lnTo>
                    <a:pt x="231" y="165"/>
                  </a:lnTo>
                  <a:lnTo>
                    <a:pt x="229" y="166"/>
                  </a:lnTo>
                  <a:lnTo>
                    <a:pt x="229" y="175"/>
                  </a:lnTo>
                  <a:lnTo>
                    <a:pt x="227" y="187"/>
                  </a:lnTo>
                  <a:lnTo>
                    <a:pt x="229" y="200"/>
                  </a:lnTo>
                  <a:lnTo>
                    <a:pt x="231" y="212"/>
                  </a:lnTo>
                  <a:lnTo>
                    <a:pt x="232" y="224"/>
                  </a:lnTo>
                  <a:lnTo>
                    <a:pt x="232" y="229"/>
                  </a:lnTo>
                  <a:lnTo>
                    <a:pt x="236" y="232"/>
                  </a:lnTo>
                  <a:lnTo>
                    <a:pt x="237" y="235"/>
                  </a:lnTo>
                  <a:lnTo>
                    <a:pt x="239" y="237"/>
                  </a:lnTo>
                  <a:lnTo>
                    <a:pt x="242" y="239"/>
                  </a:lnTo>
                  <a:lnTo>
                    <a:pt x="246" y="240"/>
                  </a:lnTo>
                  <a:lnTo>
                    <a:pt x="247" y="244"/>
                  </a:lnTo>
                  <a:lnTo>
                    <a:pt x="249" y="247"/>
                  </a:lnTo>
                  <a:lnTo>
                    <a:pt x="249" y="249"/>
                  </a:lnTo>
                  <a:lnTo>
                    <a:pt x="249" y="252"/>
                  </a:lnTo>
                  <a:lnTo>
                    <a:pt x="249" y="256"/>
                  </a:lnTo>
                  <a:lnTo>
                    <a:pt x="247" y="259"/>
                  </a:lnTo>
                  <a:lnTo>
                    <a:pt x="244" y="261"/>
                  </a:lnTo>
                  <a:lnTo>
                    <a:pt x="244" y="262"/>
                  </a:lnTo>
                  <a:lnTo>
                    <a:pt x="241" y="262"/>
                  </a:lnTo>
                  <a:lnTo>
                    <a:pt x="239" y="264"/>
                  </a:lnTo>
                  <a:lnTo>
                    <a:pt x="236" y="262"/>
                  </a:lnTo>
                  <a:lnTo>
                    <a:pt x="232" y="262"/>
                  </a:lnTo>
                  <a:lnTo>
                    <a:pt x="231" y="262"/>
                  </a:lnTo>
                  <a:lnTo>
                    <a:pt x="227" y="264"/>
                  </a:lnTo>
                  <a:lnTo>
                    <a:pt x="224" y="267"/>
                  </a:lnTo>
                  <a:lnTo>
                    <a:pt x="222" y="271"/>
                  </a:lnTo>
                  <a:lnTo>
                    <a:pt x="221" y="272"/>
                  </a:lnTo>
                  <a:lnTo>
                    <a:pt x="222" y="276"/>
                  </a:lnTo>
                  <a:lnTo>
                    <a:pt x="224" y="281"/>
                  </a:lnTo>
                  <a:lnTo>
                    <a:pt x="227" y="286"/>
                  </a:lnTo>
                  <a:lnTo>
                    <a:pt x="231" y="289"/>
                  </a:lnTo>
                  <a:lnTo>
                    <a:pt x="232" y="293"/>
                  </a:lnTo>
                  <a:lnTo>
                    <a:pt x="232" y="298"/>
                  </a:lnTo>
                  <a:lnTo>
                    <a:pt x="231" y="298"/>
                  </a:lnTo>
                  <a:lnTo>
                    <a:pt x="231" y="299"/>
                  </a:lnTo>
                  <a:lnTo>
                    <a:pt x="227" y="303"/>
                  </a:lnTo>
                  <a:lnTo>
                    <a:pt x="224" y="303"/>
                  </a:lnTo>
                  <a:lnTo>
                    <a:pt x="222" y="304"/>
                  </a:lnTo>
                  <a:lnTo>
                    <a:pt x="219" y="303"/>
                  </a:lnTo>
                  <a:lnTo>
                    <a:pt x="217" y="303"/>
                  </a:lnTo>
                  <a:lnTo>
                    <a:pt x="215" y="299"/>
                  </a:lnTo>
                  <a:lnTo>
                    <a:pt x="210" y="294"/>
                  </a:lnTo>
                  <a:lnTo>
                    <a:pt x="205" y="289"/>
                  </a:lnTo>
                  <a:lnTo>
                    <a:pt x="204" y="287"/>
                  </a:lnTo>
                  <a:lnTo>
                    <a:pt x="200" y="286"/>
                  </a:lnTo>
                  <a:lnTo>
                    <a:pt x="199" y="284"/>
                  </a:lnTo>
                  <a:lnTo>
                    <a:pt x="195" y="284"/>
                  </a:lnTo>
                  <a:lnTo>
                    <a:pt x="192" y="284"/>
                  </a:lnTo>
                  <a:lnTo>
                    <a:pt x="187" y="286"/>
                  </a:lnTo>
                  <a:lnTo>
                    <a:pt x="185" y="286"/>
                  </a:lnTo>
                  <a:lnTo>
                    <a:pt x="184" y="287"/>
                  </a:lnTo>
                  <a:lnTo>
                    <a:pt x="182" y="291"/>
                  </a:lnTo>
                  <a:lnTo>
                    <a:pt x="178" y="294"/>
                  </a:lnTo>
                  <a:lnTo>
                    <a:pt x="178" y="298"/>
                  </a:lnTo>
                  <a:lnTo>
                    <a:pt x="175" y="301"/>
                  </a:lnTo>
                  <a:lnTo>
                    <a:pt x="173" y="303"/>
                  </a:lnTo>
                  <a:lnTo>
                    <a:pt x="172" y="304"/>
                  </a:lnTo>
                  <a:lnTo>
                    <a:pt x="170" y="306"/>
                  </a:lnTo>
                  <a:lnTo>
                    <a:pt x="163" y="306"/>
                  </a:lnTo>
                  <a:lnTo>
                    <a:pt x="158" y="304"/>
                  </a:lnTo>
                  <a:lnTo>
                    <a:pt x="153" y="304"/>
                  </a:lnTo>
                  <a:lnTo>
                    <a:pt x="150" y="306"/>
                  </a:lnTo>
                  <a:lnTo>
                    <a:pt x="147" y="306"/>
                  </a:lnTo>
                  <a:lnTo>
                    <a:pt x="143" y="308"/>
                  </a:lnTo>
                  <a:lnTo>
                    <a:pt x="142" y="311"/>
                  </a:lnTo>
                  <a:lnTo>
                    <a:pt x="138" y="313"/>
                  </a:lnTo>
                  <a:lnTo>
                    <a:pt x="136" y="316"/>
                  </a:lnTo>
                  <a:lnTo>
                    <a:pt x="133" y="318"/>
                  </a:lnTo>
                  <a:lnTo>
                    <a:pt x="131" y="318"/>
                  </a:lnTo>
                  <a:lnTo>
                    <a:pt x="128" y="318"/>
                  </a:lnTo>
                  <a:close/>
                </a:path>
              </a:pathLst>
            </a:custGeom>
            <a:solidFill>
              <a:srgbClr val="C32D9B"/>
            </a:solidFill>
            <a:ln w="9525">
              <a:noFill/>
              <a:round/>
              <a:headEnd/>
              <a:tailEnd/>
            </a:ln>
          </p:spPr>
          <p:txBody>
            <a:bodyPr/>
            <a:lstStyle/>
            <a:p>
              <a:pPr>
                <a:defRPr/>
              </a:pPr>
              <a:endParaRPr lang="de-AT"/>
            </a:p>
          </p:txBody>
        </p:sp>
        <p:sp>
          <p:nvSpPr>
            <p:cNvPr id="6" name="Freeform 4"/>
            <p:cNvSpPr>
              <a:spLocks/>
            </p:cNvSpPr>
            <p:nvPr userDrawn="1"/>
          </p:nvSpPr>
          <p:spPr bwMode="auto">
            <a:xfrm>
              <a:off x="5494" y="4030"/>
              <a:ext cx="100" cy="201"/>
            </a:xfrm>
            <a:custGeom>
              <a:avLst/>
              <a:gdLst/>
              <a:ahLst/>
              <a:cxnLst>
                <a:cxn ang="0">
                  <a:pos x="120" y="319"/>
                </a:cxn>
                <a:cxn ang="0">
                  <a:pos x="113" y="311"/>
                </a:cxn>
                <a:cxn ang="0">
                  <a:pos x="108" y="299"/>
                </a:cxn>
                <a:cxn ang="0">
                  <a:pos x="96" y="298"/>
                </a:cxn>
                <a:cxn ang="0">
                  <a:pos x="89" y="301"/>
                </a:cxn>
                <a:cxn ang="0">
                  <a:pos x="83" y="309"/>
                </a:cxn>
                <a:cxn ang="0">
                  <a:pos x="71" y="309"/>
                </a:cxn>
                <a:cxn ang="0">
                  <a:pos x="64" y="301"/>
                </a:cxn>
                <a:cxn ang="0">
                  <a:pos x="69" y="282"/>
                </a:cxn>
                <a:cxn ang="0">
                  <a:pos x="61" y="276"/>
                </a:cxn>
                <a:cxn ang="0">
                  <a:pos x="42" y="279"/>
                </a:cxn>
                <a:cxn ang="0">
                  <a:pos x="19" y="294"/>
                </a:cxn>
                <a:cxn ang="0">
                  <a:pos x="5" y="293"/>
                </a:cxn>
                <a:cxn ang="0">
                  <a:pos x="0" y="282"/>
                </a:cxn>
                <a:cxn ang="0">
                  <a:pos x="5" y="271"/>
                </a:cxn>
                <a:cxn ang="0">
                  <a:pos x="31" y="259"/>
                </a:cxn>
                <a:cxn ang="0">
                  <a:pos x="39" y="249"/>
                </a:cxn>
                <a:cxn ang="0">
                  <a:pos x="42" y="234"/>
                </a:cxn>
                <a:cxn ang="0">
                  <a:pos x="36" y="222"/>
                </a:cxn>
                <a:cxn ang="0">
                  <a:pos x="17" y="215"/>
                </a:cxn>
                <a:cxn ang="0">
                  <a:pos x="7" y="208"/>
                </a:cxn>
                <a:cxn ang="0">
                  <a:pos x="9" y="195"/>
                </a:cxn>
                <a:cxn ang="0">
                  <a:pos x="22" y="193"/>
                </a:cxn>
                <a:cxn ang="0">
                  <a:pos x="39" y="187"/>
                </a:cxn>
                <a:cxn ang="0">
                  <a:pos x="49" y="172"/>
                </a:cxn>
                <a:cxn ang="0">
                  <a:pos x="44" y="156"/>
                </a:cxn>
                <a:cxn ang="0">
                  <a:pos x="47" y="145"/>
                </a:cxn>
                <a:cxn ang="0">
                  <a:pos x="56" y="136"/>
                </a:cxn>
                <a:cxn ang="0">
                  <a:pos x="71" y="136"/>
                </a:cxn>
                <a:cxn ang="0">
                  <a:pos x="83" y="124"/>
                </a:cxn>
                <a:cxn ang="0">
                  <a:pos x="81" y="114"/>
                </a:cxn>
                <a:cxn ang="0">
                  <a:pos x="71" y="98"/>
                </a:cxn>
                <a:cxn ang="0">
                  <a:pos x="76" y="86"/>
                </a:cxn>
                <a:cxn ang="0">
                  <a:pos x="88" y="86"/>
                </a:cxn>
                <a:cxn ang="0">
                  <a:pos x="105" y="98"/>
                </a:cxn>
                <a:cxn ang="0">
                  <a:pos x="118" y="99"/>
                </a:cxn>
                <a:cxn ang="0">
                  <a:pos x="130" y="91"/>
                </a:cxn>
                <a:cxn ang="0">
                  <a:pos x="133" y="72"/>
                </a:cxn>
                <a:cxn ang="0">
                  <a:pos x="126" y="47"/>
                </a:cxn>
                <a:cxn ang="0">
                  <a:pos x="120" y="27"/>
                </a:cxn>
                <a:cxn ang="0">
                  <a:pos x="121" y="14"/>
                </a:cxn>
                <a:cxn ang="0">
                  <a:pos x="126" y="3"/>
                </a:cxn>
                <a:cxn ang="0">
                  <a:pos x="142" y="0"/>
                </a:cxn>
                <a:cxn ang="0">
                  <a:pos x="153" y="5"/>
                </a:cxn>
                <a:cxn ang="0">
                  <a:pos x="158" y="19"/>
                </a:cxn>
                <a:cxn ang="0">
                  <a:pos x="155" y="39"/>
                </a:cxn>
                <a:cxn ang="0">
                  <a:pos x="147" y="59"/>
                </a:cxn>
                <a:cxn ang="0">
                  <a:pos x="145" y="94"/>
                </a:cxn>
                <a:cxn ang="0">
                  <a:pos x="150" y="106"/>
                </a:cxn>
              </a:cxnLst>
              <a:rect l="0" t="0" r="r" b="b"/>
              <a:pathLst>
                <a:path w="158" h="319">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path>
              </a:pathLst>
            </a:custGeom>
            <a:noFill/>
            <a:ln w="3175">
              <a:solidFill>
                <a:srgbClr val="C32D9B"/>
              </a:solidFill>
              <a:prstDash val="solid"/>
              <a:round/>
              <a:headEnd/>
              <a:tailEnd/>
            </a:ln>
          </p:spPr>
          <p:txBody>
            <a:bodyPr/>
            <a:lstStyle/>
            <a:p>
              <a:pPr>
                <a:defRPr/>
              </a:pPr>
              <a:endParaRPr lang="de-AT"/>
            </a:p>
          </p:txBody>
        </p:sp>
        <p:sp>
          <p:nvSpPr>
            <p:cNvPr id="7" name="Freeform 5"/>
            <p:cNvSpPr>
              <a:spLocks/>
            </p:cNvSpPr>
            <p:nvPr userDrawn="1"/>
          </p:nvSpPr>
          <p:spPr bwMode="auto">
            <a:xfrm>
              <a:off x="5575" y="4069"/>
              <a:ext cx="79" cy="162"/>
            </a:xfrm>
            <a:custGeom>
              <a:avLst/>
              <a:gdLst/>
              <a:ahLst/>
              <a:cxnLst>
                <a:cxn ang="0">
                  <a:pos x="30" y="47"/>
                </a:cxn>
                <a:cxn ang="0">
                  <a:pos x="47" y="51"/>
                </a:cxn>
                <a:cxn ang="0">
                  <a:pos x="56" y="47"/>
                </a:cxn>
                <a:cxn ang="0">
                  <a:pos x="59" y="42"/>
                </a:cxn>
                <a:cxn ang="0">
                  <a:pos x="62" y="27"/>
                </a:cxn>
                <a:cxn ang="0">
                  <a:pos x="72" y="9"/>
                </a:cxn>
                <a:cxn ang="0">
                  <a:pos x="79" y="2"/>
                </a:cxn>
                <a:cxn ang="0">
                  <a:pos x="89" y="0"/>
                </a:cxn>
                <a:cxn ang="0">
                  <a:pos x="94" y="5"/>
                </a:cxn>
                <a:cxn ang="0">
                  <a:pos x="96" y="19"/>
                </a:cxn>
                <a:cxn ang="0">
                  <a:pos x="91" y="32"/>
                </a:cxn>
                <a:cxn ang="0">
                  <a:pos x="74" y="47"/>
                </a:cxn>
                <a:cxn ang="0">
                  <a:pos x="71" y="62"/>
                </a:cxn>
                <a:cxn ang="0">
                  <a:pos x="74" y="71"/>
                </a:cxn>
                <a:cxn ang="0">
                  <a:pos x="82" y="78"/>
                </a:cxn>
                <a:cxn ang="0">
                  <a:pos x="91" y="78"/>
                </a:cxn>
                <a:cxn ang="0">
                  <a:pos x="99" y="69"/>
                </a:cxn>
                <a:cxn ang="0">
                  <a:pos x="108" y="62"/>
                </a:cxn>
                <a:cxn ang="0">
                  <a:pos x="116" y="61"/>
                </a:cxn>
                <a:cxn ang="0">
                  <a:pos x="121" y="62"/>
                </a:cxn>
                <a:cxn ang="0">
                  <a:pos x="126" y="71"/>
                </a:cxn>
                <a:cxn ang="0">
                  <a:pos x="126" y="78"/>
                </a:cxn>
                <a:cxn ang="0">
                  <a:pos x="119" y="86"/>
                </a:cxn>
                <a:cxn ang="0">
                  <a:pos x="106" y="98"/>
                </a:cxn>
                <a:cxn ang="0">
                  <a:pos x="101" y="104"/>
                </a:cxn>
                <a:cxn ang="0">
                  <a:pos x="101" y="138"/>
                </a:cxn>
                <a:cxn ang="0">
                  <a:pos x="104" y="167"/>
                </a:cxn>
                <a:cxn ang="0">
                  <a:pos x="111" y="175"/>
                </a:cxn>
                <a:cxn ang="0">
                  <a:pos x="119" y="182"/>
                </a:cxn>
                <a:cxn ang="0">
                  <a:pos x="121" y="190"/>
                </a:cxn>
                <a:cxn ang="0">
                  <a:pos x="116" y="199"/>
                </a:cxn>
                <a:cxn ang="0">
                  <a:pos x="111" y="202"/>
                </a:cxn>
                <a:cxn ang="0">
                  <a:pos x="103" y="200"/>
                </a:cxn>
                <a:cxn ang="0">
                  <a:pos x="94" y="209"/>
                </a:cxn>
                <a:cxn ang="0">
                  <a:pos x="96" y="219"/>
                </a:cxn>
                <a:cxn ang="0">
                  <a:pos x="104" y="231"/>
                </a:cxn>
                <a:cxn ang="0">
                  <a:pos x="103" y="237"/>
                </a:cxn>
                <a:cxn ang="0">
                  <a:pos x="94" y="242"/>
                </a:cxn>
                <a:cxn ang="0">
                  <a:pos x="87" y="237"/>
                </a:cxn>
                <a:cxn ang="0">
                  <a:pos x="76" y="225"/>
                </a:cxn>
                <a:cxn ang="0">
                  <a:pos x="67" y="222"/>
                </a:cxn>
                <a:cxn ang="0">
                  <a:pos x="57" y="224"/>
                </a:cxn>
                <a:cxn ang="0">
                  <a:pos x="50" y="232"/>
                </a:cxn>
                <a:cxn ang="0">
                  <a:pos x="45" y="241"/>
                </a:cxn>
                <a:cxn ang="0">
                  <a:pos x="35" y="244"/>
                </a:cxn>
                <a:cxn ang="0">
                  <a:pos x="22" y="244"/>
                </a:cxn>
                <a:cxn ang="0">
                  <a:pos x="14" y="249"/>
                </a:cxn>
                <a:cxn ang="0">
                  <a:pos x="5" y="256"/>
                </a:cxn>
              </a:cxnLst>
              <a:rect l="0" t="0" r="r" b="b"/>
              <a:pathLst>
                <a:path w="126" h="256">
                  <a:moveTo>
                    <a:pt x="25" y="46"/>
                  </a:moveTo>
                  <a:lnTo>
                    <a:pt x="27" y="47"/>
                  </a:lnTo>
                  <a:lnTo>
                    <a:pt x="30" y="47"/>
                  </a:lnTo>
                  <a:lnTo>
                    <a:pt x="37" y="51"/>
                  </a:lnTo>
                  <a:lnTo>
                    <a:pt x="44" y="51"/>
                  </a:lnTo>
                  <a:lnTo>
                    <a:pt x="47" y="51"/>
                  </a:lnTo>
                  <a:lnTo>
                    <a:pt x="52" y="49"/>
                  </a:lnTo>
                  <a:lnTo>
                    <a:pt x="54" y="49"/>
                  </a:lnTo>
                  <a:lnTo>
                    <a:pt x="56" y="47"/>
                  </a:lnTo>
                  <a:lnTo>
                    <a:pt x="56" y="47"/>
                  </a:lnTo>
                  <a:lnTo>
                    <a:pt x="59" y="46"/>
                  </a:lnTo>
                  <a:lnTo>
                    <a:pt x="59" y="42"/>
                  </a:lnTo>
                  <a:lnTo>
                    <a:pt x="61" y="41"/>
                  </a:lnTo>
                  <a:lnTo>
                    <a:pt x="61" y="37"/>
                  </a:lnTo>
                  <a:lnTo>
                    <a:pt x="62" y="27"/>
                  </a:lnTo>
                  <a:lnTo>
                    <a:pt x="67" y="17"/>
                  </a:lnTo>
                  <a:lnTo>
                    <a:pt x="71" y="12"/>
                  </a:lnTo>
                  <a:lnTo>
                    <a:pt x="72" y="9"/>
                  </a:lnTo>
                  <a:lnTo>
                    <a:pt x="76" y="5"/>
                  </a:lnTo>
                  <a:lnTo>
                    <a:pt x="77" y="4"/>
                  </a:lnTo>
                  <a:lnTo>
                    <a:pt x="79" y="2"/>
                  </a:lnTo>
                  <a:lnTo>
                    <a:pt x="84" y="0"/>
                  </a:lnTo>
                  <a:lnTo>
                    <a:pt x="87" y="0"/>
                  </a:lnTo>
                  <a:lnTo>
                    <a:pt x="89" y="0"/>
                  </a:lnTo>
                  <a:lnTo>
                    <a:pt x="91" y="2"/>
                  </a:lnTo>
                  <a:lnTo>
                    <a:pt x="93" y="4"/>
                  </a:lnTo>
                  <a:lnTo>
                    <a:pt x="94" y="5"/>
                  </a:lnTo>
                  <a:lnTo>
                    <a:pt x="96" y="9"/>
                  </a:lnTo>
                  <a:lnTo>
                    <a:pt x="96" y="14"/>
                  </a:lnTo>
                  <a:lnTo>
                    <a:pt x="96" y="19"/>
                  </a:lnTo>
                  <a:lnTo>
                    <a:pt x="94" y="20"/>
                  </a:lnTo>
                  <a:lnTo>
                    <a:pt x="93" y="24"/>
                  </a:lnTo>
                  <a:lnTo>
                    <a:pt x="91" y="32"/>
                  </a:lnTo>
                  <a:lnTo>
                    <a:pt x="84" y="39"/>
                  </a:lnTo>
                  <a:lnTo>
                    <a:pt x="76" y="46"/>
                  </a:lnTo>
                  <a:lnTo>
                    <a:pt x="74" y="47"/>
                  </a:lnTo>
                  <a:lnTo>
                    <a:pt x="74" y="51"/>
                  </a:lnTo>
                  <a:lnTo>
                    <a:pt x="71" y="57"/>
                  </a:lnTo>
                  <a:lnTo>
                    <a:pt x="71" y="62"/>
                  </a:lnTo>
                  <a:lnTo>
                    <a:pt x="71" y="66"/>
                  </a:lnTo>
                  <a:lnTo>
                    <a:pt x="72" y="69"/>
                  </a:lnTo>
                  <a:lnTo>
                    <a:pt x="74" y="71"/>
                  </a:lnTo>
                  <a:lnTo>
                    <a:pt x="76" y="73"/>
                  </a:lnTo>
                  <a:lnTo>
                    <a:pt x="77" y="74"/>
                  </a:lnTo>
                  <a:lnTo>
                    <a:pt x="82" y="78"/>
                  </a:lnTo>
                  <a:lnTo>
                    <a:pt x="84" y="78"/>
                  </a:lnTo>
                  <a:lnTo>
                    <a:pt x="87" y="79"/>
                  </a:lnTo>
                  <a:lnTo>
                    <a:pt x="91" y="78"/>
                  </a:lnTo>
                  <a:lnTo>
                    <a:pt x="93" y="78"/>
                  </a:lnTo>
                  <a:lnTo>
                    <a:pt x="96" y="74"/>
                  </a:lnTo>
                  <a:lnTo>
                    <a:pt x="99" y="69"/>
                  </a:lnTo>
                  <a:lnTo>
                    <a:pt x="103" y="68"/>
                  </a:lnTo>
                  <a:lnTo>
                    <a:pt x="104" y="66"/>
                  </a:lnTo>
                  <a:lnTo>
                    <a:pt x="108" y="62"/>
                  </a:lnTo>
                  <a:lnTo>
                    <a:pt x="111" y="62"/>
                  </a:lnTo>
                  <a:lnTo>
                    <a:pt x="114" y="61"/>
                  </a:lnTo>
                  <a:lnTo>
                    <a:pt x="116" y="61"/>
                  </a:lnTo>
                  <a:lnTo>
                    <a:pt x="119" y="62"/>
                  </a:lnTo>
                  <a:lnTo>
                    <a:pt x="119" y="62"/>
                  </a:lnTo>
                  <a:lnTo>
                    <a:pt x="121" y="62"/>
                  </a:lnTo>
                  <a:lnTo>
                    <a:pt x="123" y="66"/>
                  </a:lnTo>
                  <a:lnTo>
                    <a:pt x="124" y="69"/>
                  </a:lnTo>
                  <a:lnTo>
                    <a:pt x="126" y="71"/>
                  </a:lnTo>
                  <a:lnTo>
                    <a:pt x="126" y="74"/>
                  </a:lnTo>
                  <a:lnTo>
                    <a:pt x="126" y="76"/>
                  </a:lnTo>
                  <a:lnTo>
                    <a:pt x="126" y="78"/>
                  </a:lnTo>
                  <a:lnTo>
                    <a:pt x="124" y="81"/>
                  </a:lnTo>
                  <a:lnTo>
                    <a:pt x="123" y="83"/>
                  </a:lnTo>
                  <a:lnTo>
                    <a:pt x="119" y="86"/>
                  </a:lnTo>
                  <a:lnTo>
                    <a:pt x="114" y="91"/>
                  </a:lnTo>
                  <a:lnTo>
                    <a:pt x="111" y="94"/>
                  </a:lnTo>
                  <a:lnTo>
                    <a:pt x="106" y="98"/>
                  </a:lnTo>
                  <a:lnTo>
                    <a:pt x="103" y="101"/>
                  </a:lnTo>
                  <a:lnTo>
                    <a:pt x="103" y="103"/>
                  </a:lnTo>
                  <a:lnTo>
                    <a:pt x="101" y="104"/>
                  </a:lnTo>
                  <a:lnTo>
                    <a:pt x="101" y="113"/>
                  </a:lnTo>
                  <a:lnTo>
                    <a:pt x="99" y="125"/>
                  </a:lnTo>
                  <a:lnTo>
                    <a:pt x="101" y="138"/>
                  </a:lnTo>
                  <a:lnTo>
                    <a:pt x="103" y="150"/>
                  </a:lnTo>
                  <a:lnTo>
                    <a:pt x="104" y="162"/>
                  </a:lnTo>
                  <a:lnTo>
                    <a:pt x="104" y="167"/>
                  </a:lnTo>
                  <a:lnTo>
                    <a:pt x="108" y="170"/>
                  </a:lnTo>
                  <a:lnTo>
                    <a:pt x="109" y="173"/>
                  </a:lnTo>
                  <a:lnTo>
                    <a:pt x="111" y="175"/>
                  </a:lnTo>
                  <a:lnTo>
                    <a:pt x="114" y="177"/>
                  </a:lnTo>
                  <a:lnTo>
                    <a:pt x="118" y="178"/>
                  </a:lnTo>
                  <a:lnTo>
                    <a:pt x="119" y="182"/>
                  </a:lnTo>
                  <a:lnTo>
                    <a:pt x="121" y="185"/>
                  </a:lnTo>
                  <a:lnTo>
                    <a:pt x="121" y="187"/>
                  </a:lnTo>
                  <a:lnTo>
                    <a:pt x="121" y="190"/>
                  </a:lnTo>
                  <a:lnTo>
                    <a:pt x="121" y="194"/>
                  </a:lnTo>
                  <a:lnTo>
                    <a:pt x="119" y="197"/>
                  </a:lnTo>
                  <a:lnTo>
                    <a:pt x="116" y="199"/>
                  </a:lnTo>
                  <a:lnTo>
                    <a:pt x="116" y="200"/>
                  </a:lnTo>
                  <a:lnTo>
                    <a:pt x="113" y="200"/>
                  </a:lnTo>
                  <a:lnTo>
                    <a:pt x="111" y="202"/>
                  </a:lnTo>
                  <a:lnTo>
                    <a:pt x="108" y="200"/>
                  </a:lnTo>
                  <a:lnTo>
                    <a:pt x="104" y="200"/>
                  </a:lnTo>
                  <a:lnTo>
                    <a:pt x="103" y="200"/>
                  </a:lnTo>
                  <a:lnTo>
                    <a:pt x="99" y="202"/>
                  </a:lnTo>
                  <a:lnTo>
                    <a:pt x="96" y="205"/>
                  </a:lnTo>
                  <a:lnTo>
                    <a:pt x="94" y="209"/>
                  </a:lnTo>
                  <a:lnTo>
                    <a:pt x="93" y="210"/>
                  </a:lnTo>
                  <a:lnTo>
                    <a:pt x="94" y="214"/>
                  </a:lnTo>
                  <a:lnTo>
                    <a:pt x="96" y="219"/>
                  </a:lnTo>
                  <a:lnTo>
                    <a:pt x="99" y="224"/>
                  </a:lnTo>
                  <a:lnTo>
                    <a:pt x="103" y="227"/>
                  </a:lnTo>
                  <a:lnTo>
                    <a:pt x="104" y="231"/>
                  </a:lnTo>
                  <a:lnTo>
                    <a:pt x="104" y="236"/>
                  </a:lnTo>
                  <a:lnTo>
                    <a:pt x="103" y="236"/>
                  </a:lnTo>
                  <a:lnTo>
                    <a:pt x="103" y="237"/>
                  </a:lnTo>
                  <a:lnTo>
                    <a:pt x="99" y="241"/>
                  </a:lnTo>
                  <a:lnTo>
                    <a:pt x="96" y="241"/>
                  </a:lnTo>
                  <a:lnTo>
                    <a:pt x="94" y="242"/>
                  </a:lnTo>
                  <a:lnTo>
                    <a:pt x="91" y="241"/>
                  </a:lnTo>
                  <a:lnTo>
                    <a:pt x="89" y="241"/>
                  </a:lnTo>
                  <a:lnTo>
                    <a:pt x="87" y="237"/>
                  </a:lnTo>
                  <a:lnTo>
                    <a:pt x="82" y="232"/>
                  </a:lnTo>
                  <a:lnTo>
                    <a:pt x="77" y="227"/>
                  </a:lnTo>
                  <a:lnTo>
                    <a:pt x="76" y="225"/>
                  </a:lnTo>
                  <a:lnTo>
                    <a:pt x="72" y="224"/>
                  </a:lnTo>
                  <a:lnTo>
                    <a:pt x="71" y="222"/>
                  </a:lnTo>
                  <a:lnTo>
                    <a:pt x="67" y="222"/>
                  </a:lnTo>
                  <a:lnTo>
                    <a:pt x="64" y="222"/>
                  </a:lnTo>
                  <a:lnTo>
                    <a:pt x="59" y="224"/>
                  </a:lnTo>
                  <a:lnTo>
                    <a:pt x="57" y="224"/>
                  </a:lnTo>
                  <a:lnTo>
                    <a:pt x="56" y="225"/>
                  </a:lnTo>
                  <a:lnTo>
                    <a:pt x="54" y="229"/>
                  </a:lnTo>
                  <a:lnTo>
                    <a:pt x="50" y="232"/>
                  </a:lnTo>
                  <a:lnTo>
                    <a:pt x="50" y="236"/>
                  </a:lnTo>
                  <a:lnTo>
                    <a:pt x="47" y="239"/>
                  </a:lnTo>
                  <a:lnTo>
                    <a:pt x="45" y="241"/>
                  </a:lnTo>
                  <a:lnTo>
                    <a:pt x="44" y="242"/>
                  </a:lnTo>
                  <a:lnTo>
                    <a:pt x="42" y="244"/>
                  </a:lnTo>
                  <a:lnTo>
                    <a:pt x="35" y="244"/>
                  </a:lnTo>
                  <a:lnTo>
                    <a:pt x="30" y="242"/>
                  </a:lnTo>
                  <a:lnTo>
                    <a:pt x="25" y="242"/>
                  </a:lnTo>
                  <a:lnTo>
                    <a:pt x="22" y="244"/>
                  </a:lnTo>
                  <a:lnTo>
                    <a:pt x="19" y="244"/>
                  </a:lnTo>
                  <a:lnTo>
                    <a:pt x="15" y="246"/>
                  </a:lnTo>
                  <a:lnTo>
                    <a:pt x="14" y="249"/>
                  </a:lnTo>
                  <a:lnTo>
                    <a:pt x="10" y="251"/>
                  </a:lnTo>
                  <a:lnTo>
                    <a:pt x="8" y="254"/>
                  </a:lnTo>
                  <a:lnTo>
                    <a:pt x="5" y="256"/>
                  </a:lnTo>
                  <a:lnTo>
                    <a:pt x="3" y="256"/>
                  </a:lnTo>
                  <a:lnTo>
                    <a:pt x="0" y="256"/>
                  </a:lnTo>
                </a:path>
              </a:pathLst>
            </a:custGeom>
            <a:noFill/>
            <a:ln w="3175">
              <a:solidFill>
                <a:srgbClr val="C32D9B"/>
              </a:solidFill>
              <a:prstDash val="solid"/>
              <a:round/>
              <a:headEnd/>
              <a:tailEnd/>
            </a:ln>
          </p:spPr>
          <p:txBody>
            <a:bodyPr/>
            <a:lstStyle/>
            <a:p>
              <a:pPr>
                <a:defRPr/>
              </a:pPr>
              <a:endParaRPr lang="de-AT"/>
            </a:p>
          </p:txBody>
        </p:sp>
        <p:sp>
          <p:nvSpPr>
            <p:cNvPr id="8" name="Freeform 6"/>
            <p:cNvSpPr>
              <a:spLocks/>
            </p:cNvSpPr>
            <p:nvPr userDrawn="1"/>
          </p:nvSpPr>
          <p:spPr bwMode="auto">
            <a:xfrm>
              <a:off x="5633" y="4039"/>
              <a:ext cx="19" cy="21"/>
            </a:xfrm>
            <a:custGeom>
              <a:avLst/>
              <a:gdLst/>
              <a:ahLst/>
              <a:cxnLst>
                <a:cxn ang="0">
                  <a:pos x="16" y="32"/>
                </a:cxn>
                <a:cxn ang="0">
                  <a:pos x="13" y="31"/>
                </a:cxn>
                <a:cxn ang="0">
                  <a:pos x="10" y="29"/>
                </a:cxn>
                <a:cxn ang="0">
                  <a:pos x="6" y="29"/>
                </a:cxn>
                <a:cxn ang="0">
                  <a:pos x="5" y="25"/>
                </a:cxn>
                <a:cxn ang="0">
                  <a:pos x="3" y="24"/>
                </a:cxn>
                <a:cxn ang="0">
                  <a:pos x="1" y="20"/>
                </a:cxn>
                <a:cxn ang="0">
                  <a:pos x="0" y="17"/>
                </a:cxn>
                <a:cxn ang="0">
                  <a:pos x="0" y="15"/>
                </a:cxn>
                <a:cxn ang="0">
                  <a:pos x="0" y="12"/>
                </a:cxn>
                <a:cxn ang="0">
                  <a:pos x="1" y="9"/>
                </a:cxn>
                <a:cxn ang="0">
                  <a:pos x="3" y="7"/>
                </a:cxn>
                <a:cxn ang="0">
                  <a:pos x="5" y="5"/>
                </a:cxn>
                <a:cxn ang="0">
                  <a:pos x="6" y="2"/>
                </a:cxn>
                <a:cxn ang="0">
                  <a:pos x="10" y="2"/>
                </a:cxn>
                <a:cxn ang="0">
                  <a:pos x="13" y="0"/>
                </a:cxn>
                <a:cxn ang="0">
                  <a:pos x="16" y="0"/>
                </a:cxn>
                <a:cxn ang="0">
                  <a:pos x="18" y="2"/>
                </a:cxn>
                <a:cxn ang="0">
                  <a:pos x="21" y="2"/>
                </a:cxn>
                <a:cxn ang="0">
                  <a:pos x="23" y="4"/>
                </a:cxn>
                <a:cxn ang="0">
                  <a:pos x="26" y="5"/>
                </a:cxn>
                <a:cxn ang="0">
                  <a:pos x="28" y="9"/>
                </a:cxn>
                <a:cxn ang="0">
                  <a:pos x="28" y="12"/>
                </a:cxn>
                <a:cxn ang="0">
                  <a:pos x="30" y="14"/>
                </a:cxn>
                <a:cxn ang="0">
                  <a:pos x="30" y="17"/>
                </a:cxn>
                <a:cxn ang="0">
                  <a:pos x="30" y="20"/>
                </a:cxn>
                <a:cxn ang="0">
                  <a:pos x="28" y="24"/>
                </a:cxn>
                <a:cxn ang="0">
                  <a:pos x="28" y="25"/>
                </a:cxn>
                <a:cxn ang="0">
                  <a:pos x="26" y="27"/>
                </a:cxn>
                <a:cxn ang="0">
                  <a:pos x="23" y="29"/>
                </a:cxn>
                <a:cxn ang="0">
                  <a:pos x="20" y="31"/>
                </a:cxn>
                <a:cxn ang="0">
                  <a:pos x="18" y="31"/>
                </a:cxn>
                <a:cxn ang="0">
                  <a:pos x="16" y="32"/>
                </a:cxn>
              </a:cxnLst>
              <a:rect l="0" t="0" r="r" b="b"/>
              <a:pathLst>
                <a:path w="30" h="32">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close/>
                </a:path>
              </a:pathLst>
            </a:custGeom>
            <a:solidFill>
              <a:srgbClr val="C32D9B"/>
            </a:solidFill>
            <a:ln w="9525">
              <a:noFill/>
              <a:round/>
              <a:headEnd/>
              <a:tailEnd/>
            </a:ln>
          </p:spPr>
          <p:txBody>
            <a:bodyPr/>
            <a:lstStyle/>
            <a:p>
              <a:pPr>
                <a:defRPr/>
              </a:pPr>
              <a:endParaRPr lang="de-AT"/>
            </a:p>
          </p:txBody>
        </p:sp>
        <p:sp>
          <p:nvSpPr>
            <p:cNvPr id="9" name="Freeform 7"/>
            <p:cNvSpPr>
              <a:spLocks/>
            </p:cNvSpPr>
            <p:nvPr userDrawn="1"/>
          </p:nvSpPr>
          <p:spPr bwMode="auto">
            <a:xfrm>
              <a:off x="5633" y="4039"/>
              <a:ext cx="19" cy="21"/>
            </a:xfrm>
            <a:custGeom>
              <a:avLst/>
              <a:gdLst/>
              <a:ahLst/>
              <a:cxnLst>
                <a:cxn ang="0">
                  <a:pos x="16" y="32"/>
                </a:cxn>
                <a:cxn ang="0">
                  <a:pos x="13" y="31"/>
                </a:cxn>
                <a:cxn ang="0">
                  <a:pos x="10" y="29"/>
                </a:cxn>
                <a:cxn ang="0">
                  <a:pos x="6" y="29"/>
                </a:cxn>
                <a:cxn ang="0">
                  <a:pos x="5" y="25"/>
                </a:cxn>
                <a:cxn ang="0">
                  <a:pos x="3" y="24"/>
                </a:cxn>
                <a:cxn ang="0">
                  <a:pos x="1" y="20"/>
                </a:cxn>
                <a:cxn ang="0">
                  <a:pos x="0" y="17"/>
                </a:cxn>
                <a:cxn ang="0">
                  <a:pos x="0" y="15"/>
                </a:cxn>
                <a:cxn ang="0">
                  <a:pos x="0" y="12"/>
                </a:cxn>
                <a:cxn ang="0">
                  <a:pos x="1" y="9"/>
                </a:cxn>
                <a:cxn ang="0">
                  <a:pos x="3" y="7"/>
                </a:cxn>
                <a:cxn ang="0">
                  <a:pos x="5" y="5"/>
                </a:cxn>
                <a:cxn ang="0">
                  <a:pos x="6" y="2"/>
                </a:cxn>
                <a:cxn ang="0">
                  <a:pos x="10" y="2"/>
                </a:cxn>
                <a:cxn ang="0">
                  <a:pos x="13" y="0"/>
                </a:cxn>
                <a:cxn ang="0">
                  <a:pos x="16" y="0"/>
                </a:cxn>
                <a:cxn ang="0">
                  <a:pos x="18" y="2"/>
                </a:cxn>
                <a:cxn ang="0">
                  <a:pos x="21" y="2"/>
                </a:cxn>
                <a:cxn ang="0">
                  <a:pos x="23" y="4"/>
                </a:cxn>
                <a:cxn ang="0">
                  <a:pos x="26" y="5"/>
                </a:cxn>
                <a:cxn ang="0">
                  <a:pos x="28" y="9"/>
                </a:cxn>
                <a:cxn ang="0">
                  <a:pos x="28" y="12"/>
                </a:cxn>
                <a:cxn ang="0">
                  <a:pos x="30" y="14"/>
                </a:cxn>
                <a:cxn ang="0">
                  <a:pos x="30" y="17"/>
                </a:cxn>
                <a:cxn ang="0">
                  <a:pos x="30" y="20"/>
                </a:cxn>
                <a:cxn ang="0">
                  <a:pos x="28" y="24"/>
                </a:cxn>
                <a:cxn ang="0">
                  <a:pos x="28" y="25"/>
                </a:cxn>
                <a:cxn ang="0">
                  <a:pos x="26" y="27"/>
                </a:cxn>
                <a:cxn ang="0">
                  <a:pos x="23" y="29"/>
                </a:cxn>
                <a:cxn ang="0">
                  <a:pos x="20" y="31"/>
                </a:cxn>
                <a:cxn ang="0">
                  <a:pos x="18" y="31"/>
                </a:cxn>
                <a:cxn ang="0">
                  <a:pos x="16" y="32"/>
                </a:cxn>
              </a:cxnLst>
              <a:rect l="0" t="0" r="r" b="b"/>
              <a:pathLst>
                <a:path w="30" h="32">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path>
              </a:pathLst>
            </a:custGeom>
            <a:noFill/>
            <a:ln w="3175">
              <a:solidFill>
                <a:srgbClr val="C32D9B"/>
              </a:solidFill>
              <a:prstDash val="solid"/>
              <a:round/>
              <a:headEnd/>
              <a:tailEnd/>
            </a:ln>
          </p:spPr>
          <p:txBody>
            <a:bodyPr/>
            <a:lstStyle/>
            <a:p>
              <a:pPr>
                <a:defRPr/>
              </a:pPr>
              <a:endParaRPr lang="de-AT"/>
            </a:p>
          </p:txBody>
        </p:sp>
        <p:sp>
          <p:nvSpPr>
            <p:cNvPr id="10" name="Freeform 8"/>
            <p:cNvSpPr>
              <a:spLocks/>
            </p:cNvSpPr>
            <p:nvPr userDrawn="1"/>
          </p:nvSpPr>
          <p:spPr bwMode="auto">
            <a:xfrm>
              <a:off x="5643" y="4044"/>
              <a:ext cx="7" cy="11"/>
            </a:xfrm>
            <a:custGeom>
              <a:avLst/>
              <a:gdLst/>
              <a:ahLst/>
              <a:cxnLst>
                <a:cxn ang="0">
                  <a:pos x="0" y="18"/>
                </a:cxn>
                <a:cxn ang="0">
                  <a:pos x="3" y="17"/>
                </a:cxn>
                <a:cxn ang="0">
                  <a:pos x="5" y="17"/>
                </a:cxn>
                <a:cxn ang="0">
                  <a:pos x="5" y="15"/>
                </a:cxn>
                <a:cxn ang="0">
                  <a:pos x="8" y="12"/>
                </a:cxn>
                <a:cxn ang="0">
                  <a:pos x="8" y="10"/>
                </a:cxn>
                <a:cxn ang="0">
                  <a:pos x="6" y="7"/>
                </a:cxn>
                <a:cxn ang="0">
                  <a:pos x="5" y="5"/>
                </a:cxn>
                <a:cxn ang="0">
                  <a:pos x="3" y="2"/>
                </a:cxn>
                <a:cxn ang="0">
                  <a:pos x="1" y="0"/>
                </a:cxn>
                <a:cxn ang="0">
                  <a:pos x="3" y="0"/>
                </a:cxn>
                <a:cxn ang="0">
                  <a:pos x="5" y="2"/>
                </a:cxn>
                <a:cxn ang="0">
                  <a:pos x="6" y="2"/>
                </a:cxn>
                <a:cxn ang="0">
                  <a:pos x="8" y="5"/>
                </a:cxn>
                <a:cxn ang="0">
                  <a:pos x="10" y="5"/>
                </a:cxn>
                <a:cxn ang="0">
                  <a:pos x="10" y="7"/>
                </a:cxn>
                <a:cxn ang="0">
                  <a:pos x="11" y="10"/>
                </a:cxn>
                <a:cxn ang="0">
                  <a:pos x="11" y="12"/>
                </a:cxn>
                <a:cxn ang="0">
                  <a:pos x="8" y="15"/>
                </a:cxn>
                <a:cxn ang="0">
                  <a:pos x="6" y="17"/>
                </a:cxn>
                <a:cxn ang="0">
                  <a:pos x="3" y="18"/>
                </a:cxn>
                <a:cxn ang="0">
                  <a:pos x="0" y="18"/>
                </a:cxn>
              </a:cxnLst>
              <a:rect l="0" t="0" r="r" b="b"/>
              <a:pathLst>
                <a:path w="11" h="18">
                  <a:moveTo>
                    <a:pt x="0" y="18"/>
                  </a:moveTo>
                  <a:lnTo>
                    <a:pt x="3" y="17"/>
                  </a:lnTo>
                  <a:lnTo>
                    <a:pt x="5" y="17"/>
                  </a:lnTo>
                  <a:lnTo>
                    <a:pt x="5" y="15"/>
                  </a:lnTo>
                  <a:lnTo>
                    <a:pt x="8" y="12"/>
                  </a:lnTo>
                  <a:lnTo>
                    <a:pt x="8" y="10"/>
                  </a:lnTo>
                  <a:lnTo>
                    <a:pt x="6" y="7"/>
                  </a:lnTo>
                  <a:lnTo>
                    <a:pt x="5" y="5"/>
                  </a:lnTo>
                  <a:lnTo>
                    <a:pt x="3" y="2"/>
                  </a:lnTo>
                  <a:lnTo>
                    <a:pt x="1" y="0"/>
                  </a:lnTo>
                  <a:lnTo>
                    <a:pt x="3" y="0"/>
                  </a:lnTo>
                  <a:lnTo>
                    <a:pt x="5" y="2"/>
                  </a:lnTo>
                  <a:lnTo>
                    <a:pt x="6" y="2"/>
                  </a:lnTo>
                  <a:lnTo>
                    <a:pt x="8" y="5"/>
                  </a:lnTo>
                  <a:lnTo>
                    <a:pt x="10" y="5"/>
                  </a:lnTo>
                  <a:lnTo>
                    <a:pt x="10" y="7"/>
                  </a:lnTo>
                  <a:lnTo>
                    <a:pt x="11" y="10"/>
                  </a:lnTo>
                  <a:lnTo>
                    <a:pt x="11" y="12"/>
                  </a:lnTo>
                  <a:lnTo>
                    <a:pt x="8" y="15"/>
                  </a:lnTo>
                  <a:lnTo>
                    <a:pt x="6" y="17"/>
                  </a:lnTo>
                  <a:lnTo>
                    <a:pt x="3" y="18"/>
                  </a:lnTo>
                  <a:lnTo>
                    <a:pt x="0" y="18"/>
                  </a:lnTo>
                  <a:close/>
                </a:path>
              </a:pathLst>
            </a:custGeom>
            <a:solidFill>
              <a:srgbClr val="FFFFFF"/>
            </a:solidFill>
            <a:ln w="9525">
              <a:noFill/>
              <a:round/>
              <a:headEnd/>
              <a:tailEnd/>
            </a:ln>
          </p:spPr>
          <p:txBody>
            <a:bodyPr/>
            <a:lstStyle/>
            <a:p>
              <a:pPr>
                <a:defRPr/>
              </a:pPr>
              <a:endParaRPr lang="de-AT"/>
            </a:p>
          </p:txBody>
        </p:sp>
        <p:sp>
          <p:nvSpPr>
            <p:cNvPr id="11" name="Freeform 9"/>
            <p:cNvSpPr>
              <a:spLocks/>
            </p:cNvSpPr>
            <p:nvPr userDrawn="1"/>
          </p:nvSpPr>
          <p:spPr bwMode="auto">
            <a:xfrm>
              <a:off x="5550" y="4145"/>
              <a:ext cx="80" cy="68"/>
            </a:xfrm>
            <a:custGeom>
              <a:avLst/>
              <a:gdLst/>
              <a:ahLst/>
              <a:cxnLst>
                <a:cxn ang="0">
                  <a:pos x="29" y="99"/>
                </a:cxn>
                <a:cxn ang="0">
                  <a:pos x="34" y="104"/>
                </a:cxn>
                <a:cxn ang="0">
                  <a:pos x="41" y="106"/>
                </a:cxn>
                <a:cxn ang="0">
                  <a:pos x="49" y="104"/>
                </a:cxn>
                <a:cxn ang="0">
                  <a:pos x="56" y="99"/>
                </a:cxn>
                <a:cxn ang="0">
                  <a:pos x="58" y="99"/>
                </a:cxn>
                <a:cxn ang="0">
                  <a:pos x="64" y="101"/>
                </a:cxn>
                <a:cxn ang="0">
                  <a:pos x="69" y="99"/>
                </a:cxn>
                <a:cxn ang="0">
                  <a:pos x="81" y="93"/>
                </a:cxn>
                <a:cxn ang="0">
                  <a:pos x="88" y="84"/>
                </a:cxn>
                <a:cxn ang="0">
                  <a:pos x="95" y="81"/>
                </a:cxn>
                <a:cxn ang="0">
                  <a:pos x="101" y="83"/>
                </a:cxn>
                <a:cxn ang="0">
                  <a:pos x="110" y="83"/>
                </a:cxn>
                <a:cxn ang="0">
                  <a:pos x="115" y="79"/>
                </a:cxn>
                <a:cxn ang="0">
                  <a:pos x="115" y="76"/>
                </a:cxn>
                <a:cxn ang="0">
                  <a:pos x="115" y="73"/>
                </a:cxn>
                <a:cxn ang="0">
                  <a:pos x="118" y="69"/>
                </a:cxn>
                <a:cxn ang="0">
                  <a:pos x="123" y="64"/>
                </a:cxn>
                <a:cxn ang="0">
                  <a:pos x="125" y="61"/>
                </a:cxn>
                <a:cxn ang="0">
                  <a:pos x="126" y="54"/>
                </a:cxn>
                <a:cxn ang="0">
                  <a:pos x="121" y="41"/>
                </a:cxn>
                <a:cxn ang="0">
                  <a:pos x="120" y="34"/>
                </a:cxn>
                <a:cxn ang="0">
                  <a:pos x="120" y="14"/>
                </a:cxn>
                <a:cxn ang="0">
                  <a:pos x="118" y="5"/>
                </a:cxn>
                <a:cxn ang="0">
                  <a:pos x="115" y="22"/>
                </a:cxn>
                <a:cxn ang="0">
                  <a:pos x="113" y="39"/>
                </a:cxn>
                <a:cxn ang="0">
                  <a:pos x="113" y="52"/>
                </a:cxn>
                <a:cxn ang="0">
                  <a:pos x="111" y="57"/>
                </a:cxn>
                <a:cxn ang="0">
                  <a:pos x="106" y="64"/>
                </a:cxn>
                <a:cxn ang="0">
                  <a:pos x="101" y="69"/>
                </a:cxn>
                <a:cxn ang="0">
                  <a:pos x="98" y="71"/>
                </a:cxn>
                <a:cxn ang="0">
                  <a:pos x="95" y="69"/>
                </a:cxn>
                <a:cxn ang="0">
                  <a:pos x="88" y="69"/>
                </a:cxn>
                <a:cxn ang="0">
                  <a:pos x="81" y="79"/>
                </a:cxn>
                <a:cxn ang="0">
                  <a:pos x="73" y="84"/>
                </a:cxn>
                <a:cxn ang="0">
                  <a:pos x="69" y="84"/>
                </a:cxn>
                <a:cxn ang="0">
                  <a:pos x="58" y="84"/>
                </a:cxn>
                <a:cxn ang="0">
                  <a:pos x="53" y="86"/>
                </a:cxn>
                <a:cxn ang="0">
                  <a:pos x="46" y="91"/>
                </a:cxn>
                <a:cxn ang="0">
                  <a:pos x="41" y="93"/>
                </a:cxn>
                <a:cxn ang="0">
                  <a:pos x="32" y="93"/>
                </a:cxn>
                <a:cxn ang="0">
                  <a:pos x="27" y="91"/>
                </a:cxn>
                <a:cxn ang="0">
                  <a:pos x="17" y="89"/>
                </a:cxn>
                <a:cxn ang="0">
                  <a:pos x="7" y="91"/>
                </a:cxn>
                <a:cxn ang="0">
                  <a:pos x="11" y="93"/>
                </a:cxn>
                <a:cxn ang="0">
                  <a:pos x="26" y="98"/>
                </a:cxn>
              </a:cxnLst>
              <a:rect l="0" t="0" r="r" b="b"/>
              <a:pathLst>
                <a:path w="126" h="106">
                  <a:moveTo>
                    <a:pt x="26" y="98"/>
                  </a:moveTo>
                  <a:lnTo>
                    <a:pt x="29" y="99"/>
                  </a:lnTo>
                  <a:lnTo>
                    <a:pt x="29" y="101"/>
                  </a:lnTo>
                  <a:lnTo>
                    <a:pt x="34" y="104"/>
                  </a:lnTo>
                  <a:lnTo>
                    <a:pt x="37" y="104"/>
                  </a:lnTo>
                  <a:lnTo>
                    <a:pt x="41" y="106"/>
                  </a:lnTo>
                  <a:lnTo>
                    <a:pt x="46" y="104"/>
                  </a:lnTo>
                  <a:lnTo>
                    <a:pt x="49" y="104"/>
                  </a:lnTo>
                  <a:lnTo>
                    <a:pt x="53" y="103"/>
                  </a:lnTo>
                  <a:lnTo>
                    <a:pt x="56" y="99"/>
                  </a:lnTo>
                  <a:lnTo>
                    <a:pt x="58" y="99"/>
                  </a:lnTo>
                  <a:lnTo>
                    <a:pt x="58" y="99"/>
                  </a:lnTo>
                  <a:lnTo>
                    <a:pt x="63" y="101"/>
                  </a:lnTo>
                  <a:lnTo>
                    <a:pt x="64" y="101"/>
                  </a:lnTo>
                  <a:lnTo>
                    <a:pt x="66" y="101"/>
                  </a:lnTo>
                  <a:lnTo>
                    <a:pt x="69" y="99"/>
                  </a:lnTo>
                  <a:lnTo>
                    <a:pt x="74" y="98"/>
                  </a:lnTo>
                  <a:lnTo>
                    <a:pt x="81" y="93"/>
                  </a:lnTo>
                  <a:lnTo>
                    <a:pt x="86" y="89"/>
                  </a:lnTo>
                  <a:lnTo>
                    <a:pt x="88" y="84"/>
                  </a:lnTo>
                  <a:lnTo>
                    <a:pt x="93" y="81"/>
                  </a:lnTo>
                  <a:lnTo>
                    <a:pt x="95" y="81"/>
                  </a:lnTo>
                  <a:lnTo>
                    <a:pt x="96" y="81"/>
                  </a:lnTo>
                  <a:lnTo>
                    <a:pt x="101" y="83"/>
                  </a:lnTo>
                  <a:lnTo>
                    <a:pt x="106" y="84"/>
                  </a:lnTo>
                  <a:lnTo>
                    <a:pt x="110" y="83"/>
                  </a:lnTo>
                  <a:lnTo>
                    <a:pt x="111" y="81"/>
                  </a:lnTo>
                  <a:lnTo>
                    <a:pt x="115" y="79"/>
                  </a:lnTo>
                  <a:lnTo>
                    <a:pt x="115" y="78"/>
                  </a:lnTo>
                  <a:lnTo>
                    <a:pt x="115" y="76"/>
                  </a:lnTo>
                  <a:lnTo>
                    <a:pt x="115" y="76"/>
                  </a:lnTo>
                  <a:lnTo>
                    <a:pt x="115" y="73"/>
                  </a:lnTo>
                  <a:lnTo>
                    <a:pt x="116" y="71"/>
                  </a:lnTo>
                  <a:lnTo>
                    <a:pt x="118" y="69"/>
                  </a:lnTo>
                  <a:lnTo>
                    <a:pt x="121" y="66"/>
                  </a:lnTo>
                  <a:lnTo>
                    <a:pt x="123" y="64"/>
                  </a:lnTo>
                  <a:lnTo>
                    <a:pt x="125" y="62"/>
                  </a:lnTo>
                  <a:lnTo>
                    <a:pt x="125" y="61"/>
                  </a:lnTo>
                  <a:lnTo>
                    <a:pt x="126" y="57"/>
                  </a:lnTo>
                  <a:lnTo>
                    <a:pt x="126" y="54"/>
                  </a:lnTo>
                  <a:lnTo>
                    <a:pt x="125" y="49"/>
                  </a:lnTo>
                  <a:lnTo>
                    <a:pt x="121" y="41"/>
                  </a:lnTo>
                  <a:lnTo>
                    <a:pt x="121" y="37"/>
                  </a:lnTo>
                  <a:lnTo>
                    <a:pt x="120" y="34"/>
                  </a:lnTo>
                  <a:lnTo>
                    <a:pt x="120" y="24"/>
                  </a:lnTo>
                  <a:lnTo>
                    <a:pt x="120" y="14"/>
                  </a:lnTo>
                  <a:lnTo>
                    <a:pt x="120" y="0"/>
                  </a:lnTo>
                  <a:lnTo>
                    <a:pt x="118" y="5"/>
                  </a:lnTo>
                  <a:lnTo>
                    <a:pt x="115" y="15"/>
                  </a:lnTo>
                  <a:lnTo>
                    <a:pt x="115" y="22"/>
                  </a:lnTo>
                  <a:lnTo>
                    <a:pt x="113" y="31"/>
                  </a:lnTo>
                  <a:lnTo>
                    <a:pt x="113" y="39"/>
                  </a:lnTo>
                  <a:lnTo>
                    <a:pt x="113" y="49"/>
                  </a:lnTo>
                  <a:lnTo>
                    <a:pt x="113" y="52"/>
                  </a:lnTo>
                  <a:lnTo>
                    <a:pt x="113" y="56"/>
                  </a:lnTo>
                  <a:lnTo>
                    <a:pt x="111" y="57"/>
                  </a:lnTo>
                  <a:lnTo>
                    <a:pt x="110" y="61"/>
                  </a:lnTo>
                  <a:lnTo>
                    <a:pt x="106" y="64"/>
                  </a:lnTo>
                  <a:lnTo>
                    <a:pt x="101" y="69"/>
                  </a:lnTo>
                  <a:lnTo>
                    <a:pt x="101" y="69"/>
                  </a:lnTo>
                  <a:lnTo>
                    <a:pt x="101" y="69"/>
                  </a:lnTo>
                  <a:lnTo>
                    <a:pt x="98" y="71"/>
                  </a:lnTo>
                  <a:lnTo>
                    <a:pt x="96" y="69"/>
                  </a:lnTo>
                  <a:lnTo>
                    <a:pt x="95" y="69"/>
                  </a:lnTo>
                  <a:lnTo>
                    <a:pt x="89" y="69"/>
                  </a:lnTo>
                  <a:lnTo>
                    <a:pt x="88" y="69"/>
                  </a:lnTo>
                  <a:lnTo>
                    <a:pt x="86" y="71"/>
                  </a:lnTo>
                  <a:lnTo>
                    <a:pt x="81" y="79"/>
                  </a:lnTo>
                  <a:lnTo>
                    <a:pt x="76" y="83"/>
                  </a:lnTo>
                  <a:lnTo>
                    <a:pt x="73" y="84"/>
                  </a:lnTo>
                  <a:lnTo>
                    <a:pt x="71" y="84"/>
                  </a:lnTo>
                  <a:lnTo>
                    <a:pt x="69" y="84"/>
                  </a:lnTo>
                  <a:lnTo>
                    <a:pt x="66" y="84"/>
                  </a:lnTo>
                  <a:lnTo>
                    <a:pt x="58" y="84"/>
                  </a:lnTo>
                  <a:lnTo>
                    <a:pt x="54" y="86"/>
                  </a:lnTo>
                  <a:lnTo>
                    <a:pt x="53" y="86"/>
                  </a:lnTo>
                  <a:lnTo>
                    <a:pt x="49" y="88"/>
                  </a:lnTo>
                  <a:lnTo>
                    <a:pt x="46" y="91"/>
                  </a:lnTo>
                  <a:lnTo>
                    <a:pt x="42" y="93"/>
                  </a:lnTo>
                  <a:lnTo>
                    <a:pt x="41" y="93"/>
                  </a:lnTo>
                  <a:lnTo>
                    <a:pt x="37" y="93"/>
                  </a:lnTo>
                  <a:lnTo>
                    <a:pt x="32" y="93"/>
                  </a:lnTo>
                  <a:lnTo>
                    <a:pt x="31" y="93"/>
                  </a:lnTo>
                  <a:lnTo>
                    <a:pt x="27" y="91"/>
                  </a:lnTo>
                  <a:lnTo>
                    <a:pt x="21" y="91"/>
                  </a:lnTo>
                  <a:lnTo>
                    <a:pt x="17" y="89"/>
                  </a:lnTo>
                  <a:lnTo>
                    <a:pt x="12" y="91"/>
                  </a:lnTo>
                  <a:lnTo>
                    <a:pt x="7" y="91"/>
                  </a:lnTo>
                  <a:lnTo>
                    <a:pt x="0" y="93"/>
                  </a:lnTo>
                  <a:lnTo>
                    <a:pt x="11" y="93"/>
                  </a:lnTo>
                  <a:lnTo>
                    <a:pt x="16" y="94"/>
                  </a:lnTo>
                  <a:lnTo>
                    <a:pt x="26" y="98"/>
                  </a:lnTo>
                  <a:close/>
                </a:path>
              </a:pathLst>
            </a:custGeom>
            <a:solidFill>
              <a:srgbClr val="FFFFFF"/>
            </a:solidFill>
            <a:ln w="9525">
              <a:noFill/>
              <a:round/>
              <a:headEnd/>
              <a:tailEnd/>
            </a:ln>
          </p:spPr>
          <p:txBody>
            <a:bodyPr/>
            <a:lstStyle/>
            <a:p>
              <a:pPr>
                <a:defRPr/>
              </a:pPr>
              <a:endParaRPr lang="de-AT"/>
            </a:p>
          </p:txBody>
        </p:sp>
        <p:sp>
          <p:nvSpPr>
            <p:cNvPr id="12" name="Freeform 10"/>
            <p:cNvSpPr>
              <a:spLocks/>
            </p:cNvSpPr>
            <p:nvPr userDrawn="1"/>
          </p:nvSpPr>
          <p:spPr bwMode="auto">
            <a:xfrm>
              <a:off x="5656" y="4187"/>
              <a:ext cx="17" cy="17"/>
            </a:xfrm>
            <a:custGeom>
              <a:avLst/>
              <a:gdLst/>
              <a:ahLst/>
              <a:cxnLst>
                <a:cxn ang="0">
                  <a:pos x="12" y="27"/>
                </a:cxn>
                <a:cxn ang="0">
                  <a:pos x="11" y="27"/>
                </a:cxn>
                <a:cxn ang="0">
                  <a:pos x="7" y="27"/>
                </a:cxn>
                <a:cxn ang="0">
                  <a:pos x="4" y="23"/>
                </a:cxn>
                <a:cxn ang="0">
                  <a:pos x="2" y="22"/>
                </a:cxn>
                <a:cxn ang="0">
                  <a:pos x="2" y="18"/>
                </a:cxn>
                <a:cxn ang="0">
                  <a:pos x="0" y="17"/>
                </a:cxn>
                <a:cxn ang="0">
                  <a:pos x="0" y="13"/>
                </a:cxn>
                <a:cxn ang="0">
                  <a:pos x="0" y="12"/>
                </a:cxn>
                <a:cxn ang="0">
                  <a:pos x="2" y="8"/>
                </a:cxn>
                <a:cxn ang="0">
                  <a:pos x="4" y="3"/>
                </a:cxn>
                <a:cxn ang="0">
                  <a:pos x="7" y="3"/>
                </a:cxn>
                <a:cxn ang="0">
                  <a:pos x="9" y="2"/>
                </a:cxn>
                <a:cxn ang="0">
                  <a:pos x="12" y="0"/>
                </a:cxn>
                <a:cxn ang="0">
                  <a:pos x="14" y="0"/>
                </a:cxn>
                <a:cxn ang="0">
                  <a:pos x="17" y="0"/>
                </a:cxn>
                <a:cxn ang="0">
                  <a:pos x="19" y="2"/>
                </a:cxn>
                <a:cxn ang="0">
                  <a:pos x="24" y="5"/>
                </a:cxn>
                <a:cxn ang="0">
                  <a:pos x="26" y="7"/>
                </a:cxn>
                <a:cxn ang="0">
                  <a:pos x="27" y="10"/>
                </a:cxn>
                <a:cxn ang="0">
                  <a:pos x="27" y="12"/>
                </a:cxn>
                <a:cxn ang="0">
                  <a:pos x="27" y="15"/>
                </a:cxn>
                <a:cxn ang="0">
                  <a:pos x="27" y="18"/>
                </a:cxn>
                <a:cxn ang="0">
                  <a:pos x="26" y="20"/>
                </a:cxn>
                <a:cxn ang="0">
                  <a:pos x="24" y="25"/>
                </a:cxn>
                <a:cxn ang="0">
                  <a:pos x="21" y="25"/>
                </a:cxn>
                <a:cxn ang="0">
                  <a:pos x="19" y="27"/>
                </a:cxn>
                <a:cxn ang="0">
                  <a:pos x="16" y="27"/>
                </a:cxn>
                <a:cxn ang="0">
                  <a:pos x="12" y="27"/>
                </a:cxn>
              </a:cxnLst>
              <a:rect l="0" t="0" r="r" b="b"/>
              <a:pathLst>
                <a:path w="27" h="27">
                  <a:moveTo>
                    <a:pt x="12" y="27"/>
                  </a:moveTo>
                  <a:lnTo>
                    <a:pt x="11" y="27"/>
                  </a:lnTo>
                  <a:lnTo>
                    <a:pt x="7" y="27"/>
                  </a:lnTo>
                  <a:lnTo>
                    <a:pt x="4" y="23"/>
                  </a:lnTo>
                  <a:lnTo>
                    <a:pt x="2" y="22"/>
                  </a:lnTo>
                  <a:lnTo>
                    <a:pt x="2" y="18"/>
                  </a:lnTo>
                  <a:lnTo>
                    <a:pt x="0" y="17"/>
                  </a:lnTo>
                  <a:lnTo>
                    <a:pt x="0" y="13"/>
                  </a:lnTo>
                  <a:lnTo>
                    <a:pt x="0" y="12"/>
                  </a:lnTo>
                  <a:lnTo>
                    <a:pt x="2" y="8"/>
                  </a:lnTo>
                  <a:lnTo>
                    <a:pt x="4" y="3"/>
                  </a:lnTo>
                  <a:lnTo>
                    <a:pt x="7" y="3"/>
                  </a:lnTo>
                  <a:lnTo>
                    <a:pt x="9" y="2"/>
                  </a:lnTo>
                  <a:lnTo>
                    <a:pt x="12" y="0"/>
                  </a:lnTo>
                  <a:lnTo>
                    <a:pt x="14" y="0"/>
                  </a:lnTo>
                  <a:lnTo>
                    <a:pt x="17" y="0"/>
                  </a:lnTo>
                  <a:lnTo>
                    <a:pt x="19" y="2"/>
                  </a:lnTo>
                  <a:lnTo>
                    <a:pt x="24" y="5"/>
                  </a:lnTo>
                  <a:lnTo>
                    <a:pt x="26" y="7"/>
                  </a:lnTo>
                  <a:lnTo>
                    <a:pt x="27" y="10"/>
                  </a:lnTo>
                  <a:lnTo>
                    <a:pt x="27" y="12"/>
                  </a:lnTo>
                  <a:lnTo>
                    <a:pt x="27" y="15"/>
                  </a:lnTo>
                  <a:lnTo>
                    <a:pt x="27" y="18"/>
                  </a:lnTo>
                  <a:lnTo>
                    <a:pt x="26" y="20"/>
                  </a:lnTo>
                  <a:lnTo>
                    <a:pt x="24" y="25"/>
                  </a:lnTo>
                  <a:lnTo>
                    <a:pt x="21" y="25"/>
                  </a:lnTo>
                  <a:lnTo>
                    <a:pt x="19" y="27"/>
                  </a:lnTo>
                  <a:lnTo>
                    <a:pt x="16" y="27"/>
                  </a:lnTo>
                  <a:lnTo>
                    <a:pt x="12" y="27"/>
                  </a:lnTo>
                  <a:close/>
                </a:path>
              </a:pathLst>
            </a:custGeom>
            <a:solidFill>
              <a:srgbClr val="C32D9B"/>
            </a:solidFill>
            <a:ln w="9525">
              <a:noFill/>
              <a:round/>
              <a:headEnd/>
              <a:tailEnd/>
            </a:ln>
          </p:spPr>
          <p:txBody>
            <a:bodyPr/>
            <a:lstStyle/>
            <a:p>
              <a:pPr>
                <a:defRPr/>
              </a:pPr>
              <a:endParaRPr lang="de-AT"/>
            </a:p>
          </p:txBody>
        </p:sp>
      </p:grpSp>
      <p:grpSp>
        <p:nvGrpSpPr>
          <p:cNvPr id="3" name="Group 11"/>
          <p:cNvGrpSpPr>
            <a:grpSpLocks/>
          </p:cNvGrpSpPr>
          <p:nvPr/>
        </p:nvGrpSpPr>
        <p:grpSpPr bwMode="auto">
          <a:xfrm>
            <a:off x="9274018" y="91440"/>
            <a:ext cx="359104" cy="6529493"/>
            <a:chOff x="5475" y="54"/>
            <a:chExt cx="212" cy="3856"/>
          </a:xfrm>
        </p:grpSpPr>
        <p:sp>
          <p:nvSpPr>
            <p:cNvPr id="14" name="Rectangle 12"/>
            <p:cNvSpPr>
              <a:spLocks noChangeArrowheads="1"/>
            </p:cNvSpPr>
            <p:nvPr userDrawn="1"/>
          </p:nvSpPr>
          <p:spPr bwMode="auto">
            <a:xfrm>
              <a:off x="5633" y="530"/>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5" name="Rectangle 13"/>
            <p:cNvSpPr>
              <a:spLocks noChangeArrowheads="1"/>
            </p:cNvSpPr>
            <p:nvPr userDrawn="1"/>
          </p:nvSpPr>
          <p:spPr bwMode="auto">
            <a:xfrm>
              <a:off x="5527" y="530"/>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6" name="Rectangle 14"/>
            <p:cNvSpPr>
              <a:spLocks noChangeArrowheads="1"/>
            </p:cNvSpPr>
            <p:nvPr userDrawn="1"/>
          </p:nvSpPr>
          <p:spPr bwMode="auto">
            <a:xfrm>
              <a:off x="5633" y="582"/>
              <a:ext cx="54"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7" name="Rectangle 15"/>
            <p:cNvSpPr>
              <a:spLocks noChangeArrowheads="1"/>
            </p:cNvSpPr>
            <p:nvPr userDrawn="1"/>
          </p:nvSpPr>
          <p:spPr bwMode="auto">
            <a:xfrm>
              <a:off x="5475" y="582"/>
              <a:ext cx="52"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8" name="Rectangle 16"/>
            <p:cNvSpPr>
              <a:spLocks noChangeArrowheads="1"/>
            </p:cNvSpPr>
            <p:nvPr userDrawn="1"/>
          </p:nvSpPr>
          <p:spPr bwMode="auto">
            <a:xfrm>
              <a:off x="5633" y="635"/>
              <a:ext cx="54"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9" name="Rectangle 17"/>
            <p:cNvSpPr>
              <a:spLocks noChangeArrowheads="1"/>
            </p:cNvSpPr>
            <p:nvPr userDrawn="1"/>
          </p:nvSpPr>
          <p:spPr bwMode="auto">
            <a:xfrm>
              <a:off x="5581" y="635"/>
              <a:ext cx="52"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20" name="Rectangle 18"/>
            <p:cNvSpPr>
              <a:spLocks noChangeArrowheads="1"/>
            </p:cNvSpPr>
            <p:nvPr userDrawn="1"/>
          </p:nvSpPr>
          <p:spPr bwMode="auto">
            <a:xfrm>
              <a:off x="5633" y="688"/>
              <a:ext cx="54"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21" name="Rectangle 19"/>
            <p:cNvSpPr>
              <a:spLocks noChangeArrowheads="1"/>
            </p:cNvSpPr>
            <p:nvPr userDrawn="1"/>
          </p:nvSpPr>
          <p:spPr bwMode="auto">
            <a:xfrm>
              <a:off x="5581" y="582"/>
              <a:ext cx="52"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22" name="Rectangle 20"/>
            <p:cNvSpPr>
              <a:spLocks noChangeArrowheads="1"/>
            </p:cNvSpPr>
            <p:nvPr userDrawn="1"/>
          </p:nvSpPr>
          <p:spPr bwMode="auto">
            <a:xfrm>
              <a:off x="5527" y="688"/>
              <a:ext cx="54"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23" name="Rectangle 21"/>
            <p:cNvSpPr>
              <a:spLocks noChangeArrowheads="1"/>
            </p:cNvSpPr>
            <p:nvPr userDrawn="1"/>
          </p:nvSpPr>
          <p:spPr bwMode="auto">
            <a:xfrm>
              <a:off x="5475" y="688"/>
              <a:ext cx="52"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24" name="Rectangle 22"/>
            <p:cNvSpPr>
              <a:spLocks noChangeArrowheads="1"/>
            </p:cNvSpPr>
            <p:nvPr userDrawn="1"/>
          </p:nvSpPr>
          <p:spPr bwMode="auto">
            <a:xfrm>
              <a:off x="5633" y="741"/>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25" name="Rectangle 23"/>
            <p:cNvSpPr>
              <a:spLocks noChangeArrowheads="1"/>
            </p:cNvSpPr>
            <p:nvPr userDrawn="1"/>
          </p:nvSpPr>
          <p:spPr bwMode="auto">
            <a:xfrm>
              <a:off x="5581" y="741"/>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26" name="Rectangle 24"/>
            <p:cNvSpPr>
              <a:spLocks noChangeArrowheads="1"/>
            </p:cNvSpPr>
            <p:nvPr userDrawn="1"/>
          </p:nvSpPr>
          <p:spPr bwMode="auto">
            <a:xfrm>
              <a:off x="5527" y="793"/>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27" name="Rectangle 25"/>
            <p:cNvSpPr>
              <a:spLocks noChangeArrowheads="1"/>
            </p:cNvSpPr>
            <p:nvPr userDrawn="1"/>
          </p:nvSpPr>
          <p:spPr bwMode="auto">
            <a:xfrm>
              <a:off x="5633" y="793"/>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28" name="Rectangle 26"/>
            <p:cNvSpPr>
              <a:spLocks noChangeArrowheads="1"/>
            </p:cNvSpPr>
            <p:nvPr userDrawn="1"/>
          </p:nvSpPr>
          <p:spPr bwMode="auto">
            <a:xfrm>
              <a:off x="5633" y="847"/>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29" name="Rectangle 27"/>
            <p:cNvSpPr>
              <a:spLocks noChangeArrowheads="1"/>
            </p:cNvSpPr>
            <p:nvPr userDrawn="1"/>
          </p:nvSpPr>
          <p:spPr bwMode="auto">
            <a:xfrm>
              <a:off x="5581" y="847"/>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30" name="Rectangle 28"/>
            <p:cNvSpPr>
              <a:spLocks noChangeArrowheads="1"/>
            </p:cNvSpPr>
            <p:nvPr userDrawn="1"/>
          </p:nvSpPr>
          <p:spPr bwMode="auto">
            <a:xfrm>
              <a:off x="5475" y="847"/>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31" name="Rectangle 29"/>
            <p:cNvSpPr>
              <a:spLocks noChangeArrowheads="1"/>
            </p:cNvSpPr>
            <p:nvPr userDrawn="1"/>
          </p:nvSpPr>
          <p:spPr bwMode="auto">
            <a:xfrm>
              <a:off x="5633" y="899"/>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32" name="Rectangle 30"/>
            <p:cNvSpPr>
              <a:spLocks noChangeArrowheads="1"/>
            </p:cNvSpPr>
            <p:nvPr userDrawn="1"/>
          </p:nvSpPr>
          <p:spPr bwMode="auto">
            <a:xfrm>
              <a:off x="5581" y="899"/>
              <a:ext cx="52"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33" name="Rectangle 31"/>
            <p:cNvSpPr>
              <a:spLocks noChangeArrowheads="1"/>
            </p:cNvSpPr>
            <p:nvPr userDrawn="1"/>
          </p:nvSpPr>
          <p:spPr bwMode="auto">
            <a:xfrm>
              <a:off x="5527" y="899"/>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34" name="Rectangle 32"/>
            <p:cNvSpPr>
              <a:spLocks noChangeArrowheads="1"/>
            </p:cNvSpPr>
            <p:nvPr userDrawn="1"/>
          </p:nvSpPr>
          <p:spPr bwMode="auto">
            <a:xfrm>
              <a:off x="5633" y="953"/>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35" name="Rectangle 33"/>
            <p:cNvSpPr>
              <a:spLocks noChangeArrowheads="1"/>
            </p:cNvSpPr>
            <p:nvPr userDrawn="1"/>
          </p:nvSpPr>
          <p:spPr bwMode="auto">
            <a:xfrm>
              <a:off x="5581" y="953"/>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36" name="Rectangle 34"/>
            <p:cNvSpPr>
              <a:spLocks noChangeArrowheads="1"/>
            </p:cNvSpPr>
            <p:nvPr userDrawn="1"/>
          </p:nvSpPr>
          <p:spPr bwMode="auto">
            <a:xfrm>
              <a:off x="5475" y="953"/>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37" name="Rectangle 35"/>
            <p:cNvSpPr>
              <a:spLocks noChangeArrowheads="1"/>
            </p:cNvSpPr>
            <p:nvPr userDrawn="1"/>
          </p:nvSpPr>
          <p:spPr bwMode="auto">
            <a:xfrm>
              <a:off x="5633" y="1005"/>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38" name="Rectangle 36"/>
            <p:cNvSpPr>
              <a:spLocks noChangeArrowheads="1"/>
            </p:cNvSpPr>
            <p:nvPr userDrawn="1"/>
          </p:nvSpPr>
          <p:spPr bwMode="auto">
            <a:xfrm>
              <a:off x="5527" y="1005"/>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39" name="Rectangle 37"/>
            <p:cNvSpPr>
              <a:spLocks noChangeArrowheads="1"/>
            </p:cNvSpPr>
            <p:nvPr userDrawn="1"/>
          </p:nvSpPr>
          <p:spPr bwMode="auto">
            <a:xfrm>
              <a:off x="5633" y="1057"/>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40" name="Rectangle 38"/>
            <p:cNvSpPr>
              <a:spLocks noChangeArrowheads="1"/>
            </p:cNvSpPr>
            <p:nvPr userDrawn="1"/>
          </p:nvSpPr>
          <p:spPr bwMode="auto">
            <a:xfrm>
              <a:off x="5581" y="1057"/>
              <a:ext cx="52"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41" name="Rectangle 39"/>
            <p:cNvSpPr>
              <a:spLocks noChangeArrowheads="1"/>
            </p:cNvSpPr>
            <p:nvPr userDrawn="1"/>
          </p:nvSpPr>
          <p:spPr bwMode="auto">
            <a:xfrm>
              <a:off x="5475" y="1057"/>
              <a:ext cx="52"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42" name="Rectangle 40"/>
            <p:cNvSpPr>
              <a:spLocks noChangeArrowheads="1"/>
            </p:cNvSpPr>
            <p:nvPr userDrawn="1"/>
          </p:nvSpPr>
          <p:spPr bwMode="auto">
            <a:xfrm>
              <a:off x="5633" y="1111"/>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43" name="Rectangle 41"/>
            <p:cNvSpPr>
              <a:spLocks noChangeArrowheads="1"/>
            </p:cNvSpPr>
            <p:nvPr userDrawn="1"/>
          </p:nvSpPr>
          <p:spPr bwMode="auto">
            <a:xfrm>
              <a:off x="5581" y="1111"/>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44" name="Rectangle 42"/>
            <p:cNvSpPr>
              <a:spLocks noChangeArrowheads="1"/>
            </p:cNvSpPr>
            <p:nvPr userDrawn="1"/>
          </p:nvSpPr>
          <p:spPr bwMode="auto">
            <a:xfrm>
              <a:off x="5633" y="1163"/>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45" name="Rectangle 43"/>
            <p:cNvSpPr>
              <a:spLocks noChangeArrowheads="1"/>
            </p:cNvSpPr>
            <p:nvPr userDrawn="1"/>
          </p:nvSpPr>
          <p:spPr bwMode="auto">
            <a:xfrm>
              <a:off x="5527" y="1163"/>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46" name="Rectangle 44"/>
            <p:cNvSpPr>
              <a:spLocks noChangeArrowheads="1"/>
            </p:cNvSpPr>
            <p:nvPr userDrawn="1"/>
          </p:nvSpPr>
          <p:spPr bwMode="auto">
            <a:xfrm>
              <a:off x="5633" y="1217"/>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47" name="Rectangle 45"/>
            <p:cNvSpPr>
              <a:spLocks noChangeArrowheads="1"/>
            </p:cNvSpPr>
            <p:nvPr userDrawn="1"/>
          </p:nvSpPr>
          <p:spPr bwMode="auto">
            <a:xfrm>
              <a:off x="5581" y="1217"/>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48" name="Rectangle 46"/>
            <p:cNvSpPr>
              <a:spLocks noChangeArrowheads="1"/>
            </p:cNvSpPr>
            <p:nvPr userDrawn="1"/>
          </p:nvSpPr>
          <p:spPr bwMode="auto">
            <a:xfrm>
              <a:off x="5527" y="1217"/>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49" name="Rectangle 47"/>
            <p:cNvSpPr>
              <a:spLocks noChangeArrowheads="1"/>
            </p:cNvSpPr>
            <p:nvPr userDrawn="1"/>
          </p:nvSpPr>
          <p:spPr bwMode="auto">
            <a:xfrm>
              <a:off x="5633" y="1269"/>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50" name="Rectangle 48"/>
            <p:cNvSpPr>
              <a:spLocks noChangeArrowheads="1"/>
            </p:cNvSpPr>
            <p:nvPr userDrawn="1"/>
          </p:nvSpPr>
          <p:spPr bwMode="auto">
            <a:xfrm>
              <a:off x="5581" y="1269"/>
              <a:ext cx="52"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51" name="Rectangle 49"/>
            <p:cNvSpPr>
              <a:spLocks noChangeArrowheads="1"/>
            </p:cNvSpPr>
            <p:nvPr userDrawn="1"/>
          </p:nvSpPr>
          <p:spPr bwMode="auto">
            <a:xfrm>
              <a:off x="5475" y="1269"/>
              <a:ext cx="52"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52" name="Rectangle 50"/>
            <p:cNvSpPr>
              <a:spLocks noChangeArrowheads="1"/>
            </p:cNvSpPr>
            <p:nvPr userDrawn="1"/>
          </p:nvSpPr>
          <p:spPr bwMode="auto">
            <a:xfrm>
              <a:off x="5633" y="1323"/>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53" name="Rectangle 51"/>
            <p:cNvSpPr>
              <a:spLocks noChangeArrowheads="1"/>
            </p:cNvSpPr>
            <p:nvPr userDrawn="1"/>
          </p:nvSpPr>
          <p:spPr bwMode="auto">
            <a:xfrm>
              <a:off x="5527" y="1323"/>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54" name="Rectangle 52"/>
            <p:cNvSpPr>
              <a:spLocks noChangeArrowheads="1"/>
            </p:cNvSpPr>
            <p:nvPr userDrawn="1"/>
          </p:nvSpPr>
          <p:spPr bwMode="auto">
            <a:xfrm>
              <a:off x="5633" y="1375"/>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55" name="Rectangle 53"/>
            <p:cNvSpPr>
              <a:spLocks noChangeArrowheads="1"/>
            </p:cNvSpPr>
            <p:nvPr userDrawn="1"/>
          </p:nvSpPr>
          <p:spPr bwMode="auto">
            <a:xfrm>
              <a:off x="5581" y="1375"/>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56" name="Rectangle 54"/>
            <p:cNvSpPr>
              <a:spLocks noChangeArrowheads="1"/>
            </p:cNvSpPr>
            <p:nvPr userDrawn="1"/>
          </p:nvSpPr>
          <p:spPr bwMode="auto">
            <a:xfrm>
              <a:off x="5527" y="1375"/>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57" name="Rectangle 55"/>
            <p:cNvSpPr>
              <a:spLocks noChangeArrowheads="1"/>
            </p:cNvSpPr>
            <p:nvPr userDrawn="1"/>
          </p:nvSpPr>
          <p:spPr bwMode="auto">
            <a:xfrm>
              <a:off x="5633" y="1427"/>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58" name="Rectangle 56"/>
            <p:cNvSpPr>
              <a:spLocks noChangeArrowheads="1"/>
            </p:cNvSpPr>
            <p:nvPr userDrawn="1"/>
          </p:nvSpPr>
          <p:spPr bwMode="auto">
            <a:xfrm>
              <a:off x="5581" y="1427"/>
              <a:ext cx="52"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59" name="Rectangle 57"/>
            <p:cNvSpPr>
              <a:spLocks noChangeArrowheads="1"/>
            </p:cNvSpPr>
            <p:nvPr userDrawn="1"/>
          </p:nvSpPr>
          <p:spPr bwMode="auto">
            <a:xfrm>
              <a:off x="5633" y="1481"/>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60" name="Rectangle 58"/>
            <p:cNvSpPr>
              <a:spLocks noChangeArrowheads="1"/>
            </p:cNvSpPr>
            <p:nvPr userDrawn="1"/>
          </p:nvSpPr>
          <p:spPr bwMode="auto">
            <a:xfrm>
              <a:off x="5581" y="1481"/>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61" name="Rectangle 59"/>
            <p:cNvSpPr>
              <a:spLocks noChangeArrowheads="1"/>
            </p:cNvSpPr>
            <p:nvPr userDrawn="1"/>
          </p:nvSpPr>
          <p:spPr bwMode="auto">
            <a:xfrm>
              <a:off x="5527" y="1481"/>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62" name="Rectangle 60"/>
            <p:cNvSpPr>
              <a:spLocks noChangeArrowheads="1"/>
            </p:cNvSpPr>
            <p:nvPr userDrawn="1"/>
          </p:nvSpPr>
          <p:spPr bwMode="auto">
            <a:xfrm>
              <a:off x="5633" y="1533"/>
              <a:ext cx="54" cy="53"/>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63" name="Rectangle 61"/>
            <p:cNvSpPr>
              <a:spLocks noChangeArrowheads="1"/>
            </p:cNvSpPr>
            <p:nvPr userDrawn="1"/>
          </p:nvSpPr>
          <p:spPr bwMode="auto">
            <a:xfrm>
              <a:off x="5475" y="1533"/>
              <a:ext cx="52" cy="53"/>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64" name="Rectangle 62"/>
            <p:cNvSpPr>
              <a:spLocks noChangeArrowheads="1"/>
            </p:cNvSpPr>
            <p:nvPr userDrawn="1"/>
          </p:nvSpPr>
          <p:spPr bwMode="auto">
            <a:xfrm>
              <a:off x="5633" y="1586"/>
              <a:ext cx="54"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65" name="Rectangle 63"/>
            <p:cNvSpPr>
              <a:spLocks noChangeArrowheads="1"/>
            </p:cNvSpPr>
            <p:nvPr userDrawn="1"/>
          </p:nvSpPr>
          <p:spPr bwMode="auto">
            <a:xfrm>
              <a:off x="5581" y="1586"/>
              <a:ext cx="52"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66" name="Rectangle 64"/>
            <p:cNvSpPr>
              <a:spLocks noChangeArrowheads="1"/>
            </p:cNvSpPr>
            <p:nvPr userDrawn="1"/>
          </p:nvSpPr>
          <p:spPr bwMode="auto">
            <a:xfrm>
              <a:off x="5527" y="1586"/>
              <a:ext cx="54"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67" name="Rectangle 65"/>
            <p:cNvSpPr>
              <a:spLocks noChangeArrowheads="1"/>
            </p:cNvSpPr>
            <p:nvPr userDrawn="1"/>
          </p:nvSpPr>
          <p:spPr bwMode="auto">
            <a:xfrm>
              <a:off x="5633" y="1639"/>
              <a:ext cx="54" cy="53"/>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68" name="Rectangle 66"/>
            <p:cNvSpPr>
              <a:spLocks noChangeArrowheads="1"/>
            </p:cNvSpPr>
            <p:nvPr userDrawn="1"/>
          </p:nvSpPr>
          <p:spPr bwMode="auto">
            <a:xfrm>
              <a:off x="5633" y="1692"/>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69" name="Rectangle 67"/>
            <p:cNvSpPr>
              <a:spLocks noChangeArrowheads="1"/>
            </p:cNvSpPr>
            <p:nvPr userDrawn="1"/>
          </p:nvSpPr>
          <p:spPr bwMode="auto">
            <a:xfrm>
              <a:off x="5581" y="1692"/>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70" name="Rectangle 68"/>
            <p:cNvSpPr>
              <a:spLocks noChangeArrowheads="1"/>
            </p:cNvSpPr>
            <p:nvPr userDrawn="1"/>
          </p:nvSpPr>
          <p:spPr bwMode="auto">
            <a:xfrm>
              <a:off x="5527" y="1692"/>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71" name="Rectangle 69"/>
            <p:cNvSpPr>
              <a:spLocks noChangeArrowheads="1"/>
            </p:cNvSpPr>
            <p:nvPr userDrawn="1"/>
          </p:nvSpPr>
          <p:spPr bwMode="auto">
            <a:xfrm>
              <a:off x="5633" y="1744"/>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72" name="Rectangle 70"/>
            <p:cNvSpPr>
              <a:spLocks noChangeArrowheads="1"/>
            </p:cNvSpPr>
            <p:nvPr userDrawn="1"/>
          </p:nvSpPr>
          <p:spPr bwMode="auto">
            <a:xfrm>
              <a:off x="5581" y="1744"/>
              <a:ext cx="52"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73" name="Rectangle 71"/>
            <p:cNvSpPr>
              <a:spLocks noChangeArrowheads="1"/>
            </p:cNvSpPr>
            <p:nvPr userDrawn="1"/>
          </p:nvSpPr>
          <p:spPr bwMode="auto">
            <a:xfrm>
              <a:off x="5527" y="1744"/>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74" name="Rectangle 72"/>
            <p:cNvSpPr>
              <a:spLocks noChangeArrowheads="1"/>
            </p:cNvSpPr>
            <p:nvPr userDrawn="1"/>
          </p:nvSpPr>
          <p:spPr bwMode="auto">
            <a:xfrm>
              <a:off x="5633" y="1798"/>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75" name="Rectangle 73"/>
            <p:cNvSpPr>
              <a:spLocks noChangeArrowheads="1"/>
            </p:cNvSpPr>
            <p:nvPr userDrawn="1"/>
          </p:nvSpPr>
          <p:spPr bwMode="auto">
            <a:xfrm>
              <a:off x="5527" y="1850"/>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76" name="Rectangle 74"/>
            <p:cNvSpPr>
              <a:spLocks noChangeArrowheads="1"/>
            </p:cNvSpPr>
            <p:nvPr userDrawn="1"/>
          </p:nvSpPr>
          <p:spPr bwMode="auto">
            <a:xfrm>
              <a:off x="5475" y="1798"/>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77" name="Rectangle 75"/>
            <p:cNvSpPr>
              <a:spLocks noChangeArrowheads="1"/>
            </p:cNvSpPr>
            <p:nvPr userDrawn="1"/>
          </p:nvSpPr>
          <p:spPr bwMode="auto">
            <a:xfrm>
              <a:off x="5633" y="1850"/>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78" name="Rectangle 76"/>
            <p:cNvSpPr>
              <a:spLocks noChangeArrowheads="1"/>
            </p:cNvSpPr>
            <p:nvPr userDrawn="1"/>
          </p:nvSpPr>
          <p:spPr bwMode="auto">
            <a:xfrm>
              <a:off x="5633" y="1902"/>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79" name="Rectangle 77"/>
            <p:cNvSpPr>
              <a:spLocks noChangeArrowheads="1"/>
            </p:cNvSpPr>
            <p:nvPr userDrawn="1"/>
          </p:nvSpPr>
          <p:spPr bwMode="auto">
            <a:xfrm>
              <a:off x="5581" y="1902"/>
              <a:ext cx="52"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80" name="Rectangle 78"/>
            <p:cNvSpPr>
              <a:spLocks noChangeArrowheads="1"/>
            </p:cNvSpPr>
            <p:nvPr userDrawn="1"/>
          </p:nvSpPr>
          <p:spPr bwMode="auto">
            <a:xfrm>
              <a:off x="5633" y="2432"/>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81" name="Rectangle 79"/>
            <p:cNvSpPr>
              <a:spLocks noChangeArrowheads="1"/>
            </p:cNvSpPr>
            <p:nvPr userDrawn="1"/>
          </p:nvSpPr>
          <p:spPr bwMode="auto">
            <a:xfrm>
              <a:off x="5581" y="2432"/>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82" name="Rectangle 80"/>
            <p:cNvSpPr>
              <a:spLocks noChangeArrowheads="1"/>
            </p:cNvSpPr>
            <p:nvPr userDrawn="1"/>
          </p:nvSpPr>
          <p:spPr bwMode="auto">
            <a:xfrm>
              <a:off x="5527" y="2432"/>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83" name="Rectangle 81"/>
            <p:cNvSpPr>
              <a:spLocks noChangeArrowheads="1"/>
            </p:cNvSpPr>
            <p:nvPr userDrawn="1"/>
          </p:nvSpPr>
          <p:spPr bwMode="auto">
            <a:xfrm>
              <a:off x="5633" y="2484"/>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84" name="Rectangle 82"/>
            <p:cNvSpPr>
              <a:spLocks noChangeArrowheads="1"/>
            </p:cNvSpPr>
            <p:nvPr userDrawn="1"/>
          </p:nvSpPr>
          <p:spPr bwMode="auto">
            <a:xfrm>
              <a:off x="5581" y="2484"/>
              <a:ext cx="52"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85" name="Rectangle 83"/>
            <p:cNvSpPr>
              <a:spLocks noChangeArrowheads="1"/>
            </p:cNvSpPr>
            <p:nvPr userDrawn="1"/>
          </p:nvSpPr>
          <p:spPr bwMode="auto">
            <a:xfrm>
              <a:off x="5633" y="2538"/>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86" name="Rectangle 84"/>
            <p:cNvSpPr>
              <a:spLocks noChangeArrowheads="1"/>
            </p:cNvSpPr>
            <p:nvPr userDrawn="1"/>
          </p:nvSpPr>
          <p:spPr bwMode="auto">
            <a:xfrm>
              <a:off x="5527" y="2538"/>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87" name="Rectangle 85"/>
            <p:cNvSpPr>
              <a:spLocks noChangeArrowheads="1"/>
            </p:cNvSpPr>
            <p:nvPr userDrawn="1"/>
          </p:nvSpPr>
          <p:spPr bwMode="auto">
            <a:xfrm>
              <a:off x="5633" y="2590"/>
              <a:ext cx="54" cy="53"/>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88" name="Rectangle 86"/>
            <p:cNvSpPr>
              <a:spLocks noChangeArrowheads="1"/>
            </p:cNvSpPr>
            <p:nvPr userDrawn="1"/>
          </p:nvSpPr>
          <p:spPr bwMode="auto">
            <a:xfrm>
              <a:off x="5581" y="2590"/>
              <a:ext cx="52" cy="53"/>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89" name="Rectangle 87"/>
            <p:cNvSpPr>
              <a:spLocks noChangeArrowheads="1"/>
            </p:cNvSpPr>
            <p:nvPr userDrawn="1"/>
          </p:nvSpPr>
          <p:spPr bwMode="auto">
            <a:xfrm>
              <a:off x="5475" y="2590"/>
              <a:ext cx="52" cy="53"/>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90" name="Rectangle 88"/>
            <p:cNvSpPr>
              <a:spLocks noChangeArrowheads="1"/>
            </p:cNvSpPr>
            <p:nvPr userDrawn="1"/>
          </p:nvSpPr>
          <p:spPr bwMode="auto">
            <a:xfrm>
              <a:off x="5633" y="2643"/>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91" name="Rectangle 89"/>
            <p:cNvSpPr>
              <a:spLocks noChangeArrowheads="1"/>
            </p:cNvSpPr>
            <p:nvPr userDrawn="1"/>
          </p:nvSpPr>
          <p:spPr bwMode="auto">
            <a:xfrm>
              <a:off x="5581" y="2643"/>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92" name="Rectangle 90"/>
            <p:cNvSpPr>
              <a:spLocks noChangeArrowheads="1"/>
            </p:cNvSpPr>
            <p:nvPr userDrawn="1"/>
          </p:nvSpPr>
          <p:spPr bwMode="auto">
            <a:xfrm>
              <a:off x="5527" y="2643"/>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93" name="Rectangle 91"/>
            <p:cNvSpPr>
              <a:spLocks noChangeArrowheads="1"/>
            </p:cNvSpPr>
            <p:nvPr userDrawn="1"/>
          </p:nvSpPr>
          <p:spPr bwMode="auto">
            <a:xfrm>
              <a:off x="5633" y="2695"/>
              <a:ext cx="54"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94" name="Rectangle 92"/>
            <p:cNvSpPr>
              <a:spLocks noChangeArrowheads="1"/>
            </p:cNvSpPr>
            <p:nvPr userDrawn="1"/>
          </p:nvSpPr>
          <p:spPr bwMode="auto">
            <a:xfrm>
              <a:off x="5581" y="2695"/>
              <a:ext cx="52" cy="53"/>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95" name="Rectangle 93"/>
            <p:cNvSpPr>
              <a:spLocks noChangeArrowheads="1"/>
            </p:cNvSpPr>
            <p:nvPr userDrawn="1"/>
          </p:nvSpPr>
          <p:spPr bwMode="auto">
            <a:xfrm>
              <a:off x="5633" y="2748"/>
              <a:ext cx="54" cy="53"/>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96" name="Rectangle 94"/>
            <p:cNvSpPr>
              <a:spLocks noChangeArrowheads="1"/>
            </p:cNvSpPr>
            <p:nvPr userDrawn="1"/>
          </p:nvSpPr>
          <p:spPr bwMode="auto">
            <a:xfrm>
              <a:off x="5581" y="2748"/>
              <a:ext cx="52"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97" name="Rectangle 95"/>
            <p:cNvSpPr>
              <a:spLocks noChangeArrowheads="1"/>
            </p:cNvSpPr>
            <p:nvPr userDrawn="1"/>
          </p:nvSpPr>
          <p:spPr bwMode="auto">
            <a:xfrm>
              <a:off x="5527" y="2748"/>
              <a:ext cx="54" cy="53"/>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98" name="Rectangle 96"/>
            <p:cNvSpPr>
              <a:spLocks noChangeArrowheads="1"/>
            </p:cNvSpPr>
            <p:nvPr userDrawn="1"/>
          </p:nvSpPr>
          <p:spPr bwMode="auto">
            <a:xfrm>
              <a:off x="5633" y="2801"/>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99" name="Rectangle 97"/>
            <p:cNvSpPr>
              <a:spLocks noChangeArrowheads="1"/>
            </p:cNvSpPr>
            <p:nvPr userDrawn="1"/>
          </p:nvSpPr>
          <p:spPr bwMode="auto">
            <a:xfrm>
              <a:off x="5581" y="2801"/>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00" name="Rectangle 98"/>
            <p:cNvSpPr>
              <a:spLocks noChangeArrowheads="1"/>
            </p:cNvSpPr>
            <p:nvPr userDrawn="1"/>
          </p:nvSpPr>
          <p:spPr bwMode="auto">
            <a:xfrm>
              <a:off x="5475" y="2801"/>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01" name="Rectangle 99"/>
            <p:cNvSpPr>
              <a:spLocks noChangeArrowheads="1"/>
            </p:cNvSpPr>
            <p:nvPr userDrawn="1"/>
          </p:nvSpPr>
          <p:spPr bwMode="auto">
            <a:xfrm>
              <a:off x="5633" y="2853"/>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02" name="Rectangle 100"/>
            <p:cNvSpPr>
              <a:spLocks noChangeArrowheads="1"/>
            </p:cNvSpPr>
            <p:nvPr userDrawn="1"/>
          </p:nvSpPr>
          <p:spPr bwMode="auto">
            <a:xfrm>
              <a:off x="5527" y="2853"/>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03" name="Rectangle 101"/>
            <p:cNvSpPr>
              <a:spLocks noChangeArrowheads="1"/>
            </p:cNvSpPr>
            <p:nvPr userDrawn="1"/>
          </p:nvSpPr>
          <p:spPr bwMode="auto">
            <a:xfrm>
              <a:off x="5633" y="2907"/>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04" name="Rectangle 102"/>
            <p:cNvSpPr>
              <a:spLocks noChangeArrowheads="1"/>
            </p:cNvSpPr>
            <p:nvPr userDrawn="1"/>
          </p:nvSpPr>
          <p:spPr bwMode="auto">
            <a:xfrm>
              <a:off x="5581" y="2907"/>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05" name="Rectangle 103"/>
            <p:cNvSpPr>
              <a:spLocks noChangeArrowheads="1"/>
            </p:cNvSpPr>
            <p:nvPr userDrawn="1"/>
          </p:nvSpPr>
          <p:spPr bwMode="auto">
            <a:xfrm>
              <a:off x="5475" y="2907"/>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06" name="Rectangle 104"/>
            <p:cNvSpPr>
              <a:spLocks noChangeArrowheads="1"/>
            </p:cNvSpPr>
            <p:nvPr userDrawn="1"/>
          </p:nvSpPr>
          <p:spPr bwMode="auto">
            <a:xfrm>
              <a:off x="5633" y="2959"/>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07" name="Rectangle 105"/>
            <p:cNvSpPr>
              <a:spLocks noChangeArrowheads="1"/>
            </p:cNvSpPr>
            <p:nvPr userDrawn="1"/>
          </p:nvSpPr>
          <p:spPr bwMode="auto">
            <a:xfrm>
              <a:off x="5581" y="2959"/>
              <a:ext cx="52"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08" name="Rectangle 106"/>
            <p:cNvSpPr>
              <a:spLocks noChangeArrowheads="1"/>
            </p:cNvSpPr>
            <p:nvPr userDrawn="1"/>
          </p:nvSpPr>
          <p:spPr bwMode="auto">
            <a:xfrm>
              <a:off x="5527" y="2959"/>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09" name="Rectangle 107"/>
            <p:cNvSpPr>
              <a:spLocks noChangeArrowheads="1"/>
            </p:cNvSpPr>
            <p:nvPr userDrawn="1"/>
          </p:nvSpPr>
          <p:spPr bwMode="auto">
            <a:xfrm>
              <a:off x="5633" y="3013"/>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10" name="Rectangle 108"/>
            <p:cNvSpPr>
              <a:spLocks noChangeArrowheads="1"/>
            </p:cNvSpPr>
            <p:nvPr userDrawn="1"/>
          </p:nvSpPr>
          <p:spPr bwMode="auto">
            <a:xfrm>
              <a:off x="5475" y="3013"/>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11" name="Rectangle 109"/>
            <p:cNvSpPr>
              <a:spLocks noChangeArrowheads="1"/>
            </p:cNvSpPr>
            <p:nvPr userDrawn="1"/>
          </p:nvSpPr>
          <p:spPr bwMode="auto">
            <a:xfrm>
              <a:off x="5633" y="3065"/>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12" name="Rectangle 110"/>
            <p:cNvSpPr>
              <a:spLocks noChangeArrowheads="1"/>
            </p:cNvSpPr>
            <p:nvPr userDrawn="1"/>
          </p:nvSpPr>
          <p:spPr bwMode="auto">
            <a:xfrm>
              <a:off x="5581" y="3065"/>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13" name="Rectangle 111"/>
            <p:cNvSpPr>
              <a:spLocks noChangeArrowheads="1"/>
            </p:cNvSpPr>
            <p:nvPr userDrawn="1"/>
          </p:nvSpPr>
          <p:spPr bwMode="auto">
            <a:xfrm>
              <a:off x="5527" y="3065"/>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14" name="Rectangle 112"/>
            <p:cNvSpPr>
              <a:spLocks noChangeArrowheads="1"/>
            </p:cNvSpPr>
            <p:nvPr userDrawn="1"/>
          </p:nvSpPr>
          <p:spPr bwMode="auto">
            <a:xfrm>
              <a:off x="5633" y="3117"/>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15" name="Rectangle 113"/>
            <p:cNvSpPr>
              <a:spLocks noChangeArrowheads="1"/>
            </p:cNvSpPr>
            <p:nvPr userDrawn="1"/>
          </p:nvSpPr>
          <p:spPr bwMode="auto">
            <a:xfrm>
              <a:off x="5581" y="3117"/>
              <a:ext cx="52"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16" name="Rectangle 114"/>
            <p:cNvSpPr>
              <a:spLocks noChangeArrowheads="1"/>
            </p:cNvSpPr>
            <p:nvPr userDrawn="1"/>
          </p:nvSpPr>
          <p:spPr bwMode="auto">
            <a:xfrm>
              <a:off x="5633" y="3171"/>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17" name="Rectangle 115"/>
            <p:cNvSpPr>
              <a:spLocks noChangeArrowheads="1"/>
            </p:cNvSpPr>
            <p:nvPr userDrawn="1"/>
          </p:nvSpPr>
          <p:spPr bwMode="auto">
            <a:xfrm>
              <a:off x="5527" y="3171"/>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18" name="Rectangle 116"/>
            <p:cNvSpPr>
              <a:spLocks noChangeArrowheads="1"/>
            </p:cNvSpPr>
            <p:nvPr userDrawn="1"/>
          </p:nvSpPr>
          <p:spPr bwMode="auto">
            <a:xfrm>
              <a:off x="5633" y="3223"/>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19" name="Rectangle 117"/>
            <p:cNvSpPr>
              <a:spLocks noChangeArrowheads="1"/>
            </p:cNvSpPr>
            <p:nvPr userDrawn="1"/>
          </p:nvSpPr>
          <p:spPr bwMode="auto">
            <a:xfrm>
              <a:off x="5581" y="3223"/>
              <a:ext cx="52"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20" name="Rectangle 118"/>
            <p:cNvSpPr>
              <a:spLocks noChangeArrowheads="1"/>
            </p:cNvSpPr>
            <p:nvPr userDrawn="1"/>
          </p:nvSpPr>
          <p:spPr bwMode="auto">
            <a:xfrm>
              <a:off x="5475" y="3223"/>
              <a:ext cx="52"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21" name="Rectangle 119"/>
            <p:cNvSpPr>
              <a:spLocks noChangeArrowheads="1"/>
            </p:cNvSpPr>
            <p:nvPr userDrawn="1"/>
          </p:nvSpPr>
          <p:spPr bwMode="auto">
            <a:xfrm>
              <a:off x="5633" y="3277"/>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22" name="Rectangle 120"/>
            <p:cNvSpPr>
              <a:spLocks noChangeArrowheads="1"/>
            </p:cNvSpPr>
            <p:nvPr userDrawn="1"/>
          </p:nvSpPr>
          <p:spPr bwMode="auto">
            <a:xfrm>
              <a:off x="5581" y="3277"/>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23" name="Rectangle 121"/>
            <p:cNvSpPr>
              <a:spLocks noChangeArrowheads="1"/>
            </p:cNvSpPr>
            <p:nvPr userDrawn="1"/>
          </p:nvSpPr>
          <p:spPr bwMode="auto">
            <a:xfrm>
              <a:off x="5527" y="3277"/>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24" name="Rectangle 122"/>
            <p:cNvSpPr>
              <a:spLocks noChangeArrowheads="1"/>
            </p:cNvSpPr>
            <p:nvPr userDrawn="1"/>
          </p:nvSpPr>
          <p:spPr bwMode="auto">
            <a:xfrm>
              <a:off x="5633" y="3329"/>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25" name="Rectangle 123"/>
            <p:cNvSpPr>
              <a:spLocks noChangeArrowheads="1"/>
            </p:cNvSpPr>
            <p:nvPr userDrawn="1"/>
          </p:nvSpPr>
          <p:spPr bwMode="auto">
            <a:xfrm>
              <a:off x="5581" y="3329"/>
              <a:ext cx="52"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26" name="Rectangle 124"/>
            <p:cNvSpPr>
              <a:spLocks noChangeArrowheads="1"/>
            </p:cNvSpPr>
            <p:nvPr userDrawn="1"/>
          </p:nvSpPr>
          <p:spPr bwMode="auto">
            <a:xfrm>
              <a:off x="5475" y="3329"/>
              <a:ext cx="52"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27" name="Rectangle 125"/>
            <p:cNvSpPr>
              <a:spLocks noChangeArrowheads="1"/>
            </p:cNvSpPr>
            <p:nvPr userDrawn="1"/>
          </p:nvSpPr>
          <p:spPr bwMode="auto">
            <a:xfrm>
              <a:off x="5633" y="3383"/>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28" name="Rectangle 126"/>
            <p:cNvSpPr>
              <a:spLocks noChangeArrowheads="1"/>
            </p:cNvSpPr>
            <p:nvPr userDrawn="1"/>
          </p:nvSpPr>
          <p:spPr bwMode="auto">
            <a:xfrm>
              <a:off x="5581" y="3383"/>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29" name="Rectangle 127"/>
            <p:cNvSpPr>
              <a:spLocks noChangeArrowheads="1"/>
            </p:cNvSpPr>
            <p:nvPr userDrawn="1"/>
          </p:nvSpPr>
          <p:spPr bwMode="auto">
            <a:xfrm>
              <a:off x="5527" y="3383"/>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30" name="Rectangle 128"/>
            <p:cNvSpPr>
              <a:spLocks noChangeArrowheads="1"/>
            </p:cNvSpPr>
            <p:nvPr userDrawn="1"/>
          </p:nvSpPr>
          <p:spPr bwMode="auto">
            <a:xfrm>
              <a:off x="5633" y="3435"/>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31" name="Rectangle 129"/>
            <p:cNvSpPr>
              <a:spLocks noChangeArrowheads="1"/>
            </p:cNvSpPr>
            <p:nvPr userDrawn="1"/>
          </p:nvSpPr>
          <p:spPr bwMode="auto">
            <a:xfrm>
              <a:off x="5633" y="3489"/>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32" name="Rectangle 130"/>
            <p:cNvSpPr>
              <a:spLocks noChangeArrowheads="1"/>
            </p:cNvSpPr>
            <p:nvPr userDrawn="1"/>
          </p:nvSpPr>
          <p:spPr bwMode="auto">
            <a:xfrm>
              <a:off x="5581" y="3489"/>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33" name="Rectangle 131"/>
            <p:cNvSpPr>
              <a:spLocks noChangeArrowheads="1"/>
            </p:cNvSpPr>
            <p:nvPr userDrawn="1"/>
          </p:nvSpPr>
          <p:spPr bwMode="auto">
            <a:xfrm>
              <a:off x="5527" y="3489"/>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34" name="Rectangle 132"/>
            <p:cNvSpPr>
              <a:spLocks noChangeArrowheads="1"/>
            </p:cNvSpPr>
            <p:nvPr userDrawn="1"/>
          </p:nvSpPr>
          <p:spPr bwMode="auto">
            <a:xfrm>
              <a:off x="5633" y="3541"/>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35" name="Rectangle 133"/>
            <p:cNvSpPr>
              <a:spLocks noChangeArrowheads="1"/>
            </p:cNvSpPr>
            <p:nvPr userDrawn="1"/>
          </p:nvSpPr>
          <p:spPr bwMode="auto">
            <a:xfrm>
              <a:off x="5581" y="3541"/>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36" name="Rectangle 134"/>
            <p:cNvSpPr>
              <a:spLocks noChangeArrowheads="1"/>
            </p:cNvSpPr>
            <p:nvPr userDrawn="1"/>
          </p:nvSpPr>
          <p:spPr bwMode="auto">
            <a:xfrm>
              <a:off x="5475" y="3541"/>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37" name="Rectangle 135"/>
            <p:cNvSpPr>
              <a:spLocks noChangeArrowheads="1"/>
            </p:cNvSpPr>
            <p:nvPr userDrawn="1"/>
          </p:nvSpPr>
          <p:spPr bwMode="auto">
            <a:xfrm>
              <a:off x="5633" y="3593"/>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38" name="Rectangle 136"/>
            <p:cNvSpPr>
              <a:spLocks noChangeArrowheads="1"/>
            </p:cNvSpPr>
            <p:nvPr userDrawn="1"/>
          </p:nvSpPr>
          <p:spPr bwMode="auto">
            <a:xfrm>
              <a:off x="5527" y="3593"/>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39" name="Rectangle 137"/>
            <p:cNvSpPr>
              <a:spLocks noChangeArrowheads="1"/>
            </p:cNvSpPr>
            <p:nvPr userDrawn="1"/>
          </p:nvSpPr>
          <p:spPr bwMode="auto">
            <a:xfrm>
              <a:off x="5633" y="3647"/>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40" name="Rectangle 138"/>
            <p:cNvSpPr>
              <a:spLocks noChangeArrowheads="1"/>
            </p:cNvSpPr>
            <p:nvPr userDrawn="1"/>
          </p:nvSpPr>
          <p:spPr bwMode="auto">
            <a:xfrm>
              <a:off x="5581" y="3647"/>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41" name="Rectangle 139"/>
            <p:cNvSpPr>
              <a:spLocks noChangeArrowheads="1"/>
            </p:cNvSpPr>
            <p:nvPr userDrawn="1"/>
          </p:nvSpPr>
          <p:spPr bwMode="auto">
            <a:xfrm>
              <a:off x="5475" y="3699"/>
              <a:ext cx="52" cy="53"/>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42" name="Rectangle 140"/>
            <p:cNvSpPr>
              <a:spLocks noChangeArrowheads="1"/>
            </p:cNvSpPr>
            <p:nvPr userDrawn="1"/>
          </p:nvSpPr>
          <p:spPr bwMode="auto">
            <a:xfrm>
              <a:off x="5633" y="3699"/>
              <a:ext cx="54" cy="53"/>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43" name="Rectangle 141"/>
            <p:cNvSpPr>
              <a:spLocks noChangeArrowheads="1"/>
            </p:cNvSpPr>
            <p:nvPr userDrawn="1"/>
          </p:nvSpPr>
          <p:spPr bwMode="auto">
            <a:xfrm>
              <a:off x="5581" y="3699"/>
              <a:ext cx="52" cy="53"/>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44" name="Rectangle 142"/>
            <p:cNvSpPr>
              <a:spLocks noChangeArrowheads="1"/>
            </p:cNvSpPr>
            <p:nvPr userDrawn="1"/>
          </p:nvSpPr>
          <p:spPr bwMode="auto">
            <a:xfrm>
              <a:off x="5633" y="3752"/>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45" name="Rectangle 143"/>
            <p:cNvSpPr>
              <a:spLocks noChangeArrowheads="1"/>
            </p:cNvSpPr>
            <p:nvPr userDrawn="1"/>
          </p:nvSpPr>
          <p:spPr bwMode="auto">
            <a:xfrm>
              <a:off x="5527" y="3752"/>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46" name="Rectangle 144"/>
            <p:cNvSpPr>
              <a:spLocks noChangeArrowheads="1"/>
            </p:cNvSpPr>
            <p:nvPr userDrawn="1"/>
          </p:nvSpPr>
          <p:spPr bwMode="auto">
            <a:xfrm>
              <a:off x="5633" y="3804"/>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47" name="Rectangle 145"/>
            <p:cNvSpPr>
              <a:spLocks noChangeArrowheads="1"/>
            </p:cNvSpPr>
            <p:nvPr userDrawn="1"/>
          </p:nvSpPr>
          <p:spPr bwMode="auto">
            <a:xfrm>
              <a:off x="5581" y="3804"/>
              <a:ext cx="52"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48" name="Rectangle 146"/>
            <p:cNvSpPr>
              <a:spLocks noChangeArrowheads="1"/>
            </p:cNvSpPr>
            <p:nvPr userDrawn="1"/>
          </p:nvSpPr>
          <p:spPr bwMode="auto">
            <a:xfrm>
              <a:off x="5527" y="3804"/>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49" name="Rectangle 147"/>
            <p:cNvSpPr>
              <a:spLocks noChangeArrowheads="1"/>
            </p:cNvSpPr>
            <p:nvPr userDrawn="1"/>
          </p:nvSpPr>
          <p:spPr bwMode="auto">
            <a:xfrm>
              <a:off x="5633" y="3858"/>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50" name="Rectangle 148"/>
            <p:cNvSpPr>
              <a:spLocks noChangeArrowheads="1"/>
            </p:cNvSpPr>
            <p:nvPr userDrawn="1"/>
          </p:nvSpPr>
          <p:spPr bwMode="auto">
            <a:xfrm>
              <a:off x="5581" y="3858"/>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51" name="Rectangle 149"/>
            <p:cNvSpPr>
              <a:spLocks noChangeArrowheads="1"/>
            </p:cNvSpPr>
            <p:nvPr userDrawn="1"/>
          </p:nvSpPr>
          <p:spPr bwMode="auto">
            <a:xfrm>
              <a:off x="5527" y="3858"/>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52" name="Rectangle 150"/>
            <p:cNvSpPr>
              <a:spLocks noChangeArrowheads="1"/>
            </p:cNvSpPr>
            <p:nvPr userDrawn="1"/>
          </p:nvSpPr>
          <p:spPr bwMode="auto">
            <a:xfrm>
              <a:off x="5475" y="3858"/>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53" name="Rectangle 151"/>
            <p:cNvSpPr>
              <a:spLocks noChangeArrowheads="1"/>
            </p:cNvSpPr>
            <p:nvPr userDrawn="1"/>
          </p:nvSpPr>
          <p:spPr bwMode="auto">
            <a:xfrm>
              <a:off x="5633" y="1956"/>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54" name="Rectangle 152"/>
            <p:cNvSpPr>
              <a:spLocks noChangeArrowheads="1"/>
            </p:cNvSpPr>
            <p:nvPr userDrawn="1"/>
          </p:nvSpPr>
          <p:spPr bwMode="auto">
            <a:xfrm>
              <a:off x="5581" y="1956"/>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55" name="Rectangle 153"/>
            <p:cNvSpPr>
              <a:spLocks noChangeArrowheads="1"/>
            </p:cNvSpPr>
            <p:nvPr userDrawn="1"/>
          </p:nvSpPr>
          <p:spPr bwMode="auto">
            <a:xfrm>
              <a:off x="5527" y="1956"/>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56" name="Rectangle 154"/>
            <p:cNvSpPr>
              <a:spLocks noChangeArrowheads="1"/>
            </p:cNvSpPr>
            <p:nvPr userDrawn="1"/>
          </p:nvSpPr>
          <p:spPr bwMode="auto">
            <a:xfrm>
              <a:off x="5633" y="2008"/>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57" name="Rectangle 155"/>
            <p:cNvSpPr>
              <a:spLocks noChangeArrowheads="1"/>
            </p:cNvSpPr>
            <p:nvPr userDrawn="1"/>
          </p:nvSpPr>
          <p:spPr bwMode="auto">
            <a:xfrm>
              <a:off x="5527" y="2114"/>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58" name="Rectangle 156"/>
            <p:cNvSpPr>
              <a:spLocks noChangeArrowheads="1"/>
            </p:cNvSpPr>
            <p:nvPr userDrawn="1"/>
          </p:nvSpPr>
          <p:spPr bwMode="auto">
            <a:xfrm>
              <a:off x="5527" y="2008"/>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59" name="Rectangle 157"/>
            <p:cNvSpPr>
              <a:spLocks noChangeArrowheads="1"/>
            </p:cNvSpPr>
            <p:nvPr userDrawn="1"/>
          </p:nvSpPr>
          <p:spPr bwMode="auto">
            <a:xfrm>
              <a:off x="5633" y="2062"/>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60" name="Rectangle 158"/>
            <p:cNvSpPr>
              <a:spLocks noChangeArrowheads="1"/>
            </p:cNvSpPr>
            <p:nvPr userDrawn="1"/>
          </p:nvSpPr>
          <p:spPr bwMode="auto">
            <a:xfrm>
              <a:off x="5581" y="2062"/>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61" name="Rectangle 159"/>
            <p:cNvSpPr>
              <a:spLocks noChangeArrowheads="1"/>
            </p:cNvSpPr>
            <p:nvPr userDrawn="1"/>
          </p:nvSpPr>
          <p:spPr bwMode="auto">
            <a:xfrm>
              <a:off x="5475" y="2062"/>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62" name="Rectangle 160"/>
            <p:cNvSpPr>
              <a:spLocks noChangeArrowheads="1"/>
            </p:cNvSpPr>
            <p:nvPr userDrawn="1"/>
          </p:nvSpPr>
          <p:spPr bwMode="auto">
            <a:xfrm>
              <a:off x="5633" y="2114"/>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63" name="Rectangle 161"/>
            <p:cNvSpPr>
              <a:spLocks noChangeArrowheads="1"/>
            </p:cNvSpPr>
            <p:nvPr userDrawn="1"/>
          </p:nvSpPr>
          <p:spPr bwMode="auto">
            <a:xfrm>
              <a:off x="5633" y="2168"/>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64" name="Rectangle 162"/>
            <p:cNvSpPr>
              <a:spLocks noChangeArrowheads="1"/>
            </p:cNvSpPr>
            <p:nvPr userDrawn="1"/>
          </p:nvSpPr>
          <p:spPr bwMode="auto">
            <a:xfrm>
              <a:off x="5581" y="2168"/>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65" name="Rectangle 163"/>
            <p:cNvSpPr>
              <a:spLocks noChangeArrowheads="1"/>
            </p:cNvSpPr>
            <p:nvPr userDrawn="1"/>
          </p:nvSpPr>
          <p:spPr bwMode="auto">
            <a:xfrm>
              <a:off x="5633" y="2220"/>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66" name="Rectangle 164"/>
            <p:cNvSpPr>
              <a:spLocks noChangeArrowheads="1"/>
            </p:cNvSpPr>
            <p:nvPr userDrawn="1"/>
          </p:nvSpPr>
          <p:spPr bwMode="auto">
            <a:xfrm>
              <a:off x="5581" y="2220"/>
              <a:ext cx="52"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67" name="Rectangle 165"/>
            <p:cNvSpPr>
              <a:spLocks noChangeArrowheads="1"/>
            </p:cNvSpPr>
            <p:nvPr userDrawn="1"/>
          </p:nvSpPr>
          <p:spPr bwMode="auto">
            <a:xfrm>
              <a:off x="5527" y="2220"/>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68" name="Rectangle 166"/>
            <p:cNvSpPr>
              <a:spLocks noChangeArrowheads="1"/>
            </p:cNvSpPr>
            <p:nvPr userDrawn="1"/>
          </p:nvSpPr>
          <p:spPr bwMode="auto">
            <a:xfrm>
              <a:off x="5633" y="2272"/>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69" name="Rectangle 167"/>
            <p:cNvSpPr>
              <a:spLocks noChangeArrowheads="1"/>
            </p:cNvSpPr>
            <p:nvPr userDrawn="1"/>
          </p:nvSpPr>
          <p:spPr bwMode="auto">
            <a:xfrm>
              <a:off x="5633" y="2326"/>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70" name="Rectangle 168"/>
            <p:cNvSpPr>
              <a:spLocks noChangeArrowheads="1"/>
            </p:cNvSpPr>
            <p:nvPr userDrawn="1"/>
          </p:nvSpPr>
          <p:spPr bwMode="auto">
            <a:xfrm>
              <a:off x="5581" y="2272"/>
              <a:ext cx="52"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71" name="Rectangle 169"/>
            <p:cNvSpPr>
              <a:spLocks noChangeArrowheads="1"/>
            </p:cNvSpPr>
            <p:nvPr userDrawn="1"/>
          </p:nvSpPr>
          <p:spPr bwMode="auto">
            <a:xfrm>
              <a:off x="5527" y="2326"/>
              <a:ext cx="54" cy="52"/>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72" name="Rectangle 170"/>
            <p:cNvSpPr>
              <a:spLocks noChangeArrowheads="1"/>
            </p:cNvSpPr>
            <p:nvPr userDrawn="1"/>
          </p:nvSpPr>
          <p:spPr bwMode="auto">
            <a:xfrm>
              <a:off x="5633" y="2378"/>
              <a:ext cx="54"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73" name="Rectangle 171"/>
            <p:cNvSpPr>
              <a:spLocks noChangeArrowheads="1"/>
            </p:cNvSpPr>
            <p:nvPr userDrawn="1"/>
          </p:nvSpPr>
          <p:spPr bwMode="auto">
            <a:xfrm>
              <a:off x="5581" y="2378"/>
              <a:ext cx="52" cy="54"/>
            </a:xfrm>
            <a:prstGeom prst="rect">
              <a:avLst/>
            </a:prstGeom>
            <a:solidFill>
              <a:srgbClr val="C32D9B"/>
            </a:solidFill>
            <a:ln w="15875">
              <a:solidFill>
                <a:srgbClr val="FFFFFF"/>
              </a:solidFill>
              <a:miter lim="800000"/>
              <a:headEnd/>
              <a:tailEnd/>
            </a:ln>
          </p:spPr>
          <p:txBody>
            <a:bodyPr/>
            <a:lstStyle/>
            <a:p>
              <a:pPr>
                <a:defRPr/>
              </a:pPr>
              <a:endParaRPr lang="de-AT"/>
            </a:p>
          </p:txBody>
        </p:sp>
        <p:sp>
          <p:nvSpPr>
            <p:cNvPr id="174" name="Rectangle 172"/>
            <p:cNvSpPr>
              <a:spLocks noChangeArrowheads="1"/>
            </p:cNvSpPr>
            <p:nvPr userDrawn="1"/>
          </p:nvSpPr>
          <p:spPr bwMode="auto">
            <a:xfrm>
              <a:off x="5475" y="2378"/>
              <a:ext cx="52"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75" name="Rectangle 173"/>
            <p:cNvSpPr>
              <a:spLocks noChangeArrowheads="1"/>
            </p:cNvSpPr>
            <p:nvPr userDrawn="1"/>
          </p:nvSpPr>
          <p:spPr bwMode="auto">
            <a:xfrm>
              <a:off x="5581" y="1798"/>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76" name="Rectangle 174"/>
            <p:cNvSpPr>
              <a:spLocks noChangeArrowheads="1"/>
            </p:cNvSpPr>
            <p:nvPr userDrawn="1"/>
          </p:nvSpPr>
          <p:spPr bwMode="auto">
            <a:xfrm>
              <a:off x="5581" y="477"/>
              <a:ext cx="52"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77" name="Rectangle 175"/>
            <p:cNvSpPr>
              <a:spLocks noChangeArrowheads="1"/>
            </p:cNvSpPr>
            <p:nvPr userDrawn="1"/>
          </p:nvSpPr>
          <p:spPr bwMode="auto">
            <a:xfrm>
              <a:off x="5633" y="477"/>
              <a:ext cx="54" cy="53"/>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78" name="Rectangle 176"/>
            <p:cNvSpPr>
              <a:spLocks noChangeArrowheads="1"/>
            </p:cNvSpPr>
            <p:nvPr userDrawn="1"/>
          </p:nvSpPr>
          <p:spPr bwMode="auto">
            <a:xfrm>
              <a:off x="5527" y="424"/>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79" name="Rectangle 177"/>
            <p:cNvSpPr>
              <a:spLocks noChangeArrowheads="1"/>
            </p:cNvSpPr>
            <p:nvPr userDrawn="1"/>
          </p:nvSpPr>
          <p:spPr bwMode="auto">
            <a:xfrm>
              <a:off x="5581" y="424"/>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80" name="Rectangle 178"/>
            <p:cNvSpPr>
              <a:spLocks noChangeArrowheads="1"/>
            </p:cNvSpPr>
            <p:nvPr userDrawn="1"/>
          </p:nvSpPr>
          <p:spPr bwMode="auto">
            <a:xfrm>
              <a:off x="5633" y="424"/>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81" name="Rectangle 179"/>
            <p:cNvSpPr>
              <a:spLocks noChangeArrowheads="1"/>
            </p:cNvSpPr>
            <p:nvPr userDrawn="1"/>
          </p:nvSpPr>
          <p:spPr bwMode="auto">
            <a:xfrm>
              <a:off x="5633" y="372"/>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82" name="Rectangle 180"/>
            <p:cNvSpPr>
              <a:spLocks noChangeArrowheads="1"/>
            </p:cNvSpPr>
            <p:nvPr userDrawn="1"/>
          </p:nvSpPr>
          <p:spPr bwMode="auto">
            <a:xfrm>
              <a:off x="5475" y="372"/>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83" name="Rectangle 181"/>
            <p:cNvSpPr>
              <a:spLocks noChangeArrowheads="1"/>
            </p:cNvSpPr>
            <p:nvPr userDrawn="1"/>
          </p:nvSpPr>
          <p:spPr bwMode="auto">
            <a:xfrm>
              <a:off x="5527" y="318"/>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84" name="Rectangle 182"/>
            <p:cNvSpPr>
              <a:spLocks noChangeArrowheads="1"/>
            </p:cNvSpPr>
            <p:nvPr userDrawn="1"/>
          </p:nvSpPr>
          <p:spPr bwMode="auto">
            <a:xfrm>
              <a:off x="5581" y="318"/>
              <a:ext cx="52"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85" name="Rectangle 183"/>
            <p:cNvSpPr>
              <a:spLocks noChangeArrowheads="1"/>
            </p:cNvSpPr>
            <p:nvPr userDrawn="1"/>
          </p:nvSpPr>
          <p:spPr bwMode="auto">
            <a:xfrm>
              <a:off x="5633" y="318"/>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86" name="Rectangle 184"/>
            <p:cNvSpPr>
              <a:spLocks noChangeArrowheads="1"/>
            </p:cNvSpPr>
            <p:nvPr userDrawn="1"/>
          </p:nvSpPr>
          <p:spPr bwMode="auto">
            <a:xfrm>
              <a:off x="5581" y="266"/>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87" name="Rectangle 185"/>
            <p:cNvSpPr>
              <a:spLocks noChangeArrowheads="1"/>
            </p:cNvSpPr>
            <p:nvPr userDrawn="1"/>
          </p:nvSpPr>
          <p:spPr bwMode="auto">
            <a:xfrm>
              <a:off x="5633" y="266"/>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88" name="Rectangle 186"/>
            <p:cNvSpPr>
              <a:spLocks noChangeArrowheads="1"/>
            </p:cNvSpPr>
            <p:nvPr userDrawn="1"/>
          </p:nvSpPr>
          <p:spPr bwMode="auto">
            <a:xfrm>
              <a:off x="5527" y="212"/>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89" name="Rectangle 187"/>
            <p:cNvSpPr>
              <a:spLocks noChangeArrowheads="1"/>
            </p:cNvSpPr>
            <p:nvPr userDrawn="1"/>
          </p:nvSpPr>
          <p:spPr bwMode="auto">
            <a:xfrm>
              <a:off x="5581" y="212"/>
              <a:ext cx="52"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90" name="Rectangle 188"/>
            <p:cNvSpPr>
              <a:spLocks noChangeArrowheads="1"/>
            </p:cNvSpPr>
            <p:nvPr userDrawn="1"/>
          </p:nvSpPr>
          <p:spPr bwMode="auto">
            <a:xfrm>
              <a:off x="5633" y="212"/>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91" name="Rectangle 189"/>
            <p:cNvSpPr>
              <a:spLocks noChangeArrowheads="1"/>
            </p:cNvSpPr>
            <p:nvPr userDrawn="1"/>
          </p:nvSpPr>
          <p:spPr bwMode="auto">
            <a:xfrm>
              <a:off x="5476" y="214"/>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92" name="Rectangle 190"/>
            <p:cNvSpPr>
              <a:spLocks noChangeArrowheads="1"/>
            </p:cNvSpPr>
            <p:nvPr userDrawn="1"/>
          </p:nvSpPr>
          <p:spPr bwMode="auto">
            <a:xfrm>
              <a:off x="5527" y="160"/>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93" name="Rectangle 191"/>
            <p:cNvSpPr>
              <a:spLocks noChangeArrowheads="1"/>
            </p:cNvSpPr>
            <p:nvPr userDrawn="1"/>
          </p:nvSpPr>
          <p:spPr bwMode="auto">
            <a:xfrm>
              <a:off x="5581" y="160"/>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94" name="Rectangle 192"/>
            <p:cNvSpPr>
              <a:spLocks noChangeArrowheads="1"/>
            </p:cNvSpPr>
            <p:nvPr userDrawn="1"/>
          </p:nvSpPr>
          <p:spPr bwMode="auto">
            <a:xfrm>
              <a:off x="5633" y="160"/>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95" name="Rectangle 193"/>
            <p:cNvSpPr>
              <a:spLocks noChangeArrowheads="1"/>
            </p:cNvSpPr>
            <p:nvPr userDrawn="1"/>
          </p:nvSpPr>
          <p:spPr bwMode="auto">
            <a:xfrm>
              <a:off x="5581" y="106"/>
              <a:ext cx="52"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96" name="Rectangle 194"/>
            <p:cNvSpPr>
              <a:spLocks noChangeArrowheads="1"/>
            </p:cNvSpPr>
            <p:nvPr userDrawn="1"/>
          </p:nvSpPr>
          <p:spPr bwMode="auto">
            <a:xfrm>
              <a:off x="5633" y="106"/>
              <a:ext cx="54" cy="54"/>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97" name="Rectangle 195"/>
            <p:cNvSpPr>
              <a:spLocks noChangeArrowheads="1"/>
            </p:cNvSpPr>
            <p:nvPr userDrawn="1"/>
          </p:nvSpPr>
          <p:spPr bwMode="auto">
            <a:xfrm>
              <a:off x="5527" y="54"/>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98" name="Rectangle 196"/>
            <p:cNvSpPr>
              <a:spLocks noChangeArrowheads="1"/>
            </p:cNvSpPr>
            <p:nvPr userDrawn="1"/>
          </p:nvSpPr>
          <p:spPr bwMode="auto">
            <a:xfrm>
              <a:off x="5581" y="54"/>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199" name="Rectangle 197"/>
            <p:cNvSpPr>
              <a:spLocks noChangeArrowheads="1"/>
            </p:cNvSpPr>
            <p:nvPr userDrawn="1"/>
          </p:nvSpPr>
          <p:spPr bwMode="auto">
            <a:xfrm>
              <a:off x="5633" y="54"/>
              <a:ext cx="54" cy="52"/>
            </a:xfrm>
            <a:prstGeom prst="rect">
              <a:avLst/>
            </a:prstGeom>
            <a:solidFill>
              <a:srgbClr val="2AA3D8"/>
            </a:solidFill>
            <a:ln w="15875">
              <a:solidFill>
                <a:srgbClr val="FFFFFF"/>
              </a:solidFill>
              <a:miter lim="800000"/>
              <a:headEnd/>
              <a:tailEnd/>
            </a:ln>
          </p:spPr>
          <p:txBody>
            <a:bodyPr/>
            <a:lstStyle/>
            <a:p>
              <a:pPr>
                <a:defRPr/>
              </a:pPr>
              <a:endParaRPr lang="de-AT"/>
            </a:p>
          </p:txBody>
        </p:sp>
        <p:sp>
          <p:nvSpPr>
            <p:cNvPr id="200" name="Rectangle 198"/>
            <p:cNvSpPr>
              <a:spLocks noChangeArrowheads="1"/>
            </p:cNvSpPr>
            <p:nvPr userDrawn="1"/>
          </p:nvSpPr>
          <p:spPr bwMode="auto">
            <a:xfrm>
              <a:off x="5475" y="54"/>
              <a:ext cx="52" cy="52"/>
            </a:xfrm>
            <a:prstGeom prst="rect">
              <a:avLst/>
            </a:prstGeom>
            <a:solidFill>
              <a:srgbClr val="2AA3D8"/>
            </a:solidFill>
            <a:ln w="15875">
              <a:solidFill>
                <a:srgbClr val="FFFFFF"/>
              </a:solidFill>
              <a:miter lim="800000"/>
              <a:headEnd/>
              <a:tailEnd/>
            </a:ln>
          </p:spPr>
          <p:txBody>
            <a:bodyPr/>
            <a:lstStyle/>
            <a:p>
              <a:pPr>
                <a:defRPr/>
              </a:pPr>
              <a:endParaRPr lang="de-AT"/>
            </a:p>
          </p:txBody>
        </p:sp>
      </p:grpSp>
      <p:sp>
        <p:nvSpPr>
          <p:cNvPr id="273607" name="Rectangle 199"/>
          <p:cNvSpPr>
            <a:spLocks noGrp="1" noChangeArrowheads="1"/>
          </p:cNvSpPr>
          <p:nvPr>
            <p:ph type="ctrTitle"/>
          </p:nvPr>
        </p:nvSpPr>
        <p:spPr>
          <a:xfrm>
            <a:off x="191409" y="123614"/>
            <a:ext cx="8989445" cy="2919307"/>
          </a:xfrm>
        </p:spPr>
        <p:txBody>
          <a:bodyPr anchor="b" anchorCtr="1"/>
          <a:lstStyle>
            <a:lvl1pPr algn="ctr">
              <a:defRPr sz="4300" b="1">
                <a:solidFill>
                  <a:schemeClr val="accent1"/>
                </a:solidFill>
              </a:defRPr>
            </a:lvl1pPr>
          </a:lstStyle>
          <a:p>
            <a:r>
              <a:rPr lang="de-AT"/>
              <a:t>Click to edit Master title style</a:t>
            </a:r>
          </a:p>
        </p:txBody>
      </p:sp>
      <p:sp>
        <p:nvSpPr>
          <p:cNvPr id="273608" name="Rectangle 200"/>
          <p:cNvSpPr>
            <a:spLocks noGrp="1" noChangeArrowheads="1"/>
          </p:cNvSpPr>
          <p:nvPr>
            <p:ph type="subTitle" idx="1"/>
          </p:nvPr>
        </p:nvSpPr>
        <p:spPr>
          <a:xfrm>
            <a:off x="191409" y="3197014"/>
            <a:ext cx="8989445" cy="1535854"/>
          </a:xfrm>
        </p:spPr>
        <p:txBody>
          <a:bodyPr anchor="ctr"/>
          <a:lstStyle>
            <a:lvl1pPr marL="0" indent="0" algn="ctr">
              <a:buFont typeface="Arial" charset="0"/>
              <a:buNone/>
              <a:defRPr sz="3800"/>
            </a:lvl1pPr>
          </a:lstStyle>
          <a:p>
            <a:r>
              <a:rPr lang="de-AT"/>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0316" y="47413"/>
            <a:ext cx="2361275" cy="6759787"/>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191410" y="47413"/>
            <a:ext cx="6926293" cy="6759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Rectangle 28"/>
          <p:cNvSpPr>
            <a:spLocks noGrp="1" noChangeArrowheads="1"/>
          </p:cNvSpPr>
          <p:nvPr>
            <p:ph type="ftr" sz="quarter" idx="10"/>
          </p:nvPr>
        </p:nvSpPr>
        <p:spPr>
          <a:ln/>
        </p:spPr>
        <p:txBody>
          <a:bodyPr/>
          <a:lstStyle>
            <a:lvl1pPr>
              <a:defRPr/>
            </a:lvl1pPr>
          </a:lstStyle>
          <a:p>
            <a:pPr>
              <a:defRPr/>
            </a:pPr>
            <a:r>
              <a:rPr lang="de-AT" smtClean="0"/>
              <a:t>&lt;insert your name here&gt;</a:t>
            </a:r>
            <a:endParaRPr lang="de-AT"/>
          </a:p>
        </p:txBody>
      </p:sp>
      <p:sp>
        <p:nvSpPr>
          <p:cNvPr id="7" name="Slide Number Placeholder 6"/>
          <p:cNvSpPr>
            <a:spLocks noGrp="1"/>
          </p:cNvSpPr>
          <p:nvPr>
            <p:ph type="sldNum" sz="quarter" idx="11"/>
          </p:nvPr>
        </p:nvSpPr>
        <p:spPr/>
        <p:txBody>
          <a:bodyPr/>
          <a:lstStyle/>
          <a:p>
            <a:pPr>
              <a:defRPr/>
            </a:pPr>
            <a:fld id="{63707275-EA33-4C2C-A96C-B80BEB93EE54}" type="slidenum">
              <a:rPr lang="de-AT" smtClean="0"/>
              <a:pPr>
                <a:defRPr/>
              </a:pPr>
              <a:t>‹#›</a:t>
            </a:fld>
            <a:endParaRPr lang="de-A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9697" y="47413"/>
            <a:ext cx="8281401" cy="807721"/>
          </a:xfrm>
        </p:spPr>
        <p:txBody>
          <a:bodyPr/>
          <a:lstStyle/>
          <a:p>
            <a:r>
              <a:rPr lang="en-US" smtClean="0"/>
              <a:t>Click to edit Master title style</a:t>
            </a:r>
            <a:endParaRPr lang="de-AT"/>
          </a:p>
        </p:txBody>
      </p:sp>
      <p:sp>
        <p:nvSpPr>
          <p:cNvPr id="3" name="Table Placeholder 2"/>
          <p:cNvSpPr>
            <a:spLocks noGrp="1"/>
          </p:cNvSpPr>
          <p:nvPr>
            <p:ph type="tbl" idx="1"/>
          </p:nvPr>
        </p:nvSpPr>
        <p:spPr>
          <a:xfrm>
            <a:off x="191410" y="968587"/>
            <a:ext cx="9450181" cy="5838613"/>
          </a:xfrm>
        </p:spPr>
        <p:txBody>
          <a:bodyPr/>
          <a:lstStyle/>
          <a:p>
            <a:pPr lvl="0"/>
            <a:endParaRPr lang="de-AT" noProof="0" smtClean="0"/>
          </a:p>
        </p:txBody>
      </p:sp>
      <p:sp>
        <p:nvSpPr>
          <p:cNvPr id="4" name="Rectangle 28"/>
          <p:cNvSpPr>
            <a:spLocks noGrp="1" noChangeArrowheads="1"/>
          </p:cNvSpPr>
          <p:nvPr>
            <p:ph type="ftr" sz="quarter" idx="10"/>
          </p:nvPr>
        </p:nvSpPr>
        <p:spPr>
          <a:ln/>
        </p:spPr>
        <p:txBody>
          <a:bodyPr/>
          <a:lstStyle>
            <a:lvl1pPr>
              <a:defRPr/>
            </a:lvl1pPr>
          </a:lstStyle>
          <a:p>
            <a:pPr>
              <a:defRPr/>
            </a:pPr>
            <a:r>
              <a:rPr lang="de-AT" smtClean="0"/>
              <a:t>&lt;insert your name here&gt;</a:t>
            </a:r>
            <a:endParaRPr lang="de-AT"/>
          </a:p>
        </p:txBody>
      </p:sp>
      <p:sp>
        <p:nvSpPr>
          <p:cNvPr id="7" name="Slide Number Placeholder 6"/>
          <p:cNvSpPr>
            <a:spLocks noGrp="1"/>
          </p:cNvSpPr>
          <p:nvPr>
            <p:ph type="sldNum" sz="quarter" idx="11"/>
          </p:nvPr>
        </p:nvSpPr>
        <p:spPr/>
        <p:txBody>
          <a:bodyPr/>
          <a:lstStyle/>
          <a:p>
            <a:pPr>
              <a:defRPr/>
            </a:pPr>
            <a:fld id="{63707275-EA33-4C2C-A96C-B80BEB93EE54}" type="slidenum">
              <a:rPr lang="de-AT" smtClean="0"/>
              <a:pPr>
                <a:defRPr/>
              </a:pPr>
              <a:t>‹#›</a:t>
            </a:fld>
            <a:endParaRPr lang="de-AT"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9697" y="47413"/>
            <a:ext cx="8281401" cy="807721"/>
          </a:xfrm>
        </p:spPr>
        <p:txBody>
          <a:bodyPr/>
          <a:lstStyle/>
          <a:p>
            <a:r>
              <a:rPr lang="en-US" smtClean="0"/>
              <a:t>Click to edit Master title style</a:t>
            </a:r>
            <a:endParaRPr lang="de-AT"/>
          </a:p>
        </p:txBody>
      </p:sp>
      <p:sp>
        <p:nvSpPr>
          <p:cNvPr id="3" name="Text Placeholder 2"/>
          <p:cNvSpPr>
            <a:spLocks noGrp="1"/>
          </p:cNvSpPr>
          <p:nvPr>
            <p:ph type="body" sz="half" idx="1"/>
          </p:nvPr>
        </p:nvSpPr>
        <p:spPr>
          <a:xfrm>
            <a:off x="191410" y="968587"/>
            <a:ext cx="4642937" cy="58386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4" name="Content Placeholder 3"/>
          <p:cNvSpPr>
            <a:spLocks noGrp="1"/>
          </p:cNvSpPr>
          <p:nvPr>
            <p:ph sz="half" idx="2"/>
          </p:nvPr>
        </p:nvSpPr>
        <p:spPr>
          <a:xfrm>
            <a:off x="4996960" y="968587"/>
            <a:ext cx="4644631" cy="5838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Rectangle 28"/>
          <p:cNvSpPr>
            <a:spLocks noGrp="1" noChangeArrowheads="1"/>
          </p:cNvSpPr>
          <p:nvPr>
            <p:ph type="ftr" sz="quarter" idx="10"/>
          </p:nvPr>
        </p:nvSpPr>
        <p:spPr>
          <a:ln/>
        </p:spPr>
        <p:txBody>
          <a:bodyPr/>
          <a:lstStyle>
            <a:lvl1pPr>
              <a:defRPr/>
            </a:lvl1pPr>
          </a:lstStyle>
          <a:p>
            <a:pPr>
              <a:defRPr/>
            </a:pPr>
            <a:r>
              <a:rPr lang="de-AT" smtClean="0"/>
              <a:t>&lt;insert your name here&gt;</a:t>
            </a:r>
            <a:endParaRPr lang="de-AT" dirty="0"/>
          </a:p>
        </p:txBody>
      </p:sp>
      <p:sp>
        <p:nvSpPr>
          <p:cNvPr id="8" name="Slide Number Placeholder 7"/>
          <p:cNvSpPr>
            <a:spLocks noGrp="1"/>
          </p:cNvSpPr>
          <p:nvPr>
            <p:ph type="sldNum" sz="quarter" idx="11"/>
          </p:nvPr>
        </p:nvSpPr>
        <p:spPr/>
        <p:txBody>
          <a:bodyPr/>
          <a:lstStyle/>
          <a:p>
            <a:pPr>
              <a:defRPr/>
            </a:pPr>
            <a:fld id="{63707275-EA33-4C2C-A96C-B80BEB93EE54}" type="slidenum">
              <a:rPr lang="de-AT" smtClean="0"/>
              <a:pPr>
                <a:defRPr/>
              </a:pPr>
              <a:t>‹#›</a:t>
            </a:fld>
            <a:endParaRPr lang="de-AT"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4" name="Rectangle 28"/>
          <p:cNvSpPr>
            <a:spLocks noGrp="1" noChangeArrowheads="1"/>
          </p:cNvSpPr>
          <p:nvPr>
            <p:ph type="ftr" sz="quarter" idx="10"/>
          </p:nvPr>
        </p:nvSpPr>
        <p:spPr>
          <a:ln/>
        </p:spPr>
        <p:txBody>
          <a:bodyPr/>
          <a:lstStyle>
            <a:lvl1pPr>
              <a:defRPr/>
            </a:lvl1pPr>
          </a:lstStyle>
          <a:p>
            <a:pPr>
              <a:defRPr/>
            </a:pPr>
            <a:r>
              <a:rPr lang="de-AT" smtClean="0"/>
              <a:t>&lt;insert your name here&gt;</a:t>
            </a:r>
            <a:endParaRPr lang="de-AT" dirty="0"/>
          </a:p>
        </p:txBody>
      </p:sp>
      <p:sp>
        <p:nvSpPr>
          <p:cNvPr id="7" name="Slide Number Placeholder 6"/>
          <p:cNvSpPr>
            <a:spLocks noGrp="1"/>
          </p:cNvSpPr>
          <p:nvPr>
            <p:ph type="sldNum" sz="quarter" idx="11"/>
          </p:nvPr>
        </p:nvSpPr>
        <p:spPr/>
        <p:txBody>
          <a:bodyPr/>
          <a:lstStyle/>
          <a:p>
            <a:pPr>
              <a:defRPr/>
            </a:pPr>
            <a:fld id="{63707275-EA33-4C2C-A96C-B80BEB93EE54}" type="slidenum">
              <a:rPr lang="de-AT" smtClean="0"/>
              <a:pPr>
                <a:defRPr/>
              </a:pPr>
              <a:t>‹#›</a:t>
            </a:fld>
            <a:endParaRPr lang="de-AT"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0718" y="4700694"/>
            <a:ext cx="8293259" cy="1452880"/>
          </a:xfrm>
        </p:spPr>
        <p:txBody>
          <a:bodyPr anchor="t"/>
          <a:lstStyle>
            <a:lvl1pPr algn="l">
              <a:defRPr sz="4300" b="1" cap="all"/>
            </a:lvl1pPr>
          </a:lstStyle>
          <a:p>
            <a:r>
              <a:rPr lang="en-US" dirty="0" smtClean="0"/>
              <a:t>Click to edit Master title style</a:t>
            </a:r>
            <a:endParaRPr lang="de-AT" dirty="0"/>
          </a:p>
        </p:txBody>
      </p:sp>
      <p:sp>
        <p:nvSpPr>
          <p:cNvPr id="3" name="Text Placeholder 2"/>
          <p:cNvSpPr>
            <a:spLocks noGrp="1"/>
          </p:cNvSpPr>
          <p:nvPr>
            <p:ph type="body" idx="1"/>
          </p:nvPr>
        </p:nvSpPr>
        <p:spPr>
          <a:xfrm>
            <a:off x="770718" y="3100495"/>
            <a:ext cx="8293259" cy="1600199"/>
          </a:xfrm>
        </p:spPr>
        <p:txBody>
          <a:bodyPr anchor="b"/>
          <a:lstStyle>
            <a:lvl1pPr marL="0" indent="0">
              <a:buNone/>
              <a:defRPr sz="2100"/>
            </a:lvl1pPr>
            <a:lvl2pPr marL="487741" indent="0">
              <a:buNone/>
              <a:defRPr sz="1900"/>
            </a:lvl2pPr>
            <a:lvl3pPr marL="975482" indent="0">
              <a:buNone/>
              <a:defRPr sz="1700"/>
            </a:lvl3pPr>
            <a:lvl4pPr marL="1463223" indent="0">
              <a:buNone/>
              <a:defRPr sz="1500"/>
            </a:lvl4pPr>
            <a:lvl5pPr marL="1950964" indent="0">
              <a:buNone/>
              <a:defRPr sz="1500"/>
            </a:lvl5pPr>
            <a:lvl6pPr marL="2438705" indent="0">
              <a:buNone/>
              <a:defRPr sz="1500"/>
            </a:lvl6pPr>
            <a:lvl7pPr marL="2926446" indent="0">
              <a:buNone/>
              <a:defRPr sz="1500"/>
            </a:lvl7pPr>
            <a:lvl8pPr marL="3414187" indent="0">
              <a:buNone/>
              <a:defRPr sz="1500"/>
            </a:lvl8pPr>
            <a:lvl9pPr marL="3901928" indent="0">
              <a:buNone/>
              <a:defRPr sz="1500"/>
            </a:lvl9pPr>
          </a:lstStyle>
          <a:p>
            <a:pPr lvl="0"/>
            <a:r>
              <a:rPr lang="en-US" smtClean="0"/>
              <a:t>Click to edit Master text styles</a:t>
            </a:r>
          </a:p>
        </p:txBody>
      </p:sp>
      <p:sp>
        <p:nvSpPr>
          <p:cNvPr id="4" name="Rectangle 28"/>
          <p:cNvSpPr>
            <a:spLocks noGrp="1" noChangeArrowheads="1"/>
          </p:cNvSpPr>
          <p:nvPr>
            <p:ph type="ftr" sz="quarter" idx="10"/>
          </p:nvPr>
        </p:nvSpPr>
        <p:spPr>
          <a:ln/>
        </p:spPr>
        <p:txBody>
          <a:bodyPr/>
          <a:lstStyle>
            <a:lvl1pPr>
              <a:defRPr/>
            </a:lvl1pPr>
          </a:lstStyle>
          <a:p>
            <a:pPr>
              <a:defRPr/>
            </a:pPr>
            <a:r>
              <a:rPr lang="de-AT" smtClean="0"/>
              <a:t>&lt;insert your name here&gt;</a:t>
            </a:r>
            <a:endParaRPr lang="de-AT"/>
          </a:p>
        </p:txBody>
      </p:sp>
      <p:sp>
        <p:nvSpPr>
          <p:cNvPr id="7" name="Slide Number Placeholder 6"/>
          <p:cNvSpPr>
            <a:spLocks noGrp="1"/>
          </p:cNvSpPr>
          <p:nvPr>
            <p:ph type="sldNum" sz="quarter" idx="11"/>
          </p:nvPr>
        </p:nvSpPr>
        <p:spPr/>
        <p:txBody>
          <a:bodyPr/>
          <a:lstStyle/>
          <a:p>
            <a:pPr>
              <a:defRPr/>
            </a:pPr>
            <a:fld id="{63707275-EA33-4C2C-A96C-B80BEB93EE54}" type="slidenum">
              <a:rPr lang="de-AT" smtClean="0"/>
              <a:pPr>
                <a:defRPr/>
              </a:pPr>
              <a:t>‹#›</a:t>
            </a:fld>
            <a:endParaRPr lang="de-AT"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191410" y="968587"/>
            <a:ext cx="4642937" cy="5838613"/>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996960" y="968587"/>
            <a:ext cx="4644631" cy="5838613"/>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Rectangle 28"/>
          <p:cNvSpPr>
            <a:spLocks noGrp="1" noChangeArrowheads="1"/>
          </p:cNvSpPr>
          <p:nvPr>
            <p:ph type="ftr" sz="quarter" idx="10"/>
          </p:nvPr>
        </p:nvSpPr>
        <p:spPr>
          <a:ln/>
        </p:spPr>
        <p:txBody>
          <a:bodyPr/>
          <a:lstStyle>
            <a:lvl1pPr>
              <a:defRPr/>
            </a:lvl1pPr>
          </a:lstStyle>
          <a:p>
            <a:pPr>
              <a:defRPr/>
            </a:pPr>
            <a:r>
              <a:rPr lang="de-AT" smtClean="0"/>
              <a:t>&lt;insert your name here&gt;</a:t>
            </a:r>
            <a:endParaRPr lang="de-AT"/>
          </a:p>
        </p:txBody>
      </p:sp>
      <p:sp>
        <p:nvSpPr>
          <p:cNvPr id="8" name="Slide Number Placeholder 7"/>
          <p:cNvSpPr>
            <a:spLocks noGrp="1"/>
          </p:cNvSpPr>
          <p:nvPr>
            <p:ph type="sldNum" sz="quarter" idx="11"/>
          </p:nvPr>
        </p:nvSpPr>
        <p:spPr/>
        <p:txBody>
          <a:bodyPr/>
          <a:lstStyle/>
          <a:p>
            <a:pPr>
              <a:defRPr/>
            </a:pPr>
            <a:fld id="{63707275-EA33-4C2C-A96C-B80BEB93EE54}" type="slidenum">
              <a:rPr lang="de-AT" smtClean="0"/>
              <a:pPr>
                <a:defRPr/>
              </a:pPr>
              <a:t>‹#›</a:t>
            </a:fld>
            <a:endParaRPr lang="de-AT"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Rectangle 28"/>
          <p:cNvSpPr>
            <a:spLocks noGrp="1" noChangeArrowheads="1"/>
          </p:cNvSpPr>
          <p:nvPr>
            <p:ph type="ftr" sz="quarter" idx="10"/>
          </p:nvPr>
        </p:nvSpPr>
        <p:spPr>
          <a:ln/>
        </p:spPr>
        <p:txBody>
          <a:bodyPr/>
          <a:lstStyle>
            <a:lvl1pPr>
              <a:defRPr/>
            </a:lvl1pPr>
          </a:lstStyle>
          <a:p>
            <a:pPr>
              <a:defRPr/>
            </a:pPr>
            <a:r>
              <a:rPr lang="de-AT" smtClean="0"/>
              <a:t>&lt;insert your name here&gt;</a:t>
            </a:r>
            <a:endParaRPr lang="de-AT"/>
          </a:p>
        </p:txBody>
      </p:sp>
      <p:sp>
        <p:nvSpPr>
          <p:cNvPr id="6" name="Slide Number Placeholder 5"/>
          <p:cNvSpPr>
            <a:spLocks noGrp="1"/>
          </p:cNvSpPr>
          <p:nvPr>
            <p:ph type="sldNum" sz="quarter" idx="11"/>
          </p:nvPr>
        </p:nvSpPr>
        <p:spPr/>
        <p:txBody>
          <a:bodyPr/>
          <a:lstStyle/>
          <a:p>
            <a:pPr>
              <a:defRPr/>
            </a:pPr>
            <a:fld id="{63707275-EA33-4C2C-A96C-B80BEB93EE54}" type="slidenum">
              <a:rPr lang="de-AT" smtClean="0"/>
              <a:pPr>
                <a:defRPr/>
              </a:pPr>
              <a:t>‹#›</a:t>
            </a:fld>
            <a:endParaRPr lang="de-AT"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28"/>
          <p:cNvSpPr>
            <a:spLocks noGrp="1" noChangeArrowheads="1"/>
          </p:cNvSpPr>
          <p:nvPr>
            <p:ph type="ftr" sz="quarter" idx="10"/>
          </p:nvPr>
        </p:nvSpPr>
        <p:spPr>
          <a:ln/>
        </p:spPr>
        <p:txBody>
          <a:bodyPr/>
          <a:lstStyle>
            <a:lvl1pPr>
              <a:defRPr/>
            </a:lvl1pPr>
          </a:lstStyle>
          <a:p>
            <a:pPr>
              <a:defRPr/>
            </a:pPr>
            <a:r>
              <a:rPr lang="de-AT" smtClean="0"/>
              <a:t>&lt;insert your name here&gt;</a:t>
            </a:r>
            <a:endParaRPr lang="de-AT"/>
          </a:p>
        </p:txBody>
      </p:sp>
      <p:sp>
        <p:nvSpPr>
          <p:cNvPr id="6" name="Slide Number Placeholder 5"/>
          <p:cNvSpPr>
            <a:spLocks noGrp="1"/>
          </p:cNvSpPr>
          <p:nvPr>
            <p:ph type="sldNum" sz="quarter" idx="11"/>
          </p:nvPr>
        </p:nvSpPr>
        <p:spPr/>
        <p:txBody>
          <a:bodyPr/>
          <a:lstStyle/>
          <a:p>
            <a:pPr>
              <a:defRPr/>
            </a:pPr>
            <a:fld id="{63707275-EA33-4C2C-A96C-B80BEB93EE54}" type="slidenum">
              <a:rPr lang="de-AT" smtClean="0"/>
              <a:pPr>
                <a:defRPr/>
              </a:pPr>
              <a:t>‹#›</a:t>
            </a:fld>
            <a:endParaRPr lang="de-A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839" y="291253"/>
            <a:ext cx="3209912" cy="1239520"/>
          </a:xfrm>
        </p:spPr>
        <p:txBody>
          <a:bodyPr anchor="b"/>
          <a:lstStyle>
            <a:lvl1pPr algn="l">
              <a:defRPr sz="2100" b="1"/>
            </a:lvl1pPr>
          </a:lstStyle>
          <a:p>
            <a:r>
              <a:rPr lang="en-US" smtClean="0"/>
              <a:t>Click to edit Master title style</a:t>
            </a:r>
            <a:endParaRPr lang="de-AT"/>
          </a:p>
        </p:txBody>
      </p:sp>
      <p:sp>
        <p:nvSpPr>
          <p:cNvPr id="3" name="Content Placeholder 2"/>
          <p:cNvSpPr>
            <a:spLocks noGrp="1"/>
          </p:cNvSpPr>
          <p:nvPr>
            <p:ph idx="1"/>
          </p:nvPr>
        </p:nvSpPr>
        <p:spPr>
          <a:xfrm>
            <a:off x="3814628" y="291254"/>
            <a:ext cx="5454308" cy="6243321"/>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87839" y="1530774"/>
            <a:ext cx="3209912" cy="5003801"/>
          </a:xfrm>
        </p:spPr>
        <p:txBody>
          <a:bodyPr/>
          <a:lstStyle>
            <a:lvl1pPr marL="0" indent="0">
              <a:buNone/>
              <a:defRPr sz="1500"/>
            </a:lvl1pPr>
            <a:lvl2pPr marL="487741" indent="0">
              <a:buNone/>
              <a:defRPr sz="1300"/>
            </a:lvl2pPr>
            <a:lvl3pPr marL="975482" indent="0">
              <a:buNone/>
              <a:defRPr sz="1100"/>
            </a:lvl3pPr>
            <a:lvl4pPr marL="1463223" indent="0">
              <a:buNone/>
              <a:defRPr sz="1000"/>
            </a:lvl4pPr>
            <a:lvl5pPr marL="1950964" indent="0">
              <a:buNone/>
              <a:defRPr sz="1000"/>
            </a:lvl5pPr>
            <a:lvl6pPr marL="2438705" indent="0">
              <a:buNone/>
              <a:defRPr sz="1000"/>
            </a:lvl6pPr>
            <a:lvl7pPr marL="2926446" indent="0">
              <a:buNone/>
              <a:defRPr sz="1000"/>
            </a:lvl7pPr>
            <a:lvl8pPr marL="3414187" indent="0">
              <a:buNone/>
              <a:defRPr sz="1000"/>
            </a:lvl8pPr>
            <a:lvl9pPr marL="3901928" indent="0">
              <a:buNone/>
              <a:defRPr sz="1000"/>
            </a:lvl9pPr>
          </a:lstStyle>
          <a:p>
            <a:pPr lvl="0"/>
            <a:r>
              <a:rPr lang="en-US" smtClean="0"/>
              <a:t>Click to edit Master text styles</a:t>
            </a:r>
          </a:p>
        </p:txBody>
      </p:sp>
      <p:sp>
        <p:nvSpPr>
          <p:cNvPr id="5" name="Rectangle 28"/>
          <p:cNvSpPr>
            <a:spLocks noGrp="1" noChangeArrowheads="1"/>
          </p:cNvSpPr>
          <p:nvPr>
            <p:ph type="ftr" sz="quarter" idx="10"/>
          </p:nvPr>
        </p:nvSpPr>
        <p:spPr>
          <a:ln/>
        </p:spPr>
        <p:txBody>
          <a:bodyPr/>
          <a:lstStyle>
            <a:lvl1pPr>
              <a:defRPr/>
            </a:lvl1pPr>
          </a:lstStyle>
          <a:p>
            <a:pPr>
              <a:defRPr/>
            </a:pPr>
            <a:r>
              <a:rPr lang="de-AT" smtClean="0"/>
              <a:t>&lt;insert your name here&gt;</a:t>
            </a:r>
            <a:endParaRPr lang="de-AT"/>
          </a:p>
        </p:txBody>
      </p:sp>
      <p:sp>
        <p:nvSpPr>
          <p:cNvPr id="8" name="Slide Number Placeholder 7"/>
          <p:cNvSpPr>
            <a:spLocks noGrp="1"/>
          </p:cNvSpPr>
          <p:nvPr>
            <p:ph type="sldNum" sz="quarter" idx="11"/>
          </p:nvPr>
        </p:nvSpPr>
        <p:spPr/>
        <p:txBody>
          <a:bodyPr/>
          <a:lstStyle/>
          <a:p>
            <a:pPr>
              <a:defRPr/>
            </a:pPr>
            <a:fld id="{63707275-EA33-4C2C-A96C-B80BEB93EE54}" type="slidenum">
              <a:rPr lang="de-AT" smtClean="0"/>
              <a:pPr>
                <a:defRPr/>
              </a:pPr>
              <a:t>‹#›</a:t>
            </a:fld>
            <a:endParaRPr lang="de-A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2396" y="5120640"/>
            <a:ext cx="5854065" cy="604521"/>
          </a:xfrm>
        </p:spPr>
        <p:txBody>
          <a:bodyPr anchor="b"/>
          <a:lstStyle>
            <a:lvl1pPr algn="l">
              <a:defRPr sz="2100" b="1"/>
            </a:lvl1pPr>
          </a:lstStyle>
          <a:p>
            <a:r>
              <a:rPr lang="en-US" smtClean="0"/>
              <a:t>Click to edit Master title style</a:t>
            </a:r>
            <a:endParaRPr lang="de-AT"/>
          </a:p>
        </p:txBody>
      </p:sp>
      <p:sp>
        <p:nvSpPr>
          <p:cNvPr id="3" name="Picture Placeholder 2"/>
          <p:cNvSpPr>
            <a:spLocks noGrp="1"/>
          </p:cNvSpPr>
          <p:nvPr>
            <p:ph type="pic" idx="1"/>
          </p:nvPr>
        </p:nvSpPr>
        <p:spPr>
          <a:xfrm>
            <a:off x="1912396" y="653627"/>
            <a:ext cx="5854065" cy="4389120"/>
          </a:xfrm>
        </p:spPr>
        <p:txBody>
          <a:bodyPr/>
          <a:lstStyle>
            <a:lvl1pPr marL="0" indent="0">
              <a:buNone/>
              <a:defRPr sz="3400"/>
            </a:lvl1pPr>
            <a:lvl2pPr marL="487741" indent="0">
              <a:buNone/>
              <a:defRPr sz="3000"/>
            </a:lvl2pPr>
            <a:lvl3pPr marL="975482" indent="0">
              <a:buNone/>
              <a:defRPr sz="2600"/>
            </a:lvl3pPr>
            <a:lvl4pPr marL="1463223" indent="0">
              <a:buNone/>
              <a:defRPr sz="2100"/>
            </a:lvl4pPr>
            <a:lvl5pPr marL="1950964" indent="0">
              <a:buNone/>
              <a:defRPr sz="2100"/>
            </a:lvl5pPr>
            <a:lvl6pPr marL="2438705" indent="0">
              <a:buNone/>
              <a:defRPr sz="2100"/>
            </a:lvl6pPr>
            <a:lvl7pPr marL="2926446" indent="0">
              <a:buNone/>
              <a:defRPr sz="2100"/>
            </a:lvl7pPr>
            <a:lvl8pPr marL="3414187" indent="0">
              <a:buNone/>
              <a:defRPr sz="2100"/>
            </a:lvl8pPr>
            <a:lvl9pPr marL="3901928" indent="0">
              <a:buNone/>
              <a:defRPr sz="2100"/>
            </a:lvl9pPr>
          </a:lstStyle>
          <a:p>
            <a:pPr lvl="0"/>
            <a:endParaRPr lang="de-AT" noProof="0" smtClean="0"/>
          </a:p>
        </p:txBody>
      </p:sp>
      <p:sp>
        <p:nvSpPr>
          <p:cNvPr id="4" name="Text Placeholder 3"/>
          <p:cNvSpPr>
            <a:spLocks noGrp="1"/>
          </p:cNvSpPr>
          <p:nvPr>
            <p:ph type="body" sz="half" idx="2"/>
          </p:nvPr>
        </p:nvSpPr>
        <p:spPr>
          <a:xfrm>
            <a:off x="1912396" y="5725161"/>
            <a:ext cx="5854065" cy="858519"/>
          </a:xfrm>
        </p:spPr>
        <p:txBody>
          <a:bodyPr/>
          <a:lstStyle>
            <a:lvl1pPr marL="0" indent="0">
              <a:buNone/>
              <a:defRPr sz="1500"/>
            </a:lvl1pPr>
            <a:lvl2pPr marL="487741" indent="0">
              <a:buNone/>
              <a:defRPr sz="1300"/>
            </a:lvl2pPr>
            <a:lvl3pPr marL="975482" indent="0">
              <a:buNone/>
              <a:defRPr sz="1100"/>
            </a:lvl3pPr>
            <a:lvl4pPr marL="1463223" indent="0">
              <a:buNone/>
              <a:defRPr sz="1000"/>
            </a:lvl4pPr>
            <a:lvl5pPr marL="1950964" indent="0">
              <a:buNone/>
              <a:defRPr sz="1000"/>
            </a:lvl5pPr>
            <a:lvl6pPr marL="2438705" indent="0">
              <a:buNone/>
              <a:defRPr sz="1000"/>
            </a:lvl6pPr>
            <a:lvl7pPr marL="2926446" indent="0">
              <a:buNone/>
              <a:defRPr sz="1000"/>
            </a:lvl7pPr>
            <a:lvl8pPr marL="3414187" indent="0">
              <a:buNone/>
              <a:defRPr sz="1000"/>
            </a:lvl8pPr>
            <a:lvl9pPr marL="3901928" indent="0">
              <a:buNone/>
              <a:defRPr sz="1000"/>
            </a:lvl9pPr>
          </a:lstStyle>
          <a:p>
            <a:pPr lvl="0"/>
            <a:r>
              <a:rPr lang="en-US" smtClean="0"/>
              <a:t>Click to edit Master text styles</a:t>
            </a:r>
          </a:p>
        </p:txBody>
      </p:sp>
      <p:sp>
        <p:nvSpPr>
          <p:cNvPr id="5" name="Rectangle 28"/>
          <p:cNvSpPr>
            <a:spLocks noGrp="1" noChangeArrowheads="1"/>
          </p:cNvSpPr>
          <p:nvPr>
            <p:ph type="ftr" sz="quarter" idx="10"/>
          </p:nvPr>
        </p:nvSpPr>
        <p:spPr>
          <a:ln/>
        </p:spPr>
        <p:txBody>
          <a:bodyPr/>
          <a:lstStyle>
            <a:lvl1pPr>
              <a:defRPr/>
            </a:lvl1pPr>
          </a:lstStyle>
          <a:p>
            <a:pPr>
              <a:defRPr/>
            </a:pPr>
            <a:r>
              <a:rPr lang="de-AT" smtClean="0"/>
              <a:t>&lt;insert your name here&gt;</a:t>
            </a:r>
            <a:endParaRPr lang="de-AT"/>
          </a:p>
        </p:txBody>
      </p:sp>
      <p:sp>
        <p:nvSpPr>
          <p:cNvPr id="8" name="Slide Number Placeholder 7"/>
          <p:cNvSpPr>
            <a:spLocks noGrp="1"/>
          </p:cNvSpPr>
          <p:nvPr>
            <p:ph type="sldNum" sz="quarter" idx="11"/>
          </p:nvPr>
        </p:nvSpPr>
        <p:spPr/>
        <p:txBody>
          <a:bodyPr/>
          <a:lstStyle/>
          <a:p>
            <a:pPr>
              <a:defRPr/>
            </a:pPr>
            <a:fld id="{63707275-EA33-4C2C-A96C-B80BEB93EE54}" type="slidenum">
              <a:rPr lang="de-AT" smtClean="0"/>
              <a:pPr>
                <a:defRPr/>
              </a:pPr>
              <a:t>‹#›</a:t>
            </a:fld>
            <a:endParaRPr lang="de-A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Rectangle 28"/>
          <p:cNvSpPr>
            <a:spLocks noGrp="1" noChangeArrowheads="1"/>
          </p:cNvSpPr>
          <p:nvPr>
            <p:ph type="ftr" sz="quarter" idx="10"/>
          </p:nvPr>
        </p:nvSpPr>
        <p:spPr>
          <a:ln/>
        </p:spPr>
        <p:txBody>
          <a:bodyPr/>
          <a:lstStyle>
            <a:lvl1pPr>
              <a:defRPr/>
            </a:lvl1pPr>
          </a:lstStyle>
          <a:p>
            <a:pPr>
              <a:defRPr/>
            </a:pPr>
            <a:r>
              <a:rPr lang="de-AT" smtClean="0"/>
              <a:t>&lt;insert your name here&gt;</a:t>
            </a:r>
            <a:endParaRPr lang="de-AT"/>
          </a:p>
        </p:txBody>
      </p:sp>
      <p:sp>
        <p:nvSpPr>
          <p:cNvPr id="7" name="Slide Number Placeholder 6"/>
          <p:cNvSpPr>
            <a:spLocks noGrp="1"/>
          </p:cNvSpPr>
          <p:nvPr>
            <p:ph type="sldNum" sz="quarter" idx="11"/>
          </p:nvPr>
        </p:nvSpPr>
        <p:spPr/>
        <p:txBody>
          <a:bodyPr/>
          <a:lstStyle/>
          <a:p>
            <a:pPr>
              <a:defRPr/>
            </a:pPr>
            <a:fld id="{63707275-EA33-4C2C-A96C-B80BEB93EE54}" type="slidenum">
              <a:rPr lang="de-AT" smtClean="0"/>
              <a:pPr>
                <a:defRPr/>
              </a:pPr>
              <a:t>‹#›</a:t>
            </a:fld>
            <a:endParaRPr lang="de-A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2"/>
          <p:cNvGrpSpPr>
            <a:grpSpLocks/>
          </p:cNvGrpSpPr>
          <p:nvPr/>
        </p:nvGrpSpPr>
        <p:grpSpPr bwMode="auto">
          <a:xfrm>
            <a:off x="9275712" y="6749627"/>
            <a:ext cx="386206" cy="433493"/>
            <a:chOff x="5494" y="4030"/>
            <a:chExt cx="179" cy="201"/>
          </a:xfrm>
        </p:grpSpPr>
        <p:sp>
          <p:nvSpPr>
            <p:cNvPr id="272387" name="Freeform 3"/>
            <p:cNvSpPr>
              <a:spLocks/>
            </p:cNvSpPr>
            <p:nvPr userDrawn="1"/>
          </p:nvSpPr>
          <p:spPr bwMode="auto">
            <a:xfrm>
              <a:off x="5494" y="4030"/>
              <a:ext cx="160" cy="201"/>
            </a:xfrm>
            <a:custGeom>
              <a:avLst/>
              <a:gdLst/>
              <a:ahLst/>
              <a:cxnLst>
                <a:cxn ang="0">
                  <a:pos x="116" y="318"/>
                </a:cxn>
                <a:cxn ang="0">
                  <a:pos x="108" y="299"/>
                </a:cxn>
                <a:cxn ang="0">
                  <a:pos x="93" y="298"/>
                </a:cxn>
                <a:cxn ang="0">
                  <a:pos x="83" y="309"/>
                </a:cxn>
                <a:cxn ang="0">
                  <a:pos x="66" y="306"/>
                </a:cxn>
                <a:cxn ang="0">
                  <a:pos x="69" y="282"/>
                </a:cxn>
                <a:cxn ang="0">
                  <a:pos x="51" y="276"/>
                </a:cxn>
                <a:cxn ang="0">
                  <a:pos x="19" y="294"/>
                </a:cxn>
                <a:cxn ang="0">
                  <a:pos x="2" y="287"/>
                </a:cxn>
                <a:cxn ang="0">
                  <a:pos x="5" y="271"/>
                </a:cxn>
                <a:cxn ang="0">
                  <a:pos x="36" y="256"/>
                </a:cxn>
                <a:cxn ang="0">
                  <a:pos x="42" y="234"/>
                </a:cxn>
                <a:cxn ang="0">
                  <a:pos x="31" y="219"/>
                </a:cxn>
                <a:cxn ang="0">
                  <a:pos x="7" y="208"/>
                </a:cxn>
                <a:cxn ang="0">
                  <a:pos x="14" y="193"/>
                </a:cxn>
                <a:cxn ang="0">
                  <a:pos x="39" y="187"/>
                </a:cxn>
                <a:cxn ang="0">
                  <a:pos x="49" y="168"/>
                </a:cxn>
                <a:cxn ang="0">
                  <a:pos x="47" y="145"/>
                </a:cxn>
                <a:cxn ang="0">
                  <a:pos x="63" y="136"/>
                </a:cxn>
                <a:cxn ang="0">
                  <a:pos x="83" y="124"/>
                </a:cxn>
                <a:cxn ang="0">
                  <a:pos x="73" y="104"/>
                </a:cxn>
                <a:cxn ang="0">
                  <a:pos x="76" y="86"/>
                </a:cxn>
                <a:cxn ang="0">
                  <a:pos x="93" y="89"/>
                </a:cxn>
                <a:cxn ang="0">
                  <a:pos x="118" y="99"/>
                </a:cxn>
                <a:cxn ang="0">
                  <a:pos x="131" y="82"/>
                </a:cxn>
                <a:cxn ang="0">
                  <a:pos x="126" y="47"/>
                </a:cxn>
                <a:cxn ang="0">
                  <a:pos x="120" y="19"/>
                </a:cxn>
                <a:cxn ang="0">
                  <a:pos x="126" y="3"/>
                </a:cxn>
                <a:cxn ang="0">
                  <a:pos x="147" y="2"/>
                </a:cxn>
                <a:cxn ang="0">
                  <a:pos x="158" y="19"/>
                </a:cxn>
                <a:cxn ang="0">
                  <a:pos x="150" y="51"/>
                </a:cxn>
                <a:cxn ang="0">
                  <a:pos x="145" y="94"/>
                </a:cxn>
                <a:cxn ang="0">
                  <a:pos x="155" y="109"/>
                </a:cxn>
                <a:cxn ang="0">
                  <a:pos x="182" y="111"/>
                </a:cxn>
                <a:cxn ang="0">
                  <a:pos x="189" y="99"/>
                </a:cxn>
                <a:cxn ang="0">
                  <a:pos x="205" y="66"/>
                </a:cxn>
                <a:cxn ang="0">
                  <a:pos x="221" y="66"/>
                </a:cxn>
                <a:cxn ang="0">
                  <a:pos x="221" y="86"/>
                </a:cxn>
                <a:cxn ang="0">
                  <a:pos x="199" y="119"/>
                </a:cxn>
                <a:cxn ang="0">
                  <a:pos x="205" y="136"/>
                </a:cxn>
                <a:cxn ang="0">
                  <a:pos x="224" y="136"/>
                </a:cxn>
                <a:cxn ang="0">
                  <a:pos x="242" y="123"/>
                </a:cxn>
                <a:cxn ang="0">
                  <a:pos x="252" y="131"/>
                </a:cxn>
                <a:cxn ang="0">
                  <a:pos x="251" y="145"/>
                </a:cxn>
                <a:cxn ang="0">
                  <a:pos x="231" y="165"/>
                </a:cxn>
                <a:cxn ang="0">
                  <a:pos x="232" y="224"/>
                </a:cxn>
                <a:cxn ang="0">
                  <a:pos x="246" y="240"/>
                </a:cxn>
                <a:cxn ang="0">
                  <a:pos x="247" y="259"/>
                </a:cxn>
                <a:cxn ang="0">
                  <a:pos x="232" y="262"/>
                </a:cxn>
                <a:cxn ang="0">
                  <a:pos x="222" y="276"/>
                </a:cxn>
                <a:cxn ang="0">
                  <a:pos x="231" y="298"/>
                </a:cxn>
                <a:cxn ang="0">
                  <a:pos x="217" y="303"/>
                </a:cxn>
                <a:cxn ang="0">
                  <a:pos x="199" y="284"/>
                </a:cxn>
                <a:cxn ang="0">
                  <a:pos x="182" y="291"/>
                </a:cxn>
                <a:cxn ang="0">
                  <a:pos x="170" y="306"/>
                </a:cxn>
                <a:cxn ang="0">
                  <a:pos x="143" y="308"/>
                </a:cxn>
                <a:cxn ang="0">
                  <a:pos x="128" y="318"/>
                </a:cxn>
              </a:cxnLst>
              <a:rect l="0" t="0" r="r" b="b"/>
              <a:pathLst>
                <a:path w="254" h="319">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lnTo>
                    <a:pt x="155" y="109"/>
                  </a:lnTo>
                  <a:lnTo>
                    <a:pt x="158" y="109"/>
                  </a:lnTo>
                  <a:lnTo>
                    <a:pt x="165" y="113"/>
                  </a:lnTo>
                  <a:lnTo>
                    <a:pt x="172" y="113"/>
                  </a:lnTo>
                  <a:lnTo>
                    <a:pt x="175" y="113"/>
                  </a:lnTo>
                  <a:lnTo>
                    <a:pt x="180" y="111"/>
                  </a:lnTo>
                  <a:lnTo>
                    <a:pt x="182" y="111"/>
                  </a:lnTo>
                  <a:lnTo>
                    <a:pt x="184" y="109"/>
                  </a:lnTo>
                  <a:lnTo>
                    <a:pt x="184" y="109"/>
                  </a:lnTo>
                  <a:lnTo>
                    <a:pt x="187" y="108"/>
                  </a:lnTo>
                  <a:lnTo>
                    <a:pt x="187" y="104"/>
                  </a:lnTo>
                  <a:lnTo>
                    <a:pt x="189" y="103"/>
                  </a:lnTo>
                  <a:lnTo>
                    <a:pt x="189" y="99"/>
                  </a:lnTo>
                  <a:lnTo>
                    <a:pt x="190" y="89"/>
                  </a:lnTo>
                  <a:lnTo>
                    <a:pt x="195" y="79"/>
                  </a:lnTo>
                  <a:lnTo>
                    <a:pt x="199" y="74"/>
                  </a:lnTo>
                  <a:lnTo>
                    <a:pt x="200" y="71"/>
                  </a:lnTo>
                  <a:lnTo>
                    <a:pt x="204" y="67"/>
                  </a:lnTo>
                  <a:lnTo>
                    <a:pt x="205" y="66"/>
                  </a:lnTo>
                  <a:lnTo>
                    <a:pt x="207" y="64"/>
                  </a:lnTo>
                  <a:lnTo>
                    <a:pt x="212" y="62"/>
                  </a:lnTo>
                  <a:lnTo>
                    <a:pt x="215" y="62"/>
                  </a:lnTo>
                  <a:lnTo>
                    <a:pt x="217" y="62"/>
                  </a:lnTo>
                  <a:lnTo>
                    <a:pt x="219" y="64"/>
                  </a:lnTo>
                  <a:lnTo>
                    <a:pt x="221" y="66"/>
                  </a:lnTo>
                  <a:lnTo>
                    <a:pt x="222" y="67"/>
                  </a:lnTo>
                  <a:lnTo>
                    <a:pt x="224" y="71"/>
                  </a:lnTo>
                  <a:lnTo>
                    <a:pt x="224" y="76"/>
                  </a:lnTo>
                  <a:lnTo>
                    <a:pt x="224" y="81"/>
                  </a:lnTo>
                  <a:lnTo>
                    <a:pt x="222" y="82"/>
                  </a:lnTo>
                  <a:lnTo>
                    <a:pt x="221" y="86"/>
                  </a:lnTo>
                  <a:lnTo>
                    <a:pt x="219" y="94"/>
                  </a:lnTo>
                  <a:lnTo>
                    <a:pt x="212" y="101"/>
                  </a:lnTo>
                  <a:lnTo>
                    <a:pt x="204" y="108"/>
                  </a:lnTo>
                  <a:lnTo>
                    <a:pt x="202" y="109"/>
                  </a:lnTo>
                  <a:lnTo>
                    <a:pt x="202" y="113"/>
                  </a:lnTo>
                  <a:lnTo>
                    <a:pt x="199" y="119"/>
                  </a:lnTo>
                  <a:lnTo>
                    <a:pt x="199" y="124"/>
                  </a:lnTo>
                  <a:lnTo>
                    <a:pt x="199" y="128"/>
                  </a:lnTo>
                  <a:lnTo>
                    <a:pt x="200" y="131"/>
                  </a:lnTo>
                  <a:lnTo>
                    <a:pt x="202" y="133"/>
                  </a:lnTo>
                  <a:lnTo>
                    <a:pt x="204" y="135"/>
                  </a:lnTo>
                  <a:lnTo>
                    <a:pt x="205" y="136"/>
                  </a:lnTo>
                  <a:lnTo>
                    <a:pt x="210" y="140"/>
                  </a:lnTo>
                  <a:lnTo>
                    <a:pt x="212" y="140"/>
                  </a:lnTo>
                  <a:lnTo>
                    <a:pt x="215" y="141"/>
                  </a:lnTo>
                  <a:lnTo>
                    <a:pt x="219" y="140"/>
                  </a:lnTo>
                  <a:lnTo>
                    <a:pt x="221" y="140"/>
                  </a:lnTo>
                  <a:lnTo>
                    <a:pt x="224" y="136"/>
                  </a:lnTo>
                  <a:lnTo>
                    <a:pt x="227" y="131"/>
                  </a:lnTo>
                  <a:lnTo>
                    <a:pt x="231" y="130"/>
                  </a:lnTo>
                  <a:lnTo>
                    <a:pt x="232" y="128"/>
                  </a:lnTo>
                  <a:lnTo>
                    <a:pt x="236" y="124"/>
                  </a:lnTo>
                  <a:lnTo>
                    <a:pt x="239" y="124"/>
                  </a:lnTo>
                  <a:lnTo>
                    <a:pt x="242" y="123"/>
                  </a:lnTo>
                  <a:lnTo>
                    <a:pt x="244" y="123"/>
                  </a:lnTo>
                  <a:lnTo>
                    <a:pt x="247" y="124"/>
                  </a:lnTo>
                  <a:lnTo>
                    <a:pt x="247" y="124"/>
                  </a:lnTo>
                  <a:lnTo>
                    <a:pt x="249" y="124"/>
                  </a:lnTo>
                  <a:lnTo>
                    <a:pt x="251" y="128"/>
                  </a:lnTo>
                  <a:lnTo>
                    <a:pt x="252" y="131"/>
                  </a:lnTo>
                  <a:lnTo>
                    <a:pt x="254" y="133"/>
                  </a:lnTo>
                  <a:lnTo>
                    <a:pt x="254" y="136"/>
                  </a:lnTo>
                  <a:lnTo>
                    <a:pt x="254" y="138"/>
                  </a:lnTo>
                  <a:lnTo>
                    <a:pt x="254" y="140"/>
                  </a:lnTo>
                  <a:lnTo>
                    <a:pt x="252" y="143"/>
                  </a:lnTo>
                  <a:lnTo>
                    <a:pt x="251" y="145"/>
                  </a:lnTo>
                  <a:lnTo>
                    <a:pt x="247" y="148"/>
                  </a:lnTo>
                  <a:lnTo>
                    <a:pt x="242" y="153"/>
                  </a:lnTo>
                  <a:lnTo>
                    <a:pt x="239" y="156"/>
                  </a:lnTo>
                  <a:lnTo>
                    <a:pt x="234" y="160"/>
                  </a:lnTo>
                  <a:lnTo>
                    <a:pt x="231" y="163"/>
                  </a:lnTo>
                  <a:lnTo>
                    <a:pt x="231" y="165"/>
                  </a:lnTo>
                  <a:lnTo>
                    <a:pt x="229" y="166"/>
                  </a:lnTo>
                  <a:lnTo>
                    <a:pt x="229" y="175"/>
                  </a:lnTo>
                  <a:lnTo>
                    <a:pt x="227" y="187"/>
                  </a:lnTo>
                  <a:lnTo>
                    <a:pt x="229" y="200"/>
                  </a:lnTo>
                  <a:lnTo>
                    <a:pt x="231" y="212"/>
                  </a:lnTo>
                  <a:lnTo>
                    <a:pt x="232" y="224"/>
                  </a:lnTo>
                  <a:lnTo>
                    <a:pt x="232" y="229"/>
                  </a:lnTo>
                  <a:lnTo>
                    <a:pt x="236" y="232"/>
                  </a:lnTo>
                  <a:lnTo>
                    <a:pt x="237" y="235"/>
                  </a:lnTo>
                  <a:lnTo>
                    <a:pt x="239" y="237"/>
                  </a:lnTo>
                  <a:lnTo>
                    <a:pt x="242" y="239"/>
                  </a:lnTo>
                  <a:lnTo>
                    <a:pt x="246" y="240"/>
                  </a:lnTo>
                  <a:lnTo>
                    <a:pt x="247" y="244"/>
                  </a:lnTo>
                  <a:lnTo>
                    <a:pt x="249" y="247"/>
                  </a:lnTo>
                  <a:lnTo>
                    <a:pt x="249" y="249"/>
                  </a:lnTo>
                  <a:lnTo>
                    <a:pt x="249" y="252"/>
                  </a:lnTo>
                  <a:lnTo>
                    <a:pt x="249" y="256"/>
                  </a:lnTo>
                  <a:lnTo>
                    <a:pt x="247" y="259"/>
                  </a:lnTo>
                  <a:lnTo>
                    <a:pt x="244" y="261"/>
                  </a:lnTo>
                  <a:lnTo>
                    <a:pt x="244" y="262"/>
                  </a:lnTo>
                  <a:lnTo>
                    <a:pt x="241" y="262"/>
                  </a:lnTo>
                  <a:lnTo>
                    <a:pt x="239" y="264"/>
                  </a:lnTo>
                  <a:lnTo>
                    <a:pt x="236" y="262"/>
                  </a:lnTo>
                  <a:lnTo>
                    <a:pt x="232" y="262"/>
                  </a:lnTo>
                  <a:lnTo>
                    <a:pt x="231" y="262"/>
                  </a:lnTo>
                  <a:lnTo>
                    <a:pt x="227" y="264"/>
                  </a:lnTo>
                  <a:lnTo>
                    <a:pt x="224" y="267"/>
                  </a:lnTo>
                  <a:lnTo>
                    <a:pt x="222" y="271"/>
                  </a:lnTo>
                  <a:lnTo>
                    <a:pt x="221" y="272"/>
                  </a:lnTo>
                  <a:lnTo>
                    <a:pt x="222" y="276"/>
                  </a:lnTo>
                  <a:lnTo>
                    <a:pt x="224" y="281"/>
                  </a:lnTo>
                  <a:lnTo>
                    <a:pt x="227" y="286"/>
                  </a:lnTo>
                  <a:lnTo>
                    <a:pt x="231" y="289"/>
                  </a:lnTo>
                  <a:lnTo>
                    <a:pt x="232" y="293"/>
                  </a:lnTo>
                  <a:lnTo>
                    <a:pt x="232" y="298"/>
                  </a:lnTo>
                  <a:lnTo>
                    <a:pt x="231" y="298"/>
                  </a:lnTo>
                  <a:lnTo>
                    <a:pt x="231" y="299"/>
                  </a:lnTo>
                  <a:lnTo>
                    <a:pt x="227" y="303"/>
                  </a:lnTo>
                  <a:lnTo>
                    <a:pt x="224" y="303"/>
                  </a:lnTo>
                  <a:lnTo>
                    <a:pt x="222" y="304"/>
                  </a:lnTo>
                  <a:lnTo>
                    <a:pt x="219" y="303"/>
                  </a:lnTo>
                  <a:lnTo>
                    <a:pt x="217" y="303"/>
                  </a:lnTo>
                  <a:lnTo>
                    <a:pt x="215" y="299"/>
                  </a:lnTo>
                  <a:lnTo>
                    <a:pt x="210" y="294"/>
                  </a:lnTo>
                  <a:lnTo>
                    <a:pt x="205" y="289"/>
                  </a:lnTo>
                  <a:lnTo>
                    <a:pt x="204" y="287"/>
                  </a:lnTo>
                  <a:lnTo>
                    <a:pt x="200" y="286"/>
                  </a:lnTo>
                  <a:lnTo>
                    <a:pt x="199" y="284"/>
                  </a:lnTo>
                  <a:lnTo>
                    <a:pt x="195" y="284"/>
                  </a:lnTo>
                  <a:lnTo>
                    <a:pt x="192" y="284"/>
                  </a:lnTo>
                  <a:lnTo>
                    <a:pt x="187" y="286"/>
                  </a:lnTo>
                  <a:lnTo>
                    <a:pt x="185" y="286"/>
                  </a:lnTo>
                  <a:lnTo>
                    <a:pt x="184" y="287"/>
                  </a:lnTo>
                  <a:lnTo>
                    <a:pt x="182" y="291"/>
                  </a:lnTo>
                  <a:lnTo>
                    <a:pt x="178" y="294"/>
                  </a:lnTo>
                  <a:lnTo>
                    <a:pt x="178" y="298"/>
                  </a:lnTo>
                  <a:lnTo>
                    <a:pt x="175" y="301"/>
                  </a:lnTo>
                  <a:lnTo>
                    <a:pt x="173" y="303"/>
                  </a:lnTo>
                  <a:lnTo>
                    <a:pt x="172" y="304"/>
                  </a:lnTo>
                  <a:lnTo>
                    <a:pt x="170" y="306"/>
                  </a:lnTo>
                  <a:lnTo>
                    <a:pt x="163" y="306"/>
                  </a:lnTo>
                  <a:lnTo>
                    <a:pt x="158" y="304"/>
                  </a:lnTo>
                  <a:lnTo>
                    <a:pt x="153" y="304"/>
                  </a:lnTo>
                  <a:lnTo>
                    <a:pt x="150" y="306"/>
                  </a:lnTo>
                  <a:lnTo>
                    <a:pt x="147" y="306"/>
                  </a:lnTo>
                  <a:lnTo>
                    <a:pt x="143" y="308"/>
                  </a:lnTo>
                  <a:lnTo>
                    <a:pt x="142" y="311"/>
                  </a:lnTo>
                  <a:lnTo>
                    <a:pt x="138" y="313"/>
                  </a:lnTo>
                  <a:lnTo>
                    <a:pt x="136" y="316"/>
                  </a:lnTo>
                  <a:lnTo>
                    <a:pt x="133" y="318"/>
                  </a:lnTo>
                  <a:lnTo>
                    <a:pt x="131" y="318"/>
                  </a:lnTo>
                  <a:lnTo>
                    <a:pt x="128" y="318"/>
                  </a:lnTo>
                  <a:close/>
                </a:path>
              </a:pathLst>
            </a:custGeom>
            <a:solidFill>
              <a:srgbClr val="C32D9B"/>
            </a:solidFill>
            <a:ln w="9525">
              <a:noFill/>
              <a:round/>
              <a:headEnd/>
              <a:tailEnd/>
            </a:ln>
          </p:spPr>
          <p:txBody>
            <a:bodyPr/>
            <a:lstStyle/>
            <a:p>
              <a:pPr>
                <a:defRPr/>
              </a:pPr>
              <a:endParaRPr lang="de-AT"/>
            </a:p>
          </p:txBody>
        </p:sp>
        <p:sp>
          <p:nvSpPr>
            <p:cNvPr id="272388" name="Freeform 4"/>
            <p:cNvSpPr>
              <a:spLocks/>
            </p:cNvSpPr>
            <p:nvPr userDrawn="1"/>
          </p:nvSpPr>
          <p:spPr bwMode="auto">
            <a:xfrm>
              <a:off x="5494" y="4030"/>
              <a:ext cx="100" cy="201"/>
            </a:xfrm>
            <a:custGeom>
              <a:avLst/>
              <a:gdLst/>
              <a:ahLst/>
              <a:cxnLst>
                <a:cxn ang="0">
                  <a:pos x="120" y="319"/>
                </a:cxn>
                <a:cxn ang="0">
                  <a:pos x="113" y="311"/>
                </a:cxn>
                <a:cxn ang="0">
                  <a:pos x="108" y="299"/>
                </a:cxn>
                <a:cxn ang="0">
                  <a:pos x="96" y="298"/>
                </a:cxn>
                <a:cxn ang="0">
                  <a:pos x="89" y="301"/>
                </a:cxn>
                <a:cxn ang="0">
                  <a:pos x="83" y="309"/>
                </a:cxn>
                <a:cxn ang="0">
                  <a:pos x="71" y="309"/>
                </a:cxn>
                <a:cxn ang="0">
                  <a:pos x="64" y="301"/>
                </a:cxn>
                <a:cxn ang="0">
                  <a:pos x="69" y="282"/>
                </a:cxn>
                <a:cxn ang="0">
                  <a:pos x="61" y="276"/>
                </a:cxn>
                <a:cxn ang="0">
                  <a:pos x="42" y="279"/>
                </a:cxn>
                <a:cxn ang="0">
                  <a:pos x="19" y="294"/>
                </a:cxn>
                <a:cxn ang="0">
                  <a:pos x="5" y="293"/>
                </a:cxn>
                <a:cxn ang="0">
                  <a:pos x="0" y="282"/>
                </a:cxn>
                <a:cxn ang="0">
                  <a:pos x="5" y="271"/>
                </a:cxn>
                <a:cxn ang="0">
                  <a:pos x="31" y="259"/>
                </a:cxn>
                <a:cxn ang="0">
                  <a:pos x="39" y="249"/>
                </a:cxn>
                <a:cxn ang="0">
                  <a:pos x="42" y="234"/>
                </a:cxn>
                <a:cxn ang="0">
                  <a:pos x="36" y="222"/>
                </a:cxn>
                <a:cxn ang="0">
                  <a:pos x="17" y="215"/>
                </a:cxn>
                <a:cxn ang="0">
                  <a:pos x="7" y="208"/>
                </a:cxn>
                <a:cxn ang="0">
                  <a:pos x="9" y="195"/>
                </a:cxn>
                <a:cxn ang="0">
                  <a:pos x="22" y="193"/>
                </a:cxn>
                <a:cxn ang="0">
                  <a:pos x="39" y="187"/>
                </a:cxn>
                <a:cxn ang="0">
                  <a:pos x="49" y="172"/>
                </a:cxn>
                <a:cxn ang="0">
                  <a:pos x="44" y="156"/>
                </a:cxn>
                <a:cxn ang="0">
                  <a:pos x="47" y="145"/>
                </a:cxn>
                <a:cxn ang="0">
                  <a:pos x="56" y="136"/>
                </a:cxn>
                <a:cxn ang="0">
                  <a:pos x="71" y="136"/>
                </a:cxn>
                <a:cxn ang="0">
                  <a:pos x="83" y="124"/>
                </a:cxn>
                <a:cxn ang="0">
                  <a:pos x="81" y="114"/>
                </a:cxn>
                <a:cxn ang="0">
                  <a:pos x="71" y="98"/>
                </a:cxn>
                <a:cxn ang="0">
                  <a:pos x="76" y="86"/>
                </a:cxn>
                <a:cxn ang="0">
                  <a:pos x="88" y="86"/>
                </a:cxn>
                <a:cxn ang="0">
                  <a:pos x="105" y="98"/>
                </a:cxn>
                <a:cxn ang="0">
                  <a:pos x="118" y="99"/>
                </a:cxn>
                <a:cxn ang="0">
                  <a:pos x="130" y="91"/>
                </a:cxn>
                <a:cxn ang="0">
                  <a:pos x="133" y="72"/>
                </a:cxn>
                <a:cxn ang="0">
                  <a:pos x="126" y="47"/>
                </a:cxn>
                <a:cxn ang="0">
                  <a:pos x="120" y="27"/>
                </a:cxn>
                <a:cxn ang="0">
                  <a:pos x="121" y="14"/>
                </a:cxn>
                <a:cxn ang="0">
                  <a:pos x="126" y="3"/>
                </a:cxn>
                <a:cxn ang="0">
                  <a:pos x="142" y="0"/>
                </a:cxn>
                <a:cxn ang="0">
                  <a:pos x="153" y="5"/>
                </a:cxn>
                <a:cxn ang="0">
                  <a:pos x="158" y="19"/>
                </a:cxn>
                <a:cxn ang="0">
                  <a:pos x="155" y="39"/>
                </a:cxn>
                <a:cxn ang="0">
                  <a:pos x="147" y="59"/>
                </a:cxn>
                <a:cxn ang="0">
                  <a:pos x="145" y="94"/>
                </a:cxn>
                <a:cxn ang="0">
                  <a:pos x="150" y="106"/>
                </a:cxn>
              </a:cxnLst>
              <a:rect l="0" t="0" r="r" b="b"/>
              <a:pathLst>
                <a:path w="158" h="319">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path>
              </a:pathLst>
            </a:custGeom>
            <a:noFill/>
            <a:ln w="3175">
              <a:solidFill>
                <a:srgbClr val="C32D9B"/>
              </a:solidFill>
              <a:prstDash val="solid"/>
              <a:round/>
              <a:headEnd/>
              <a:tailEnd/>
            </a:ln>
          </p:spPr>
          <p:txBody>
            <a:bodyPr/>
            <a:lstStyle/>
            <a:p>
              <a:pPr>
                <a:defRPr/>
              </a:pPr>
              <a:endParaRPr lang="de-AT"/>
            </a:p>
          </p:txBody>
        </p:sp>
        <p:sp>
          <p:nvSpPr>
            <p:cNvPr id="272389" name="Freeform 5"/>
            <p:cNvSpPr>
              <a:spLocks/>
            </p:cNvSpPr>
            <p:nvPr userDrawn="1"/>
          </p:nvSpPr>
          <p:spPr bwMode="auto">
            <a:xfrm>
              <a:off x="5575" y="4069"/>
              <a:ext cx="79" cy="162"/>
            </a:xfrm>
            <a:custGeom>
              <a:avLst/>
              <a:gdLst/>
              <a:ahLst/>
              <a:cxnLst>
                <a:cxn ang="0">
                  <a:pos x="30" y="47"/>
                </a:cxn>
                <a:cxn ang="0">
                  <a:pos x="47" y="51"/>
                </a:cxn>
                <a:cxn ang="0">
                  <a:pos x="56" y="47"/>
                </a:cxn>
                <a:cxn ang="0">
                  <a:pos x="59" y="42"/>
                </a:cxn>
                <a:cxn ang="0">
                  <a:pos x="62" y="27"/>
                </a:cxn>
                <a:cxn ang="0">
                  <a:pos x="72" y="9"/>
                </a:cxn>
                <a:cxn ang="0">
                  <a:pos x="79" y="2"/>
                </a:cxn>
                <a:cxn ang="0">
                  <a:pos x="89" y="0"/>
                </a:cxn>
                <a:cxn ang="0">
                  <a:pos x="94" y="5"/>
                </a:cxn>
                <a:cxn ang="0">
                  <a:pos x="96" y="19"/>
                </a:cxn>
                <a:cxn ang="0">
                  <a:pos x="91" y="32"/>
                </a:cxn>
                <a:cxn ang="0">
                  <a:pos x="74" y="47"/>
                </a:cxn>
                <a:cxn ang="0">
                  <a:pos x="71" y="62"/>
                </a:cxn>
                <a:cxn ang="0">
                  <a:pos x="74" y="71"/>
                </a:cxn>
                <a:cxn ang="0">
                  <a:pos x="82" y="78"/>
                </a:cxn>
                <a:cxn ang="0">
                  <a:pos x="91" y="78"/>
                </a:cxn>
                <a:cxn ang="0">
                  <a:pos x="99" y="69"/>
                </a:cxn>
                <a:cxn ang="0">
                  <a:pos x="108" y="62"/>
                </a:cxn>
                <a:cxn ang="0">
                  <a:pos x="116" y="61"/>
                </a:cxn>
                <a:cxn ang="0">
                  <a:pos x="121" y="62"/>
                </a:cxn>
                <a:cxn ang="0">
                  <a:pos x="126" y="71"/>
                </a:cxn>
                <a:cxn ang="0">
                  <a:pos x="126" y="78"/>
                </a:cxn>
                <a:cxn ang="0">
                  <a:pos x="119" y="86"/>
                </a:cxn>
                <a:cxn ang="0">
                  <a:pos x="106" y="98"/>
                </a:cxn>
                <a:cxn ang="0">
                  <a:pos x="101" y="104"/>
                </a:cxn>
                <a:cxn ang="0">
                  <a:pos x="101" y="138"/>
                </a:cxn>
                <a:cxn ang="0">
                  <a:pos x="104" y="167"/>
                </a:cxn>
                <a:cxn ang="0">
                  <a:pos x="111" y="175"/>
                </a:cxn>
                <a:cxn ang="0">
                  <a:pos x="119" y="182"/>
                </a:cxn>
                <a:cxn ang="0">
                  <a:pos x="121" y="190"/>
                </a:cxn>
                <a:cxn ang="0">
                  <a:pos x="116" y="199"/>
                </a:cxn>
                <a:cxn ang="0">
                  <a:pos x="111" y="202"/>
                </a:cxn>
                <a:cxn ang="0">
                  <a:pos x="103" y="200"/>
                </a:cxn>
                <a:cxn ang="0">
                  <a:pos x="94" y="209"/>
                </a:cxn>
                <a:cxn ang="0">
                  <a:pos x="96" y="219"/>
                </a:cxn>
                <a:cxn ang="0">
                  <a:pos x="104" y="231"/>
                </a:cxn>
                <a:cxn ang="0">
                  <a:pos x="103" y="237"/>
                </a:cxn>
                <a:cxn ang="0">
                  <a:pos x="94" y="242"/>
                </a:cxn>
                <a:cxn ang="0">
                  <a:pos x="87" y="237"/>
                </a:cxn>
                <a:cxn ang="0">
                  <a:pos x="76" y="225"/>
                </a:cxn>
                <a:cxn ang="0">
                  <a:pos x="67" y="222"/>
                </a:cxn>
                <a:cxn ang="0">
                  <a:pos x="57" y="224"/>
                </a:cxn>
                <a:cxn ang="0">
                  <a:pos x="50" y="232"/>
                </a:cxn>
                <a:cxn ang="0">
                  <a:pos x="45" y="241"/>
                </a:cxn>
                <a:cxn ang="0">
                  <a:pos x="35" y="244"/>
                </a:cxn>
                <a:cxn ang="0">
                  <a:pos x="22" y="244"/>
                </a:cxn>
                <a:cxn ang="0">
                  <a:pos x="14" y="249"/>
                </a:cxn>
                <a:cxn ang="0">
                  <a:pos x="5" y="256"/>
                </a:cxn>
              </a:cxnLst>
              <a:rect l="0" t="0" r="r" b="b"/>
              <a:pathLst>
                <a:path w="126" h="256">
                  <a:moveTo>
                    <a:pt x="25" y="46"/>
                  </a:moveTo>
                  <a:lnTo>
                    <a:pt x="27" y="47"/>
                  </a:lnTo>
                  <a:lnTo>
                    <a:pt x="30" y="47"/>
                  </a:lnTo>
                  <a:lnTo>
                    <a:pt x="37" y="51"/>
                  </a:lnTo>
                  <a:lnTo>
                    <a:pt x="44" y="51"/>
                  </a:lnTo>
                  <a:lnTo>
                    <a:pt x="47" y="51"/>
                  </a:lnTo>
                  <a:lnTo>
                    <a:pt x="52" y="49"/>
                  </a:lnTo>
                  <a:lnTo>
                    <a:pt x="54" y="49"/>
                  </a:lnTo>
                  <a:lnTo>
                    <a:pt x="56" y="47"/>
                  </a:lnTo>
                  <a:lnTo>
                    <a:pt x="56" y="47"/>
                  </a:lnTo>
                  <a:lnTo>
                    <a:pt x="59" y="46"/>
                  </a:lnTo>
                  <a:lnTo>
                    <a:pt x="59" y="42"/>
                  </a:lnTo>
                  <a:lnTo>
                    <a:pt x="61" y="41"/>
                  </a:lnTo>
                  <a:lnTo>
                    <a:pt x="61" y="37"/>
                  </a:lnTo>
                  <a:lnTo>
                    <a:pt x="62" y="27"/>
                  </a:lnTo>
                  <a:lnTo>
                    <a:pt x="67" y="17"/>
                  </a:lnTo>
                  <a:lnTo>
                    <a:pt x="71" y="12"/>
                  </a:lnTo>
                  <a:lnTo>
                    <a:pt x="72" y="9"/>
                  </a:lnTo>
                  <a:lnTo>
                    <a:pt x="76" y="5"/>
                  </a:lnTo>
                  <a:lnTo>
                    <a:pt x="77" y="4"/>
                  </a:lnTo>
                  <a:lnTo>
                    <a:pt x="79" y="2"/>
                  </a:lnTo>
                  <a:lnTo>
                    <a:pt x="84" y="0"/>
                  </a:lnTo>
                  <a:lnTo>
                    <a:pt x="87" y="0"/>
                  </a:lnTo>
                  <a:lnTo>
                    <a:pt x="89" y="0"/>
                  </a:lnTo>
                  <a:lnTo>
                    <a:pt x="91" y="2"/>
                  </a:lnTo>
                  <a:lnTo>
                    <a:pt x="93" y="4"/>
                  </a:lnTo>
                  <a:lnTo>
                    <a:pt x="94" y="5"/>
                  </a:lnTo>
                  <a:lnTo>
                    <a:pt x="96" y="9"/>
                  </a:lnTo>
                  <a:lnTo>
                    <a:pt x="96" y="14"/>
                  </a:lnTo>
                  <a:lnTo>
                    <a:pt x="96" y="19"/>
                  </a:lnTo>
                  <a:lnTo>
                    <a:pt x="94" y="20"/>
                  </a:lnTo>
                  <a:lnTo>
                    <a:pt x="93" y="24"/>
                  </a:lnTo>
                  <a:lnTo>
                    <a:pt x="91" y="32"/>
                  </a:lnTo>
                  <a:lnTo>
                    <a:pt x="84" y="39"/>
                  </a:lnTo>
                  <a:lnTo>
                    <a:pt x="76" y="46"/>
                  </a:lnTo>
                  <a:lnTo>
                    <a:pt x="74" y="47"/>
                  </a:lnTo>
                  <a:lnTo>
                    <a:pt x="74" y="51"/>
                  </a:lnTo>
                  <a:lnTo>
                    <a:pt x="71" y="57"/>
                  </a:lnTo>
                  <a:lnTo>
                    <a:pt x="71" y="62"/>
                  </a:lnTo>
                  <a:lnTo>
                    <a:pt x="71" y="66"/>
                  </a:lnTo>
                  <a:lnTo>
                    <a:pt x="72" y="69"/>
                  </a:lnTo>
                  <a:lnTo>
                    <a:pt x="74" y="71"/>
                  </a:lnTo>
                  <a:lnTo>
                    <a:pt x="76" y="73"/>
                  </a:lnTo>
                  <a:lnTo>
                    <a:pt x="77" y="74"/>
                  </a:lnTo>
                  <a:lnTo>
                    <a:pt x="82" y="78"/>
                  </a:lnTo>
                  <a:lnTo>
                    <a:pt x="84" y="78"/>
                  </a:lnTo>
                  <a:lnTo>
                    <a:pt x="87" y="79"/>
                  </a:lnTo>
                  <a:lnTo>
                    <a:pt x="91" y="78"/>
                  </a:lnTo>
                  <a:lnTo>
                    <a:pt x="93" y="78"/>
                  </a:lnTo>
                  <a:lnTo>
                    <a:pt x="96" y="74"/>
                  </a:lnTo>
                  <a:lnTo>
                    <a:pt x="99" y="69"/>
                  </a:lnTo>
                  <a:lnTo>
                    <a:pt x="103" y="68"/>
                  </a:lnTo>
                  <a:lnTo>
                    <a:pt x="104" y="66"/>
                  </a:lnTo>
                  <a:lnTo>
                    <a:pt x="108" y="62"/>
                  </a:lnTo>
                  <a:lnTo>
                    <a:pt x="111" y="62"/>
                  </a:lnTo>
                  <a:lnTo>
                    <a:pt x="114" y="61"/>
                  </a:lnTo>
                  <a:lnTo>
                    <a:pt x="116" y="61"/>
                  </a:lnTo>
                  <a:lnTo>
                    <a:pt x="119" y="62"/>
                  </a:lnTo>
                  <a:lnTo>
                    <a:pt x="119" y="62"/>
                  </a:lnTo>
                  <a:lnTo>
                    <a:pt x="121" y="62"/>
                  </a:lnTo>
                  <a:lnTo>
                    <a:pt x="123" y="66"/>
                  </a:lnTo>
                  <a:lnTo>
                    <a:pt x="124" y="69"/>
                  </a:lnTo>
                  <a:lnTo>
                    <a:pt x="126" y="71"/>
                  </a:lnTo>
                  <a:lnTo>
                    <a:pt x="126" y="74"/>
                  </a:lnTo>
                  <a:lnTo>
                    <a:pt x="126" y="76"/>
                  </a:lnTo>
                  <a:lnTo>
                    <a:pt x="126" y="78"/>
                  </a:lnTo>
                  <a:lnTo>
                    <a:pt x="124" y="81"/>
                  </a:lnTo>
                  <a:lnTo>
                    <a:pt x="123" y="83"/>
                  </a:lnTo>
                  <a:lnTo>
                    <a:pt x="119" y="86"/>
                  </a:lnTo>
                  <a:lnTo>
                    <a:pt x="114" y="91"/>
                  </a:lnTo>
                  <a:lnTo>
                    <a:pt x="111" y="94"/>
                  </a:lnTo>
                  <a:lnTo>
                    <a:pt x="106" y="98"/>
                  </a:lnTo>
                  <a:lnTo>
                    <a:pt x="103" y="101"/>
                  </a:lnTo>
                  <a:lnTo>
                    <a:pt x="103" y="103"/>
                  </a:lnTo>
                  <a:lnTo>
                    <a:pt x="101" y="104"/>
                  </a:lnTo>
                  <a:lnTo>
                    <a:pt x="101" y="113"/>
                  </a:lnTo>
                  <a:lnTo>
                    <a:pt x="99" y="125"/>
                  </a:lnTo>
                  <a:lnTo>
                    <a:pt x="101" y="138"/>
                  </a:lnTo>
                  <a:lnTo>
                    <a:pt x="103" y="150"/>
                  </a:lnTo>
                  <a:lnTo>
                    <a:pt x="104" y="162"/>
                  </a:lnTo>
                  <a:lnTo>
                    <a:pt x="104" y="167"/>
                  </a:lnTo>
                  <a:lnTo>
                    <a:pt x="108" y="170"/>
                  </a:lnTo>
                  <a:lnTo>
                    <a:pt x="109" y="173"/>
                  </a:lnTo>
                  <a:lnTo>
                    <a:pt x="111" y="175"/>
                  </a:lnTo>
                  <a:lnTo>
                    <a:pt x="114" y="177"/>
                  </a:lnTo>
                  <a:lnTo>
                    <a:pt x="118" y="178"/>
                  </a:lnTo>
                  <a:lnTo>
                    <a:pt x="119" y="182"/>
                  </a:lnTo>
                  <a:lnTo>
                    <a:pt x="121" y="185"/>
                  </a:lnTo>
                  <a:lnTo>
                    <a:pt x="121" y="187"/>
                  </a:lnTo>
                  <a:lnTo>
                    <a:pt x="121" y="190"/>
                  </a:lnTo>
                  <a:lnTo>
                    <a:pt x="121" y="194"/>
                  </a:lnTo>
                  <a:lnTo>
                    <a:pt x="119" y="197"/>
                  </a:lnTo>
                  <a:lnTo>
                    <a:pt x="116" y="199"/>
                  </a:lnTo>
                  <a:lnTo>
                    <a:pt x="116" y="200"/>
                  </a:lnTo>
                  <a:lnTo>
                    <a:pt x="113" y="200"/>
                  </a:lnTo>
                  <a:lnTo>
                    <a:pt x="111" y="202"/>
                  </a:lnTo>
                  <a:lnTo>
                    <a:pt x="108" y="200"/>
                  </a:lnTo>
                  <a:lnTo>
                    <a:pt x="104" y="200"/>
                  </a:lnTo>
                  <a:lnTo>
                    <a:pt x="103" y="200"/>
                  </a:lnTo>
                  <a:lnTo>
                    <a:pt x="99" y="202"/>
                  </a:lnTo>
                  <a:lnTo>
                    <a:pt x="96" y="205"/>
                  </a:lnTo>
                  <a:lnTo>
                    <a:pt x="94" y="209"/>
                  </a:lnTo>
                  <a:lnTo>
                    <a:pt x="93" y="210"/>
                  </a:lnTo>
                  <a:lnTo>
                    <a:pt x="94" y="214"/>
                  </a:lnTo>
                  <a:lnTo>
                    <a:pt x="96" y="219"/>
                  </a:lnTo>
                  <a:lnTo>
                    <a:pt x="99" y="224"/>
                  </a:lnTo>
                  <a:lnTo>
                    <a:pt x="103" y="227"/>
                  </a:lnTo>
                  <a:lnTo>
                    <a:pt x="104" y="231"/>
                  </a:lnTo>
                  <a:lnTo>
                    <a:pt x="104" y="236"/>
                  </a:lnTo>
                  <a:lnTo>
                    <a:pt x="103" y="236"/>
                  </a:lnTo>
                  <a:lnTo>
                    <a:pt x="103" y="237"/>
                  </a:lnTo>
                  <a:lnTo>
                    <a:pt x="99" y="241"/>
                  </a:lnTo>
                  <a:lnTo>
                    <a:pt x="96" y="241"/>
                  </a:lnTo>
                  <a:lnTo>
                    <a:pt x="94" y="242"/>
                  </a:lnTo>
                  <a:lnTo>
                    <a:pt x="91" y="241"/>
                  </a:lnTo>
                  <a:lnTo>
                    <a:pt x="89" y="241"/>
                  </a:lnTo>
                  <a:lnTo>
                    <a:pt x="87" y="237"/>
                  </a:lnTo>
                  <a:lnTo>
                    <a:pt x="82" y="232"/>
                  </a:lnTo>
                  <a:lnTo>
                    <a:pt x="77" y="227"/>
                  </a:lnTo>
                  <a:lnTo>
                    <a:pt x="76" y="225"/>
                  </a:lnTo>
                  <a:lnTo>
                    <a:pt x="72" y="224"/>
                  </a:lnTo>
                  <a:lnTo>
                    <a:pt x="71" y="222"/>
                  </a:lnTo>
                  <a:lnTo>
                    <a:pt x="67" y="222"/>
                  </a:lnTo>
                  <a:lnTo>
                    <a:pt x="64" y="222"/>
                  </a:lnTo>
                  <a:lnTo>
                    <a:pt x="59" y="224"/>
                  </a:lnTo>
                  <a:lnTo>
                    <a:pt x="57" y="224"/>
                  </a:lnTo>
                  <a:lnTo>
                    <a:pt x="56" y="225"/>
                  </a:lnTo>
                  <a:lnTo>
                    <a:pt x="54" y="229"/>
                  </a:lnTo>
                  <a:lnTo>
                    <a:pt x="50" y="232"/>
                  </a:lnTo>
                  <a:lnTo>
                    <a:pt x="50" y="236"/>
                  </a:lnTo>
                  <a:lnTo>
                    <a:pt x="47" y="239"/>
                  </a:lnTo>
                  <a:lnTo>
                    <a:pt x="45" y="241"/>
                  </a:lnTo>
                  <a:lnTo>
                    <a:pt x="44" y="242"/>
                  </a:lnTo>
                  <a:lnTo>
                    <a:pt x="42" y="244"/>
                  </a:lnTo>
                  <a:lnTo>
                    <a:pt x="35" y="244"/>
                  </a:lnTo>
                  <a:lnTo>
                    <a:pt x="30" y="242"/>
                  </a:lnTo>
                  <a:lnTo>
                    <a:pt x="25" y="242"/>
                  </a:lnTo>
                  <a:lnTo>
                    <a:pt x="22" y="244"/>
                  </a:lnTo>
                  <a:lnTo>
                    <a:pt x="19" y="244"/>
                  </a:lnTo>
                  <a:lnTo>
                    <a:pt x="15" y="246"/>
                  </a:lnTo>
                  <a:lnTo>
                    <a:pt x="14" y="249"/>
                  </a:lnTo>
                  <a:lnTo>
                    <a:pt x="10" y="251"/>
                  </a:lnTo>
                  <a:lnTo>
                    <a:pt x="8" y="254"/>
                  </a:lnTo>
                  <a:lnTo>
                    <a:pt x="5" y="256"/>
                  </a:lnTo>
                  <a:lnTo>
                    <a:pt x="3" y="256"/>
                  </a:lnTo>
                  <a:lnTo>
                    <a:pt x="0" y="256"/>
                  </a:lnTo>
                </a:path>
              </a:pathLst>
            </a:custGeom>
            <a:noFill/>
            <a:ln w="3175">
              <a:solidFill>
                <a:srgbClr val="C32D9B"/>
              </a:solidFill>
              <a:prstDash val="solid"/>
              <a:round/>
              <a:headEnd/>
              <a:tailEnd/>
            </a:ln>
          </p:spPr>
          <p:txBody>
            <a:bodyPr/>
            <a:lstStyle/>
            <a:p>
              <a:pPr>
                <a:defRPr/>
              </a:pPr>
              <a:endParaRPr lang="de-AT"/>
            </a:p>
          </p:txBody>
        </p:sp>
        <p:sp>
          <p:nvSpPr>
            <p:cNvPr id="272390" name="Freeform 6"/>
            <p:cNvSpPr>
              <a:spLocks/>
            </p:cNvSpPr>
            <p:nvPr userDrawn="1"/>
          </p:nvSpPr>
          <p:spPr bwMode="auto">
            <a:xfrm>
              <a:off x="5633" y="4039"/>
              <a:ext cx="19" cy="21"/>
            </a:xfrm>
            <a:custGeom>
              <a:avLst/>
              <a:gdLst/>
              <a:ahLst/>
              <a:cxnLst>
                <a:cxn ang="0">
                  <a:pos x="16" y="32"/>
                </a:cxn>
                <a:cxn ang="0">
                  <a:pos x="13" y="31"/>
                </a:cxn>
                <a:cxn ang="0">
                  <a:pos x="10" y="29"/>
                </a:cxn>
                <a:cxn ang="0">
                  <a:pos x="6" y="29"/>
                </a:cxn>
                <a:cxn ang="0">
                  <a:pos x="5" y="25"/>
                </a:cxn>
                <a:cxn ang="0">
                  <a:pos x="3" y="24"/>
                </a:cxn>
                <a:cxn ang="0">
                  <a:pos x="1" y="20"/>
                </a:cxn>
                <a:cxn ang="0">
                  <a:pos x="0" y="17"/>
                </a:cxn>
                <a:cxn ang="0">
                  <a:pos x="0" y="15"/>
                </a:cxn>
                <a:cxn ang="0">
                  <a:pos x="0" y="12"/>
                </a:cxn>
                <a:cxn ang="0">
                  <a:pos x="1" y="9"/>
                </a:cxn>
                <a:cxn ang="0">
                  <a:pos x="3" y="7"/>
                </a:cxn>
                <a:cxn ang="0">
                  <a:pos x="5" y="5"/>
                </a:cxn>
                <a:cxn ang="0">
                  <a:pos x="6" y="2"/>
                </a:cxn>
                <a:cxn ang="0">
                  <a:pos x="10" y="2"/>
                </a:cxn>
                <a:cxn ang="0">
                  <a:pos x="13" y="0"/>
                </a:cxn>
                <a:cxn ang="0">
                  <a:pos x="16" y="0"/>
                </a:cxn>
                <a:cxn ang="0">
                  <a:pos x="18" y="2"/>
                </a:cxn>
                <a:cxn ang="0">
                  <a:pos x="21" y="2"/>
                </a:cxn>
                <a:cxn ang="0">
                  <a:pos x="23" y="4"/>
                </a:cxn>
                <a:cxn ang="0">
                  <a:pos x="26" y="5"/>
                </a:cxn>
                <a:cxn ang="0">
                  <a:pos x="28" y="9"/>
                </a:cxn>
                <a:cxn ang="0">
                  <a:pos x="28" y="12"/>
                </a:cxn>
                <a:cxn ang="0">
                  <a:pos x="30" y="14"/>
                </a:cxn>
                <a:cxn ang="0">
                  <a:pos x="30" y="17"/>
                </a:cxn>
                <a:cxn ang="0">
                  <a:pos x="30" y="20"/>
                </a:cxn>
                <a:cxn ang="0">
                  <a:pos x="28" y="24"/>
                </a:cxn>
                <a:cxn ang="0">
                  <a:pos x="28" y="25"/>
                </a:cxn>
                <a:cxn ang="0">
                  <a:pos x="26" y="27"/>
                </a:cxn>
                <a:cxn ang="0">
                  <a:pos x="23" y="29"/>
                </a:cxn>
                <a:cxn ang="0">
                  <a:pos x="20" y="31"/>
                </a:cxn>
                <a:cxn ang="0">
                  <a:pos x="18" y="31"/>
                </a:cxn>
                <a:cxn ang="0">
                  <a:pos x="16" y="32"/>
                </a:cxn>
              </a:cxnLst>
              <a:rect l="0" t="0" r="r" b="b"/>
              <a:pathLst>
                <a:path w="30" h="32">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close/>
                </a:path>
              </a:pathLst>
            </a:custGeom>
            <a:solidFill>
              <a:srgbClr val="C32D9B"/>
            </a:solidFill>
            <a:ln w="9525">
              <a:noFill/>
              <a:round/>
              <a:headEnd/>
              <a:tailEnd/>
            </a:ln>
          </p:spPr>
          <p:txBody>
            <a:bodyPr/>
            <a:lstStyle/>
            <a:p>
              <a:pPr>
                <a:defRPr/>
              </a:pPr>
              <a:endParaRPr lang="de-AT"/>
            </a:p>
          </p:txBody>
        </p:sp>
        <p:sp>
          <p:nvSpPr>
            <p:cNvPr id="272391" name="Freeform 7"/>
            <p:cNvSpPr>
              <a:spLocks/>
            </p:cNvSpPr>
            <p:nvPr userDrawn="1"/>
          </p:nvSpPr>
          <p:spPr bwMode="auto">
            <a:xfrm>
              <a:off x="5633" y="4039"/>
              <a:ext cx="19" cy="21"/>
            </a:xfrm>
            <a:custGeom>
              <a:avLst/>
              <a:gdLst/>
              <a:ahLst/>
              <a:cxnLst>
                <a:cxn ang="0">
                  <a:pos x="16" y="32"/>
                </a:cxn>
                <a:cxn ang="0">
                  <a:pos x="13" y="31"/>
                </a:cxn>
                <a:cxn ang="0">
                  <a:pos x="10" y="29"/>
                </a:cxn>
                <a:cxn ang="0">
                  <a:pos x="6" y="29"/>
                </a:cxn>
                <a:cxn ang="0">
                  <a:pos x="5" y="25"/>
                </a:cxn>
                <a:cxn ang="0">
                  <a:pos x="3" y="24"/>
                </a:cxn>
                <a:cxn ang="0">
                  <a:pos x="1" y="20"/>
                </a:cxn>
                <a:cxn ang="0">
                  <a:pos x="0" y="17"/>
                </a:cxn>
                <a:cxn ang="0">
                  <a:pos x="0" y="15"/>
                </a:cxn>
                <a:cxn ang="0">
                  <a:pos x="0" y="12"/>
                </a:cxn>
                <a:cxn ang="0">
                  <a:pos x="1" y="9"/>
                </a:cxn>
                <a:cxn ang="0">
                  <a:pos x="3" y="7"/>
                </a:cxn>
                <a:cxn ang="0">
                  <a:pos x="5" y="5"/>
                </a:cxn>
                <a:cxn ang="0">
                  <a:pos x="6" y="2"/>
                </a:cxn>
                <a:cxn ang="0">
                  <a:pos x="10" y="2"/>
                </a:cxn>
                <a:cxn ang="0">
                  <a:pos x="13" y="0"/>
                </a:cxn>
                <a:cxn ang="0">
                  <a:pos x="16" y="0"/>
                </a:cxn>
                <a:cxn ang="0">
                  <a:pos x="18" y="2"/>
                </a:cxn>
                <a:cxn ang="0">
                  <a:pos x="21" y="2"/>
                </a:cxn>
                <a:cxn ang="0">
                  <a:pos x="23" y="4"/>
                </a:cxn>
                <a:cxn ang="0">
                  <a:pos x="26" y="5"/>
                </a:cxn>
                <a:cxn ang="0">
                  <a:pos x="28" y="9"/>
                </a:cxn>
                <a:cxn ang="0">
                  <a:pos x="28" y="12"/>
                </a:cxn>
                <a:cxn ang="0">
                  <a:pos x="30" y="14"/>
                </a:cxn>
                <a:cxn ang="0">
                  <a:pos x="30" y="17"/>
                </a:cxn>
                <a:cxn ang="0">
                  <a:pos x="30" y="20"/>
                </a:cxn>
                <a:cxn ang="0">
                  <a:pos x="28" y="24"/>
                </a:cxn>
                <a:cxn ang="0">
                  <a:pos x="28" y="25"/>
                </a:cxn>
                <a:cxn ang="0">
                  <a:pos x="26" y="27"/>
                </a:cxn>
                <a:cxn ang="0">
                  <a:pos x="23" y="29"/>
                </a:cxn>
                <a:cxn ang="0">
                  <a:pos x="20" y="31"/>
                </a:cxn>
                <a:cxn ang="0">
                  <a:pos x="18" y="31"/>
                </a:cxn>
                <a:cxn ang="0">
                  <a:pos x="16" y="32"/>
                </a:cxn>
              </a:cxnLst>
              <a:rect l="0" t="0" r="r" b="b"/>
              <a:pathLst>
                <a:path w="30" h="32">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path>
              </a:pathLst>
            </a:custGeom>
            <a:noFill/>
            <a:ln w="3175">
              <a:solidFill>
                <a:srgbClr val="C32D9B"/>
              </a:solidFill>
              <a:prstDash val="solid"/>
              <a:round/>
              <a:headEnd/>
              <a:tailEnd/>
            </a:ln>
          </p:spPr>
          <p:txBody>
            <a:bodyPr/>
            <a:lstStyle/>
            <a:p>
              <a:pPr>
                <a:defRPr/>
              </a:pPr>
              <a:endParaRPr lang="de-AT"/>
            </a:p>
          </p:txBody>
        </p:sp>
        <p:sp>
          <p:nvSpPr>
            <p:cNvPr id="272392" name="Freeform 8"/>
            <p:cNvSpPr>
              <a:spLocks/>
            </p:cNvSpPr>
            <p:nvPr userDrawn="1"/>
          </p:nvSpPr>
          <p:spPr bwMode="auto">
            <a:xfrm>
              <a:off x="5643" y="4044"/>
              <a:ext cx="7" cy="11"/>
            </a:xfrm>
            <a:custGeom>
              <a:avLst/>
              <a:gdLst/>
              <a:ahLst/>
              <a:cxnLst>
                <a:cxn ang="0">
                  <a:pos x="0" y="18"/>
                </a:cxn>
                <a:cxn ang="0">
                  <a:pos x="3" y="17"/>
                </a:cxn>
                <a:cxn ang="0">
                  <a:pos x="5" y="17"/>
                </a:cxn>
                <a:cxn ang="0">
                  <a:pos x="5" y="15"/>
                </a:cxn>
                <a:cxn ang="0">
                  <a:pos x="8" y="12"/>
                </a:cxn>
                <a:cxn ang="0">
                  <a:pos x="8" y="10"/>
                </a:cxn>
                <a:cxn ang="0">
                  <a:pos x="6" y="7"/>
                </a:cxn>
                <a:cxn ang="0">
                  <a:pos x="5" y="5"/>
                </a:cxn>
                <a:cxn ang="0">
                  <a:pos x="3" y="2"/>
                </a:cxn>
                <a:cxn ang="0">
                  <a:pos x="1" y="0"/>
                </a:cxn>
                <a:cxn ang="0">
                  <a:pos x="3" y="0"/>
                </a:cxn>
                <a:cxn ang="0">
                  <a:pos x="5" y="2"/>
                </a:cxn>
                <a:cxn ang="0">
                  <a:pos x="6" y="2"/>
                </a:cxn>
                <a:cxn ang="0">
                  <a:pos x="8" y="5"/>
                </a:cxn>
                <a:cxn ang="0">
                  <a:pos x="10" y="5"/>
                </a:cxn>
                <a:cxn ang="0">
                  <a:pos x="10" y="7"/>
                </a:cxn>
                <a:cxn ang="0">
                  <a:pos x="11" y="10"/>
                </a:cxn>
                <a:cxn ang="0">
                  <a:pos x="11" y="12"/>
                </a:cxn>
                <a:cxn ang="0">
                  <a:pos x="8" y="15"/>
                </a:cxn>
                <a:cxn ang="0">
                  <a:pos x="6" y="17"/>
                </a:cxn>
                <a:cxn ang="0">
                  <a:pos x="3" y="18"/>
                </a:cxn>
                <a:cxn ang="0">
                  <a:pos x="0" y="18"/>
                </a:cxn>
              </a:cxnLst>
              <a:rect l="0" t="0" r="r" b="b"/>
              <a:pathLst>
                <a:path w="11" h="18">
                  <a:moveTo>
                    <a:pt x="0" y="18"/>
                  </a:moveTo>
                  <a:lnTo>
                    <a:pt x="3" y="17"/>
                  </a:lnTo>
                  <a:lnTo>
                    <a:pt x="5" y="17"/>
                  </a:lnTo>
                  <a:lnTo>
                    <a:pt x="5" y="15"/>
                  </a:lnTo>
                  <a:lnTo>
                    <a:pt x="8" y="12"/>
                  </a:lnTo>
                  <a:lnTo>
                    <a:pt x="8" y="10"/>
                  </a:lnTo>
                  <a:lnTo>
                    <a:pt x="6" y="7"/>
                  </a:lnTo>
                  <a:lnTo>
                    <a:pt x="5" y="5"/>
                  </a:lnTo>
                  <a:lnTo>
                    <a:pt x="3" y="2"/>
                  </a:lnTo>
                  <a:lnTo>
                    <a:pt x="1" y="0"/>
                  </a:lnTo>
                  <a:lnTo>
                    <a:pt x="3" y="0"/>
                  </a:lnTo>
                  <a:lnTo>
                    <a:pt x="5" y="2"/>
                  </a:lnTo>
                  <a:lnTo>
                    <a:pt x="6" y="2"/>
                  </a:lnTo>
                  <a:lnTo>
                    <a:pt x="8" y="5"/>
                  </a:lnTo>
                  <a:lnTo>
                    <a:pt x="10" y="5"/>
                  </a:lnTo>
                  <a:lnTo>
                    <a:pt x="10" y="7"/>
                  </a:lnTo>
                  <a:lnTo>
                    <a:pt x="11" y="10"/>
                  </a:lnTo>
                  <a:lnTo>
                    <a:pt x="11" y="12"/>
                  </a:lnTo>
                  <a:lnTo>
                    <a:pt x="8" y="15"/>
                  </a:lnTo>
                  <a:lnTo>
                    <a:pt x="6" y="17"/>
                  </a:lnTo>
                  <a:lnTo>
                    <a:pt x="3" y="18"/>
                  </a:lnTo>
                  <a:lnTo>
                    <a:pt x="0" y="18"/>
                  </a:lnTo>
                  <a:close/>
                </a:path>
              </a:pathLst>
            </a:custGeom>
            <a:solidFill>
              <a:srgbClr val="FFFFFF"/>
            </a:solidFill>
            <a:ln w="9525">
              <a:noFill/>
              <a:round/>
              <a:headEnd/>
              <a:tailEnd/>
            </a:ln>
          </p:spPr>
          <p:txBody>
            <a:bodyPr/>
            <a:lstStyle/>
            <a:p>
              <a:pPr>
                <a:defRPr/>
              </a:pPr>
              <a:endParaRPr lang="de-AT"/>
            </a:p>
          </p:txBody>
        </p:sp>
        <p:sp>
          <p:nvSpPr>
            <p:cNvPr id="272393" name="Freeform 9"/>
            <p:cNvSpPr>
              <a:spLocks/>
            </p:cNvSpPr>
            <p:nvPr userDrawn="1"/>
          </p:nvSpPr>
          <p:spPr bwMode="auto">
            <a:xfrm>
              <a:off x="5550" y="4145"/>
              <a:ext cx="80" cy="68"/>
            </a:xfrm>
            <a:custGeom>
              <a:avLst/>
              <a:gdLst/>
              <a:ahLst/>
              <a:cxnLst>
                <a:cxn ang="0">
                  <a:pos x="29" y="99"/>
                </a:cxn>
                <a:cxn ang="0">
                  <a:pos x="34" y="104"/>
                </a:cxn>
                <a:cxn ang="0">
                  <a:pos x="41" y="106"/>
                </a:cxn>
                <a:cxn ang="0">
                  <a:pos x="49" y="104"/>
                </a:cxn>
                <a:cxn ang="0">
                  <a:pos x="56" y="99"/>
                </a:cxn>
                <a:cxn ang="0">
                  <a:pos x="58" y="99"/>
                </a:cxn>
                <a:cxn ang="0">
                  <a:pos x="64" y="101"/>
                </a:cxn>
                <a:cxn ang="0">
                  <a:pos x="69" y="99"/>
                </a:cxn>
                <a:cxn ang="0">
                  <a:pos x="81" y="93"/>
                </a:cxn>
                <a:cxn ang="0">
                  <a:pos x="88" y="84"/>
                </a:cxn>
                <a:cxn ang="0">
                  <a:pos x="95" y="81"/>
                </a:cxn>
                <a:cxn ang="0">
                  <a:pos x="101" y="83"/>
                </a:cxn>
                <a:cxn ang="0">
                  <a:pos x="110" y="83"/>
                </a:cxn>
                <a:cxn ang="0">
                  <a:pos x="115" y="79"/>
                </a:cxn>
                <a:cxn ang="0">
                  <a:pos x="115" y="76"/>
                </a:cxn>
                <a:cxn ang="0">
                  <a:pos x="115" y="73"/>
                </a:cxn>
                <a:cxn ang="0">
                  <a:pos x="118" y="69"/>
                </a:cxn>
                <a:cxn ang="0">
                  <a:pos x="123" y="64"/>
                </a:cxn>
                <a:cxn ang="0">
                  <a:pos x="125" y="61"/>
                </a:cxn>
                <a:cxn ang="0">
                  <a:pos x="126" y="54"/>
                </a:cxn>
                <a:cxn ang="0">
                  <a:pos x="121" y="41"/>
                </a:cxn>
                <a:cxn ang="0">
                  <a:pos x="120" y="34"/>
                </a:cxn>
                <a:cxn ang="0">
                  <a:pos x="120" y="14"/>
                </a:cxn>
                <a:cxn ang="0">
                  <a:pos x="118" y="5"/>
                </a:cxn>
                <a:cxn ang="0">
                  <a:pos x="115" y="22"/>
                </a:cxn>
                <a:cxn ang="0">
                  <a:pos x="113" y="39"/>
                </a:cxn>
                <a:cxn ang="0">
                  <a:pos x="113" y="52"/>
                </a:cxn>
                <a:cxn ang="0">
                  <a:pos x="111" y="57"/>
                </a:cxn>
                <a:cxn ang="0">
                  <a:pos x="106" y="64"/>
                </a:cxn>
                <a:cxn ang="0">
                  <a:pos x="101" y="69"/>
                </a:cxn>
                <a:cxn ang="0">
                  <a:pos x="98" y="71"/>
                </a:cxn>
                <a:cxn ang="0">
                  <a:pos x="95" y="69"/>
                </a:cxn>
                <a:cxn ang="0">
                  <a:pos x="88" y="69"/>
                </a:cxn>
                <a:cxn ang="0">
                  <a:pos x="81" y="79"/>
                </a:cxn>
                <a:cxn ang="0">
                  <a:pos x="73" y="84"/>
                </a:cxn>
                <a:cxn ang="0">
                  <a:pos x="69" y="84"/>
                </a:cxn>
                <a:cxn ang="0">
                  <a:pos x="58" y="84"/>
                </a:cxn>
                <a:cxn ang="0">
                  <a:pos x="53" y="86"/>
                </a:cxn>
                <a:cxn ang="0">
                  <a:pos x="46" y="91"/>
                </a:cxn>
                <a:cxn ang="0">
                  <a:pos x="41" y="93"/>
                </a:cxn>
                <a:cxn ang="0">
                  <a:pos x="32" y="93"/>
                </a:cxn>
                <a:cxn ang="0">
                  <a:pos x="27" y="91"/>
                </a:cxn>
                <a:cxn ang="0">
                  <a:pos x="17" y="89"/>
                </a:cxn>
                <a:cxn ang="0">
                  <a:pos x="7" y="91"/>
                </a:cxn>
                <a:cxn ang="0">
                  <a:pos x="11" y="93"/>
                </a:cxn>
                <a:cxn ang="0">
                  <a:pos x="26" y="98"/>
                </a:cxn>
              </a:cxnLst>
              <a:rect l="0" t="0" r="r" b="b"/>
              <a:pathLst>
                <a:path w="126" h="106">
                  <a:moveTo>
                    <a:pt x="26" y="98"/>
                  </a:moveTo>
                  <a:lnTo>
                    <a:pt x="29" y="99"/>
                  </a:lnTo>
                  <a:lnTo>
                    <a:pt x="29" y="101"/>
                  </a:lnTo>
                  <a:lnTo>
                    <a:pt x="34" y="104"/>
                  </a:lnTo>
                  <a:lnTo>
                    <a:pt x="37" y="104"/>
                  </a:lnTo>
                  <a:lnTo>
                    <a:pt x="41" y="106"/>
                  </a:lnTo>
                  <a:lnTo>
                    <a:pt x="46" y="104"/>
                  </a:lnTo>
                  <a:lnTo>
                    <a:pt x="49" y="104"/>
                  </a:lnTo>
                  <a:lnTo>
                    <a:pt x="53" y="103"/>
                  </a:lnTo>
                  <a:lnTo>
                    <a:pt x="56" y="99"/>
                  </a:lnTo>
                  <a:lnTo>
                    <a:pt x="58" y="99"/>
                  </a:lnTo>
                  <a:lnTo>
                    <a:pt x="58" y="99"/>
                  </a:lnTo>
                  <a:lnTo>
                    <a:pt x="63" y="101"/>
                  </a:lnTo>
                  <a:lnTo>
                    <a:pt x="64" y="101"/>
                  </a:lnTo>
                  <a:lnTo>
                    <a:pt x="66" y="101"/>
                  </a:lnTo>
                  <a:lnTo>
                    <a:pt x="69" y="99"/>
                  </a:lnTo>
                  <a:lnTo>
                    <a:pt x="74" y="98"/>
                  </a:lnTo>
                  <a:lnTo>
                    <a:pt x="81" y="93"/>
                  </a:lnTo>
                  <a:lnTo>
                    <a:pt x="86" y="89"/>
                  </a:lnTo>
                  <a:lnTo>
                    <a:pt x="88" y="84"/>
                  </a:lnTo>
                  <a:lnTo>
                    <a:pt x="93" y="81"/>
                  </a:lnTo>
                  <a:lnTo>
                    <a:pt x="95" y="81"/>
                  </a:lnTo>
                  <a:lnTo>
                    <a:pt x="96" y="81"/>
                  </a:lnTo>
                  <a:lnTo>
                    <a:pt x="101" y="83"/>
                  </a:lnTo>
                  <a:lnTo>
                    <a:pt x="106" y="84"/>
                  </a:lnTo>
                  <a:lnTo>
                    <a:pt x="110" y="83"/>
                  </a:lnTo>
                  <a:lnTo>
                    <a:pt x="111" y="81"/>
                  </a:lnTo>
                  <a:lnTo>
                    <a:pt x="115" y="79"/>
                  </a:lnTo>
                  <a:lnTo>
                    <a:pt x="115" y="78"/>
                  </a:lnTo>
                  <a:lnTo>
                    <a:pt x="115" y="76"/>
                  </a:lnTo>
                  <a:lnTo>
                    <a:pt x="115" y="76"/>
                  </a:lnTo>
                  <a:lnTo>
                    <a:pt x="115" y="73"/>
                  </a:lnTo>
                  <a:lnTo>
                    <a:pt x="116" y="71"/>
                  </a:lnTo>
                  <a:lnTo>
                    <a:pt x="118" y="69"/>
                  </a:lnTo>
                  <a:lnTo>
                    <a:pt x="121" y="66"/>
                  </a:lnTo>
                  <a:lnTo>
                    <a:pt x="123" y="64"/>
                  </a:lnTo>
                  <a:lnTo>
                    <a:pt x="125" y="62"/>
                  </a:lnTo>
                  <a:lnTo>
                    <a:pt x="125" y="61"/>
                  </a:lnTo>
                  <a:lnTo>
                    <a:pt x="126" y="57"/>
                  </a:lnTo>
                  <a:lnTo>
                    <a:pt x="126" y="54"/>
                  </a:lnTo>
                  <a:lnTo>
                    <a:pt x="125" y="49"/>
                  </a:lnTo>
                  <a:lnTo>
                    <a:pt x="121" y="41"/>
                  </a:lnTo>
                  <a:lnTo>
                    <a:pt x="121" y="37"/>
                  </a:lnTo>
                  <a:lnTo>
                    <a:pt x="120" y="34"/>
                  </a:lnTo>
                  <a:lnTo>
                    <a:pt x="120" y="24"/>
                  </a:lnTo>
                  <a:lnTo>
                    <a:pt x="120" y="14"/>
                  </a:lnTo>
                  <a:lnTo>
                    <a:pt x="120" y="0"/>
                  </a:lnTo>
                  <a:lnTo>
                    <a:pt x="118" y="5"/>
                  </a:lnTo>
                  <a:lnTo>
                    <a:pt x="115" y="15"/>
                  </a:lnTo>
                  <a:lnTo>
                    <a:pt x="115" y="22"/>
                  </a:lnTo>
                  <a:lnTo>
                    <a:pt x="113" y="31"/>
                  </a:lnTo>
                  <a:lnTo>
                    <a:pt x="113" y="39"/>
                  </a:lnTo>
                  <a:lnTo>
                    <a:pt x="113" y="49"/>
                  </a:lnTo>
                  <a:lnTo>
                    <a:pt x="113" y="52"/>
                  </a:lnTo>
                  <a:lnTo>
                    <a:pt x="113" y="56"/>
                  </a:lnTo>
                  <a:lnTo>
                    <a:pt x="111" y="57"/>
                  </a:lnTo>
                  <a:lnTo>
                    <a:pt x="110" y="61"/>
                  </a:lnTo>
                  <a:lnTo>
                    <a:pt x="106" y="64"/>
                  </a:lnTo>
                  <a:lnTo>
                    <a:pt x="101" y="69"/>
                  </a:lnTo>
                  <a:lnTo>
                    <a:pt x="101" y="69"/>
                  </a:lnTo>
                  <a:lnTo>
                    <a:pt x="101" y="69"/>
                  </a:lnTo>
                  <a:lnTo>
                    <a:pt x="98" y="71"/>
                  </a:lnTo>
                  <a:lnTo>
                    <a:pt x="96" y="69"/>
                  </a:lnTo>
                  <a:lnTo>
                    <a:pt x="95" y="69"/>
                  </a:lnTo>
                  <a:lnTo>
                    <a:pt x="89" y="69"/>
                  </a:lnTo>
                  <a:lnTo>
                    <a:pt x="88" y="69"/>
                  </a:lnTo>
                  <a:lnTo>
                    <a:pt x="86" y="71"/>
                  </a:lnTo>
                  <a:lnTo>
                    <a:pt x="81" y="79"/>
                  </a:lnTo>
                  <a:lnTo>
                    <a:pt x="76" y="83"/>
                  </a:lnTo>
                  <a:lnTo>
                    <a:pt x="73" y="84"/>
                  </a:lnTo>
                  <a:lnTo>
                    <a:pt x="71" y="84"/>
                  </a:lnTo>
                  <a:lnTo>
                    <a:pt x="69" y="84"/>
                  </a:lnTo>
                  <a:lnTo>
                    <a:pt x="66" y="84"/>
                  </a:lnTo>
                  <a:lnTo>
                    <a:pt x="58" y="84"/>
                  </a:lnTo>
                  <a:lnTo>
                    <a:pt x="54" y="86"/>
                  </a:lnTo>
                  <a:lnTo>
                    <a:pt x="53" y="86"/>
                  </a:lnTo>
                  <a:lnTo>
                    <a:pt x="49" y="88"/>
                  </a:lnTo>
                  <a:lnTo>
                    <a:pt x="46" y="91"/>
                  </a:lnTo>
                  <a:lnTo>
                    <a:pt x="42" y="93"/>
                  </a:lnTo>
                  <a:lnTo>
                    <a:pt x="41" y="93"/>
                  </a:lnTo>
                  <a:lnTo>
                    <a:pt x="37" y="93"/>
                  </a:lnTo>
                  <a:lnTo>
                    <a:pt x="32" y="93"/>
                  </a:lnTo>
                  <a:lnTo>
                    <a:pt x="31" y="93"/>
                  </a:lnTo>
                  <a:lnTo>
                    <a:pt x="27" y="91"/>
                  </a:lnTo>
                  <a:lnTo>
                    <a:pt x="21" y="91"/>
                  </a:lnTo>
                  <a:lnTo>
                    <a:pt x="17" y="89"/>
                  </a:lnTo>
                  <a:lnTo>
                    <a:pt x="12" y="91"/>
                  </a:lnTo>
                  <a:lnTo>
                    <a:pt x="7" y="91"/>
                  </a:lnTo>
                  <a:lnTo>
                    <a:pt x="0" y="93"/>
                  </a:lnTo>
                  <a:lnTo>
                    <a:pt x="11" y="93"/>
                  </a:lnTo>
                  <a:lnTo>
                    <a:pt x="16" y="94"/>
                  </a:lnTo>
                  <a:lnTo>
                    <a:pt x="26" y="98"/>
                  </a:lnTo>
                  <a:close/>
                </a:path>
              </a:pathLst>
            </a:custGeom>
            <a:solidFill>
              <a:srgbClr val="FFFFFF"/>
            </a:solidFill>
            <a:ln w="9525">
              <a:noFill/>
              <a:round/>
              <a:headEnd/>
              <a:tailEnd/>
            </a:ln>
          </p:spPr>
          <p:txBody>
            <a:bodyPr/>
            <a:lstStyle/>
            <a:p>
              <a:pPr>
                <a:defRPr/>
              </a:pPr>
              <a:endParaRPr lang="de-AT"/>
            </a:p>
          </p:txBody>
        </p:sp>
        <p:sp>
          <p:nvSpPr>
            <p:cNvPr id="272394" name="Freeform 10"/>
            <p:cNvSpPr>
              <a:spLocks/>
            </p:cNvSpPr>
            <p:nvPr userDrawn="1"/>
          </p:nvSpPr>
          <p:spPr bwMode="auto">
            <a:xfrm>
              <a:off x="5656" y="4187"/>
              <a:ext cx="17" cy="17"/>
            </a:xfrm>
            <a:custGeom>
              <a:avLst/>
              <a:gdLst/>
              <a:ahLst/>
              <a:cxnLst>
                <a:cxn ang="0">
                  <a:pos x="12" y="27"/>
                </a:cxn>
                <a:cxn ang="0">
                  <a:pos x="11" y="27"/>
                </a:cxn>
                <a:cxn ang="0">
                  <a:pos x="7" y="27"/>
                </a:cxn>
                <a:cxn ang="0">
                  <a:pos x="4" y="23"/>
                </a:cxn>
                <a:cxn ang="0">
                  <a:pos x="2" y="22"/>
                </a:cxn>
                <a:cxn ang="0">
                  <a:pos x="2" y="18"/>
                </a:cxn>
                <a:cxn ang="0">
                  <a:pos x="0" y="17"/>
                </a:cxn>
                <a:cxn ang="0">
                  <a:pos x="0" y="13"/>
                </a:cxn>
                <a:cxn ang="0">
                  <a:pos x="0" y="12"/>
                </a:cxn>
                <a:cxn ang="0">
                  <a:pos x="2" y="8"/>
                </a:cxn>
                <a:cxn ang="0">
                  <a:pos x="4" y="3"/>
                </a:cxn>
                <a:cxn ang="0">
                  <a:pos x="7" y="3"/>
                </a:cxn>
                <a:cxn ang="0">
                  <a:pos x="9" y="2"/>
                </a:cxn>
                <a:cxn ang="0">
                  <a:pos x="12" y="0"/>
                </a:cxn>
                <a:cxn ang="0">
                  <a:pos x="14" y="0"/>
                </a:cxn>
                <a:cxn ang="0">
                  <a:pos x="17" y="0"/>
                </a:cxn>
                <a:cxn ang="0">
                  <a:pos x="19" y="2"/>
                </a:cxn>
                <a:cxn ang="0">
                  <a:pos x="24" y="5"/>
                </a:cxn>
                <a:cxn ang="0">
                  <a:pos x="26" y="7"/>
                </a:cxn>
                <a:cxn ang="0">
                  <a:pos x="27" y="10"/>
                </a:cxn>
                <a:cxn ang="0">
                  <a:pos x="27" y="12"/>
                </a:cxn>
                <a:cxn ang="0">
                  <a:pos x="27" y="15"/>
                </a:cxn>
                <a:cxn ang="0">
                  <a:pos x="27" y="18"/>
                </a:cxn>
                <a:cxn ang="0">
                  <a:pos x="26" y="20"/>
                </a:cxn>
                <a:cxn ang="0">
                  <a:pos x="24" y="25"/>
                </a:cxn>
                <a:cxn ang="0">
                  <a:pos x="21" y="25"/>
                </a:cxn>
                <a:cxn ang="0">
                  <a:pos x="19" y="27"/>
                </a:cxn>
                <a:cxn ang="0">
                  <a:pos x="16" y="27"/>
                </a:cxn>
                <a:cxn ang="0">
                  <a:pos x="12" y="27"/>
                </a:cxn>
              </a:cxnLst>
              <a:rect l="0" t="0" r="r" b="b"/>
              <a:pathLst>
                <a:path w="27" h="27">
                  <a:moveTo>
                    <a:pt x="12" y="27"/>
                  </a:moveTo>
                  <a:lnTo>
                    <a:pt x="11" y="27"/>
                  </a:lnTo>
                  <a:lnTo>
                    <a:pt x="7" y="27"/>
                  </a:lnTo>
                  <a:lnTo>
                    <a:pt x="4" y="23"/>
                  </a:lnTo>
                  <a:lnTo>
                    <a:pt x="2" y="22"/>
                  </a:lnTo>
                  <a:lnTo>
                    <a:pt x="2" y="18"/>
                  </a:lnTo>
                  <a:lnTo>
                    <a:pt x="0" y="17"/>
                  </a:lnTo>
                  <a:lnTo>
                    <a:pt x="0" y="13"/>
                  </a:lnTo>
                  <a:lnTo>
                    <a:pt x="0" y="12"/>
                  </a:lnTo>
                  <a:lnTo>
                    <a:pt x="2" y="8"/>
                  </a:lnTo>
                  <a:lnTo>
                    <a:pt x="4" y="3"/>
                  </a:lnTo>
                  <a:lnTo>
                    <a:pt x="7" y="3"/>
                  </a:lnTo>
                  <a:lnTo>
                    <a:pt x="9" y="2"/>
                  </a:lnTo>
                  <a:lnTo>
                    <a:pt x="12" y="0"/>
                  </a:lnTo>
                  <a:lnTo>
                    <a:pt x="14" y="0"/>
                  </a:lnTo>
                  <a:lnTo>
                    <a:pt x="17" y="0"/>
                  </a:lnTo>
                  <a:lnTo>
                    <a:pt x="19" y="2"/>
                  </a:lnTo>
                  <a:lnTo>
                    <a:pt x="24" y="5"/>
                  </a:lnTo>
                  <a:lnTo>
                    <a:pt x="26" y="7"/>
                  </a:lnTo>
                  <a:lnTo>
                    <a:pt x="27" y="10"/>
                  </a:lnTo>
                  <a:lnTo>
                    <a:pt x="27" y="12"/>
                  </a:lnTo>
                  <a:lnTo>
                    <a:pt x="27" y="15"/>
                  </a:lnTo>
                  <a:lnTo>
                    <a:pt x="27" y="18"/>
                  </a:lnTo>
                  <a:lnTo>
                    <a:pt x="26" y="20"/>
                  </a:lnTo>
                  <a:lnTo>
                    <a:pt x="24" y="25"/>
                  </a:lnTo>
                  <a:lnTo>
                    <a:pt x="21" y="25"/>
                  </a:lnTo>
                  <a:lnTo>
                    <a:pt x="19" y="27"/>
                  </a:lnTo>
                  <a:lnTo>
                    <a:pt x="16" y="27"/>
                  </a:lnTo>
                  <a:lnTo>
                    <a:pt x="12" y="27"/>
                  </a:lnTo>
                  <a:close/>
                </a:path>
              </a:pathLst>
            </a:custGeom>
            <a:solidFill>
              <a:srgbClr val="C32D9B"/>
            </a:solidFill>
            <a:ln w="9525">
              <a:noFill/>
              <a:round/>
              <a:headEnd/>
              <a:tailEnd/>
            </a:ln>
          </p:spPr>
          <p:txBody>
            <a:bodyPr/>
            <a:lstStyle/>
            <a:p>
              <a:pPr>
                <a:defRPr/>
              </a:pPr>
              <a:endParaRPr lang="de-AT"/>
            </a:p>
          </p:txBody>
        </p:sp>
      </p:grpSp>
      <p:sp>
        <p:nvSpPr>
          <p:cNvPr id="272395" name="Freeform 11"/>
          <p:cNvSpPr>
            <a:spLocks/>
          </p:cNvSpPr>
          <p:nvPr/>
        </p:nvSpPr>
        <p:spPr bwMode="auto">
          <a:xfrm>
            <a:off x="123655" y="91440"/>
            <a:ext cx="9509468" cy="714587"/>
          </a:xfrm>
          <a:custGeom>
            <a:avLst/>
            <a:gdLst/>
            <a:ahLst/>
            <a:cxnLst>
              <a:cxn ang="0">
                <a:pos x="5614" y="422"/>
              </a:cxn>
              <a:cxn ang="0">
                <a:pos x="202" y="422"/>
              </a:cxn>
              <a:cxn ang="0">
                <a:pos x="202" y="422"/>
              </a:cxn>
              <a:cxn ang="0">
                <a:pos x="180" y="422"/>
              </a:cxn>
              <a:cxn ang="0">
                <a:pos x="161" y="418"/>
              </a:cxn>
              <a:cxn ang="0">
                <a:pos x="141" y="413"/>
              </a:cxn>
              <a:cxn ang="0">
                <a:pos x="123" y="407"/>
              </a:cxn>
              <a:cxn ang="0">
                <a:pos x="106" y="397"/>
              </a:cxn>
              <a:cxn ang="0">
                <a:pos x="89" y="387"/>
              </a:cxn>
              <a:cxn ang="0">
                <a:pos x="74" y="375"/>
              </a:cxn>
              <a:cxn ang="0">
                <a:pos x="59" y="361"/>
              </a:cxn>
              <a:cxn ang="0">
                <a:pos x="45" y="346"/>
              </a:cxn>
              <a:cxn ang="0">
                <a:pos x="34" y="329"/>
              </a:cxn>
              <a:cxn ang="0">
                <a:pos x="24" y="313"/>
              </a:cxn>
              <a:cxn ang="0">
                <a:pos x="15" y="294"/>
              </a:cxn>
              <a:cxn ang="0">
                <a:pos x="8" y="274"/>
              </a:cxn>
              <a:cxn ang="0">
                <a:pos x="3" y="254"/>
              </a:cxn>
              <a:cxn ang="0">
                <a:pos x="2" y="234"/>
              </a:cxn>
              <a:cxn ang="0">
                <a:pos x="0" y="212"/>
              </a:cxn>
              <a:cxn ang="0">
                <a:pos x="0" y="212"/>
              </a:cxn>
              <a:cxn ang="0">
                <a:pos x="2" y="190"/>
              </a:cxn>
              <a:cxn ang="0">
                <a:pos x="3" y="168"/>
              </a:cxn>
              <a:cxn ang="0">
                <a:pos x="8" y="148"/>
              </a:cxn>
              <a:cxn ang="0">
                <a:pos x="15" y="129"/>
              </a:cxn>
              <a:cxn ang="0">
                <a:pos x="24" y="111"/>
              </a:cxn>
              <a:cxn ang="0">
                <a:pos x="34" y="92"/>
              </a:cxn>
              <a:cxn ang="0">
                <a:pos x="45" y="77"/>
              </a:cxn>
              <a:cxn ang="0">
                <a:pos x="59" y="62"/>
              </a:cxn>
              <a:cxn ang="0">
                <a:pos x="72" y="49"/>
              </a:cxn>
              <a:cxn ang="0">
                <a:pos x="89" y="37"/>
              </a:cxn>
              <a:cxn ang="0">
                <a:pos x="106" y="25"/>
              </a:cxn>
              <a:cxn ang="0">
                <a:pos x="123" y="17"/>
              </a:cxn>
              <a:cxn ang="0">
                <a:pos x="141" y="10"/>
              </a:cxn>
              <a:cxn ang="0">
                <a:pos x="160" y="5"/>
              </a:cxn>
              <a:cxn ang="0">
                <a:pos x="180" y="2"/>
              </a:cxn>
              <a:cxn ang="0">
                <a:pos x="200" y="0"/>
              </a:cxn>
              <a:cxn ang="0">
                <a:pos x="5614" y="0"/>
              </a:cxn>
              <a:cxn ang="0">
                <a:pos x="5614" y="422"/>
              </a:cxn>
            </a:cxnLst>
            <a:rect l="0" t="0" r="r" b="b"/>
            <a:pathLst>
              <a:path w="5614" h="422">
                <a:moveTo>
                  <a:pt x="5614" y="422"/>
                </a:moveTo>
                <a:lnTo>
                  <a:pt x="202" y="422"/>
                </a:lnTo>
                <a:lnTo>
                  <a:pt x="202" y="422"/>
                </a:lnTo>
                <a:lnTo>
                  <a:pt x="180" y="422"/>
                </a:lnTo>
                <a:lnTo>
                  <a:pt x="161" y="418"/>
                </a:lnTo>
                <a:lnTo>
                  <a:pt x="141" y="413"/>
                </a:lnTo>
                <a:lnTo>
                  <a:pt x="123" y="407"/>
                </a:lnTo>
                <a:lnTo>
                  <a:pt x="106" y="397"/>
                </a:lnTo>
                <a:lnTo>
                  <a:pt x="89" y="387"/>
                </a:lnTo>
                <a:lnTo>
                  <a:pt x="74" y="375"/>
                </a:lnTo>
                <a:lnTo>
                  <a:pt x="59" y="361"/>
                </a:lnTo>
                <a:lnTo>
                  <a:pt x="45" y="346"/>
                </a:lnTo>
                <a:lnTo>
                  <a:pt x="34" y="329"/>
                </a:lnTo>
                <a:lnTo>
                  <a:pt x="24" y="313"/>
                </a:lnTo>
                <a:lnTo>
                  <a:pt x="15" y="294"/>
                </a:lnTo>
                <a:lnTo>
                  <a:pt x="8" y="274"/>
                </a:lnTo>
                <a:lnTo>
                  <a:pt x="3" y="254"/>
                </a:lnTo>
                <a:lnTo>
                  <a:pt x="2" y="234"/>
                </a:lnTo>
                <a:lnTo>
                  <a:pt x="0" y="212"/>
                </a:lnTo>
                <a:lnTo>
                  <a:pt x="0" y="212"/>
                </a:lnTo>
                <a:lnTo>
                  <a:pt x="2" y="190"/>
                </a:lnTo>
                <a:lnTo>
                  <a:pt x="3" y="168"/>
                </a:lnTo>
                <a:lnTo>
                  <a:pt x="8" y="148"/>
                </a:lnTo>
                <a:lnTo>
                  <a:pt x="15" y="129"/>
                </a:lnTo>
                <a:lnTo>
                  <a:pt x="24" y="111"/>
                </a:lnTo>
                <a:lnTo>
                  <a:pt x="34" y="92"/>
                </a:lnTo>
                <a:lnTo>
                  <a:pt x="45" y="77"/>
                </a:lnTo>
                <a:lnTo>
                  <a:pt x="59" y="62"/>
                </a:lnTo>
                <a:lnTo>
                  <a:pt x="72" y="49"/>
                </a:lnTo>
                <a:lnTo>
                  <a:pt x="89" y="37"/>
                </a:lnTo>
                <a:lnTo>
                  <a:pt x="106" y="25"/>
                </a:lnTo>
                <a:lnTo>
                  <a:pt x="123" y="17"/>
                </a:lnTo>
                <a:lnTo>
                  <a:pt x="141" y="10"/>
                </a:lnTo>
                <a:lnTo>
                  <a:pt x="160" y="5"/>
                </a:lnTo>
                <a:lnTo>
                  <a:pt x="180" y="2"/>
                </a:lnTo>
                <a:lnTo>
                  <a:pt x="200" y="0"/>
                </a:lnTo>
                <a:lnTo>
                  <a:pt x="5614" y="0"/>
                </a:lnTo>
                <a:lnTo>
                  <a:pt x="5614" y="422"/>
                </a:lnTo>
                <a:close/>
              </a:path>
            </a:pathLst>
          </a:custGeom>
          <a:solidFill>
            <a:srgbClr val="2AA3D8"/>
          </a:solidFill>
          <a:ln w="15875">
            <a:solidFill>
              <a:srgbClr val="FFFFFF"/>
            </a:solidFill>
            <a:prstDash val="solid"/>
            <a:round/>
            <a:headEnd/>
            <a:tailEnd/>
          </a:ln>
        </p:spPr>
        <p:txBody>
          <a:bodyPr lIns="97548" tIns="48774" rIns="97548" bIns="48774"/>
          <a:lstStyle/>
          <a:p>
            <a:pPr>
              <a:defRPr/>
            </a:pPr>
            <a:endParaRPr lang="de-AT"/>
          </a:p>
        </p:txBody>
      </p:sp>
      <p:sp>
        <p:nvSpPr>
          <p:cNvPr id="272409" name="Freeform 25"/>
          <p:cNvSpPr>
            <a:spLocks/>
          </p:cNvSpPr>
          <p:nvPr/>
        </p:nvSpPr>
        <p:spPr bwMode="auto">
          <a:xfrm>
            <a:off x="9038568" y="567268"/>
            <a:ext cx="460737" cy="1693"/>
          </a:xfrm>
          <a:custGeom>
            <a:avLst/>
            <a:gdLst/>
            <a:ahLst/>
            <a:cxnLst>
              <a:cxn ang="0">
                <a:pos x="0" y="0"/>
              </a:cxn>
              <a:cxn ang="0">
                <a:pos x="272" y="0"/>
              </a:cxn>
              <a:cxn ang="0">
                <a:pos x="0" y="0"/>
              </a:cxn>
            </a:cxnLst>
            <a:rect l="0" t="0" r="r" b="b"/>
            <a:pathLst>
              <a:path w="272">
                <a:moveTo>
                  <a:pt x="0" y="0"/>
                </a:moveTo>
                <a:lnTo>
                  <a:pt x="272" y="0"/>
                </a:lnTo>
                <a:lnTo>
                  <a:pt x="0" y="0"/>
                </a:lnTo>
                <a:close/>
              </a:path>
            </a:pathLst>
          </a:custGeom>
          <a:solidFill>
            <a:srgbClr val="FFFFFF"/>
          </a:solidFill>
          <a:ln w="9525">
            <a:noFill/>
            <a:round/>
            <a:headEnd/>
            <a:tailEnd/>
          </a:ln>
        </p:spPr>
        <p:txBody>
          <a:bodyPr lIns="97548" tIns="48774" rIns="97548" bIns="48774"/>
          <a:lstStyle/>
          <a:p>
            <a:pPr>
              <a:defRPr/>
            </a:pPr>
            <a:endParaRPr lang="de-AT"/>
          </a:p>
        </p:txBody>
      </p:sp>
      <p:sp>
        <p:nvSpPr>
          <p:cNvPr id="8198" name="Rectangle 26"/>
          <p:cNvSpPr>
            <a:spLocks noGrp="1" noChangeArrowheads="1"/>
          </p:cNvSpPr>
          <p:nvPr>
            <p:ph type="title"/>
          </p:nvPr>
        </p:nvSpPr>
        <p:spPr bwMode="auto">
          <a:xfrm>
            <a:off x="499697" y="47413"/>
            <a:ext cx="8281401" cy="807721"/>
          </a:xfrm>
          <a:prstGeom prst="rect">
            <a:avLst/>
          </a:prstGeom>
          <a:noFill/>
          <a:ln w="9525">
            <a:noFill/>
            <a:miter lim="800000"/>
            <a:headEnd/>
            <a:tailEnd/>
          </a:ln>
        </p:spPr>
        <p:txBody>
          <a:bodyPr vert="horz" wrap="square" lIns="97548" tIns="48774" rIns="97548" bIns="48774" numCol="1" anchor="ctr" anchorCtr="0" compatLnSpc="1">
            <a:prstTxWarp prst="textNoShape">
              <a:avLst/>
            </a:prstTxWarp>
          </a:bodyPr>
          <a:lstStyle/>
          <a:p>
            <a:pPr lvl="0"/>
            <a:r>
              <a:rPr lang="de-AT" smtClean="0"/>
              <a:t>Click to edit Master title style</a:t>
            </a:r>
          </a:p>
        </p:txBody>
      </p:sp>
      <p:sp>
        <p:nvSpPr>
          <p:cNvPr id="8199" name="Rectangle 27"/>
          <p:cNvSpPr>
            <a:spLocks noGrp="1" noChangeArrowheads="1"/>
          </p:cNvSpPr>
          <p:nvPr>
            <p:ph type="body" idx="1"/>
          </p:nvPr>
        </p:nvSpPr>
        <p:spPr bwMode="auto">
          <a:xfrm>
            <a:off x="191410" y="968587"/>
            <a:ext cx="9450181" cy="5838613"/>
          </a:xfrm>
          <a:prstGeom prst="rect">
            <a:avLst/>
          </a:prstGeom>
          <a:noFill/>
          <a:ln w="9525">
            <a:noFill/>
            <a:miter lim="800000"/>
            <a:headEnd/>
            <a:tailEnd/>
          </a:ln>
        </p:spPr>
        <p:txBody>
          <a:bodyPr vert="horz" wrap="square" lIns="97548" tIns="48774" rIns="97548" bIns="48774" numCol="1" anchor="t" anchorCtr="0" compatLnSpc="1">
            <a:prstTxWarp prst="textNoShape">
              <a:avLst/>
            </a:prstTxWarp>
          </a:bodyPr>
          <a:lstStyle/>
          <a:p>
            <a:pPr lvl="0"/>
            <a:r>
              <a:rPr lang="de-AT" dirty="0" smtClean="0"/>
              <a:t>Text</a:t>
            </a:r>
          </a:p>
          <a:p>
            <a:pPr lvl="1"/>
            <a:r>
              <a:rPr lang="de-AT" dirty="0" smtClean="0"/>
              <a:t>Text</a:t>
            </a:r>
          </a:p>
          <a:p>
            <a:pPr lvl="2"/>
            <a:r>
              <a:rPr lang="de-AT" dirty="0" smtClean="0"/>
              <a:t>Text</a:t>
            </a:r>
          </a:p>
          <a:p>
            <a:pPr lvl="3"/>
            <a:r>
              <a:rPr lang="de-AT" dirty="0" smtClean="0"/>
              <a:t>Text</a:t>
            </a:r>
          </a:p>
          <a:p>
            <a:pPr lvl="4"/>
            <a:r>
              <a:rPr lang="de-AT" dirty="0" smtClean="0"/>
              <a:t>Text</a:t>
            </a:r>
          </a:p>
        </p:txBody>
      </p:sp>
      <p:sp>
        <p:nvSpPr>
          <p:cNvPr id="272412" name="Rectangle 28"/>
          <p:cNvSpPr>
            <a:spLocks noGrp="1" noChangeArrowheads="1"/>
          </p:cNvSpPr>
          <p:nvPr>
            <p:ph type="ftr" sz="quarter" idx="3"/>
          </p:nvPr>
        </p:nvSpPr>
        <p:spPr bwMode="auto">
          <a:xfrm>
            <a:off x="191410" y="6946054"/>
            <a:ext cx="3917954" cy="321733"/>
          </a:xfrm>
          <a:prstGeom prst="rect">
            <a:avLst/>
          </a:prstGeom>
          <a:noFill/>
          <a:ln w="9525">
            <a:noFill/>
            <a:miter lim="800000"/>
            <a:headEnd/>
            <a:tailEnd/>
          </a:ln>
          <a:effectLst/>
        </p:spPr>
        <p:txBody>
          <a:bodyPr vert="horz" wrap="square" lIns="97548" tIns="48774" rIns="97548" bIns="48774" numCol="1" anchor="ctr" anchorCtr="0" compatLnSpc="1">
            <a:prstTxWarp prst="textNoShape">
              <a:avLst/>
            </a:prstTxWarp>
          </a:bodyPr>
          <a:lstStyle>
            <a:lvl1pPr>
              <a:defRPr sz="1300" b="1">
                <a:solidFill>
                  <a:srgbClr val="5F5F5F"/>
                </a:solidFill>
                <a:latin typeface="Arial" charset="0"/>
              </a:defRPr>
            </a:lvl1pPr>
          </a:lstStyle>
          <a:p>
            <a:pPr>
              <a:defRPr/>
            </a:pPr>
            <a:r>
              <a:rPr lang="de-AT" smtClean="0"/>
              <a:t>&lt;insert your name here&gt;</a:t>
            </a:r>
            <a:endParaRPr lang="de-AT" dirty="0"/>
          </a:p>
        </p:txBody>
      </p:sp>
      <p:sp>
        <p:nvSpPr>
          <p:cNvPr id="272413" name="Rectangle 29"/>
          <p:cNvSpPr>
            <a:spLocks noGrp="1" noChangeArrowheads="1"/>
          </p:cNvSpPr>
          <p:nvPr>
            <p:ph type="sldNum" sz="quarter" idx="4"/>
          </p:nvPr>
        </p:nvSpPr>
        <p:spPr bwMode="auto">
          <a:xfrm>
            <a:off x="4300774" y="6940974"/>
            <a:ext cx="1151841" cy="326813"/>
          </a:xfrm>
          <a:prstGeom prst="rect">
            <a:avLst/>
          </a:prstGeom>
          <a:noFill/>
          <a:ln w="9525">
            <a:noFill/>
            <a:miter lim="800000"/>
            <a:headEnd/>
            <a:tailEnd/>
          </a:ln>
          <a:effectLst/>
        </p:spPr>
        <p:txBody>
          <a:bodyPr vert="horz" wrap="square" lIns="97548" tIns="48774" rIns="97548" bIns="48774" numCol="1" anchor="ctr" anchorCtr="0" compatLnSpc="1">
            <a:prstTxWarp prst="textNoShape">
              <a:avLst/>
            </a:prstTxWarp>
          </a:bodyPr>
          <a:lstStyle>
            <a:lvl1pPr algn="ctr">
              <a:defRPr sz="1300" b="1">
                <a:solidFill>
                  <a:srgbClr val="5F5F5F"/>
                </a:solidFill>
                <a:latin typeface="Arial" charset="0"/>
              </a:defRPr>
            </a:lvl1pPr>
          </a:lstStyle>
          <a:p>
            <a:pPr>
              <a:defRPr/>
            </a:pPr>
            <a:fld id="{63707275-EA33-4C2C-A96C-B80BEB93EE54}" type="slidenum">
              <a:rPr lang="de-AT" smtClean="0"/>
              <a:pPr>
                <a:defRPr/>
              </a:pPr>
              <a:t>‹#›</a:t>
            </a:fld>
            <a:endParaRPr lang="de-AT" dirty="0"/>
          </a:p>
        </p:txBody>
      </p:sp>
      <p:pic>
        <p:nvPicPr>
          <p:cNvPr id="30" name="Picture 31" descr="TU_Signet_white.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971234" y="166792"/>
            <a:ext cx="562370" cy="56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6"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iming>
    <p:tnLst>
      <p:par>
        <p:cTn id="1" dur="indefinite" restart="never" nodeType="tmRoot"/>
      </p:par>
    </p:tnLst>
  </p:timing>
  <p:hf hdr="0" dt="0"/>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87741" algn="l" rtl="0" fontAlgn="base">
        <a:spcBef>
          <a:spcPct val="0"/>
        </a:spcBef>
        <a:spcAft>
          <a:spcPct val="0"/>
        </a:spcAft>
        <a:defRPr sz="3400">
          <a:solidFill>
            <a:schemeClr val="tx2"/>
          </a:solidFill>
          <a:latin typeface="Arial" charset="0"/>
        </a:defRPr>
      </a:lvl6pPr>
      <a:lvl7pPr marL="975482" algn="l" rtl="0" fontAlgn="base">
        <a:spcBef>
          <a:spcPct val="0"/>
        </a:spcBef>
        <a:spcAft>
          <a:spcPct val="0"/>
        </a:spcAft>
        <a:defRPr sz="3400">
          <a:solidFill>
            <a:schemeClr val="tx2"/>
          </a:solidFill>
          <a:latin typeface="Arial" charset="0"/>
        </a:defRPr>
      </a:lvl7pPr>
      <a:lvl8pPr marL="1463223" algn="l" rtl="0" fontAlgn="base">
        <a:spcBef>
          <a:spcPct val="0"/>
        </a:spcBef>
        <a:spcAft>
          <a:spcPct val="0"/>
        </a:spcAft>
        <a:defRPr sz="3400">
          <a:solidFill>
            <a:schemeClr val="tx2"/>
          </a:solidFill>
          <a:latin typeface="Arial" charset="0"/>
        </a:defRPr>
      </a:lvl8pPr>
      <a:lvl9pPr marL="1950964" algn="l" rtl="0" fontAlgn="base">
        <a:spcBef>
          <a:spcPct val="0"/>
        </a:spcBef>
        <a:spcAft>
          <a:spcPct val="0"/>
        </a:spcAft>
        <a:defRPr sz="3400">
          <a:solidFill>
            <a:schemeClr val="tx2"/>
          </a:solidFill>
          <a:latin typeface="Arial" charset="0"/>
        </a:defRPr>
      </a:lvl9pPr>
    </p:titleStyle>
    <p:bodyStyle>
      <a:lvl1pPr marL="384435" indent="-384435" algn="l" rtl="0" eaLnBrk="0" fontAlgn="base" hangingPunct="0">
        <a:spcBef>
          <a:spcPct val="20000"/>
        </a:spcBef>
        <a:spcAft>
          <a:spcPct val="0"/>
        </a:spcAft>
        <a:buClr>
          <a:srgbClr val="2AA3D8"/>
        </a:buClr>
        <a:buSzPct val="65000"/>
        <a:buFont typeface="Arial" charset="0"/>
        <a:buBlip>
          <a:blip r:embed="rId15"/>
        </a:buBlip>
        <a:defRPr sz="3400">
          <a:solidFill>
            <a:schemeClr val="tx1"/>
          </a:solidFill>
          <a:latin typeface="+mn-lt"/>
          <a:ea typeface="+mn-ea"/>
          <a:cs typeface="+mn-cs"/>
        </a:defRPr>
      </a:lvl1pPr>
      <a:lvl2pPr marL="960241" indent="-384435" algn="l" rtl="0" eaLnBrk="0" fontAlgn="base" hangingPunct="0">
        <a:spcBef>
          <a:spcPct val="20000"/>
        </a:spcBef>
        <a:spcAft>
          <a:spcPct val="0"/>
        </a:spcAft>
        <a:buClr>
          <a:srgbClr val="2AA3D8"/>
        </a:buClr>
        <a:buSzPct val="65000"/>
        <a:buFont typeface="Arial" charset="0"/>
        <a:buBlip>
          <a:blip r:embed="rId15"/>
        </a:buBlip>
        <a:defRPr sz="3200">
          <a:solidFill>
            <a:schemeClr val="tx1"/>
          </a:solidFill>
          <a:latin typeface="+mn-lt"/>
        </a:defRPr>
      </a:lvl2pPr>
      <a:lvl3pPr marL="1436126" indent="-284516" algn="l" rtl="0" eaLnBrk="0" fontAlgn="base" hangingPunct="0">
        <a:spcBef>
          <a:spcPct val="20000"/>
        </a:spcBef>
        <a:spcAft>
          <a:spcPct val="0"/>
        </a:spcAft>
        <a:buClr>
          <a:srgbClr val="2AA3D8"/>
        </a:buClr>
        <a:buSzPct val="65000"/>
        <a:buFont typeface="Arial" charset="0"/>
        <a:buBlip>
          <a:blip r:embed="rId15"/>
        </a:buBlip>
        <a:defRPr sz="3000">
          <a:solidFill>
            <a:schemeClr val="tx1"/>
          </a:solidFill>
          <a:latin typeface="+mn-lt"/>
        </a:defRPr>
      </a:lvl3pPr>
      <a:lvl4pPr marL="1912013" indent="-284516" algn="l" rtl="0" eaLnBrk="0" fontAlgn="base" hangingPunct="0">
        <a:spcBef>
          <a:spcPct val="20000"/>
        </a:spcBef>
        <a:spcAft>
          <a:spcPct val="0"/>
        </a:spcAft>
        <a:buClr>
          <a:srgbClr val="2AA3D8"/>
        </a:buClr>
        <a:buSzPct val="65000"/>
        <a:buFont typeface="Arial" charset="0"/>
        <a:buBlip>
          <a:blip r:embed="rId15"/>
        </a:buBlip>
        <a:defRPr sz="2800">
          <a:solidFill>
            <a:schemeClr val="tx1"/>
          </a:solidFill>
          <a:latin typeface="+mn-lt"/>
        </a:defRPr>
      </a:lvl4pPr>
      <a:lvl5pPr marL="2389593" indent="-286210" algn="l" rtl="0" eaLnBrk="0" fontAlgn="base" hangingPunct="0">
        <a:spcBef>
          <a:spcPct val="20000"/>
        </a:spcBef>
        <a:spcAft>
          <a:spcPct val="0"/>
        </a:spcAft>
        <a:buClr>
          <a:srgbClr val="2AA3D8"/>
        </a:buClr>
        <a:buSzPct val="65000"/>
        <a:buFont typeface="Arial" charset="0"/>
        <a:buBlip>
          <a:blip r:embed="rId15"/>
        </a:buBlip>
        <a:defRPr sz="2600">
          <a:solidFill>
            <a:schemeClr val="tx1"/>
          </a:solidFill>
          <a:latin typeface="+mn-lt"/>
        </a:defRPr>
      </a:lvl5pPr>
      <a:lvl6pPr marL="2877333" indent="-286210" algn="l" rtl="0" fontAlgn="base">
        <a:spcBef>
          <a:spcPct val="20000"/>
        </a:spcBef>
        <a:spcAft>
          <a:spcPct val="0"/>
        </a:spcAft>
        <a:buClr>
          <a:srgbClr val="2AA3D8"/>
        </a:buClr>
        <a:buSzPct val="65000"/>
        <a:buFont typeface="Arial" charset="0"/>
        <a:buBlip>
          <a:blip r:embed="rId15"/>
        </a:buBlip>
        <a:defRPr sz="2600">
          <a:solidFill>
            <a:schemeClr val="tx1"/>
          </a:solidFill>
          <a:latin typeface="+mn-lt"/>
        </a:defRPr>
      </a:lvl6pPr>
      <a:lvl7pPr marL="3365074" indent="-286210" algn="l" rtl="0" fontAlgn="base">
        <a:spcBef>
          <a:spcPct val="20000"/>
        </a:spcBef>
        <a:spcAft>
          <a:spcPct val="0"/>
        </a:spcAft>
        <a:buClr>
          <a:srgbClr val="2AA3D8"/>
        </a:buClr>
        <a:buSzPct val="65000"/>
        <a:buFont typeface="Arial" charset="0"/>
        <a:buBlip>
          <a:blip r:embed="rId15"/>
        </a:buBlip>
        <a:defRPr sz="2600">
          <a:solidFill>
            <a:schemeClr val="tx1"/>
          </a:solidFill>
          <a:latin typeface="+mn-lt"/>
        </a:defRPr>
      </a:lvl7pPr>
      <a:lvl8pPr marL="3852815" indent="-286210" algn="l" rtl="0" fontAlgn="base">
        <a:spcBef>
          <a:spcPct val="20000"/>
        </a:spcBef>
        <a:spcAft>
          <a:spcPct val="0"/>
        </a:spcAft>
        <a:buClr>
          <a:srgbClr val="2AA3D8"/>
        </a:buClr>
        <a:buSzPct val="65000"/>
        <a:buFont typeface="Arial" charset="0"/>
        <a:buBlip>
          <a:blip r:embed="rId15"/>
        </a:buBlip>
        <a:defRPr sz="2600">
          <a:solidFill>
            <a:schemeClr val="tx1"/>
          </a:solidFill>
          <a:latin typeface="+mn-lt"/>
        </a:defRPr>
      </a:lvl8pPr>
      <a:lvl9pPr marL="4340556" indent="-286210" algn="l" rtl="0" fontAlgn="base">
        <a:spcBef>
          <a:spcPct val="20000"/>
        </a:spcBef>
        <a:spcAft>
          <a:spcPct val="0"/>
        </a:spcAft>
        <a:buClr>
          <a:srgbClr val="2AA3D8"/>
        </a:buClr>
        <a:buSzPct val="65000"/>
        <a:buFont typeface="Arial" charset="0"/>
        <a:buBlip>
          <a:blip r:embed="rId15"/>
        </a:buBlip>
        <a:defRPr sz="2600">
          <a:solidFill>
            <a:schemeClr val="tx1"/>
          </a:solidFill>
          <a:latin typeface="+mn-lt"/>
        </a:defRPr>
      </a:lvl9pPr>
    </p:bodyStyle>
    <p:otherStyle>
      <a:defPPr>
        <a:defRPr lang="de-DE"/>
      </a:defPPr>
      <a:lvl1pPr marL="0" algn="l" defTabSz="975482" rtl="0" eaLnBrk="1" latinLnBrk="0" hangingPunct="1">
        <a:defRPr sz="1900" kern="1200">
          <a:solidFill>
            <a:schemeClr val="tx1"/>
          </a:solidFill>
          <a:latin typeface="+mn-lt"/>
          <a:ea typeface="+mn-ea"/>
          <a:cs typeface="+mn-cs"/>
        </a:defRPr>
      </a:lvl1pPr>
      <a:lvl2pPr marL="487741" algn="l" defTabSz="975482" rtl="0" eaLnBrk="1" latinLnBrk="0" hangingPunct="1">
        <a:defRPr sz="1900" kern="1200">
          <a:solidFill>
            <a:schemeClr val="tx1"/>
          </a:solidFill>
          <a:latin typeface="+mn-lt"/>
          <a:ea typeface="+mn-ea"/>
          <a:cs typeface="+mn-cs"/>
        </a:defRPr>
      </a:lvl2pPr>
      <a:lvl3pPr marL="975482" algn="l" defTabSz="975482" rtl="0" eaLnBrk="1" latinLnBrk="0" hangingPunct="1">
        <a:defRPr sz="1900" kern="1200">
          <a:solidFill>
            <a:schemeClr val="tx1"/>
          </a:solidFill>
          <a:latin typeface="+mn-lt"/>
          <a:ea typeface="+mn-ea"/>
          <a:cs typeface="+mn-cs"/>
        </a:defRPr>
      </a:lvl3pPr>
      <a:lvl4pPr marL="1463223" algn="l" defTabSz="975482" rtl="0" eaLnBrk="1" latinLnBrk="0" hangingPunct="1">
        <a:defRPr sz="1900" kern="1200">
          <a:solidFill>
            <a:schemeClr val="tx1"/>
          </a:solidFill>
          <a:latin typeface="+mn-lt"/>
          <a:ea typeface="+mn-ea"/>
          <a:cs typeface="+mn-cs"/>
        </a:defRPr>
      </a:lvl4pPr>
      <a:lvl5pPr marL="1950964" algn="l" defTabSz="975482" rtl="0" eaLnBrk="1" latinLnBrk="0" hangingPunct="1">
        <a:defRPr sz="1900" kern="1200">
          <a:solidFill>
            <a:schemeClr val="tx1"/>
          </a:solidFill>
          <a:latin typeface="+mn-lt"/>
          <a:ea typeface="+mn-ea"/>
          <a:cs typeface="+mn-cs"/>
        </a:defRPr>
      </a:lvl5pPr>
      <a:lvl6pPr marL="2438705" algn="l" defTabSz="975482" rtl="0" eaLnBrk="1" latinLnBrk="0" hangingPunct="1">
        <a:defRPr sz="1900" kern="1200">
          <a:solidFill>
            <a:schemeClr val="tx1"/>
          </a:solidFill>
          <a:latin typeface="+mn-lt"/>
          <a:ea typeface="+mn-ea"/>
          <a:cs typeface="+mn-cs"/>
        </a:defRPr>
      </a:lvl6pPr>
      <a:lvl7pPr marL="2926446" algn="l" defTabSz="975482" rtl="0" eaLnBrk="1" latinLnBrk="0" hangingPunct="1">
        <a:defRPr sz="1900" kern="1200">
          <a:solidFill>
            <a:schemeClr val="tx1"/>
          </a:solidFill>
          <a:latin typeface="+mn-lt"/>
          <a:ea typeface="+mn-ea"/>
          <a:cs typeface="+mn-cs"/>
        </a:defRPr>
      </a:lvl7pPr>
      <a:lvl8pPr marL="3414187" algn="l" defTabSz="975482" rtl="0" eaLnBrk="1" latinLnBrk="0" hangingPunct="1">
        <a:defRPr sz="1900" kern="1200">
          <a:solidFill>
            <a:schemeClr val="tx1"/>
          </a:solidFill>
          <a:latin typeface="+mn-lt"/>
          <a:ea typeface="+mn-ea"/>
          <a:cs typeface="+mn-cs"/>
        </a:defRPr>
      </a:lvl8pPr>
      <a:lvl9pPr marL="3901928" algn="l" defTabSz="97548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4.xml"/><Relationship Id="rId7" Type="http://schemas.openxmlformats.org/officeDocument/2006/relationships/image" Target="../media/image2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0.xml"/><Relationship Id="rId11" Type="http://schemas.openxmlformats.org/officeDocument/2006/relationships/image" Target="../media/image30.png"/><Relationship Id="rId5" Type="http://schemas.openxmlformats.org/officeDocument/2006/relationships/slideLayout" Target="../slideLayouts/slideLayout2.xml"/><Relationship Id="rId10" Type="http://schemas.openxmlformats.org/officeDocument/2006/relationships/image" Target="../media/image29.png"/><Relationship Id="rId4" Type="http://schemas.openxmlformats.org/officeDocument/2006/relationships/tags" Target="../tags/tag5.xm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27.png"/><Relationship Id="rId18" Type="http://schemas.openxmlformats.org/officeDocument/2006/relationships/image" Target="../media/image33.png"/><Relationship Id="rId3" Type="http://schemas.openxmlformats.org/officeDocument/2006/relationships/tags" Target="../tags/tag8.xml"/><Relationship Id="rId21" Type="http://schemas.openxmlformats.org/officeDocument/2006/relationships/image" Target="../media/image36.png"/><Relationship Id="rId7" Type="http://schemas.openxmlformats.org/officeDocument/2006/relationships/tags" Target="../tags/tag12.xml"/><Relationship Id="rId12" Type="http://schemas.openxmlformats.org/officeDocument/2006/relationships/image" Target="../media/image26.png"/><Relationship Id="rId17" Type="http://schemas.openxmlformats.org/officeDocument/2006/relationships/image" Target="../media/image32.png"/><Relationship Id="rId2" Type="http://schemas.openxmlformats.org/officeDocument/2006/relationships/tags" Target="../tags/tag7.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notesSlide" Target="../notesSlides/notesSlide11.xml"/><Relationship Id="rId5" Type="http://schemas.openxmlformats.org/officeDocument/2006/relationships/tags" Target="../tags/tag10.xml"/><Relationship Id="rId15" Type="http://schemas.openxmlformats.org/officeDocument/2006/relationships/image" Target="../media/image29.png"/><Relationship Id="rId10" Type="http://schemas.openxmlformats.org/officeDocument/2006/relationships/slideLayout" Target="../slideLayouts/slideLayout2.xml"/><Relationship Id="rId19" Type="http://schemas.openxmlformats.org/officeDocument/2006/relationships/image" Target="../media/image34.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28.png"/><Relationship Id="rId18" Type="http://schemas.openxmlformats.org/officeDocument/2006/relationships/image" Target="../media/image34.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27.png"/><Relationship Id="rId17" Type="http://schemas.openxmlformats.org/officeDocument/2006/relationships/image" Target="../media/image33.png"/><Relationship Id="rId2" Type="http://schemas.openxmlformats.org/officeDocument/2006/relationships/tags" Target="../tags/tag16.xml"/><Relationship Id="rId16" Type="http://schemas.openxmlformats.org/officeDocument/2006/relationships/image" Target="../media/image32.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26.png"/><Relationship Id="rId5" Type="http://schemas.openxmlformats.org/officeDocument/2006/relationships/tags" Target="../tags/tag19.xml"/><Relationship Id="rId15" Type="http://schemas.openxmlformats.org/officeDocument/2006/relationships/image" Target="../media/image37.png"/><Relationship Id="rId10" Type="http://schemas.openxmlformats.org/officeDocument/2006/relationships/notesSlide" Target="../notesSlides/notesSlide12.xml"/><Relationship Id="rId19" Type="http://schemas.openxmlformats.org/officeDocument/2006/relationships/image" Target="../media/image36.png"/><Relationship Id="rId4" Type="http://schemas.openxmlformats.org/officeDocument/2006/relationships/tags" Target="../tags/tag18.xml"/><Relationship Id="rId9" Type="http://schemas.openxmlformats.org/officeDocument/2006/relationships/slideLayout" Target="../slideLayouts/slideLayout2.xml"/><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33.png"/><Relationship Id="rId3" Type="http://schemas.openxmlformats.org/officeDocument/2006/relationships/tags" Target="../tags/tag25.xml"/><Relationship Id="rId7" Type="http://schemas.openxmlformats.org/officeDocument/2006/relationships/slideLayout" Target="../slideLayouts/slideLayout2.xml"/><Relationship Id="rId12" Type="http://schemas.openxmlformats.org/officeDocument/2006/relationships/image" Target="../media/image32.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40.png"/><Relationship Id="rId5" Type="http://schemas.openxmlformats.org/officeDocument/2006/relationships/tags" Target="../tags/tag27.xml"/><Relationship Id="rId10" Type="http://schemas.openxmlformats.org/officeDocument/2006/relationships/image" Target="../media/image39.png"/><Relationship Id="rId4" Type="http://schemas.openxmlformats.org/officeDocument/2006/relationships/tags" Target="../tags/tag26.xml"/><Relationship Id="rId9" Type="http://schemas.openxmlformats.org/officeDocument/2006/relationships/image" Target="../media/image38.png"/><Relationship Id="rId1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US" dirty="0" smtClean="0"/>
              <a:t>Analytic Visibility on the GPU</a:t>
            </a:r>
          </a:p>
        </p:txBody>
      </p:sp>
      <p:sp>
        <p:nvSpPr>
          <p:cNvPr id="8195" name="Rectangle 3"/>
          <p:cNvSpPr>
            <a:spLocks noGrp="1" noChangeArrowheads="1"/>
          </p:cNvSpPr>
          <p:nvPr>
            <p:ph type="subTitle" idx="1"/>
          </p:nvPr>
        </p:nvSpPr>
        <p:spPr/>
        <p:txBody>
          <a:bodyPr/>
          <a:lstStyle/>
          <a:p>
            <a:pPr eaLnBrk="1" hangingPunct="1"/>
            <a:r>
              <a:rPr lang="en-US" dirty="0" smtClean="0"/>
              <a:t>Thomas Auzinger</a:t>
            </a:r>
            <a:r>
              <a:rPr lang="en-US" baseline="30000" dirty="0" smtClean="0"/>
              <a:t>1</a:t>
            </a:r>
            <a:r>
              <a:rPr lang="en-US" dirty="0" smtClean="0"/>
              <a:t>, Michael Wimmer</a:t>
            </a:r>
            <a:r>
              <a:rPr lang="en-US" baseline="30000" dirty="0" smtClean="0"/>
              <a:t>1</a:t>
            </a:r>
            <a:r>
              <a:rPr lang="en-US" dirty="0" smtClean="0"/>
              <a:t> and Stefan Jeschke</a:t>
            </a:r>
            <a:r>
              <a:rPr lang="en-US" baseline="30000" dirty="0" smtClean="0"/>
              <a:t>2</a:t>
            </a:r>
          </a:p>
          <a:p>
            <a:pPr eaLnBrk="1" hangingPunct="1"/>
            <a:endParaRPr lang="en-US" baseline="30000" dirty="0" smtClean="0"/>
          </a:p>
        </p:txBody>
      </p:sp>
      <p:sp>
        <p:nvSpPr>
          <p:cNvPr id="8196" name="Text Box 4"/>
          <p:cNvSpPr txBox="1">
            <a:spLocks noChangeArrowheads="1"/>
          </p:cNvSpPr>
          <p:nvPr/>
        </p:nvSpPr>
        <p:spPr bwMode="auto">
          <a:xfrm>
            <a:off x="191409" y="4963161"/>
            <a:ext cx="4456610" cy="101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8" tIns="48774" rIns="97548" bIns="4877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700" baseline="30000" dirty="0"/>
              <a:t>1</a:t>
            </a:r>
            <a:r>
              <a:rPr lang="en-US" sz="1700" dirty="0"/>
              <a:t> Institute of </a:t>
            </a:r>
            <a:r>
              <a:rPr lang="en-US" sz="1700" dirty="0" smtClean="0"/>
              <a:t>Computer </a:t>
            </a:r>
            <a:r>
              <a:rPr lang="en-US" sz="1700" dirty="0"/>
              <a:t>Graphics</a:t>
            </a:r>
            <a:br>
              <a:rPr lang="en-US" sz="1700" dirty="0"/>
            </a:br>
            <a:r>
              <a:rPr lang="en-US" sz="1700" dirty="0"/>
              <a:t>and Algorithms</a:t>
            </a:r>
          </a:p>
          <a:p>
            <a:pPr algn="ctr" eaLnBrk="1" hangingPunct="1">
              <a:spcBef>
                <a:spcPct val="50000"/>
              </a:spcBef>
            </a:pPr>
            <a:r>
              <a:rPr lang="en-US" sz="1700" b="1" dirty="0"/>
              <a:t>Vienna University of Technology</a:t>
            </a:r>
          </a:p>
        </p:txBody>
      </p:sp>
      <p:sp>
        <p:nvSpPr>
          <p:cNvPr id="8197" name="Text Box 5"/>
          <p:cNvSpPr txBox="1">
            <a:spLocks noChangeArrowheads="1"/>
          </p:cNvSpPr>
          <p:nvPr/>
        </p:nvSpPr>
        <p:spPr bwMode="auto">
          <a:xfrm>
            <a:off x="4724244" y="4963161"/>
            <a:ext cx="4456610" cy="101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8" tIns="48774" rIns="97548" bIns="4877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700" baseline="30000" dirty="0" smtClean="0"/>
              <a:t>2</a:t>
            </a:r>
            <a:r>
              <a:rPr lang="en-US" sz="1700" dirty="0" smtClean="0"/>
              <a:t> Computer Graphics Group</a:t>
            </a:r>
            <a:endParaRPr lang="en-US" sz="1700" dirty="0"/>
          </a:p>
          <a:p>
            <a:pPr algn="ctr" eaLnBrk="1" hangingPunct="1">
              <a:spcBef>
                <a:spcPct val="50000"/>
              </a:spcBef>
            </a:pPr>
            <a:r>
              <a:rPr lang="en-US" sz="1700" b="1" dirty="0" smtClean="0"/>
              <a:t/>
            </a:r>
            <a:br>
              <a:rPr lang="en-US" sz="1700" b="1" dirty="0" smtClean="0"/>
            </a:br>
            <a:r>
              <a:rPr lang="en-US" sz="1700" b="1" dirty="0" smtClean="0"/>
              <a:t>IST Austria</a:t>
            </a:r>
            <a:endParaRPr lang="en-US" sz="1700" b="1" dirty="0"/>
          </a:p>
        </p:txBody>
      </p:sp>
    </p:spTree>
    <p:extLst>
      <p:ext uri="{BB962C8B-B14F-4D97-AF65-F5344CB8AC3E}">
        <p14:creationId xmlns:p14="http://schemas.microsoft.com/office/powerpoint/2010/main" val="3867160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Filtering</a:t>
            </a:r>
            <a:endParaRPr lang="en-US" dirty="0"/>
          </a:p>
        </p:txBody>
      </p:sp>
      <p:sp>
        <p:nvSpPr>
          <p:cNvPr id="3" name="Content Placeholder 2"/>
          <p:cNvSpPr>
            <a:spLocks noGrp="1"/>
          </p:cNvSpPr>
          <p:nvPr>
            <p:ph idx="1"/>
          </p:nvPr>
        </p:nvSpPr>
        <p:spPr/>
        <p:txBody>
          <a:bodyPr/>
          <a:lstStyle/>
          <a:p>
            <a:r>
              <a:rPr lang="en-US" dirty="0" smtClean="0"/>
              <a:t>Sampling</a:t>
            </a:r>
          </a:p>
          <a:p>
            <a:endParaRPr lang="en-US" dirty="0"/>
          </a:p>
          <a:p>
            <a:endParaRPr lang="en-US" dirty="0" smtClean="0"/>
          </a:p>
          <a:p>
            <a:endParaRPr lang="en-US" dirty="0"/>
          </a:p>
          <a:p>
            <a:endParaRPr lang="en-US" dirty="0" smtClean="0"/>
          </a:p>
          <a:p>
            <a:pPr marL="0" indent="0">
              <a:buNone/>
            </a:pP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10</a:t>
            </a:fld>
            <a:endParaRPr lang="de-AT" dirty="0"/>
          </a:p>
        </p:txBody>
      </p:sp>
      <p:sp>
        <p:nvSpPr>
          <p:cNvPr id="8" name="Isosceles Triangle 7"/>
          <p:cNvSpPr/>
          <p:nvPr/>
        </p:nvSpPr>
        <p:spPr bwMode="auto">
          <a:xfrm>
            <a:off x="698500" y="1828799"/>
            <a:ext cx="1771310" cy="1743415"/>
          </a:xfrm>
          <a:custGeom>
            <a:avLst/>
            <a:gdLst>
              <a:gd name="connsiteX0" fmla="*/ 0 w 1511300"/>
              <a:gd name="connsiteY0" fmla="*/ 1422400 h 1422400"/>
              <a:gd name="connsiteX1" fmla="*/ 755650 w 1511300"/>
              <a:gd name="connsiteY1" fmla="*/ 0 h 1422400"/>
              <a:gd name="connsiteX2" fmla="*/ 1511300 w 1511300"/>
              <a:gd name="connsiteY2" fmla="*/ 1422400 h 1422400"/>
              <a:gd name="connsiteX3" fmla="*/ 0 w 1511300"/>
              <a:gd name="connsiteY3" fmla="*/ 1422400 h 1422400"/>
              <a:gd name="connsiteX0" fmla="*/ 0 w 1511300"/>
              <a:gd name="connsiteY0" fmla="*/ 1638300 h 1638300"/>
              <a:gd name="connsiteX1" fmla="*/ 971550 w 1511300"/>
              <a:gd name="connsiteY1" fmla="*/ 0 h 1638300"/>
              <a:gd name="connsiteX2" fmla="*/ 1511300 w 1511300"/>
              <a:gd name="connsiteY2" fmla="*/ 1638300 h 1638300"/>
              <a:gd name="connsiteX3" fmla="*/ 0 w 1511300"/>
              <a:gd name="connsiteY3" fmla="*/ 1638300 h 1638300"/>
              <a:gd name="connsiteX0" fmla="*/ 0 w 1651000"/>
              <a:gd name="connsiteY0" fmla="*/ 1447800 h 1638300"/>
              <a:gd name="connsiteX1" fmla="*/ 1111250 w 1651000"/>
              <a:gd name="connsiteY1" fmla="*/ 0 h 1638300"/>
              <a:gd name="connsiteX2" fmla="*/ 1651000 w 1651000"/>
              <a:gd name="connsiteY2" fmla="*/ 1638300 h 1638300"/>
              <a:gd name="connsiteX3" fmla="*/ 0 w 1651000"/>
              <a:gd name="connsiteY3" fmla="*/ 1447800 h 1638300"/>
              <a:gd name="connsiteX0" fmla="*/ 0 w 1612900"/>
              <a:gd name="connsiteY0" fmla="*/ 1447800 h 1587500"/>
              <a:gd name="connsiteX1" fmla="*/ 1111250 w 1612900"/>
              <a:gd name="connsiteY1" fmla="*/ 0 h 1587500"/>
              <a:gd name="connsiteX2" fmla="*/ 1612900 w 1612900"/>
              <a:gd name="connsiteY2" fmla="*/ 1587500 h 1587500"/>
              <a:gd name="connsiteX3" fmla="*/ 0 w 1612900"/>
              <a:gd name="connsiteY3" fmla="*/ 1447800 h 1587500"/>
            </a:gdLst>
            <a:ahLst/>
            <a:cxnLst>
              <a:cxn ang="0">
                <a:pos x="connsiteX0" y="connsiteY0"/>
              </a:cxn>
              <a:cxn ang="0">
                <a:pos x="connsiteX1" y="connsiteY1"/>
              </a:cxn>
              <a:cxn ang="0">
                <a:pos x="connsiteX2" y="connsiteY2"/>
              </a:cxn>
              <a:cxn ang="0">
                <a:pos x="connsiteX3" y="connsiteY3"/>
              </a:cxn>
            </a:cxnLst>
            <a:rect l="l" t="t" r="r" b="b"/>
            <a:pathLst>
              <a:path w="1612900" h="1587500">
                <a:moveTo>
                  <a:pt x="0" y="1447800"/>
                </a:moveTo>
                <a:lnTo>
                  <a:pt x="1111250" y="0"/>
                </a:lnTo>
                <a:lnTo>
                  <a:pt x="1612900" y="1587500"/>
                </a:lnTo>
                <a:lnTo>
                  <a:pt x="0" y="14478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nvGrpSpPr>
          <p:cNvPr id="13" name="Group 12"/>
          <p:cNvGrpSpPr/>
          <p:nvPr/>
        </p:nvGrpSpPr>
        <p:grpSpPr>
          <a:xfrm>
            <a:off x="838200" y="2044700"/>
            <a:ext cx="1562100" cy="1562100"/>
            <a:chOff x="838200" y="2044700"/>
            <a:chExt cx="1562100" cy="1562100"/>
          </a:xfrm>
        </p:grpSpPr>
        <p:sp>
          <p:nvSpPr>
            <p:cNvPr id="9" name="Oval 8"/>
            <p:cNvSpPr/>
            <p:nvPr/>
          </p:nvSpPr>
          <p:spPr bwMode="auto">
            <a:xfrm>
              <a:off x="838200" y="2044700"/>
              <a:ext cx="1562100" cy="1562100"/>
            </a:xfrm>
            <a:prstGeom prst="ellipse">
              <a:avLst/>
            </a:prstGeom>
            <a:solidFill>
              <a:schemeClr val="tx1">
                <a:alpha val="34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1547028" y="2753528"/>
              <a:ext cx="144444" cy="144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sp>
        <p:nvSpPr>
          <p:cNvPr id="15" name="Oval 14"/>
          <p:cNvSpPr/>
          <p:nvPr/>
        </p:nvSpPr>
        <p:spPr bwMode="auto">
          <a:xfrm>
            <a:off x="838200" y="2044700"/>
            <a:ext cx="1562100" cy="15621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dirty="0" smtClean="0">
              <a:ln>
                <a:noFill/>
              </a:ln>
              <a:solidFill>
                <a:schemeClr val="tx1"/>
              </a:solidFill>
              <a:effectLst/>
              <a:latin typeface="Arial" charset="0"/>
            </a:endParaRPr>
          </a:p>
        </p:txBody>
      </p:sp>
      <p:sp>
        <p:nvSpPr>
          <p:cNvPr id="12" name="Oval 11"/>
          <p:cNvSpPr/>
          <p:nvPr/>
        </p:nvSpPr>
        <p:spPr bwMode="auto">
          <a:xfrm>
            <a:off x="1547028" y="2753528"/>
            <a:ext cx="144444" cy="144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pic>
        <p:nvPicPr>
          <p:cNvPr id="37" name="Picture 3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178300" y="2236162"/>
            <a:ext cx="3000375" cy="928688"/>
          </a:xfrm>
          <a:prstGeom prst="rect">
            <a:avLst/>
          </a:prstGeom>
        </p:spPr>
      </p:pic>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768918" y="3606799"/>
            <a:ext cx="628650" cy="382905"/>
          </a:xfrm>
          <a:prstGeom prst="rect">
            <a:avLst/>
          </a:prstGeom>
        </p:spPr>
      </p:pic>
      <p:pic>
        <p:nvPicPr>
          <p:cNvPr id="11" name="Picture 1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400300" y="1853257"/>
            <a:ext cx="682943" cy="382905"/>
          </a:xfrm>
          <a:prstGeom prst="rect">
            <a:avLst/>
          </a:prstGeom>
        </p:spPr>
      </p:pic>
      <p:cxnSp>
        <p:nvCxnSpPr>
          <p:cNvPr id="55" name="Straight Connector 54"/>
          <p:cNvCxnSpPr/>
          <p:nvPr/>
        </p:nvCxnSpPr>
        <p:spPr bwMode="auto">
          <a:xfrm>
            <a:off x="2273300" y="3422650"/>
            <a:ext cx="365125" cy="288925"/>
          </a:xfrm>
          <a:prstGeom prst="line">
            <a:avLst/>
          </a:prstGeom>
          <a:solidFill>
            <a:schemeClr val="accent1"/>
          </a:solidFill>
          <a:ln w="38100" cap="flat" cmpd="sng" algn="ctr">
            <a:solidFill>
              <a:schemeClr val="tx1"/>
            </a:solidFill>
            <a:prstDash val="solid"/>
            <a:round/>
            <a:headEnd type="none" w="med" len="med"/>
            <a:tailEnd type="none" w="med" len="med"/>
          </a:ln>
          <a:effectLst/>
        </p:spPr>
      </p:cxnSp>
      <p:pic>
        <p:nvPicPr>
          <p:cNvPr id="6" name="Picture 5"/>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178300" y="2617162"/>
            <a:ext cx="568643" cy="171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500"/>
                                        <p:tgtEl>
                                          <p:spTgt spid="55"/>
                                        </p:tgtEl>
                                      </p:cBhvr>
                                    </p:animEffect>
                                    <p:set>
                                      <p:cBhvr>
                                        <p:cTn id="14" dur="1" fill="hold">
                                          <p:stCondLst>
                                            <p:cond delay="499"/>
                                          </p:stCondLst>
                                        </p:cTn>
                                        <p:tgtEl>
                                          <p:spTgt spid="5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Filtering</a:t>
            </a:r>
            <a:endParaRPr lang="en-US" dirty="0"/>
          </a:p>
        </p:txBody>
      </p:sp>
      <p:sp>
        <p:nvSpPr>
          <p:cNvPr id="3" name="Content Placeholder 2"/>
          <p:cNvSpPr>
            <a:spLocks noGrp="1"/>
          </p:cNvSpPr>
          <p:nvPr>
            <p:ph idx="1"/>
          </p:nvPr>
        </p:nvSpPr>
        <p:spPr/>
        <p:txBody>
          <a:bodyPr/>
          <a:lstStyle/>
          <a:p>
            <a:r>
              <a:rPr lang="en-US" dirty="0" smtClean="0"/>
              <a:t>Sampling</a:t>
            </a:r>
          </a:p>
          <a:p>
            <a:endParaRPr lang="en-US" dirty="0"/>
          </a:p>
          <a:p>
            <a:endParaRPr lang="en-US" dirty="0" smtClean="0"/>
          </a:p>
          <a:p>
            <a:endParaRPr lang="en-US" dirty="0"/>
          </a:p>
          <a:p>
            <a:endParaRPr lang="en-US" dirty="0" smtClean="0"/>
          </a:p>
          <a:p>
            <a:r>
              <a:rPr lang="en-US" dirty="0" smtClean="0"/>
              <a:t>Analytic</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11</a:t>
            </a:fld>
            <a:endParaRPr lang="de-AT" dirty="0"/>
          </a:p>
        </p:txBody>
      </p:sp>
      <p:sp>
        <p:nvSpPr>
          <p:cNvPr id="8" name="Isosceles Triangle 7"/>
          <p:cNvSpPr/>
          <p:nvPr/>
        </p:nvSpPr>
        <p:spPr bwMode="auto">
          <a:xfrm>
            <a:off x="698500" y="1828799"/>
            <a:ext cx="1771310" cy="1743415"/>
          </a:xfrm>
          <a:custGeom>
            <a:avLst/>
            <a:gdLst>
              <a:gd name="connsiteX0" fmla="*/ 0 w 1511300"/>
              <a:gd name="connsiteY0" fmla="*/ 1422400 h 1422400"/>
              <a:gd name="connsiteX1" fmla="*/ 755650 w 1511300"/>
              <a:gd name="connsiteY1" fmla="*/ 0 h 1422400"/>
              <a:gd name="connsiteX2" fmla="*/ 1511300 w 1511300"/>
              <a:gd name="connsiteY2" fmla="*/ 1422400 h 1422400"/>
              <a:gd name="connsiteX3" fmla="*/ 0 w 1511300"/>
              <a:gd name="connsiteY3" fmla="*/ 1422400 h 1422400"/>
              <a:gd name="connsiteX0" fmla="*/ 0 w 1511300"/>
              <a:gd name="connsiteY0" fmla="*/ 1638300 h 1638300"/>
              <a:gd name="connsiteX1" fmla="*/ 971550 w 1511300"/>
              <a:gd name="connsiteY1" fmla="*/ 0 h 1638300"/>
              <a:gd name="connsiteX2" fmla="*/ 1511300 w 1511300"/>
              <a:gd name="connsiteY2" fmla="*/ 1638300 h 1638300"/>
              <a:gd name="connsiteX3" fmla="*/ 0 w 1511300"/>
              <a:gd name="connsiteY3" fmla="*/ 1638300 h 1638300"/>
              <a:gd name="connsiteX0" fmla="*/ 0 w 1651000"/>
              <a:gd name="connsiteY0" fmla="*/ 1447800 h 1638300"/>
              <a:gd name="connsiteX1" fmla="*/ 1111250 w 1651000"/>
              <a:gd name="connsiteY1" fmla="*/ 0 h 1638300"/>
              <a:gd name="connsiteX2" fmla="*/ 1651000 w 1651000"/>
              <a:gd name="connsiteY2" fmla="*/ 1638300 h 1638300"/>
              <a:gd name="connsiteX3" fmla="*/ 0 w 1651000"/>
              <a:gd name="connsiteY3" fmla="*/ 1447800 h 1638300"/>
              <a:gd name="connsiteX0" fmla="*/ 0 w 1612900"/>
              <a:gd name="connsiteY0" fmla="*/ 1447800 h 1587500"/>
              <a:gd name="connsiteX1" fmla="*/ 1111250 w 1612900"/>
              <a:gd name="connsiteY1" fmla="*/ 0 h 1587500"/>
              <a:gd name="connsiteX2" fmla="*/ 1612900 w 1612900"/>
              <a:gd name="connsiteY2" fmla="*/ 1587500 h 1587500"/>
              <a:gd name="connsiteX3" fmla="*/ 0 w 1612900"/>
              <a:gd name="connsiteY3" fmla="*/ 1447800 h 1587500"/>
            </a:gdLst>
            <a:ahLst/>
            <a:cxnLst>
              <a:cxn ang="0">
                <a:pos x="connsiteX0" y="connsiteY0"/>
              </a:cxn>
              <a:cxn ang="0">
                <a:pos x="connsiteX1" y="connsiteY1"/>
              </a:cxn>
              <a:cxn ang="0">
                <a:pos x="connsiteX2" y="connsiteY2"/>
              </a:cxn>
              <a:cxn ang="0">
                <a:pos x="connsiteX3" y="connsiteY3"/>
              </a:cxn>
            </a:cxnLst>
            <a:rect l="l" t="t" r="r" b="b"/>
            <a:pathLst>
              <a:path w="1612900" h="1587500">
                <a:moveTo>
                  <a:pt x="0" y="1447800"/>
                </a:moveTo>
                <a:lnTo>
                  <a:pt x="1111250" y="0"/>
                </a:lnTo>
                <a:lnTo>
                  <a:pt x="1612900" y="1587500"/>
                </a:lnTo>
                <a:lnTo>
                  <a:pt x="0" y="14478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nvGrpSpPr>
          <p:cNvPr id="13" name="Group 12"/>
          <p:cNvGrpSpPr/>
          <p:nvPr/>
        </p:nvGrpSpPr>
        <p:grpSpPr>
          <a:xfrm>
            <a:off x="838200" y="2044700"/>
            <a:ext cx="1562100" cy="1562100"/>
            <a:chOff x="838200" y="2044700"/>
            <a:chExt cx="1562100" cy="1562100"/>
          </a:xfrm>
        </p:grpSpPr>
        <p:sp>
          <p:nvSpPr>
            <p:cNvPr id="9" name="Oval 8"/>
            <p:cNvSpPr/>
            <p:nvPr/>
          </p:nvSpPr>
          <p:spPr bwMode="auto">
            <a:xfrm>
              <a:off x="838200" y="2044700"/>
              <a:ext cx="1562100" cy="1562100"/>
            </a:xfrm>
            <a:prstGeom prst="ellipse">
              <a:avLst/>
            </a:prstGeom>
            <a:solidFill>
              <a:schemeClr val="tx1">
                <a:alpha val="34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1547028" y="2753528"/>
              <a:ext cx="144444" cy="144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sp>
        <p:nvSpPr>
          <p:cNvPr id="15" name="Oval 14"/>
          <p:cNvSpPr/>
          <p:nvPr/>
        </p:nvSpPr>
        <p:spPr bwMode="auto">
          <a:xfrm>
            <a:off x="838200" y="2044700"/>
            <a:ext cx="1562100" cy="1562100"/>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dirty="0" smtClean="0">
              <a:ln>
                <a:noFill/>
              </a:ln>
              <a:solidFill>
                <a:schemeClr val="tx1"/>
              </a:solidFill>
              <a:effectLst/>
              <a:latin typeface="Arial" charset="0"/>
            </a:endParaRPr>
          </a:p>
        </p:txBody>
      </p:sp>
      <p:sp>
        <p:nvSpPr>
          <p:cNvPr id="12" name="Oval 11"/>
          <p:cNvSpPr/>
          <p:nvPr/>
        </p:nvSpPr>
        <p:spPr bwMode="auto">
          <a:xfrm>
            <a:off x="1547028" y="2753528"/>
            <a:ext cx="144444" cy="144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pic>
        <p:nvPicPr>
          <p:cNvPr id="37" name="Picture 36"/>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4178300" y="2236162"/>
            <a:ext cx="3000375" cy="928688"/>
          </a:xfrm>
          <a:prstGeom prst="rect">
            <a:avLst/>
          </a:prstGeom>
        </p:spPr>
      </p:pic>
      <p:pic>
        <p:nvPicPr>
          <p:cNvPr id="7" name="Picture 6"/>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2768918" y="3606799"/>
            <a:ext cx="628650" cy="382905"/>
          </a:xfrm>
          <a:prstGeom prst="rect">
            <a:avLst/>
          </a:prstGeom>
        </p:spPr>
      </p:pic>
      <p:pic>
        <p:nvPicPr>
          <p:cNvPr id="11" name="Picture 10"/>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2400300" y="1853257"/>
            <a:ext cx="682943" cy="382905"/>
          </a:xfrm>
          <a:prstGeom prst="rect">
            <a:avLst/>
          </a:prstGeom>
        </p:spPr>
      </p:pic>
      <p:sp>
        <p:nvSpPr>
          <p:cNvPr id="20" name="Isosceles Triangle 7"/>
          <p:cNvSpPr/>
          <p:nvPr/>
        </p:nvSpPr>
        <p:spPr bwMode="auto">
          <a:xfrm>
            <a:off x="698500" y="4737099"/>
            <a:ext cx="1771310" cy="1743415"/>
          </a:xfrm>
          <a:custGeom>
            <a:avLst/>
            <a:gdLst>
              <a:gd name="connsiteX0" fmla="*/ 0 w 1511300"/>
              <a:gd name="connsiteY0" fmla="*/ 1422400 h 1422400"/>
              <a:gd name="connsiteX1" fmla="*/ 755650 w 1511300"/>
              <a:gd name="connsiteY1" fmla="*/ 0 h 1422400"/>
              <a:gd name="connsiteX2" fmla="*/ 1511300 w 1511300"/>
              <a:gd name="connsiteY2" fmla="*/ 1422400 h 1422400"/>
              <a:gd name="connsiteX3" fmla="*/ 0 w 1511300"/>
              <a:gd name="connsiteY3" fmla="*/ 1422400 h 1422400"/>
              <a:gd name="connsiteX0" fmla="*/ 0 w 1511300"/>
              <a:gd name="connsiteY0" fmla="*/ 1638300 h 1638300"/>
              <a:gd name="connsiteX1" fmla="*/ 971550 w 1511300"/>
              <a:gd name="connsiteY1" fmla="*/ 0 h 1638300"/>
              <a:gd name="connsiteX2" fmla="*/ 1511300 w 1511300"/>
              <a:gd name="connsiteY2" fmla="*/ 1638300 h 1638300"/>
              <a:gd name="connsiteX3" fmla="*/ 0 w 1511300"/>
              <a:gd name="connsiteY3" fmla="*/ 1638300 h 1638300"/>
              <a:gd name="connsiteX0" fmla="*/ 0 w 1651000"/>
              <a:gd name="connsiteY0" fmla="*/ 1447800 h 1638300"/>
              <a:gd name="connsiteX1" fmla="*/ 1111250 w 1651000"/>
              <a:gd name="connsiteY1" fmla="*/ 0 h 1638300"/>
              <a:gd name="connsiteX2" fmla="*/ 1651000 w 1651000"/>
              <a:gd name="connsiteY2" fmla="*/ 1638300 h 1638300"/>
              <a:gd name="connsiteX3" fmla="*/ 0 w 1651000"/>
              <a:gd name="connsiteY3" fmla="*/ 1447800 h 1638300"/>
              <a:gd name="connsiteX0" fmla="*/ 0 w 1612900"/>
              <a:gd name="connsiteY0" fmla="*/ 1447800 h 1587500"/>
              <a:gd name="connsiteX1" fmla="*/ 1111250 w 1612900"/>
              <a:gd name="connsiteY1" fmla="*/ 0 h 1587500"/>
              <a:gd name="connsiteX2" fmla="*/ 1612900 w 1612900"/>
              <a:gd name="connsiteY2" fmla="*/ 1587500 h 1587500"/>
              <a:gd name="connsiteX3" fmla="*/ 0 w 1612900"/>
              <a:gd name="connsiteY3" fmla="*/ 1447800 h 1587500"/>
            </a:gdLst>
            <a:ahLst/>
            <a:cxnLst>
              <a:cxn ang="0">
                <a:pos x="connsiteX0" y="connsiteY0"/>
              </a:cxn>
              <a:cxn ang="0">
                <a:pos x="connsiteX1" y="connsiteY1"/>
              </a:cxn>
              <a:cxn ang="0">
                <a:pos x="connsiteX2" y="connsiteY2"/>
              </a:cxn>
              <a:cxn ang="0">
                <a:pos x="connsiteX3" y="connsiteY3"/>
              </a:cxn>
            </a:cxnLst>
            <a:rect l="l" t="t" r="r" b="b"/>
            <a:pathLst>
              <a:path w="1612900" h="1587500">
                <a:moveTo>
                  <a:pt x="0" y="1447800"/>
                </a:moveTo>
                <a:lnTo>
                  <a:pt x="1111250" y="0"/>
                </a:lnTo>
                <a:lnTo>
                  <a:pt x="1612900" y="1587500"/>
                </a:lnTo>
                <a:lnTo>
                  <a:pt x="0" y="14478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6" name="Isosceles Triangle 5"/>
          <p:cNvSpPr/>
          <p:nvPr/>
        </p:nvSpPr>
        <p:spPr bwMode="auto">
          <a:xfrm>
            <a:off x="1619250" y="4749522"/>
            <a:ext cx="857249" cy="1732241"/>
          </a:xfrm>
          <a:custGeom>
            <a:avLst/>
            <a:gdLst>
              <a:gd name="connsiteX0" fmla="*/ 0 w 466725"/>
              <a:gd name="connsiteY0" fmla="*/ 465416 h 465416"/>
              <a:gd name="connsiteX1" fmla="*/ 233363 w 466725"/>
              <a:gd name="connsiteY1" fmla="*/ 0 h 465416"/>
              <a:gd name="connsiteX2" fmla="*/ 466725 w 466725"/>
              <a:gd name="connsiteY2" fmla="*/ 465416 h 465416"/>
              <a:gd name="connsiteX3" fmla="*/ 0 w 466725"/>
              <a:gd name="connsiteY3" fmla="*/ 465416 h 465416"/>
              <a:gd name="connsiteX0" fmla="*/ 0 w 1871662"/>
              <a:gd name="connsiteY0" fmla="*/ 717828 h 717828"/>
              <a:gd name="connsiteX1" fmla="*/ 1638300 w 1871662"/>
              <a:gd name="connsiteY1" fmla="*/ 0 h 717828"/>
              <a:gd name="connsiteX2" fmla="*/ 1871662 w 1871662"/>
              <a:gd name="connsiteY2" fmla="*/ 465416 h 717828"/>
              <a:gd name="connsiteX3" fmla="*/ 0 w 1871662"/>
              <a:gd name="connsiteY3" fmla="*/ 717828 h 717828"/>
              <a:gd name="connsiteX0" fmla="*/ 0 w 1871662"/>
              <a:gd name="connsiteY0" fmla="*/ 984528 h 984528"/>
              <a:gd name="connsiteX1" fmla="*/ 304800 w 1871662"/>
              <a:gd name="connsiteY1" fmla="*/ 0 h 984528"/>
              <a:gd name="connsiteX2" fmla="*/ 1871662 w 1871662"/>
              <a:gd name="connsiteY2" fmla="*/ 732116 h 984528"/>
              <a:gd name="connsiteX3" fmla="*/ 0 w 1871662"/>
              <a:gd name="connsiteY3" fmla="*/ 984528 h 984528"/>
              <a:gd name="connsiteX0" fmla="*/ 0 w 857249"/>
              <a:gd name="connsiteY0" fmla="*/ 984528 h 1732241"/>
              <a:gd name="connsiteX1" fmla="*/ 304800 w 857249"/>
              <a:gd name="connsiteY1" fmla="*/ 0 h 1732241"/>
              <a:gd name="connsiteX2" fmla="*/ 857249 w 857249"/>
              <a:gd name="connsiteY2" fmla="*/ 1732241 h 1732241"/>
              <a:gd name="connsiteX3" fmla="*/ 0 w 857249"/>
              <a:gd name="connsiteY3" fmla="*/ 984528 h 1732241"/>
            </a:gdLst>
            <a:ahLst/>
            <a:cxnLst>
              <a:cxn ang="0">
                <a:pos x="connsiteX0" y="connsiteY0"/>
              </a:cxn>
              <a:cxn ang="0">
                <a:pos x="connsiteX1" y="connsiteY1"/>
              </a:cxn>
              <a:cxn ang="0">
                <a:pos x="connsiteX2" y="connsiteY2"/>
              </a:cxn>
              <a:cxn ang="0">
                <a:pos x="connsiteX3" y="connsiteY3"/>
              </a:cxn>
            </a:cxnLst>
            <a:rect l="l" t="t" r="r" b="b"/>
            <a:pathLst>
              <a:path w="857249" h="1732241">
                <a:moveTo>
                  <a:pt x="0" y="984528"/>
                </a:moveTo>
                <a:lnTo>
                  <a:pt x="304800" y="0"/>
                </a:lnTo>
                <a:lnTo>
                  <a:pt x="857249" y="1732241"/>
                </a:lnTo>
                <a:lnTo>
                  <a:pt x="0" y="984528"/>
                </a:lnTo>
                <a:close/>
              </a:path>
            </a:pathLst>
          </a:cu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3" name="Isosceles Triangle 5"/>
          <p:cNvSpPr/>
          <p:nvPr/>
        </p:nvSpPr>
        <p:spPr bwMode="auto">
          <a:xfrm>
            <a:off x="702469" y="4733926"/>
            <a:ext cx="1221579" cy="1589602"/>
          </a:xfrm>
          <a:custGeom>
            <a:avLst/>
            <a:gdLst>
              <a:gd name="connsiteX0" fmla="*/ 0 w 466725"/>
              <a:gd name="connsiteY0" fmla="*/ 465416 h 465416"/>
              <a:gd name="connsiteX1" fmla="*/ 233363 w 466725"/>
              <a:gd name="connsiteY1" fmla="*/ 0 h 465416"/>
              <a:gd name="connsiteX2" fmla="*/ 466725 w 466725"/>
              <a:gd name="connsiteY2" fmla="*/ 465416 h 465416"/>
              <a:gd name="connsiteX3" fmla="*/ 0 w 466725"/>
              <a:gd name="connsiteY3" fmla="*/ 465416 h 465416"/>
              <a:gd name="connsiteX0" fmla="*/ 0 w 1871662"/>
              <a:gd name="connsiteY0" fmla="*/ 717828 h 717828"/>
              <a:gd name="connsiteX1" fmla="*/ 1638300 w 1871662"/>
              <a:gd name="connsiteY1" fmla="*/ 0 h 717828"/>
              <a:gd name="connsiteX2" fmla="*/ 1871662 w 1871662"/>
              <a:gd name="connsiteY2" fmla="*/ 465416 h 717828"/>
              <a:gd name="connsiteX3" fmla="*/ 0 w 1871662"/>
              <a:gd name="connsiteY3" fmla="*/ 717828 h 717828"/>
              <a:gd name="connsiteX0" fmla="*/ 0 w 1871662"/>
              <a:gd name="connsiteY0" fmla="*/ 984528 h 984528"/>
              <a:gd name="connsiteX1" fmla="*/ 304800 w 1871662"/>
              <a:gd name="connsiteY1" fmla="*/ 0 h 984528"/>
              <a:gd name="connsiteX2" fmla="*/ 1871662 w 1871662"/>
              <a:gd name="connsiteY2" fmla="*/ 732116 h 984528"/>
              <a:gd name="connsiteX3" fmla="*/ 0 w 1871662"/>
              <a:gd name="connsiteY3" fmla="*/ 984528 h 984528"/>
              <a:gd name="connsiteX0" fmla="*/ 0 w 857249"/>
              <a:gd name="connsiteY0" fmla="*/ 984528 h 1732241"/>
              <a:gd name="connsiteX1" fmla="*/ 304800 w 857249"/>
              <a:gd name="connsiteY1" fmla="*/ 0 h 1732241"/>
              <a:gd name="connsiteX2" fmla="*/ 857249 w 857249"/>
              <a:gd name="connsiteY2" fmla="*/ 1732241 h 1732241"/>
              <a:gd name="connsiteX3" fmla="*/ 0 w 857249"/>
              <a:gd name="connsiteY3" fmla="*/ 984528 h 1732241"/>
              <a:gd name="connsiteX0" fmla="*/ 1062037 w 1919286"/>
              <a:gd name="connsiteY0" fmla="*/ 0 h 747713"/>
              <a:gd name="connsiteX1" fmla="*/ 0 w 1919286"/>
              <a:gd name="connsiteY1" fmla="*/ 444222 h 747713"/>
              <a:gd name="connsiteX2" fmla="*/ 1919286 w 1919286"/>
              <a:gd name="connsiteY2" fmla="*/ 747713 h 747713"/>
              <a:gd name="connsiteX3" fmla="*/ 1062037 w 1919286"/>
              <a:gd name="connsiteY3" fmla="*/ 0 h 747713"/>
              <a:gd name="connsiteX0" fmla="*/ 909637 w 1919286"/>
              <a:gd name="connsiteY0" fmla="*/ 0 h 895351"/>
              <a:gd name="connsiteX1" fmla="*/ 0 w 1919286"/>
              <a:gd name="connsiteY1" fmla="*/ 591860 h 895351"/>
              <a:gd name="connsiteX2" fmla="*/ 1919286 w 1919286"/>
              <a:gd name="connsiteY2" fmla="*/ 895351 h 895351"/>
              <a:gd name="connsiteX3" fmla="*/ 909637 w 1919286"/>
              <a:gd name="connsiteY3" fmla="*/ 0 h 895351"/>
              <a:gd name="connsiteX0" fmla="*/ 909637 w 1214436"/>
              <a:gd name="connsiteY0" fmla="*/ 1004886 h 1596746"/>
              <a:gd name="connsiteX1" fmla="*/ 0 w 1214436"/>
              <a:gd name="connsiteY1" fmla="*/ 1596746 h 1596746"/>
              <a:gd name="connsiteX2" fmla="*/ 1214436 w 1214436"/>
              <a:gd name="connsiteY2" fmla="*/ 0 h 1596746"/>
              <a:gd name="connsiteX3" fmla="*/ 909637 w 1214436"/>
              <a:gd name="connsiteY3" fmla="*/ 1004886 h 1596746"/>
              <a:gd name="connsiteX0" fmla="*/ 916780 w 1221579"/>
              <a:gd name="connsiteY0" fmla="*/ 1004886 h 1589602"/>
              <a:gd name="connsiteX1" fmla="*/ 0 w 1221579"/>
              <a:gd name="connsiteY1" fmla="*/ 1589602 h 1589602"/>
              <a:gd name="connsiteX2" fmla="*/ 1221579 w 1221579"/>
              <a:gd name="connsiteY2" fmla="*/ 0 h 1589602"/>
              <a:gd name="connsiteX3" fmla="*/ 916780 w 1221579"/>
              <a:gd name="connsiteY3" fmla="*/ 1004886 h 1589602"/>
            </a:gdLst>
            <a:ahLst/>
            <a:cxnLst>
              <a:cxn ang="0">
                <a:pos x="connsiteX0" y="connsiteY0"/>
              </a:cxn>
              <a:cxn ang="0">
                <a:pos x="connsiteX1" y="connsiteY1"/>
              </a:cxn>
              <a:cxn ang="0">
                <a:pos x="connsiteX2" y="connsiteY2"/>
              </a:cxn>
              <a:cxn ang="0">
                <a:pos x="connsiteX3" y="connsiteY3"/>
              </a:cxn>
            </a:cxnLst>
            <a:rect l="l" t="t" r="r" b="b"/>
            <a:pathLst>
              <a:path w="1221579" h="1589602">
                <a:moveTo>
                  <a:pt x="916780" y="1004886"/>
                </a:moveTo>
                <a:lnTo>
                  <a:pt x="0" y="1589602"/>
                </a:lnTo>
                <a:lnTo>
                  <a:pt x="1221579" y="0"/>
                </a:lnTo>
                <a:lnTo>
                  <a:pt x="916780" y="1004886"/>
                </a:lnTo>
                <a:close/>
              </a:path>
            </a:pathLst>
          </a:cu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5" name="Isosceles Triangle 5"/>
          <p:cNvSpPr/>
          <p:nvPr/>
        </p:nvSpPr>
        <p:spPr bwMode="auto">
          <a:xfrm>
            <a:off x="707231" y="5734051"/>
            <a:ext cx="1764505" cy="757236"/>
          </a:xfrm>
          <a:custGeom>
            <a:avLst/>
            <a:gdLst>
              <a:gd name="connsiteX0" fmla="*/ 0 w 466725"/>
              <a:gd name="connsiteY0" fmla="*/ 465416 h 465416"/>
              <a:gd name="connsiteX1" fmla="*/ 233363 w 466725"/>
              <a:gd name="connsiteY1" fmla="*/ 0 h 465416"/>
              <a:gd name="connsiteX2" fmla="*/ 466725 w 466725"/>
              <a:gd name="connsiteY2" fmla="*/ 465416 h 465416"/>
              <a:gd name="connsiteX3" fmla="*/ 0 w 466725"/>
              <a:gd name="connsiteY3" fmla="*/ 465416 h 465416"/>
              <a:gd name="connsiteX0" fmla="*/ 0 w 1871662"/>
              <a:gd name="connsiteY0" fmla="*/ 717828 h 717828"/>
              <a:gd name="connsiteX1" fmla="*/ 1638300 w 1871662"/>
              <a:gd name="connsiteY1" fmla="*/ 0 h 717828"/>
              <a:gd name="connsiteX2" fmla="*/ 1871662 w 1871662"/>
              <a:gd name="connsiteY2" fmla="*/ 465416 h 717828"/>
              <a:gd name="connsiteX3" fmla="*/ 0 w 1871662"/>
              <a:gd name="connsiteY3" fmla="*/ 717828 h 717828"/>
              <a:gd name="connsiteX0" fmla="*/ 0 w 1871662"/>
              <a:gd name="connsiteY0" fmla="*/ 984528 h 984528"/>
              <a:gd name="connsiteX1" fmla="*/ 304800 w 1871662"/>
              <a:gd name="connsiteY1" fmla="*/ 0 h 984528"/>
              <a:gd name="connsiteX2" fmla="*/ 1871662 w 1871662"/>
              <a:gd name="connsiteY2" fmla="*/ 732116 h 984528"/>
              <a:gd name="connsiteX3" fmla="*/ 0 w 1871662"/>
              <a:gd name="connsiteY3" fmla="*/ 984528 h 984528"/>
              <a:gd name="connsiteX0" fmla="*/ 0 w 857249"/>
              <a:gd name="connsiteY0" fmla="*/ 984528 h 1732241"/>
              <a:gd name="connsiteX1" fmla="*/ 304800 w 857249"/>
              <a:gd name="connsiteY1" fmla="*/ 0 h 1732241"/>
              <a:gd name="connsiteX2" fmla="*/ 857249 w 857249"/>
              <a:gd name="connsiteY2" fmla="*/ 1732241 h 1732241"/>
              <a:gd name="connsiteX3" fmla="*/ 0 w 857249"/>
              <a:gd name="connsiteY3" fmla="*/ 984528 h 1732241"/>
              <a:gd name="connsiteX0" fmla="*/ 1062037 w 1919286"/>
              <a:gd name="connsiteY0" fmla="*/ 0 h 747713"/>
              <a:gd name="connsiteX1" fmla="*/ 0 w 1919286"/>
              <a:gd name="connsiteY1" fmla="*/ 444222 h 747713"/>
              <a:gd name="connsiteX2" fmla="*/ 1919286 w 1919286"/>
              <a:gd name="connsiteY2" fmla="*/ 747713 h 747713"/>
              <a:gd name="connsiteX3" fmla="*/ 1062037 w 1919286"/>
              <a:gd name="connsiteY3" fmla="*/ 0 h 747713"/>
              <a:gd name="connsiteX0" fmla="*/ 909637 w 1919286"/>
              <a:gd name="connsiteY0" fmla="*/ 0 h 895351"/>
              <a:gd name="connsiteX1" fmla="*/ 0 w 1919286"/>
              <a:gd name="connsiteY1" fmla="*/ 591860 h 895351"/>
              <a:gd name="connsiteX2" fmla="*/ 1919286 w 1919286"/>
              <a:gd name="connsiteY2" fmla="*/ 895351 h 895351"/>
              <a:gd name="connsiteX3" fmla="*/ 909637 w 1919286"/>
              <a:gd name="connsiteY3" fmla="*/ 0 h 895351"/>
              <a:gd name="connsiteX0" fmla="*/ 909637 w 1214436"/>
              <a:gd name="connsiteY0" fmla="*/ 1004886 h 1596746"/>
              <a:gd name="connsiteX1" fmla="*/ 0 w 1214436"/>
              <a:gd name="connsiteY1" fmla="*/ 1596746 h 1596746"/>
              <a:gd name="connsiteX2" fmla="*/ 1214436 w 1214436"/>
              <a:gd name="connsiteY2" fmla="*/ 0 h 1596746"/>
              <a:gd name="connsiteX3" fmla="*/ 909637 w 1214436"/>
              <a:gd name="connsiteY3" fmla="*/ 1004886 h 1596746"/>
              <a:gd name="connsiteX0" fmla="*/ 916780 w 1221579"/>
              <a:gd name="connsiteY0" fmla="*/ 1004886 h 1589602"/>
              <a:gd name="connsiteX1" fmla="*/ 0 w 1221579"/>
              <a:gd name="connsiteY1" fmla="*/ 1589602 h 1589602"/>
              <a:gd name="connsiteX2" fmla="*/ 1221579 w 1221579"/>
              <a:gd name="connsiteY2" fmla="*/ 0 h 1589602"/>
              <a:gd name="connsiteX3" fmla="*/ 916780 w 1221579"/>
              <a:gd name="connsiteY3" fmla="*/ 1004886 h 1589602"/>
              <a:gd name="connsiteX0" fmla="*/ 1064418 w 1369217"/>
              <a:gd name="connsiteY0" fmla="*/ 1004886 h 1441965"/>
              <a:gd name="connsiteX1" fmla="*/ 0 w 1369217"/>
              <a:gd name="connsiteY1" fmla="*/ 1441965 h 1441965"/>
              <a:gd name="connsiteX2" fmla="*/ 1369217 w 1369217"/>
              <a:gd name="connsiteY2" fmla="*/ 0 h 1441965"/>
              <a:gd name="connsiteX3" fmla="*/ 1064418 w 1369217"/>
              <a:gd name="connsiteY3" fmla="*/ 1004886 h 1441965"/>
              <a:gd name="connsiteX0" fmla="*/ 1764505 w 1764505"/>
              <a:gd name="connsiteY0" fmla="*/ 1604961 h 1604961"/>
              <a:gd name="connsiteX1" fmla="*/ 0 w 1764505"/>
              <a:gd name="connsiteY1" fmla="*/ 1441965 h 1604961"/>
              <a:gd name="connsiteX2" fmla="*/ 1369217 w 1764505"/>
              <a:gd name="connsiteY2" fmla="*/ 0 h 1604961"/>
              <a:gd name="connsiteX3" fmla="*/ 1764505 w 1764505"/>
              <a:gd name="connsiteY3" fmla="*/ 1604961 h 1604961"/>
              <a:gd name="connsiteX0" fmla="*/ 1764505 w 1764505"/>
              <a:gd name="connsiteY0" fmla="*/ 242886 h 242886"/>
              <a:gd name="connsiteX1" fmla="*/ 0 w 1764505"/>
              <a:gd name="connsiteY1" fmla="*/ 79890 h 242886"/>
              <a:gd name="connsiteX2" fmla="*/ 1021555 w 1764505"/>
              <a:gd name="connsiteY2" fmla="*/ 0 h 242886"/>
              <a:gd name="connsiteX3" fmla="*/ 1764505 w 1764505"/>
              <a:gd name="connsiteY3" fmla="*/ 242886 h 242886"/>
              <a:gd name="connsiteX0" fmla="*/ 1764505 w 1764505"/>
              <a:gd name="connsiteY0" fmla="*/ 757236 h 757236"/>
              <a:gd name="connsiteX1" fmla="*/ 0 w 1764505"/>
              <a:gd name="connsiteY1" fmla="*/ 594240 h 757236"/>
              <a:gd name="connsiteX2" fmla="*/ 916780 w 1764505"/>
              <a:gd name="connsiteY2" fmla="*/ 0 h 757236"/>
              <a:gd name="connsiteX3" fmla="*/ 1764505 w 1764505"/>
              <a:gd name="connsiteY3" fmla="*/ 757236 h 757236"/>
            </a:gdLst>
            <a:ahLst/>
            <a:cxnLst>
              <a:cxn ang="0">
                <a:pos x="connsiteX0" y="connsiteY0"/>
              </a:cxn>
              <a:cxn ang="0">
                <a:pos x="connsiteX1" y="connsiteY1"/>
              </a:cxn>
              <a:cxn ang="0">
                <a:pos x="connsiteX2" y="connsiteY2"/>
              </a:cxn>
              <a:cxn ang="0">
                <a:pos x="connsiteX3" y="connsiteY3"/>
              </a:cxn>
            </a:cxnLst>
            <a:rect l="l" t="t" r="r" b="b"/>
            <a:pathLst>
              <a:path w="1764505" h="757236">
                <a:moveTo>
                  <a:pt x="1764505" y="757236"/>
                </a:moveTo>
                <a:lnTo>
                  <a:pt x="0" y="594240"/>
                </a:lnTo>
                <a:lnTo>
                  <a:pt x="916780" y="0"/>
                </a:lnTo>
                <a:lnTo>
                  <a:pt x="1764505" y="757236"/>
                </a:lnTo>
                <a:close/>
              </a:path>
            </a:pathLst>
          </a:cu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nvGrpSpPr>
          <p:cNvPr id="22" name="Group 21"/>
          <p:cNvGrpSpPr/>
          <p:nvPr/>
        </p:nvGrpSpPr>
        <p:grpSpPr>
          <a:xfrm>
            <a:off x="838200" y="4953000"/>
            <a:ext cx="1562100" cy="1562100"/>
            <a:chOff x="838200" y="2044700"/>
            <a:chExt cx="1562100" cy="1562100"/>
          </a:xfrm>
        </p:grpSpPr>
        <p:sp>
          <p:nvSpPr>
            <p:cNvPr id="23" name="Oval 22"/>
            <p:cNvSpPr/>
            <p:nvPr/>
          </p:nvSpPr>
          <p:spPr bwMode="auto">
            <a:xfrm>
              <a:off x="838200" y="2044700"/>
              <a:ext cx="1562100" cy="1562100"/>
            </a:xfrm>
            <a:prstGeom prst="ellipse">
              <a:avLst/>
            </a:prstGeom>
            <a:solidFill>
              <a:schemeClr val="tx1">
                <a:alpha val="34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1547028" y="2753528"/>
              <a:ext cx="144444" cy="144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pic>
        <p:nvPicPr>
          <p:cNvPr id="25" name="Picture 24"/>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1663757" y="6058488"/>
            <a:ext cx="242888" cy="268605"/>
          </a:xfrm>
          <a:prstGeom prst="rect">
            <a:avLst/>
          </a:prstGeom>
        </p:spPr>
      </p:pic>
      <p:cxnSp>
        <p:nvCxnSpPr>
          <p:cNvPr id="28" name="Straight Connector 27"/>
          <p:cNvCxnSpPr>
            <a:stCxn id="31" idx="5"/>
            <a:endCxn id="20" idx="1"/>
          </p:cNvCxnSpPr>
          <p:nvPr/>
        </p:nvCxnSpPr>
        <p:spPr bwMode="auto">
          <a:xfrm flipV="1">
            <a:off x="1635414" y="4737099"/>
            <a:ext cx="283477" cy="98078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1" name="Oval 30"/>
          <p:cNvSpPr/>
          <p:nvPr/>
        </p:nvSpPr>
        <p:spPr bwMode="auto">
          <a:xfrm flipV="1">
            <a:off x="1596390" y="5711190"/>
            <a:ext cx="45720" cy="457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cxnSp>
        <p:nvCxnSpPr>
          <p:cNvPr id="34" name="Straight Connector 33"/>
          <p:cNvCxnSpPr>
            <a:stCxn id="20" idx="2"/>
            <a:endCxn id="31" idx="7"/>
          </p:cNvCxnSpPr>
          <p:nvPr/>
        </p:nvCxnSpPr>
        <p:spPr bwMode="auto">
          <a:xfrm flipH="1" flipV="1">
            <a:off x="1635414" y="5750214"/>
            <a:ext cx="834396" cy="7303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 name="Straight Connector 35"/>
          <p:cNvCxnSpPr>
            <a:stCxn id="20" idx="0"/>
            <a:endCxn id="31" idx="1"/>
          </p:cNvCxnSpPr>
          <p:nvPr/>
        </p:nvCxnSpPr>
        <p:spPr bwMode="auto">
          <a:xfrm flipV="1">
            <a:off x="698500" y="5750214"/>
            <a:ext cx="904586" cy="576879"/>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44" name="Picture 43"/>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2548889" y="5285116"/>
            <a:ext cx="385763" cy="325755"/>
          </a:xfrm>
          <a:prstGeom prst="rect">
            <a:avLst/>
          </a:prstGeom>
        </p:spPr>
      </p:pic>
      <p:pic>
        <p:nvPicPr>
          <p:cNvPr id="45" name="Picture 44"/>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443865" y="5016222"/>
            <a:ext cx="394335" cy="325755"/>
          </a:xfrm>
          <a:prstGeom prst="rect">
            <a:avLst/>
          </a:prstGeom>
        </p:spPr>
      </p:pic>
      <p:pic>
        <p:nvPicPr>
          <p:cNvPr id="46" name="Picture 45"/>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1397793" y="6660197"/>
            <a:ext cx="397193" cy="331470"/>
          </a:xfrm>
          <a:prstGeom prst="rect">
            <a:avLst/>
          </a:prstGeom>
        </p:spPr>
      </p:pic>
      <p:pic>
        <p:nvPicPr>
          <p:cNvPr id="49" name="Picture 48"/>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4178300" y="4737099"/>
            <a:ext cx="4897755" cy="1923098"/>
          </a:xfrm>
          <a:prstGeom prst="rect">
            <a:avLst/>
          </a:prstGeom>
        </p:spPr>
      </p:pic>
      <p:pic>
        <p:nvPicPr>
          <p:cNvPr id="17" name="Picture 16"/>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4178299" y="4736942"/>
            <a:ext cx="3123248" cy="865823"/>
          </a:xfrm>
          <a:prstGeom prst="rect">
            <a:avLst/>
          </a:prstGeom>
        </p:spPr>
      </p:pic>
      <p:cxnSp>
        <p:nvCxnSpPr>
          <p:cNvPr id="19" name="Straight Connector 18"/>
          <p:cNvCxnSpPr/>
          <p:nvPr/>
        </p:nvCxnSpPr>
        <p:spPr bwMode="auto">
          <a:xfrm flipH="1">
            <a:off x="1906646" y="5481638"/>
            <a:ext cx="563164" cy="12923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895350" y="5341977"/>
            <a:ext cx="502443" cy="26889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flipV="1">
            <a:off x="1547028" y="6058489"/>
            <a:ext cx="49361" cy="54233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5543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1000"/>
                            </p:stCondLst>
                            <p:childTnLst>
                              <p:par>
                                <p:cTn id="29" presetID="10" presetClass="exit" presetSubtype="0" fill="hold" grpId="1" nodeType="afterEffect">
                                  <p:stCondLst>
                                    <p:cond delay="0"/>
                                  </p:stCondLst>
                                  <p:childTnLst>
                                    <p:animEffect transition="out" filter="fade">
                                      <p:cBhvr>
                                        <p:cTn id="30" dur="1000"/>
                                        <p:tgtEl>
                                          <p:spTgt spid="6"/>
                                        </p:tgtEl>
                                      </p:cBhvr>
                                    </p:animEffect>
                                    <p:set>
                                      <p:cBhvr>
                                        <p:cTn id="31" dur="1" fill="hold">
                                          <p:stCondLst>
                                            <p:cond delay="999"/>
                                          </p:stCondLst>
                                        </p:cTn>
                                        <p:tgtEl>
                                          <p:spTgt spid="6"/>
                                        </p:tgtEl>
                                        <p:attrNameLst>
                                          <p:attrName>style.visibility</p:attrName>
                                        </p:attrNameLst>
                                      </p:cBhvr>
                                      <p:to>
                                        <p:strVal val="hidden"/>
                                      </p:to>
                                    </p:se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par>
                          <p:cTn id="42" fill="hold">
                            <p:stCondLst>
                              <p:cond delay="2500"/>
                            </p:stCondLst>
                            <p:childTnLst>
                              <p:par>
                                <p:cTn id="43" presetID="10" presetClass="exit" presetSubtype="0" fill="hold" grpId="1" nodeType="afterEffect">
                                  <p:stCondLst>
                                    <p:cond delay="0"/>
                                  </p:stCondLst>
                                  <p:childTnLst>
                                    <p:animEffect transition="out" filter="fade">
                                      <p:cBhvr>
                                        <p:cTn id="44" dur="1000"/>
                                        <p:tgtEl>
                                          <p:spTgt spid="33"/>
                                        </p:tgtEl>
                                      </p:cBhvr>
                                    </p:animEffect>
                                    <p:set>
                                      <p:cBhvr>
                                        <p:cTn id="45" dur="1" fill="hold">
                                          <p:stCondLst>
                                            <p:cond delay="999"/>
                                          </p:stCondLst>
                                        </p:cTn>
                                        <p:tgtEl>
                                          <p:spTgt spid="33"/>
                                        </p:tgtEl>
                                        <p:attrNameLst>
                                          <p:attrName>style.visibility</p:attrName>
                                        </p:attrNameLst>
                                      </p:cBhvr>
                                      <p:to>
                                        <p:strVal val="hidden"/>
                                      </p:to>
                                    </p:se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4000"/>
                            </p:stCondLst>
                            <p:childTnLst>
                              <p:par>
                                <p:cTn id="57" presetID="10" presetClass="exit" presetSubtype="0" fill="hold" grpId="1" nodeType="afterEffect">
                                  <p:stCondLst>
                                    <p:cond delay="0"/>
                                  </p:stCondLst>
                                  <p:childTnLst>
                                    <p:animEffect transition="out" filter="fade">
                                      <p:cBhvr>
                                        <p:cTn id="58" dur="1000"/>
                                        <p:tgtEl>
                                          <p:spTgt spid="35"/>
                                        </p:tgtEl>
                                      </p:cBhvr>
                                    </p:animEffect>
                                    <p:set>
                                      <p:cBhvr>
                                        <p:cTn id="59" dur="1" fill="hold">
                                          <p:stCondLst>
                                            <p:cond delay="999"/>
                                          </p:stCondLst>
                                        </p:cTn>
                                        <p:tgtEl>
                                          <p:spTgt spid="35"/>
                                        </p:tgtEl>
                                        <p:attrNameLst>
                                          <p:attrName>style.visibility</p:attrName>
                                        </p:attrNameLst>
                                      </p:cBhvr>
                                      <p:to>
                                        <p:strVal val="hidden"/>
                                      </p:to>
                                    </p:se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par>
                          <p:cTn id="64" fill="hold">
                            <p:stCondLst>
                              <p:cond delay="5500"/>
                            </p:stCondLst>
                            <p:childTnLst>
                              <p:par>
                                <p:cTn id="65" presetID="10" presetClass="exit" presetSubtype="0" fill="hold" nodeType="after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3" grpId="0" animBg="1"/>
      <p:bldP spid="33" grpId="1" animBg="1"/>
      <p:bldP spid="35" grpId="0" animBg="1"/>
      <p:bldP spid="3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Filtering</a:t>
            </a:r>
            <a:endParaRPr lang="en-US" dirty="0"/>
          </a:p>
        </p:txBody>
      </p:sp>
      <p:sp>
        <p:nvSpPr>
          <p:cNvPr id="3" name="Content Placeholder 2"/>
          <p:cNvSpPr>
            <a:spLocks noGrp="1"/>
          </p:cNvSpPr>
          <p:nvPr>
            <p:ph idx="1"/>
          </p:nvPr>
        </p:nvSpPr>
        <p:spPr/>
        <p:txBody>
          <a:bodyPr/>
          <a:lstStyle/>
          <a:p>
            <a:r>
              <a:rPr lang="en-US" dirty="0" smtClean="0"/>
              <a:t>Sampling</a:t>
            </a:r>
          </a:p>
          <a:p>
            <a:endParaRPr lang="en-US" dirty="0"/>
          </a:p>
          <a:p>
            <a:endParaRPr lang="en-US" dirty="0" smtClean="0"/>
          </a:p>
          <a:p>
            <a:endParaRPr lang="en-US" dirty="0"/>
          </a:p>
          <a:p>
            <a:endParaRPr lang="en-US" dirty="0" smtClean="0"/>
          </a:p>
          <a:p>
            <a:r>
              <a:rPr lang="en-US" dirty="0" smtClean="0"/>
              <a:t>Analytic</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12</a:t>
            </a:fld>
            <a:endParaRPr lang="de-AT" dirty="0"/>
          </a:p>
        </p:txBody>
      </p:sp>
      <p:sp>
        <p:nvSpPr>
          <p:cNvPr id="8" name="Isosceles Triangle 7"/>
          <p:cNvSpPr/>
          <p:nvPr/>
        </p:nvSpPr>
        <p:spPr bwMode="auto">
          <a:xfrm>
            <a:off x="698500" y="1828799"/>
            <a:ext cx="1771310" cy="1743415"/>
          </a:xfrm>
          <a:custGeom>
            <a:avLst/>
            <a:gdLst>
              <a:gd name="connsiteX0" fmla="*/ 0 w 1511300"/>
              <a:gd name="connsiteY0" fmla="*/ 1422400 h 1422400"/>
              <a:gd name="connsiteX1" fmla="*/ 755650 w 1511300"/>
              <a:gd name="connsiteY1" fmla="*/ 0 h 1422400"/>
              <a:gd name="connsiteX2" fmla="*/ 1511300 w 1511300"/>
              <a:gd name="connsiteY2" fmla="*/ 1422400 h 1422400"/>
              <a:gd name="connsiteX3" fmla="*/ 0 w 1511300"/>
              <a:gd name="connsiteY3" fmla="*/ 1422400 h 1422400"/>
              <a:gd name="connsiteX0" fmla="*/ 0 w 1511300"/>
              <a:gd name="connsiteY0" fmla="*/ 1638300 h 1638300"/>
              <a:gd name="connsiteX1" fmla="*/ 971550 w 1511300"/>
              <a:gd name="connsiteY1" fmla="*/ 0 h 1638300"/>
              <a:gd name="connsiteX2" fmla="*/ 1511300 w 1511300"/>
              <a:gd name="connsiteY2" fmla="*/ 1638300 h 1638300"/>
              <a:gd name="connsiteX3" fmla="*/ 0 w 1511300"/>
              <a:gd name="connsiteY3" fmla="*/ 1638300 h 1638300"/>
              <a:gd name="connsiteX0" fmla="*/ 0 w 1651000"/>
              <a:gd name="connsiteY0" fmla="*/ 1447800 h 1638300"/>
              <a:gd name="connsiteX1" fmla="*/ 1111250 w 1651000"/>
              <a:gd name="connsiteY1" fmla="*/ 0 h 1638300"/>
              <a:gd name="connsiteX2" fmla="*/ 1651000 w 1651000"/>
              <a:gd name="connsiteY2" fmla="*/ 1638300 h 1638300"/>
              <a:gd name="connsiteX3" fmla="*/ 0 w 1651000"/>
              <a:gd name="connsiteY3" fmla="*/ 1447800 h 1638300"/>
              <a:gd name="connsiteX0" fmla="*/ 0 w 1612900"/>
              <a:gd name="connsiteY0" fmla="*/ 1447800 h 1587500"/>
              <a:gd name="connsiteX1" fmla="*/ 1111250 w 1612900"/>
              <a:gd name="connsiteY1" fmla="*/ 0 h 1587500"/>
              <a:gd name="connsiteX2" fmla="*/ 1612900 w 1612900"/>
              <a:gd name="connsiteY2" fmla="*/ 1587500 h 1587500"/>
              <a:gd name="connsiteX3" fmla="*/ 0 w 1612900"/>
              <a:gd name="connsiteY3" fmla="*/ 1447800 h 1587500"/>
            </a:gdLst>
            <a:ahLst/>
            <a:cxnLst>
              <a:cxn ang="0">
                <a:pos x="connsiteX0" y="connsiteY0"/>
              </a:cxn>
              <a:cxn ang="0">
                <a:pos x="connsiteX1" y="connsiteY1"/>
              </a:cxn>
              <a:cxn ang="0">
                <a:pos x="connsiteX2" y="connsiteY2"/>
              </a:cxn>
              <a:cxn ang="0">
                <a:pos x="connsiteX3" y="connsiteY3"/>
              </a:cxn>
            </a:cxnLst>
            <a:rect l="l" t="t" r="r" b="b"/>
            <a:pathLst>
              <a:path w="1612900" h="1587500">
                <a:moveTo>
                  <a:pt x="0" y="1447800"/>
                </a:moveTo>
                <a:lnTo>
                  <a:pt x="1111250" y="0"/>
                </a:lnTo>
                <a:lnTo>
                  <a:pt x="1612900" y="1587500"/>
                </a:lnTo>
                <a:lnTo>
                  <a:pt x="0" y="14478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nvGrpSpPr>
          <p:cNvPr id="13" name="Group 12"/>
          <p:cNvGrpSpPr/>
          <p:nvPr/>
        </p:nvGrpSpPr>
        <p:grpSpPr>
          <a:xfrm>
            <a:off x="838200" y="2044700"/>
            <a:ext cx="1562100" cy="1562100"/>
            <a:chOff x="838200" y="2044700"/>
            <a:chExt cx="1562100" cy="1562100"/>
          </a:xfrm>
        </p:grpSpPr>
        <p:sp>
          <p:nvSpPr>
            <p:cNvPr id="9" name="Oval 8"/>
            <p:cNvSpPr/>
            <p:nvPr/>
          </p:nvSpPr>
          <p:spPr bwMode="auto">
            <a:xfrm>
              <a:off x="838200" y="2044700"/>
              <a:ext cx="1562100" cy="1562100"/>
            </a:xfrm>
            <a:prstGeom prst="ellipse">
              <a:avLst/>
            </a:prstGeom>
            <a:solidFill>
              <a:schemeClr val="tx1">
                <a:alpha val="34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1547028" y="2753528"/>
              <a:ext cx="144444" cy="144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sp>
        <p:nvSpPr>
          <p:cNvPr id="15" name="Oval 14"/>
          <p:cNvSpPr/>
          <p:nvPr/>
        </p:nvSpPr>
        <p:spPr bwMode="auto">
          <a:xfrm>
            <a:off x="838200" y="2044700"/>
            <a:ext cx="1562100" cy="1562100"/>
          </a:xfrm>
          <a:prstGeom prst="ellipse">
            <a:avLst/>
          </a:prstGeom>
          <a:blipFill dpi="0" rotWithShape="1">
            <a:blip r:embed="rId11" cstate="print">
              <a:extLst>
                <a:ext uri="{28A0092B-C50C-407E-A947-70E740481C1C}">
                  <a14:useLocalDpi xmlns:a14="http://schemas.microsoft.com/office/drawing/2010/main" val="0"/>
                </a:ext>
              </a:extLst>
            </a:blip>
            <a:srcRect/>
            <a:stretch>
              <a:fillRect/>
            </a:stretch>
          </a:blip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dirty="0" smtClean="0">
              <a:ln>
                <a:noFill/>
              </a:ln>
              <a:solidFill>
                <a:schemeClr val="tx1"/>
              </a:solidFill>
              <a:effectLst/>
              <a:latin typeface="Arial" charset="0"/>
            </a:endParaRPr>
          </a:p>
        </p:txBody>
      </p:sp>
      <p:sp>
        <p:nvSpPr>
          <p:cNvPr id="12" name="Oval 11"/>
          <p:cNvSpPr/>
          <p:nvPr/>
        </p:nvSpPr>
        <p:spPr bwMode="auto">
          <a:xfrm>
            <a:off x="1547028" y="2753528"/>
            <a:ext cx="144444" cy="144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nvGrpSpPr>
          <p:cNvPr id="30" name="Group 29"/>
          <p:cNvGrpSpPr/>
          <p:nvPr/>
        </p:nvGrpSpPr>
        <p:grpSpPr>
          <a:xfrm>
            <a:off x="710735" y="4736078"/>
            <a:ext cx="1771310" cy="1743415"/>
            <a:chOff x="710735" y="4736078"/>
            <a:chExt cx="1771310" cy="1743415"/>
          </a:xfrm>
        </p:grpSpPr>
        <p:sp>
          <p:nvSpPr>
            <p:cNvPr id="38" name="Isosceles Triangle 7"/>
            <p:cNvSpPr/>
            <p:nvPr/>
          </p:nvSpPr>
          <p:spPr bwMode="auto">
            <a:xfrm>
              <a:off x="710735" y="4736078"/>
              <a:ext cx="1771310" cy="1743415"/>
            </a:xfrm>
            <a:custGeom>
              <a:avLst/>
              <a:gdLst>
                <a:gd name="connsiteX0" fmla="*/ 0 w 1511300"/>
                <a:gd name="connsiteY0" fmla="*/ 1422400 h 1422400"/>
                <a:gd name="connsiteX1" fmla="*/ 755650 w 1511300"/>
                <a:gd name="connsiteY1" fmla="*/ 0 h 1422400"/>
                <a:gd name="connsiteX2" fmla="*/ 1511300 w 1511300"/>
                <a:gd name="connsiteY2" fmla="*/ 1422400 h 1422400"/>
                <a:gd name="connsiteX3" fmla="*/ 0 w 1511300"/>
                <a:gd name="connsiteY3" fmla="*/ 1422400 h 1422400"/>
                <a:gd name="connsiteX0" fmla="*/ 0 w 1511300"/>
                <a:gd name="connsiteY0" fmla="*/ 1638300 h 1638300"/>
                <a:gd name="connsiteX1" fmla="*/ 971550 w 1511300"/>
                <a:gd name="connsiteY1" fmla="*/ 0 h 1638300"/>
                <a:gd name="connsiteX2" fmla="*/ 1511300 w 1511300"/>
                <a:gd name="connsiteY2" fmla="*/ 1638300 h 1638300"/>
                <a:gd name="connsiteX3" fmla="*/ 0 w 1511300"/>
                <a:gd name="connsiteY3" fmla="*/ 1638300 h 1638300"/>
                <a:gd name="connsiteX0" fmla="*/ 0 w 1651000"/>
                <a:gd name="connsiteY0" fmla="*/ 1447800 h 1638300"/>
                <a:gd name="connsiteX1" fmla="*/ 1111250 w 1651000"/>
                <a:gd name="connsiteY1" fmla="*/ 0 h 1638300"/>
                <a:gd name="connsiteX2" fmla="*/ 1651000 w 1651000"/>
                <a:gd name="connsiteY2" fmla="*/ 1638300 h 1638300"/>
                <a:gd name="connsiteX3" fmla="*/ 0 w 1651000"/>
                <a:gd name="connsiteY3" fmla="*/ 1447800 h 1638300"/>
                <a:gd name="connsiteX0" fmla="*/ 0 w 1612900"/>
                <a:gd name="connsiteY0" fmla="*/ 1447800 h 1587500"/>
                <a:gd name="connsiteX1" fmla="*/ 1111250 w 1612900"/>
                <a:gd name="connsiteY1" fmla="*/ 0 h 1587500"/>
                <a:gd name="connsiteX2" fmla="*/ 1612900 w 1612900"/>
                <a:gd name="connsiteY2" fmla="*/ 1587500 h 1587500"/>
                <a:gd name="connsiteX3" fmla="*/ 0 w 1612900"/>
                <a:gd name="connsiteY3" fmla="*/ 1447800 h 1587500"/>
              </a:gdLst>
              <a:ahLst/>
              <a:cxnLst>
                <a:cxn ang="0">
                  <a:pos x="connsiteX0" y="connsiteY0"/>
                </a:cxn>
                <a:cxn ang="0">
                  <a:pos x="connsiteX1" y="connsiteY1"/>
                </a:cxn>
                <a:cxn ang="0">
                  <a:pos x="connsiteX2" y="connsiteY2"/>
                </a:cxn>
                <a:cxn ang="0">
                  <a:pos x="connsiteX3" y="connsiteY3"/>
                </a:cxn>
              </a:cxnLst>
              <a:rect l="l" t="t" r="r" b="b"/>
              <a:pathLst>
                <a:path w="1612900" h="1587500">
                  <a:moveTo>
                    <a:pt x="0" y="1447800"/>
                  </a:moveTo>
                  <a:lnTo>
                    <a:pt x="1111250" y="0"/>
                  </a:lnTo>
                  <a:lnTo>
                    <a:pt x="1612900" y="1587500"/>
                  </a:lnTo>
                  <a:lnTo>
                    <a:pt x="0" y="14478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cxnSp>
          <p:nvCxnSpPr>
            <p:cNvPr id="39" name="Straight Connector 38"/>
            <p:cNvCxnSpPr>
              <a:endCxn id="38" idx="1"/>
            </p:cNvCxnSpPr>
            <p:nvPr/>
          </p:nvCxnSpPr>
          <p:spPr bwMode="auto">
            <a:xfrm flipV="1">
              <a:off x="1647649" y="4736078"/>
              <a:ext cx="283477" cy="9807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0" name="Straight Connector 39"/>
            <p:cNvCxnSpPr>
              <a:stCxn id="38" idx="2"/>
            </p:cNvCxnSpPr>
            <p:nvPr/>
          </p:nvCxnSpPr>
          <p:spPr bwMode="auto">
            <a:xfrm flipH="1" flipV="1">
              <a:off x="1647649" y="5749193"/>
              <a:ext cx="834396" cy="7303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1" name="Straight Connector 40"/>
            <p:cNvCxnSpPr>
              <a:stCxn id="38" idx="0"/>
            </p:cNvCxnSpPr>
            <p:nvPr/>
          </p:nvCxnSpPr>
          <p:spPr bwMode="auto">
            <a:xfrm flipV="1">
              <a:off x="710735" y="5749193"/>
              <a:ext cx="904586" cy="576879"/>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pic>
        <p:nvPicPr>
          <p:cNvPr id="37" name="Picture 36"/>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4178300" y="2236162"/>
            <a:ext cx="3000375" cy="928688"/>
          </a:xfrm>
          <a:prstGeom prst="rect">
            <a:avLst/>
          </a:prstGeom>
        </p:spPr>
      </p:pic>
      <p:pic>
        <p:nvPicPr>
          <p:cNvPr id="7" name="Picture 6"/>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768918" y="3606799"/>
            <a:ext cx="628650" cy="382905"/>
          </a:xfrm>
          <a:prstGeom prst="rect">
            <a:avLst/>
          </a:prstGeom>
        </p:spPr>
      </p:pic>
      <p:pic>
        <p:nvPicPr>
          <p:cNvPr id="11" name="Picture 10"/>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400300" y="1853257"/>
            <a:ext cx="682943" cy="382905"/>
          </a:xfrm>
          <a:prstGeom prst="rect">
            <a:avLst/>
          </a:prstGeom>
        </p:spPr>
      </p:pic>
      <p:sp>
        <p:nvSpPr>
          <p:cNvPr id="20" name="Isosceles Triangle 7"/>
          <p:cNvSpPr/>
          <p:nvPr/>
        </p:nvSpPr>
        <p:spPr bwMode="auto">
          <a:xfrm>
            <a:off x="1311933" y="5165924"/>
            <a:ext cx="1771310" cy="1743415"/>
          </a:xfrm>
          <a:custGeom>
            <a:avLst/>
            <a:gdLst>
              <a:gd name="connsiteX0" fmla="*/ 0 w 1511300"/>
              <a:gd name="connsiteY0" fmla="*/ 1422400 h 1422400"/>
              <a:gd name="connsiteX1" fmla="*/ 755650 w 1511300"/>
              <a:gd name="connsiteY1" fmla="*/ 0 h 1422400"/>
              <a:gd name="connsiteX2" fmla="*/ 1511300 w 1511300"/>
              <a:gd name="connsiteY2" fmla="*/ 1422400 h 1422400"/>
              <a:gd name="connsiteX3" fmla="*/ 0 w 1511300"/>
              <a:gd name="connsiteY3" fmla="*/ 1422400 h 1422400"/>
              <a:gd name="connsiteX0" fmla="*/ 0 w 1511300"/>
              <a:gd name="connsiteY0" fmla="*/ 1638300 h 1638300"/>
              <a:gd name="connsiteX1" fmla="*/ 971550 w 1511300"/>
              <a:gd name="connsiteY1" fmla="*/ 0 h 1638300"/>
              <a:gd name="connsiteX2" fmla="*/ 1511300 w 1511300"/>
              <a:gd name="connsiteY2" fmla="*/ 1638300 h 1638300"/>
              <a:gd name="connsiteX3" fmla="*/ 0 w 1511300"/>
              <a:gd name="connsiteY3" fmla="*/ 1638300 h 1638300"/>
              <a:gd name="connsiteX0" fmla="*/ 0 w 1651000"/>
              <a:gd name="connsiteY0" fmla="*/ 1447800 h 1638300"/>
              <a:gd name="connsiteX1" fmla="*/ 1111250 w 1651000"/>
              <a:gd name="connsiteY1" fmla="*/ 0 h 1638300"/>
              <a:gd name="connsiteX2" fmla="*/ 1651000 w 1651000"/>
              <a:gd name="connsiteY2" fmla="*/ 1638300 h 1638300"/>
              <a:gd name="connsiteX3" fmla="*/ 0 w 1651000"/>
              <a:gd name="connsiteY3" fmla="*/ 1447800 h 1638300"/>
              <a:gd name="connsiteX0" fmla="*/ 0 w 1612900"/>
              <a:gd name="connsiteY0" fmla="*/ 1447800 h 1587500"/>
              <a:gd name="connsiteX1" fmla="*/ 1111250 w 1612900"/>
              <a:gd name="connsiteY1" fmla="*/ 0 h 1587500"/>
              <a:gd name="connsiteX2" fmla="*/ 1612900 w 1612900"/>
              <a:gd name="connsiteY2" fmla="*/ 1587500 h 1587500"/>
              <a:gd name="connsiteX3" fmla="*/ 0 w 1612900"/>
              <a:gd name="connsiteY3" fmla="*/ 1447800 h 1587500"/>
            </a:gdLst>
            <a:ahLst/>
            <a:cxnLst>
              <a:cxn ang="0">
                <a:pos x="connsiteX0" y="connsiteY0"/>
              </a:cxn>
              <a:cxn ang="0">
                <a:pos x="connsiteX1" y="connsiteY1"/>
              </a:cxn>
              <a:cxn ang="0">
                <a:pos x="connsiteX2" y="connsiteY2"/>
              </a:cxn>
              <a:cxn ang="0">
                <a:pos x="connsiteX3" y="connsiteY3"/>
              </a:cxn>
            </a:cxnLst>
            <a:rect l="l" t="t" r="r" b="b"/>
            <a:pathLst>
              <a:path w="1612900" h="1587500">
                <a:moveTo>
                  <a:pt x="0" y="1447800"/>
                </a:moveTo>
                <a:lnTo>
                  <a:pt x="1111250" y="0"/>
                </a:lnTo>
                <a:lnTo>
                  <a:pt x="1612900" y="1587500"/>
                </a:lnTo>
                <a:lnTo>
                  <a:pt x="0" y="14478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42" name="Isosceles Triangle 5"/>
          <p:cNvSpPr/>
          <p:nvPr/>
        </p:nvSpPr>
        <p:spPr bwMode="auto">
          <a:xfrm>
            <a:off x="1619251" y="5166240"/>
            <a:ext cx="1476374" cy="1753673"/>
          </a:xfrm>
          <a:custGeom>
            <a:avLst/>
            <a:gdLst>
              <a:gd name="connsiteX0" fmla="*/ 0 w 466725"/>
              <a:gd name="connsiteY0" fmla="*/ 465416 h 465416"/>
              <a:gd name="connsiteX1" fmla="*/ 233363 w 466725"/>
              <a:gd name="connsiteY1" fmla="*/ 0 h 465416"/>
              <a:gd name="connsiteX2" fmla="*/ 466725 w 466725"/>
              <a:gd name="connsiteY2" fmla="*/ 465416 h 465416"/>
              <a:gd name="connsiteX3" fmla="*/ 0 w 466725"/>
              <a:gd name="connsiteY3" fmla="*/ 465416 h 465416"/>
              <a:gd name="connsiteX0" fmla="*/ 0 w 1871662"/>
              <a:gd name="connsiteY0" fmla="*/ 717828 h 717828"/>
              <a:gd name="connsiteX1" fmla="*/ 1638300 w 1871662"/>
              <a:gd name="connsiteY1" fmla="*/ 0 h 717828"/>
              <a:gd name="connsiteX2" fmla="*/ 1871662 w 1871662"/>
              <a:gd name="connsiteY2" fmla="*/ 465416 h 717828"/>
              <a:gd name="connsiteX3" fmla="*/ 0 w 1871662"/>
              <a:gd name="connsiteY3" fmla="*/ 717828 h 717828"/>
              <a:gd name="connsiteX0" fmla="*/ 0 w 1871662"/>
              <a:gd name="connsiteY0" fmla="*/ 984528 h 984528"/>
              <a:gd name="connsiteX1" fmla="*/ 304800 w 1871662"/>
              <a:gd name="connsiteY1" fmla="*/ 0 h 984528"/>
              <a:gd name="connsiteX2" fmla="*/ 1871662 w 1871662"/>
              <a:gd name="connsiteY2" fmla="*/ 732116 h 984528"/>
              <a:gd name="connsiteX3" fmla="*/ 0 w 1871662"/>
              <a:gd name="connsiteY3" fmla="*/ 984528 h 984528"/>
              <a:gd name="connsiteX0" fmla="*/ 0 w 857249"/>
              <a:gd name="connsiteY0" fmla="*/ 984528 h 1732241"/>
              <a:gd name="connsiteX1" fmla="*/ 304800 w 857249"/>
              <a:gd name="connsiteY1" fmla="*/ 0 h 1732241"/>
              <a:gd name="connsiteX2" fmla="*/ 857249 w 857249"/>
              <a:gd name="connsiteY2" fmla="*/ 1732241 h 1732241"/>
              <a:gd name="connsiteX3" fmla="*/ 0 w 857249"/>
              <a:gd name="connsiteY3" fmla="*/ 984528 h 1732241"/>
              <a:gd name="connsiteX0" fmla="*/ 0 w 1476374"/>
              <a:gd name="connsiteY0" fmla="*/ 984528 h 2170391"/>
              <a:gd name="connsiteX1" fmla="*/ 304800 w 1476374"/>
              <a:gd name="connsiteY1" fmla="*/ 0 h 2170391"/>
              <a:gd name="connsiteX2" fmla="*/ 1476374 w 1476374"/>
              <a:gd name="connsiteY2" fmla="*/ 2170391 h 2170391"/>
              <a:gd name="connsiteX3" fmla="*/ 0 w 1476374"/>
              <a:gd name="connsiteY3" fmla="*/ 984528 h 2170391"/>
              <a:gd name="connsiteX0" fmla="*/ 0 w 1476374"/>
              <a:gd name="connsiteY0" fmla="*/ 551141 h 1737004"/>
              <a:gd name="connsiteX1" fmla="*/ 919163 w 1476374"/>
              <a:gd name="connsiteY1" fmla="*/ 0 h 1737004"/>
              <a:gd name="connsiteX2" fmla="*/ 1476374 w 1476374"/>
              <a:gd name="connsiteY2" fmla="*/ 1737004 h 1737004"/>
              <a:gd name="connsiteX3" fmla="*/ 0 w 1476374"/>
              <a:gd name="connsiteY3" fmla="*/ 551141 h 1737004"/>
              <a:gd name="connsiteX0" fmla="*/ 0 w 1476374"/>
              <a:gd name="connsiteY0" fmla="*/ 567810 h 1753673"/>
              <a:gd name="connsiteX1" fmla="*/ 919163 w 1476374"/>
              <a:gd name="connsiteY1" fmla="*/ 0 h 1753673"/>
              <a:gd name="connsiteX2" fmla="*/ 1476374 w 1476374"/>
              <a:gd name="connsiteY2" fmla="*/ 1753673 h 1753673"/>
              <a:gd name="connsiteX3" fmla="*/ 0 w 1476374"/>
              <a:gd name="connsiteY3" fmla="*/ 567810 h 1753673"/>
            </a:gdLst>
            <a:ahLst/>
            <a:cxnLst>
              <a:cxn ang="0">
                <a:pos x="connsiteX0" y="connsiteY0"/>
              </a:cxn>
              <a:cxn ang="0">
                <a:pos x="connsiteX1" y="connsiteY1"/>
              </a:cxn>
              <a:cxn ang="0">
                <a:pos x="connsiteX2" y="connsiteY2"/>
              </a:cxn>
              <a:cxn ang="0">
                <a:pos x="connsiteX3" y="connsiteY3"/>
              </a:cxn>
            </a:cxnLst>
            <a:rect l="l" t="t" r="r" b="b"/>
            <a:pathLst>
              <a:path w="1476374" h="1753673">
                <a:moveTo>
                  <a:pt x="0" y="567810"/>
                </a:moveTo>
                <a:lnTo>
                  <a:pt x="919163" y="0"/>
                </a:lnTo>
                <a:lnTo>
                  <a:pt x="1476374" y="1753673"/>
                </a:lnTo>
                <a:lnTo>
                  <a:pt x="0" y="567810"/>
                </a:lnTo>
                <a:close/>
              </a:path>
            </a:pathLst>
          </a:cu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44" name="Isosceles Triangle 5"/>
          <p:cNvSpPr/>
          <p:nvPr/>
        </p:nvSpPr>
        <p:spPr bwMode="auto">
          <a:xfrm>
            <a:off x="1314898" y="5720718"/>
            <a:ext cx="1783555" cy="1197254"/>
          </a:xfrm>
          <a:custGeom>
            <a:avLst/>
            <a:gdLst>
              <a:gd name="connsiteX0" fmla="*/ 0 w 466725"/>
              <a:gd name="connsiteY0" fmla="*/ 465416 h 465416"/>
              <a:gd name="connsiteX1" fmla="*/ 233363 w 466725"/>
              <a:gd name="connsiteY1" fmla="*/ 0 h 465416"/>
              <a:gd name="connsiteX2" fmla="*/ 466725 w 466725"/>
              <a:gd name="connsiteY2" fmla="*/ 465416 h 465416"/>
              <a:gd name="connsiteX3" fmla="*/ 0 w 466725"/>
              <a:gd name="connsiteY3" fmla="*/ 465416 h 465416"/>
              <a:gd name="connsiteX0" fmla="*/ 0 w 1871662"/>
              <a:gd name="connsiteY0" fmla="*/ 717828 h 717828"/>
              <a:gd name="connsiteX1" fmla="*/ 1638300 w 1871662"/>
              <a:gd name="connsiteY1" fmla="*/ 0 h 717828"/>
              <a:gd name="connsiteX2" fmla="*/ 1871662 w 1871662"/>
              <a:gd name="connsiteY2" fmla="*/ 465416 h 717828"/>
              <a:gd name="connsiteX3" fmla="*/ 0 w 1871662"/>
              <a:gd name="connsiteY3" fmla="*/ 717828 h 717828"/>
              <a:gd name="connsiteX0" fmla="*/ 0 w 1871662"/>
              <a:gd name="connsiteY0" fmla="*/ 984528 h 984528"/>
              <a:gd name="connsiteX1" fmla="*/ 304800 w 1871662"/>
              <a:gd name="connsiteY1" fmla="*/ 0 h 984528"/>
              <a:gd name="connsiteX2" fmla="*/ 1871662 w 1871662"/>
              <a:gd name="connsiteY2" fmla="*/ 732116 h 984528"/>
              <a:gd name="connsiteX3" fmla="*/ 0 w 1871662"/>
              <a:gd name="connsiteY3" fmla="*/ 984528 h 984528"/>
              <a:gd name="connsiteX0" fmla="*/ 0 w 857249"/>
              <a:gd name="connsiteY0" fmla="*/ 984528 h 1732241"/>
              <a:gd name="connsiteX1" fmla="*/ 304800 w 857249"/>
              <a:gd name="connsiteY1" fmla="*/ 0 h 1732241"/>
              <a:gd name="connsiteX2" fmla="*/ 857249 w 857249"/>
              <a:gd name="connsiteY2" fmla="*/ 1732241 h 1732241"/>
              <a:gd name="connsiteX3" fmla="*/ 0 w 857249"/>
              <a:gd name="connsiteY3" fmla="*/ 984528 h 1732241"/>
              <a:gd name="connsiteX0" fmla="*/ 0 w 1476374"/>
              <a:gd name="connsiteY0" fmla="*/ 984528 h 2170391"/>
              <a:gd name="connsiteX1" fmla="*/ 304800 w 1476374"/>
              <a:gd name="connsiteY1" fmla="*/ 0 h 2170391"/>
              <a:gd name="connsiteX2" fmla="*/ 1476374 w 1476374"/>
              <a:gd name="connsiteY2" fmla="*/ 2170391 h 2170391"/>
              <a:gd name="connsiteX3" fmla="*/ 0 w 1476374"/>
              <a:gd name="connsiteY3" fmla="*/ 984528 h 2170391"/>
              <a:gd name="connsiteX0" fmla="*/ 0 w 1476374"/>
              <a:gd name="connsiteY0" fmla="*/ 551141 h 1737004"/>
              <a:gd name="connsiteX1" fmla="*/ 919163 w 1476374"/>
              <a:gd name="connsiteY1" fmla="*/ 0 h 1737004"/>
              <a:gd name="connsiteX2" fmla="*/ 1476374 w 1476374"/>
              <a:gd name="connsiteY2" fmla="*/ 1737004 h 1737004"/>
              <a:gd name="connsiteX3" fmla="*/ 0 w 1476374"/>
              <a:gd name="connsiteY3" fmla="*/ 551141 h 1737004"/>
              <a:gd name="connsiteX0" fmla="*/ 0 w 1476374"/>
              <a:gd name="connsiteY0" fmla="*/ 567810 h 1753673"/>
              <a:gd name="connsiteX1" fmla="*/ 919163 w 1476374"/>
              <a:gd name="connsiteY1" fmla="*/ 0 h 1753673"/>
              <a:gd name="connsiteX2" fmla="*/ 1476374 w 1476374"/>
              <a:gd name="connsiteY2" fmla="*/ 1753673 h 1753673"/>
              <a:gd name="connsiteX3" fmla="*/ 0 w 1476374"/>
              <a:gd name="connsiteY3" fmla="*/ 567810 h 1753673"/>
              <a:gd name="connsiteX0" fmla="*/ 0 w 1743074"/>
              <a:gd name="connsiteY0" fmla="*/ 567810 h 763073"/>
              <a:gd name="connsiteX1" fmla="*/ 919163 w 1743074"/>
              <a:gd name="connsiteY1" fmla="*/ 0 h 763073"/>
              <a:gd name="connsiteX2" fmla="*/ 1743074 w 1743074"/>
              <a:gd name="connsiteY2" fmla="*/ 763073 h 763073"/>
              <a:gd name="connsiteX3" fmla="*/ 0 w 1743074"/>
              <a:gd name="connsiteY3" fmla="*/ 567810 h 763073"/>
              <a:gd name="connsiteX0" fmla="*/ 0 w 1743074"/>
              <a:gd name="connsiteY0" fmla="*/ 1063110 h 1258373"/>
              <a:gd name="connsiteX1" fmla="*/ 280988 w 1743074"/>
              <a:gd name="connsiteY1" fmla="*/ 0 h 1258373"/>
              <a:gd name="connsiteX2" fmla="*/ 1743074 w 1743074"/>
              <a:gd name="connsiteY2" fmla="*/ 1258373 h 1258373"/>
              <a:gd name="connsiteX3" fmla="*/ 0 w 1743074"/>
              <a:gd name="connsiteY3" fmla="*/ 1063110 h 1258373"/>
              <a:gd name="connsiteX0" fmla="*/ 0 w 1526380"/>
              <a:gd name="connsiteY0" fmla="*/ 1063110 h 1332191"/>
              <a:gd name="connsiteX1" fmla="*/ 280988 w 1526380"/>
              <a:gd name="connsiteY1" fmla="*/ 0 h 1332191"/>
              <a:gd name="connsiteX2" fmla="*/ 1526380 w 1526380"/>
              <a:gd name="connsiteY2" fmla="*/ 1332191 h 1332191"/>
              <a:gd name="connsiteX3" fmla="*/ 0 w 1526380"/>
              <a:gd name="connsiteY3" fmla="*/ 1063110 h 1332191"/>
              <a:gd name="connsiteX0" fmla="*/ 0 w 1726405"/>
              <a:gd name="connsiteY0" fmla="*/ 1063110 h 1232179"/>
              <a:gd name="connsiteX1" fmla="*/ 280988 w 1726405"/>
              <a:gd name="connsiteY1" fmla="*/ 0 h 1232179"/>
              <a:gd name="connsiteX2" fmla="*/ 1726405 w 1726405"/>
              <a:gd name="connsiteY2" fmla="*/ 1232179 h 1232179"/>
              <a:gd name="connsiteX3" fmla="*/ 0 w 1726405"/>
              <a:gd name="connsiteY3" fmla="*/ 1063110 h 1232179"/>
              <a:gd name="connsiteX0" fmla="*/ 0 w 1783555"/>
              <a:gd name="connsiteY0" fmla="*/ 1072635 h 1232179"/>
              <a:gd name="connsiteX1" fmla="*/ 338138 w 1783555"/>
              <a:gd name="connsiteY1" fmla="*/ 0 h 1232179"/>
              <a:gd name="connsiteX2" fmla="*/ 1783555 w 1783555"/>
              <a:gd name="connsiteY2" fmla="*/ 1232179 h 1232179"/>
              <a:gd name="connsiteX3" fmla="*/ 0 w 1783555"/>
              <a:gd name="connsiteY3" fmla="*/ 1072635 h 1232179"/>
              <a:gd name="connsiteX0" fmla="*/ 0 w 1783555"/>
              <a:gd name="connsiteY0" fmla="*/ 1037710 h 1197254"/>
              <a:gd name="connsiteX1" fmla="*/ 306388 w 1783555"/>
              <a:gd name="connsiteY1" fmla="*/ 0 h 1197254"/>
              <a:gd name="connsiteX2" fmla="*/ 1783555 w 1783555"/>
              <a:gd name="connsiteY2" fmla="*/ 1197254 h 1197254"/>
              <a:gd name="connsiteX3" fmla="*/ 0 w 1783555"/>
              <a:gd name="connsiteY3" fmla="*/ 1037710 h 1197254"/>
            </a:gdLst>
            <a:ahLst/>
            <a:cxnLst>
              <a:cxn ang="0">
                <a:pos x="connsiteX0" y="connsiteY0"/>
              </a:cxn>
              <a:cxn ang="0">
                <a:pos x="connsiteX1" y="connsiteY1"/>
              </a:cxn>
              <a:cxn ang="0">
                <a:pos x="connsiteX2" y="connsiteY2"/>
              </a:cxn>
              <a:cxn ang="0">
                <a:pos x="connsiteX3" y="connsiteY3"/>
              </a:cxn>
            </a:cxnLst>
            <a:rect l="l" t="t" r="r" b="b"/>
            <a:pathLst>
              <a:path w="1783555" h="1197254">
                <a:moveTo>
                  <a:pt x="0" y="1037710"/>
                </a:moveTo>
                <a:lnTo>
                  <a:pt x="306388" y="0"/>
                </a:lnTo>
                <a:lnTo>
                  <a:pt x="1783555" y="1197254"/>
                </a:lnTo>
                <a:lnTo>
                  <a:pt x="0" y="1037710"/>
                </a:lnTo>
                <a:close/>
              </a:path>
            </a:pathLst>
          </a:cu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43" name="Isosceles Triangle 5"/>
          <p:cNvSpPr/>
          <p:nvPr/>
        </p:nvSpPr>
        <p:spPr bwMode="auto">
          <a:xfrm>
            <a:off x="1312070" y="5162550"/>
            <a:ext cx="1226342" cy="1597818"/>
          </a:xfrm>
          <a:custGeom>
            <a:avLst/>
            <a:gdLst>
              <a:gd name="connsiteX0" fmla="*/ 0 w 466725"/>
              <a:gd name="connsiteY0" fmla="*/ 465416 h 465416"/>
              <a:gd name="connsiteX1" fmla="*/ 233363 w 466725"/>
              <a:gd name="connsiteY1" fmla="*/ 0 h 465416"/>
              <a:gd name="connsiteX2" fmla="*/ 466725 w 466725"/>
              <a:gd name="connsiteY2" fmla="*/ 465416 h 465416"/>
              <a:gd name="connsiteX3" fmla="*/ 0 w 466725"/>
              <a:gd name="connsiteY3" fmla="*/ 465416 h 465416"/>
              <a:gd name="connsiteX0" fmla="*/ 0 w 1871662"/>
              <a:gd name="connsiteY0" fmla="*/ 717828 h 717828"/>
              <a:gd name="connsiteX1" fmla="*/ 1638300 w 1871662"/>
              <a:gd name="connsiteY1" fmla="*/ 0 h 717828"/>
              <a:gd name="connsiteX2" fmla="*/ 1871662 w 1871662"/>
              <a:gd name="connsiteY2" fmla="*/ 465416 h 717828"/>
              <a:gd name="connsiteX3" fmla="*/ 0 w 1871662"/>
              <a:gd name="connsiteY3" fmla="*/ 717828 h 717828"/>
              <a:gd name="connsiteX0" fmla="*/ 0 w 1871662"/>
              <a:gd name="connsiteY0" fmla="*/ 984528 h 984528"/>
              <a:gd name="connsiteX1" fmla="*/ 304800 w 1871662"/>
              <a:gd name="connsiteY1" fmla="*/ 0 h 984528"/>
              <a:gd name="connsiteX2" fmla="*/ 1871662 w 1871662"/>
              <a:gd name="connsiteY2" fmla="*/ 732116 h 984528"/>
              <a:gd name="connsiteX3" fmla="*/ 0 w 1871662"/>
              <a:gd name="connsiteY3" fmla="*/ 984528 h 984528"/>
              <a:gd name="connsiteX0" fmla="*/ 0 w 857249"/>
              <a:gd name="connsiteY0" fmla="*/ 984528 h 1732241"/>
              <a:gd name="connsiteX1" fmla="*/ 304800 w 857249"/>
              <a:gd name="connsiteY1" fmla="*/ 0 h 1732241"/>
              <a:gd name="connsiteX2" fmla="*/ 857249 w 857249"/>
              <a:gd name="connsiteY2" fmla="*/ 1732241 h 1732241"/>
              <a:gd name="connsiteX3" fmla="*/ 0 w 857249"/>
              <a:gd name="connsiteY3" fmla="*/ 984528 h 1732241"/>
              <a:gd name="connsiteX0" fmla="*/ 0 w 1476374"/>
              <a:gd name="connsiteY0" fmla="*/ 984528 h 2170391"/>
              <a:gd name="connsiteX1" fmla="*/ 304800 w 1476374"/>
              <a:gd name="connsiteY1" fmla="*/ 0 h 2170391"/>
              <a:gd name="connsiteX2" fmla="*/ 1476374 w 1476374"/>
              <a:gd name="connsiteY2" fmla="*/ 2170391 h 2170391"/>
              <a:gd name="connsiteX3" fmla="*/ 0 w 1476374"/>
              <a:gd name="connsiteY3" fmla="*/ 984528 h 2170391"/>
              <a:gd name="connsiteX0" fmla="*/ 0 w 1476374"/>
              <a:gd name="connsiteY0" fmla="*/ 551141 h 1737004"/>
              <a:gd name="connsiteX1" fmla="*/ 919163 w 1476374"/>
              <a:gd name="connsiteY1" fmla="*/ 0 h 1737004"/>
              <a:gd name="connsiteX2" fmla="*/ 1476374 w 1476374"/>
              <a:gd name="connsiteY2" fmla="*/ 1737004 h 1737004"/>
              <a:gd name="connsiteX3" fmla="*/ 0 w 1476374"/>
              <a:gd name="connsiteY3" fmla="*/ 551141 h 1737004"/>
              <a:gd name="connsiteX0" fmla="*/ 0 w 1476374"/>
              <a:gd name="connsiteY0" fmla="*/ 567810 h 1753673"/>
              <a:gd name="connsiteX1" fmla="*/ 919163 w 1476374"/>
              <a:gd name="connsiteY1" fmla="*/ 0 h 1753673"/>
              <a:gd name="connsiteX2" fmla="*/ 1476374 w 1476374"/>
              <a:gd name="connsiteY2" fmla="*/ 1753673 h 1753673"/>
              <a:gd name="connsiteX3" fmla="*/ 0 w 1476374"/>
              <a:gd name="connsiteY3" fmla="*/ 567810 h 1753673"/>
              <a:gd name="connsiteX0" fmla="*/ 0 w 1476374"/>
              <a:gd name="connsiteY0" fmla="*/ 1020248 h 2206111"/>
              <a:gd name="connsiteX1" fmla="*/ 319088 w 1476374"/>
              <a:gd name="connsiteY1" fmla="*/ 0 h 2206111"/>
              <a:gd name="connsiteX2" fmla="*/ 1476374 w 1476374"/>
              <a:gd name="connsiteY2" fmla="*/ 2206111 h 2206111"/>
              <a:gd name="connsiteX3" fmla="*/ 0 w 1476374"/>
              <a:gd name="connsiteY3" fmla="*/ 1020248 h 2206111"/>
              <a:gd name="connsiteX0" fmla="*/ 0 w 1081086"/>
              <a:gd name="connsiteY0" fmla="*/ 1020248 h 1020248"/>
              <a:gd name="connsiteX1" fmla="*/ 319088 w 1081086"/>
              <a:gd name="connsiteY1" fmla="*/ 0 h 1020248"/>
              <a:gd name="connsiteX2" fmla="*/ 1081086 w 1081086"/>
              <a:gd name="connsiteY2" fmla="*/ 505899 h 1020248"/>
              <a:gd name="connsiteX3" fmla="*/ 0 w 1081086"/>
              <a:gd name="connsiteY3" fmla="*/ 1020248 h 1020248"/>
              <a:gd name="connsiteX0" fmla="*/ 0 w 1233486"/>
              <a:gd name="connsiteY0" fmla="*/ 1581149 h 1581149"/>
              <a:gd name="connsiteX1" fmla="*/ 319088 w 1233486"/>
              <a:gd name="connsiteY1" fmla="*/ 560901 h 1581149"/>
              <a:gd name="connsiteX2" fmla="*/ 1233486 w 1233486"/>
              <a:gd name="connsiteY2" fmla="*/ 0 h 1581149"/>
              <a:gd name="connsiteX3" fmla="*/ 0 w 1233486"/>
              <a:gd name="connsiteY3" fmla="*/ 1581149 h 1581149"/>
              <a:gd name="connsiteX0" fmla="*/ 0 w 1233486"/>
              <a:gd name="connsiteY0" fmla="*/ 1581149 h 1581149"/>
              <a:gd name="connsiteX1" fmla="*/ 309563 w 1233486"/>
              <a:gd name="connsiteY1" fmla="*/ 558520 h 1581149"/>
              <a:gd name="connsiteX2" fmla="*/ 1233486 w 1233486"/>
              <a:gd name="connsiteY2" fmla="*/ 0 h 1581149"/>
              <a:gd name="connsiteX3" fmla="*/ 0 w 1233486"/>
              <a:gd name="connsiteY3" fmla="*/ 1581149 h 1581149"/>
              <a:gd name="connsiteX0" fmla="*/ 0 w 1083467"/>
              <a:gd name="connsiteY0" fmla="*/ 1638299 h 1638299"/>
              <a:gd name="connsiteX1" fmla="*/ 159544 w 1083467"/>
              <a:gd name="connsiteY1" fmla="*/ 558520 h 1638299"/>
              <a:gd name="connsiteX2" fmla="*/ 1083467 w 1083467"/>
              <a:gd name="connsiteY2" fmla="*/ 0 h 1638299"/>
              <a:gd name="connsiteX3" fmla="*/ 0 w 1083467"/>
              <a:gd name="connsiteY3" fmla="*/ 1638299 h 1638299"/>
              <a:gd name="connsiteX0" fmla="*/ 0 w 1226342"/>
              <a:gd name="connsiteY0" fmla="*/ 1588293 h 1588293"/>
              <a:gd name="connsiteX1" fmla="*/ 302419 w 1226342"/>
              <a:gd name="connsiteY1" fmla="*/ 558520 h 1588293"/>
              <a:gd name="connsiteX2" fmla="*/ 1226342 w 1226342"/>
              <a:gd name="connsiteY2" fmla="*/ 0 h 1588293"/>
              <a:gd name="connsiteX3" fmla="*/ 0 w 1226342"/>
              <a:gd name="connsiteY3" fmla="*/ 1588293 h 1588293"/>
              <a:gd name="connsiteX0" fmla="*/ 0 w 1300161"/>
              <a:gd name="connsiteY0" fmla="*/ 1490661 h 1490661"/>
              <a:gd name="connsiteX1" fmla="*/ 302419 w 1300161"/>
              <a:gd name="connsiteY1" fmla="*/ 460888 h 1490661"/>
              <a:gd name="connsiteX2" fmla="*/ 1300161 w 1300161"/>
              <a:gd name="connsiteY2" fmla="*/ 0 h 1490661"/>
              <a:gd name="connsiteX3" fmla="*/ 0 w 1300161"/>
              <a:gd name="connsiteY3" fmla="*/ 1490661 h 1490661"/>
              <a:gd name="connsiteX0" fmla="*/ 0 w 1226342"/>
              <a:gd name="connsiteY0" fmla="*/ 1597818 h 1597818"/>
              <a:gd name="connsiteX1" fmla="*/ 302419 w 1226342"/>
              <a:gd name="connsiteY1" fmla="*/ 568045 h 1597818"/>
              <a:gd name="connsiteX2" fmla="*/ 1226342 w 1226342"/>
              <a:gd name="connsiteY2" fmla="*/ 0 h 1597818"/>
              <a:gd name="connsiteX3" fmla="*/ 0 w 1226342"/>
              <a:gd name="connsiteY3" fmla="*/ 1597818 h 1597818"/>
            </a:gdLst>
            <a:ahLst/>
            <a:cxnLst>
              <a:cxn ang="0">
                <a:pos x="connsiteX0" y="connsiteY0"/>
              </a:cxn>
              <a:cxn ang="0">
                <a:pos x="connsiteX1" y="connsiteY1"/>
              </a:cxn>
              <a:cxn ang="0">
                <a:pos x="connsiteX2" y="connsiteY2"/>
              </a:cxn>
              <a:cxn ang="0">
                <a:pos x="connsiteX3" y="connsiteY3"/>
              </a:cxn>
            </a:cxnLst>
            <a:rect l="l" t="t" r="r" b="b"/>
            <a:pathLst>
              <a:path w="1226342" h="1597818">
                <a:moveTo>
                  <a:pt x="0" y="1597818"/>
                </a:moveTo>
                <a:lnTo>
                  <a:pt x="302419" y="568045"/>
                </a:lnTo>
                <a:lnTo>
                  <a:pt x="1226342" y="0"/>
                </a:lnTo>
                <a:lnTo>
                  <a:pt x="0" y="1597818"/>
                </a:lnTo>
                <a:close/>
              </a:path>
            </a:pathLst>
          </a:cu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nvGrpSpPr>
          <p:cNvPr id="22" name="Group 21"/>
          <p:cNvGrpSpPr/>
          <p:nvPr/>
        </p:nvGrpSpPr>
        <p:grpSpPr>
          <a:xfrm>
            <a:off x="838200" y="4953000"/>
            <a:ext cx="1562100" cy="1562100"/>
            <a:chOff x="838200" y="2044700"/>
            <a:chExt cx="1562100" cy="1562100"/>
          </a:xfrm>
        </p:grpSpPr>
        <p:sp>
          <p:nvSpPr>
            <p:cNvPr id="23" name="Oval 22"/>
            <p:cNvSpPr/>
            <p:nvPr/>
          </p:nvSpPr>
          <p:spPr bwMode="auto">
            <a:xfrm>
              <a:off x="838200" y="2044700"/>
              <a:ext cx="1562100" cy="1562100"/>
            </a:xfrm>
            <a:prstGeom prst="ellipse">
              <a:avLst/>
            </a:prstGeom>
            <a:solidFill>
              <a:schemeClr val="tx1">
                <a:alpha val="34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1547028" y="2753528"/>
              <a:ext cx="144444" cy="144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cxnSp>
        <p:nvCxnSpPr>
          <p:cNvPr id="28" name="Straight Connector 27"/>
          <p:cNvCxnSpPr>
            <a:stCxn id="31" idx="5"/>
            <a:endCxn id="20" idx="1"/>
          </p:cNvCxnSpPr>
          <p:nvPr/>
        </p:nvCxnSpPr>
        <p:spPr bwMode="auto">
          <a:xfrm flipV="1">
            <a:off x="1635414" y="5165924"/>
            <a:ext cx="896910" cy="551962"/>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1" name="Oval 30"/>
          <p:cNvSpPr/>
          <p:nvPr/>
        </p:nvSpPr>
        <p:spPr bwMode="auto">
          <a:xfrm flipV="1">
            <a:off x="1596390" y="5711190"/>
            <a:ext cx="45720" cy="4572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cxnSp>
        <p:nvCxnSpPr>
          <p:cNvPr id="34" name="Straight Connector 33"/>
          <p:cNvCxnSpPr>
            <a:stCxn id="20" idx="2"/>
            <a:endCxn id="31" idx="7"/>
          </p:cNvCxnSpPr>
          <p:nvPr/>
        </p:nvCxnSpPr>
        <p:spPr bwMode="auto">
          <a:xfrm flipH="1" flipV="1">
            <a:off x="1635414" y="5750214"/>
            <a:ext cx="1447829" cy="115912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 name="Straight Connector 35"/>
          <p:cNvCxnSpPr>
            <a:stCxn id="20" idx="0"/>
            <a:endCxn id="31" idx="1"/>
          </p:cNvCxnSpPr>
          <p:nvPr/>
        </p:nvCxnSpPr>
        <p:spPr bwMode="auto">
          <a:xfrm flipV="1">
            <a:off x="1311933" y="5750214"/>
            <a:ext cx="291153" cy="1005704"/>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86" name="Picture 85"/>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178300" y="4737099"/>
            <a:ext cx="4897755" cy="1923098"/>
          </a:xfrm>
          <a:prstGeom prst="rect">
            <a:avLst/>
          </a:prstGeom>
        </p:spPr>
      </p:pic>
      <p:pic>
        <p:nvPicPr>
          <p:cNvPr id="53" name="Picture 52"/>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204686" y="5555008"/>
            <a:ext cx="385763" cy="325755"/>
          </a:xfrm>
          <a:prstGeom prst="rect">
            <a:avLst/>
          </a:prstGeom>
        </p:spPr>
      </p:pic>
      <p:pic>
        <p:nvPicPr>
          <p:cNvPr id="54" name="Picture 53"/>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641032" y="6289909"/>
            <a:ext cx="394335" cy="325755"/>
          </a:xfrm>
          <a:prstGeom prst="rect">
            <a:avLst/>
          </a:prstGeom>
        </p:spPr>
      </p:pic>
      <p:pic>
        <p:nvPicPr>
          <p:cNvPr id="55" name="Picture 54"/>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378672" y="6927004"/>
            <a:ext cx="397193" cy="331470"/>
          </a:xfrm>
          <a:prstGeom prst="rect">
            <a:avLst/>
          </a:prstGeom>
        </p:spPr>
      </p:pic>
      <p:cxnSp>
        <p:nvCxnSpPr>
          <p:cNvPr id="56" name="Straight Connector 55"/>
          <p:cNvCxnSpPr/>
          <p:nvPr/>
        </p:nvCxnSpPr>
        <p:spPr bwMode="auto">
          <a:xfrm flipH="1">
            <a:off x="2469810" y="5774433"/>
            <a:ext cx="610390" cy="22035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flipV="1">
            <a:off x="1035367" y="6037632"/>
            <a:ext cx="673363" cy="355549"/>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flipH="1" flipV="1">
            <a:off x="2064847" y="6479493"/>
            <a:ext cx="294481" cy="429846"/>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85" name="Picture 84"/>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4178300" y="4737100"/>
            <a:ext cx="3123248" cy="865823"/>
          </a:xfrm>
          <a:prstGeom prst="rect">
            <a:avLst/>
          </a:prstGeom>
        </p:spPr>
      </p:pic>
    </p:spTree>
    <p:extLst>
      <p:ext uri="{BB962C8B-B14F-4D97-AF65-F5344CB8AC3E}">
        <p14:creationId xmlns:p14="http://schemas.microsoft.com/office/powerpoint/2010/main" val="242185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500"/>
                            </p:stCondLst>
                            <p:childTnLst>
                              <p:par>
                                <p:cTn id="33" presetID="10" presetClass="exit" presetSubtype="0" fill="hold" grpId="1" nodeType="afterEffect">
                                  <p:stCondLst>
                                    <p:cond delay="0"/>
                                  </p:stCondLst>
                                  <p:childTnLst>
                                    <p:animEffect transition="out" filter="fade">
                                      <p:cBhvr>
                                        <p:cTn id="34" dur="1000"/>
                                        <p:tgtEl>
                                          <p:spTgt spid="42"/>
                                        </p:tgtEl>
                                      </p:cBhvr>
                                    </p:animEffect>
                                    <p:set>
                                      <p:cBhvr>
                                        <p:cTn id="35" dur="1" fill="hold">
                                          <p:stCondLst>
                                            <p:cond delay="999"/>
                                          </p:stCondLst>
                                        </p:cTn>
                                        <p:tgtEl>
                                          <p:spTgt spid="42"/>
                                        </p:tgtEl>
                                        <p:attrNameLst>
                                          <p:attrName>style.visibility</p:attrName>
                                        </p:attrNameLst>
                                      </p:cBhvr>
                                      <p:to>
                                        <p:strVal val="hidden"/>
                                      </p:to>
                                    </p:se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par>
                          <p:cTn id="46" fill="hold">
                            <p:stCondLst>
                              <p:cond delay="2000"/>
                            </p:stCondLst>
                            <p:childTnLst>
                              <p:par>
                                <p:cTn id="47" presetID="10" presetClass="exit" presetSubtype="0" fill="hold" grpId="1" nodeType="afterEffect">
                                  <p:stCondLst>
                                    <p:cond delay="0"/>
                                  </p:stCondLst>
                                  <p:childTnLst>
                                    <p:animEffect transition="out" filter="fade">
                                      <p:cBhvr>
                                        <p:cTn id="48" dur="1000"/>
                                        <p:tgtEl>
                                          <p:spTgt spid="43"/>
                                        </p:tgtEl>
                                      </p:cBhvr>
                                    </p:animEffect>
                                    <p:set>
                                      <p:cBhvr>
                                        <p:cTn id="49" dur="1" fill="hold">
                                          <p:stCondLst>
                                            <p:cond delay="999"/>
                                          </p:stCondLst>
                                        </p:cTn>
                                        <p:tgtEl>
                                          <p:spTgt spid="43"/>
                                        </p:tgtEl>
                                        <p:attrNameLst>
                                          <p:attrName>style.visibility</p:attrName>
                                        </p:attrNameLst>
                                      </p:cBhvr>
                                      <p:to>
                                        <p:strVal val="hidden"/>
                                      </p:to>
                                    </p:se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childTnLst>
                          </p:cTn>
                        </p:par>
                        <p:par>
                          <p:cTn id="60" fill="hold">
                            <p:stCondLst>
                              <p:cond delay="3500"/>
                            </p:stCondLst>
                            <p:childTnLst>
                              <p:par>
                                <p:cTn id="61" presetID="10" presetClass="exit" presetSubtype="0" fill="hold" grpId="1" nodeType="afterEffect">
                                  <p:stCondLst>
                                    <p:cond delay="0"/>
                                  </p:stCondLst>
                                  <p:childTnLst>
                                    <p:animEffect transition="out" filter="fade">
                                      <p:cBhvr>
                                        <p:cTn id="62" dur="1000"/>
                                        <p:tgtEl>
                                          <p:spTgt spid="44"/>
                                        </p:tgtEl>
                                      </p:cBhvr>
                                    </p:animEffect>
                                    <p:set>
                                      <p:cBhvr>
                                        <p:cTn id="63" dur="1" fill="hold">
                                          <p:stCondLst>
                                            <p:cond delay="999"/>
                                          </p:stCondLst>
                                        </p:cTn>
                                        <p:tgtEl>
                                          <p:spTgt spid="44"/>
                                        </p:tgtEl>
                                        <p:attrNameLst>
                                          <p:attrName>style.visibility</p:attrName>
                                        </p:attrNameLst>
                                      </p:cBhvr>
                                      <p:to>
                                        <p:strVal val="hidden"/>
                                      </p:to>
                                    </p:se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childTnLst>
                          </p:cTn>
                        </p:par>
                        <p:par>
                          <p:cTn id="68" fill="hold">
                            <p:stCondLst>
                              <p:cond delay="5000"/>
                            </p:stCondLst>
                            <p:childTnLst>
                              <p:par>
                                <p:cTn id="69" presetID="10" presetClass="exit" presetSubtype="0" fill="hold" nodeType="afterEffect">
                                  <p:stCondLst>
                                    <p:cond delay="0"/>
                                  </p:stCondLst>
                                  <p:childTnLst>
                                    <p:animEffect transition="out" filter="fade">
                                      <p:cBhvr>
                                        <p:cTn id="70" dur="500"/>
                                        <p:tgtEl>
                                          <p:spTgt spid="85"/>
                                        </p:tgtEl>
                                      </p:cBhvr>
                                    </p:animEffect>
                                    <p:set>
                                      <p:cBhvr>
                                        <p:cTn id="71" dur="1" fill="hold">
                                          <p:stCondLst>
                                            <p:cond delay="4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animBg="1"/>
      <p:bldP spid="42" grpId="1" animBg="1"/>
      <p:bldP spid="44" grpId="0" animBg="1"/>
      <p:bldP spid="44" grpId="1" animBg="1"/>
      <p:bldP spid="43" grpId="0" animBg="1"/>
      <p:bldP spid="4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 Filtering</a:t>
            </a:r>
          </a:p>
        </p:txBody>
      </p:sp>
      <p:sp>
        <p:nvSpPr>
          <p:cNvPr id="3" name="Content Placeholder 2"/>
          <p:cNvSpPr>
            <a:spLocks noGrp="1"/>
          </p:cNvSpPr>
          <p:nvPr>
            <p:ph idx="1"/>
          </p:nvPr>
        </p:nvSpPr>
        <p:spPr>
          <a:xfrm>
            <a:off x="194585" y="968587"/>
            <a:ext cx="9450181" cy="5838613"/>
          </a:xfrm>
        </p:spPr>
        <p:txBody>
          <a:bodyPr/>
          <a:lstStyle/>
          <a:p>
            <a:endParaRPr lang="en-US" dirty="0" smtClean="0"/>
          </a:p>
          <a:p>
            <a:endParaRPr lang="en-US" dirty="0"/>
          </a:p>
          <a:p>
            <a:endParaRPr lang="en-US" dirty="0" smtClean="0"/>
          </a:p>
          <a:p>
            <a:endParaRPr lang="en-US" dirty="0"/>
          </a:p>
          <a:p>
            <a:endParaRPr lang="en-US" dirty="0" smtClean="0"/>
          </a:p>
          <a:p>
            <a:r>
              <a:rPr lang="en-US" dirty="0" smtClean="0"/>
              <a:t>Visible edges not enough </a:t>
            </a:r>
            <a:r>
              <a:rPr lang="en-US" dirty="0" smtClean="0">
                <a:sym typeface="Wingdings" pitchFamily="2" charset="2"/>
              </a:rPr>
              <a:t> boundary completion</a:t>
            </a:r>
          </a:p>
          <a:p>
            <a:r>
              <a:rPr lang="en-US" dirty="0" smtClean="0">
                <a:sym typeface="Wingdings" pitchFamily="2" charset="2"/>
              </a:rPr>
              <a:t>Triangle integration order irrelevant</a:t>
            </a:r>
          </a:p>
          <a:p>
            <a:r>
              <a:rPr lang="en-US" dirty="0" smtClean="0">
                <a:sym typeface="Wingdings" pitchFamily="2" charset="2"/>
              </a:rPr>
              <a:t>Edge integration order irrelevant</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13</a:t>
            </a:fld>
            <a:endParaRPr lang="de-AT" dirty="0"/>
          </a:p>
        </p:txBody>
      </p:sp>
      <p:sp>
        <p:nvSpPr>
          <p:cNvPr id="9" name="Isosceles Triangle 8"/>
          <p:cNvSpPr/>
          <p:nvPr/>
        </p:nvSpPr>
        <p:spPr bwMode="auto">
          <a:xfrm>
            <a:off x="1144007" y="1519472"/>
            <a:ext cx="1455974" cy="2081671"/>
          </a:xfrm>
          <a:custGeom>
            <a:avLst/>
            <a:gdLst>
              <a:gd name="connsiteX0" fmla="*/ 0 w 1113074"/>
              <a:gd name="connsiteY0" fmla="*/ 887871 h 887871"/>
              <a:gd name="connsiteX1" fmla="*/ 556537 w 1113074"/>
              <a:gd name="connsiteY1" fmla="*/ 0 h 887871"/>
              <a:gd name="connsiteX2" fmla="*/ 1113074 w 1113074"/>
              <a:gd name="connsiteY2" fmla="*/ 887871 h 887871"/>
              <a:gd name="connsiteX3" fmla="*/ 0 w 1113074"/>
              <a:gd name="connsiteY3" fmla="*/ 887871 h 887871"/>
              <a:gd name="connsiteX0" fmla="*/ 0 w 1113074"/>
              <a:gd name="connsiteY0" fmla="*/ 1319671 h 1319671"/>
              <a:gd name="connsiteX1" fmla="*/ 1039137 w 1113074"/>
              <a:gd name="connsiteY1" fmla="*/ 0 h 1319671"/>
              <a:gd name="connsiteX2" fmla="*/ 1113074 w 1113074"/>
              <a:gd name="connsiteY2" fmla="*/ 1319671 h 1319671"/>
              <a:gd name="connsiteX3" fmla="*/ 0 w 1113074"/>
              <a:gd name="connsiteY3" fmla="*/ 1319671 h 1319671"/>
              <a:gd name="connsiteX0" fmla="*/ 0 w 1240074"/>
              <a:gd name="connsiteY0" fmla="*/ 1319671 h 1586371"/>
              <a:gd name="connsiteX1" fmla="*/ 1039137 w 1240074"/>
              <a:gd name="connsiteY1" fmla="*/ 0 h 1586371"/>
              <a:gd name="connsiteX2" fmla="*/ 1240074 w 1240074"/>
              <a:gd name="connsiteY2" fmla="*/ 1586371 h 1586371"/>
              <a:gd name="connsiteX3" fmla="*/ 0 w 1240074"/>
              <a:gd name="connsiteY3" fmla="*/ 1319671 h 1586371"/>
              <a:gd name="connsiteX0" fmla="*/ 0 w 1455974"/>
              <a:gd name="connsiteY0" fmla="*/ 1319671 h 1903871"/>
              <a:gd name="connsiteX1" fmla="*/ 1039137 w 1455974"/>
              <a:gd name="connsiteY1" fmla="*/ 0 h 1903871"/>
              <a:gd name="connsiteX2" fmla="*/ 1455974 w 1455974"/>
              <a:gd name="connsiteY2" fmla="*/ 1903871 h 1903871"/>
              <a:gd name="connsiteX3" fmla="*/ 0 w 1455974"/>
              <a:gd name="connsiteY3" fmla="*/ 1319671 h 1903871"/>
              <a:gd name="connsiteX0" fmla="*/ 0 w 1455974"/>
              <a:gd name="connsiteY0" fmla="*/ 1497471 h 2081671"/>
              <a:gd name="connsiteX1" fmla="*/ 1166137 w 1455974"/>
              <a:gd name="connsiteY1" fmla="*/ 0 h 2081671"/>
              <a:gd name="connsiteX2" fmla="*/ 1455974 w 1455974"/>
              <a:gd name="connsiteY2" fmla="*/ 2081671 h 2081671"/>
              <a:gd name="connsiteX3" fmla="*/ 0 w 1455974"/>
              <a:gd name="connsiteY3" fmla="*/ 1497471 h 2081671"/>
            </a:gdLst>
            <a:ahLst/>
            <a:cxnLst>
              <a:cxn ang="0">
                <a:pos x="connsiteX0" y="connsiteY0"/>
              </a:cxn>
              <a:cxn ang="0">
                <a:pos x="connsiteX1" y="connsiteY1"/>
              </a:cxn>
              <a:cxn ang="0">
                <a:pos x="connsiteX2" y="connsiteY2"/>
              </a:cxn>
              <a:cxn ang="0">
                <a:pos x="connsiteX3" y="connsiteY3"/>
              </a:cxn>
            </a:cxnLst>
            <a:rect l="l" t="t" r="r" b="b"/>
            <a:pathLst>
              <a:path w="1455974" h="2081671">
                <a:moveTo>
                  <a:pt x="0" y="1497471"/>
                </a:moveTo>
                <a:lnTo>
                  <a:pt x="1166137" y="0"/>
                </a:lnTo>
                <a:lnTo>
                  <a:pt x="1455974" y="2081671"/>
                </a:lnTo>
                <a:lnTo>
                  <a:pt x="0" y="1497471"/>
                </a:lnTo>
                <a:close/>
              </a:path>
            </a:pathLst>
          </a:cu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dirty="0" smtClean="0">
              <a:ln>
                <a:noFill/>
              </a:ln>
              <a:solidFill>
                <a:schemeClr val="tx1"/>
              </a:solidFill>
              <a:effectLst/>
              <a:latin typeface="Arial" charset="0"/>
            </a:endParaRPr>
          </a:p>
        </p:txBody>
      </p:sp>
      <p:sp>
        <p:nvSpPr>
          <p:cNvPr id="20" name="Isosceles Triangle 7"/>
          <p:cNvSpPr/>
          <p:nvPr/>
        </p:nvSpPr>
        <p:spPr bwMode="auto">
          <a:xfrm>
            <a:off x="337264" y="1821090"/>
            <a:ext cx="1771310" cy="1743415"/>
          </a:xfrm>
          <a:custGeom>
            <a:avLst/>
            <a:gdLst>
              <a:gd name="connsiteX0" fmla="*/ 0 w 1511300"/>
              <a:gd name="connsiteY0" fmla="*/ 1422400 h 1422400"/>
              <a:gd name="connsiteX1" fmla="*/ 755650 w 1511300"/>
              <a:gd name="connsiteY1" fmla="*/ 0 h 1422400"/>
              <a:gd name="connsiteX2" fmla="*/ 1511300 w 1511300"/>
              <a:gd name="connsiteY2" fmla="*/ 1422400 h 1422400"/>
              <a:gd name="connsiteX3" fmla="*/ 0 w 1511300"/>
              <a:gd name="connsiteY3" fmla="*/ 1422400 h 1422400"/>
              <a:gd name="connsiteX0" fmla="*/ 0 w 1511300"/>
              <a:gd name="connsiteY0" fmla="*/ 1638300 h 1638300"/>
              <a:gd name="connsiteX1" fmla="*/ 971550 w 1511300"/>
              <a:gd name="connsiteY1" fmla="*/ 0 h 1638300"/>
              <a:gd name="connsiteX2" fmla="*/ 1511300 w 1511300"/>
              <a:gd name="connsiteY2" fmla="*/ 1638300 h 1638300"/>
              <a:gd name="connsiteX3" fmla="*/ 0 w 1511300"/>
              <a:gd name="connsiteY3" fmla="*/ 1638300 h 1638300"/>
              <a:gd name="connsiteX0" fmla="*/ 0 w 1651000"/>
              <a:gd name="connsiteY0" fmla="*/ 1447800 h 1638300"/>
              <a:gd name="connsiteX1" fmla="*/ 1111250 w 1651000"/>
              <a:gd name="connsiteY1" fmla="*/ 0 h 1638300"/>
              <a:gd name="connsiteX2" fmla="*/ 1651000 w 1651000"/>
              <a:gd name="connsiteY2" fmla="*/ 1638300 h 1638300"/>
              <a:gd name="connsiteX3" fmla="*/ 0 w 1651000"/>
              <a:gd name="connsiteY3" fmla="*/ 1447800 h 1638300"/>
              <a:gd name="connsiteX0" fmla="*/ 0 w 1612900"/>
              <a:gd name="connsiteY0" fmla="*/ 1447800 h 1587500"/>
              <a:gd name="connsiteX1" fmla="*/ 1111250 w 1612900"/>
              <a:gd name="connsiteY1" fmla="*/ 0 h 1587500"/>
              <a:gd name="connsiteX2" fmla="*/ 1612900 w 1612900"/>
              <a:gd name="connsiteY2" fmla="*/ 1587500 h 1587500"/>
              <a:gd name="connsiteX3" fmla="*/ 0 w 1612900"/>
              <a:gd name="connsiteY3" fmla="*/ 1447800 h 1587500"/>
            </a:gdLst>
            <a:ahLst/>
            <a:cxnLst>
              <a:cxn ang="0">
                <a:pos x="connsiteX0" y="connsiteY0"/>
              </a:cxn>
              <a:cxn ang="0">
                <a:pos x="connsiteX1" y="connsiteY1"/>
              </a:cxn>
              <a:cxn ang="0">
                <a:pos x="connsiteX2" y="connsiteY2"/>
              </a:cxn>
              <a:cxn ang="0">
                <a:pos x="connsiteX3" y="connsiteY3"/>
              </a:cxn>
            </a:cxnLst>
            <a:rect l="l" t="t" r="r" b="b"/>
            <a:pathLst>
              <a:path w="1612900" h="1587500">
                <a:moveTo>
                  <a:pt x="0" y="1447800"/>
                </a:moveTo>
                <a:lnTo>
                  <a:pt x="1111250" y="0"/>
                </a:lnTo>
                <a:lnTo>
                  <a:pt x="1612900" y="1587500"/>
                </a:lnTo>
                <a:lnTo>
                  <a:pt x="0" y="14478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1" name="Oval 30"/>
          <p:cNvSpPr/>
          <p:nvPr/>
        </p:nvSpPr>
        <p:spPr bwMode="auto">
          <a:xfrm flipV="1">
            <a:off x="1596390" y="2853690"/>
            <a:ext cx="45720" cy="45720"/>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pic>
        <p:nvPicPr>
          <p:cNvPr id="42" name="Picture 41"/>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300774" y="1589722"/>
            <a:ext cx="3891915" cy="1960245"/>
          </a:xfrm>
          <a:prstGeom prst="rect">
            <a:avLst/>
          </a:prstGeom>
        </p:spPr>
      </p:pic>
      <p:sp>
        <p:nvSpPr>
          <p:cNvPr id="26" name="Rectangle 25"/>
          <p:cNvSpPr/>
          <p:nvPr/>
        </p:nvSpPr>
        <p:spPr bwMode="auto">
          <a:xfrm>
            <a:off x="1708150" y="1520826"/>
            <a:ext cx="896144" cy="2083593"/>
          </a:xfrm>
          <a:custGeom>
            <a:avLst/>
            <a:gdLst>
              <a:gd name="connsiteX0" fmla="*/ 0 w 409575"/>
              <a:gd name="connsiteY0" fmla="*/ 0 h 498475"/>
              <a:gd name="connsiteX1" fmla="*/ 409575 w 409575"/>
              <a:gd name="connsiteY1" fmla="*/ 0 h 498475"/>
              <a:gd name="connsiteX2" fmla="*/ 409575 w 409575"/>
              <a:gd name="connsiteY2" fmla="*/ 498475 h 498475"/>
              <a:gd name="connsiteX3" fmla="*/ 0 w 409575"/>
              <a:gd name="connsiteY3" fmla="*/ 498475 h 498475"/>
              <a:gd name="connsiteX4" fmla="*/ 0 w 409575"/>
              <a:gd name="connsiteY4" fmla="*/ 0 h 498475"/>
              <a:gd name="connsiteX0" fmla="*/ 0 w 1165225"/>
              <a:gd name="connsiteY0" fmla="*/ 546100 h 546100"/>
              <a:gd name="connsiteX1" fmla="*/ 1165225 w 1165225"/>
              <a:gd name="connsiteY1" fmla="*/ 0 h 546100"/>
              <a:gd name="connsiteX2" fmla="*/ 1165225 w 1165225"/>
              <a:gd name="connsiteY2" fmla="*/ 498475 h 546100"/>
              <a:gd name="connsiteX3" fmla="*/ 755650 w 1165225"/>
              <a:gd name="connsiteY3" fmla="*/ 498475 h 546100"/>
              <a:gd name="connsiteX4" fmla="*/ 0 w 1165225"/>
              <a:gd name="connsiteY4" fmla="*/ 546100 h 546100"/>
              <a:gd name="connsiteX0" fmla="*/ 0 w 1165225"/>
              <a:gd name="connsiteY0" fmla="*/ 546100 h 1647825"/>
              <a:gd name="connsiteX1" fmla="*/ 1165225 w 1165225"/>
              <a:gd name="connsiteY1" fmla="*/ 0 h 1647825"/>
              <a:gd name="connsiteX2" fmla="*/ 1165225 w 1165225"/>
              <a:gd name="connsiteY2" fmla="*/ 498475 h 1647825"/>
              <a:gd name="connsiteX3" fmla="*/ 346075 w 1165225"/>
              <a:gd name="connsiteY3" fmla="*/ 1647825 h 1647825"/>
              <a:gd name="connsiteX4" fmla="*/ 0 w 1165225"/>
              <a:gd name="connsiteY4" fmla="*/ 546100 h 1647825"/>
              <a:gd name="connsiteX0" fmla="*/ 0 w 1165225"/>
              <a:gd name="connsiteY0" fmla="*/ 546100 h 1854200"/>
              <a:gd name="connsiteX1" fmla="*/ 1165225 w 1165225"/>
              <a:gd name="connsiteY1" fmla="*/ 0 h 1854200"/>
              <a:gd name="connsiteX2" fmla="*/ 898525 w 1165225"/>
              <a:gd name="connsiteY2" fmla="*/ 1854200 h 1854200"/>
              <a:gd name="connsiteX3" fmla="*/ 346075 w 1165225"/>
              <a:gd name="connsiteY3" fmla="*/ 1647825 h 1854200"/>
              <a:gd name="connsiteX4" fmla="*/ 0 w 1165225"/>
              <a:gd name="connsiteY4" fmla="*/ 546100 h 1854200"/>
              <a:gd name="connsiteX0" fmla="*/ 0 w 898525"/>
              <a:gd name="connsiteY0" fmla="*/ 768350 h 2076450"/>
              <a:gd name="connsiteX1" fmla="*/ 600075 w 898525"/>
              <a:gd name="connsiteY1" fmla="*/ 0 h 2076450"/>
              <a:gd name="connsiteX2" fmla="*/ 898525 w 898525"/>
              <a:gd name="connsiteY2" fmla="*/ 2076450 h 2076450"/>
              <a:gd name="connsiteX3" fmla="*/ 346075 w 898525"/>
              <a:gd name="connsiteY3" fmla="*/ 1870075 h 2076450"/>
              <a:gd name="connsiteX4" fmla="*/ 0 w 898525"/>
              <a:gd name="connsiteY4" fmla="*/ 768350 h 2076450"/>
              <a:gd name="connsiteX0" fmla="*/ 0 w 989013"/>
              <a:gd name="connsiteY0" fmla="*/ 768350 h 1876425"/>
              <a:gd name="connsiteX1" fmla="*/ 600075 w 989013"/>
              <a:gd name="connsiteY1" fmla="*/ 0 h 1876425"/>
              <a:gd name="connsiteX2" fmla="*/ 989013 w 989013"/>
              <a:gd name="connsiteY2" fmla="*/ 1876425 h 1876425"/>
              <a:gd name="connsiteX3" fmla="*/ 346075 w 989013"/>
              <a:gd name="connsiteY3" fmla="*/ 1870075 h 1876425"/>
              <a:gd name="connsiteX4" fmla="*/ 0 w 989013"/>
              <a:gd name="connsiteY4" fmla="*/ 768350 h 1876425"/>
              <a:gd name="connsiteX0" fmla="*/ 0 w 896144"/>
              <a:gd name="connsiteY0" fmla="*/ 768350 h 2083593"/>
              <a:gd name="connsiteX1" fmla="*/ 600075 w 896144"/>
              <a:gd name="connsiteY1" fmla="*/ 0 h 2083593"/>
              <a:gd name="connsiteX2" fmla="*/ 896144 w 896144"/>
              <a:gd name="connsiteY2" fmla="*/ 2083593 h 2083593"/>
              <a:gd name="connsiteX3" fmla="*/ 346075 w 896144"/>
              <a:gd name="connsiteY3" fmla="*/ 1870075 h 2083593"/>
              <a:gd name="connsiteX4" fmla="*/ 0 w 896144"/>
              <a:gd name="connsiteY4" fmla="*/ 768350 h 208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44" h="2083593">
                <a:moveTo>
                  <a:pt x="0" y="768350"/>
                </a:moveTo>
                <a:lnTo>
                  <a:pt x="600075" y="0"/>
                </a:lnTo>
                <a:lnTo>
                  <a:pt x="896144" y="2083593"/>
                </a:lnTo>
                <a:lnTo>
                  <a:pt x="346075" y="1870075"/>
                </a:lnTo>
                <a:lnTo>
                  <a:pt x="0" y="768350"/>
                </a:lnTo>
                <a:close/>
              </a:path>
            </a:pathLst>
          </a:cu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nvGrpSpPr>
          <p:cNvPr id="22" name="Group 21"/>
          <p:cNvGrpSpPr/>
          <p:nvPr/>
        </p:nvGrpSpPr>
        <p:grpSpPr>
          <a:xfrm>
            <a:off x="838200" y="2095500"/>
            <a:ext cx="1562100" cy="1562100"/>
            <a:chOff x="838200" y="2044700"/>
            <a:chExt cx="1562100" cy="1562100"/>
          </a:xfrm>
        </p:grpSpPr>
        <p:sp>
          <p:nvSpPr>
            <p:cNvPr id="23" name="Oval 22"/>
            <p:cNvSpPr/>
            <p:nvPr/>
          </p:nvSpPr>
          <p:spPr bwMode="auto">
            <a:xfrm>
              <a:off x="838200" y="2044700"/>
              <a:ext cx="1562100" cy="1562100"/>
            </a:xfrm>
            <a:prstGeom prst="ellipse">
              <a:avLst/>
            </a:prstGeom>
            <a:solidFill>
              <a:schemeClr val="tx1">
                <a:alpha val="34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1547028" y="2753528"/>
              <a:ext cx="144444" cy="144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grpSp>
        <p:nvGrpSpPr>
          <p:cNvPr id="55" name="Group 54"/>
          <p:cNvGrpSpPr/>
          <p:nvPr/>
        </p:nvGrpSpPr>
        <p:grpSpPr>
          <a:xfrm>
            <a:off x="1619250" y="1519472"/>
            <a:ext cx="980731" cy="2081671"/>
            <a:chOff x="1619250" y="1519472"/>
            <a:chExt cx="980731" cy="2081671"/>
          </a:xfrm>
        </p:grpSpPr>
        <p:cxnSp>
          <p:nvCxnSpPr>
            <p:cNvPr id="11" name="Straight Connector 10"/>
            <p:cNvCxnSpPr>
              <a:stCxn id="9" idx="1"/>
              <a:endCxn id="31" idx="5"/>
            </p:cNvCxnSpPr>
            <p:nvPr/>
          </p:nvCxnSpPr>
          <p:spPr bwMode="auto">
            <a:xfrm flipH="1">
              <a:off x="1635414" y="1519472"/>
              <a:ext cx="674730" cy="13409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a:stCxn id="9" idx="2"/>
              <a:endCxn id="31" idx="7"/>
            </p:cNvCxnSpPr>
            <p:nvPr/>
          </p:nvCxnSpPr>
          <p:spPr bwMode="auto">
            <a:xfrm flipH="1" flipV="1">
              <a:off x="1635414" y="2892714"/>
              <a:ext cx="964567" cy="70842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p:cNvCxnSpPr>
              <a:endCxn id="31" idx="7"/>
            </p:cNvCxnSpPr>
            <p:nvPr/>
          </p:nvCxnSpPr>
          <p:spPr bwMode="auto">
            <a:xfrm flipH="1" flipV="1">
              <a:off x="1635414" y="2892714"/>
              <a:ext cx="415636" cy="49501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a:endCxn id="31" idx="4"/>
            </p:cNvCxnSpPr>
            <p:nvPr/>
          </p:nvCxnSpPr>
          <p:spPr bwMode="auto">
            <a:xfrm flipH="1">
              <a:off x="1619250" y="2286000"/>
              <a:ext cx="90488" cy="56769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pic>
        <p:nvPicPr>
          <p:cNvPr id="41" name="Picture 40"/>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300774" y="982156"/>
            <a:ext cx="2514600" cy="285750"/>
          </a:xfrm>
          <a:prstGeom prst="rect">
            <a:avLst/>
          </a:prstGeom>
        </p:spPr>
      </p:pic>
      <p:grpSp>
        <p:nvGrpSpPr>
          <p:cNvPr id="54" name="Group 53"/>
          <p:cNvGrpSpPr/>
          <p:nvPr/>
        </p:nvGrpSpPr>
        <p:grpSpPr>
          <a:xfrm>
            <a:off x="746814" y="1356594"/>
            <a:ext cx="2309918" cy="2755569"/>
            <a:chOff x="746814" y="1356594"/>
            <a:chExt cx="2309918" cy="2755569"/>
          </a:xfrm>
        </p:grpSpPr>
        <p:pic>
          <p:nvPicPr>
            <p:cNvPr id="27" name="Picture 26"/>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323241" y="3786408"/>
              <a:ext cx="402908" cy="325755"/>
            </a:xfrm>
            <a:prstGeom prst="rect">
              <a:avLst/>
            </a:prstGeom>
          </p:spPr>
        </p:pic>
        <p:pic>
          <p:nvPicPr>
            <p:cNvPr id="37" name="Picture 36"/>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670969" y="2478573"/>
              <a:ext cx="385763" cy="325755"/>
            </a:xfrm>
            <a:prstGeom prst="rect">
              <a:avLst/>
            </a:prstGeom>
          </p:spPr>
        </p:pic>
        <p:pic>
          <p:nvPicPr>
            <p:cNvPr id="38" name="Picture 37"/>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1635414" y="1356594"/>
              <a:ext cx="394335" cy="325755"/>
            </a:xfrm>
            <a:prstGeom prst="rect">
              <a:avLst/>
            </a:prstGeom>
          </p:spPr>
        </p:pic>
        <p:pic>
          <p:nvPicPr>
            <p:cNvPr id="39" name="Picture 38"/>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746814" y="3617815"/>
              <a:ext cx="397193" cy="331470"/>
            </a:xfrm>
            <a:prstGeom prst="rect">
              <a:avLst/>
            </a:prstGeom>
          </p:spPr>
        </p:pic>
        <p:cxnSp>
          <p:nvCxnSpPr>
            <p:cNvPr id="47" name="Straight Connector 46"/>
            <p:cNvCxnSpPr/>
            <p:nvPr/>
          </p:nvCxnSpPr>
          <p:spPr bwMode="auto">
            <a:xfrm flipH="1">
              <a:off x="2156222" y="2641450"/>
              <a:ext cx="443759" cy="5134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V="1">
              <a:off x="1054632" y="2892714"/>
              <a:ext cx="777949" cy="725102"/>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flipV="1">
              <a:off x="2133208" y="3335044"/>
              <a:ext cx="267092" cy="32255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flipH="1" flipV="1">
              <a:off x="1832581" y="1697247"/>
              <a:ext cx="81151" cy="429846"/>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8139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par>
                                <p:cTn id="13" presetID="10"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p:txBody>
          <a:bodyPr/>
          <a:lstStyle/>
          <a:p>
            <a:pPr>
              <a:buNone/>
            </a:pPr>
            <a:endParaRPr lang="en-US" b="1" dirty="0" smtClean="0"/>
          </a:p>
          <a:p>
            <a:pPr>
              <a:buNone/>
            </a:pPr>
            <a:r>
              <a:rPr lang="en-US" b="1" dirty="0" smtClean="0"/>
              <a:t>Input</a:t>
            </a:r>
          </a:p>
          <a:p>
            <a:pPr>
              <a:tabLst>
                <a:tab pos="714375" algn="l"/>
              </a:tabLst>
            </a:pPr>
            <a:r>
              <a:rPr lang="en-US" dirty="0" smtClean="0"/>
              <a:t>List of triangles</a:t>
            </a:r>
          </a:p>
          <a:p>
            <a:r>
              <a:rPr lang="en-US" dirty="0" smtClean="0"/>
              <a:t>Consistently oriented</a:t>
            </a:r>
          </a:p>
          <a:p>
            <a:r>
              <a:rPr lang="en-US" dirty="0" smtClean="0"/>
              <a:t>Non-intersecting</a:t>
            </a:r>
          </a:p>
          <a:p>
            <a:endParaRPr lang="en-US" dirty="0"/>
          </a:p>
          <a:p>
            <a:pPr marL="0" indent="0">
              <a:buNone/>
            </a:pPr>
            <a:r>
              <a:rPr lang="en-US" b="1" dirty="0" smtClean="0"/>
              <a:t>Output</a:t>
            </a:r>
          </a:p>
          <a:p>
            <a:pPr>
              <a:tabLst>
                <a:tab pos="714375" algn="l"/>
              </a:tabLst>
            </a:pPr>
            <a:r>
              <a:rPr lang="en-US" dirty="0" smtClean="0"/>
              <a:t>Unordered set of all boundaries</a:t>
            </a:r>
            <a:br>
              <a:rPr lang="en-US" dirty="0" smtClean="0"/>
            </a:br>
            <a:r>
              <a:rPr lang="en-US" dirty="0" smtClean="0"/>
              <a:t>of the visible regions of all triangles</a:t>
            </a:r>
            <a:br>
              <a:rPr lang="en-US" dirty="0" smtClean="0"/>
            </a:br>
            <a:r>
              <a:rPr lang="en-US" dirty="0" smtClean="0"/>
              <a:t/>
            </a:r>
            <a:br>
              <a:rPr lang="en-US" dirty="0" smtClean="0"/>
            </a:br>
            <a:endParaRPr lang="en-US" dirty="0"/>
          </a:p>
        </p:txBody>
      </p:sp>
      <p:sp>
        <p:nvSpPr>
          <p:cNvPr id="2" name="Title 1"/>
          <p:cNvSpPr>
            <a:spLocks noGrp="1"/>
          </p:cNvSpPr>
          <p:nvPr>
            <p:ph type="title"/>
          </p:nvPr>
        </p:nvSpPr>
        <p:spPr/>
        <p:txBody>
          <a:bodyPr/>
          <a:lstStyle/>
          <a:p>
            <a:r>
              <a:rPr lang="en-US" dirty="0" smtClean="0"/>
              <a:t>Visibility Stage</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14</a:t>
            </a:fld>
            <a:endParaRPr lang="de-AT" dirty="0"/>
          </a:p>
        </p:txBody>
      </p:sp>
      <p:cxnSp>
        <p:nvCxnSpPr>
          <p:cNvPr id="10" name="Straight Arrow Connector 9"/>
          <p:cNvCxnSpPr>
            <a:stCxn id="14" idx="2"/>
            <a:endCxn id="6" idx="0"/>
          </p:cNvCxnSpPr>
          <p:nvPr/>
        </p:nvCxnSpPr>
        <p:spPr bwMode="auto">
          <a:xfrm>
            <a:off x="8526480" y="2937617"/>
            <a:ext cx="0" cy="2108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1" name="Straight Arrow Connector 10"/>
          <p:cNvCxnSpPr>
            <a:stCxn id="6" idx="2"/>
            <a:endCxn id="7" idx="0"/>
          </p:cNvCxnSpPr>
          <p:nvPr/>
        </p:nvCxnSpPr>
        <p:spPr bwMode="auto">
          <a:xfrm>
            <a:off x="8526480" y="3686142"/>
            <a:ext cx="0" cy="2108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2" name="Straight Arrow Connector 11"/>
          <p:cNvCxnSpPr>
            <a:stCxn id="7" idx="2"/>
            <a:endCxn id="8" idx="0"/>
          </p:cNvCxnSpPr>
          <p:nvPr/>
        </p:nvCxnSpPr>
        <p:spPr bwMode="auto">
          <a:xfrm>
            <a:off x="8526480" y="4665093"/>
            <a:ext cx="0" cy="21086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3" name="Straight Arrow Connector 12"/>
          <p:cNvCxnSpPr>
            <a:stCxn id="8" idx="2"/>
            <a:endCxn id="9" idx="0"/>
          </p:cNvCxnSpPr>
          <p:nvPr/>
        </p:nvCxnSpPr>
        <p:spPr bwMode="auto">
          <a:xfrm>
            <a:off x="8526480" y="5529450"/>
            <a:ext cx="0" cy="21096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6" name="Straight Arrow Connector 15"/>
          <p:cNvCxnSpPr>
            <a:endCxn id="14" idx="0"/>
          </p:cNvCxnSpPr>
          <p:nvPr/>
        </p:nvCxnSpPr>
        <p:spPr bwMode="auto">
          <a:xfrm>
            <a:off x="8525375" y="1729698"/>
            <a:ext cx="1105" cy="20940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 name="Flowchart: Alternate Process 5"/>
          <p:cNvSpPr/>
          <p:nvPr/>
        </p:nvSpPr>
        <p:spPr bwMode="auto">
          <a:xfrm>
            <a:off x="7566061" y="3148482"/>
            <a:ext cx="1920838" cy="537660"/>
          </a:xfrm>
          <a:prstGeom prst="flowChartAlternateProcess">
            <a:avLst/>
          </a:prstGeom>
          <a:solidFill>
            <a:srgbClr val="C00000"/>
          </a:solidFill>
          <a:ln w="28575" cap="flat" cmpd="sng" algn="ctr">
            <a:solidFill>
              <a:srgbClr val="FF0000"/>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Visibility</a:t>
            </a:r>
          </a:p>
        </p:txBody>
      </p:sp>
      <p:sp>
        <p:nvSpPr>
          <p:cNvPr id="7" name="Flowchart: Alternate Process 6"/>
          <p:cNvSpPr/>
          <p:nvPr/>
        </p:nvSpPr>
        <p:spPr bwMode="auto">
          <a:xfrm>
            <a:off x="7566061" y="3897007"/>
            <a:ext cx="1920838" cy="768085"/>
          </a:xfrm>
          <a:prstGeom prst="flowChartAlternateProcess">
            <a:avLst/>
          </a:prstGeom>
          <a:solidFill>
            <a:schemeClr val="bg1">
              <a:lumMod val="6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Shading</a:t>
            </a:r>
          </a:p>
          <a:p>
            <a:pPr algn="ctr" defTabSz="975482"/>
            <a:r>
              <a:rPr lang="en-US" sz="1900" b="1" dirty="0" smtClean="0">
                <a:solidFill>
                  <a:schemeClr val="bg1"/>
                </a:solidFill>
              </a:rPr>
              <a:t>Anti-aliasing</a:t>
            </a:r>
          </a:p>
        </p:txBody>
      </p:sp>
      <p:sp>
        <p:nvSpPr>
          <p:cNvPr id="8" name="Flowchart: Process 7"/>
          <p:cNvSpPr/>
          <p:nvPr/>
        </p:nvSpPr>
        <p:spPr bwMode="auto">
          <a:xfrm>
            <a:off x="7566061" y="4875959"/>
            <a:ext cx="1920838" cy="653491"/>
          </a:xfrm>
          <a:prstGeom prst="flowChartProcess">
            <a:avLst/>
          </a:prstGeom>
          <a:solidFill>
            <a:schemeClr val="bg1">
              <a:lumMod val="65000"/>
            </a:schemeClr>
          </a:solidFill>
          <a:ln w="28575" cap="flat" cmpd="sng" algn="ctr">
            <a:solidFill>
              <a:schemeClr val="tx1">
                <a:lumMod val="65000"/>
                <a:lumOff val="35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b="1" dirty="0" err="1" smtClean="0">
                <a:solidFill>
                  <a:schemeClr val="bg1"/>
                </a:solidFill>
              </a:rPr>
              <a:t>Discretization</a:t>
            </a:r>
            <a:endParaRPr lang="en-US" b="1" dirty="0" smtClean="0">
              <a:solidFill>
                <a:schemeClr val="bg1"/>
              </a:solidFill>
            </a:endParaRPr>
          </a:p>
          <a:p>
            <a:pPr algn="ctr" defTabSz="975482"/>
            <a:r>
              <a:rPr lang="en-US" sz="1900" b="1" dirty="0" smtClean="0">
                <a:solidFill>
                  <a:schemeClr val="bg1"/>
                </a:solidFill>
              </a:rPr>
              <a:t>(Integrator)</a:t>
            </a:r>
          </a:p>
        </p:txBody>
      </p:sp>
      <p:sp>
        <p:nvSpPr>
          <p:cNvPr id="9" name="Flowchart: Process 8"/>
          <p:cNvSpPr/>
          <p:nvPr/>
        </p:nvSpPr>
        <p:spPr bwMode="auto">
          <a:xfrm>
            <a:off x="7566061" y="5740413"/>
            <a:ext cx="1920838" cy="653491"/>
          </a:xfrm>
          <a:prstGeom prst="flowChartProcess">
            <a:avLst/>
          </a:prstGeom>
          <a:solidFill>
            <a:schemeClr val="bg1">
              <a:lumMod val="6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Output</a:t>
            </a:r>
          </a:p>
        </p:txBody>
      </p:sp>
      <p:sp>
        <p:nvSpPr>
          <p:cNvPr id="14" name="Flowchart: Alternate Process 13"/>
          <p:cNvSpPr/>
          <p:nvPr/>
        </p:nvSpPr>
        <p:spPr bwMode="auto">
          <a:xfrm>
            <a:off x="7566061" y="1939106"/>
            <a:ext cx="1920838" cy="998511"/>
          </a:xfrm>
          <a:prstGeom prst="flowChartAlternateProcess">
            <a:avLst/>
          </a:prstGeom>
          <a:solidFill>
            <a:schemeClr val="bg1">
              <a:lumMod val="6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Vertex Geometry Tessellation</a:t>
            </a:r>
          </a:p>
        </p:txBody>
      </p:sp>
      <p:sp>
        <p:nvSpPr>
          <p:cNvPr id="15" name="Rectangle 14"/>
          <p:cNvSpPr/>
          <p:nvPr/>
        </p:nvSpPr>
        <p:spPr bwMode="auto">
          <a:xfrm>
            <a:off x="7564956" y="1192038"/>
            <a:ext cx="1920838" cy="537660"/>
          </a:xfrm>
          <a:prstGeom prst="rect">
            <a:avLst/>
          </a:prstGeom>
          <a:solidFill>
            <a:schemeClr val="bg1">
              <a:lumMod val="6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Input</a:t>
            </a:r>
          </a:p>
        </p:txBody>
      </p:sp>
      <p:sp>
        <p:nvSpPr>
          <p:cNvPr id="30" name="Flowchart: Alternate Process 29"/>
          <p:cNvSpPr/>
          <p:nvPr/>
        </p:nvSpPr>
        <p:spPr bwMode="auto">
          <a:xfrm>
            <a:off x="7566061" y="3148482"/>
            <a:ext cx="1920838" cy="537660"/>
          </a:xfrm>
          <a:prstGeom prst="flowChartAlternateProcess">
            <a:avLst/>
          </a:prstGeom>
          <a:solidFill>
            <a:srgbClr val="C00000"/>
          </a:solidFill>
          <a:ln w="28575" cap="flat" cmpd="sng" algn="ctr">
            <a:solidFill>
              <a:srgbClr val="FF0000"/>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Visibility</a:t>
            </a:r>
          </a:p>
        </p:txBody>
      </p:sp>
    </p:spTree>
    <p:extLst>
      <p:ext uri="{BB962C8B-B14F-4D97-AF65-F5344CB8AC3E}">
        <p14:creationId xmlns:p14="http://schemas.microsoft.com/office/powerpoint/2010/main" val="134592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Effect transition="in" filter="fade">
                                      <p:cBhvr>
                                        <p:cTn id="7" dur="500"/>
                                        <p:tgtEl>
                                          <p:spTgt spid="3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
                                            <p:txEl>
                                              <p:pRg st="2" end="2"/>
                                            </p:txEl>
                                          </p:spTgt>
                                        </p:tgtEl>
                                        <p:attrNameLst>
                                          <p:attrName>style.visibility</p:attrName>
                                        </p:attrNameLst>
                                      </p:cBhvr>
                                      <p:to>
                                        <p:strVal val="visible"/>
                                      </p:to>
                                    </p:set>
                                    <p:animEffect transition="in" filter="fade">
                                      <p:cBhvr>
                                        <p:cTn id="10" dur="500"/>
                                        <p:tgtEl>
                                          <p:spTgt spid="3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xEl>
                                              <p:pRg st="3" end="3"/>
                                            </p:txEl>
                                          </p:spTgt>
                                        </p:tgtEl>
                                        <p:attrNameLst>
                                          <p:attrName>style.visibility</p:attrName>
                                        </p:attrNameLst>
                                      </p:cBhvr>
                                      <p:to>
                                        <p:strVal val="visible"/>
                                      </p:to>
                                    </p:set>
                                    <p:animEffect transition="in" filter="fade">
                                      <p:cBhvr>
                                        <p:cTn id="13" dur="500"/>
                                        <p:tgtEl>
                                          <p:spTgt spid="3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xEl>
                                              <p:pRg st="4" end="4"/>
                                            </p:txEl>
                                          </p:spTgt>
                                        </p:tgtEl>
                                        <p:attrNameLst>
                                          <p:attrName>style.visibility</p:attrName>
                                        </p:attrNameLst>
                                      </p:cBhvr>
                                      <p:to>
                                        <p:strVal val="visible"/>
                                      </p:to>
                                    </p:set>
                                    <p:animEffect transition="in" filter="fade">
                                      <p:cBhvr>
                                        <p:cTn id="16" dur="500"/>
                                        <p:tgtEl>
                                          <p:spTgt spid="3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xEl>
                                              <p:pRg st="6" end="6"/>
                                            </p:txEl>
                                          </p:spTgt>
                                        </p:tgtEl>
                                        <p:attrNameLst>
                                          <p:attrName>style.visibility</p:attrName>
                                        </p:attrNameLst>
                                      </p:cBhvr>
                                      <p:to>
                                        <p:strVal val="visible"/>
                                      </p:to>
                                    </p:set>
                                    <p:animEffect transition="in" filter="fade">
                                      <p:cBhvr>
                                        <p:cTn id="21" dur="500"/>
                                        <p:tgtEl>
                                          <p:spTgt spid="3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xEl>
                                              <p:pRg st="7" end="7"/>
                                            </p:txEl>
                                          </p:spTgt>
                                        </p:tgtEl>
                                        <p:attrNameLst>
                                          <p:attrName>style.visibility</p:attrName>
                                        </p:attrNameLst>
                                      </p:cBhvr>
                                      <p:to>
                                        <p:strVal val="visible"/>
                                      </p:to>
                                    </p:set>
                                    <p:animEffect transition="in" filter="fade">
                                      <p:cBhvr>
                                        <p:cTn id="24" dur="500"/>
                                        <p:tgtEl>
                                          <p:spTgt spid="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31"/>
          <p:cNvSpPr>
            <a:spLocks noGrp="1"/>
          </p:cNvSpPr>
          <p:nvPr>
            <p:ph idx="1"/>
          </p:nvPr>
        </p:nvSpPr>
        <p:spPr>
          <a:xfrm>
            <a:off x="191410" y="968587"/>
            <a:ext cx="9450181" cy="5838613"/>
          </a:xfrm>
        </p:spPr>
        <p:txBody>
          <a:bodyPr/>
          <a:lstStyle/>
          <a:p>
            <a:pPr>
              <a:tabLst>
                <a:tab pos="714375" algn="l"/>
              </a:tabLst>
            </a:pPr>
            <a:endParaRPr lang="en-US" dirty="0" smtClean="0"/>
          </a:p>
          <a:p>
            <a:pPr>
              <a:tabLst>
                <a:tab pos="714375" algn="l"/>
              </a:tabLst>
            </a:pPr>
            <a:r>
              <a:rPr lang="en-US" b="1" dirty="0" smtClean="0"/>
              <a:t>Intersection</a:t>
            </a:r>
            <a:br>
              <a:rPr lang="en-US" b="1" dirty="0" smtClean="0"/>
            </a:br>
            <a:r>
              <a:rPr lang="en-US" dirty="0" smtClean="0"/>
              <a:t>Edge intersections between</a:t>
            </a:r>
            <a:br>
              <a:rPr lang="en-US" dirty="0" smtClean="0"/>
            </a:br>
            <a:r>
              <a:rPr lang="en-US" dirty="0" smtClean="0"/>
              <a:t>triangles</a:t>
            </a:r>
            <a:endParaRPr lang="en-US" b="1" dirty="0" smtClean="0"/>
          </a:p>
          <a:p>
            <a:pPr>
              <a:tabLst>
                <a:tab pos="714375" algn="l"/>
              </a:tabLst>
            </a:pPr>
            <a:r>
              <a:rPr lang="en-US" b="1" dirty="0" smtClean="0"/>
              <a:t>Hidden line elimination</a:t>
            </a:r>
            <a:br>
              <a:rPr lang="en-US" b="1" dirty="0" smtClean="0"/>
            </a:br>
            <a:r>
              <a:rPr lang="en-US" dirty="0" smtClean="0"/>
              <a:t>Visible edge segments</a:t>
            </a:r>
            <a:endParaRPr lang="en-US" b="1" dirty="0" smtClean="0"/>
          </a:p>
          <a:p>
            <a:pPr>
              <a:tabLst>
                <a:tab pos="714375" algn="l"/>
              </a:tabLst>
            </a:pPr>
            <a:r>
              <a:rPr lang="en-US" b="1" dirty="0" smtClean="0"/>
              <a:t>Boundary completion</a:t>
            </a:r>
            <a:r>
              <a:rPr lang="en-US" dirty="0"/>
              <a:t/>
            </a:r>
            <a:br>
              <a:rPr lang="en-US" dirty="0"/>
            </a:br>
            <a:r>
              <a:rPr lang="en-US" dirty="0" smtClean="0"/>
              <a:t>Missing boundary segments</a:t>
            </a:r>
            <a:endParaRPr lang="en-US" b="1" dirty="0" smtClean="0"/>
          </a:p>
        </p:txBody>
      </p:sp>
      <p:sp>
        <p:nvSpPr>
          <p:cNvPr id="2" name="Title 1"/>
          <p:cNvSpPr>
            <a:spLocks noGrp="1"/>
          </p:cNvSpPr>
          <p:nvPr>
            <p:ph type="title"/>
          </p:nvPr>
        </p:nvSpPr>
        <p:spPr/>
        <p:txBody>
          <a:bodyPr/>
          <a:lstStyle/>
          <a:p>
            <a:r>
              <a:rPr lang="en-US" dirty="0" smtClean="0"/>
              <a:t>Pipeline - Visibility</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15</a:t>
            </a:fld>
            <a:endParaRPr lang="de-AT" dirty="0"/>
          </a:p>
        </p:txBody>
      </p:sp>
      <p:cxnSp>
        <p:nvCxnSpPr>
          <p:cNvPr id="20" name="Straight Arrow Connector 19"/>
          <p:cNvCxnSpPr>
            <a:endCxn id="25" idx="0"/>
          </p:cNvCxnSpPr>
          <p:nvPr/>
        </p:nvCxnSpPr>
        <p:spPr bwMode="auto">
          <a:xfrm>
            <a:off x="8526480" y="2482230"/>
            <a:ext cx="0" cy="2108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8525375" y="1729698"/>
            <a:ext cx="1105" cy="20940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5" name="Flowchart: Alternate Process 24"/>
          <p:cNvSpPr/>
          <p:nvPr/>
        </p:nvSpPr>
        <p:spPr bwMode="auto">
          <a:xfrm>
            <a:off x="7566061" y="2693095"/>
            <a:ext cx="1920838" cy="537660"/>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Visibility</a:t>
            </a:r>
          </a:p>
        </p:txBody>
      </p:sp>
      <p:grpSp>
        <p:nvGrpSpPr>
          <p:cNvPr id="6" name="Group 5"/>
          <p:cNvGrpSpPr/>
          <p:nvPr/>
        </p:nvGrpSpPr>
        <p:grpSpPr>
          <a:xfrm>
            <a:off x="7566061" y="3230755"/>
            <a:ext cx="1920838" cy="2707762"/>
            <a:chOff x="7566061" y="3230755"/>
            <a:chExt cx="1920838" cy="2707762"/>
          </a:xfrm>
        </p:grpSpPr>
        <p:cxnSp>
          <p:nvCxnSpPr>
            <p:cNvPr id="21" name="Straight Arrow Connector 20"/>
            <p:cNvCxnSpPr>
              <a:stCxn id="25" idx="2"/>
              <a:endCxn id="26" idx="0"/>
            </p:cNvCxnSpPr>
            <p:nvPr/>
          </p:nvCxnSpPr>
          <p:spPr bwMode="auto">
            <a:xfrm>
              <a:off x="8526480" y="3230755"/>
              <a:ext cx="0" cy="2108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2" name="Straight Arrow Connector 21"/>
            <p:cNvCxnSpPr>
              <a:stCxn id="26" idx="2"/>
              <a:endCxn id="27" idx="0"/>
            </p:cNvCxnSpPr>
            <p:nvPr/>
          </p:nvCxnSpPr>
          <p:spPr bwMode="auto">
            <a:xfrm>
              <a:off x="8526480" y="4209706"/>
              <a:ext cx="0" cy="21086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3" name="Straight Arrow Connector 22"/>
            <p:cNvCxnSpPr>
              <a:stCxn id="27" idx="2"/>
              <a:endCxn id="28" idx="0"/>
            </p:cNvCxnSpPr>
            <p:nvPr/>
          </p:nvCxnSpPr>
          <p:spPr bwMode="auto">
            <a:xfrm>
              <a:off x="8526480" y="5074063"/>
              <a:ext cx="0" cy="21096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6" name="Flowchart: Alternate Process 25"/>
            <p:cNvSpPr/>
            <p:nvPr/>
          </p:nvSpPr>
          <p:spPr bwMode="auto">
            <a:xfrm>
              <a:off x="7566061" y="3441620"/>
              <a:ext cx="1920838" cy="768085"/>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Shading</a:t>
              </a:r>
            </a:p>
            <a:p>
              <a:pPr algn="ctr" defTabSz="975482"/>
              <a:r>
                <a:rPr lang="en-US" sz="1900" b="1" dirty="0" smtClean="0">
                  <a:solidFill>
                    <a:schemeClr val="bg1"/>
                  </a:solidFill>
                </a:rPr>
                <a:t>Anti-Aliasing</a:t>
              </a:r>
            </a:p>
          </p:txBody>
        </p:sp>
        <p:sp>
          <p:nvSpPr>
            <p:cNvPr id="27" name="Flowchart: Process 26"/>
            <p:cNvSpPr/>
            <p:nvPr/>
          </p:nvSpPr>
          <p:spPr bwMode="auto">
            <a:xfrm>
              <a:off x="7566061" y="4420572"/>
              <a:ext cx="1920838" cy="653491"/>
            </a:xfrm>
            <a:prstGeom prst="flowChartProcess">
              <a:avLst/>
            </a:prstGeom>
            <a:solidFill>
              <a:schemeClr val="bg1">
                <a:lumMod val="50000"/>
              </a:schemeClr>
            </a:solidFill>
            <a:ln w="28575" cap="flat" cmpd="sng" algn="ctr">
              <a:solidFill>
                <a:schemeClr val="tx1">
                  <a:lumMod val="65000"/>
                  <a:lumOff val="35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b="1" dirty="0" err="1" smtClean="0">
                  <a:solidFill>
                    <a:schemeClr val="bg1"/>
                  </a:solidFill>
                </a:rPr>
                <a:t>Discretization</a:t>
              </a:r>
              <a:endParaRPr lang="en-US" b="1" dirty="0" smtClean="0">
                <a:solidFill>
                  <a:schemeClr val="bg1"/>
                </a:solidFill>
              </a:endParaRPr>
            </a:p>
            <a:p>
              <a:pPr algn="ctr" defTabSz="975482"/>
              <a:r>
                <a:rPr lang="en-US" sz="1900" b="1" dirty="0" smtClean="0">
                  <a:solidFill>
                    <a:schemeClr val="bg1"/>
                  </a:solidFill>
                </a:rPr>
                <a:t>(Integrator)</a:t>
              </a:r>
            </a:p>
          </p:txBody>
        </p:sp>
        <p:sp>
          <p:nvSpPr>
            <p:cNvPr id="28" name="Flowchart: Process 27"/>
            <p:cNvSpPr/>
            <p:nvPr/>
          </p:nvSpPr>
          <p:spPr bwMode="auto">
            <a:xfrm>
              <a:off x="7566061" y="5285026"/>
              <a:ext cx="1920838" cy="653491"/>
            </a:xfrm>
            <a:prstGeom prst="flowChartProcess">
              <a:avLst/>
            </a:prstGeom>
            <a:solidFill>
              <a:schemeClr val="accent2">
                <a:lumMod val="7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Output</a:t>
              </a:r>
            </a:p>
          </p:txBody>
        </p:sp>
      </p:grpSp>
      <p:sp>
        <p:nvSpPr>
          <p:cNvPr id="30" name="Rectangle 29"/>
          <p:cNvSpPr/>
          <p:nvPr/>
        </p:nvSpPr>
        <p:spPr bwMode="auto">
          <a:xfrm>
            <a:off x="7564956" y="1192038"/>
            <a:ext cx="1920838" cy="537660"/>
          </a:xfrm>
          <a:prstGeom prst="rect">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Input</a:t>
            </a:r>
          </a:p>
        </p:txBody>
      </p:sp>
      <p:grpSp>
        <p:nvGrpSpPr>
          <p:cNvPr id="8" name="Group 7"/>
          <p:cNvGrpSpPr/>
          <p:nvPr/>
        </p:nvGrpSpPr>
        <p:grpSpPr>
          <a:xfrm>
            <a:off x="7469570" y="2693095"/>
            <a:ext cx="2111610" cy="2913408"/>
            <a:chOff x="4827836" y="2722222"/>
            <a:chExt cx="2111610" cy="2913408"/>
          </a:xfrm>
        </p:grpSpPr>
        <p:sp>
          <p:nvSpPr>
            <p:cNvPr id="40" name="Flowchart: Alternate Process 39"/>
            <p:cNvSpPr/>
            <p:nvPr/>
          </p:nvSpPr>
          <p:spPr bwMode="auto">
            <a:xfrm>
              <a:off x="4827836" y="2722222"/>
              <a:ext cx="2111610" cy="2913408"/>
            </a:xfrm>
            <a:prstGeom prst="flowChartAlternateProcess">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endParaRPr lang="en-US" sz="1900" b="1" dirty="0" smtClean="0">
                <a:solidFill>
                  <a:schemeClr val="bg1"/>
                </a:solidFill>
              </a:endParaRPr>
            </a:p>
          </p:txBody>
        </p:sp>
        <p:cxnSp>
          <p:nvCxnSpPr>
            <p:cNvPr id="33" name="Straight Arrow Connector 32"/>
            <p:cNvCxnSpPr/>
            <p:nvPr/>
          </p:nvCxnSpPr>
          <p:spPr bwMode="auto">
            <a:xfrm>
              <a:off x="5883641" y="2722222"/>
              <a:ext cx="0" cy="2108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a:off x="5883641" y="3460827"/>
              <a:ext cx="0" cy="21086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7" name="Flowchart: Alternate Process 36"/>
            <p:cNvSpPr/>
            <p:nvPr/>
          </p:nvSpPr>
          <p:spPr bwMode="auto">
            <a:xfrm>
              <a:off x="4924038" y="2933087"/>
              <a:ext cx="1920838" cy="537660"/>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Intersection</a:t>
              </a:r>
            </a:p>
          </p:txBody>
        </p:sp>
        <p:cxnSp>
          <p:nvCxnSpPr>
            <p:cNvPr id="41" name="Straight Arrow Connector 40"/>
            <p:cNvCxnSpPr>
              <a:stCxn id="42" idx="2"/>
            </p:cNvCxnSpPr>
            <p:nvPr/>
          </p:nvCxnSpPr>
          <p:spPr bwMode="auto">
            <a:xfrm>
              <a:off x="5884457" y="4434412"/>
              <a:ext cx="0" cy="21086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42" name="Flowchart: Alternate Process 41"/>
            <p:cNvSpPr/>
            <p:nvPr/>
          </p:nvSpPr>
          <p:spPr bwMode="auto">
            <a:xfrm>
              <a:off x="4924038" y="3666326"/>
              <a:ext cx="1920838" cy="768085"/>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Hidden line</a:t>
              </a:r>
            </a:p>
            <a:p>
              <a:pPr algn="ctr" defTabSz="975482"/>
              <a:r>
                <a:rPr lang="en-US" sz="1900" b="1" dirty="0" smtClean="0">
                  <a:solidFill>
                    <a:schemeClr val="bg1"/>
                  </a:solidFill>
                </a:rPr>
                <a:t>elimination</a:t>
              </a:r>
            </a:p>
          </p:txBody>
        </p:sp>
        <p:cxnSp>
          <p:nvCxnSpPr>
            <p:cNvPr id="43" name="Straight Arrow Connector 42"/>
            <p:cNvCxnSpPr>
              <a:stCxn id="44" idx="2"/>
            </p:cNvCxnSpPr>
            <p:nvPr/>
          </p:nvCxnSpPr>
          <p:spPr bwMode="auto">
            <a:xfrm>
              <a:off x="5884457" y="5408395"/>
              <a:ext cx="0" cy="210866"/>
            </a:xfrm>
            <a:prstGeom prst="straightConnector1">
              <a:avLst/>
            </a:prstGeom>
            <a:solidFill>
              <a:schemeClr val="accent1"/>
            </a:solidFill>
            <a:ln w="28575" cap="flat" cmpd="sng" algn="ctr">
              <a:solidFill>
                <a:schemeClr val="tx1"/>
              </a:solidFill>
              <a:prstDash val="solid"/>
              <a:round/>
              <a:headEnd type="none" w="med" len="med"/>
              <a:tailEnd type="none" w="med" len="med"/>
            </a:ln>
            <a:effectLst/>
          </p:spPr>
        </p:cxnSp>
        <p:sp>
          <p:nvSpPr>
            <p:cNvPr id="44" name="Flowchart: Alternate Process 43"/>
            <p:cNvSpPr/>
            <p:nvPr/>
          </p:nvSpPr>
          <p:spPr bwMode="auto">
            <a:xfrm>
              <a:off x="4924038" y="4640309"/>
              <a:ext cx="1920838" cy="768085"/>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Boundary completion</a:t>
              </a:r>
            </a:p>
          </p:txBody>
        </p:sp>
      </p:grpSp>
      <p:sp>
        <p:nvSpPr>
          <p:cNvPr id="31" name="Flowchart: Alternate Process 30"/>
          <p:cNvSpPr/>
          <p:nvPr/>
        </p:nvSpPr>
        <p:spPr bwMode="auto">
          <a:xfrm>
            <a:off x="7564956" y="1939106"/>
            <a:ext cx="1920838" cy="537660"/>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Vertex</a:t>
            </a:r>
          </a:p>
        </p:txBody>
      </p:sp>
      <p:sp>
        <p:nvSpPr>
          <p:cNvPr id="39" name="Flowchart: Alternate Process 38"/>
          <p:cNvSpPr/>
          <p:nvPr/>
        </p:nvSpPr>
        <p:spPr bwMode="auto">
          <a:xfrm>
            <a:off x="7566061" y="2693095"/>
            <a:ext cx="1920838" cy="537660"/>
          </a:xfrm>
          <a:prstGeom prst="flowChartAlternateProcess">
            <a:avLst/>
          </a:prstGeom>
          <a:solidFill>
            <a:srgbClr val="C00000"/>
          </a:solidFill>
          <a:ln w="28575" cap="flat" cmpd="sng" algn="ctr">
            <a:solidFill>
              <a:srgbClr val="FF0000"/>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Visibility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0" nodeType="after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1.7247E-6 3.88889E-6 L -1.7247E-6 0.31987 " pathEditMode="relative" rAng="0" ptsTypes="AA">
                                      <p:cBhvr>
                                        <p:cTn id="13" dur="2000" fill="hold"/>
                                        <p:tgtEl>
                                          <p:spTgt spid="6"/>
                                        </p:tgtEl>
                                        <p:attrNameLst>
                                          <p:attrName>ppt_x</p:attrName>
                                          <p:attrName>ppt_y</p:attrName>
                                        </p:attrNameLst>
                                      </p:cBhvr>
                                      <p:rCtr x="0" y="15994"/>
                                    </p:animMotion>
                                  </p:childTnLst>
                                </p:cTn>
                              </p:par>
                            </p:childTnLst>
                          </p:cTn>
                        </p:par>
                        <p:par>
                          <p:cTn id="14" fill="hold">
                            <p:stCondLst>
                              <p:cond delay="2500"/>
                            </p:stCondLst>
                            <p:childTnLst>
                              <p:par>
                                <p:cTn id="15" presetID="10" presetClass="exit" presetSubtype="0" fill="hold" grpId="1" nodeType="afterEffect">
                                  <p:stCondLst>
                                    <p:cond delay="0"/>
                                  </p:stCondLst>
                                  <p:childTnLst>
                                    <p:animEffect transition="out" filter="fade">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xEl>
                                              <p:pRg st="1" end="1"/>
                                            </p:txEl>
                                          </p:spTgt>
                                        </p:tgtEl>
                                        <p:attrNameLst>
                                          <p:attrName>style.visibility</p:attrName>
                                        </p:attrNameLst>
                                      </p:cBhvr>
                                      <p:to>
                                        <p:strVal val="visible"/>
                                      </p:to>
                                    </p:set>
                                    <p:animEffect transition="in" filter="fade">
                                      <p:cBhvr>
                                        <p:cTn id="26" dur="500"/>
                                        <p:tgtEl>
                                          <p:spTgt spid="4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xEl>
                                              <p:pRg st="2" end="2"/>
                                            </p:txEl>
                                          </p:spTgt>
                                        </p:tgtEl>
                                        <p:attrNameLst>
                                          <p:attrName>style.visibility</p:attrName>
                                        </p:attrNameLst>
                                      </p:cBhvr>
                                      <p:to>
                                        <p:strVal val="visible"/>
                                      </p:to>
                                    </p:set>
                                    <p:animEffect transition="in" filter="fade">
                                      <p:cBhvr>
                                        <p:cTn id="31" dur="500"/>
                                        <p:tgtEl>
                                          <p:spTgt spid="4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6">
                                            <p:txEl>
                                              <p:pRg st="3" end="3"/>
                                            </p:txEl>
                                          </p:spTgt>
                                        </p:tgtEl>
                                        <p:attrNameLst>
                                          <p:attrName>style.visibility</p:attrName>
                                        </p:attrNameLst>
                                      </p:cBhvr>
                                      <p:to>
                                        <p:strVal val="visible"/>
                                      </p:to>
                                    </p:set>
                                    <p:animEffect transition="in" filter="fade">
                                      <p:cBhvr>
                                        <p:cTn id="36" dur="500"/>
                                        <p:tgtEl>
                                          <p:spTgt spid="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31"/>
          <p:cNvSpPr>
            <a:spLocks noGrp="1"/>
          </p:cNvSpPr>
          <p:nvPr>
            <p:ph idx="1"/>
          </p:nvPr>
        </p:nvSpPr>
        <p:spPr>
          <a:xfrm>
            <a:off x="191410" y="968587"/>
            <a:ext cx="9450181" cy="5838613"/>
          </a:xfrm>
        </p:spPr>
        <p:txBody>
          <a:bodyPr/>
          <a:lstStyle/>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r>
              <a:rPr lang="en-US" dirty="0" smtClean="0"/>
              <a:t>Per edge computations (one SIMD per edge)</a:t>
            </a:r>
          </a:p>
          <a:p>
            <a:pPr>
              <a:tabLst>
                <a:tab pos="714375" algn="l"/>
              </a:tabLst>
            </a:pPr>
            <a:r>
              <a:rPr lang="en-US" dirty="0" smtClean="0"/>
              <a:t>Add endpoints</a:t>
            </a:r>
          </a:p>
          <a:p>
            <a:pPr>
              <a:tabLst>
                <a:tab pos="714375" algn="l"/>
              </a:tabLst>
            </a:pPr>
            <a:r>
              <a:rPr lang="en-US" dirty="0" smtClean="0"/>
              <a:t>Add intersections with other triangles</a:t>
            </a:r>
            <a:br>
              <a:rPr lang="en-US" dirty="0" smtClean="0"/>
            </a:br>
            <a:r>
              <a:rPr lang="en-US" dirty="0" smtClean="0"/>
              <a:t>(one triangle per thread)</a:t>
            </a:r>
          </a:p>
        </p:txBody>
      </p:sp>
      <p:sp>
        <p:nvSpPr>
          <p:cNvPr id="2" name="Title 1"/>
          <p:cNvSpPr>
            <a:spLocks noGrp="1"/>
          </p:cNvSpPr>
          <p:nvPr>
            <p:ph type="title"/>
          </p:nvPr>
        </p:nvSpPr>
        <p:spPr/>
        <p:txBody>
          <a:bodyPr/>
          <a:lstStyle/>
          <a:p>
            <a:r>
              <a:rPr lang="en-US" dirty="0" smtClean="0"/>
              <a:t>Intersection</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16</a:t>
            </a:fld>
            <a:endParaRPr lang="de-AT" dirty="0"/>
          </a:p>
        </p:txBody>
      </p:sp>
      <p:grpSp>
        <p:nvGrpSpPr>
          <p:cNvPr id="10" name="Group 9"/>
          <p:cNvGrpSpPr/>
          <p:nvPr/>
        </p:nvGrpSpPr>
        <p:grpSpPr>
          <a:xfrm>
            <a:off x="3319208" y="1585678"/>
            <a:ext cx="3695700" cy="1778000"/>
            <a:chOff x="2237918" y="1346200"/>
            <a:chExt cx="3695700" cy="1778000"/>
          </a:xfrm>
        </p:grpSpPr>
        <p:sp>
          <p:nvSpPr>
            <p:cNvPr id="32" name="Isosceles Triangle 2"/>
            <p:cNvSpPr/>
            <p:nvPr/>
          </p:nvSpPr>
          <p:spPr bwMode="auto">
            <a:xfrm>
              <a:off x="3139618" y="13462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5" name="Isosceles Triangle 34"/>
            <p:cNvSpPr/>
            <p:nvPr/>
          </p:nvSpPr>
          <p:spPr bwMode="auto">
            <a:xfrm>
              <a:off x="2237918" y="1346200"/>
              <a:ext cx="1950364" cy="1778000"/>
            </a:xfrm>
            <a:prstGeom prst="triangl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grpSp>
        <p:nvGrpSpPr>
          <p:cNvPr id="9" name="Group 8"/>
          <p:cNvGrpSpPr/>
          <p:nvPr/>
        </p:nvGrpSpPr>
        <p:grpSpPr>
          <a:xfrm>
            <a:off x="3314176" y="1585678"/>
            <a:ext cx="3695700" cy="1778000"/>
            <a:chOff x="2085518" y="1193800"/>
            <a:chExt cx="3695700" cy="1778000"/>
          </a:xfrm>
        </p:grpSpPr>
        <p:sp>
          <p:nvSpPr>
            <p:cNvPr id="3" name="Isosceles Triangle 2"/>
            <p:cNvSpPr/>
            <p:nvPr/>
          </p:nvSpPr>
          <p:spPr bwMode="auto">
            <a:xfrm>
              <a:off x="2987218" y="11938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solidFill>
              <a:srgbClr val="FF00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7" name="Isosceles Triangle 6"/>
            <p:cNvSpPr/>
            <p:nvPr/>
          </p:nvSpPr>
          <p:spPr bwMode="auto">
            <a:xfrm>
              <a:off x="2085518" y="1193800"/>
              <a:ext cx="1950364" cy="1778000"/>
            </a:xfrm>
            <a:prstGeom prst="triangle">
              <a:avLst/>
            </a:prstGeom>
            <a:solidFill>
              <a:srgbClr val="0070C0"/>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cxnSp>
        <p:nvCxnSpPr>
          <p:cNvPr id="12" name="Straight Connector 11"/>
          <p:cNvCxnSpPr/>
          <p:nvPr/>
        </p:nvCxnSpPr>
        <p:spPr bwMode="auto">
          <a:xfrm>
            <a:off x="2681490" y="2881078"/>
            <a:ext cx="5667375" cy="0"/>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sp>
        <p:nvSpPr>
          <p:cNvPr id="16" name="Oval 15"/>
          <p:cNvSpPr/>
          <p:nvPr/>
        </p:nvSpPr>
        <p:spPr bwMode="auto">
          <a:xfrm>
            <a:off x="4050023" y="2710193"/>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45" name="Oval 44"/>
          <p:cNvSpPr/>
          <p:nvPr/>
        </p:nvSpPr>
        <p:spPr bwMode="auto">
          <a:xfrm>
            <a:off x="6844023" y="271336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47" name="Oval 46"/>
          <p:cNvSpPr/>
          <p:nvPr/>
        </p:nvSpPr>
        <p:spPr bwMode="auto">
          <a:xfrm>
            <a:off x="3402323"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48" name="Oval 47"/>
          <p:cNvSpPr/>
          <p:nvPr/>
        </p:nvSpPr>
        <p:spPr bwMode="auto">
          <a:xfrm>
            <a:off x="4831073"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01362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46">
                                            <p:txEl>
                                              <p:pRg st="5" end="5"/>
                                            </p:txEl>
                                          </p:spTgt>
                                        </p:tgtEl>
                                        <p:attrNameLst>
                                          <p:attrName>style.visibility</p:attrName>
                                        </p:attrNameLst>
                                      </p:cBhvr>
                                      <p:to>
                                        <p:strVal val="visible"/>
                                      </p:to>
                                    </p:set>
                                    <p:animEffect transition="in" filter="fade">
                                      <p:cBhvr>
                                        <p:cTn id="15" dur="500"/>
                                        <p:tgtEl>
                                          <p:spTgt spid="46">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nodeType="withEffect">
                                  <p:stCondLst>
                                    <p:cond delay="0"/>
                                  </p:stCondLst>
                                  <p:childTnLst>
                                    <p:set>
                                      <p:cBhvr>
                                        <p:cTn id="25" dur="1" fill="hold">
                                          <p:stCondLst>
                                            <p:cond delay="0"/>
                                          </p:stCondLst>
                                        </p:cTn>
                                        <p:tgtEl>
                                          <p:spTgt spid="46">
                                            <p:txEl>
                                              <p:pRg st="6" end="6"/>
                                            </p:txEl>
                                          </p:spTgt>
                                        </p:tgtEl>
                                        <p:attrNameLst>
                                          <p:attrName>style.visibility</p:attrName>
                                        </p:attrNameLst>
                                      </p:cBhvr>
                                      <p:to>
                                        <p:strVal val="visible"/>
                                      </p:to>
                                    </p:set>
                                    <p:animEffect transition="in" filter="fade">
                                      <p:cBhvr>
                                        <p:cTn id="26" dur="500"/>
                                        <p:tgtEl>
                                          <p:spTgt spid="46">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nodeType="withEffect">
                                  <p:stCondLst>
                                    <p:cond delay="0"/>
                                  </p:stCondLst>
                                  <p:childTnLst>
                                    <p:set>
                                      <p:cBhvr>
                                        <p:cTn id="36" dur="1" fill="hold">
                                          <p:stCondLst>
                                            <p:cond delay="0"/>
                                          </p:stCondLst>
                                        </p:cTn>
                                        <p:tgtEl>
                                          <p:spTgt spid="46">
                                            <p:txEl>
                                              <p:pRg st="7" end="7"/>
                                            </p:txEl>
                                          </p:spTgt>
                                        </p:tgtEl>
                                        <p:attrNameLst>
                                          <p:attrName>style.visibility</p:attrName>
                                        </p:attrNameLst>
                                      </p:cBhvr>
                                      <p:to>
                                        <p:strVal val="visible"/>
                                      </p:to>
                                    </p:set>
                                    <p:animEffect transition="in" filter="fade">
                                      <p:cBhvr>
                                        <p:cTn id="37" dur="500"/>
                                        <p:tgtEl>
                                          <p:spTgt spid="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5" grpId="0" animBg="1"/>
      <p:bldP spid="47"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31"/>
          <p:cNvSpPr>
            <a:spLocks noGrp="1"/>
          </p:cNvSpPr>
          <p:nvPr>
            <p:ph idx="1"/>
          </p:nvPr>
        </p:nvSpPr>
        <p:spPr>
          <a:xfrm>
            <a:off x="191410" y="968587"/>
            <a:ext cx="9450181" cy="5838613"/>
          </a:xfrm>
        </p:spPr>
        <p:txBody>
          <a:bodyPr/>
          <a:lstStyle/>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r>
              <a:rPr lang="en-US" dirty="0"/>
              <a:t>Add edge </a:t>
            </a:r>
            <a:r>
              <a:rPr lang="en-US" dirty="0" smtClean="0"/>
              <a:t>index</a:t>
            </a:r>
          </a:p>
          <a:p>
            <a:pPr>
              <a:tabLst>
                <a:tab pos="714375" algn="l"/>
              </a:tabLst>
            </a:pPr>
            <a:r>
              <a:rPr lang="en-US" dirty="0" smtClean="0"/>
              <a:t>Add parameter along edge</a:t>
            </a:r>
            <a:endParaRPr lang="en-US" dirty="0"/>
          </a:p>
        </p:txBody>
      </p:sp>
      <p:sp>
        <p:nvSpPr>
          <p:cNvPr id="2" name="Title 1"/>
          <p:cNvSpPr>
            <a:spLocks noGrp="1"/>
          </p:cNvSpPr>
          <p:nvPr>
            <p:ph type="title"/>
          </p:nvPr>
        </p:nvSpPr>
        <p:spPr/>
        <p:txBody>
          <a:bodyPr/>
          <a:lstStyle/>
          <a:p>
            <a:r>
              <a:rPr lang="en-US" dirty="0" smtClean="0"/>
              <a:t>Intersection</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17</a:t>
            </a:fld>
            <a:endParaRPr lang="de-AT" dirty="0"/>
          </a:p>
        </p:txBody>
      </p:sp>
      <p:grpSp>
        <p:nvGrpSpPr>
          <p:cNvPr id="9" name="Group 8" hidden="1"/>
          <p:cNvGrpSpPr/>
          <p:nvPr/>
        </p:nvGrpSpPr>
        <p:grpSpPr>
          <a:xfrm>
            <a:off x="3314176" y="1585678"/>
            <a:ext cx="3695700" cy="1778000"/>
            <a:chOff x="2085518" y="1193800"/>
            <a:chExt cx="3695700" cy="1778000"/>
          </a:xfrm>
        </p:grpSpPr>
        <p:sp>
          <p:nvSpPr>
            <p:cNvPr id="3" name="Isosceles Triangle 2"/>
            <p:cNvSpPr/>
            <p:nvPr/>
          </p:nvSpPr>
          <p:spPr bwMode="auto">
            <a:xfrm>
              <a:off x="2987218" y="11938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7" name="Isosceles Triangle 6"/>
            <p:cNvSpPr/>
            <p:nvPr/>
          </p:nvSpPr>
          <p:spPr bwMode="auto">
            <a:xfrm>
              <a:off x="2085518" y="1193800"/>
              <a:ext cx="1950364" cy="1778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grpSp>
        <p:nvGrpSpPr>
          <p:cNvPr id="10" name="Group 9"/>
          <p:cNvGrpSpPr/>
          <p:nvPr/>
        </p:nvGrpSpPr>
        <p:grpSpPr>
          <a:xfrm>
            <a:off x="3319208" y="1585678"/>
            <a:ext cx="3695700" cy="1778000"/>
            <a:chOff x="2237918" y="1346200"/>
            <a:chExt cx="3695700" cy="1778000"/>
          </a:xfrm>
        </p:grpSpPr>
        <p:sp>
          <p:nvSpPr>
            <p:cNvPr id="32" name="Isosceles Triangle 2"/>
            <p:cNvSpPr/>
            <p:nvPr/>
          </p:nvSpPr>
          <p:spPr bwMode="auto">
            <a:xfrm>
              <a:off x="3139618" y="13462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5" name="Isosceles Triangle 34"/>
            <p:cNvSpPr/>
            <p:nvPr/>
          </p:nvSpPr>
          <p:spPr bwMode="auto">
            <a:xfrm>
              <a:off x="2237918" y="1346200"/>
              <a:ext cx="1950364" cy="1778000"/>
            </a:xfrm>
            <a:prstGeom prst="triangl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cxnSp>
        <p:nvCxnSpPr>
          <p:cNvPr id="12" name="Straight Connector 11"/>
          <p:cNvCxnSpPr/>
          <p:nvPr/>
        </p:nvCxnSpPr>
        <p:spPr bwMode="auto">
          <a:xfrm>
            <a:off x="2681490" y="2881078"/>
            <a:ext cx="5667375" cy="0"/>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grpSp>
        <p:nvGrpSpPr>
          <p:cNvPr id="8" name="Group 7"/>
          <p:cNvGrpSpPr/>
          <p:nvPr/>
        </p:nvGrpSpPr>
        <p:grpSpPr>
          <a:xfrm>
            <a:off x="3402323" y="2704408"/>
            <a:ext cx="3783470" cy="350730"/>
            <a:chOff x="3554723" y="2856808"/>
            <a:chExt cx="3783470" cy="350730"/>
          </a:xfrm>
        </p:grpSpPr>
        <p:sp>
          <p:nvSpPr>
            <p:cNvPr id="25" name="Oval 24"/>
            <p:cNvSpPr/>
            <p:nvPr/>
          </p:nvSpPr>
          <p:spPr bwMode="auto">
            <a:xfrm>
              <a:off x="4202423" y="2862593"/>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26" name="Oval 25"/>
            <p:cNvSpPr/>
            <p:nvPr/>
          </p:nvSpPr>
          <p:spPr bwMode="auto">
            <a:xfrm>
              <a:off x="6996423" y="286576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27" name="Oval 26"/>
            <p:cNvSpPr/>
            <p:nvPr/>
          </p:nvSpPr>
          <p:spPr bwMode="auto">
            <a:xfrm>
              <a:off x="3554723" y="28568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28" name="Oval 27"/>
            <p:cNvSpPr/>
            <p:nvPr/>
          </p:nvSpPr>
          <p:spPr bwMode="auto">
            <a:xfrm>
              <a:off x="4983473" y="28568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grpSp>
      <p:grpSp>
        <p:nvGrpSpPr>
          <p:cNvPr id="6" name="Group 5"/>
          <p:cNvGrpSpPr/>
          <p:nvPr/>
        </p:nvGrpSpPr>
        <p:grpSpPr>
          <a:xfrm>
            <a:off x="3402323" y="2704408"/>
            <a:ext cx="3783470" cy="350730"/>
            <a:chOff x="3402323" y="2704408"/>
            <a:chExt cx="3783470" cy="350730"/>
          </a:xfrm>
        </p:grpSpPr>
        <p:sp>
          <p:nvSpPr>
            <p:cNvPr id="16" name="Oval 15"/>
            <p:cNvSpPr/>
            <p:nvPr/>
          </p:nvSpPr>
          <p:spPr bwMode="auto">
            <a:xfrm>
              <a:off x="4050023" y="2710193"/>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AT" sz="1800" b="1" i="0" u="none" strike="noStrike" cap="none" normalizeH="0" baseline="0" dirty="0" smtClean="0">
                  <a:ln>
                    <a:noFill/>
                  </a:ln>
                  <a:solidFill>
                    <a:schemeClr val="tx1"/>
                  </a:solidFill>
                  <a:effectLst/>
                  <a:latin typeface="Arial" charset="0"/>
                </a:rPr>
                <a:t>0</a:t>
              </a:r>
            </a:p>
          </p:txBody>
        </p:sp>
        <p:sp>
          <p:nvSpPr>
            <p:cNvPr id="45" name="Oval 44"/>
            <p:cNvSpPr/>
            <p:nvPr/>
          </p:nvSpPr>
          <p:spPr bwMode="auto">
            <a:xfrm>
              <a:off x="6844023" y="271336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AT" sz="1800" b="1" i="0" u="none" strike="noStrike" cap="none" normalizeH="0" baseline="0" dirty="0" smtClean="0">
                  <a:ln>
                    <a:noFill/>
                  </a:ln>
                  <a:solidFill>
                    <a:schemeClr val="tx1"/>
                  </a:solidFill>
                  <a:effectLst/>
                  <a:latin typeface="Arial" charset="0"/>
                </a:rPr>
                <a:t>0</a:t>
              </a:r>
            </a:p>
          </p:txBody>
        </p:sp>
        <p:sp>
          <p:nvSpPr>
            <p:cNvPr id="47" name="Oval 46"/>
            <p:cNvSpPr/>
            <p:nvPr/>
          </p:nvSpPr>
          <p:spPr bwMode="auto">
            <a:xfrm>
              <a:off x="3402323"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AT" sz="1800" b="1" i="0" u="none" strike="noStrike" cap="none" normalizeH="0" baseline="0" dirty="0" smtClean="0">
                  <a:ln>
                    <a:noFill/>
                  </a:ln>
                  <a:solidFill>
                    <a:schemeClr val="tx1"/>
                  </a:solidFill>
                  <a:effectLst/>
                  <a:latin typeface="Arial" charset="0"/>
                </a:rPr>
                <a:t>0</a:t>
              </a:r>
            </a:p>
          </p:txBody>
        </p:sp>
        <p:sp>
          <p:nvSpPr>
            <p:cNvPr id="48" name="Oval 47"/>
            <p:cNvSpPr/>
            <p:nvPr/>
          </p:nvSpPr>
          <p:spPr bwMode="auto">
            <a:xfrm>
              <a:off x="4831073"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AT" sz="1800" b="1" i="0" u="none" strike="noStrike" cap="none" normalizeH="0" baseline="0" dirty="0" smtClean="0">
                  <a:ln>
                    <a:noFill/>
                  </a:ln>
                  <a:solidFill>
                    <a:schemeClr val="tx1"/>
                  </a:solidFill>
                  <a:effectLst/>
                  <a:latin typeface="Arial" charset="0"/>
                </a:rPr>
                <a:t>0</a:t>
              </a:r>
            </a:p>
          </p:txBody>
        </p:sp>
      </p:grpSp>
      <p:grpSp>
        <p:nvGrpSpPr>
          <p:cNvPr id="11" name="Group 10"/>
          <p:cNvGrpSpPr/>
          <p:nvPr/>
        </p:nvGrpSpPr>
        <p:grpSpPr>
          <a:xfrm>
            <a:off x="2875906" y="3046176"/>
            <a:ext cx="4530734" cy="976569"/>
            <a:chOff x="2875906" y="3046176"/>
            <a:chExt cx="4530734" cy="976569"/>
          </a:xfrm>
        </p:grpSpPr>
        <p:cxnSp>
          <p:nvCxnSpPr>
            <p:cNvPr id="56" name="Straight Connector 55"/>
            <p:cNvCxnSpPr>
              <a:stCxn id="16" idx="4"/>
            </p:cNvCxnSpPr>
            <p:nvPr/>
          </p:nvCxnSpPr>
          <p:spPr bwMode="auto">
            <a:xfrm>
              <a:off x="4220908" y="3051963"/>
              <a:ext cx="0" cy="5980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a:off x="5001958" y="3046178"/>
              <a:ext cx="0" cy="5980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3573208" y="3046177"/>
              <a:ext cx="0" cy="5980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a:off x="7027713" y="3046176"/>
              <a:ext cx="0" cy="59801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1" name="TextBox 60"/>
            <p:cNvSpPr txBox="1"/>
            <p:nvPr/>
          </p:nvSpPr>
          <p:spPr>
            <a:xfrm>
              <a:off x="2875906" y="3561080"/>
              <a:ext cx="4530734" cy="461665"/>
            </a:xfrm>
            <a:prstGeom prst="rect">
              <a:avLst/>
            </a:prstGeom>
            <a:noFill/>
          </p:spPr>
          <p:txBody>
            <a:bodyPr wrap="square" rtlCol="0">
              <a:spAutoFit/>
            </a:bodyPr>
            <a:lstStyle/>
            <a:p>
              <a:r>
                <a:rPr lang="de-AT" sz="2400" b="1" dirty="0" smtClean="0"/>
                <a:t>   -0.3   0.0    0.4                   1.0</a:t>
              </a:r>
              <a:endParaRPr lang="de-AT" sz="2400" b="1" dirty="0"/>
            </a:p>
          </p:txBody>
        </p:sp>
      </p:grpSp>
    </p:spTree>
    <p:extLst>
      <p:ext uri="{BB962C8B-B14F-4D97-AF65-F5344CB8AC3E}">
        <p14:creationId xmlns:p14="http://schemas.microsoft.com/office/powerpoint/2010/main" val="351577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6">
                                            <p:txEl>
                                              <p:pRg st="5" end="5"/>
                                            </p:txEl>
                                          </p:spTgt>
                                        </p:tgtEl>
                                        <p:attrNameLst>
                                          <p:attrName>style.visibility</p:attrName>
                                        </p:attrNameLst>
                                      </p:cBhvr>
                                      <p:to>
                                        <p:strVal val="visible"/>
                                      </p:to>
                                    </p:set>
                                    <p:animEffect transition="in" filter="fade">
                                      <p:cBhvr>
                                        <p:cTn id="10" dur="500"/>
                                        <p:tgtEl>
                                          <p:spTgt spid="46">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46">
                                            <p:txEl>
                                              <p:pRg st="6" end="6"/>
                                            </p:txEl>
                                          </p:spTgt>
                                        </p:tgtEl>
                                        <p:attrNameLst>
                                          <p:attrName>style.visibility</p:attrName>
                                        </p:attrNameLst>
                                      </p:cBhvr>
                                      <p:to>
                                        <p:strVal val="visible"/>
                                      </p:to>
                                    </p:set>
                                    <p:animEffect transition="in" filter="fade">
                                      <p:cBhvr>
                                        <p:cTn id="18" dur="500"/>
                                        <p:tgtEl>
                                          <p:spTgt spid="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31"/>
          <p:cNvSpPr>
            <a:spLocks noGrp="1"/>
          </p:cNvSpPr>
          <p:nvPr>
            <p:ph idx="1"/>
          </p:nvPr>
        </p:nvSpPr>
        <p:spPr>
          <a:xfrm>
            <a:off x="191410" y="968587"/>
            <a:ext cx="9450181" cy="5838613"/>
          </a:xfrm>
        </p:spPr>
        <p:txBody>
          <a:bodyPr/>
          <a:lstStyle/>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r>
              <a:rPr lang="en-US" dirty="0" smtClean="0"/>
              <a:t>In parallel for all edges</a:t>
            </a:r>
          </a:p>
          <a:p>
            <a:pPr>
              <a:tabLst>
                <a:tab pos="714375" algn="l"/>
              </a:tabLst>
            </a:pPr>
            <a:r>
              <a:rPr lang="en-US" dirty="0" smtClean="0"/>
              <a:t>Unordered output </a:t>
            </a:r>
            <a:r>
              <a:rPr lang="en-US" dirty="0" smtClean="0">
                <a:sym typeface="Wingdings" pitchFamily="2" charset="2"/>
              </a:rPr>
              <a:t> global sort performed</a:t>
            </a:r>
            <a:endParaRPr lang="en-US" dirty="0"/>
          </a:p>
        </p:txBody>
      </p:sp>
      <p:sp>
        <p:nvSpPr>
          <p:cNvPr id="2" name="Title 1"/>
          <p:cNvSpPr>
            <a:spLocks noGrp="1"/>
          </p:cNvSpPr>
          <p:nvPr>
            <p:ph type="title"/>
          </p:nvPr>
        </p:nvSpPr>
        <p:spPr/>
        <p:txBody>
          <a:bodyPr/>
          <a:lstStyle/>
          <a:p>
            <a:r>
              <a:rPr lang="en-US" dirty="0" smtClean="0"/>
              <a:t>Intersection</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18</a:t>
            </a:fld>
            <a:endParaRPr lang="de-AT" dirty="0"/>
          </a:p>
        </p:txBody>
      </p:sp>
      <p:grpSp>
        <p:nvGrpSpPr>
          <p:cNvPr id="9" name="Group 8" hidden="1"/>
          <p:cNvGrpSpPr/>
          <p:nvPr/>
        </p:nvGrpSpPr>
        <p:grpSpPr>
          <a:xfrm>
            <a:off x="3314176" y="1585678"/>
            <a:ext cx="3695700" cy="1778000"/>
            <a:chOff x="2085518" y="1193800"/>
            <a:chExt cx="3695700" cy="1778000"/>
          </a:xfrm>
        </p:grpSpPr>
        <p:sp>
          <p:nvSpPr>
            <p:cNvPr id="3" name="Isosceles Triangle 2"/>
            <p:cNvSpPr/>
            <p:nvPr/>
          </p:nvSpPr>
          <p:spPr bwMode="auto">
            <a:xfrm>
              <a:off x="2987218" y="11938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7" name="Isosceles Triangle 6"/>
            <p:cNvSpPr/>
            <p:nvPr/>
          </p:nvSpPr>
          <p:spPr bwMode="auto">
            <a:xfrm>
              <a:off x="2085518" y="1193800"/>
              <a:ext cx="1950364" cy="1778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grpSp>
        <p:nvGrpSpPr>
          <p:cNvPr id="10" name="Group 9"/>
          <p:cNvGrpSpPr/>
          <p:nvPr/>
        </p:nvGrpSpPr>
        <p:grpSpPr>
          <a:xfrm>
            <a:off x="3319208" y="1585678"/>
            <a:ext cx="3695700" cy="1778000"/>
            <a:chOff x="2237918" y="1346200"/>
            <a:chExt cx="3695700" cy="1778000"/>
          </a:xfrm>
        </p:grpSpPr>
        <p:sp>
          <p:nvSpPr>
            <p:cNvPr id="32" name="Isosceles Triangle 2"/>
            <p:cNvSpPr/>
            <p:nvPr/>
          </p:nvSpPr>
          <p:spPr bwMode="auto">
            <a:xfrm>
              <a:off x="3139618" y="13462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5" name="Isosceles Triangle 34"/>
            <p:cNvSpPr/>
            <p:nvPr/>
          </p:nvSpPr>
          <p:spPr bwMode="auto">
            <a:xfrm>
              <a:off x="2237918" y="1346200"/>
              <a:ext cx="1950364" cy="1778000"/>
            </a:xfrm>
            <a:prstGeom prst="triangl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cxnSp>
        <p:nvCxnSpPr>
          <p:cNvPr id="12" name="Straight Connector 11"/>
          <p:cNvCxnSpPr/>
          <p:nvPr/>
        </p:nvCxnSpPr>
        <p:spPr bwMode="auto">
          <a:xfrm>
            <a:off x="2681490" y="2881078"/>
            <a:ext cx="5667375" cy="0"/>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cxnSp>
        <p:nvCxnSpPr>
          <p:cNvPr id="29" name="Straight Connector 28"/>
          <p:cNvCxnSpPr/>
          <p:nvPr/>
        </p:nvCxnSpPr>
        <p:spPr bwMode="auto">
          <a:xfrm flipH="1" flipV="1">
            <a:off x="4086983" y="1193799"/>
            <a:ext cx="3765379" cy="2169879"/>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cxnSp>
        <p:nvCxnSpPr>
          <p:cNvPr id="30" name="Straight Connector 29"/>
          <p:cNvCxnSpPr/>
          <p:nvPr/>
        </p:nvCxnSpPr>
        <p:spPr bwMode="auto">
          <a:xfrm flipH="1">
            <a:off x="3748995" y="1193799"/>
            <a:ext cx="1183217" cy="2806701"/>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cxnSp>
        <p:nvCxnSpPr>
          <p:cNvPr id="31" name="Straight Connector 30"/>
          <p:cNvCxnSpPr/>
          <p:nvPr/>
        </p:nvCxnSpPr>
        <p:spPr bwMode="auto">
          <a:xfrm>
            <a:off x="2781300" y="3363678"/>
            <a:ext cx="3188372" cy="0"/>
          </a:xfrm>
          <a:prstGeom prst="line">
            <a:avLst/>
          </a:prstGeom>
          <a:solidFill>
            <a:schemeClr val="accent1"/>
          </a:solidFill>
          <a:ln w="57150" cap="flat" cmpd="sng" algn="ctr">
            <a:solidFill>
              <a:srgbClr val="002060"/>
            </a:solidFill>
            <a:prstDash val="sysDash"/>
            <a:round/>
            <a:headEnd type="none" w="med" len="med"/>
            <a:tailEnd type="arrow" w="med" len="med"/>
          </a:ln>
          <a:effectLst/>
        </p:spPr>
      </p:cxnSp>
      <p:cxnSp>
        <p:nvCxnSpPr>
          <p:cNvPr id="33" name="Straight Connector 32"/>
          <p:cNvCxnSpPr/>
          <p:nvPr/>
        </p:nvCxnSpPr>
        <p:spPr bwMode="auto">
          <a:xfrm flipH="1" flipV="1">
            <a:off x="3955933" y="968587"/>
            <a:ext cx="1586297" cy="2892213"/>
          </a:xfrm>
          <a:prstGeom prst="line">
            <a:avLst/>
          </a:prstGeom>
          <a:solidFill>
            <a:schemeClr val="accent1"/>
          </a:solidFill>
          <a:ln w="57150" cap="flat" cmpd="sng" algn="ctr">
            <a:solidFill>
              <a:srgbClr val="002060"/>
            </a:solidFill>
            <a:prstDash val="sysDash"/>
            <a:round/>
            <a:headEnd type="none" w="med" len="med"/>
            <a:tailEnd type="arrow" w="med" len="med"/>
          </a:ln>
          <a:effectLst/>
        </p:spPr>
      </p:cxnSp>
      <p:cxnSp>
        <p:nvCxnSpPr>
          <p:cNvPr id="34" name="Straight Connector 33"/>
          <p:cNvCxnSpPr/>
          <p:nvPr/>
        </p:nvCxnSpPr>
        <p:spPr bwMode="auto">
          <a:xfrm flipH="1">
            <a:off x="3048000" y="1066800"/>
            <a:ext cx="1532448" cy="2779692"/>
          </a:xfrm>
          <a:prstGeom prst="line">
            <a:avLst/>
          </a:prstGeom>
          <a:solidFill>
            <a:schemeClr val="accent1"/>
          </a:solidFill>
          <a:ln w="57150" cap="flat" cmpd="sng" algn="ctr">
            <a:solidFill>
              <a:srgbClr val="002060"/>
            </a:solidFill>
            <a:prstDash val="sysDash"/>
            <a:round/>
            <a:headEnd type="none" w="med" len="med"/>
            <a:tailEnd type="arrow" w="med" len="med"/>
          </a:ln>
          <a:effectLst/>
        </p:spPr>
      </p:cxnSp>
      <p:sp>
        <p:nvSpPr>
          <p:cNvPr id="54" name="Oval 53"/>
          <p:cNvSpPr/>
          <p:nvPr/>
        </p:nvSpPr>
        <p:spPr bwMode="auto">
          <a:xfrm>
            <a:off x="4056722"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3407225"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57" name="Oval 56"/>
          <p:cNvSpPr/>
          <p:nvPr/>
        </p:nvSpPr>
        <p:spPr bwMode="auto">
          <a:xfrm>
            <a:off x="4831073"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62" name="Oval 61"/>
          <p:cNvSpPr/>
          <p:nvPr/>
        </p:nvSpPr>
        <p:spPr bwMode="auto">
          <a:xfrm>
            <a:off x="6838991" y="2710193"/>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63" name="Oval 62"/>
          <p:cNvSpPr/>
          <p:nvPr/>
        </p:nvSpPr>
        <p:spPr bwMode="auto">
          <a:xfrm>
            <a:off x="4590442" y="1414793"/>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64" name="Oval 63"/>
          <p:cNvSpPr/>
          <p:nvPr/>
        </p:nvSpPr>
        <p:spPr bwMode="auto">
          <a:xfrm>
            <a:off x="4409563" y="18916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65" name="Oval 64"/>
          <p:cNvSpPr/>
          <p:nvPr/>
        </p:nvSpPr>
        <p:spPr bwMode="auto">
          <a:xfrm>
            <a:off x="3874106" y="319857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66" name="Oval 65"/>
          <p:cNvSpPr/>
          <p:nvPr/>
        </p:nvSpPr>
        <p:spPr bwMode="auto">
          <a:xfrm>
            <a:off x="3148323" y="3198578"/>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68" name="Oval 67"/>
          <p:cNvSpPr/>
          <p:nvPr/>
        </p:nvSpPr>
        <p:spPr bwMode="auto">
          <a:xfrm>
            <a:off x="5093655" y="3215241"/>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69" name="Oval 68"/>
          <p:cNvSpPr/>
          <p:nvPr/>
        </p:nvSpPr>
        <p:spPr bwMode="auto">
          <a:xfrm>
            <a:off x="4831073" y="2714156"/>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70" name="Oval 69"/>
          <p:cNvSpPr/>
          <p:nvPr/>
        </p:nvSpPr>
        <p:spPr bwMode="auto">
          <a:xfrm>
            <a:off x="4419557" y="1891608"/>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71" name="Oval 70"/>
          <p:cNvSpPr/>
          <p:nvPr/>
        </p:nvSpPr>
        <p:spPr bwMode="auto">
          <a:xfrm>
            <a:off x="4123505" y="1414793"/>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66100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xEl>
                                              <p:pRg st="5" end="5"/>
                                            </p:txEl>
                                          </p:spTgt>
                                        </p:tgtEl>
                                        <p:attrNameLst>
                                          <p:attrName>style.visibility</p:attrName>
                                        </p:attrNameLst>
                                      </p:cBhvr>
                                      <p:to>
                                        <p:strVal val="visible"/>
                                      </p:to>
                                    </p:set>
                                    <p:animEffect transition="in" filter="fade">
                                      <p:cBhvr>
                                        <p:cTn id="7" dur="500"/>
                                        <p:tgtEl>
                                          <p:spTgt spid="46">
                                            <p:txEl>
                                              <p:pRg st="5" end="5"/>
                                            </p:txEl>
                                          </p:spTgt>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54"/>
                                        </p:tgtEl>
                                      </p:cBhvr>
                                    </p:animEffect>
                                    <p:set>
                                      <p:cBhvr>
                                        <p:cTn id="14" dur="1" fill="hold">
                                          <p:stCondLst>
                                            <p:cond delay="499"/>
                                          </p:stCondLst>
                                        </p:cTn>
                                        <p:tgtEl>
                                          <p:spTgt spid="54"/>
                                        </p:tgtEl>
                                        <p:attrNameLst>
                                          <p:attrName>style.visibility</p:attrName>
                                        </p:attrNameLst>
                                      </p:cBhvr>
                                      <p:to>
                                        <p:strVal val="hidden"/>
                                      </p:to>
                                    </p:set>
                                  </p:childTnLst>
                                </p:cTn>
                              </p:par>
                              <p:par>
                                <p:cTn id="15" presetID="10" presetClass="exit" presetSubtype="0" fill="hold" grpId="2" nodeType="withEffect">
                                  <p:stCondLst>
                                    <p:cond delay="0"/>
                                  </p:stCondLst>
                                  <p:childTnLst>
                                    <p:animEffect transition="out" filter="fade">
                                      <p:cBhvr>
                                        <p:cTn id="16" dur="500"/>
                                        <p:tgtEl>
                                          <p:spTgt spid="62"/>
                                        </p:tgtEl>
                                      </p:cBhvr>
                                    </p:animEffect>
                                    <p:set>
                                      <p:cBhvr>
                                        <p:cTn id="17" dur="1" fill="hold">
                                          <p:stCondLst>
                                            <p:cond delay="499"/>
                                          </p:stCondLst>
                                        </p:cTn>
                                        <p:tgtEl>
                                          <p:spTgt spid="62"/>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55"/>
                                        </p:tgtEl>
                                      </p:cBhvr>
                                    </p:animEffect>
                                    <p:set>
                                      <p:cBhvr>
                                        <p:cTn id="20" dur="1" fill="hold">
                                          <p:stCondLst>
                                            <p:cond delay="499"/>
                                          </p:stCondLst>
                                        </p:cTn>
                                        <p:tgtEl>
                                          <p:spTgt spid="55"/>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57"/>
                                        </p:tgtEl>
                                      </p:cBhvr>
                                    </p:animEffect>
                                    <p:set>
                                      <p:cBhvr>
                                        <p:cTn id="23" dur="1" fill="hold">
                                          <p:stCondLst>
                                            <p:cond delay="499"/>
                                          </p:stCondLst>
                                        </p:cTn>
                                        <p:tgtEl>
                                          <p:spTgt spid="57"/>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childTnLst>
                          </p:cTn>
                        </p:par>
                        <p:par>
                          <p:cTn id="34" fill="hold">
                            <p:stCondLst>
                              <p:cond delay="1500"/>
                            </p:stCondLst>
                            <p:childTnLst>
                              <p:par>
                                <p:cTn id="35" presetID="10" presetClass="exit" presetSubtype="0" fill="hold" grpId="1" nodeType="afterEffect">
                                  <p:stCondLst>
                                    <p:cond delay="0"/>
                                  </p:stCondLst>
                                  <p:childTnLst>
                                    <p:animEffect transition="out" filter="fade">
                                      <p:cBhvr>
                                        <p:cTn id="36" dur="500"/>
                                        <p:tgtEl>
                                          <p:spTgt spid="62"/>
                                        </p:tgtEl>
                                      </p:cBhvr>
                                    </p:animEffect>
                                    <p:set>
                                      <p:cBhvr>
                                        <p:cTn id="37" dur="1" fill="hold">
                                          <p:stCondLst>
                                            <p:cond delay="499"/>
                                          </p:stCondLst>
                                        </p:cTn>
                                        <p:tgtEl>
                                          <p:spTgt spid="6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3"/>
                                        </p:tgtEl>
                                      </p:cBhvr>
                                    </p:animEffect>
                                    <p:set>
                                      <p:cBhvr>
                                        <p:cTn id="43" dur="1" fill="hold">
                                          <p:stCondLst>
                                            <p:cond delay="499"/>
                                          </p:stCondLst>
                                        </p:cTn>
                                        <p:tgtEl>
                                          <p:spTgt spid="63"/>
                                        </p:tgtEl>
                                        <p:attrNameLst>
                                          <p:attrName>style.visibility</p:attrName>
                                        </p:attrNameLst>
                                      </p:cBhvr>
                                      <p:to>
                                        <p:strVal val="hidden"/>
                                      </p:to>
                                    </p:set>
                                  </p:childTnLst>
                                </p:cTn>
                              </p:par>
                            </p:childTnLst>
                          </p:cTn>
                        </p:par>
                        <p:par>
                          <p:cTn id="44" fill="hold">
                            <p:stCondLst>
                              <p:cond delay="2000"/>
                            </p:stCondLst>
                            <p:childTnLst>
                              <p:par>
                                <p:cTn id="45" presetID="10" presetClass="entr" presetSubtype="0" fill="hold" grpId="1"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2"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childTnLst>
                          </p:cTn>
                        </p:par>
                        <p:par>
                          <p:cTn id="60" fill="hold">
                            <p:stCondLst>
                              <p:cond delay="2500"/>
                            </p:stCondLst>
                            <p:childTnLst>
                              <p:par>
                                <p:cTn id="61" presetID="10" presetClass="exit" presetSubtype="0" fill="hold" grpId="2" nodeType="afterEffect">
                                  <p:stCondLst>
                                    <p:cond delay="0"/>
                                  </p:stCondLst>
                                  <p:childTnLst>
                                    <p:animEffect transition="out" filter="fade">
                                      <p:cBhvr>
                                        <p:cTn id="62" dur="500"/>
                                        <p:tgtEl>
                                          <p:spTgt spid="54"/>
                                        </p:tgtEl>
                                      </p:cBhvr>
                                    </p:animEffect>
                                    <p:set>
                                      <p:cBhvr>
                                        <p:cTn id="63" dur="1" fill="hold">
                                          <p:stCondLst>
                                            <p:cond delay="499"/>
                                          </p:stCondLst>
                                        </p:cTn>
                                        <p:tgtEl>
                                          <p:spTgt spid="54"/>
                                        </p:tgtEl>
                                        <p:attrNameLst>
                                          <p:attrName>style.visibility</p:attrName>
                                        </p:attrNameLst>
                                      </p:cBhvr>
                                      <p:to>
                                        <p:strVal val="hidden"/>
                                      </p:to>
                                    </p:set>
                                  </p:childTnLst>
                                </p:cTn>
                              </p:par>
                              <p:par>
                                <p:cTn id="64" presetID="10" presetClass="exit" presetSubtype="0" fill="hold" grpId="3" nodeType="withEffect">
                                  <p:stCondLst>
                                    <p:cond delay="0"/>
                                  </p:stCondLst>
                                  <p:childTnLst>
                                    <p:animEffect transition="out" filter="fade">
                                      <p:cBhvr>
                                        <p:cTn id="65" dur="500"/>
                                        <p:tgtEl>
                                          <p:spTgt spid="63"/>
                                        </p:tgtEl>
                                      </p:cBhvr>
                                    </p:animEffect>
                                    <p:set>
                                      <p:cBhvr>
                                        <p:cTn id="66" dur="1" fill="hold">
                                          <p:stCondLst>
                                            <p:cond delay="499"/>
                                          </p:stCondLst>
                                        </p:cTn>
                                        <p:tgtEl>
                                          <p:spTgt spid="63"/>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0"/>
                                        </p:tgtEl>
                                      </p:cBhvr>
                                    </p:animEffect>
                                    <p:set>
                                      <p:cBhvr>
                                        <p:cTn id="69" dur="1" fill="hold">
                                          <p:stCondLst>
                                            <p:cond delay="499"/>
                                          </p:stCondLst>
                                        </p:cTn>
                                        <p:tgtEl>
                                          <p:spTgt spid="30"/>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65"/>
                                        </p:tgtEl>
                                      </p:cBhvr>
                                    </p:animEffect>
                                    <p:set>
                                      <p:cBhvr>
                                        <p:cTn id="72" dur="1" fill="hold">
                                          <p:stCondLst>
                                            <p:cond delay="499"/>
                                          </p:stCondLst>
                                        </p:cTn>
                                        <p:tgtEl>
                                          <p:spTgt spid="65"/>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64"/>
                                        </p:tgtEl>
                                      </p:cBhvr>
                                    </p:animEffect>
                                    <p:set>
                                      <p:cBhvr>
                                        <p:cTn id="75" dur="1" fill="hold">
                                          <p:stCondLst>
                                            <p:cond delay="499"/>
                                          </p:stCondLst>
                                        </p:cTn>
                                        <p:tgtEl>
                                          <p:spTgt spid="64"/>
                                        </p:tgtEl>
                                        <p:attrNameLst>
                                          <p:attrName>style.visibility</p:attrName>
                                        </p:attrNameLst>
                                      </p:cBhvr>
                                      <p:to>
                                        <p:strVal val="hidden"/>
                                      </p:to>
                                    </p:set>
                                  </p:childTnLst>
                                </p:cTn>
                              </p:par>
                            </p:childTnLst>
                          </p:cTn>
                        </p:par>
                        <p:par>
                          <p:cTn id="76" fill="hold">
                            <p:stCondLst>
                              <p:cond delay="3000"/>
                            </p:stCondLst>
                            <p:childTnLst>
                              <p:par>
                                <p:cTn id="77" presetID="10"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500"/>
                                        <p:tgtEl>
                                          <p:spTgt spid="6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fade">
                                      <p:cBhvr>
                                        <p:cTn id="85" dur="500"/>
                                        <p:tgtEl>
                                          <p:spTgt spid="68"/>
                                        </p:tgtEl>
                                      </p:cBhvr>
                                    </p:animEffect>
                                  </p:childTnLst>
                                </p:cTn>
                              </p:par>
                            </p:childTnLst>
                          </p:cTn>
                        </p:par>
                        <p:par>
                          <p:cTn id="86" fill="hold">
                            <p:stCondLst>
                              <p:cond delay="3500"/>
                            </p:stCondLst>
                            <p:childTnLst>
                              <p:par>
                                <p:cTn id="87" presetID="10" presetClass="exit" presetSubtype="0" fill="hold" nodeType="afterEffect">
                                  <p:stCondLst>
                                    <p:cond delay="0"/>
                                  </p:stCondLst>
                                  <p:childTnLst>
                                    <p:animEffect transition="out" filter="fade">
                                      <p:cBhvr>
                                        <p:cTn id="88" dur="500"/>
                                        <p:tgtEl>
                                          <p:spTgt spid="31"/>
                                        </p:tgtEl>
                                      </p:cBhvr>
                                    </p:animEffect>
                                    <p:set>
                                      <p:cBhvr>
                                        <p:cTn id="89" dur="1" fill="hold">
                                          <p:stCondLst>
                                            <p:cond delay="499"/>
                                          </p:stCondLst>
                                        </p:cTn>
                                        <p:tgtEl>
                                          <p:spTgt spid="31"/>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66"/>
                                        </p:tgtEl>
                                      </p:cBhvr>
                                    </p:animEffect>
                                    <p:set>
                                      <p:cBhvr>
                                        <p:cTn id="92" dur="1" fill="hold">
                                          <p:stCondLst>
                                            <p:cond delay="499"/>
                                          </p:stCondLst>
                                        </p:cTn>
                                        <p:tgtEl>
                                          <p:spTgt spid="66"/>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68"/>
                                        </p:tgtEl>
                                      </p:cBhvr>
                                    </p:animEffect>
                                    <p:set>
                                      <p:cBhvr>
                                        <p:cTn id="95" dur="1" fill="hold">
                                          <p:stCondLst>
                                            <p:cond delay="499"/>
                                          </p:stCondLst>
                                        </p:cTn>
                                        <p:tgtEl>
                                          <p:spTgt spid="68"/>
                                        </p:tgtEl>
                                        <p:attrNameLst>
                                          <p:attrName>style.visibility</p:attrName>
                                        </p:attrNameLst>
                                      </p:cBhvr>
                                      <p:to>
                                        <p:strVal val="hidden"/>
                                      </p:to>
                                    </p:set>
                                  </p:childTnLst>
                                </p:cTn>
                              </p:par>
                            </p:childTnLst>
                          </p:cTn>
                        </p:par>
                        <p:par>
                          <p:cTn id="96" fill="hold">
                            <p:stCondLst>
                              <p:cond delay="4000"/>
                            </p:stCondLst>
                            <p:childTnLst>
                              <p:par>
                                <p:cTn id="97" presetID="10" presetClass="entr" presetSubtype="0" fill="hold" grpId="2" nodeType="after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fade">
                                      <p:cBhvr>
                                        <p:cTn id="99" dur="500"/>
                                        <p:tgtEl>
                                          <p:spTgt spid="6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500"/>
                                        <p:tgtEl>
                                          <p:spTgt spid="6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animEffect transition="in" filter="fade">
                                      <p:cBhvr>
                                        <p:cTn id="105" dur="500"/>
                                        <p:tgtEl>
                                          <p:spTgt spid="70"/>
                                        </p:tgtEl>
                                      </p:cBhvr>
                                    </p:animEffect>
                                  </p:childTnLst>
                                </p:cTn>
                              </p:par>
                              <p:par>
                                <p:cTn id="106" presetID="10" presetClass="entr" presetSubtype="0" fill="hold" nodeType="withEffect">
                                  <p:stCondLst>
                                    <p:cond delay="0"/>
                                  </p:stCondLst>
                                  <p:childTnLst>
                                    <p:set>
                                      <p:cBhvr>
                                        <p:cTn id="107" dur="1" fill="hold">
                                          <p:stCondLst>
                                            <p:cond delay="0"/>
                                          </p:stCondLst>
                                        </p:cTn>
                                        <p:tgtEl>
                                          <p:spTgt spid="46">
                                            <p:txEl>
                                              <p:pRg st="6" end="6"/>
                                            </p:txEl>
                                          </p:spTgt>
                                        </p:tgtEl>
                                        <p:attrNameLst>
                                          <p:attrName>style.visibility</p:attrName>
                                        </p:attrNameLst>
                                      </p:cBhvr>
                                      <p:to>
                                        <p:strVal val="visible"/>
                                      </p:to>
                                    </p:set>
                                    <p:animEffect transition="in" filter="fade">
                                      <p:cBhvr>
                                        <p:cTn id="108" dur="500"/>
                                        <p:tgtEl>
                                          <p:spTgt spid="46">
                                            <p:txEl>
                                              <p:pRg st="6" end="6"/>
                                            </p:tx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fade">
                                      <p:cBhvr>
                                        <p:cTn id="111" dur="500"/>
                                        <p:tgtEl>
                                          <p:spTgt spid="71"/>
                                        </p:tgtEl>
                                      </p:cBhvr>
                                    </p:animEffect>
                                  </p:childTnLst>
                                </p:cTn>
                              </p:par>
                              <p:par>
                                <p:cTn id="112" presetID="10"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500"/>
                                        <p:tgtEl>
                                          <p:spTgt spid="33"/>
                                        </p:tgtEl>
                                      </p:cBhvr>
                                    </p:animEffect>
                                  </p:childTnLst>
                                </p:cTn>
                              </p:par>
                            </p:childTnLst>
                          </p:cTn>
                        </p:par>
                        <p:par>
                          <p:cTn id="115" fill="hold">
                            <p:stCondLst>
                              <p:cond delay="4500"/>
                            </p:stCondLst>
                            <p:childTnLst>
                              <p:par>
                                <p:cTn id="116" presetID="10" presetClass="exit" presetSubtype="0" fill="hold" grpId="1" nodeType="afterEffect">
                                  <p:stCondLst>
                                    <p:cond delay="0"/>
                                  </p:stCondLst>
                                  <p:childTnLst>
                                    <p:animEffect transition="out" filter="fade">
                                      <p:cBhvr>
                                        <p:cTn id="117" dur="500"/>
                                        <p:tgtEl>
                                          <p:spTgt spid="69"/>
                                        </p:tgtEl>
                                      </p:cBhvr>
                                    </p:animEffect>
                                    <p:set>
                                      <p:cBhvr>
                                        <p:cTn id="118" dur="1" fill="hold">
                                          <p:stCondLst>
                                            <p:cond delay="499"/>
                                          </p:stCondLst>
                                        </p:cTn>
                                        <p:tgtEl>
                                          <p:spTgt spid="69"/>
                                        </p:tgtEl>
                                        <p:attrNameLst>
                                          <p:attrName>style.visibility</p:attrName>
                                        </p:attrNameLst>
                                      </p:cBhvr>
                                      <p:to>
                                        <p:strVal val="hidden"/>
                                      </p:to>
                                    </p:set>
                                  </p:childTnLst>
                                </p:cTn>
                              </p:par>
                              <p:par>
                                <p:cTn id="119" presetID="10" presetClass="exit" presetSubtype="0" fill="hold" grpId="3" nodeType="withEffect">
                                  <p:stCondLst>
                                    <p:cond delay="0"/>
                                  </p:stCondLst>
                                  <p:childTnLst>
                                    <p:animEffect transition="out" filter="fade">
                                      <p:cBhvr>
                                        <p:cTn id="120" dur="500"/>
                                        <p:tgtEl>
                                          <p:spTgt spid="68"/>
                                        </p:tgtEl>
                                      </p:cBhvr>
                                    </p:animEffect>
                                    <p:set>
                                      <p:cBhvr>
                                        <p:cTn id="121" dur="1" fill="hold">
                                          <p:stCondLst>
                                            <p:cond delay="499"/>
                                          </p:stCondLst>
                                        </p:cTn>
                                        <p:tgtEl>
                                          <p:spTgt spid="68"/>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70"/>
                                        </p:tgtEl>
                                      </p:cBhvr>
                                    </p:animEffect>
                                    <p:set>
                                      <p:cBhvr>
                                        <p:cTn id="124" dur="1" fill="hold">
                                          <p:stCondLst>
                                            <p:cond delay="499"/>
                                          </p:stCondLst>
                                        </p:cTn>
                                        <p:tgtEl>
                                          <p:spTgt spid="70"/>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71"/>
                                        </p:tgtEl>
                                      </p:cBhvr>
                                    </p:animEffect>
                                    <p:set>
                                      <p:cBhvr>
                                        <p:cTn id="127" dur="1" fill="hold">
                                          <p:stCondLst>
                                            <p:cond delay="499"/>
                                          </p:stCondLst>
                                        </p:cTn>
                                        <p:tgtEl>
                                          <p:spTgt spid="71"/>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33"/>
                                        </p:tgtEl>
                                      </p:cBhvr>
                                    </p:animEffect>
                                    <p:set>
                                      <p:cBhvr>
                                        <p:cTn id="130" dur="1" fill="hold">
                                          <p:stCondLst>
                                            <p:cond delay="499"/>
                                          </p:stCondLst>
                                        </p:cTn>
                                        <p:tgtEl>
                                          <p:spTgt spid="33"/>
                                        </p:tgtEl>
                                        <p:attrNameLst>
                                          <p:attrName>style.visibility</p:attrName>
                                        </p:attrNameLst>
                                      </p:cBhvr>
                                      <p:to>
                                        <p:strVal val="hidden"/>
                                      </p:to>
                                    </p:set>
                                  </p:childTnLst>
                                </p:cTn>
                              </p:par>
                            </p:childTnLst>
                          </p:cTn>
                        </p:par>
                        <p:par>
                          <p:cTn id="131" fill="hold">
                            <p:stCondLst>
                              <p:cond delay="5000"/>
                            </p:stCondLst>
                            <p:childTnLst>
                              <p:par>
                                <p:cTn id="132" presetID="10" presetClass="entr" presetSubtype="0" fill="hold" grpId="2" nodeType="after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fade">
                                      <p:cBhvr>
                                        <p:cTn id="134" dur="500"/>
                                        <p:tgtEl>
                                          <p:spTgt spid="66"/>
                                        </p:tgtEl>
                                      </p:cBhvr>
                                    </p:animEffect>
                                  </p:childTnLst>
                                </p:cTn>
                              </p:par>
                              <p:par>
                                <p:cTn id="135" presetID="10" presetClass="entr" presetSubtype="0" fill="hold" grpId="2" nodeType="withEffect">
                                  <p:stCondLst>
                                    <p:cond delay="0"/>
                                  </p:stCondLst>
                                  <p:childTnLst>
                                    <p:set>
                                      <p:cBhvr>
                                        <p:cTn id="136" dur="1" fill="hold">
                                          <p:stCondLst>
                                            <p:cond delay="0"/>
                                          </p:stCondLst>
                                        </p:cTn>
                                        <p:tgtEl>
                                          <p:spTgt spid="71"/>
                                        </p:tgtEl>
                                        <p:attrNameLst>
                                          <p:attrName>style.visibility</p:attrName>
                                        </p:attrNameLst>
                                      </p:cBhvr>
                                      <p:to>
                                        <p:strVal val="visible"/>
                                      </p:to>
                                    </p:set>
                                    <p:animEffect transition="in" filter="fade">
                                      <p:cBhvr>
                                        <p:cTn id="137" dur="500"/>
                                        <p:tgtEl>
                                          <p:spTgt spid="71"/>
                                        </p:tgtEl>
                                      </p:cBhvr>
                                    </p:animEffect>
                                  </p:childTnLst>
                                </p:cTn>
                              </p:par>
                              <p:par>
                                <p:cTn id="138" presetID="10" presetClass="entr" presetSubtype="0" fill="hold"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500"/>
                                        <p:tgtEl>
                                          <p:spTgt spid="34"/>
                                        </p:tgtEl>
                                      </p:cBhvr>
                                    </p:animEffect>
                                  </p:childTnLst>
                                </p:cTn>
                              </p:par>
                            </p:childTnLst>
                          </p:cTn>
                        </p:par>
                        <p:par>
                          <p:cTn id="141" fill="hold">
                            <p:stCondLst>
                              <p:cond delay="5500"/>
                            </p:stCondLst>
                            <p:childTnLst>
                              <p:par>
                                <p:cTn id="142" presetID="10" presetClass="exit" presetSubtype="0" fill="hold" grpId="3" nodeType="afterEffect">
                                  <p:stCondLst>
                                    <p:cond delay="0"/>
                                  </p:stCondLst>
                                  <p:childTnLst>
                                    <p:animEffect transition="out" filter="fade">
                                      <p:cBhvr>
                                        <p:cTn id="143" dur="500"/>
                                        <p:tgtEl>
                                          <p:spTgt spid="66"/>
                                        </p:tgtEl>
                                      </p:cBhvr>
                                    </p:animEffect>
                                    <p:set>
                                      <p:cBhvr>
                                        <p:cTn id="144" dur="1" fill="hold">
                                          <p:stCondLst>
                                            <p:cond delay="499"/>
                                          </p:stCondLst>
                                        </p:cTn>
                                        <p:tgtEl>
                                          <p:spTgt spid="66"/>
                                        </p:tgtEl>
                                        <p:attrNameLst>
                                          <p:attrName>style.visibility</p:attrName>
                                        </p:attrNameLst>
                                      </p:cBhvr>
                                      <p:to>
                                        <p:strVal val="hidden"/>
                                      </p:to>
                                    </p:set>
                                  </p:childTnLst>
                                </p:cTn>
                              </p:par>
                              <p:par>
                                <p:cTn id="145" presetID="10" presetClass="exit" presetSubtype="0" fill="hold" grpId="3" nodeType="withEffect">
                                  <p:stCondLst>
                                    <p:cond delay="0"/>
                                  </p:stCondLst>
                                  <p:childTnLst>
                                    <p:animEffect transition="out" filter="fade">
                                      <p:cBhvr>
                                        <p:cTn id="146" dur="500"/>
                                        <p:tgtEl>
                                          <p:spTgt spid="71"/>
                                        </p:tgtEl>
                                      </p:cBhvr>
                                    </p:animEffect>
                                    <p:set>
                                      <p:cBhvr>
                                        <p:cTn id="147" dur="1" fill="hold">
                                          <p:stCondLst>
                                            <p:cond delay="499"/>
                                          </p:stCondLst>
                                        </p:cTn>
                                        <p:tgtEl>
                                          <p:spTgt spid="71"/>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34"/>
                                        </p:tgtEl>
                                      </p:cBhvr>
                                    </p:animEffect>
                                    <p:set>
                                      <p:cBhvr>
                                        <p:cTn id="150" dur="1" fill="hold">
                                          <p:stCondLst>
                                            <p:cond delay="499"/>
                                          </p:stCondLst>
                                        </p:cTn>
                                        <p:tgtEl>
                                          <p:spTgt spid="34"/>
                                        </p:tgtEl>
                                        <p:attrNameLst>
                                          <p:attrName>style.visibility</p:attrName>
                                        </p:attrNameLst>
                                      </p:cBhvr>
                                      <p:to>
                                        <p:strVal val="hidden"/>
                                      </p:to>
                                    </p:set>
                                  </p:childTnLst>
                                </p:cTn>
                              </p:par>
                            </p:childTnLst>
                          </p:cTn>
                        </p:par>
                        <p:par>
                          <p:cTn id="151" fill="hold">
                            <p:stCondLst>
                              <p:cond delay="6000"/>
                            </p:stCondLst>
                            <p:childTnLst>
                              <p:par>
                                <p:cTn id="152" presetID="10" presetClass="entr" presetSubtype="0" fill="hold" grpId="3" nodeType="afterEffect">
                                  <p:stCondLst>
                                    <p:cond delay="0"/>
                                  </p:stCondLst>
                                  <p:childTnLst>
                                    <p:set>
                                      <p:cBhvr>
                                        <p:cTn id="153" dur="1" fill="hold">
                                          <p:stCondLst>
                                            <p:cond delay="0"/>
                                          </p:stCondLst>
                                        </p:cTn>
                                        <p:tgtEl>
                                          <p:spTgt spid="54"/>
                                        </p:tgtEl>
                                        <p:attrNameLst>
                                          <p:attrName>style.visibility</p:attrName>
                                        </p:attrNameLst>
                                      </p:cBhvr>
                                      <p:to>
                                        <p:strVal val="visible"/>
                                      </p:to>
                                    </p:set>
                                    <p:animEffect transition="in" filter="fade">
                                      <p:cBhvr>
                                        <p:cTn id="154" dur="1000"/>
                                        <p:tgtEl>
                                          <p:spTgt spid="54"/>
                                        </p:tgtEl>
                                      </p:cBhvr>
                                    </p:animEffect>
                                  </p:childTnLst>
                                </p:cTn>
                              </p:par>
                              <p:par>
                                <p:cTn id="155" presetID="10" presetClass="entr" presetSubtype="0" fill="hold" grpId="3" nodeType="withEffect">
                                  <p:stCondLst>
                                    <p:cond delay="0"/>
                                  </p:stCondLst>
                                  <p:childTnLst>
                                    <p:set>
                                      <p:cBhvr>
                                        <p:cTn id="156" dur="1" fill="hold">
                                          <p:stCondLst>
                                            <p:cond delay="0"/>
                                          </p:stCondLst>
                                        </p:cTn>
                                        <p:tgtEl>
                                          <p:spTgt spid="62"/>
                                        </p:tgtEl>
                                        <p:attrNameLst>
                                          <p:attrName>style.visibility</p:attrName>
                                        </p:attrNameLst>
                                      </p:cBhvr>
                                      <p:to>
                                        <p:strVal val="visible"/>
                                      </p:to>
                                    </p:set>
                                    <p:animEffect transition="in" filter="fade">
                                      <p:cBhvr>
                                        <p:cTn id="157" dur="1000"/>
                                        <p:tgtEl>
                                          <p:spTgt spid="62"/>
                                        </p:tgtEl>
                                      </p:cBhvr>
                                    </p:animEffect>
                                  </p:childTnLst>
                                </p:cTn>
                              </p:par>
                              <p:par>
                                <p:cTn id="158" presetID="10" presetClass="entr" presetSubtype="0" fill="hold" grpId="1" nodeType="with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fade">
                                      <p:cBhvr>
                                        <p:cTn id="160" dur="1000"/>
                                        <p:tgtEl>
                                          <p:spTgt spid="55"/>
                                        </p:tgtEl>
                                      </p:cBhvr>
                                    </p:animEffect>
                                  </p:childTnLst>
                                </p:cTn>
                              </p:par>
                              <p:par>
                                <p:cTn id="161" presetID="10" presetClass="entr" presetSubtype="0" fill="hold" grpId="1" nodeType="with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fade">
                                      <p:cBhvr>
                                        <p:cTn id="163" dur="1000"/>
                                        <p:tgtEl>
                                          <p:spTgt spid="57"/>
                                        </p:tgtEl>
                                      </p:cBhvr>
                                    </p:animEffect>
                                  </p:childTnLst>
                                </p:cTn>
                              </p:par>
                              <p:par>
                                <p:cTn id="164" presetID="10" presetClass="entr" presetSubtype="0" fill="hold" grpId="4" nodeType="withEffect">
                                  <p:stCondLst>
                                    <p:cond delay="0"/>
                                  </p:stCondLst>
                                  <p:childTnLst>
                                    <p:set>
                                      <p:cBhvr>
                                        <p:cTn id="165" dur="1" fill="hold">
                                          <p:stCondLst>
                                            <p:cond delay="0"/>
                                          </p:stCondLst>
                                        </p:cTn>
                                        <p:tgtEl>
                                          <p:spTgt spid="63"/>
                                        </p:tgtEl>
                                        <p:attrNameLst>
                                          <p:attrName>style.visibility</p:attrName>
                                        </p:attrNameLst>
                                      </p:cBhvr>
                                      <p:to>
                                        <p:strVal val="visible"/>
                                      </p:to>
                                    </p:set>
                                    <p:animEffect transition="in" filter="fade">
                                      <p:cBhvr>
                                        <p:cTn id="166" dur="1000"/>
                                        <p:tgtEl>
                                          <p:spTgt spid="63"/>
                                        </p:tgtEl>
                                      </p:cBhvr>
                                    </p:animEffect>
                                  </p:childTnLst>
                                </p:cTn>
                              </p:par>
                              <p:par>
                                <p:cTn id="167" presetID="10" presetClass="entr" presetSubtype="0" fill="hold" grpId="2" nodeType="with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childTnLst>
                                </p:cTn>
                              </p:par>
                              <p:par>
                                <p:cTn id="170" presetID="10" presetClass="entr" presetSubtype="0" fill="hold" grpId="2"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childTnLst>
                                </p:cTn>
                              </p:par>
                              <p:par>
                                <p:cTn id="173" presetID="10" presetClass="entr" presetSubtype="0" fill="hold" grpId="4" nodeType="with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1000"/>
                                        <p:tgtEl>
                                          <p:spTgt spid="66"/>
                                        </p:tgtEl>
                                      </p:cBhvr>
                                    </p:animEffect>
                                  </p:childTnLst>
                                </p:cTn>
                              </p:par>
                              <p:par>
                                <p:cTn id="176" presetID="10" presetClass="entr" presetSubtype="0" fill="hold" grpId="4" nodeType="withEffect">
                                  <p:stCondLst>
                                    <p:cond delay="0"/>
                                  </p:stCondLst>
                                  <p:childTnLst>
                                    <p:set>
                                      <p:cBhvr>
                                        <p:cTn id="177" dur="1" fill="hold">
                                          <p:stCondLst>
                                            <p:cond delay="0"/>
                                          </p:stCondLst>
                                        </p:cTn>
                                        <p:tgtEl>
                                          <p:spTgt spid="68"/>
                                        </p:tgtEl>
                                        <p:attrNameLst>
                                          <p:attrName>style.visibility</p:attrName>
                                        </p:attrNameLst>
                                      </p:cBhvr>
                                      <p:to>
                                        <p:strVal val="visible"/>
                                      </p:to>
                                    </p:set>
                                    <p:animEffect transition="in" filter="fade">
                                      <p:cBhvr>
                                        <p:cTn id="178" dur="1000"/>
                                        <p:tgtEl>
                                          <p:spTgt spid="68"/>
                                        </p:tgtEl>
                                      </p:cBhvr>
                                    </p:animEffect>
                                  </p:childTnLst>
                                </p:cTn>
                              </p:par>
                              <p:par>
                                <p:cTn id="179" presetID="10" presetClass="entr" presetSubtype="0" fill="hold" grpId="2" nodeType="withEffect">
                                  <p:stCondLst>
                                    <p:cond delay="0"/>
                                  </p:stCondLst>
                                  <p:childTnLst>
                                    <p:set>
                                      <p:cBhvr>
                                        <p:cTn id="180" dur="1" fill="hold">
                                          <p:stCondLst>
                                            <p:cond delay="0"/>
                                          </p:stCondLst>
                                        </p:cTn>
                                        <p:tgtEl>
                                          <p:spTgt spid="69"/>
                                        </p:tgtEl>
                                        <p:attrNameLst>
                                          <p:attrName>style.visibility</p:attrName>
                                        </p:attrNameLst>
                                      </p:cBhvr>
                                      <p:to>
                                        <p:strVal val="visible"/>
                                      </p:to>
                                    </p:set>
                                    <p:animEffect transition="in" filter="fade">
                                      <p:cBhvr>
                                        <p:cTn id="181" dur="1000"/>
                                        <p:tgtEl>
                                          <p:spTgt spid="69"/>
                                        </p:tgtEl>
                                      </p:cBhvr>
                                    </p:animEffect>
                                  </p:childTnLst>
                                </p:cTn>
                              </p:par>
                              <p:par>
                                <p:cTn id="182" presetID="10" presetClass="entr" presetSubtype="0" fill="hold" grpId="2" nodeType="withEffect">
                                  <p:stCondLst>
                                    <p:cond delay="0"/>
                                  </p:stCondLst>
                                  <p:childTnLst>
                                    <p:set>
                                      <p:cBhvr>
                                        <p:cTn id="183" dur="1" fill="hold">
                                          <p:stCondLst>
                                            <p:cond delay="0"/>
                                          </p:stCondLst>
                                        </p:cTn>
                                        <p:tgtEl>
                                          <p:spTgt spid="70"/>
                                        </p:tgtEl>
                                        <p:attrNameLst>
                                          <p:attrName>style.visibility</p:attrName>
                                        </p:attrNameLst>
                                      </p:cBhvr>
                                      <p:to>
                                        <p:strVal val="visible"/>
                                      </p:to>
                                    </p:set>
                                    <p:animEffect transition="in" filter="fade">
                                      <p:cBhvr>
                                        <p:cTn id="184" dur="1000"/>
                                        <p:tgtEl>
                                          <p:spTgt spid="70"/>
                                        </p:tgtEl>
                                      </p:cBhvr>
                                    </p:animEffect>
                                  </p:childTnLst>
                                </p:cTn>
                              </p:par>
                              <p:par>
                                <p:cTn id="185" presetID="10" presetClass="entr" presetSubtype="0" fill="hold" grpId="4" nodeType="withEffect">
                                  <p:stCondLst>
                                    <p:cond delay="0"/>
                                  </p:stCondLst>
                                  <p:childTnLst>
                                    <p:set>
                                      <p:cBhvr>
                                        <p:cTn id="186" dur="1" fill="hold">
                                          <p:stCondLst>
                                            <p:cond delay="0"/>
                                          </p:stCondLst>
                                        </p:cTn>
                                        <p:tgtEl>
                                          <p:spTgt spid="71"/>
                                        </p:tgtEl>
                                        <p:attrNameLst>
                                          <p:attrName>style.visibility</p:attrName>
                                        </p:attrNameLst>
                                      </p:cBhvr>
                                      <p:to>
                                        <p:strVal val="visible"/>
                                      </p:to>
                                    </p:set>
                                    <p:animEffect transition="in" filter="fade">
                                      <p:cBhvr>
                                        <p:cTn id="18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54" grpId="2" animBg="1"/>
      <p:bldP spid="54" grpId="3" animBg="1"/>
      <p:bldP spid="55" grpId="0" animBg="1"/>
      <p:bldP spid="55" grpId="1" animBg="1"/>
      <p:bldP spid="57" grpId="0" animBg="1"/>
      <p:bldP spid="57" grpId="1" animBg="1"/>
      <p:bldP spid="62" grpId="0" animBg="1"/>
      <p:bldP spid="62" grpId="1" animBg="1"/>
      <p:bldP spid="62" grpId="2" animBg="1"/>
      <p:bldP spid="62" grpId="3" animBg="1"/>
      <p:bldP spid="63" grpId="0" animBg="1"/>
      <p:bldP spid="63" grpId="1" animBg="1"/>
      <p:bldP spid="63" grpId="2" animBg="1"/>
      <p:bldP spid="63" grpId="3" animBg="1"/>
      <p:bldP spid="63" grpId="4" animBg="1"/>
      <p:bldP spid="64" grpId="0" animBg="1"/>
      <p:bldP spid="64" grpId="1" animBg="1"/>
      <p:bldP spid="64" grpId="2" animBg="1"/>
      <p:bldP spid="65" grpId="0" animBg="1"/>
      <p:bldP spid="65" grpId="1" animBg="1"/>
      <p:bldP spid="65" grpId="2" animBg="1"/>
      <p:bldP spid="66" grpId="0" animBg="1"/>
      <p:bldP spid="66" grpId="1" animBg="1"/>
      <p:bldP spid="66" grpId="2" animBg="1"/>
      <p:bldP spid="66" grpId="3" animBg="1"/>
      <p:bldP spid="66" grpId="4" animBg="1"/>
      <p:bldP spid="68" grpId="0" animBg="1"/>
      <p:bldP spid="68" grpId="1" animBg="1"/>
      <p:bldP spid="68" grpId="2" animBg="1"/>
      <p:bldP spid="68" grpId="3" animBg="1"/>
      <p:bldP spid="68" grpId="4" animBg="1"/>
      <p:bldP spid="69" grpId="0" animBg="1"/>
      <p:bldP spid="69" grpId="1" animBg="1"/>
      <p:bldP spid="69" grpId="2" animBg="1"/>
      <p:bldP spid="70" grpId="0" animBg="1"/>
      <p:bldP spid="70" grpId="1" animBg="1"/>
      <p:bldP spid="70" grpId="2" animBg="1"/>
      <p:bldP spid="71" grpId="0" animBg="1"/>
      <p:bldP spid="71" grpId="1" animBg="1"/>
      <p:bldP spid="71" grpId="2" animBg="1"/>
      <p:bldP spid="71" grpId="3" animBg="1"/>
      <p:bldP spid="71" grpId="4"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31"/>
          <p:cNvSpPr>
            <a:spLocks noGrp="1"/>
          </p:cNvSpPr>
          <p:nvPr>
            <p:ph idx="1"/>
          </p:nvPr>
        </p:nvSpPr>
        <p:spPr>
          <a:xfrm>
            <a:off x="191410" y="968587"/>
            <a:ext cx="9450181" cy="5838613"/>
          </a:xfrm>
        </p:spPr>
        <p:txBody>
          <a:bodyPr/>
          <a:lstStyle/>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smtClean="0"/>
          </a:p>
          <a:p>
            <a:pPr>
              <a:tabLst>
                <a:tab pos="714375" algn="l"/>
              </a:tabLst>
            </a:pPr>
            <a:r>
              <a:rPr lang="en-US" dirty="0" smtClean="0"/>
              <a:t>Take endpoints and </a:t>
            </a:r>
            <a:r>
              <a:rPr lang="en-US" i="1" dirty="0" smtClean="0"/>
              <a:t>occluding</a:t>
            </a:r>
            <a:r>
              <a:rPr lang="en-US" dirty="0" smtClean="0"/>
              <a:t> intersections</a:t>
            </a:r>
            <a:endParaRPr lang="en-US" dirty="0"/>
          </a:p>
        </p:txBody>
      </p:sp>
      <p:sp>
        <p:nvSpPr>
          <p:cNvPr id="2" name="Title 1"/>
          <p:cNvSpPr>
            <a:spLocks noGrp="1"/>
          </p:cNvSpPr>
          <p:nvPr>
            <p:ph type="title"/>
          </p:nvPr>
        </p:nvSpPr>
        <p:spPr/>
        <p:txBody>
          <a:bodyPr/>
          <a:lstStyle/>
          <a:p>
            <a:r>
              <a:rPr lang="en-US" dirty="0" smtClean="0"/>
              <a:t>Hidden Line Elimination</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19</a:t>
            </a:fld>
            <a:endParaRPr lang="de-AT" dirty="0"/>
          </a:p>
        </p:txBody>
      </p:sp>
      <p:grpSp>
        <p:nvGrpSpPr>
          <p:cNvPr id="10" name="Group 9"/>
          <p:cNvGrpSpPr/>
          <p:nvPr/>
        </p:nvGrpSpPr>
        <p:grpSpPr>
          <a:xfrm>
            <a:off x="3319208" y="1585678"/>
            <a:ext cx="3695700" cy="1778000"/>
            <a:chOff x="2237918" y="1346200"/>
            <a:chExt cx="3695700" cy="1778000"/>
          </a:xfrm>
        </p:grpSpPr>
        <p:sp>
          <p:nvSpPr>
            <p:cNvPr id="32" name="Isosceles Triangle 2"/>
            <p:cNvSpPr/>
            <p:nvPr/>
          </p:nvSpPr>
          <p:spPr bwMode="auto">
            <a:xfrm>
              <a:off x="3139618" y="13462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5" name="Isosceles Triangle 34"/>
            <p:cNvSpPr/>
            <p:nvPr/>
          </p:nvSpPr>
          <p:spPr bwMode="auto">
            <a:xfrm>
              <a:off x="2237918" y="1346200"/>
              <a:ext cx="1950364" cy="1778000"/>
            </a:xfrm>
            <a:prstGeom prst="triangl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grpSp>
        <p:nvGrpSpPr>
          <p:cNvPr id="8" name="Group 7"/>
          <p:cNvGrpSpPr/>
          <p:nvPr/>
        </p:nvGrpSpPr>
        <p:grpSpPr>
          <a:xfrm>
            <a:off x="2681490" y="2704408"/>
            <a:ext cx="5667375" cy="347555"/>
            <a:chOff x="2681490" y="2704408"/>
            <a:chExt cx="5667375" cy="347555"/>
          </a:xfrm>
        </p:grpSpPr>
        <p:cxnSp>
          <p:nvCxnSpPr>
            <p:cNvPr id="12" name="Straight Connector 11"/>
            <p:cNvCxnSpPr/>
            <p:nvPr/>
          </p:nvCxnSpPr>
          <p:spPr bwMode="auto">
            <a:xfrm>
              <a:off x="2681490" y="2881078"/>
              <a:ext cx="5667375" cy="0"/>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sp>
          <p:nvSpPr>
            <p:cNvPr id="36" name="Oval 35"/>
            <p:cNvSpPr/>
            <p:nvPr/>
          </p:nvSpPr>
          <p:spPr bwMode="auto">
            <a:xfrm>
              <a:off x="4056722"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3407225"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4831073"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6838991" y="2710193"/>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grpSp>
      <p:grpSp>
        <p:nvGrpSpPr>
          <p:cNvPr id="6" name="Group 5"/>
          <p:cNvGrpSpPr/>
          <p:nvPr/>
        </p:nvGrpSpPr>
        <p:grpSpPr>
          <a:xfrm>
            <a:off x="3955933" y="968587"/>
            <a:ext cx="1586297" cy="2892213"/>
            <a:chOff x="3955933" y="968587"/>
            <a:chExt cx="1586297" cy="2892213"/>
          </a:xfrm>
        </p:grpSpPr>
        <p:cxnSp>
          <p:nvCxnSpPr>
            <p:cNvPr id="33" name="Straight Connector 32"/>
            <p:cNvCxnSpPr/>
            <p:nvPr/>
          </p:nvCxnSpPr>
          <p:spPr bwMode="auto">
            <a:xfrm flipH="1" flipV="1">
              <a:off x="3955933" y="968587"/>
              <a:ext cx="1586297" cy="2892213"/>
            </a:xfrm>
            <a:prstGeom prst="line">
              <a:avLst/>
            </a:prstGeom>
            <a:solidFill>
              <a:schemeClr val="accent1"/>
            </a:solidFill>
            <a:ln w="57150" cap="flat" cmpd="sng" algn="ctr">
              <a:solidFill>
                <a:srgbClr val="002060"/>
              </a:solidFill>
              <a:prstDash val="sysDash"/>
              <a:round/>
              <a:headEnd type="none" w="med" len="med"/>
              <a:tailEnd type="arrow" w="med" len="med"/>
            </a:ln>
            <a:effectLst/>
          </p:spPr>
        </p:cxnSp>
        <p:sp>
          <p:nvSpPr>
            <p:cNvPr id="43" name="Oval 42"/>
            <p:cNvSpPr/>
            <p:nvPr/>
          </p:nvSpPr>
          <p:spPr bwMode="auto">
            <a:xfrm>
              <a:off x="5093655" y="3215241"/>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44" name="Oval 43"/>
            <p:cNvSpPr/>
            <p:nvPr/>
          </p:nvSpPr>
          <p:spPr bwMode="auto">
            <a:xfrm>
              <a:off x="4831073" y="2714156"/>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45" name="Oval 44"/>
            <p:cNvSpPr/>
            <p:nvPr/>
          </p:nvSpPr>
          <p:spPr bwMode="auto">
            <a:xfrm>
              <a:off x="4419557" y="1891608"/>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47" name="Oval 46"/>
            <p:cNvSpPr/>
            <p:nvPr/>
          </p:nvSpPr>
          <p:spPr bwMode="auto">
            <a:xfrm>
              <a:off x="4123505" y="1414793"/>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grpSp>
      <p:grpSp>
        <p:nvGrpSpPr>
          <p:cNvPr id="9" name="Group 8"/>
          <p:cNvGrpSpPr/>
          <p:nvPr/>
        </p:nvGrpSpPr>
        <p:grpSpPr>
          <a:xfrm>
            <a:off x="3314176" y="1585678"/>
            <a:ext cx="3695700" cy="1778000"/>
            <a:chOff x="2085518" y="1193800"/>
            <a:chExt cx="3695700" cy="1778000"/>
          </a:xfrm>
        </p:grpSpPr>
        <p:sp>
          <p:nvSpPr>
            <p:cNvPr id="3" name="Isosceles Triangle 2"/>
            <p:cNvSpPr/>
            <p:nvPr/>
          </p:nvSpPr>
          <p:spPr bwMode="auto">
            <a:xfrm>
              <a:off x="2987218" y="11938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solidFill>
              <a:srgbClr val="FF0000">
                <a:alpha val="7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7" name="Isosceles Triangle 6"/>
            <p:cNvSpPr/>
            <p:nvPr/>
          </p:nvSpPr>
          <p:spPr bwMode="auto">
            <a:xfrm>
              <a:off x="2085518" y="1193800"/>
              <a:ext cx="1950364" cy="1778000"/>
            </a:xfrm>
            <a:prstGeom prst="triangle">
              <a:avLst/>
            </a:prstGeom>
            <a:solidFill>
              <a:srgbClr val="0070C0">
                <a:alpha val="7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sp>
        <p:nvSpPr>
          <p:cNvPr id="13" name="Rectangle 12"/>
          <p:cNvSpPr/>
          <p:nvPr/>
        </p:nvSpPr>
        <p:spPr>
          <a:xfrm>
            <a:off x="4137081" y="1524086"/>
            <a:ext cx="954107" cy="1015663"/>
          </a:xfrm>
          <a:prstGeom prst="rect">
            <a:avLst/>
          </a:prstGeom>
        </p:spPr>
        <p:txBody>
          <a:bodyPr wrap="none">
            <a:spAutoFit/>
          </a:bodyPr>
          <a:lstStyle/>
          <a:p>
            <a:r>
              <a:rPr lang="de-AT" sz="6000" dirty="0" smtClean="0">
                <a:ln w="19050">
                  <a:solidFill>
                    <a:schemeClr val="tx1"/>
                  </a:solidFill>
                </a:ln>
                <a:solidFill>
                  <a:srgbClr val="FFFF00"/>
                </a:solidFill>
              </a:rPr>
              <a:t>✘</a:t>
            </a:r>
            <a:endParaRPr lang="en-US" sz="6000" dirty="0">
              <a:ln w="19050">
                <a:solidFill>
                  <a:schemeClr val="tx1"/>
                </a:solidFill>
              </a:ln>
              <a:solidFill>
                <a:srgbClr val="FFFF00"/>
              </a:solidFill>
              <a:ea typeface="Mathematica6" pitchFamily="2" charset="0"/>
            </a:endParaRPr>
          </a:p>
        </p:txBody>
      </p:sp>
      <p:sp>
        <p:nvSpPr>
          <p:cNvPr id="53" name="Rectangle 52"/>
          <p:cNvSpPr/>
          <p:nvPr/>
        </p:nvSpPr>
        <p:spPr>
          <a:xfrm>
            <a:off x="4541477" y="2355309"/>
            <a:ext cx="954107" cy="1015663"/>
          </a:xfrm>
          <a:prstGeom prst="rect">
            <a:avLst/>
          </a:prstGeom>
        </p:spPr>
        <p:txBody>
          <a:bodyPr wrap="none">
            <a:spAutoFit/>
          </a:bodyPr>
          <a:lstStyle/>
          <a:p>
            <a:r>
              <a:rPr lang="de-AT" sz="6000" dirty="0" smtClean="0">
                <a:ln w="19050">
                  <a:solidFill>
                    <a:schemeClr val="tx1"/>
                  </a:solidFill>
                </a:ln>
                <a:solidFill>
                  <a:srgbClr val="FFFF00"/>
                </a:solidFill>
              </a:rPr>
              <a:t>✘</a:t>
            </a:r>
            <a:endParaRPr lang="en-US" sz="6000" dirty="0">
              <a:ln w="19050">
                <a:solidFill>
                  <a:schemeClr val="tx1"/>
                </a:solidFill>
              </a:ln>
              <a:solidFill>
                <a:srgbClr val="FFFF00"/>
              </a:solidFill>
              <a:ea typeface="Mathematica6" pitchFamily="2" charset="0"/>
            </a:endParaRPr>
          </a:p>
        </p:txBody>
      </p:sp>
    </p:spTree>
    <p:extLst>
      <p:ext uri="{BB962C8B-B14F-4D97-AF65-F5344CB8AC3E}">
        <p14:creationId xmlns:p14="http://schemas.microsoft.com/office/powerpoint/2010/main" val="301768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par>
                          <p:cTn id="13" fill="hold">
                            <p:stCondLst>
                              <p:cond delay="1000"/>
                            </p:stCondLst>
                            <p:childTnLst>
                              <p:par>
                                <p:cTn id="14" presetID="10" presetClass="exit" presetSubtype="0" fill="hold" nodeType="afterEffect">
                                  <p:stCondLst>
                                    <p:cond delay="0"/>
                                  </p:stCondLst>
                                  <p:childTnLst>
                                    <p:animEffect transition="out" filter="fade">
                                      <p:cBhvr>
                                        <p:cTn id="15" dur="1000"/>
                                        <p:tgtEl>
                                          <p:spTgt spid="9"/>
                                        </p:tgtEl>
                                      </p:cBhvr>
                                    </p:animEffect>
                                    <p:set>
                                      <p:cBhvr>
                                        <p:cTn id="16" dur="1" fill="hold">
                                          <p:stCondLst>
                                            <p:cond delay="9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1000"/>
                                        <p:tgtEl>
                                          <p:spTgt spid="9"/>
                                        </p:tgtEl>
                                      </p:cBhvr>
                                    </p:animEffect>
                                    <p:set>
                                      <p:cBhvr>
                                        <p:cTn id="34" dur="1" fill="hold">
                                          <p:stCondLst>
                                            <p:cond delay="9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53"/>
                                        </p:tgtEl>
                                      </p:cBhvr>
                                    </p:animEffect>
                                    <p:set>
                                      <p:cBhvr>
                                        <p:cTn id="50" dur="1" fill="hold">
                                          <p:stCondLst>
                                            <p:cond delay="499"/>
                                          </p:stCondLst>
                                        </p:cTn>
                                        <p:tgtEl>
                                          <p:spTgt spid="5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53" grpId="0"/>
      <p:bldP spid="5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pPr>
              <a:buNone/>
            </a:pPr>
            <a:r>
              <a:rPr lang="en-US" dirty="0" smtClean="0"/>
              <a:t>Rasterization</a:t>
            </a:r>
          </a:p>
          <a:p>
            <a:pPr>
              <a:buNone/>
            </a:pP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2</a:t>
            </a:fld>
            <a:endParaRPr lang="de-AT" dirty="0"/>
          </a:p>
        </p:txBody>
      </p:sp>
      <p:grpSp>
        <p:nvGrpSpPr>
          <p:cNvPr id="8" name="Group 7"/>
          <p:cNvGrpSpPr/>
          <p:nvPr/>
        </p:nvGrpSpPr>
        <p:grpSpPr>
          <a:xfrm>
            <a:off x="540747" y="2073424"/>
            <a:ext cx="3380378" cy="3908757"/>
            <a:chOff x="883647" y="2073424"/>
            <a:chExt cx="3380378" cy="3908757"/>
          </a:xfrm>
        </p:grpSpPr>
        <p:sp>
          <p:nvSpPr>
            <p:cNvPr id="14" name="TextBox 13"/>
            <p:cNvSpPr txBox="1"/>
            <p:nvPr/>
          </p:nvSpPr>
          <p:spPr>
            <a:xfrm>
              <a:off x="883647" y="5520516"/>
              <a:ext cx="3380377" cy="461665"/>
            </a:xfrm>
            <a:prstGeom prst="rect">
              <a:avLst/>
            </a:prstGeom>
            <a:solidFill>
              <a:schemeClr val="bg1"/>
            </a:solidFill>
          </p:spPr>
          <p:txBody>
            <a:bodyPr wrap="square" rtlCol="0">
              <a:spAutoFit/>
            </a:bodyPr>
            <a:lstStyle/>
            <a:p>
              <a:pPr algn="ctr"/>
              <a:r>
                <a:rPr lang="de-AT" sz="2400" dirty="0" smtClean="0"/>
                <a:t>Vector input</a:t>
              </a:r>
              <a:endParaRPr lang="de-AT" sz="2400" dirty="0"/>
            </a:p>
          </p:txBody>
        </p:sp>
        <p:pic>
          <p:nvPicPr>
            <p:cNvPr id="1033" name="Picture 9" descr="C:\Users\tomuz.COMPUTERGRAPHIK\Desktop\!PAPERS\2011 Analytic Visibility\Presentation\Images\raster_input.png"/>
            <p:cNvPicPr>
              <a:picLocks noChangeAspect="1" noChangeArrowheads="1"/>
            </p:cNvPicPr>
            <p:nvPr/>
          </p:nvPicPr>
          <p:blipFill>
            <a:blip r:embed="rId3" cstate="print"/>
            <a:srcRect/>
            <a:stretch>
              <a:fillRect/>
            </a:stretch>
          </p:blipFill>
          <p:spPr bwMode="auto">
            <a:xfrm>
              <a:off x="883648" y="2073424"/>
              <a:ext cx="3380377" cy="3386230"/>
            </a:xfrm>
            <a:prstGeom prst="rect">
              <a:avLst/>
            </a:prstGeom>
            <a:noFill/>
          </p:spPr>
        </p:pic>
      </p:grpSp>
      <p:grpSp>
        <p:nvGrpSpPr>
          <p:cNvPr id="31" name="Group 30"/>
          <p:cNvGrpSpPr/>
          <p:nvPr/>
        </p:nvGrpSpPr>
        <p:grpSpPr>
          <a:xfrm>
            <a:off x="540747" y="2073424"/>
            <a:ext cx="3380377" cy="3908757"/>
            <a:chOff x="540747" y="2073424"/>
            <a:chExt cx="3380377" cy="3908757"/>
          </a:xfrm>
        </p:grpSpPr>
        <p:sp>
          <p:nvSpPr>
            <p:cNvPr id="15" name="TextBox 14"/>
            <p:cNvSpPr txBox="1"/>
            <p:nvPr/>
          </p:nvSpPr>
          <p:spPr>
            <a:xfrm>
              <a:off x="540747" y="5520516"/>
              <a:ext cx="3380377" cy="461665"/>
            </a:xfrm>
            <a:prstGeom prst="rect">
              <a:avLst/>
            </a:prstGeom>
            <a:solidFill>
              <a:schemeClr val="bg1"/>
            </a:solidFill>
          </p:spPr>
          <p:txBody>
            <a:bodyPr wrap="square" rtlCol="0">
              <a:spAutoFit/>
            </a:bodyPr>
            <a:lstStyle/>
            <a:p>
              <a:pPr algn="ctr"/>
              <a:r>
                <a:rPr lang="de-AT" sz="2400" dirty="0" smtClean="0"/>
                <a:t>Raster grid</a:t>
              </a:r>
              <a:endParaRPr lang="de-AT" sz="2400" dirty="0"/>
            </a:p>
          </p:txBody>
        </p:sp>
        <p:pic>
          <p:nvPicPr>
            <p:cNvPr id="13"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1298" y="2073424"/>
              <a:ext cx="3379276" cy="3386230"/>
            </a:xfrm>
            <a:prstGeom prst="rect">
              <a:avLst/>
            </a:prstGeom>
            <a:noFill/>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7988" y="4618776"/>
              <a:ext cx="685896" cy="685896"/>
            </a:xfrm>
            <a:prstGeom prst="rect">
              <a:avLst/>
            </a:prstGeom>
            <a:ln w="38100">
              <a:solidFill>
                <a:srgbClr val="FFC000"/>
              </a:solidFill>
            </a:ln>
          </p:spPr>
        </p:pic>
      </p:grpSp>
      <p:pic>
        <p:nvPicPr>
          <p:cNvPr id="20" name="Picture 10" descr="C:\Users\tomuz.COMPUTERGRAPHIK\Desktop\!PAPERS\2011 Analytic Visibility\Presentation\Images\raster_sam_1.png"/>
          <p:cNvPicPr>
            <a:picLocks noChangeAspect="1" noChangeArrowheads="1"/>
          </p:cNvPicPr>
          <p:nvPr/>
        </p:nvPicPr>
        <p:blipFill>
          <a:blip r:embed="rId6" cstate="print"/>
          <a:srcRect/>
          <a:stretch>
            <a:fillRect/>
          </a:stretch>
        </p:blipFill>
        <p:spPr bwMode="auto">
          <a:xfrm>
            <a:off x="5900148" y="2073424"/>
            <a:ext cx="3380377" cy="3386230"/>
          </a:xfrm>
          <a:prstGeom prst="rect">
            <a:avLst/>
          </a:prstGeom>
          <a:noFill/>
        </p:spPr>
      </p:pic>
      <p:sp>
        <p:nvSpPr>
          <p:cNvPr id="21" name="Right Arrow 20"/>
          <p:cNvSpPr/>
          <p:nvPr/>
        </p:nvSpPr>
        <p:spPr bwMode="auto">
          <a:xfrm>
            <a:off x="4384798" y="3585592"/>
            <a:ext cx="1203202" cy="36004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8" name="TextBox 27"/>
          <p:cNvSpPr txBox="1"/>
          <p:nvPr/>
        </p:nvSpPr>
        <p:spPr>
          <a:xfrm>
            <a:off x="5900148" y="5520516"/>
            <a:ext cx="3380377" cy="461665"/>
          </a:xfrm>
          <a:prstGeom prst="rect">
            <a:avLst/>
          </a:prstGeom>
          <a:solidFill>
            <a:schemeClr val="bg1"/>
          </a:solidFill>
        </p:spPr>
        <p:txBody>
          <a:bodyPr wrap="square" rtlCol="0">
            <a:spAutoFit/>
          </a:bodyPr>
          <a:lstStyle/>
          <a:p>
            <a:pPr algn="ctr"/>
            <a:r>
              <a:rPr lang="de-AT" sz="2400" dirty="0" smtClean="0"/>
              <a:t>Rastered output</a:t>
            </a:r>
            <a:endParaRPr lang="de-AT" sz="2400" dirty="0"/>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6859" y="4424347"/>
            <a:ext cx="1325222" cy="1074754"/>
          </a:xfrm>
          <a:prstGeom prst="rect">
            <a:avLst/>
          </a:prstGeom>
        </p:spPr>
      </p:pic>
      <p:sp>
        <p:nvSpPr>
          <p:cNvPr id="29" name="TextBox 28"/>
          <p:cNvSpPr txBox="1"/>
          <p:nvPr/>
        </p:nvSpPr>
        <p:spPr>
          <a:xfrm>
            <a:off x="4776948" y="3923531"/>
            <a:ext cx="385042" cy="707886"/>
          </a:xfrm>
          <a:prstGeom prst="rect">
            <a:avLst/>
          </a:prstGeom>
          <a:noFill/>
        </p:spPr>
        <p:txBody>
          <a:bodyPr wrap="none" rtlCol="0">
            <a:spAutoFit/>
          </a:bodyPr>
          <a:lstStyle/>
          <a:p>
            <a:r>
              <a:rPr lang="de-AT" sz="4000" dirty="0" smtClean="0"/>
              <a:t>*</a:t>
            </a:r>
            <a:endParaRPr lang="de-AT" sz="4000" dirty="0"/>
          </a:p>
        </p:txBody>
      </p:sp>
      <p:grpSp>
        <p:nvGrpSpPr>
          <p:cNvPr id="1024" name="Group 1023"/>
          <p:cNvGrpSpPr/>
          <p:nvPr/>
        </p:nvGrpSpPr>
        <p:grpSpPr>
          <a:xfrm>
            <a:off x="540747" y="2073424"/>
            <a:ext cx="3380377" cy="3908757"/>
            <a:chOff x="540747" y="2073424"/>
            <a:chExt cx="3380377" cy="3908757"/>
          </a:xfrm>
        </p:grpSpPr>
        <p:sp>
          <p:nvSpPr>
            <p:cNvPr id="16" name="TextBox 15"/>
            <p:cNvSpPr txBox="1"/>
            <p:nvPr/>
          </p:nvSpPr>
          <p:spPr>
            <a:xfrm>
              <a:off x="540747" y="5520516"/>
              <a:ext cx="3380377" cy="461665"/>
            </a:xfrm>
            <a:prstGeom prst="rect">
              <a:avLst/>
            </a:prstGeom>
            <a:solidFill>
              <a:schemeClr val="bg1"/>
            </a:solidFill>
          </p:spPr>
          <p:txBody>
            <a:bodyPr wrap="square" rtlCol="0">
              <a:spAutoFit/>
            </a:bodyPr>
            <a:lstStyle/>
            <a:p>
              <a:pPr algn="ctr"/>
              <a:r>
                <a:rPr lang="de-AT" sz="2400" dirty="0" smtClean="0"/>
                <a:t>Center sample</a:t>
              </a:r>
              <a:endParaRPr lang="de-AT" sz="2400" dirty="0"/>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747" y="2073424"/>
              <a:ext cx="3380377" cy="338733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87988" y="4618776"/>
              <a:ext cx="685896" cy="685896"/>
            </a:xfrm>
            <a:prstGeom prst="rect">
              <a:avLst/>
            </a:prstGeom>
            <a:ln w="38100">
              <a:solidFill>
                <a:srgbClr val="FFC000"/>
              </a:solidFill>
            </a:ln>
          </p:spPr>
        </p:pic>
      </p:grpSp>
      <p:grpSp>
        <p:nvGrpSpPr>
          <p:cNvPr id="1025" name="Group 1024"/>
          <p:cNvGrpSpPr/>
          <p:nvPr/>
        </p:nvGrpSpPr>
        <p:grpSpPr>
          <a:xfrm>
            <a:off x="540746" y="2073424"/>
            <a:ext cx="3380377" cy="3908757"/>
            <a:chOff x="540746" y="2073424"/>
            <a:chExt cx="3380377" cy="3908757"/>
          </a:xfrm>
        </p:grpSpPr>
        <p:sp>
          <p:nvSpPr>
            <p:cNvPr id="18" name="TextBox 17"/>
            <p:cNvSpPr txBox="1"/>
            <p:nvPr/>
          </p:nvSpPr>
          <p:spPr>
            <a:xfrm>
              <a:off x="540746" y="5520516"/>
              <a:ext cx="3380377" cy="461665"/>
            </a:xfrm>
            <a:prstGeom prst="rect">
              <a:avLst/>
            </a:prstGeom>
            <a:solidFill>
              <a:schemeClr val="bg1"/>
            </a:solidFill>
          </p:spPr>
          <p:txBody>
            <a:bodyPr wrap="square" rtlCol="0">
              <a:spAutoFit/>
            </a:bodyPr>
            <a:lstStyle/>
            <a:p>
              <a:pPr algn="ctr"/>
              <a:r>
                <a:rPr lang="de-AT" sz="2400" dirty="0" smtClean="0"/>
                <a:t>Area sample</a:t>
              </a:r>
              <a:endParaRPr lang="de-AT" sz="2400" dirty="0"/>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0748" y="2073424"/>
              <a:ext cx="3379277" cy="3386230"/>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87988" y="4618776"/>
              <a:ext cx="685896" cy="685896"/>
            </a:xfrm>
            <a:prstGeom prst="rect">
              <a:avLst/>
            </a:prstGeom>
            <a:ln w="38100">
              <a:solidFill>
                <a:srgbClr val="FFC000"/>
              </a:solidFill>
            </a:ln>
          </p:spPr>
        </p:pic>
      </p:grpSp>
      <p:pic>
        <p:nvPicPr>
          <p:cNvPr id="19" name="Picture 11" descr="C:\Users\tomuz.COMPUTERGRAPHIK\Desktop\!PAPERS\2011 Analytic Visibility\Presentation\Images\raster_sam_many.png"/>
          <p:cNvPicPr>
            <a:picLocks noChangeAspect="1" noChangeArrowheads="1"/>
          </p:cNvPicPr>
          <p:nvPr/>
        </p:nvPicPr>
        <p:blipFill>
          <a:blip r:embed="rId12" cstate="print"/>
          <a:srcRect/>
          <a:stretch>
            <a:fillRect/>
          </a:stretch>
        </p:blipFill>
        <p:spPr bwMode="auto">
          <a:xfrm>
            <a:off x="5900148" y="2073424"/>
            <a:ext cx="3380377" cy="3386230"/>
          </a:xfrm>
          <a:prstGeom prst="rect">
            <a:avLst/>
          </a:prstGeom>
          <a:noFill/>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06859" y="4424347"/>
            <a:ext cx="1325222" cy="1074754"/>
          </a:xfrm>
          <a:prstGeom prst="rect">
            <a:avLst/>
          </a:prstGeom>
        </p:spPr>
      </p:pic>
      <p:sp>
        <p:nvSpPr>
          <p:cNvPr id="30" name="TextBox 29"/>
          <p:cNvSpPr txBox="1"/>
          <p:nvPr/>
        </p:nvSpPr>
        <p:spPr>
          <a:xfrm>
            <a:off x="5900148" y="5520516"/>
            <a:ext cx="3380377" cy="461665"/>
          </a:xfrm>
          <a:prstGeom prst="rect">
            <a:avLst/>
          </a:prstGeom>
          <a:solidFill>
            <a:schemeClr val="bg1"/>
          </a:solidFill>
        </p:spPr>
        <p:txBody>
          <a:bodyPr wrap="square" rtlCol="0">
            <a:spAutoFit/>
          </a:bodyPr>
          <a:lstStyle/>
          <a:p>
            <a:pPr algn="ctr"/>
            <a:r>
              <a:rPr lang="de-AT" sz="2400" dirty="0" smtClean="0"/>
              <a:t>Higher quality output</a:t>
            </a:r>
            <a:endParaRPr lang="de-A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
                                        </p:tgtEl>
                                        <p:attrNameLst>
                                          <p:attrName>style.visibility</p:attrName>
                                        </p:attrNameLst>
                                      </p:cBhvr>
                                      <p:to>
                                        <p:strVal val="visible"/>
                                      </p:to>
                                    </p:set>
                                    <p:animEffect transition="in" filter="fade">
                                      <p:cBhvr>
                                        <p:cTn id="17" dur="500"/>
                                        <p:tgtEl>
                                          <p:spTgt spid="10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8"/>
                                        </p:tgtEl>
                                      </p:cBhvr>
                                    </p:animEffect>
                                    <p:set>
                                      <p:cBhvr>
                                        <p:cTn id="44" dur="1" fill="hold">
                                          <p:stCondLst>
                                            <p:cond delay="499"/>
                                          </p:stCondLst>
                                        </p:cTn>
                                        <p:tgtEl>
                                          <p:spTgt spid="2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9"/>
                                        </p:tgtEl>
                                      </p:cBhvr>
                                    </p:animEffect>
                                    <p:set>
                                      <p:cBhvr>
                                        <p:cTn id="50" dur="1" fill="hold">
                                          <p:stCondLst>
                                            <p:cond delay="499"/>
                                          </p:stCondLst>
                                        </p:cTn>
                                        <p:tgtEl>
                                          <p:spTgt spid="2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25"/>
                                        </p:tgtEl>
                                        <p:attrNameLst>
                                          <p:attrName>style.visibility</p:attrName>
                                        </p:attrNameLst>
                                      </p:cBhvr>
                                      <p:to>
                                        <p:strVal val="visible"/>
                                      </p:to>
                                    </p:set>
                                    <p:animEffect transition="in" filter="fade">
                                      <p:cBhvr>
                                        <p:cTn id="55" dur="500"/>
                                        <p:tgtEl>
                                          <p:spTgt spid="1025"/>
                                        </p:tgtEl>
                                      </p:cBhvr>
                                    </p:animEffect>
                                  </p:childTnLst>
                                </p:cTn>
                              </p:par>
                              <p:par>
                                <p:cTn id="56" presetID="10" presetClass="entr" presetSubtype="0" fill="hold" grpId="2"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P spid="28" grpId="1" animBg="1"/>
      <p:bldP spid="29" grpId="0"/>
      <p:bldP spid="29" grpId="1"/>
      <p:bldP spid="29" grpId="2"/>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31"/>
          <p:cNvSpPr>
            <a:spLocks noGrp="1"/>
          </p:cNvSpPr>
          <p:nvPr>
            <p:ph idx="1"/>
          </p:nvPr>
        </p:nvSpPr>
        <p:spPr>
          <a:xfrm>
            <a:off x="191410" y="968587"/>
            <a:ext cx="9450181" cy="5838613"/>
          </a:xfrm>
        </p:spPr>
        <p:txBody>
          <a:bodyPr/>
          <a:lstStyle/>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smtClean="0"/>
          </a:p>
          <a:p>
            <a:pPr>
              <a:tabLst>
                <a:tab pos="714375" algn="l"/>
              </a:tabLst>
            </a:pPr>
            <a:r>
              <a:rPr lang="en-US" dirty="0" smtClean="0"/>
              <a:t>Take endpoints and </a:t>
            </a:r>
            <a:r>
              <a:rPr lang="en-US" i="1" dirty="0" smtClean="0"/>
              <a:t>occluding</a:t>
            </a:r>
            <a:r>
              <a:rPr lang="en-US" dirty="0" smtClean="0"/>
              <a:t> intersections</a:t>
            </a:r>
          </a:p>
        </p:txBody>
      </p:sp>
      <p:sp>
        <p:nvSpPr>
          <p:cNvPr id="2" name="Title 1"/>
          <p:cNvSpPr>
            <a:spLocks noGrp="1"/>
          </p:cNvSpPr>
          <p:nvPr>
            <p:ph type="title"/>
          </p:nvPr>
        </p:nvSpPr>
        <p:spPr/>
        <p:txBody>
          <a:bodyPr/>
          <a:lstStyle/>
          <a:p>
            <a:r>
              <a:rPr lang="en-US" dirty="0" smtClean="0"/>
              <a:t>Hidden Line Elimination</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20</a:t>
            </a:fld>
            <a:endParaRPr lang="de-AT" dirty="0"/>
          </a:p>
        </p:txBody>
      </p:sp>
      <p:grpSp>
        <p:nvGrpSpPr>
          <p:cNvPr id="40" name="Group 39" hidden="1"/>
          <p:cNvGrpSpPr/>
          <p:nvPr/>
        </p:nvGrpSpPr>
        <p:grpSpPr>
          <a:xfrm>
            <a:off x="3314176" y="1585678"/>
            <a:ext cx="3695700" cy="1778000"/>
            <a:chOff x="2085518" y="1193800"/>
            <a:chExt cx="3695700" cy="1778000"/>
          </a:xfrm>
        </p:grpSpPr>
        <p:sp>
          <p:nvSpPr>
            <p:cNvPr id="41" name="Isosceles Triangle 2"/>
            <p:cNvSpPr/>
            <p:nvPr/>
          </p:nvSpPr>
          <p:spPr bwMode="auto">
            <a:xfrm>
              <a:off x="2987218" y="11938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42" name="Isosceles Triangle 41"/>
            <p:cNvSpPr/>
            <p:nvPr/>
          </p:nvSpPr>
          <p:spPr bwMode="auto">
            <a:xfrm>
              <a:off x="2085518" y="1193800"/>
              <a:ext cx="1950364" cy="1778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grpSp>
        <p:nvGrpSpPr>
          <p:cNvPr id="9" name="Group 8" hidden="1"/>
          <p:cNvGrpSpPr/>
          <p:nvPr/>
        </p:nvGrpSpPr>
        <p:grpSpPr>
          <a:xfrm>
            <a:off x="3314176" y="1585678"/>
            <a:ext cx="3695700" cy="1778000"/>
            <a:chOff x="2085518" y="1193800"/>
            <a:chExt cx="3695700" cy="1778000"/>
          </a:xfrm>
        </p:grpSpPr>
        <p:sp>
          <p:nvSpPr>
            <p:cNvPr id="3" name="Isosceles Triangle 2"/>
            <p:cNvSpPr/>
            <p:nvPr/>
          </p:nvSpPr>
          <p:spPr bwMode="auto">
            <a:xfrm>
              <a:off x="2987218" y="11938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7" name="Isosceles Triangle 6"/>
            <p:cNvSpPr/>
            <p:nvPr/>
          </p:nvSpPr>
          <p:spPr bwMode="auto">
            <a:xfrm>
              <a:off x="2085518" y="1193800"/>
              <a:ext cx="1950364" cy="1778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cxnSp>
        <p:nvCxnSpPr>
          <p:cNvPr id="12" name="Straight Connector 11"/>
          <p:cNvCxnSpPr/>
          <p:nvPr/>
        </p:nvCxnSpPr>
        <p:spPr bwMode="auto">
          <a:xfrm>
            <a:off x="2681490" y="2881078"/>
            <a:ext cx="5667375" cy="0"/>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grpSp>
        <p:nvGrpSpPr>
          <p:cNvPr id="10" name="Group 9"/>
          <p:cNvGrpSpPr/>
          <p:nvPr/>
        </p:nvGrpSpPr>
        <p:grpSpPr>
          <a:xfrm>
            <a:off x="3319208" y="1585678"/>
            <a:ext cx="3695700" cy="1778000"/>
            <a:chOff x="2237918" y="1346200"/>
            <a:chExt cx="3695700" cy="1778000"/>
          </a:xfrm>
        </p:grpSpPr>
        <p:sp>
          <p:nvSpPr>
            <p:cNvPr id="32" name="Isosceles Triangle 2"/>
            <p:cNvSpPr/>
            <p:nvPr/>
          </p:nvSpPr>
          <p:spPr bwMode="auto">
            <a:xfrm>
              <a:off x="3139618" y="13462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5" name="Isosceles Triangle 34"/>
            <p:cNvSpPr/>
            <p:nvPr/>
          </p:nvSpPr>
          <p:spPr bwMode="auto">
            <a:xfrm>
              <a:off x="2237918" y="1346200"/>
              <a:ext cx="1950364" cy="1778000"/>
            </a:xfrm>
            <a:prstGeom prst="triangl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sp>
        <p:nvSpPr>
          <p:cNvPr id="36" name="Oval 35"/>
          <p:cNvSpPr/>
          <p:nvPr/>
        </p:nvSpPr>
        <p:spPr bwMode="auto">
          <a:xfrm>
            <a:off x="4056722"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3407225"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4831073"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6838991" y="2710193"/>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46713192"/>
              </p:ext>
            </p:extLst>
          </p:nvPr>
        </p:nvGraphicFramePr>
        <p:xfrm>
          <a:off x="1408154" y="3482082"/>
          <a:ext cx="6364247" cy="914400"/>
        </p:xfrm>
        <a:graphic>
          <a:graphicData uri="http://schemas.openxmlformats.org/drawingml/2006/table">
            <a:tbl>
              <a:tblPr firstCol="1" bandRow="1">
                <a:tableStyleId>{5C22544A-7EE6-4342-B048-85BDC9FD1C3A}</a:tableStyleId>
              </a:tblPr>
              <a:tblGrid>
                <a:gridCol w="1779546"/>
                <a:gridCol w="762000"/>
                <a:gridCol w="660400"/>
                <a:gridCol w="1422400"/>
                <a:gridCol w="1739901"/>
              </a:tblGrid>
              <a:tr h="370840">
                <a:tc>
                  <a:txBody>
                    <a:bodyPr/>
                    <a:lstStyle/>
                    <a:p>
                      <a:endParaRPr lang="de-AT" sz="2400" b="1" dirty="0"/>
                    </a:p>
                  </a:txBody>
                  <a:tcPr/>
                </a:tc>
                <a:tc>
                  <a:txBody>
                    <a:bodyPr/>
                    <a:lstStyle/>
                    <a:p>
                      <a:pPr algn="ctr"/>
                      <a:endParaRPr lang="de-AT" sz="2400" b="1" dirty="0"/>
                    </a:p>
                  </a:txBody>
                  <a:tcPr/>
                </a:tc>
                <a:tc>
                  <a:txBody>
                    <a:bodyPr/>
                    <a:lstStyle/>
                    <a:p>
                      <a:pPr algn="ctr"/>
                      <a:endParaRPr lang="de-AT" sz="2400" b="1" dirty="0"/>
                    </a:p>
                  </a:txBody>
                  <a:tcPr/>
                </a:tc>
                <a:tc>
                  <a:txBody>
                    <a:bodyPr/>
                    <a:lstStyle/>
                    <a:p>
                      <a:pPr algn="ctr"/>
                      <a:endParaRPr lang="de-AT" sz="2400" b="1" dirty="0"/>
                    </a:p>
                  </a:txBody>
                  <a:tcPr/>
                </a:tc>
                <a:tc>
                  <a:txBody>
                    <a:bodyPr/>
                    <a:lstStyle/>
                    <a:p>
                      <a:pPr algn="ctr"/>
                      <a:endParaRPr lang="de-AT" sz="2400" b="1" dirty="0"/>
                    </a:p>
                  </a:txBody>
                  <a:tcPr/>
                </a:tc>
              </a:tr>
              <a:tr h="370840">
                <a:tc>
                  <a:txBody>
                    <a:bodyPr/>
                    <a:lstStyle/>
                    <a:p>
                      <a:endParaRPr lang="de-AT" sz="2400" b="1" dirty="0"/>
                    </a:p>
                  </a:txBody>
                  <a:tcPr/>
                </a:tc>
                <a:tc>
                  <a:txBody>
                    <a:bodyPr/>
                    <a:lstStyle/>
                    <a:p>
                      <a:pPr algn="ctr"/>
                      <a:endParaRPr lang="de-AT" sz="2400" b="1" dirty="0"/>
                    </a:p>
                  </a:txBody>
                  <a:tcPr/>
                </a:tc>
                <a:tc>
                  <a:txBody>
                    <a:bodyPr/>
                    <a:lstStyle/>
                    <a:p>
                      <a:pPr algn="ctr"/>
                      <a:endParaRPr lang="de-AT" sz="2400" b="1" dirty="0"/>
                    </a:p>
                  </a:txBody>
                  <a:tcPr/>
                </a:tc>
                <a:tc>
                  <a:txBody>
                    <a:bodyPr/>
                    <a:lstStyle/>
                    <a:p>
                      <a:pPr algn="ctr"/>
                      <a:endParaRPr lang="de-AT" sz="2400" b="1" dirty="0"/>
                    </a:p>
                  </a:txBody>
                  <a:tcPr/>
                </a:tc>
                <a:tc>
                  <a:txBody>
                    <a:bodyPr/>
                    <a:lstStyle/>
                    <a:p>
                      <a:pPr algn="ctr"/>
                      <a:endParaRPr lang="de-AT" sz="2400" b="1" dirty="0"/>
                    </a:p>
                  </a:txBody>
                  <a:tcPr/>
                </a:tc>
              </a:tr>
            </a:tbl>
          </a:graphicData>
        </a:graphic>
      </p:graphicFrame>
      <p:cxnSp>
        <p:nvCxnSpPr>
          <p:cNvPr id="49" name="Straight Connector 48"/>
          <p:cNvCxnSpPr/>
          <p:nvPr/>
        </p:nvCxnSpPr>
        <p:spPr bwMode="auto">
          <a:xfrm>
            <a:off x="3578110" y="3051963"/>
            <a:ext cx="0" cy="430119"/>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1" name="Straight Connector 50"/>
          <p:cNvCxnSpPr>
            <a:stCxn id="36" idx="4"/>
          </p:cNvCxnSpPr>
          <p:nvPr/>
        </p:nvCxnSpPr>
        <p:spPr bwMode="auto">
          <a:xfrm>
            <a:off x="4227607" y="3046178"/>
            <a:ext cx="0" cy="43590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3" name="Straight Connector 52"/>
          <p:cNvCxnSpPr>
            <a:stCxn id="38" idx="4"/>
          </p:cNvCxnSpPr>
          <p:nvPr/>
        </p:nvCxnSpPr>
        <p:spPr bwMode="auto">
          <a:xfrm>
            <a:off x="5001958" y="3046178"/>
            <a:ext cx="267614" cy="43590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flipH="1">
            <a:off x="6838991" y="3051963"/>
            <a:ext cx="170885" cy="430119"/>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27965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31"/>
          <p:cNvSpPr>
            <a:spLocks noGrp="1"/>
          </p:cNvSpPr>
          <p:nvPr>
            <p:ph idx="1"/>
          </p:nvPr>
        </p:nvSpPr>
        <p:spPr>
          <a:xfrm>
            <a:off x="191410" y="968587"/>
            <a:ext cx="9450181" cy="5838613"/>
          </a:xfrm>
        </p:spPr>
        <p:txBody>
          <a:bodyPr/>
          <a:lstStyle/>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smtClean="0"/>
          </a:p>
          <a:p>
            <a:pPr>
              <a:tabLst>
                <a:tab pos="714375" algn="l"/>
              </a:tabLst>
            </a:pPr>
            <a:r>
              <a:rPr lang="en-US" dirty="0" smtClean="0"/>
              <a:t>Take endpoints and </a:t>
            </a:r>
            <a:r>
              <a:rPr lang="en-US" i="1" dirty="0" smtClean="0"/>
              <a:t>occluding</a:t>
            </a:r>
            <a:r>
              <a:rPr lang="en-US" dirty="0" smtClean="0"/>
              <a:t> intersections</a:t>
            </a:r>
          </a:p>
          <a:p>
            <a:pPr>
              <a:tabLst>
                <a:tab pos="714375" algn="l"/>
              </a:tabLst>
            </a:pPr>
            <a:r>
              <a:rPr lang="en-US" dirty="0" smtClean="0"/>
              <a:t>Assign occlusion flag</a:t>
            </a:r>
          </a:p>
        </p:txBody>
      </p:sp>
      <p:sp>
        <p:nvSpPr>
          <p:cNvPr id="2" name="Title 1"/>
          <p:cNvSpPr>
            <a:spLocks noGrp="1"/>
          </p:cNvSpPr>
          <p:nvPr>
            <p:ph type="title"/>
          </p:nvPr>
        </p:nvSpPr>
        <p:spPr/>
        <p:txBody>
          <a:bodyPr/>
          <a:lstStyle/>
          <a:p>
            <a:r>
              <a:rPr lang="en-US" dirty="0" smtClean="0"/>
              <a:t>Hidden Line Elimination</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21</a:t>
            </a:fld>
            <a:endParaRPr lang="de-AT" dirty="0"/>
          </a:p>
        </p:txBody>
      </p:sp>
      <p:grpSp>
        <p:nvGrpSpPr>
          <p:cNvPr id="40" name="Group 39" hidden="1"/>
          <p:cNvGrpSpPr/>
          <p:nvPr/>
        </p:nvGrpSpPr>
        <p:grpSpPr>
          <a:xfrm>
            <a:off x="3314176" y="1585678"/>
            <a:ext cx="3695700" cy="1778000"/>
            <a:chOff x="2085518" y="1193800"/>
            <a:chExt cx="3695700" cy="1778000"/>
          </a:xfrm>
        </p:grpSpPr>
        <p:sp>
          <p:nvSpPr>
            <p:cNvPr id="41" name="Isosceles Triangle 2"/>
            <p:cNvSpPr/>
            <p:nvPr/>
          </p:nvSpPr>
          <p:spPr bwMode="auto">
            <a:xfrm>
              <a:off x="2987218" y="11938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42" name="Isosceles Triangle 41"/>
            <p:cNvSpPr/>
            <p:nvPr/>
          </p:nvSpPr>
          <p:spPr bwMode="auto">
            <a:xfrm>
              <a:off x="2085518" y="1193800"/>
              <a:ext cx="1950364" cy="1778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grpSp>
        <p:nvGrpSpPr>
          <p:cNvPr id="9" name="Group 8" hidden="1"/>
          <p:cNvGrpSpPr/>
          <p:nvPr/>
        </p:nvGrpSpPr>
        <p:grpSpPr>
          <a:xfrm>
            <a:off x="3314176" y="1585678"/>
            <a:ext cx="3695700" cy="1778000"/>
            <a:chOff x="2085518" y="1193800"/>
            <a:chExt cx="3695700" cy="1778000"/>
          </a:xfrm>
        </p:grpSpPr>
        <p:sp>
          <p:nvSpPr>
            <p:cNvPr id="3" name="Isosceles Triangle 2"/>
            <p:cNvSpPr/>
            <p:nvPr/>
          </p:nvSpPr>
          <p:spPr bwMode="auto">
            <a:xfrm>
              <a:off x="2987218" y="11938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7" name="Isosceles Triangle 6"/>
            <p:cNvSpPr/>
            <p:nvPr/>
          </p:nvSpPr>
          <p:spPr bwMode="auto">
            <a:xfrm>
              <a:off x="2085518" y="1193800"/>
              <a:ext cx="1950364" cy="1778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cxnSp>
        <p:nvCxnSpPr>
          <p:cNvPr id="12" name="Straight Connector 11"/>
          <p:cNvCxnSpPr/>
          <p:nvPr/>
        </p:nvCxnSpPr>
        <p:spPr bwMode="auto">
          <a:xfrm>
            <a:off x="2681490" y="2881078"/>
            <a:ext cx="5667375" cy="0"/>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grpSp>
        <p:nvGrpSpPr>
          <p:cNvPr id="10" name="Group 9"/>
          <p:cNvGrpSpPr/>
          <p:nvPr/>
        </p:nvGrpSpPr>
        <p:grpSpPr>
          <a:xfrm>
            <a:off x="3319208" y="1585678"/>
            <a:ext cx="3695700" cy="1778000"/>
            <a:chOff x="2237918" y="1346200"/>
            <a:chExt cx="3695700" cy="1778000"/>
          </a:xfrm>
        </p:grpSpPr>
        <p:sp>
          <p:nvSpPr>
            <p:cNvPr id="32" name="Isosceles Triangle 2"/>
            <p:cNvSpPr/>
            <p:nvPr/>
          </p:nvSpPr>
          <p:spPr bwMode="auto">
            <a:xfrm>
              <a:off x="3139618" y="13462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5" name="Isosceles Triangle 34"/>
            <p:cNvSpPr/>
            <p:nvPr/>
          </p:nvSpPr>
          <p:spPr bwMode="auto">
            <a:xfrm>
              <a:off x="2237918" y="1346200"/>
              <a:ext cx="1950364" cy="1778000"/>
            </a:xfrm>
            <a:prstGeom prst="triangl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sp>
        <p:nvSpPr>
          <p:cNvPr id="36" name="Oval 35"/>
          <p:cNvSpPr/>
          <p:nvPr/>
        </p:nvSpPr>
        <p:spPr bwMode="auto">
          <a:xfrm>
            <a:off x="4056722"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3407225"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4831073"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6838991" y="2710193"/>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22044306"/>
              </p:ext>
            </p:extLst>
          </p:nvPr>
        </p:nvGraphicFramePr>
        <p:xfrm>
          <a:off x="1408154" y="3482082"/>
          <a:ext cx="6364247" cy="914400"/>
        </p:xfrm>
        <a:graphic>
          <a:graphicData uri="http://schemas.openxmlformats.org/drawingml/2006/table">
            <a:tbl>
              <a:tblPr firstCol="1" bandRow="1">
                <a:tableStyleId>{5C22544A-7EE6-4342-B048-85BDC9FD1C3A}</a:tableStyleId>
              </a:tblPr>
              <a:tblGrid>
                <a:gridCol w="1779546"/>
                <a:gridCol w="762000"/>
                <a:gridCol w="660400"/>
                <a:gridCol w="1422400"/>
                <a:gridCol w="1739901"/>
              </a:tblGrid>
              <a:tr h="370840">
                <a:tc>
                  <a:txBody>
                    <a:bodyPr/>
                    <a:lstStyle/>
                    <a:p>
                      <a:r>
                        <a:rPr lang="de-AT" sz="2400" b="1" dirty="0" smtClean="0"/>
                        <a:t>flag</a:t>
                      </a:r>
                      <a:endParaRPr lang="de-AT" sz="2400" b="1" dirty="0"/>
                    </a:p>
                  </a:txBody>
                  <a:tcPr/>
                </a:tc>
                <a:tc>
                  <a:txBody>
                    <a:bodyPr/>
                    <a:lstStyle/>
                    <a:p>
                      <a:pPr algn="ctr"/>
                      <a:r>
                        <a:rPr lang="de-AT" sz="2400" b="1" dirty="0" smtClean="0"/>
                        <a:t>1</a:t>
                      </a:r>
                      <a:endParaRPr lang="de-AT" sz="2400" b="1" dirty="0"/>
                    </a:p>
                  </a:txBody>
                  <a:tcPr/>
                </a:tc>
                <a:tc>
                  <a:txBody>
                    <a:bodyPr/>
                    <a:lstStyle/>
                    <a:p>
                      <a:pPr algn="ctr"/>
                      <a:r>
                        <a:rPr lang="de-AT" sz="2400" b="1" dirty="0" smtClean="0"/>
                        <a:t>-1</a:t>
                      </a:r>
                      <a:endParaRPr lang="de-AT" sz="2400" b="1" dirty="0"/>
                    </a:p>
                  </a:txBody>
                  <a:tcPr/>
                </a:tc>
                <a:tc>
                  <a:txBody>
                    <a:bodyPr/>
                    <a:lstStyle/>
                    <a:p>
                      <a:pPr algn="l"/>
                      <a:r>
                        <a:rPr lang="de-AT" sz="2400" b="1" dirty="0" smtClean="0"/>
                        <a:t>  -1</a:t>
                      </a:r>
                      <a:endParaRPr lang="de-AT" sz="2400" b="1" dirty="0"/>
                    </a:p>
                  </a:txBody>
                  <a:tcPr/>
                </a:tc>
                <a:tc>
                  <a:txBody>
                    <a:bodyPr/>
                    <a:lstStyle/>
                    <a:p>
                      <a:pPr algn="ctr"/>
                      <a:r>
                        <a:rPr lang="de-AT" sz="2400" b="1" dirty="0" smtClean="0"/>
                        <a:t>  1</a:t>
                      </a:r>
                      <a:endParaRPr lang="de-AT" sz="2400" b="1" dirty="0"/>
                    </a:p>
                  </a:txBody>
                  <a:tcPr/>
                </a:tc>
              </a:tr>
              <a:tr h="370840">
                <a:tc>
                  <a:txBody>
                    <a:bodyPr/>
                    <a:lstStyle/>
                    <a:p>
                      <a:endParaRPr lang="de-AT" sz="2400" b="1" dirty="0"/>
                    </a:p>
                  </a:txBody>
                  <a:tcPr/>
                </a:tc>
                <a:tc>
                  <a:txBody>
                    <a:bodyPr/>
                    <a:lstStyle/>
                    <a:p>
                      <a:pPr algn="ctr"/>
                      <a:endParaRPr lang="de-AT" sz="2400" b="1" dirty="0"/>
                    </a:p>
                  </a:txBody>
                  <a:tcPr/>
                </a:tc>
                <a:tc>
                  <a:txBody>
                    <a:bodyPr/>
                    <a:lstStyle/>
                    <a:p>
                      <a:pPr algn="ctr"/>
                      <a:endParaRPr lang="de-AT" sz="2400" b="1" dirty="0"/>
                    </a:p>
                  </a:txBody>
                  <a:tcPr/>
                </a:tc>
                <a:tc>
                  <a:txBody>
                    <a:bodyPr/>
                    <a:lstStyle/>
                    <a:p>
                      <a:pPr algn="ctr"/>
                      <a:endParaRPr lang="de-AT" sz="2400" b="1" dirty="0"/>
                    </a:p>
                  </a:txBody>
                  <a:tcPr/>
                </a:tc>
                <a:tc>
                  <a:txBody>
                    <a:bodyPr/>
                    <a:lstStyle/>
                    <a:p>
                      <a:pPr algn="ctr"/>
                      <a:endParaRPr lang="de-AT" sz="2400" b="1" dirty="0"/>
                    </a:p>
                  </a:txBody>
                  <a:tcPr/>
                </a:tc>
              </a:tr>
            </a:tbl>
          </a:graphicData>
        </a:graphic>
      </p:graphicFrame>
      <p:cxnSp>
        <p:nvCxnSpPr>
          <p:cNvPr id="49" name="Straight Connector 48"/>
          <p:cNvCxnSpPr/>
          <p:nvPr/>
        </p:nvCxnSpPr>
        <p:spPr bwMode="auto">
          <a:xfrm>
            <a:off x="3578110" y="3051963"/>
            <a:ext cx="0" cy="430119"/>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1" name="Straight Connector 50"/>
          <p:cNvCxnSpPr>
            <a:stCxn id="36" idx="4"/>
          </p:cNvCxnSpPr>
          <p:nvPr/>
        </p:nvCxnSpPr>
        <p:spPr bwMode="auto">
          <a:xfrm>
            <a:off x="4227607" y="3046178"/>
            <a:ext cx="0" cy="43590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3" name="Straight Connector 52"/>
          <p:cNvCxnSpPr>
            <a:stCxn id="38" idx="4"/>
          </p:cNvCxnSpPr>
          <p:nvPr/>
        </p:nvCxnSpPr>
        <p:spPr bwMode="auto">
          <a:xfrm>
            <a:off x="5001958" y="3046178"/>
            <a:ext cx="0" cy="43590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a:off x="7009877" y="3051963"/>
            <a:ext cx="0" cy="430119"/>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97504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31"/>
          <p:cNvSpPr>
            <a:spLocks noGrp="1"/>
          </p:cNvSpPr>
          <p:nvPr>
            <p:ph idx="1"/>
          </p:nvPr>
        </p:nvSpPr>
        <p:spPr>
          <a:xfrm>
            <a:off x="191410" y="968587"/>
            <a:ext cx="9450181" cy="5838613"/>
          </a:xfrm>
        </p:spPr>
        <p:txBody>
          <a:bodyPr/>
          <a:lstStyle/>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smtClean="0"/>
          </a:p>
          <a:p>
            <a:pPr>
              <a:tabLst>
                <a:tab pos="714375" algn="l"/>
              </a:tabLst>
            </a:pPr>
            <a:r>
              <a:rPr lang="en-US" dirty="0" smtClean="0"/>
              <a:t>Take endpoints and </a:t>
            </a:r>
            <a:r>
              <a:rPr lang="en-US" i="1" dirty="0" smtClean="0"/>
              <a:t>occluding</a:t>
            </a:r>
            <a:r>
              <a:rPr lang="en-US" dirty="0" smtClean="0"/>
              <a:t> intersections</a:t>
            </a:r>
          </a:p>
          <a:p>
            <a:pPr>
              <a:tabLst>
                <a:tab pos="714375" algn="l"/>
              </a:tabLst>
            </a:pPr>
            <a:r>
              <a:rPr lang="en-US" dirty="0" smtClean="0"/>
              <a:t>Assign occlusion flag</a:t>
            </a:r>
          </a:p>
          <a:p>
            <a:pPr>
              <a:tabLst>
                <a:tab pos="714375" algn="l"/>
              </a:tabLst>
            </a:pPr>
            <a:r>
              <a:rPr lang="en-US" dirty="0" smtClean="0"/>
              <a:t>Perform scan along edge</a:t>
            </a:r>
            <a:endParaRPr lang="en-US" dirty="0"/>
          </a:p>
        </p:txBody>
      </p:sp>
      <p:sp>
        <p:nvSpPr>
          <p:cNvPr id="2" name="Title 1"/>
          <p:cNvSpPr>
            <a:spLocks noGrp="1"/>
          </p:cNvSpPr>
          <p:nvPr>
            <p:ph type="title"/>
          </p:nvPr>
        </p:nvSpPr>
        <p:spPr/>
        <p:txBody>
          <a:bodyPr/>
          <a:lstStyle/>
          <a:p>
            <a:r>
              <a:rPr lang="en-US" dirty="0" smtClean="0"/>
              <a:t>Hidden Line Elimination</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22</a:t>
            </a:fld>
            <a:endParaRPr lang="de-AT" dirty="0"/>
          </a:p>
        </p:txBody>
      </p:sp>
      <p:grpSp>
        <p:nvGrpSpPr>
          <p:cNvPr id="40" name="Group 39" hidden="1"/>
          <p:cNvGrpSpPr/>
          <p:nvPr/>
        </p:nvGrpSpPr>
        <p:grpSpPr>
          <a:xfrm>
            <a:off x="3314176" y="1585678"/>
            <a:ext cx="3695700" cy="1778000"/>
            <a:chOff x="2085518" y="1193800"/>
            <a:chExt cx="3695700" cy="1778000"/>
          </a:xfrm>
        </p:grpSpPr>
        <p:sp>
          <p:nvSpPr>
            <p:cNvPr id="41" name="Isosceles Triangle 2"/>
            <p:cNvSpPr/>
            <p:nvPr/>
          </p:nvSpPr>
          <p:spPr bwMode="auto">
            <a:xfrm>
              <a:off x="2987218" y="11938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42" name="Isosceles Triangle 41"/>
            <p:cNvSpPr/>
            <p:nvPr/>
          </p:nvSpPr>
          <p:spPr bwMode="auto">
            <a:xfrm>
              <a:off x="2085518" y="1193800"/>
              <a:ext cx="1950364" cy="1778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grpSp>
        <p:nvGrpSpPr>
          <p:cNvPr id="9" name="Group 8" hidden="1"/>
          <p:cNvGrpSpPr/>
          <p:nvPr/>
        </p:nvGrpSpPr>
        <p:grpSpPr>
          <a:xfrm>
            <a:off x="3314176" y="1585678"/>
            <a:ext cx="3695700" cy="1778000"/>
            <a:chOff x="2085518" y="1193800"/>
            <a:chExt cx="3695700" cy="1778000"/>
          </a:xfrm>
        </p:grpSpPr>
        <p:sp>
          <p:nvSpPr>
            <p:cNvPr id="3" name="Isosceles Triangle 2"/>
            <p:cNvSpPr/>
            <p:nvPr/>
          </p:nvSpPr>
          <p:spPr bwMode="auto">
            <a:xfrm>
              <a:off x="2987218" y="11938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7" name="Isosceles Triangle 6"/>
            <p:cNvSpPr/>
            <p:nvPr/>
          </p:nvSpPr>
          <p:spPr bwMode="auto">
            <a:xfrm>
              <a:off x="2085518" y="1193800"/>
              <a:ext cx="1950364" cy="1778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cxnSp>
        <p:nvCxnSpPr>
          <p:cNvPr id="12" name="Straight Connector 11"/>
          <p:cNvCxnSpPr/>
          <p:nvPr/>
        </p:nvCxnSpPr>
        <p:spPr bwMode="auto">
          <a:xfrm>
            <a:off x="2681490" y="2881078"/>
            <a:ext cx="5667375" cy="0"/>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grpSp>
        <p:nvGrpSpPr>
          <p:cNvPr id="10" name="Group 9"/>
          <p:cNvGrpSpPr/>
          <p:nvPr/>
        </p:nvGrpSpPr>
        <p:grpSpPr>
          <a:xfrm>
            <a:off x="3319208" y="1585678"/>
            <a:ext cx="3695700" cy="1778000"/>
            <a:chOff x="2237918" y="1346200"/>
            <a:chExt cx="3695700" cy="1778000"/>
          </a:xfrm>
        </p:grpSpPr>
        <p:sp>
          <p:nvSpPr>
            <p:cNvPr id="32" name="Isosceles Triangle 2"/>
            <p:cNvSpPr/>
            <p:nvPr/>
          </p:nvSpPr>
          <p:spPr bwMode="auto">
            <a:xfrm>
              <a:off x="3139618" y="13462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5" name="Isosceles Triangle 34"/>
            <p:cNvSpPr/>
            <p:nvPr/>
          </p:nvSpPr>
          <p:spPr bwMode="auto">
            <a:xfrm>
              <a:off x="2237918" y="1346200"/>
              <a:ext cx="1950364" cy="1778000"/>
            </a:xfrm>
            <a:prstGeom prst="triangl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sp>
        <p:nvSpPr>
          <p:cNvPr id="36" name="Oval 35"/>
          <p:cNvSpPr/>
          <p:nvPr/>
        </p:nvSpPr>
        <p:spPr bwMode="auto">
          <a:xfrm>
            <a:off x="4056722"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3407225"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4831073"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6838991" y="2710193"/>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97073636"/>
              </p:ext>
            </p:extLst>
          </p:nvPr>
        </p:nvGraphicFramePr>
        <p:xfrm>
          <a:off x="1408154" y="3482082"/>
          <a:ext cx="6364247" cy="914400"/>
        </p:xfrm>
        <a:graphic>
          <a:graphicData uri="http://schemas.openxmlformats.org/drawingml/2006/table">
            <a:tbl>
              <a:tblPr firstCol="1" bandRow="1">
                <a:tableStyleId>{5C22544A-7EE6-4342-B048-85BDC9FD1C3A}</a:tableStyleId>
              </a:tblPr>
              <a:tblGrid>
                <a:gridCol w="1779546"/>
                <a:gridCol w="762000"/>
                <a:gridCol w="660400"/>
                <a:gridCol w="1422400"/>
                <a:gridCol w="1739901"/>
              </a:tblGrid>
              <a:tr h="370840">
                <a:tc>
                  <a:txBody>
                    <a:bodyPr/>
                    <a:lstStyle/>
                    <a:p>
                      <a:r>
                        <a:rPr lang="de-AT" sz="2400" b="1" dirty="0" smtClean="0"/>
                        <a:t>flag</a:t>
                      </a:r>
                      <a:endParaRPr lang="de-AT" sz="2400" b="1" dirty="0"/>
                    </a:p>
                  </a:txBody>
                  <a:tcPr/>
                </a:tc>
                <a:tc>
                  <a:txBody>
                    <a:bodyPr/>
                    <a:lstStyle/>
                    <a:p>
                      <a:pPr algn="ctr"/>
                      <a:r>
                        <a:rPr lang="de-AT" sz="2400" b="1" dirty="0" smtClean="0"/>
                        <a:t>1</a:t>
                      </a:r>
                      <a:endParaRPr lang="de-AT" sz="2400" b="1" dirty="0"/>
                    </a:p>
                  </a:txBody>
                  <a:tcPr/>
                </a:tc>
                <a:tc>
                  <a:txBody>
                    <a:bodyPr/>
                    <a:lstStyle/>
                    <a:p>
                      <a:pPr algn="ctr"/>
                      <a:r>
                        <a:rPr lang="de-AT" sz="2400" b="1" dirty="0" smtClean="0"/>
                        <a:t>-1</a:t>
                      </a:r>
                      <a:endParaRPr lang="de-AT" sz="2400" b="1" dirty="0"/>
                    </a:p>
                  </a:txBody>
                  <a:tcPr/>
                </a:tc>
                <a:tc>
                  <a:txBody>
                    <a:bodyPr/>
                    <a:lstStyle/>
                    <a:p>
                      <a:pPr algn="l"/>
                      <a:r>
                        <a:rPr lang="de-AT" sz="2400" b="1" dirty="0" smtClean="0"/>
                        <a:t>  -1</a:t>
                      </a:r>
                      <a:endParaRPr lang="de-AT" sz="2400" b="1" dirty="0"/>
                    </a:p>
                  </a:txBody>
                  <a:tcPr/>
                </a:tc>
                <a:tc>
                  <a:txBody>
                    <a:bodyPr/>
                    <a:lstStyle/>
                    <a:p>
                      <a:pPr algn="ctr"/>
                      <a:r>
                        <a:rPr lang="de-AT" sz="2400" b="1" dirty="0" smtClean="0"/>
                        <a:t>  1</a:t>
                      </a:r>
                      <a:endParaRPr lang="de-AT" sz="2400" b="1" dirty="0"/>
                    </a:p>
                  </a:txBody>
                  <a:tcPr/>
                </a:tc>
              </a:tr>
              <a:tr h="370840">
                <a:tc>
                  <a:txBody>
                    <a:bodyPr/>
                    <a:lstStyle/>
                    <a:p>
                      <a:r>
                        <a:rPr lang="de-AT" sz="2400" b="1" dirty="0" smtClean="0"/>
                        <a:t>scan</a:t>
                      </a:r>
                      <a:endParaRPr lang="de-AT" sz="2400" b="1" dirty="0"/>
                    </a:p>
                  </a:txBody>
                  <a:tcPr/>
                </a:tc>
                <a:tc>
                  <a:txBody>
                    <a:bodyPr/>
                    <a:lstStyle/>
                    <a:p>
                      <a:pPr algn="ctr"/>
                      <a:r>
                        <a:rPr lang="de-AT" sz="2400" b="1" dirty="0" smtClean="0"/>
                        <a:t>1</a:t>
                      </a:r>
                      <a:endParaRPr lang="de-AT" sz="2400" b="1" dirty="0"/>
                    </a:p>
                  </a:txBody>
                  <a:tcPr/>
                </a:tc>
                <a:tc>
                  <a:txBody>
                    <a:bodyPr/>
                    <a:lstStyle/>
                    <a:p>
                      <a:pPr algn="ctr"/>
                      <a:r>
                        <a:rPr lang="de-AT" sz="2400" b="1" dirty="0" smtClean="0"/>
                        <a:t>0</a:t>
                      </a:r>
                      <a:endParaRPr lang="de-AT" sz="2400" b="1" dirty="0"/>
                    </a:p>
                  </a:txBody>
                  <a:tcPr/>
                </a:tc>
                <a:tc>
                  <a:txBody>
                    <a:bodyPr/>
                    <a:lstStyle/>
                    <a:p>
                      <a:pPr algn="l"/>
                      <a:r>
                        <a:rPr lang="de-AT" sz="2400" b="1" dirty="0" smtClean="0"/>
                        <a:t>  -1</a:t>
                      </a:r>
                      <a:endParaRPr lang="de-AT" sz="2400" b="1" dirty="0"/>
                    </a:p>
                  </a:txBody>
                  <a:tcPr/>
                </a:tc>
                <a:tc>
                  <a:txBody>
                    <a:bodyPr/>
                    <a:lstStyle/>
                    <a:p>
                      <a:pPr algn="ctr"/>
                      <a:r>
                        <a:rPr lang="de-AT" sz="2400" b="1" dirty="0" smtClean="0"/>
                        <a:t>  0</a:t>
                      </a:r>
                      <a:endParaRPr lang="de-AT" sz="2400" b="1" dirty="0"/>
                    </a:p>
                  </a:txBody>
                  <a:tcPr/>
                </a:tc>
              </a:tr>
            </a:tbl>
          </a:graphicData>
        </a:graphic>
      </p:graphicFrame>
      <p:cxnSp>
        <p:nvCxnSpPr>
          <p:cNvPr id="49" name="Straight Connector 48"/>
          <p:cNvCxnSpPr/>
          <p:nvPr/>
        </p:nvCxnSpPr>
        <p:spPr bwMode="auto">
          <a:xfrm>
            <a:off x="3578110" y="3051963"/>
            <a:ext cx="0" cy="430119"/>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1" name="Straight Connector 50"/>
          <p:cNvCxnSpPr>
            <a:stCxn id="36" idx="4"/>
          </p:cNvCxnSpPr>
          <p:nvPr/>
        </p:nvCxnSpPr>
        <p:spPr bwMode="auto">
          <a:xfrm>
            <a:off x="4227607" y="3046178"/>
            <a:ext cx="0" cy="43590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3" name="Straight Connector 52"/>
          <p:cNvCxnSpPr>
            <a:stCxn id="38" idx="4"/>
          </p:cNvCxnSpPr>
          <p:nvPr/>
        </p:nvCxnSpPr>
        <p:spPr bwMode="auto">
          <a:xfrm>
            <a:off x="5001958" y="3046178"/>
            <a:ext cx="0" cy="43590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flipH="1">
            <a:off x="7009876" y="3051963"/>
            <a:ext cx="1" cy="430119"/>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28270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31"/>
          <p:cNvSpPr>
            <a:spLocks noGrp="1"/>
          </p:cNvSpPr>
          <p:nvPr>
            <p:ph idx="1"/>
          </p:nvPr>
        </p:nvSpPr>
        <p:spPr>
          <a:xfrm>
            <a:off x="191410" y="968587"/>
            <a:ext cx="9450181" cy="5838613"/>
          </a:xfrm>
        </p:spPr>
        <p:txBody>
          <a:bodyPr/>
          <a:lstStyle/>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smtClean="0"/>
          </a:p>
          <a:p>
            <a:pPr>
              <a:tabLst>
                <a:tab pos="714375" algn="l"/>
              </a:tabLst>
            </a:pPr>
            <a:endParaRPr lang="en-US" dirty="0" smtClean="0"/>
          </a:p>
          <a:p>
            <a:pPr>
              <a:tabLst>
                <a:tab pos="714375" algn="l"/>
              </a:tabLst>
            </a:pPr>
            <a:r>
              <a:rPr lang="en-US" dirty="0" smtClean="0"/>
              <a:t>Report visible edge segments</a:t>
            </a:r>
            <a:endParaRPr lang="en-US" dirty="0"/>
          </a:p>
        </p:txBody>
      </p:sp>
      <p:sp>
        <p:nvSpPr>
          <p:cNvPr id="2" name="Title 1"/>
          <p:cNvSpPr>
            <a:spLocks noGrp="1"/>
          </p:cNvSpPr>
          <p:nvPr>
            <p:ph type="title"/>
          </p:nvPr>
        </p:nvSpPr>
        <p:spPr/>
        <p:txBody>
          <a:bodyPr/>
          <a:lstStyle/>
          <a:p>
            <a:r>
              <a:rPr lang="en-US" dirty="0" smtClean="0"/>
              <a:t>Hidden Line Elimination</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23</a:t>
            </a:fld>
            <a:endParaRPr lang="de-AT" dirty="0"/>
          </a:p>
        </p:txBody>
      </p:sp>
      <p:grpSp>
        <p:nvGrpSpPr>
          <p:cNvPr id="40" name="Group 39" hidden="1"/>
          <p:cNvGrpSpPr/>
          <p:nvPr/>
        </p:nvGrpSpPr>
        <p:grpSpPr>
          <a:xfrm>
            <a:off x="3314176" y="1585678"/>
            <a:ext cx="3695700" cy="1778000"/>
            <a:chOff x="2085518" y="1193800"/>
            <a:chExt cx="3695700" cy="1778000"/>
          </a:xfrm>
        </p:grpSpPr>
        <p:sp>
          <p:nvSpPr>
            <p:cNvPr id="41" name="Isosceles Triangle 2"/>
            <p:cNvSpPr/>
            <p:nvPr/>
          </p:nvSpPr>
          <p:spPr bwMode="auto">
            <a:xfrm>
              <a:off x="2987218" y="11938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42" name="Isosceles Triangle 41"/>
            <p:cNvSpPr/>
            <p:nvPr/>
          </p:nvSpPr>
          <p:spPr bwMode="auto">
            <a:xfrm>
              <a:off x="2085518" y="1193800"/>
              <a:ext cx="1950364" cy="1778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grpSp>
        <p:nvGrpSpPr>
          <p:cNvPr id="9" name="Group 8" hidden="1"/>
          <p:cNvGrpSpPr/>
          <p:nvPr/>
        </p:nvGrpSpPr>
        <p:grpSpPr>
          <a:xfrm>
            <a:off x="3314176" y="1585678"/>
            <a:ext cx="3695700" cy="1778000"/>
            <a:chOff x="2085518" y="1193800"/>
            <a:chExt cx="3695700" cy="1778000"/>
          </a:xfrm>
        </p:grpSpPr>
        <p:sp>
          <p:nvSpPr>
            <p:cNvPr id="3" name="Isosceles Triangle 2"/>
            <p:cNvSpPr/>
            <p:nvPr/>
          </p:nvSpPr>
          <p:spPr bwMode="auto">
            <a:xfrm>
              <a:off x="2987218" y="11938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7" name="Isosceles Triangle 6"/>
            <p:cNvSpPr/>
            <p:nvPr/>
          </p:nvSpPr>
          <p:spPr bwMode="auto">
            <a:xfrm>
              <a:off x="2085518" y="1193800"/>
              <a:ext cx="1950364" cy="1778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sp>
        <p:nvSpPr>
          <p:cNvPr id="32" name="Isosceles Triangle 2"/>
          <p:cNvSpPr/>
          <p:nvPr/>
        </p:nvSpPr>
        <p:spPr bwMode="auto">
          <a:xfrm>
            <a:off x="4220908" y="1585678"/>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cxnSp>
        <p:nvCxnSpPr>
          <p:cNvPr id="13" name="Straight Connector 12"/>
          <p:cNvCxnSpPr>
            <a:stCxn id="32" idx="2"/>
            <a:endCxn id="32" idx="0"/>
          </p:cNvCxnSpPr>
          <p:nvPr/>
        </p:nvCxnSpPr>
        <p:spPr bwMode="auto">
          <a:xfrm flipH="1">
            <a:off x="4220908" y="2881078"/>
            <a:ext cx="2794000" cy="0"/>
          </a:xfrm>
          <a:prstGeom prst="line">
            <a:avLst/>
          </a:prstGeom>
          <a:solidFill>
            <a:schemeClr val="accent1"/>
          </a:solidFill>
          <a:ln w="57150" cap="rnd" cmpd="sng" algn="ctr">
            <a:solidFill>
              <a:schemeClr val="bg1">
                <a:lumMod val="65000"/>
              </a:schemeClr>
            </a:solidFill>
            <a:prstDash val="solid"/>
            <a:round/>
            <a:headEnd type="none" w="med" len="med"/>
            <a:tailEnd type="none" w="med" len="med"/>
          </a:ln>
          <a:effectLst/>
        </p:spPr>
      </p:cxnSp>
      <p:sp>
        <p:nvSpPr>
          <p:cNvPr id="35" name="Isosceles Triangle 34"/>
          <p:cNvSpPr/>
          <p:nvPr/>
        </p:nvSpPr>
        <p:spPr bwMode="auto">
          <a:xfrm>
            <a:off x="3319208" y="1585678"/>
            <a:ext cx="1950364" cy="1778000"/>
          </a:xfrm>
          <a:prstGeom prst="triangl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42680382"/>
              </p:ext>
            </p:extLst>
          </p:nvPr>
        </p:nvGraphicFramePr>
        <p:xfrm>
          <a:off x="1408154" y="3482082"/>
          <a:ext cx="6364247" cy="1371600"/>
        </p:xfrm>
        <a:graphic>
          <a:graphicData uri="http://schemas.openxmlformats.org/drawingml/2006/table">
            <a:tbl>
              <a:tblPr firstCol="1" bandRow="1">
                <a:tableStyleId>{5C22544A-7EE6-4342-B048-85BDC9FD1C3A}</a:tableStyleId>
              </a:tblPr>
              <a:tblGrid>
                <a:gridCol w="1779546"/>
                <a:gridCol w="762000"/>
                <a:gridCol w="660400"/>
                <a:gridCol w="1422400"/>
                <a:gridCol w="1739901"/>
              </a:tblGrid>
              <a:tr h="370840">
                <a:tc>
                  <a:txBody>
                    <a:bodyPr/>
                    <a:lstStyle/>
                    <a:p>
                      <a:r>
                        <a:rPr lang="de-AT" sz="2400" b="1" dirty="0" smtClean="0"/>
                        <a:t>flag</a:t>
                      </a:r>
                      <a:endParaRPr lang="de-AT" sz="2400" b="1" dirty="0"/>
                    </a:p>
                  </a:txBody>
                  <a:tcPr/>
                </a:tc>
                <a:tc>
                  <a:txBody>
                    <a:bodyPr/>
                    <a:lstStyle/>
                    <a:p>
                      <a:pPr algn="ctr"/>
                      <a:r>
                        <a:rPr lang="de-AT" sz="2400" b="1" dirty="0" smtClean="0"/>
                        <a:t>1</a:t>
                      </a:r>
                      <a:endParaRPr lang="de-AT" sz="2400" b="1" dirty="0"/>
                    </a:p>
                  </a:txBody>
                  <a:tcPr/>
                </a:tc>
                <a:tc>
                  <a:txBody>
                    <a:bodyPr/>
                    <a:lstStyle/>
                    <a:p>
                      <a:pPr algn="ctr"/>
                      <a:r>
                        <a:rPr lang="de-AT" sz="2400" b="1" dirty="0" smtClean="0"/>
                        <a:t>-1</a:t>
                      </a:r>
                      <a:endParaRPr lang="de-AT" sz="2400" b="1" dirty="0"/>
                    </a:p>
                  </a:txBody>
                  <a:tcPr/>
                </a:tc>
                <a:tc>
                  <a:txBody>
                    <a:bodyPr/>
                    <a:lstStyle/>
                    <a:p>
                      <a:pPr algn="l"/>
                      <a:r>
                        <a:rPr lang="de-AT" sz="2400" b="1" dirty="0" smtClean="0"/>
                        <a:t>  -1</a:t>
                      </a:r>
                      <a:endParaRPr lang="de-AT" sz="2400" b="1" dirty="0"/>
                    </a:p>
                  </a:txBody>
                  <a:tcPr/>
                </a:tc>
                <a:tc>
                  <a:txBody>
                    <a:bodyPr/>
                    <a:lstStyle/>
                    <a:p>
                      <a:pPr algn="ctr"/>
                      <a:r>
                        <a:rPr lang="de-AT" sz="2400" b="1" dirty="0" smtClean="0"/>
                        <a:t>  1</a:t>
                      </a:r>
                      <a:endParaRPr lang="de-AT" sz="2400" b="1" dirty="0"/>
                    </a:p>
                  </a:txBody>
                  <a:tcPr/>
                </a:tc>
              </a:tr>
              <a:tr h="370840">
                <a:tc>
                  <a:txBody>
                    <a:bodyPr/>
                    <a:lstStyle/>
                    <a:p>
                      <a:r>
                        <a:rPr lang="de-AT" sz="2400" b="1" dirty="0" smtClean="0"/>
                        <a:t>scan</a:t>
                      </a:r>
                      <a:endParaRPr lang="de-AT" sz="2400" b="1" dirty="0"/>
                    </a:p>
                  </a:txBody>
                  <a:tcPr/>
                </a:tc>
                <a:tc>
                  <a:txBody>
                    <a:bodyPr/>
                    <a:lstStyle/>
                    <a:p>
                      <a:pPr algn="ctr"/>
                      <a:r>
                        <a:rPr lang="de-AT" sz="2400" b="1" dirty="0" smtClean="0"/>
                        <a:t>1</a:t>
                      </a:r>
                      <a:endParaRPr lang="de-AT" sz="2400" b="1" dirty="0"/>
                    </a:p>
                  </a:txBody>
                  <a:tcPr/>
                </a:tc>
                <a:tc>
                  <a:txBody>
                    <a:bodyPr/>
                    <a:lstStyle/>
                    <a:p>
                      <a:pPr algn="ctr"/>
                      <a:r>
                        <a:rPr lang="de-AT" sz="2400" b="1" dirty="0" smtClean="0"/>
                        <a:t>0</a:t>
                      </a:r>
                      <a:endParaRPr lang="de-AT" sz="2400" b="1" dirty="0"/>
                    </a:p>
                  </a:txBody>
                  <a:tcPr/>
                </a:tc>
                <a:tc>
                  <a:txBody>
                    <a:bodyPr/>
                    <a:lstStyle/>
                    <a:p>
                      <a:pPr algn="l"/>
                      <a:r>
                        <a:rPr lang="de-AT" sz="2400" b="1" dirty="0" smtClean="0"/>
                        <a:t>  -1</a:t>
                      </a:r>
                      <a:endParaRPr lang="de-AT" sz="2400" b="1" dirty="0"/>
                    </a:p>
                  </a:txBody>
                  <a:tcPr/>
                </a:tc>
                <a:tc>
                  <a:txBody>
                    <a:bodyPr/>
                    <a:lstStyle/>
                    <a:p>
                      <a:pPr algn="ctr"/>
                      <a:r>
                        <a:rPr lang="de-AT" sz="2400" b="1" dirty="0" smtClean="0"/>
                        <a:t>  0</a:t>
                      </a:r>
                      <a:endParaRPr lang="de-AT" sz="2400" b="1" dirty="0"/>
                    </a:p>
                  </a:txBody>
                  <a:tcPr/>
                </a:tc>
              </a:tr>
              <a:tr h="370840">
                <a:tc>
                  <a:txBody>
                    <a:bodyPr/>
                    <a:lstStyle/>
                    <a:p>
                      <a:r>
                        <a:rPr lang="de-AT" sz="2400" b="1" dirty="0" smtClean="0"/>
                        <a:t>visible</a:t>
                      </a:r>
                      <a:endParaRPr lang="de-AT" sz="2400" b="1" dirty="0"/>
                    </a:p>
                  </a:txBody>
                  <a:tcPr/>
                </a:tc>
                <a:tc>
                  <a:txBody>
                    <a:bodyPr/>
                    <a:lstStyle/>
                    <a:p>
                      <a:pPr marL="0" marR="0" indent="0" algn="ctr" defTabSz="975482" rtl="0" eaLnBrk="1" fontAlgn="auto" latinLnBrk="0" hangingPunct="1">
                        <a:lnSpc>
                          <a:spcPct val="100000"/>
                        </a:lnSpc>
                        <a:spcBef>
                          <a:spcPts val="0"/>
                        </a:spcBef>
                        <a:spcAft>
                          <a:spcPts val="0"/>
                        </a:spcAft>
                        <a:buClrTx/>
                        <a:buSzTx/>
                        <a:buFontTx/>
                        <a:buNone/>
                        <a:tabLst/>
                        <a:defRPr/>
                      </a:pPr>
                      <a:r>
                        <a:rPr lang="de-AT" sz="2400" dirty="0" smtClean="0"/>
                        <a:t>✘</a:t>
                      </a:r>
                      <a:endParaRPr lang="en-US" sz="2400" dirty="0" smtClean="0">
                        <a:latin typeface="+mn-lt"/>
                        <a:ea typeface="Mathematica6" pitchFamily="2" charset="0"/>
                      </a:endParaRPr>
                    </a:p>
                  </a:txBody>
                  <a:tcPr/>
                </a:tc>
                <a:tc>
                  <a:txBody>
                    <a:bodyPr/>
                    <a:lstStyle/>
                    <a:p>
                      <a:pPr marL="0" marR="0" indent="0" algn="ctr" defTabSz="975482" rtl="0" eaLnBrk="1" fontAlgn="auto" latinLnBrk="0" hangingPunct="1">
                        <a:lnSpc>
                          <a:spcPct val="100000"/>
                        </a:lnSpc>
                        <a:spcBef>
                          <a:spcPts val="0"/>
                        </a:spcBef>
                        <a:spcAft>
                          <a:spcPts val="0"/>
                        </a:spcAft>
                        <a:buClrTx/>
                        <a:buSzTx/>
                        <a:buFontTx/>
                        <a:buNone/>
                        <a:tabLst/>
                        <a:defRPr/>
                      </a:pPr>
                      <a:r>
                        <a:rPr lang="de-AT" sz="2400" dirty="0" smtClean="0"/>
                        <a:t>✘</a:t>
                      </a:r>
                      <a:endParaRPr lang="en-US" sz="2400" dirty="0" smtClean="0">
                        <a:latin typeface="+mn-lt"/>
                        <a:ea typeface="Mathematica6" pitchFamily="2" charset="0"/>
                      </a:endParaRPr>
                    </a:p>
                  </a:txBody>
                  <a:tcPr/>
                </a:tc>
                <a:tc>
                  <a:txBody>
                    <a:bodyPr/>
                    <a:lstStyle/>
                    <a:p>
                      <a:pPr marL="0" marR="0" indent="0" algn="l" defTabSz="975482" rtl="0" eaLnBrk="1" fontAlgn="auto" latinLnBrk="0" hangingPunct="1">
                        <a:lnSpc>
                          <a:spcPct val="100000"/>
                        </a:lnSpc>
                        <a:spcBef>
                          <a:spcPts val="0"/>
                        </a:spcBef>
                        <a:spcAft>
                          <a:spcPts val="0"/>
                        </a:spcAft>
                        <a:buClrTx/>
                        <a:buSzTx/>
                        <a:buFontTx/>
                        <a:buNone/>
                        <a:tabLst/>
                        <a:defRPr/>
                      </a:pPr>
                      <a:r>
                        <a:rPr lang="de-AT" sz="2400" dirty="0" smtClean="0"/>
                        <a:t>  ✔</a:t>
                      </a:r>
                      <a:endParaRPr lang="en-US" sz="2400" dirty="0" smtClean="0">
                        <a:latin typeface="+mn-lt"/>
                        <a:ea typeface="Mathematica6" pitchFamily="2" charset="0"/>
                      </a:endParaRPr>
                    </a:p>
                  </a:txBody>
                  <a:tcPr/>
                </a:tc>
                <a:tc>
                  <a:txBody>
                    <a:bodyPr/>
                    <a:lstStyle/>
                    <a:p>
                      <a:pPr marL="0" marR="0" indent="0" algn="ctr" defTabSz="975482" rtl="0" eaLnBrk="1" fontAlgn="auto" latinLnBrk="0" hangingPunct="1">
                        <a:lnSpc>
                          <a:spcPct val="100000"/>
                        </a:lnSpc>
                        <a:spcBef>
                          <a:spcPts val="0"/>
                        </a:spcBef>
                        <a:spcAft>
                          <a:spcPts val="0"/>
                        </a:spcAft>
                        <a:buClrTx/>
                        <a:buSzTx/>
                        <a:buFontTx/>
                        <a:buNone/>
                        <a:tabLst/>
                        <a:defRPr/>
                      </a:pPr>
                      <a:r>
                        <a:rPr lang="de-AT" sz="2400" dirty="0" smtClean="0"/>
                        <a:t>  ✔</a:t>
                      </a:r>
                      <a:endParaRPr lang="en-US" sz="2400" dirty="0" smtClean="0">
                        <a:latin typeface="+mn-lt"/>
                        <a:ea typeface="Mathematica6" pitchFamily="2" charset="0"/>
                      </a:endParaRPr>
                    </a:p>
                  </a:txBody>
                  <a:tcPr/>
                </a:tc>
              </a:tr>
            </a:tbl>
          </a:graphicData>
        </a:graphic>
      </p:graphicFrame>
      <p:grpSp>
        <p:nvGrpSpPr>
          <p:cNvPr id="8" name="Group 7"/>
          <p:cNvGrpSpPr/>
          <p:nvPr/>
        </p:nvGrpSpPr>
        <p:grpSpPr>
          <a:xfrm>
            <a:off x="2681490" y="2704408"/>
            <a:ext cx="5667375" cy="777674"/>
            <a:chOff x="2681490" y="2704408"/>
            <a:chExt cx="5667375" cy="777674"/>
          </a:xfrm>
        </p:grpSpPr>
        <p:cxnSp>
          <p:nvCxnSpPr>
            <p:cNvPr id="12" name="Straight Connector 11"/>
            <p:cNvCxnSpPr/>
            <p:nvPr/>
          </p:nvCxnSpPr>
          <p:spPr bwMode="auto">
            <a:xfrm>
              <a:off x="2681490" y="2881078"/>
              <a:ext cx="5667375" cy="0"/>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sp>
          <p:nvSpPr>
            <p:cNvPr id="36" name="Oval 35"/>
            <p:cNvSpPr/>
            <p:nvPr/>
          </p:nvSpPr>
          <p:spPr bwMode="auto">
            <a:xfrm>
              <a:off x="4056722"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3407225"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4831073"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6838991" y="2710193"/>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cxnSp>
          <p:nvCxnSpPr>
            <p:cNvPr id="49" name="Straight Connector 48"/>
            <p:cNvCxnSpPr/>
            <p:nvPr/>
          </p:nvCxnSpPr>
          <p:spPr bwMode="auto">
            <a:xfrm>
              <a:off x="3578110" y="3051963"/>
              <a:ext cx="0" cy="430119"/>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1" name="Straight Connector 50"/>
            <p:cNvCxnSpPr>
              <a:stCxn id="36" idx="4"/>
            </p:cNvCxnSpPr>
            <p:nvPr/>
          </p:nvCxnSpPr>
          <p:spPr bwMode="auto">
            <a:xfrm>
              <a:off x="4227607" y="3046178"/>
              <a:ext cx="0" cy="43590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3" name="Straight Connector 52"/>
            <p:cNvCxnSpPr>
              <a:stCxn id="38" idx="4"/>
            </p:cNvCxnSpPr>
            <p:nvPr/>
          </p:nvCxnSpPr>
          <p:spPr bwMode="auto">
            <a:xfrm>
              <a:off x="5001958" y="3046178"/>
              <a:ext cx="0" cy="43590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a:off x="7009877" y="3051963"/>
              <a:ext cx="5031" cy="430119"/>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14" name="Frame 13"/>
          <p:cNvSpPr/>
          <p:nvPr/>
        </p:nvSpPr>
        <p:spPr bwMode="auto">
          <a:xfrm>
            <a:off x="4739640" y="3482082"/>
            <a:ext cx="524900" cy="914658"/>
          </a:xfrm>
          <a:prstGeom prst="frame">
            <a:avLst/>
          </a:prstGeom>
          <a:solidFill>
            <a:srgbClr val="6DD62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29" name="Frame 28"/>
          <p:cNvSpPr/>
          <p:nvPr/>
        </p:nvSpPr>
        <p:spPr bwMode="auto">
          <a:xfrm>
            <a:off x="6747426" y="3482082"/>
            <a:ext cx="524900" cy="914658"/>
          </a:xfrm>
          <a:prstGeom prst="frame">
            <a:avLst/>
          </a:prstGeom>
          <a:solidFill>
            <a:srgbClr val="6DD62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6451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31"/>
          <p:cNvSpPr>
            <a:spLocks noGrp="1"/>
          </p:cNvSpPr>
          <p:nvPr>
            <p:ph idx="1"/>
          </p:nvPr>
        </p:nvSpPr>
        <p:spPr>
          <a:xfrm>
            <a:off x="191410" y="968587"/>
            <a:ext cx="9450181" cy="5838613"/>
          </a:xfrm>
        </p:spPr>
        <p:txBody>
          <a:bodyPr/>
          <a:lstStyle/>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smtClean="0"/>
          </a:p>
          <a:p>
            <a:pPr>
              <a:tabLst>
                <a:tab pos="714375" algn="l"/>
              </a:tabLst>
            </a:pPr>
            <a:endParaRPr lang="en-US" dirty="0" smtClean="0"/>
          </a:p>
          <a:p>
            <a:pPr>
              <a:tabLst>
                <a:tab pos="714375" algn="l"/>
              </a:tabLst>
            </a:pPr>
            <a:r>
              <a:rPr lang="en-US" dirty="0" smtClean="0"/>
              <a:t>Report visible edge segments</a:t>
            </a:r>
            <a:endParaRPr lang="en-US" dirty="0"/>
          </a:p>
        </p:txBody>
      </p:sp>
      <p:sp>
        <p:nvSpPr>
          <p:cNvPr id="2" name="Title 1"/>
          <p:cNvSpPr>
            <a:spLocks noGrp="1"/>
          </p:cNvSpPr>
          <p:nvPr>
            <p:ph type="title"/>
          </p:nvPr>
        </p:nvSpPr>
        <p:spPr/>
        <p:txBody>
          <a:bodyPr/>
          <a:lstStyle/>
          <a:p>
            <a:r>
              <a:rPr lang="en-US" dirty="0" smtClean="0"/>
              <a:t>Hidden Line Elimination</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24</a:t>
            </a:fld>
            <a:endParaRPr lang="de-AT" dirty="0"/>
          </a:p>
        </p:txBody>
      </p:sp>
      <p:grpSp>
        <p:nvGrpSpPr>
          <p:cNvPr id="40" name="Group 39" hidden="1"/>
          <p:cNvGrpSpPr/>
          <p:nvPr/>
        </p:nvGrpSpPr>
        <p:grpSpPr>
          <a:xfrm>
            <a:off x="3314176" y="1585678"/>
            <a:ext cx="3695700" cy="1778000"/>
            <a:chOff x="2085518" y="1193800"/>
            <a:chExt cx="3695700" cy="1778000"/>
          </a:xfrm>
        </p:grpSpPr>
        <p:sp>
          <p:nvSpPr>
            <p:cNvPr id="41" name="Isosceles Triangle 2"/>
            <p:cNvSpPr/>
            <p:nvPr/>
          </p:nvSpPr>
          <p:spPr bwMode="auto">
            <a:xfrm>
              <a:off x="2987218" y="11938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42" name="Isosceles Triangle 41"/>
            <p:cNvSpPr/>
            <p:nvPr/>
          </p:nvSpPr>
          <p:spPr bwMode="auto">
            <a:xfrm>
              <a:off x="2085518" y="1193800"/>
              <a:ext cx="1950364" cy="1778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grpSp>
        <p:nvGrpSpPr>
          <p:cNvPr id="9" name="Group 8" hidden="1"/>
          <p:cNvGrpSpPr/>
          <p:nvPr/>
        </p:nvGrpSpPr>
        <p:grpSpPr>
          <a:xfrm>
            <a:off x="3314176" y="1585678"/>
            <a:ext cx="3695700" cy="1778000"/>
            <a:chOff x="2085518" y="1193800"/>
            <a:chExt cx="3695700" cy="1778000"/>
          </a:xfrm>
        </p:grpSpPr>
        <p:sp>
          <p:nvSpPr>
            <p:cNvPr id="3" name="Isosceles Triangle 2"/>
            <p:cNvSpPr/>
            <p:nvPr/>
          </p:nvSpPr>
          <p:spPr bwMode="auto">
            <a:xfrm>
              <a:off x="2987218" y="11938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7" name="Isosceles Triangle 6"/>
            <p:cNvSpPr/>
            <p:nvPr/>
          </p:nvSpPr>
          <p:spPr bwMode="auto">
            <a:xfrm>
              <a:off x="2085518" y="1193800"/>
              <a:ext cx="1950364" cy="1778000"/>
            </a:xfrm>
            <a:prstGeom prst="triangle">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sp>
        <p:nvSpPr>
          <p:cNvPr id="32" name="Isosceles Triangle 2"/>
          <p:cNvSpPr/>
          <p:nvPr/>
        </p:nvSpPr>
        <p:spPr bwMode="auto">
          <a:xfrm>
            <a:off x="4220908" y="1585678"/>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cxnSp>
        <p:nvCxnSpPr>
          <p:cNvPr id="13" name="Straight Connector 12"/>
          <p:cNvCxnSpPr>
            <a:stCxn id="32" idx="2"/>
            <a:endCxn id="32" idx="0"/>
          </p:cNvCxnSpPr>
          <p:nvPr/>
        </p:nvCxnSpPr>
        <p:spPr bwMode="auto">
          <a:xfrm flipH="1">
            <a:off x="4220908" y="2881078"/>
            <a:ext cx="2794000" cy="0"/>
          </a:xfrm>
          <a:prstGeom prst="line">
            <a:avLst/>
          </a:prstGeom>
          <a:solidFill>
            <a:schemeClr val="accent1"/>
          </a:solidFill>
          <a:ln w="57150" cap="rnd" cmpd="sng" algn="ctr">
            <a:solidFill>
              <a:schemeClr val="bg1">
                <a:lumMod val="65000"/>
              </a:schemeClr>
            </a:solidFill>
            <a:prstDash val="solid"/>
            <a:round/>
            <a:headEnd type="none" w="med" len="med"/>
            <a:tailEnd type="none" w="med" len="med"/>
          </a:ln>
          <a:effectLst/>
        </p:spPr>
      </p:cxnSp>
      <p:sp>
        <p:nvSpPr>
          <p:cNvPr id="35" name="Isosceles Triangle 34"/>
          <p:cNvSpPr/>
          <p:nvPr/>
        </p:nvSpPr>
        <p:spPr bwMode="auto">
          <a:xfrm>
            <a:off x="3319208" y="1585678"/>
            <a:ext cx="1950364" cy="1778000"/>
          </a:xfrm>
          <a:prstGeom prst="triangl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93289722"/>
              </p:ext>
            </p:extLst>
          </p:nvPr>
        </p:nvGraphicFramePr>
        <p:xfrm>
          <a:off x="1408154" y="3482082"/>
          <a:ext cx="6364247" cy="1371600"/>
        </p:xfrm>
        <a:graphic>
          <a:graphicData uri="http://schemas.openxmlformats.org/drawingml/2006/table">
            <a:tbl>
              <a:tblPr firstCol="1" bandRow="1">
                <a:tableStyleId>{5C22544A-7EE6-4342-B048-85BDC9FD1C3A}</a:tableStyleId>
              </a:tblPr>
              <a:tblGrid>
                <a:gridCol w="1779546"/>
                <a:gridCol w="762000"/>
                <a:gridCol w="660400"/>
                <a:gridCol w="1422400"/>
                <a:gridCol w="1739901"/>
              </a:tblGrid>
              <a:tr h="370840">
                <a:tc>
                  <a:txBody>
                    <a:bodyPr/>
                    <a:lstStyle/>
                    <a:p>
                      <a:r>
                        <a:rPr lang="de-AT" sz="2400" b="1" dirty="0" smtClean="0"/>
                        <a:t>flag</a:t>
                      </a:r>
                      <a:endParaRPr lang="de-AT" sz="2400" b="1" dirty="0"/>
                    </a:p>
                  </a:txBody>
                  <a:tcPr/>
                </a:tc>
                <a:tc>
                  <a:txBody>
                    <a:bodyPr/>
                    <a:lstStyle/>
                    <a:p>
                      <a:pPr algn="ctr"/>
                      <a:r>
                        <a:rPr lang="de-AT" sz="2400" b="1" dirty="0" smtClean="0"/>
                        <a:t>1</a:t>
                      </a:r>
                      <a:endParaRPr lang="de-AT" sz="2400" b="1" dirty="0"/>
                    </a:p>
                  </a:txBody>
                  <a:tcPr/>
                </a:tc>
                <a:tc>
                  <a:txBody>
                    <a:bodyPr/>
                    <a:lstStyle/>
                    <a:p>
                      <a:pPr algn="ctr"/>
                      <a:r>
                        <a:rPr lang="de-AT" sz="2400" b="1" dirty="0" smtClean="0"/>
                        <a:t>-1</a:t>
                      </a:r>
                      <a:endParaRPr lang="de-AT" sz="2400" b="1" dirty="0"/>
                    </a:p>
                  </a:txBody>
                  <a:tcPr/>
                </a:tc>
                <a:tc>
                  <a:txBody>
                    <a:bodyPr/>
                    <a:lstStyle/>
                    <a:p>
                      <a:pPr algn="l"/>
                      <a:r>
                        <a:rPr lang="de-AT" sz="2400" b="1" dirty="0" smtClean="0"/>
                        <a:t>  -1</a:t>
                      </a:r>
                      <a:endParaRPr lang="de-AT" sz="2400" b="1" dirty="0"/>
                    </a:p>
                  </a:txBody>
                  <a:tcPr/>
                </a:tc>
                <a:tc>
                  <a:txBody>
                    <a:bodyPr/>
                    <a:lstStyle/>
                    <a:p>
                      <a:pPr algn="ctr"/>
                      <a:r>
                        <a:rPr lang="de-AT" sz="2400" b="1" dirty="0" smtClean="0"/>
                        <a:t>  1</a:t>
                      </a:r>
                      <a:endParaRPr lang="de-AT" sz="2400" b="1" dirty="0"/>
                    </a:p>
                  </a:txBody>
                  <a:tcPr/>
                </a:tc>
              </a:tr>
              <a:tr h="370840">
                <a:tc>
                  <a:txBody>
                    <a:bodyPr/>
                    <a:lstStyle/>
                    <a:p>
                      <a:r>
                        <a:rPr lang="de-AT" sz="2400" b="1" dirty="0" smtClean="0"/>
                        <a:t>scan</a:t>
                      </a:r>
                      <a:endParaRPr lang="de-AT" sz="2400" b="1" dirty="0"/>
                    </a:p>
                  </a:txBody>
                  <a:tcPr/>
                </a:tc>
                <a:tc>
                  <a:txBody>
                    <a:bodyPr/>
                    <a:lstStyle/>
                    <a:p>
                      <a:pPr algn="ctr"/>
                      <a:r>
                        <a:rPr lang="de-AT" sz="2400" b="1" dirty="0" smtClean="0"/>
                        <a:t>1</a:t>
                      </a:r>
                      <a:endParaRPr lang="de-AT" sz="2400" b="1" dirty="0"/>
                    </a:p>
                  </a:txBody>
                  <a:tcPr/>
                </a:tc>
                <a:tc>
                  <a:txBody>
                    <a:bodyPr/>
                    <a:lstStyle/>
                    <a:p>
                      <a:pPr algn="ctr"/>
                      <a:r>
                        <a:rPr lang="de-AT" sz="2400" b="1" dirty="0" smtClean="0"/>
                        <a:t>0</a:t>
                      </a:r>
                      <a:endParaRPr lang="de-AT" sz="2400" b="1" dirty="0"/>
                    </a:p>
                  </a:txBody>
                  <a:tcPr/>
                </a:tc>
                <a:tc>
                  <a:txBody>
                    <a:bodyPr/>
                    <a:lstStyle/>
                    <a:p>
                      <a:pPr algn="l"/>
                      <a:r>
                        <a:rPr lang="de-AT" sz="2400" b="1" dirty="0" smtClean="0"/>
                        <a:t>  -1</a:t>
                      </a:r>
                      <a:endParaRPr lang="de-AT" sz="2400" b="1" dirty="0"/>
                    </a:p>
                  </a:txBody>
                  <a:tcPr/>
                </a:tc>
                <a:tc>
                  <a:txBody>
                    <a:bodyPr/>
                    <a:lstStyle/>
                    <a:p>
                      <a:pPr algn="ctr"/>
                      <a:r>
                        <a:rPr lang="de-AT" sz="2400" b="1" dirty="0" smtClean="0"/>
                        <a:t>  0</a:t>
                      </a:r>
                      <a:endParaRPr lang="de-AT" sz="2400" b="1" dirty="0"/>
                    </a:p>
                  </a:txBody>
                  <a:tcPr/>
                </a:tc>
              </a:tr>
              <a:tr h="370840">
                <a:tc>
                  <a:txBody>
                    <a:bodyPr/>
                    <a:lstStyle/>
                    <a:p>
                      <a:r>
                        <a:rPr lang="de-AT" sz="2400" b="1" dirty="0" smtClean="0"/>
                        <a:t>visible</a:t>
                      </a:r>
                      <a:endParaRPr lang="de-AT" sz="2400" b="1" dirty="0"/>
                    </a:p>
                  </a:txBody>
                  <a:tcPr/>
                </a:tc>
                <a:tc>
                  <a:txBody>
                    <a:bodyPr/>
                    <a:lstStyle/>
                    <a:p>
                      <a:pPr marL="0" marR="0" indent="0" algn="ctr" defTabSz="975482" rtl="0" eaLnBrk="1" fontAlgn="auto" latinLnBrk="0" hangingPunct="1">
                        <a:lnSpc>
                          <a:spcPct val="100000"/>
                        </a:lnSpc>
                        <a:spcBef>
                          <a:spcPts val="0"/>
                        </a:spcBef>
                        <a:spcAft>
                          <a:spcPts val="0"/>
                        </a:spcAft>
                        <a:buClrTx/>
                        <a:buSzTx/>
                        <a:buFontTx/>
                        <a:buNone/>
                        <a:tabLst/>
                        <a:defRPr/>
                      </a:pPr>
                      <a:r>
                        <a:rPr lang="de-AT" sz="2400" dirty="0" smtClean="0"/>
                        <a:t>✘</a:t>
                      </a:r>
                      <a:endParaRPr lang="en-US" sz="2400" dirty="0" smtClean="0">
                        <a:latin typeface="+mn-lt"/>
                        <a:ea typeface="Mathematica6" pitchFamily="2" charset="0"/>
                      </a:endParaRPr>
                    </a:p>
                  </a:txBody>
                  <a:tcPr/>
                </a:tc>
                <a:tc>
                  <a:txBody>
                    <a:bodyPr/>
                    <a:lstStyle/>
                    <a:p>
                      <a:pPr marL="0" marR="0" indent="0" algn="ctr" defTabSz="975482" rtl="0" eaLnBrk="1" fontAlgn="auto" latinLnBrk="0" hangingPunct="1">
                        <a:lnSpc>
                          <a:spcPct val="100000"/>
                        </a:lnSpc>
                        <a:spcBef>
                          <a:spcPts val="0"/>
                        </a:spcBef>
                        <a:spcAft>
                          <a:spcPts val="0"/>
                        </a:spcAft>
                        <a:buClrTx/>
                        <a:buSzTx/>
                        <a:buFontTx/>
                        <a:buNone/>
                        <a:tabLst/>
                        <a:defRPr/>
                      </a:pPr>
                      <a:r>
                        <a:rPr lang="de-AT" sz="2400" dirty="0" smtClean="0"/>
                        <a:t>✘</a:t>
                      </a:r>
                      <a:endParaRPr lang="en-US" sz="2400" dirty="0" smtClean="0">
                        <a:latin typeface="+mn-lt"/>
                        <a:ea typeface="Mathematica6" pitchFamily="2" charset="0"/>
                      </a:endParaRPr>
                    </a:p>
                  </a:txBody>
                  <a:tcPr/>
                </a:tc>
                <a:tc>
                  <a:txBody>
                    <a:bodyPr/>
                    <a:lstStyle/>
                    <a:p>
                      <a:pPr marL="0" marR="0" indent="0" algn="l" defTabSz="975482" rtl="0" eaLnBrk="1" fontAlgn="auto" latinLnBrk="0" hangingPunct="1">
                        <a:lnSpc>
                          <a:spcPct val="100000"/>
                        </a:lnSpc>
                        <a:spcBef>
                          <a:spcPts val="0"/>
                        </a:spcBef>
                        <a:spcAft>
                          <a:spcPts val="0"/>
                        </a:spcAft>
                        <a:buClrTx/>
                        <a:buSzTx/>
                        <a:buFontTx/>
                        <a:buNone/>
                        <a:tabLst/>
                        <a:defRPr/>
                      </a:pPr>
                      <a:r>
                        <a:rPr lang="de-AT" sz="2400" dirty="0" smtClean="0"/>
                        <a:t>  ✔</a:t>
                      </a:r>
                      <a:endParaRPr lang="en-US" sz="2400" dirty="0" smtClean="0">
                        <a:latin typeface="+mn-lt"/>
                        <a:ea typeface="Mathematica6" pitchFamily="2" charset="0"/>
                      </a:endParaRPr>
                    </a:p>
                  </a:txBody>
                  <a:tcPr>
                    <a:solidFill>
                      <a:srgbClr val="92D050"/>
                    </a:solidFill>
                  </a:tcPr>
                </a:tc>
                <a:tc>
                  <a:txBody>
                    <a:bodyPr/>
                    <a:lstStyle/>
                    <a:p>
                      <a:pPr marL="0" marR="0" indent="0" algn="ctr" defTabSz="975482" rtl="0" eaLnBrk="1" fontAlgn="auto" latinLnBrk="0" hangingPunct="1">
                        <a:lnSpc>
                          <a:spcPct val="100000"/>
                        </a:lnSpc>
                        <a:spcBef>
                          <a:spcPts val="0"/>
                        </a:spcBef>
                        <a:spcAft>
                          <a:spcPts val="0"/>
                        </a:spcAft>
                        <a:buClrTx/>
                        <a:buSzTx/>
                        <a:buFontTx/>
                        <a:buNone/>
                        <a:tabLst/>
                        <a:defRPr/>
                      </a:pPr>
                      <a:r>
                        <a:rPr lang="de-AT" sz="2400" dirty="0" smtClean="0"/>
                        <a:t>  ✔</a:t>
                      </a:r>
                      <a:endParaRPr lang="en-US" sz="2400" dirty="0" smtClean="0">
                        <a:latin typeface="+mn-lt"/>
                        <a:ea typeface="Mathematica6" pitchFamily="2" charset="0"/>
                      </a:endParaRPr>
                    </a:p>
                  </a:txBody>
                  <a:tcPr>
                    <a:solidFill>
                      <a:srgbClr val="92D050"/>
                    </a:solidFill>
                  </a:tcPr>
                </a:tc>
              </a:tr>
            </a:tbl>
          </a:graphicData>
        </a:graphic>
      </p:graphicFrame>
      <p:grpSp>
        <p:nvGrpSpPr>
          <p:cNvPr id="8" name="Group 7" hidden="1"/>
          <p:cNvGrpSpPr/>
          <p:nvPr/>
        </p:nvGrpSpPr>
        <p:grpSpPr>
          <a:xfrm>
            <a:off x="2681490" y="2704408"/>
            <a:ext cx="5667375" cy="777674"/>
            <a:chOff x="2681490" y="2704408"/>
            <a:chExt cx="5667375" cy="777674"/>
          </a:xfrm>
        </p:grpSpPr>
        <p:cxnSp>
          <p:nvCxnSpPr>
            <p:cNvPr id="12" name="Straight Connector 11"/>
            <p:cNvCxnSpPr/>
            <p:nvPr/>
          </p:nvCxnSpPr>
          <p:spPr bwMode="auto">
            <a:xfrm>
              <a:off x="2681490" y="2881078"/>
              <a:ext cx="5667375" cy="0"/>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sp>
          <p:nvSpPr>
            <p:cNvPr id="36" name="Oval 35"/>
            <p:cNvSpPr/>
            <p:nvPr/>
          </p:nvSpPr>
          <p:spPr bwMode="auto">
            <a:xfrm>
              <a:off x="4056722"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3407225"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4831073"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6838991" y="2710193"/>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cxnSp>
          <p:nvCxnSpPr>
            <p:cNvPr id="49" name="Straight Connector 48"/>
            <p:cNvCxnSpPr/>
            <p:nvPr/>
          </p:nvCxnSpPr>
          <p:spPr bwMode="auto">
            <a:xfrm>
              <a:off x="3578110" y="3051963"/>
              <a:ext cx="0" cy="430119"/>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1" name="Straight Connector 50"/>
            <p:cNvCxnSpPr>
              <a:stCxn id="36" idx="4"/>
            </p:cNvCxnSpPr>
            <p:nvPr/>
          </p:nvCxnSpPr>
          <p:spPr bwMode="auto">
            <a:xfrm>
              <a:off x="4227607" y="3046178"/>
              <a:ext cx="0" cy="43590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3" name="Straight Connector 52"/>
            <p:cNvCxnSpPr>
              <a:stCxn id="38" idx="4"/>
            </p:cNvCxnSpPr>
            <p:nvPr/>
          </p:nvCxnSpPr>
          <p:spPr bwMode="auto">
            <a:xfrm>
              <a:off x="5001958" y="3046178"/>
              <a:ext cx="267614" cy="43590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flipH="1">
              <a:off x="6838991" y="3051963"/>
              <a:ext cx="170885" cy="430119"/>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21" name="Straight Connector 20"/>
          <p:cNvCxnSpPr>
            <a:stCxn id="32" idx="2"/>
          </p:cNvCxnSpPr>
          <p:nvPr/>
        </p:nvCxnSpPr>
        <p:spPr bwMode="auto">
          <a:xfrm flipH="1">
            <a:off x="5029200" y="2881078"/>
            <a:ext cx="1985708" cy="0"/>
          </a:xfrm>
          <a:prstGeom prst="line">
            <a:avLst/>
          </a:prstGeom>
          <a:solidFill>
            <a:schemeClr val="accent1"/>
          </a:solidFill>
          <a:ln w="165100" cap="rnd" cmpd="tri" algn="ctr">
            <a:solidFill>
              <a:srgbClr val="00B050"/>
            </a:solidFill>
            <a:prstDash val="solid"/>
            <a:round/>
            <a:headEnd type="none" w="med" len="med"/>
            <a:tailEnd type="none" w="med" len="med"/>
          </a:ln>
          <a:effectLst/>
        </p:spPr>
      </p:cxnSp>
    </p:spTree>
    <p:extLst>
      <p:ext uri="{BB962C8B-B14F-4D97-AF65-F5344CB8AC3E}">
        <p14:creationId xmlns:p14="http://schemas.microsoft.com/office/powerpoint/2010/main" val="148972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31"/>
          <p:cNvSpPr>
            <a:spLocks noGrp="1"/>
          </p:cNvSpPr>
          <p:nvPr>
            <p:ph idx="1"/>
          </p:nvPr>
        </p:nvSpPr>
        <p:spPr>
          <a:xfrm>
            <a:off x="191410" y="968587"/>
            <a:ext cx="9450181" cy="5838613"/>
          </a:xfrm>
        </p:spPr>
        <p:txBody>
          <a:bodyPr/>
          <a:lstStyle/>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smtClean="0"/>
          </a:p>
          <a:p>
            <a:pPr>
              <a:tabLst>
                <a:tab pos="714375" algn="l"/>
              </a:tabLst>
            </a:pPr>
            <a:r>
              <a:rPr lang="en-US" dirty="0" smtClean="0"/>
              <a:t>Perform over all edges in parallel</a:t>
            </a:r>
          </a:p>
          <a:p>
            <a:pPr>
              <a:tabLst>
                <a:tab pos="714375" algn="l"/>
              </a:tabLst>
            </a:pPr>
            <a:r>
              <a:rPr lang="en-US" dirty="0" smtClean="0"/>
              <a:t>All hidden edges eliminated</a:t>
            </a:r>
          </a:p>
          <a:p>
            <a:pPr>
              <a:tabLst>
                <a:tab pos="714375" algn="l"/>
              </a:tabLst>
            </a:pPr>
            <a:r>
              <a:rPr lang="en-US" dirty="0" smtClean="0"/>
              <a:t>Boundaries not complete</a:t>
            </a:r>
            <a:endParaRPr lang="en-US" dirty="0"/>
          </a:p>
        </p:txBody>
      </p:sp>
      <p:sp>
        <p:nvSpPr>
          <p:cNvPr id="2" name="Title 1"/>
          <p:cNvSpPr>
            <a:spLocks noGrp="1"/>
          </p:cNvSpPr>
          <p:nvPr>
            <p:ph type="title"/>
          </p:nvPr>
        </p:nvSpPr>
        <p:spPr/>
        <p:txBody>
          <a:bodyPr/>
          <a:lstStyle/>
          <a:p>
            <a:r>
              <a:rPr lang="en-US" dirty="0" smtClean="0"/>
              <a:t>Hidden Line Elimination</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25</a:t>
            </a:fld>
            <a:endParaRPr lang="de-AT" dirty="0"/>
          </a:p>
        </p:txBody>
      </p:sp>
      <p:grpSp>
        <p:nvGrpSpPr>
          <p:cNvPr id="65" name="Group 64"/>
          <p:cNvGrpSpPr/>
          <p:nvPr/>
        </p:nvGrpSpPr>
        <p:grpSpPr>
          <a:xfrm>
            <a:off x="4572000" y="1585678"/>
            <a:ext cx="2442908" cy="1295400"/>
            <a:chOff x="4572000" y="1585678"/>
            <a:chExt cx="2442908" cy="1295400"/>
          </a:xfrm>
        </p:grpSpPr>
        <p:cxnSp>
          <p:nvCxnSpPr>
            <p:cNvPr id="66" name="Straight Connector 65"/>
            <p:cNvCxnSpPr/>
            <p:nvPr/>
          </p:nvCxnSpPr>
          <p:spPr bwMode="auto">
            <a:xfrm>
              <a:off x="5038725" y="2881078"/>
              <a:ext cx="1976183"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67" name="Straight Connector 66"/>
            <p:cNvCxnSpPr/>
            <p:nvPr/>
          </p:nvCxnSpPr>
          <p:spPr bwMode="auto">
            <a:xfrm flipH="1" flipV="1">
              <a:off x="4767008" y="1585678"/>
              <a:ext cx="2247900" cy="129540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68" name="Straight Connector 67"/>
            <p:cNvCxnSpPr/>
            <p:nvPr/>
          </p:nvCxnSpPr>
          <p:spPr bwMode="auto">
            <a:xfrm flipH="1">
              <a:off x="4572000" y="1585678"/>
              <a:ext cx="195008" cy="452672"/>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grpSp>
        <p:nvGrpSpPr>
          <p:cNvPr id="69" name="Group 68"/>
          <p:cNvGrpSpPr/>
          <p:nvPr/>
        </p:nvGrpSpPr>
        <p:grpSpPr>
          <a:xfrm>
            <a:off x="3319208" y="1585678"/>
            <a:ext cx="1950364" cy="1778000"/>
            <a:chOff x="3319208" y="1585678"/>
            <a:chExt cx="1950364" cy="1778000"/>
          </a:xfrm>
        </p:grpSpPr>
        <p:cxnSp>
          <p:nvCxnSpPr>
            <p:cNvPr id="70" name="Straight Connector 69"/>
            <p:cNvCxnSpPr/>
            <p:nvPr/>
          </p:nvCxnSpPr>
          <p:spPr bwMode="auto">
            <a:xfrm flipH="1">
              <a:off x="3319208" y="1585678"/>
              <a:ext cx="975182" cy="1778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71" name="Straight Connector 70"/>
            <p:cNvCxnSpPr/>
            <p:nvPr/>
          </p:nvCxnSpPr>
          <p:spPr bwMode="auto">
            <a:xfrm>
              <a:off x="3319208" y="3363678"/>
              <a:ext cx="1950364"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72" name="Straight Connector 71"/>
            <p:cNvCxnSpPr/>
            <p:nvPr/>
          </p:nvCxnSpPr>
          <p:spPr bwMode="auto">
            <a:xfrm flipH="1" flipV="1">
              <a:off x="4294390" y="1585678"/>
              <a:ext cx="975182" cy="1778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grpSp>
      <p:grpSp>
        <p:nvGrpSpPr>
          <p:cNvPr id="10" name="Group 9"/>
          <p:cNvGrpSpPr/>
          <p:nvPr/>
        </p:nvGrpSpPr>
        <p:grpSpPr>
          <a:xfrm>
            <a:off x="3319208" y="1585678"/>
            <a:ext cx="3695700" cy="1778000"/>
            <a:chOff x="2237918" y="1346200"/>
            <a:chExt cx="3695700" cy="1778000"/>
          </a:xfrm>
        </p:grpSpPr>
        <p:sp>
          <p:nvSpPr>
            <p:cNvPr id="32" name="Isosceles Triangle 2"/>
            <p:cNvSpPr/>
            <p:nvPr/>
          </p:nvSpPr>
          <p:spPr bwMode="auto">
            <a:xfrm>
              <a:off x="3139618" y="1346200"/>
              <a:ext cx="2794000" cy="1295400"/>
            </a:xfrm>
            <a:custGeom>
              <a:avLst/>
              <a:gdLst>
                <a:gd name="connsiteX0" fmla="*/ 0 w 1549400"/>
                <a:gd name="connsiteY0" fmla="*/ 1384300 h 1384300"/>
                <a:gd name="connsiteX1" fmla="*/ 774700 w 1549400"/>
                <a:gd name="connsiteY1" fmla="*/ 0 h 1384300"/>
                <a:gd name="connsiteX2" fmla="*/ 1549400 w 1549400"/>
                <a:gd name="connsiteY2" fmla="*/ 1384300 h 1384300"/>
                <a:gd name="connsiteX3" fmla="*/ 0 w 1549400"/>
                <a:gd name="connsiteY3" fmla="*/ 1384300 h 1384300"/>
                <a:gd name="connsiteX0" fmla="*/ 0 w 1549400"/>
                <a:gd name="connsiteY0" fmla="*/ 1295400 h 1295400"/>
                <a:gd name="connsiteX1" fmla="*/ 546100 w 1549400"/>
                <a:gd name="connsiteY1" fmla="*/ 0 h 1295400"/>
                <a:gd name="connsiteX2" fmla="*/ 1549400 w 1549400"/>
                <a:gd name="connsiteY2" fmla="*/ 1295400 h 1295400"/>
                <a:gd name="connsiteX3" fmla="*/ 0 w 1549400"/>
                <a:gd name="connsiteY3" fmla="*/ 1295400 h 1295400"/>
                <a:gd name="connsiteX0" fmla="*/ 0 w 2794000"/>
                <a:gd name="connsiteY0" fmla="*/ 1295400 h 1295400"/>
                <a:gd name="connsiteX1" fmla="*/ 546100 w 2794000"/>
                <a:gd name="connsiteY1" fmla="*/ 0 h 1295400"/>
                <a:gd name="connsiteX2" fmla="*/ 2794000 w 2794000"/>
                <a:gd name="connsiteY2" fmla="*/ 1295400 h 1295400"/>
                <a:gd name="connsiteX3" fmla="*/ 0 w 2794000"/>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2794000" h="1295400">
                  <a:moveTo>
                    <a:pt x="0" y="1295400"/>
                  </a:moveTo>
                  <a:lnTo>
                    <a:pt x="546100" y="0"/>
                  </a:lnTo>
                  <a:lnTo>
                    <a:pt x="2794000" y="1295400"/>
                  </a:lnTo>
                  <a:lnTo>
                    <a:pt x="0" y="1295400"/>
                  </a:lnTo>
                  <a:close/>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5" name="Isosceles Triangle 34"/>
            <p:cNvSpPr/>
            <p:nvPr/>
          </p:nvSpPr>
          <p:spPr bwMode="auto">
            <a:xfrm>
              <a:off x="2237918" y="1346200"/>
              <a:ext cx="1950364" cy="1778000"/>
            </a:xfrm>
            <a:prstGeom prst="triangl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grpSp>
        <p:nvGrpSpPr>
          <p:cNvPr id="8" name="Group 7"/>
          <p:cNvGrpSpPr/>
          <p:nvPr/>
        </p:nvGrpSpPr>
        <p:grpSpPr>
          <a:xfrm>
            <a:off x="2681490" y="968587"/>
            <a:ext cx="5667375" cy="3031913"/>
            <a:chOff x="2681490" y="968587"/>
            <a:chExt cx="5667375" cy="3031913"/>
          </a:xfrm>
        </p:grpSpPr>
        <p:cxnSp>
          <p:nvCxnSpPr>
            <p:cNvPr id="12" name="Straight Connector 11"/>
            <p:cNvCxnSpPr/>
            <p:nvPr/>
          </p:nvCxnSpPr>
          <p:spPr bwMode="auto">
            <a:xfrm>
              <a:off x="2681490" y="2881078"/>
              <a:ext cx="5667375" cy="0"/>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sp>
          <p:nvSpPr>
            <p:cNvPr id="36" name="Oval 35"/>
            <p:cNvSpPr/>
            <p:nvPr/>
          </p:nvSpPr>
          <p:spPr bwMode="auto">
            <a:xfrm>
              <a:off x="4056722"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3407225"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4831073"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6838991" y="2710193"/>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cxnSp>
          <p:nvCxnSpPr>
            <p:cNvPr id="25" name="Straight Connector 24"/>
            <p:cNvCxnSpPr/>
            <p:nvPr/>
          </p:nvCxnSpPr>
          <p:spPr bwMode="auto">
            <a:xfrm>
              <a:off x="2681490" y="2881078"/>
              <a:ext cx="5667375" cy="0"/>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cxnSp>
          <p:nvCxnSpPr>
            <p:cNvPr id="26" name="Straight Connector 25"/>
            <p:cNvCxnSpPr/>
            <p:nvPr/>
          </p:nvCxnSpPr>
          <p:spPr bwMode="auto">
            <a:xfrm flipH="1" flipV="1">
              <a:off x="4086983" y="1193799"/>
              <a:ext cx="3765379" cy="2169879"/>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cxnSp>
          <p:nvCxnSpPr>
            <p:cNvPr id="27" name="Straight Connector 26"/>
            <p:cNvCxnSpPr/>
            <p:nvPr/>
          </p:nvCxnSpPr>
          <p:spPr bwMode="auto">
            <a:xfrm flipH="1">
              <a:off x="3748995" y="1193799"/>
              <a:ext cx="1183217" cy="2806701"/>
            </a:xfrm>
            <a:prstGeom prst="line">
              <a:avLst/>
            </a:prstGeom>
            <a:solidFill>
              <a:schemeClr val="accent1"/>
            </a:solidFill>
            <a:ln w="57150" cap="flat" cmpd="sng" algn="ctr">
              <a:solidFill>
                <a:srgbClr val="C00000"/>
              </a:solidFill>
              <a:prstDash val="sysDash"/>
              <a:round/>
              <a:headEnd type="none" w="med" len="med"/>
              <a:tailEnd type="arrow" w="med" len="med"/>
            </a:ln>
            <a:effectLst/>
          </p:spPr>
        </p:cxnSp>
        <p:cxnSp>
          <p:nvCxnSpPr>
            <p:cNvPr id="28" name="Straight Connector 27"/>
            <p:cNvCxnSpPr/>
            <p:nvPr/>
          </p:nvCxnSpPr>
          <p:spPr bwMode="auto">
            <a:xfrm>
              <a:off x="2781300" y="3363678"/>
              <a:ext cx="3188372" cy="0"/>
            </a:xfrm>
            <a:prstGeom prst="line">
              <a:avLst/>
            </a:prstGeom>
            <a:solidFill>
              <a:schemeClr val="accent1"/>
            </a:solidFill>
            <a:ln w="57150" cap="flat" cmpd="sng" algn="ctr">
              <a:solidFill>
                <a:srgbClr val="002060"/>
              </a:solidFill>
              <a:prstDash val="sysDash"/>
              <a:round/>
              <a:headEnd type="none" w="med" len="med"/>
              <a:tailEnd type="arrow" w="med" len="med"/>
            </a:ln>
            <a:effectLst/>
          </p:spPr>
        </p:cxnSp>
        <p:cxnSp>
          <p:nvCxnSpPr>
            <p:cNvPr id="29" name="Straight Connector 28"/>
            <p:cNvCxnSpPr/>
            <p:nvPr/>
          </p:nvCxnSpPr>
          <p:spPr bwMode="auto">
            <a:xfrm flipH="1" flipV="1">
              <a:off x="3955933" y="968587"/>
              <a:ext cx="1586297" cy="2892213"/>
            </a:xfrm>
            <a:prstGeom prst="line">
              <a:avLst/>
            </a:prstGeom>
            <a:solidFill>
              <a:schemeClr val="accent1"/>
            </a:solidFill>
            <a:ln w="57150" cap="flat" cmpd="sng" algn="ctr">
              <a:solidFill>
                <a:srgbClr val="002060"/>
              </a:solidFill>
              <a:prstDash val="sysDash"/>
              <a:round/>
              <a:headEnd type="none" w="med" len="med"/>
              <a:tailEnd type="arrow" w="med" len="med"/>
            </a:ln>
            <a:effectLst/>
          </p:spPr>
        </p:cxnSp>
        <p:cxnSp>
          <p:nvCxnSpPr>
            <p:cNvPr id="30" name="Straight Connector 29"/>
            <p:cNvCxnSpPr/>
            <p:nvPr/>
          </p:nvCxnSpPr>
          <p:spPr bwMode="auto">
            <a:xfrm flipH="1">
              <a:off x="3048000" y="1066800"/>
              <a:ext cx="1532448" cy="2779692"/>
            </a:xfrm>
            <a:prstGeom prst="line">
              <a:avLst/>
            </a:prstGeom>
            <a:solidFill>
              <a:schemeClr val="accent1"/>
            </a:solidFill>
            <a:ln w="57150" cap="flat" cmpd="sng" algn="ctr">
              <a:solidFill>
                <a:srgbClr val="002060"/>
              </a:solidFill>
              <a:prstDash val="sysDash"/>
              <a:round/>
              <a:headEnd type="none" w="med" len="med"/>
              <a:tailEnd type="arrow" w="med" len="med"/>
            </a:ln>
            <a:effectLst/>
          </p:spPr>
        </p:cxnSp>
        <p:sp>
          <p:nvSpPr>
            <p:cNvPr id="31" name="Oval 30"/>
            <p:cNvSpPr/>
            <p:nvPr/>
          </p:nvSpPr>
          <p:spPr bwMode="auto">
            <a:xfrm>
              <a:off x="4056722"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3" name="Oval 32"/>
            <p:cNvSpPr/>
            <p:nvPr/>
          </p:nvSpPr>
          <p:spPr bwMode="auto">
            <a:xfrm>
              <a:off x="3407225"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34" name="Oval 33"/>
            <p:cNvSpPr/>
            <p:nvPr/>
          </p:nvSpPr>
          <p:spPr bwMode="auto">
            <a:xfrm>
              <a:off x="4831073" y="27044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6838991" y="2710193"/>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44" name="Oval 43"/>
            <p:cNvSpPr/>
            <p:nvPr/>
          </p:nvSpPr>
          <p:spPr bwMode="auto">
            <a:xfrm>
              <a:off x="4590442" y="1414793"/>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45" name="Oval 44"/>
            <p:cNvSpPr/>
            <p:nvPr/>
          </p:nvSpPr>
          <p:spPr bwMode="auto">
            <a:xfrm>
              <a:off x="4409563" y="189160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47" name="Oval 46"/>
            <p:cNvSpPr/>
            <p:nvPr/>
          </p:nvSpPr>
          <p:spPr bwMode="auto">
            <a:xfrm>
              <a:off x="3874106" y="3198578"/>
              <a:ext cx="341770" cy="341770"/>
            </a:xfrm>
            <a:prstGeom prst="ellipse">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48" name="Oval 47"/>
            <p:cNvSpPr/>
            <p:nvPr/>
          </p:nvSpPr>
          <p:spPr bwMode="auto">
            <a:xfrm>
              <a:off x="3148323" y="3198578"/>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50" name="Oval 49"/>
            <p:cNvSpPr/>
            <p:nvPr/>
          </p:nvSpPr>
          <p:spPr bwMode="auto">
            <a:xfrm>
              <a:off x="5093655" y="3215241"/>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4123505" y="1414793"/>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grpSp>
    </p:spTree>
    <p:extLst>
      <p:ext uri="{BB962C8B-B14F-4D97-AF65-F5344CB8AC3E}">
        <p14:creationId xmlns:p14="http://schemas.microsoft.com/office/powerpoint/2010/main" val="320036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xEl>
                                              <p:pRg st="6" end="6"/>
                                            </p:txEl>
                                          </p:spTgt>
                                        </p:tgtEl>
                                        <p:attrNameLst>
                                          <p:attrName>style.visibility</p:attrName>
                                        </p:attrNameLst>
                                      </p:cBhvr>
                                      <p:to>
                                        <p:strVal val="visible"/>
                                      </p:to>
                                    </p:set>
                                    <p:animEffect transition="in" filter="fade">
                                      <p:cBhvr>
                                        <p:cTn id="7" dur="500"/>
                                        <p:tgtEl>
                                          <p:spTgt spid="4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2000"/>
                                        <p:tgtEl>
                                          <p:spTgt spid="8"/>
                                        </p:tgtEl>
                                      </p:cBhvr>
                                    </p:animEffect>
                                    <p:set>
                                      <p:cBhvr>
                                        <p:cTn id="14" dur="1" fill="hold">
                                          <p:stCondLst>
                                            <p:cond delay="1999"/>
                                          </p:stCondLst>
                                        </p:cTn>
                                        <p:tgtEl>
                                          <p:spTgt spid="8"/>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xEl>
                                              <p:pRg st="7" end="7"/>
                                            </p:txEl>
                                          </p:spTgt>
                                        </p:tgtEl>
                                        <p:attrNameLst>
                                          <p:attrName>style.visibility</p:attrName>
                                        </p:attrNameLst>
                                      </p:cBhvr>
                                      <p:to>
                                        <p:strVal val="visible"/>
                                      </p:to>
                                    </p:set>
                                    <p:animEffect transition="in" filter="fade">
                                      <p:cBhvr>
                                        <p:cTn id="22" dur="500"/>
                                        <p:tgtEl>
                                          <p:spTgt spid="4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xEl>
                                              <p:pRg st="8" end="8"/>
                                            </p:txEl>
                                          </p:spTgt>
                                        </p:tgtEl>
                                        <p:attrNameLst>
                                          <p:attrName>style.visibility</p:attrName>
                                        </p:attrNameLst>
                                      </p:cBhvr>
                                      <p:to>
                                        <p:strVal val="visible"/>
                                      </p:to>
                                    </p:set>
                                    <p:animEffect transition="in" filter="fade">
                                      <p:cBhvr>
                                        <p:cTn id="27" dur="500"/>
                                        <p:tgtEl>
                                          <p:spTgt spid="46">
                                            <p:txEl>
                                              <p:pRg st="8" end="8"/>
                                            </p:txEl>
                                          </p:spTgt>
                                        </p:tgtEl>
                                      </p:cBhvr>
                                    </p:animEffect>
                                  </p:childTnLst>
                                </p:cTn>
                              </p:par>
                              <p:par>
                                <p:cTn id="28" presetID="56" presetClass="path" presetSubtype="0" accel="50000" decel="50000" fill="hold" nodeType="withEffect">
                                  <p:stCondLst>
                                    <p:cond delay="0"/>
                                  </p:stCondLst>
                                  <p:childTnLst>
                                    <p:animMotion origin="layout" path="M 5.07647E-7 1.45833E-6 L 0.02018 -0.02018 " pathEditMode="relative" rAng="0" ptsTypes="AA">
                                      <p:cBhvr>
                                        <p:cTn id="29" dur="2000" fill="hold"/>
                                        <p:tgtEl>
                                          <p:spTgt spid="65"/>
                                        </p:tgtEl>
                                        <p:attrNameLst>
                                          <p:attrName>ppt_x</p:attrName>
                                          <p:attrName>ppt_y</p:attrName>
                                        </p:attrNameLst>
                                      </p:cBhvr>
                                      <p:rCtr x="1009" y="-10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31"/>
          <p:cNvSpPr>
            <a:spLocks noGrp="1"/>
          </p:cNvSpPr>
          <p:nvPr>
            <p:ph idx="1"/>
          </p:nvPr>
        </p:nvSpPr>
        <p:spPr>
          <a:xfrm>
            <a:off x="191410" y="968587"/>
            <a:ext cx="9450181" cy="5838613"/>
          </a:xfrm>
        </p:spPr>
        <p:txBody>
          <a:bodyPr/>
          <a:lstStyle/>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smtClean="0"/>
          </a:p>
          <a:p>
            <a:pPr>
              <a:tabLst>
                <a:tab pos="714375" algn="l"/>
              </a:tabLst>
            </a:pPr>
            <a:r>
              <a:rPr lang="en-US" dirty="0"/>
              <a:t>Take endpoints and </a:t>
            </a:r>
            <a:r>
              <a:rPr lang="en-US" i="1" dirty="0" smtClean="0"/>
              <a:t>occluded</a:t>
            </a:r>
            <a:r>
              <a:rPr lang="en-US" dirty="0" smtClean="0"/>
              <a:t> intersections</a:t>
            </a:r>
          </a:p>
          <a:p>
            <a:pPr>
              <a:tabLst>
                <a:tab pos="714375" algn="l"/>
              </a:tabLst>
            </a:pPr>
            <a:r>
              <a:rPr lang="en-US" dirty="0" smtClean="0"/>
              <a:t>Report </a:t>
            </a:r>
            <a:r>
              <a:rPr lang="en-US" b="1" dirty="0" smtClean="0"/>
              <a:t>upper-most</a:t>
            </a:r>
            <a:r>
              <a:rPr lang="en-US" dirty="0" smtClean="0"/>
              <a:t> occluded line segments</a:t>
            </a:r>
            <a:endParaRPr lang="en-US" dirty="0"/>
          </a:p>
        </p:txBody>
      </p:sp>
      <p:sp>
        <p:nvSpPr>
          <p:cNvPr id="2" name="Title 1"/>
          <p:cNvSpPr>
            <a:spLocks noGrp="1"/>
          </p:cNvSpPr>
          <p:nvPr>
            <p:ph type="title"/>
          </p:nvPr>
        </p:nvSpPr>
        <p:spPr/>
        <p:txBody>
          <a:bodyPr/>
          <a:lstStyle/>
          <a:p>
            <a:r>
              <a:rPr lang="en-US" dirty="0" smtClean="0"/>
              <a:t>Boundary Completion</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26</a:t>
            </a:fld>
            <a:endParaRPr lang="de-AT" dirty="0"/>
          </a:p>
        </p:txBody>
      </p:sp>
      <p:grpSp>
        <p:nvGrpSpPr>
          <p:cNvPr id="26" name="Group 25"/>
          <p:cNvGrpSpPr/>
          <p:nvPr/>
        </p:nvGrpSpPr>
        <p:grpSpPr>
          <a:xfrm>
            <a:off x="4572000" y="1585678"/>
            <a:ext cx="2442908" cy="1295400"/>
            <a:chOff x="4572000" y="1585678"/>
            <a:chExt cx="2442908" cy="1295400"/>
          </a:xfrm>
        </p:grpSpPr>
        <p:cxnSp>
          <p:nvCxnSpPr>
            <p:cNvPr id="13" name="Straight Connector 12"/>
            <p:cNvCxnSpPr>
              <a:endCxn id="32" idx="2"/>
            </p:cNvCxnSpPr>
            <p:nvPr/>
          </p:nvCxnSpPr>
          <p:spPr bwMode="auto">
            <a:xfrm>
              <a:off x="5038725" y="2881078"/>
              <a:ext cx="1976183"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5" name="Straight Connector 14"/>
            <p:cNvCxnSpPr>
              <a:stCxn id="32" idx="2"/>
              <a:endCxn id="32" idx="1"/>
            </p:cNvCxnSpPr>
            <p:nvPr/>
          </p:nvCxnSpPr>
          <p:spPr bwMode="auto">
            <a:xfrm flipH="1" flipV="1">
              <a:off x="4767008" y="1585678"/>
              <a:ext cx="2247900" cy="129540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7" name="Straight Connector 16"/>
            <p:cNvCxnSpPr>
              <a:stCxn id="32" idx="1"/>
            </p:cNvCxnSpPr>
            <p:nvPr/>
          </p:nvCxnSpPr>
          <p:spPr bwMode="auto">
            <a:xfrm flipH="1">
              <a:off x="4572000" y="1585678"/>
              <a:ext cx="195008" cy="452672"/>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grpSp>
        <p:nvGrpSpPr>
          <p:cNvPr id="24" name="Group 23"/>
          <p:cNvGrpSpPr/>
          <p:nvPr/>
        </p:nvGrpSpPr>
        <p:grpSpPr>
          <a:xfrm>
            <a:off x="3319208" y="1585678"/>
            <a:ext cx="1950364" cy="1778000"/>
            <a:chOff x="3319208" y="1585678"/>
            <a:chExt cx="1950364" cy="1778000"/>
          </a:xfrm>
        </p:grpSpPr>
        <p:cxnSp>
          <p:nvCxnSpPr>
            <p:cNvPr id="19" name="Straight Connector 18"/>
            <p:cNvCxnSpPr>
              <a:stCxn id="35" idx="0"/>
              <a:endCxn id="35" idx="2"/>
            </p:cNvCxnSpPr>
            <p:nvPr/>
          </p:nvCxnSpPr>
          <p:spPr bwMode="auto">
            <a:xfrm flipH="1">
              <a:off x="3319208" y="1585678"/>
              <a:ext cx="975182" cy="1778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21" name="Straight Connector 20"/>
            <p:cNvCxnSpPr>
              <a:stCxn id="35" idx="2"/>
              <a:endCxn id="35" idx="4"/>
            </p:cNvCxnSpPr>
            <p:nvPr/>
          </p:nvCxnSpPr>
          <p:spPr bwMode="auto">
            <a:xfrm>
              <a:off x="3319208" y="3363678"/>
              <a:ext cx="1950364"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23" name="Straight Connector 22"/>
            <p:cNvCxnSpPr>
              <a:stCxn id="35" idx="4"/>
              <a:endCxn id="35" idx="0"/>
            </p:cNvCxnSpPr>
            <p:nvPr/>
          </p:nvCxnSpPr>
          <p:spPr bwMode="auto">
            <a:xfrm flipH="1" flipV="1">
              <a:off x="4294390" y="1585678"/>
              <a:ext cx="975182" cy="1778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grpSp>
      <p:grpSp>
        <p:nvGrpSpPr>
          <p:cNvPr id="28" name="Group 27"/>
          <p:cNvGrpSpPr/>
          <p:nvPr/>
        </p:nvGrpSpPr>
        <p:grpSpPr>
          <a:xfrm>
            <a:off x="3955933" y="968587"/>
            <a:ext cx="1586297" cy="2892213"/>
            <a:chOff x="3955933" y="968587"/>
            <a:chExt cx="1586297" cy="2892213"/>
          </a:xfrm>
        </p:grpSpPr>
        <p:cxnSp>
          <p:nvCxnSpPr>
            <p:cNvPr id="43" name="Straight Connector 42"/>
            <p:cNvCxnSpPr/>
            <p:nvPr/>
          </p:nvCxnSpPr>
          <p:spPr bwMode="auto">
            <a:xfrm flipH="1" flipV="1">
              <a:off x="3955933" y="968587"/>
              <a:ext cx="1586297" cy="2892213"/>
            </a:xfrm>
            <a:prstGeom prst="line">
              <a:avLst/>
            </a:prstGeom>
            <a:solidFill>
              <a:schemeClr val="accent1"/>
            </a:solidFill>
            <a:ln w="57150" cap="flat" cmpd="sng" algn="ctr">
              <a:solidFill>
                <a:srgbClr val="002060"/>
              </a:solidFill>
              <a:prstDash val="sysDash"/>
              <a:round/>
              <a:headEnd type="none" w="med" len="med"/>
              <a:tailEnd type="arrow" w="med" len="med"/>
            </a:ln>
            <a:effectLst/>
          </p:spPr>
        </p:cxnSp>
        <p:sp>
          <p:nvSpPr>
            <p:cNvPr id="44" name="Oval 43"/>
            <p:cNvSpPr/>
            <p:nvPr/>
          </p:nvSpPr>
          <p:spPr bwMode="auto">
            <a:xfrm>
              <a:off x="5093655" y="3215241"/>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45" name="Oval 44"/>
            <p:cNvSpPr/>
            <p:nvPr/>
          </p:nvSpPr>
          <p:spPr bwMode="auto">
            <a:xfrm>
              <a:off x="4831073" y="2714156"/>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47" name="Oval 46"/>
            <p:cNvSpPr/>
            <p:nvPr/>
          </p:nvSpPr>
          <p:spPr bwMode="auto">
            <a:xfrm>
              <a:off x="4419557" y="1891608"/>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sp>
          <p:nvSpPr>
            <p:cNvPr id="48" name="Oval 47"/>
            <p:cNvSpPr/>
            <p:nvPr/>
          </p:nvSpPr>
          <p:spPr bwMode="auto">
            <a:xfrm>
              <a:off x="4123505" y="1414793"/>
              <a:ext cx="341770" cy="341770"/>
            </a:xfrm>
            <a:prstGeom prst="ellipse">
              <a:avLst/>
            </a:prstGeom>
            <a:solidFill>
              <a:srgbClr val="0070C0"/>
            </a:solidFill>
            <a:ln w="12700" cap="flat" cmpd="sng" algn="ctr">
              <a:solidFill>
                <a:srgbClr val="0070C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1" i="0" u="none" strike="noStrike" cap="none" normalizeH="0" baseline="0" dirty="0" smtClean="0">
                <a:ln>
                  <a:noFill/>
                </a:ln>
                <a:solidFill>
                  <a:schemeClr val="tx1"/>
                </a:solidFill>
                <a:effectLst/>
                <a:latin typeface="Arial" charset="0"/>
              </a:endParaRPr>
            </a:p>
          </p:txBody>
        </p:sp>
      </p:grpSp>
      <p:cxnSp>
        <p:nvCxnSpPr>
          <p:cNvPr id="30" name="Straight Connector 29"/>
          <p:cNvCxnSpPr/>
          <p:nvPr/>
        </p:nvCxnSpPr>
        <p:spPr bwMode="auto">
          <a:xfrm flipH="1" flipV="1">
            <a:off x="4560582" y="2062493"/>
            <a:ext cx="441376" cy="818586"/>
          </a:xfrm>
          <a:prstGeom prst="line">
            <a:avLst/>
          </a:prstGeom>
          <a:solidFill>
            <a:schemeClr val="accent1"/>
          </a:solidFill>
          <a:ln w="165100" cap="rnd" cmpd="tri" algn="ctr">
            <a:solidFill>
              <a:srgbClr val="6DD626"/>
            </a:solidFill>
            <a:prstDash val="solid"/>
            <a:round/>
            <a:headEnd type="none" w="med" len="med"/>
            <a:tailEnd type="none" w="med" len="med"/>
          </a:ln>
          <a:effectLst/>
        </p:spPr>
      </p:cxnSp>
    </p:spTree>
    <p:extLst>
      <p:ext uri="{BB962C8B-B14F-4D97-AF65-F5344CB8AC3E}">
        <p14:creationId xmlns:p14="http://schemas.microsoft.com/office/powerpoint/2010/main" val="910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xEl>
                                              <p:pRg st="6" end="6"/>
                                            </p:txEl>
                                          </p:spTgt>
                                        </p:tgtEl>
                                        <p:attrNameLst>
                                          <p:attrName>style.visibility</p:attrName>
                                        </p:attrNameLst>
                                      </p:cBhvr>
                                      <p:to>
                                        <p:strVal val="visible"/>
                                      </p:to>
                                    </p:set>
                                    <p:animEffect transition="in" filter="fade">
                                      <p:cBhvr>
                                        <p:cTn id="7" dur="500"/>
                                        <p:tgtEl>
                                          <p:spTgt spid="4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
                                            <p:txEl>
                                              <p:pRg st="7" end="7"/>
                                            </p:txEl>
                                          </p:spTgt>
                                        </p:tgtEl>
                                        <p:attrNameLst>
                                          <p:attrName>style.visibility</p:attrName>
                                        </p:attrNameLst>
                                      </p:cBhvr>
                                      <p:to>
                                        <p:strVal val="visible"/>
                                      </p:to>
                                    </p:set>
                                    <p:animEffect transition="in" filter="fade">
                                      <p:cBhvr>
                                        <p:cTn id="15" dur="500"/>
                                        <p:tgtEl>
                                          <p:spTgt spid="46">
                                            <p:txEl>
                                              <p:pRg st="7" end="7"/>
                                            </p:txEl>
                                          </p:spTgt>
                                        </p:tgtEl>
                                      </p:cBhvr>
                                    </p:animEffect>
                                  </p:childTnLst>
                                </p:cTn>
                              </p:par>
                              <p:par>
                                <p:cTn id="16" presetID="10" presetClass="exit" presetSubtype="0" fill="hold" nodeType="with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31"/>
          <p:cNvSpPr>
            <a:spLocks noGrp="1"/>
          </p:cNvSpPr>
          <p:nvPr>
            <p:ph idx="1"/>
          </p:nvPr>
        </p:nvSpPr>
        <p:spPr>
          <a:xfrm>
            <a:off x="191410" y="968587"/>
            <a:ext cx="9450181" cy="5838613"/>
          </a:xfrm>
        </p:spPr>
        <p:txBody>
          <a:bodyPr/>
          <a:lstStyle/>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smtClean="0"/>
          </a:p>
          <a:p>
            <a:pPr>
              <a:tabLst>
                <a:tab pos="714375" algn="l"/>
              </a:tabLst>
            </a:pPr>
            <a:r>
              <a:rPr lang="en-US" dirty="0"/>
              <a:t>Take endpoints and </a:t>
            </a:r>
            <a:r>
              <a:rPr lang="en-US" i="1" dirty="0" smtClean="0"/>
              <a:t>occluded</a:t>
            </a:r>
            <a:r>
              <a:rPr lang="en-US" dirty="0" smtClean="0"/>
              <a:t> intersections</a:t>
            </a:r>
          </a:p>
          <a:p>
            <a:pPr>
              <a:tabLst>
                <a:tab pos="714375" algn="l"/>
              </a:tabLst>
            </a:pPr>
            <a:r>
              <a:rPr lang="en-US" dirty="0" smtClean="0"/>
              <a:t>Report </a:t>
            </a:r>
            <a:r>
              <a:rPr lang="en-US" b="1" dirty="0" smtClean="0"/>
              <a:t>upper-most</a:t>
            </a:r>
            <a:r>
              <a:rPr lang="en-US" dirty="0" smtClean="0"/>
              <a:t> occluded line segments</a:t>
            </a:r>
          </a:p>
          <a:p>
            <a:pPr>
              <a:tabLst>
                <a:tab pos="714375" algn="l"/>
              </a:tabLst>
            </a:pPr>
            <a:r>
              <a:rPr lang="en-US" dirty="0" smtClean="0"/>
              <a:t>Boundaries complete</a:t>
            </a:r>
            <a:endParaRPr lang="en-US" dirty="0"/>
          </a:p>
        </p:txBody>
      </p:sp>
      <p:sp>
        <p:nvSpPr>
          <p:cNvPr id="2" name="Title 1"/>
          <p:cNvSpPr>
            <a:spLocks noGrp="1"/>
          </p:cNvSpPr>
          <p:nvPr>
            <p:ph type="title"/>
          </p:nvPr>
        </p:nvSpPr>
        <p:spPr/>
        <p:txBody>
          <a:bodyPr/>
          <a:lstStyle/>
          <a:p>
            <a:r>
              <a:rPr lang="en-US" dirty="0" smtClean="0"/>
              <a:t>Boundary Completion</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27</a:t>
            </a:fld>
            <a:endParaRPr lang="de-AT" dirty="0"/>
          </a:p>
        </p:txBody>
      </p:sp>
      <p:grpSp>
        <p:nvGrpSpPr>
          <p:cNvPr id="24" name="Group 23"/>
          <p:cNvGrpSpPr/>
          <p:nvPr/>
        </p:nvGrpSpPr>
        <p:grpSpPr>
          <a:xfrm>
            <a:off x="3319208" y="1585678"/>
            <a:ext cx="1950364" cy="1778000"/>
            <a:chOff x="3319208" y="1585678"/>
            <a:chExt cx="1950364" cy="1778000"/>
          </a:xfrm>
        </p:grpSpPr>
        <p:cxnSp>
          <p:nvCxnSpPr>
            <p:cNvPr id="19" name="Straight Connector 18"/>
            <p:cNvCxnSpPr/>
            <p:nvPr/>
          </p:nvCxnSpPr>
          <p:spPr bwMode="auto">
            <a:xfrm flipH="1">
              <a:off x="3319208" y="1585678"/>
              <a:ext cx="975182" cy="1778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21" name="Straight Connector 20"/>
            <p:cNvCxnSpPr/>
            <p:nvPr/>
          </p:nvCxnSpPr>
          <p:spPr bwMode="auto">
            <a:xfrm>
              <a:off x="3319208" y="3363678"/>
              <a:ext cx="1950364"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23" name="Straight Connector 22"/>
            <p:cNvCxnSpPr/>
            <p:nvPr/>
          </p:nvCxnSpPr>
          <p:spPr bwMode="auto">
            <a:xfrm flipH="1" flipV="1">
              <a:off x="4294390" y="1585678"/>
              <a:ext cx="975182" cy="1778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grpSp>
      <p:grpSp>
        <p:nvGrpSpPr>
          <p:cNvPr id="12" name="Group 11"/>
          <p:cNvGrpSpPr/>
          <p:nvPr/>
        </p:nvGrpSpPr>
        <p:grpSpPr>
          <a:xfrm>
            <a:off x="4572000" y="1585678"/>
            <a:ext cx="2442908" cy="1295400"/>
            <a:chOff x="4572000" y="1585678"/>
            <a:chExt cx="2442908" cy="1295400"/>
          </a:xfrm>
        </p:grpSpPr>
        <p:cxnSp>
          <p:nvCxnSpPr>
            <p:cNvPr id="30" name="Straight Connector 29"/>
            <p:cNvCxnSpPr/>
            <p:nvPr/>
          </p:nvCxnSpPr>
          <p:spPr bwMode="auto">
            <a:xfrm>
              <a:off x="5038725" y="2881078"/>
              <a:ext cx="1976183"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H="1" flipV="1">
              <a:off x="4767008" y="1585678"/>
              <a:ext cx="2247900" cy="129540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flipH="1">
              <a:off x="4572000" y="1585678"/>
              <a:ext cx="195008" cy="452672"/>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a:off x="4594225" y="2038350"/>
              <a:ext cx="476250" cy="842728"/>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2572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5.07647E-7 1.45833E-6 L 0.02034 -0.0204 " pathEditMode="relative" rAng="0" ptsTypes="AA">
                                      <p:cBhvr>
                                        <p:cTn id="6" dur="2000" fill="hold"/>
                                        <p:tgtEl>
                                          <p:spTgt spid="12"/>
                                        </p:tgtEl>
                                        <p:attrNameLst>
                                          <p:attrName>ppt_x</p:attrName>
                                          <p:attrName>ppt_y</p:attrName>
                                        </p:attrNameLst>
                                      </p:cBhvr>
                                      <p:rCtr x="1009" y="-10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p:txBody>
          <a:bodyPr/>
          <a:lstStyle/>
          <a:p>
            <a:pPr>
              <a:buNone/>
            </a:pPr>
            <a:endParaRPr lang="en-US" b="1" dirty="0" smtClean="0"/>
          </a:p>
          <a:p>
            <a:pPr>
              <a:buNone/>
            </a:pPr>
            <a:r>
              <a:rPr lang="en-US" b="1" dirty="0" smtClean="0">
                <a:solidFill>
                  <a:schemeClr val="bg1">
                    <a:lumMod val="75000"/>
                  </a:schemeClr>
                </a:solidFill>
              </a:rPr>
              <a:t>Input</a:t>
            </a:r>
          </a:p>
          <a:p>
            <a:pPr>
              <a:tabLst>
                <a:tab pos="714375" algn="l"/>
              </a:tabLst>
            </a:pPr>
            <a:r>
              <a:rPr lang="en-US" dirty="0" smtClean="0">
                <a:solidFill>
                  <a:schemeClr val="bg1">
                    <a:lumMod val="75000"/>
                  </a:schemeClr>
                </a:solidFill>
              </a:rPr>
              <a:t>List of triangles</a:t>
            </a:r>
          </a:p>
          <a:p>
            <a:r>
              <a:rPr lang="en-US" dirty="0" smtClean="0">
                <a:solidFill>
                  <a:schemeClr val="bg1">
                    <a:lumMod val="75000"/>
                  </a:schemeClr>
                </a:solidFill>
              </a:rPr>
              <a:t>Consistently oriented</a:t>
            </a:r>
          </a:p>
          <a:p>
            <a:r>
              <a:rPr lang="en-US" dirty="0" smtClean="0">
                <a:solidFill>
                  <a:schemeClr val="bg1">
                    <a:lumMod val="75000"/>
                  </a:schemeClr>
                </a:solidFill>
              </a:rPr>
              <a:t>Non-intersecting</a:t>
            </a:r>
          </a:p>
          <a:p>
            <a:endParaRPr lang="en-US" dirty="0"/>
          </a:p>
          <a:p>
            <a:pPr marL="0" indent="0">
              <a:buNone/>
            </a:pPr>
            <a:r>
              <a:rPr lang="en-US" b="1" dirty="0" smtClean="0"/>
              <a:t>Output</a:t>
            </a:r>
          </a:p>
          <a:p>
            <a:pPr>
              <a:tabLst>
                <a:tab pos="714375" algn="l"/>
              </a:tabLst>
            </a:pPr>
            <a:r>
              <a:rPr lang="en-US" dirty="0" smtClean="0"/>
              <a:t>Unordered set of all boundaries</a:t>
            </a:r>
            <a:br>
              <a:rPr lang="en-US" dirty="0" smtClean="0"/>
            </a:br>
            <a:r>
              <a:rPr lang="en-US" dirty="0" smtClean="0"/>
              <a:t>of the visible regions of all triangles</a:t>
            </a:r>
            <a:br>
              <a:rPr lang="en-US" dirty="0" smtClean="0"/>
            </a:br>
            <a:r>
              <a:rPr lang="en-US" dirty="0" smtClean="0"/>
              <a:t/>
            </a:r>
            <a:br>
              <a:rPr lang="en-US" dirty="0" smtClean="0"/>
            </a:br>
            <a:endParaRPr lang="en-US" dirty="0"/>
          </a:p>
        </p:txBody>
      </p:sp>
      <p:sp>
        <p:nvSpPr>
          <p:cNvPr id="2" name="Title 1"/>
          <p:cNvSpPr>
            <a:spLocks noGrp="1"/>
          </p:cNvSpPr>
          <p:nvPr>
            <p:ph type="title"/>
          </p:nvPr>
        </p:nvSpPr>
        <p:spPr/>
        <p:txBody>
          <a:bodyPr/>
          <a:lstStyle/>
          <a:p>
            <a:r>
              <a:rPr lang="en-US" dirty="0" smtClean="0"/>
              <a:t>Visibility Stage</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28</a:t>
            </a:fld>
            <a:endParaRPr lang="de-AT" dirty="0"/>
          </a:p>
        </p:txBody>
      </p:sp>
      <p:cxnSp>
        <p:nvCxnSpPr>
          <p:cNvPr id="10" name="Straight Arrow Connector 9"/>
          <p:cNvCxnSpPr>
            <a:stCxn id="14" idx="2"/>
            <a:endCxn id="6" idx="0"/>
          </p:cNvCxnSpPr>
          <p:nvPr/>
        </p:nvCxnSpPr>
        <p:spPr bwMode="auto">
          <a:xfrm>
            <a:off x="8526480" y="2937617"/>
            <a:ext cx="0" cy="2108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1" name="Straight Arrow Connector 10"/>
          <p:cNvCxnSpPr>
            <a:stCxn id="6" idx="2"/>
            <a:endCxn id="7" idx="0"/>
          </p:cNvCxnSpPr>
          <p:nvPr/>
        </p:nvCxnSpPr>
        <p:spPr bwMode="auto">
          <a:xfrm>
            <a:off x="8526480" y="3686142"/>
            <a:ext cx="0" cy="2108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2" name="Straight Arrow Connector 11"/>
          <p:cNvCxnSpPr>
            <a:stCxn id="7" idx="2"/>
            <a:endCxn id="8" idx="0"/>
          </p:cNvCxnSpPr>
          <p:nvPr/>
        </p:nvCxnSpPr>
        <p:spPr bwMode="auto">
          <a:xfrm>
            <a:off x="8526480" y="4665093"/>
            <a:ext cx="0" cy="21086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3" name="Straight Arrow Connector 12"/>
          <p:cNvCxnSpPr>
            <a:stCxn id="8" idx="2"/>
            <a:endCxn id="9" idx="0"/>
          </p:cNvCxnSpPr>
          <p:nvPr/>
        </p:nvCxnSpPr>
        <p:spPr bwMode="auto">
          <a:xfrm>
            <a:off x="8526480" y="5529450"/>
            <a:ext cx="0" cy="21096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6" name="Straight Arrow Connector 15"/>
          <p:cNvCxnSpPr>
            <a:endCxn id="14" idx="0"/>
          </p:cNvCxnSpPr>
          <p:nvPr/>
        </p:nvCxnSpPr>
        <p:spPr bwMode="auto">
          <a:xfrm>
            <a:off x="8525375" y="1729698"/>
            <a:ext cx="1105" cy="20940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 name="Flowchart: Alternate Process 5"/>
          <p:cNvSpPr/>
          <p:nvPr/>
        </p:nvSpPr>
        <p:spPr bwMode="auto">
          <a:xfrm>
            <a:off x="7566061" y="3148482"/>
            <a:ext cx="1920838" cy="537660"/>
          </a:xfrm>
          <a:prstGeom prst="flowChartAlternateProcess">
            <a:avLst/>
          </a:prstGeom>
          <a:solidFill>
            <a:srgbClr val="C00000"/>
          </a:solidFill>
          <a:ln w="28575" cap="flat" cmpd="sng" algn="ctr">
            <a:solidFill>
              <a:srgbClr val="FF0000"/>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Visibility</a:t>
            </a:r>
          </a:p>
        </p:txBody>
      </p:sp>
      <p:sp>
        <p:nvSpPr>
          <p:cNvPr id="7" name="Flowchart: Alternate Process 6"/>
          <p:cNvSpPr/>
          <p:nvPr/>
        </p:nvSpPr>
        <p:spPr bwMode="auto">
          <a:xfrm>
            <a:off x="7566061" y="3897007"/>
            <a:ext cx="1920838" cy="768085"/>
          </a:xfrm>
          <a:prstGeom prst="flowChartAlternateProcess">
            <a:avLst/>
          </a:prstGeom>
          <a:solidFill>
            <a:schemeClr val="bg1">
              <a:lumMod val="6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Shading</a:t>
            </a:r>
          </a:p>
          <a:p>
            <a:pPr algn="ctr" defTabSz="975482"/>
            <a:r>
              <a:rPr lang="en-US" sz="1900" b="1" dirty="0" smtClean="0">
                <a:solidFill>
                  <a:schemeClr val="bg1"/>
                </a:solidFill>
              </a:rPr>
              <a:t>Anti-aliasing</a:t>
            </a:r>
          </a:p>
        </p:txBody>
      </p:sp>
      <p:sp>
        <p:nvSpPr>
          <p:cNvPr id="8" name="Flowchart: Process 7"/>
          <p:cNvSpPr/>
          <p:nvPr/>
        </p:nvSpPr>
        <p:spPr bwMode="auto">
          <a:xfrm>
            <a:off x="7566061" y="4875959"/>
            <a:ext cx="1920838" cy="653491"/>
          </a:xfrm>
          <a:prstGeom prst="flowChartProcess">
            <a:avLst/>
          </a:prstGeom>
          <a:solidFill>
            <a:schemeClr val="bg1">
              <a:lumMod val="65000"/>
            </a:schemeClr>
          </a:solidFill>
          <a:ln w="28575" cap="flat" cmpd="sng" algn="ctr">
            <a:solidFill>
              <a:schemeClr val="tx1">
                <a:lumMod val="65000"/>
                <a:lumOff val="35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b="1" dirty="0" err="1" smtClean="0">
                <a:solidFill>
                  <a:schemeClr val="bg1"/>
                </a:solidFill>
              </a:rPr>
              <a:t>Discretization</a:t>
            </a:r>
            <a:endParaRPr lang="en-US" b="1" dirty="0" smtClean="0">
              <a:solidFill>
                <a:schemeClr val="bg1"/>
              </a:solidFill>
            </a:endParaRPr>
          </a:p>
          <a:p>
            <a:pPr algn="ctr" defTabSz="975482"/>
            <a:r>
              <a:rPr lang="en-US" sz="1900" b="1" dirty="0" smtClean="0">
                <a:solidFill>
                  <a:schemeClr val="bg1"/>
                </a:solidFill>
              </a:rPr>
              <a:t>(Integrator)</a:t>
            </a:r>
          </a:p>
        </p:txBody>
      </p:sp>
      <p:sp>
        <p:nvSpPr>
          <p:cNvPr id="9" name="Flowchart: Process 8"/>
          <p:cNvSpPr/>
          <p:nvPr/>
        </p:nvSpPr>
        <p:spPr bwMode="auto">
          <a:xfrm>
            <a:off x="7566061" y="5740413"/>
            <a:ext cx="1920838" cy="653491"/>
          </a:xfrm>
          <a:prstGeom prst="flowChartProcess">
            <a:avLst/>
          </a:prstGeom>
          <a:solidFill>
            <a:schemeClr val="bg1">
              <a:lumMod val="6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Output</a:t>
            </a:r>
          </a:p>
        </p:txBody>
      </p:sp>
      <p:sp>
        <p:nvSpPr>
          <p:cNvPr id="14" name="Flowchart: Alternate Process 13"/>
          <p:cNvSpPr/>
          <p:nvPr/>
        </p:nvSpPr>
        <p:spPr bwMode="auto">
          <a:xfrm>
            <a:off x="7566061" y="1939106"/>
            <a:ext cx="1920838" cy="998511"/>
          </a:xfrm>
          <a:prstGeom prst="flowChartAlternateProcess">
            <a:avLst/>
          </a:prstGeom>
          <a:solidFill>
            <a:schemeClr val="bg1">
              <a:lumMod val="6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Vertex Geometry Tessellation</a:t>
            </a:r>
          </a:p>
        </p:txBody>
      </p:sp>
      <p:sp>
        <p:nvSpPr>
          <p:cNvPr id="15" name="Rectangle 14"/>
          <p:cNvSpPr/>
          <p:nvPr/>
        </p:nvSpPr>
        <p:spPr bwMode="auto">
          <a:xfrm>
            <a:off x="7564956" y="1192038"/>
            <a:ext cx="1920838" cy="537660"/>
          </a:xfrm>
          <a:prstGeom prst="rect">
            <a:avLst/>
          </a:prstGeom>
          <a:solidFill>
            <a:schemeClr val="bg1">
              <a:lumMod val="6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Input</a:t>
            </a:r>
          </a:p>
        </p:txBody>
      </p:sp>
      <p:sp>
        <p:nvSpPr>
          <p:cNvPr id="30" name="Flowchart: Alternate Process 29"/>
          <p:cNvSpPr/>
          <p:nvPr/>
        </p:nvSpPr>
        <p:spPr bwMode="auto">
          <a:xfrm>
            <a:off x="7566061" y="3148482"/>
            <a:ext cx="1920838" cy="537660"/>
          </a:xfrm>
          <a:prstGeom prst="flowChartAlternateProcess">
            <a:avLst/>
          </a:prstGeom>
          <a:solidFill>
            <a:srgbClr val="C00000"/>
          </a:solidFill>
          <a:ln w="28575" cap="flat" cmpd="sng" algn="ctr">
            <a:solidFill>
              <a:srgbClr val="FF0000"/>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Visibility</a:t>
            </a:r>
          </a:p>
        </p:txBody>
      </p:sp>
    </p:spTree>
    <p:extLst>
      <p:ext uri="{BB962C8B-B14F-4D97-AF65-F5344CB8AC3E}">
        <p14:creationId xmlns:p14="http://schemas.microsoft.com/office/powerpoint/2010/main" val="2228870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31"/>
          <p:cNvSpPr>
            <a:spLocks noGrp="1"/>
          </p:cNvSpPr>
          <p:nvPr>
            <p:ph idx="1"/>
          </p:nvPr>
        </p:nvSpPr>
        <p:spPr>
          <a:xfrm>
            <a:off x="191410" y="968587"/>
            <a:ext cx="9450181" cy="5838613"/>
          </a:xfrm>
        </p:spPr>
        <p:txBody>
          <a:bodyPr/>
          <a:lstStyle/>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a:p>
          <a:p>
            <a:pPr>
              <a:tabLst>
                <a:tab pos="714375" algn="l"/>
              </a:tabLst>
            </a:pPr>
            <a:endParaRPr lang="en-US" dirty="0" smtClean="0"/>
          </a:p>
          <a:p>
            <a:pPr>
              <a:tabLst>
                <a:tab pos="714375" algn="l"/>
              </a:tabLst>
            </a:pPr>
            <a:endParaRPr lang="en-US" dirty="0" smtClean="0"/>
          </a:p>
          <a:p>
            <a:pPr>
              <a:tabLst>
                <a:tab pos="714375" algn="l"/>
              </a:tabLst>
            </a:pPr>
            <a:r>
              <a:rPr lang="en-US" dirty="0" smtClean="0"/>
              <a:t>In parallel for all sample locations and for all reported line segments:</a:t>
            </a:r>
          </a:p>
          <a:p>
            <a:pPr>
              <a:tabLst>
                <a:tab pos="714375" algn="l"/>
              </a:tabLst>
            </a:pPr>
            <a:r>
              <a:rPr lang="en-US" dirty="0" smtClean="0"/>
              <a:t>Analytic convolution of triangle data with filter</a:t>
            </a:r>
            <a:endParaRPr lang="en-US" dirty="0"/>
          </a:p>
        </p:txBody>
      </p:sp>
      <p:sp>
        <p:nvSpPr>
          <p:cNvPr id="2" name="Title 1"/>
          <p:cNvSpPr>
            <a:spLocks noGrp="1"/>
          </p:cNvSpPr>
          <p:nvPr>
            <p:ph type="title"/>
          </p:nvPr>
        </p:nvSpPr>
        <p:spPr/>
        <p:txBody>
          <a:bodyPr/>
          <a:lstStyle/>
          <a:p>
            <a:r>
              <a:rPr lang="en-US" dirty="0" smtClean="0"/>
              <a:t>Integration</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29</a:t>
            </a:fld>
            <a:endParaRPr lang="de-AT" dirty="0"/>
          </a:p>
        </p:txBody>
      </p:sp>
      <p:grpSp>
        <p:nvGrpSpPr>
          <p:cNvPr id="27" name="Group 26"/>
          <p:cNvGrpSpPr/>
          <p:nvPr/>
        </p:nvGrpSpPr>
        <p:grpSpPr>
          <a:xfrm>
            <a:off x="3319208" y="1585678"/>
            <a:ext cx="1950364" cy="1778000"/>
            <a:chOff x="3319208" y="1585678"/>
            <a:chExt cx="1950364" cy="1778000"/>
          </a:xfrm>
        </p:grpSpPr>
        <p:cxnSp>
          <p:nvCxnSpPr>
            <p:cNvPr id="28" name="Straight Connector 27"/>
            <p:cNvCxnSpPr/>
            <p:nvPr/>
          </p:nvCxnSpPr>
          <p:spPr bwMode="auto">
            <a:xfrm flipH="1">
              <a:off x="3319208" y="1585678"/>
              <a:ext cx="975182" cy="1778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29" name="Straight Connector 28"/>
            <p:cNvCxnSpPr/>
            <p:nvPr/>
          </p:nvCxnSpPr>
          <p:spPr bwMode="auto">
            <a:xfrm>
              <a:off x="3319208" y="3363678"/>
              <a:ext cx="1950364"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33" name="Straight Connector 32"/>
            <p:cNvCxnSpPr/>
            <p:nvPr/>
          </p:nvCxnSpPr>
          <p:spPr bwMode="auto">
            <a:xfrm flipH="1" flipV="1">
              <a:off x="4294390" y="1585678"/>
              <a:ext cx="975182" cy="1778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grpSp>
      <p:sp>
        <p:nvSpPr>
          <p:cNvPr id="3" name="Isosceles Triangle 2"/>
          <p:cNvSpPr/>
          <p:nvPr/>
        </p:nvSpPr>
        <p:spPr bwMode="auto">
          <a:xfrm>
            <a:off x="3317874" y="1570374"/>
            <a:ext cx="1178591" cy="1795346"/>
          </a:xfrm>
          <a:custGeom>
            <a:avLst/>
            <a:gdLst>
              <a:gd name="connsiteX0" fmla="*/ 0 w 680116"/>
              <a:gd name="connsiteY0" fmla="*/ 529314 h 529314"/>
              <a:gd name="connsiteX1" fmla="*/ 340058 w 680116"/>
              <a:gd name="connsiteY1" fmla="*/ 0 h 529314"/>
              <a:gd name="connsiteX2" fmla="*/ 680116 w 680116"/>
              <a:gd name="connsiteY2" fmla="*/ 529314 h 529314"/>
              <a:gd name="connsiteX3" fmla="*/ 0 w 680116"/>
              <a:gd name="connsiteY3" fmla="*/ 529314 h 529314"/>
              <a:gd name="connsiteX0" fmla="*/ 0 w 981408"/>
              <a:gd name="connsiteY0" fmla="*/ 1754864 h 1754864"/>
              <a:gd name="connsiteX1" fmla="*/ 981408 w 981408"/>
              <a:gd name="connsiteY1" fmla="*/ 0 h 1754864"/>
              <a:gd name="connsiteX2" fmla="*/ 680116 w 981408"/>
              <a:gd name="connsiteY2" fmla="*/ 1754864 h 1754864"/>
              <a:gd name="connsiteX3" fmla="*/ 0 w 981408"/>
              <a:gd name="connsiteY3" fmla="*/ 1754864 h 1754864"/>
              <a:gd name="connsiteX0" fmla="*/ 0 w 1188116"/>
              <a:gd name="connsiteY0" fmla="*/ 1754864 h 1754864"/>
              <a:gd name="connsiteX1" fmla="*/ 981408 w 1188116"/>
              <a:gd name="connsiteY1" fmla="*/ 0 h 1754864"/>
              <a:gd name="connsiteX2" fmla="*/ 1188116 w 1188116"/>
              <a:gd name="connsiteY2" fmla="*/ 859514 h 1754864"/>
              <a:gd name="connsiteX3" fmla="*/ 0 w 1188116"/>
              <a:gd name="connsiteY3" fmla="*/ 1754864 h 1754864"/>
              <a:gd name="connsiteX0" fmla="*/ 0 w 1188116"/>
              <a:gd name="connsiteY0" fmla="*/ 1804871 h 1804871"/>
              <a:gd name="connsiteX1" fmla="*/ 905208 w 1188116"/>
              <a:gd name="connsiteY1" fmla="*/ 0 h 1804871"/>
              <a:gd name="connsiteX2" fmla="*/ 1188116 w 1188116"/>
              <a:gd name="connsiteY2" fmla="*/ 909521 h 1804871"/>
              <a:gd name="connsiteX3" fmla="*/ 0 w 1188116"/>
              <a:gd name="connsiteY3" fmla="*/ 1804871 h 1804871"/>
              <a:gd name="connsiteX0" fmla="*/ 0 w 1254791"/>
              <a:gd name="connsiteY0" fmla="*/ 1795346 h 1795346"/>
              <a:gd name="connsiteX1" fmla="*/ 971883 w 1254791"/>
              <a:gd name="connsiteY1" fmla="*/ 0 h 1795346"/>
              <a:gd name="connsiteX2" fmla="*/ 1254791 w 1254791"/>
              <a:gd name="connsiteY2" fmla="*/ 909521 h 1795346"/>
              <a:gd name="connsiteX3" fmla="*/ 0 w 1254791"/>
              <a:gd name="connsiteY3" fmla="*/ 1795346 h 1795346"/>
              <a:gd name="connsiteX0" fmla="*/ 0 w 1128584"/>
              <a:gd name="connsiteY0" fmla="*/ 1795346 h 1795346"/>
              <a:gd name="connsiteX1" fmla="*/ 971883 w 1128584"/>
              <a:gd name="connsiteY1" fmla="*/ 0 h 1795346"/>
              <a:gd name="connsiteX2" fmla="*/ 1128584 w 1128584"/>
              <a:gd name="connsiteY2" fmla="*/ 935714 h 1795346"/>
              <a:gd name="connsiteX3" fmla="*/ 0 w 1128584"/>
              <a:gd name="connsiteY3" fmla="*/ 1795346 h 1795346"/>
              <a:gd name="connsiteX0" fmla="*/ 0 w 1178591"/>
              <a:gd name="connsiteY0" fmla="*/ 1795346 h 1795346"/>
              <a:gd name="connsiteX1" fmla="*/ 971883 w 1178591"/>
              <a:gd name="connsiteY1" fmla="*/ 0 h 1795346"/>
              <a:gd name="connsiteX2" fmla="*/ 1178591 w 1178591"/>
              <a:gd name="connsiteY2" fmla="*/ 902376 h 1795346"/>
              <a:gd name="connsiteX3" fmla="*/ 0 w 1178591"/>
              <a:gd name="connsiteY3" fmla="*/ 1795346 h 1795346"/>
            </a:gdLst>
            <a:ahLst/>
            <a:cxnLst>
              <a:cxn ang="0">
                <a:pos x="connsiteX0" y="connsiteY0"/>
              </a:cxn>
              <a:cxn ang="0">
                <a:pos x="connsiteX1" y="connsiteY1"/>
              </a:cxn>
              <a:cxn ang="0">
                <a:pos x="connsiteX2" y="connsiteY2"/>
              </a:cxn>
              <a:cxn ang="0">
                <a:pos x="connsiteX3" y="connsiteY3"/>
              </a:cxn>
            </a:cxnLst>
            <a:rect l="l" t="t" r="r" b="b"/>
            <a:pathLst>
              <a:path w="1178591" h="1795346">
                <a:moveTo>
                  <a:pt x="0" y="1795346"/>
                </a:moveTo>
                <a:lnTo>
                  <a:pt x="971883" y="0"/>
                </a:lnTo>
                <a:lnTo>
                  <a:pt x="1178591" y="902376"/>
                </a:lnTo>
                <a:lnTo>
                  <a:pt x="0" y="1795346"/>
                </a:lnTo>
                <a:close/>
              </a:path>
            </a:pathLst>
          </a:custGeom>
          <a:solidFill>
            <a:srgbClr val="0070C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1" name="Isosceles Triangle 2"/>
          <p:cNvSpPr/>
          <p:nvPr/>
        </p:nvSpPr>
        <p:spPr bwMode="auto">
          <a:xfrm>
            <a:off x="4289591" y="1577857"/>
            <a:ext cx="990267" cy="1785821"/>
          </a:xfrm>
          <a:custGeom>
            <a:avLst/>
            <a:gdLst>
              <a:gd name="connsiteX0" fmla="*/ 0 w 680116"/>
              <a:gd name="connsiteY0" fmla="*/ 529314 h 529314"/>
              <a:gd name="connsiteX1" fmla="*/ 340058 w 680116"/>
              <a:gd name="connsiteY1" fmla="*/ 0 h 529314"/>
              <a:gd name="connsiteX2" fmla="*/ 680116 w 680116"/>
              <a:gd name="connsiteY2" fmla="*/ 529314 h 529314"/>
              <a:gd name="connsiteX3" fmla="*/ 0 w 680116"/>
              <a:gd name="connsiteY3" fmla="*/ 529314 h 529314"/>
              <a:gd name="connsiteX0" fmla="*/ 0 w 981408"/>
              <a:gd name="connsiteY0" fmla="*/ 1754864 h 1754864"/>
              <a:gd name="connsiteX1" fmla="*/ 981408 w 981408"/>
              <a:gd name="connsiteY1" fmla="*/ 0 h 1754864"/>
              <a:gd name="connsiteX2" fmla="*/ 680116 w 981408"/>
              <a:gd name="connsiteY2" fmla="*/ 1754864 h 1754864"/>
              <a:gd name="connsiteX3" fmla="*/ 0 w 981408"/>
              <a:gd name="connsiteY3" fmla="*/ 1754864 h 1754864"/>
              <a:gd name="connsiteX0" fmla="*/ 0 w 1188116"/>
              <a:gd name="connsiteY0" fmla="*/ 1754864 h 1754864"/>
              <a:gd name="connsiteX1" fmla="*/ 981408 w 1188116"/>
              <a:gd name="connsiteY1" fmla="*/ 0 h 1754864"/>
              <a:gd name="connsiteX2" fmla="*/ 1188116 w 1188116"/>
              <a:gd name="connsiteY2" fmla="*/ 859514 h 1754864"/>
              <a:gd name="connsiteX3" fmla="*/ 0 w 1188116"/>
              <a:gd name="connsiteY3" fmla="*/ 1754864 h 1754864"/>
              <a:gd name="connsiteX0" fmla="*/ 971217 w 971217"/>
              <a:gd name="connsiteY0" fmla="*/ 1788202 h 1788202"/>
              <a:gd name="connsiteX1" fmla="*/ 0 w 971217"/>
              <a:gd name="connsiteY1" fmla="*/ 0 h 1788202"/>
              <a:gd name="connsiteX2" fmla="*/ 206708 w 971217"/>
              <a:gd name="connsiteY2" fmla="*/ 859514 h 1788202"/>
              <a:gd name="connsiteX3" fmla="*/ 971217 w 971217"/>
              <a:gd name="connsiteY3" fmla="*/ 1788202 h 1788202"/>
              <a:gd name="connsiteX0" fmla="*/ 914067 w 914067"/>
              <a:gd name="connsiteY0" fmla="*/ 1611990 h 1611990"/>
              <a:gd name="connsiteX1" fmla="*/ 0 w 914067"/>
              <a:gd name="connsiteY1" fmla="*/ 0 h 1611990"/>
              <a:gd name="connsiteX2" fmla="*/ 206708 w 914067"/>
              <a:gd name="connsiteY2" fmla="*/ 859514 h 1611990"/>
              <a:gd name="connsiteX3" fmla="*/ 914067 w 914067"/>
              <a:gd name="connsiteY3" fmla="*/ 1611990 h 1611990"/>
              <a:gd name="connsiteX0" fmla="*/ 933117 w 933117"/>
              <a:gd name="connsiteY0" fmla="*/ 1771533 h 1771533"/>
              <a:gd name="connsiteX1" fmla="*/ 0 w 933117"/>
              <a:gd name="connsiteY1" fmla="*/ 0 h 1771533"/>
              <a:gd name="connsiteX2" fmla="*/ 206708 w 933117"/>
              <a:gd name="connsiteY2" fmla="*/ 859514 h 1771533"/>
              <a:gd name="connsiteX3" fmla="*/ 933117 w 933117"/>
              <a:gd name="connsiteY3" fmla="*/ 1771533 h 1771533"/>
              <a:gd name="connsiteX0" fmla="*/ 990267 w 990267"/>
              <a:gd name="connsiteY0" fmla="*/ 1785821 h 1785821"/>
              <a:gd name="connsiteX1" fmla="*/ 0 w 990267"/>
              <a:gd name="connsiteY1" fmla="*/ 0 h 1785821"/>
              <a:gd name="connsiteX2" fmla="*/ 263858 w 990267"/>
              <a:gd name="connsiteY2" fmla="*/ 873802 h 1785821"/>
              <a:gd name="connsiteX3" fmla="*/ 990267 w 990267"/>
              <a:gd name="connsiteY3" fmla="*/ 1785821 h 1785821"/>
              <a:gd name="connsiteX0" fmla="*/ 990267 w 990267"/>
              <a:gd name="connsiteY0" fmla="*/ 1785821 h 1785821"/>
              <a:gd name="connsiteX1" fmla="*/ 0 w 990267"/>
              <a:gd name="connsiteY1" fmla="*/ 0 h 1785821"/>
              <a:gd name="connsiteX2" fmla="*/ 206708 w 990267"/>
              <a:gd name="connsiteY2" fmla="*/ 890471 h 1785821"/>
              <a:gd name="connsiteX3" fmla="*/ 990267 w 990267"/>
              <a:gd name="connsiteY3" fmla="*/ 1785821 h 1785821"/>
            </a:gdLst>
            <a:ahLst/>
            <a:cxnLst>
              <a:cxn ang="0">
                <a:pos x="connsiteX0" y="connsiteY0"/>
              </a:cxn>
              <a:cxn ang="0">
                <a:pos x="connsiteX1" y="connsiteY1"/>
              </a:cxn>
              <a:cxn ang="0">
                <a:pos x="connsiteX2" y="connsiteY2"/>
              </a:cxn>
              <a:cxn ang="0">
                <a:pos x="connsiteX3" y="connsiteY3"/>
              </a:cxn>
            </a:cxnLst>
            <a:rect l="l" t="t" r="r" b="b"/>
            <a:pathLst>
              <a:path w="990267" h="1785821">
                <a:moveTo>
                  <a:pt x="990267" y="1785821"/>
                </a:moveTo>
                <a:lnTo>
                  <a:pt x="0" y="0"/>
                </a:lnTo>
                <a:lnTo>
                  <a:pt x="206708" y="890471"/>
                </a:lnTo>
                <a:lnTo>
                  <a:pt x="990267" y="1785821"/>
                </a:lnTo>
                <a:close/>
              </a:path>
            </a:pathLst>
          </a:custGeom>
          <a:solidFill>
            <a:srgbClr val="0070C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2" name="Isosceles Triangle 2"/>
          <p:cNvSpPr/>
          <p:nvPr/>
        </p:nvSpPr>
        <p:spPr bwMode="auto">
          <a:xfrm>
            <a:off x="3320595" y="2475133"/>
            <a:ext cx="1957054" cy="892970"/>
          </a:xfrm>
          <a:custGeom>
            <a:avLst/>
            <a:gdLst>
              <a:gd name="connsiteX0" fmla="*/ 0 w 680116"/>
              <a:gd name="connsiteY0" fmla="*/ 529314 h 529314"/>
              <a:gd name="connsiteX1" fmla="*/ 340058 w 680116"/>
              <a:gd name="connsiteY1" fmla="*/ 0 h 529314"/>
              <a:gd name="connsiteX2" fmla="*/ 680116 w 680116"/>
              <a:gd name="connsiteY2" fmla="*/ 529314 h 529314"/>
              <a:gd name="connsiteX3" fmla="*/ 0 w 680116"/>
              <a:gd name="connsiteY3" fmla="*/ 529314 h 529314"/>
              <a:gd name="connsiteX0" fmla="*/ 0 w 981408"/>
              <a:gd name="connsiteY0" fmla="*/ 1754864 h 1754864"/>
              <a:gd name="connsiteX1" fmla="*/ 981408 w 981408"/>
              <a:gd name="connsiteY1" fmla="*/ 0 h 1754864"/>
              <a:gd name="connsiteX2" fmla="*/ 680116 w 981408"/>
              <a:gd name="connsiteY2" fmla="*/ 1754864 h 1754864"/>
              <a:gd name="connsiteX3" fmla="*/ 0 w 981408"/>
              <a:gd name="connsiteY3" fmla="*/ 1754864 h 1754864"/>
              <a:gd name="connsiteX0" fmla="*/ 0 w 1188116"/>
              <a:gd name="connsiteY0" fmla="*/ 1754864 h 1754864"/>
              <a:gd name="connsiteX1" fmla="*/ 981408 w 1188116"/>
              <a:gd name="connsiteY1" fmla="*/ 0 h 1754864"/>
              <a:gd name="connsiteX2" fmla="*/ 1188116 w 1188116"/>
              <a:gd name="connsiteY2" fmla="*/ 859514 h 1754864"/>
              <a:gd name="connsiteX3" fmla="*/ 0 w 1188116"/>
              <a:gd name="connsiteY3" fmla="*/ 1754864 h 1754864"/>
              <a:gd name="connsiteX0" fmla="*/ 971217 w 971217"/>
              <a:gd name="connsiteY0" fmla="*/ 1788202 h 1788202"/>
              <a:gd name="connsiteX1" fmla="*/ 0 w 971217"/>
              <a:gd name="connsiteY1" fmla="*/ 0 h 1788202"/>
              <a:gd name="connsiteX2" fmla="*/ 206708 w 971217"/>
              <a:gd name="connsiteY2" fmla="*/ 859514 h 1788202"/>
              <a:gd name="connsiteX3" fmla="*/ 971217 w 971217"/>
              <a:gd name="connsiteY3" fmla="*/ 1788202 h 1788202"/>
              <a:gd name="connsiteX0" fmla="*/ 1966579 w 1966579"/>
              <a:gd name="connsiteY0" fmla="*/ 928688 h 940711"/>
              <a:gd name="connsiteX1" fmla="*/ 0 w 1966579"/>
              <a:gd name="connsiteY1" fmla="*/ 940711 h 940711"/>
              <a:gd name="connsiteX2" fmla="*/ 1202070 w 1966579"/>
              <a:gd name="connsiteY2" fmla="*/ 0 h 940711"/>
              <a:gd name="connsiteX3" fmla="*/ 1966579 w 1966579"/>
              <a:gd name="connsiteY3" fmla="*/ 928688 h 940711"/>
              <a:gd name="connsiteX0" fmla="*/ 1809417 w 1809417"/>
              <a:gd name="connsiteY0" fmla="*/ 928688 h 928688"/>
              <a:gd name="connsiteX1" fmla="*/ 0 w 1809417"/>
              <a:gd name="connsiteY1" fmla="*/ 866893 h 928688"/>
              <a:gd name="connsiteX2" fmla="*/ 1044908 w 1809417"/>
              <a:gd name="connsiteY2" fmla="*/ 0 h 928688"/>
              <a:gd name="connsiteX3" fmla="*/ 1809417 w 1809417"/>
              <a:gd name="connsiteY3" fmla="*/ 928688 h 928688"/>
              <a:gd name="connsiteX0" fmla="*/ 1966579 w 1966579"/>
              <a:gd name="connsiteY0" fmla="*/ 928688 h 950236"/>
              <a:gd name="connsiteX1" fmla="*/ 0 w 1966579"/>
              <a:gd name="connsiteY1" fmla="*/ 950236 h 950236"/>
              <a:gd name="connsiteX2" fmla="*/ 1202070 w 1966579"/>
              <a:gd name="connsiteY2" fmla="*/ 0 h 950236"/>
              <a:gd name="connsiteX3" fmla="*/ 1966579 w 1966579"/>
              <a:gd name="connsiteY3" fmla="*/ 928688 h 950236"/>
              <a:gd name="connsiteX0" fmla="*/ 1966579 w 1966579"/>
              <a:gd name="connsiteY0" fmla="*/ 728663 h 750211"/>
              <a:gd name="connsiteX1" fmla="*/ 0 w 1966579"/>
              <a:gd name="connsiteY1" fmla="*/ 750211 h 750211"/>
              <a:gd name="connsiteX2" fmla="*/ 1192545 w 1966579"/>
              <a:gd name="connsiteY2" fmla="*/ 0 h 750211"/>
              <a:gd name="connsiteX3" fmla="*/ 1966579 w 1966579"/>
              <a:gd name="connsiteY3" fmla="*/ 728663 h 750211"/>
              <a:gd name="connsiteX0" fmla="*/ 1573673 w 1573673"/>
              <a:gd name="connsiteY0" fmla="*/ 711995 h 750211"/>
              <a:gd name="connsiteX1" fmla="*/ 0 w 1573673"/>
              <a:gd name="connsiteY1" fmla="*/ 750211 h 750211"/>
              <a:gd name="connsiteX2" fmla="*/ 1192545 w 1573673"/>
              <a:gd name="connsiteY2" fmla="*/ 0 h 750211"/>
              <a:gd name="connsiteX3" fmla="*/ 1573673 w 1573673"/>
              <a:gd name="connsiteY3" fmla="*/ 711995 h 750211"/>
              <a:gd name="connsiteX0" fmla="*/ 1964198 w 1964198"/>
              <a:gd name="connsiteY0" fmla="*/ 742951 h 750211"/>
              <a:gd name="connsiteX1" fmla="*/ 0 w 1964198"/>
              <a:gd name="connsiteY1" fmla="*/ 750211 h 750211"/>
              <a:gd name="connsiteX2" fmla="*/ 1192545 w 1964198"/>
              <a:gd name="connsiteY2" fmla="*/ 0 h 750211"/>
              <a:gd name="connsiteX3" fmla="*/ 1964198 w 1964198"/>
              <a:gd name="connsiteY3" fmla="*/ 742951 h 750211"/>
              <a:gd name="connsiteX0" fmla="*/ 1807035 w 1807035"/>
              <a:gd name="connsiteY0" fmla="*/ 742951 h 857368"/>
              <a:gd name="connsiteX1" fmla="*/ 0 w 1807035"/>
              <a:gd name="connsiteY1" fmla="*/ 857368 h 857368"/>
              <a:gd name="connsiteX2" fmla="*/ 1035382 w 1807035"/>
              <a:gd name="connsiteY2" fmla="*/ 0 h 857368"/>
              <a:gd name="connsiteX3" fmla="*/ 1807035 w 1807035"/>
              <a:gd name="connsiteY3" fmla="*/ 742951 h 857368"/>
              <a:gd name="connsiteX0" fmla="*/ 1957054 w 1957054"/>
              <a:gd name="connsiteY0" fmla="*/ 742951 h 742951"/>
              <a:gd name="connsiteX1" fmla="*/ 0 w 1957054"/>
              <a:gd name="connsiteY1" fmla="*/ 740686 h 742951"/>
              <a:gd name="connsiteX2" fmla="*/ 1185401 w 1957054"/>
              <a:gd name="connsiteY2" fmla="*/ 0 h 742951"/>
              <a:gd name="connsiteX3" fmla="*/ 1957054 w 1957054"/>
              <a:gd name="connsiteY3" fmla="*/ 742951 h 742951"/>
              <a:gd name="connsiteX0" fmla="*/ 1957054 w 1957054"/>
              <a:gd name="connsiteY0" fmla="*/ 892970 h 892970"/>
              <a:gd name="connsiteX1" fmla="*/ 0 w 1957054"/>
              <a:gd name="connsiteY1" fmla="*/ 890705 h 892970"/>
              <a:gd name="connsiteX2" fmla="*/ 1178258 w 1957054"/>
              <a:gd name="connsiteY2" fmla="*/ 0 h 892970"/>
              <a:gd name="connsiteX3" fmla="*/ 1957054 w 1957054"/>
              <a:gd name="connsiteY3" fmla="*/ 892970 h 892970"/>
            </a:gdLst>
            <a:ahLst/>
            <a:cxnLst>
              <a:cxn ang="0">
                <a:pos x="connsiteX0" y="connsiteY0"/>
              </a:cxn>
              <a:cxn ang="0">
                <a:pos x="connsiteX1" y="connsiteY1"/>
              </a:cxn>
              <a:cxn ang="0">
                <a:pos x="connsiteX2" y="connsiteY2"/>
              </a:cxn>
              <a:cxn ang="0">
                <a:pos x="connsiteX3" y="connsiteY3"/>
              </a:cxn>
            </a:cxnLst>
            <a:rect l="l" t="t" r="r" b="b"/>
            <a:pathLst>
              <a:path w="1957054" h="892970">
                <a:moveTo>
                  <a:pt x="1957054" y="892970"/>
                </a:moveTo>
                <a:lnTo>
                  <a:pt x="0" y="890705"/>
                </a:lnTo>
                <a:lnTo>
                  <a:pt x="1178258" y="0"/>
                </a:lnTo>
                <a:lnTo>
                  <a:pt x="1957054" y="892970"/>
                </a:lnTo>
                <a:close/>
              </a:path>
            </a:pathLst>
          </a:custGeom>
          <a:solidFill>
            <a:srgbClr val="0070C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6" name="Isosceles Triangle 5"/>
          <p:cNvSpPr/>
          <p:nvPr/>
        </p:nvSpPr>
        <p:spPr bwMode="auto">
          <a:xfrm>
            <a:off x="4505325" y="2023828"/>
            <a:ext cx="559466" cy="852722"/>
          </a:xfrm>
          <a:custGeom>
            <a:avLst/>
            <a:gdLst>
              <a:gd name="connsiteX0" fmla="*/ 0 w 492791"/>
              <a:gd name="connsiteY0" fmla="*/ 528872 h 528872"/>
              <a:gd name="connsiteX1" fmla="*/ 246396 w 492791"/>
              <a:gd name="connsiteY1" fmla="*/ 0 h 528872"/>
              <a:gd name="connsiteX2" fmla="*/ 492791 w 492791"/>
              <a:gd name="connsiteY2" fmla="*/ 528872 h 528872"/>
              <a:gd name="connsiteX3" fmla="*/ 0 w 492791"/>
              <a:gd name="connsiteY3" fmla="*/ 528872 h 528872"/>
              <a:gd name="connsiteX0" fmla="*/ 0 w 1521491"/>
              <a:gd name="connsiteY0" fmla="*/ 895584 h 895584"/>
              <a:gd name="connsiteX1" fmla="*/ 1275096 w 1521491"/>
              <a:gd name="connsiteY1" fmla="*/ 0 h 895584"/>
              <a:gd name="connsiteX2" fmla="*/ 1521491 w 1521491"/>
              <a:gd name="connsiteY2" fmla="*/ 528872 h 895584"/>
              <a:gd name="connsiteX3" fmla="*/ 0 w 1521491"/>
              <a:gd name="connsiteY3" fmla="*/ 895584 h 895584"/>
              <a:gd name="connsiteX0" fmla="*/ 0 w 1521491"/>
              <a:gd name="connsiteY0" fmla="*/ 457434 h 457434"/>
              <a:gd name="connsiteX1" fmla="*/ 74946 w 1521491"/>
              <a:gd name="connsiteY1" fmla="*/ 0 h 457434"/>
              <a:gd name="connsiteX2" fmla="*/ 1521491 w 1521491"/>
              <a:gd name="connsiteY2" fmla="*/ 90722 h 457434"/>
              <a:gd name="connsiteX3" fmla="*/ 0 w 1521491"/>
              <a:gd name="connsiteY3" fmla="*/ 457434 h 457434"/>
              <a:gd name="connsiteX0" fmla="*/ 0 w 559466"/>
              <a:gd name="connsiteY0" fmla="*/ 457434 h 852722"/>
              <a:gd name="connsiteX1" fmla="*/ 74946 w 559466"/>
              <a:gd name="connsiteY1" fmla="*/ 0 h 852722"/>
              <a:gd name="connsiteX2" fmla="*/ 559466 w 559466"/>
              <a:gd name="connsiteY2" fmla="*/ 852722 h 852722"/>
              <a:gd name="connsiteX3" fmla="*/ 0 w 559466"/>
              <a:gd name="connsiteY3" fmla="*/ 457434 h 852722"/>
            </a:gdLst>
            <a:ahLst/>
            <a:cxnLst>
              <a:cxn ang="0">
                <a:pos x="connsiteX0" y="connsiteY0"/>
              </a:cxn>
              <a:cxn ang="0">
                <a:pos x="connsiteX1" y="connsiteY1"/>
              </a:cxn>
              <a:cxn ang="0">
                <a:pos x="connsiteX2" y="connsiteY2"/>
              </a:cxn>
              <a:cxn ang="0">
                <a:pos x="connsiteX3" y="connsiteY3"/>
              </a:cxn>
            </a:cxnLst>
            <a:rect l="l" t="t" r="r" b="b"/>
            <a:pathLst>
              <a:path w="559466" h="852722">
                <a:moveTo>
                  <a:pt x="0" y="457434"/>
                </a:moveTo>
                <a:lnTo>
                  <a:pt x="74946" y="0"/>
                </a:lnTo>
                <a:lnTo>
                  <a:pt x="559466" y="852722"/>
                </a:lnTo>
                <a:lnTo>
                  <a:pt x="0" y="457434"/>
                </a:lnTo>
                <a:close/>
              </a:path>
            </a:pathLst>
          </a:cu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6" name="Isosceles Triangle 5"/>
          <p:cNvSpPr/>
          <p:nvPr/>
        </p:nvSpPr>
        <p:spPr bwMode="auto">
          <a:xfrm>
            <a:off x="4511008" y="1582738"/>
            <a:ext cx="254666" cy="898524"/>
          </a:xfrm>
          <a:custGeom>
            <a:avLst/>
            <a:gdLst>
              <a:gd name="connsiteX0" fmla="*/ 0 w 492791"/>
              <a:gd name="connsiteY0" fmla="*/ 528872 h 528872"/>
              <a:gd name="connsiteX1" fmla="*/ 246396 w 492791"/>
              <a:gd name="connsiteY1" fmla="*/ 0 h 528872"/>
              <a:gd name="connsiteX2" fmla="*/ 492791 w 492791"/>
              <a:gd name="connsiteY2" fmla="*/ 528872 h 528872"/>
              <a:gd name="connsiteX3" fmla="*/ 0 w 492791"/>
              <a:gd name="connsiteY3" fmla="*/ 528872 h 528872"/>
              <a:gd name="connsiteX0" fmla="*/ 0 w 1521491"/>
              <a:gd name="connsiteY0" fmla="*/ 895584 h 895584"/>
              <a:gd name="connsiteX1" fmla="*/ 1275096 w 1521491"/>
              <a:gd name="connsiteY1" fmla="*/ 0 h 895584"/>
              <a:gd name="connsiteX2" fmla="*/ 1521491 w 1521491"/>
              <a:gd name="connsiteY2" fmla="*/ 528872 h 895584"/>
              <a:gd name="connsiteX3" fmla="*/ 0 w 1521491"/>
              <a:gd name="connsiteY3" fmla="*/ 895584 h 895584"/>
              <a:gd name="connsiteX0" fmla="*/ 0 w 1521491"/>
              <a:gd name="connsiteY0" fmla="*/ 457434 h 457434"/>
              <a:gd name="connsiteX1" fmla="*/ 74946 w 1521491"/>
              <a:gd name="connsiteY1" fmla="*/ 0 h 457434"/>
              <a:gd name="connsiteX2" fmla="*/ 1521491 w 1521491"/>
              <a:gd name="connsiteY2" fmla="*/ 90722 h 457434"/>
              <a:gd name="connsiteX3" fmla="*/ 0 w 1521491"/>
              <a:gd name="connsiteY3" fmla="*/ 457434 h 457434"/>
              <a:gd name="connsiteX0" fmla="*/ 0 w 559466"/>
              <a:gd name="connsiteY0" fmla="*/ 457434 h 852722"/>
              <a:gd name="connsiteX1" fmla="*/ 74946 w 559466"/>
              <a:gd name="connsiteY1" fmla="*/ 0 h 852722"/>
              <a:gd name="connsiteX2" fmla="*/ 559466 w 559466"/>
              <a:gd name="connsiteY2" fmla="*/ 852722 h 852722"/>
              <a:gd name="connsiteX3" fmla="*/ 0 w 559466"/>
              <a:gd name="connsiteY3" fmla="*/ 457434 h 852722"/>
              <a:gd name="connsiteX0" fmla="*/ 0 w 245141"/>
              <a:gd name="connsiteY0" fmla="*/ 885824 h 885824"/>
              <a:gd name="connsiteX1" fmla="*/ 74946 w 245141"/>
              <a:gd name="connsiteY1" fmla="*/ 428390 h 885824"/>
              <a:gd name="connsiteX2" fmla="*/ 245141 w 245141"/>
              <a:gd name="connsiteY2" fmla="*/ 0 h 885824"/>
              <a:gd name="connsiteX3" fmla="*/ 0 w 245141"/>
              <a:gd name="connsiteY3" fmla="*/ 885824 h 885824"/>
              <a:gd name="connsiteX0" fmla="*/ 0 w 632491"/>
              <a:gd name="connsiteY0" fmla="*/ 701674 h 701674"/>
              <a:gd name="connsiteX1" fmla="*/ 74946 w 632491"/>
              <a:gd name="connsiteY1" fmla="*/ 244240 h 701674"/>
              <a:gd name="connsiteX2" fmla="*/ 632491 w 632491"/>
              <a:gd name="connsiteY2" fmla="*/ 0 h 701674"/>
              <a:gd name="connsiteX3" fmla="*/ 0 w 632491"/>
              <a:gd name="connsiteY3" fmla="*/ 701674 h 701674"/>
              <a:gd name="connsiteX0" fmla="*/ 0 w 254666"/>
              <a:gd name="connsiteY0" fmla="*/ 898524 h 898524"/>
              <a:gd name="connsiteX1" fmla="*/ 74946 w 254666"/>
              <a:gd name="connsiteY1" fmla="*/ 441090 h 898524"/>
              <a:gd name="connsiteX2" fmla="*/ 254666 w 254666"/>
              <a:gd name="connsiteY2" fmla="*/ 0 h 898524"/>
              <a:gd name="connsiteX3" fmla="*/ 0 w 254666"/>
              <a:gd name="connsiteY3" fmla="*/ 898524 h 898524"/>
            </a:gdLst>
            <a:ahLst/>
            <a:cxnLst>
              <a:cxn ang="0">
                <a:pos x="connsiteX0" y="connsiteY0"/>
              </a:cxn>
              <a:cxn ang="0">
                <a:pos x="connsiteX1" y="connsiteY1"/>
              </a:cxn>
              <a:cxn ang="0">
                <a:pos x="connsiteX2" y="connsiteY2"/>
              </a:cxn>
              <a:cxn ang="0">
                <a:pos x="connsiteX3" y="connsiteY3"/>
              </a:cxn>
            </a:cxnLst>
            <a:rect l="l" t="t" r="r" b="b"/>
            <a:pathLst>
              <a:path w="254666" h="898524">
                <a:moveTo>
                  <a:pt x="0" y="898524"/>
                </a:moveTo>
                <a:lnTo>
                  <a:pt x="74946" y="441090"/>
                </a:lnTo>
                <a:lnTo>
                  <a:pt x="254666" y="0"/>
                </a:lnTo>
                <a:lnTo>
                  <a:pt x="0" y="898524"/>
                </a:lnTo>
                <a:close/>
              </a:path>
            </a:pathLst>
          </a:cu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7" name="Isosceles Triangle 5"/>
          <p:cNvSpPr/>
          <p:nvPr/>
        </p:nvSpPr>
        <p:spPr bwMode="auto">
          <a:xfrm>
            <a:off x="4511008" y="1582738"/>
            <a:ext cx="2510171" cy="1295165"/>
          </a:xfrm>
          <a:custGeom>
            <a:avLst/>
            <a:gdLst>
              <a:gd name="connsiteX0" fmla="*/ 0 w 492791"/>
              <a:gd name="connsiteY0" fmla="*/ 528872 h 528872"/>
              <a:gd name="connsiteX1" fmla="*/ 246396 w 492791"/>
              <a:gd name="connsiteY1" fmla="*/ 0 h 528872"/>
              <a:gd name="connsiteX2" fmla="*/ 492791 w 492791"/>
              <a:gd name="connsiteY2" fmla="*/ 528872 h 528872"/>
              <a:gd name="connsiteX3" fmla="*/ 0 w 492791"/>
              <a:gd name="connsiteY3" fmla="*/ 528872 h 528872"/>
              <a:gd name="connsiteX0" fmla="*/ 0 w 1521491"/>
              <a:gd name="connsiteY0" fmla="*/ 895584 h 895584"/>
              <a:gd name="connsiteX1" fmla="*/ 1275096 w 1521491"/>
              <a:gd name="connsiteY1" fmla="*/ 0 h 895584"/>
              <a:gd name="connsiteX2" fmla="*/ 1521491 w 1521491"/>
              <a:gd name="connsiteY2" fmla="*/ 528872 h 895584"/>
              <a:gd name="connsiteX3" fmla="*/ 0 w 1521491"/>
              <a:gd name="connsiteY3" fmla="*/ 895584 h 895584"/>
              <a:gd name="connsiteX0" fmla="*/ 0 w 1521491"/>
              <a:gd name="connsiteY0" fmla="*/ 457434 h 457434"/>
              <a:gd name="connsiteX1" fmla="*/ 74946 w 1521491"/>
              <a:gd name="connsiteY1" fmla="*/ 0 h 457434"/>
              <a:gd name="connsiteX2" fmla="*/ 1521491 w 1521491"/>
              <a:gd name="connsiteY2" fmla="*/ 90722 h 457434"/>
              <a:gd name="connsiteX3" fmla="*/ 0 w 1521491"/>
              <a:gd name="connsiteY3" fmla="*/ 457434 h 457434"/>
              <a:gd name="connsiteX0" fmla="*/ 0 w 559466"/>
              <a:gd name="connsiteY0" fmla="*/ 457434 h 852722"/>
              <a:gd name="connsiteX1" fmla="*/ 74946 w 559466"/>
              <a:gd name="connsiteY1" fmla="*/ 0 h 852722"/>
              <a:gd name="connsiteX2" fmla="*/ 559466 w 559466"/>
              <a:gd name="connsiteY2" fmla="*/ 852722 h 852722"/>
              <a:gd name="connsiteX3" fmla="*/ 0 w 559466"/>
              <a:gd name="connsiteY3" fmla="*/ 457434 h 852722"/>
              <a:gd name="connsiteX0" fmla="*/ 0 w 245141"/>
              <a:gd name="connsiteY0" fmla="*/ 885824 h 885824"/>
              <a:gd name="connsiteX1" fmla="*/ 74946 w 245141"/>
              <a:gd name="connsiteY1" fmla="*/ 428390 h 885824"/>
              <a:gd name="connsiteX2" fmla="*/ 245141 w 245141"/>
              <a:gd name="connsiteY2" fmla="*/ 0 h 885824"/>
              <a:gd name="connsiteX3" fmla="*/ 0 w 245141"/>
              <a:gd name="connsiteY3" fmla="*/ 885824 h 885824"/>
              <a:gd name="connsiteX0" fmla="*/ 0 w 632491"/>
              <a:gd name="connsiteY0" fmla="*/ 701674 h 701674"/>
              <a:gd name="connsiteX1" fmla="*/ 74946 w 632491"/>
              <a:gd name="connsiteY1" fmla="*/ 244240 h 701674"/>
              <a:gd name="connsiteX2" fmla="*/ 632491 w 632491"/>
              <a:gd name="connsiteY2" fmla="*/ 0 h 701674"/>
              <a:gd name="connsiteX3" fmla="*/ 0 w 632491"/>
              <a:gd name="connsiteY3" fmla="*/ 701674 h 701674"/>
              <a:gd name="connsiteX0" fmla="*/ 0 w 254666"/>
              <a:gd name="connsiteY0" fmla="*/ 898524 h 898524"/>
              <a:gd name="connsiteX1" fmla="*/ 74946 w 254666"/>
              <a:gd name="connsiteY1" fmla="*/ 441090 h 898524"/>
              <a:gd name="connsiteX2" fmla="*/ 254666 w 254666"/>
              <a:gd name="connsiteY2" fmla="*/ 0 h 898524"/>
              <a:gd name="connsiteX3" fmla="*/ 0 w 254666"/>
              <a:gd name="connsiteY3" fmla="*/ 898524 h 898524"/>
              <a:gd name="connsiteX0" fmla="*/ 0 w 2510171"/>
              <a:gd name="connsiteY0" fmla="*/ 898524 h 1295165"/>
              <a:gd name="connsiteX1" fmla="*/ 2510171 w 2510171"/>
              <a:gd name="connsiteY1" fmla="*/ 1295165 h 1295165"/>
              <a:gd name="connsiteX2" fmla="*/ 254666 w 2510171"/>
              <a:gd name="connsiteY2" fmla="*/ 0 h 1295165"/>
              <a:gd name="connsiteX3" fmla="*/ 0 w 2510171"/>
              <a:gd name="connsiteY3" fmla="*/ 898524 h 1295165"/>
            </a:gdLst>
            <a:ahLst/>
            <a:cxnLst>
              <a:cxn ang="0">
                <a:pos x="connsiteX0" y="connsiteY0"/>
              </a:cxn>
              <a:cxn ang="0">
                <a:pos x="connsiteX1" y="connsiteY1"/>
              </a:cxn>
              <a:cxn ang="0">
                <a:pos x="connsiteX2" y="connsiteY2"/>
              </a:cxn>
              <a:cxn ang="0">
                <a:pos x="connsiteX3" y="connsiteY3"/>
              </a:cxn>
            </a:cxnLst>
            <a:rect l="l" t="t" r="r" b="b"/>
            <a:pathLst>
              <a:path w="2510171" h="1295165">
                <a:moveTo>
                  <a:pt x="0" y="898524"/>
                </a:moveTo>
                <a:lnTo>
                  <a:pt x="2510171" y="1295165"/>
                </a:lnTo>
                <a:lnTo>
                  <a:pt x="254666" y="0"/>
                </a:lnTo>
                <a:lnTo>
                  <a:pt x="0" y="898524"/>
                </a:lnTo>
                <a:close/>
              </a:path>
            </a:pathLst>
          </a:cu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8" name="Isosceles Triangle 5"/>
          <p:cNvSpPr/>
          <p:nvPr/>
        </p:nvSpPr>
        <p:spPr bwMode="auto">
          <a:xfrm>
            <a:off x="4511008" y="2481262"/>
            <a:ext cx="2510171" cy="396641"/>
          </a:xfrm>
          <a:custGeom>
            <a:avLst/>
            <a:gdLst>
              <a:gd name="connsiteX0" fmla="*/ 0 w 492791"/>
              <a:gd name="connsiteY0" fmla="*/ 528872 h 528872"/>
              <a:gd name="connsiteX1" fmla="*/ 246396 w 492791"/>
              <a:gd name="connsiteY1" fmla="*/ 0 h 528872"/>
              <a:gd name="connsiteX2" fmla="*/ 492791 w 492791"/>
              <a:gd name="connsiteY2" fmla="*/ 528872 h 528872"/>
              <a:gd name="connsiteX3" fmla="*/ 0 w 492791"/>
              <a:gd name="connsiteY3" fmla="*/ 528872 h 528872"/>
              <a:gd name="connsiteX0" fmla="*/ 0 w 1521491"/>
              <a:gd name="connsiteY0" fmla="*/ 895584 h 895584"/>
              <a:gd name="connsiteX1" fmla="*/ 1275096 w 1521491"/>
              <a:gd name="connsiteY1" fmla="*/ 0 h 895584"/>
              <a:gd name="connsiteX2" fmla="*/ 1521491 w 1521491"/>
              <a:gd name="connsiteY2" fmla="*/ 528872 h 895584"/>
              <a:gd name="connsiteX3" fmla="*/ 0 w 1521491"/>
              <a:gd name="connsiteY3" fmla="*/ 895584 h 895584"/>
              <a:gd name="connsiteX0" fmla="*/ 0 w 1521491"/>
              <a:gd name="connsiteY0" fmla="*/ 457434 h 457434"/>
              <a:gd name="connsiteX1" fmla="*/ 74946 w 1521491"/>
              <a:gd name="connsiteY1" fmla="*/ 0 h 457434"/>
              <a:gd name="connsiteX2" fmla="*/ 1521491 w 1521491"/>
              <a:gd name="connsiteY2" fmla="*/ 90722 h 457434"/>
              <a:gd name="connsiteX3" fmla="*/ 0 w 1521491"/>
              <a:gd name="connsiteY3" fmla="*/ 457434 h 457434"/>
              <a:gd name="connsiteX0" fmla="*/ 0 w 559466"/>
              <a:gd name="connsiteY0" fmla="*/ 457434 h 852722"/>
              <a:gd name="connsiteX1" fmla="*/ 74946 w 559466"/>
              <a:gd name="connsiteY1" fmla="*/ 0 h 852722"/>
              <a:gd name="connsiteX2" fmla="*/ 559466 w 559466"/>
              <a:gd name="connsiteY2" fmla="*/ 852722 h 852722"/>
              <a:gd name="connsiteX3" fmla="*/ 0 w 559466"/>
              <a:gd name="connsiteY3" fmla="*/ 457434 h 852722"/>
              <a:gd name="connsiteX0" fmla="*/ 0 w 245141"/>
              <a:gd name="connsiteY0" fmla="*/ 885824 h 885824"/>
              <a:gd name="connsiteX1" fmla="*/ 74946 w 245141"/>
              <a:gd name="connsiteY1" fmla="*/ 428390 h 885824"/>
              <a:gd name="connsiteX2" fmla="*/ 245141 w 245141"/>
              <a:gd name="connsiteY2" fmla="*/ 0 h 885824"/>
              <a:gd name="connsiteX3" fmla="*/ 0 w 245141"/>
              <a:gd name="connsiteY3" fmla="*/ 885824 h 885824"/>
              <a:gd name="connsiteX0" fmla="*/ 0 w 632491"/>
              <a:gd name="connsiteY0" fmla="*/ 701674 h 701674"/>
              <a:gd name="connsiteX1" fmla="*/ 74946 w 632491"/>
              <a:gd name="connsiteY1" fmla="*/ 244240 h 701674"/>
              <a:gd name="connsiteX2" fmla="*/ 632491 w 632491"/>
              <a:gd name="connsiteY2" fmla="*/ 0 h 701674"/>
              <a:gd name="connsiteX3" fmla="*/ 0 w 632491"/>
              <a:gd name="connsiteY3" fmla="*/ 701674 h 701674"/>
              <a:gd name="connsiteX0" fmla="*/ 0 w 254666"/>
              <a:gd name="connsiteY0" fmla="*/ 898524 h 898524"/>
              <a:gd name="connsiteX1" fmla="*/ 74946 w 254666"/>
              <a:gd name="connsiteY1" fmla="*/ 441090 h 898524"/>
              <a:gd name="connsiteX2" fmla="*/ 254666 w 254666"/>
              <a:gd name="connsiteY2" fmla="*/ 0 h 898524"/>
              <a:gd name="connsiteX3" fmla="*/ 0 w 254666"/>
              <a:gd name="connsiteY3" fmla="*/ 898524 h 898524"/>
              <a:gd name="connsiteX0" fmla="*/ 0 w 2510171"/>
              <a:gd name="connsiteY0" fmla="*/ 898524 h 1295165"/>
              <a:gd name="connsiteX1" fmla="*/ 2510171 w 2510171"/>
              <a:gd name="connsiteY1" fmla="*/ 1295165 h 1295165"/>
              <a:gd name="connsiteX2" fmla="*/ 254666 w 2510171"/>
              <a:gd name="connsiteY2" fmla="*/ 0 h 1295165"/>
              <a:gd name="connsiteX3" fmla="*/ 0 w 2510171"/>
              <a:gd name="connsiteY3" fmla="*/ 898524 h 1295165"/>
              <a:gd name="connsiteX0" fmla="*/ 0 w 2510171"/>
              <a:gd name="connsiteY0" fmla="*/ 0 h 396641"/>
              <a:gd name="connsiteX1" fmla="*/ 2510171 w 2510171"/>
              <a:gd name="connsiteY1" fmla="*/ 396641 h 396641"/>
              <a:gd name="connsiteX2" fmla="*/ 556291 w 2510171"/>
              <a:gd name="connsiteY2" fmla="*/ 390526 h 396641"/>
              <a:gd name="connsiteX3" fmla="*/ 0 w 2510171"/>
              <a:gd name="connsiteY3" fmla="*/ 0 h 396641"/>
            </a:gdLst>
            <a:ahLst/>
            <a:cxnLst>
              <a:cxn ang="0">
                <a:pos x="connsiteX0" y="connsiteY0"/>
              </a:cxn>
              <a:cxn ang="0">
                <a:pos x="connsiteX1" y="connsiteY1"/>
              </a:cxn>
              <a:cxn ang="0">
                <a:pos x="connsiteX2" y="connsiteY2"/>
              </a:cxn>
              <a:cxn ang="0">
                <a:pos x="connsiteX3" y="connsiteY3"/>
              </a:cxn>
            </a:cxnLst>
            <a:rect l="l" t="t" r="r" b="b"/>
            <a:pathLst>
              <a:path w="2510171" h="396641">
                <a:moveTo>
                  <a:pt x="0" y="0"/>
                </a:moveTo>
                <a:lnTo>
                  <a:pt x="2510171" y="396641"/>
                </a:lnTo>
                <a:lnTo>
                  <a:pt x="556291" y="390526"/>
                </a:lnTo>
                <a:lnTo>
                  <a:pt x="0" y="0"/>
                </a:lnTo>
                <a:close/>
              </a:path>
            </a:pathLst>
          </a:cu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nvGrpSpPr>
          <p:cNvPr id="34" name="Group 33"/>
          <p:cNvGrpSpPr/>
          <p:nvPr/>
        </p:nvGrpSpPr>
        <p:grpSpPr>
          <a:xfrm>
            <a:off x="4572000" y="1585678"/>
            <a:ext cx="2442908" cy="1295400"/>
            <a:chOff x="4572000" y="1585678"/>
            <a:chExt cx="2442908" cy="1295400"/>
          </a:xfrm>
        </p:grpSpPr>
        <p:cxnSp>
          <p:nvCxnSpPr>
            <p:cNvPr id="35" name="Straight Connector 34"/>
            <p:cNvCxnSpPr/>
            <p:nvPr/>
          </p:nvCxnSpPr>
          <p:spPr bwMode="auto">
            <a:xfrm>
              <a:off x="5038725" y="2881078"/>
              <a:ext cx="1976183"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39" name="Straight Connector 38"/>
            <p:cNvCxnSpPr/>
            <p:nvPr/>
          </p:nvCxnSpPr>
          <p:spPr bwMode="auto">
            <a:xfrm flipH="1" flipV="1">
              <a:off x="4767008" y="1585678"/>
              <a:ext cx="2247900" cy="129540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flipH="1">
              <a:off x="4572000" y="1585678"/>
              <a:ext cx="195008" cy="452672"/>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a:off x="4594225" y="2038350"/>
              <a:ext cx="476250" cy="842728"/>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grpSp>
        <p:nvGrpSpPr>
          <p:cNvPr id="24" name="Group 23"/>
          <p:cNvGrpSpPr/>
          <p:nvPr/>
        </p:nvGrpSpPr>
        <p:grpSpPr>
          <a:xfrm>
            <a:off x="3720438" y="1693628"/>
            <a:ext cx="1562100" cy="1562100"/>
            <a:chOff x="838200" y="2044700"/>
            <a:chExt cx="1562100" cy="1562100"/>
          </a:xfrm>
        </p:grpSpPr>
        <p:sp>
          <p:nvSpPr>
            <p:cNvPr id="26" name="Oval 25"/>
            <p:cNvSpPr/>
            <p:nvPr/>
          </p:nvSpPr>
          <p:spPr bwMode="auto">
            <a:xfrm>
              <a:off x="838200" y="2044700"/>
              <a:ext cx="1562100" cy="1562100"/>
            </a:xfrm>
            <a:prstGeom prst="ellipse">
              <a:avLst/>
            </a:prstGeom>
            <a:solidFill>
              <a:schemeClr val="tx1">
                <a:alpha val="34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1547028" y="2753528"/>
              <a:ext cx="144444" cy="144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grpSp>
      <p:sp>
        <p:nvSpPr>
          <p:cNvPr id="45" name="Oval 44"/>
          <p:cNvSpPr/>
          <p:nvPr/>
        </p:nvSpPr>
        <p:spPr bwMode="auto">
          <a:xfrm>
            <a:off x="4429266" y="2402456"/>
            <a:ext cx="144444" cy="144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8068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xit" presetSubtype="0" fill="hold" grpId="1" nodeType="afterEffect">
                                  <p:stCondLst>
                                    <p:cond delay="0"/>
                                  </p:stCondLst>
                                  <p:childTnLst>
                                    <p:animEffect transition="out" filter="fade">
                                      <p:cBhvr>
                                        <p:cTn id="10" dur="500"/>
                                        <p:tgtEl>
                                          <p:spTgt spid="32"/>
                                        </p:tgtEl>
                                      </p:cBhvr>
                                    </p:animEffect>
                                    <p:set>
                                      <p:cBhvr>
                                        <p:cTn id="11" dur="1" fill="hold">
                                          <p:stCondLst>
                                            <p:cond delay="499"/>
                                          </p:stCondLst>
                                        </p:cTn>
                                        <p:tgtEl>
                                          <p:spTgt spid="32"/>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xit" presetSubtype="0" fill="hold" grpId="1" nodeType="afterEffect">
                                  <p:stCondLst>
                                    <p:cond delay="0"/>
                                  </p:stCondLst>
                                  <p:childTnLst>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xit" presetSubtype="0" fill="hold" grpId="1" nodeType="after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3500"/>
                            </p:stCondLst>
                            <p:childTnLst>
                              <p:par>
                                <p:cTn id="33" presetID="10" presetClass="exit" presetSubtype="0" fill="hold" grpId="1" nodeType="after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500"/>
                            </p:stCondLst>
                            <p:childTnLst>
                              <p:par>
                                <p:cTn id="41" presetID="10" presetClass="exit" presetSubtype="0" fill="hold" grpId="1" nodeType="afterEffect">
                                  <p:stCondLst>
                                    <p:cond delay="0"/>
                                  </p:stCondLst>
                                  <p:childTnLst>
                                    <p:animEffect transition="out" filter="fade">
                                      <p:cBhvr>
                                        <p:cTn id="42" dur="500"/>
                                        <p:tgtEl>
                                          <p:spTgt spid="37"/>
                                        </p:tgtEl>
                                      </p:cBhvr>
                                    </p:animEffect>
                                    <p:set>
                                      <p:cBhvr>
                                        <p:cTn id="43" dur="1" fill="hold">
                                          <p:stCondLst>
                                            <p:cond delay="499"/>
                                          </p:stCondLst>
                                        </p:cTn>
                                        <p:tgtEl>
                                          <p:spTgt spid="37"/>
                                        </p:tgtEl>
                                        <p:attrNameLst>
                                          <p:attrName>style.visibility</p:attrName>
                                        </p:attrNameLst>
                                      </p:cBhvr>
                                      <p:to>
                                        <p:strVal val="hidden"/>
                                      </p:to>
                                    </p:se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5500"/>
                            </p:stCondLst>
                            <p:childTnLst>
                              <p:par>
                                <p:cTn id="49" presetID="10" presetClass="exit" presetSubtype="0" fill="hold" grpId="1" nodeType="after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par>
                          <p:cTn id="56" fill="hold">
                            <p:stCondLst>
                              <p:cond delay="6500"/>
                            </p:stCondLst>
                            <p:childTnLst>
                              <p:par>
                                <p:cTn id="57" presetID="10" presetClass="exit" presetSubtype="0" fill="hold" grpId="1" nodeType="afterEffect">
                                  <p:stCondLst>
                                    <p:cond delay="0"/>
                                  </p:stCondLst>
                                  <p:childTnLst>
                                    <p:animEffect transition="out" filter="fade">
                                      <p:cBhvr>
                                        <p:cTn id="58" dur="500"/>
                                        <p:tgtEl>
                                          <p:spTgt spid="36"/>
                                        </p:tgtEl>
                                      </p:cBhvr>
                                    </p:animEffect>
                                    <p:set>
                                      <p:cBhvr>
                                        <p:cTn id="59"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1" grpId="0" animBg="1"/>
      <p:bldP spid="31" grpId="1" animBg="1"/>
      <p:bldP spid="32" grpId="0" animBg="1"/>
      <p:bldP spid="32" grpId="1" animBg="1"/>
      <p:bldP spid="6" grpId="0" animBg="1"/>
      <p:bldP spid="6" grpId="1" animBg="1"/>
      <p:bldP spid="36" grpId="0" animBg="1"/>
      <p:bldP spid="36" grpId="1" animBg="1"/>
      <p:bldP spid="37" grpId="0" animBg="1"/>
      <p:bldP spid="37" grpId="1" animBg="1"/>
      <p:bldP spid="38" grpId="0" animBg="1"/>
      <p:bldP spid="3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pPr>
              <a:buNone/>
            </a:pPr>
            <a:r>
              <a:rPr lang="en-US" dirty="0" smtClean="0"/>
              <a:t>Sampling artifacts</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3</a:t>
            </a:fld>
            <a:endParaRPr lang="de-AT" dirty="0"/>
          </a:p>
        </p:txBody>
      </p:sp>
      <p:pic>
        <p:nvPicPr>
          <p:cNvPr id="6" name="Picture 5" descr="zone_tilted_small_01_sam_0001_cropped_slide.bmp"/>
          <p:cNvPicPr>
            <a:picLocks noChangeAspect="1"/>
          </p:cNvPicPr>
          <p:nvPr/>
        </p:nvPicPr>
        <p:blipFill>
          <a:blip r:embed="rId3" cstate="print"/>
          <a:stretch>
            <a:fillRect/>
          </a:stretch>
        </p:blipFill>
        <p:spPr>
          <a:xfrm>
            <a:off x="0" y="1713384"/>
            <a:ext cx="9756775" cy="4878388"/>
          </a:xfrm>
          <a:prstGeom prst="rect">
            <a:avLst/>
          </a:prstGeom>
        </p:spPr>
      </p:pic>
      <p:pic>
        <p:nvPicPr>
          <p:cNvPr id="8" name="Picture 7" descr="zone_tilted_small_02_sam_0001_cropped_slide.bmp"/>
          <p:cNvPicPr>
            <a:picLocks noChangeAspect="1"/>
          </p:cNvPicPr>
          <p:nvPr/>
        </p:nvPicPr>
        <p:blipFill>
          <a:blip r:embed="rId4" cstate="print"/>
          <a:stretch>
            <a:fillRect/>
          </a:stretch>
        </p:blipFill>
        <p:spPr>
          <a:xfrm>
            <a:off x="0" y="1713384"/>
            <a:ext cx="9756775" cy="4878388"/>
          </a:xfrm>
          <a:prstGeom prst="rect">
            <a:avLst/>
          </a:prstGeom>
        </p:spPr>
      </p:pic>
      <p:pic>
        <p:nvPicPr>
          <p:cNvPr id="9" name="Picture 8" descr="zone_tilted_small_05_sam_0001_cropped_slide.bmp"/>
          <p:cNvPicPr>
            <a:picLocks noChangeAspect="1"/>
          </p:cNvPicPr>
          <p:nvPr/>
        </p:nvPicPr>
        <p:blipFill>
          <a:blip r:embed="rId5" cstate="print"/>
          <a:stretch>
            <a:fillRect/>
          </a:stretch>
        </p:blipFill>
        <p:spPr>
          <a:xfrm>
            <a:off x="0" y="1713384"/>
            <a:ext cx="9756775" cy="4878388"/>
          </a:xfrm>
          <a:prstGeom prst="rect">
            <a:avLst/>
          </a:prstGeom>
        </p:spPr>
      </p:pic>
      <p:pic>
        <p:nvPicPr>
          <p:cNvPr id="10" name="Picture 9" descr="zone_tilted_small_20_sam_0001_cropped_slide.bmp"/>
          <p:cNvPicPr>
            <a:picLocks noChangeAspect="1"/>
          </p:cNvPicPr>
          <p:nvPr/>
        </p:nvPicPr>
        <p:blipFill>
          <a:blip r:embed="rId6" cstate="print"/>
          <a:stretch>
            <a:fillRect/>
          </a:stretch>
        </p:blipFill>
        <p:spPr>
          <a:xfrm>
            <a:off x="0" y="1713384"/>
            <a:ext cx="9756775" cy="4878388"/>
          </a:xfrm>
          <a:prstGeom prst="rect">
            <a:avLst/>
          </a:prstGeom>
        </p:spPr>
      </p:pic>
      <p:pic>
        <p:nvPicPr>
          <p:cNvPr id="11" name="Picture 10" descr="zone_tilted_small_80_sam_0001_cropped_slide.bmp"/>
          <p:cNvPicPr>
            <a:picLocks noChangeAspect="1"/>
          </p:cNvPicPr>
          <p:nvPr/>
        </p:nvPicPr>
        <p:blipFill>
          <a:blip r:embed="rId7" cstate="print"/>
          <a:stretch>
            <a:fillRect/>
          </a:stretch>
        </p:blipFill>
        <p:spPr>
          <a:xfrm>
            <a:off x="0" y="1713384"/>
            <a:ext cx="9756775" cy="4878388"/>
          </a:xfrm>
          <a:prstGeom prst="rect">
            <a:avLst/>
          </a:prstGeom>
        </p:spPr>
      </p:pic>
      <p:sp>
        <p:nvSpPr>
          <p:cNvPr id="7" name="TextBox 6"/>
          <p:cNvSpPr txBox="1"/>
          <p:nvPr/>
        </p:nvSpPr>
        <p:spPr>
          <a:xfrm>
            <a:off x="1" y="5889848"/>
            <a:ext cx="9756774" cy="461665"/>
          </a:xfrm>
          <a:prstGeom prst="rect">
            <a:avLst/>
          </a:prstGeom>
          <a:solidFill>
            <a:schemeClr val="tx1"/>
          </a:solidFill>
        </p:spPr>
        <p:txBody>
          <a:bodyPr wrap="square" rtlCol="0">
            <a:spAutoFit/>
          </a:bodyPr>
          <a:lstStyle/>
          <a:p>
            <a:pPr algn="ctr"/>
            <a:r>
              <a:rPr lang="en-US" sz="2400" b="1" dirty="0" smtClean="0">
                <a:solidFill>
                  <a:schemeClr val="bg1"/>
                </a:solidFill>
              </a:rPr>
              <a:t>Zone plate input</a:t>
            </a:r>
            <a:endParaRPr lang="en-US" sz="2400" b="1" dirty="0">
              <a:solidFill>
                <a:schemeClr val="bg1"/>
              </a:solidFill>
            </a:endParaRPr>
          </a:p>
        </p:txBody>
      </p:sp>
      <p:sp>
        <p:nvSpPr>
          <p:cNvPr id="13" name="Rectangle 12"/>
          <p:cNvSpPr/>
          <p:nvPr/>
        </p:nvSpPr>
        <p:spPr bwMode="auto">
          <a:xfrm>
            <a:off x="4061828" y="3369568"/>
            <a:ext cx="1633119" cy="504056"/>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0" y="5889848"/>
            <a:ext cx="9756775" cy="461665"/>
          </a:xfrm>
          <a:prstGeom prst="rect">
            <a:avLst/>
          </a:prstGeom>
          <a:solidFill>
            <a:schemeClr val="tx1"/>
          </a:solidFill>
        </p:spPr>
        <p:txBody>
          <a:bodyPr wrap="square" rtlCol="0">
            <a:spAutoFit/>
          </a:bodyPr>
          <a:lstStyle/>
          <a:p>
            <a:pPr algn="ctr"/>
            <a:r>
              <a:rPr lang="en-US" sz="2400" b="1" dirty="0" smtClean="0">
                <a:solidFill>
                  <a:schemeClr val="bg1"/>
                </a:solidFill>
              </a:rPr>
              <a:t>Aliasing artifacts</a:t>
            </a:r>
            <a:endParaRPr lang="en-US" sz="2400" b="1" dirty="0">
              <a:solidFill>
                <a:schemeClr val="bg1"/>
              </a:solidFill>
            </a:endParaRPr>
          </a:p>
        </p:txBody>
      </p:sp>
      <p:sp>
        <p:nvSpPr>
          <p:cNvPr id="15" name="Rectangle 14"/>
          <p:cNvSpPr/>
          <p:nvPr/>
        </p:nvSpPr>
        <p:spPr bwMode="auto">
          <a:xfrm>
            <a:off x="1638028" y="3153544"/>
            <a:ext cx="6480720" cy="806946"/>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3582986" y="4737720"/>
            <a:ext cx="2590802" cy="1088504"/>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9" name="Picture 28" descr="zone_tilted_ana_cropped_slide.bmp"/>
          <p:cNvPicPr>
            <a:picLocks noChangeAspect="1"/>
          </p:cNvPicPr>
          <p:nvPr/>
        </p:nvPicPr>
        <p:blipFill>
          <a:blip r:embed="rId8" cstate="print"/>
          <a:stretch>
            <a:fillRect/>
          </a:stretch>
        </p:blipFill>
        <p:spPr>
          <a:xfrm>
            <a:off x="0" y="1713384"/>
            <a:ext cx="9756775" cy="4878388"/>
          </a:xfrm>
          <a:prstGeom prst="rect">
            <a:avLst/>
          </a:prstGeom>
        </p:spPr>
      </p:pic>
      <p:pic>
        <p:nvPicPr>
          <p:cNvPr id="24" name="Picture 23" descr="zone_tilted_sam_0001_cropped_right_slide.bmp"/>
          <p:cNvPicPr>
            <a:picLocks noChangeAspect="1"/>
          </p:cNvPicPr>
          <p:nvPr/>
        </p:nvPicPr>
        <p:blipFill>
          <a:blip r:embed="rId9" cstate="print"/>
          <a:stretch>
            <a:fillRect/>
          </a:stretch>
        </p:blipFill>
        <p:spPr>
          <a:xfrm>
            <a:off x="4878387" y="1713384"/>
            <a:ext cx="4878388" cy="4878388"/>
          </a:xfrm>
          <a:prstGeom prst="rect">
            <a:avLst/>
          </a:prstGeom>
        </p:spPr>
      </p:pic>
      <p:sp>
        <p:nvSpPr>
          <p:cNvPr id="32" name="TextBox 31"/>
          <p:cNvSpPr txBox="1"/>
          <p:nvPr/>
        </p:nvSpPr>
        <p:spPr>
          <a:xfrm>
            <a:off x="4878389" y="5889848"/>
            <a:ext cx="4878388" cy="461665"/>
          </a:xfrm>
          <a:prstGeom prst="rect">
            <a:avLst/>
          </a:prstGeom>
          <a:solidFill>
            <a:schemeClr val="tx1"/>
          </a:solidFill>
        </p:spPr>
        <p:txBody>
          <a:bodyPr wrap="square" rtlCol="0">
            <a:spAutoFit/>
          </a:bodyPr>
          <a:lstStyle/>
          <a:p>
            <a:pPr algn="ctr"/>
            <a:r>
              <a:rPr lang="en-US" sz="2400" b="1" dirty="0" smtClean="0">
                <a:solidFill>
                  <a:schemeClr val="bg1"/>
                </a:solidFill>
              </a:rPr>
              <a:t>1 sample per pixel</a:t>
            </a:r>
            <a:endParaRPr lang="en-US" sz="2400" b="1" dirty="0">
              <a:solidFill>
                <a:schemeClr val="bg1"/>
              </a:solidFill>
            </a:endParaRPr>
          </a:p>
        </p:txBody>
      </p:sp>
      <p:pic>
        <p:nvPicPr>
          <p:cNvPr id="25" name="Picture 24" descr="zone_tilted_sam_0004_cropped_right_slide.bmp"/>
          <p:cNvPicPr>
            <a:picLocks noChangeAspect="1"/>
          </p:cNvPicPr>
          <p:nvPr/>
        </p:nvPicPr>
        <p:blipFill>
          <a:blip r:embed="rId10" cstate="print"/>
          <a:stretch>
            <a:fillRect/>
          </a:stretch>
        </p:blipFill>
        <p:spPr>
          <a:xfrm>
            <a:off x="4878387" y="1713384"/>
            <a:ext cx="4878388" cy="4878388"/>
          </a:xfrm>
          <a:prstGeom prst="rect">
            <a:avLst/>
          </a:prstGeom>
        </p:spPr>
      </p:pic>
      <p:sp>
        <p:nvSpPr>
          <p:cNvPr id="35" name="TextBox 34"/>
          <p:cNvSpPr txBox="1"/>
          <p:nvPr/>
        </p:nvSpPr>
        <p:spPr>
          <a:xfrm>
            <a:off x="4878389" y="5889848"/>
            <a:ext cx="4878388" cy="461665"/>
          </a:xfrm>
          <a:prstGeom prst="rect">
            <a:avLst/>
          </a:prstGeom>
          <a:solidFill>
            <a:schemeClr val="tx1"/>
          </a:solidFill>
        </p:spPr>
        <p:txBody>
          <a:bodyPr wrap="square" rtlCol="0">
            <a:spAutoFit/>
          </a:bodyPr>
          <a:lstStyle/>
          <a:p>
            <a:pPr algn="ctr"/>
            <a:r>
              <a:rPr lang="en-US" sz="2400" b="1" dirty="0" smtClean="0">
                <a:solidFill>
                  <a:schemeClr val="bg1"/>
                </a:solidFill>
              </a:rPr>
              <a:t>4 samples per pixel</a:t>
            </a:r>
            <a:endParaRPr lang="en-US" sz="2400" b="1" dirty="0">
              <a:solidFill>
                <a:schemeClr val="bg1"/>
              </a:solidFill>
            </a:endParaRPr>
          </a:p>
        </p:txBody>
      </p:sp>
      <p:pic>
        <p:nvPicPr>
          <p:cNvPr id="26" name="Picture 25" descr="zone_tilted_sam_0016_cropped_right_slide.bmp"/>
          <p:cNvPicPr>
            <a:picLocks noChangeAspect="1"/>
          </p:cNvPicPr>
          <p:nvPr/>
        </p:nvPicPr>
        <p:blipFill>
          <a:blip r:embed="rId11" cstate="print"/>
          <a:stretch>
            <a:fillRect/>
          </a:stretch>
        </p:blipFill>
        <p:spPr>
          <a:xfrm>
            <a:off x="4878387" y="1713384"/>
            <a:ext cx="4878388" cy="4878388"/>
          </a:xfrm>
          <a:prstGeom prst="rect">
            <a:avLst/>
          </a:prstGeom>
        </p:spPr>
      </p:pic>
      <p:sp>
        <p:nvSpPr>
          <p:cNvPr id="36" name="TextBox 35"/>
          <p:cNvSpPr txBox="1"/>
          <p:nvPr/>
        </p:nvSpPr>
        <p:spPr>
          <a:xfrm>
            <a:off x="4878389" y="5889848"/>
            <a:ext cx="4878388" cy="461665"/>
          </a:xfrm>
          <a:prstGeom prst="rect">
            <a:avLst/>
          </a:prstGeom>
          <a:solidFill>
            <a:schemeClr val="tx1"/>
          </a:solidFill>
        </p:spPr>
        <p:txBody>
          <a:bodyPr wrap="square" rtlCol="0">
            <a:spAutoFit/>
          </a:bodyPr>
          <a:lstStyle/>
          <a:p>
            <a:pPr algn="ctr"/>
            <a:r>
              <a:rPr lang="en-US" sz="2400" b="1" dirty="0" smtClean="0">
                <a:solidFill>
                  <a:schemeClr val="bg1"/>
                </a:solidFill>
              </a:rPr>
              <a:t>16 samples per pixel</a:t>
            </a:r>
            <a:endParaRPr lang="en-US" sz="2400" b="1" dirty="0">
              <a:solidFill>
                <a:schemeClr val="bg1"/>
              </a:solidFill>
            </a:endParaRPr>
          </a:p>
        </p:txBody>
      </p:sp>
      <p:pic>
        <p:nvPicPr>
          <p:cNvPr id="28" name="Picture 27" descr="zone_tilted_sam_0256_cropped_right_slide.bmp"/>
          <p:cNvPicPr>
            <a:picLocks noChangeAspect="1"/>
          </p:cNvPicPr>
          <p:nvPr/>
        </p:nvPicPr>
        <p:blipFill>
          <a:blip r:embed="rId12" cstate="print"/>
          <a:stretch>
            <a:fillRect/>
          </a:stretch>
        </p:blipFill>
        <p:spPr>
          <a:xfrm>
            <a:off x="4878387" y="1713384"/>
            <a:ext cx="4878388" cy="4878388"/>
          </a:xfrm>
          <a:prstGeom prst="rect">
            <a:avLst/>
          </a:prstGeom>
        </p:spPr>
      </p:pic>
      <p:sp>
        <p:nvSpPr>
          <p:cNvPr id="37" name="TextBox 36"/>
          <p:cNvSpPr txBox="1"/>
          <p:nvPr/>
        </p:nvSpPr>
        <p:spPr>
          <a:xfrm>
            <a:off x="4878389" y="5889848"/>
            <a:ext cx="4878388" cy="461665"/>
          </a:xfrm>
          <a:prstGeom prst="rect">
            <a:avLst/>
          </a:prstGeom>
          <a:solidFill>
            <a:schemeClr val="tx1"/>
          </a:solidFill>
        </p:spPr>
        <p:txBody>
          <a:bodyPr wrap="square" rtlCol="0">
            <a:spAutoFit/>
          </a:bodyPr>
          <a:lstStyle/>
          <a:p>
            <a:pPr algn="ctr"/>
            <a:r>
              <a:rPr lang="en-US" sz="2400" b="1" dirty="0" smtClean="0">
                <a:solidFill>
                  <a:schemeClr val="bg1"/>
                </a:solidFill>
              </a:rPr>
              <a:t>256 samples per pixel</a:t>
            </a:r>
            <a:endParaRPr lang="en-US" sz="2400" b="1" dirty="0">
              <a:solidFill>
                <a:schemeClr val="bg1"/>
              </a:solidFill>
            </a:endParaRPr>
          </a:p>
        </p:txBody>
      </p:sp>
      <p:pic>
        <p:nvPicPr>
          <p:cNvPr id="39" name="Picture 38" descr="zone_tilted_ana_cropped_slide.bmp"/>
          <p:cNvPicPr>
            <a:picLocks noChangeAspect="1"/>
          </p:cNvPicPr>
          <p:nvPr/>
        </p:nvPicPr>
        <p:blipFill>
          <a:blip r:embed="rId8" cstate="print"/>
          <a:stretch>
            <a:fillRect/>
          </a:stretch>
        </p:blipFill>
        <p:spPr>
          <a:xfrm>
            <a:off x="0" y="1713384"/>
            <a:ext cx="9756775" cy="4878388"/>
          </a:xfrm>
          <a:prstGeom prst="rect">
            <a:avLst/>
          </a:prstGeom>
        </p:spPr>
      </p:pic>
      <p:sp>
        <p:nvSpPr>
          <p:cNvPr id="38" name="TextBox 37"/>
          <p:cNvSpPr txBox="1"/>
          <p:nvPr/>
        </p:nvSpPr>
        <p:spPr>
          <a:xfrm>
            <a:off x="4878389" y="5889848"/>
            <a:ext cx="4878388" cy="461665"/>
          </a:xfrm>
          <a:prstGeom prst="rect">
            <a:avLst/>
          </a:prstGeom>
          <a:solidFill>
            <a:schemeClr val="tx1"/>
          </a:solidFill>
        </p:spPr>
        <p:txBody>
          <a:bodyPr wrap="square" rtlCol="0">
            <a:spAutoFit/>
          </a:bodyPr>
          <a:lstStyle/>
          <a:p>
            <a:pPr algn="ctr"/>
            <a:r>
              <a:rPr lang="en-US" sz="2400" b="1" dirty="0" smtClean="0">
                <a:solidFill>
                  <a:schemeClr val="bg1"/>
                </a:solidFill>
              </a:rPr>
              <a:t>Analytic sampling</a:t>
            </a:r>
            <a:endParaRPr lang="en-US" sz="2400" b="1" dirty="0">
              <a:solidFill>
                <a:schemeClr val="bg1"/>
              </a:solidFill>
            </a:endParaRPr>
          </a:p>
        </p:txBody>
      </p:sp>
      <p:sp>
        <p:nvSpPr>
          <p:cNvPr id="31" name="TextBox 30"/>
          <p:cNvSpPr txBox="1"/>
          <p:nvPr/>
        </p:nvSpPr>
        <p:spPr>
          <a:xfrm>
            <a:off x="-1" y="5889848"/>
            <a:ext cx="4878388" cy="461665"/>
          </a:xfrm>
          <a:prstGeom prst="rect">
            <a:avLst/>
          </a:prstGeom>
          <a:solidFill>
            <a:schemeClr val="tx1"/>
          </a:solidFill>
        </p:spPr>
        <p:txBody>
          <a:bodyPr wrap="square" rtlCol="0">
            <a:spAutoFit/>
          </a:bodyPr>
          <a:lstStyle/>
          <a:p>
            <a:pPr algn="ctr"/>
            <a:r>
              <a:rPr lang="en-US" sz="2400" b="1" dirty="0" smtClean="0">
                <a:solidFill>
                  <a:schemeClr val="bg1"/>
                </a:solidFill>
              </a:rPr>
              <a:t>Ground truth</a:t>
            </a:r>
            <a:endParaRPr lang="en-US" sz="2400" b="1" dirty="0">
              <a:solidFill>
                <a:schemeClr val="bg1"/>
              </a:solidFill>
            </a:endParaRPr>
          </a:p>
        </p:txBody>
      </p:sp>
      <p:cxnSp>
        <p:nvCxnSpPr>
          <p:cNvPr id="34" name="Straight Connector 33"/>
          <p:cNvCxnSpPr/>
          <p:nvPr/>
        </p:nvCxnSpPr>
        <p:spPr bwMode="auto">
          <a:xfrm flipH="1">
            <a:off x="4878387" y="1713384"/>
            <a:ext cx="2" cy="4878388"/>
          </a:xfrm>
          <a:prstGeom prst="line">
            <a:avLst/>
          </a:prstGeom>
          <a:solidFill>
            <a:schemeClr val="accent1"/>
          </a:solidFill>
          <a:ln w="38100"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xit" presetSubtype="0" fill="hold" grpId="1"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1000"/>
                                        <p:tgtEl>
                                          <p:spTgt spid="15"/>
                                        </p:tgtEl>
                                      </p:cBhvr>
                                    </p:animEffect>
                                    <p:set>
                                      <p:cBhvr>
                                        <p:cTn id="42" dur="1" fill="hold">
                                          <p:stCondLst>
                                            <p:cond delay="999"/>
                                          </p:stCondLst>
                                        </p:cTn>
                                        <p:tgtEl>
                                          <p:spTgt spid="1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0"/>
                                        <p:tgtEl>
                                          <p:spTgt spid="16"/>
                                        </p:tgtEl>
                                      </p:cBhvr>
                                    </p:animEffect>
                                    <p:set>
                                      <p:cBhvr>
                                        <p:cTn id="45" dur="1" fill="hold">
                                          <p:stCondLst>
                                            <p:cond delay="999"/>
                                          </p:stCondLst>
                                        </p:cTn>
                                        <p:tgtEl>
                                          <p:spTgt spid="16"/>
                                        </p:tgtEl>
                                        <p:attrNameLst>
                                          <p:attrName>style.visibility</p:attrName>
                                        </p:attrNameLst>
                                      </p:cBhvr>
                                      <p:to>
                                        <p:strVal val="hidden"/>
                                      </p:to>
                                    </p:se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childTnLst>
                                </p:cTn>
                              </p:par>
                              <p:par>
                                <p:cTn id="67" presetID="10"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childTnLst>
                                </p:cTn>
                              </p:par>
                              <p:par>
                                <p:cTn id="75" presetID="10" presetClass="entr" presetSubtype="0" fill="hold" grpId="1"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1"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childTnLst>
                                </p:cTn>
                              </p:par>
                              <p:par>
                                <p:cTn id="83" presetID="10" presetClass="entr" presetSubtype="0"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10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1000"/>
                                        <p:tgtEl>
                                          <p:spTgt spid="38"/>
                                        </p:tgtEl>
                                      </p:cBhvr>
                                    </p:animEffect>
                                  </p:childTnLst>
                                </p:cTn>
                              </p:par>
                              <p:par>
                                <p:cTn id="91" presetID="10" presetClass="entr" presetSubtype="0"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5" grpId="0" animBg="1"/>
      <p:bldP spid="15" grpId="1" animBg="1"/>
      <p:bldP spid="16" grpId="0" animBg="1"/>
      <p:bldP spid="16" grpId="1" animBg="1"/>
      <p:bldP spid="32" grpId="0" animBg="1"/>
      <p:bldP spid="35" grpId="0" animBg="1"/>
      <p:bldP spid="36" grpId="1" animBg="1"/>
      <p:bldP spid="37" grpId="1" animBg="1"/>
      <p:bldP spid="38"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 Spikes</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30</a:t>
            </a:fld>
            <a:endParaRPr lang="de-AT" dirty="0"/>
          </a:p>
        </p:txBody>
      </p:sp>
      <p:sp>
        <p:nvSpPr>
          <p:cNvPr id="7" name="Content Placeholder 6"/>
          <p:cNvSpPr>
            <a:spLocks noGrp="1"/>
          </p:cNvSpPr>
          <p:nvPr>
            <p:ph idx="1"/>
          </p:nvPr>
        </p:nvSpPr>
        <p:spPr/>
        <p:txBody>
          <a:bodyPr/>
          <a:lstStyle/>
          <a:p>
            <a:pPr>
              <a:buNone/>
            </a:pPr>
            <a:r>
              <a:rPr lang="en-US" dirty="0" smtClean="0"/>
              <a:t>See video</a:t>
            </a:r>
            <a:endParaRPr lang="en-US" dirty="0"/>
          </a:p>
        </p:txBody>
      </p:sp>
    </p:spTree>
    <p:extLst>
      <p:ext uri="{BB962C8B-B14F-4D97-AF65-F5344CB8AC3E}">
        <p14:creationId xmlns:p14="http://schemas.microsoft.com/office/powerpoint/2010/main" val="4176979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Timings</a:t>
            </a:r>
            <a:endParaRPr lang="en-US" dirty="0"/>
          </a:p>
        </p:txBody>
      </p:sp>
      <p:sp>
        <p:nvSpPr>
          <p:cNvPr id="3" name="Content Placeholder 2"/>
          <p:cNvSpPr>
            <a:spLocks noGrp="1"/>
          </p:cNvSpPr>
          <p:nvPr>
            <p:ph idx="1"/>
          </p:nvPr>
        </p:nvSpPr>
        <p:spPr/>
        <p:txBody>
          <a:bodyPr/>
          <a:lstStyle/>
          <a:p>
            <a:pPr>
              <a:buNone/>
            </a:pPr>
            <a:r>
              <a:rPr lang="en-US" dirty="0" smtClean="0"/>
              <a:t>Bunny model at different </a:t>
            </a:r>
            <a:r>
              <a:rPr lang="en-US" dirty="0" err="1" smtClean="0"/>
              <a:t>LoDs</a:t>
            </a:r>
            <a:endParaRPr lang="en-US" dirty="0" smtClean="0"/>
          </a:p>
          <a:p>
            <a:r>
              <a:rPr lang="en-US" dirty="0" smtClean="0"/>
              <a:t>Implementation in CUDA</a:t>
            </a:r>
          </a:p>
          <a:p>
            <a:r>
              <a:rPr lang="en-US" dirty="0" smtClean="0"/>
              <a:t>Output resolution: 1024²</a:t>
            </a:r>
          </a:p>
          <a:p>
            <a:r>
              <a:rPr lang="en-US" dirty="0" smtClean="0"/>
              <a:t>GPU: </a:t>
            </a:r>
            <a:r>
              <a:rPr lang="en-US" dirty="0" err="1" smtClean="0"/>
              <a:t>Nvidia</a:t>
            </a:r>
            <a:r>
              <a:rPr lang="en-US" dirty="0" smtClean="0"/>
              <a:t> GTX 680</a:t>
            </a:r>
          </a:p>
          <a:p>
            <a:r>
              <a:rPr lang="en-US" dirty="0" smtClean="0"/>
              <a:t>Timings in milliseconds</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31</a:t>
            </a:fld>
            <a:endParaRPr lang="de-AT" dirty="0"/>
          </a:p>
        </p:txBody>
      </p:sp>
      <p:graphicFrame>
        <p:nvGraphicFramePr>
          <p:cNvPr id="6" name="Table 5"/>
          <p:cNvGraphicFramePr>
            <a:graphicFrameLocks noGrp="1"/>
          </p:cNvGraphicFramePr>
          <p:nvPr/>
        </p:nvGraphicFramePr>
        <p:xfrm>
          <a:off x="554679" y="4148296"/>
          <a:ext cx="8647417" cy="1813560"/>
        </p:xfrm>
        <a:graphic>
          <a:graphicData uri="http://schemas.openxmlformats.org/drawingml/2006/table">
            <a:tbl>
              <a:tblPr firstRow="1" bandRow="1">
                <a:tableStyleId>{5C22544A-7EE6-4342-B048-85BDC9FD1C3A}</a:tableStyleId>
              </a:tblPr>
              <a:tblGrid>
                <a:gridCol w="1446617"/>
                <a:gridCol w="1584176"/>
                <a:gridCol w="1512168"/>
                <a:gridCol w="1512168"/>
                <a:gridCol w="1152128"/>
                <a:gridCol w="1440160"/>
              </a:tblGrid>
              <a:tr h="370840">
                <a:tc>
                  <a:txBody>
                    <a:bodyPr/>
                    <a:lstStyle/>
                    <a:p>
                      <a:pPr algn="ctr"/>
                      <a:r>
                        <a:rPr lang="en-US" dirty="0" smtClean="0"/>
                        <a:t># triangles</a:t>
                      </a:r>
                      <a:endParaRPr lang="en-US" dirty="0"/>
                    </a:p>
                  </a:txBody>
                  <a:tcPr/>
                </a:tc>
                <a:tc>
                  <a:txBody>
                    <a:bodyPr/>
                    <a:lstStyle/>
                    <a:p>
                      <a:pPr algn="ctr"/>
                      <a:r>
                        <a:rPr lang="en-US" dirty="0" smtClean="0"/>
                        <a:t>intersection</a:t>
                      </a:r>
                      <a:endParaRPr lang="en-US" dirty="0"/>
                    </a:p>
                  </a:txBody>
                  <a:tcPr/>
                </a:tc>
                <a:tc>
                  <a:txBody>
                    <a:bodyPr/>
                    <a:lstStyle/>
                    <a:p>
                      <a:pPr algn="ctr"/>
                      <a:r>
                        <a:rPr lang="en-US" dirty="0" smtClean="0"/>
                        <a:t>hidden line elimination</a:t>
                      </a:r>
                      <a:endParaRPr lang="en-US" dirty="0"/>
                    </a:p>
                  </a:txBody>
                  <a:tcPr/>
                </a:tc>
                <a:tc>
                  <a:txBody>
                    <a:bodyPr/>
                    <a:lstStyle/>
                    <a:p>
                      <a:pPr algn="ctr"/>
                      <a:r>
                        <a:rPr lang="en-US" dirty="0" smtClean="0"/>
                        <a:t>boundary completion</a:t>
                      </a:r>
                      <a:endParaRPr lang="en-US" dirty="0"/>
                    </a:p>
                  </a:txBody>
                  <a:tcPr/>
                </a:tc>
                <a:tc>
                  <a:txBody>
                    <a:bodyPr/>
                    <a:lstStyle/>
                    <a:p>
                      <a:pPr algn="ctr"/>
                      <a:r>
                        <a:rPr lang="en-US" dirty="0" smtClean="0"/>
                        <a:t>visibility</a:t>
                      </a:r>
                      <a:endParaRPr lang="en-US" dirty="0"/>
                    </a:p>
                  </a:txBody>
                  <a:tcPr/>
                </a:tc>
                <a:tc>
                  <a:txBody>
                    <a:bodyPr/>
                    <a:lstStyle/>
                    <a:p>
                      <a:pPr algn="ctr"/>
                      <a:r>
                        <a:rPr lang="en-US" dirty="0" smtClean="0"/>
                        <a:t>integration</a:t>
                      </a:r>
                      <a:endParaRPr lang="en-US" dirty="0"/>
                    </a:p>
                  </a:txBody>
                  <a:tcPr/>
                </a:tc>
              </a:tr>
              <a:tr h="370840">
                <a:tc>
                  <a:txBody>
                    <a:bodyPr/>
                    <a:lstStyle/>
                    <a:p>
                      <a:pPr algn="ctr"/>
                      <a:r>
                        <a:rPr lang="en-US" dirty="0" smtClean="0"/>
                        <a:t>7k</a:t>
                      </a:r>
                      <a:endParaRPr lang="en-US" dirty="0"/>
                    </a:p>
                  </a:txBody>
                  <a:tcPr/>
                </a:tc>
                <a:tc>
                  <a:txBody>
                    <a:bodyPr/>
                    <a:lstStyle/>
                    <a:p>
                      <a:pPr algn="ctr"/>
                      <a:r>
                        <a:rPr lang="en-US" dirty="0" smtClean="0"/>
                        <a:t>9.9</a:t>
                      </a:r>
                      <a:endParaRPr lang="en-US" dirty="0"/>
                    </a:p>
                  </a:txBody>
                  <a:tcPr/>
                </a:tc>
                <a:tc>
                  <a:txBody>
                    <a:bodyPr/>
                    <a:lstStyle/>
                    <a:p>
                      <a:pPr algn="ctr"/>
                      <a:r>
                        <a:rPr lang="en-US" dirty="0" smtClean="0"/>
                        <a:t>0.8</a:t>
                      </a:r>
                      <a:endParaRPr lang="en-US" dirty="0"/>
                    </a:p>
                  </a:txBody>
                  <a:tcPr/>
                </a:tc>
                <a:tc>
                  <a:txBody>
                    <a:bodyPr/>
                    <a:lstStyle/>
                    <a:p>
                      <a:pPr algn="ctr"/>
                      <a:r>
                        <a:rPr lang="en-US" dirty="0" smtClean="0"/>
                        <a:t>1.6</a:t>
                      </a:r>
                      <a:endParaRPr lang="en-US" dirty="0"/>
                    </a:p>
                  </a:txBody>
                  <a:tcPr/>
                </a:tc>
                <a:tc>
                  <a:txBody>
                    <a:bodyPr/>
                    <a:lstStyle/>
                    <a:p>
                      <a:pPr algn="ctr"/>
                      <a:r>
                        <a:rPr lang="en-US" b="1" dirty="0" smtClean="0"/>
                        <a:t>25</a:t>
                      </a:r>
                      <a:endParaRPr lang="en-US" b="1" dirty="0"/>
                    </a:p>
                  </a:txBody>
                  <a:tcPr/>
                </a:tc>
                <a:tc>
                  <a:txBody>
                    <a:bodyPr/>
                    <a:lstStyle/>
                    <a:p>
                      <a:pPr algn="ctr"/>
                      <a:r>
                        <a:rPr lang="en-US" b="1" dirty="0" smtClean="0"/>
                        <a:t>9.1</a:t>
                      </a:r>
                      <a:endParaRPr lang="en-US" b="1" dirty="0"/>
                    </a:p>
                  </a:txBody>
                  <a:tcPr/>
                </a:tc>
              </a:tr>
              <a:tr h="370840">
                <a:tc>
                  <a:txBody>
                    <a:bodyPr/>
                    <a:lstStyle/>
                    <a:p>
                      <a:pPr algn="ctr"/>
                      <a:r>
                        <a:rPr lang="en-US" dirty="0" smtClean="0"/>
                        <a:t>26k</a:t>
                      </a:r>
                      <a:endParaRPr lang="en-US" dirty="0"/>
                    </a:p>
                  </a:txBody>
                  <a:tcPr/>
                </a:tc>
                <a:tc>
                  <a:txBody>
                    <a:bodyPr/>
                    <a:lstStyle/>
                    <a:p>
                      <a:pPr algn="ctr"/>
                      <a:r>
                        <a:rPr lang="en-US" dirty="0" smtClean="0"/>
                        <a:t>26</a:t>
                      </a:r>
                      <a:endParaRPr lang="en-US" dirty="0"/>
                    </a:p>
                  </a:txBody>
                  <a:tcPr/>
                </a:tc>
                <a:tc>
                  <a:txBody>
                    <a:bodyPr/>
                    <a:lstStyle/>
                    <a:p>
                      <a:pPr algn="ctr"/>
                      <a:r>
                        <a:rPr lang="en-US" dirty="0" smtClean="0"/>
                        <a:t>1.6</a:t>
                      </a:r>
                      <a:endParaRPr lang="en-US" dirty="0"/>
                    </a:p>
                  </a:txBody>
                  <a:tcPr/>
                </a:tc>
                <a:tc>
                  <a:txBody>
                    <a:bodyPr/>
                    <a:lstStyle/>
                    <a:p>
                      <a:pPr algn="ctr"/>
                      <a:r>
                        <a:rPr lang="en-US" dirty="0" smtClean="0"/>
                        <a:t>4.2</a:t>
                      </a:r>
                      <a:endParaRPr lang="en-US" dirty="0"/>
                    </a:p>
                  </a:txBody>
                  <a:tcPr/>
                </a:tc>
                <a:tc>
                  <a:txBody>
                    <a:bodyPr/>
                    <a:lstStyle/>
                    <a:p>
                      <a:pPr algn="ctr"/>
                      <a:r>
                        <a:rPr lang="en-US" b="1" dirty="0" smtClean="0"/>
                        <a:t>50</a:t>
                      </a:r>
                      <a:endParaRPr lang="en-US" b="1" dirty="0"/>
                    </a:p>
                  </a:txBody>
                  <a:tcPr/>
                </a:tc>
                <a:tc>
                  <a:txBody>
                    <a:bodyPr/>
                    <a:lstStyle/>
                    <a:p>
                      <a:pPr algn="ctr"/>
                      <a:r>
                        <a:rPr lang="en-US" b="1" dirty="0" smtClean="0"/>
                        <a:t>21</a:t>
                      </a:r>
                      <a:endParaRPr lang="en-US" b="1" dirty="0"/>
                    </a:p>
                  </a:txBody>
                  <a:tcPr/>
                </a:tc>
              </a:tr>
              <a:tr h="370840">
                <a:tc>
                  <a:txBody>
                    <a:bodyPr/>
                    <a:lstStyle/>
                    <a:p>
                      <a:pPr algn="ctr"/>
                      <a:r>
                        <a:rPr lang="en-US" dirty="0" smtClean="0"/>
                        <a:t>70k</a:t>
                      </a:r>
                      <a:endParaRPr lang="en-US" dirty="0"/>
                    </a:p>
                  </a:txBody>
                  <a:tcPr/>
                </a:tc>
                <a:tc>
                  <a:txBody>
                    <a:bodyPr/>
                    <a:lstStyle/>
                    <a:p>
                      <a:pPr algn="ctr"/>
                      <a:r>
                        <a:rPr lang="en-US" dirty="0" smtClean="0"/>
                        <a:t>77</a:t>
                      </a:r>
                      <a:endParaRPr lang="en-US" dirty="0"/>
                    </a:p>
                  </a:txBody>
                  <a:tcPr/>
                </a:tc>
                <a:tc>
                  <a:txBody>
                    <a:bodyPr/>
                    <a:lstStyle/>
                    <a:p>
                      <a:pPr algn="ctr"/>
                      <a:r>
                        <a:rPr lang="en-US" dirty="0" smtClean="0"/>
                        <a:t>3.4</a:t>
                      </a:r>
                      <a:endParaRPr lang="en-US" dirty="0"/>
                    </a:p>
                  </a:txBody>
                  <a:tcPr/>
                </a:tc>
                <a:tc>
                  <a:txBody>
                    <a:bodyPr/>
                    <a:lstStyle/>
                    <a:p>
                      <a:pPr algn="ctr"/>
                      <a:r>
                        <a:rPr lang="en-US" dirty="0" smtClean="0"/>
                        <a:t>11</a:t>
                      </a:r>
                      <a:endParaRPr lang="en-US" dirty="0"/>
                    </a:p>
                  </a:txBody>
                  <a:tcPr/>
                </a:tc>
                <a:tc>
                  <a:txBody>
                    <a:bodyPr/>
                    <a:lstStyle/>
                    <a:p>
                      <a:pPr algn="ctr"/>
                      <a:r>
                        <a:rPr lang="en-US" b="1" dirty="0" smtClean="0"/>
                        <a:t>121</a:t>
                      </a:r>
                      <a:endParaRPr lang="en-US" b="1" dirty="0"/>
                    </a:p>
                  </a:txBody>
                  <a:tcPr/>
                </a:tc>
                <a:tc>
                  <a:txBody>
                    <a:bodyPr/>
                    <a:lstStyle/>
                    <a:p>
                      <a:pPr algn="ctr"/>
                      <a:r>
                        <a:rPr lang="en-US" b="1" dirty="0" smtClean="0"/>
                        <a:t>51</a:t>
                      </a:r>
                      <a:endParaRPr lang="en-US" b="1" dirty="0"/>
                    </a:p>
                  </a:txBody>
                  <a:tcPr/>
                </a:tc>
              </a:tr>
            </a:tbl>
          </a:graphicData>
        </a:graphic>
      </p:graphicFrame>
      <p:pic>
        <p:nvPicPr>
          <p:cNvPr id="1026" name="Picture 2" descr="C:\Users\tomuz.COMPUTERGRAPHIK\Desktop\EG 2013 Paper\Images\bunny.png"/>
          <p:cNvPicPr>
            <a:picLocks noChangeAspect="1" noChangeArrowheads="1"/>
          </p:cNvPicPr>
          <p:nvPr/>
        </p:nvPicPr>
        <p:blipFill>
          <a:blip r:embed="rId3" cstate="print"/>
          <a:srcRect/>
          <a:stretch>
            <a:fillRect/>
          </a:stretch>
        </p:blipFill>
        <p:spPr bwMode="auto">
          <a:xfrm>
            <a:off x="6361429" y="968587"/>
            <a:ext cx="2909571" cy="2909571"/>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 </a:t>
            </a:r>
            <a:r>
              <a:rPr lang="en-US" dirty="0" err="1" smtClean="0"/>
              <a:t>Zoneplates</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32</a:t>
            </a:fld>
            <a:endParaRPr lang="de-AT" dirty="0"/>
          </a:p>
        </p:txBody>
      </p:sp>
      <p:sp>
        <p:nvSpPr>
          <p:cNvPr id="7" name="Content Placeholder 6"/>
          <p:cNvSpPr>
            <a:spLocks noGrp="1"/>
          </p:cNvSpPr>
          <p:nvPr>
            <p:ph idx="1"/>
          </p:nvPr>
        </p:nvSpPr>
        <p:spPr/>
        <p:txBody>
          <a:bodyPr/>
          <a:lstStyle/>
          <a:p>
            <a:pPr>
              <a:buNone/>
            </a:pPr>
            <a:r>
              <a:rPr lang="en-US" dirty="0" smtClean="0"/>
              <a:t>See video</a:t>
            </a:r>
            <a:endParaRPr lang="en-US" dirty="0"/>
          </a:p>
        </p:txBody>
      </p:sp>
    </p:spTree>
    <p:extLst>
      <p:ext uri="{BB962C8B-B14F-4D97-AF65-F5344CB8AC3E}">
        <p14:creationId xmlns:p14="http://schemas.microsoft.com/office/powerpoint/2010/main" val="2479239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pPr>
              <a:buNone/>
            </a:pPr>
            <a:r>
              <a:rPr lang="en-US" dirty="0" smtClean="0"/>
              <a:t>Analytic visibility:</a:t>
            </a:r>
          </a:p>
          <a:p>
            <a:pPr lvl="1"/>
            <a:r>
              <a:rPr lang="en-US" dirty="0" smtClean="0"/>
              <a:t>Adaptive binning / queuing</a:t>
            </a:r>
          </a:p>
          <a:p>
            <a:pPr lvl="1"/>
            <a:r>
              <a:rPr lang="en-US" dirty="0" smtClean="0"/>
              <a:t>Exact geometric computations</a:t>
            </a:r>
          </a:p>
          <a:p>
            <a:pPr lvl="1"/>
            <a:r>
              <a:rPr lang="en-US" dirty="0" smtClean="0"/>
              <a:t>General input (quads, curved surfaces)</a:t>
            </a:r>
          </a:p>
          <a:p>
            <a:pPr lvl="1"/>
            <a:endParaRPr lang="en-US" dirty="0" smtClean="0"/>
          </a:p>
          <a:p>
            <a:pPr>
              <a:buNone/>
            </a:pPr>
            <a:r>
              <a:rPr lang="en-US" dirty="0" smtClean="0"/>
              <a:t>General applications:</a:t>
            </a:r>
          </a:p>
          <a:p>
            <a:pPr lvl="1"/>
            <a:r>
              <a:rPr lang="en-US" dirty="0" smtClean="0"/>
              <a:t>Ground truth solution</a:t>
            </a:r>
          </a:p>
          <a:p>
            <a:pPr lvl="1"/>
            <a:r>
              <a:rPr lang="en-US" dirty="0" smtClean="0"/>
              <a:t>Analytic shadow maps</a:t>
            </a:r>
          </a:p>
          <a:p>
            <a:pPr lvl="1"/>
            <a:r>
              <a:rPr lang="en-US" dirty="0" smtClean="0"/>
              <a:t>Render to vector graphics</a:t>
            </a:r>
          </a:p>
          <a:p>
            <a:pPr lvl="1"/>
            <a:r>
              <a:rPr lang="en-US" dirty="0" smtClean="0"/>
              <a:t>Analytic depth peeling</a:t>
            </a:r>
          </a:p>
          <a:p>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33</a:t>
            </a:fld>
            <a:endParaRPr lang="de-AT"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3683" y="3405813"/>
            <a:ext cx="6009408" cy="2958478"/>
          </a:xfrm>
          <a:prstGeom prst="rect">
            <a:avLst/>
          </a:prstGeom>
        </p:spPr>
      </p:pic>
      <p:sp>
        <p:nvSpPr>
          <p:cNvPr id="7" name="TextBox 6"/>
          <p:cNvSpPr txBox="1"/>
          <p:nvPr/>
        </p:nvSpPr>
        <p:spPr>
          <a:xfrm>
            <a:off x="1873683" y="6364291"/>
            <a:ext cx="6009408" cy="646331"/>
          </a:xfrm>
          <a:prstGeom prst="rect">
            <a:avLst/>
          </a:prstGeom>
          <a:noFill/>
        </p:spPr>
        <p:txBody>
          <a:bodyPr wrap="square" rtlCol="0">
            <a:spAutoFit/>
          </a:bodyPr>
          <a:lstStyle/>
          <a:p>
            <a:r>
              <a:rPr lang="de-AT" b="1" dirty="0" smtClean="0"/>
              <a:t>Polygonal approximation               Exact circles</a:t>
            </a:r>
          </a:p>
          <a:p>
            <a:pPr algn="ctr"/>
            <a:r>
              <a:rPr lang="de-AT" b="1" dirty="0" smtClean="0"/>
              <a:t>Manson &amp; Schaefer, EG 2013</a:t>
            </a:r>
            <a:endParaRPr lang="de-AT"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8406"/>
            <a:ext cx="9756775" cy="4878388"/>
          </a:xfrm>
          <a:prstGeom prst="rect">
            <a:avLst/>
          </a:prstGeom>
        </p:spPr>
      </p:pic>
      <p:sp>
        <p:nvSpPr>
          <p:cNvPr id="2" name="Title 1"/>
          <p:cNvSpPr>
            <a:spLocks noGrp="1"/>
          </p:cNvSpPr>
          <p:nvPr>
            <p:ph type="title"/>
          </p:nvPr>
        </p:nvSpPr>
        <p:spPr/>
        <p:txBody>
          <a:bodyPr/>
          <a:lstStyle/>
          <a:p>
            <a:r>
              <a:rPr lang="en-US" dirty="0" smtClean="0"/>
              <a:t>Fin</a:t>
            </a:r>
            <a:endParaRPr lang="en-US" dirty="0"/>
          </a:p>
        </p:txBody>
      </p:sp>
      <p:sp>
        <p:nvSpPr>
          <p:cNvPr id="3" name="Content Placeholder 2"/>
          <p:cNvSpPr>
            <a:spLocks noGrp="1"/>
          </p:cNvSpPr>
          <p:nvPr>
            <p:ph idx="1"/>
          </p:nvPr>
        </p:nvSpPr>
        <p:spPr/>
        <p:txBody>
          <a:bodyPr/>
          <a:lstStyle/>
          <a:p>
            <a:pPr>
              <a:buNone/>
            </a:pPr>
            <a:endParaRPr lang="en-US" dirty="0" smtClean="0">
              <a:solidFill>
                <a:schemeClr val="accent2">
                  <a:lumMod val="50000"/>
                </a:schemeClr>
              </a:solidFill>
            </a:endParaRPr>
          </a:p>
          <a:p>
            <a:pPr algn="ctr">
              <a:buNone/>
            </a:pPr>
            <a:r>
              <a:rPr lang="en-US" b="1" dirty="0" smtClean="0">
                <a:solidFill>
                  <a:schemeClr val="bg1">
                    <a:lumMod val="75000"/>
                  </a:schemeClr>
                </a:solidFill>
              </a:rPr>
              <a:t>Thank you for your attention</a:t>
            </a:r>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34</a:t>
            </a:fld>
            <a:endParaRPr lang="de-A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pPr>
              <a:buNone/>
            </a:pPr>
            <a:r>
              <a:rPr lang="en-US" dirty="0" smtClean="0"/>
              <a:t>Analytic visibility</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4</a:t>
            </a:fld>
            <a:endParaRPr lang="de-AT" dirty="0"/>
          </a:p>
        </p:txBody>
      </p:sp>
      <p:pic>
        <p:nvPicPr>
          <p:cNvPr id="6" name="Picture 5" descr="zone_tilted_ana_cropped_slide.bmp"/>
          <p:cNvPicPr>
            <a:picLocks noChangeAspect="1"/>
          </p:cNvPicPr>
          <p:nvPr/>
        </p:nvPicPr>
        <p:blipFill>
          <a:blip r:embed="rId3" cstate="print"/>
          <a:stretch>
            <a:fillRect/>
          </a:stretch>
        </p:blipFill>
        <p:spPr>
          <a:xfrm>
            <a:off x="0" y="1713384"/>
            <a:ext cx="9756775" cy="4878388"/>
          </a:xfrm>
          <a:prstGeom prst="rect">
            <a:avLst/>
          </a:prstGeom>
        </p:spPr>
      </p:pic>
      <p:pic>
        <p:nvPicPr>
          <p:cNvPr id="7" name="Picture 6" descr="zones_tilted_ana_cropped_slide.bmp"/>
          <p:cNvPicPr>
            <a:picLocks noChangeAspect="1"/>
          </p:cNvPicPr>
          <p:nvPr/>
        </p:nvPicPr>
        <p:blipFill>
          <a:blip r:embed="rId4" cstate="print"/>
          <a:stretch>
            <a:fillRect/>
          </a:stretch>
        </p:blipFill>
        <p:spPr>
          <a:xfrm>
            <a:off x="0" y="1713384"/>
            <a:ext cx="9756775" cy="4878388"/>
          </a:xfrm>
          <a:prstGeom prst="rect">
            <a:avLst/>
          </a:prstGeom>
        </p:spPr>
      </p:pic>
      <p:pic>
        <p:nvPicPr>
          <p:cNvPr id="8" name="Picture 7" descr="zones_tilted_sam_0001_cropped_right_slide.bmp"/>
          <p:cNvPicPr>
            <a:picLocks noChangeAspect="1"/>
          </p:cNvPicPr>
          <p:nvPr/>
        </p:nvPicPr>
        <p:blipFill>
          <a:blip r:embed="rId5" cstate="print"/>
          <a:stretch>
            <a:fillRect/>
          </a:stretch>
        </p:blipFill>
        <p:spPr>
          <a:xfrm>
            <a:off x="4878387" y="1713384"/>
            <a:ext cx="4878388" cy="4878388"/>
          </a:xfrm>
          <a:prstGeom prst="rect">
            <a:avLst/>
          </a:prstGeom>
        </p:spPr>
      </p:pic>
      <p:sp>
        <p:nvSpPr>
          <p:cNvPr id="9" name="TextBox 8"/>
          <p:cNvSpPr txBox="1"/>
          <p:nvPr/>
        </p:nvSpPr>
        <p:spPr>
          <a:xfrm>
            <a:off x="4878389" y="5889848"/>
            <a:ext cx="4878388" cy="461665"/>
          </a:xfrm>
          <a:prstGeom prst="rect">
            <a:avLst/>
          </a:prstGeom>
          <a:noFill/>
        </p:spPr>
        <p:txBody>
          <a:bodyPr wrap="square" rtlCol="0">
            <a:spAutoFit/>
          </a:bodyPr>
          <a:lstStyle/>
          <a:p>
            <a:pPr algn="ctr"/>
            <a:r>
              <a:rPr lang="en-US" sz="2400" b="1" dirty="0" smtClean="0">
                <a:solidFill>
                  <a:schemeClr val="bg1"/>
                </a:solidFill>
              </a:rPr>
              <a:t>1 sample per pixel</a:t>
            </a:r>
            <a:endParaRPr lang="en-US" sz="2400" b="1" dirty="0">
              <a:solidFill>
                <a:schemeClr val="bg1"/>
              </a:solidFill>
            </a:endParaRPr>
          </a:p>
        </p:txBody>
      </p:sp>
      <p:sp>
        <p:nvSpPr>
          <p:cNvPr id="10" name="TextBox 9"/>
          <p:cNvSpPr txBox="1"/>
          <p:nvPr/>
        </p:nvSpPr>
        <p:spPr>
          <a:xfrm>
            <a:off x="-1" y="5889848"/>
            <a:ext cx="4878388" cy="461665"/>
          </a:xfrm>
          <a:prstGeom prst="rect">
            <a:avLst/>
          </a:prstGeom>
          <a:noFill/>
        </p:spPr>
        <p:txBody>
          <a:bodyPr wrap="square" rtlCol="0">
            <a:spAutoFit/>
          </a:bodyPr>
          <a:lstStyle/>
          <a:p>
            <a:pPr algn="ctr"/>
            <a:r>
              <a:rPr lang="en-US" sz="2400" b="1" dirty="0" smtClean="0">
                <a:solidFill>
                  <a:schemeClr val="bg1"/>
                </a:solidFill>
              </a:rPr>
              <a:t>Analytic rasterization</a:t>
            </a:r>
            <a:endParaRPr lang="en-US" sz="2400" b="1" dirty="0">
              <a:solidFill>
                <a:schemeClr val="bg1"/>
              </a:solidFill>
            </a:endParaRPr>
          </a:p>
        </p:txBody>
      </p:sp>
      <p:cxnSp>
        <p:nvCxnSpPr>
          <p:cNvPr id="11" name="Straight Connector 10"/>
          <p:cNvCxnSpPr/>
          <p:nvPr/>
        </p:nvCxnSpPr>
        <p:spPr bwMode="auto">
          <a:xfrm flipH="1">
            <a:off x="4878387" y="1713384"/>
            <a:ext cx="2" cy="4878388"/>
          </a:xfrm>
          <a:prstGeom prst="line">
            <a:avLst/>
          </a:prstGeom>
          <a:solidFill>
            <a:schemeClr val="accent1"/>
          </a:solidFill>
          <a:ln w="38100"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a:spLocks noGrp="1"/>
          </p:cNvSpPr>
          <p:nvPr>
            <p:ph idx="1"/>
          </p:nvPr>
        </p:nvSpPr>
        <p:spPr>
          <a:xfrm>
            <a:off x="191410" y="968587"/>
            <a:ext cx="9450181" cy="5838613"/>
          </a:xfrm>
        </p:spPr>
        <p:txBody>
          <a:bodyPr/>
          <a:lstStyle/>
          <a:p>
            <a:pPr>
              <a:buNone/>
            </a:pPr>
            <a:r>
              <a:rPr lang="en-US" dirty="0" smtClean="0"/>
              <a:t>          Traditional                        Analytic</a:t>
            </a:r>
          </a:p>
        </p:txBody>
      </p:sp>
      <p:sp>
        <p:nvSpPr>
          <p:cNvPr id="2" name="Title 1"/>
          <p:cNvSpPr>
            <a:spLocks noGrp="1"/>
          </p:cNvSpPr>
          <p:nvPr>
            <p:ph type="title"/>
          </p:nvPr>
        </p:nvSpPr>
        <p:spPr/>
        <p:txBody>
          <a:bodyPr/>
          <a:lstStyle/>
          <a:p>
            <a:r>
              <a:rPr lang="en-US" dirty="0" smtClean="0"/>
              <a:t>Overview</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5</a:t>
            </a:fld>
            <a:endParaRPr lang="de-AT" dirty="0"/>
          </a:p>
        </p:txBody>
      </p:sp>
      <p:sp>
        <p:nvSpPr>
          <p:cNvPr id="20" name="TextBox 19"/>
          <p:cNvSpPr txBox="1"/>
          <p:nvPr/>
        </p:nvSpPr>
        <p:spPr>
          <a:xfrm>
            <a:off x="4270475" y="2308164"/>
            <a:ext cx="1217345" cy="498610"/>
          </a:xfrm>
          <a:prstGeom prst="rect">
            <a:avLst/>
          </a:prstGeom>
          <a:noFill/>
        </p:spPr>
        <p:txBody>
          <a:bodyPr wrap="none" lIns="97548" tIns="48774" rIns="97548" bIns="48774" rtlCol="0">
            <a:spAutoFit/>
          </a:bodyPr>
          <a:lstStyle/>
          <a:p>
            <a:r>
              <a:rPr lang="en-US" sz="2600" b="1" dirty="0" smtClean="0">
                <a:solidFill>
                  <a:schemeClr val="accent1">
                    <a:lumMod val="75000"/>
                  </a:schemeClr>
                </a:solidFill>
              </a:rPr>
              <a:t>Vector</a:t>
            </a:r>
            <a:endParaRPr lang="en-US" sz="2600" b="1" dirty="0">
              <a:solidFill>
                <a:schemeClr val="accent1">
                  <a:lumMod val="75000"/>
                </a:schemeClr>
              </a:solidFill>
            </a:endParaRPr>
          </a:p>
        </p:txBody>
      </p:sp>
      <p:sp>
        <p:nvSpPr>
          <p:cNvPr id="21" name="TextBox 20"/>
          <p:cNvSpPr txBox="1"/>
          <p:nvPr/>
        </p:nvSpPr>
        <p:spPr>
          <a:xfrm>
            <a:off x="4262675" y="6310495"/>
            <a:ext cx="1235747" cy="498610"/>
          </a:xfrm>
          <a:prstGeom prst="rect">
            <a:avLst/>
          </a:prstGeom>
          <a:noFill/>
        </p:spPr>
        <p:txBody>
          <a:bodyPr wrap="none" lIns="97548" tIns="48774" rIns="97548" bIns="48774" rtlCol="0">
            <a:spAutoFit/>
          </a:bodyPr>
          <a:lstStyle/>
          <a:p>
            <a:r>
              <a:rPr lang="en-US" sz="2600" b="1" dirty="0" smtClean="0">
                <a:solidFill>
                  <a:schemeClr val="accent2">
                    <a:lumMod val="75000"/>
                  </a:schemeClr>
                </a:solidFill>
              </a:rPr>
              <a:t>Raster</a:t>
            </a:r>
            <a:endParaRPr lang="en-US" sz="2600" b="1" dirty="0">
              <a:solidFill>
                <a:schemeClr val="accent2">
                  <a:lumMod val="75000"/>
                </a:schemeClr>
              </a:solidFill>
            </a:endParaRPr>
          </a:p>
        </p:txBody>
      </p:sp>
      <p:sp>
        <p:nvSpPr>
          <p:cNvPr id="24" name="Left Brace 23"/>
          <p:cNvSpPr/>
          <p:nvPr/>
        </p:nvSpPr>
        <p:spPr bwMode="auto">
          <a:xfrm>
            <a:off x="5569889" y="1660578"/>
            <a:ext cx="384168" cy="3533193"/>
          </a:xfrm>
          <a:prstGeom prst="leftBrace">
            <a:avLst>
              <a:gd name="adj1" fmla="val 208333"/>
              <a:gd name="adj2" fmla="val 25920"/>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7548" tIns="48774" rIns="97548" bIns="48774" numCol="1" rtlCol="0" anchor="t" anchorCtr="0" compatLnSpc="1">
            <a:prstTxWarp prst="textNoShape">
              <a:avLst/>
            </a:prstTxWarp>
          </a:bodyPr>
          <a:lstStyle/>
          <a:p>
            <a:pPr defTabSz="975482"/>
            <a:endParaRPr lang="en-US" sz="1900" dirty="0" smtClean="0"/>
          </a:p>
        </p:txBody>
      </p:sp>
      <p:sp>
        <p:nvSpPr>
          <p:cNvPr id="25" name="Left Brace 24"/>
          <p:cNvSpPr/>
          <p:nvPr/>
        </p:nvSpPr>
        <p:spPr bwMode="auto">
          <a:xfrm flipH="1">
            <a:off x="3802718" y="1660578"/>
            <a:ext cx="384168" cy="1843405"/>
          </a:xfrm>
          <a:prstGeom prst="leftBrace">
            <a:avLst>
              <a:gd name="adj1" fmla="val 208333"/>
              <a:gd name="adj2" fmla="val 49698"/>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7548" tIns="48774" rIns="97548" bIns="48774" numCol="1" rtlCol="0" anchor="t" anchorCtr="0" compatLnSpc="1">
            <a:prstTxWarp prst="textNoShape">
              <a:avLst/>
            </a:prstTxWarp>
          </a:bodyPr>
          <a:lstStyle/>
          <a:p>
            <a:pPr defTabSz="975482"/>
            <a:endParaRPr lang="en-US" sz="1900" dirty="0" smtClean="0"/>
          </a:p>
        </p:txBody>
      </p:sp>
      <p:sp>
        <p:nvSpPr>
          <p:cNvPr id="27" name="Left Brace 26"/>
          <p:cNvSpPr/>
          <p:nvPr/>
        </p:nvSpPr>
        <p:spPr bwMode="auto">
          <a:xfrm flipH="1">
            <a:off x="3802718" y="4425685"/>
            <a:ext cx="384168" cy="2534682"/>
          </a:xfrm>
          <a:prstGeom prst="leftBrace">
            <a:avLst>
              <a:gd name="adj1" fmla="val 208333"/>
              <a:gd name="adj2" fmla="val 84695"/>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7548" tIns="48774" rIns="97548" bIns="48774" numCol="1" rtlCol="0" anchor="t" anchorCtr="0" compatLnSpc="1">
            <a:prstTxWarp prst="textNoShape">
              <a:avLst/>
            </a:prstTxWarp>
          </a:bodyPr>
          <a:lstStyle/>
          <a:p>
            <a:pPr defTabSz="975482"/>
            <a:endParaRPr lang="en-US" sz="1900" dirty="0" smtClean="0"/>
          </a:p>
        </p:txBody>
      </p:sp>
      <p:sp>
        <p:nvSpPr>
          <p:cNvPr id="28" name="Left Brace 27"/>
          <p:cNvSpPr/>
          <p:nvPr/>
        </p:nvSpPr>
        <p:spPr bwMode="auto">
          <a:xfrm>
            <a:off x="5569889" y="6192282"/>
            <a:ext cx="384168" cy="768085"/>
          </a:xfrm>
          <a:prstGeom prst="leftBrace">
            <a:avLst>
              <a:gd name="adj1" fmla="val 208333"/>
              <a:gd name="adj2" fmla="val 46501"/>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7548" tIns="48774" rIns="97548" bIns="48774" numCol="1" rtlCol="0" anchor="t" anchorCtr="0" compatLnSpc="1">
            <a:prstTxWarp prst="textNoShape">
              <a:avLst/>
            </a:prstTxWarp>
          </a:bodyPr>
          <a:lstStyle/>
          <a:p>
            <a:pPr defTabSz="975482"/>
            <a:endParaRPr lang="en-US" sz="1900" dirty="0" smtClean="0"/>
          </a:p>
        </p:txBody>
      </p:sp>
      <p:cxnSp>
        <p:nvCxnSpPr>
          <p:cNvPr id="30" name="Straight Arrow Connector 29"/>
          <p:cNvCxnSpPr>
            <a:stCxn id="8" idx="2"/>
            <a:endCxn id="10" idx="0"/>
          </p:cNvCxnSpPr>
          <p:nvPr/>
        </p:nvCxnSpPr>
        <p:spPr bwMode="auto">
          <a:xfrm>
            <a:off x="2565938" y="3427174"/>
            <a:ext cx="0" cy="21091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2" name="Straight Arrow Connector 31"/>
          <p:cNvCxnSpPr>
            <a:stCxn id="10" idx="2"/>
            <a:endCxn id="9" idx="0"/>
          </p:cNvCxnSpPr>
          <p:nvPr/>
        </p:nvCxnSpPr>
        <p:spPr bwMode="auto">
          <a:xfrm>
            <a:off x="2565938" y="4291580"/>
            <a:ext cx="0" cy="21091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4" name="Straight Arrow Connector 33"/>
          <p:cNvCxnSpPr>
            <a:stCxn id="9" idx="2"/>
            <a:endCxn id="11" idx="0"/>
          </p:cNvCxnSpPr>
          <p:nvPr/>
        </p:nvCxnSpPr>
        <p:spPr bwMode="auto">
          <a:xfrm>
            <a:off x="2565938" y="5040154"/>
            <a:ext cx="0" cy="21091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6" name="Straight Arrow Connector 35"/>
          <p:cNvCxnSpPr>
            <a:stCxn id="11" idx="2"/>
            <a:endCxn id="12" idx="0"/>
          </p:cNvCxnSpPr>
          <p:nvPr/>
        </p:nvCxnSpPr>
        <p:spPr bwMode="auto">
          <a:xfrm>
            <a:off x="2565938" y="6019154"/>
            <a:ext cx="0" cy="21081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8" name="Straight Arrow Connector 37"/>
          <p:cNvCxnSpPr>
            <a:stCxn id="13" idx="2"/>
            <a:endCxn id="14" idx="0"/>
          </p:cNvCxnSpPr>
          <p:nvPr/>
        </p:nvCxnSpPr>
        <p:spPr bwMode="auto">
          <a:xfrm>
            <a:off x="7189038" y="3427174"/>
            <a:ext cx="0" cy="2108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0" name="Straight Arrow Connector 39"/>
          <p:cNvCxnSpPr>
            <a:stCxn id="14" idx="2"/>
            <a:endCxn id="15" idx="0"/>
          </p:cNvCxnSpPr>
          <p:nvPr/>
        </p:nvCxnSpPr>
        <p:spPr bwMode="auto">
          <a:xfrm>
            <a:off x="7189038" y="4175699"/>
            <a:ext cx="0" cy="2108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2" name="Straight Arrow Connector 41"/>
          <p:cNvCxnSpPr>
            <a:stCxn id="15" idx="2"/>
            <a:endCxn id="16" idx="0"/>
          </p:cNvCxnSpPr>
          <p:nvPr/>
        </p:nvCxnSpPr>
        <p:spPr bwMode="auto">
          <a:xfrm>
            <a:off x="7189038" y="5154650"/>
            <a:ext cx="0" cy="21086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4" name="Straight Arrow Connector 43"/>
          <p:cNvCxnSpPr>
            <a:stCxn id="16" idx="2"/>
            <a:endCxn id="17" idx="0"/>
          </p:cNvCxnSpPr>
          <p:nvPr/>
        </p:nvCxnSpPr>
        <p:spPr bwMode="auto">
          <a:xfrm>
            <a:off x="7189038" y="6019007"/>
            <a:ext cx="0" cy="21096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2" name="Straight Arrow Connector 51"/>
          <p:cNvCxnSpPr>
            <a:endCxn id="8" idx="0"/>
          </p:cNvCxnSpPr>
          <p:nvPr/>
        </p:nvCxnSpPr>
        <p:spPr bwMode="auto">
          <a:xfrm>
            <a:off x="2559357" y="2220691"/>
            <a:ext cx="6581" cy="20797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4" name="Straight Arrow Connector 53"/>
          <p:cNvCxnSpPr>
            <a:endCxn id="13" idx="0"/>
          </p:cNvCxnSpPr>
          <p:nvPr/>
        </p:nvCxnSpPr>
        <p:spPr bwMode="auto">
          <a:xfrm>
            <a:off x="7187933" y="2219255"/>
            <a:ext cx="1105" cy="20940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8" name="Flowchart: Alternate Process 7"/>
          <p:cNvSpPr/>
          <p:nvPr/>
        </p:nvSpPr>
        <p:spPr bwMode="auto">
          <a:xfrm>
            <a:off x="1605519" y="2428663"/>
            <a:ext cx="1920838" cy="998511"/>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Vertex Geometry Tessellation</a:t>
            </a:r>
          </a:p>
        </p:txBody>
      </p:sp>
      <p:sp>
        <p:nvSpPr>
          <p:cNvPr id="9" name="Flowchart: Alternate Process 8"/>
          <p:cNvSpPr/>
          <p:nvPr/>
        </p:nvSpPr>
        <p:spPr bwMode="auto">
          <a:xfrm>
            <a:off x="1605519" y="4502494"/>
            <a:ext cx="1920838" cy="537660"/>
          </a:xfrm>
          <a:prstGeom prst="flowChartAlternateProcess">
            <a:avLst/>
          </a:prstGeom>
          <a:solidFill>
            <a:schemeClr val="accent2">
              <a:lumMod val="7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Visibility</a:t>
            </a:r>
          </a:p>
        </p:txBody>
      </p:sp>
      <p:sp>
        <p:nvSpPr>
          <p:cNvPr id="10" name="Flowchart: Process 9"/>
          <p:cNvSpPr/>
          <p:nvPr/>
        </p:nvSpPr>
        <p:spPr bwMode="auto">
          <a:xfrm>
            <a:off x="1605519" y="3638089"/>
            <a:ext cx="1920838" cy="653491"/>
          </a:xfrm>
          <a:prstGeom prst="flowChartProcess">
            <a:avLst/>
          </a:prstGeom>
          <a:solidFill>
            <a:schemeClr val="bg1">
              <a:lumMod val="50000"/>
            </a:schemeClr>
          </a:solidFill>
          <a:ln w="28575" cap="flat" cmpd="sng" algn="ctr">
            <a:solidFill>
              <a:schemeClr val="tx1">
                <a:lumMod val="65000"/>
                <a:lumOff val="35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b="1" dirty="0" err="1" smtClean="0">
                <a:solidFill>
                  <a:schemeClr val="bg1"/>
                </a:solidFill>
              </a:rPr>
              <a:t>Discretization</a:t>
            </a:r>
            <a:endParaRPr lang="en-US" b="1" dirty="0" smtClean="0">
              <a:solidFill>
                <a:schemeClr val="bg1"/>
              </a:solidFill>
            </a:endParaRPr>
          </a:p>
          <a:p>
            <a:pPr algn="ctr" defTabSz="975482"/>
            <a:r>
              <a:rPr lang="en-US" sz="1900" b="1" dirty="0" smtClean="0">
                <a:solidFill>
                  <a:schemeClr val="bg1"/>
                </a:solidFill>
              </a:rPr>
              <a:t>(Rasterizer)</a:t>
            </a:r>
          </a:p>
        </p:txBody>
      </p:sp>
      <p:sp>
        <p:nvSpPr>
          <p:cNvPr id="11" name="Flowchart: Alternate Process 10"/>
          <p:cNvSpPr/>
          <p:nvPr/>
        </p:nvSpPr>
        <p:spPr bwMode="auto">
          <a:xfrm>
            <a:off x="1605519" y="5251068"/>
            <a:ext cx="1920838" cy="768085"/>
          </a:xfrm>
          <a:prstGeom prst="flowChartAlternateProcess">
            <a:avLst/>
          </a:prstGeom>
          <a:solidFill>
            <a:schemeClr val="accent2">
              <a:lumMod val="7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Shading</a:t>
            </a:r>
          </a:p>
          <a:p>
            <a:pPr algn="ctr" defTabSz="975482"/>
            <a:r>
              <a:rPr lang="en-US" sz="1900" b="1" dirty="0" smtClean="0">
                <a:solidFill>
                  <a:schemeClr val="bg1"/>
                </a:solidFill>
              </a:rPr>
              <a:t>Anti-aliasing</a:t>
            </a:r>
          </a:p>
        </p:txBody>
      </p:sp>
      <p:sp>
        <p:nvSpPr>
          <p:cNvPr id="12" name="Flowchart: Process 11"/>
          <p:cNvSpPr/>
          <p:nvPr/>
        </p:nvSpPr>
        <p:spPr bwMode="auto">
          <a:xfrm>
            <a:off x="1605519" y="6229970"/>
            <a:ext cx="1920838" cy="653491"/>
          </a:xfrm>
          <a:prstGeom prst="flowChartProcess">
            <a:avLst/>
          </a:prstGeom>
          <a:solidFill>
            <a:schemeClr val="accent2">
              <a:lumMod val="7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Output</a:t>
            </a:r>
          </a:p>
        </p:txBody>
      </p:sp>
      <p:sp>
        <p:nvSpPr>
          <p:cNvPr id="47" name="Rectangle 46"/>
          <p:cNvSpPr/>
          <p:nvPr/>
        </p:nvSpPr>
        <p:spPr bwMode="auto">
          <a:xfrm>
            <a:off x="1598938" y="1683030"/>
            <a:ext cx="1920838" cy="537660"/>
          </a:xfrm>
          <a:prstGeom prst="rect">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Input</a:t>
            </a:r>
          </a:p>
        </p:txBody>
      </p:sp>
      <p:sp>
        <p:nvSpPr>
          <p:cNvPr id="14" name="Flowchart: Alternate Process 13"/>
          <p:cNvSpPr/>
          <p:nvPr/>
        </p:nvSpPr>
        <p:spPr bwMode="auto">
          <a:xfrm>
            <a:off x="6228619" y="3638039"/>
            <a:ext cx="1920838" cy="537660"/>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Visibility</a:t>
            </a:r>
          </a:p>
        </p:txBody>
      </p:sp>
      <p:sp>
        <p:nvSpPr>
          <p:cNvPr id="15" name="Flowchart: Alternate Process 14"/>
          <p:cNvSpPr/>
          <p:nvPr/>
        </p:nvSpPr>
        <p:spPr bwMode="auto">
          <a:xfrm>
            <a:off x="6228619" y="4386564"/>
            <a:ext cx="1920838" cy="768085"/>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Shading</a:t>
            </a:r>
          </a:p>
          <a:p>
            <a:pPr algn="ctr" defTabSz="975482"/>
            <a:r>
              <a:rPr lang="en-US" sz="1900" b="1" dirty="0" smtClean="0">
                <a:solidFill>
                  <a:schemeClr val="bg1"/>
                </a:solidFill>
              </a:rPr>
              <a:t>Anti-aliasing</a:t>
            </a:r>
          </a:p>
        </p:txBody>
      </p:sp>
      <p:sp>
        <p:nvSpPr>
          <p:cNvPr id="16" name="Flowchart: Process 15"/>
          <p:cNvSpPr/>
          <p:nvPr/>
        </p:nvSpPr>
        <p:spPr bwMode="auto">
          <a:xfrm>
            <a:off x="6228619" y="5365516"/>
            <a:ext cx="1920838" cy="653491"/>
          </a:xfrm>
          <a:prstGeom prst="flowChartProcess">
            <a:avLst/>
          </a:prstGeom>
          <a:solidFill>
            <a:schemeClr val="bg1">
              <a:lumMod val="50000"/>
            </a:schemeClr>
          </a:solidFill>
          <a:ln w="28575" cap="flat" cmpd="sng" algn="ctr">
            <a:solidFill>
              <a:schemeClr val="tx1">
                <a:lumMod val="65000"/>
                <a:lumOff val="35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b="1" dirty="0" err="1" smtClean="0">
                <a:solidFill>
                  <a:schemeClr val="bg1"/>
                </a:solidFill>
              </a:rPr>
              <a:t>Discretization</a:t>
            </a:r>
            <a:endParaRPr lang="en-US" b="1" dirty="0" smtClean="0">
              <a:solidFill>
                <a:schemeClr val="bg1"/>
              </a:solidFill>
            </a:endParaRPr>
          </a:p>
          <a:p>
            <a:pPr algn="ctr" defTabSz="975482"/>
            <a:r>
              <a:rPr lang="en-US" sz="1900" b="1" dirty="0" smtClean="0">
                <a:solidFill>
                  <a:schemeClr val="bg1"/>
                </a:solidFill>
              </a:rPr>
              <a:t>(Integrator)</a:t>
            </a:r>
          </a:p>
        </p:txBody>
      </p:sp>
      <p:sp>
        <p:nvSpPr>
          <p:cNvPr id="17" name="Flowchart: Process 16"/>
          <p:cNvSpPr/>
          <p:nvPr/>
        </p:nvSpPr>
        <p:spPr bwMode="auto">
          <a:xfrm>
            <a:off x="6228619" y="6229970"/>
            <a:ext cx="1920838" cy="653491"/>
          </a:xfrm>
          <a:prstGeom prst="flowChartProcess">
            <a:avLst/>
          </a:prstGeom>
          <a:solidFill>
            <a:schemeClr val="accent2">
              <a:lumMod val="7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Output</a:t>
            </a:r>
          </a:p>
        </p:txBody>
      </p:sp>
      <p:sp>
        <p:nvSpPr>
          <p:cNvPr id="13" name="Flowchart: Alternate Process 12"/>
          <p:cNvSpPr/>
          <p:nvPr/>
        </p:nvSpPr>
        <p:spPr bwMode="auto">
          <a:xfrm>
            <a:off x="6228619" y="2428663"/>
            <a:ext cx="1920838" cy="998511"/>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Vertex Geometry Tessellation</a:t>
            </a:r>
          </a:p>
        </p:txBody>
      </p:sp>
      <p:sp>
        <p:nvSpPr>
          <p:cNvPr id="45" name="Rectangle 44"/>
          <p:cNvSpPr/>
          <p:nvPr/>
        </p:nvSpPr>
        <p:spPr bwMode="auto">
          <a:xfrm>
            <a:off x="6227514" y="1681595"/>
            <a:ext cx="1920838" cy="537660"/>
          </a:xfrm>
          <a:prstGeom prst="rect">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Input</a:t>
            </a:r>
          </a:p>
        </p:txBody>
      </p:sp>
      <p:sp>
        <p:nvSpPr>
          <p:cNvPr id="35" name="Flowchart: Alternate Process 34"/>
          <p:cNvSpPr/>
          <p:nvPr/>
        </p:nvSpPr>
        <p:spPr bwMode="auto">
          <a:xfrm>
            <a:off x="6229436" y="4387205"/>
            <a:ext cx="1920838" cy="768085"/>
          </a:xfrm>
          <a:prstGeom prst="flowChartAlternateProcess">
            <a:avLst/>
          </a:prstGeom>
          <a:solidFill>
            <a:srgbClr val="C00000"/>
          </a:solidFill>
          <a:ln w="28575" cap="flat" cmpd="sng" algn="ctr">
            <a:solidFill>
              <a:srgbClr val="FF0000"/>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Shading</a:t>
            </a:r>
          </a:p>
          <a:p>
            <a:pPr algn="ctr" defTabSz="975482"/>
            <a:r>
              <a:rPr lang="en-US" sz="1900" b="1" dirty="0" smtClean="0">
                <a:solidFill>
                  <a:schemeClr val="bg1"/>
                </a:solidFill>
              </a:rPr>
              <a:t>Anti-aliasing</a:t>
            </a:r>
          </a:p>
        </p:txBody>
      </p:sp>
    </p:spTree>
    <p:extLst>
      <p:ext uri="{BB962C8B-B14F-4D97-AF65-F5344CB8AC3E}">
        <p14:creationId xmlns:p14="http://schemas.microsoft.com/office/powerpoint/2010/main" val="176062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childTnLst>
                                </p:cTn>
                              </p:par>
                              <p:par>
                                <p:cTn id="30" presetID="10"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childTnLst>
                                </p:cTn>
                              </p:par>
                              <p:par>
                                <p:cTn id="61" presetID="10"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1000"/>
                                        <p:tgtEl>
                                          <p:spTgt spid="38"/>
                                        </p:tgtEl>
                                      </p:cBhvr>
                                    </p:animEffect>
                                  </p:childTnLst>
                                </p:cTn>
                              </p:par>
                              <p:par>
                                <p:cTn id="64" presetID="10" presetClass="entr" presetSubtype="0"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childTnLst>
                                </p:cTn>
                              </p:par>
                              <p:par>
                                <p:cTn id="67" presetID="10"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1000"/>
                                        <p:tgtEl>
                                          <p:spTgt spid="42"/>
                                        </p:tgtEl>
                                      </p:cBhvr>
                                    </p:animEffect>
                                  </p:childTnLst>
                                </p:cTn>
                              </p:par>
                              <p:par>
                                <p:cTn id="70" presetID="10" presetClass="entr" presetSubtype="0" fill="hold"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10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1000"/>
                                        <p:tgtEl>
                                          <p:spTgt spid="44"/>
                                        </p:tgtEl>
                                      </p:cBhvr>
                                    </p:animEffect>
                                  </p:childTnLst>
                                </p:cTn>
                              </p:par>
                              <p:par>
                                <p:cTn id="90" presetID="10" presetClass="entr" presetSubtype="0" fill="hold"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10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10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animBg="1"/>
      <p:bldP spid="25" grpId="0" animBg="1"/>
      <p:bldP spid="27" grpId="0" animBg="1"/>
      <p:bldP spid="28" grpId="0" animBg="1"/>
      <p:bldP spid="8" grpId="0" animBg="1"/>
      <p:bldP spid="9" grpId="0" animBg="1"/>
      <p:bldP spid="10" grpId="0" animBg="1"/>
      <p:bldP spid="11" grpId="0" animBg="1"/>
      <p:bldP spid="12" grpId="0" animBg="1"/>
      <p:bldP spid="47" grpId="0" animBg="1"/>
      <p:bldP spid="14" grpId="0" animBg="1"/>
      <p:bldP spid="15" grpId="0" animBg="1"/>
      <p:bldP spid="17" grpId="0" animBg="1"/>
      <p:bldP spid="13" grpId="0" animBg="1"/>
      <p:bldP spid="45"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 Analytic Filtering</a:t>
            </a:r>
            <a:endParaRPr lang="en-US" dirty="0"/>
          </a:p>
        </p:txBody>
      </p:sp>
      <p:sp>
        <p:nvSpPr>
          <p:cNvPr id="3" name="Content Placeholder 2"/>
          <p:cNvSpPr>
            <a:spLocks noGrp="1"/>
          </p:cNvSpPr>
          <p:nvPr>
            <p:ph idx="1"/>
          </p:nvPr>
        </p:nvSpPr>
        <p:spPr/>
        <p:txBody>
          <a:bodyPr/>
          <a:lstStyle/>
          <a:p>
            <a:endParaRPr lang="en-US" sz="3200" dirty="0" smtClean="0"/>
          </a:p>
          <a:p>
            <a:r>
              <a:rPr lang="en-US" sz="3200" dirty="0" smtClean="0"/>
              <a:t>Manson </a:t>
            </a:r>
            <a:r>
              <a:rPr lang="en-US" sz="3200" dirty="0"/>
              <a:t>&amp; Schaefer </a:t>
            </a:r>
            <a:r>
              <a:rPr lang="en-US" sz="3200" dirty="0" smtClean="0"/>
              <a:t>(EG 2010)</a:t>
            </a:r>
            <a:br>
              <a:rPr lang="en-US" sz="3200" dirty="0" smtClean="0"/>
            </a:br>
            <a:r>
              <a:rPr lang="en-US" sz="3200" dirty="0" smtClean="0"/>
              <a:t>	</a:t>
            </a:r>
            <a:r>
              <a:rPr lang="en-US" sz="3200" i="1" dirty="0" smtClean="0"/>
              <a:t>Wavelet Rasterization</a:t>
            </a:r>
          </a:p>
          <a:p>
            <a:endParaRPr lang="en-US" sz="3200" i="1" dirty="0" smtClean="0"/>
          </a:p>
          <a:p>
            <a:r>
              <a:rPr lang="en-US" sz="3200" dirty="0" err="1"/>
              <a:t>Auzinger</a:t>
            </a:r>
            <a:r>
              <a:rPr lang="en-US" sz="3200" dirty="0"/>
              <a:t> et al. </a:t>
            </a:r>
            <a:r>
              <a:rPr lang="en-US" sz="3200" dirty="0" smtClean="0"/>
              <a:t>(EG  2012)</a:t>
            </a:r>
            <a:br>
              <a:rPr lang="en-US" sz="3200" dirty="0" smtClean="0"/>
            </a:br>
            <a:r>
              <a:rPr lang="en-US" sz="3200" dirty="0" smtClean="0"/>
              <a:t>	</a:t>
            </a:r>
            <a:r>
              <a:rPr lang="en-US" sz="3200" i="1" dirty="0" smtClean="0"/>
              <a:t>Analytic Anti-Aliasing</a:t>
            </a:r>
          </a:p>
          <a:p>
            <a:endParaRPr lang="en-US" sz="3200" i="1" dirty="0"/>
          </a:p>
          <a:p>
            <a:r>
              <a:rPr lang="en-US" sz="3200" dirty="0" smtClean="0"/>
              <a:t>Manson </a:t>
            </a:r>
            <a:r>
              <a:rPr lang="en-US" sz="3200" dirty="0"/>
              <a:t>&amp; Schaefer </a:t>
            </a:r>
            <a:r>
              <a:rPr lang="en-US" sz="3200" dirty="0" smtClean="0"/>
              <a:t>(EG 2013)</a:t>
            </a:r>
            <a:br>
              <a:rPr lang="en-US" sz="3200" dirty="0" smtClean="0"/>
            </a:br>
            <a:r>
              <a:rPr lang="en-US" sz="3200" dirty="0" smtClean="0"/>
              <a:t>	</a:t>
            </a:r>
            <a:r>
              <a:rPr lang="en-US" sz="3200" i="1" dirty="0" smtClean="0"/>
              <a:t>Analytic Rasterization of Curves with 	Polynomial Filters</a:t>
            </a:r>
            <a:endParaRPr lang="en-US" sz="3200" i="1"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6</a:t>
            </a:fld>
            <a:endParaRPr lang="de-AT" dirty="0"/>
          </a:p>
        </p:txBody>
      </p:sp>
    </p:spTree>
    <p:extLst>
      <p:ext uri="{BB962C8B-B14F-4D97-AF65-F5344CB8AC3E}">
        <p14:creationId xmlns:p14="http://schemas.microsoft.com/office/powerpoint/2010/main" val="2201417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a:spLocks noGrp="1"/>
          </p:cNvSpPr>
          <p:nvPr>
            <p:ph idx="1"/>
          </p:nvPr>
        </p:nvSpPr>
        <p:spPr>
          <a:xfrm>
            <a:off x="191410" y="968587"/>
            <a:ext cx="9450181" cy="5838613"/>
          </a:xfrm>
        </p:spPr>
        <p:txBody>
          <a:bodyPr/>
          <a:lstStyle/>
          <a:p>
            <a:pPr>
              <a:buNone/>
            </a:pPr>
            <a:r>
              <a:rPr lang="en-US" dirty="0" smtClean="0"/>
              <a:t>          Traditional                        Analytic</a:t>
            </a:r>
          </a:p>
        </p:txBody>
      </p:sp>
      <p:sp>
        <p:nvSpPr>
          <p:cNvPr id="2" name="Title 1"/>
          <p:cNvSpPr>
            <a:spLocks noGrp="1"/>
          </p:cNvSpPr>
          <p:nvPr>
            <p:ph type="title"/>
          </p:nvPr>
        </p:nvSpPr>
        <p:spPr/>
        <p:txBody>
          <a:bodyPr/>
          <a:lstStyle/>
          <a:p>
            <a:r>
              <a:rPr lang="en-US" dirty="0" smtClean="0"/>
              <a:t>Overview</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7</a:t>
            </a:fld>
            <a:endParaRPr lang="de-AT" dirty="0"/>
          </a:p>
        </p:txBody>
      </p:sp>
      <p:sp>
        <p:nvSpPr>
          <p:cNvPr id="20" name="TextBox 19"/>
          <p:cNvSpPr txBox="1"/>
          <p:nvPr/>
        </p:nvSpPr>
        <p:spPr>
          <a:xfrm>
            <a:off x="4270475" y="2308164"/>
            <a:ext cx="1217345" cy="498610"/>
          </a:xfrm>
          <a:prstGeom prst="rect">
            <a:avLst/>
          </a:prstGeom>
          <a:noFill/>
        </p:spPr>
        <p:txBody>
          <a:bodyPr wrap="none" lIns="97548" tIns="48774" rIns="97548" bIns="48774" rtlCol="0">
            <a:spAutoFit/>
          </a:bodyPr>
          <a:lstStyle/>
          <a:p>
            <a:r>
              <a:rPr lang="en-US" sz="2600" b="1" dirty="0" smtClean="0">
                <a:solidFill>
                  <a:schemeClr val="accent1">
                    <a:lumMod val="75000"/>
                  </a:schemeClr>
                </a:solidFill>
              </a:rPr>
              <a:t>Vector</a:t>
            </a:r>
            <a:endParaRPr lang="en-US" sz="2600" b="1" dirty="0">
              <a:solidFill>
                <a:schemeClr val="accent1">
                  <a:lumMod val="75000"/>
                </a:schemeClr>
              </a:solidFill>
            </a:endParaRPr>
          </a:p>
        </p:txBody>
      </p:sp>
      <p:sp>
        <p:nvSpPr>
          <p:cNvPr id="21" name="TextBox 20"/>
          <p:cNvSpPr txBox="1"/>
          <p:nvPr/>
        </p:nvSpPr>
        <p:spPr>
          <a:xfrm>
            <a:off x="4262675" y="6310495"/>
            <a:ext cx="1235747" cy="498610"/>
          </a:xfrm>
          <a:prstGeom prst="rect">
            <a:avLst/>
          </a:prstGeom>
          <a:noFill/>
        </p:spPr>
        <p:txBody>
          <a:bodyPr wrap="none" lIns="97548" tIns="48774" rIns="97548" bIns="48774" rtlCol="0">
            <a:spAutoFit/>
          </a:bodyPr>
          <a:lstStyle/>
          <a:p>
            <a:r>
              <a:rPr lang="en-US" sz="2600" b="1" dirty="0" smtClean="0">
                <a:solidFill>
                  <a:schemeClr val="accent2">
                    <a:lumMod val="75000"/>
                  </a:schemeClr>
                </a:solidFill>
              </a:rPr>
              <a:t>Raster</a:t>
            </a:r>
            <a:endParaRPr lang="en-US" sz="2600" b="1" dirty="0">
              <a:solidFill>
                <a:schemeClr val="accent2">
                  <a:lumMod val="75000"/>
                </a:schemeClr>
              </a:solidFill>
            </a:endParaRPr>
          </a:p>
        </p:txBody>
      </p:sp>
      <p:sp>
        <p:nvSpPr>
          <p:cNvPr id="24" name="Left Brace 23"/>
          <p:cNvSpPr/>
          <p:nvPr/>
        </p:nvSpPr>
        <p:spPr bwMode="auto">
          <a:xfrm>
            <a:off x="5569889" y="1660578"/>
            <a:ext cx="384168" cy="3533193"/>
          </a:xfrm>
          <a:prstGeom prst="leftBrace">
            <a:avLst>
              <a:gd name="adj1" fmla="val 208333"/>
              <a:gd name="adj2" fmla="val 25920"/>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7548" tIns="48774" rIns="97548" bIns="48774" numCol="1" rtlCol="0" anchor="t" anchorCtr="0" compatLnSpc="1">
            <a:prstTxWarp prst="textNoShape">
              <a:avLst/>
            </a:prstTxWarp>
          </a:bodyPr>
          <a:lstStyle/>
          <a:p>
            <a:pPr defTabSz="975482"/>
            <a:endParaRPr lang="en-US" sz="1900" dirty="0" smtClean="0"/>
          </a:p>
        </p:txBody>
      </p:sp>
      <p:sp>
        <p:nvSpPr>
          <p:cNvPr id="25" name="Left Brace 24"/>
          <p:cNvSpPr/>
          <p:nvPr/>
        </p:nvSpPr>
        <p:spPr bwMode="auto">
          <a:xfrm flipH="1">
            <a:off x="3802718" y="1660578"/>
            <a:ext cx="384168" cy="1843405"/>
          </a:xfrm>
          <a:prstGeom prst="leftBrace">
            <a:avLst>
              <a:gd name="adj1" fmla="val 208333"/>
              <a:gd name="adj2" fmla="val 49698"/>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7548" tIns="48774" rIns="97548" bIns="48774" numCol="1" rtlCol="0" anchor="t" anchorCtr="0" compatLnSpc="1">
            <a:prstTxWarp prst="textNoShape">
              <a:avLst/>
            </a:prstTxWarp>
          </a:bodyPr>
          <a:lstStyle/>
          <a:p>
            <a:pPr defTabSz="975482"/>
            <a:endParaRPr lang="en-US" sz="1900" dirty="0" smtClean="0"/>
          </a:p>
        </p:txBody>
      </p:sp>
      <p:sp>
        <p:nvSpPr>
          <p:cNvPr id="27" name="Left Brace 26"/>
          <p:cNvSpPr/>
          <p:nvPr/>
        </p:nvSpPr>
        <p:spPr bwMode="auto">
          <a:xfrm flipH="1">
            <a:off x="3802718" y="4425685"/>
            <a:ext cx="384168" cy="2534682"/>
          </a:xfrm>
          <a:prstGeom prst="leftBrace">
            <a:avLst>
              <a:gd name="adj1" fmla="val 208333"/>
              <a:gd name="adj2" fmla="val 84695"/>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7548" tIns="48774" rIns="97548" bIns="48774" numCol="1" rtlCol="0" anchor="t" anchorCtr="0" compatLnSpc="1">
            <a:prstTxWarp prst="textNoShape">
              <a:avLst/>
            </a:prstTxWarp>
          </a:bodyPr>
          <a:lstStyle/>
          <a:p>
            <a:pPr defTabSz="975482"/>
            <a:endParaRPr lang="en-US" sz="1900" dirty="0" smtClean="0"/>
          </a:p>
        </p:txBody>
      </p:sp>
      <p:sp>
        <p:nvSpPr>
          <p:cNvPr id="28" name="Left Brace 27"/>
          <p:cNvSpPr/>
          <p:nvPr/>
        </p:nvSpPr>
        <p:spPr bwMode="auto">
          <a:xfrm>
            <a:off x="5569889" y="6192282"/>
            <a:ext cx="384168" cy="768085"/>
          </a:xfrm>
          <a:prstGeom prst="leftBrace">
            <a:avLst>
              <a:gd name="adj1" fmla="val 208333"/>
              <a:gd name="adj2" fmla="val 46501"/>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7548" tIns="48774" rIns="97548" bIns="48774" numCol="1" rtlCol="0" anchor="t" anchorCtr="0" compatLnSpc="1">
            <a:prstTxWarp prst="textNoShape">
              <a:avLst/>
            </a:prstTxWarp>
          </a:bodyPr>
          <a:lstStyle/>
          <a:p>
            <a:pPr defTabSz="975482"/>
            <a:endParaRPr lang="en-US" sz="1900" dirty="0" smtClean="0"/>
          </a:p>
        </p:txBody>
      </p:sp>
      <p:cxnSp>
        <p:nvCxnSpPr>
          <p:cNvPr id="30" name="Straight Arrow Connector 29"/>
          <p:cNvCxnSpPr>
            <a:stCxn id="8" idx="2"/>
            <a:endCxn id="10" idx="0"/>
          </p:cNvCxnSpPr>
          <p:nvPr/>
        </p:nvCxnSpPr>
        <p:spPr bwMode="auto">
          <a:xfrm>
            <a:off x="2565938" y="3427174"/>
            <a:ext cx="0" cy="21091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2" name="Straight Arrow Connector 31"/>
          <p:cNvCxnSpPr>
            <a:stCxn id="10" idx="2"/>
            <a:endCxn id="9" idx="0"/>
          </p:cNvCxnSpPr>
          <p:nvPr/>
        </p:nvCxnSpPr>
        <p:spPr bwMode="auto">
          <a:xfrm>
            <a:off x="2565938" y="4291580"/>
            <a:ext cx="0" cy="21091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4" name="Straight Arrow Connector 33"/>
          <p:cNvCxnSpPr>
            <a:stCxn id="9" idx="2"/>
            <a:endCxn id="11" idx="0"/>
          </p:cNvCxnSpPr>
          <p:nvPr/>
        </p:nvCxnSpPr>
        <p:spPr bwMode="auto">
          <a:xfrm>
            <a:off x="2565938" y="5040154"/>
            <a:ext cx="0" cy="21091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6" name="Straight Arrow Connector 35"/>
          <p:cNvCxnSpPr>
            <a:stCxn id="11" idx="2"/>
            <a:endCxn id="12" idx="0"/>
          </p:cNvCxnSpPr>
          <p:nvPr/>
        </p:nvCxnSpPr>
        <p:spPr bwMode="auto">
          <a:xfrm>
            <a:off x="2565938" y="6019154"/>
            <a:ext cx="0" cy="21081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8" name="Straight Arrow Connector 37"/>
          <p:cNvCxnSpPr>
            <a:stCxn id="13" idx="2"/>
            <a:endCxn id="14" idx="0"/>
          </p:cNvCxnSpPr>
          <p:nvPr/>
        </p:nvCxnSpPr>
        <p:spPr bwMode="auto">
          <a:xfrm>
            <a:off x="7189038" y="3427174"/>
            <a:ext cx="0" cy="2108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0" name="Straight Arrow Connector 39"/>
          <p:cNvCxnSpPr>
            <a:stCxn id="14" idx="2"/>
            <a:endCxn id="15" idx="0"/>
          </p:cNvCxnSpPr>
          <p:nvPr/>
        </p:nvCxnSpPr>
        <p:spPr bwMode="auto">
          <a:xfrm>
            <a:off x="7189038" y="4175699"/>
            <a:ext cx="0" cy="2108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2" name="Straight Arrow Connector 41"/>
          <p:cNvCxnSpPr>
            <a:stCxn id="15" idx="2"/>
            <a:endCxn id="16" idx="0"/>
          </p:cNvCxnSpPr>
          <p:nvPr/>
        </p:nvCxnSpPr>
        <p:spPr bwMode="auto">
          <a:xfrm>
            <a:off x="7189038" y="5154650"/>
            <a:ext cx="0" cy="21086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4" name="Straight Arrow Connector 43"/>
          <p:cNvCxnSpPr>
            <a:stCxn id="16" idx="2"/>
            <a:endCxn id="17" idx="0"/>
          </p:cNvCxnSpPr>
          <p:nvPr/>
        </p:nvCxnSpPr>
        <p:spPr bwMode="auto">
          <a:xfrm>
            <a:off x="7189038" y="6019007"/>
            <a:ext cx="0" cy="21096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2" name="Straight Arrow Connector 51"/>
          <p:cNvCxnSpPr>
            <a:endCxn id="8" idx="0"/>
          </p:cNvCxnSpPr>
          <p:nvPr/>
        </p:nvCxnSpPr>
        <p:spPr bwMode="auto">
          <a:xfrm>
            <a:off x="2559357" y="2220691"/>
            <a:ext cx="6581" cy="20797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4" name="Straight Arrow Connector 53"/>
          <p:cNvCxnSpPr>
            <a:endCxn id="13" idx="0"/>
          </p:cNvCxnSpPr>
          <p:nvPr/>
        </p:nvCxnSpPr>
        <p:spPr bwMode="auto">
          <a:xfrm>
            <a:off x="7187933" y="2219255"/>
            <a:ext cx="1105" cy="20940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8" name="Flowchart: Alternate Process 7"/>
          <p:cNvSpPr/>
          <p:nvPr/>
        </p:nvSpPr>
        <p:spPr bwMode="auto">
          <a:xfrm>
            <a:off x="1605519" y="2428663"/>
            <a:ext cx="1920838" cy="998511"/>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Vertex Geometry Tessellation</a:t>
            </a:r>
          </a:p>
        </p:txBody>
      </p:sp>
      <p:sp>
        <p:nvSpPr>
          <p:cNvPr id="9" name="Flowchart: Alternate Process 8"/>
          <p:cNvSpPr/>
          <p:nvPr/>
        </p:nvSpPr>
        <p:spPr bwMode="auto">
          <a:xfrm>
            <a:off x="1605519" y="4502494"/>
            <a:ext cx="1920838" cy="537660"/>
          </a:xfrm>
          <a:prstGeom prst="flowChartAlternateProcess">
            <a:avLst/>
          </a:prstGeom>
          <a:solidFill>
            <a:schemeClr val="accent2">
              <a:lumMod val="7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Visibility</a:t>
            </a:r>
          </a:p>
        </p:txBody>
      </p:sp>
      <p:sp>
        <p:nvSpPr>
          <p:cNvPr id="10" name="Flowchart: Process 9"/>
          <p:cNvSpPr/>
          <p:nvPr/>
        </p:nvSpPr>
        <p:spPr bwMode="auto">
          <a:xfrm>
            <a:off x="1605519" y="3638089"/>
            <a:ext cx="1920838" cy="653491"/>
          </a:xfrm>
          <a:prstGeom prst="flowChartProcess">
            <a:avLst/>
          </a:prstGeom>
          <a:solidFill>
            <a:schemeClr val="bg1">
              <a:lumMod val="50000"/>
            </a:schemeClr>
          </a:solidFill>
          <a:ln w="28575" cap="flat" cmpd="sng" algn="ctr">
            <a:solidFill>
              <a:schemeClr val="tx1">
                <a:lumMod val="65000"/>
                <a:lumOff val="35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b="1" dirty="0" err="1" smtClean="0">
                <a:solidFill>
                  <a:schemeClr val="bg1"/>
                </a:solidFill>
              </a:rPr>
              <a:t>Discretization</a:t>
            </a:r>
            <a:endParaRPr lang="en-US" b="1" dirty="0" smtClean="0">
              <a:solidFill>
                <a:schemeClr val="bg1"/>
              </a:solidFill>
            </a:endParaRPr>
          </a:p>
          <a:p>
            <a:pPr algn="ctr" defTabSz="975482"/>
            <a:r>
              <a:rPr lang="en-US" sz="1900" b="1" dirty="0" smtClean="0">
                <a:solidFill>
                  <a:schemeClr val="bg1"/>
                </a:solidFill>
              </a:rPr>
              <a:t>(Rasterizer)</a:t>
            </a:r>
          </a:p>
        </p:txBody>
      </p:sp>
      <p:sp>
        <p:nvSpPr>
          <p:cNvPr id="11" name="Flowchart: Alternate Process 10"/>
          <p:cNvSpPr/>
          <p:nvPr/>
        </p:nvSpPr>
        <p:spPr bwMode="auto">
          <a:xfrm>
            <a:off x="1605519" y="5251068"/>
            <a:ext cx="1920838" cy="768085"/>
          </a:xfrm>
          <a:prstGeom prst="flowChartAlternateProcess">
            <a:avLst/>
          </a:prstGeom>
          <a:solidFill>
            <a:schemeClr val="accent2">
              <a:lumMod val="7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Shading</a:t>
            </a:r>
          </a:p>
          <a:p>
            <a:pPr algn="ctr" defTabSz="975482"/>
            <a:r>
              <a:rPr lang="en-US" sz="1900" b="1" dirty="0" smtClean="0">
                <a:solidFill>
                  <a:schemeClr val="bg1"/>
                </a:solidFill>
              </a:rPr>
              <a:t>Anti-aliasing</a:t>
            </a:r>
          </a:p>
        </p:txBody>
      </p:sp>
      <p:sp>
        <p:nvSpPr>
          <p:cNvPr id="12" name="Flowchart: Process 11"/>
          <p:cNvSpPr/>
          <p:nvPr/>
        </p:nvSpPr>
        <p:spPr bwMode="auto">
          <a:xfrm>
            <a:off x="1605519" y="6229970"/>
            <a:ext cx="1920838" cy="653491"/>
          </a:xfrm>
          <a:prstGeom prst="flowChartProcess">
            <a:avLst/>
          </a:prstGeom>
          <a:solidFill>
            <a:schemeClr val="accent2">
              <a:lumMod val="7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Output</a:t>
            </a:r>
          </a:p>
        </p:txBody>
      </p:sp>
      <p:sp>
        <p:nvSpPr>
          <p:cNvPr id="47" name="Rectangle 46"/>
          <p:cNvSpPr/>
          <p:nvPr/>
        </p:nvSpPr>
        <p:spPr bwMode="auto">
          <a:xfrm>
            <a:off x="1598938" y="1683030"/>
            <a:ext cx="1920838" cy="537660"/>
          </a:xfrm>
          <a:prstGeom prst="rect">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Input</a:t>
            </a:r>
          </a:p>
        </p:txBody>
      </p:sp>
      <p:sp>
        <p:nvSpPr>
          <p:cNvPr id="14" name="Flowchart: Alternate Process 13"/>
          <p:cNvSpPr/>
          <p:nvPr/>
        </p:nvSpPr>
        <p:spPr bwMode="auto">
          <a:xfrm>
            <a:off x="6228619" y="3638039"/>
            <a:ext cx="1920838" cy="537660"/>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Visibility</a:t>
            </a:r>
          </a:p>
        </p:txBody>
      </p:sp>
      <p:sp>
        <p:nvSpPr>
          <p:cNvPr id="15" name="Flowchart: Alternate Process 14"/>
          <p:cNvSpPr/>
          <p:nvPr/>
        </p:nvSpPr>
        <p:spPr bwMode="auto">
          <a:xfrm>
            <a:off x="6228619" y="4386564"/>
            <a:ext cx="1920838" cy="768085"/>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Shading</a:t>
            </a:r>
          </a:p>
          <a:p>
            <a:pPr algn="ctr" defTabSz="975482"/>
            <a:r>
              <a:rPr lang="en-US" sz="1900" b="1" dirty="0" smtClean="0">
                <a:solidFill>
                  <a:schemeClr val="bg1"/>
                </a:solidFill>
              </a:rPr>
              <a:t>Anti-aliasing</a:t>
            </a:r>
          </a:p>
        </p:txBody>
      </p:sp>
      <p:sp>
        <p:nvSpPr>
          <p:cNvPr id="16" name="Flowchart: Process 15"/>
          <p:cNvSpPr/>
          <p:nvPr/>
        </p:nvSpPr>
        <p:spPr bwMode="auto">
          <a:xfrm>
            <a:off x="6228619" y="5365516"/>
            <a:ext cx="1920838" cy="653491"/>
          </a:xfrm>
          <a:prstGeom prst="flowChartProcess">
            <a:avLst/>
          </a:prstGeom>
          <a:solidFill>
            <a:schemeClr val="bg1">
              <a:lumMod val="50000"/>
            </a:schemeClr>
          </a:solidFill>
          <a:ln w="28575" cap="flat" cmpd="sng" algn="ctr">
            <a:solidFill>
              <a:schemeClr val="tx1">
                <a:lumMod val="65000"/>
                <a:lumOff val="35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b="1" dirty="0" err="1" smtClean="0">
                <a:solidFill>
                  <a:schemeClr val="bg1"/>
                </a:solidFill>
              </a:rPr>
              <a:t>Discretization</a:t>
            </a:r>
            <a:endParaRPr lang="en-US" b="1" dirty="0" smtClean="0">
              <a:solidFill>
                <a:schemeClr val="bg1"/>
              </a:solidFill>
            </a:endParaRPr>
          </a:p>
          <a:p>
            <a:pPr algn="ctr" defTabSz="975482"/>
            <a:r>
              <a:rPr lang="en-US" sz="1900" b="1" dirty="0" smtClean="0">
                <a:solidFill>
                  <a:schemeClr val="bg1"/>
                </a:solidFill>
              </a:rPr>
              <a:t>(Integrator)</a:t>
            </a:r>
          </a:p>
        </p:txBody>
      </p:sp>
      <p:sp>
        <p:nvSpPr>
          <p:cNvPr id="17" name="Flowchart: Process 16"/>
          <p:cNvSpPr/>
          <p:nvPr/>
        </p:nvSpPr>
        <p:spPr bwMode="auto">
          <a:xfrm>
            <a:off x="6228619" y="6229970"/>
            <a:ext cx="1920838" cy="653491"/>
          </a:xfrm>
          <a:prstGeom prst="flowChartProcess">
            <a:avLst/>
          </a:prstGeom>
          <a:solidFill>
            <a:schemeClr val="accent2">
              <a:lumMod val="7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Output</a:t>
            </a:r>
          </a:p>
        </p:txBody>
      </p:sp>
      <p:sp>
        <p:nvSpPr>
          <p:cNvPr id="13" name="Flowchart: Alternate Process 12"/>
          <p:cNvSpPr/>
          <p:nvPr/>
        </p:nvSpPr>
        <p:spPr bwMode="auto">
          <a:xfrm>
            <a:off x="6228619" y="2428663"/>
            <a:ext cx="1920838" cy="998511"/>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Vertex Geometry Tessellation</a:t>
            </a:r>
          </a:p>
        </p:txBody>
      </p:sp>
      <p:sp>
        <p:nvSpPr>
          <p:cNvPr id="45" name="Rectangle 44"/>
          <p:cNvSpPr/>
          <p:nvPr/>
        </p:nvSpPr>
        <p:spPr bwMode="auto">
          <a:xfrm>
            <a:off x="6227514" y="1681595"/>
            <a:ext cx="1920838" cy="537660"/>
          </a:xfrm>
          <a:prstGeom prst="rect">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Input</a:t>
            </a:r>
          </a:p>
        </p:txBody>
      </p:sp>
      <p:sp>
        <p:nvSpPr>
          <p:cNvPr id="39" name="Flowchart: Alternate Process 38"/>
          <p:cNvSpPr/>
          <p:nvPr/>
        </p:nvSpPr>
        <p:spPr bwMode="auto">
          <a:xfrm>
            <a:off x="6227490" y="3638550"/>
            <a:ext cx="1920838" cy="537660"/>
          </a:xfrm>
          <a:prstGeom prst="flowChartAlternateProcess">
            <a:avLst/>
          </a:prstGeom>
          <a:solidFill>
            <a:srgbClr val="C00000"/>
          </a:solidFill>
          <a:ln w="28575" cap="flat" cmpd="sng" algn="ctr">
            <a:solidFill>
              <a:srgbClr val="FF0000"/>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Visibility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 Visibility</a:t>
            </a:r>
            <a:endParaRPr lang="en-US" dirty="0"/>
          </a:p>
        </p:txBody>
      </p:sp>
      <p:sp>
        <p:nvSpPr>
          <p:cNvPr id="3" name="Content Placeholder 2"/>
          <p:cNvSpPr>
            <a:spLocks noGrp="1"/>
          </p:cNvSpPr>
          <p:nvPr>
            <p:ph idx="1"/>
          </p:nvPr>
        </p:nvSpPr>
        <p:spPr/>
        <p:txBody>
          <a:bodyPr/>
          <a:lstStyle/>
          <a:p>
            <a:r>
              <a:rPr lang="en-US" dirty="0" smtClean="0"/>
              <a:t>Computer graphics lore</a:t>
            </a:r>
          </a:p>
          <a:p>
            <a:pPr lvl="1"/>
            <a:r>
              <a:rPr lang="en-US" dirty="0" err="1" smtClean="0"/>
              <a:t>Appel</a:t>
            </a:r>
            <a:r>
              <a:rPr lang="en-US" dirty="0" smtClean="0"/>
              <a:t> (1967) </a:t>
            </a:r>
            <a:r>
              <a:rPr lang="en-US" i="1" dirty="0" smtClean="0"/>
              <a:t>Quantitative invisibility</a:t>
            </a:r>
          </a:p>
          <a:p>
            <a:pPr lvl="1"/>
            <a:r>
              <a:rPr lang="en-US" dirty="0" err="1" smtClean="0"/>
              <a:t>Catmull</a:t>
            </a:r>
            <a:r>
              <a:rPr lang="en-US" dirty="0" smtClean="0"/>
              <a:t> (1984) </a:t>
            </a:r>
            <a:r>
              <a:rPr lang="en-US" i="1" dirty="0" smtClean="0"/>
              <a:t>Analytic visible surface algorithm</a:t>
            </a:r>
          </a:p>
          <a:p>
            <a:endParaRPr lang="en-US" dirty="0" smtClean="0"/>
          </a:p>
          <a:p>
            <a:r>
              <a:rPr lang="en-US" dirty="0" smtClean="0"/>
              <a:t>Computational geometry</a:t>
            </a:r>
          </a:p>
          <a:p>
            <a:pPr lvl="1"/>
            <a:r>
              <a:rPr lang="en-US" dirty="0" err="1" smtClean="0"/>
              <a:t>Dévai</a:t>
            </a:r>
            <a:r>
              <a:rPr lang="en-US" dirty="0" smtClean="0"/>
              <a:t> (2011) </a:t>
            </a:r>
            <a:r>
              <a:rPr lang="en-US" i="1" dirty="0" smtClean="0"/>
              <a:t>Optimal hidden surface algorithm</a:t>
            </a:r>
          </a:p>
          <a:p>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8</a:t>
            </a:fld>
            <a:endParaRPr lang="de-AT" dirty="0"/>
          </a:p>
        </p:txBody>
      </p:sp>
    </p:spTree>
    <p:extLst>
      <p:ext uri="{BB962C8B-B14F-4D97-AF65-F5344CB8AC3E}">
        <p14:creationId xmlns:p14="http://schemas.microsoft.com/office/powerpoint/2010/main" val="334788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a:spLocks noGrp="1"/>
          </p:cNvSpPr>
          <p:nvPr>
            <p:ph idx="1"/>
          </p:nvPr>
        </p:nvSpPr>
        <p:spPr>
          <a:xfrm>
            <a:off x="191410" y="968587"/>
            <a:ext cx="9450181" cy="5838613"/>
          </a:xfrm>
        </p:spPr>
        <p:txBody>
          <a:bodyPr/>
          <a:lstStyle/>
          <a:p>
            <a:pPr>
              <a:buNone/>
            </a:pPr>
            <a:r>
              <a:rPr lang="en-US" dirty="0" smtClean="0"/>
              <a:t>          Traditional                        Analytic</a:t>
            </a:r>
          </a:p>
        </p:txBody>
      </p:sp>
      <p:sp>
        <p:nvSpPr>
          <p:cNvPr id="2" name="Title 1"/>
          <p:cNvSpPr>
            <a:spLocks noGrp="1"/>
          </p:cNvSpPr>
          <p:nvPr>
            <p:ph type="title"/>
          </p:nvPr>
        </p:nvSpPr>
        <p:spPr/>
        <p:txBody>
          <a:bodyPr/>
          <a:lstStyle/>
          <a:p>
            <a:r>
              <a:rPr lang="en-US" dirty="0" smtClean="0"/>
              <a:t>Overview</a:t>
            </a:r>
            <a:endParaRPr lang="en-US" dirty="0"/>
          </a:p>
        </p:txBody>
      </p:sp>
      <p:sp>
        <p:nvSpPr>
          <p:cNvPr id="4" name="Footer Placeholder 3"/>
          <p:cNvSpPr>
            <a:spLocks noGrp="1"/>
          </p:cNvSpPr>
          <p:nvPr>
            <p:ph type="ftr" sz="quarter" idx="10"/>
          </p:nvPr>
        </p:nvSpPr>
        <p:spPr/>
        <p:txBody>
          <a:bodyPr/>
          <a:lstStyle/>
          <a:p>
            <a:pPr>
              <a:defRPr/>
            </a:pPr>
            <a:r>
              <a:rPr lang="de-AT" dirty="0" smtClean="0"/>
              <a:t>Thomas Auzinger et al.</a:t>
            </a:r>
            <a:endParaRPr lang="de-AT" dirty="0"/>
          </a:p>
        </p:txBody>
      </p:sp>
      <p:sp>
        <p:nvSpPr>
          <p:cNvPr id="5" name="Slide Number Placeholder 4"/>
          <p:cNvSpPr>
            <a:spLocks noGrp="1"/>
          </p:cNvSpPr>
          <p:nvPr>
            <p:ph type="sldNum" sz="quarter" idx="11"/>
          </p:nvPr>
        </p:nvSpPr>
        <p:spPr/>
        <p:txBody>
          <a:bodyPr/>
          <a:lstStyle/>
          <a:p>
            <a:pPr>
              <a:defRPr/>
            </a:pPr>
            <a:fld id="{63707275-EA33-4C2C-A96C-B80BEB93EE54}" type="slidenum">
              <a:rPr lang="de-AT" smtClean="0"/>
              <a:pPr>
                <a:defRPr/>
              </a:pPr>
              <a:t>9</a:t>
            </a:fld>
            <a:endParaRPr lang="de-AT" dirty="0"/>
          </a:p>
        </p:txBody>
      </p:sp>
      <p:sp>
        <p:nvSpPr>
          <p:cNvPr id="20" name="TextBox 19"/>
          <p:cNvSpPr txBox="1"/>
          <p:nvPr/>
        </p:nvSpPr>
        <p:spPr>
          <a:xfrm>
            <a:off x="4270475" y="2308164"/>
            <a:ext cx="1217345" cy="498610"/>
          </a:xfrm>
          <a:prstGeom prst="rect">
            <a:avLst/>
          </a:prstGeom>
          <a:noFill/>
        </p:spPr>
        <p:txBody>
          <a:bodyPr wrap="none" lIns="97548" tIns="48774" rIns="97548" bIns="48774" rtlCol="0">
            <a:spAutoFit/>
          </a:bodyPr>
          <a:lstStyle/>
          <a:p>
            <a:r>
              <a:rPr lang="en-US" sz="2600" b="1" dirty="0" smtClean="0">
                <a:solidFill>
                  <a:schemeClr val="accent1">
                    <a:lumMod val="75000"/>
                  </a:schemeClr>
                </a:solidFill>
              </a:rPr>
              <a:t>Vector</a:t>
            </a:r>
            <a:endParaRPr lang="en-US" sz="2600" b="1" dirty="0">
              <a:solidFill>
                <a:schemeClr val="accent1">
                  <a:lumMod val="75000"/>
                </a:schemeClr>
              </a:solidFill>
            </a:endParaRPr>
          </a:p>
        </p:txBody>
      </p:sp>
      <p:sp>
        <p:nvSpPr>
          <p:cNvPr id="21" name="TextBox 20"/>
          <p:cNvSpPr txBox="1"/>
          <p:nvPr/>
        </p:nvSpPr>
        <p:spPr>
          <a:xfrm>
            <a:off x="4262675" y="6310495"/>
            <a:ext cx="1235747" cy="498610"/>
          </a:xfrm>
          <a:prstGeom prst="rect">
            <a:avLst/>
          </a:prstGeom>
          <a:noFill/>
        </p:spPr>
        <p:txBody>
          <a:bodyPr wrap="none" lIns="97548" tIns="48774" rIns="97548" bIns="48774" rtlCol="0">
            <a:spAutoFit/>
          </a:bodyPr>
          <a:lstStyle/>
          <a:p>
            <a:r>
              <a:rPr lang="en-US" sz="2600" b="1" dirty="0" smtClean="0">
                <a:solidFill>
                  <a:schemeClr val="accent2">
                    <a:lumMod val="75000"/>
                  </a:schemeClr>
                </a:solidFill>
              </a:rPr>
              <a:t>Raster</a:t>
            </a:r>
            <a:endParaRPr lang="en-US" sz="2600" b="1" dirty="0">
              <a:solidFill>
                <a:schemeClr val="accent2">
                  <a:lumMod val="75000"/>
                </a:schemeClr>
              </a:solidFill>
            </a:endParaRPr>
          </a:p>
        </p:txBody>
      </p:sp>
      <p:sp>
        <p:nvSpPr>
          <p:cNvPr id="24" name="Left Brace 23"/>
          <p:cNvSpPr/>
          <p:nvPr/>
        </p:nvSpPr>
        <p:spPr bwMode="auto">
          <a:xfrm>
            <a:off x="5569889" y="1660578"/>
            <a:ext cx="384168" cy="3533193"/>
          </a:xfrm>
          <a:prstGeom prst="leftBrace">
            <a:avLst>
              <a:gd name="adj1" fmla="val 208333"/>
              <a:gd name="adj2" fmla="val 25920"/>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7548" tIns="48774" rIns="97548" bIns="48774" numCol="1" rtlCol="0" anchor="t" anchorCtr="0" compatLnSpc="1">
            <a:prstTxWarp prst="textNoShape">
              <a:avLst/>
            </a:prstTxWarp>
          </a:bodyPr>
          <a:lstStyle/>
          <a:p>
            <a:pPr defTabSz="975482"/>
            <a:endParaRPr lang="en-US" sz="1900" dirty="0" smtClean="0"/>
          </a:p>
        </p:txBody>
      </p:sp>
      <p:sp>
        <p:nvSpPr>
          <p:cNvPr id="25" name="Left Brace 24"/>
          <p:cNvSpPr/>
          <p:nvPr/>
        </p:nvSpPr>
        <p:spPr bwMode="auto">
          <a:xfrm flipH="1">
            <a:off x="3802718" y="1660578"/>
            <a:ext cx="384168" cy="1843405"/>
          </a:xfrm>
          <a:prstGeom prst="leftBrace">
            <a:avLst>
              <a:gd name="adj1" fmla="val 208333"/>
              <a:gd name="adj2" fmla="val 49698"/>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7548" tIns="48774" rIns="97548" bIns="48774" numCol="1" rtlCol="0" anchor="t" anchorCtr="0" compatLnSpc="1">
            <a:prstTxWarp prst="textNoShape">
              <a:avLst/>
            </a:prstTxWarp>
          </a:bodyPr>
          <a:lstStyle/>
          <a:p>
            <a:pPr defTabSz="975482"/>
            <a:endParaRPr lang="en-US" sz="1900" dirty="0" smtClean="0"/>
          </a:p>
        </p:txBody>
      </p:sp>
      <p:sp>
        <p:nvSpPr>
          <p:cNvPr id="27" name="Left Brace 26"/>
          <p:cNvSpPr/>
          <p:nvPr/>
        </p:nvSpPr>
        <p:spPr bwMode="auto">
          <a:xfrm flipH="1">
            <a:off x="3802718" y="4425685"/>
            <a:ext cx="384168" cy="2534682"/>
          </a:xfrm>
          <a:prstGeom prst="leftBrace">
            <a:avLst>
              <a:gd name="adj1" fmla="val 208333"/>
              <a:gd name="adj2" fmla="val 84695"/>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7548" tIns="48774" rIns="97548" bIns="48774" numCol="1" rtlCol="0" anchor="t" anchorCtr="0" compatLnSpc="1">
            <a:prstTxWarp prst="textNoShape">
              <a:avLst/>
            </a:prstTxWarp>
          </a:bodyPr>
          <a:lstStyle/>
          <a:p>
            <a:pPr defTabSz="975482"/>
            <a:endParaRPr lang="en-US" sz="1900" dirty="0" smtClean="0"/>
          </a:p>
        </p:txBody>
      </p:sp>
      <p:sp>
        <p:nvSpPr>
          <p:cNvPr id="28" name="Left Brace 27"/>
          <p:cNvSpPr/>
          <p:nvPr/>
        </p:nvSpPr>
        <p:spPr bwMode="auto">
          <a:xfrm>
            <a:off x="5569889" y="6192282"/>
            <a:ext cx="384168" cy="768085"/>
          </a:xfrm>
          <a:prstGeom prst="leftBrace">
            <a:avLst>
              <a:gd name="adj1" fmla="val 208333"/>
              <a:gd name="adj2" fmla="val 46501"/>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7548" tIns="48774" rIns="97548" bIns="48774" numCol="1" rtlCol="0" anchor="t" anchorCtr="0" compatLnSpc="1">
            <a:prstTxWarp prst="textNoShape">
              <a:avLst/>
            </a:prstTxWarp>
          </a:bodyPr>
          <a:lstStyle/>
          <a:p>
            <a:pPr defTabSz="975482"/>
            <a:endParaRPr lang="en-US" sz="1900" dirty="0" smtClean="0"/>
          </a:p>
        </p:txBody>
      </p:sp>
      <p:cxnSp>
        <p:nvCxnSpPr>
          <p:cNvPr id="30" name="Straight Arrow Connector 29"/>
          <p:cNvCxnSpPr>
            <a:stCxn id="8" idx="2"/>
            <a:endCxn id="10" idx="0"/>
          </p:cNvCxnSpPr>
          <p:nvPr/>
        </p:nvCxnSpPr>
        <p:spPr bwMode="auto">
          <a:xfrm>
            <a:off x="2565938" y="3427174"/>
            <a:ext cx="0" cy="21091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2" name="Straight Arrow Connector 31"/>
          <p:cNvCxnSpPr>
            <a:stCxn id="10" idx="2"/>
            <a:endCxn id="9" idx="0"/>
          </p:cNvCxnSpPr>
          <p:nvPr/>
        </p:nvCxnSpPr>
        <p:spPr bwMode="auto">
          <a:xfrm>
            <a:off x="2565938" y="4291580"/>
            <a:ext cx="0" cy="21091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4" name="Straight Arrow Connector 33"/>
          <p:cNvCxnSpPr>
            <a:stCxn id="9" idx="2"/>
            <a:endCxn id="11" idx="0"/>
          </p:cNvCxnSpPr>
          <p:nvPr/>
        </p:nvCxnSpPr>
        <p:spPr bwMode="auto">
          <a:xfrm>
            <a:off x="2565938" y="5040154"/>
            <a:ext cx="0" cy="21091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6" name="Straight Arrow Connector 35"/>
          <p:cNvCxnSpPr>
            <a:stCxn id="11" idx="2"/>
            <a:endCxn id="12" idx="0"/>
          </p:cNvCxnSpPr>
          <p:nvPr/>
        </p:nvCxnSpPr>
        <p:spPr bwMode="auto">
          <a:xfrm>
            <a:off x="2565938" y="6019154"/>
            <a:ext cx="0" cy="210817"/>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8" name="Straight Arrow Connector 37"/>
          <p:cNvCxnSpPr>
            <a:stCxn id="13" idx="2"/>
            <a:endCxn id="14" idx="0"/>
          </p:cNvCxnSpPr>
          <p:nvPr/>
        </p:nvCxnSpPr>
        <p:spPr bwMode="auto">
          <a:xfrm>
            <a:off x="7189038" y="3427174"/>
            <a:ext cx="0" cy="2108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0" name="Straight Arrow Connector 39"/>
          <p:cNvCxnSpPr>
            <a:stCxn id="14" idx="2"/>
            <a:endCxn id="15" idx="0"/>
          </p:cNvCxnSpPr>
          <p:nvPr/>
        </p:nvCxnSpPr>
        <p:spPr bwMode="auto">
          <a:xfrm>
            <a:off x="7189038" y="4175699"/>
            <a:ext cx="0" cy="2108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2" name="Straight Arrow Connector 41"/>
          <p:cNvCxnSpPr>
            <a:stCxn id="15" idx="2"/>
            <a:endCxn id="16" idx="0"/>
          </p:cNvCxnSpPr>
          <p:nvPr/>
        </p:nvCxnSpPr>
        <p:spPr bwMode="auto">
          <a:xfrm>
            <a:off x="7189038" y="5154650"/>
            <a:ext cx="0" cy="21086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4" name="Straight Arrow Connector 43"/>
          <p:cNvCxnSpPr>
            <a:stCxn id="16" idx="2"/>
            <a:endCxn id="17" idx="0"/>
          </p:cNvCxnSpPr>
          <p:nvPr/>
        </p:nvCxnSpPr>
        <p:spPr bwMode="auto">
          <a:xfrm>
            <a:off x="7189038" y="6019007"/>
            <a:ext cx="0" cy="21096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2" name="Straight Arrow Connector 51"/>
          <p:cNvCxnSpPr>
            <a:endCxn id="8" idx="0"/>
          </p:cNvCxnSpPr>
          <p:nvPr/>
        </p:nvCxnSpPr>
        <p:spPr bwMode="auto">
          <a:xfrm>
            <a:off x="2559357" y="2220691"/>
            <a:ext cx="6581" cy="20797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4" name="Straight Arrow Connector 53"/>
          <p:cNvCxnSpPr>
            <a:endCxn id="13" idx="0"/>
          </p:cNvCxnSpPr>
          <p:nvPr/>
        </p:nvCxnSpPr>
        <p:spPr bwMode="auto">
          <a:xfrm>
            <a:off x="7187933" y="2219255"/>
            <a:ext cx="1105" cy="20940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8" name="Flowchart: Alternate Process 7"/>
          <p:cNvSpPr/>
          <p:nvPr/>
        </p:nvSpPr>
        <p:spPr bwMode="auto">
          <a:xfrm>
            <a:off x="1605519" y="2428663"/>
            <a:ext cx="1920838" cy="998511"/>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Vertex Geometry Tessellation</a:t>
            </a:r>
          </a:p>
        </p:txBody>
      </p:sp>
      <p:sp>
        <p:nvSpPr>
          <p:cNvPr id="9" name="Flowchart: Alternate Process 8"/>
          <p:cNvSpPr/>
          <p:nvPr/>
        </p:nvSpPr>
        <p:spPr bwMode="auto">
          <a:xfrm>
            <a:off x="1605519" y="4502494"/>
            <a:ext cx="1920838" cy="537660"/>
          </a:xfrm>
          <a:prstGeom prst="flowChartAlternateProcess">
            <a:avLst/>
          </a:prstGeom>
          <a:solidFill>
            <a:schemeClr val="accent2">
              <a:lumMod val="7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Visibility</a:t>
            </a:r>
          </a:p>
        </p:txBody>
      </p:sp>
      <p:sp>
        <p:nvSpPr>
          <p:cNvPr id="10" name="Flowchart: Process 9"/>
          <p:cNvSpPr/>
          <p:nvPr/>
        </p:nvSpPr>
        <p:spPr bwMode="auto">
          <a:xfrm>
            <a:off x="1605519" y="3638089"/>
            <a:ext cx="1920838" cy="653491"/>
          </a:xfrm>
          <a:prstGeom prst="flowChartProcess">
            <a:avLst/>
          </a:prstGeom>
          <a:solidFill>
            <a:schemeClr val="bg1">
              <a:lumMod val="50000"/>
            </a:schemeClr>
          </a:solidFill>
          <a:ln w="28575" cap="flat" cmpd="sng" algn="ctr">
            <a:solidFill>
              <a:schemeClr val="tx1">
                <a:lumMod val="65000"/>
                <a:lumOff val="35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b="1" dirty="0" err="1" smtClean="0">
                <a:solidFill>
                  <a:schemeClr val="bg1"/>
                </a:solidFill>
              </a:rPr>
              <a:t>Discretization</a:t>
            </a:r>
            <a:endParaRPr lang="en-US" b="1" dirty="0" smtClean="0">
              <a:solidFill>
                <a:schemeClr val="bg1"/>
              </a:solidFill>
            </a:endParaRPr>
          </a:p>
          <a:p>
            <a:pPr algn="ctr" defTabSz="975482"/>
            <a:r>
              <a:rPr lang="en-US" sz="1900" b="1" dirty="0" smtClean="0">
                <a:solidFill>
                  <a:schemeClr val="bg1"/>
                </a:solidFill>
              </a:rPr>
              <a:t>(Rasterizer)</a:t>
            </a:r>
          </a:p>
        </p:txBody>
      </p:sp>
      <p:sp>
        <p:nvSpPr>
          <p:cNvPr id="11" name="Flowchart: Alternate Process 10"/>
          <p:cNvSpPr/>
          <p:nvPr/>
        </p:nvSpPr>
        <p:spPr bwMode="auto">
          <a:xfrm>
            <a:off x="1605519" y="5251068"/>
            <a:ext cx="1920838" cy="768085"/>
          </a:xfrm>
          <a:prstGeom prst="flowChartAlternateProcess">
            <a:avLst/>
          </a:prstGeom>
          <a:solidFill>
            <a:schemeClr val="accent2">
              <a:lumMod val="7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Shading</a:t>
            </a:r>
          </a:p>
          <a:p>
            <a:pPr algn="ctr" defTabSz="975482"/>
            <a:r>
              <a:rPr lang="en-US" sz="1900" b="1" dirty="0" smtClean="0">
                <a:solidFill>
                  <a:schemeClr val="bg1"/>
                </a:solidFill>
              </a:rPr>
              <a:t>Anti-aliasing</a:t>
            </a:r>
          </a:p>
        </p:txBody>
      </p:sp>
      <p:sp>
        <p:nvSpPr>
          <p:cNvPr id="12" name="Flowchart: Process 11"/>
          <p:cNvSpPr/>
          <p:nvPr/>
        </p:nvSpPr>
        <p:spPr bwMode="auto">
          <a:xfrm>
            <a:off x="1605519" y="6229970"/>
            <a:ext cx="1920838" cy="653491"/>
          </a:xfrm>
          <a:prstGeom prst="flowChartProcess">
            <a:avLst/>
          </a:prstGeom>
          <a:solidFill>
            <a:schemeClr val="accent2">
              <a:lumMod val="7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Output</a:t>
            </a:r>
          </a:p>
        </p:txBody>
      </p:sp>
      <p:sp>
        <p:nvSpPr>
          <p:cNvPr id="47" name="Rectangle 46"/>
          <p:cNvSpPr/>
          <p:nvPr/>
        </p:nvSpPr>
        <p:spPr bwMode="auto">
          <a:xfrm>
            <a:off x="1598938" y="1683030"/>
            <a:ext cx="1920838" cy="537660"/>
          </a:xfrm>
          <a:prstGeom prst="rect">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Input</a:t>
            </a:r>
          </a:p>
        </p:txBody>
      </p:sp>
      <p:sp>
        <p:nvSpPr>
          <p:cNvPr id="14" name="Flowchart: Alternate Process 13"/>
          <p:cNvSpPr/>
          <p:nvPr/>
        </p:nvSpPr>
        <p:spPr bwMode="auto">
          <a:xfrm>
            <a:off x="6228619" y="3638039"/>
            <a:ext cx="1920838" cy="537660"/>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Visibility</a:t>
            </a:r>
          </a:p>
        </p:txBody>
      </p:sp>
      <p:sp>
        <p:nvSpPr>
          <p:cNvPr id="15" name="Flowchart: Alternate Process 14"/>
          <p:cNvSpPr/>
          <p:nvPr/>
        </p:nvSpPr>
        <p:spPr bwMode="auto">
          <a:xfrm>
            <a:off x="6228619" y="4386564"/>
            <a:ext cx="1920838" cy="768085"/>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Shading</a:t>
            </a:r>
          </a:p>
          <a:p>
            <a:pPr algn="ctr" defTabSz="975482"/>
            <a:r>
              <a:rPr lang="en-US" sz="1900" b="1" dirty="0" smtClean="0">
                <a:solidFill>
                  <a:schemeClr val="bg1"/>
                </a:solidFill>
              </a:rPr>
              <a:t>Anti-aliasing</a:t>
            </a:r>
          </a:p>
        </p:txBody>
      </p:sp>
      <p:sp>
        <p:nvSpPr>
          <p:cNvPr id="16" name="Flowchart: Process 15"/>
          <p:cNvSpPr/>
          <p:nvPr/>
        </p:nvSpPr>
        <p:spPr bwMode="auto">
          <a:xfrm>
            <a:off x="6228619" y="5365516"/>
            <a:ext cx="1920838" cy="653491"/>
          </a:xfrm>
          <a:prstGeom prst="flowChartProcess">
            <a:avLst/>
          </a:prstGeom>
          <a:solidFill>
            <a:schemeClr val="bg1">
              <a:lumMod val="50000"/>
            </a:schemeClr>
          </a:solidFill>
          <a:ln w="28575" cap="flat" cmpd="sng" algn="ctr">
            <a:solidFill>
              <a:schemeClr val="tx1">
                <a:lumMod val="65000"/>
                <a:lumOff val="35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b="1" dirty="0" err="1" smtClean="0">
                <a:solidFill>
                  <a:schemeClr val="bg1"/>
                </a:solidFill>
              </a:rPr>
              <a:t>Discretization</a:t>
            </a:r>
            <a:endParaRPr lang="en-US" b="1" dirty="0" smtClean="0">
              <a:solidFill>
                <a:schemeClr val="bg1"/>
              </a:solidFill>
            </a:endParaRPr>
          </a:p>
          <a:p>
            <a:pPr algn="ctr" defTabSz="975482"/>
            <a:r>
              <a:rPr lang="en-US" sz="1900" b="1" dirty="0" smtClean="0">
                <a:solidFill>
                  <a:schemeClr val="bg1"/>
                </a:solidFill>
              </a:rPr>
              <a:t>(Integrator)</a:t>
            </a:r>
          </a:p>
        </p:txBody>
      </p:sp>
      <p:sp>
        <p:nvSpPr>
          <p:cNvPr id="17" name="Flowchart: Process 16"/>
          <p:cNvSpPr/>
          <p:nvPr/>
        </p:nvSpPr>
        <p:spPr bwMode="auto">
          <a:xfrm>
            <a:off x="6228619" y="6229970"/>
            <a:ext cx="1920838" cy="653491"/>
          </a:xfrm>
          <a:prstGeom prst="flowChartProcess">
            <a:avLst/>
          </a:prstGeom>
          <a:solidFill>
            <a:schemeClr val="accent2">
              <a:lumMod val="75000"/>
            </a:schemeClr>
          </a:solidFill>
          <a:ln w="28575" cap="flat" cmpd="sng" algn="ctr">
            <a:solidFill>
              <a:schemeClr val="accent2">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Output</a:t>
            </a:r>
          </a:p>
        </p:txBody>
      </p:sp>
      <p:sp>
        <p:nvSpPr>
          <p:cNvPr id="13" name="Flowchart: Alternate Process 12"/>
          <p:cNvSpPr/>
          <p:nvPr/>
        </p:nvSpPr>
        <p:spPr bwMode="auto">
          <a:xfrm>
            <a:off x="6228619" y="2428663"/>
            <a:ext cx="1920838" cy="998511"/>
          </a:xfrm>
          <a:prstGeom prst="flowChartAlternateProcess">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Vertex Geometry Tessellation</a:t>
            </a:r>
          </a:p>
        </p:txBody>
      </p:sp>
      <p:sp>
        <p:nvSpPr>
          <p:cNvPr id="45" name="Rectangle 44"/>
          <p:cNvSpPr/>
          <p:nvPr/>
        </p:nvSpPr>
        <p:spPr bwMode="auto">
          <a:xfrm>
            <a:off x="6227514" y="1681595"/>
            <a:ext cx="1920838" cy="537660"/>
          </a:xfrm>
          <a:prstGeom prst="rect">
            <a:avLst/>
          </a:prstGeom>
          <a:solidFill>
            <a:schemeClr val="accent1">
              <a:lumMod val="75000"/>
            </a:schemeClr>
          </a:solidFill>
          <a:ln w="28575" cap="flat" cmpd="sng" algn="ctr">
            <a:solidFill>
              <a:schemeClr val="accent1">
                <a:lumMod val="50000"/>
              </a:schemeClr>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sz="1900" b="1" dirty="0" smtClean="0">
                <a:solidFill>
                  <a:schemeClr val="bg1"/>
                </a:solidFill>
              </a:rPr>
              <a:t>Input</a:t>
            </a:r>
          </a:p>
        </p:txBody>
      </p:sp>
      <p:sp>
        <p:nvSpPr>
          <p:cNvPr id="48" name="Flowchart: Process 47"/>
          <p:cNvSpPr/>
          <p:nvPr/>
        </p:nvSpPr>
        <p:spPr bwMode="auto">
          <a:xfrm>
            <a:off x="6229436" y="5365516"/>
            <a:ext cx="1920838" cy="653491"/>
          </a:xfrm>
          <a:prstGeom prst="flowChartProcess">
            <a:avLst/>
          </a:prstGeom>
          <a:solidFill>
            <a:srgbClr val="C00000"/>
          </a:solidFill>
          <a:ln w="28575" cap="flat" cmpd="sng" algn="ctr">
            <a:solidFill>
              <a:srgbClr val="FF0000"/>
            </a:solidFill>
            <a:prstDash val="solid"/>
            <a:round/>
            <a:headEnd type="none" w="med" len="med"/>
            <a:tailEnd type="none" w="med" len="med"/>
          </a:ln>
          <a:effectLst/>
        </p:spPr>
        <p:txBody>
          <a:bodyPr vert="horz" wrap="square" lIns="97548" tIns="48774" rIns="97548" bIns="48774" numCol="1" rtlCol="0" anchor="ctr" anchorCtr="1" compatLnSpc="1">
            <a:prstTxWarp prst="textNoShape">
              <a:avLst/>
            </a:prstTxWarp>
          </a:bodyPr>
          <a:lstStyle/>
          <a:p>
            <a:pPr algn="ctr" defTabSz="975482"/>
            <a:r>
              <a:rPr lang="en-US" b="1" dirty="0" err="1" smtClean="0">
                <a:solidFill>
                  <a:schemeClr val="bg1"/>
                </a:solidFill>
              </a:rPr>
              <a:t>Discretization</a:t>
            </a:r>
            <a:endParaRPr lang="en-US" b="1" dirty="0" smtClean="0">
              <a:solidFill>
                <a:schemeClr val="bg1"/>
              </a:solidFill>
            </a:endParaRPr>
          </a:p>
          <a:p>
            <a:pPr algn="ctr" defTabSz="975482"/>
            <a:r>
              <a:rPr lang="en-US" sz="1900" b="1" dirty="0" smtClean="0">
                <a:solidFill>
                  <a:schemeClr val="bg1"/>
                </a:solidFill>
              </a:rPr>
              <a:t>(Integrator)</a:t>
            </a:r>
          </a:p>
        </p:txBody>
      </p:sp>
    </p:spTree>
    <p:extLst>
      <p:ext uri="{BB962C8B-B14F-4D97-AF65-F5344CB8AC3E}">
        <p14:creationId xmlns:p14="http://schemas.microsoft.com/office/powerpoint/2010/main" val="176062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OURCEPROFILE" val="D:\WINNT\System32\spool\DRIVERS\COLOR\c840i1_sams_d65_fb_2.icc"/>
  <p:tag name="DESTINATIONPROFILE" val="D:\WINNT\System32\spool\DRIVERS\COLOR\Projector_16.08.2005_3_hab.icc"/>
  <p:tag name="RI" val="0"/>
  <p:tag name="VIEW" val="MONITOR"/>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1$$&#10;&#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2$$&#10;&#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3$$&#10;&#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v &amp;= \int_\Omega c(x) f(x) \; dx \\&#10;  &amp;= \int_{\Omega_1} \dots + \int_{\Omega_2} \dots + \int_{\Omega_3} \dots&#10;\end{align*}&#10;&#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v &amp;= \int_\Omega c(x) f(x) \; dx&#10;\end{align*}&#10;&#10;&#10;\end{document}"/>
  <p:tag name="IGUANATEXSIZE" val="3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v = \frac{\sum_i c(x_i) f(x_i)}{\sum_i f(x_i)}$$&#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x)$$&#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x)$$&#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v &amp;= \int_\Omega c(x) f(x) \; dx \\&#10;  &amp;= \int_{\Omega_1} \dots - \int_{\Omega_2} \dots + \int_{\Omega_3} \dots&#10;\end{align*}&#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1$$&#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v = \frac{\sum_i c(x_i) f(x_i)}{\sum_i f(x_i)}$$&#10;&#10;&#10;\end{document}"/>
  <p:tag name="IGUANATEXSIZE" val="3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2$$&#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3$$&#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v &amp;= \int_\Omega c(x) f(x) \; dx \\&#10;\end{align*}&#10;&#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v_\text{blue} &amp;= \int_{\Omega_1} \ldots + \int_{\Omega_2} \ldots \\&#10; &amp;- \int_{\Omega_3} \ldots + \int_{\Omega_4} \ldots &#10;\end{align*}&#10;&#10;&#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v = v_\text{red} + v_\text{blue}&#10;\end{align*}&#10;&#10;&#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4$$&#10;&#10;&#10;\end{document}"/>
  <p:tag name="IGUANATEXSIZE" val="3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1$$&#10;&#10;&#10;\end{document}"/>
  <p:tag name="IGUANATEXSIZE" val="3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2$$&#10;&#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3$$&#10;&#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x)$$&#10;&#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x)$$&#10;&#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v = \phantom{\frac{\sum_i c(x_i) f(x_i)}{\sum_i f(x_i)}}$$&#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v = \frac{\sum_i c(x_i) f(x_i)}{\sum_i f(x_i)}$$&#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x)$$&#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x)$$&#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10;&#10;&#10;\end{document}"/>
  <p:tag name="IGUANATEXSIZE" val="30"/>
</p:tagLst>
</file>

<file path=ppt/theme/theme1.xml><?xml version="1.0" encoding="utf-8"?>
<a:theme xmlns:a="http://schemas.openxmlformats.org/drawingml/2006/main" name="Blends">
  <a:themeElements>
    <a:clrScheme name="General Insti Colors">
      <a:dk1>
        <a:srgbClr val="000000"/>
      </a:dk1>
      <a:lt1>
        <a:srgbClr val="FFFFFF"/>
      </a:lt1>
      <a:dk2>
        <a:srgbClr val="FFFFFF"/>
      </a:dk2>
      <a:lt2>
        <a:srgbClr val="FFFFFF"/>
      </a:lt2>
      <a:accent1>
        <a:srgbClr val="2AA3D8"/>
      </a:accent1>
      <a:accent2>
        <a:srgbClr val="C32D9B"/>
      </a:accent2>
      <a:accent3>
        <a:srgbClr val="FFFFFF"/>
      </a:accent3>
      <a:accent4>
        <a:srgbClr val="000000"/>
      </a:accent4>
      <a:accent5>
        <a:srgbClr val="ACCEE9"/>
      </a:accent5>
      <a:accent6>
        <a:srgbClr val="B0288C"/>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FFFFFF"/>
        </a:dk2>
        <a:lt2>
          <a:srgbClr val="5F5F5F"/>
        </a:lt2>
        <a:accent1>
          <a:srgbClr val="2AA3D8"/>
        </a:accent1>
        <a:accent2>
          <a:srgbClr val="C32D9B"/>
        </a:accent2>
        <a:accent3>
          <a:srgbClr val="FFFFFF"/>
        </a:accent3>
        <a:accent4>
          <a:srgbClr val="000000"/>
        </a:accent4>
        <a:accent5>
          <a:srgbClr val="ACCEE9"/>
        </a:accent5>
        <a:accent6>
          <a:srgbClr val="B0288C"/>
        </a:accent6>
        <a:hlink>
          <a:srgbClr val="FF0000"/>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11</Pages>
  <Words>4827</Words>
  <Application>Microsoft Office PowerPoint</Application>
  <PresentationFormat>Custom</PresentationFormat>
  <Paragraphs>712</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Blends</vt:lpstr>
      <vt:lpstr>Analytic Visibility on the GPU</vt:lpstr>
      <vt:lpstr>Motivation</vt:lpstr>
      <vt:lpstr>Motivation</vt:lpstr>
      <vt:lpstr>Motivation</vt:lpstr>
      <vt:lpstr>Overview</vt:lpstr>
      <vt:lpstr>Related Work – Analytic Filtering</vt:lpstr>
      <vt:lpstr>Overview</vt:lpstr>
      <vt:lpstr>Related Work - Visibility</vt:lpstr>
      <vt:lpstr>Overview</vt:lpstr>
      <vt:lpstr>Analytic Filtering</vt:lpstr>
      <vt:lpstr>Analytic Filtering</vt:lpstr>
      <vt:lpstr>Analytic Filtering</vt:lpstr>
      <vt:lpstr>Analytic Filtering</vt:lpstr>
      <vt:lpstr>Visibility Stage</vt:lpstr>
      <vt:lpstr>Pipeline - Visibility</vt:lpstr>
      <vt:lpstr>Intersection</vt:lpstr>
      <vt:lpstr>Intersection</vt:lpstr>
      <vt:lpstr>Intersection</vt:lpstr>
      <vt:lpstr>Hidden Line Elimination</vt:lpstr>
      <vt:lpstr>Hidden Line Elimination</vt:lpstr>
      <vt:lpstr>Hidden Line Elimination</vt:lpstr>
      <vt:lpstr>Hidden Line Elimination</vt:lpstr>
      <vt:lpstr>Hidden Line Elimination</vt:lpstr>
      <vt:lpstr>Hidden Line Elimination</vt:lpstr>
      <vt:lpstr>Hidden Line Elimination</vt:lpstr>
      <vt:lpstr>Boundary Completion</vt:lpstr>
      <vt:lpstr>Boundary Completion</vt:lpstr>
      <vt:lpstr>Visibility Stage</vt:lpstr>
      <vt:lpstr>Integration</vt:lpstr>
      <vt:lpstr>Result - Spikes</vt:lpstr>
      <vt:lpstr>Timings</vt:lpstr>
      <vt:lpstr>Result - Zoneplates</vt:lpstr>
      <vt:lpstr>Future work</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2009-05-18T22:11:47Z</dcterms:created>
  <dcterms:modified xsi:type="dcterms:W3CDTF">2013-07-30T14:12:31Z</dcterms:modified>
</cp:coreProperties>
</file>