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8"/>
  </p:notesMasterIdLst>
  <p:sldIdLst>
    <p:sldId id="256" r:id="rId3"/>
    <p:sldId id="275" r:id="rId4"/>
    <p:sldId id="277" r:id="rId5"/>
    <p:sldId id="271" r:id="rId6"/>
    <p:sldId id="278" r:id="rId7"/>
    <p:sldId id="280" r:id="rId8"/>
    <p:sldId id="281" r:id="rId9"/>
    <p:sldId id="279" r:id="rId10"/>
    <p:sldId id="283" r:id="rId11"/>
    <p:sldId id="294" r:id="rId12"/>
    <p:sldId id="273" r:id="rId13"/>
    <p:sldId id="282" r:id="rId14"/>
    <p:sldId id="274" r:id="rId15"/>
    <p:sldId id="270" r:id="rId16"/>
    <p:sldId id="292" r:id="rId17"/>
    <p:sldId id="284" r:id="rId18"/>
    <p:sldId id="285" r:id="rId19"/>
    <p:sldId id="288" r:id="rId20"/>
    <p:sldId id="289" r:id="rId21"/>
    <p:sldId id="290" r:id="rId22"/>
    <p:sldId id="291" r:id="rId23"/>
    <p:sldId id="286" r:id="rId24"/>
    <p:sldId id="287" r:id="rId25"/>
    <p:sldId id="269" r:id="rId26"/>
    <p:sldId id="293" r:id="rId27"/>
  </p:sldIdLst>
  <p:sldSz cx="9906000" cy="6858000" type="A4"/>
  <p:notesSz cx="6858000" cy="9144000"/>
  <p:defaultTextStyle>
    <a:defPPr>
      <a:defRPr lang="en-US"/>
    </a:defPPr>
    <a:lvl1pPr algn="l" rtl="0" fontAlgn="base">
      <a:lnSpc>
        <a:spcPct val="80000"/>
      </a:lnSpc>
      <a:spcBef>
        <a:spcPts val="2357"/>
      </a:spcBef>
      <a:spcAft>
        <a:spcPct val="0"/>
      </a:spcAft>
      <a:buClr>
        <a:schemeClr val="accent1"/>
      </a:buClr>
      <a:buSzPct val="85000"/>
      <a:buFont typeface="Wingdings 2" pitchFamily="18" charset="2"/>
      <a:defRPr sz="2700" kern="1200">
        <a:solidFill>
          <a:schemeClr val="tx1"/>
        </a:solidFill>
        <a:latin typeface="Calibri" pitchFamily="34" charset="0"/>
        <a:ea typeface="ヒラギノ角ゴ ProN W6" pitchFamily="-32" charset="-128"/>
        <a:cs typeface="+mn-cs"/>
        <a:sym typeface="Calibri Bold" pitchFamily="-32" charset="0"/>
      </a:defRPr>
    </a:lvl1pPr>
    <a:lvl2pPr marL="336774" algn="l" rtl="0" fontAlgn="base">
      <a:lnSpc>
        <a:spcPct val="80000"/>
      </a:lnSpc>
      <a:spcBef>
        <a:spcPts val="2357"/>
      </a:spcBef>
      <a:spcAft>
        <a:spcPct val="0"/>
      </a:spcAft>
      <a:buClr>
        <a:schemeClr val="accent1"/>
      </a:buClr>
      <a:buSzPct val="85000"/>
      <a:buFont typeface="Wingdings 2" pitchFamily="18" charset="2"/>
      <a:defRPr sz="2700" kern="1200">
        <a:solidFill>
          <a:schemeClr val="tx1"/>
        </a:solidFill>
        <a:latin typeface="Calibri" pitchFamily="34" charset="0"/>
        <a:ea typeface="ヒラギノ角ゴ ProN W6" pitchFamily="-32" charset="-128"/>
        <a:cs typeface="+mn-cs"/>
        <a:sym typeface="Calibri Bold" pitchFamily="-32" charset="0"/>
      </a:defRPr>
    </a:lvl2pPr>
    <a:lvl3pPr marL="673547" algn="l" rtl="0" fontAlgn="base">
      <a:lnSpc>
        <a:spcPct val="80000"/>
      </a:lnSpc>
      <a:spcBef>
        <a:spcPts val="2357"/>
      </a:spcBef>
      <a:spcAft>
        <a:spcPct val="0"/>
      </a:spcAft>
      <a:buClr>
        <a:schemeClr val="accent1"/>
      </a:buClr>
      <a:buSzPct val="85000"/>
      <a:buFont typeface="Wingdings 2" pitchFamily="18" charset="2"/>
      <a:defRPr sz="2700" kern="1200">
        <a:solidFill>
          <a:schemeClr val="tx1"/>
        </a:solidFill>
        <a:latin typeface="Calibri" pitchFamily="34" charset="0"/>
        <a:ea typeface="ヒラギノ角ゴ ProN W6" pitchFamily="-32" charset="-128"/>
        <a:cs typeface="+mn-cs"/>
        <a:sym typeface="Calibri Bold" pitchFamily="-32" charset="0"/>
      </a:defRPr>
    </a:lvl3pPr>
    <a:lvl4pPr marL="1010321" algn="l" rtl="0" fontAlgn="base">
      <a:lnSpc>
        <a:spcPct val="80000"/>
      </a:lnSpc>
      <a:spcBef>
        <a:spcPts val="2357"/>
      </a:spcBef>
      <a:spcAft>
        <a:spcPct val="0"/>
      </a:spcAft>
      <a:buClr>
        <a:schemeClr val="accent1"/>
      </a:buClr>
      <a:buSzPct val="85000"/>
      <a:buFont typeface="Wingdings 2" pitchFamily="18" charset="2"/>
      <a:defRPr sz="2700" kern="1200">
        <a:solidFill>
          <a:schemeClr val="tx1"/>
        </a:solidFill>
        <a:latin typeface="Calibri" pitchFamily="34" charset="0"/>
        <a:ea typeface="ヒラギノ角ゴ ProN W6" pitchFamily="-32" charset="-128"/>
        <a:cs typeface="+mn-cs"/>
        <a:sym typeface="Calibri Bold" pitchFamily="-32" charset="0"/>
      </a:defRPr>
    </a:lvl4pPr>
    <a:lvl5pPr marL="1347094" algn="l" rtl="0" fontAlgn="base">
      <a:lnSpc>
        <a:spcPct val="80000"/>
      </a:lnSpc>
      <a:spcBef>
        <a:spcPts val="2357"/>
      </a:spcBef>
      <a:spcAft>
        <a:spcPct val="0"/>
      </a:spcAft>
      <a:buClr>
        <a:schemeClr val="accent1"/>
      </a:buClr>
      <a:buSzPct val="85000"/>
      <a:buFont typeface="Wingdings 2" pitchFamily="18" charset="2"/>
      <a:defRPr sz="2700" kern="1200">
        <a:solidFill>
          <a:schemeClr val="tx1"/>
        </a:solidFill>
        <a:latin typeface="Calibri" pitchFamily="34" charset="0"/>
        <a:ea typeface="ヒラギノ角ゴ ProN W6" pitchFamily="-32" charset="-128"/>
        <a:cs typeface="+mn-cs"/>
        <a:sym typeface="Calibri Bold" pitchFamily="-32" charset="0"/>
      </a:defRPr>
    </a:lvl5pPr>
    <a:lvl6pPr marL="1683868" algn="l" defTabSz="673547" rtl="0" eaLnBrk="1" latinLnBrk="0" hangingPunct="1">
      <a:defRPr sz="2700" kern="1200">
        <a:solidFill>
          <a:schemeClr val="tx1"/>
        </a:solidFill>
        <a:latin typeface="Calibri" pitchFamily="34" charset="0"/>
        <a:ea typeface="ヒラギノ角ゴ ProN W6" pitchFamily="-32" charset="-128"/>
        <a:cs typeface="+mn-cs"/>
        <a:sym typeface="Calibri Bold" pitchFamily="-32" charset="0"/>
      </a:defRPr>
    </a:lvl6pPr>
    <a:lvl7pPr marL="2020641" algn="l" defTabSz="673547" rtl="0" eaLnBrk="1" latinLnBrk="0" hangingPunct="1">
      <a:defRPr sz="2700" kern="1200">
        <a:solidFill>
          <a:schemeClr val="tx1"/>
        </a:solidFill>
        <a:latin typeface="Calibri" pitchFamily="34" charset="0"/>
        <a:ea typeface="ヒラギノ角ゴ ProN W6" pitchFamily="-32" charset="-128"/>
        <a:cs typeface="+mn-cs"/>
        <a:sym typeface="Calibri Bold" pitchFamily="-32" charset="0"/>
      </a:defRPr>
    </a:lvl7pPr>
    <a:lvl8pPr marL="2357415" algn="l" defTabSz="673547" rtl="0" eaLnBrk="1" latinLnBrk="0" hangingPunct="1">
      <a:defRPr sz="2700" kern="1200">
        <a:solidFill>
          <a:schemeClr val="tx1"/>
        </a:solidFill>
        <a:latin typeface="Calibri" pitchFamily="34" charset="0"/>
        <a:ea typeface="ヒラギノ角ゴ ProN W6" pitchFamily="-32" charset="-128"/>
        <a:cs typeface="+mn-cs"/>
        <a:sym typeface="Calibri Bold" pitchFamily="-32" charset="0"/>
      </a:defRPr>
    </a:lvl8pPr>
    <a:lvl9pPr marL="2694188" algn="l" defTabSz="673547" rtl="0" eaLnBrk="1" latinLnBrk="0" hangingPunct="1">
      <a:defRPr sz="2700" kern="1200">
        <a:solidFill>
          <a:schemeClr val="tx1"/>
        </a:solidFill>
        <a:latin typeface="Calibri" pitchFamily="34" charset="0"/>
        <a:ea typeface="ヒラギノ角ゴ ProN W6" pitchFamily="-32" charset="-128"/>
        <a:cs typeface="+mn-cs"/>
        <a:sym typeface="Calibri Bold" pitchFamily="-32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D63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5" autoAdjust="0"/>
    <p:restoredTop sz="94771" autoAdjust="0"/>
  </p:normalViewPr>
  <p:slideViewPr>
    <p:cSldViewPr>
      <p:cViewPr>
        <p:scale>
          <a:sx n="154" d="100"/>
          <a:sy n="154" d="100"/>
        </p:scale>
        <p:origin x="-1218" y="-61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ヒラギノ角ゴ ProN W3" pitchFamily="-32" charset="-128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ヒラギノ角ゴ ProN W3" pitchFamily="-32" charset="-128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ヒラギノ角ゴ ProN W3" pitchFamily="-32" charset="-128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ヒラギノ角ゴ ProN W3" pitchFamily="-32" charset="-128"/>
                <a:sym typeface="Arial" charset="0"/>
              </a:defRPr>
            </a:lvl1pPr>
          </a:lstStyle>
          <a:p>
            <a:pPr>
              <a:defRPr/>
            </a:pPr>
            <a:fld id="{F7DDD3E5-FDD9-405D-B7A8-2634958D9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2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1pPr>
    <a:lvl2pPr marL="336774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2pPr>
    <a:lvl3pPr marL="673547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3pPr>
    <a:lvl4pPr marL="1010321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4pPr>
    <a:lvl5pPr marL="1347094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5pPr>
    <a:lvl6pPr marL="1683868" algn="l" defTabSz="67354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20641" algn="l" defTabSz="67354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57415" algn="l" defTabSz="67354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94188" algn="l" defTabSz="67354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A7B84-D43A-4070-AD83-CA9A11B8D62D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1268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ECDDB-FFC3-4D38-8B11-2D1E527598D2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6388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D5CEA-5D56-4A29-9FC4-A676D1EAADD5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09563" y="4679156"/>
            <a:ext cx="9286875" cy="0"/>
          </a:xfrm>
          <a:prstGeom prst="line">
            <a:avLst/>
          </a:prstGeom>
          <a:noFill/>
          <a:ln w="50800">
            <a:solidFill>
              <a:srgbClr val="B1CF21"/>
            </a:solidFill>
            <a:round/>
            <a:headEnd/>
            <a:tailEnd/>
          </a:ln>
        </p:spPr>
        <p:txBody>
          <a:bodyPr lIns="67355" tIns="33677" rIns="67355" bIns="33677"/>
          <a:lstStyle/>
          <a:p>
            <a:pPr>
              <a:defRPr/>
            </a:pPr>
            <a:endParaRPr lang="en-GB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4559" y="2303859"/>
            <a:ext cx="8416230" cy="208954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09117" y="4929188"/>
            <a:ext cx="6907113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0256" y="6286280"/>
            <a:ext cx="1588926" cy="46322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4964906"/>
            <a:ext cx="4275832" cy="16073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1043" y="4964906"/>
            <a:ext cx="4275832" cy="16073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Calibri" pitchFamily="34" charset="0"/>
              </a:defRPr>
            </a:lvl1pPr>
            <a:lvl3pPr>
              <a:defRPr b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7429501" y="6409260"/>
            <a:ext cx="403882" cy="32146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D4A16-7479-485F-B261-F4E2BAEA3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800" y="1352848"/>
            <a:ext cx="4468099" cy="473273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9985" y="1352848"/>
            <a:ext cx="4468100" cy="473273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AA750-31CA-4EE4-AECA-E3DFDCE4F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4" y="274588"/>
            <a:ext cx="891443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784" y="1534791"/>
            <a:ext cx="4376198" cy="6395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6774" indent="0">
              <a:buNone/>
              <a:defRPr sz="1500" b="1"/>
            </a:lvl2pPr>
            <a:lvl3pPr marL="673547" indent="0">
              <a:buNone/>
              <a:defRPr sz="1300" b="1"/>
            </a:lvl3pPr>
            <a:lvl4pPr marL="1010321" indent="0">
              <a:buNone/>
              <a:defRPr sz="1200" b="1"/>
            </a:lvl4pPr>
            <a:lvl5pPr marL="1347094" indent="0">
              <a:buNone/>
              <a:defRPr sz="1200" b="1"/>
            </a:lvl5pPr>
            <a:lvl6pPr marL="1683868" indent="0">
              <a:buNone/>
              <a:defRPr sz="1200" b="1"/>
            </a:lvl6pPr>
            <a:lvl7pPr marL="2020641" indent="0">
              <a:buNone/>
              <a:defRPr sz="1200" b="1"/>
            </a:lvl7pPr>
            <a:lvl8pPr marL="2357415" indent="0">
              <a:buNone/>
              <a:defRPr sz="1200" b="1"/>
            </a:lvl8pPr>
            <a:lvl9pPr marL="2694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784" y="2174379"/>
            <a:ext cx="4376198" cy="395138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1601" y="1534791"/>
            <a:ext cx="4378616" cy="6395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6774" indent="0">
              <a:buNone/>
              <a:defRPr sz="1500" b="1"/>
            </a:lvl2pPr>
            <a:lvl3pPr marL="673547" indent="0">
              <a:buNone/>
              <a:defRPr sz="1300" b="1"/>
            </a:lvl3pPr>
            <a:lvl4pPr marL="1010321" indent="0">
              <a:buNone/>
              <a:defRPr sz="1200" b="1"/>
            </a:lvl4pPr>
            <a:lvl5pPr marL="1347094" indent="0">
              <a:buNone/>
              <a:defRPr sz="1200" b="1"/>
            </a:lvl5pPr>
            <a:lvl6pPr marL="1683868" indent="0">
              <a:buNone/>
              <a:defRPr sz="1200" b="1"/>
            </a:lvl6pPr>
            <a:lvl7pPr marL="2020641" indent="0">
              <a:buNone/>
              <a:defRPr sz="1200" b="1"/>
            </a:lvl7pPr>
            <a:lvl8pPr marL="2357415" indent="0">
              <a:buNone/>
              <a:defRPr sz="1200" b="1"/>
            </a:lvl8pPr>
            <a:lvl9pPr marL="2694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1601" y="2174379"/>
            <a:ext cx="4378616" cy="395138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31330-3B0B-43F3-A057-32763F295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CABC6-EA0A-4A58-AD6D-FC6212314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E6502-54BF-48BD-A177-EA97DC1C7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19125" y="2384227"/>
            <a:ext cx="8667750" cy="200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Calibri Bold" pitchFamily="-32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9125" y="4964906"/>
            <a:ext cx="8667750" cy="16073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7419" tIns="37419" rIns="37419" bIns="3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Calibri Bold" pitchFamily="-32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Calibri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Calibri Bold" pitchFamily="-32" charset="0"/>
              </a:rPr>
              <a:t>Third level</a:t>
            </a:r>
          </a:p>
          <a:p>
            <a:pPr lvl="3"/>
            <a:r>
              <a:rPr lang="en-US" dirty="0" smtClean="0">
                <a:sym typeface="Calibri" pitchFamily="34" charset="0"/>
              </a:rPr>
              <a:t>Fourth level</a:t>
            </a:r>
          </a:p>
          <a:p>
            <a:pPr lvl="4"/>
            <a:r>
              <a:rPr lang="en-US" dirty="0" smtClean="0">
                <a:sym typeface="Calibri Bold" pitchFamily="-32" charset="0"/>
              </a:rPr>
              <a:t>Fifth level</a:t>
            </a:r>
          </a:p>
        </p:txBody>
      </p:sp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309563" y="4679156"/>
            <a:ext cx="9286875" cy="0"/>
          </a:xfrm>
          <a:prstGeom prst="line">
            <a:avLst/>
          </a:prstGeom>
          <a:noFill/>
          <a:ln w="50800">
            <a:solidFill>
              <a:srgbClr val="B1CF21"/>
            </a:solidFill>
            <a:round/>
            <a:headEnd/>
            <a:tailEnd/>
          </a:ln>
        </p:spPr>
        <p:txBody>
          <a:bodyPr lIns="67355" tIns="33677" rIns="67355" bIns="33677"/>
          <a:lstStyle/>
          <a:p>
            <a:pPr>
              <a:defRPr/>
            </a:pPr>
            <a:endParaRPr lang="en-GB"/>
          </a:p>
        </p:txBody>
      </p: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0256" y="6286280"/>
            <a:ext cx="1588926" cy="46322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696" r:id="rId2"/>
    <p:sldLayoutId id="2147483698" r:id="rId3"/>
  </p:sldLayoutIdLst>
  <p:transition/>
  <p:txStyles>
    <p:titleStyle>
      <a:lvl1pPr algn="ctr" rtl="0" eaLnBrk="0" fontAlgn="base" hangingPunct="0">
        <a:lnSpc>
          <a:spcPct val="80000"/>
        </a:lnSpc>
        <a:spcBef>
          <a:spcPts val="221"/>
        </a:spcBef>
        <a:spcAft>
          <a:spcPct val="0"/>
        </a:spcAft>
        <a:defRPr sz="4400" b="1">
          <a:solidFill>
            <a:srgbClr val="282828"/>
          </a:solidFill>
          <a:latin typeface="Calibri" pitchFamily="34" charset="0"/>
          <a:ea typeface="+mj-ea"/>
          <a:cs typeface="+mj-cs"/>
          <a:sym typeface="Calibri Bold" pitchFamily="-32" charset="0"/>
        </a:defRPr>
      </a:lvl1pPr>
      <a:lvl2pPr algn="ctr" rtl="0" eaLnBrk="0" fontAlgn="base" hangingPunct="0">
        <a:lnSpc>
          <a:spcPct val="80000"/>
        </a:lnSpc>
        <a:spcBef>
          <a:spcPts val="221"/>
        </a:spcBef>
        <a:spcAft>
          <a:spcPct val="0"/>
        </a:spcAft>
        <a:defRPr sz="4400">
          <a:solidFill>
            <a:srgbClr val="282828"/>
          </a:solidFill>
          <a:latin typeface="Calibri Bold" pitchFamily="-32" charset="0"/>
          <a:ea typeface="ヒラギノ角ゴ ProN W6" pitchFamily="-32" charset="-128"/>
          <a:sym typeface="Calibri Bold" pitchFamily="-32" charset="0"/>
        </a:defRPr>
      </a:lvl2pPr>
      <a:lvl3pPr algn="ctr" rtl="0" eaLnBrk="0" fontAlgn="base" hangingPunct="0">
        <a:lnSpc>
          <a:spcPct val="80000"/>
        </a:lnSpc>
        <a:spcBef>
          <a:spcPts val="221"/>
        </a:spcBef>
        <a:spcAft>
          <a:spcPct val="0"/>
        </a:spcAft>
        <a:defRPr sz="4400">
          <a:solidFill>
            <a:srgbClr val="282828"/>
          </a:solidFill>
          <a:latin typeface="Calibri Bold" pitchFamily="-32" charset="0"/>
          <a:ea typeface="ヒラギノ角ゴ ProN W6" pitchFamily="-32" charset="-128"/>
          <a:sym typeface="Calibri Bold" pitchFamily="-32" charset="0"/>
        </a:defRPr>
      </a:lvl3pPr>
      <a:lvl4pPr algn="ctr" rtl="0" eaLnBrk="0" fontAlgn="base" hangingPunct="0">
        <a:lnSpc>
          <a:spcPct val="80000"/>
        </a:lnSpc>
        <a:spcBef>
          <a:spcPts val="221"/>
        </a:spcBef>
        <a:spcAft>
          <a:spcPct val="0"/>
        </a:spcAft>
        <a:defRPr sz="4400">
          <a:solidFill>
            <a:srgbClr val="282828"/>
          </a:solidFill>
          <a:latin typeface="Calibri Bold" pitchFamily="-32" charset="0"/>
          <a:ea typeface="ヒラギノ角ゴ ProN W6" pitchFamily="-32" charset="-128"/>
          <a:sym typeface="Calibri Bold" pitchFamily="-32" charset="0"/>
        </a:defRPr>
      </a:lvl4pPr>
      <a:lvl5pPr algn="ctr" rtl="0" eaLnBrk="0" fontAlgn="base" hangingPunct="0">
        <a:lnSpc>
          <a:spcPct val="80000"/>
        </a:lnSpc>
        <a:spcBef>
          <a:spcPts val="221"/>
        </a:spcBef>
        <a:spcAft>
          <a:spcPct val="0"/>
        </a:spcAft>
        <a:defRPr sz="4400">
          <a:solidFill>
            <a:srgbClr val="282828"/>
          </a:solidFill>
          <a:latin typeface="Calibri Bold" pitchFamily="-32" charset="0"/>
          <a:ea typeface="ヒラギノ角ゴ ProN W6" pitchFamily="-32" charset="-128"/>
          <a:sym typeface="Calibri Bold" pitchFamily="-32" charset="0"/>
        </a:defRPr>
      </a:lvl5pPr>
      <a:lvl6pPr marL="336774" algn="ctr" rtl="0" fontAlgn="base">
        <a:lnSpc>
          <a:spcPct val="80000"/>
        </a:lnSpc>
        <a:spcBef>
          <a:spcPts val="221"/>
        </a:spcBef>
        <a:spcAft>
          <a:spcPct val="0"/>
        </a:spcAft>
        <a:defRPr sz="4400">
          <a:solidFill>
            <a:srgbClr val="282828"/>
          </a:solidFill>
          <a:latin typeface="Calibri Bold" pitchFamily="-32" charset="0"/>
          <a:ea typeface="ヒラギノ角ゴ ProN W6" pitchFamily="-32" charset="-128"/>
          <a:sym typeface="Calibri Bold" pitchFamily="-32" charset="0"/>
        </a:defRPr>
      </a:lvl6pPr>
      <a:lvl7pPr marL="673547" algn="ctr" rtl="0" fontAlgn="base">
        <a:lnSpc>
          <a:spcPct val="80000"/>
        </a:lnSpc>
        <a:spcBef>
          <a:spcPts val="221"/>
        </a:spcBef>
        <a:spcAft>
          <a:spcPct val="0"/>
        </a:spcAft>
        <a:defRPr sz="4400">
          <a:solidFill>
            <a:srgbClr val="282828"/>
          </a:solidFill>
          <a:latin typeface="Calibri Bold" pitchFamily="-32" charset="0"/>
          <a:ea typeface="ヒラギノ角ゴ ProN W6" pitchFamily="-32" charset="-128"/>
          <a:sym typeface="Calibri Bold" pitchFamily="-32" charset="0"/>
        </a:defRPr>
      </a:lvl7pPr>
      <a:lvl8pPr marL="1010321" algn="ctr" rtl="0" fontAlgn="base">
        <a:lnSpc>
          <a:spcPct val="80000"/>
        </a:lnSpc>
        <a:spcBef>
          <a:spcPts val="221"/>
        </a:spcBef>
        <a:spcAft>
          <a:spcPct val="0"/>
        </a:spcAft>
        <a:defRPr sz="4400">
          <a:solidFill>
            <a:srgbClr val="282828"/>
          </a:solidFill>
          <a:latin typeface="Calibri Bold" pitchFamily="-32" charset="0"/>
          <a:ea typeface="ヒラギノ角ゴ ProN W6" pitchFamily="-32" charset="-128"/>
          <a:sym typeface="Calibri Bold" pitchFamily="-32" charset="0"/>
        </a:defRPr>
      </a:lvl8pPr>
      <a:lvl9pPr marL="1347094" algn="ctr" rtl="0" fontAlgn="base">
        <a:lnSpc>
          <a:spcPct val="80000"/>
        </a:lnSpc>
        <a:spcBef>
          <a:spcPts val="221"/>
        </a:spcBef>
        <a:spcAft>
          <a:spcPct val="0"/>
        </a:spcAft>
        <a:defRPr sz="4400">
          <a:solidFill>
            <a:srgbClr val="282828"/>
          </a:solidFill>
          <a:latin typeface="Calibri Bold" pitchFamily="-32" charset="0"/>
          <a:ea typeface="ヒラギノ角ゴ ProN W6" pitchFamily="-32" charset="-128"/>
          <a:sym typeface="Calibri Bold" pitchFamily="-32" charset="0"/>
        </a:defRPr>
      </a:lvl9pPr>
    </p:titleStyle>
    <p:bodyStyle>
      <a:lvl1pPr marL="252580" indent="-252580" algn="ctr" rtl="0" eaLnBrk="0" fontAlgn="base" hangingPunct="0">
        <a:lnSpc>
          <a:spcPct val="80000"/>
        </a:lnSpc>
        <a:spcBef>
          <a:spcPts val="1768"/>
        </a:spcBef>
        <a:spcAft>
          <a:spcPct val="0"/>
        </a:spcAft>
        <a:defRPr sz="3200" b="1">
          <a:solidFill>
            <a:srgbClr val="515151"/>
          </a:solidFill>
          <a:latin typeface="Calibri" pitchFamily="34" charset="0"/>
          <a:ea typeface="+mn-ea"/>
          <a:cs typeface="+mn-cs"/>
          <a:sym typeface="Calibri Bold" pitchFamily="-32" charset="0"/>
        </a:defRPr>
      </a:lvl1pPr>
      <a:lvl2pPr marL="0" indent="0" algn="ctr" rtl="0" eaLnBrk="0" fontAlgn="base" hangingPunct="0">
        <a:lnSpc>
          <a:spcPct val="80000"/>
        </a:lnSpc>
        <a:spcBef>
          <a:spcPts val="1326"/>
        </a:spcBef>
        <a:spcAft>
          <a:spcPct val="0"/>
        </a:spcAft>
        <a:defRPr sz="2800" spc="-40" baseline="0">
          <a:solidFill>
            <a:srgbClr val="515151"/>
          </a:solidFill>
          <a:latin typeface="Calibri" pitchFamily="34" charset="0"/>
          <a:ea typeface="Calibri" pitchFamily="34" charset="0"/>
          <a:sym typeface="Calibri" pitchFamily="34" charset="0"/>
        </a:defRPr>
      </a:lvl2pPr>
      <a:lvl3pPr marL="0" indent="0" algn="ctr" rtl="0" eaLnBrk="0" fontAlgn="base" hangingPunct="0">
        <a:lnSpc>
          <a:spcPct val="80000"/>
        </a:lnSpc>
        <a:spcBef>
          <a:spcPts val="1326"/>
        </a:spcBef>
        <a:spcAft>
          <a:spcPct val="0"/>
        </a:spcAft>
        <a:defRPr sz="2600" b="1">
          <a:solidFill>
            <a:srgbClr val="515151"/>
          </a:solidFill>
          <a:latin typeface="Calibri" pitchFamily="34" charset="0"/>
          <a:ea typeface="+mn-ea"/>
          <a:sym typeface="Calibri Bold" pitchFamily="-32" charset="0"/>
        </a:defRPr>
      </a:lvl3pPr>
      <a:lvl4pPr marL="0" indent="0" algn="ctr" rtl="0" eaLnBrk="0" fontAlgn="base" hangingPunct="0">
        <a:lnSpc>
          <a:spcPct val="80000"/>
        </a:lnSpc>
        <a:spcBef>
          <a:spcPts val="1326"/>
        </a:spcBef>
        <a:spcAft>
          <a:spcPct val="0"/>
        </a:spcAft>
        <a:defRPr sz="2400" spc="-30" baseline="0">
          <a:solidFill>
            <a:srgbClr val="515151"/>
          </a:solidFill>
          <a:latin typeface="Calibri" pitchFamily="34" charset="0"/>
          <a:ea typeface="ヒラギノ角ゴ ProN W3" pitchFamily="-32" charset="-128"/>
          <a:sym typeface="Calibri" pitchFamily="34" charset="0"/>
        </a:defRPr>
      </a:lvl4pPr>
      <a:lvl5pPr marL="0" indent="0" algn="ctr" rtl="0" eaLnBrk="0" fontAlgn="base" hangingPunct="0">
        <a:lnSpc>
          <a:spcPct val="80000"/>
        </a:lnSpc>
        <a:spcBef>
          <a:spcPts val="884"/>
        </a:spcBef>
        <a:spcAft>
          <a:spcPct val="0"/>
        </a:spcAft>
        <a:defRPr sz="2400" b="1">
          <a:solidFill>
            <a:srgbClr val="515151"/>
          </a:solidFill>
          <a:latin typeface="+mn-lt"/>
          <a:ea typeface="+mn-ea"/>
          <a:sym typeface="Calibri Bold" pitchFamily="-32" charset="0"/>
        </a:defRPr>
      </a:lvl5pPr>
      <a:lvl6pPr marL="336774" algn="ctr" rtl="0" fontAlgn="base">
        <a:lnSpc>
          <a:spcPct val="80000"/>
        </a:lnSpc>
        <a:spcBef>
          <a:spcPts val="884"/>
        </a:spcBef>
        <a:spcAft>
          <a:spcPct val="0"/>
        </a:spcAft>
        <a:defRPr sz="2400">
          <a:solidFill>
            <a:srgbClr val="515151"/>
          </a:solidFill>
          <a:latin typeface="+mn-lt"/>
          <a:ea typeface="+mn-ea"/>
          <a:sym typeface="Calibri Bold" pitchFamily="-32" charset="0"/>
        </a:defRPr>
      </a:lvl6pPr>
      <a:lvl7pPr marL="673547" algn="ctr" rtl="0" fontAlgn="base">
        <a:lnSpc>
          <a:spcPct val="80000"/>
        </a:lnSpc>
        <a:spcBef>
          <a:spcPts val="884"/>
        </a:spcBef>
        <a:spcAft>
          <a:spcPct val="0"/>
        </a:spcAft>
        <a:defRPr sz="2400">
          <a:solidFill>
            <a:srgbClr val="515151"/>
          </a:solidFill>
          <a:latin typeface="+mn-lt"/>
          <a:ea typeface="+mn-ea"/>
          <a:sym typeface="Calibri Bold" pitchFamily="-32" charset="0"/>
        </a:defRPr>
      </a:lvl7pPr>
      <a:lvl8pPr marL="1010321" algn="ctr" rtl="0" fontAlgn="base">
        <a:lnSpc>
          <a:spcPct val="80000"/>
        </a:lnSpc>
        <a:spcBef>
          <a:spcPts val="884"/>
        </a:spcBef>
        <a:spcAft>
          <a:spcPct val="0"/>
        </a:spcAft>
        <a:defRPr sz="2400">
          <a:solidFill>
            <a:srgbClr val="515151"/>
          </a:solidFill>
          <a:latin typeface="+mn-lt"/>
          <a:ea typeface="+mn-ea"/>
          <a:sym typeface="Calibri Bold" pitchFamily="-32" charset="0"/>
        </a:defRPr>
      </a:lvl8pPr>
      <a:lvl9pPr marL="1347094" algn="ctr" rtl="0" fontAlgn="base">
        <a:lnSpc>
          <a:spcPct val="80000"/>
        </a:lnSpc>
        <a:spcBef>
          <a:spcPts val="884"/>
        </a:spcBef>
        <a:spcAft>
          <a:spcPct val="0"/>
        </a:spcAft>
        <a:defRPr sz="2400">
          <a:solidFill>
            <a:srgbClr val="515151"/>
          </a:solidFill>
          <a:latin typeface="+mn-lt"/>
          <a:ea typeface="+mn-ea"/>
          <a:sym typeface="Calibri Bold" pitchFamily="-32" charset="0"/>
        </a:defRPr>
      </a:lvl9pPr>
    </p:bodyStyle>
    <p:otherStyle>
      <a:defPPr>
        <a:defRPr lang="en-US"/>
      </a:defPPr>
      <a:lvl1pPr marL="0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6774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3547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0321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094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83868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20641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57415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94188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0256" y="6286280"/>
            <a:ext cx="1588926" cy="46322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9125" y="108039"/>
            <a:ext cx="8667750" cy="9565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7419" tIns="37419" rIns="37419" bIns="374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Calibri Bold" pitchFamily="-32" charset="0"/>
              </a:rPr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52848"/>
            <a:ext cx="8678485" cy="4732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7419" tIns="37419" rIns="37419" bIns="3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Calibri Bold" pitchFamily="-32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Calibri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Calibri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Calibri" pitchFamily="34" charset="0"/>
              </a:rPr>
              <a:t>Fourth level</a:t>
            </a:r>
          </a:p>
          <a:p>
            <a:pPr lvl="4"/>
            <a:r>
              <a:rPr lang="en-US" dirty="0" smtClean="0">
                <a:sym typeface="Calibri" pitchFamily="34" charset="0"/>
              </a:rPr>
              <a:t>Fifth level</a:t>
            </a:r>
          </a:p>
        </p:txBody>
      </p:sp>
      <p:sp>
        <p:nvSpPr>
          <p:cNvPr id="2" name="Rectangle 4"/>
          <p:cNvSpPr>
            <a:spLocks/>
          </p:cNvSpPr>
          <p:nvPr/>
        </p:nvSpPr>
        <p:spPr bwMode="auto">
          <a:xfrm>
            <a:off x="619125" y="6442947"/>
            <a:ext cx="2166938" cy="3359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63669" indent="-363669">
              <a:lnSpc>
                <a:spcPct val="113000"/>
              </a:lnSpc>
              <a:spcBef>
                <a:spcPct val="0"/>
              </a:spcBef>
              <a:buClrTx/>
              <a:buSzTx/>
              <a:buFontTx/>
              <a:buNone/>
              <a:tabLst>
                <a:tab pos="363669" algn="l"/>
                <a:tab pos="972901" algn="l"/>
                <a:tab pos="1945803" algn="l"/>
                <a:tab pos="2399511" algn="l"/>
              </a:tabLst>
              <a:defRPr/>
            </a:pPr>
            <a:r>
              <a:rPr lang="en-US" sz="1500" b="1" dirty="0" smtClean="0">
                <a:solidFill>
                  <a:srgbClr val="515151"/>
                </a:solidFill>
                <a:latin typeface="Calibri" pitchFamily="34" charset="0"/>
              </a:rPr>
              <a:t>Michael Schwärzler</a:t>
            </a:r>
            <a:endParaRPr lang="en-US" sz="1500" b="1" dirty="0">
              <a:solidFill>
                <a:srgbClr val="515151"/>
              </a:solidFill>
              <a:latin typeface="Calibri" pitchFamily="34" charset="0"/>
            </a:endParaRPr>
          </a:p>
        </p:txBody>
      </p:sp>
      <p:sp>
        <p:nvSpPr>
          <p:cNvPr id="2053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29501" y="6409358"/>
            <a:ext cx="403882" cy="321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7355" tIns="33677" rIns="67355" bIns="33677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16000"/>
              </a:lnSpc>
              <a:spcBef>
                <a:spcPct val="0"/>
              </a:spcBef>
              <a:buClrTx/>
              <a:buSzTx/>
              <a:buFontTx/>
              <a:buNone/>
              <a:tabLst>
                <a:tab pos="0" algn="l"/>
              </a:tabLst>
              <a:defRPr sz="1500" b="1">
                <a:solidFill>
                  <a:srgbClr val="515151"/>
                </a:solidFill>
                <a:latin typeface="Calibri" pitchFamily="34" charset="0"/>
                <a:sym typeface="Verdana" pitchFamily="34" charset="0"/>
              </a:defRPr>
            </a:lvl1pPr>
          </a:lstStyle>
          <a:p>
            <a:pPr>
              <a:defRPr/>
            </a:pPr>
            <a:fld id="{4BECAF30-8879-4CAA-A7E4-FA030EE4F7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2913032" y="6442947"/>
            <a:ext cx="4082355" cy="3359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ct val="113000"/>
              </a:lnSpc>
              <a:spcBef>
                <a:spcPct val="0"/>
              </a:spcBef>
              <a:buClrTx/>
              <a:buSzTx/>
              <a:buFontTx/>
              <a:buNone/>
              <a:tabLst>
                <a:tab pos="0" algn="l"/>
                <a:tab pos="915603" algn="l"/>
                <a:tab pos="1832376" algn="l"/>
                <a:tab pos="2747978" algn="l"/>
                <a:tab pos="3664751" algn="l"/>
                <a:tab pos="3978137" algn="l"/>
              </a:tabLst>
              <a:defRPr/>
            </a:pPr>
            <a:r>
              <a:rPr lang="en-US" sz="1500" b="1" dirty="0" smtClean="0">
                <a:solidFill>
                  <a:srgbClr val="515151"/>
                </a:solidFill>
                <a:latin typeface="Calibri" pitchFamily="34" charset="0"/>
              </a:rPr>
              <a:t>Adaptive Soft Shadows</a:t>
            </a:r>
            <a:endParaRPr lang="en-US" sz="1500" b="1" dirty="0">
              <a:solidFill>
                <a:srgbClr val="515151"/>
              </a:solidFill>
              <a:latin typeface="Calibri" pitchFamily="34" charset="0"/>
            </a:endParaRP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303517" y="1081142"/>
            <a:ext cx="9292921" cy="0"/>
          </a:xfrm>
          <a:prstGeom prst="line">
            <a:avLst/>
          </a:prstGeom>
          <a:noFill/>
          <a:ln w="50800">
            <a:solidFill>
              <a:srgbClr val="BFD630"/>
            </a:solidFill>
            <a:round/>
            <a:headEnd/>
            <a:tailEnd/>
          </a:ln>
        </p:spPr>
        <p:txBody>
          <a:bodyPr lIns="67355" tIns="33677" rIns="67355" bIns="33677"/>
          <a:lstStyle/>
          <a:p>
            <a:pPr>
              <a:defRPr/>
            </a:pPr>
            <a:endParaRPr lang="en-GB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303517" y="6313068"/>
            <a:ext cx="7609675" cy="0"/>
          </a:xfrm>
          <a:prstGeom prst="line">
            <a:avLst/>
          </a:prstGeom>
          <a:noFill/>
          <a:ln w="50800">
            <a:solidFill>
              <a:srgbClr val="BFD630"/>
            </a:solidFill>
            <a:round/>
            <a:headEnd/>
            <a:tailEnd/>
          </a:ln>
        </p:spPr>
        <p:txBody>
          <a:bodyPr lIns="67355" tIns="33677" rIns="67355" bIns="33677"/>
          <a:lstStyle/>
          <a:p>
            <a:pPr>
              <a:defRPr/>
            </a:pPr>
            <a:endParaRPr lang="en-GB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075004" y="3303985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37419" tIns="37419" rIns="37419" bIns="37419">
            <a:spAutoFit/>
          </a:bodyPr>
          <a:lstStyle/>
          <a:p>
            <a:pPr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9" r:id="rId2"/>
    <p:sldLayoutId id="2147483710" r:id="rId3"/>
    <p:sldLayoutId id="2147483711" r:id="rId4"/>
    <p:sldLayoutId id="2147483712" r:id="rId5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ea typeface="+mj-ea"/>
          <a:cs typeface="+mj-cs"/>
          <a:sym typeface="Calibri Bold" pitchFamily="-32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  <a:ea typeface="ヒラギノ角ゴ ProN W6" pitchFamily="-32" charset="-128"/>
          <a:sym typeface="Calibri Bold" pitchFamily="-32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  <a:ea typeface="ヒラギノ角ゴ ProN W6" pitchFamily="-32" charset="-128"/>
          <a:sym typeface="Calibri Bold" pitchFamily="-32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  <a:ea typeface="ヒラギノ角ゴ ProN W6" pitchFamily="-32" charset="-128"/>
          <a:sym typeface="Calibri Bold" pitchFamily="-32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  <a:ea typeface="ヒラギノ角ゴ ProN W6" pitchFamily="-32" charset="-128"/>
          <a:sym typeface="Calibri Bold" pitchFamily="-32" charset="0"/>
        </a:defRPr>
      </a:lvl5pPr>
      <a:lvl6pPr marL="336774" algn="l" rtl="0" fontAlgn="base">
        <a:lnSpc>
          <a:spcPct val="80000"/>
        </a:lnSpc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alibri Bold" pitchFamily="-32" charset="0"/>
          <a:ea typeface="ヒラギノ角ゴ ProN W6" pitchFamily="-32" charset="-128"/>
          <a:sym typeface="Calibri Bold" pitchFamily="-32" charset="0"/>
        </a:defRPr>
      </a:lvl6pPr>
      <a:lvl7pPr marL="673547" algn="l" rtl="0" fontAlgn="base">
        <a:lnSpc>
          <a:spcPct val="80000"/>
        </a:lnSpc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alibri Bold" pitchFamily="-32" charset="0"/>
          <a:ea typeface="ヒラギノ角ゴ ProN W6" pitchFamily="-32" charset="-128"/>
          <a:sym typeface="Calibri Bold" pitchFamily="-32" charset="0"/>
        </a:defRPr>
      </a:lvl7pPr>
      <a:lvl8pPr marL="1010321" algn="l" rtl="0" fontAlgn="base">
        <a:lnSpc>
          <a:spcPct val="80000"/>
        </a:lnSpc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alibri Bold" pitchFamily="-32" charset="0"/>
          <a:ea typeface="ヒラギノ角ゴ ProN W6" pitchFamily="-32" charset="-128"/>
          <a:sym typeface="Calibri Bold" pitchFamily="-32" charset="0"/>
        </a:defRPr>
      </a:lvl8pPr>
      <a:lvl9pPr marL="1347094" algn="l" rtl="0" fontAlgn="base">
        <a:lnSpc>
          <a:spcPct val="80000"/>
        </a:lnSpc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alibri Bold" pitchFamily="-32" charset="0"/>
          <a:ea typeface="ヒラギノ角ゴ ProN W6" pitchFamily="-32" charset="-128"/>
          <a:sym typeface="Calibri Bold" pitchFamily="-32" charset="0"/>
        </a:defRPr>
      </a:lvl9pPr>
    </p:titleStyle>
    <p:bodyStyle>
      <a:lvl1pPr marL="52388" indent="0" algn="l" rtl="0" eaLnBrk="0" fontAlgn="base" hangingPunct="0">
        <a:lnSpc>
          <a:spcPct val="80000"/>
        </a:lnSpc>
        <a:spcBef>
          <a:spcPts val="2357"/>
        </a:spcBef>
        <a:spcAft>
          <a:spcPct val="0"/>
        </a:spcAft>
        <a:buClr>
          <a:srgbClr val="BFD630"/>
        </a:buClr>
        <a:buFont typeface="Wingdings 2" pitchFamily="18" charset="2"/>
        <a:buNone/>
        <a:defRPr sz="2700" b="1">
          <a:solidFill>
            <a:schemeClr val="tx1"/>
          </a:solidFill>
          <a:latin typeface="Calibri" pitchFamily="34" charset="0"/>
          <a:ea typeface="+mn-ea"/>
          <a:cs typeface="+mn-cs"/>
          <a:sym typeface="Calibri Bold" pitchFamily="-32" charset="0"/>
        </a:defRPr>
      </a:lvl1pPr>
      <a:lvl2pPr marL="679450" indent="-366713" algn="l" rtl="0" eaLnBrk="0" fontAlgn="base" hangingPunct="0">
        <a:lnSpc>
          <a:spcPct val="80000"/>
        </a:lnSpc>
        <a:spcBef>
          <a:spcPts val="1547"/>
        </a:spcBef>
        <a:spcAft>
          <a:spcPct val="0"/>
        </a:spcAft>
        <a:buClr>
          <a:srgbClr val="BFD630"/>
        </a:buClr>
        <a:buSzPct val="100000"/>
        <a:buFont typeface="Wingdings 2" pitchFamily="18" charset="2"/>
        <a:buChar char="¡"/>
        <a:defRPr sz="2400" spc="-40" baseline="0">
          <a:solidFill>
            <a:schemeClr val="tx1"/>
          </a:solidFill>
          <a:latin typeface="Calibri" pitchFamily="34" charset="0"/>
          <a:ea typeface="ヒラギノ角ゴ ProN W3" pitchFamily="-32" charset="-128"/>
          <a:sym typeface="Calibri" pitchFamily="34" charset="0"/>
        </a:defRPr>
      </a:lvl2pPr>
      <a:lvl3pPr marL="1262063" indent="-322263" algn="l" rtl="0" eaLnBrk="0" fontAlgn="base" hangingPunct="0">
        <a:lnSpc>
          <a:spcPct val="80000"/>
        </a:lnSpc>
        <a:spcBef>
          <a:spcPts val="1547"/>
        </a:spcBef>
        <a:spcAft>
          <a:spcPct val="0"/>
        </a:spcAft>
        <a:buClr>
          <a:srgbClr val="BFD630"/>
        </a:buClr>
        <a:buSzPct val="100000"/>
        <a:buFont typeface="Wingdings 2" pitchFamily="18" charset="2"/>
        <a:buChar char="¡"/>
        <a:defRPr sz="2100" spc="-30" baseline="0">
          <a:solidFill>
            <a:schemeClr val="tx1"/>
          </a:solidFill>
          <a:latin typeface="Calibri" pitchFamily="34" charset="0"/>
          <a:ea typeface="ヒラギノ角ゴ ProN W3" pitchFamily="-32" charset="-128"/>
          <a:sym typeface="Calibri" pitchFamily="34" charset="0"/>
        </a:defRPr>
      </a:lvl3pPr>
      <a:lvl4pPr marL="1846263" indent="-322263" algn="l" rtl="0" eaLnBrk="0" fontAlgn="base" hangingPunct="0">
        <a:lnSpc>
          <a:spcPct val="80000"/>
        </a:lnSpc>
        <a:spcBef>
          <a:spcPts val="1326"/>
        </a:spcBef>
        <a:spcAft>
          <a:spcPct val="0"/>
        </a:spcAft>
        <a:buClr>
          <a:srgbClr val="BFD630"/>
        </a:buClr>
        <a:buSzPct val="100000"/>
        <a:buFont typeface="Wingdings 2" pitchFamily="18" charset="2"/>
        <a:buChar char="¡"/>
        <a:defRPr sz="1900" spc="-20" baseline="0">
          <a:solidFill>
            <a:schemeClr val="tx1"/>
          </a:solidFill>
          <a:latin typeface="Calibri" pitchFamily="34" charset="0"/>
          <a:ea typeface="ヒラギノ角ゴ ProN W3" pitchFamily="-32" charset="-128"/>
          <a:sym typeface="Calibri" pitchFamily="34" charset="0"/>
        </a:defRPr>
      </a:lvl4pPr>
      <a:lvl5pPr marL="2378075" indent="-261938" algn="l" rtl="0" eaLnBrk="0" fontAlgn="base" hangingPunct="0">
        <a:lnSpc>
          <a:spcPct val="80000"/>
        </a:lnSpc>
        <a:spcBef>
          <a:spcPts val="1031"/>
        </a:spcBef>
        <a:spcAft>
          <a:spcPct val="0"/>
        </a:spcAft>
        <a:buClr>
          <a:srgbClr val="BFD630"/>
        </a:buClr>
        <a:buSzPct val="100000"/>
        <a:buFont typeface="Wingdings 2" pitchFamily="18" charset="2"/>
        <a:buChar char="¡"/>
        <a:defRPr sz="1800" spc="-10" baseline="0">
          <a:solidFill>
            <a:schemeClr val="tx1"/>
          </a:solidFill>
          <a:latin typeface="Calibri" pitchFamily="34" charset="0"/>
          <a:ea typeface="ヒラギノ角ゴ ProN W3" pitchFamily="-32" charset="-128"/>
          <a:sym typeface="Calibri" pitchFamily="34" charset="0"/>
        </a:defRPr>
      </a:lvl5pPr>
      <a:lvl6pPr marL="3068381" indent="-299354" algn="l" rtl="0" fontAlgn="base">
        <a:lnSpc>
          <a:spcPct val="80000"/>
        </a:lnSpc>
        <a:spcBef>
          <a:spcPts val="1031"/>
        </a:spcBef>
        <a:spcAft>
          <a:spcPct val="0"/>
        </a:spcAft>
        <a:buClr>
          <a:srgbClr val="BFD630"/>
        </a:buClr>
        <a:buSzPct val="100000"/>
        <a:buFont typeface="Wingdings 2" pitchFamily="18" charset="2"/>
        <a:buChar char="¡"/>
        <a:defRPr sz="1800">
          <a:solidFill>
            <a:schemeClr val="tx1"/>
          </a:solidFill>
          <a:latin typeface="Calibri" pitchFamily="34" charset="0"/>
          <a:ea typeface="ヒラギノ角ゴ ProN W3" pitchFamily="-32" charset="-128"/>
          <a:sym typeface="Calibri" pitchFamily="34" charset="0"/>
        </a:defRPr>
      </a:lvl6pPr>
      <a:lvl7pPr marL="3405154" indent="-299354" algn="l" rtl="0" fontAlgn="base">
        <a:lnSpc>
          <a:spcPct val="80000"/>
        </a:lnSpc>
        <a:spcBef>
          <a:spcPts val="1031"/>
        </a:spcBef>
        <a:spcAft>
          <a:spcPct val="0"/>
        </a:spcAft>
        <a:buClr>
          <a:srgbClr val="BFD630"/>
        </a:buClr>
        <a:buSzPct val="100000"/>
        <a:buFont typeface="Wingdings 2" pitchFamily="18" charset="2"/>
        <a:buChar char="¡"/>
        <a:defRPr sz="1800">
          <a:solidFill>
            <a:schemeClr val="tx1"/>
          </a:solidFill>
          <a:latin typeface="Calibri" pitchFamily="34" charset="0"/>
          <a:ea typeface="ヒラギノ角ゴ ProN W3" pitchFamily="-32" charset="-128"/>
          <a:sym typeface="Calibri" pitchFamily="34" charset="0"/>
        </a:defRPr>
      </a:lvl7pPr>
      <a:lvl8pPr marL="3741928" indent="-299354" algn="l" rtl="0" fontAlgn="base">
        <a:lnSpc>
          <a:spcPct val="80000"/>
        </a:lnSpc>
        <a:spcBef>
          <a:spcPts val="1031"/>
        </a:spcBef>
        <a:spcAft>
          <a:spcPct val="0"/>
        </a:spcAft>
        <a:buClr>
          <a:srgbClr val="BFD630"/>
        </a:buClr>
        <a:buSzPct val="100000"/>
        <a:buFont typeface="Wingdings 2" pitchFamily="18" charset="2"/>
        <a:buChar char="¡"/>
        <a:defRPr sz="1800">
          <a:solidFill>
            <a:schemeClr val="tx1"/>
          </a:solidFill>
          <a:latin typeface="Calibri" pitchFamily="34" charset="0"/>
          <a:ea typeface="ヒラギノ角ゴ ProN W3" pitchFamily="-32" charset="-128"/>
          <a:sym typeface="Calibri" pitchFamily="34" charset="0"/>
        </a:defRPr>
      </a:lvl8pPr>
      <a:lvl9pPr marL="4078702" indent="-299354" algn="l" rtl="0" fontAlgn="base">
        <a:lnSpc>
          <a:spcPct val="80000"/>
        </a:lnSpc>
        <a:spcBef>
          <a:spcPts val="1031"/>
        </a:spcBef>
        <a:spcAft>
          <a:spcPct val="0"/>
        </a:spcAft>
        <a:buClr>
          <a:srgbClr val="BFD630"/>
        </a:buClr>
        <a:buSzPct val="100000"/>
        <a:buFont typeface="Wingdings 2" pitchFamily="18" charset="2"/>
        <a:buChar char="¡"/>
        <a:defRPr sz="1800">
          <a:solidFill>
            <a:schemeClr val="tx1"/>
          </a:solidFill>
          <a:latin typeface="Calibri" pitchFamily="34" charset="0"/>
          <a:ea typeface="ヒラギノ角ゴ ProN W3" pitchFamily="-32" charset="-128"/>
          <a:sym typeface="Calibri" pitchFamily="34" charset="0"/>
        </a:defRPr>
      </a:lvl9pPr>
    </p:bodyStyle>
    <p:otherStyle>
      <a:defPPr>
        <a:defRPr lang="en-US"/>
      </a:defPPr>
      <a:lvl1pPr marL="0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6774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3547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0321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094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83868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20641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57415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94188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1.wmv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2.wmv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Fast Accurate Soft Shadows with Adaptive Light Source Sampling</a:t>
            </a:r>
          </a:p>
        </p:txBody>
      </p:sp>
      <p:sp>
        <p:nvSpPr>
          <p:cNvPr id="409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509117" y="4929188"/>
            <a:ext cx="6907113" cy="876076"/>
          </a:xfrm>
        </p:spPr>
        <p:txBody>
          <a:bodyPr/>
          <a:lstStyle/>
          <a:p>
            <a:r>
              <a:rPr lang="en-US" u="dash" dirty="0" smtClean="0"/>
              <a:t>Michael Schwärzler</a:t>
            </a:r>
            <a:r>
              <a:rPr lang="en-US" baseline="30000" dirty="0" smtClean="0"/>
              <a:t>1</a:t>
            </a:r>
            <a:r>
              <a:rPr lang="en-US" dirty="0" smtClean="0"/>
              <a:t>, Oliver Mattausch</a:t>
            </a:r>
            <a:r>
              <a:rPr lang="en-US" baseline="30000" dirty="0" smtClean="0"/>
              <a:t>2</a:t>
            </a:r>
            <a:r>
              <a:rPr lang="en-US" dirty="0" smtClean="0"/>
              <a:t>, Daniel Scherzer</a:t>
            </a:r>
            <a:r>
              <a:rPr lang="en-US" baseline="30000" dirty="0" smtClean="0"/>
              <a:t>3</a:t>
            </a:r>
            <a:r>
              <a:rPr lang="en-US" dirty="0" smtClean="0"/>
              <a:t>, Michael Wimmer</a:t>
            </a:r>
            <a:r>
              <a:rPr lang="en-US" baseline="30000" dirty="0" smtClean="0"/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68624" y="5877272"/>
            <a:ext cx="6768752" cy="76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baseline="30000" dirty="0" smtClean="0"/>
              <a:t>1</a:t>
            </a:r>
            <a:r>
              <a:rPr lang="en-US" dirty="0" smtClean="0"/>
              <a:t>VRVis Research Center, </a:t>
            </a:r>
            <a:r>
              <a:rPr lang="en-US" baseline="30000" dirty="0" smtClean="0"/>
              <a:t>2</a:t>
            </a:r>
            <a:r>
              <a:rPr lang="en-US" dirty="0" smtClean="0"/>
              <a:t>University of Zürich,</a:t>
            </a:r>
            <a:br>
              <a:rPr lang="en-US" dirty="0" smtClean="0"/>
            </a:br>
            <a:r>
              <a:rPr lang="en-US" baseline="30000" dirty="0" smtClean="0"/>
              <a:t>3</a:t>
            </a:r>
            <a:r>
              <a:rPr lang="en-US" dirty="0" smtClean="0"/>
              <a:t>MPI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Informatik</a:t>
            </a:r>
            <a:r>
              <a:rPr lang="en-US" dirty="0" smtClean="0"/>
              <a:t>, </a:t>
            </a:r>
            <a:r>
              <a:rPr lang="en-US" baseline="30000" dirty="0" smtClean="0"/>
              <a:t>4</a:t>
            </a:r>
            <a:r>
              <a:rPr lang="en-US" dirty="0" smtClean="0"/>
              <a:t>Vienna UT </a:t>
            </a:r>
            <a:endParaRPr lang="en-US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3"/>
            <a:ext cx="9906000" cy="238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Overview:</a:t>
            </a:r>
            <a:endParaRPr lang="en-US" dirty="0" smtClean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4488" y="1352848"/>
            <a:ext cx="9217024" cy="4732734"/>
          </a:xfrm>
        </p:spPr>
        <p:txBody>
          <a:bodyPr/>
          <a:lstStyle/>
          <a:p>
            <a:pPr lvl="1"/>
            <a:r>
              <a:rPr lang="en-US" dirty="0" smtClean="0"/>
              <a:t>Use shadow mapping algorithm</a:t>
            </a:r>
          </a:p>
          <a:p>
            <a:pPr lvl="1"/>
            <a:r>
              <a:rPr lang="en-US" dirty="0" smtClean="0"/>
              <a:t>Rectangular </a:t>
            </a:r>
            <a:r>
              <a:rPr lang="en-US" dirty="0" smtClean="0"/>
              <a:t>light source; 4 initial </a:t>
            </a:r>
            <a:r>
              <a:rPr lang="en-US" dirty="0" smtClean="0"/>
              <a:t>samples</a:t>
            </a:r>
          </a:p>
          <a:p>
            <a:pPr lvl="1"/>
            <a:r>
              <a:rPr lang="en-US" dirty="0" smtClean="0"/>
              <a:t>Evaluate subdivision level/banding in screen space</a:t>
            </a:r>
            <a:endParaRPr lang="en-US" dirty="0" smtClean="0"/>
          </a:p>
          <a:p>
            <a:pPr lvl="1"/>
            <a:r>
              <a:rPr lang="en-US" dirty="0" smtClean="0"/>
              <a:t>Subdivide </a:t>
            </a:r>
            <a:r>
              <a:rPr lang="en-US" dirty="0" smtClean="0"/>
              <a:t>using a Quad-Tree-like </a:t>
            </a:r>
            <a:r>
              <a:rPr lang="en-US" dirty="0" smtClean="0"/>
              <a:t>pattern </a:t>
            </a:r>
          </a:p>
          <a:p>
            <a:pPr lvl="2"/>
            <a:r>
              <a:rPr lang="en-US" dirty="0" smtClean="0"/>
              <a:t>Generate new shadow maps </a:t>
            </a:r>
          </a:p>
          <a:p>
            <a:pPr lvl="1"/>
            <a:r>
              <a:rPr lang="en-US" dirty="0" smtClean="0"/>
              <a:t>Repeat steps for every new quad!</a:t>
            </a:r>
            <a:endParaRPr lang="en-US" dirty="0" smtClean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9344" y="1175940"/>
            <a:ext cx="1798026" cy="506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7536" y="1844824"/>
            <a:ext cx="419960" cy="401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6776" y="4005064"/>
            <a:ext cx="2232248" cy="224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Left Arrow 22"/>
          <p:cNvSpPr/>
          <p:nvPr/>
        </p:nvSpPr>
        <p:spPr bwMode="auto">
          <a:xfrm>
            <a:off x="5745088" y="4869160"/>
            <a:ext cx="1080120" cy="432048"/>
          </a:xfrm>
          <a:prstGeom prst="leftArrow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Subdivision Evaluation </a:t>
            </a:r>
            <a:r>
              <a:rPr lang="en-US" dirty="0" smtClean="0"/>
              <a:t>(Pass 1):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352848"/>
            <a:ext cx="9167936" cy="4732734"/>
          </a:xfrm>
        </p:spPr>
        <p:txBody>
          <a:bodyPr/>
          <a:lstStyle/>
          <a:p>
            <a:pPr lvl="1"/>
            <a:r>
              <a:rPr lang="en-US" dirty="0" smtClean="0"/>
              <a:t>Project </a:t>
            </a:r>
            <a:r>
              <a:rPr lang="en-US" dirty="0" smtClean="0"/>
              <a:t>4 corner SMs into view space; accumulate shadow values</a:t>
            </a:r>
          </a:p>
          <a:p>
            <a:pPr lvl="2"/>
            <a:r>
              <a:rPr lang="en-US" dirty="0" smtClean="0"/>
              <a:t>Σ = 0: no shadow, Σ = 4: umbra</a:t>
            </a:r>
          </a:p>
          <a:p>
            <a:pPr lvl="2"/>
            <a:r>
              <a:rPr lang="en-US" dirty="0" smtClean="0"/>
              <a:t>0 &lt; Σ &lt; 4: penumbra region: search for banding artifacts!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pic>
        <p:nvPicPr>
          <p:cNvPr id="23555" name="Picture 3" descr="D:\data\Light Split\tex\VMV_2012\figures\split_evalu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196752"/>
            <a:ext cx="6624736" cy="4859911"/>
          </a:xfrm>
          <a:prstGeom prst="rect">
            <a:avLst/>
          </a:prstGeom>
          <a:noFill/>
        </p:spPr>
      </p:pic>
      <p:pic>
        <p:nvPicPr>
          <p:cNvPr id="23556" name="Picture 4" descr="D:\data\Light Split\tex\VMV_2012\figures\split_ima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5248" y="4225005"/>
            <a:ext cx="2448272" cy="179628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57256" y="1268760"/>
            <a:ext cx="2160240" cy="239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Black </a:t>
            </a:r>
            <a:r>
              <a:rPr lang="en-US" dirty="0" smtClean="0"/>
              <a:t>= 0 / 4 </a:t>
            </a:r>
            <a:br>
              <a:rPr lang="en-US" dirty="0" smtClean="0"/>
            </a:br>
            <a:r>
              <a:rPr lang="en-US" dirty="0" smtClean="0"/>
              <a:t>Red </a:t>
            </a:r>
            <a:r>
              <a:rPr lang="en-US" dirty="0" smtClean="0"/>
              <a:t>= 1</a:t>
            </a:r>
            <a:br>
              <a:rPr lang="en-US" dirty="0" smtClean="0"/>
            </a:br>
            <a:r>
              <a:rPr lang="en-US" dirty="0" smtClean="0"/>
              <a:t>Green = 2</a:t>
            </a:r>
            <a:br>
              <a:rPr lang="en-US" dirty="0" smtClean="0"/>
            </a:br>
            <a:r>
              <a:rPr lang="en-US" dirty="0" smtClean="0"/>
              <a:t>Blue = 3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Subdivision Evaluation (Pass </a:t>
            </a:r>
            <a:r>
              <a:rPr lang="en-US" dirty="0" smtClean="0"/>
              <a:t>2):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Investigate 1-ring neighborhood of penumbra pixel with value x: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If all neighbors have the same value: Banding! </a:t>
            </a:r>
            <a:r>
              <a:rPr lang="en-US" dirty="0" smtClean="0">
                <a:sym typeface="Wingdings" pitchFamily="2" charset="2"/>
              </a:rPr>
              <a:t> keep pixel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Otherwise: discard pixel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 dirty="0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r="50808"/>
          <a:stretch>
            <a:fillRect/>
          </a:stretch>
        </p:blipFill>
        <p:spPr bwMode="auto">
          <a:xfrm>
            <a:off x="288032" y="1705021"/>
            <a:ext cx="4667912" cy="345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D:\data\Light Split\tex\VMV_2012\figures\grid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9024" y="1772816"/>
            <a:ext cx="4580210" cy="3357695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6611112" y="2807208"/>
            <a:ext cx="576064" cy="576072"/>
            <a:chOff x="6611112" y="2807208"/>
            <a:chExt cx="576064" cy="576072"/>
          </a:xfrm>
        </p:grpSpPr>
        <p:sp>
          <p:nvSpPr>
            <p:cNvPr id="10" name="Rectangle 9"/>
            <p:cNvSpPr/>
            <p:nvPr/>
          </p:nvSpPr>
          <p:spPr bwMode="auto">
            <a:xfrm>
              <a:off x="6812280" y="2996952"/>
              <a:ext cx="192024" cy="192024"/>
            </a:xfrm>
            <a:prstGeom prst="rect">
              <a:avLst/>
            </a:prstGeom>
            <a:noFill/>
            <a:ln w="38100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tlCol="0"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611112" y="2807208"/>
              <a:ext cx="576064" cy="576072"/>
            </a:xfrm>
            <a:prstGeom prst="rect">
              <a:avLst/>
            </a:prstGeom>
            <a:noFill/>
            <a:ln w="38100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sp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8449056" y="2274576"/>
            <a:ext cx="192024" cy="192024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8247888" y="2084832"/>
            <a:ext cx="576064" cy="576072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913440" y="2204864"/>
            <a:ext cx="854786" cy="433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keep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168" y="3429000"/>
            <a:ext cx="1185324" cy="433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discard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Subdivision Evaluation (Pass </a:t>
            </a:r>
            <a:r>
              <a:rPr lang="en-US" dirty="0" smtClean="0"/>
              <a:t>2):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352848"/>
            <a:ext cx="8951912" cy="4732734"/>
          </a:xfrm>
        </p:spPr>
        <p:txBody>
          <a:bodyPr/>
          <a:lstStyle/>
          <a:p>
            <a:pPr lvl="1"/>
            <a:r>
              <a:rPr lang="en-US" dirty="0" smtClean="0"/>
              <a:t>Result of pass 2: Pixels that lie in regions with banding artifacts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If at least one pixel is kept, banding occurs: Subdivide light source</a:t>
            </a:r>
          </a:p>
          <a:p>
            <a:pPr lvl="1"/>
            <a:r>
              <a:rPr lang="en-US" dirty="0" smtClean="0"/>
              <a:t>Count using GPU occlusion queries!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pic>
        <p:nvPicPr>
          <p:cNvPr id="20483" name="Picture 3" descr="D:\data\Light Split\tex\VMV_2012\figures\split_evalu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96" y="1844824"/>
            <a:ext cx="4248472" cy="3116683"/>
          </a:xfrm>
          <a:prstGeom prst="rect">
            <a:avLst/>
          </a:prstGeom>
          <a:noFill/>
        </p:spPr>
      </p:pic>
      <p:pic>
        <p:nvPicPr>
          <p:cNvPr id="20484" name="Picture 4" descr="D:\data\Light Split\tex\VMV_2012\figures\split_resul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3040" y="1844824"/>
            <a:ext cx="4248472" cy="311668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736976" y="3212976"/>
            <a:ext cx="554960" cy="430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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Video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D4A16-7479-485F-B261-F4E2BAEA3F6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vid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12640" y="1196752"/>
            <a:ext cx="6684235" cy="50131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“Tweaking” the algorithm: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8504" y="1352848"/>
            <a:ext cx="9296400" cy="4732734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Trade physical accuracy for higher performance</a:t>
            </a:r>
          </a:p>
          <a:p>
            <a:pPr lvl="2"/>
            <a:r>
              <a:rPr lang="en-US" dirty="0" smtClean="0"/>
              <a:t>Introduce configurable pixel count threshold, and/or</a:t>
            </a:r>
          </a:p>
          <a:p>
            <a:pPr lvl="2"/>
            <a:r>
              <a:rPr lang="en-US" dirty="0" smtClean="0"/>
              <a:t>Decrease comparison render target resolution</a:t>
            </a:r>
          </a:p>
          <a:p>
            <a:pPr lvl="2"/>
            <a:r>
              <a:rPr lang="en-US" dirty="0" smtClean="0"/>
              <a:t>Banding can be hidden with PCF filter</a:t>
            </a:r>
          </a:p>
          <a:p>
            <a:pPr lvl="2"/>
            <a:endParaRPr lang="en-US" dirty="0" smtClean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pic>
        <p:nvPicPr>
          <p:cNvPr id="21509" name="Picture 5" descr="D:\data\Light Split\tex\VMV_2012\figures\banding_PC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9187" y="1230252"/>
            <a:ext cx="4249986" cy="2324590"/>
          </a:xfrm>
          <a:prstGeom prst="rect">
            <a:avLst/>
          </a:prstGeom>
          <a:noFill/>
        </p:spPr>
      </p:pic>
      <p:pic>
        <p:nvPicPr>
          <p:cNvPr id="21510" name="Picture 6" descr="D:\data\Light Split\tex\VMV_2012\figures\banding_no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213" y="1222574"/>
            <a:ext cx="4248472" cy="232376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Video: Smaller Comparison Render Target with PCF Filtering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D4A16-7479-485F-B261-F4E2BAEA3F6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vid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4608" y="1155576"/>
            <a:ext cx="6696744" cy="50225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pic>
        <p:nvPicPr>
          <p:cNvPr id="20487" name="Picture 7" descr="D:\data\Light Split\tex\VMV_2012\figures\93_ou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8662" y="1254125"/>
            <a:ext cx="4497866" cy="2894955"/>
          </a:xfrm>
          <a:prstGeom prst="rect">
            <a:avLst/>
          </a:prstGeom>
          <a:noFill/>
        </p:spPr>
      </p:pic>
      <p:pic>
        <p:nvPicPr>
          <p:cNvPr id="20488" name="Picture 8" descr="D:\data\Light Split\tex\VMV_2012\figures\fu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80" y="1268760"/>
            <a:ext cx="4457015" cy="286866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72480" y="4509120"/>
            <a:ext cx="460851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Fixed sampling rate (reference)</a:t>
            </a:r>
            <a:br>
              <a:rPr lang="en-US" dirty="0" smtClean="0"/>
            </a:br>
            <a:r>
              <a:rPr lang="en-US" dirty="0" smtClean="0"/>
              <a:t>289 shadow maps</a:t>
            </a:r>
            <a:br>
              <a:rPr lang="en-US" dirty="0" smtClean="0"/>
            </a:br>
            <a:r>
              <a:rPr lang="en-US" dirty="0" smtClean="0"/>
              <a:t>8 FPS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17096" y="4509120"/>
            <a:ext cx="2538067" cy="10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approach </a:t>
            </a:r>
            <a:br>
              <a:rPr lang="en-US" dirty="0" smtClean="0"/>
            </a:br>
            <a:r>
              <a:rPr lang="en-US" dirty="0" smtClean="0"/>
              <a:t>93 shadow maps</a:t>
            </a:r>
            <a:br>
              <a:rPr lang="en-US" dirty="0" smtClean="0"/>
            </a:br>
            <a:r>
              <a:rPr lang="en-US" dirty="0" smtClean="0"/>
              <a:t>17 FPS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pic>
        <p:nvPicPr>
          <p:cNvPr id="20488" name="Picture 8" descr="D:\data\Light Split\tex\VMV_2012\figures\fu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80" y="1268760"/>
            <a:ext cx="4457015" cy="286866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025008" y="4499711"/>
            <a:ext cx="38553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PCSS “fake” soft shadows</a:t>
            </a:r>
            <a:br>
              <a:rPr lang="en-US" dirty="0" smtClean="0"/>
            </a:br>
            <a:r>
              <a:rPr lang="en-US" dirty="0" smtClean="0"/>
              <a:t>1 shadow map</a:t>
            </a:r>
            <a:br>
              <a:rPr lang="en-US" dirty="0" smtClean="0"/>
            </a:br>
            <a:r>
              <a:rPr lang="en-US" dirty="0" smtClean="0"/>
              <a:t>64 samples blocker search</a:t>
            </a:r>
            <a:br>
              <a:rPr lang="en-US" dirty="0" smtClean="0"/>
            </a:br>
            <a:r>
              <a:rPr lang="en-US" dirty="0" smtClean="0"/>
              <a:t>64 samples filtering</a:t>
            </a:r>
            <a:br>
              <a:rPr lang="en-US" dirty="0" smtClean="0"/>
            </a:br>
            <a:r>
              <a:rPr lang="en-US" dirty="0" smtClean="0"/>
              <a:t>370 FPS</a:t>
            </a:r>
          </a:p>
        </p:txBody>
      </p:sp>
      <p:pic>
        <p:nvPicPr>
          <p:cNvPr id="21506" name="Picture 2" descr="D:\data\Light Split\tex\VMV_2012\figures\pcs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0328" y="1252728"/>
            <a:ext cx="4503604" cy="289864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72480" y="4509120"/>
            <a:ext cx="460851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Fixed sampling rate (reference)</a:t>
            </a:r>
            <a:br>
              <a:rPr lang="en-US" dirty="0" smtClean="0"/>
            </a:br>
            <a:r>
              <a:rPr lang="en-US" dirty="0" smtClean="0"/>
              <a:t>289 shadow maps</a:t>
            </a:r>
            <a:br>
              <a:rPr lang="en-US" dirty="0" smtClean="0"/>
            </a:br>
            <a:r>
              <a:rPr lang="en-US" dirty="0" smtClean="0"/>
              <a:t>8 FPS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sp>
        <p:nvSpPr>
          <p:cNvPr id="16" name="TextBox 15"/>
          <p:cNvSpPr txBox="1"/>
          <p:nvPr/>
        </p:nvSpPr>
        <p:spPr>
          <a:xfrm>
            <a:off x="709148" y="4509120"/>
            <a:ext cx="3907865" cy="7654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approach</a:t>
            </a:r>
            <a:br>
              <a:rPr lang="en-US" dirty="0" smtClean="0"/>
            </a:br>
            <a:r>
              <a:rPr lang="en-US" dirty="0" smtClean="0"/>
              <a:t>Difference to reference x 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24199" y="4499711"/>
            <a:ext cx="3907865" cy="7654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PCSS “fake” soft shadows</a:t>
            </a:r>
            <a:br>
              <a:rPr lang="en-US" dirty="0" smtClean="0"/>
            </a:br>
            <a:r>
              <a:rPr lang="en-US" dirty="0" smtClean="0"/>
              <a:t>Difference to reference x 5</a:t>
            </a:r>
          </a:p>
        </p:txBody>
      </p:sp>
      <p:pic>
        <p:nvPicPr>
          <p:cNvPr id="22530" name="Picture 2" descr="D:\data\Light Split\tex\VMV_2012\figures\diff_to_fu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28" y="1268760"/>
            <a:ext cx="4410075" cy="2838450"/>
          </a:xfrm>
          <a:prstGeom prst="rect">
            <a:avLst/>
          </a:prstGeom>
          <a:noFill/>
        </p:spPr>
      </p:pic>
      <p:pic>
        <p:nvPicPr>
          <p:cNvPr id="22531" name="Picture 3" descr="D:\data\Light Split\tex\VMV_2012\figures\diffpcss_to_fu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1032" y="1268760"/>
            <a:ext cx="4410075" cy="28384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7041232" y="980728"/>
            <a:ext cx="2664296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Physically Correct Soft Shadows…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1AA750-31CA-4EE4-AECA-E3DFDCE4F7A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5" name="Freeform 2"/>
          <p:cNvSpPr>
            <a:spLocks/>
          </p:cNvSpPr>
          <p:nvPr/>
        </p:nvSpPr>
        <p:spPr bwMode="auto">
          <a:xfrm>
            <a:off x="8829750" y="3753718"/>
            <a:ext cx="790575" cy="1798638"/>
          </a:xfrm>
          <a:custGeom>
            <a:avLst/>
            <a:gdLst/>
            <a:ahLst/>
            <a:cxnLst>
              <a:cxn ang="0">
                <a:pos x="332" y="1133"/>
              </a:cxn>
              <a:cxn ang="0">
                <a:pos x="498" y="1123"/>
              </a:cxn>
              <a:cxn ang="0">
                <a:pos x="0" y="0"/>
              </a:cxn>
              <a:cxn ang="0">
                <a:pos x="332" y="1133"/>
              </a:cxn>
            </a:cxnLst>
            <a:rect l="0" t="0" r="r" b="b"/>
            <a:pathLst>
              <a:path w="498" h="1133">
                <a:moveTo>
                  <a:pt x="332" y="1133"/>
                </a:moveTo>
                <a:lnTo>
                  <a:pt x="498" y="1123"/>
                </a:lnTo>
                <a:lnTo>
                  <a:pt x="0" y="0"/>
                </a:lnTo>
                <a:lnTo>
                  <a:pt x="332" y="1133"/>
                </a:lnTo>
                <a:close/>
              </a:path>
            </a:pathLst>
          </a:custGeom>
          <a:solidFill>
            <a:srgbClr val="969696"/>
          </a:solidFill>
          <a:ln w="9525" cap="flat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" name="Freeform 3"/>
          <p:cNvSpPr>
            <a:spLocks/>
          </p:cNvSpPr>
          <p:nvPr/>
        </p:nvSpPr>
        <p:spPr bwMode="auto">
          <a:xfrm>
            <a:off x="4326231" y="2940917"/>
            <a:ext cx="2000032" cy="2598553"/>
          </a:xfrm>
          <a:custGeom>
            <a:avLst/>
            <a:gdLst>
              <a:gd name="connsiteX0" fmla="*/ 9928 w 9928"/>
              <a:gd name="connsiteY0" fmla="*/ 0 h 9981"/>
              <a:gd name="connsiteX1" fmla="*/ 0 w 9928"/>
              <a:gd name="connsiteY1" fmla="*/ 9981 h 9981"/>
              <a:gd name="connsiteX2" fmla="*/ 2741 w 9928"/>
              <a:gd name="connsiteY2" fmla="*/ 9970 h 9981"/>
              <a:gd name="connsiteX3" fmla="*/ 9928 w 9928"/>
              <a:gd name="connsiteY3" fmla="*/ 0 h 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8" h="9981">
                <a:moveTo>
                  <a:pt x="9928" y="0"/>
                </a:moveTo>
                <a:lnTo>
                  <a:pt x="0" y="9981"/>
                </a:lnTo>
                <a:lnTo>
                  <a:pt x="2741" y="9970"/>
                </a:lnTo>
                <a:lnTo>
                  <a:pt x="9928" y="0"/>
                </a:lnTo>
                <a:close/>
              </a:path>
            </a:pathLst>
          </a:custGeom>
          <a:solidFill>
            <a:srgbClr val="969696"/>
          </a:solidFill>
          <a:ln w="9525" cap="flat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" name="Freeform 4"/>
          <p:cNvSpPr>
            <a:spLocks/>
          </p:cNvSpPr>
          <p:nvPr/>
        </p:nvSpPr>
        <p:spPr bwMode="auto">
          <a:xfrm>
            <a:off x="4878462" y="2879006"/>
            <a:ext cx="4470400" cy="2665412"/>
          </a:xfrm>
          <a:custGeom>
            <a:avLst/>
            <a:gdLst/>
            <a:ahLst/>
            <a:cxnLst>
              <a:cxn ang="0">
                <a:pos x="922" y="10"/>
              </a:cxn>
              <a:cxn ang="0">
                <a:pos x="0" y="1669"/>
              </a:cxn>
              <a:cxn ang="0">
                <a:pos x="2816" y="1679"/>
              </a:cxn>
              <a:cxn ang="0">
                <a:pos x="2499" y="566"/>
              </a:cxn>
              <a:cxn ang="0">
                <a:pos x="2426" y="463"/>
              </a:cxn>
              <a:cxn ang="0">
                <a:pos x="1420" y="449"/>
              </a:cxn>
              <a:cxn ang="0">
                <a:pos x="1181" y="322"/>
              </a:cxn>
              <a:cxn ang="0">
                <a:pos x="1181" y="0"/>
              </a:cxn>
              <a:cxn ang="0">
                <a:pos x="1000" y="0"/>
              </a:cxn>
              <a:cxn ang="0">
                <a:pos x="922" y="10"/>
              </a:cxn>
            </a:cxnLst>
            <a:rect l="0" t="0" r="r" b="b"/>
            <a:pathLst>
              <a:path w="2816" h="1679">
                <a:moveTo>
                  <a:pt x="922" y="10"/>
                </a:moveTo>
                <a:lnTo>
                  <a:pt x="0" y="1669"/>
                </a:lnTo>
                <a:lnTo>
                  <a:pt x="2816" y="1679"/>
                </a:lnTo>
                <a:lnTo>
                  <a:pt x="2499" y="566"/>
                </a:lnTo>
                <a:lnTo>
                  <a:pt x="2426" y="463"/>
                </a:lnTo>
                <a:lnTo>
                  <a:pt x="1420" y="449"/>
                </a:lnTo>
                <a:lnTo>
                  <a:pt x="1181" y="322"/>
                </a:lnTo>
                <a:lnTo>
                  <a:pt x="1181" y="0"/>
                </a:lnTo>
                <a:lnTo>
                  <a:pt x="1000" y="0"/>
                </a:lnTo>
                <a:lnTo>
                  <a:pt x="922" y="10"/>
                </a:ln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" name="Line 5"/>
          <p:cNvSpPr>
            <a:spLocks noChangeShapeType="1"/>
          </p:cNvSpPr>
          <p:nvPr/>
        </p:nvSpPr>
        <p:spPr bwMode="auto">
          <a:xfrm>
            <a:off x="4907037" y="5494905"/>
            <a:ext cx="4443413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4327600" y="5449168"/>
            <a:ext cx="587375" cy="968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9340925" y="5453099"/>
            <a:ext cx="280987" cy="889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 flipV="1">
            <a:off x="4876875" y="791443"/>
            <a:ext cx="2633662" cy="4749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V="1">
            <a:off x="4311725" y="799381"/>
            <a:ext cx="3659187" cy="4751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" name="Line 14"/>
          <p:cNvSpPr>
            <a:spLocks noChangeShapeType="1"/>
          </p:cNvSpPr>
          <p:nvPr/>
        </p:nvSpPr>
        <p:spPr bwMode="auto">
          <a:xfrm flipH="1" flipV="1">
            <a:off x="7510537" y="799381"/>
            <a:ext cx="2116138" cy="4743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H="1" flipV="1">
            <a:off x="7969325" y="794618"/>
            <a:ext cx="1387475" cy="4746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5745237" y="4501431"/>
            <a:ext cx="1159420" cy="4456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umbra</a:t>
            </a: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6073850" y="5853981"/>
            <a:ext cx="190500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 dirty="0"/>
              <a:t>penumbra</a:t>
            </a:r>
          </a:p>
        </p:txBody>
      </p:sp>
      <p:sp>
        <p:nvSpPr>
          <p:cNvPr id="37" name="Rectangle 8" descr="Diagonal weit nach unten"/>
          <p:cNvSpPr>
            <a:spLocks noChangeArrowheads="1"/>
          </p:cNvSpPr>
          <p:nvPr/>
        </p:nvSpPr>
        <p:spPr bwMode="auto">
          <a:xfrm>
            <a:off x="4160912" y="5539580"/>
            <a:ext cx="5662613" cy="349250"/>
          </a:xfrm>
          <a:prstGeom prst="rect">
            <a:avLst/>
          </a:prstGeom>
          <a:pattFill prst="wdDnDiag">
            <a:fgClr>
              <a:schemeClr val="folHlink"/>
            </a:fgClr>
            <a:bgClr>
              <a:schemeClr val="bg1"/>
            </a:bgClr>
          </a:patt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8" name="Line 19"/>
          <p:cNvSpPr>
            <a:spLocks noChangeShapeType="1"/>
          </p:cNvSpPr>
          <p:nvPr/>
        </p:nvSpPr>
        <p:spPr bwMode="auto">
          <a:xfrm>
            <a:off x="4560962" y="5531718"/>
            <a:ext cx="1554163" cy="630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" name="Line 20"/>
          <p:cNvSpPr>
            <a:spLocks noChangeShapeType="1"/>
          </p:cNvSpPr>
          <p:nvPr/>
        </p:nvSpPr>
        <p:spPr bwMode="auto">
          <a:xfrm flipH="1">
            <a:off x="7935987" y="5520606"/>
            <a:ext cx="1568450" cy="641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6256412" y="2747243"/>
          <a:ext cx="2692400" cy="2841625"/>
        </p:xfrm>
        <a:graphic>
          <a:graphicData uri="http://schemas.openxmlformats.org/presentationml/2006/ole">
            <p:oleObj spid="_x0000_s5128" name="CorelDRAW" r:id="rId3" imgW="3189600" imgH="3356640" progId="">
              <p:embed/>
            </p:oleObj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7247012" y="332656"/>
          <a:ext cx="969963" cy="495300"/>
        </p:xfrm>
        <a:graphic>
          <a:graphicData uri="http://schemas.openxmlformats.org/presentationml/2006/ole">
            <p:oleObj spid="_x0000_s5129" name="CorelDRAW" r:id="rId4" imgW="1025640" imgH="522000" progId="">
              <p:embed/>
            </p:oleObj>
          </a:graphicData>
        </a:graphic>
      </p:graphicFrame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28464" y="1352848"/>
            <a:ext cx="5688632" cy="4732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7419" tIns="37419" rIns="37419" bIns="37419" numCol="1" anchor="t" anchorCtr="0" compatLnSpc="1">
            <a:prstTxWarp prst="textNoShape">
              <a:avLst/>
            </a:prstTxWarp>
          </a:bodyPr>
          <a:lstStyle/>
          <a:p>
            <a:pPr marL="679450" marR="0" lvl="1" indent="-366713" algn="l" defTabSz="914400" rtl="0" eaLnBrk="0" fontAlgn="base" latinLnBrk="0" hangingPunct="0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>
                <a:srgbClr val="BFD630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2400" b="0" i="0" u="none" strike="noStrike" kern="0" cap="none" spc="-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ヒラギノ角ゴ ProN W3" pitchFamily="-32" charset="-128"/>
                <a:sym typeface="Calibri" pitchFamily="34" charset="0"/>
              </a:rPr>
              <a:t>… are cast by a light source with a certain extent,</a:t>
            </a:r>
          </a:p>
          <a:p>
            <a:pPr marL="679450" marR="0" lvl="1" indent="-366713" algn="l" defTabSz="914400" rtl="0" eaLnBrk="0" fontAlgn="base" latinLnBrk="0" hangingPunct="0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>
                <a:srgbClr val="BFD630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2400" b="0" i="0" u="none" strike="noStrike" kern="0" cap="none" spc="-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ヒラギノ角ゴ ProN W3" pitchFamily="-32" charset="-128"/>
                <a:sym typeface="Calibri" pitchFamily="34" charset="0"/>
              </a:rPr>
              <a:t>… consist of umbra und penumbra,</a:t>
            </a:r>
          </a:p>
          <a:p>
            <a:pPr marL="679450" marR="0" lvl="1" indent="-366713" algn="l" defTabSz="914400" rtl="0" eaLnBrk="0" fontAlgn="base" latinLnBrk="0" hangingPunct="0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>
                <a:srgbClr val="BFD630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2400" b="0" i="0" u="none" strike="noStrike" kern="0" cap="none" spc="-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ヒラギノ角ゴ ProN W3" pitchFamily="-32" charset="-128"/>
                <a:sym typeface="Calibri" pitchFamily="34" charset="0"/>
              </a:rPr>
              <a:t>… and can be generated by sampling the light source.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8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sp>
        <p:nvSpPr>
          <p:cNvPr id="16" name="TextBox 15"/>
          <p:cNvSpPr txBox="1"/>
          <p:nvPr/>
        </p:nvSpPr>
        <p:spPr>
          <a:xfrm>
            <a:off x="200472" y="3941328"/>
            <a:ext cx="2896242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Fixed sampling rate</a:t>
            </a:r>
            <a:br>
              <a:rPr lang="en-US" dirty="0" smtClean="0"/>
            </a:br>
            <a:r>
              <a:rPr lang="en-US" dirty="0" smtClean="0"/>
              <a:t>289 shadow maps</a:t>
            </a:r>
            <a:br>
              <a:rPr lang="en-US" dirty="0" smtClean="0"/>
            </a:br>
            <a:r>
              <a:rPr lang="en-US" dirty="0" smtClean="0"/>
              <a:t>2.5 FPS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8033" y="3933056"/>
            <a:ext cx="3099503" cy="208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approach</a:t>
            </a:r>
            <a:br>
              <a:rPr lang="en-US" dirty="0" smtClean="0"/>
            </a:br>
            <a:r>
              <a:rPr lang="en-US" dirty="0" smtClean="0"/>
              <a:t>Half-size comparison</a:t>
            </a:r>
            <a:br>
              <a:rPr lang="en-US" dirty="0" smtClean="0"/>
            </a:br>
            <a:r>
              <a:rPr lang="en-US" dirty="0" smtClean="0"/>
              <a:t>render target</a:t>
            </a:r>
            <a:br>
              <a:rPr lang="en-US" dirty="0" smtClean="0"/>
            </a:br>
            <a:r>
              <a:rPr lang="en-US" dirty="0" smtClean="0"/>
              <a:t>3x3 PCF filter</a:t>
            </a:r>
            <a:br>
              <a:rPr lang="en-US" dirty="0" smtClean="0"/>
            </a:br>
            <a:r>
              <a:rPr lang="en-US" dirty="0" smtClean="0"/>
              <a:t>14 shadow maps</a:t>
            </a:r>
            <a:br>
              <a:rPr lang="en-US" dirty="0" smtClean="0"/>
            </a:br>
            <a:r>
              <a:rPr lang="en-US" dirty="0" smtClean="0"/>
              <a:t>40 FPS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209675"/>
            <a:ext cx="9905999" cy="249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368824" y="3933056"/>
            <a:ext cx="2712794" cy="10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approach</a:t>
            </a:r>
            <a:br>
              <a:rPr lang="en-US" dirty="0" smtClean="0"/>
            </a:br>
            <a:r>
              <a:rPr lang="en-US" dirty="0" smtClean="0"/>
              <a:t>163 shadow maps</a:t>
            </a:r>
            <a:br>
              <a:rPr lang="en-US" dirty="0" smtClean="0"/>
            </a:br>
            <a:r>
              <a:rPr lang="en-US" dirty="0" smtClean="0"/>
              <a:t>5 FPS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sp>
        <p:nvSpPr>
          <p:cNvPr id="16" name="TextBox 15"/>
          <p:cNvSpPr txBox="1"/>
          <p:nvPr/>
        </p:nvSpPr>
        <p:spPr>
          <a:xfrm>
            <a:off x="128464" y="4797152"/>
            <a:ext cx="4536504" cy="76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approach</a:t>
            </a:r>
            <a:br>
              <a:rPr lang="en-US" dirty="0" smtClean="0"/>
            </a:br>
            <a:r>
              <a:rPr lang="en-US" dirty="0" smtClean="0"/>
              <a:t>Difference to reference x 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69024" y="4807112"/>
            <a:ext cx="4082592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approach</a:t>
            </a:r>
            <a:br>
              <a:rPr lang="en-US" dirty="0" smtClean="0"/>
            </a:br>
            <a:r>
              <a:rPr lang="en-US" dirty="0" smtClean="0"/>
              <a:t>- half-size comparison RT</a:t>
            </a:r>
            <a:br>
              <a:rPr lang="en-US" dirty="0" smtClean="0"/>
            </a:br>
            <a:r>
              <a:rPr lang="en-US" dirty="0" smtClean="0"/>
              <a:t>- 3x3 PCF filter</a:t>
            </a:r>
            <a:br>
              <a:rPr lang="en-US" dirty="0" smtClean="0"/>
            </a:br>
            <a:r>
              <a:rPr lang="en-US" dirty="0" smtClean="0"/>
              <a:t>Difference to reference x 40</a:t>
            </a:r>
          </a:p>
        </p:txBody>
      </p:sp>
      <p:pic>
        <p:nvPicPr>
          <p:cNvPr id="24578" name="Picture 2" descr="D:\data\Light Split\tex\VMV_2012\figures\sponzadif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464" y="1196751"/>
            <a:ext cx="4521622" cy="3384377"/>
          </a:xfrm>
          <a:prstGeom prst="rect">
            <a:avLst/>
          </a:prstGeom>
          <a:noFill/>
        </p:spPr>
      </p:pic>
      <p:pic>
        <p:nvPicPr>
          <p:cNvPr id="24579" name="Picture 3" descr="D:\data\Light Split\tex\VMV_2012\figures\sponzadiff_pc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095" y="1196750"/>
            <a:ext cx="4520155" cy="33832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No constant frame rate!</a:t>
            </a:r>
          </a:p>
          <a:p>
            <a:pPr lvl="2"/>
            <a:r>
              <a:rPr lang="en-US" dirty="0" smtClean="0"/>
              <a:t>Not usable in real-time games…</a:t>
            </a:r>
          </a:p>
          <a:p>
            <a:pPr lvl="1"/>
            <a:r>
              <a:rPr lang="en-US" dirty="0" smtClean="0"/>
              <a:t>Subdivision evaluation produces overhead</a:t>
            </a:r>
          </a:p>
          <a:p>
            <a:pPr lvl="2"/>
            <a:r>
              <a:rPr lang="en-US" dirty="0" smtClean="0"/>
              <a:t>~ 30% of rendering time / frame  </a:t>
            </a:r>
            <a:r>
              <a:rPr lang="en-US" dirty="0" smtClean="0">
                <a:sym typeface="Wingdings" pitchFamily="2" charset="2"/>
              </a:rPr>
              <a:t>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No Performance gain if penumbras are constantly too large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0512" y="1124744"/>
            <a:ext cx="8678485" cy="4732734"/>
          </a:xfrm>
        </p:spPr>
        <p:txBody>
          <a:bodyPr/>
          <a:lstStyle/>
          <a:p>
            <a:pPr lvl="1">
              <a:spcBef>
                <a:spcPts val="1200"/>
              </a:spcBef>
            </a:pPr>
            <a:r>
              <a:rPr lang="en-US" dirty="0" smtClean="0"/>
              <a:t>Faster physically correct soft shadow in most cases</a:t>
            </a:r>
          </a:p>
          <a:p>
            <a:pPr lvl="2">
              <a:spcBef>
                <a:spcPts val="1200"/>
              </a:spcBef>
            </a:pPr>
            <a:r>
              <a:rPr lang="en-US" dirty="0" smtClean="0"/>
              <a:t>Only samples which contribute to visual quality!</a:t>
            </a:r>
          </a:p>
          <a:p>
            <a:pPr lvl="2">
              <a:spcBef>
                <a:spcPts val="1200"/>
              </a:spcBef>
            </a:pPr>
            <a:r>
              <a:rPr lang="en-US" dirty="0" smtClean="0"/>
              <a:t>Interactive / Real-time frame rates </a:t>
            </a:r>
          </a:p>
          <a:p>
            <a:pPr lvl="2">
              <a:spcBef>
                <a:spcPts val="1200"/>
              </a:spcBef>
            </a:pPr>
            <a:r>
              <a:rPr lang="en-US" dirty="0" smtClean="0"/>
              <a:t>Application in modeling and design scenarios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Physical accuracy vs. performance</a:t>
            </a:r>
          </a:p>
          <a:p>
            <a:pPr lvl="2">
              <a:spcBef>
                <a:spcPts val="1200"/>
              </a:spcBef>
            </a:pPr>
            <a:r>
              <a:rPr lang="en-US" dirty="0" smtClean="0"/>
              <a:t>Allow certain amount of banding, use PCF filtering</a:t>
            </a:r>
          </a:p>
          <a:p>
            <a:pPr lvl="2">
              <a:spcBef>
                <a:spcPts val="1200"/>
              </a:spcBef>
            </a:pPr>
            <a:r>
              <a:rPr lang="en-US" dirty="0" smtClean="0"/>
              <a:t>Easy to configure / handle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Future work:</a:t>
            </a:r>
          </a:p>
          <a:p>
            <a:pPr lvl="2">
              <a:spcBef>
                <a:spcPts val="1200"/>
              </a:spcBef>
            </a:pPr>
            <a:r>
              <a:rPr lang="en-US" dirty="0" smtClean="0">
                <a:sym typeface="Wingdings" pitchFamily="2" charset="2"/>
              </a:rPr>
              <a:t>Exploit temporal coherence (re-use subdivision state)</a:t>
            </a:r>
          </a:p>
          <a:p>
            <a:pPr lvl="2">
              <a:spcBef>
                <a:spcPts val="1200"/>
              </a:spcBef>
            </a:pPr>
            <a:r>
              <a:rPr lang="en-US" dirty="0" smtClean="0">
                <a:sym typeface="Wingdings" pitchFamily="2" charset="2"/>
              </a:rPr>
              <a:t>Better scheduling for GPU occlusion queries</a:t>
            </a:r>
            <a:endParaRPr lang="en-US" dirty="0" smtClean="0"/>
          </a:p>
          <a:p>
            <a:pPr lvl="2">
              <a:spcBef>
                <a:spcPts val="1200"/>
              </a:spcBef>
            </a:pPr>
            <a:r>
              <a:rPr lang="en-US" dirty="0" smtClean="0"/>
              <a:t>Automatic local screen space filtering instead of PCF</a:t>
            </a:r>
          </a:p>
          <a:p>
            <a:pPr lvl="2">
              <a:spcBef>
                <a:spcPts val="1200"/>
              </a:spcBef>
            </a:pPr>
            <a:r>
              <a:rPr lang="en-US" dirty="0" smtClean="0">
                <a:sym typeface="Wingdings" pitchFamily="2" charset="2"/>
              </a:rPr>
              <a:t>Randomized sampling / volumetric light sources</a:t>
            </a:r>
            <a:endParaRPr lang="en-US" dirty="0" smtClean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your attention!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lvl="1"/>
            <a:r>
              <a:rPr lang="en-US" smtClean="0"/>
              <a:t>Please visit us at</a:t>
            </a:r>
          </a:p>
          <a:p>
            <a:r>
              <a:rPr lang="en-US" smtClean="0"/>
              <a:t>http://www.VRVis.at/</a:t>
            </a:r>
            <a:endParaRPr lang="en-US" dirty="0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512" y="188640"/>
            <a:ext cx="88677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24608" y="2959902"/>
            <a:ext cx="246734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</a:t>
            </a:r>
            <a:br>
              <a:rPr lang="en-US" dirty="0" smtClean="0"/>
            </a:br>
            <a:r>
              <a:rPr lang="en-US" dirty="0" smtClean="0"/>
              <a:t>289 SMs, 10 FPS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2042" y="2959902"/>
            <a:ext cx="246734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method</a:t>
            </a:r>
            <a:br>
              <a:rPr lang="en-US" dirty="0" smtClean="0"/>
            </a:br>
            <a:r>
              <a:rPr lang="en-US" dirty="0" smtClean="0"/>
              <a:t>105 SMs, 18 FPS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Considerations: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8504" y="1352848"/>
            <a:ext cx="9296400" cy="4732734"/>
          </a:xfrm>
        </p:spPr>
        <p:txBody>
          <a:bodyPr/>
          <a:lstStyle/>
          <a:p>
            <a:pPr lvl="1"/>
            <a:r>
              <a:rPr lang="en-US" dirty="0" smtClean="0"/>
              <a:t>Render generated shadow maps in final illumination pass</a:t>
            </a:r>
          </a:p>
          <a:p>
            <a:pPr lvl="2"/>
            <a:r>
              <a:rPr lang="en-US" dirty="0" smtClean="0"/>
              <a:t>Texture arrays, deferred rendering</a:t>
            </a:r>
          </a:p>
          <a:p>
            <a:pPr lvl="1"/>
            <a:r>
              <a:rPr lang="en-US" dirty="0" smtClean="0"/>
              <a:t>Account for varying distribution of samples in quad tree:</a:t>
            </a:r>
          </a:p>
          <a:p>
            <a:pPr lvl="2"/>
            <a:r>
              <a:rPr lang="en-US" dirty="0" smtClean="0"/>
              <a:t>Assign weights:                                   , where d=subdivision depth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6856" y="2630073"/>
            <a:ext cx="1584176" cy="65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7041232" y="980728"/>
            <a:ext cx="2664296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Physically Correct Soft Shadows…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1AA750-31CA-4EE4-AECA-E3DFDCE4F7A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128464" y="1352848"/>
            <a:ext cx="5688632" cy="4732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7419" tIns="37419" rIns="37419" bIns="37419" numCol="1" anchor="t" anchorCtr="0" compatLnSpc="1">
            <a:prstTxWarp prst="textNoShape">
              <a:avLst/>
            </a:prstTxWarp>
          </a:bodyPr>
          <a:lstStyle/>
          <a:p>
            <a:pPr marL="679450" marR="0" lvl="1" indent="-366713" algn="l" defTabSz="914400" rtl="0" eaLnBrk="0" fontAlgn="base" latinLnBrk="0" hangingPunct="0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>
                <a:srgbClr val="BFD630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2400" b="0" i="0" u="none" strike="noStrike" kern="0" cap="none" spc="-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ヒラギノ角ゴ ProN W3" pitchFamily="-32" charset="-128"/>
                <a:sym typeface="Calibri" pitchFamily="34" charset="0"/>
              </a:rPr>
              <a:t>… are cast by a light source with a certain extent,</a:t>
            </a:r>
          </a:p>
          <a:p>
            <a:pPr marL="679450" marR="0" lvl="1" indent="-366713" algn="l" defTabSz="914400" rtl="0" eaLnBrk="0" fontAlgn="base" latinLnBrk="0" hangingPunct="0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>
                <a:srgbClr val="BFD630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2400" b="0" i="0" u="none" strike="noStrike" kern="0" cap="none" spc="-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ヒラギノ角ゴ ProN W3" pitchFamily="-32" charset="-128"/>
                <a:sym typeface="Calibri" pitchFamily="34" charset="0"/>
              </a:rPr>
              <a:t>… consist of umbra und penumbra,</a:t>
            </a:r>
          </a:p>
          <a:p>
            <a:pPr marL="679450" marR="0" lvl="1" indent="-366713" algn="l" defTabSz="914400" rtl="0" eaLnBrk="0" fontAlgn="base" latinLnBrk="0" hangingPunct="0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>
                <a:srgbClr val="BFD630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2400" b="0" i="0" u="none" strike="noStrike" kern="0" cap="none" spc="-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ヒラギノ角ゴ ProN W3" pitchFamily="-32" charset="-128"/>
                <a:sym typeface="Calibri" pitchFamily="34" charset="0"/>
              </a:rPr>
              <a:t>… and can be generated by sampling the light source.</a:t>
            </a:r>
          </a:p>
        </p:txBody>
      </p:sp>
      <p:graphicFrame>
        <p:nvGraphicFramePr>
          <p:cNvPr id="84" name="Object 16"/>
          <p:cNvGraphicFramePr>
            <a:graphicFrameLocks noGrp="1" noChangeAspect="1"/>
          </p:cNvGraphicFramePr>
          <p:nvPr>
            <p:ph sz="half" idx="2"/>
          </p:nvPr>
        </p:nvGraphicFramePr>
        <p:xfrm>
          <a:off x="7207556" y="332656"/>
          <a:ext cx="1050793" cy="495300"/>
        </p:xfrm>
        <a:graphic>
          <a:graphicData uri="http://schemas.openxmlformats.org/presentationml/2006/ole">
            <p:oleObj spid="_x0000_s7180" name="CorelDRAW" r:id="rId3" imgW="1025640" imgH="522000" progId="">
              <p:embed/>
            </p:oleObj>
          </a:graphicData>
        </a:graphic>
      </p:graphicFrame>
      <p:grpSp>
        <p:nvGrpSpPr>
          <p:cNvPr id="87" name="Group 86"/>
          <p:cNvGrpSpPr>
            <a:grpSpLocks/>
          </p:cNvGrpSpPr>
          <p:nvPr/>
        </p:nvGrpSpPr>
        <p:grpSpPr bwMode="auto">
          <a:xfrm>
            <a:off x="4268862" y="794618"/>
            <a:ext cx="5080000" cy="4749800"/>
            <a:chOff x="2265" y="796"/>
            <a:chExt cx="3200" cy="2992"/>
          </a:xfrm>
        </p:grpSpPr>
        <p:sp>
          <p:nvSpPr>
            <p:cNvPr id="97" name="Freeform 3"/>
            <p:cNvSpPr>
              <a:spLocks/>
            </p:cNvSpPr>
            <p:nvPr/>
          </p:nvSpPr>
          <p:spPr bwMode="auto">
            <a:xfrm>
              <a:off x="2265" y="2119"/>
              <a:ext cx="3195" cy="1669"/>
            </a:xfrm>
            <a:custGeom>
              <a:avLst/>
              <a:gdLst/>
              <a:ahLst/>
              <a:cxnLst>
                <a:cxn ang="0">
                  <a:pos x="1301" y="0"/>
                </a:cxn>
                <a:cxn ang="0">
                  <a:pos x="0" y="1669"/>
                </a:cxn>
                <a:cxn ang="0">
                  <a:pos x="3195" y="1669"/>
                </a:cxn>
                <a:cxn ang="0">
                  <a:pos x="2878" y="556"/>
                </a:cxn>
                <a:cxn ang="0">
                  <a:pos x="2805" y="453"/>
                </a:cxn>
                <a:cxn ang="0">
                  <a:pos x="2436" y="741"/>
                </a:cxn>
                <a:cxn ang="0">
                  <a:pos x="2021" y="824"/>
                </a:cxn>
                <a:cxn ang="0">
                  <a:pos x="1567" y="463"/>
                </a:cxn>
                <a:cxn ang="0">
                  <a:pos x="1513" y="117"/>
                </a:cxn>
                <a:cxn ang="0">
                  <a:pos x="1301" y="0"/>
                </a:cxn>
              </a:cxnLst>
              <a:rect l="0" t="0" r="r" b="b"/>
              <a:pathLst>
                <a:path w="3195" h="1669">
                  <a:moveTo>
                    <a:pt x="1301" y="0"/>
                  </a:moveTo>
                  <a:lnTo>
                    <a:pt x="0" y="1669"/>
                  </a:lnTo>
                  <a:lnTo>
                    <a:pt x="3195" y="1669"/>
                  </a:lnTo>
                  <a:lnTo>
                    <a:pt x="2878" y="556"/>
                  </a:lnTo>
                  <a:lnTo>
                    <a:pt x="2805" y="453"/>
                  </a:lnTo>
                  <a:lnTo>
                    <a:pt x="2436" y="741"/>
                  </a:lnTo>
                  <a:lnTo>
                    <a:pt x="2021" y="824"/>
                  </a:lnTo>
                  <a:lnTo>
                    <a:pt x="1567" y="463"/>
                  </a:lnTo>
                  <a:lnTo>
                    <a:pt x="1513" y="117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8" name="Line 4"/>
            <p:cNvSpPr>
              <a:spLocks noChangeShapeType="1"/>
            </p:cNvSpPr>
            <p:nvPr/>
          </p:nvSpPr>
          <p:spPr bwMode="auto">
            <a:xfrm flipV="1">
              <a:off x="2273" y="799"/>
              <a:ext cx="2319" cy="29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9" name="Line 5"/>
            <p:cNvSpPr>
              <a:spLocks noChangeShapeType="1"/>
            </p:cNvSpPr>
            <p:nvPr/>
          </p:nvSpPr>
          <p:spPr bwMode="auto">
            <a:xfrm flipH="1" flipV="1">
              <a:off x="4591" y="796"/>
              <a:ext cx="874" cy="29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88" name="Group 6"/>
          <p:cNvGrpSpPr>
            <a:grpSpLocks/>
          </p:cNvGrpSpPr>
          <p:nvPr/>
        </p:nvGrpSpPr>
        <p:grpSpPr bwMode="auto">
          <a:xfrm>
            <a:off x="4578424" y="799381"/>
            <a:ext cx="4926013" cy="4745037"/>
            <a:chOff x="2460" y="799"/>
            <a:chExt cx="3103" cy="2989"/>
          </a:xfrm>
        </p:grpSpPr>
        <p:sp>
          <p:nvSpPr>
            <p:cNvPr id="94" name="Freeform 7"/>
            <p:cNvSpPr>
              <a:spLocks/>
            </p:cNvSpPr>
            <p:nvPr/>
          </p:nvSpPr>
          <p:spPr bwMode="auto">
            <a:xfrm>
              <a:off x="2460" y="2119"/>
              <a:ext cx="3100" cy="1669"/>
            </a:xfrm>
            <a:custGeom>
              <a:avLst/>
              <a:gdLst/>
              <a:ahLst/>
              <a:cxnLst>
                <a:cxn ang="0">
                  <a:pos x="1106" y="0"/>
                </a:cxn>
                <a:cxn ang="0">
                  <a:pos x="0" y="1659"/>
                </a:cxn>
                <a:cxn ang="0">
                  <a:pos x="3100" y="1669"/>
                </a:cxn>
                <a:cxn ang="0">
                  <a:pos x="2683" y="556"/>
                </a:cxn>
                <a:cxn ang="0">
                  <a:pos x="2610" y="453"/>
                </a:cxn>
                <a:cxn ang="0">
                  <a:pos x="2382" y="663"/>
                </a:cxn>
                <a:cxn ang="0">
                  <a:pos x="1806" y="829"/>
                </a:cxn>
                <a:cxn ang="0">
                  <a:pos x="1421" y="497"/>
                </a:cxn>
                <a:cxn ang="0">
                  <a:pos x="1313" y="102"/>
                </a:cxn>
                <a:cxn ang="0">
                  <a:pos x="1106" y="0"/>
                </a:cxn>
              </a:cxnLst>
              <a:rect l="0" t="0" r="r" b="b"/>
              <a:pathLst>
                <a:path w="3100" h="1669">
                  <a:moveTo>
                    <a:pt x="1106" y="0"/>
                  </a:moveTo>
                  <a:lnTo>
                    <a:pt x="0" y="1659"/>
                  </a:lnTo>
                  <a:lnTo>
                    <a:pt x="3100" y="1669"/>
                  </a:lnTo>
                  <a:lnTo>
                    <a:pt x="2683" y="556"/>
                  </a:lnTo>
                  <a:lnTo>
                    <a:pt x="2610" y="453"/>
                  </a:lnTo>
                  <a:lnTo>
                    <a:pt x="2382" y="663"/>
                  </a:lnTo>
                  <a:lnTo>
                    <a:pt x="1806" y="829"/>
                  </a:lnTo>
                  <a:lnTo>
                    <a:pt x="1421" y="497"/>
                  </a:lnTo>
                  <a:lnTo>
                    <a:pt x="1313" y="102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5" name="Line 8"/>
            <p:cNvSpPr>
              <a:spLocks noChangeShapeType="1"/>
            </p:cNvSpPr>
            <p:nvPr/>
          </p:nvSpPr>
          <p:spPr bwMode="auto">
            <a:xfrm flipV="1">
              <a:off x="2462" y="799"/>
              <a:ext cx="1969" cy="29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6" name="Line 9"/>
            <p:cNvSpPr>
              <a:spLocks noChangeShapeType="1"/>
            </p:cNvSpPr>
            <p:nvPr/>
          </p:nvSpPr>
          <p:spPr bwMode="auto">
            <a:xfrm flipH="1" flipV="1">
              <a:off x="4430" y="799"/>
              <a:ext cx="1133" cy="29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89" name="Rectangle 11" descr="Diagonal weit nach unten"/>
          <p:cNvSpPr>
            <a:spLocks noChangeArrowheads="1"/>
          </p:cNvSpPr>
          <p:nvPr/>
        </p:nvSpPr>
        <p:spPr bwMode="auto">
          <a:xfrm>
            <a:off x="4160912" y="5544418"/>
            <a:ext cx="5656262" cy="349250"/>
          </a:xfrm>
          <a:prstGeom prst="rect">
            <a:avLst/>
          </a:prstGeom>
          <a:pattFill prst="wdDnDiag">
            <a:fgClr>
              <a:schemeClr val="folHlink"/>
            </a:fgClr>
            <a:bgClr>
              <a:schemeClr val="bg1"/>
            </a:bgClr>
          </a:patt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90" name="Group 12"/>
          <p:cNvGrpSpPr>
            <a:grpSpLocks/>
          </p:cNvGrpSpPr>
          <p:nvPr/>
        </p:nvGrpSpPr>
        <p:grpSpPr bwMode="auto">
          <a:xfrm>
            <a:off x="4859412" y="791443"/>
            <a:ext cx="4749800" cy="4767263"/>
            <a:chOff x="2637" y="794"/>
            <a:chExt cx="2992" cy="3003"/>
          </a:xfrm>
        </p:grpSpPr>
        <p:sp>
          <p:nvSpPr>
            <p:cNvPr id="91" name="Freeform 13"/>
            <p:cNvSpPr>
              <a:spLocks/>
            </p:cNvSpPr>
            <p:nvPr/>
          </p:nvSpPr>
          <p:spPr bwMode="auto">
            <a:xfrm>
              <a:off x="2638" y="2124"/>
              <a:ext cx="2990" cy="1673"/>
            </a:xfrm>
            <a:custGeom>
              <a:avLst/>
              <a:gdLst/>
              <a:ahLst/>
              <a:cxnLst>
                <a:cxn ang="0">
                  <a:pos x="922" y="0"/>
                </a:cxn>
                <a:cxn ang="0">
                  <a:pos x="0" y="1659"/>
                </a:cxn>
                <a:cxn ang="0">
                  <a:pos x="2990" y="1673"/>
                </a:cxn>
                <a:cxn ang="0">
                  <a:pos x="2499" y="556"/>
                </a:cxn>
                <a:cxn ang="0">
                  <a:pos x="2426" y="453"/>
                </a:cxn>
                <a:cxn ang="0">
                  <a:pos x="2019" y="795"/>
                </a:cxn>
                <a:cxn ang="0">
                  <a:pos x="1575" y="785"/>
                </a:cxn>
                <a:cxn ang="0">
                  <a:pos x="1199" y="458"/>
                </a:cxn>
                <a:cxn ang="0">
                  <a:pos x="1140" y="102"/>
                </a:cxn>
                <a:cxn ang="0">
                  <a:pos x="922" y="0"/>
                </a:cxn>
              </a:cxnLst>
              <a:rect l="0" t="0" r="r" b="b"/>
              <a:pathLst>
                <a:path w="2990" h="1673">
                  <a:moveTo>
                    <a:pt x="922" y="0"/>
                  </a:moveTo>
                  <a:lnTo>
                    <a:pt x="0" y="1659"/>
                  </a:lnTo>
                  <a:lnTo>
                    <a:pt x="2990" y="1673"/>
                  </a:lnTo>
                  <a:lnTo>
                    <a:pt x="2499" y="556"/>
                  </a:lnTo>
                  <a:lnTo>
                    <a:pt x="2426" y="453"/>
                  </a:lnTo>
                  <a:lnTo>
                    <a:pt x="2019" y="795"/>
                  </a:lnTo>
                  <a:lnTo>
                    <a:pt x="1575" y="785"/>
                  </a:lnTo>
                  <a:lnTo>
                    <a:pt x="1199" y="458"/>
                  </a:lnTo>
                  <a:lnTo>
                    <a:pt x="1140" y="102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2" name="Line 14"/>
            <p:cNvSpPr>
              <a:spLocks noChangeShapeType="1"/>
            </p:cNvSpPr>
            <p:nvPr/>
          </p:nvSpPr>
          <p:spPr bwMode="auto">
            <a:xfrm flipV="1">
              <a:off x="2637" y="794"/>
              <a:ext cx="1659" cy="29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3" name="Line 15"/>
            <p:cNvSpPr>
              <a:spLocks noChangeShapeType="1"/>
            </p:cNvSpPr>
            <p:nvPr/>
          </p:nvSpPr>
          <p:spPr bwMode="auto">
            <a:xfrm flipH="1" flipV="1">
              <a:off x="4296" y="799"/>
              <a:ext cx="1333" cy="29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aphicFrame>
        <p:nvGraphicFramePr>
          <p:cNvPr id="101" name="Object 18"/>
          <p:cNvGraphicFramePr>
            <a:graphicFrameLocks noChangeAspect="1"/>
          </p:cNvGraphicFramePr>
          <p:nvPr/>
        </p:nvGraphicFramePr>
        <p:xfrm>
          <a:off x="6248474" y="2747243"/>
          <a:ext cx="2692400" cy="2841625"/>
        </p:xfrm>
        <a:graphic>
          <a:graphicData uri="http://schemas.openxmlformats.org/presentationml/2006/ole">
            <p:oleObj spid="_x0000_s7181" name="CorelDRAW" r:id="rId4" imgW="3189600" imgH="3356640" progId="">
              <p:embed/>
            </p:oleObj>
          </a:graphicData>
        </a:graphic>
      </p:graphicFrame>
      <p:pic>
        <p:nvPicPr>
          <p:cNvPr id="103" name="Picture 2" descr="replay000008"/>
          <p:cNvPicPr>
            <a:picLocks noChangeAspect="1" noChangeArrowheads="1"/>
          </p:cNvPicPr>
          <p:nvPr/>
        </p:nvPicPr>
        <p:blipFill>
          <a:blip r:embed="rId5" cstate="print"/>
          <a:srcRect r="35889"/>
          <a:stretch>
            <a:fillRect/>
          </a:stretch>
        </p:blipFill>
        <p:spPr bwMode="auto">
          <a:xfrm>
            <a:off x="-13964" y="3554829"/>
            <a:ext cx="2942355" cy="3303172"/>
          </a:xfrm>
          <a:prstGeom prst="rect">
            <a:avLst/>
          </a:prstGeom>
          <a:noFill/>
        </p:spPr>
      </p:pic>
      <p:pic>
        <p:nvPicPr>
          <p:cNvPr id="104" name="Picture 3" descr="replay000009"/>
          <p:cNvPicPr>
            <a:picLocks noChangeAspect="1" noChangeArrowheads="1"/>
          </p:cNvPicPr>
          <p:nvPr/>
        </p:nvPicPr>
        <p:blipFill>
          <a:blip r:embed="rId6" cstate="print"/>
          <a:srcRect r="36313"/>
          <a:stretch>
            <a:fillRect/>
          </a:stretch>
        </p:blipFill>
        <p:spPr bwMode="auto">
          <a:xfrm>
            <a:off x="-12377" y="3557558"/>
            <a:ext cx="2928741" cy="3290918"/>
          </a:xfrm>
          <a:prstGeom prst="rect">
            <a:avLst/>
          </a:prstGeom>
          <a:noFill/>
        </p:spPr>
      </p:pic>
      <p:pic>
        <p:nvPicPr>
          <p:cNvPr id="105" name="Picture 4" descr="replay000010"/>
          <p:cNvPicPr>
            <a:picLocks noChangeAspect="1" noChangeArrowheads="1"/>
          </p:cNvPicPr>
          <p:nvPr/>
        </p:nvPicPr>
        <p:blipFill>
          <a:blip r:embed="rId7" cstate="print"/>
          <a:srcRect r="35968"/>
          <a:stretch>
            <a:fillRect/>
          </a:stretch>
        </p:blipFill>
        <p:spPr bwMode="auto">
          <a:xfrm>
            <a:off x="-15552" y="3557563"/>
            <a:ext cx="2935548" cy="3281387"/>
          </a:xfrm>
          <a:prstGeom prst="rect">
            <a:avLst/>
          </a:prstGeom>
          <a:noFill/>
        </p:spPr>
      </p:pic>
      <p:pic>
        <p:nvPicPr>
          <p:cNvPr id="106" name="Picture 19" descr="replay000039"/>
          <p:cNvPicPr>
            <a:picLocks noChangeArrowheads="1"/>
          </p:cNvPicPr>
          <p:nvPr/>
        </p:nvPicPr>
        <p:blipFill>
          <a:blip r:embed="rId8" cstate="print"/>
          <a:srcRect t="18176" r="47331" b="2734"/>
          <a:stretch>
            <a:fillRect/>
          </a:stretch>
        </p:blipFill>
        <p:spPr bwMode="auto">
          <a:xfrm>
            <a:off x="0" y="3575304"/>
            <a:ext cx="2935224" cy="32826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sampling of the light source…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196752"/>
            <a:ext cx="8678485" cy="4732734"/>
          </a:xfrm>
        </p:spPr>
        <p:txBody>
          <a:bodyPr/>
          <a:lstStyle/>
          <a:p>
            <a:pPr lvl="1"/>
            <a:r>
              <a:rPr lang="en-US" dirty="0" smtClean="0"/>
              <a:t>… is computationally expensive!</a:t>
            </a:r>
          </a:p>
          <a:p>
            <a:pPr lvl="1"/>
            <a:r>
              <a:rPr lang="en-US" dirty="0" smtClean="0"/>
              <a:t>Interactive / Real-time frame rates hard to achieve</a:t>
            </a:r>
          </a:p>
          <a:p>
            <a:pPr lvl="1"/>
            <a:r>
              <a:rPr lang="en-US" dirty="0" smtClean="0"/>
              <a:t>“Fake” approaches are fast, but inaccurate</a:t>
            </a:r>
          </a:p>
          <a:p>
            <a:pPr lvl="1"/>
            <a:endParaRPr lang="en-US" dirty="0" smtClean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pic>
        <p:nvPicPr>
          <p:cNvPr id="8" name="Picture 19" descr="replay000039"/>
          <p:cNvPicPr>
            <a:picLocks noChangeArrowheads="1"/>
          </p:cNvPicPr>
          <p:nvPr/>
        </p:nvPicPr>
        <p:blipFill>
          <a:blip r:embed="rId3" cstate="print"/>
          <a:srcRect t="18176" r="47331" b="2734"/>
          <a:stretch>
            <a:fillRect/>
          </a:stretch>
        </p:blipFill>
        <p:spPr bwMode="auto">
          <a:xfrm>
            <a:off x="344488" y="2522568"/>
            <a:ext cx="3079240" cy="357072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656856" y="3284984"/>
            <a:ext cx="2664296" cy="433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samples: 256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84848" y="4725144"/>
            <a:ext cx="273630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Undersampling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Banding artifacts!</a:t>
            </a:r>
            <a:endParaRPr lang="en-US" dirty="0"/>
          </a:p>
        </p:txBody>
      </p:sp>
      <p:pic>
        <p:nvPicPr>
          <p:cNvPr id="13" name="Picture 4" descr="replay000010"/>
          <p:cNvPicPr>
            <a:picLocks noChangeAspect="1" noChangeArrowheads="1"/>
          </p:cNvPicPr>
          <p:nvPr/>
        </p:nvPicPr>
        <p:blipFill>
          <a:blip r:embed="rId4" cstate="print"/>
          <a:srcRect r="35968"/>
          <a:stretch>
            <a:fillRect/>
          </a:stretch>
        </p:blipFill>
        <p:spPr bwMode="auto">
          <a:xfrm>
            <a:off x="6177136" y="2564904"/>
            <a:ext cx="3151572" cy="352286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number of samples…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… depends on the size of the penumbra region, </a:t>
            </a:r>
          </a:p>
          <a:p>
            <a:pPr lvl="1"/>
            <a:r>
              <a:rPr lang="en-US" dirty="0" smtClean="0"/>
              <a:t>and therefore on the scene configuration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3512840" y="3933056"/>
            <a:ext cx="2664296" cy="433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 size</a:t>
            </a:r>
            <a:endParaRPr lang="en-US" dirty="0"/>
          </a:p>
        </p:txBody>
      </p:sp>
      <p:pic>
        <p:nvPicPr>
          <p:cNvPr id="21506" name="Picture 2" descr="C:\Users\mschwaerz\Desktop\Talk VMV 2012\large_lightsour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044" y="2204864"/>
            <a:ext cx="2578411" cy="3960440"/>
          </a:xfrm>
          <a:prstGeom prst="rect">
            <a:avLst/>
          </a:prstGeom>
          <a:noFill/>
        </p:spPr>
      </p:pic>
      <p:pic>
        <p:nvPicPr>
          <p:cNvPr id="21507" name="Picture 3" descr="C:\Users\mschwaerz\Desktop\Talk VMV 2012\small_lighsourc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512" y="2204864"/>
            <a:ext cx="2578411" cy="39604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sampling of the light source…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3584848" y="3933056"/>
            <a:ext cx="2664296" cy="10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Relation between light, </a:t>
            </a:r>
            <a:r>
              <a:rPr lang="en-US" dirty="0" err="1" smtClean="0"/>
              <a:t>occluder</a:t>
            </a:r>
            <a:r>
              <a:rPr lang="en-US" dirty="0" smtClean="0"/>
              <a:t> and receiver</a:t>
            </a:r>
            <a:endParaRPr lang="en-US" dirty="0"/>
          </a:p>
        </p:txBody>
      </p:sp>
      <p:pic>
        <p:nvPicPr>
          <p:cNvPr id="21506" name="Picture 2" descr="C:\Users\mschwaerz\Desktop\Talk VMV 2012\replay0000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96" y="2348880"/>
            <a:ext cx="2739031" cy="3824684"/>
          </a:xfrm>
          <a:prstGeom prst="rect">
            <a:avLst/>
          </a:prstGeom>
          <a:noFill/>
        </p:spPr>
      </p:pic>
      <p:pic>
        <p:nvPicPr>
          <p:cNvPr id="21507" name="Picture 3" descr="C:\Users\mschwaerz\Desktop\Talk VMV 2012\replay0000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3991" y="2348880"/>
            <a:ext cx="2713505" cy="3789040"/>
          </a:xfrm>
          <a:prstGeom prst="rect">
            <a:avLst/>
          </a:prstGeom>
          <a:noFill/>
        </p:spPr>
      </p:pic>
      <p:sp>
        <p:nvSpPr>
          <p:cNvPr id="17" name="Right Arrow 16"/>
          <p:cNvSpPr/>
          <p:nvPr/>
        </p:nvSpPr>
        <p:spPr bwMode="auto">
          <a:xfrm>
            <a:off x="8193360" y="2636912"/>
            <a:ext cx="360040" cy="144016"/>
          </a:xfrm>
          <a:prstGeom prst="rightArrow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09600" y="1352848"/>
            <a:ext cx="8678485" cy="4732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7419" tIns="37419" rIns="37419" bIns="37419" numCol="1" anchor="t" anchorCtr="0" compatLnSpc="1">
            <a:prstTxWarp prst="textNoShape">
              <a:avLst/>
            </a:prstTxWarp>
          </a:bodyPr>
          <a:lstStyle/>
          <a:p>
            <a:pPr marL="679450" marR="0" lvl="1" indent="-366713" algn="l" defTabSz="914400" rtl="0" eaLnBrk="0" fontAlgn="base" latinLnBrk="0" hangingPunct="0">
              <a:lnSpc>
                <a:spcPct val="80000"/>
              </a:lnSpc>
              <a:spcBef>
                <a:spcPts val="1547"/>
              </a:spcBef>
              <a:spcAft>
                <a:spcPct val="0"/>
              </a:spcAft>
              <a:buClr>
                <a:srgbClr val="BFD630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2400" b="0" i="0" u="none" strike="noStrike" kern="0" cap="none" spc="-4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ヒラギノ角ゴ ProN W3" pitchFamily="-32" charset="-128"/>
                <a:sym typeface="Calibri" pitchFamily="34" charset="0"/>
              </a:rPr>
              <a:t>… depends on the size of the penumbra region, </a:t>
            </a:r>
          </a:p>
          <a:p>
            <a:pPr marL="679450" marR="0" lvl="1" indent="-366713" algn="l" defTabSz="914400" rtl="0" eaLnBrk="0" fontAlgn="base" latinLnBrk="0" hangingPunct="0">
              <a:lnSpc>
                <a:spcPct val="80000"/>
              </a:lnSpc>
              <a:spcBef>
                <a:spcPts val="1547"/>
              </a:spcBef>
              <a:spcAft>
                <a:spcPct val="0"/>
              </a:spcAft>
              <a:buClr>
                <a:srgbClr val="BFD630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2400" b="0" i="0" u="none" strike="noStrike" kern="0" cap="none" spc="-4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ヒラギノ角ゴ ProN W3" pitchFamily="-32" charset="-128"/>
                <a:sym typeface="Calibri" pitchFamily="34" charset="0"/>
              </a:rPr>
              <a:t>and therefore on the scene configuration</a:t>
            </a:r>
            <a:endParaRPr kumimoji="0" lang="en-US" sz="2400" b="0" i="0" u="none" strike="noStrike" kern="0" cap="none" spc="-4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ヒラギノ角ゴ ProN W3" pitchFamily="-32" charset="-128"/>
              <a:sym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sampling of the light source…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3512840" y="3933056"/>
            <a:ext cx="2664296" cy="10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Camera position / projection onto screen!</a:t>
            </a:r>
            <a:endParaRPr lang="en-US" dirty="0"/>
          </a:p>
        </p:txBody>
      </p:sp>
      <p:pic>
        <p:nvPicPr>
          <p:cNvPr id="21507" name="Picture 3" descr="C:\Users\mschwaerz\Desktop\Talk VMV 2012\small_lighsour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512" y="2204864"/>
            <a:ext cx="2625291" cy="4032448"/>
          </a:xfrm>
          <a:prstGeom prst="rect">
            <a:avLst/>
          </a:prstGeom>
          <a:noFill/>
        </p:spPr>
      </p:pic>
      <p:pic>
        <p:nvPicPr>
          <p:cNvPr id="22531" name="Picture 3" descr="C:\Users\mschwaerz\Desktop\Talk VMV 2012\close_c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6662" y="2204864"/>
            <a:ext cx="3370874" cy="4032448"/>
          </a:xfrm>
          <a:prstGeom prst="rect">
            <a:avLst/>
          </a:prstGeom>
          <a:noFill/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09600" y="1352848"/>
            <a:ext cx="8678485" cy="4732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7419" tIns="37419" rIns="37419" bIns="37419" numCol="1" anchor="t" anchorCtr="0" compatLnSpc="1">
            <a:prstTxWarp prst="textNoShape">
              <a:avLst/>
            </a:prstTxWarp>
          </a:bodyPr>
          <a:lstStyle/>
          <a:p>
            <a:pPr marL="679450" marR="0" lvl="1" indent="-366713" algn="l" defTabSz="914400" rtl="0" eaLnBrk="0" fontAlgn="base" latinLnBrk="0" hangingPunct="0">
              <a:lnSpc>
                <a:spcPct val="80000"/>
              </a:lnSpc>
              <a:spcBef>
                <a:spcPts val="1547"/>
              </a:spcBef>
              <a:spcAft>
                <a:spcPct val="0"/>
              </a:spcAft>
              <a:buClr>
                <a:srgbClr val="BFD630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2400" b="0" i="0" u="none" strike="noStrike" kern="0" cap="none" spc="-4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ヒラギノ角ゴ ProN W3" pitchFamily="-32" charset="-128"/>
                <a:sym typeface="Calibri" pitchFamily="34" charset="0"/>
              </a:rPr>
              <a:t>… depends on the size of the penumbra region, </a:t>
            </a:r>
          </a:p>
          <a:p>
            <a:pPr marL="679450" marR="0" lvl="1" indent="-366713" algn="l" defTabSz="914400" rtl="0" eaLnBrk="0" fontAlgn="base" latinLnBrk="0" hangingPunct="0">
              <a:lnSpc>
                <a:spcPct val="80000"/>
              </a:lnSpc>
              <a:spcBef>
                <a:spcPts val="1547"/>
              </a:spcBef>
              <a:spcAft>
                <a:spcPct val="0"/>
              </a:spcAft>
              <a:buClr>
                <a:srgbClr val="BFD630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2400" b="0" i="0" u="none" strike="noStrike" kern="0" cap="none" spc="-4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ヒラギノ角ゴ ProN W3" pitchFamily="-32" charset="-128"/>
                <a:sym typeface="Calibri" pitchFamily="34" charset="0"/>
              </a:rPr>
              <a:t>and therefore on the scene configuration</a:t>
            </a:r>
            <a:endParaRPr kumimoji="0" lang="en-US" sz="2400" b="0" i="0" u="none" strike="noStrike" kern="0" cap="none" spc="-4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ヒラギノ角ゴ ProN W3" pitchFamily="-32" charset="-128"/>
              <a:sym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sampling of the light source…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sp>
        <p:nvSpPr>
          <p:cNvPr id="10" name="TextBox 9"/>
          <p:cNvSpPr txBox="1"/>
          <p:nvPr/>
        </p:nvSpPr>
        <p:spPr>
          <a:xfrm>
            <a:off x="2000672" y="2996952"/>
            <a:ext cx="568863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How can we find the optimal number of samples?</a:t>
            </a:r>
            <a:endParaRPr lang="en-US" sz="3600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09600" y="1352848"/>
            <a:ext cx="8678485" cy="4732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7419" tIns="37419" rIns="37419" bIns="37419" numCol="1" anchor="t" anchorCtr="0" compatLnSpc="1">
            <a:prstTxWarp prst="textNoShape">
              <a:avLst/>
            </a:prstTxWarp>
          </a:bodyPr>
          <a:lstStyle/>
          <a:p>
            <a:pPr marL="679450" marR="0" lvl="1" indent="-366713" algn="l" defTabSz="914400" rtl="0" eaLnBrk="0" fontAlgn="base" latinLnBrk="0" hangingPunct="0">
              <a:lnSpc>
                <a:spcPct val="80000"/>
              </a:lnSpc>
              <a:spcBef>
                <a:spcPts val="1547"/>
              </a:spcBef>
              <a:spcAft>
                <a:spcPct val="0"/>
              </a:spcAft>
              <a:buClr>
                <a:srgbClr val="BFD630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2400" b="0" i="0" u="none" strike="noStrike" kern="0" cap="none" spc="-4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ヒラギノ角ゴ ProN W3" pitchFamily="-32" charset="-128"/>
                <a:sym typeface="Calibri" pitchFamily="34" charset="0"/>
              </a:rPr>
              <a:t>… depends on the size of the penumbra region, </a:t>
            </a:r>
          </a:p>
          <a:p>
            <a:pPr marL="679450" marR="0" lvl="1" indent="-366713" algn="l" defTabSz="914400" rtl="0" eaLnBrk="0" fontAlgn="base" latinLnBrk="0" hangingPunct="0">
              <a:lnSpc>
                <a:spcPct val="80000"/>
              </a:lnSpc>
              <a:spcBef>
                <a:spcPts val="1547"/>
              </a:spcBef>
              <a:spcAft>
                <a:spcPct val="0"/>
              </a:spcAft>
              <a:buClr>
                <a:srgbClr val="BFD630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2400" b="0" i="0" u="none" strike="noStrike" kern="0" cap="none" spc="-4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ヒラギノ角ゴ ProN W3" pitchFamily="-32" charset="-128"/>
                <a:sym typeface="Calibri" pitchFamily="34" charset="0"/>
              </a:rPr>
              <a:t>and therefore on the scene configuration</a:t>
            </a:r>
            <a:endParaRPr kumimoji="0" lang="en-US" sz="2400" b="0" i="0" u="none" strike="noStrike" kern="0" cap="none" spc="-4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ヒラギノ角ゴ ProN W3" pitchFamily="-32" charset="-128"/>
              <a:sym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observations / requirements: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4488" y="1352848"/>
            <a:ext cx="9217024" cy="4732734"/>
          </a:xfrm>
        </p:spPr>
        <p:txBody>
          <a:bodyPr/>
          <a:lstStyle/>
          <a:p>
            <a:pPr lvl="1"/>
            <a:r>
              <a:rPr lang="en-US" dirty="0" smtClean="0"/>
              <a:t>Banding artifacts appear in screen space!</a:t>
            </a:r>
          </a:p>
          <a:p>
            <a:pPr lvl="1"/>
            <a:r>
              <a:rPr lang="en-US" dirty="0" smtClean="0"/>
              <a:t>Penumbra size can change every frame</a:t>
            </a:r>
          </a:p>
          <a:p>
            <a:pPr lvl="1"/>
            <a:r>
              <a:rPr lang="en-US" dirty="0" smtClean="0"/>
              <a:t>Detect regions where banding occurs with current # of samples (GPU!)</a:t>
            </a:r>
          </a:p>
          <a:p>
            <a:pPr lvl="1"/>
            <a:r>
              <a:rPr lang="en-US" dirty="0" smtClean="0"/>
              <a:t>Add more samples only if necessary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E9353-DB9E-4880-ACFC-C082BB376BE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968721" y="4569768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239460" y="5076527"/>
            <a:ext cx="338461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pPr>
              <a:buFont typeface="Wingdings 2" pitchFamily="18" charset="2"/>
              <a:buChar char="¤"/>
            </a:pPr>
            <a:endParaRPr lang="de-DE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1952904" y="5228332"/>
            <a:ext cx="75633" cy="40796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37419" tIns="37419" rIns="37419" bIns="37419">
            <a:spAutoFit/>
          </a:bodyPr>
          <a:lstStyle/>
          <a:p>
            <a:endParaRPr lang="de-DE"/>
          </a:p>
        </p:txBody>
      </p:sp>
      <p:pic>
        <p:nvPicPr>
          <p:cNvPr id="8" name="Picture 19" descr="replay000039"/>
          <p:cNvPicPr>
            <a:picLocks noChangeArrowheads="1"/>
          </p:cNvPicPr>
          <p:nvPr/>
        </p:nvPicPr>
        <p:blipFill>
          <a:blip r:embed="rId3" cstate="print"/>
          <a:srcRect t="18176" r="47331" b="2734"/>
          <a:stretch>
            <a:fillRect/>
          </a:stretch>
        </p:blipFill>
        <p:spPr bwMode="auto">
          <a:xfrm>
            <a:off x="5042112" y="3356992"/>
            <a:ext cx="2287152" cy="2664296"/>
          </a:xfrm>
          <a:prstGeom prst="rect">
            <a:avLst/>
          </a:prstGeom>
          <a:noFill/>
        </p:spPr>
      </p:pic>
      <p:pic>
        <p:nvPicPr>
          <p:cNvPr id="9" name="Picture 4" descr="replay000010"/>
          <p:cNvPicPr>
            <a:picLocks noChangeAspect="1" noChangeArrowheads="1"/>
          </p:cNvPicPr>
          <p:nvPr/>
        </p:nvPicPr>
        <p:blipFill>
          <a:blip r:embed="rId4" cstate="print"/>
          <a:srcRect r="35968"/>
          <a:stretch>
            <a:fillRect/>
          </a:stretch>
        </p:blipFill>
        <p:spPr bwMode="auto">
          <a:xfrm>
            <a:off x="1856656" y="3392708"/>
            <a:ext cx="2351543" cy="26285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Subtitle">
  <a:themeElements>
    <a:clrScheme name="Title &amp; Subtitle 2">
      <a:dk1>
        <a:srgbClr val="000000"/>
      </a:dk1>
      <a:lt1>
        <a:srgbClr val="FFFFFF"/>
      </a:lt1>
      <a:dk2>
        <a:srgbClr val="545454"/>
      </a:dk2>
      <a:lt2>
        <a:srgbClr val="808080"/>
      </a:lt2>
      <a:accent1>
        <a:srgbClr val="B1CF21"/>
      </a:accent1>
      <a:accent2>
        <a:srgbClr val="F9B03D"/>
      </a:accent2>
      <a:accent3>
        <a:srgbClr val="FFFFFF"/>
      </a:accent3>
      <a:accent4>
        <a:srgbClr val="000000"/>
      </a:accent4>
      <a:accent5>
        <a:srgbClr val="D5E4AB"/>
      </a:accent5>
      <a:accent6>
        <a:srgbClr val="E29F36"/>
      </a:accent6>
      <a:hlink>
        <a:srgbClr val="58ABDC"/>
      </a:hlink>
      <a:folHlink>
        <a:srgbClr val="58ABDC"/>
      </a:folHlink>
    </a:clrScheme>
    <a:fontScheme name="Title &amp; Subtitle">
      <a:majorFont>
        <a:latin typeface="Calibri Bold"/>
        <a:ea typeface="ヒラギノ角ゴ ProN W6"/>
        <a:cs typeface=""/>
      </a:majorFont>
      <a:minorFont>
        <a:latin typeface="Calibri Bold"/>
        <a:ea typeface="ヒラギノ角ゴ ProN W6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50800" tIns="50800" rIns="50800" bIns="5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ts val="3200"/>
          </a:spcBef>
          <a:spcAft>
            <a:spcPct val="0"/>
          </a:spcAft>
          <a:buClr>
            <a:schemeClr val="accent1"/>
          </a:buClr>
          <a:buSzPct val="85000"/>
          <a:buFont typeface="Wingdings 2" pitchFamily="18" charset="2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ヒラギノ角ゴ ProN W6" pitchFamily="-32" charset="-128"/>
            <a:sym typeface="Calibri Bold" pitchFamily="-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50800" tIns="50800" rIns="50800" bIns="5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ts val="3200"/>
          </a:spcBef>
          <a:spcAft>
            <a:spcPct val="0"/>
          </a:spcAft>
          <a:buClr>
            <a:schemeClr val="accent1"/>
          </a:buClr>
          <a:buSzPct val="85000"/>
          <a:buFont typeface="Wingdings 2" pitchFamily="18" charset="2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ヒラギノ角ゴ ProN W6" pitchFamily="-32" charset="-128"/>
            <a:sym typeface="Calibri Bold" pitchFamily="-32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&amp; Subtitle 2">
        <a:dk1>
          <a:srgbClr val="000000"/>
        </a:dk1>
        <a:lt1>
          <a:srgbClr val="FFFFFF"/>
        </a:lt1>
        <a:dk2>
          <a:srgbClr val="545454"/>
        </a:dk2>
        <a:lt2>
          <a:srgbClr val="808080"/>
        </a:lt2>
        <a:accent1>
          <a:srgbClr val="B1CF21"/>
        </a:accent1>
        <a:accent2>
          <a:srgbClr val="F9B03D"/>
        </a:accent2>
        <a:accent3>
          <a:srgbClr val="FFFFFF"/>
        </a:accent3>
        <a:accent4>
          <a:srgbClr val="000000"/>
        </a:accent4>
        <a:accent5>
          <a:srgbClr val="D5E4AB"/>
        </a:accent5>
        <a:accent6>
          <a:srgbClr val="E29F36"/>
        </a:accent6>
        <a:hlink>
          <a:srgbClr val="58ABDC"/>
        </a:hlink>
        <a:folHlink>
          <a:srgbClr val="58ABD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&amp; Subtitle 3">
        <a:dk1>
          <a:srgbClr val="000000"/>
        </a:dk1>
        <a:lt1>
          <a:srgbClr val="FFFFFF"/>
        </a:lt1>
        <a:dk2>
          <a:srgbClr val="545454"/>
        </a:dk2>
        <a:lt2>
          <a:srgbClr val="808080"/>
        </a:lt2>
        <a:accent1>
          <a:srgbClr val="BFD630"/>
        </a:accent1>
        <a:accent2>
          <a:srgbClr val="F9B03D"/>
        </a:accent2>
        <a:accent3>
          <a:srgbClr val="FFFFFF"/>
        </a:accent3>
        <a:accent4>
          <a:srgbClr val="000000"/>
        </a:accent4>
        <a:accent5>
          <a:srgbClr val="DCE8AD"/>
        </a:accent5>
        <a:accent6>
          <a:srgbClr val="E29F36"/>
        </a:accent6>
        <a:hlink>
          <a:srgbClr val="58ABDC"/>
        </a:hlink>
        <a:folHlink>
          <a:srgbClr val="216F9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Title &amp; Bullets 3">
      <a:dk1>
        <a:srgbClr val="000000"/>
      </a:dk1>
      <a:lt1>
        <a:srgbClr val="FFFFFF"/>
      </a:lt1>
      <a:dk2>
        <a:srgbClr val="545454"/>
      </a:dk2>
      <a:lt2>
        <a:srgbClr val="808080"/>
      </a:lt2>
      <a:accent1>
        <a:srgbClr val="BFD630"/>
      </a:accent1>
      <a:accent2>
        <a:srgbClr val="F9B03D"/>
      </a:accent2>
      <a:accent3>
        <a:srgbClr val="FFFFFF"/>
      </a:accent3>
      <a:accent4>
        <a:srgbClr val="000000"/>
      </a:accent4>
      <a:accent5>
        <a:srgbClr val="DCE8AD"/>
      </a:accent5>
      <a:accent6>
        <a:srgbClr val="E29F36"/>
      </a:accent6>
      <a:hlink>
        <a:srgbClr val="58ABDC"/>
      </a:hlink>
      <a:folHlink>
        <a:srgbClr val="216F9F"/>
      </a:folHlink>
    </a:clrScheme>
    <a:fontScheme name="Title &amp; Bullets">
      <a:majorFont>
        <a:latin typeface="Calibri Bold"/>
        <a:ea typeface="ヒラギノ角ゴ ProN W6"/>
        <a:cs typeface=""/>
      </a:majorFont>
      <a:minorFont>
        <a:latin typeface="Calibri Bold"/>
        <a:ea typeface="ヒラギノ角ゴ ProN W6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chemeClr val="bg1">
                <a:gamma/>
                <a:shade val="0"/>
                <a:invGamma/>
              </a:schemeClr>
            </a:gs>
            <a:gs pos="100000">
              <a:schemeClr val="bg1"/>
            </a:gs>
          </a:gsLst>
          <a:lin ang="0" scaled="1"/>
        </a:gradFill>
        <a:ln w="9525" algn="ctr">
          <a:noFill/>
          <a:miter lim="800000"/>
          <a:headEnd/>
          <a:tailEnd/>
        </a:ln>
        <a:effectLst/>
      </a:spPr>
      <a:bodyPr anchor="ctr">
        <a:spAutoFit/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50800" tIns="50800" rIns="50800" bIns="5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ts val="3200"/>
          </a:spcBef>
          <a:spcAft>
            <a:spcPct val="0"/>
          </a:spcAft>
          <a:buClr>
            <a:schemeClr val="accent1"/>
          </a:buClr>
          <a:buSzPct val="85000"/>
          <a:buFont typeface="Wingdings 2" pitchFamily="18" charset="2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ヒラギノ角ゴ ProN W6" pitchFamily="-32" charset="-128"/>
            <a:sym typeface="Calibri Bold" pitchFamily="-32" charset="0"/>
          </a:defRPr>
        </a:defPPr>
      </a:lstStyle>
    </a:lnDef>
  </a:objectDefaults>
  <a:extraClrSchemeLst>
    <a:extraClrScheme>
      <a:clrScheme name="Title &amp; Bullets 1">
        <a:dk1>
          <a:srgbClr val="404040"/>
        </a:dk1>
        <a:lt1>
          <a:srgbClr val="FFFFFF"/>
        </a:lt1>
        <a:dk2>
          <a:srgbClr val="000000"/>
        </a:dk2>
        <a:lt2>
          <a:srgbClr val="808080"/>
        </a:lt2>
        <a:accent1>
          <a:srgbClr val="B1CF21"/>
        </a:accent1>
        <a:accent2>
          <a:srgbClr val="F9B03D"/>
        </a:accent2>
        <a:accent3>
          <a:srgbClr val="FFFFFF"/>
        </a:accent3>
        <a:accent4>
          <a:srgbClr val="353535"/>
        </a:accent4>
        <a:accent5>
          <a:srgbClr val="D5E4AB"/>
        </a:accent5>
        <a:accent6>
          <a:srgbClr val="E29F36"/>
        </a:accent6>
        <a:hlink>
          <a:srgbClr val="58ABDC"/>
        </a:hlink>
        <a:folHlink>
          <a:srgbClr val="58ABD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&amp; Bullets 2">
        <a:dk1>
          <a:srgbClr val="000000"/>
        </a:dk1>
        <a:lt1>
          <a:srgbClr val="FFFFFF"/>
        </a:lt1>
        <a:dk2>
          <a:srgbClr val="545454"/>
        </a:dk2>
        <a:lt2>
          <a:srgbClr val="808080"/>
        </a:lt2>
        <a:accent1>
          <a:srgbClr val="B1CF21"/>
        </a:accent1>
        <a:accent2>
          <a:srgbClr val="F9B03D"/>
        </a:accent2>
        <a:accent3>
          <a:srgbClr val="FFFFFF"/>
        </a:accent3>
        <a:accent4>
          <a:srgbClr val="000000"/>
        </a:accent4>
        <a:accent5>
          <a:srgbClr val="D5E4AB"/>
        </a:accent5>
        <a:accent6>
          <a:srgbClr val="E29F36"/>
        </a:accent6>
        <a:hlink>
          <a:srgbClr val="58ABDC"/>
        </a:hlink>
        <a:folHlink>
          <a:srgbClr val="58ABD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&amp; Bullets 3">
        <a:dk1>
          <a:srgbClr val="000000"/>
        </a:dk1>
        <a:lt1>
          <a:srgbClr val="FFFFFF"/>
        </a:lt1>
        <a:dk2>
          <a:srgbClr val="545454"/>
        </a:dk2>
        <a:lt2>
          <a:srgbClr val="808080"/>
        </a:lt2>
        <a:accent1>
          <a:srgbClr val="BFD630"/>
        </a:accent1>
        <a:accent2>
          <a:srgbClr val="F9B03D"/>
        </a:accent2>
        <a:accent3>
          <a:srgbClr val="FFFFFF"/>
        </a:accent3>
        <a:accent4>
          <a:srgbClr val="000000"/>
        </a:accent4>
        <a:accent5>
          <a:srgbClr val="DCE8AD"/>
        </a:accent5>
        <a:accent6>
          <a:srgbClr val="E29F36"/>
        </a:accent6>
        <a:hlink>
          <a:srgbClr val="58ABDC"/>
        </a:hlink>
        <a:folHlink>
          <a:srgbClr val="216F9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</TotalTime>
  <Pages>0</Pages>
  <Words>741</Words>
  <Characters>0</Characters>
  <Application>Microsoft Office PowerPoint</Application>
  <PresentationFormat>A4 Paper (210x297 mm)</PresentationFormat>
  <Lines>0</Lines>
  <Paragraphs>178</Paragraphs>
  <Slides>25</Slides>
  <Notes>21</Notes>
  <HiddenSlides>1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Title &amp; Subtitle</vt:lpstr>
      <vt:lpstr>Title &amp; Bullets</vt:lpstr>
      <vt:lpstr>CorelDRAW</vt:lpstr>
      <vt:lpstr>Fast Accurate Soft Shadows with Adaptive Light Source Sampling</vt:lpstr>
      <vt:lpstr>Physically Correct Soft Shadows…</vt:lpstr>
      <vt:lpstr>Physically Correct Soft Shadows…</vt:lpstr>
      <vt:lpstr>The sampling of the light source…</vt:lpstr>
      <vt:lpstr>The number of samples…</vt:lpstr>
      <vt:lpstr>The sampling of the light source…</vt:lpstr>
      <vt:lpstr>The sampling of the light source…</vt:lpstr>
      <vt:lpstr>The sampling of the light source…</vt:lpstr>
      <vt:lpstr>Our observations / requirements:</vt:lpstr>
      <vt:lpstr>Algorithm Overview:</vt:lpstr>
      <vt:lpstr>Subdivision Evaluation (Pass 1):</vt:lpstr>
      <vt:lpstr>Subdivision Evaluation (Pass 2):</vt:lpstr>
      <vt:lpstr>Subdivision Evaluation (Pass 2):</vt:lpstr>
      <vt:lpstr>Result Video</vt:lpstr>
      <vt:lpstr>“Tweaking” the algorithm:</vt:lpstr>
      <vt:lpstr>Result Video: Smaller Comparison Render Target with PCF Filtering</vt:lpstr>
      <vt:lpstr>Evaluation</vt:lpstr>
      <vt:lpstr>Evaluation</vt:lpstr>
      <vt:lpstr>Evaluation</vt:lpstr>
      <vt:lpstr>Evaluation</vt:lpstr>
      <vt:lpstr>Evaluation</vt:lpstr>
      <vt:lpstr>Limitations</vt:lpstr>
      <vt:lpstr>Conclusion</vt:lpstr>
      <vt:lpstr>Thank you for your attention!</vt:lpstr>
      <vt:lpstr>Further Considerations: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rft</dc:creator>
  <cp:lastModifiedBy>Michael Schwärzler</cp:lastModifiedBy>
  <cp:revision>162</cp:revision>
  <dcterms:modified xsi:type="dcterms:W3CDTF">2012-11-11T09:50:01Z</dcterms:modified>
</cp:coreProperties>
</file>