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_xmlsignatures/sig1.xml" ContentType="application/vnd.openxmlformats-package.digital-signature-xmlsignatur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Default Extension="sigs" ContentType="application/vnd.openxmlformats-package.digital-signature-origin"/>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package/2006/relationships/digital-signature/origin" Target="_xmlsignatures/origin.sigs"/><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25"/>
  </p:notesMasterIdLst>
  <p:sldIdLst>
    <p:sldId id="262" r:id="rId3"/>
    <p:sldId id="292" r:id="rId4"/>
    <p:sldId id="289" r:id="rId5"/>
    <p:sldId id="293" r:id="rId6"/>
    <p:sldId id="294" r:id="rId7"/>
    <p:sldId id="270" r:id="rId8"/>
    <p:sldId id="295" r:id="rId9"/>
    <p:sldId id="296" r:id="rId10"/>
    <p:sldId id="298" r:id="rId11"/>
    <p:sldId id="300" r:id="rId12"/>
    <p:sldId id="301" r:id="rId13"/>
    <p:sldId id="302" r:id="rId14"/>
    <p:sldId id="303" r:id="rId15"/>
    <p:sldId id="304" r:id="rId16"/>
    <p:sldId id="305" r:id="rId17"/>
    <p:sldId id="306" r:id="rId18"/>
    <p:sldId id="308" r:id="rId19"/>
    <p:sldId id="314" r:id="rId20"/>
    <p:sldId id="310" r:id="rId21"/>
    <p:sldId id="266" r:id="rId22"/>
    <p:sldId id="312" r:id="rId23"/>
    <p:sldId id="313" r:id="rId24"/>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1pPr>
    <a:lvl2pPr marL="457200"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2pPr>
    <a:lvl3pPr marL="914400"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3pPr>
    <a:lvl4pPr marL="1371600"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4pPr>
    <a:lvl5pPr marL="1828800"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4291" autoAdjust="0"/>
  </p:normalViewPr>
  <p:slideViewPr>
    <p:cSldViewPr>
      <p:cViewPr varScale="1">
        <p:scale>
          <a:sx n="56" d="100"/>
          <a:sy n="56" d="100"/>
        </p:scale>
        <p:origin x="-2670"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100" d="100"/>
          <a:sy n="100" d="100"/>
        </p:scale>
        <p:origin x="-355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de-AT"/>
          </a:p>
        </p:txBody>
      </p:sp>
      <p:sp>
        <p:nvSpPr>
          <p:cNvPr id="3074" name="Rectangle 2"/>
          <p:cNvSpPr>
            <a:spLocks noGrp="1" noChangeArrowheads="1"/>
          </p:cNvSpPr>
          <p:nvPr>
            <p:ph type="hdr"/>
          </p:nvPr>
        </p:nvSpPr>
        <p:spPr bwMode="auto">
          <a:xfrm>
            <a:off x="0" y="0"/>
            <a:ext cx="29702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smtClean="0">
                <a:solidFill>
                  <a:srgbClr val="000000"/>
                </a:solidFill>
                <a:ea typeface="DejaVu Sans" charset="0"/>
                <a:cs typeface="DejaVu Sans" charset="0"/>
              </a:defRPr>
            </a:lvl1pPr>
          </a:lstStyle>
          <a:p>
            <a:pPr>
              <a:defRPr/>
            </a:pPr>
            <a:endParaRPr lang="de-AT"/>
          </a:p>
        </p:txBody>
      </p:sp>
      <p:sp>
        <p:nvSpPr>
          <p:cNvPr id="3075" name="Rectangle 3"/>
          <p:cNvSpPr>
            <a:spLocks noGrp="1" noChangeArrowheads="1"/>
          </p:cNvSpPr>
          <p:nvPr>
            <p:ph type="dt"/>
          </p:nvPr>
        </p:nvSpPr>
        <p:spPr bwMode="auto">
          <a:xfrm>
            <a:off x="3884613" y="0"/>
            <a:ext cx="2970212"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smtClean="0">
                <a:solidFill>
                  <a:srgbClr val="000000"/>
                </a:solidFill>
                <a:ea typeface="DejaVu Sans" charset="0"/>
                <a:cs typeface="DejaVu Sans" charset="0"/>
              </a:defRPr>
            </a:lvl1pPr>
          </a:lstStyle>
          <a:p>
            <a:pPr>
              <a:defRPr/>
            </a:pPr>
            <a:endParaRPr lang="de-AT"/>
          </a:p>
        </p:txBody>
      </p:sp>
      <p:sp>
        <p:nvSpPr>
          <p:cNvPr id="3077" name="Rectangle 5"/>
          <p:cNvSpPr>
            <a:spLocks noGrp="1" noChangeArrowheads="1"/>
          </p:cNvSpPr>
          <p:nvPr>
            <p:ph type="body"/>
          </p:nvPr>
        </p:nvSpPr>
        <p:spPr bwMode="auto">
          <a:xfrm>
            <a:off x="686593" y="827584"/>
            <a:ext cx="5484813" cy="7416824"/>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de-DE" noProof="0" dirty="0" smtClean="0"/>
          </a:p>
        </p:txBody>
      </p:sp>
      <p:sp>
        <p:nvSpPr>
          <p:cNvPr id="3078" name="Rectangle 6"/>
          <p:cNvSpPr>
            <a:spLocks noGrp="1" noChangeArrowheads="1"/>
          </p:cNvSpPr>
          <p:nvPr>
            <p:ph type="ftr"/>
          </p:nvPr>
        </p:nvSpPr>
        <p:spPr bwMode="auto">
          <a:xfrm>
            <a:off x="0" y="8685213"/>
            <a:ext cx="2970213"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smtClean="0">
                <a:solidFill>
                  <a:srgbClr val="000000"/>
                </a:solidFill>
                <a:ea typeface="DejaVu Sans" charset="0"/>
                <a:cs typeface="DejaVu Sans" charset="0"/>
              </a:defRPr>
            </a:lvl1pPr>
          </a:lstStyle>
          <a:p>
            <a:pPr>
              <a:defRPr/>
            </a:pPr>
            <a:endParaRPr lang="de-AT"/>
          </a:p>
        </p:txBody>
      </p:sp>
      <p:sp>
        <p:nvSpPr>
          <p:cNvPr id="3079" name="Rectangle 7"/>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smtClean="0">
                <a:solidFill>
                  <a:srgbClr val="000000"/>
                </a:solidFill>
                <a:ea typeface="DejaVu Sans" charset="0"/>
                <a:cs typeface="DejaVu Sans" charset="0"/>
              </a:defRPr>
            </a:lvl1pPr>
          </a:lstStyle>
          <a:p>
            <a:pPr>
              <a:defRPr/>
            </a:pPr>
            <a:fld id="{BF1BDDCF-C51D-4F63-B91F-D964D156735D}" type="slidenum">
              <a:rPr lang="de-AT"/>
              <a:pPr>
                <a:defRPr/>
              </a:pPr>
              <a:t>‹#›</a:t>
            </a:fld>
            <a:endParaRPr lang="de-AT"/>
          </a:p>
        </p:txBody>
      </p:sp>
    </p:spTree>
    <p:extLst>
      <p:ext uri="{BB962C8B-B14F-4D97-AF65-F5344CB8AC3E}">
        <p14:creationId xmlns:p14="http://schemas.microsoft.com/office/powerpoint/2010/main" xmlns="" val="230184141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p:spPr>
        <p:txBody>
          <a:bodyPr/>
          <a:lstStyle/>
          <a:p>
            <a:fld id="{47B6B4F8-5800-4C77-AE27-56FA967F88E1}" type="slidenum">
              <a:rPr lang="de-AT"/>
              <a:pPr/>
              <a:t>1</a:t>
            </a:fld>
            <a:endParaRPr lang="de-AT"/>
          </a:p>
        </p:txBody>
      </p:sp>
      <p:sp>
        <p:nvSpPr>
          <p:cNvPr id="21507" name="Rectangle 1"/>
          <p:cNvSpPr txBox="1">
            <a:spLocks noGrp="1" noRot="1" noChangeAspect="1" noChangeArrowheads="1" noTextEdit="1"/>
          </p:cNvSpPr>
          <p:nvPr>
            <p:ph type="sldImg"/>
          </p:nvPr>
        </p:nvSpPr>
        <p:spPr>
          <a:xfrm>
            <a:off x="1143000" y="685800"/>
            <a:ext cx="4572000" cy="3429000"/>
          </a:xfrm>
          <a:prstGeom prst="rect">
            <a:avLst/>
          </a:prstGeom>
          <a:ln/>
        </p:spPr>
      </p:sp>
      <p:sp>
        <p:nvSpPr>
          <p:cNvPr id="21508" name="Rectangle 2"/>
          <p:cNvSpPr txBox="1">
            <a:spLocks noGrp="1" noChangeArrowheads="1"/>
          </p:cNvSpPr>
          <p:nvPr>
            <p:ph type="body" idx="1"/>
          </p:nvPr>
        </p:nvSpPr>
        <p:spPr>
          <a:xfrm>
            <a:off x="685800" y="4343400"/>
            <a:ext cx="5486400" cy="4114800"/>
          </a:xfrm>
          <a:noFill/>
          <a:ln/>
        </p:spPr>
        <p:txBody>
          <a:bodyPr wrap="none" anchor="ctr"/>
          <a:lstStyle/>
          <a:p>
            <a:r>
              <a:rPr lang="de-DE" dirty="0" smtClean="0"/>
              <a:t>I want to welcome you to the presentation of our paper on Analytic Anti-Aliasing.</a:t>
            </a:r>
          </a:p>
          <a:p>
            <a:endParaRPr lang="de-DE" dirty="0" smtClean="0"/>
          </a:p>
          <a:p>
            <a:r>
              <a:rPr lang="de-DE" dirty="0" smtClean="0"/>
              <a:t>My</a:t>
            </a:r>
            <a:r>
              <a:rPr lang="de-DE" baseline="0" dirty="0" smtClean="0"/>
              <a:t> name is Thomas Auzinger and I developed this work together with Michael Guthe from Marburg and Stefan Jeschke from Vienna.</a:t>
            </a:r>
            <a:endParaRPr 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p>
            <a:fld id="{135F5D2B-186E-474F-B3CD-E8B2F4BD17D3}" type="slidenum">
              <a:rPr lang="de-AT"/>
              <a:pPr/>
              <a:t>10</a:t>
            </a:fld>
            <a:endParaRPr lang="de-AT"/>
          </a:p>
        </p:txBody>
      </p:sp>
      <p:sp>
        <p:nvSpPr>
          <p:cNvPr id="23555" name="Rectangle 1"/>
          <p:cNvSpPr txBox="1">
            <a:spLocks noGrp="1" noRot="1" noChangeAspect="1" noChangeArrowheads="1" noTextEdit="1"/>
          </p:cNvSpPr>
          <p:nvPr>
            <p:ph type="sldImg"/>
          </p:nvPr>
        </p:nvSpPr>
        <p:spPr>
          <a:xfrm>
            <a:off x="1143000" y="685800"/>
            <a:ext cx="4572000" cy="3429000"/>
          </a:xfrm>
          <a:prstGeom prst="rect">
            <a:avLst/>
          </a:prstGeom>
          <a:ln/>
        </p:spPr>
      </p:sp>
      <p:sp>
        <p:nvSpPr>
          <p:cNvPr id="23556" name="Rectangle 2"/>
          <p:cNvSpPr txBox="1">
            <a:spLocks noGrp="1" noChangeArrowheads="1"/>
          </p:cNvSpPr>
          <p:nvPr>
            <p:ph type="body" idx="1"/>
          </p:nvPr>
        </p:nvSpPr>
        <p:spPr>
          <a:xfrm>
            <a:off x="685800" y="4343400"/>
            <a:ext cx="5486400" cy="4114800"/>
          </a:xfrm>
          <a:noFill/>
          <a:ln/>
        </p:spPr>
        <p:txBody>
          <a:bodyPr wrap="none" anchor="ctr"/>
          <a:lstStyle/>
          <a:p>
            <a:r>
              <a:rPr lang="de-DE" dirty="0" smtClean="0"/>
              <a:t>The</a:t>
            </a:r>
            <a:r>
              <a:rPr lang="de-DE" baseline="0" dirty="0" smtClean="0"/>
              <a:t> </a:t>
            </a:r>
            <a:r>
              <a:rPr lang="de-DE" b="1" baseline="0" dirty="0" smtClean="0"/>
              <a:t>evaluation of the filter at a sample location </a:t>
            </a:r>
            <a:r>
              <a:rPr lang="de-DE" baseline="0" dirty="0" smtClean="0"/>
              <a:t>boils down to a </a:t>
            </a:r>
            <a:r>
              <a:rPr lang="de-DE" b="1" baseline="0" dirty="0" smtClean="0"/>
              <a:t>convolution integral </a:t>
            </a:r>
            <a:r>
              <a:rPr lang="de-DE" baseline="0" dirty="0" smtClean="0"/>
              <a:t>of the input data with the filter function.</a:t>
            </a:r>
          </a:p>
          <a:p>
            <a:endParaRPr lang="de-DE" baseline="0" dirty="0" smtClean="0"/>
          </a:p>
          <a:p>
            <a:r>
              <a:rPr lang="de-DE" baseline="0" dirty="0" smtClean="0"/>
              <a:t>The </a:t>
            </a:r>
            <a:r>
              <a:rPr lang="de-DE" b="1" baseline="0" dirty="0" smtClean="0"/>
              <a:t>skeleton of such an integral </a:t>
            </a:r>
            <a:r>
              <a:rPr lang="de-DE" baseline="0" dirty="0" smtClean="0"/>
              <a:t>is shown here. Note that ‚</a:t>
            </a:r>
            <a:r>
              <a:rPr lang="de-DE" b="1" baseline="0" dirty="0" smtClean="0"/>
              <a:t>y</a:t>
            </a:r>
            <a:r>
              <a:rPr lang="de-DE" baseline="0" dirty="0" smtClean="0"/>
              <a:t>‘ denotes the </a:t>
            </a:r>
            <a:r>
              <a:rPr lang="de-DE" b="1" baseline="0" dirty="0" smtClean="0"/>
              <a:t>integration variable</a:t>
            </a:r>
            <a:r>
              <a:rPr lang="de-DE" baseline="0" dirty="0" smtClean="0"/>
              <a:t>.</a:t>
            </a:r>
          </a:p>
          <a:p>
            <a:endParaRPr lang="de-DE" baseline="0" dirty="0" smtClean="0"/>
          </a:p>
          <a:p>
            <a:r>
              <a:rPr lang="de-DE" baseline="0" dirty="0" smtClean="0"/>
              <a:t>(-&gt;) At a given sample position ‚x‘ this integral is evaluated and yields the </a:t>
            </a:r>
            <a:r>
              <a:rPr lang="de-DE" b="1" baseline="0" dirty="0" smtClean="0"/>
              <a:t>value ‚v‘ of ‚x</a:t>
            </a:r>
            <a:r>
              <a:rPr lang="de-DE" baseline="0" dirty="0" smtClean="0"/>
              <a:t>‘. The </a:t>
            </a:r>
            <a:r>
              <a:rPr lang="de-DE" b="1" baseline="0" dirty="0" smtClean="0"/>
              <a:t>square shows the grid cell</a:t>
            </a:r>
            <a:r>
              <a:rPr lang="de-DE" baseline="0" dirty="0" smtClean="0"/>
              <a:t>, which corresponds to ‚x‘.</a:t>
            </a:r>
          </a:p>
          <a:p>
            <a:endParaRPr lang="de-DE" baseline="0" dirty="0" smtClean="0"/>
          </a:p>
          <a:p>
            <a:r>
              <a:rPr lang="de-DE" baseline="0" dirty="0" smtClean="0"/>
              <a:t>We will now complete the convolution formula:</a:t>
            </a:r>
          </a:p>
          <a:p>
            <a:endParaRPr lang="de-DE" baseline="0" dirty="0" smtClean="0"/>
          </a:p>
          <a:p>
            <a:r>
              <a:rPr lang="de-DE" baseline="0" dirty="0" smtClean="0"/>
              <a:t>(-&gt;) The </a:t>
            </a:r>
            <a:r>
              <a:rPr lang="de-DE" b="1" baseline="0" dirty="0" smtClean="0"/>
              <a:t>mesh input</a:t>
            </a:r>
            <a:r>
              <a:rPr lang="de-DE" baseline="0" dirty="0" smtClean="0"/>
              <a:t>, depicted by the triangle with </a:t>
            </a:r>
            <a:r>
              <a:rPr lang="de-DE" b="1" baseline="0" dirty="0" smtClean="0"/>
              <a:t>linear color interpolation</a:t>
            </a:r>
            <a:r>
              <a:rPr lang="de-DE" baseline="0" dirty="0" smtClean="0"/>
              <a:t>, gives us the </a:t>
            </a:r>
            <a:r>
              <a:rPr lang="de-DE" b="1" baseline="0" dirty="0" smtClean="0"/>
              <a:t>linear data functi</a:t>
            </a:r>
            <a:r>
              <a:rPr lang="de-DE" baseline="0" dirty="0" smtClean="0"/>
              <a:t>on in the integrand and the </a:t>
            </a:r>
            <a:r>
              <a:rPr lang="de-DE" b="1" baseline="0" dirty="0" smtClean="0"/>
              <a:t>triangular domain </a:t>
            </a:r>
            <a:r>
              <a:rPr lang="de-DE" baseline="0" dirty="0" smtClean="0"/>
              <a:t>over which the integral has to be evaluated.</a:t>
            </a:r>
          </a:p>
          <a:p>
            <a:endParaRPr lang="de-DE" baseline="0" dirty="0" smtClean="0"/>
          </a:p>
          <a:p>
            <a:r>
              <a:rPr lang="de-DE" baseline="0" dirty="0" smtClean="0"/>
              <a:t>(-&gt;) The </a:t>
            </a:r>
            <a:r>
              <a:rPr lang="de-DE" b="1" baseline="0" dirty="0" smtClean="0"/>
              <a:t>filter kernel </a:t>
            </a:r>
            <a:r>
              <a:rPr lang="de-DE" baseline="0" dirty="0" smtClean="0"/>
              <a:t>gives us the </a:t>
            </a:r>
            <a:r>
              <a:rPr lang="de-DE" b="1" baseline="0" dirty="0" smtClean="0"/>
              <a:t>filter function in the integrand </a:t>
            </a:r>
            <a:r>
              <a:rPr lang="de-DE" baseline="0" dirty="0" smtClean="0"/>
              <a:t>and the </a:t>
            </a:r>
            <a:r>
              <a:rPr lang="de-DE" b="1" baseline="0" dirty="0" smtClean="0"/>
              <a:t>filter su</a:t>
            </a:r>
            <a:r>
              <a:rPr lang="de-DE" baseline="0" dirty="0" smtClean="0"/>
              <a:t>pport in the integration domain.</a:t>
            </a:r>
          </a:p>
          <a:p>
            <a:endParaRPr lang="de-DE" baseline="0" dirty="0" smtClean="0"/>
          </a:p>
          <a:p>
            <a:r>
              <a:rPr lang="de-DE" baseline="0" dirty="0" smtClean="0"/>
              <a:t>This completes our filter convolution integral.</a:t>
            </a:r>
          </a:p>
          <a:p>
            <a:endParaRPr lang="de-DE" baseline="0" dirty="0" smtClean="0"/>
          </a:p>
          <a:p>
            <a:r>
              <a:rPr lang="de-DE" baseline="0" dirty="0" smtClean="0"/>
              <a:t>Our </a:t>
            </a:r>
            <a:r>
              <a:rPr lang="de-DE" b="1" baseline="0" dirty="0" smtClean="0"/>
              <a:t>method</a:t>
            </a:r>
            <a:r>
              <a:rPr lang="de-DE" baseline="0" dirty="0" smtClean="0"/>
              <a:t> shows now how to evaluate this </a:t>
            </a:r>
            <a:r>
              <a:rPr lang="de-DE" b="1" baseline="0" dirty="0" smtClean="0"/>
              <a:t>term an</a:t>
            </a:r>
            <a:r>
              <a:rPr lang="de-DE" baseline="0" dirty="0" smtClean="0"/>
              <a:t>alytically. We </a:t>
            </a:r>
            <a:r>
              <a:rPr lang="de-DE" b="1" baseline="0" dirty="0" smtClean="0"/>
              <a:t>do not </a:t>
            </a:r>
            <a:r>
              <a:rPr lang="de-DE" baseline="0" dirty="0" smtClean="0"/>
              <a:t>use numerical </a:t>
            </a:r>
            <a:r>
              <a:rPr lang="de-DE" b="1" baseline="0" dirty="0" smtClean="0"/>
              <a:t>approximation</a:t>
            </a:r>
            <a:r>
              <a:rPr lang="de-DE" baseline="0" dirty="0" smtClean="0"/>
              <a:t> such as Monte Carlo Sampling and thus remove all sampling artifacts.</a:t>
            </a:r>
          </a:p>
          <a:p>
            <a:endParaRPr lang="de-DE" baseline="0" dirty="0" smtClean="0"/>
          </a:p>
          <a:p>
            <a:r>
              <a:rPr lang="de-DE" baseline="0" dirty="0" smtClean="0"/>
              <a:t>The </a:t>
            </a:r>
            <a:r>
              <a:rPr lang="de-DE" b="1" baseline="0" dirty="0" smtClean="0"/>
              <a:t>main complication</a:t>
            </a:r>
            <a:r>
              <a:rPr lang="de-DE" baseline="0" dirty="0" smtClean="0"/>
              <a:t> in doing this, is the </a:t>
            </a:r>
            <a:r>
              <a:rPr lang="de-DE" b="1" baseline="0" dirty="0" smtClean="0"/>
              <a:t>integration domain</a:t>
            </a:r>
            <a:r>
              <a:rPr lang="de-DE" baseline="0" dirty="0" smtClean="0"/>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p>
            <a:fld id="{135F5D2B-186E-474F-B3CD-E8B2F4BD17D3}" type="slidenum">
              <a:rPr lang="de-AT"/>
              <a:pPr/>
              <a:t>11</a:t>
            </a:fld>
            <a:endParaRPr lang="de-AT"/>
          </a:p>
        </p:txBody>
      </p:sp>
      <p:sp>
        <p:nvSpPr>
          <p:cNvPr id="23555" name="Rectangle 1"/>
          <p:cNvSpPr txBox="1">
            <a:spLocks noGrp="1" noRot="1" noChangeAspect="1" noChangeArrowheads="1" noTextEdit="1"/>
          </p:cNvSpPr>
          <p:nvPr>
            <p:ph type="sldImg"/>
          </p:nvPr>
        </p:nvSpPr>
        <p:spPr>
          <a:xfrm>
            <a:off x="1143000" y="685800"/>
            <a:ext cx="4572000" cy="3429000"/>
          </a:xfrm>
          <a:prstGeom prst="rect">
            <a:avLst/>
          </a:prstGeom>
          <a:ln/>
        </p:spPr>
      </p:sp>
      <p:sp>
        <p:nvSpPr>
          <p:cNvPr id="23556" name="Rectangle 2"/>
          <p:cNvSpPr txBox="1">
            <a:spLocks noGrp="1" noChangeArrowheads="1"/>
          </p:cNvSpPr>
          <p:nvPr>
            <p:ph type="body" idx="1"/>
          </p:nvPr>
        </p:nvSpPr>
        <p:spPr>
          <a:xfrm>
            <a:off x="685800" y="4343400"/>
            <a:ext cx="5486400" cy="4114800"/>
          </a:xfrm>
          <a:noFill/>
          <a:ln/>
        </p:spPr>
        <p:txBody>
          <a:bodyPr wrap="none" anchor="ctr"/>
          <a:lstStyle/>
          <a:p>
            <a:r>
              <a:rPr lang="de-DE" dirty="0" smtClean="0"/>
              <a:t>(-&gt;) In the </a:t>
            </a:r>
            <a:r>
              <a:rPr lang="de-DE" b="1" dirty="0" smtClean="0"/>
              <a:t>2D</a:t>
            </a:r>
            <a:r>
              <a:rPr lang="de-DE" b="1" baseline="0" dirty="0" smtClean="0"/>
              <a:t> case</a:t>
            </a:r>
            <a:r>
              <a:rPr lang="de-DE" baseline="0" dirty="0" smtClean="0"/>
              <a:t> it is the intersection of a </a:t>
            </a:r>
            <a:r>
              <a:rPr lang="de-DE" b="1" baseline="0" dirty="0" smtClean="0"/>
              <a:t>disk with a triangle</a:t>
            </a:r>
            <a:r>
              <a:rPr lang="de-DE" baseline="0" dirty="0" smtClean="0"/>
              <a:t>.</a:t>
            </a:r>
          </a:p>
          <a:p>
            <a:endParaRPr lang="de-DE" baseline="0" dirty="0" smtClean="0"/>
          </a:p>
          <a:p>
            <a:r>
              <a:rPr lang="de-DE" baseline="0" dirty="0" smtClean="0"/>
              <a:t>(-&gt;) This </a:t>
            </a:r>
            <a:r>
              <a:rPr lang="de-DE" b="1" baseline="0" dirty="0" smtClean="0"/>
              <a:t>area can not be described </a:t>
            </a:r>
            <a:r>
              <a:rPr lang="de-DE" baseline="0" dirty="0" smtClean="0"/>
              <a:t>easily in </a:t>
            </a:r>
            <a:r>
              <a:rPr lang="de-DE" b="1" baseline="0" dirty="0" smtClean="0"/>
              <a:t>analytical form </a:t>
            </a:r>
            <a:r>
              <a:rPr lang="de-DE" baseline="0" dirty="0" smtClean="0"/>
              <a:t>as its boundary consists of </a:t>
            </a:r>
            <a:r>
              <a:rPr lang="de-DE" b="1" baseline="0" dirty="0" smtClean="0"/>
              <a:t>curved and straight elements</a:t>
            </a:r>
            <a:r>
              <a:rPr lang="de-DE" baseline="0" dirty="0" smtClean="0"/>
              <a:t>.</a:t>
            </a:r>
          </a:p>
          <a:p>
            <a:endParaRPr lang="de-DE" baseline="0" dirty="0" smtClean="0"/>
          </a:p>
          <a:p>
            <a:r>
              <a:rPr lang="de-DE" baseline="0" dirty="0" smtClean="0"/>
              <a:t>(-&gt;) We solve this problem by </a:t>
            </a:r>
            <a:r>
              <a:rPr lang="de-DE" b="1" baseline="0" dirty="0" smtClean="0"/>
              <a:t>treating every edge of the triangle separately</a:t>
            </a:r>
            <a:r>
              <a:rPr lang="de-DE" baseline="0" dirty="0" smtClean="0"/>
              <a:t>. Each edge is </a:t>
            </a:r>
            <a:r>
              <a:rPr lang="de-DE" b="1" baseline="0" dirty="0" smtClean="0"/>
              <a:t>extruded </a:t>
            </a:r>
            <a:r>
              <a:rPr lang="de-DE" baseline="0" dirty="0" smtClean="0"/>
              <a:t>to the sample location which yields a </a:t>
            </a:r>
            <a:r>
              <a:rPr lang="de-DE" b="1" baseline="0" dirty="0" smtClean="0"/>
              <a:t>triangle per edge</a:t>
            </a:r>
            <a:r>
              <a:rPr lang="de-DE" baseline="0" dirty="0" smtClean="0"/>
              <a:t>. In our example this gives a subdivision of our integration domain.</a:t>
            </a:r>
          </a:p>
          <a:p>
            <a:endParaRPr lang="de-DE" baseline="0" dirty="0" smtClean="0"/>
          </a:p>
          <a:p>
            <a:r>
              <a:rPr lang="de-DE" baseline="0" dirty="0" smtClean="0"/>
              <a:t>(-&gt;) Each of this </a:t>
            </a:r>
            <a:r>
              <a:rPr lang="de-DE" b="1" baseline="0" dirty="0" smtClean="0"/>
              <a:t>three domains </a:t>
            </a:r>
            <a:r>
              <a:rPr lang="de-DE" baseline="0" dirty="0" smtClean="0"/>
              <a:t>can be </a:t>
            </a:r>
            <a:r>
              <a:rPr lang="de-DE" b="1" baseline="0" dirty="0" smtClean="0"/>
              <a:t>split </a:t>
            </a:r>
            <a:r>
              <a:rPr lang="de-DE" baseline="0" dirty="0" smtClean="0"/>
              <a:t>into </a:t>
            </a:r>
            <a:r>
              <a:rPr lang="de-DE" b="1" baseline="0" dirty="0" smtClean="0"/>
              <a:t>two </a:t>
            </a:r>
            <a:r>
              <a:rPr lang="de-DE" baseline="0" dirty="0" smtClean="0"/>
              <a:t>types of </a:t>
            </a:r>
            <a:r>
              <a:rPr lang="de-DE" b="1" baseline="0" dirty="0" smtClean="0"/>
              <a:t>fundamental integration domains</a:t>
            </a:r>
            <a:r>
              <a:rPr lang="de-DE" baseline="0" dirty="0" smtClean="0"/>
              <a:t>.</a:t>
            </a:r>
          </a:p>
          <a:p>
            <a:endParaRPr lang="de-DE" baseline="0" dirty="0" smtClean="0"/>
          </a:p>
          <a:p>
            <a:r>
              <a:rPr lang="de-DE" baseline="0" dirty="0" smtClean="0"/>
              <a:t>A </a:t>
            </a:r>
            <a:r>
              <a:rPr lang="de-DE" b="1" baseline="0" dirty="0" smtClean="0"/>
              <a:t>sector of the disk</a:t>
            </a:r>
            <a:r>
              <a:rPr lang="de-DE" baseline="0" dirty="0" smtClean="0"/>
              <a:t>, depicted in </a:t>
            </a:r>
            <a:r>
              <a:rPr lang="de-DE" b="1" baseline="0" dirty="0" smtClean="0"/>
              <a:t>blue </a:t>
            </a:r>
            <a:r>
              <a:rPr lang="de-DE" baseline="0" dirty="0" smtClean="0"/>
              <a:t>and </a:t>
            </a:r>
            <a:r>
              <a:rPr lang="de-DE" b="1" baseline="0" dirty="0" smtClean="0"/>
              <a:t>triangular integration domains</a:t>
            </a:r>
            <a:r>
              <a:rPr lang="de-DE" baseline="0" dirty="0" smtClean="0"/>
              <a:t>, depicted in </a:t>
            </a:r>
            <a:r>
              <a:rPr lang="de-DE" b="1" baseline="0" dirty="0" smtClean="0"/>
              <a:t>brown</a:t>
            </a:r>
            <a:r>
              <a:rPr lang="de-DE" baseline="0" dirty="0" smtClean="0"/>
              <a:t>. These are the </a:t>
            </a:r>
            <a:r>
              <a:rPr lang="de-DE" b="1" baseline="0" dirty="0" smtClean="0"/>
              <a:t>only two possible </a:t>
            </a:r>
            <a:r>
              <a:rPr lang="de-DE" baseline="0" dirty="0" smtClean="0"/>
              <a:t>shapes that can arise in our method.</a:t>
            </a:r>
          </a:p>
          <a:p>
            <a:endParaRPr lang="de-DE" baseline="0" dirty="0" smtClean="0"/>
          </a:p>
          <a:p>
            <a:r>
              <a:rPr lang="de-DE" baseline="0" dirty="0" smtClean="0"/>
              <a:t>Due to the </a:t>
            </a:r>
            <a:r>
              <a:rPr lang="de-DE" b="1" baseline="0" dirty="0" smtClean="0"/>
              <a:t>linearity of integration</a:t>
            </a:r>
            <a:r>
              <a:rPr lang="de-DE" baseline="0" dirty="0" smtClean="0"/>
              <a:t>, we can evaluate the filter convolution by </a:t>
            </a:r>
            <a:r>
              <a:rPr lang="de-DE" b="1" baseline="0" dirty="0" smtClean="0"/>
              <a:t>summing the contribution </a:t>
            </a:r>
            <a:r>
              <a:rPr lang="de-DE" baseline="0" dirty="0" smtClean="0"/>
              <a:t>of all integration domains.</a:t>
            </a:r>
          </a:p>
          <a:p>
            <a:endParaRPr lang="de-DE" baseline="0" dirty="0" smtClean="0"/>
          </a:p>
          <a:p>
            <a:r>
              <a:rPr lang="de-DE" baseline="0" dirty="0" smtClean="0"/>
              <a:t>We thus have </a:t>
            </a:r>
            <a:r>
              <a:rPr lang="de-DE" b="1" baseline="0" dirty="0" smtClean="0"/>
              <a:t>reduced </a:t>
            </a:r>
            <a:r>
              <a:rPr lang="de-DE" baseline="0" dirty="0" smtClean="0"/>
              <a:t>the integration over the complicated intersection area to </a:t>
            </a:r>
            <a:r>
              <a:rPr lang="de-DE" b="1" baseline="0" dirty="0" smtClean="0"/>
              <a:t>two fundamental integrals</a:t>
            </a:r>
            <a:r>
              <a:rPr lang="de-DE" baseline="0" dirty="0" smtClean="0"/>
              <a:t>.</a:t>
            </a:r>
            <a:endParaRPr lang="de-DE" dirty="0" smtClean="0"/>
          </a:p>
          <a:p>
            <a:endParaRPr lang="de-DE" dirty="0" smtClean="0"/>
          </a:p>
          <a:p>
            <a:endParaRPr lang="de-DE"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p>
            <a:fld id="{135F5D2B-186E-474F-B3CD-E8B2F4BD17D3}" type="slidenum">
              <a:rPr lang="de-AT"/>
              <a:pPr/>
              <a:t>12</a:t>
            </a:fld>
            <a:endParaRPr lang="de-AT"/>
          </a:p>
        </p:txBody>
      </p:sp>
      <p:sp>
        <p:nvSpPr>
          <p:cNvPr id="23555" name="Rectangle 1"/>
          <p:cNvSpPr txBox="1">
            <a:spLocks noGrp="1" noRot="1" noChangeAspect="1" noChangeArrowheads="1" noTextEdit="1"/>
          </p:cNvSpPr>
          <p:nvPr>
            <p:ph type="sldImg"/>
          </p:nvPr>
        </p:nvSpPr>
        <p:spPr>
          <a:xfrm>
            <a:off x="1143000" y="685800"/>
            <a:ext cx="4572000" cy="3429000"/>
          </a:xfrm>
          <a:prstGeom prst="rect">
            <a:avLst/>
          </a:prstGeom>
          <a:ln/>
        </p:spPr>
      </p:sp>
      <p:sp>
        <p:nvSpPr>
          <p:cNvPr id="23556" name="Rectangle 2"/>
          <p:cNvSpPr txBox="1">
            <a:spLocks noGrp="1" noChangeArrowheads="1"/>
          </p:cNvSpPr>
          <p:nvPr>
            <p:ph type="body" idx="1"/>
          </p:nvPr>
        </p:nvSpPr>
        <p:spPr>
          <a:xfrm>
            <a:off x="685800" y="4343400"/>
            <a:ext cx="5486400" cy="4114800"/>
          </a:xfrm>
          <a:noFill/>
          <a:ln/>
        </p:spPr>
        <p:txBody>
          <a:bodyPr wrap="none" anchor="ctr"/>
          <a:lstStyle/>
          <a:p>
            <a:r>
              <a:rPr lang="de-DE" dirty="0" smtClean="0"/>
              <a:t>The</a:t>
            </a:r>
            <a:r>
              <a:rPr lang="de-DE" baseline="0" dirty="0" smtClean="0"/>
              <a:t> </a:t>
            </a:r>
            <a:r>
              <a:rPr lang="de-DE" b="1" baseline="0" dirty="0" smtClean="0"/>
              <a:t>integral </a:t>
            </a:r>
            <a:r>
              <a:rPr lang="de-DE" baseline="0" dirty="0" smtClean="0"/>
              <a:t>over the </a:t>
            </a:r>
            <a:r>
              <a:rPr lang="de-DE" b="1" baseline="0" dirty="0" smtClean="0"/>
              <a:t>blue disk sector </a:t>
            </a:r>
            <a:r>
              <a:rPr lang="de-DE" baseline="0" dirty="0" smtClean="0"/>
              <a:t>with a </a:t>
            </a:r>
            <a:r>
              <a:rPr lang="de-DE" b="1" baseline="0" dirty="0" smtClean="0"/>
              <a:t>linear data function </a:t>
            </a:r>
            <a:r>
              <a:rPr lang="de-DE" baseline="0" dirty="0" smtClean="0"/>
              <a:t>and a </a:t>
            </a:r>
            <a:r>
              <a:rPr lang="de-DE" b="1" baseline="0" dirty="0" smtClean="0"/>
              <a:t>polynomial filter function </a:t>
            </a:r>
            <a:r>
              <a:rPr lang="de-DE" baseline="0" dirty="0" smtClean="0"/>
              <a:t>can be evaluated symbolically and we </a:t>
            </a:r>
            <a:r>
              <a:rPr lang="de-DE" b="1" baseline="0" dirty="0" smtClean="0"/>
              <a:t>obtain a formula </a:t>
            </a:r>
            <a:r>
              <a:rPr lang="de-DE" baseline="0" dirty="0" smtClean="0"/>
              <a:t>for the result.</a:t>
            </a:r>
          </a:p>
          <a:p>
            <a:endParaRPr lang="de-DE" baseline="0" dirty="0" smtClean="0"/>
          </a:p>
          <a:p>
            <a:r>
              <a:rPr lang="de-DE" b="1" baseline="0" dirty="0" smtClean="0"/>
              <a:t>(-&gt;) </a:t>
            </a:r>
            <a:r>
              <a:rPr lang="de-DE" baseline="0" dirty="0" smtClean="0"/>
              <a:t>On the </a:t>
            </a:r>
            <a:r>
              <a:rPr lang="de-DE" b="1" baseline="0" dirty="0" smtClean="0"/>
              <a:t>right </a:t>
            </a:r>
            <a:r>
              <a:rPr lang="de-DE" baseline="0" dirty="0" smtClean="0"/>
              <a:t>you can see the </a:t>
            </a:r>
            <a:r>
              <a:rPr lang="de-DE" b="1" baseline="0" dirty="0" smtClean="0"/>
              <a:t>parametrization </a:t>
            </a:r>
            <a:r>
              <a:rPr lang="de-DE" baseline="0" dirty="0" smtClean="0"/>
              <a:t>of the </a:t>
            </a:r>
            <a:r>
              <a:rPr lang="de-DE" b="1" baseline="0" dirty="0" smtClean="0"/>
              <a:t>integration domain </a:t>
            </a:r>
            <a:r>
              <a:rPr lang="de-DE" baseline="0" dirty="0" smtClean="0"/>
              <a:t>and below the result.</a:t>
            </a:r>
          </a:p>
          <a:p>
            <a:endParaRPr lang="de-DE" baseline="0" dirty="0" smtClean="0"/>
          </a:p>
          <a:p>
            <a:r>
              <a:rPr lang="de-DE" b="1" baseline="0" dirty="0" smtClean="0"/>
              <a:t>(-&gt;) </a:t>
            </a:r>
            <a:r>
              <a:rPr lang="de-DE" baseline="0" dirty="0" smtClean="0"/>
              <a:t>The </a:t>
            </a:r>
            <a:r>
              <a:rPr lang="de-DE" b="1" baseline="0" dirty="0" smtClean="0"/>
              <a:t>same </a:t>
            </a:r>
            <a:r>
              <a:rPr lang="de-DE" baseline="0" dirty="0" smtClean="0"/>
              <a:t>can be done for the </a:t>
            </a:r>
            <a:r>
              <a:rPr lang="de-DE" b="1" baseline="0" dirty="0" smtClean="0"/>
              <a:t>triangular integration domain</a:t>
            </a:r>
            <a:r>
              <a:rPr lang="de-DE" baseline="0" dirty="0" smtClean="0"/>
              <a:t>.</a:t>
            </a:r>
            <a:endParaRPr lang="de-DE"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p>
            <a:fld id="{135F5D2B-186E-474F-B3CD-E8B2F4BD17D3}" type="slidenum">
              <a:rPr lang="de-AT"/>
              <a:pPr/>
              <a:t>13</a:t>
            </a:fld>
            <a:endParaRPr lang="de-AT"/>
          </a:p>
        </p:txBody>
      </p:sp>
      <p:sp>
        <p:nvSpPr>
          <p:cNvPr id="23555" name="Rectangle 1"/>
          <p:cNvSpPr txBox="1">
            <a:spLocks noGrp="1" noRot="1" noChangeAspect="1" noChangeArrowheads="1" noTextEdit="1"/>
          </p:cNvSpPr>
          <p:nvPr>
            <p:ph type="sldImg"/>
          </p:nvPr>
        </p:nvSpPr>
        <p:spPr>
          <a:xfrm>
            <a:off x="1143000" y="685800"/>
            <a:ext cx="4572000" cy="3429000"/>
          </a:xfrm>
          <a:prstGeom prst="rect">
            <a:avLst/>
          </a:prstGeom>
          <a:ln/>
        </p:spPr>
      </p:sp>
      <p:sp>
        <p:nvSpPr>
          <p:cNvPr id="23556" name="Rectangle 2"/>
          <p:cNvSpPr txBox="1">
            <a:spLocks noGrp="1" noChangeArrowheads="1"/>
          </p:cNvSpPr>
          <p:nvPr>
            <p:ph type="body" idx="1"/>
          </p:nvPr>
        </p:nvSpPr>
        <p:spPr>
          <a:xfrm>
            <a:off x="685800" y="4343400"/>
            <a:ext cx="5486400" cy="4114800"/>
          </a:xfrm>
          <a:noFill/>
          <a:ln/>
        </p:spPr>
        <p:txBody>
          <a:bodyPr wrap="none" anchor="ctr"/>
          <a:lstStyle/>
          <a:p>
            <a:r>
              <a:rPr lang="de-DE" dirty="0" smtClean="0"/>
              <a:t>The </a:t>
            </a:r>
            <a:r>
              <a:rPr lang="de-DE" b="1" dirty="0" smtClean="0"/>
              <a:t>value </a:t>
            </a:r>
            <a:r>
              <a:rPr lang="de-DE" dirty="0" smtClean="0"/>
              <a:t>at the </a:t>
            </a:r>
            <a:r>
              <a:rPr lang="de-DE" b="1" dirty="0" smtClean="0"/>
              <a:t>sample location ‚x‘ </a:t>
            </a:r>
            <a:r>
              <a:rPr lang="de-DE" dirty="0" smtClean="0"/>
              <a:t>can now be</a:t>
            </a:r>
            <a:r>
              <a:rPr lang="de-DE" baseline="0" dirty="0" smtClean="0"/>
              <a:t> obtained by </a:t>
            </a:r>
            <a:r>
              <a:rPr lang="de-DE" b="1" baseline="0" dirty="0" smtClean="0"/>
              <a:t>summing the contributions </a:t>
            </a:r>
            <a:r>
              <a:rPr lang="de-DE" baseline="0" dirty="0" smtClean="0"/>
              <a:t>of all integration domains.</a:t>
            </a:r>
          </a:p>
          <a:p>
            <a:endParaRPr lang="de-DE" baseline="0" dirty="0" smtClean="0"/>
          </a:p>
          <a:p>
            <a:r>
              <a:rPr lang="de-DE" baseline="0" dirty="0" smtClean="0"/>
              <a:t>This </a:t>
            </a:r>
            <a:r>
              <a:rPr lang="de-DE" b="1" baseline="0" dirty="0" smtClean="0"/>
              <a:t>covers </a:t>
            </a:r>
            <a:r>
              <a:rPr lang="de-DE" baseline="0" dirty="0" smtClean="0"/>
              <a:t>our method in </a:t>
            </a:r>
            <a:r>
              <a:rPr lang="de-DE" b="1" baseline="0" dirty="0" smtClean="0"/>
              <a:t>2D </a:t>
            </a:r>
            <a:r>
              <a:rPr lang="de-DE" baseline="0" dirty="0" smtClean="0"/>
              <a:t>and we now show the </a:t>
            </a:r>
            <a:r>
              <a:rPr lang="de-DE" b="1" baseline="0" dirty="0" smtClean="0"/>
              <a:t>extensions to 3 dimension</a:t>
            </a:r>
            <a:r>
              <a:rPr lang="de-DE" baseline="0" dirty="0" smtClean="0"/>
              <a:t>. One </a:t>
            </a:r>
            <a:r>
              <a:rPr lang="de-DE" b="1" baseline="0" dirty="0" smtClean="0"/>
              <a:t>key ingredient </a:t>
            </a:r>
            <a:r>
              <a:rPr lang="de-DE" baseline="0" dirty="0" smtClean="0"/>
              <a:t>to make this work is the use of </a:t>
            </a:r>
            <a:r>
              <a:rPr lang="de-DE" b="1" baseline="0" dirty="0" smtClean="0"/>
              <a:t>radial filters </a:t>
            </a:r>
            <a:r>
              <a:rPr lang="de-DE" baseline="0" dirty="0" smtClean="0"/>
              <a:t>as we will see later.</a:t>
            </a:r>
            <a:endParaRPr lang="de-DE"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p>
            <a:fld id="{135F5D2B-186E-474F-B3CD-E8B2F4BD17D3}" type="slidenum">
              <a:rPr lang="de-AT"/>
              <a:pPr/>
              <a:t>14</a:t>
            </a:fld>
            <a:endParaRPr lang="de-AT"/>
          </a:p>
        </p:txBody>
      </p:sp>
      <p:sp>
        <p:nvSpPr>
          <p:cNvPr id="23555" name="Rectangle 1"/>
          <p:cNvSpPr txBox="1">
            <a:spLocks noGrp="1" noRot="1" noChangeAspect="1" noChangeArrowheads="1" noTextEdit="1"/>
          </p:cNvSpPr>
          <p:nvPr>
            <p:ph type="sldImg"/>
          </p:nvPr>
        </p:nvSpPr>
        <p:spPr>
          <a:xfrm>
            <a:off x="1143000" y="685800"/>
            <a:ext cx="4572000" cy="3429000"/>
          </a:xfrm>
          <a:prstGeom prst="rect">
            <a:avLst/>
          </a:prstGeom>
          <a:ln/>
        </p:spPr>
      </p:sp>
      <p:sp>
        <p:nvSpPr>
          <p:cNvPr id="23556" name="Rectangle 2"/>
          <p:cNvSpPr txBox="1">
            <a:spLocks noGrp="1" noChangeArrowheads="1"/>
          </p:cNvSpPr>
          <p:nvPr>
            <p:ph type="body" idx="1"/>
          </p:nvPr>
        </p:nvSpPr>
        <p:spPr>
          <a:xfrm>
            <a:off x="685800" y="4343400"/>
            <a:ext cx="5486400" cy="4114800"/>
          </a:xfrm>
          <a:noFill/>
          <a:ln/>
        </p:spPr>
        <p:txBody>
          <a:bodyPr wrap="none" anchor="ctr"/>
          <a:lstStyle/>
          <a:p>
            <a:r>
              <a:rPr lang="de-DE" dirty="0" smtClean="0"/>
              <a:t>In </a:t>
            </a:r>
            <a:r>
              <a:rPr lang="de-DE" b="1" dirty="0" smtClean="0"/>
              <a:t>3D</a:t>
            </a:r>
            <a:r>
              <a:rPr lang="de-DE" b="1" baseline="0" dirty="0" smtClean="0"/>
              <a:t> </a:t>
            </a:r>
            <a:r>
              <a:rPr lang="de-DE" baseline="0" dirty="0" smtClean="0"/>
              <a:t>we have again the </a:t>
            </a:r>
            <a:r>
              <a:rPr lang="de-DE" b="1" baseline="0" dirty="0" smtClean="0"/>
              <a:t>same form </a:t>
            </a:r>
            <a:r>
              <a:rPr lang="de-DE" baseline="0" dirty="0" smtClean="0"/>
              <a:t>of the convolution integral.</a:t>
            </a:r>
          </a:p>
          <a:p>
            <a:endParaRPr lang="de-DE" baseline="0" dirty="0" smtClean="0"/>
          </a:p>
          <a:p>
            <a:r>
              <a:rPr lang="de-DE" baseline="0" dirty="0" smtClean="0"/>
              <a:t>The </a:t>
            </a:r>
            <a:r>
              <a:rPr lang="de-DE" b="1" baseline="0" dirty="0" smtClean="0"/>
              <a:t>mesh data example </a:t>
            </a:r>
            <a:r>
              <a:rPr lang="de-DE" baseline="0" dirty="0" smtClean="0"/>
              <a:t>is now a </a:t>
            </a:r>
            <a:r>
              <a:rPr lang="de-DE" b="1" baseline="0" dirty="0" smtClean="0"/>
              <a:t>tetrahedron </a:t>
            </a:r>
            <a:r>
              <a:rPr lang="de-DE" baseline="0" dirty="0" smtClean="0"/>
              <a:t>and a </a:t>
            </a:r>
            <a:r>
              <a:rPr lang="de-DE" b="1" baseline="0" dirty="0" smtClean="0"/>
              <a:t>3D linear data function</a:t>
            </a:r>
            <a:r>
              <a:rPr lang="de-DE" baseline="0" dirty="0" smtClean="0"/>
              <a:t>, depicted by the </a:t>
            </a:r>
            <a:r>
              <a:rPr lang="de-DE" b="1" baseline="0" dirty="0" smtClean="0"/>
              <a:t>gray to green cube </a:t>
            </a:r>
            <a:r>
              <a:rPr lang="de-DE" baseline="0" dirty="0" smtClean="0"/>
              <a:t>in the integrand.</a:t>
            </a:r>
          </a:p>
          <a:p>
            <a:endParaRPr lang="de-DE" baseline="0" dirty="0" smtClean="0"/>
          </a:p>
          <a:p>
            <a:r>
              <a:rPr lang="de-DE" baseline="0" dirty="0" smtClean="0"/>
              <a:t>The filter is now confined to a sphere and given by a 3D function.</a:t>
            </a:r>
          </a:p>
          <a:p>
            <a:endParaRPr lang="de-DE" baseline="0" dirty="0" smtClean="0"/>
          </a:p>
          <a:p>
            <a:r>
              <a:rPr lang="de-DE" baseline="0" dirty="0" smtClean="0"/>
              <a:t>(-&gt;) As in the 2D case, the complication stem from the integration domain which is the intersection of a tetrahedron and a sphere.</a:t>
            </a:r>
          </a:p>
          <a:p>
            <a:endParaRPr lang="de-DE" baseline="0" dirty="0" smtClean="0"/>
          </a:p>
          <a:p>
            <a:r>
              <a:rPr lang="de-DE" baseline="0" dirty="0" smtClean="0"/>
              <a:t>(-&gt;) This produces a complex intersection volume on which the integral has to be evaluated.</a:t>
            </a:r>
          </a:p>
          <a:p>
            <a:endParaRPr lang="de-DE" baseline="0" dirty="0" smtClean="0"/>
          </a:p>
          <a:p>
            <a:r>
              <a:rPr lang="de-DE" baseline="0" dirty="0" smtClean="0"/>
              <a:t>(-&gt;) As in the 2D case we treat the boundary faces separately. Each face of the tetrahedron is extruded to sampling location which yields 4 tetrahedra. Each of these is intersected with the filter support‘s sphere.</a:t>
            </a:r>
          </a:p>
          <a:p>
            <a:endParaRPr lang="de-DE" baseline="0" dirty="0" smtClean="0"/>
          </a:p>
          <a:p>
            <a:r>
              <a:rPr lang="de-DE" baseline="0" dirty="0" smtClean="0"/>
              <a:t>(-&gt;) While we had 2 fundamental integration domains in the 2D part, in the 3D case we have 3 fundamental shapes, colored in blue, brown and green.</a:t>
            </a:r>
          </a:p>
          <a:p>
            <a:endParaRPr lang="de-DE" baseline="0" dirty="0" smtClean="0"/>
          </a:p>
          <a:p>
            <a:r>
              <a:rPr lang="de-DE" baseline="0" dirty="0" smtClean="0"/>
              <a:t>(-&gt;) The exploded view shows the decomposition of the intersection volume.</a:t>
            </a:r>
          </a:p>
          <a:p>
            <a:endParaRPr lang="de-DE" baseline="0" dirty="0" smtClean="0"/>
          </a:p>
          <a:p>
            <a:r>
              <a:rPr lang="de-DE" baseline="0" dirty="0" smtClean="0"/>
              <a:t>As before we evaluate the integral by summing the contributions of all fundamental integration domains.</a:t>
            </a:r>
            <a:endParaRPr lang="de-DE"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p>
            <a:fld id="{135F5D2B-186E-474F-B3CD-E8B2F4BD17D3}" type="slidenum">
              <a:rPr lang="de-AT"/>
              <a:pPr/>
              <a:t>15</a:t>
            </a:fld>
            <a:endParaRPr lang="de-AT"/>
          </a:p>
        </p:txBody>
      </p:sp>
      <p:sp>
        <p:nvSpPr>
          <p:cNvPr id="23555" name="Rectangle 1"/>
          <p:cNvSpPr txBox="1">
            <a:spLocks noGrp="1" noRot="1" noChangeAspect="1" noChangeArrowheads="1" noTextEdit="1"/>
          </p:cNvSpPr>
          <p:nvPr>
            <p:ph type="sldImg"/>
          </p:nvPr>
        </p:nvSpPr>
        <p:spPr>
          <a:xfrm>
            <a:off x="1143000" y="685800"/>
            <a:ext cx="4572000" cy="3429000"/>
          </a:xfrm>
          <a:prstGeom prst="rect">
            <a:avLst/>
          </a:prstGeom>
          <a:ln/>
        </p:spPr>
      </p:sp>
      <p:sp>
        <p:nvSpPr>
          <p:cNvPr id="23556" name="Rectangle 2"/>
          <p:cNvSpPr txBox="1">
            <a:spLocks noGrp="1" noChangeArrowheads="1"/>
          </p:cNvSpPr>
          <p:nvPr>
            <p:ph type="body" idx="1"/>
          </p:nvPr>
        </p:nvSpPr>
        <p:spPr>
          <a:xfrm>
            <a:off x="685800" y="4343400"/>
            <a:ext cx="5486400" cy="4114800"/>
          </a:xfrm>
          <a:noFill/>
          <a:ln/>
        </p:spPr>
        <p:txBody>
          <a:bodyPr wrap="none" anchor="ctr"/>
          <a:lstStyle/>
          <a:p>
            <a:r>
              <a:rPr lang="de-DE" dirty="0" smtClean="0"/>
              <a:t>The data function and filter polynomial can be convolved</a:t>
            </a:r>
            <a:r>
              <a:rPr lang="de-DE" baseline="0" dirty="0" smtClean="0"/>
              <a:t> analytically on these fundamental domains.</a:t>
            </a:r>
          </a:p>
          <a:p>
            <a:endParaRPr lang="de-DE" baseline="0" dirty="0" smtClean="0"/>
          </a:p>
          <a:p>
            <a:r>
              <a:rPr lang="de-DE" baseline="0" dirty="0" smtClean="0"/>
              <a:t>The blue shape is the wedge of a cone and its parametrization and the resulting formula is shown on the right.</a:t>
            </a:r>
          </a:p>
          <a:p>
            <a:endParaRPr lang="de-DE" baseline="0" dirty="0" smtClean="0"/>
          </a:p>
          <a:p>
            <a:r>
              <a:rPr lang="de-DE" baseline="0" dirty="0" smtClean="0"/>
              <a:t>(-&gt;) The green pyramid with a curved base is given in the second line.</a:t>
            </a:r>
          </a:p>
          <a:p>
            <a:endParaRPr lang="de-DE" baseline="0" dirty="0" smtClean="0"/>
          </a:p>
          <a:p>
            <a:r>
              <a:rPr lang="de-DE" baseline="0" dirty="0" smtClean="0"/>
              <a:t>(-&gt;) Finally we show the result for the tetrahedral brown domain.</a:t>
            </a:r>
            <a:endParaRPr lang="de-DE"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p>
            <a:fld id="{135F5D2B-186E-474F-B3CD-E8B2F4BD17D3}" type="slidenum">
              <a:rPr lang="de-AT"/>
              <a:pPr/>
              <a:t>16</a:t>
            </a:fld>
            <a:endParaRPr lang="de-AT"/>
          </a:p>
        </p:txBody>
      </p:sp>
      <p:sp>
        <p:nvSpPr>
          <p:cNvPr id="23555" name="Rectangle 1"/>
          <p:cNvSpPr txBox="1">
            <a:spLocks noGrp="1" noRot="1" noChangeAspect="1" noChangeArrowheads="1" noTextEdit="1"/>
          </p:cNvSpPr>
          <p:nvPr>
            <p:ph type="sldImg"/>
          </p:nvPr>
        </p:nvSpPr>
        <p:spPr>
          <a:xfrm>
            <a:off x="1143000" y="685800"/>
            <a:ext cx="4572000" cy="3429000"/>
          </a:xfrm>
          <a:prstGeom prst="rect">
            <a:avLst/>
          </a:prstGeom>
          <a:ln/>
        </p:spPr>
      </p:sp>
      <p:sp>
        <p:nvSpPr>
          <p:cNvPr id="23556" name="Rectangle 2"/>
          <p:cNvSpPr txBox="1">
            <a:spLocks noGrp="1" noChangeArrowheads="1"/>
          </p:cNvSpPr>
          <p:nvPr>
            <p:ph type="body" idx="1"/>
          </p:nvPr>
        </p:nvSpPr>
        <p:spPr>
          <a:xfrm>
            <a:off x="685800" y="4343400"/>
            <a:ext cx="5486400" cy="4114800"/>
          </a:xfrm>
          <a:noFill/>
          <a:ln/>
        </p:spPr>
        <p:txBody>
          <a:bodyPr wrap="none" anchor="ctr"/>
          <a:lstStyle/>
          <a:p>
            <a:r>
              <a:rPr lang="de-DE" dirty="0" smtClean="0"/>
              <a:t>The final contribution to a sampling</a:t>
            </a:r>
            <a:r>
              <a:rPr lang="de-DE" baseline="0" dirty="0" smtClean="0"/>
              <a:t> location can be obtained by summing the results of the fundamental integral.</a:t>
            </a:r>
          </a:p>
          <a:p>
            <a:endParaRPr lang="de-DE" baseline="0" dirty="0" smtClean="0"/>
          </a:p>
          <a:p>
            <a:r>
              <a:rPr lang="de-DE" baseline="0" dirty="0" smtClean="0"/>
              <a:t>This concludes the presentation of our method in 3D.</a:t>
            </a:r>
          </a:p>
          <a:p>
            <a:endParaRPr lang="de-DE" baseline="0" dirty="0" smtClean="0"/>
          </a:p>
          <a:p>
            <a:r>
              <a:rPr lang="de-DE" baseline="0" dirty="0" smtClean="0"/>
              <a:t>Note that this methodology can be extended to higher dimensions.</a:t>
            </a:r>
          </a:p>
          <a:p>
            <a:endParaRPr lang="de-DE" baseline="0" dirty="0" smtClean="0"/>
          </a:p>
          <a:p>
            <a:r>
              <a:rPr lang="de-DE" baseline="0" dirty="0" smtClean="0"/>
              <a:t>Will now give some results.</a:t>
            </a:r>
            <a:endParaRPr lang="de-DE"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p:nvPr>
        </p:nvSpPr>
        <p:spPr>
          <a:noFill/>
        </p:spPr>
        <p:txBody>
          <a:bodyPr/>
          <a:lstStyle/>
          <a:p>
            <a:fld id="{DF39B518-A05D-479A-A232-0D7ABBE43830}" type="slidenum">
              <a:rPr lang="de-AT"/>
              <a:pPr/>
              <a:t>17</a:t>
            </a:fld>
            <a:endParaRPr lang="de-AT"/>
          </a:p>
        </p:txBody>
      </p:sp>
      <p:sp>
        <p:nvSpPr>
          <p:cNvPr id="24579" name="Rectangle 1"/>
          <p:cNvSpPr txBox="1">
            <a:spLocks noGrp="1" noRot="1" noChangeAspect="1" noChangeArrowheads="1" noTextEdit="1"/>
          </p:cNvSpPr>
          <p:nvPr>
            <p:ph type="sldImg"/>
          </p:nvPr>
        </p:nvSpPr>
        <p:spPr>
          <a:xfrm>
            <a:off x="1143000" y="685800"/>
            <a:ext cx="4572000" cy="3429000"/>
          </a:xfrm>
          <a:prstGeom prst="rect">
            <a:avLst/>
          </a:prstGeom>
          <a:ln/>
        </p:spPr>
      </p:sp>
      <p:sp>
        <p:nvSpPr>
          <p:cNvPr id="24580" name="Rectangle 2"/>
          <p:cNvSpPr txBox="1">
            <a:spLocks noGrp="1" noChangeArrowheads="1"/>
          </p:cNvSpPr>
          <p:nvPr>
            <p:ph type="body" idx="1"/>
          </p:nvPr>
        </p:nvSpPr>
        <p:spPr>
          <a:xfrm>
            <a:off x="685800" y="4343400"/>
            <a:ext cx="5486400" cy="4114800"/>
          </a:xfrm>
          <a:noFill/>
          <a:ln/>
        </p:spPr>
        <p:txBody>
          <a:bodyPr wrap="none" anchor="ctr"/>
          <a:lstStyle/>
          <a:p>
            <a:r>
              <a:rPr lang="de-DE" dirty="0" smtClean="0"/>
              <a:t>The evaluation of</a:t>
            </a:r>
            <a:r>
              <a:rPr lang="de-DE" baseline="0" dirty="0" smtClean="0"/>
              <a:t> the convolutions can be done in parallel for all polyhedra and sampling locations, we use GPUs as our implementation platform.</a:t>
            </a:r>
          </a:p>
          <a:p>
            <a:endParaRPr lang="de-DE" baseline="0" dirty="0" smtClean="0"/>
          </a:p>
          <a:p>
            <a:r>
              <a:rPr lang="de-DE" baseline="0" dirty="0" smtClean="0"/>
              <a:t>We implemented the 2D case in Direct3D 10 and the 3D case in CUDA C. While the use of shaders is very convenient in 2D, an implementation in 3D would become very cumbersome.</a:t>
            </a:r>
          </a:p>
          <a:p>
            <a:endParaRPr lang="de-DE" baseline="0" dirty="0" smtClean="0"/>
          </a:p>
          <a:p>
            <a:r>
              <a:rPr lang="de-DE" baseline="0" dirty="0" smtClean="0"/>
              <a:t>As a 3D test scene we subdivided a cube into tetrahedra with vertex colors, which were linearly interpolated.</a:t>
            </a:r>
          </a:p>
          <a:p>
            <a:endParaRPr lang="de-DE" baseline="0" dirty="0" smtClean="0"/>
          </a:p>
          <a:p>
            <a:r>
              <a:rPr lang="de-DE" baseline="0" dirty="0" smtClean="0"/>
              <a:t>In the table we show the runtimes of our implementation for two different grid sizes and two different tetrahedral subdivision.</a:t>
            </a:r>
          </a:p>
          <a:p>
            <a:endParaRPr lang="de-DE" baseline="0" dirty="0" smtClean="0"/>
          </a:p>
          <a:p>
            <a:r>
              <a:rPr lang="de-DE" baseline="0" dirty="0" smtClean="0"/>
              <a:t>We used a GeForce 580 for these results.</a:t>
            </a:r>
          </a:p>
          <a:p>
            <a:endParaRPr lang="de-DE" baseline="0" dirty="0" smtClean="0"/>
          </a:p>
          <a:p>
            <a:r>
              <a:rPr lang="de-DE" baseline="0" dirty="0" smtClean="0"/>
              <a:t>Note that the runtime increases linearly with the number of sampling locations but decisively sublinear with the number as tetrahedra, since each of the smaller tetrahedra overlaps less sampling locations.</a:t>
            </a:r>
          </a:p>
          <a:p>
            <a:endParaRPr lang="de-DE" baseline="0" dirty="0" smtClean="0"/>
          </a:p>
          <a:p>
            <a:r>
              <a:rPr lang="de-DE" baseline="0" dirty="0" smtClean="0"/>
              <a:t>Our timings are in the range of seconds to minutes.</a:t>
            </a:r>
            <a:endParaRPr lang="de-DE"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p:nvPr>
        </p:nvSpPr>
        <p:spPr>
          <a:noFill/>
        </p:spPr>
        <p:txBody>
          <a:bodyPr/>
          <a:lstStyle/>
          <a:p>
            <a:fld id="{DF39B518-A05D-479A-A232-0D7ABBE43830}" type="slidenum">
              <a:rPr lang="de-AT"/>
              <a:pPr/>
              <a:t>18</a:t>
            </a:fld>
            <a:endParaRPr lang="de-AT"/>
          </a:p>
        </p:txBody>
      </p:sp>
      <p:sp>
        <p:nvSpPr>
          <p:cNvPr id="24579" name="Rectangle 1"/>
          <p:cNvSpPr txBox="1">
            <a:spLocks noGrp="1" noRot="1" noChangeAspect="1" noChangeArrowheads="1" noTextEdit="1"/>
          </p:cNvSpPr>
          <p:nvPr>
            <p:ph type="sldImg"/>
          </p:nvPr>
        </p:nvSpPr>
        <p:spPr>
          <a:xfrm>
            <a:off x="1143000" y="685800"/>
            <a:ext cx="4572000" cy="3429000"/>
          </a:xfrm>
          <a:prstGeom prst="rect">
            <a:avLst/>
          </a:prstGeom>
          <a:ln/>
        </p:spPr>
      </p:sp>
      <p:sp>
        <p:nvSpPr>
          <p:cNvPr id="24580" name="Rectangle 2"/>
          <p:cNvSpPr txBox="1">
            <a:spLocks noGrp="1" noChangeArrowheads="1"/>
          </p:cNvSpPr>
          <p:nvPr>
            <p:ph type="body" idx="1"/>
          </p:nvPr>
        </p:nvSpPr>
        <p:spPr>
          <a:xfrm>
            <a:off x="685800" y="4343400"/>
            <a:ext cx="5486400" cy="4114800"/>
          </a:xfrm>
          <a:noFill/>
          <a:ln/>
        </p:spPr>
        <p:txBody>
          <a:bodyPr wrap="none" anchor="ctr"/>
          <a:lstStyle/>
          <a:p>
            <a:r>
              <a:rPr lang="de-DE" dirty="0" smtClean="0"/>
              <a:t>Our</a:t>
            </a:r>
            <a:r>
              <a:rPr lang="de-DE" baseline="0" dirty="0" smtClean="0"/>
              <a:t> method allows the usage of complex filters, which considerably improves the anti-aliasing quality.</a:t>
            </a:r>
          </a:p>
          <a:p>
            <a:endParaRPr lang="de-DE" baseline="0" dirty="0" smtClean="0"/>
          </a:p>
          <a:p>
            <a:r>
              <a:rPr lang="de-DE" baseline="0" dirty="0" smtClean="0"/>
              <a:t>As an example we use an extruded zone plate pattern consisting of 2 million tetrahedra. We sample them to a 256^3 grid with filters of varying kernel radius.</a:t>
            </a:r>
          </a:p>
          <a:p>
            <a:endParaRPr lang="de-DE" baseline="0" dirty="0" smtClean="0"/>
          </a:p>
          <a:p>
            <a:r>
              <a:rPr lang="de-DE" baseline="0" dirty="0" smtClean="0"/>
              <a:t>The images are a reconstruction of our sampled data with simple direct volume rendering.</a:t>
            </a:r>
          </a:p>
          <a:p>
            <a:endParaRPr lang="de-DE" baseline="0" dirty="0" smtClean="0"/>
          </a:p>
          <a:p>
            <a:r>
              <a:rPr lang="de-DE" baseline="0" dirty="0" smtClean="0"/>
              <a:t>(-&gt;) In the upper row you see a zoom in to the results of using area filtering with different filter radii.</a:t>
            </a:r>
          </a:p>
          <a:p>
            <a:endParaRPr lang="de-DE" baseline="0" dirty="0" smtClean="0"/>
          </a:p>
          <a:p>
            <a:r>
              <a:rPr lang="de-DE" baseline="0" dirty="0" smtClean="0"/>
              <a:t>Our method allows the use of complex filters, such as Gaussians, shown in the bottom row.</a:t>
            </a:r>
          </a:p>
          <a:p>
            <a:endParaRPr lang="de-DE" baseline="0" dirty="0" smtClean="0"/>
          </a:p>
          <a:p>
            <a:r>
              <a:rPr lang="de-DE" baseline="0" dirty="0" smtClean="0"/>
              <a:t>Note that the area filtering above shows severe oversmoothing for all filter radii, while the Gaussian filtering preserves the details.</a:t>
            </a:r>
            <a:endParaRPr lang="de-DE"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p:nvPr>
        </p:nvSpPr>
        <p:spPr>
          <a:noFill/>
        </p:spPr>
        <p:txBody>
          <a:bodyPr/>
          <a:lstStyle/>
          <a:p>
            <a:fld id="{DF39B518-A05D-479A-A232-0D7ABBE43830}" type="slidenum">
              <a:rPr lang="de-AT"/>
              <a:pPr/>
              <a:t>19</a:t>
            </a:fld>
            <a:endParaRPr lang="de-AT"/>
          </a:p>
        </p:txBody>
      </p:sp>
      <p:sp>
        <p:nvSpPr>
          <p:cNvPr id="24579" name="Rectangle 1"/>
          <p:cNvSpPr txBox="1">
            <a:spLocks noGrp="1" noRot="1" noChangeAspect="1" noChangeArrowheads="1" noTextEdit="1"/>
          </p:cNvSpPr>
          <p:nvPr>
            <p:ph type="sldImg"/>
          </p:nvPr>
        </p:nvSpPr>
        <p:spPr>
          <a:xfrm>
            <a:off x="1143000" y="685800"/>
            <a:ext cx="4572000" cy="3429000"/>
          </a:xfrm>
          <a:prstGeom prst="rect">
            <a:avLst/>
          </a:prstGeom>
          <a:ln/>
        </p:spPr>
      </p:sp>
      <p:sp>
        <p:nvSpPr>
          <p:cNvPr id="24580" name="Rectangle 2"/>
          <p:cNvSpPr txBox="1">
            <a:spLocks noGrp="1" noChangeArrowheads="1"/>
          </p:cNvSpPr>
          <p:nvPr>
            <p:ph type="body" idx="1"/>
          </p:nvPr>
        </p:nvSpPr>
        <p:spPr>
          <a:xfrm>
            <a:off x="685800" y="4343400"/>
            <a:ext cx="5486400" cy="4114800"/>
          </a:xfrm>
          <a:noFill/>
          <a:ln/>
        </p:spPr>
        <p:txBody>
          <a:bodyPr wrap="none" anchor="ctr"/>
          <a:lstStyle/>
          <a:p>
            <a:r>
              <a:rPr lang="de-DE" dirty="0" smtClean="0"/>
              <a:t>In this second example we show the direct</a:t>
            </a:r>
            <a:r>
              <a:rPr lang="de-DE" baseline="0" dirty="0" smtClean="0"/>
              <a:t> volume renderings of our sampling of a spiky ball figure.</a:t>
            </a:r>
          </a:p>
          <a:p>
            <a:endParaRPr lang="de-DE" baseline="0" dirty="0" smtClean="0"/>
          </a:p>
          <a:p>
            <a:r>
              <a:rPr lang="de-DE" baseline="0" dirty="0" smtClean="0"/>
              <a:t>The spike tetrahedra carry a linear color interpolation from black at the bottom to blue at the tip.</a:t>
            </a:r>
          </a:p>
          <a:p>
            <a:endParaRPr lang="de-DE" baseline="0" dirty="0" smtClean="0"/>
          </a:p>
          <a:p>
            <a:r>
              <a:rPr lang="de-DE" baseline="0" dirty="0" smtClean="0"/>
              <a:t>The left images shows the example for 2000 tetrahedra and a grid of 256³. The center and right picture show decreasing grid resolution or a higher number of spikes.</a:t>
            </a:r>
          </a:p>
          <a:p>
            <a:endParaRPr lang="de-DE" baseline="0" dirty="0" smtClean="0"/>
          </a:p>
          <a:p>
            <a:r>
              <a:rPr lang="de-DE" baseline="0" dirty="0" smtClean="0"/>
              <a:t>In both cases our method robustly provides near-perfect analytic anti-aliasing.</a:t>
            </a:r>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p>
            <a:fld id="{135F5D2B-186E-474F-B3CD-E8B2F4BD17D3}" type="slidenum">
              <a:rPr lang="de-AT"/>
              <a:pPr/>
              <a:t>2</a:t>
            </a:fld>
            <a:endParaRPr lang="de-AT"/>
          </a:p>
        </p:txBody>
      </p:sp>
      <p:sp>
        <p:nvSpPr>
          <p:cNvPr id="23555" name="Rectangle 1"/>
          <p:cNvSpPr txBox="1">
            <a:spLocks noGrp="1" noRot="1" noChangeAspect="1" noChangeArrowheads="1" noTextEdit="1"/>
          </p:cNvSpPr>
          <p:nvPr>
            <p:ph type="sldImg"/>
          </p:nvPr>
        </p:nvSpPr>
        <p:spPr>
          <a:xfrm>
            <a:off x="1143000" y="685800"/>
            <a:ext cx="4572000" cy="3429000"/>
          </a:xfrm>
          <a:prstGeom prst="rect">
            <a:avLst/>
          </a:prstGeom>
          <a:ln/>
        </p:spPr>
      </p:sp>
      <p:sp>
        <p:nvSpPr>
          <p:cNvPr id="23556" name="Rectangle 2"/>
          <p:cNvSpPr txBox="1">
            <a:spLocks noGrp="1" noChangeArrowheads="1"/>
          </p:cNvSpPr>
          <p:nvPr>
            <p:ph type="body" idx="1"/>
          </p:nvPr>
        </p:nvSpPr>
        <p:spPr>
          <a:xfrm>
            <a:off x="685800" y="4343400"/>
            <a:ext cx="5486400" cy="4114800"/>
          </a:xfrm>
          <a:noFill/>
          <a:ln/>
        </p:spPr>
        <p:txBody>
          <a:bodyPr wrap="none" anchor="ctr"/>
          <a:lstStyle/>
          <a:p>
            <a:r>
              <a:rPr lang="de-DE" dirty="0" smtClean="0"/>
              <a:t>Sampling</a:t>
            </a:r>
            <a:r>
              <a:rPr lang="de-DE" baseline="0" dirty="0" smtClean="0"/>
              <a:t> is a very common </a:t>
            </a:r>
            <a:r>
              <a:rPr lang="de-DE" b="1" baseline="0" dirty="0" smtClean="0"/>
              <a:t>core technique </a:t>
            </a:r>
            <a:r>
              <a:rPr lang="de-DE" baseline="0" dirty="0" smtClean="0"/>
              <a:t>of Computer Graphics and </a:t>
            </a:r>
            <a:r>
              <a:rPr lang="de-DE" b="1" baseline="0" dirty="0" smtClean="0"/>
              <a:t>widely used</a:t>
            </a:r>
            <a:r>
              <a:rPr lang="de-DE" baseline="0" dirty="0" smtClean="0"/>
              <a:t>.</a:t>
            </a:r>
          </a:p>
          <a:p>
            <a:r>
              <a:rPr lang="de-DE" baseline="0" dirty="0" smtClean="0"/>
              <a:t>The </a:t>
            </a:r>
            <a:r>
              <a:rPr lang="de-DE" b="1" baseline="0" dirty="0" smtClean="0"/>
              <a:t>main use case </a:t>
            </a:r>
            <a:r>
              <a:rPr lang="de-DE" baseline="0" dirty="0" smtClean="0"/>
              <a:t>is the sampling of data to </a:t>
            </a:r>
            <a:r>
              <a:rPr lang="de-DE" b="1" baseline="0" dirty="0" smtClean="0"/>
              <a:t>regular grids </a:t>
            </a:r>
            <a:r>
              <a:rPr lang="de-DE" baseline="0" dirty="0" smtClean="0"/>
              <a:t>as shown in this example.</a:t>
            </a:r>
          </a:p>
          <a:p>
            <a:endParaRPr lang="de-DE" baseline="0" dirty="0" smtClean="0"/>
          </a:p>
          <a:p>
            <a:r>
              <a:rPr lang="de-DE" baseline="0" dirty="0" smtClean="0"/>
              <a:t>Starting with a </a:t>
            </a:r>
            <a:r>
              <a:rPr lang="de-DE" b="1" baseline="0" dirty="0" smtClean="0"/>
              <a:t>3D mesh</a:t>
            </a:r>
            <a:r>
              <a:rPr lang="de-DE" baseline="0" dirty="0" smtClean="0"/>
              <a:t>, in this case a </a:t>
            </a:r>
            <a:r>
              <a:rPr lang="de-DE" b="1" baseline="0" dirty="0" smtClean="0"/>
              <a:t>(-&gt;) tetrahedral mesh</a:t>
            </a:r>
            <a:r>
              <a:rPr lang="de-DE" baseline="0" dirty="0" smtClean="0"/>
              <a:t>, </a:t>
            </a:r>
            <a:r>
              <a:rPr lang="de-DE" b="1" baseline="0" dirty="0" smtClean="0"/>
              <a:t>(-&gt;)</a:t>
            </a:r>
            <a:r>
              <a:rPr lang="de-DE" baseline="0" dirty="0" smtClean="0"/>
              <a:t> the data is sampled onto a </a:t>
            </a:r>
            <a:r>
              <a:rPr lang="de-DE" b="1" baseline="0" dirty="0" smtClean="0"/>
              <a:t>regular 3D grid</a:t>
            </a:r>
            <a:r>
              <a:rPr lang="de-DE" baseline="0" dirty="0" smtClean="0"/>
              <a:t>, shown in the middle.</a:t>
            </a:r>
          </a:p>
          <a:p>
            <a:endParaRPr lang="de-DE" baseline="0" dirty="0" smtClean="0"/>
          </a:p>
          <a:p>
            <a:r>
              <a:rPr lang="de-DE" baseline="0" dirty="0" smtClean="0"/>
              <a:t>A later </a:t>
            </a:r>
            <a:r>
              <a:rPr lang="de-DE" b="1" baseline="0" dirty="0" smtClean="0"/>
              <a:t>(-&gt;) reconstruction step </a:t>
            </a:r>
            <a:r>
              <a:rPr lang="de-DE" baseline="0" dirty="0" smtClean="0"/>
              <a:t>is employed to recover the data. In this case volume rendering.</a:t>
            </a:r>
          </a:p>
          <a:p>
            <a:endParaRPr lang="de-DE" baseline="0" dirty="0" smtClean="0"/>
          </a:p>
          <a:p>
            <a:r>
              <a:rPr lang="de-DE" baseline="0" dirty="0" smtClean="0"/>
              <a:t>(-&gt;) The </a:t>
            </a:r>
            <a:r>
              <a:rPr lang="de-DE" b="1" baseline="0" dirty="0" smtClean="0"/>
              <a:t>domain of our work </a:t>
            </a:r>
            <a:r>
              <a:rPr lang="de-DE" baseline="0" dirty="0" smtClean="0"/>
              <a:t>is the sampling step to grids.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p:spPr>
        <p:txBody>
          <a:bodyPr/>
          <a:lstStyle/>
          <a:p>
            <a:fld id="{FD784C1E-5DE8-4DF4-8BB4-A8FB76A0AFCF}" type="slidenum">
              <a:rPr lang="de-AT"/>
              <a:pPr/>
              <a:t>20</a:t>
            </a:fld>
            <a:endParaRPr lang="de-AT"/>
          </a:p>
        </p:txBody>
      </p:sp>
      <p:sp>
        <p:nvSpPr>
          <p:cNvPr id="25603" name="Rectangle 1"/>
          <p:cNvSpPr txBox="1">
            <a:spLocks noGrp="1" noRot="1" noChangeAspect="1" noChangeArrowheads="1" noTextEdit="1"/>
          </p:cNvSpPr>
          <p:nvPr>
            <p:ph type="sldImg"/>
          </p:nvPr>
        </p:nvSpPr>
        <p:spPr>
          <a:xfrm>
            <a:off x="1143000" y="685800"/>
            <a:ext cx="4572000" cy="3429000"/>
          </a:xfrm>
          <a:prstGeom prst="rect">
            <a:avLst/>
          </a:prstGeom>
          <a:ln/>
        </p:spPr>
      </p:sp>
      <p:sp>
        <p:nvSpPr>
          <p:cNvPr id="25604" name="Rectangle 2"/>
          <p:cNvSpPr txBox="1">
            <a:spLocks noGrp="1" noChangeArrowheads="1"/>
          </p:cNvSpPr>
          <p:nvPr>
            <p:ph type="body" idx="1"/>
          </p:nvPr>
        </p:nvSpPr>
        <p:spPr>
          <a:xfrm>
            <a:off x="685800" y="4343400"/>
            <a:ext cx="5486400" cy="4114800"/>
          </a:xfrm>
          <a:noFill/>
          <a:ln/>
        </p:spPr>
        <p:txBody>
          <a:bodyPr wrap="none" anchor="ctr"/>
          <a:lstStyle/>
          <a:p>
            <a:r>
              <a:rPr lang="de-DE" dirty="0" smtClean="0"/>
              <a:t>This</a:t>
            </a:r>
            <a:r>
              <a:rPr lang="de-DE" baseline="0" dirty="0" smtClean="0"/>
              <a:t> concludes the presentation of our method and I will summarize:</a:t>
            </a:r>
          </a:p>
          <a:p>
            <a:endParaRPr lang="de-DE" baseline="0" dirty="0" smtClean="0"/>
          </a:p>
          <a:p>
            <a:r>
              <a:rPr lang="de-DE" baseline="0" dirty="0" smtClean="0"/>
              <a:t>We presented analytic anti-aliased sampling of polygons and polyhedra. Our method allows for:</a:t>
            </a:r>
          </a:p>
          <a:p>
            <a:endParaRPr lang="de-DE" baseline="0" dirty="0" smtClean="0"/>
          </a:p>
          <a:p>
            <a:r>
              <a:rPr lang="de-DE" baseline="0" dirty="0" smtClean="0"/>
              <a:t>Linear functions defined on the mesh data (e.g. Interpolated colors or densities)</a:t>
            </a:r>
          </a:p>
          <a:p>
            <a:endParaRPr lang="de-DE" baseline="0" dirty="0" smtClean="0"/>
          </a:p>
          <a:p>
            <a:r>
              <a:rPr lang="de-DE" dirty="0" smtClean="0"/>
              <a:t>It is possible to use higher order radial filter functions, given as spherically symmetric polynomials.</a:t>
            </a:r>
          </a:p>
          <a:p>
            <a:endParaRPr lang="de-DE" dirty="0" smtClean="0"/>
          </a:p>
          <a:p>
            <a:r>
              <a:rPr lang="de-DE" dirty="0" smtClean="0"/>
              <a:t>Our method</a:t>
            </a:r>
            <a:r>
              <a:rPr lang="de-DE" baseline="0" dirty="0" smtClean="0"/>
              <a:t> is completely agnostic of the sampling pattern and allows the use of both regular and non-regular sampling grids.</a:t>
            </a:r>
            <a:endParaRPr lang="de-DE"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p:spPr>
        <p:txBody>
          <a:bodyPr/>
          <a:lstStyle/>
          <a:p>
            <a:fld id="{FD784C1E-5DE8-4DF4-8BB4-A8FB76A0AFCF}" type="slidenum">
              <a:rPr lang="de-AT"/>
              <a:pPr/>
              <a:t>21</a:t>
            </a:fld>
            <a:endParaRPr lang="de-AT"/>
          </a:p>
        </p:txBody>
      </p:sp>
      <p:sp>
        <p:nvSpPr>
          <p:cNvPr id="25603" name="Rectangle 1"/>
          <p:cNvSpPr txBox="1">
            <a:spLocks noGrp="1" noRot="1" noChangeAspect="1" noChangeArrowheads="1" noTextEdit="1"/>
          </p:cNvSpPr>
          <p:nvPr>
            <p:ph type="sldImg"/>
          </p:nvPr>
        </p:nvSpPr>
        <p:spPr>
          <a:xfrm>
            <a:off x="1143000" y="685800"/>
            <a:ext cx="4572000" cy="3429000"/>
          </a:xfrm>
          <a:prstGeom prst="rect">
            <a:avLst/>
          </a:prstGeom>
          <a:ln/>
        </p:spPr>
      </p:sp>
      <p:sp>
        <p:nvSpPr>
          <p:cNvPr id="25604" name="Rectangle 2"/>
          <p:cNvSpPr txBox="1">
            <a:spLocks noGrp="1" noChangeArrowheads="1"/>
          </p:cNvSpPr>
          <p:nvPr>
            <p:ph type="body" idx="1"/>
          </p:nvPr>
        </p:nvSpPr>
        <p:spPr>
          <a:xfrm>
            <a:off x="685800" y="4343400"/>
            <a:ext cx="5486400" cy="4114800"/>
          </a:xfrm>
          <a:noFill/>
          <a:ln/>
        </p:spPr>
        <p:txBody>
          <a:bodyPr wrap="none" anchor="ctr"/>
          <a:lstStyle/>
          <a:p>
            <a:r>
              <a:rPr lang="de-DE" dirty="0" smtClean="0"/>
              <a:t>Future extensions of our work are</a:t>
            </a:r>
            <a:r>
              <a:rPr lang="de-DE" baseline="0" dirty="0" smtClean="0"/>
              <a:t> possible</a:t>
            </a:r>
          </a:p>
          <a:p>
            <a:endParaRPr lang="de-DE" baseline="0" dirty="0" smtClean="0"/>
          </a:p>
          <a:p>
            <a:r>
              <a:rPr lang="de-DE" baseline="0" dirty="0" smtClean="0"/>
              <a:t>In the domain of temporal filtering, where the integration domains are moving polytopes.</a:t>
            </a:r>
          </a:p>
          <a:p>
            <a:endParaRPr lang="de-DE" baseline="0" dirty="0" smtClean="0"/>
          </a:p>
          <a:p>
            <a:r>
              <a:rPr lang="de-DE" baseline="0" dirty="0" smtClean="0"/>
              <a:t>An approach similar to wavelet rasterization can be employed for general filters to allow for convenient level of detail.</a:t>
            </a:r>
          </a:p>
          <a:p>
            <a:endParaRPr lang="de-DE" baseline="0" dirty="0" smtClean="0"/>
          </a:p>
          <a:p>
            <a:r>
              <a:rPr lang="de-DE" baseline="0" dirty="0" smtClean="0"/>
              <a:t>The use of analytic visibility would allow the use of analytic rendering.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p:spPr>
        <p:txBody>
          <a:bodyPr/>
          <a:lstStyle/>
          <a:p>
            <a:fld id="{FD784C1E-5DE8-4DF4-8BB4-A8FB76A0AFCF}" type="slidenum">
              <a:rPr lang="de-AT"/>
              <a:pPr/>
              <a:t>22</a:t>
            </a:fld>
            <a:endParaRPr lang="de-AT"/>
          </a:p>
        </p:txBody>
      </p:sp>
      <p:sp>
        <p:nvSpPr>
          <p:cNvPr id="25603" name="Rectangle 1"/>
          <p:cNvSpPr txBox="1">
            <a:spLocks noGrp="1" noRot="1" noChangeAspect="1" noChangeArrowheads="1" noTextEdit="1"/>
          </p:cNvSpPr>
          <p:nvPr>
            <p:ph type="sldImg"/>
          </p:nvPr>
        </p:nvSpPr>
        <p:spPr>
          <a:xfrm>
            <a:off x="1143000" y="685800"/>
            <a:ext cx="4572000" cy="3429000"/>
          </a:xfrm>
          <a:prstGeom prst="rect">
            <a:avLst/>
          </a:prstGeom>
          <a:ln/>
        </p:spPr>
      </p:sp>
      <p:sp>
        <p:nvSpPr>
          <p:cNvPr id="25604" name="Rectangle 2"/>
          <p:cNvSpPr txBox="1">
            <a:spLocks noGrp="1" noChangeArrowheads="1"/>
          </p:cNvSpPr>
          <p:nvPr>
            <p:ph type="body" idx="1"/>
          </p:nvPr>
        </p:nvSpPr>
        <p:spPr>
          <a:xfrm>
            <a:off x="685800" y="4343400"/>
            <a:ext cx="5486400" cy="4114800"/>
          </a:xfrm>
          <a:noFill/>
          <a:ln/>
        </p:spPr>
        <p:txBody>
          <a:bodyPr wrap="none" anchor="ctr"/>
          <a:lstStyle/>
          <a:p>
            <a:r>
              <a:rPr lang="de-DE" dirty="0" smtClean="0"/>
              <a:t>This concludes</a:t>
            </a:r>
            <a:r>
              <a:rPr lang="de-DE" baseline="0" dirty="0" smtClean="0"/>
              <a:t> the presentation and I will be happy to answer questions.</a:t>
            </a:r>
          </a:p>
          <a:p>
            <a:endParaRPr lang="de-DE" baseline="0" dirty="0" smtClean="0"/>
          </a:p>
          <a:p>
            <a:r>
              <a:rPr lang="de-DE" baseline="0" dirty="0" smtClean="0"/>
              <a:t>Thank you.</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p>
            <a:fld id="{135F5D2B-186E-474F-B3CD-E8B2F4BD17D3}" type="slidenum">
              <a:rPr lang="de-AT"/>
              <a:pPr/>
              <a:t>3</a:t>
            </a:fld>
            <a:endParaRPr lang="de-AT"/>
          </a:p>
        </p:txBody>
      </p:sp>
      <p:sp>
        <p:nvSpPr>
          <p:cNvPr id="23555" name="Rectangle 1"/>
          <p:cNvSpPr txBox="1">
            <a:spLocks noGrp="1" noRot="1" noChangeAspect="1" noChangeArrowheads="1" noTextEdit="1"/>
          </p:cNvSpPr>
          <p:nvPr>
            <p:ph type="sldImg"/>
          </p:nvPr>
        </p:nvSpPr>
        <p:spPr>
          <a:xfrm>
            <a:off x="1143000" y="685800"/>
            <a:ext cx="4572000" cy="3429000"/>
          </a:xfrm>
          <a:prstGeom prst="rect">
            <a:avLst/>
          </a:prstGeom>
          <a:ln/>
        </p:spPr>
      </p:sp>
      <p:sp>
        <p:nvSpPr>
          <p:cNvPr id="23556" name="Rectangle 2"/>
          <p:cNvSpPr txBox="1">
            <a:spLocks noGrp="1" noChangeArrowheads="1"/>
          </p:cNvSpPr>
          <p:nvPr>
            <p:ph type="body" idx="1"/>
          </p:nvPr>
        </p:nvSpPr>
        <p:spPr>
          <a:xfrm>
            <a:off x="685800" y="4343400"/>
            <a:ext cx="5486400" cy="4114800"/>
          </a:xfrm>
          <a:noFill/>
          <a:ln/>
        </p:spPr>
        <p:txBody>
          <a:bodyPr wrap="none" anchor="ctr"/>
          <a:lstStyle/>
          <a:p>
            <a:r>
              <a:rPr lang="de-DE" b="1" dirty="0" smtClean="0"/>
              <a:t>Before</a:t>
            </a:r>
            <a:r>
              <a:rPr lang="de-DE" dirty="0" smtClean="0"/>
              <a:t> presenting our method, I will give</a:t>
            </a:r>
            <a:r>
              <a:rPr lang="de-DE" baseline="0" dirty="0" smtClean="0"/>
              <a:t> a </a:t>
            </a:r>
            <a:r>
              <a:rPr lang="de-DE" b="1" baseline="0" dirty="0" smtClean="0"/>
              <a:t>short primer on sampling</a:t>
            </a:r>
            <a:r>
              <a:rPr lang="de-DE" baseline="0" dirty="0" smtClean="0"/>
              <a:t> and the </a:t>
            </a:r>
            <a:r>
              <a:rPr lang="de-DE" b="1" baseline="0" dirty="0" smtClean="0"/>
              <a:t>problems</a:t>
            </a:r>
            <a:r>
              <a:rPr lang="de-DE" baseline="0" dirty="0" smtClean="0"/>
              <a:t> that can arise.</a:t>
            </a:r>
          </a:p>
          <a:p>
            <a:endParaRPr lang="de-DE" baseline="0" dirty="0" smtClean="0"/>
          </a:p>
          <a:p>
            <a:r>
              <a:rPr lang="de-DE" baseline="0" dirty="0" smtClean="0"/>
              <a:t>As </a:t>
            </a:r>
            <a:r>
              <a:rPr lang="de-DE" b="1" baseline="0" dirty="0" smtClean="0"/>
              <a:t>input</a:t>
            </a:r>
            <a:r>
              <a:rPr lang="de-DE" baseline="0" dirty="0" smtClean="0"/>
              <a:t> data we use a </a:t>
            </a:r>
            <a:r>
              <a:rPr lang="de-DE" b="1" baseline="0" dirty="0" smtClean="0"/>
              <a:t>analytic zone plate function</a:t>
            </a:r>
            <a:r>
              <a:rPr lang="de-DE" baseline="0" dirty="0" smtClean="0"/>
              <a:t>, which is shown in the center. It </a:t>
            </a:r>
            <a:r>
              <a:rPr lang="de-DE" b="1" baseline="0" dirty="0" smtClean="0"/>
              <a:t>varies</a:t>
            </a:r>
            <a:r>
              <a:rPr lang="de-DE" baseline="0" dirty="0" smtClean="0"/>
              <a:t> between </a:t>
            </a:r>
            <a:r>
              <a:rPr lang="de-DE" b="1" baseline="0" dirty="0" smtClean="0"/>
              <a:t>0 and 1 </a:t>
            </a:r>
            <a:r>
              <a:rPr lang="de-DE" baseline="0" dirty="0" smtClean="0"/>
              <a:t>and contains </a:t>
            </a:r>
            <a:r>
              <a:rPr lang="de-DE" b="1" baseline="0" dirty="0" smtClean="0"/>
              <a:t>high spatial frequencies</a:t>
            </a:r>
            <a:r>
              <a:rPr lang="de-DE" baseline="0" dirty="0" smtClean="0"/>
              <a:t>.</a:t>
            </a:r>
          </a:p>
          <a:p>
            <a:endParaRPr lang="de-DE" baseline="0" dirty="0" smtClean="0"/>
          </a:p>
          <a:p>
            <a:r>
              <a:rPr lang="de-DE" baseline="0" dirty="0" smtClean="0"/>
              <a:t>Note that the input data consists </a:t>
            </a:r>
            <a:r>
              <a:rPr lang="de-DE" b="1" baseline="0" dirty="0" smtClean="0"/>
              <a:t>only of concentric circles.</a:t>
            </a:r>
          </a:p>
          <a:p>
            <a:endParaRPr lang="de-DE" baseline="0" dirty="0" smtClean="0"/>
          </a:p>
          <a:p>
            <a:r>
              <a:rPr lang="de-DE" baseline="0" dirty="0" smtClean="0"/>
              <a:t>We </a:t>
            </a:r>
            <a:r>
              <a:rPr lang="de-DE" b="1" baseline="0" dirty="0" smtClean="0"/>
              <a:t>downsample</a:t>
            </a:r>
            <a:r>
              <a:rPr lang="de-DE" baseline="0" dirty="0" smtClean="0"/>
              <a:t> this picture to </a:t>
            </a:r>
            <a:r>
              <a:rPr lang="de-DE" b="1" baseline="0" dirty="0" smtClean="0"/>
              <a:t>half the resolution </a:t>
            </a:r>
            <a:r>
              <a:rPr lang="de-DE" baseline="0" dirty="0" smtClean="0"/>
              <a:t>in the following step.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p>
            <a:fld id="{135F5D2B-186E-474F-B3CD-E8B2F4BD17D3}" type="slidenum">
              <a:rPr lang="de-AT"/>
              <a:pPr/>
              <a:t>4</a:t>
            </a:fld>
            <a:endParaRPr lang="de-AT"/>
          </a:p>
        </p:txBody>
      </p:sp>
      <p:sp>
        <p:nvSpPr>
          <p:cNvPr id="23555" name="Rectangle 1"/>
          <p:cNvSpPr txBox="1">
            <a:spLocks noGrp="1" noRot="1" noChangeAspect="1" noChangeArrowheads="1" noTextEdit="1"/>
          </p:cNvSpPr>
          <p:nvPr>
            <p:ph type="sldImg"/>
          </p:nvPr>
        </p:nvSpPr>
        <p:spPr>
          <a:xfrm>
            <a:off x="1143000" y="685800"/>
            <a:ext cx="4572000" cy="3429000"/>
          </a:xfrm>
          <a:prstGeom prst="rect">
            <a:avLst/>
          </a:prstGeom>
          <a:ln/>
        </p:spPr>
      </p:sp>
      <p:sp>
        <p:nvSpPr>
          <p:cNvPr id="23556" name="Rectangle 2"/>
          <p:cNvSpPr txBox="1">
            <a:spLocks noGrp="1" noChangeArrowheads="1"/>
          </p:cNvSpPr>
          <p:nvPr>
            <p:ph type="body" idx="1"/>
          </p:nvPr>
        </p:nvSpPr>
        <p:spPr>
          <a:xfrm>
            <a:off x="685800" y="4343400"/>
            <a:ext cx="5486400" cy="4114800"/>
          </a:xfrm>
          <a:noFill/>
          <a:ln/>
        </p:spPr>
        <p:txBody>
          <a:bodyPr wrap="none" anchor="ctr"/>
          <a:lstStyle/>
          <a:p>
            <a:r>
              <a:rPr lang="de-DE" dirty="0" smtClean="0"/>
              <a:t>The </a:t>
            </a:r>
            <a:r>
              <a:rPr lang="de-DE" b="1" dirty="0" smtClean="0"/>
              <a:t>simplest</a:t>
            </a:r>
            <a:r>
              <a:rPr lang="de-DE" baseline="0" dirty="0" smtClean="0"/>
              <a:t> method takes the </a:t>
            </a:r>
            <a:r>
              <a:rPr lang="de-DE" b="1" baseline="0" dirty="0" smtClean="0"/>
              <a:t>value at the center </a:t>
            </a:r>
            <a:r>
              <a:rPr lang="de-DE" baseline="0" dirty="0" smtClean="0"/>
              <a:t>of each pixel in the output image.</a:t>
            </a:r>
          </a:p>
          <a:p>
            <a:endParaRPr lang="de-DE" b="1" baseline="0" dirty="0" smtClean="0"/>
          </a:p>
          <a:p>
            <a:r>
              <a:rPr lang="de-DE" b="1" baseline="0" dirty="0" smtClean="0"/>
              <a:t>(-&gt;) </a:t>
            </a:r>
            <a:r>
              <a:rPr lang="de-DE" baseline="0" dirty="0" smtClean="0"/>
              <a:t>The corresponding filter is a </a:t>
            </a:r>
            <a:r>
              <a:rPr lang="de-DE" b="1" baseline="0" dirty="0" smtClean="0"/>
              <a:t>delta function </a:t>
            </a:r>
            <a:r>
              <a:rPr lang="de-DE" baseline="0" dirty="0" smtClean="0"/>
              <a:t>which takes only one value (shown on the right).</a:t>
            </a:r>
          </a:p>
          <a:p>
            <a:endParaRPr lang="de-DE" baseline="0" dirty="0" smtClean="0"/>
          </a:p>
          <a:p>
            <a:r>
              <a:rPr lang="de-DE" baseline="0" dirty="0" smtClean="0"/>
              <a:t>The </a:t>
            </a:r>
            <a:r>
              <a:rPr lang="de-DE" b="1" baseline="0" dirty="0" smtClean="0"/>
              <a:t>downsampled</a:t>
            </a:r>
            <a:r>
              <a:rPr lang="de-DE" baseline="0" dirty="0" smtClean="0"/>
              <a:t> image (on the left) shows severe aliasing as </a:t>
            </a:r>
            <a:r>
              <a:rPr lang="de-DE" b="1" baseline="0" dirty="0" smtClean="0"/>
              <a:t>all circular patterns are artifacts of the sampling process (-&gt;) </a:t>
            </a:r>
            <a:r>
              <a:rPr lang="de-DE" baseline="0" dirty="0" smtClean="0"/>
              <a:t>shown in red.</a:t>
            </a:r>
          </a:p>
          <a:p>
            <a:endParaRPr lang="de-DE" baseline="0" dirty="0" smtClean="0"/>
          </a:p>
          <a:p>
            <a:r>
              <a:rPr lang="de-DE" baseline="0" dirty="0" smtClean="0"/>
              <a:t>To </a:t>
            </a:r>
            <a:r>
              <a:rPr lang="de-DE" b="1" baseline="0" dirty="0" smtClean="0"/>
              <a:t>lessen or remove this artifacts</a:t>
            </a:r>
            <a:r>
              <a:rPr lang="de-DE" baseline="0" dirty="0" smtClean="0"/>
              <a:t>, </a:t>
            </a:r>
            <a:r>
              <a:rPr lang="de-DE" b="1" baseline="0" dirty="0" smtClean="0"/>
              <a:t>filtered</a:t>
            </a:r>
            <a:r>
              <a:rPr lang="de-DE" baseline="0" dirty="0" smtClean="0"/>
              <a:t> sampling has to be used.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p>
            <a:fld id="{135F5D2B-186E-474F-B3CD-E8B2F4BD17D3}" type="slidenum">
              <a:rPr lang="de-AT"/>
              <a:pPr/>
              <a:t>5</a:t>
            </a:fld>
            <a:endParaRPr lang="de-AT"/>
          </a:p>
        </p:txBody>
      </p:sp>
      <p:sp>
        <p:nvSpPr>
          <p:cNvPr id="23555" name="Rectangle 1"/>
          <p:cNvSpPr txBox="1">
            <a:spLocks noGrp="1" noRot="1" noChangeAspect="1" noChangeArrowheads="1" noTextEdit="1"/>
          </p:cNvSpPr>
          <p:nvPr>
            <p:ph type="sldImg"/>
          </p:nvPr>
        </p:nvSpPr>
        <p:spPr>
          <a:xfrm>
            <a:off x="1143000" y="685800"/>
            <a:ext cx="4572000" cy="3429000"/>
          </a:xfrm>
          <a:prstGeom prst="rect">
            <a:avLst/>
          </a:prstGeom>
          <a:ln/>
        </p:spPr>
      </p:sp>
      <p:sp>
        <p:nvSpPr>
          <p:cNvPr id="23556" name="Rectangle 2"/>
          <p:cNvSpPr txBox="1">
            <a:spLocks noGrp="1" noChangeArrowheads="1"/>
          </p:cNvSpPr>
          <p:nvPr>
            <p:ph type="body" idx="1"/>
          </p:nvPr>
        </p:nvSpPr>
        <p:spPr>
          <a:xfrm>
            <a:off x="685800" y="4343400"/>
            <a:ext cx="5486400" cy="4114800"/>
          </a:xfrm>
          <a:noFill/>
          <a:ln/>
        </p:spPr>
        <p:txBody>
          <a:bodyPr wrap="none" anchor="ctr"/>
          <a:lstStyle/>
          <a:p>
            <a:r>
              <a:rPr lang="de-DE" dirty="0" smtClean="0"/>
              <a:t>We show</a:t>
            </a:r>
            <a:r>
              <a:rPr lang="de-DE" baseline="0" dirty="0" smtClean="0"/>
              <a:t> the results of </a:t>
            </a:r>
            <a:r>
              <a:rPr lang="de-DE" b="1" baseline="0" dirty="0" smtClean="0"/>
              <a:t>3 different filters</a:t>
            </a:r>
            <a:r>
              <a:rPr lang="de-DE" baseline="0" dirty="0" smtClean="0"/>
              <a:t>.</a:t>
            </a:r>
          </a:p>
          <a:p>
            <a:endParaRPr lang="de-DE" baseline="0" dirty="0" smtClean="0"/>
          </a:p>
          <a:p>
            <a:r>
              <a:rPr lang="de-DE" baseline="0" dirty="0" smtClean="0"/>
              <a:t>On the </a:t>
            </a:r>
            <a:r>
              <a:rPr lang="de-DE" b="1" baseline="0" dirty="0" smtClean="0"/>
              <a:t>left box filtering </a:t>
            </a:r>
            <a:r>
              <a:rPr lang="de-DE" baseline="0" dirty="0" smtClean="0"/>
              <a:t>is used, where the filter function is a </a:t>
            </a:r>
            <a:r>
              <a:rPr lang="de-DE" b="1" baseline="0" dirty="0" smtClean="0"/>
              <a:t>constant non-zero on a square region</a:t>
            </a:r>
            <a:r>
              <a:rPr lang="de-DE" baseline="0" dirty="0" smtClean="0"/>
              <a:t>.</a:t>
            </a:r>
          </a:p>
          <a:p>
            <a:endParaRPr lang="de-DE" baseline="0" dirty="0" smtClean="0"/>
          </a:p>
          <a:p>
            <a:r>
              <a:rPr lang="de-DE" baseline="0" dirty="0" smtClean="0"/>
              <a:t>In the middle you see the </a:t>
            </a:r>
            <a:r>
              <a:rPr lang="de-DE" b="1" baseline="0" dirty="0" smtClean="0"/>
              <a:t>result of hat filtering</a:t>
            </a:r>
            <a:r>
              <a:rPr lang="de-DE" baseline="0" dirty="0" smtClean="0"/>
              <a:t>, where the filter function is constant </a:t>
            </a:r>
            <a:r>
              <a:rPr lang="de-DE" b="1" baseline="0" dirty="0" smtClean="0"/>
              <a:t>non-zero on a disk region</a:t>
            </a:r>
            <a:r>
              <a:rPr lang="de-DE" baseline="0" dirty="0" smtClean="0"/>
              <a:t>.</a:t>
            </a:r>
          </a:p>
          <a:p>
            <a:endParaRPr lang="de-DE" baseline="0" dirty="0" smtClean="0"/>
          </a:p>
          <a:p>
            <a:r>
              <a:rPr lang="de-DE" baseline="0" dirty="0" smtClean="0"/>
              <a:t>On the right you can see </a:t>
            </a:r>
            <a:r>
              <a:rPr lang="de-DE" b="1" baseline="0" dirty="0" smtClean="0"/>
              <a:t>Gaussian filtering</a:t>
            </a:r>
            <a:r>
              <a:rPr lang="de-DE" baseline="0" dirty="0" smtClean="0"/>
              <a:t>.</a:t>
            </a:r>
          </a:p>
          <a:p>
            <a:endParaRPr lang="de-DE" baseline="0" dirty="0" smtClean="0"/>
          </a:p>
          <a:p>
            <a:endParaRPr lang="de-DE" baseline="0" dirty="0" smtClean="0"/>
          </a:p>
          <a:p>
            <a:r>
              <a:rPr lang="de-DE" b="1" baseline="0" dirty="0" smtClean="0"/>
              <a:t>(-&gt;)</a:t>
            </a:r>
            <a:r>
              <a:rPr lang="de-DE" baseline="0" dirty="0" smtClean="0"/>
              <a:t> If we enhance the </a:t>
            </a:r>
            <a:r>
              <a:rPr lang="de-DE" b="1" baseline="0" dirty="0" smtClean="0"/>
              <a:t>contrast</a:t>
            </a:r>
            <a:r>
              <a:rPr lang="de-DE" baseline="0" dirty="0" smtClean="0"/>
              <a:t> of the result image, box filtering shows </a:t>
            </a:r>
            <a:r>
              <a:rPr lang="de-DE" b="1" baseline="0" dirty="0" smtClean="0"/>
              <a:t>anisotropic oversmoothing</a:t>
            </a:r>
            <a:r>
              <a:rPr lang="de-DE" baseline="0" dirty="0" smtClean="0"/>
              <a:t>. This can be seen in the </a:t>
            </a:r>
            <a:r>
              <a:rPr lang="de-DE" b="1" baseline="0" dirty="0" smtClean="0"/>
              <a:t>highlighted</a:t>
            </a:r>
            <a:r>
              <a:rPr lang="de-DE" baseline="0" dirty="0" smtClean="0"/>
              <a:t> red region </a:t>
            </a:r>
            <a:r>
              <a:rPr lang="de-DE" b="1" baseline="0" dirty="0" smtClean="0"/>
              <a:t>(-&gt;)</a:t>
            </a:r>
            <a:r>
              <a:rPr lang="de-DE" baseline="0" dirty="0" smtClean="0"/>
              <a:t> . The </a:t>
            </a:r>
            <a:r>
              <a:rPr lang="de-DE" b="1" baseline="0" dirty="0" smtClean="0"/>
              <a:t>reason</a:t>
            </a:r>
            <a:r>
              <a:rPr lang="de-DE" baseline="0" dirty="0" smtClean="0"/>
              <a:t> for this behaviour is the </a:t>
            </a:r>
            <a:r>
              <a:rPr lang="de-DE" b="1" baseline="0" dirty="0" smtClean="0"/>
              <a:t>non-radial support </a:t>
            </a:r>
            <a:r>
              <a:rPr lang="de-DE" baseline="0" dirty="0" smtClean="0"/>
              <a:t>of the filter function.</a:t>
            </a:r>
          </a:p>
          <a:p>
            <a:endParaRPr lang="de-DE" baseline="0" dirty="0" smtClean="0"/>
          </a:p>
          <a:p>
            <a:r>
              <a:rPr lang="de-DE" b="1" baseline="0" dirty="0" smtClean="0"/>
              <a:t>(-&gt;)</a:t>
            </a:r>
            <a:r>
              <a:rPr lang="de-DE" baseline="0" dirty="0" smtClean="0"/>
              <a:t> The hat filter shows </a:t>
            </a:r>
            <a:r>
              <a:rPr lang="de-DE" b="1" baseline="0" dirty="0" smtClean="0"/>
              <a:t>isotropic oversmoothing</a:t>
            </a:r>
            <a:r>
              <a:rPr lang="de-DE" baseline="0" dirty="0" smtClean="0"/>
              <a:t>. Again we </a:t>
            </a:r>
            <a:r>
              <a:rPr lang="de-DE" b="1" baseline="0" dirty="0" smtClean="0"/>
              <a:t>highlight the problematic region (-&gt;)</a:t>
            </a:r>
            <a:r>
              <a:rPr lang="de-DE" baseline="0" dirty="0" smtClean="0"/>
              <a:t>.</a:t>
            </a:r>
          </a:p>
          <a:p>
            <a:endParaRPr lang="de-DE" baseline="0" dirty="0" smtClean="0"/>
          </a:p>
          <a:p>
            <a:r>
              <a:rPr lang="de-DE" b="1" baseline="0" dirty="0" smtClean="0"/>
              <a:t>(-&gt;)</a:t>
            </a:r>
            <a:r>
              <a:rPr lang="de-DE" baseline="0" dirty="0" smtClean="0"/>
              <a:t>  The </a:t>
            </a:r>
            <a:r>
              <a:rPr lang="de-DE" b="1" baseline="0" dirty="0" smtClean="0"/>
              <a:t>Gaussian filter </a:t>
            </a:r>
            <a:r>
              <a:rPr lang="de-DE" baseline="0" dirty="0" smtClean="0"/>
              <a:t>does </a:t>
            </a:r>
            <a:r>
              <a:rPr lang="de-DE" b="1" baseline="0" dirty="0" smtClean="0"/>
              <a:t>not</a:t>
            </a:r>
            <a:r>
              <a:rPr lang="de-DE" baseline="0" dirty="0" smtClean="0"/>
              <a:t> suffer from this problems.</a:t>
            </a:r>
          </a:p>
          <a:p>
            <a:endParaRPr lang="de-DE" baseline="0" dirty="0" smtClean="0"/>
          </a:p>
          <a:p>
            <a:r>
              <a:rPr lang="de-DE" baseline="0" dirty="0" smtClean="0"/>
              <a:t>This </a:t>
            </a:r>
            <a:r>
              <a:rPr lang="de-DE" b="1" baseline="0" dirty="0" smtClean="0"/>
              <a:t>examples</a:t>
            </a:r>
            <a:r>
              <a:rPr lang="de-DE" baseline="0" dirty="0" smtClean="0"/>
              <a:t> </a:t>
            </a:r>
            <a:r>
              <a:rPr lang="de-DE" b="1" baseline="0" dirty="0" smtClean="0"/>
              <a:t>showed</a:t>
            </a:r>
            <a:r>
              <a:rPr lang="de-DE" baseline="0" dirty="0" smtClean="0"/>
              <a:t> the </a:t>
            </a:r>
            <a:r>
              <a:rPr lang="de-DE" b="1" baseline="0" dirty="0" smtClean="0"/>
              <a:t>impact</a:t>
            </a:r>
            <a:r>
              <a:rPr lang="de-DE" baseline="0" dirty="0" smtClean="0"/>
              <a:t> of the filter choice.</a:t>
            </a:r>
          </a:p>
          <a:p>
            <a:endParaRPr lang="de-DE" baseline="0" dirty="0" smtClean="0"/>
          </a:p>
          <a:p>
            <a:r>
              <a:rPr lang="de-DE" baseline="0" dirty="0" smtClean="0"/>
              <a:t>Another </a:t>
            </a:r>
            <a:r>
              <a:rPr lang="de-DE" b="1" baseline="0" dirty="0" smtClean="0"/>
              <a:t>aspect</a:t>
            </a:r>
            <a:r>
              <a:rPr lang="de-DE" baseline="0" dirty="0" smtClean="0"/>
              <a:t> of filtered sampling is the </a:t>
            </a:r>
            <a:r>
              <a:rPr lang="de-DE" b="1" baseline="0" dirty="0" smtClean="0"/>
              <a:t>evaluation of the filter itself</a:t>
            </a:r>
            <a:r>
              <a:rPr lang="de-DE" baseline="0" dirty="0" smtClean="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p>
            <a:fld id="{135F5D2B-186E-474F-B3CD-E8B2F4BD17D3}" type="slidenum">
              <a:rPr lang="de-AT"/>
              <a:pPr/>
              <a:t>6</a:t>
            </a:fld>
            <a:endParaRPr lang="de-AT"/>
          </a:p>
        </p:txBody>
      </p:sp>
      <p:sp>
        <p:nvSpPr>
          <p:cNvPr id="23555" name="Rectangle 1"/>
          <p:cNvSpPr txBox="1">
            <a:spLocks noGrp="1" noRot="1" noChangeAspect="1" noChangeArrowheads="1" noTextEdit="1"/>
          </p:cNvSpPr>
          <p:nvPr>
            <p:ph type="sldImg"/>
          </p:nvPr>
        </p:nvSpPr>
        <p:spPr>
          <a:xfrm>
            <a:off x="1143000" y="685800"/>
            <a:ext cx="4572000" cy="3429000"/>
          </a:xfrm>
          <a:prstGeom prst="rect">
            <a:avLst/>
          </a:prstGeom>
          <a:ln/>
        </p:spPr>
      </p:sp>
      <p:sp>
        <p:nvSpPr>
          <p:cNvPr id="23556" name="Rectangle 2"/>
          <p:cNvSpPr txBox="1">
            <a:spLocks noGrp="1" noChangeArrowheads="1"/>
          </p:cNvSpPr>
          <p:nvPr>
            <p:ph type="body" idx="1"/>
          </p:nvPr>
        </p:nvSpPr>
        <p:spPr>
          <a:xfrm>
            <a:off x="685800" y="4343400"/>
            <a:ext cx="5486400" cy="4114800"/>
          </a:xfrm>
          <a:noFill/>
          <a:ln/>
        </p:spPr>
        <p:txBody>
          <a:bodyPr wrap="none" anchor="ctr"/>
          <a:lstStyle/>
          <a:p>
            <a:r>
              <a:rPr lang="de-DE" dirty="0" smtClean="0"/>
              <a:t>Usually</a:t>
            </a:r>
            <a:r>
              <a:rPr lang="de-DE" baseline="0" dirty="0" smtClean="0"/>
              <a:t>, the </a:t>
            </a:r>
            <a:r>
              <a:rPr lang="de-DE" b="1" baseline="0" dirty="0" smtClean="0"/>
              <a:t>filter</a:t>
            </a:r>
            <a:r>
              <a:rPr lang="de-DE" baseline="0" dirty="0" smtClean="0"/>
              <a:t> function is </a:t>
            </a:r>
            <a:r>
              <a:rPr lang="de-DE" b="1" baseline="0" dirty="0" smtClean="0"/>
              <a:t>applied</a:t>
            </a:r>
            <a:r>
              <a:rPr lang="de-DE" baseline="0" dirty="0" smtClean="0"/>
              <a:t> to </a:t>
            </a:r>
            <a:r>
              <a:rPr lang="de-DE" b="1" baseline="0" dirty="0" smtClean="0"/>
              <a:t>every output sample </a:t>
            </a:r>
            <a:r>
              <a:rPr lang="de-DE" baseline="0" dirty="0" smtClean="0"/>
              <a:t>with the use of </a:t>
            </a:r>
            <a:r>
              <a:rPr lang="de-DE" b="1" baseline="0" dirty="0" smtClean="0"/>
              <a:t>numerical methods</a:t>
            </a:r>
            <a:r>
              <a:rPr lang="de-DE" baseline="0" dirty="0" smtClean="0"/>
              <a:t>.</a:t>
            </a:r>
          </a:p>
          <a:p>
            <a:endParaRPr lang="de-DE" baseline="0" dirty="0" smtClean="0"/>
          </a:p>
          <a:p>
            <a:r>
              <a:rPr lang="de-DE" baseline="0" dirty="0" smtClean="0"/>
              <a:t>In the </a:t>
            </a:r>
            <a:r>
              <a:rPr lang="de-DE" b="1" baseline="0" dirty="0" smtClean="0"/>
              <a:t>top row </a:t>
            </a:r>
            <a:r>
              <a:rPr lang="de-DE" baseline="0" dirty="0" smtClean="0"/>
              <a:t>we show the </a:t>
            </a:r>
            <a:r>
              <a:rPr lang="de-DE" b="1" baseline="0" dirty="0" smtClean="0"/>
              <a:t>increase of quality </a:t>
            </a:r>
            <a:r>
              <a:rPr lang="de-DE" baseline="0" dirty="0" smtClean="0"/>
              <a:t>if the numerical method uses </a:t>
            </a:r>
            <a:r>
              <a:rPr lang="de-DE" b="1" baseline="0" dirty="0" smtClean="0"/>
              <a:t>more samples</a:t>
            </a:r>
            <a:r>
              <a:rPr lang="de-DE" baseline="0" dirty="0" smtClean="0"/>
              <a:t>. In this examples we use a </a:t>
            </a:r>
            <a:r>
              <a:rPr lang="de-DE" b="1" baseline="0" dirty="0" smtClean="0"/>
              <a:t>Gaussian filter </a:t>
            </a:r>
            <a:r>
              <a:rPr lang="de-DE" baseline="0" dirty="0" smtClean="0"/>
              <a:t>and an example distribution of the samples for a single filter evaluation is </a:t>
            </a:r>
            <a:r>
              <a:rPr lang="de-DE" b="0" baseline="0" dirty="0" smtClean="0"/>
              <a:t>shown</a:t>
            </a:r>
            <a:r>
              <a:rPr lang="de-DE" baseline="0" dirty="0" smtClean="0"/>
              <a:t> below.</a:t>
            </a:r>
          </a:p>
          <a:p>
            <a:endParaRPr lang="de-DE" baseline="0" dirty="0" smtClean="0"/>
          </a:p>
          <a:p>
            <a:r>
              <a:rPr lang="de-DE" baseline="0" dirty="0" smtClean="0"/>
              <a:t>We see that the </a:t>
            </a:r>
            <a:r>
              <a:rPr lang="de-DE" b="1" baseline="0" dirty="0" smtClean="0"/>
              <a:t>correct filtering of high spatial frequencies </a:t>
            </a:r>
            <a:r>
              <a:rPr lang="de-DE" baseline="0" dirty="0" smtClean="0"/>
              <a:t>needs a </a:t>
            </a:r>
            <a:r>
              <a:rPr lang="de-DE" b="1" baseline="0" dirty="0" smtClean="0"/>
              <a:t>high number of samples </a:t>
            </a:r>
            <a:r>
              <a:rPr lang="de-DE" baseline="0" dirty="0" smtClean="0"/>
              <a:t>in the filter evaluation.</a:t>
            </a:r>
            <a:endParaRPr lang="de-D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p>
            <a:fld id="{135F5D2B-186E-474F-B3CD-E8B2F4BD17D3}" type="slidenum">
              <a:rPr lang="de-AT"/>
              <a:pPr/>
              <a:t>7</a:t>
            </a:fld>
            <a:endParaRPr lang="de-AT"/>
          </a:p>
        </p:txBody>
      </p:sp>
      <p:sp>
        <p:nvSpPr>
          <p:cNvPr id="23555" name="Rectangle 1"/>
          <p:cNvSpPr txBox="1">
            <a:spLocks noGrp="1" noRot="1" noChangeAspect="1" noChangeArrowheads="1" noTextEdit="1"/>
          </p:cNvSpPr>
          <p:nvPr>
            <p:ph type="sldImg"/>
          </p:nvPr>
        </p:nvSpPr>
        <p:spPr>
          <a:xfrm>
            <a:off x="1143000" y="685800"/>
            <a:ext cx="4572000" cy="3429000"/>
          </a:xfrm>
          <a:prstGeom prst="rect">
            <a:avLst/>
          </a:prstGeom>
          <a:ln/>
        </p:spPr>
      </p:sp>
      <p:sp>
        <p:nvSpPr>
          <p:cNvPr id="23556" name="Rectangle 2"/>
          <p:cNvSpPr txBox="1">
            <a:spLocks noGrp="1" noChangeArrowheads="1"/>
          </p:cNvSpPr>
          <p:nvPr>
            <p:ph type="body" idx="1"/>
          </p:nvPr>
        </p:nvSpPr>
        <p:spPr>
          <a:xfrm>
            <a:off x="685800" y="4343400"/>
            <a:ext cx="5486400" cy="4114800"/>
          </a:xfrm>
          <a:noFill/>
          <a:ln/>
        </p:spPr>
        <p:txBody>
          <a:bodyPr wrap="none" anchor="ctr"/>
          <a:lstStyle/>
          <a:p>
            <a:r>
              <a:rPr lang="de-DE" dirty="0" smtClean="0"/>
              <a:t>The</a:t>
            </a:r>
            <a:r>
              <a:rPr lang="de-DE" baseline="0" dirty="0" smtClean="0"/>
              <a:t> lessons we learned from this short overview are threefold:</a:t>
            </a:r>
          </a:p>
          <a:p>
            <a:endParaRPr lang="de-DE" baseline="0" dirty="0" smtClean="0"/>
          </a:p>
          <a:p>
            <a:r>
              <a:rPr lang="de-DE" baseline="0" dirty="0" smtClean="0"/>
              <a:t>We see </a:t>
            </a:r>
            <a:r>
              <a:rPr lang="de-DE" b="1" baseline="0" dirty="0" smtClean="0"/>
              <a:t>that simple box or hat filters are insufficient </a:t>
            </a:r>
            <a:r>
              <a:rPr lang="de-DE" baseline="0" dirty="0" smtClean="0"/>
              <a:t>due to </a:t>
            </a:r>
            <a:r>
              <a:rPr lang="de-DE" b="1" baseline="0" dirty="0" smtClean="0"/>
              <a:t>oversmoothing</a:t>
            </a:r>
            <a:r>
              <a:rPr lang="de-DE" baseline="0" dirty="0" smtClean="0"/>
              <a:t>.</a:t>
            </a:r>
          </a:p>
          <a:p>
            <a:endParaRPr lang="de-DE" baseline="0" dirty="0" smtClean="0"/>
          </a:p>
          <a:p>
            <a:r>
              <a:rPr lang="de-DE" b="1" baseline="0" dirty="0" smtClean="0"/>
              <a:t>Anisotropic artifacts </a:t>
            </a:r>
            <a:r>
              <a:rPr lang="de-DE" baseline="0" dirty="0" smtClean="0"/>
              <a:t>can be removed by the use of </a:t>
            </a:r>
            <a:r>
              <a:rPr lang="de-DE" b="1" baseline="0" dirty="0" smtClean="0"/>
              <a:t>radial</a:t>
            </a:r>
            <a:r>
              <a:rPr lang="de-DE" baseline="0" dirty="0" smtClean="0"/>
              <a:t> filters.</a:t>
            </a:r>
          </a:p>
          <a:p>
            <a:endParaRPr lang="de-DE" baseline="0" dirty="0" smtClean="0"/>
          </a:p>
          <a:p>
            <a:r>
              <a:rPr lang="de-DE" b="1" baseline="0" dirty="0" smtClean="0"/>
              <a:t>Many filter evaluation samples </a:t>
            </a:r>
            <a:r>
              <a:rPr lang="de-DE" baseline="0" dirty="0" smtClean="0"/>
              <a:t>are needed for </a:t>
            </a:r>
            <a:r>
              <a:rPr lang="de-DE" b="1" baseline="0" dirty="0" smtClean="0"/>
              <a:t>high quality </a:t>
            </a:r>
            <a:r>
              <a:rPr lang="de-DE" baseline="0" dirty="0" smtClean="0"/>
              <a:t>anti-aliasing.</a:t>
            </a:r>
          </a:p>
          <a:p>
            <a:endParaRPr lang="de-DE" baseline="0" dirty="0" smtClean="0"/>
          </a:p>
          <a:p>
            <a:r>
              <a:rPr lang="de-DE" baseline="0" dirty="0" smtClean="0"/>
              <a:t>Our contribution takes this into account as</a:t>
            </a:r>
          </a:p>
          <a:p>
            <a:endParaRPr lang="de-DE" baseline="0" dirty="0" smtClean="0"/>
          </a:p>
          <a:p>
            <a:r>
              <a:rPr lang="de-DE" dirty="0" smtClean="0"/>
              <a:t>(-&gt;) we allow the use of </a:t>
            </a:r>
            <a:r>
              <a:rPr lang="de-DE" b="1" dirty="0" smtClean="0"/>
              <a:t>higher order filter functions</a:t>
            </a:r>
            <a:r>
              <a:rPr lang="de-DE" dirty="0" smtClean="0"/>
              <a:t>. Complicated filters can be represented</a:t>
            </a:r>
            <a:r>
              <a:rPr lang="de-DE" baseline="0" dirty="0" smtClean="0"/>
              <a:t> as </a:t>
            </a:r>
            <a:r>
              <a:rPr lang="de-DE" b="1" baseline="0" dirty="0" smtClean="0"/>
              <a:t>polynomials in our framework</a:t>
            </a:r>
            <a:r>
              <a:rPr lang="de-DE" baseline="0" dirty="0" smtClean="0"/>
              <a:t>.</a:t>
            </a:r>
          </a:p>
          <a:p>
            <a:endParaRPr lang="de-DE" baseline="0" dirty="0" smtClean="0"/>
          </a:p>
          <a:p>
            <a:r>
              <a:rPr lang="de-DE" baseline="0" dirty="0" smtClean="0"/>
              <a:t>(-&gt;) we use </a:t>
            </a:r>
            <a:r>
              <a:rPr lang="de-DE" b="1" baseline="0" dirty="0" smtClean="0"/>
              <a:t>radial filters</a:t>
            </a:r>
          </a:p>
          <a:p>
            <a:endParaRPr lang="de-DE" baseline="0" dirty="0" smtClean="0"/>
          </a:p>
          <a:p>
            <a:r>
              <a:rPr lang="de-DE" baseline="0" dirty="0" smtClean="0"/>
              <a:t>(-&gt;) and we use </a:t>
            </a:r>
            <a:r>
              <a:rPr lang="de-DE" b="1" baseline="0" dirty="0" smtClean="0"/>
              <a:t>analytic calculations</a:t>
            </a:r>
            <a:r>
              <a:rPr lang="de-DE" baseline="0" dirty="0" smtClean="0"/>
              <a:t>. This can be seen as using </a:t>
            </a:r>
            <a:r>
              <a:rPr lang="de-DE" b="1" baseline="0" dirty="0" smtClean="0"/>
              <a:t>infinitely many </a:t>
            </a:r>
            <a:r>
              <a:rPr lang="de-DE" baseline="0" dirty="0" smtClean="0"/>
              <a:t>samples in the filter evaluation.</a:t>
            </a:r>
          </a:p>
          <a:p>
            <a:endParaRPr lang="de-DE" baseline="0" dirty="0" smtClean="0"/>
          </a:p>
          <a:p>
            <a:r>
              <a:rPr lang="de-DE" baseline="0" dirty="0" smtClean="0"/>
              <a:t>As filtered sampling is a </a:t>
            </a:r>
            <a:r>
              <a:rPr lang="de-DE" b="1" baseline="0" dirty="0" smtClean="0"/>
              <a:t>core technique </a:t>
            </a:r>
            <a:r>
              <a:rPr lang="de-DE" baseline="0" dirty="0" smtClean="0"/>
              <a:t>in computer graphics, it has a </a:t>
            </a:r>
            <a:r>
              <a:rPr lang="de-DE" b="1" baseline="0" dirty="0" smtClean="0"/>
              <a:t>rich history</a:t>
            </a:r>
            <a:endParaRPr lang="de-DE"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p>
            <a:fld id="{135F5D2B-186E-474F-B3CD-E8B2F4BD17D3}" type="slidenum">
              <a:rPr lang="de-AT"/>
              <a:pPr/>
              <a:t>8</a:t>
            </a:fld>
            <a:endParaRPr lang="de-AT"/>
          </a:p>
        </p:txBody>
      </p:sp>
      <p:sp>
        <p:nvSpPr>
          <p:cNvPr id="23555" name="Rectangle 1"/>
          <p:cNvSpPr txBox="1">
            <a:spLocks noGrp="1" noRot="1" noChangeAspect="1" noChangeArrowheads="1" noTextEdit="1"/>
          </p:cNvSpPr>
          <p:nvPr>
            <p:ph type="sldImg"/>
          </p:nvPr>
        </p:nvSpPr>
        <p:spPr>
          <a:xfrm>
            <a:off x="1143000" y="685800"/>
            <a:ext cx="4572000" cy="3429000"/>
          </a:xfrm>
          <a:prstGeom prst="rect">
            <a:avLst/>
          </a:prstGeom>
          <a:ln/>
        </p:spPr>
      </p:sp>
      <p:sp>
        <p:nvSpPr>
          <p:cNvPr id="23556" name="Rectangle 2"/>
          <p:cNvSpPr txBox="1">
            <a:spLocks noGrp="1" noChangeArrowheads="1"/>
          </p:cNvSpPr>
          <p:nvPr>
            <p:ph type="body" idx="1"/>
          </p:nvPr>
        </p:nvSpPr>
        <p:spPr>
          <a:xfrm>
            <a:off x="685800" y="4343400"/>
            <a:ext cx="5486400" cy="4114800"/>
          </a:xfrm>
          <a:noFill/>
          <a:ln/>
        </p:spPr>
        <p:txBody>
          <a:bodyPr wrap="none" anchor="ctr"/>
          <a:lstStyle/>
          <a:p>
            <a:r>
              <a:rPr lang="de-DE" dirty="0" smtClean="0"/>
              <a:t>We</a:t>
            </a:r>
            <a:r>
              <a:rPr lang="de-DE" baseline="0" dirty="0" smtClean="0"/>
              <a:t> present two related works as examples for analytic anti-aliasing:</a:t>
            </a:r>
          </a:p>
          <a:p>
            <a:endParaRPr lang="de-DE" baseline="0" dirty="0" smtClean="0"/>
          </a:p>
          <a:p>
            <a:r>
              <a:rPr lang="de-DE" baseline="0" dirty="0" smtClean="0"/>
              <a:t>In </a:t>
            </a:r>
            <a:r>
              <a:rPr lang="de-DE" b="1" baseline="0" dirty="0" smtClean="0"/>
              <a:t>89 Duff </a:t>
            </a:r>
            <a:r>
              <a:rPr lang="de-DE" baseline="0" dirty="0" smtClean="0"/>
              <a:t>presented analytic anti-aliasing in 2D with </a:t>
            </a:r>
            <a:r>
              <a:rPr lang="de-DE" b="1" baseline="0" dirty="0" smtClean="0"/>
              <a:t>separable polynomial filters on CPUs</a:t>
            </a:r>
            <a:r>
              <a:rPr lang="de-DE" baseline="0" dirty="0" smtClean="0"/>
              <a:t>.</a:t>
            </a:r>
          </a:p>
          <a:p>
            <a:r>
              <a:rPr lang="de-DE" baseline="0" dirty="0" smtClean="0"/>
              <a:t>In his works, he argues that polynomial integrals can be evaluated symbolically but gives no concrete calculations. We observed that the use of separable filters becomes intractable in 3D as the integral formulas become extremely large. They span more than 10 pages for lower order filters functions.</a:t>
            </a:r>
          </a:p>
          <a:p>
            <a:endParaRPr lang="de-DE" baseline="0" dirty="0" smtClean="0"/>
          </a:p>
          <a:p>
            <a:r>
              <a:rPr lang="de-DE" b="1" baseline="0" dirty="0" smtClean="0"/>
              <a:t>Last EG Manson and Schaefer presented wavelet rasterization </a:t>
            </a:r>
            <a:r>
              <a:rPr lang="de-DE" baseline="0" dirty="0" smtClean="0"/>
              <a:t>in which they use analytic anti-aliasing in 2D and 3D with wavelets based on the box filter.</a:t>
            </a:r>
          </a:p>
          <a:p>
            <a:r>
              <a:rPr lang="de-DE" baseline="0" dirty="0" smtClean="0"/>
              <a:t>Due to the nature of the Haar wavelets, their technique is restricted to box filtering and uses constant values on the polygons or polyhedra.</a:t>
            </a:r>
          </a:p>
          <a:p>
            <a:endParaRPr lang="de-DE" baseline="0" dirty="0" smtClean="0"/>
          </a:p>
          <a:p>
            <a:r>
              <a:rPr lang="de-DE" baseline="0" dirty="0" smtClean="0"/>
              <a:t>Most research in the field of filtered sampling uses </a:t>
            </a:r>
            <a:r>
              <a:rPr lang="de-DE" b="1" baseline="0" dirty="0" smtClean="0"/>
              <a:t>numeric methods</a:t>
            </a:r>
            <a:r>
              <a:rPr lang="de-DE" baseline="0" dirty="0" smtClean="0"/>
              <a:t> to evaluate the filter functions but we believe that the recent advances in the programmability of graphic cards enables the use of analytic methods.</a:t>
            </a:r>
          </a:p>
          <a:p>
            <a:endParaRPr lang="de-DE" baseline="0" dirty="0" smtClean="0"/>
          </a:p>
          <a:p>
            <a:r>
              <a:rPr lang="de-DE" baseline="0" dirty="0" smtClean="0"/>
              <a:t>We now give an overview of our method.</a:t>
            </a:r>
            <a:endParaRPr lang="de-DE"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p>
            <a:fld id="{135F5D2B-186E-474F-B3CD-E8B2F4BD17D3}" type="slidenum">
              <a:rPr lang="de-AT"/>
              <a:pPr/>
              <a:t>9</a:t>
            </a:fld>
            <a:endParaRPr lang="de-AT"/>
          </a:p>
        </p:txBody>
      </p:sp>
      <p:sp>
        <p:nvSpPr>
          <p:cNvPr id="23555" name="Rectangle 1"/>
          <p:cNvSpPr txBox="1">
            <a:spLocks noGrp="1" noRot="1" noChangeAspect="1" noChangeArrowheads="1" noTextEdit="1"/>
          </p:cNvSpPr>
          <p:nvPr>
            <p:ph type="sldImg"/>
          </p:nvPr>
        </p:nvSpPr>
        <p:spPr>
          <a:xfrm>
            <a:off x="1143000" y="685800"/>
            <a:ext cx="4572000" cy="3429000"/>
          </a:xfrm>
          <a:prstGeom prst="rect">
            <a:avLst/>
          </a:prstGeom>
          <a:ln/>
        </p:spPr>
      </p:sp>
      <p:sp>
        <p:nvSpPr>
          <p:cNvPr id="23556" name="Rectangle 2"/>
          <p:cNvSpPr txBox="1">
            <a:spLocks noGrp="1" noChangeArrowheads="1"/>
          </p:cNvSpPr>
          <p:nvPr>
            <p:ph type="body" idx="1"/>
          </p:nvPr>
        </p:nvSpPr>
        <p:spPr>
          <a:xfrm>
            <a:off x="685800" y="4343400"/>
            <a:ext cx="5486400" cy="4114800"/>
          </a:xfrm>
          <a:noFill/>
          <a:ln/>
        </p:spPr>
        <p:txBody>
          <a:bodyPr wrap="none" anchor="ctr"/>
          <a:lstStyle/>
          <a:p>
            <a:r>
              <a:rPr lang="de-DE" dirty="0" smtClean="0"/>
              <a:t>In</a:t>
            </a:r>
            <a:r>
              <a:rPr lang="de-DE" baseline="0" dirty="0" smtClean="0"/>
              <a:t> a first step we explain the 2D case as the following 3D case builds on it.</a:t>
            </a:r>
          </a:p>
          <a:p>
            <a:endParaRPr lang="de-DE" baseline="0" dirty="0" smtClean="0"/>
          </a:p>
          <a:p>
            <a:r>
              <a:rPr lang="de-DE" baseline="0" dirty="0" smtClean="0"/>
              <a:t>In this example we use a 2D mesh, consisting of triangles as input.</a:t>
            </a:r>
          </a:p>
          <a:p>
            <a:endParaRPr lang="de-DE" baseline="0" dirty="0" smtClean="0"/>
          </a:p>
          <a:p>
            <a:r>
              <a:rPr lang="de-DE" baseline="0" dirty="0" smtClean="0"/>
              <a:t>(-&gt;) Our goal is to sample this data onto a set of sample location. In this case a regular grid.</a:t>
            </a:r>
          </a:p>
          <a:p>
            <a:endParaRPr lang="de-DE" baseline="0" dirty="0" smtClean="0"/>
          </a:p>
          <a:p>
            <a:r>
              <a:rPr lang="de-DE" baseline="0" dirty="0" smtClean="0"/>
              <a:t>(-&gt;) The value of each sample is obtained by convolving the data with a radial filter. The filter support are depicted in blue and the boundary of a single filter support is shown for the upper left sample location. </a:t>
            </a:r>
          </a:p>
          <a:p>
            <a:endParaRPr lang="de-DE" baseline="0" dirty="0" smtClean="0"/>
          </a:p>
          <a:p>
            <a:r>
              <a:rPr lang="de-DE" baseline="0" dirty="0" smtClean="0"/>
              <a:t>(-&gt;) The filter convolutions are evaluated and we get a sampling of the input data (shown on the right).</a:t>
            </a:r>
          </a:p>
          <a:p>
            <a:endParaRPr lang="de-DE" baseline="0" dirty="0" smtClean="0"/>
          </a:p>
          <a:p>
            <a:r>
              <a:rPr lang="de-DE" baseline="0" dirty="0" smtClean="0"/>
              <a:t>It should be noted that convolutions can be executed in parallel for each sample location and each triangle. Therefore we will show the calculations for a single triangle and single sample location. The final value for each sample is obtained by a final summation.</a:t>
            </a:r>
            <a:endParaRPr lang="de-DE"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A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AT"/>
          </a:p>
        </p:txBody>
      </p:sp>
      <p:sp>
        <p:nvSpPr>
          <p:cNvPr id="4" name="Rectangle 26"/>
          <p:cNvSpPr>
            <a:spLocks noGrp="1" noChangeArrowheads="1"/>
          </p:cNvSpPr>
          <p:nvPr>
            <p:ph type="ftr" idx="10"/>
          </p:nvPr>
        </p:nvSpPr>
        <p:spPr>
          <a:ln/>
        </p:spPr>
        <p:txBody>
          <a:bodyPr/>
          <a:lstStyle>
            <a:lvl1pPr>
              <a:defRPr/>
            </a:lvl1pPr>
          </a:lstStyle>
          <a:p>
            <a:pPr>
              <a:defRPr/>
            </a:pPr>
            <a:r>
              <a:rPr lang="de-AT" smtClean="0"/>
              <a:t>Thomas Auzinger</a:t>
            </a:r>
            <a:endParaRPr lang="de-AT"/>
          </a:p>
        </p:txBody>
      </p:sp>
      <p:sp>
        <p:nvSpPr>
          <p:cNvPr id="5" name="Rectangle 27"/>
          <p:cNvSpPr>
            <a:spLocks noGrp="1" noChangeArrowheads="1"/>
          </p:cNvSpPr>
          <p:nvPr>
            <p:ph type="sldNum" idx="11"/>
          </p:nvPr>
        </p:nvSpPr>
        <p:spPr>
          <a:ln/>
        </p:spPr>
        <p:txBody>
          <a:bodyPr/>
          <a:lstStyle>
            <a:lvl1pPr>
              <a:defRPr/>
            </a:lvl1pPr>
          </a:lstStyle>
          <a:p>
            <a:pPr>
              <a:defRPr/>
            </a:pPr>
            <a:fld id="{E38DA273-8396-442E-8855-A823B715F9C2}" type="slidenum">
              <a:rPr lang="de-AT"/>
              <a:pPr>
                <a:defRPr/>
              </a:pPr>
              <a:t>‹#›</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Rectangle 26"/>
          <p:cNvSpPr>
            <a:spLocks noGrp="1" noChangeArrowheads="1"/>
          </p:cNvSpPr>
          <p:nvPr>
            <p:ph type="ftr" idx="10"/>
          </p:nvPr>
        </p:nvSpPr>
        <p:spPr>
          <a:ln/>
        </p:spPr>
        <p:txBody>
          <a:bodyPr/>
          <a:lstStyle>
            <a:lvl1pPr>
              <a:defRPr/>
            </a:lvl1pPr>
          </a:lstStyle>
          <a:p>
            <a:pPr>
              <a:defRPr/>
            </a:pPr>
            <a:r>
              <a:rPr lang="de-AT" smtClean="0"/>
              <a:t>Thomas Auzinger</a:t>
            </a:r>
            <a:endParaRPr lang="de-AT"/>
          </a:p>
        </p:txBody>
      </p:sp>
      <p:sp>
        <p:nvSpPr>
          <p:cNvPr id="5" name="Rectangle 27"/>
          <p:cNvSpPr>
            <a:spLocks noGrp="1" noChangeArrowheads="1"/>
          </p:cNvSpPr>
          <p:nvPr>
            <p:ph type="sldNum" idx="11"/>
          </p:nvPr>
        </p:nvSpPr>
        <p:spPr>
          <a:ln/>
        </p:spPr>
        <p:txBody>
          <a:bodyPr/>
          <a:lstStyle>
            <a:lvl1pPr>
              <a:defRPr/>
            </a:lvl1pPr>
          </a:lstStyle>
          <a:p>
            <a:pPr>
              <a:defRPr/>
            </a:pPr>
            <a:fld id="{9B9A73A0-DFB3-4E28-95E4-660DC792A9D4}" type="slidenum">
              <a:rPr lang="de-AT"/>
              <a:pPr>
                <a:defRPr/>
              </a:pPr>
              <a:t>‹#›</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179388"/>
            <a:ext cx="2225675" cy="6200775"/>
          </a:xfrm>
        </p:spPr>
        <p:txBody>
          <a:bodyPr vert="eaVert"/>
          <a:lstStyle/>
          <a:p>
            <a:r>
              <a:rPr lang="en-US" smtClean="0"/>
              <a:t>Click to edit Master title style</a:t>
            </a:r>
            <a:endParaRPr lang="de-AT"/>
          </a:p>
        </p:txBody>
      </p:sp>
      <p:sp>
        <p:nvSpPr>
          <p:cNvPr id="3" name="Vertical Text Placeholder 2"/>
          <p:cNvSpPr>
            <a:spLocks noGrp="1"/>
          </p:cNvSpPr>
          <p:nvPr>
            <p:ph type="body" orient="vert" idx="1"/>
          </p:nvPr>
        </p:nvSpPr>
        <p:spPr>
          <a:xfrm>
            <a:off x="119063" y="179388"/>
            <a:ext cx="6527800" cy="6200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Rectangle 26"/>
          <p:cNvSpPr>
            <a:spLocks noGrp="1" noChangeArrowheads="1"/>
          </p:cNvSpPr>
          <p:nvPr>
            <p:ph type="ftr" idx="10"/>
          </p:nvPr>
        </p:nvSpPr>
        <p:spPr>
          <a:ln/>
        </p:spPr>
        <p:txBody>
          <a:bodyPr/>
          <a:lstStyle>
            <a:lvl1pPr>
              <a:defRPr/>
            </a:lvl1pPr>
          </a:lstStyle>
          <a:p>
            <a:pPr>
              <a:defRPr/>
            </a:pPr>
            <a:r>
              <a:rPr lang="de-AT" smtClean="0"/>
              <a:t>Thomas Auzinger</a:t>
            </a:r>
            <a:endParaRPr lang="de-AT"/>
          </a:p>
        </p:txBody>
      </p:sp>
      <p:sp>
        <p:nvSpPr>
          <p:cNvPr id="5" name="Rectangle 27"/>
          <p:cNvSpPr>
            <a:spLocks noGrp="1" noChangeArrowheads="1"/>
          </p:cNvSpPr>
          <p:nvPr>
            <p:ph type="sldNum" idx="11"/>
          </p:nvPr>
        </p:nvSpPr>
        <p:spPr>
          <a:ln/>
        </p:spPr>
        <p:txBody>
          <a:bodyPr/>
          <a:lstStyle>
            <a:lvl1pPr>
              <a:defRPr/>
            </a:lvl1pPr>
          </a:lstStyle>
          <a:p>
            <a:pPr>
              <a:defRPr/>
            </a:pPr>
            <a:fld id="{D42CD901-1C8E-4D21-9421-F8F25C189DED}" type="slidenum">
              <a:rPr lang="de-AT"/>
              <a:pPr>
                <a:defRPr/>
              </a:pPr>
              <a:t>‹#›</a:t>
            </a:fld>
            <a:endParaRPr lang="de-A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38138" y="179388"/>
            <a:ext cx="7759700" cy="1066800"/>
          </a:xfrm>
        </p:spPr>
        <p:txBody>
          <a:bodyPr/>
          <a:lstStyle/>
          <a:p>
            <a:r>
              <a:rPr lang="en-US" smtClean="0"/>
              <a:t>Click to edit Master title style</a:t>
            </a:r>
            <a:endParaRPr lang="de-AT"/>
          </a:p>
        </p:txBody>
      </p:sp>
      <p:sp>
        <p:nvSpPr>
          <p:cNvPr id="3" name="Content Placeholder 2"/>
          <p:cNvSpPr>
            <a:spLocks noGrp="1"/>
          </p:cNvSpPr>
          <p:nvPr>
            <p:ph sz="half" idx="1"/>
          </p:nvPr>
        </p:nvSpPr>
        <p:spPr>
          <a:xfrm>
            <a:off x="119063" y="908050"/>
            <a:ext cx="4376737" cy="547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ext Placeholder 3"/>
          <p:cNvSpPr>
            <a:spLocks noGrp="1"/>
          </p:cNvSpPr>
          <p:nvPr>
            <p:ph type="body" sz="half" idx="2"/>
          </p:nvPr>
        </p:nvSpPr>
        <p:spPr>
          <a:xfrm>
            <a:off x="4648200" y="908050"/>
            <a:ext cx="4376738" cy="547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Rectangle 26"/>
          <p:cNvSpPr>
            <a:spLocks noGrp="1" noChangeArrowheads="1"/>
          </p:cNvSpPr>
          <p:nvPr>
            <p:ph type="ftr" idx="10"/>
          </p:nvPr>
        </p:nvSpPr>
        <p:spPr>
          <a:ln/>
        </p:spPr>
        <p:txBody>
          <a:bodyPr/>
          <a:lstStyle>
            <a:lvl1pPr>
              <a:defRPr/>
            </a:lvl1pPr>
          </a:lstStyle>
          <a:p>
            <a:pPr>
              <a:defRPr/>
            </a:pPr>
            <a:r>
              <a:rPr lang="de-AT" smtClean="0"/>
              <a:t>Thomas Auzinger</a:t>
            </a:r>
            <a:endParaRPr lang="de-AT"/>
          </a:p>
        </p:txBody>
      </p:sp>
      <p:sp>
        <p:nvSpPr>
          <p:cNvPr id="6" name="Rectangle 27"/>
          <p:cNvSpPr>
            <a:spLocks noGrp="1" noChangeArrowheads="1"/>
          </p:cNvSpPr>
          <p:nvPr>
            <p:ph type="sldNum" idx="11"/>
          </p:nvPr>
        </p:nvSpPr>
        <p:spPr>
          <a:ln/>
        </p:spPr>
        <p:txBody>
          <a:bodyPr/>
          <a:lstStyle>
            <a:lvl1pPr>
              <a:defRPr/>
            </a:lvl1pPr>
          </a:lstStyle>
          <a:p>
            <a:pPr>
              <a:defRPr/>
            </a:pPr>
            <a:fld id="{EFC85484-E825-4F15-879D-59E44F8066C4}" type="slidenum">
              <a:rPr lang="de-AT"/>
              <a:pPr>
                <a:defRPr/>
              </a:pPr>
              <a:t>‹#›</a:t>
            </a:fld>
            <a:endParaRPr lang="de-A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A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A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A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A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Rectangle 26"/>
          <p:cNvSpPr>
            <a:spLocks noGrp="1" noChangeArrowheads="1"/>
          </p:cNvSpPr>
          <p:nvPr>
            <p:ph type="ftr" idx="10"/>
          </p:nvPr>
        </p:nvSpPr>
        <p:spPr>
          <a:ln/>
        </p:spPr>
        <p:txBody>
          <a:bodyPr/>
          <a:lstStyle>
            <a:lvl1pPr>
              <a:defRPr/>
            </a:lvl1pPr>
          </a:lstStyle>
          <a:p>
            <a:pPr>
              <a:defRPr/>
            </a:pPr>
            <a:r>
              <a:rPr lang="de-AT" smtClean="0"/>
              <a:t>Thomas Auzinger</a:t>
            </a:r>
            <a:endParaRPr lang="de-AT"/>
          </a:p>
        </p:txBody>
      </p:sp>
      <p:sp>
        <p:nvSpPr>
          <p:cNvPr id="5" name="Rectangle 27"/>
          <p:cNvSpPr>
            <a:spLocks noGrp="1" noChangeArrowheads="1"/>
          </p:cNvSpPr>
          <p:nvPr>
            <p:ph type="sldNum" idx="11"/>
          </p:nvPr>
        </p:nvSpPr>
        <p:spPr>
          <a:ln/>
        </p:spPr>
        <p:txBody>
          <a:bodyPr/>
          <a:lstStyle>
            <a:lvl1pPr>
              <a:defRPr/>
            </a:lvl1pPr>
          </a:lstStyle>
          <a:p>
            <a:pPr>
              <a:defRPr/>
            </a:pPr>
            <a:fld id="{999568DC-943E-4AD8-BCA2-D7508F348E9B}" type="slidenum">
              <a:rPr lang="de-AT"/>
              <a:pPr>
                <a:defRPr/>
              </a:pPr>
              <a:t>‹#›</a:t>
            </a:fld>
            <a:endParaRPr lang="de-A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de-A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de-A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9550" y="115888"/>
            <a:ext cx="2125663" cy="6013450"/>
          </a:xfrm>
        </p:spPr>
        <p:txBody>
          <a:bodyPr vert="eaVert"/>
          <a:lstStyle/>
          <a:p>
            <a:r>
              <a:rPr lang="en-US" smtClean="0"/>
              <a:t>Click to edit Master title style</a:t>
            </a:r>
            <a:endParaRPr lang="de-AT"/>
          </a:p>
        </p:txBody>
      </p:sp>
      <p:sp>
        <p:nvSpPr>
          <p:cNvPr id="3" name="Vertical Text Placeholder 2"/>
          <p:cNvSpPr>
            <a:spLocks noGrp="1"/>
          </p:cNvSpPr>
          <p:nvPr>
            <p:ph type="body" orient="vert" idx="1"/>
          </p:nvPr>
        </p:nvSpPr>
        <p:spPr>
          <a:xfrm>
            <a:off x="179388" y="115888"/>
            <a:ext cx="6227762" cy="6013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9388" y="115888"/>
            <a:ext cx="8423275" cy="2735262"/>
          </a:xfrm>
        </p:spPr>
        <p:txBody>
          <a:bodyPr/>
          <a:lstStyle/>
          <a:p>
            <a:r>
              <a:rPr lang="en-US" smtClean="0"/>
              <a:t>Click to edit Master title style</a:t>
            </a:r>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A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idx="10"/>
          </p:nvPr>
        </p:nvSpPr>
        <p:spPr>
          <a:ln/>
        </p:spPr>
        <p:txBody>
          <a:bodyPr/>
          <a:lstStyle>
            <a:lvl1pPr>
              <a:defRPr/>
            </a:lvl1pPr>
          </a:lstStyle>
          <a:p>
            <a:pPr>
              <a:defRPr/>
            </a:pPr>
            <a:r>
              <a:rPr lang="de-AT" smtClean="0"/>
              <a:t>Thomas Auzinger</a:t>
            </a:r>
            <a:endParaRPr lang="de-AT"/>
          </a:p>
        </p:txBody>
      </p:sp>
      <p:sp>
        <p:nvSpPr>
          <p:cNvPr id="5" name="Rectangle 27"/>
          <p:cNvSpPr>
            <a:spLocks noGrp="1" noChangeArrowheads="1"/>
          </p:cNvSpPr>
          <p:nvPr>
            <p:ph type="sldNum" idx="11"/>
          </p:nvPr>
        </p:nvSpPr>
        <p:spPr>
          <a:ln/>
        </p:spPr>
        <p:txBody>
          <a:bodyPr/>
          <a:lstStyle>
            <a:lvl1pPr>
              <a:defRPr/>
            </a:lvl1pPr>
          </a:lstStyle>
          <a:p>
            <a:pPr>
              <a:defRPr/>
            </a:pPr>
            <a:fld id="{C4E60414-E9A1-4101-AE1A-79F8DCECB6F7}" type="slidenum">
              <a:rPr lang="de-AT"/>
              <a:pPr>
                <a:defRPr/>
              </a:pPr>
              <a:t>‹#›</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sz="half" idx="1"/>
          </p:nvPr>
        </p:nvSpPr>
        <p:spPr>
          <a:xfrm>
            <a:off x="119063" y="908050"/>
            <a:ext cx="4376737"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Content Placeholder 3"/>
          <p:cNvSpPr>
            <a:spLocks noGrp="1"/>
          </p:cNvSpPr>
          <p:nvPr>
            <p:ph sz="half" idx="2"/>
          </p:nvPr>
        </p:nvSpPr>
        <p:spPr>
          <a:xfrm>
            <a:off x="4648200" y="908050"/>
            <a:ext cx="4376738"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Rectangle 26"/>
          <p:cNvSpPr>
            <a:spLocks noGrp="1" noChangeArrowheads="1"/>
          </p:cNvSpPr>
          <p:nvPr>
            <p:ph type="ftr" idx="10"/>
          </p:nvPr>
        </p:nvSpPr>
        <p:spPr>
          <a:ln/>
        </p:spPr>
        <p:txBody>
          <a:bodyPr/>
          <a:lstStyle>
            <a:lvl1pPr>
              <a:defRPr/>
            </a:lvl1pPr>
          </a:lstStyle>
          <a:p>
            <a:pPr>
              <a:defRPr/>
            </a:pPr>
            <a:r>
              <a:rPr lang="de-AT" smtClean="0"/>
              <a:t>Thomas Auzinger</a:t>
            </a:r>
            <a:endParaRPr lang="de-AT"/>
          </a:p>
        </p:txBody>
      </p:sp>
      <p:sp>
        <p:nvSpPr>
          <p:cNvPr id="6" name="Rectangle 27"/>
          <p:cNvSpPr>
            <a:spLocks noGrp="1" noChangeArrowheads="1"/>
          </p:cNvSpPr>
          <p:nvPr>
            <p:ph type="sldNum" idx="11"/>
          </p:nvPr>
        </p:nvSpPr>
        <p:spPr>
          <a:ln/>
        </p:spPr>
        <p:txBody>
          <a:bodyPr/>
          <a:lstStyle>
            <a:lvl1pPr>
              <a:defRPr/>
            </a:lvl1pPr>
          </a:lstStyle>
          <a:p>
            <a:pPr>
              <a:defRPr/>
            </a:pPr>
            <a:fld id="{0D721580-EA26-45F8-810A-041BD0A1D980}" type="slidenum">
              <a:rPr lang="de-AT"/>
              <a:pPr>
                <a:defRPr/>
              </a:pPr>
              <a:t>‹#›</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A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7" name="Rectangle 26"/>
          <p:cNvSpPr>
            <a:spLocks noGrp="1" noChangeArrowheads="1"/>
          </p:cNvSpPr>
          <p:nvPr>
            <p:ph type="ftr" idx="10"/>
          </p:nvPr>
        </p:nvSpPr>
        <p:spPr>
          <a:ln/>
        </p:spPr>
        <p:txBody>
          <a:bodyPr/>
          <a:lstStyle>
            <a:lvl1pPr>
              <a:defRPr/>
            </a:lvl1pPr>
          </a:lstStyle>
          <a:p>
            <a:pPr>
              <a:defRPr/>
            </a:pPr>
            <a:r>
              <a:rPr lang="de-AT" smtClean="0"/>
              <a:t>Thomas Auzinger</a:t>
            </a:r>
            <a:endParaRPr lang="de-AT"/>
          </a:p>
        </p:txBody>
      </p:sp>
      <p:sp>
        <p:nvSpPr>
          <p:cNvPr id="8" name="Rectangle 27"/>
          <p:cNvSpPr>
            <a:spLocks noGrp="1" noChangeArrowheads="1"/>
          </p:cNvSpPr>
          <p:nvPr>
            <p:ph type="sldNum" idx="11"/>
          </p:nvPr>
        </p:nvSpPr>
        <p:spPr>
          <a:ln/>
        </p:spPr>
        <p:txBody>
          <a:bodyPr/>
          <a:lstStyle>
            <a:lvl1pPr>
              <a:defRPr/>
            </a:lvl1pPr>
          </a:lstStyle>
          <a:p>
            <a:pPr>
              <a:defRPr/>
            </a:pPr>
            <a:fld id="{E8A273A4-7C35-4B6E-AD46-05EF2DA5CF04}" type="slidenum">
              <a:rPr lang="de-AT"/>
              <a:pPr>
                <a:defRPr/>
              </a:pPr>
              <a:t>‹#›</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Rectangle 26"/>
          <p:cNvSpPr>
            <a:spLocks noGrp="1" noChangeArrowheads="1"/>
          </p:cNvSpPr>
          <p:nvPr>
            <p:ph type="ftr" idx="10"/>
          </p:nvPr>
        </p:nvSpPr>
        <p:spPr>
          <a:ln/>
        </p:spPr>
        <p:txBody>
          <a:bodyPr/>
          <a:lstStyle>
            <a:lvl1pPr>
              <a:defRPr/>
            </a:lvl1pPr>
          </a:lstStyle>
          <a:p>
            <a:pPr>
              <a:defRPr/>
            </a:pPr>
            <a:r>
              <a:rPr lang="de-AT" smtClean="0"/>
              <a:t>Thomas Auzinger</a:t>
            </a:r>
            <a:endParaRPr lang="de-AT"/>
          </a:p>
        </p:txBody>
      </p:sp>
      <p:sp>
        <p:nvSpPr>
          <p:cNvPr id="4" name="Rectangle 27"/>
          <p:cNvSpPr>
            <a:spLocks noGrp="1" noChangeArrowheads="1"/>
          </p:cNvSpPr>
          <p:nvPr>
            <p:ph type="sldNum" idx="11"/>
          </p:nvPr>
        </p:nvSpPr>
        <p:spPr>
          <a:ln/>
        </p:spPr>
        <p:txBody>
          <a:bodyPr/>
          <a:lstStyle>
            <a:lvl1pPr>
              <a:defRPr/>
            </a:lvl1pPr>
          </a:lstStyle>
          <a:p>
            <a:pPr>
              <a:defRPr/>
            </a:pPr>
            <a:fld id="{6184F2A0-D3BF-495B-808D-A652D708C1E9}" type="slidenum">
              <a:rPr lang="de-AT"/>
              <a:pPr>
                <a:defRPr/>
              </a:pPr>
              <a:t>‹#›</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idx="10"/>
          </p:nvPr>
        </p:nvSpPr>
        <p:spPr>
          <a:ln/>
        </p:spPr>
        <p:txBody>
          <a:bodyPr/>
          <a:lstStyle>
            <a:lvl1pPr>
              <a:defRPr/>
            </a:lvl1pPr>
          </a:lstStyle>
          <a:p>
            <a:pPr>
              <a:defRPr/>
            </a:pPr>
            <a:r>
              <a:rPr lang="de-AT" smtClean="0"/>
              <a:t>Thomas Auzinger</a:t>
            </a:r>
            <a:endParaRPr lang="de-AT"/>
          </a:p>
        </p:txBody>
      </p:sp>
      <p:sp>
        <p:nvSpPr>
          <p:cNvPr id="3" name="Rectangle 27"/>
          <p:cNvSpPr>
            <a:spLocks noGrp="1" noChangeArrowheads="1"/>
          </p:cNvSpPr>
          <p:nvPr>
            <p:ph type="sldNum" idx="11"/>
          </p:nvPr>
        </p:nvSpPr>
        <p:spPr>
          <a:ln/>
        </p:spPr>
        <p:txBody>
          <a:bodyPr/>
          <a:lstStyle>
            <a:lvl1pPr>
              <a:defRPr/>
            </a:lvl1pPr>
          </a:lstStyle>
          <a:p>
            <a:pPr>
              <a:defRPr/>
            </a:pPr>
            <a:fld id="{E075F4EC-1BD0-4687-A485-B14629E0240B}" type="slidenum">
              <a:rPr lang="de-AT"/>
              <a:pPr>
                <a:defRPr/>
              </a:pPr>
              <a:t>‹#›</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A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idx="10"/>
          </p:nvPr>
        </p:nvSpPr>
        <p:spPr>
          <a:ln/>
        </p:spPr>
        <p:txBody>
          <a:bodyPr/>
          <a:lstStyle>
            <a:lvl1pPr>
              <a:defRPr/>
            </a:lvl1pPr>
          </a:lstStyle>
          <a:p>
            <a:pPr>
              <a:defRPr/>
            </a:pPr>
            <a:r>
              <a:rPr lang="de-AT" smtClean="0"/>
              <a:t>Thomas Auzinger</a:t>
            </a:r>
            <a:endParaRPr lang="de-AT"/>
          </a:p>
        </p:txBody>
      </p:sp>
      <p:sp>
        <p:nvSpPr>
          <p:cNvPr id="6" name="Rectangle 27"/>
          <p:cNvSpPr>
            <a:spLocks noGrp="1" noChangeArrowheads="1"/>
          </p:cNvSpPr>
          <p:nvPr>
            <p:ph type="sldNum" idx="11"/>
          </p:nvPr>
        </p:nvSpPr>
        <p:spPr>
          <a:ln/>
        </p:spPr>
        <p:txBody>
          <a:bodyPr/>
          <a:lstStyle>
            <a:lvl1pPr>
              <a:defRPr/>
            </a:lvl1pPr>
          </a:lstStyle>
          <a:p>
            <a:pPr>
              <a:defRPr/>
            </a:pPr>
            <a:fld id="{594BEAF6-490E-479C-9705-AD0BCB51806A}" type="slidenum">
              <a:rPr lang="de-AT"/>
              <a:pPr>
                <a:defRPr/>
              </a:pPr>
              <a:t>‹#›</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A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idx="10"/>
          </p:nvPr>
        </p:nvSpPr>
        <p:spPr>
          <a:ln/>
        </p:spPr>
        <p:txBody>
          <a:bodyPr/>
          <a:lstStyle>
            <a:lvl1pPr>
              <a:defRPr/>
            </a:lvl1pPr>
          </a:lstStyle>
          <a:p>
            <a:pPr>
              <a:defRPr/>
            </a:pPr>
            <a:r>
              <a:rPr lang="de-AT" smtClean="0"/>
              <a:t>Thomas Auzinger</a:t>
            </a:r>
            <a:endParaRPr lang="de-AT"/>
          </a:p>
        </p:txBody>
      </p:sp>
      <p:sp>
        <p:nvSpPr>
          <p:cNvPr id="6" name="Rectangle 27"/>
          <p:cNvSpPr>
            <a:spLocks noGrp="1" noChangeArrowheads="1"/>
          </p:cNvSpPr>
          <p:nvPr>
            <p:ph type="sldNum" idx="11"/>
          </p:nvPr>
        </p:nvSpPr>
        <p:spPr>
          <a:ln/>
        </p:spPr>
        <p:txBody>
          <a:bodyPr/>
          <a:lstStyle>
            <a:lvl1pPr>
              <a:defRPr/>
            </a:lvl1pPr>
          </a:lstStyle>
          <a:p>
            <a:pPr>
              <a:defRPr/>
            </a:pPr>
            <a:fld id="{8C3805A3-315E-4E5C-B999-79FCC828382B}" type="slidenum">
              <a:rPr lang="de-AT"/>
              <a:pPr>
                <a:defRPr/>
              </a:pPr>
              <a:t>‹#›</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Freeform 1"/>
          <p:cNvSpPr>
            <a:spLocks noChangeArrowheads="1"/>
          </p:cNvSpPr>
          <p:nvPr/>
        </p:nvSpPr>
        <p:spPr bwMode="auto">
          <a:xfrm>
            <a:off x="115888" y="85725"/>
            <a:ext cx="8912225" cy="669925"/>
          </a:xfrm>
          <a:custGeom>
            <a:avLst/>
            <a:gdLst/>
            <a:ahLst/>
            <a:cxnLst>
              <a:cxn ang="0">
                <a:pos x="5614" y="422"/>
              </a:cxn>
              <a:cxn ang="0">
                <a:pos x="202" y="422"/>
              </a:cxn>
              <a:cxn ang="0">
                <a:pos x="202" y="422"/>
              </a:cxn>
              <a:cxn ang="0">
                <a:pos x="180" y="422"/>
              </a:cxn>
              <a:cxn ang="0">
                <a:pos x="161" y="418"/>
              </a:cxn>
              <a:cxn ang="0">
                <a:pos x="141" y="413"/>
              </a:cxn>
              <a:cxn ang="0">
                <a:pos x="123" y="407"/>
              </a:cxn>
              <a:cxn ang="0">
                <a:pos x="106" y="397"/>
              </a:cxn>
              <a:cxn ang="0">
                <a:pos x="89" y="387"/>
              </a:cxn>
              <a:cxn ang="0">
                <a:pos x="74" y="375"/>
              </a:cxn>
              <a:cxn ang="0">
                <a:pos x="59" y="361"/>
              </a:cxn>
              <a:cxn ang="0">
                <a:pos x="45" y="346"/>
              </a:cxn>
              <a:cxn ang="0">
                <a:pos x="34" y="329"/>
              </a:cxn>
              <a:cxn ang="0">
                <a:pos x="24" y="313"/>
              </a:cxn>
              <a:cxn ang="0">
                <a:pos x="15" y="294"/>
              </a:cxn>
              <a:cxn ang="0">
                <a:pos x="8" y="274"/>
              </a:cxn>
              <a:cxn ang="0">
                <a:pos x="3" y="254"/>
              </a:cxn>
              <a:cxn ang="0">
                <a:pos x="2" y="234"/>
              </a:cxn>
              <a:cxn ang="0">
                <a:pos x="0" y="212"/>
              </a:cxn>
              <a:cxn ang="0">
                <a:pos x="0" y="212"/>
              </a:cxn>
              <a:cxn ang="0">
                <a:pos x="2" y="190"/>
              </a:cxn>
              <a:cxn ang="0">
                <a:pos x="3" y="168"/>
              </a:cxn>
              <a:cxn ang="0">
                <a:pos x="8" y="148"/>
              </a:cxn>
              <a:cxn ang="0">
                <a:pos x="15" y="129"/>
              </a:cxn>
              <a:cxn ang="0">
                <a:pos x="24" y="111"/>
              </a:cxn>
              <a:cxn ang="0">
                <a:pos x="34" y="92"/>
              </a:cxn>
              <a:cxn ang="0">
                <a:pos x="45" y="77"/>
              </a:cxn>
              <a:cxn ang="0">
                <a:pos x="59" y="62"/>
              </a:cxn>
              <a:cxn ang="0">
                <a:pos x="72" y="49"/>
              </a:cxn>
              <a:cxn ang="0">
                <a:pos x="89" y="37"/>
              </a:cxn>
              <a:cxn ang="0">
                <a:pos x="106" y="25"/>
              </a:cxn>
              <a:cxn ang="0">
                <a:pos x="123" y="17"/>
              </a:cxn>
              <a:cxn ang="0">
                <a:pos x="141" y="10"/>
              </a:cxn>
              <a:cxn ang="0">
                <a:pos x="160" y="5"/>
              </a:cxn>
              <a:cxn ang="0">
                <a:pos x="180" y="2"/>
              </a:cxn>
              <a:cxn ang="0">
                <a:pos x="200" y="0"/>
              </a:cxn>
              <a:cxn ang="0">
                <a:pos x="5614" y="0"/>
              </a:cxn>
              <a:cxn ang="0">
                <a:pos x="5614" y="422"/>
              </a:cxn>
            </a:cxnLst>
            <a:rect l="0" t="0" r="r" b="b"/>
            <a:pathLst>
              <a:path w="5614" h="422">
                <a:moveTo>
                  <a:pt x="5614" y="422"/>
                </a:moveTo>
                <a:lnTo>
                  <a:pt x="202" y="422"/>
                </a:lnTo>
                <a:lnTo>
                  <a:pt x="202" y="422"/>
                </a:lnTo>
                <a:lnTo>
                  <a:pt x="180" y="422"/>
                </a:lnTo>
                <a:lnTo>
                  <a:pt x="161" y="418"/>
                </a:lnTo>
                <a:lnTo>
                  <a:pt x="141" y="413"/>
                </a:lnTo>
                <a:lnTo>
                  <a:pt x="123" y="407"/>
                </a:lnTo>
                <a:lnTo>
                  <a:pt x="106" y="397"/>
                </a:lnTo>
                <a:lnTo>
                  <a:pt x="89" y="387"/>
                </a:lnTo>
                <a:lnTo>
                  <a:pt x="74" y="375"/>
                </a:lnTo>
                <a:lnTo>
                  <a:pt x="59" y="361"/>
                </a:lnTo>
                <a:lnTo>
                  <a:pt x="45" y="346"/>
                </a:lnTo>
                <a:lnTo>
                  <a:pt x="34" y="329"/>
                </a:lnTo>
                <a:lnTo>
                  <a:pt x="24" y="313"/>
                </a:lnTo>
                <a:lnTo>
                  <a:pt x="15" y="294"/>
                </a:lnTo>
                <a:lnTo>
                  <a:pt x="8" y="274"/>
                </a:lnTo>
                <a:lnTo>
                  <a:pt x="3" y="254"/>
                </a:lnTo>
                <a:lnTo>
                  <a:pt x="2" y="234"/>
                </a:lnTo>
                <a:lnTo>
                  <a:pt x="0" y="212"/>
                </a:lnTo>
                <a:lnTo>
                  <a:pt x="0" y="212"/>
                </a:lnTo>
                <a:lnTo>
                  <a:pt x="2" y="190"/>
                </a:lnTo>
                <a:lnTo>
                  <a:pt x="3" y="168"/>
                </a:lnTo>
                <a:lnTo>
                  <a:pt x="8" y="148"/>
                </a:lnTo>
                <a:lnTo>
                  <a:pt x="15" y="129"/>
                </a:lnTo>
                <a:lnTo>
                  <a:pt x="24" y="111"/>
                </a:lnTo>
                <a:lnTo>
                  <a:pt x="34" y="92"/>
                </a:lnTo>
                <a:lnTo>
                  <a:pt x="45" y="77"/>
                </a:lnTo>
                <a:lnTo>
                  <a:pt x="59" y="62"/>
                </a:lnTo>
                <a:lnTo>
                  <a:pt x="72" y="49"/>
                </a:lnTo>
                <a:lnTo>
                  <a:pt x="89" y="37"/>
                </a:lnTo>
                <a:lnTo>
                  <a:pt x="106" y="25"/>
                </a:lnTo>
                <a:lnTo>
                  <a:pt x="123" y="17"/>
                </a:lnTo>
                <a:lnTo>
                  <a:pt x="141" y="10"/>
                </a:lnTo>
                <a:lnTo>
                  <a:pt x="160" y="5"/>
                </a:lnTo>
                <a:lnTo>
                  <a:pt x="180" y="2"/>
                </a:lnTo>
                <a:lnTo>
                  <a:pt x="200" y="0"/>
                </a:lnTo>
                <a:lnTo>
                  <a:pt x="5614" y="0"/>
                </a:lnTo>
                <a:lnTo>
                  <a:pt x="5614" y="422"/>
                </a:lnTo>
                <a:close/>
              </a:path>
            </a:pathLst>
          </a:custGeom>
          <a:solidFill>
            <a:srgbClr val="2AA3D8"/>
          </a:solidFill>
          <a:ln w="15840">
            <a:solidFill>
              <a:srgbClr val="FFFFFF"/>
            </a:solidFill>
            <a:round/>
            <a:headEnd/>
            <a:tailEnd/>
          </a:ln>
          <a:effectLst/>
        </p:spPr>
        <p:txBody>
          <a:bodyPr wrap="none" anchor="ctr"/>
          <a:lstStyle/>
          <a:p>
            <a:pPr>
              <a:defRPr/>
            </a:pPr>
            <a:endParaRPr lang="de-AT"/>
          </a:p>
        </p:txBody>
      </p:sp>
      <p:grpSp>
        <p:nvGrpSpPr>
          <p:cNvPr id="1027" name="Group 2"/>
          <p:cNvGrpSpPr>
            <a:grpSpLocks/>
          </p:cNvGrpSpPr>
          <p:nvPr/>
        </p:nvGrpSpPr>
        <p:grpSpPr bwMode="auto">
          <a:xfrm>
            <a:off x="8693150" y="6327775"/>
            <a:ext cx="360363" cy="404813"/>
            <a:chOff x="5476" y="3986"/>
            <a:chExt cx="227" cy="255"/>
          </a:xfrm>
        </p:grpSpPr>
        <p:sp>
          <p:nvSpPr>
            <p:cNvPr id="2" name="Freeform 3"/>
            <p:cNvSpPr>
              <a:spLocks noChangeArrowheads="1"/>
            </p:cNvSpPr>
            <p:nvPr/>
          </p:nvSpPr>
          <p:spPr bwMode="auto">
            <a:xfrm>
              <a:off x="5476" y="3986"/>
              <a:ext cx="204" cy="256"/>
            </a:xfrm>
            <a:custGeom>
              <a:avLst/>
              <a:gdLst/>
              <a:ahLst/>
              <a:cxnLst>
                <a:cxn ang="0">
                  <a:pos x="116" y="318"/>
                </a:cxn>
                <a:cxn ang="0">
                  <a:pos x="108" y="299"/>
                </a:cxn>
                <a:cxn ang="0">
                  <a:pos x="93" y="298"/>
                </a:cxn>
                <a:cxn ang="0">
                  <a:pos x="83" y="309"/>
                </a:cxn>
                <a:cxn ang="0">
                  <a:pos x="66" y="306"/>
                </a:cxn>
                <a:cxn ang="0">
                  <a:pos x="69" y="282"/>
                </a:cxn>
                <a:cxn ang="0">
                  <a:pos x="51" y="276"/>
                </a:cxn>
                <a:cxn ang="0">
                  <a:pos x="19" y="294"/>
                </a:cxn>
                <a:cxn ang="0">
                  <a:pos x="2" y="287"/>
                </a:cxn>
                <a:cxn ang="0">
                  <a:pos x="5" y="271"/>
                </a:cxn>
                <a:cxn ang="0">
                  <a:pos x="36" y="256"/>
                </a:cxn>
                <a:cxn ang="0">
                  <a:pos x="42" y="234"/>
                </a:cxn>
                <a:cxn ang="0">
                  <a:pos x="31" y="219"/>
                </a:cxn>
                <a:cxn ang="0">
                  <a:pos x="7" y="208"/>
                </a:cxn>
                <a:cxn ang="0">
                  <a:pos x="14" y="193"/>
                </a:cxn>
                <a:cxn ang="0">
                  <a:pos x="39" y="187"/>
                </a:cxn>
                <a:cxn ang="0">
                  <a:pos x="49" y="168"/>
                </a:cxn>
                <a:cxn ang="0">
                  <a:pos x="47" y="145"/>
                </a:cxn>
                <a:cxn ang="0">
                  <a:pos x="63" y="136"/>
                </a:cxn>
                <a:cxn ang="0">
                  <a:pos x="83" y="124"/>
                </a:cxn>
                <a:cxn ang="0">
                  <a:pos x="73" y="104"/>
                </a:cxn>
                <a:cxn ang="0">
                  <a:pos x="76" y="86"/>
                </a:cxn>
                <a:cxn ang="0">
                  <a:pos x="93" y="89"/>
                </a:cxn>
                <a:cxn ang="0">
                  <a:pos x="118" y="99"/>
                </a:cxn>
                <a:cxn ang="0">
                  <a:pos x="131" y="82"/>
                </a:cxn>
                <a:cxn ang="0">
                  <a:pos x="126" y="47"/>
                </a:cxn>
                <a:cxn ang="0">
                  <a:pos x="120" y="19"/>
                </a:cxn>
                <a:cxn ang="0">
                  <a:pos x="126" y="3"/>
                </a:cxn>
                <a:cxn ang="0">
                  <a:pos x="147" y="2"/>
                </a:cxn>
                <a:cxn ang="0">
                  <a:pos x="158" y="19"/>
                </a:cxn>
                <a:cxn ang="0">
                  <a:pos x="150" y="51"/>
                </a:cxn>
                <a:cxn ang="0">
                  <a:pos x="145" y="94"/>
                </a:cxn>
                <a:cxn ang="0">
                  <a:pos x="155" y="109"/>
                </a:cxn>
                <a:cxn ang="0">
                  <a:pos x="182" y="111"/>
                </a:cxn>
                <a:cxn ang="0">
                  <a:pos x="189" y="99"/>
                </a:cxn>
                <a:cxn ang="0">
                  <a:pos x="205" y="66"/>
                </a:cxn>
                <a:cxn ang="0">
                  <a:pos x="221" y="66"/>
                </a:cxn>
                <a:cxn ang="0">
                  <a:pos x="221" y="86"/>
                </a:cxn>
                <a:cxn ang="0">
                  <a:pos x="199" y="119"/>
                </a:cxn>
                <a:cxn ang="0">
                  <a:pos x="205" y="136"/>
                </a:cxn>
                <a:cxn ang="0">
                  <a:pos x="224" y="136"/>
                </a:cxn>
                <a:cxn ang="0">
                  <a:pos x="242" y="123"/>
                </a:cxn>
                <a:cxn ang="0">
                  <a:pos x="252" y="131"/>
                </a:cxn>
                <a:cxn ang="0">
                  <a:pos x="251" y="145"/>
                </a:cxn>
                <a:cxn ang="0">
                  <a:pos x="231" y="165"/>
                </a:cxn>
                <a:cxn ang="0">
                  <a:pos x="232" y="224"/>
                </a:cxn>
                <a:cxn ang="0">
                  <a:pos x="246" y="240"/>
                </a:cxn>
                <a:cxn ang="0">
                  <a:pos x="247" y="259"/>
                </a:cxn>
                <a:cxn ang="0">
                  <a:pos x="232" y="262"/>
                </a:cxn>
                <a:cxn ang="0">
                  <a:pos x="222" y="276"/>
                </a:cxn>
                <a:cxn ang="0">
                  <a:pos x="231" y="298"/>
                </a:cxn>
                <a:cxn ang="0">
                  <a:pos x="217" y="303"/>
                </a:cxn>
                <a:cxn ang="0">
                  <a:pos x="199" y="284"/>
                </a:cxn>
                <a:cxn ang="0">
                  <a:pos x="182" y="291"/>
                </a:cxn>
                <a:cxn ang="0">
                  <a:pos x="170" y="306"/>
                </a:cxn>
                <a:cxn ang="0">
                  <a:pos x="143" y="308"/>
                </a:cxn>
                <a:cxn ang="0">
                  <a:pos x="128" y="318"/>
                </a:cxn>
              </a:cxnLst>
              <a:rect l="0" t="0" r="r" b="b"/>
              <a:pathLst>
                <a:path w="254" h="319">
                  <a:moveTo>
                    <a:pt x="128" y="318"/>
                  </a:moveTo>
                  <a:lnTo>
                    <a:pt x="125" y="319"/>
                  </a:lnTo>
                  <a:lnTo>
                    <a:pt x="121" y="319"/>
                  </a:lnTo>
                  <a:lnTo>
                    <a:pt x="120" y="319"/>
                  </a:lnTo>
                  <a:lnTo>
                    <a:pt x="118" y="318"/>
                  </a:lnTo>
                  <a:lnTo>
                    <a:pt x="116" y="318"/>
                  </a:lnTo>
                  <a:lnTo>
                    <a:pt x="116" y="314"/>
                  </a:lnTo>
                  <a:lnTo>
                    <a:pt x="113" y="311"/>
                  </a:lnTo>
                  <a:lnTo>
                    <a:pt x="113" y="306"/>
                  </a:lnTo>
                  <a:lnTo>
                    <a:pt x="111" y="304"/>
                  </a:lnTo>
                  <a:lnTo>
                    <a:pt x="110" y="303"/>
                  </a:lnTo>
                  <a:lnTo>
                    <a:pt x="108" y="299"/>
                  </a:lnTo>
                  <a:lnTo>
                    <a:pt x="106" y="299"/>
                  </a:lnTo>
                  <a:lnTo>
                    <a:pt x="103" y="298"/>
                  </a:lnTo>
                  <a:lnTo>
                    <a:pt x="100" y="298"/>
                  </a:lnTo>
                  <a:lnTo>
                    <a:pt x="96" y="298"/>
                  </a:lnTo>
                  <a:lnTo>
                    <a:pt x="94" y="298"/>
                  </a:lnTo>
                  <a:lnTo>
                    <a:pt x="93" y="298"/>
                  </a:lnTo>
                  <a:lnTo>
                    <a:pt x="91" y="299"/>
                  </a:lnTo>
                  <a:lnTo>
                    <a:pt x="89" y="301"/>
                  </a:lnTo>
                  <a:lnTo>
                    <a:pt x="88" y="304"/>
                  </a:lnTo>
                  <a:lnTo>
                    <a:pt x="84" y="308"/>
                  </a:lnTo>
                  <a:lnTo>
                    <a:pt x="84" y="309"/>
                  </a:lnTo>
                  <a:lnTo>
                    <a:pt x="83" y="309"/>
                  </a:lnTo>
                  <a:lnTo>
                    <a:pt x="79" y="311"/>
                  </a:lnTo>
                  <a:lnTo>
                    <a:pt x="76" y="311"/>
                  </a:lnTo>
                  <a:lnTo>
                    <a:pt x="73" y="311"/>
                  </a:lnTo>
                  <a:lnTo>
                    <a:pt x="71" y="309"/>
                  </a:lnTo>
                  <a:lnTo>
                    <a:pt x="68" y="308"/>
                  </a:lnTo>
                  <a:lnTo>
                    <a:pt x="66" y="306"/>
                  </a:lnTo>
                  <a:lnTo>
                    <a:pt x="64" y="304"/>
                  </a:lnTo>
                  <a:lnTo>
                    <a:pt x="64" y="301"/>
                  </a:lnTo>
                  <a:lnTo>
                    <a:pt x="64" y="299"/>
                  </a:lnTo>
                  <a:lnTo>
                    <a:pt x="66" y="294"/>
                  </a:lnTo>
                  <a:lnTo>
                    <a:pt x="69" y="284"/>
                  </a:lnTo>
                  <a:lnTo>
                    <a:pt x="69" y="282"/>
                  </a:lnTo>
                  <a:lnTo>
                    <a:pt x="69" y="279"/>
                  </a:lnTo>
                  <a:lnTo>
                    <a:pt x="68" y="279"/>
                  </a:lnTo>
                  <a:lnTo>
                    <a:pt x="68" y="277"/>
                  </a:lnTo>
                  <a:lnTo>
                    <a:pt x="61" y="276"/>
                  </a:lnTo>
                  <a:lnTo>
                    <a:pt x="56" y="276"/>
                  </a:lnTo>
                  <a:lnTo>
                    <a:pt x="51" y="276"/>
                  </a:lnTo>
                  <a:lnTo>
                    <a:pt x="47" y="277"/>
                  </a:lnTo>
                  <a:lnTo>
                    <a:pt x="42" y="279"/>
                  </a:lnTo>
                  <a:lnTo>
                    <a:pt x="39" y="282"/>
                  </a:lnTo>
                  <a:lnTo>
                    <a:pt x="31" y="287"/>
                  </a:lnTo>
                  <a:lnTo>
                    <a:pt x="22" y="293"/>
                  </a:lnTo>
                  <a:lnTo>
                    <a:pt x="19" y="294"/>
                  </a:lnTo>
                  <a:lnTo>
                    <a:pt x="16" y="296"/>
                  </a:lnTo>
                  <a:lnTo>
                    <a:pt x="12" y="296"/>
                  </a:lnTo>
                  <a:lnTo>
                    <a:pt x="9" y="294"/>
                  </a:lnTo>
                  <a:lnTo>
                    <a:pt x="5" y="293"/>
                  </a:lnTo>
                  <a:lnTo>
                    <a:pt x="4" y="291"/>
                  </a:lnTo>
                  <a:lnTo>
                    <a:pt x="2" y="287"/>
                  </a:lnTo>
                  <a:lnTo>
                    <a:pt x="0" y="284"/>
                  </a:lnTo>
                  <a:lnTo>
                    <a:pt x="0" y="282"/>
                  </a:lnTo>
                  <a:lnTo>
                    <a:pt x="0" y="279"/>
                  </a:lnTo>
                  <a:lnTo>
                    <a:pt x="2" y="276"/>
                  </a:lnTo>
                  <a:lnTo>
                    <a:pt x="4" y="274"/>
                  </a:lnTo>
                  <a:lnTo>
                    <a:pt x="5" y="271"/>
                  </a:lnTo>
                  <a:lnTo>
                    <a:pt x="10" y="269"/>
                  </a:lnTo>
                  <a:lnTo>
                    <a:pt x="19" y="264"/>
                  </a:lnTo>
                  <a:lnTo>
                    <a:pt x="27" y="261"/>
                  </a:lnTo>
                  <a:lnTo>
                    <a:pt x="31" y="259"/>
                  </a:lnTo>
                  <a:lnTo>
                    <a:pt x="32" y="256"/>
                  </a:lnTo>
                  <a:lnTo>
                    <a:pt x="36" y="256"/>
                  </a:lnTo>
                  <a:lnTo>
                    <a:pt x="39" y="251"/>
                  </a:lnTo>
                  <a:lnTo>
                    <a:pt x="39" y="249"/>
                  </a:lnTo>
                  <a:lnTo>
                    <a:pt x="41" y="247"/>
                  </a:lnTo>
                  <a:lnTo>
                    <a:pt x="42" y="242"/>
                  </a:lnTo>
                  <a:lnTo>
                    <a:pt x="42" y="235"/>
                  </a:lnTo>
                  <a:lnTo>
                    <a:pt x="42" y="234"/>
                  </a:lnTo>
                  <a:lnTo>
                    <a:pt x="42" y="232"/>
                  </a:lnTo>
                  <a:lnTo>
                    <a:pt x="39" y="227"/>
                  </a:lnTo>
                  <a:lnTo>
                    <a:pt x="39" y="224"/>
                  </a:lnTo>
                  <a:lnTo>
                    <a:pt x="36" y="222"/>
                  </a:lnTo>
                  <a:lnTo>
                    <a:pt x="32" y="220"/>
                  </a:lnTo>
                  <a:lnTo>
                    <a:pt x="31" y="219"/>
                  </a:lnTo>
                  <a:lnTo>
                    <a:pt x="24" y="217"/>
                  </a:lnTo>
                  <a:lnTo>
                    <a:pt x="17" y="215"/>
                  </a:lnTo>
                  <a:lnTo>
                    <a:pt x="12" y="214"/>
                  </a:lnTo>
                  <a:lnTo>
                    <a:pt x="10" y="212"/>
                  </a:lnTo>
                  <a:lnTo>
                    <a:pt x="9" y="210"/>
                  </a:lnTo>
                  <a:lnTo>
                    <a:pt x="7" y="208"/>
                  </a:lnTo>
                  <a:lnTo>
                    <a:pt x="7" y="205"/>
                  </a:lnTo>
                  <a:lnTo>
                    <a:pt x="7" y="200"/>
                  </a:lnTo>
                  <a:lnTo>
                    <a:pt x="7" y="198"/>
                  </a:lnTo>
                  <a:lnTo>
                    <a:pt x="9" y="195"/>
                  </a:lnTo>
                  <a:lnTo>
                    <a:pt x="10" y="193"/>
                  </a:lnTo>
                  <a:lnTo>
                    <a:pt x="14" y="193"/>
                  </a:lnTo>
                  <a:lnTo>
                    <a:pt x="17" y="193"/>
                  </a:lnTo>
                  <a:lnTo>
                    <a:pt x="22" y="193"/>
                  </a:lnTo>
                  <a:lnTo>
                    <a:pt x="31" y="192"/>
                  </a:lnTo>
                  <a:lnTo>
                    <a:pt x="32" y="190"/>
                  </a:lnTo>
                  <a:lnTo>
                    <a:pt x="36" y="190"/>
                  </a:lnTo>
                  <a:lnTo>
                    <a:pt x="39" y="187"/>
                  </a:lnTo>
                  <a:lnTo>
                    <a:pt x="42" y="185"/>
                  </a:lnTo>
                  <a:lnTo>
                    <a:pt x="46" y="182"/>
                  </a:lnTo>
                  <a:lnTo>
                    <a:pt x="47" y="175"/>
                  </a:lnTo>
                  <a:lnTo>
                    <a:pt x="49" y="172"/>
                  </a:lnTo>
                  <a:lnTo>
                    <a:pt x="49" y="170"/>
                  </a:lnTo>
                  <a:lnTo>
                    <a:pt x="49" y="168"/>
                  </a:lnTo>
                  <a:lnTo>
                    <a:pt x="46" y="160"/>
                  </a:lnTo>
                  <a:lnTo>
                    <a:pt x="44" y="156"/>
                  </a:lnTo>
                  <a:lnTo>
                    <a:pt x="44" y="151"/>
                  </a:lnTo>
                  <a:lnTo>
                    <a:pt x="46" y="150"/>
                  </a:lnTo>
                  <a:lnTo>
                    <a:pt x="46" y="148"/>
                  </a:lnTo>
                  <a:lnTo>
                    <a:pt x="47" y="145"/>
                  </a:lnTo>
                  <a:lnTo>
                    <a:pt x="49" y="143"/>
                  </a:lnTo>
                  <a:lnTo>
                    <a:pt x="54" y="140"/>
                  </a:lnTo>
                  <a:lnTo>
                    <a:pt x="54" y="138"/>
                  </a:lnTo>
                  <a:lnTo>
                    <a:pt x="56" y="136"/>
                  </a:lnTo>
                  <a:lnTo>
                    <a:pt x="59" y="136"/>
                  </a:lnTo>
                  <a:lnTo>
                    <a:pt x="63" y="136"/>
                  </a:lnTo>
                  <a:lnTo>
                    <a:pt x="68" y="136"/>
                  </a:lnTo>
                  <a:lnTo>
                    <a:pt x="71" y="136"/>
                  </a:lnTo>
                  <a:lnTo>
                    <a:pt x="74" y="133"/>
                  </a:lnTo>
                  <a:lnTo>
                    <a:pt x="79" y="131"/>
                  </a:lnTo>
                  <a:lnTo>
                    <a:pt x="81" y="128"/>
                  </a:lnTo>
                  <a:lnTo>
                    <a:pt x="83" y="124"/>
                  </a:lnTo>
                  <a:lnTo>
                    <a:pt x="84" y="121"/>
                  </a:lnTo>
                  <a:lnTo>
                    <a:pt x="84" y="119"/>
                  </a:lnTo>
                  <a:lnTo>
                    <a:pt x="83" y="116"/>
                  </a:lnTo>
                  <a:lnTo>
                    <a:pt x="81" y="114"/>
                  </a:lnTo>
                  <a:lnTo>
                    <a:pt x="76" y="109"/>
                  </a:lnTo>
                  <a:lnTo>
                    <a:pt x="73" y="104"/>
                  </a:lnTo>
                  <a:lnTo>
                    <a:pt x="71" y="101"/>
                  </a:lnTo>
                  <a:lnTo>
                    <a:pt x="71" y="98"/>
                  </a:lnTo>
                  <a:lnTo>
                    <a:pt x="71" y="96"/>
                  </a:lnTo>
                  <a:lnTo>
                    <a:pt x="71" y="93"/>
                  </a:lnTo>
                  <a:lnTo>
                    <a:pt x="73" y="89"/>
                  </a:lnTo>
                  <a:lnTo>
                    <a:pt x="76" y="86"/>
                  </a:lnTo>
                  <a:lnTo>
                    <a:pt x="79" y="86"/>
                  </a:lnTo>
                  <a:lnTo>
                    <a:pt x="83" y="84"/>
                  </a:lnTo>
                  <a:lnTo>
                    <a:pt x="86" y="84"/>
                  </a:lnTo>
                  <a:lnTo>
                    <a:pt x="88" y="86"/>
                  </a:lnTo>
                  <a:lnTo>
                    <a:pt x="91" y="86"/>
                  </a:lnTo>
                  <a:lnTo>
                    <a:pt x="93" y="89"/>
                  </a:lnTo>
                  <a:lnTo>
                    <a:pt x="100" y="93"/>
                  </a:lnTo>
                  <a:lnTo>
                    <a:pt x="105" y="98"/>
                  </a:lnTo>
                  <a:lnTo>
                    <a:pt x="108" y="99"/>
                  </a:lnTo>
                  <a:lnTo>
                    <a:pt x="111" y="101"/>
                  </a:lnTo>
                  <a:lnTo>
                    <a:pt x="115" y="101"/>
                  </a:lnTo>
                  <a:lnTo>
                    <a:pt x="118" y="99"/>
                  </a:lnTo>
                  <a:lnTo>
                    <a:pt x="121" y="98"/>
                  </a:lnTo>
                  <a:lnTo>
                    <a:pt x="126" y="94"/>
                  </a:lnTo>
                  <a:lnTo>
                    <a:pt x="128" y="93"/>
                  </a:lnTo>
                  <a:lnTo>
                    <a:pt x="130" y="91"/>
                  </a:lnTo>
                  <a:lnTo>
                    <a:pt x="131" y="86"/>
                  </a:lnTo>
                  <a:lnTo>
                    <a:pt x="131" y="82"/>
                  </a:lnTo>
                  <a:lnTo>
                    <a:pt x="133" y="79"/>
                  </a:lnTo>
                  <a:lnTo>
                    <a:pt x="133" y="72"/>
                  </a:lnTo>
                  <a:lnTo>
                    <a:pt x="131" y="66"/>
                  </a:lnTo>
                  <a:lnTo>
                    <a:pt x="130" y="57"/>
                  </a:lnTo>
                  <a:lnTo>
                    <a:pt x="128" y="51"/>
                  </a:lnTo>
                  <a:lnTo>
                    <a:pt x="126" y="47"/>
                  </a:lnTo>
                  <a:lnTo>
                    <a:pt x="125" y="40"/>
                  </a:lnTo>
                  <a:lnTo>
                    <a:pt x="121" y="35"/>
                  </a:lnTo>
                  <a:lnTo>
                    <a:pt x="121" y="32"/>
                  </a:lnTo>
                  <a:lnTo>
                    <a:pt x="120" y="27"/>
                  </a:lnTo>
                  <a:lnTo>
                    <a:pt x="120" y="24"/>
                  </a:lnTo>
                  <a:lnTo>
                    <a:pt x="120" y="19"/>
                  </a:lnTo>
                  <a:lnTo>
                    <a:pt x="120" y="15"/>
                  </a:lnTo>
                  <a:lnTo>
                    <a:pt x="121" y="14"/>
                  </a:lnTo>
                  <a:lnTo>
                    <a:pt x="121" y="10"/>
                  </a:lnTo>
                  <a:lnTo>
                    <a:pt x="123" y="9"/>
                  </a:lnTo>
                  <a:lnTo>
                    <a:pt x="125" y="5"/>
                  </a:lnTo>
                  <a:lnTo>
                    <a:pt x="126" y="3"/>
                  </a:lnTo>
                  <a:lnTo>
                    <a:pt x="130" y="2"/>
                  </a:lnTo>
                  <a:lnTo>
                    <a:pt x="133" y="0"/>
                  </a:lnTo>
                  <a:lnTo>
                    <a:pt x="136" y="0"/>
                  </a:lnTo>
                  <a:lnTo>
                    <a:pt x="142" y="0"/>
                  </a:lnTo>
                  <a:lnTo>
                    <a:pt x="145" y="0"/>
                  </a:lnTo>
                  <a:lnTo>
                    <a:pt x="147" y="2"/>
                  </a:lnTo>
                  <a:lnTo>
                    <a:pt x="150" y="3"/>
                  </a:lnTo>
                  <a:lnTo>
                    <a:pt x="153" y="5"/>
                  </a:lnTo>
                  <a:lnTo>
                    <a:pt x="155" y="9"/>
                  </a:lnTo>
                  <a:lnTo>
                    <a:pt x="157" y="12"/>
                  </a:lnTo>
                  <a:lnTo>
                    <a:pt x="158" y="15"/>
                  </a:lnTo>
                  <a:lnTo>
                    <a:pt x="158" y="19"/>
                  </a:lnTo>
                  <a:lnTo>
                    <a:pt x="158" y="24"/>
                  </a:lnTo>
                  <a:lnTo>
                    <a:pt x="158" y="29"/>
                  </a:lnTo>
                  <a:lnTo>
                    <a:pt x="157" y="34"/>
                  </a:lnTo>
                  <a:lnTo>
                    <a:pt x="155" y="39"/>
                  </a:lnTo>
                  <a:lnTo>
                    <a:pt x="153" y="44"/>
                  </a:lnTo>
                  <a:lnTo>
                    <a:pt x="150" y="51"/>
                  </a:lnTo>
                  <a:lnTo>
                    <a:pt x="148" y="52"/>
                  </a:lnTo>
                  <a:lnTo>
                    <a:pt x="147" y="59"/>
                  </a:lnTo>
                  <a:lnTo>
                    <a:pt x="147" y="64"/>
                  </a:lnTo>
                  <a:lnTo>
                    <a:pt x="145" y="71"/>
                  </a:lnTo>
                  <a:lnTo>
                    <a:pt x="145" y="84"/>
                  </a:lnTo>
                  <a:lnTo>
                    <a:pt x="145" y="94"/>
                  </a:lnTo>
                  <a:lnTo>
                    <a:pt x="145" y="98"/>
                  </a:lnTo>
                  <a:lnTo>
                    <a:pt x="147" y="99"/>
                  </a:lnTo>
                  <a:lnTo>
                    <a:pt x="148" y="103"/>
                  </a:lnTo>
                  <a:lnTo>
                    <a:pt x="150" y="106"/>
                  </a:lnTo>
                  <a:lnTo>
                    <a:pt x="153" y="108"/>
                  </a:lnTo>
                  <a:lnTo>
                    <a:pt x="155" y="109"/>
                  </a:lnTo>
                  <a:lnTo>
                    <a:pt x="158" y="109"/>
                  </a:lnTo>
                  <a:lnTo>
                    <a:pt x="165" y="113"/>
                  </a:lnTo>
                  <a:lnTo>
                    <a:pt x="172" y="113"/>
                  </a:lnTo>
                  <a:lnTo>
                    <a:pt x="175" y="113"/>
                  </a:lnTo>
                  <a:lnTo>
                    <a:pt x="180" y="111"/>
                  </a:lnTo>
                  <a:lnTo>
                    <a:pt x="182" y="111"/>
                  </a:lnTo>
                  <a:lnTo>
                    <a:pt x="184" y="109"/>
                  </a:lnTo>
                  <a:lnTo>
                    <a:pt x="184" y="109"/>
                  </a:lnTo>
                  <a:lnTo>
                    <a:pt x="187" y="108"/>
                  </a:lnTo>
                  <a:lnTo>
                    <a:pt x="187" y="104"/>
                  </a:lnTo>
                  <a:lnTo>
                    <a:pt x="189" y="103"/>
                  </a:lnTo>
                  <a:lnTo>
                    <a:pt x="189" y="99"/>
                  </a:lnTo>
                  <a:lnTo>
                    <a:pt x="190" y="89"/>
                  </a:lnTo>
                  <a:lnTo>
                    <a:pt x="195" y="79"/>
                  </a:lnTo>
                  <a:lnTo>
                    <a:pt x="199" y="74"/>
                  </a:lnTo>
                  <a:lnTo>
                    <a:pt x="200" y="71"/>
                  </a:lnTo>
                  <a:lnTo>
                    <a:pt x="204" y="67"/>
                  </a:lnTo>
                  <a:lnTo>
                    <a:pt x="205" y="66"/>
                  </a:lnTo>
                  <a:lnTo>
                    <a:pt x="207" y="64"/>
                  </a:lnTo>
                  <a:lnTo>
                    <a:pt x="212" y="62"/>
                  </a:lnTo>
                  <a:lnTo>
                    <a:pt x="215" y="62"/>
                  </a:lnTo>
                  <a:lnTo>
                    <a:pt x="217" y="62"/>
                  </a:lnTo>
                  <a:lnTo>
                    <a:pt x="219" y="64"/>
                  </a:lnTo>
                  <a:lnTo>
                    <a:pt x="221" y="66"/>
                  </a:lnTo>
                  <a:lnTo>
                    <a:pt x="222" y="67"/>
                  </a:lnTo>
                  <a:lnTo>
                    <a:pt x="224" y="71"/>
                  </a:lnTo>
                  <a:lnTo>
                    <a:pt x="224" y="76"/>
                  </a:lnTo>
                  <a:lnTo>
                    <a:pt x="224" y="81"/>
                  </a:lnTo>
                  <a:lnTo>
                    <a:pt x="222" y="82"/>
                  </a:lnTo>
                  <a:lnTo>
                    <a:pt x="221" y="86"/>
                  </a:lnTo>
                  <a:lnTo>
                    <a:pt x="219" y="94"/>
                  </a:lnTo>
                  <a:lnTo>
                    <a:pt x="212" y="101"/>
                  </a:lnTo>
                  <a:lnTo>
                    <a:pt x="204" y="108"/>
                  </a:lnTo>
                  <a:lnTo>
                    <a:pt x="202" y="109"/>
                  </a:lnTo>
                  <a:lnTo>
                    <a:pt x="202" y="113"/>
                  </a:lnTo>
                  <a:lnTo>
                    <a:pt x="199" y="119"/>
                  </a:lnTo>
                  <a:lnTo>
                    <a:pt x="199" y="124"/>
                  </a:lnTo>
                  <a:lnTo>
                    <a:pt x="199" y="128"/>
                  </a:lnTo>
                  <a:lnTo>
                    <a:pt x="200" y="131"/>
                  </a:lnTo>
                  <a:lnTo>
                    <a:pt x="202" y="133"/>
                  </a:lnTo>
                  <a:lnTo>
                    <a:pt x="204" y="135"/>
                  </a:lnTo>
                  <a:lnTo>
                    <a:pt x="205" y="136"/>
                  </a:lnTo>
                  <a:lnTo>
                    <a:pt x="210" y="140"/>
                  </a:lnTo>
                  <a:lnTo>
                    <a:pt x="212" y="140"/>
                  </a:lnTo>
                  <a:lnTo>
                    <a:pt x="215" y="141"/>
                  </a:lnTo>
                  <a:lnTo>
                    <a:pt x="219" y="140"/>
                  </a:lnTo>
                  <a:lnTo>
                    <a:pt x="221" y="140"/>
                  </a:lnTo>
                  <a:lnTo>
                    <a:pt x="224" y="136"/>
                  </a:lnTo>
                  <a:lnTo>
                    <a:pt x="227" y="131"/>
                  </a:lnTo>
                  <a:lnTo>
                    <a:pt x="231" y="130"/>
                  </a:lnTo>
                  <a:lnTo>
                    <a:pt x="232" y="128"/>
                  </a:lnTo>
                  <a:lnTo>
                    <a:pt x="236" y="124"/>
                  </a:lnTo>
                  <a:lnTo>
                    <a:pt x="239" y="124"/>
                  </a:lnTo>
                  <a:lnTo>
                    <a:pt x="242" y="123"/>
                  </a:lnTo>
                  <a:lnTo>
                    <a:pt x="244" y="123"/>
                  </a:lnTo>
                  <a:lnTo>
                    <a:pt x="247" y="124"/>
                  </a:lnTo>
                  <a:lnTo>
                    <a:pt x="247" y="124"/>
                  </a:lnTo>
                  <a:lnTo>
                    <a:pt x="249" y="124"/>
                  </a:lnTo>
                  <a:lnTo>
                    <a:pt x="251" y="128"/>
                  </a:lnTo>
                  <a:lnTo>
                    <a:pt x="252" y="131"/>
                  </a:lnTo>
                  <a:lnTo>
                    <a:pt x="254" y="133"/>
                  </a:lnTo>
                  <a:lnTo>
                    <a:pt x="254" y="136"/>
                  </a:lnTo>
                  <a:lnTo>
                    <a:pt x="254" y="138"/>
                  </a:lnTo>
                  <a:lnTo>
                    <a:pt x="254" y="140"/>
                  </a:lnTo>
                  <a:lnTo>
                    <a:pt x="252" y="143"/>
                  </a:lnTo>
                  <a:lnTo>
                    <a:pt x="251" y="145"/>
                  </a:lnTo>
                  <a:lnTo>
                    <a:pt x="247" y="148"/>
                  </a:lnTo>
                  <a:lnTo>
                    <a:pt x="242" y="153"/>
                  </a:lnTo>
                  <a:lnTo>
                    <a:pt x="239" y="156"/>
                  </a:lnTo>
                  <a:lnTo>
                    <a:pt x="234" y="160"/>
                  </a:lnTo>
                  <a:lnTo>
                    <a:pt x="231" y="163"/>
                  </a:lnTo>
                  <a:lnTo>
                    <a:pt x="231" y="165"/>
                  </a:lnTo>
                  <a:lnTo>
                    <a:pt x="229" y="166"/>
                  </a:lnTo>
                  <a:lnTo>
                    <a:pt x="229" y="175"/>
                  </a:lnTo>
                  <a:lnTo>
                    <a:pt x="227" y="187"/>
                  </a:lnTo>
                  <a:lnTo>
                    <a:pt x="229" y="200"/>
                  </a:lnTo>
                  <a:lnTo>
                    <a:pt x="231" y="212"/>
                  </a:lnTo>
                  <a:lnTo>
                    <a:pt x="232" y="224"/>
                  </a:lnTo>
                  <a:lnTo>
                    <a:pt x="232" y="229"/>
                  </a:lnTo>
                  <a:lnTo>
                    <a:pt x="236" y="232"/>
                  </a:lnTo>
                  <a:lnTo>
                    <a:pt x="237" y="235"/>
                  </a:lnTo>
                  <a:lnTo>
                    <a:pt x="239" y="237"/>
                  </a:lnTo>
                  <a:lnTo>
                    <a:pt x="242" y="239"/>
                  </a:lnTo>
                  <a:lnTo>
                    <a:pt x="246" y="240"/>
                  </a:lnTo>
                  <a:lnTo>
                    <a:pt x="247" y="244"/>
                  </a:lnTo>
                  <a:lnTo>
                    <a:pt x="249" y="247"/>
                  </a:lnTo>
                  <a:lnTo>
                    <a:pt x="249" y="249"/>
                  </a:lnTo>
                  <a:lnTo>
                    <a:pt x="249" y="252"/>
                  </a:lnTo>
                  <a:lnTo>
                    <a:pt x="249" y="256"/>
                  </a:lnTo>
                  <a:lnTo>
                    <a:pt x="247" y="259"/>
                  </a:lnTo>
                  <a:lnTo>
                    <a:pt x="244" y="261"/>
                  </a:lnTo>
                  <a:lnTo>
                    <a:pt x="244" y="262"/>
                  </a:lnTo>
                  <a:lnTo>
                    <a:pt x="241" y="262"/>
                  </a:lnTo>
                  <a:lnTo>
                    <a:pt x="239" y="264"/>
                  </a:lnTo>
                  <a:lnTo>
                    <a:pt x="236" y="262"/>
                  </a:lnTo>
                  <a:lnTo>
                    <a:pt x="232" y="262"/>
                  </a:lnTo>
                  <a:lnTo>
                    <a:pt x="231" y="262"/>
                  </a:lnTo>
                  <a:lnTo>
                    <a:pt x="227" y="264"/>
                  </a:lnTo>
                  <a:lnTo>
                    <a:pt x="224" y="267"/>
                  </a:lnTo>
                  <a:lnTo>
                    <a:pt x="222" y="271"/>
                  </a:lnTo>
                  <a:lnTo>
                    <a:pt x="221" y="272"/>
                  </a:lnTo>
                  <a:lnTo>
                    <a:pt x="222" y="276"/>
                  </a:lnTo>
                  <a:lnTo>
                    <a:pt x="224" y="281"/>
                  </a:lnTo>
                  <a:lnTo>
                    <a:pt x="227" y="286"/>
                  </a:lnTo>
                  <a:lnTo>
                    <a:pt x="231" y="289"/>
                  </a:lnTo>
                  <a:lnTo>
                    <a:pt x="232" y="293"/>
                  </a:lnTo>
                  <a:lnTo>
                    <a:pt x="232" y="298"/>
                  </a:lnTo>
                  <a:lnTo>
                    <a:pt x="231" y="298"/>
                  </a:lnTo>
                  <a:lnTo>
                    <a:pt x="231" y="299"/>
                  </a:lnTo>
                  <a:lnTo>
                    <a:pt x="227" y="303"/>
                  </a:lnTo>
                  <a:lnTo>
                    <a:pt x="224" y="303"/>
                  </a:lnTo>
                  <a:lnTo>
                    <a:pt x="222" y="304"/>
                  </a:lnTo>
                  <a:lnTo>
                    <a:pt x="219" y="303"/>
                  </a:lnTo>
                  <a:lnTo>
                    <a:pt x="217" y="303"/>
                  </a:lnTo>
                  <a:lnTo>
                    <a:pt x="215" y="299"/>
                  </a:lnTo>
                  <a:lnTo>
                    <a:pt x="210" y="294"/>
                  </a:lnTo>
                  <a:lnTo>
                    <a:pt x="205" y="289"/>
                  </a:lnTo>
                  <a:lnTo>
                    <a:pt x="204" y="287"/>
                  </a:lnTo>
                  <a:lnTo>
                    <a:pt x="200" y="286"/>
                  </a:lnTo>
                  <a:lnTo>
                    <a:pt x="199" y="284"/>
                  </a:lnTo>
                  <a:lnTo>
                    <a:pt x="195" y="284"/>
                  </a:lnTo>
                  <a:lnTo>
                    <a:pt x="192" y="284"/>
                  </a:lnTo>
                  <a:lnTo>
                    <a:pt x="187" y="286"/>
                  </a:lnTo>
                  <a:lnTo>
                    <a:pt x="185" y="286"/>
                  </a:lnTo>
                  <a:lnTo>
                    <a:pt x="184" y="287"/>
                  </a:lnTo>
                  <a:lnTo>
                    <a:pt x="182" y="291"/>
                  </a:lnTo>
                  <a:lnTo>
                    <a:pt x="178" y="294"/>
                  </a:lnTo>
                  <a:lnTo>
                    <a:pt x="178" y="298"/>
                  </a:lnTo>
                  <a:lnTo>
                    <a:pt x="175" y="301"/>
                  </a:lnTo>
                  <a:lnTo>
                    <a:pt x="173" y="303"/>
                  </a:lnTo>
                  <a:lnTo>
                    <a:pt x="172" y="304"/>
                  </a:lnTo>
                  <a:lnTo>
                    <a:pt x="170" y="306"/>
                  </a:lnTo>
                  <a:lnTo>
                    <a:pt x="163" y="306"/>
                  </a:lnTo>
                  <a:lnTo>
                    <a:pt x="158" y="304"/>
                  </a:lnTo>
                  <a:lnTo>
                    <a:pt x="153" y="304"/>
                  </a:lnTo>
                  <a:lnTo>
                    <a:pt x="150" y="306"/>
                  </a:lnTo>
                  <a:lnTo>
                    <a:pt x="147" y="306"/>
                  </a:lnTo>
                  <a:lnTo>
                    <a:pt x="143" y="308"/>
                  </a:lnTo>
                  <a:lnTo>
                    <a:pt x="142" y="311"/>
                  </a:lnTo>
                  <a:lnTo>
                    <a:pt x="138" y="313"/>
                  </a:lnTo>
                  <a:lnTo>
                    <a:pt x="136" y="316"/>
                  </a:lnTo>
                  <a:lnTo>
                    <a:pt x="133" y="318"/>
                  </a:lnTo>
                  <a:lnTo>
                    <a:pt x="131" y="318"/>
                  </a:lnTo>
                  <a:lnTo>
                    <a:pt x="128" y="318"/>
                  </a:lnTo>
                  <a:close/>
                </a:path>
              </a:pathLst>
            </a:custGeom>
            <a:solidFill>
              <a:srgbClr val="C32D9B"/>
            </a:solidFill>
            <a:ln w="9525">
              <a:noFill/>
              <a:round/>
              <a:headEnd/>
              <a:tailEnd/>
            </a:ln>
            <a:effectLst/>
          </p:spPr>
          <p:txBody>
            <a:bodyPr wrap="none" anchor="ctr"/>
            <a:lstStyle/>
            <a:p>
              <a:pPr>
                <a:defRPr/>
              </a:pPr>
              <a:endParaRPr lang="de-AT"/>
            </a:p>
          </p:txBody>
        </p:sp>
        <p:sp>
          <p:nvSpPr>
            <p:cNvPr id="3" name="Freeform 4"/>
            <p:cNvSpPr>
              <a:spLocks noChangeArrowheads="1"/>
            </p:cNvSpPr>
            <p:nvPr/>
          </p:nvSpPr>
          <p:spPr bwMode="auto">
            <a:xfrm>
              <a:off x="5476" y="3986"/>
              <a:ext cx="127" cy="256"/>
            </a:xfrm>
            <a:custGeom>
              <a:avLst/>
              <a:gdLst/>
              <a:ahLst/>
              <a:cxnLst>
                <a:cxn ang="0">
                  <a:pos x="120" y="319"/>
                </a:cxn>
                <a:cxn ang="0">
                  <a:pos x="113" y="311"/>
                </a:cxn>
                <a:cxn ang="0">
                  <a:pos x="108" y="299"/>
                </a:cxn>
                <a:cxn ang="0">
                  <a:pos x="96" y="298"/>
                </a:cxn>
                <a:cxn ang="0">
                  <a:pos x="89" y="301"/>
                </a:cxn>
                <a:cxn ang="0">
                  <a:pos x="83" y="309"/>
                </a:cxn>
                <a:cxn ang="0">
                  <a:pos x="71" y="309"/>
                </a:cxn>
                <a:cxn ang="0">
                  <a:pos x="64" y="301"/>
                </a:cxn>
                <a:cxn ang="0">
                  <a:pos x="69" y="282"/>
                </a:cxn>
                <a:cxn ang="0">
                  <a:pos x="61" y="276"/>
                </a:cxn>
                <a:cxn ang="0">
                  <a:pos x="42" y="279"/>
                </a:cxn>
                <a:cxn ang="0">
                  <a:pos x="19" y="294"/>
                </a:cxn>
                <a:cxn ang="0">
                  <a:pos x="5" y="293"/>
                </a:cxn>
                <a:cxn ang="0">
                  <a:pos x="0" y="282"/>
                </a:cxn>
                <a:cxn ang="0">
                  <a:pos x="5" y="271"/>
                </a:cxn>
                <a:cxn ang="0">
                  <a:pos x="31" y="259"/>
                </a:cxn>
                <a:cxn ang="0">
                  <a:pos x="39" y="249"/>
                </a:cxn>
                <a:cxn ang="0">
                  <a:pos x="42" y="234"/>
                </a:cxn>
                <a:cxn ang="0">
                  <a:pos x="36" y="222"/>
                </a:cxn>
                <a:cxn ang="0">
                  <a:pos x="17" y="215"/>
                </a:cxn>
                <a:cxn ang="0">
                  <a:pos x="7" y="208"/>
                </a:cxn>
                <a:cxn ang="0">
                  <a:pos x="9" y="195"/>
                </a:cxn>
                <a:cxn ang="0">
                  <a:pos x="22" y="193"/>
                </a:cxn>
                <a:cxn ang="0">
                  <a:pos x="39" y="187"/>
                </a:cxn>
                <a:cxn ang="0">
                  <a:pos x="49" y="172"/>
                </a:cxn>
                <a:cxn ang="0">
                  <a:pos x="44" y="156"/>
                </a:cxn>
                <a:cxn ang="0">
                  <a:pos x="47" y="145"/>
                </a:cxn>
                <a:cxn ang="0">
                  <a:pos x="56" y="136"/>
                </a:cxn>
                <a:cxn ang="0">
                  <a:pos x="71" y="136"/>
                </a:cxn>
                <a:cxn ang="0">
                  <a:pos x="83" y="124"/>
                </a:cxn>
                <a:cxn ang="0">
                  <a:pos x="81" y="114"/>
                </a:cxn>
                <a:cxn ang="0">
                  <a:pos x="71" y="98"/>
                </a:cxn>
                <a:cxn ang="0">
                  <a:pos x="76" y="86"/>
                </a:cxn>
                <a:cxn ang="0">
                  <a:pos x="88" y="86"/>
                </a:cxn>
                <a:cxn ang="0">
                  <a:pos x="105" y="98"/>
                </a:cxn>
                <a:cxn ang="0">
                  <a:pos x="118" y="99"/>
                </a:cxn>
                <a:cxn ang="0">
                  <a:pos x="130" y="91"/>
                </a:cxn>
                <a:cxn ang="0">
                  <a:pos x="133" y="72"/>
                </a:cxn>
                <a:cxn ang="0">
                  <a:pos x="126" y="47"/>
                </a:cxn>
                <a:cxn ang="0">
                  <a:pos x="120" y="27"/>
                </a:cxn>
                <a:cxn ang="0">
                  <a:pos x="121" y="14"/>
                </a:cxn>
                <a:cxn ang="0">
                  <a:pos x="126" y="3"/>
                </a:cxn>
                <a:cxn ang="0">
                  <a:pos x="142" y="0"/>
                </a:cxn>
                <a:cxn ang="0">
                  <a:pos x="153" y="5"/>
                </a:cxn>
                <a:cxn ang="0">
                  <a:pos x="158" y="19"/>
                </a:cxn>
                <a:cxn ang="0">
                  <a:pos x="155" y="39"/>
                </a:cxn>
                <a:cxn ang="0">
                  <a:pos x="147" y="59"/>
                </a:cxn>
                <a:cxn ang="0">
                  <a:pos x="145" y="94"/>
                </a:cxn>
                <a:cxn ang="0">
                  <a:pos x="150" y="106"/>
                </a:cxn>
              </a:cxnLst>
              <a:rect l="0" t="0" r="r" b="b"/>
              <a:pathLst>
                <a:path w="158" h="319">
                  <a:moveTo>
                    <a:pt x="128" y="318"/>
                  </a:moveTo>
                  <a:lnTo>
                    <a:pt x="125" y="319"/>
                  </a:lnTo>
                  <a:lnTo>
                    <a:pt x="121" y="319"/>
                  </a:lnTo>
                  <a:lnTo>
                    <a:pt x="120" y="319"/>
                  </a:lnTo>
                  <a:lnTo>
                    <a:pt x="118" y="318"/>
                  </a:lnTo>
                  <a:lnTo>
                    <a:pt x="116" y="318"/>
                  </a:lnTo>
                  <a:lnTo>
                    <a:pt x="116" y="314"/>
                  </a:lnTo>
                  <a:lnTo>
                    <a:pt x="113" y="311"/>
                  </a:lnTo>
                  <a:lnTo>
                    <a:pt x="113" y="306"/>
                  </a:lnTo>
                  <a:lnTo>
                    <a:pt x="111" y="304"/>
                  </a:lnTo>
                  <a:lnTo>
                    <a:pt x="110" y="303"/>
                  </a:lnTo>
                  <a:lnTo>
                    <a:pt x="108" y="299"/>
                  </a:lnTo>
                  <a:lnTo>
                    <a:pt x="106" y="299"/>
                  </a:lnTo>
                  <a:lnTo>
                    <a:pt x="103" y="298"/>
                  </a:lnTo>
                  <a:lnTo>
                    <a:pt x="100" y="298"/>
                  </a:lnTo>
                  <a:lnTo>
                    <a:pt x="96" y="298"/>
                  </a:lnTo>
                  <a:lnTo>
                    <a:pt x="94" y="298"/>
                  </a:lnTo>
                  <a:lnTo>
                    <a:pt x="93" y="298"/>
                  </a:lnTo>
                  <a:lnTo>
                    <a:pt x="91" y="299"/>
                  </a:lnTo>
                  <a:lnTo>
                    <a:pt x="89" y="301"/>
                  </a:lnTo>
                  <a:lnTo>
                    <a:pt x="88" y="304"/>
                  </a:lnTo>
                  <a:lnTo>
                    <a:pt x="84" y="308"/>
                  </a:lnTo>
                  <a:lnTo>
                    <a:pt x="84" y="309"/>
                  </a:lnTo>
                  <a:lnTo>
                    <a:pt x="83" y="309"/>
                  </a:lnTo>
                  <a:lnTo>
                    <a:pt x="79" y="311"/>
                  </a:lnTo>
                  <a:lnTo>
                    <a:pt x="76" y="311"/>
                  </a:lnTo>
                  <a:lnTo>
                    <a:pt x="73" y="311"/>
                  </a:lnTo>
                  <a:lnTo>
                    <a:pt x="71" y="309"/>
                  </a:lnTo>
                  <a:lnTo>
                    <a:pt x="68" y="308"/>
                  </a:lnTo>
                  <a:lnTo>
                    <a:pt x="66" y="306"/>
                  </a:lnTo>
                  <a:lnTo>
                    <a:pt x="64" y="304"/>
                  </a:lnTo>
                  <a:lnTo>
                    <a:pt x="64" y="301"/>
                  </a:lnTo>
                  <a:lnTo>
                    <a:pt x="64" y="299"/>
                  </a:lnTo>
                  <a:lnTo>
                    <a:pt x="66" y="294"/>
                  </a:lnTo>
                  <a:lnTo>
                    <a:pt x="69" y="284"/>
                  </a:lnTo>
                  <a:lnTo>
                    <a:pt x="69" y="282"/>
                  </a:lnTo>
                  <a:lnTo>
                    <a:pt x="69" y="279"/>
                  </a:lnTo>
                  <a:lnTo>
                    <a:pt x="68" y="279"/>
                  </a:lnTo>
                  <a:lnTo>
                    <a:pt x="68" y="277"/>
                  </a:lnTo>
                  <a:lnTo>
                    <a:pt x="61" y="276"/>
                  </a:lnTo>
                  <a:lnTo>
                    <a:pt x="56" y="276"/>
                  </a:lnTo>
                  <a:lnTo>
                    <a:pt x="51" y="276"/>
                  </a:lnTo>
                  <a:lnTo>
                    <a:pt x="47" y="277"/>
                  </a:lnTo>
                  <a:lnTo>
                    <a:pt x="42" y="279"/>
                  </a:lnTo>
                  <a:lnTo>
                    <a:pt x="39" y="282"/>
                  </a:lnTo>
                  <a:lnTo>
                    <a:pt x="31" y="287"/>
                  </a:lnTo>
                  <a:lnTo>
                    <a:pt x="22" y="293"/>
                  </a:lnTo>
                  <a:lnTo>
                    <a:pt x="19" y="294"/>
                  </a:lnTo>
                  <a:lnTo>
                    <a:pt x="16" y="296"/>
                  </a:lnTo>
                  <a:lnTo>
                    <a:pt x="12" y="296"/>
                  </a:lnTo>
                  <a:lnTo>
                    <a:pt x="9" y="294"/>
                  </a:lnTo>
                  <a:lnTo>
                    <a:pt x="5" y="293"/>
                  </a:lnTo>
                  <a:lnTo>
                    <a:pt x="4" y="291"/>
                  </a:lnTo>
                  <a:lnTo>
                    <a:pt x="2" y="287"/>
                  </a:lnTo>
                  <a:lnTo>
                    <a:pt x="0" y="284"/>
                  </a:lnTo>
                  <a:lnTo>
                    <a:pt x="0" y="282"/>
                  </a:lnTo>
                  <a:lnTo>
                    <a:pt x="0" y="279"/>
                  </a:lnTo>
                  <a:lnTo>
                    <a:pt x="2" y="276"/>
                  </a:lnTo>
                  <a:lnTo>
                    <a:pt x="4" y="274"/>
                  </a:lnTo>
                  <a:lnTo>
                    <a:pt x="5" y="271"/>
                  </a:lnTo>
                  <a:lnTo>
                    <a:pt x="10" y="269"/>
                  </a:lnTo>
                  <a:lnTo>
                    <a:pt x="19" y="264"/>
                  </a:lnTo>
                  <a:lnTo>
                    <a:pt x="27" y="261"/>
                  </a:lnTo>
                  <a:lnTo>
                    <a:pt x="31" y="259"/>
                  </a:lnTo>
                  <a:lnTo>
                    <a:pt x="32" y="256"/>
                  </a:lnTo>
                  <a:lnTo>
                    <a:pt x="36" y="256"/>
                  </a:lnTo>
                  <a:lnTo>
                    <a:pt x="39" y="251"/>
                  </a:lnTo>
                  <a:lnTo>
                    <a:pt x="39" y="249"/>
                  </a:lnTo>
                  <a:lnTo>
                    <a:pt x="41" y="247"/>
                  </a:lnTo>
                  <a:lnTo>
                    <a:pt x="42" y="242"/>
                  </a:lnTo>
                  <a:lnTo>
                    <a:pt x="42" y="235"/>
                  </a:lnTo>
                  <a:lnTo>
                    <a:pt x="42" y="234"/>
                  </a:lnTo>
                  <a:lnTo>
                    <a:pt x="42" y="232"/>
                  </a:lnTo>
                  <a:lnTo>
                    <a:pt x="39" y="227"/>
                  </a:lnTo>
                  <a:lnTo>
                    <a:pt x="39" y="224"/>
                  </a:lnTo>
                  <a:lnTo>
                    <a:pt x="36" y="222"/>
                  </a:lnTo>
                  <a:lnTo>
                    <a:pt x="32" y="220"/>
                  </a:lnTo>
                  <a:lnTo>
                    <a:pt x="31" y="219"/>
                  </a:lnTo>
                  <a:lnTo>
                    <a:pt x="24" y="217"/>
                  </a:lnTo>
                  <a:lnTo>
                    <a:pt x="17" y="215"/>
                  </a:lnTo>
                  <a:lnTo>
                    <a:pt x="12" y="214"/>
                  </a:lnTo>
                  <a:lnTo>
                    <a:pt x="10" y="212"/>
                  </a:lnTo>
                  <a:lnTo>
                    <a:pt x="9" y="210"/>
                  </a:lnTo>
                  <a:lnTo>
                    <a:pt x="7" y="208"/>
                  </a:lnTo>
                  <a:lnTo>
                    <a:pt x="7" y="205"/>
                  </a:lnTo>
                  <a:lnTo>
                    <a:pt x="7" y="200"/>
                  </a:lnTo>
                  <a:lnTo>
                    <a:pt x="7" y="198"/>
                  </a:lnTo>
                  <a:lnTo>
                    <a:pt x="9" y="195"/>
                  </a:lnTo>
                  <a:lnTo>
                    <a:pt x="10" y="193"/>
                  </a:lnTo>
                  <a:lnTo>
                    <a:pt x="14" y="193"/>
                  </a:lnTo>
                  <a:lnTo>
                    <a:pt x="17" y="193"/>
                  </a:lnTo>
                  <a:lnTo>
                    <a:pt x="22" y="193"/>
                  </a:lnTo>
                  <a:lnTo>
                    <a:pt x="31" y="192"/>
                  </a:lnTo>
                  <a:lnTo>
                    <a:pt x="32" y="190"/>
                  </a:lnTo>
                  <a:lnTo>
                    <a:pt x="36" y="190"/>
                  </a:lnTo>
                  <a:lnTo>
                    <a:pt x="39" y="187"/>
                  </a:lnTo>
                  <a:lnTo>
                    <a:pt x="42" y="185"/>
                  </a:lnTo>
                  <a:lnTo>
                    <a:pt x="46" y="182"/>
                  </a:lnTo>
                  <a:lnTo>
                    <a:pt x="47" y="175"/>
                  </a:lnTo>
                  <a:lnTo>
                    <a:pt x="49" y="172"/>
                  </a:lnTo>
                  <a:lnTo>
                    <a:pt x="49" y="170"/>
                  </a:lnTo>
                  <a:lnTo>
                    <a:pt x="49" y="168"/>
                  </a:lnTo>
                  <a:lnTo>
                    <a:pt x="46" y="160"/>
                  </a:lnTo>
                  <a:lnTo>
                    <a:pt x="44" y="156"/>
                  </a:lnTo>
                  <a:lnTo>
                    <a:pt x="44" y="151"/>
                  </a:lnTo>
                  <a:lnTo>
                    <a:pt x="46" y="150"/>
                  </a:lnTo>
                  <a:lnTo>
                    <a:pt x="46" y="148"/>
                  </a:lnTo>
                  <a:lnTo>
                    <a:pt x="47" y="145"/>
                  </a:lnTo>
                  <a:lnTo>
                    <a:pt x="49" y="143"/>
                  </a:lnTo>
                  <a:lnTo>
                    <a:pt x="54" y="140"/>
                  </a:lnTo>
                  <a:lnTo>
                    <a:pt x="54" y="138"/>
                  </a:lnTo>
                  <a:lnTo>
                    <a:pt x="56" y="136"/>
                  </a:lnTo>
                  <a:lnTo>
                    <a:pt x="59" y="136"/>
                  </a:lnTo>
                  <a:lnTo>
                    <a:pt x="63" y="136"/>
                  </a:lnTo>
                  <a:lnTo>
                    <a:pt x="68" y="136"/>
                  </a:lnTo>
                  <a:lnTo>
                    <a:pt x="71" y="136"/>
                  </a:lnTo>
                  <a:lnTo>
                    <a:pt x="74" y="133"/>
                  </a:lnTo>
                  <a:lnTo>
                    <a:pt x="79" y="131"/>
                  </a:lnTo>
                  <a:lnTo>
                    <a:pt x="81" y="128"/>
                  </a:lnTo>
                  <a:lnTo>
                    <a:pt x="83" y="124"/>
                  </a:lnTo>
                  <a:lnTo>
                    <a:pt x="84" y="121"/>
                  </a:lnTo>
                  <a:lnTo>
                    <a:pt x="84" y="119"/>
                  </a:lnTo>
                  <a:lnTo>
                    <a:pt x="83" y="116"/>
                  </a:lnTo>
                  <a:lnTo>
                    <a:pt x="81" y="114"/>
                  </a:lnTo>
                  <a:lnTo>
                    <a:pt x="76" y="109"/>
                  </a:lnTo>
                  <a:lnTo>
                    <a:pt x="73" y="104"/>
                  </a:lnTo>
                  <a:lnTo>
                    <a:pt x="71" y="101"/>
                  </a:lnTo>
                  <a:lnTo>
                    <a:pt x="71" y="98"/>
                  </a:lnTo>
                  <a:lnTo>
                    <a:pt x="71" y="96"/>
                  </a:lnTo>
                  <a:lnTo>
                    <a:pt x="71" y="93"/>
                  </a:lnTo>
                  <a:lnTo>
                    <a:pt x="73" y="89"/>
                  </a:lnTo>
                  <a:lnTo>
                    <a:pt x="76" y="86"/>
                  </a:lnTo>
                  <a:lnTo>
                    <a:pt x="79" y="86"/>
                  </a:lnTo>
                  <a:lnTo>
                    <a:pt x="83" y="84"/>
                  </a:lnTo>
                  <a:lnTo>
                    <a:pt x="86" y="84"/>
                  </a:lnTo>
                  <a:lnTo>
                    <a:pt x="88" y="86"/>
                  </a:lnTo>
                  <a:lnTo>
                    <a:pt x="91" y="86"/>
                  </a:lnTo>
                  <a:lnTo>
                    <a:pt x="93" y="89"/>
                  </a:lnTo>
                  <a:lnTo>
                    <a:pt x="100" y="93"/>
                  </a:lnTo>
                  <a:lnTo>
                    <a:pt x="105" y="98"/>
                  </a:lnTo>
                  <a:lnTo>
                    <a:pt x="108" y="99"/>
                  </a:lnTo>
                  <a:lnTo>
                    <a:pt x="111" y="101"/>
                  </a:lnTo>
                  <a:lnTo>
                    <a:pt x="115" y="101"/>
                  </a:lnTo>
                  <a:lnTo>
                    <a:pt x="118" y="99"/>
                  </a:lnTo>
                  <a:lnTo>
                    <a:pt x="121" y="98"/>
                  </a:lnTo>
                  <a:lnTo>
                    <a:pt x="126" y="94"/>
                  </a:lnTo>
                  <a:lnTo>
                    <a:pt x="128" y="93"/>
                  </a:lnTo>
                  <a:lnTo>
                    <a:pt x="130" y="91"/>
                  </a:lnTo>
                  <a:lnTo>
                    <a:pt x="131" y="86"/>
                  </a:lnTo>
                  <a:lnTo>
                    <a:pt x="131" y="82"/>
                  </a:lnTo>
                  <a:lnTo>
                    <a:pt x="133" y="79"/>
                  </a:lnTo>
                  <a:lnTo>
                    <a:pt x="133" y="72"/>
                  </a:lnTo>
                  <a:lnTo>
                    <a:pt x="131" y="66"/>
                  </a:lnTo>
                  <a:lnTo>
                    <a:pt x="130" y="57"/>
                  </a:lnTo>
                  <a:lnTo>
                    <a:pt x="128" y="51"/>
                  </a:lnTo>
                  <a:lnTo>
                    <a:pt x="126" y="47"/>
                  </a:lnTo>
                  <a:lnTo>
                    <a:pt x="125" y="40"/>
                  </a:lnTo>
                  <a:lnTo>
                    <a:pt x="121" y="35"/>
                  </a:lnTo>
                  <a:lnTo>
                    <a:pt x="121" y="32"/>
                  </a:lnTo>
                  <a:lnTo>
                    <a:pt x="120" y="27"/>
                  </a:lnTo>
                  <a:lnTo>
                    <a:pt x="120" y="24"/>
                  </a:lnTo>
                  <a:lnTo>
                    <a:pt x="120" y="19"/>
                  </a:lnTo>
                  <a:lnTo>
                    <a:pt x="120" y="15"/>
                  </a:lnTo>
                  <a:lnTo>
                    <a:pt x="121" y="14"/>
                  </a:lnTo>
                  <a:lnTo>
                    <a:pt x="121" y="10"/>
                  </a:lnTo>
                  <a:lnTo>
                    <a:pt x="123" y="9"/>
                  </a:lnTo>
                  <a:lnTo>
                    <a:pt x="125" y="5"/>
                  </a:lnTo>
                  <a:lnTo>
                    <a:pt x="126" y="3"/>
                  </a:lnTo>
                  <a:lnTo>
                    <a:pt x="130" y="2"/>
                  </a:lnTo>
                  <a:lnTo>
                    <a:pt x="133" y="0"/>
                  </a:lnTo>
                  <a:lnTo>
                    <a:pt x="136" y="0"/>
                  </a:lnTo>
                  <a:lnTo>
                    <a:pt x="142" y="0"/>
                  </a:lnTo>
                  <a:lnTo>
                    <a:pt x="145" y="0"/>
                  </a:lnTo>
                  <a:lnTo>
                    <a:pt x="147" y="2"/>
                  </a:lnTo>
                  <a:lnTo>
                    <a:pt x="150" y="3"/>
                  </a:lnTo>
                  <a:lnTo>
                    <a:pt x="153" y="5"/>
                  </a:lnTo>
                  <a:lnTo>
                    <a:pt x="155" y="9"/>
                  </a:lnTo>
                  <a:lnTo>
                    <a:pt x="157" y="12"/>
                  </a:lnTo>
                  <a:lnTo>
                    <a:pt x="158" y="15"/>
                  </a:lnTo>
                  <a:lnTo>
                    <a:pt x="158" y="19"/>
                  </a:lnTo>
                  <a:lnTo>
                    <a:pt x="158" y="24"/>
                  </a:lnTo>
                  <a:lnTo>
                    <a:pt x="158" y="29"/>
                  </a:lnTo>
                  <a:lnTo>
                    <a:pt x="157" y="34"/>
                  </a:lnTo>
                  <a:lnTo>
                    <a:pt x="155" y="39"/>
                  </a:lnTo>
                  <a:lnTo>
                    <a:pt x="153" y="44"/>
                  </a:lnTo>
                  <a:lnTo>
                    <a:pt x="150" y="51"/>
                  </a:lnTo>
                  <a:lnTo>
                    <a:pt x="148" y="52"/>
                  </a:lnTo>
                  <a:lnTo>
                    <a:pt x="147" y="59"/>
                  </a:lnTo>
                  <a:lnTo>
                    <a:pt x="147" y="64"/>
                  </a:lnTo>
                  <a:lnTo>
                    <a:pt x="145" y="71"/>
                  </a:lnTo>
                  <a:lnTo>
                    <a:pt x="145" y="84"/>
                  </a:lnTo>
                  <a:lnTo>
                    <a:pt x="145" y="94"/>
                  </a:lnTo>
                  <a:lnTo>
                    <a:pt x="145" y="98"/>
                  </a:lnTo>
                  <a:lnTo>
                    <a:pt x="147" y="99"/>
                  </a:lnTo>
                  <a:lnTo>
                    <a:pt x="148" y="103"/>
                  </a:lnTo>
                  <a:lnTo>
                    <a:pt x="150" y="106"/>
                  </a:lnTo>
                  <a:lnTo>
                    <a:pt x="153" y="108"/>
                  </a:lnTo>
                </a:path>
              </a:pathLst>
            </a:custGeom>
            <a:noFill/>
            <a:ln w="3240">
              <a:solidFill>
                <a:srgbClr val="C32D9B"/>
              </a:solidFill>
              <a:round/>
              <a:headEnd/>
              <a:tailEnd/>
            </a:ln>
            <a:effectLst/>
          </p:spPr>
          <p:txBody>
            <a:bodyPr wrap="none" anchor="ctr"/>
            <a:lstStyle/>
            <a:p>
              <a:pPr>
                <a:defRPr/>
              </a:pPr>
              <a:endParaRPr lang="de-AT"/>
            </a:p>
          </p:txBody>
        </p:sp>
        <p:sp>
          <p:nvSpPr>
            <p:cNvPr id="1029" name="Freeform 5"/>
            <p:cNvSpPr>
              <a:spLocks noChangeArrowheads="1"/>
            </p:cNvSpPr>
            <p:nvPr/>
          </p:nvSpPr>
          <p:spPr bwMode="auto">
            <a:xfrm>
              <a:off x="5579" y="4035"/>
              <a:ext cx="101" cy="206"/>
            </a:xfrm>
            <a:custGeom>
              <a:avLst/>
              <a:gdLst/>
              <a:ahLst/>
              <a:cxnLst>
                <a:cxn ang="0">
                  <a:pos x="30" y="47"/>
                </a:cxn>
                <a:cxn ang="0">
                  <a:pos x="47" y="51"/>
                </a:cxn>
                <a:cxn ang="0">
                  <a:pos x="56" y="47"/>
                </a:cxn>
                <a:cxn ang="0">
                  <a:pos x="59" y="42"/>
                </a:cxn>
                <a:cxn ang="0">
                  <a:pos x="62" y="27"/>
                </a:cxn>
                <a:cxn ang="0">
                  <a:pos x="72" y="9"/>
                </a:cxn>
                <a:cxn ang="0">
                  <a:pos x="79" y="2"/>
                </a:cxn>
                <a:cxn ang="0">
                  <a:pos x="89" y="0"/>
                </a:cxn>
                <a:cxn ang="0">
                  <a:pos x="94" y="5"/>
                </a:cxn>
                <a:cxn ang="0">
                  <a:pos x="96" y="19"/>
                </a:cxn>
                <a:cxn ang="0">
                  <a:pos x="91" y="32"/>
                </a:cxn>
                <a:cxn ang="0">
                  <a:pos x="74" y="47"/>
                </a:cxn>
                <a:cxn ang="0">
                  <a:pos x="71" y="62"/>
                </a:cxn>
                <a:cxn ang="0">
                  <a:pos x="74" y="71"/>
                </a:cxn>
                <a:cxn ang="0">
                  <a:pos x="82" y="78"/>
                </a:cxn>
                <a:cxn ang="0">
                  <a:pos x="91" y="78"/>
                </a:cxn>
                <a:cxn ang="0">
                  <a:pos x="99" y="69"/>
                </a:cxn>
                <a:cxn ang="0">
                  <a:pos x="108" y="62"/>
                </a:cxn>
                <a:cxn ang="0">
                  <a:pos x="116" y="61"/>
                </a:cxn>
                <a:cxn ang="0">
                  <a:pos x="121" y="62"/>
                </a:cxn>
                <a:cxn ang="0">
                  <a:pos x="126" y="71"/>
                </a:cxn>
                <a:cxn ang="0">
                  <a:pos x="126" y="78"/>
                </a:cxn>
                <a:cxn ang="0">
                  <a:pos x="119" y="86"/>
                </a:cxn>
                <a:cxn ang="0">
                  <a:pos x="106" y="98"/>
                </a:cxn>
                <a:cxn ang="0">
                  <a:pos x="101" y="104"/>
                </a:cxn>
                <a:cxn ang="0">
                  <a:pos x="101" y="138"/>
                </a:cxn>
                <a:cxn ang="0">
                  <a:pos x="104" y="167"/>
                </a:cxn>
                <a:cxn ang="0">
                  <a:pos x="111" y="175"/>
                </a:cxn>
                <a:cxn ang="0">
                  <a:pos x="119" y="182"/>
                </a:cxn>
                <a:cxn ang="0">
                  <a:pos x="121" y="190"/>
                </a:cxn>
                <a:cxn ang="0">
                  <a:pos x="116" y="199"/>
                </a:cxn>
                <a:cxn ang="0">
                  <a:pos x="111" y="202"/>
                </a:cxn>
                <a:cxn ang="0">
                  <a:pos x="103" y="200"/>
                </a:cxn>
                <a:cxn ang="0">
                  <a:pos x="94" y="209"/>
                </a:cxn>
                <a:cxn ang="0">
                  <a:pos x="96" y="219"/>
                </a:cxn>
                <a:cxn ang="0">
                  <a:pos x="104" y="231"/>
                </a:cxn>
                <a:cxn ang="0">
                  <a:pos x="103" y="237"/>
                </a:cxn>
                <a:cxn ang="0">
                  <a:pos x="94" y="242"/>
                </a:cxn>
                <a:cxn ang="0">
                  <a:pos x="87" y="237"/>
                </a:cxn>
                <a:cxn ang="0">
                  <a:pos x="76" y="225"/>
                </a:cxn>
                <a:cxn ang="0">
                  <a:pos x="67" y="222"/>
                </a:cxn>
                <a:cxn ang="0">
                  <a:pos x="57" y="224"/>
                </a:cxn>
                <a:cxn ang="0">
                  <a:pos x="50" y="232"/>
                </a:cxn>
                <a:cxn ang="0">
                  <a:pos x="45" y="241"/>
                </a:cxn>
                <a:cxn ang="0">
                  <a:pos x="35" y="244"/>
                </a:cxn>
                <a:cxn ang="0">
                  <a:pos x="22" y="244"/>
                </a:cxn>
                <a:cxn ang="0">
                  <a:pos x="14" y="249"/>
                </a:cxn>
                <a:cxn ang="0">
                  <a:pos x="5" y="256"/>
                </a:cxn>
              </a:cxnLst>
              <a:rect l="0" t="0" r="r" b="b"/>
              <a:pathLst>
                <a:path w="126" h="256">
                  <a:moveTo>
                    <a:pt x="25" y="46"/>
                  </a:moveTo>
                  <a:lnTo>
                    <a:pt x="27" y="47"/>
                  </a:lnTo>
                  <a:lnTo>
                    <a:pt x="30" y="47"/>
                  </a:lnTo>
                  <a:lnTo>
                    <a:pt x="37" y="51"/>
                  </a:lnTo>
                  <a:lnTo>
                    <a:pt x="44" y="51"/>
                  </a:lnTo>
                  <a:lnTo>
                    <a:pt x="47" y="51"/>
                  </a:lnTo>
                  <a:lnTo>
                    <a:pt x="52" y="49"/>
                  </a:lnTo>
                  <a:lnTo>
                    <a:pt x="54" y="49"/>
                  </a:lnTo>
                  <a:lnTo>
                    <a:pt x="56" y="47"/>
                  </a:lnTo>
                  <a:lnTo>
                    <a:pt x="56" y="47"/>
                  </a:lnTo>
                  <a:lnTo>
                    <a:pt x="59" y="46"/>
                  </a:lnTo>
                  <a:lnTo>
                    <a:pt x="59" y="42"/>
                  </a:lnTo>
                  <a:lnTo>
                    <a:pt x="61" y="41"/>
                  </a:lnTo>
                  <a:lnTo>
                    <a:pt x="61" y="37"/>
                  </a:lnTo>
                  <a:lnTo>
                    <a:pt x="62" y="27"/>
                  </a:lnTo>
                  <a:lnTo>
                    <a:pt x="67" y="17"/>
                  </a:lnTo>
                  <a:lnTo>
                    <a:pt x="71" y="12"/>
                  </a:lnTo>
                  <a:lnTo>
                    <a:pt x="72" y="9"/>
                  </a:lnTo>
                  <a:lnTo>
                    <a:pt x="76" y="5"/>
                  </a:lnTo>
                  <a:lnTo>
                    <a:pt x="77" y="4"/>
                  </a:lnTo>
                  <a:lnTo>
                    <a:pt x="79" y="2"/>
                  </a:lnTo>
                  <a:lnTo>
                    <a:pt x="84" y="0"/>
                  </a:lnTo>
                  <a:lnTo>
                    <a:pt x="87" y="0"/>
                  </a:lnTo>
                  <a:lnTo>
                    <a:pt x="89" y="0"/>
                  </a:lnTo>
                  <a:lnTo>
                    <a:pt x="91" y="2"/>
                  </a:lnTo>
                  <a:lnTo>
                    <a:pt x="93" y="4"/>
                  </a:lnTo>
                  <a:lnTo>
                    <a:pt x="94" y="5"/>
                  </a:lnTo>
                  <a:lnTo>
                    <a:pt x="96" y="9"/>
                  </a:lnTo>
                  <a:lnTo>
                    <a:pt x="96" y="14"/>
                  </a:lnTo>
                  <a:lnTo>
                    <a:pt x="96" y="19"/>
                  </a:lnTo>
                  <a:lnTo>
                    <a:pt x="94" y="20"/>
                  </a:lnTo>
                  <a:lnTo>
                    <a:pt x="93" y="24"/>
                  </a:lnTo>
                  <a:lnTo>
                    <a:pt x="91" y="32"/>
                  </a:lnTo>
                  <a:lnTo>
                    <a:pt x="84" y="39"/>
                  </a:lnTo>
                  <a:lnTo>
                    <a:pt x="76" y="46"/>
                  </a:lnTo>
                  <a:lnTo>
                    <a:pt x="74" y="47"/>
                  </a:lnTo>
                  <a:lnTo>
                    <a:pt x="74" y="51"/>
                  </a:lnTo>
                  <a:lnTo>
                    <a:pt x="71" y="57"/>
                  </a:lnTo>
                  <a:lnTo>
                    <a:pt x="71" y="62"/>
                  </a:lnTo>
                  <a:lnTo>
                    <a:pt x="71" y="66"/>
                  </a:lnTo>
                  <a:lnTo>
                    <a:pt x="72" y="69"/>
                  </a:lnTo>
                  <a:lnTo>
                    <a:pt x="74" y="71"/>
                  </a:lnTo>
                  <a:lnTo>
                    <a:pt x="76" y="73"/>
                  </a:lnTo>
                  <a:lnTo>
                    <a:pt x="77" y="74"/>
                  </a:lnTo>
                  <a:lnTo>
                    <a:pt x="82" y="78"/>
                  </a:lnTo>
                  <a:lnTo>
                    <a:pt x="84" y="78"/>
                  </a:lnTo>
                  <a:lnTo>
                    <a:pt x="87" y="79"/>
                  </a:lnTo>
                  <a:lnTo>
                    <a:pt x="91" y="78"/>
                  </a:lnTo>
                  <a:lnTo>
                    <a:pt x="93" y="78"/>
                  </a:lnTo>
                  <a:lnTo>
                    <a:pt x="96" y="74"/>
                  </a:lnTo>
                  <a:lnTo>
                    <a:pt x="99" y="69"/>
                  </a:lnTo>
                  <a:lnTo>
                    <a:pt x="103" y="68"/>
                  </a:lnTo>
                  <a:lnTo>
                    <a:pt x="104" y="66"/>
                  </a:lnTo>
                  <a:lnTo>
                    <a:pt x="108" y="62"/>
                  </a:lnTo>
                  <a:lnTo>
                    <a:pt x="111" y="62"/>
                  </a:lnTo>
                  <a:lnTo>
                    <a:pt x="114" y="61"/>
                  </a:lnTo>
                  <a:lnTo>
                    <a:pt x="116" y="61"/>
                  </a:lnTo>
                  <a:lnTo>
                    <a:pt x="119" y="62"/>
                  </a:lnTo>
                  <a:lnTo>
                    <a:pt x="119" y="62"/>
                  </a:lnTo>
                  <a:lnTo>
                    <a:pt x="121" y="62"/>
                  </a:lnTo>
                  <a:lnTo>
                    <a:pt x="123" y="66"/>
                  </a:lnTo>
                  <a:lnTo>
                    <a:pt x="124" y="69"/>
                  </a:lnTo>
                  <a:lnTo>
                    <a:pt x="126" y="71"/>
                  </a:lnTo>
                  <a:lnTo>
                    <a:pt x="126" y="74"/>
                  </a:lnTo>
                  <a:lnTo>
                    <a:pt x="126" y="76"/>
                  </a:lnTo>
                  <a:lnTo>
                    <a:pt x="126" y="78"/>
                  </a:lnTo>
                  <a:lnTo>
                    <a:pt x="124" y="81"/>
                  </a:lnTo>
                  <a:lnTo>
                    <a:pt x="123" y="83"/>
                  </a:lnTo>
                  <a:lnTo>
                    <a:pt x="119" y="86"/>
                  </a:lnTo>
                  <a:lnTo>
                    <a:pt x="114" y="91"/>
                  </a:lnTo>
                  <a:lnTo>
                    <a:pt x="111" y="94"/>
                  </a:lnTo>
                  <a:lnTo>
                    <a:pt x="106" y="98"/>
                  </a:lnTo>
                  <a:lnTo>
                    <a:pt x="103" y="101"/>
                  </a:lnTo>
                  <a:lnTo>
                    <a:pt x="103" y="103"/>
                  </a:lnTo>
                  <a:lnTo>
                    <a:pt x="101" y="104"/>
                  </a:lnTo>
                  <a:lnTo>
                    <a:pt x="101" y="113"/>
                  </a:lnTo>
                  <a:lnTo>
                    <a:pt x="99" y="125"/>
                  </a:lnTo>
                  <a:lnTo>
                    <a:pt x="101" y="138"/>
                  </a:lnTo>
                  <a:lnTo>
                    <a:pt x="103" y="150"/>
                  </a:lnTo>
                  <a:lnTo>
                    <a:pt x="104" y="162"/>
                  </a:lnTo>
                  <a:lnTo>
                    <a:pt x="104" y="167"/>
                  </a:lnTo>
                  <a:lnTo>
                    <a:pt x="108" y="170"/>
                  </a:lnTo>
                  <a:lnTo>
                    <a:pt x="109" y="173"/>
                  </a:lnTo>
                  <a:lnTo>
                    <a:pt x="111" y="175"/>
                  </a:lnTo>
                  <a:lnTo>
                    <a:pt x="114" y="177"/>
                  </a:lnTo>
                  <a:lnTo>
                    <a:pt x="118" y="178"/>
                  </a:lnTo>
                  <a:lnTo>
                    <a:pt x="119" y="182"/>
                  </a:lnTo>
                  <a:lnTo>
                    <a:pt x="121" y="185"/>
                  </a:lnTo>
                  <a:lnTo>
                    <a:pt x="121" y="187"/>
                  </a:lnTo>
                  <a:lnTo>
                    <a:pt x="121" y="190"/>
                  </a:lnTo>
                  <a:lnTo>
                    <a:pt x="121" y="194"/>
                  </a:lnTo>
                  <a:lnTo>
                    <a:pt x="119" y="197"/>
                  </a:lnTo>
                  <a:lnTo>
                    <a:pt x="116" y="199"/>
                  </a:lnTo>
                  <a:lnTo>
                    <a:pt x="116" y="200"/>
                  </a:lnTo>
                  <a:lnTo>
                    <a:pt x="113" y="200"/>
                  </a:lnTo>
                  <a:lnTo>
                    <a:pt x="111" y="202"/>
                  </a:lnTo>
                  <a:lnTo>
                    <a:pt x="108" y="200"/>
                  </a:lnTo>
                  <a:lnTo>
                    <a:pt x="104" y="200"/>
                  </a:lnTo>
                  <a:lnTo>
                    <a:pt x="103" y="200"/>
                  </a:lnTo>
                  <a:lnTo>
                    <a:pt x="99" y="202"/>
                  </a:lnTo>
                  <a:lnTo>
                    <a:pt x="96" y="205"/>
                  </a:lnTo>
                  <a:lnTo>
                    <a:pt x="94" y="209"/>
                  </a:lnTo>
                  <a:lnTo>
                    <a:pt x="93" y="210"/>
                  </a:lnTo>
                  <a:lnTo>
                    <a:pt x="94" y="214"/>
                  </a:lnTo>
                  <a:lnTo>
                    <a:pt x="96" y="219"/>
                  </a:lnTo>
                  <a:lnTo>
                    <a:pt x="99" y="224"/>
                  </a:lnTo>
                  <a:lnTo>
                    <a:pt x="103" y="227"/>
                  </a:lnTo>
                  <a:lnTo>
                    <a:pt x="104" y="231"/>
                  </a:lnTo>
                  <a:lnTo>
                    <a:pt x="104" y="236"/>
                  </a:lnTo>
                  <a:lnTo>
                    <a:pt x="103" y="236"/>
                  </a:lnTo>
                  <a:lnTo>
                    <a:pt x="103" y="237"/>
                  </a:lnTo>
                  <a:lnTo>
                    <a:pt x="99" y="241"/>
                  </a:lnTo>
                  <a:lnTo>
                    <a:pt x="96" y="241"/>
                  </a:lnTo>
                  <a:lnTo>
                    <a:pt x="94" y="242"/>
                  </a:lnTo>
                  <a:lnTo>
                    <a:pt x="91" y="241"/>
                  </a:lnTo>
                  <a:lnTo>
                    <a:pt x="89" y="241"/>
                  </a:lnTo>
                  <a:lnTo>
                    <a:pt x="87" y="237"/>
                  </a:lnTo>
                  <a:lnTo>
                    <a:pt x="82" y="232"/>
                  </a:lnTo>
                  <a:lnTo>
                    <a:pt x="77" y="227"/>
                  </a:lnTo>
                  <a:lnTo>
                    <a:pt x="76" y="225"/>
                  </a:lnTo>
                  <a:lnTo>
                    <a:pt x="72" y="224"/>
                  </a:lnTo>
                  <a:lnTo>
                    <a:pt x="71" y="222"/>
                  </a:lnTo>
                  <a:lnTo>
                    <a:pt x="67" y="222"/>
                  </a:lnTo>
                  <a:lnTo>
                    <a:pt x="64" y="222"/>
                  </a:lnTo>
                  <a:lnTo>
                    <a:pt x="59" y="224"/>
                  </a:lnTo>
                  <a:lnTo>
                    <a:pt x="57" y="224"/>
                  </a:lnTo>
                  <a:lnTo>
                    <a:pt x="56" y="225"/>
                  </a:lnTo>
                  <a:lnTo>
                    <a:pt x="54" y="229"/>
                  </a:lnTo>
                  <a:lnTo>
                    <a:pt x="50" y="232"/>
                  </a:lnTo>
                  <a:lnTo>
                    <a:pt x="50" y="236"/>
                  </a:lnTo>
                  <a:lnTo>
                    <a:pt x="47" y="239"/>
                  </a:lnTo>
                  <a:lnTo>
                    <a:pt x="45" y="241"/>
                  </a:lnTo>
                  <a:lnTo>
                    <a:pt x="44" y="242"/>
                  </a:lnTo>
                  <a:lnTo>
                    <a:pt x="42" y="244"/>
                  </a:lnTo>
                  <a:lnTo>
                    <a:pt x="35" y="244"/>
                  </a:lnTo>
                  <a:lnTo>
                    <a:pt x="30" y="242"/>
                  </a:lnTo>
                  <a:lnTo>
                    <a:pt x="25" y="242"/>
                  </a:lnTo>
                  <a:lnTo>
                    <a:pt x="22" y="244"/>
                  </a:lnTo>
                  <a:lnTo>
                    <a:pt x="19" y="244"/>
                  </a:lnTo>
                  <a:lnTo>
                    <a:pt x="15" y="246"/>
                  </a:lnTo>
                  <a:lnTo>
                    <a:pt x="14" y="249"/>
                  </a:lnTo>
                  <a:lnTo>
                    <a:pt x="10" y="251"/>
                  </a:lnTo>
                  <a:lnTo>
                    <a:pt x="8" y="254"/>
                  </a:lnTo>
                  <a:lnTo>
                    <a:pt x="5" y="256"/>
                  </a:lnTo>
                  <a:lnTo>
                    <a:pt x="3" y="256"/>
                  </a:lnTo>
                  <a:lnTo>
                    <a:pt x="0" y="256"/>
                  </a:lnTo>
                </a:path>
              </a:pathLst>
            </a:custGeom>
            <a:noFill/>
            <a:ln w="3240">
              <a:solidFill>
                <a:srgbClr val="C32D9B"/>
              </a:solidFill>
              <a:round/>
              <a:headEnd/>
              <a:tailEnd/>
            </a:ln>
            <a:effectLst/>
          </p:spPr>
          <p:txBody>
            <a:bodyPr wrap="none" anchor="ctr"/>
            <a:lstStyle/>
            <a:p>
              <a:pPr>
                <a:defRPr/>
              </a:pPr>
              <a:endParaRPr lang="de-AT"/>
            </a:p>
          </p:txBody>
        </p:sp>
        <p:sp>
          <p:nvSpPr>
            <p:cNvPr id="4" name="Freeform 6"/>
            <p:cNvSpPr>
              <a:spLocks noChangeArrowheads="1"/>
            </p:cNvSpPr>
            <p:nvPr/>
          </p:nvSpPr>
          <p:spPr bwMode="auto">
            <a:xfrm>
              <a:off x="5653" y="3997"/>
              <a:ext cx="24" cy="27"/>
            </a:xfrm>
            <a:custGeom>
              <a:avLst/>
              <a:gdLst/>
              <a:ahLst/>
              <a:cxnLst>
                <a:cxn ang="0">
                  <a:pos x="16" y="32"/>
                </a:cxn>
                <a:cxn ang="0">
                  <a:pos x="13" y="31"/>
                </a:cxn>
                <a:cxn ang="0">
                  <a:pos x="10" y="29"/>
                </a:cxn>
                <a:cxn ang="0">
                  <a:pos x="6" y="29"/>
                </a:cxn>
                <a:cxn ang="0">
                  <a:pos x="5" y="25"/>
                </a:cxn>
                <a:cxn ang="0">
                  <a:pos x="3" y="24"/>
                </a:cxn>
                <a:cxn ang="0">
                  <a:pos x="1" y="20"/>
                </a:cxn>
                <a:cxn ang="0">
                  <a:pos x="0" y="17"/>
                </a:cxn>
                <a:cxn ang="0">
                  <a:pos x="0" y="15"/>
                </a:cxn>
                <a:cxn ang="0">
                  <a:pos x="0" y="12"/>
                </a:cxn>
                <a:cxn ang="0">
                  <a:pos x="1" y="9"/>
                </a:cxn>
                <a:cxn ang="0">
                  <a:pos x="3" y="7"/>
                </a:cxn>
                <a:cxn ang="0">
                  <a:pos x="5" y="5"/>
                </a:cxn>
                <a:cxn ang="0">
                  <a:pos x="6" y="2"/>
                </a:cxn>
                <a:cxn ang="0">
                  <a:pos x="10" y="2"/>
                </a:cxn>
                <a:cxn ang="0">
                  <a:pos x="13" y="0"/>
                </a:cxn>
                <a:cxn ang="0">
                  <a:pos x="16" y="0"/>
                </a:cxn>
                <a:cxn ang="0">
                  <a:pos x="18" y="2"/>
                </a:cxn>
                <a:cxn ang="0">
                  <a:pos x="21" y="2"/>
                </a:cxn>
                <a:cxn ang="0">
                  <a:pos x="23" y="4"/>
                </a:cxn>
                <a:cxn ang="0">
                  <a:pos x="26" y="5"/>
                </a:cxn>
                <a:cxn ang="0">
                  <a:pos x="28" y="9"/>
                </a:cxn>
                <a:cxn ang="0">
                  <a:pos x="28" y="12"/>
                </a:cxn>
                <a:cxn ang="0">
                  <a:pos x="30" y="14"/>
                </a:cxn>
                <a:cxn ang="0">
                  <a:pos x="30" y="17"/>
                </a:cxn>
                <a:cxn ang="0">
                  <a:pos x="30" y="20"/>
                </a:cxn>
                <a:cxn ang="0">
                  <a:pos x="28" y="24"/>
                </a:cxn>
                <a:cxn ang="0">
                  <a:pos x="28" y="25"/>
                </a:cxn>
                <a:cxn ang="0">
                  <a:pos x="26" y="27"/>
                </a:cxn>
                <a:cxn ang="0">
                  <a:pos x="23" y="29"/>
                </a:cxn>
                <a:cxn ang="0">
                  <a:pos x="20" y="31"/>
                </a:cxn>
                <a:cxn ang="0">
                  <a:pos x="18" y="31"/>
                </a:cxn>
                <a:cxn ang="0">
                  <a:pos x="16" y="32"/>
                </a:cxn>
              </a:cxnLst>
              <a:rect l="0" t="0" r="r" b="b"/>
              <a:pathLst>
                <a:path w="30" h="32">
                  <a:moveTo>
                    <a:pt x="16" y="32"/>
                  </a:moveTo>
                  <a:lnTo>
                    <a:pt x="13" y="31"/>
                  </a:lnTo>
                  <a:lnTo>
                    <a:pt x="10" y="29"/>
                  </a:lnTo>
                  <a:lnTo>
                    <a:pt x="6" y="29"/>
                  </a:lnTo>
                  <a:lnTo>
                    <a:pt x="5" y="25"/>
                  </a:lnTo>
                  <a:lnTo>
                    <a:pt x="3" y="24"/>
                  </a:lnTo>
                  <a:lnTo>
                    <a:pt x="1" y="20"/>
                  </a:lnTo>
                  <a:lnTo>
                    <a:pt x="0" y="17"/>
                  </a:lnTo>
                  <a:lnTo>
                    <a:pt x="0" y="15"/>
                  </a:lnTo>
                  <a:lnTo>
                    <a:pt x="0" y="12"/>
                  </a:lnTo>
                  <a:lnTo>
                    <a:pt x="1" y="9"/>
                  </a:lnTo>
                  <a:lnTo>
                    <a:pt x="3" y="7"/>
                  </a:lnTo>
                  <a:lnTo>
                    <a:pt x="5" y="5"/>
                  </a:lnTo>
                  <a:lnTo>
                    <a:pt x="6" y="2"/>
                  </a:lnTo>
                  <a:lnTo>
                    <a:pt x="10" y="2"/>
                  </a:lnTo>
                  <a:lnTo>
                    <a:pt x="13" y="0"/>
                  </a:lnTo>
                  <a:lnTo>
                    <a:pt x="16" y="0"/>
                  </a:lnTo>
                  <a:lnTo>
                    <a:pt x="18" y="2"/>
                  </a:lnTo>
                  <a:lnTo>
                    <a:pt x="21" y="2"/>
                  </a:lnTo>
                  <a:lnTo>
                    <a:pt x="23" y="4"/>
                  </a:lnTo>
                  <a:lnTo>
                    <a:pt x="26" y="5"/>
                  </a:lnTo>
                  <a:lnTo>
                    <a:pt x="28" y="9"/>
                  </a:lnTo>
                  <a:lnTo>
                    <a:pt x="28" y="12"/>
                  </a:lnTo>
                  <a:lnTo>
                    <a:pt x="30" y="14"/>
                  </a:lnTo>
                  <a:lnTo>
                    <a:pt x="30" y="17"/>
                  </a:lnTo>
                  <a:lnTo>
                    <a:pt x="30" y="20"/>
                  </a:lnTo>
                  <a:lnTo>
                    <a:pt x="28" y="24"/>
                  </a:lnTo>
                  <a:lnTo>
                    <a:pt x="28" y="25"/>
                  </a:lnTo>
                  <a:lnTo>
                    <a:pt x="26" y="27"/>
                  </a:lnTo>
                  <a:lnTo>
                    <a:pt x="23" y="29"/>
                  </a:lnTo>
                  <a:lnTo>
                    <a:pt x="20" y="31"/>
                  </a:lnTo>
                  <a:lnTo>
                    <a:pt x="18" y="31"/>
                  </a:lnTo>
                  <a:lnTo>
                    <a:pt x="16" y="32"/>
                  </a:lnTo>
                  <a:close/>
                </a:path>
              </a:pathLst>
            </a:custGeom>
            <a:solidFill>
              <a:srgbClr val="C32D9B"/>
            </a:solidFill>
            <a:ln w="9525">
              <a:noFill/>
              <a:round/>
              <a:headEnd/>
              <a:tailEnd/>
            </a:ln>
            <a:effectLst/>
          </p:spPr>
          <p:txBody>
            <a:bodyPr wrap="none" anchor="ctr"/>
            <a:lstStyle/>
            <a:p>
              <a:pPr>
                <a:defRPr/>
              </a:pPr>
              <a:endParaRPr lang="de-AT"/>
            </a:p>
          </p:txBody>
        </p:sp>
        <p:sp>
          <p:nvSpPr>
            <p:cNvPr id="1031" name="Freeform 7"/>
            <p:cNvSpPr>
              <a:spLocks noChangeArrowheads="1"/>
            </p:cNvSpPr>
            <p:nvPr/>
          </p:nvSpPr>
          <p:spPr bwMode="auto">
            <a:xfrm>
              <a:off x="5653" y="3997"/>
              <a:ext cx="24" cy="27"/>
            </a:xfrm>
            <a:custGeom>
              <a:avLst/>
              <a:gdLst/>
              <a:ahLst/>
              <a:cxnLst>
                <a:cxn ang="0">
                  <a:pos x="16" y="32"/>
                </a:cxn>
                <a:cxn ang="0">
                  <a:pos x="13" y="31"/>
                </a:cxn>
                <a:cxn ang="0">
                  <a:pos x="10" y="29"/>
                </a:cxn>
                <a:cxn ang="0">
                  <a:pos x="6" y="29"/>
                </a:cxn>
                <a:cxn ang="0">
                  <a:pos x="5" y="25"/>
                </a:cxn>
                <a:cxn ang="0">
                  <a:pos x="3" y="24"/>
                </a:cxn>
                <a:cxn ang="0">
                  <a:pos x="1" y="20"/>
                </a:cxn>
                <a:cxn ang="0">
                  <a:pos x="0" y="17"/>
                </a:cxn>
                <a:cxn ang="0">
                  <a:pos x="0" y="15"/>
                </a:cxn>
                <a:cxn ang="0">
                  <a:pos x="0" y="12"/>
                </a:cxn>
                <a:cxn ang="0">
                  <a:pos x="1" y="9"/>
                </a:cxn>
                <a:cxn ang="0">
                  <a:pos x="3" y="7"/>
                </a:cxn>
                <a:cxn ang="0">
                  <a:pos x="5" y="5"/>
                </a:cxn>
                <a:cxn ang="0">
                  <a:pos x="6" y="2"/>
                </a:cxn>
                <a:cxn ang="0">
                  <a:pos x="10" y="2"/>
                </a:cxn>
                <a:cxn ang="0">
                  <a:pos x="13" y="0"/>
                </a:cxn>
                <a:cxn ang="0">
                  <a:pos x="16" y="0"/>
                </a:cxn>
                <a:cxn ang="0">
                  <a:pos x="18" y="2"/>
                </a:cxn>
                <a:cxn ang="0">
                  <a:pos x="21" y="2"/>
                </a:cxn>
                <a:cxn ang="0">
                  <a:pos x="23" y="4"/>
                </a:cxn>
                <a:cxn ang="0">
                  <a:pos x="26" y="5"/>
                </a:cxn>
                <a:cxn ang="0">
                  <a:pos x="28" y="9"/>
                </a:cxn>
                <a:cxn ang="0">
                  <a:pos x="28" y="12"/>
                </a:cxn>
                <a:cxn ang="0">
                  <a:pos x="30" y="14"/>
                </a:cxn>
                <a:cxn ang="0">
                  <a:pos x="30" y="17"/>
                </a:cxn>
                <a:cxn ang="0">
                  <a:pos x="30" y="20"/>
                </a:cxn>
                <a:cxn ang="0">
                  <a:pos x="28" y="24"/>
                </a:cxn>
                <a:cxn ang="0">
                  <a:pos x="28" y="25"/>
                </a:cxn>
                <a:cxn ang="0">
                  <a:pos x="26" y="27"/>
                </a:cxn>
                <a:cxn ang="0">
                  <a:pos x="23" y="29"/>
                </a:cxn>
                <a:cxn ang="0">
                  <a:pos x="20" y="31"/>
                </a:cxn>
                <a:cxn ang="0">
                  <a:pos x="18" y="31"/>
                </a:cxn>
                <a:cxn ang="0">
                  <a:pos x="16" y="32"/>
                </a:cxn>
              </a:cxnLst>
              <a:rect l="0" t="0" r="r" b="b"/>
              <a:pathLst>
                <a:path w="30" h="32">
                  <a:moveTo>
                    <a:pt x="16" y="32"/>
                  </a:moveTo>
                  <a:lnTo>
                    <a:pt x="13" y="31"/>
                  </a:lnTo>
                  <a:lnTo>
                    <a:pt x="10" y="29"/>
                  </a:lnTo>
                  <a:lnTo>
                    <a:pt x="6" y="29"/>
                  </a:lnTo>
                  <a:lnTo>
                    <a:pt x="5" y="25"/>
                  </a:lnTo>
                  <a:lnTo>
                    <a:pt x="3" y="24"/>
                  </a:lnTo>
                  <a:lnTo>
                    <a:pt x="1" y="20"/>
                  </a:lnTo>
                  <a:lnTo>
                    <a:pt x="0" y="17"/>
                  </a:lnTo>
                  <a:lnTo>
                    <a:pt x="0" y="15"/>
                  </a:lnTo>
                  <a:lnTo>
                    <a:pt x="0" y="12"/>
                  </a:lnTo>
                  <a:lnTo>
                    <a:pt x="1" y="9"/>
                  </a:lnTo>
                  <a:lnTo>
                    <a:pt x="3" y="7"/>
                  </a:lnTo>
                  <a:lnTo>
                    <a:pt x="5" y="5"/>
                  </a:lnTo>
                  <a:lnTo>
                    <a:pt x="6" y="2"/>
                  </a:lnTo>
                  <a:lnTo>
                    <a:pt x="10" y="2"/>
                  </a:lnTo>
                  <a:lnTo>
                    <a:pt x="13" y="0"/>
                  </a:lnTo>
                  <a:lnTo>
                    <a:pt x="16" y="0"/>
                  </a:lnTo>
                  <a:lnTo>
                    <a:pt x="18" y="2"/>
                  </a:lnTo>
                  <a:lnTo>
                    <a:pt x="21" y="2"/>
                  </a:lnTo>
                  <a:lnTo>
                    <a:pt x="23" y="4"/>
                  </a:lnTo>
                  <a:lnTo>
                    <a:pt x="26" y="5"/>
                  </a:lnTo>
                  <a:lnTo>
                    <a:pt x="28" y="9"/>
                  </a:lnTo>
                  <a:lnTo>
                    <a:pt x="28" y="12"/>
                  </a:lnTo>
                  <a:lnTo>
                    <a:pt x="30" y="14"/>
                  </a:lnTo>
                  <a:lnTo>
                    <a:pt x="30" y="17"/>
                  </a:lnTo>
                  <a:lnTo>
                    <a:pt x="30" y="20"/>
                  </a:lnTo>
                  <a:lnTo>
                    <a:pt x="28" y="24"/>
                  </a:lnTo>
                  <a:lnTo>
                    <a:pt x="28" y="25"/>
                  </a:lnTo>
                  <a:lnTo>
                    <a:pt x="26" y="27"/>
                  </a:lnTo>
                  <a:lnTo>
                    <a:pt x="23" y="29"/>
                  </a:lnTo>
                  <a:lnTo>
                    <a:pt x="20" y="31"/>
                  </a:lnTo>
                  <a:lnTo>
                    <a:pt x="18" y="31"/>
                  </a:lnTo>
                  <a:lnTo>
                    <a:pt x="16" y="32"/>
                  </a:lnTo>
                </a:path>
              </a:pathLst>
            </a:custGeom>
            <a:noFill/>
            <a:ln w="3240">
              <a:solidFill>
                <a:srgbClr val="C32D9B"/>
              </a:solidFill>
              <a:round/>
              <a:headEnd/>
              <a:tailEnd/>
            </a:ln>
            <a:effectLst/>
          </p:spPr>
          <p:txBody>
            <a:bodyPr wrap="none" anchor="ctr"/>
            <a:lstStyle/>
            <a:p>
              <a:pPr>
                <a:defRPr/>
              </a:pPr>
              <a:endParaRPr lang="de-AT"/>
            </a:p>
          </p:txBody>
        </p:sp>
        <p:sp>
          <p:nvSpPr>
            <p:cNvPr id="1032" name="Freeform 8"/>
            <p:cNvSpPr>
              <a:spLocks noChangeArrowheads="1"/>
            </p:cNvSpPr>
            <p:nvPr/>
          </p:nvSpPr>
          <p:spPr bwMode="auto">
            <a:xfrm>
              <a:off x="5666" y="4004"/>
              <a:ext cx="9" cy="14"/>
            </a:xfrm>
            <a:custGeom>
              <a:avLst/>
              <a:gdLst/>
              <a:ahLst/>
              <a:cxnLst>
                <a:cxn ang="0">
                  <a:pos x="0" y="18"/>
                </a:cxn>
                <a:cxn ang="0">
                  <a:pos x="3" y="17"/>
                </a:cxn>
                <a:cxn ang="0">
                  <a:pos x="5" y="17"/>
                </a:cxn>
                <a:cxn ang="0">
                  <a:pos x="5" y="15"/>
                </a:cxn>
                <a:cxn ang="0">
                  <a:pos x="8" y="12"/>
                </a:cxn>
                <a:cxn ang="0">
                  <a:pos x="8" y="10"/>
                </a:cxn>
                <a:cxn ang="0">
                  <a:pos x="6" y="7"/>
                </a:cxn>
                <a:cxn ang="0">
                  <a:pos x="5" y="5"/>
                </a:cxn>
                <a:cxn ang="0">
                  <a:pos x="3" y="2"/>
                </a:cxn>
                <a:cxn ang="0">
                  <a:pos x="1" y="0"/>
                </a:cxn>
                <a:cxn ang="0">
                  <a:pos x="3" y="0"/>
                </a:cxn>
                <a:cxn ang="0">
                  <a:pos x="5" y="2"/>
                </a:cxn>
                <a:cxn ang="0">
                  <a:pos x="6" y="2"/>
                </a:cxn>
                <a:cxn ang="0">
                  <a:pos x="8" y="5"/>
                </a:cxn>
                <a:cxn ang="0">
                  <a:pos x="10" y="5"/>
                </a:cxn>
                <a:cxn ang="0">
                  <a:pos x="10" y="7"/>
                </a:cxn>
                <a:cxn ang="0">
                  <a:pos x="11" y="10"/>
                </a:cxn>
                <a:cxn ang="0">
                  <a:pos x="11" y="12"/>
                </a:cxn>
                <a:cxn ang="0">
                  <a:pos x="8" y="15"/>
                </a:cxn>
                <a:cxn ang="0">
                  <a:pos x="6" y="17"/>
                </a:cxn>
                <a:cxn ang="0">
                  <a:pos x="3" y="18"/>
                </a:cxn>
                <a:cxn ang="0">
                  <a:pos x="0" y="18"/>
                </a:cxn>
              </a:cxnLst>
              <a:rect l="0" t="0" r="r" b="b"/>
              <a:pathLst>
                <a:path w="11" h="18">
                  <a:moveTo>
                    <a:pt x="0" y="18"/>
                  </a:moveTo>
                  <a:lnTo>
                    <a:pt x="3" y="17"/>
                  </a:lnTo>
                  <a:lnTo>
                    <a:pt x="5" y="17"/>
                  </a:lnTo>
                  <a:lnTo>
                    <a:pt x="5" y="15"/>
                  </a:lnTo>
                  <a:lnTo>
                    <a:pt x="8" y="12"/>
                  </a:lnTo>
                  <a:lnTo>
                    <a:pt x="8" y="10"/>
                  </a:lnTo>
                  <a:lnTo>
                    <a:pt x="6" y="7"/>
                  </a:lnTo>
                  <a:lnTo>
                    <a:pt x="5" y="5"/>
                  </a:lnTo>
                  <a:lnTo>
                    <a:pt x="3" y="2"/>
                  </a:lnTo>
                  <a:lnTo>
                    <a:pt x="1" y="0"/>
                  </a:lnTo>
                  <a:lnTo>
                    <a:pt x="3" y="0"/>
                  </a:lnTo>
                  <a:lnTo>
                    <a:pt x="5" y="2"/>
                  </a:lnTo>
                  <a:lnTo>
                    <a:pt x="6" y="2"/>
                  </a:lnTo>
                  <a:lnTo>
                    <a:pt x="8" y="5"/>
                  </a:lnTo>
                  <a:lnTo>
                    <a:pt x="10" y="5"/>
                  </a:lnTo>
                  <a:lnTo>
                    <a:pt x="10" y="7"/>
                  </a:lnTo>
                  <a:lnTo>
                    <a:pt x="11" y="10"/>
                  </a:lnTo>
                  <a:lnTo>
                    <a:pt x="11" y="12"/>
                  </a:lnTo>
                  <a:lnTo>
                    <a:pt x="8" y="15"/>
                  </a:lnTo>
                  <a:lnTo>
                    <a:pt x="6" y="17"/>
                  </a:lnTo>
                  <a:lnTo>
                    <a:pt x="3" y="18"/>
                  </a:lnTo>
                  <a:lnTo>
                    <a:pt x="0" y="18"/>
                  </a:lnTo>
                  <a:close/>
                </a:path>
              </a:pathLst>
            </a:custGeom>
            <a:solidFill>
              <a:srgbClr val="FFFFFF"/>
            </a:solidFill>
            <a:ln w="9525">
              <a:noFill/>
              <a:round/>
              <a:headEnd/>
              <a:tailEnd/>
            </a:ln>
            <a:effectLst/>
          </p:spPr>
          <p:txBody>
            <a:bodyPr wrap="none" anchor="ctr"/>
            <a:lstStyle/>
            <a:p>
              <a:pPr>
                <a:defRPr/>
              </a:pPr>
              <a:endParaRPr lang="de-AT"/>
            </a:p>
          </p:txBody>
        </p:sp>
        <p:sp>
          <p:nvSpPr>
            <p:cNvPr id="5" name="Freeform 9"/>
            <p:cNvSpPr>
              <a:spLocks noChangeArrowheads="1"/>
            </p:cNvSpPr>
            <p:nvPr/>
          </p:nvSpPr>
          <p:spPr bwMode="auto">
            <a:xfrm>
              <a:off x="5547" y="4132"/>
              <a:ext cx="102" cy="85"/>
            </a:xfrm>
            <a:custGeom>
              <a:avLst/>
              <a:gdLst/>
              <a:ahLst/>
              <a:cxnLst>
                <a:cxn ang="0">
                  <a:pos x="29" y="99"/>
                </a:cxn>
                <a:cxn ang="0">
                  <a:pos x="34" y="104"/>
                </a:cxn>
                <a:cxn ang="0">
                  <a:pos x="41" y="106"/>
                </a:cxn>
                <a:cxn ang="0">
                  <a:pos x="49" y="104"/>
                </a:cxn>
                <a:cxn ang="0">
                  <a:pos x="56" y="99"/>
                </a:cxn>
                <a:cxn ang="0">
                  <a:pos x="58" y="99"/>
                </a:cxn>
                <a:cxn ang="0">
                  <a:pos x="64" y="101"/>
                </a:cxn>
                <a:cxn ang="0">
                  <a:pos x="69" y="99"/>
                </a:cxn>
                <a:cxn ang="0">
                  <a:pos x="81" y="93"/>
                </a:cxn>
                <a:cxn ang="0">
                  <a:pos x="88" y="84"/>
                </a:cxn>
                <a:cxn ang="0">
                  <a:pos x="95" y="81"/>
                </a:cxn>
                <a:cxn ang="0">
                  <a:pos x="101" y="83"/>
                </a:cxn>
                <a:cxn ang="0">
                  <a:pos x="110" y="83"/>
                </a:cxn>
                <a:cxn ang="0">
                  <a:pos x="115" y="79"/>
                </a:cxn>
                <a:cxn ang="0">
                  <a:pos x="115" y="76"/>
                </a:cxn>
                <a:cxn ang="0">
                  <a:pos x="115" y="73"/>
                </a:cxn>
                <a:cxn ang="0">
                  <a:pos x="118" y="69"/>
                </a:cxn>
                <a:cxn ang="0">
                  <a:pos x="123" y="64"/>
                </a:cxn>
                <a:cxn ang="0">
                  <a:pos x="125" y="61"/>
                </a:cxn>
                <a:cxn ang="0">
                  <a:pos x="126" y="54"/>
                </a:cxn>
                <a:cxn ang="0">
                  <a:pos x="121" y="41"/>
                </a:cxn>
                <a:cxn ang="0">
                  <a:pos x="120" y="34"/>
                </a:cxn>
                <a:cxn ang="0">
                  <a:pos x="120" y="14"/>
                </a:cxn>
                <a:cxn ang="0">
                  <a:pos x="118" y="5"/>
                </a:cxn>
                <a:cxn ang="0">
                  <a:pos x="115" y="22"/>
                </a:cxn>
                <a:cxn ang="0">
                  <a:pos x="113" y="39"/>
                </a:cxn>
                <a:cxn ang="0">
                  <a:pos x="113" y="52"/>
                </a:cxn>
                <a:cxn ang="0">
                  <a:pos x="111" y="57"/>
                </a:cxn>
                <a:cxn ang="0">
                  <a:pos x="106" y="64"/>
                </a:cxn>
                <a:cxn ang="0">
                  <a:pos x="101" y="69"/>
                </a:cxn>
                <a:cxn ang="0">
                  <a:pos x="98" y="71"/>
                </a:cxn>
                <a:cxn ang="0">
                  <a:pos x="95" y="69"/>
                </a:cxn>
                <a:cxn ang="0">
                  <a:pos x="88" y="69"/>
                </a:cxn>
                <a:cxn ang="0">
                  <a:pos x="81" y="79"/>
                </a:cxn>
                <a:cxn ang="0">
                  <a:pos x="73" y="84"/>
                </a:cxn>
                <a:cxn ang="0">
                  <a:pos x="69" y="84"/>
                </a:cxn>
                <a:cxn ang="0">
                  <a:pos x="58" y="84"/>
                </a:cxn>
                <a:cxn ang="0">
                  <a:pos x="53" y="86"/>
                </a:cxn>
                <a:cxn ang="0">
                  <a:pos x="46" y="91"/>
                </a:cxn>
                <a:cxn ang="0">
                  <a:pos x="41" y="93"/>
                </a:cxn>
                <a:cxn ang="0">
                  <a:pos x="32" y="93"/>
                </a:cxn>
                <a:cxn ang="0">
                  <a:pos x="27" y="91"/>
                </a:cxn>
                <a:cxn ang="0">
                  <a:pos x="17" y="89"/>
                </a:cxn>
                <a:cxn ang="0">
                  <a:pos x="7" y="91"/>
                </a:cxn>
                <a:cxn ang="0">
                  <a:pos x="11" y="93"/>
                </a:cxn>
                <a:cxn ang="0">
                  <a:pos x="26" y="98"/>
                </a:cxn>
              </a:cxnLst>
              <a:rect l="0" t="0" r="r" b="b"/>
              <a:pathLst>
                <a:path w="126" h="106">
                  <a:moveTo>
                    <a:pt x="26" y="98"/>
                  </a:moveTo>
                  <a:lnTo>
                    <a:pt x="29" y="99"/>
                  </a:lnTo>
                  <a:lnTo>
                    <a:pt x="29" y="101"/>
                  </a:lnTo>
                  <a:lnTo>
                    <a:pt x="34" y="104"/>
                  </a:lnTo>
                  <a:lnTo>
                    <a:pt x="37" y="104"/>
                  </a:lnTo>
                  <a:lnTo>
                    <a:pt x="41" y="106"/>
                  </a:lnTo>
                  <a:lnTo>
                    <a:pt x="46" y="104"/>
                  </a:lnTo>
                  <a:lnTo>
                    <a:pt x="49" y="104"/>
                  </a:lnTo>
                  <a:lnTo>
                    <a:pt x="53" y="103"/>
                  </a:lnTo>
                  <a:lnTo>
                    <a:pt x="56" y="99"/>
                  </a:lnTo>
                  <a:lnTo>
                    <a:pt x="58" y="99"/>
                  </a:lnTo>
                  <a:lnTo>
                    <a:pt x="58" y="99"/>
                  </a:lnTo>
                  <a:lnTo>
                    <a:pt x="63" y="101"/>
                  </a:lnTo>
                  <a:lnTo>
                    <a:pt x="64" y="101"/>
                  </a:lnTo>
                  <a:lnTo>
                    <a:pt x="66" y="101"/>
                  </a:lnTo>
                  <a:lnTo>
                    <a:pt x="69" y="99"/>
                  </a:lnTo>
                  <a:lnTo>
                    <a:pt x="74" y="98"/>
                  </a:lnTo>
                  <a:lnTo>
                    <a:pt x="81" y="93"/>
                  </a:lnTo>
                  <a:lnTo>
                    <a:pt x="86" y="89"/>
                  </a:lnTo>
                  <a:lnTo>
                    <a:pt x="88" y="84"/>
                  </a:lnTo>
                  <a:lnTo>
                    <a:pt x="93" y="81"/>
                  </a:lnTo>
                  <a:lnTo>
                    <a:pt x="95" y="81"/>
                  </a:lnTo>
                  <a:lnTo>
                    <a:pt x="96" y="81"/>
                  </a:lnTo>
                  <a:lnTo>
                    <a:pt x="101" y="83"/>
                  </a:lnTo>
                  <a:lnTo>
                    <a:pt x="106" y="84"/>
                  </a:lnTo>
                  <a:lnTo>
                    <a:pt x="110" y="83"/>
                  </a:lnTo>
                  <a:lnTo>
                    <a:pt x="111" y="81"/>
                  </a:lnTo>
                  <a:lnTo>
                    <a:pt x="115" y="79"/>
                  </a:lnTo>
                  <a:lnTo>
                    <a:pt x="115" y="78"/>
                  </a:lnTo>
                  <a:lnTo>
                    <a:pt x="115" y="76"/>
                  </a:lnTo>
                  <a:lnTo>
                    <a:pt x="115" y="76"/>
                  </a:lnTo>
                  <a:lnTo>
                    <a:pt x="115" y="73"/>
                  </a:lnTo>
                  <a:lnTo>
                    <a:pt x="116" y="71"/>
                  </a:lnTo>
                  <a:lnTo>
                    <a:pt x="118" y="69"/>
                  </a:lnTo>
                  <a:lnTo>
                    <a:pt x="121" y="66"/>
                  </a:lnTo>
                  <a:lnTo>
                    <a:pt x="123" y="64"/>
                  </a:lnTo>
                  <a:lnTo>
                    <a:pt x="125" y="62"/>
                  </a:lnTo>
                  <a:lnTo>
                    <a:pt x="125" y="61"/>
                  </a:lnTo>
                  <a:lnTo>
                    <a:pt x="126" y="57"/>
                  </a:lnTo>
                  <a:lnTo>
                    <a:pt x="126" y="54"/>
                  </a:lnTo>
                  <a:lnTo>
                    <a:pt x="125" y="49"/>
                  </a:lnTo>
                  <a:lnTo>
                    <a:pt x="121" y="41"/>
                  </a:lnTo>
                  <a:lnTo>
                    <a:pt x="121" y="37"/>
                  </a:lnTo>
                  <a:lnTo>
                    <a:pt x="120" y="34"/>
                  </a:lnTo>
                  <a:lnTo>
                    <a:pt x="120" y="24"/>
                  </a:lnTo>
                  <a:lnTo>
                    <a:pt x="120" y="14"/>
                  </a:lnTo>
                  <a:lnTo>
                    <a:pt x="120" y="0"/>
                  </a:lnTo>
                  <a:lnTo>
                    <a:pt x="118" y="5"/>
                  </a:lnTo>
                  <a:lnTo>
                    <a:pt x="115" y="15"/>
                  </a:lnTo>
                  <a:lnTo>
                    <a:pt x="115" y="22"/>
                  </a:lnTo>
                  <a:lnTo>
                    <a:pt x="113" y="31"/>
                  </a:lnTo>
                  <a:lnTo>
                    <a:pt x="113" y="39"/>
                  </a:lnTo>
                  <a:lnTo>
                    <a:pt x="113" y="49"/>
                  </a:lnTo>
                  <a:lnTo>
                    <a:pt x="113" y="52"/>
                  </a:lnTo>
                  <a:lnTo>
                    <a:pt x="113" y="56"/>
                  </a:lnTo>
                  <a:lnTo>
                    <a:pt x="111" y="57"/>
                  </a:lnTo>
                  <a:lnTo>
                    <a:pt x="110" y="61"/>
                  </a:lnTo>
                  <a:lnTo>
                    <a:pt x="106" y="64"/>
                  </a:lnTo>
                  <a:lnTo>
                    <a:pt x="101" y="69"/>
                  </a:lnTo>
                  <a:lnTo>
                    <a:pt x="101" y="69"/>
                  </a:lnTo>
                  <a:lnTo>
                    <a:pt x="101" y="69"/>
                  </a:lnTo>
                  <a:lnTo>
                    <a:pt x="98" y="71"/>
                  </a:lnTo>
                  <a:lnTo>
                    <a:pt x="96" y="69"/>
                  </a:lnTo>
                  <a:lnTo>
                    <a:pt x="95" y="69"/>
                  </a:lnTo>
                  <a:lnTo>
                    <a:pt x="89" y="69"/>
                  </a:lnTo>
                  <a:lnTo>
                    <a:pt x="88" y="69"/>
                  </a:lnTo>
                  <a:lnTo>
                    <a:pt x="86" y="71"/>
                  </a:lnTo>
                  <a:lnTo>
                    <a:pt x="81" y="79"/>
                  </a:lnTo>
                  <a:lnTo>
                    <a:pt x="76" y="83"/>
                  </a:lnTo>
                  <a:lnTo>
                    <a:pt x="73" y="84"/>
                  </a:lnTo>
                  <a:lnTo>
                    <a:pt x="71" y="84"/>
                  </a:lnTo>
                  <a:lnTo>
                    <a:pt x="69" y="84"/>
                  </a:lnTo>
                  <a:lnTo>
                    <a:pt x="66" y="84"/>
                  </a:lnTo>
                  <a:lnTo>
                    <a:pt x="58" y="84"/>
                  </a:lnTo>
                  <a:lnTo>
                    <a:pt x="54" y="86"/>
                  </a:lnTo>
                  <a:lnTo>
                    <a:pt x="53" y="86"/>
                  </a:lnTo>
                  <a:lnTo>
                    <a:pt x="49" y="88"/>
                  </a:lnTo>
                  <a:lnTo>
                    <a:pt x="46" y="91"/>
                  </a:lnTo>
                  <a:lnTo>
                    <a:pt x="42" y="93"/>
                  </a:lnTo>
                  <a:lnTo>
                    <a:pt x="41" y="93"/>
                  </a:lnTo>
                  <a:lnTo>
                    <a:pt x="37" y="93"/>
                  </a:lnTo>
                  <a:lnTo>
                    <a:pt x="32" y="93"/>
                  </a:lnTo>
                  <a:lnTo>
                    <a:pt x="31" y="93"/>
                  </a:lnTo>
                  <a:lnTo>
                    <a:pt x="27" y="91"/>
                  </a:lnTo>
                  <a:lnTo>
                    <a:pt x="21" y="91"/>
                  </a:lnTo>
                  <a:lnTo>
                    <a:pt x="17" y="89"/>
                  </a:lnTo>
                  <a:lnTo>
                    <a:pt x="12" y="91"/>
                  </a:lnTo>
                  <a:lnTo>
                    <a:pt x="7" y="91"/>
                  </a:lnTo>
                  <a:lnTo>
                    <a:pt x="0" y="93"/>
                  </a:lnTo>
                  <a:lnTo>
                    <a:pt x="11" y="93"/>
                  </a:lnTo>
                  <a:lnTo>
                    <a:pt x="16" y="94"/>
                  </a:lnTo>
                  <a:lnTo>
                    <a:pt x="26" y="98"/>
                  </a:lnTo>
                  <a:close/>
                </a:path>
              </a:pathLst>
            </a:custGeom>
            <a:solidFill>
              <a:srgbClr val="FFFFFF"/>
            </a:solidFill>
            <a:ln w="9525">
              <a:noFill/>
              <a:round/>
              <a:headEnd/>
              <a:tailEnd/>
            </a:ln>
            <a:effectLst/>
          </p:spPr>
          <p:txBody>
            <a:bodyPr wrap="none" anchor="ctr"/>
            <a:lstStyle/>
            <a:p>
              <a:pPr>
                <a:defRPr/>
              </a:pPr>
              <a:endParaRPr lang="de-AT"/>
            </a:p>
          </p:txBody>
        </p:sp>
        <p:sp>
          <p:nvSpPr>
            <p:cNvPr id="1034" name="Freeform 10"/>
            <p:cNvSpPr>
              <a:spLocks noChangeArrowheads="1"/>
            </p:cNvSpPr>
            <p:nvPr/>
          </p:nvSpPr>
          <p:spPr bwMode="auto">
            <a:xfrm>
              <a:off x="5682" y="4186"/>
              <a:ext cx="22" cy="21"/>
            </a:xfrm>
            <a:custGeom>
              <a:avLst/>
              <a:gdLst/>
              <a:ahLst/>
              <a:cxnLst>
                <a:cxn ang="0">
                  <a:pos x="12" y="27"/>
                </a:cxn>
                <a:cxn ang="0">
                  <a:pos x="11" y="27"/>
                </a:cxn>
                <a:cxn ang="0">
                  <a:pos x="7" y="27"/>
                </a:cxn>
                <a:cxn ang="0">
                  <a:pos x="4" y="23"/>
                </a:cxn>
                <a:cxn ang="0">
                  <a:pos x="2" y="22"/>
                </a:cxn>
                <a:cxn ang="0">
                  <a:pos x="2" y="18"/>
                </a:cxn>
                <a:cxn ang="0">
                  <a:pos x="0" y="17"/>
                </a:cxn>
                <a:cxn ang="0">
                  <a:pos x="0" y="13"/>
                </a:cxn>
                <a:cxn ang="0">
                  <a:pos x="0" y="12"/>
                </a:cxn>
                <a:cxn ang="0">
                  <a:pos x="2" y="8"/>
                </a:cxn>
                <a:cxn ang="0">
                  <a:pos x="4" y="3"/>
                </a:cxn>
                <a:cxn ang="0">
                  <a:pos x="7" y="3"/>
                </a:cxn>
                <a:cxn ang="0">
                  <a:pos x="9" y="2"/>
                </a:cxn>
                <a:cxn ang="0">
                  <a:pos x="12" y="0"/>
                </a:cxn>
                <a:cxn ang="0">
                  <a:pos x="14" y="0"/>
                </a:cxn>
                <a:cxn ang="0">
                  <a:pos x="17" y="0"/>
                </a:cxn>
                <a:cxn ang="0">
                  <a:pos x="19" y="2"/>
                </a:cxn>
                <a:cxn ang="0">
                  <a:pos x="24" y="5"/>
                </a:cxn>
                <a:cxn ang="0">
                  <a:pos x="26" y="7"/>
                </a:cxn>
                <a:cxn ang="0">
                  <a:pos x="27" y="10"/>
                </a:cxn>
                <a:cxn ang="0">
                  <a:pos x="27" y="12"/>
                </a:cxn>
                <a:cxn ang="0">
                  <a:pos x="27" y="15"/>
                </a:cxn>
                <a:cxn ang="0">
                  <a:pos x="27" y="18"/>
                </a:cxn>
                <a:cxn ang="0">
                  <a:pos x="26" y="20"/>
                </a:cxn>
                <a:cxn ang="0">
                  <a:pos x="24" y="25"/>
                </a:cxn>
                <a:cxn ang="0">
                  <a:pos x="21" y="25"/>
                </a:cxn>
                <a:cxn ang="0">
                  <a:pos x="19" y="27"/>
                </a:cxn>
                <a:cxn ang="0">
                  <a:pos x="16" y="27"/>
                </a:cxn>
                <a:cxn ang="0">
                  <a:pos x="12" y="27"/>
                </a:cxn>
              </a:cxnLst>
              <a:rect l="0" t="0" r="r" b="b"/>
              <a:pathLst>
                <a:path w="27" h="27">
                  <a:moveTo>
                    <a:pt x="12" y="27"/>
                  </a:moveTo>
                  <a:lnTo>
                    <a:pt x="11" y="27"/>
                  </a:lnTo>
                  <a:lnTo>
                    <a:pt x="7" y="27"/>
                  </a:lnTo>
                  <a:lnTo>
                    <a:pt x="4" y="23"/>
                  </a:lnTo>
                  <a:lnTo>
                    <a:pt x="2" y="22"/>
                  </a:lnTo>
                  <a:lnTo>
                    <a:pt x="2" y="18"/>
                  </a:lnTo>
                  <a:lnTo>
                    <a:pt x="0" y="17"/>
                  </a:lnTo>
                  <a:lnTo>
                    <a:pt x="0" y="13"/>
                  </a:lnTo>
                  <a:lnTo>
                    <a:pt x="0" y="12"/>
                  </a:lnTo>
                  <a:lnTo>
                    <a:pt x="2" y="8"/>
                  </a:lnTo>
                  <a:lnTo>
                    <a:pt x="4" y="3"/>
                  </a:lnTo>
                  <a:lnTo>
                    <a:pt x="7" y="3"/>
                  </a:lnTo>
                  <a:lnTo>
                    <a:pt x="9" y="2"/>
                  </a:lnTo>
                  <a:lnTo>
                    <a:pt x="12" y="0"/>
                  </a:lnTo>
                  <a:lnTo>
                    <a:pt x="14" y="0"/>
                  </a:lnTo>
                  <a:lnTo>
                    <a:pt x="17" y="0"/>
                  </a:lnTo>
                  <a:lnTo>
                    <a:pt x="19" y="2"/>
                  </a:lnTo>
                  <a:lnTo>
                    <a:pt x="24" y="5"/>
                  </a:lnTo>
                  <a:lnTo>
                    <a:pt x="26" y="7"/>
                  </a:lnTo>
                  <a:lnTo>
                    <a:pt x="27" y="10"/>
                  </a:lnTo>
                  <a:lnTo>
                    <a:pt x="27" y="12"/>
                  </a:lnTo>
                  <a:lnTo>
                    <a:pt x="27" y="15"/>
                  </a:lnTo>
                  <a:lnTo>
                    <a:pt x="27" y="18"/>
                  </a:lnTo>
                  <a:lnTo>
                    <a:pt x="26" y="20"/>
                  </a:lnTo>
                  <a:lnTo>
                    <a:pt x="24" y="25"/>
                  </a:lnTo>
                  <a:lnTo>
                    <a:pt x="21" y="25"/>
                  </a:lnTo>
                  <a:lnTo>
                    <a:pt x="19" y="27"/>
                  </a:lnTo>
                  <a:lnTo>
                    <a:pt x="16" y="27"/>
                  </a:lnTo>
                  <a:lnTo>
                    <a:pt x="12" y="27"/>
                  </a:lnTo>
                  <a:close/>
                </a:path>
              </a:pathLst>
            </a:custGeom>
            <a:solidFill>
              <a:srgbClr val="C32D9B"/>
            </a:solidFill>
            <a:ln w="9525">
              <a:noFill/>
              <a:round/>
              <a:headEnd/>
              <a:tailEnd/>
            </a:ln>
            <a:effectLst/>
          </p:spPr>
          <p:txBody>
            <a:bodyPr wrap="none" anchor="ctr"/>
            <a:lstStyle/>
            <a:p>
              <a:pPr>
                <a:defRPr/>
              </a:pPr>
              <a:endParaRPr lang="de-AT"/>
            </a:p>
          </p:txBody>
        </p:sp>
      </p:grpSp>
      <p:grpSp>
        <p:nvGrpSpPr>
          <p:cNvPr id="1028" name="Group 11"/>
          <p:cNvGrpSpPr>
            <a:grpSpLocks/>
          </p:cNvGrpSpPr>
          <p:nvPr/>
        </p:nvGrpSpPr>
        <p:grpSpPr bwMode="auto">
          <a:xfrm>
            <a:off x="8432800" y="160338"/>
            <a:ext cx="515938" cy="519112"/>
            <a:chOff x="5312" y="101"/>
            <a:chExt cx="325" cy="327"/>
          </a:xfrm>
        </p:grpSpPr>
        <p:sp>
          <p:nvSpPr>
            <p:cNvPr id="1036" name="Rectangle 12"/>
            <p:cNvSpPr>
              <a:spLocks noChangeArrowheads="1"/>
            </p:cNvSpPr>
            <p:nvPr/>
          </p:nvSpPr>
          <p:spPr bwMode="auto">
            <a:xfrm>
              <a:off x="5341" y="150"/>
              <a:ext cx="126" cy="32"/>
            </a:xfrm>
            <a:prstGeom prst="rect">
              <a:avLst/>
            </a:prstGeom>
            <a:solidFill>
              <a:srgbClr val="FFFFFF"/>
            </a:solidFill>
            <a:ln w="9525">
              <a:noFill/>
              <a:round/>
              <a:headEnd/>
              <a:tailEnd/>
            </a:ln>
            <a:effectLst/>
          </p:spPr>
          <p:txBody>
            <a:bodyPr wrap="none" anchor="ctr"/>
            <a:lstStyle/>
            <a:p>
              <a:pPr>
                <a:defRPr/>
              </a:pPr>
              <a:endParaRPr lang="de-AT"/>
            </a:p>
          </p:txBody>
        </p:sp>
        <p:sp>
          <p:nvSpPr>
            <p:cNvPr id="1037" name="Freeform 13"/>
            <p:cNvSpPr>
              <a:spLocks noChangeArrowheads="1"/>
            </p:cNvSpPr>
            <p:nvPr/>
          </p:nvSpPr>
          <p:spPr bwMode="auto">
            <a:xfrm>
              <a:off x="5477" y="150"/>
              <a:ext cx="57" cy="151"/>
            </a:xfrm>
            <a:custGeom>
              <a:avLst/>
              <a:gdLst/>
              <a:ahLst/>
              <a:cxnLst>
                <a:cxn ang="0">
                  <a:pos x="0" y="0"/>
                </a:cxn>
                <a:cxn ang="0">
                  <a:pos x="0" y="0"/>
                </a:cxn>
                <a:cxn ang="0">
                  <a:pos x="0" y="101"/>
                </a:cxn>
                <a:cxn ang="0">
                  <a:pos x="0" y="101"/>
                </a:cxn>
                <a:cxn ang="0">
                  <a:pos x="2" y="109"/>
                </a:cxn>
                <a:cxn ang="0">
                  <a:pos x="3" y="117"/>
                </a:cxn>
                <a:cxn ang="0">
                  <a:pos x="8" y="126"/>
                </a:cxn>
                <a:cxn ang="0">
                  <a:pos x="15" y="134"/>
                </a:cxn>
                <a:cxn ang="0">
                  <a:pos x="23" y="141"/>
                </a:cxn>
                <a:cxn ang="0">
                  <a:pos x="34" y="146"/>
                </a:cxn>
                <a:cxn ang="0">
                  <a:pos x="45" y="151"/>
                </a:cxn>
                <a:cxn ang="0">
                  <a:pos x="57" y="151"/>
                </a:cxn>
                <a:cxn ang="0">
                  <a:pos x="57" y="151"/>
                </a:cxn>
                <a:cxn ang="0">
                  <a:pos x="57" y="119"/>
                </a:cxn>
                <a:cxn ang="0">
                  <a:pos x="57" y="119"/>
                </a:cxn>
                <a:cxn ang="0">
                  <a:pos x="54" y="119"/>
                </a:cxn>
                <a:cxn ang="0">
                  <a:pos x="45" y="114"/>
                </a:cxn>
                <a:cxn ang="0">
                  <a:pos x="42" y="112"/>
                </a:cxn>
                <a:cxn ang="0">
                  <a:pos x="39" y="107"/>
                </a:cxn>
                <a:cxn ang="0">
                  <a:pos x="35" y="102"/>
                </a:cxn>
                <a:cxn ang="0">
                  <a:pos x="35" y="97"/>
                </a:cxn>
                <a:cxn ang="0">
                  <a:pos x="35" y="0"/>
                </a:cxn>
                <a:cxn ang="0">
                  <a:pos x="0" y="0"/>
                </a:cxn>
              </a:cxnLst>
              <a:rect l="0" t="0" r="r" b="b"/>
              <a:pathLst>
                <a:path w="57" h="151">
                  <a:moveTo>
                    <a:pt x="0" y="0"/>
                  </a:moveTo>
                  <a:lnTo>
                    <a:pt x="0" y="0"/>
                  </a:lnTo>
                  <a:lnTo>
                    <a:pt x="0" y="101"/>
                  </a:lnTo>
                  <a:lnTo>
                    <a:pt x="0" y="101"/>
                  </a:lnTo>
                  <a:lnTo>
                    <a:pt x="2" y="109"/>
                  </a:lnTo>
                  <a:lnTo>
                    <a:pt x="3" y="117"/>
                  </a:lnTo>
                  <a:lnTo>
                    <a:pt x="8" y="126"/>
                  </a:lnTo>
                  <a:lnTo>
                    <a:pt x="15" y="134"/>
                  </a:lnTo>
                  <a:lnTo>
                    <a:pt x="23" y="141"/>
                  </a:lnTo>
                  <a:lnTo>
                    <a:pt x="34" y="146"/>
                  </a:lnTo>
                  <a:lnTo>
                    <a:pt x="45" y="151"/>
                  </a:lnTo>
                  <a:lnTo>
                    <a:pt x="57" y="151"/>
                  </a:lnTo>
                  <a:lnTo>
                    <a:pt x="57" y="151"/>
                  </a:lnTo>
                  <a:lnTo>
                    <a:pt x="57" y="119"/>
                  </a:lnTo>
                  <a:lnTo>
                    <a:pt x="57" y="119"/>
                  </a:lnTo>
                  <a:lnTo>
                    <a:pt x="54" y="119"/>
                  </a:lnTo>
                  <a:lnTo>
                    <a:pt x="45" y="114"/>
                  </a:lnTo>
                  <a:lnTo>
                    <a:pt x="42" y="112"/>
                  </a:lnTo>
                  <a:lnTo>
                    <a:pt x="39" y="107"/>
                  </a:lnTo>
                  <a:lnTo>
                    <a:pt x="35" y="102"/>
                  </a:lnTo>
                  <a:lnTo>
                    <a:pt x="35" y="97"/>
                  </a:lnTo>
                  <a:lnTo>
                    <a:pt x="35" y="0"/>
                  </a:lnTo>
                  <a:lnTo>
                    <a:pt x="0" y="0"/>
                  </a:lnTo>
                  <a:close/>
                </a:path>
              </a:pathLst>
            </a:custGeom>
            <a:solidFill>
              <a:srgbClr val="FFFFFF"/>
            </a:solidFill>
            <a:ln w="9525">
              <a:noFill/>
              <a:round/>
              <a:headEnd/>
              <a:tailEnd/>
            </a:ln>
            <a:effectLst/>
          </p:spPr>
          <p:txBody>
            <a:bodyPr wrap="none" anchor="ctr"/>
            <a:lstStyle/>
            <a:p>
              <a:pPr>
                <a:defRPr/>
              </a:pPr>
              <a:endParaRPr lang="de-AT"/>
            </a:p>
          </p:txBody>
        </p:sp>
        <p:sp>
          <p:nvSpPr>
            <p:cNvPr id="1038" name="Freeform 14"/>
            <p:cNvSpPr>
              <a:spLocks noChangeArrowheads="1"/>
            </p:cNvSpPr>
            <p:nvPr/>
          </p:nvSpPr>
          <p:spPr bwMode="auto">
            <a:xfrm>
              <a:off x="5541" y="150"/>
              <a:ext cx="57" cy="151"/>
            </a:xfrm>
            <a:custGeom>
              <a:avLst/>
              <a:gdLst/>
              <a:ahLst/>
              <a:cxnLst>
                <a:cxn ang="0">
                  <a:pos x="57" y="0"/>
                </a:cxn>
                <a:cxn ang="0">
                  <a:pos x="57" y="0"/>
                </a:cxn>
                <a:cxn ang="0">
                  <a:pos x="57" y="101"/>
                </a:cxn>
                <a:cxn ang="0">
                  <a:pos x="57" y="101"/>
                </a:cxn>
                <a:cxn ang="0">
                  <a:pos x="57" y="109"/>
                </a:cxn>
                <a:cxn ang="0">
                  <a:pos x="54" y="117"/>
                </a:cxn>
                <a:cxn ang="0">
                  <a:pos x="49" y="126"/>
                </a:cxn>
                <a:cxn ang="0">
                  <a:pos x="42" y="134"/>
                </a:cxn>
                <a:cxn ang="0">
                  <a:pos x="33" y="141"/>
                </a:cxn>
                <a:cxn ang="0">
                  <a:pos x="23" y="146"/>
                </a:cxn>
                <a:cxn ang="0">
                  <a:pos x="13" y="151"/>
                </a:cxn>
                <a:cxn ang="0">
                  <a:pos x="0" y="151"/>
                </a:cxn>
                <a:cxn ang="0">
                  <a:pos x="0" y="151"/>
                </a:cxn>
                <a:cxn ang="0">
                  <a:pos x="0" y="119"/>
                </a:cxn>
                <a:cxn ang="0">
                  <a:pos x="0" y="119"/>
                </a:cxn>
                <a:cxn ang="0">
                  <a:pos x="3" y="119"/>
                </a:cxn>
                <a:cxn ang="0">
                  <a:pos x="12" y="114"/>
                </a:cxn>
                <a:cxn ang="0">
                  <a:pos x="15" y="112"/>
                </a:cxn>
                <a:cxn ang="0">
                  <a:pos x="18" y="107"/>
                </a:cxn>
                <a:cxn ang="0">
                  <a:pos x="22" y="102"/>
                </a:cxn>
                <a:cxn ang="0">
                  <a:pos x="22" y="97"/>
                </a:cxn>
                <a:cxn ang="0">
                  <a:pos x="22" y="0"/>
                </a:cxn>
                <a:cxn ang="0">
                  <a:pos x="57" y="0"/>
                </a:cxn>
              </a:cxnLst>
              <a:rect l="0" t="0" r="r" b="b"/>
              <a:pathLst>
                <a:path w="57" h="151">
                  <a:moveTo>
                    <a:pt x="57" y="0"/>
                  </a:moveTo>
                  <a:lnTo>
                    <a:pt x="57" y="0"/>
                  </a:lnTo>
                  <a:lnTo>
                    <a:pt x="57" y="101"/>
                  </a:lnTo>
                  <a:lnTo>
                    <a:pt x="57" y="101"/>
                  </a:lnTo>
                  <a:lnTo>
                    <a:pt x="57" y="109"/>
                  </a:lnTo>
                  <a:lnTo>
                    <a:pt x="54" y="117"/>
                  </a:lnTo>
                  <a:lnTo>
                    <a:pt x="49" y="126"/>
                  </a:lnTo>
                  <a:lnTo>
                    <a:pt x="42" y="134"/>
                  </a:lnTo>
                  <a:lnTo>
                    <a:pt x="33" y="141"/>
                  </a:lnTo>
                  <a:lnTo>
                    <a:pt x="23" y="146"/>
                  </a:lnTo>
                  <a:lnTo>
                    <a:pt x="13" y="151"/>
                  </a:lnTo>
                  <a:lnTo>
                    <a:pt x="0" y="151"/>
                  </a:lnTo>
                  <a:lnTo>
                    <a:pt x="0" y="151"/>
                  </a:lnTo>
                  <a:lnTo>
                    <a:pt x="0" y="119"/>
                  </a:lnTo>
                  <a:lnTo>
                    <a:pt x="0" y="119"/>
                  </a:lnTo>
                  <a:lnTo>
                    <a:pt x="3" y="119"/>
                  </a:lnTo>
                  <a:lnTo>
                    <a:pt x="12" y="114"/>
                  </a:lnTo>
                  <a:lnTo>
                    <a:pt x="15" y="112"/>
                  </a:lnTo>
                  <a:lnTo>
                    <a:pt x="18" y="107"/>
                  </a:lnTo>
                  <a:lnTo>
                    <a:pt x="22" y="102"/>
                  </a:lnTo>
                  <a:lnTo>
                    <a:pt x="22" y="97"/>
                  </a:lnTo>
                  <a:lnTo>
                    <a:pt x="22" y="0"/>
                  </a:lnTo>
                  <a:lnTo>
                    <a:pt x="57" y="0"/>
                  </a:lnTo>
                  <a:close/>
                </a:path>
              </a:pathLst>
            </a:custGeom>
            <a:solidFill>
              <a:srgbClr val="FFFFFF"/>
            </a:solidFill>
            <a:ln w="9525">
              <a:noFill/>
              <a:round/>
              <a:headEnd/>
              <a:tailEnd/>
            </a:ln>
            <a:effectLst/>
          </p:spPr>
          <p:txBody>
            <a:bodyPr wrap="none" anchor="ctr"/>
            <a:lstStyle/>
            <a:p>
              <a:pPr>
                <a:defRPr/>
              </a:pPr>
              <a:endParaRPr lang="de-AT"/>
            </a:p>
          </p:txBody>
        </p:sp>
        <p:sp>
          <p:nvSpPr>
            <p:cNvPr id="1039" name="Rectangle 15"/>
            <p:cNvSpPr>
              <a:spLocks noChangeArrowheads="1"/>
            </p:cNvSpPr>
            <p:nvPr/>
          </p:nvSpPr>
          <p:spPr bwMode="auto">
            <a:xfrm>
              <a:off x="5388" y="190"/>
              <a:ext cx="33" cy="113"/>
            </a:xfrm>
            <a:prstGeom prst="rect">
              <a:avLst/>
            </a:prstGeom>
            <a:solidFill>
              <a:srgbClr val="FFFFFF"/>
            </a:solidFill>
            <a:ln w="9525">
              <a:noFill/>
              <a:round/>
              <a:headEnd/>
              <a:tailEnd/>
            </a:ln>
            <a:effectLst/>
          </p:spPr>
          <p:txBody>
            <a:bodyPr wrap="none" anchor="ctr"/>
            <a:lstStyle/>
            <a:p>
              <a:pPr>
                <a:defRPr/>
              </a:pPr>
              <a:endParaRPr lang="de-AT"/>
            </a:p>
          </p:txBody>
        </p:sp>
        <p:sp>
          <p:nvSpPr>
            <p:cNvPr id="1040" name="Freeform 16"/>
            <p:cNvSpPr>
              <a:spLocks noChangeArrowheads="1"/>
            </p:cNvSpPr>
            <p:nvPr/>
          </p:nvSpPr>
          <p:spPr bwMode="auto">
            <a:xfrm>
              <a:off x="5312" y="101"/>
              <a:ext cx="326" cy="328"/>
            </a:xfrm>
            <a:custGeom>
              <a:avLst/>
              <a:gdLst/>
              <a:ahLst/>
              <a:cxnLst>
                <a:cxn ang="0">
                  <a:pos x="323" y="0"/>
                </a:cxn>
                <a:cxn ang="0">
                  <a:pos x="0" y="0"/>
                </a:cxn>
                <a:cxn ang="0">
                  <a:pos x="0" y="328"/>
                </a:cxn>
                <a:cxn ang="0">
                  <a:pos x="326" y="328"/>
                </a:cxn>
                <a:cxn ang="0">
                  <a:pos x="326" y="0"/>
                </a:cxn>
                <a:cxn ang="0">
                  <a:pos x="323" y="0"/>
                </a:cxn>
                <a:cxn ang="0">
                  <a:pos x="323" y="0"/>
                </a:cxn>
                <a:cxn ang="0">
                  <a:pos x="318" y="8"/>
                </a:cxn>
                <a:cxn ang="0">
                  <a:pos x="318" y="8"/>
                </a:cxn>
                <a:cxn ang="0">
                  <a:pos x="318" y="319"/>
                </a:cxn>
                <a:cxn ang="0">
                  <a:pos x="318" y="319"/>
                </a:cxn>
                <a:cxn ang="0">
                  <a:pos x="9" y="319"/>
                </a:cxn>
                <a:cxn ang="0">
                  <a:pos x="9" y="319"/>
                </a:cxn>
                <a:cxn ang="0">
                  <a:pos x="9" y="8"/>
                </a:cxn>
                <a:cxn ang="0">
                  <a:pos x="9" y="8"/>
                </a:cxn>
                <a:cxn ang="0">
                  <a:pos x="318" y="8"/>
                </a:cxn>
              </a:cxnLst>
              <a:rect l="0" t="0" r="r" b="b"/>
              <a:pathLst>
                <a:path w="326" h="328">
                  <a:moveTo>
                    <a:pt x="323" y="0"/>
                  </a:moveTo>
                  <a:lnTo>
                    <a:pt x="0" y="0"/>
                  </a:lnTo>
                  <a:lnTo>
                    <a:pt x="0" y="328"/>
                  </a:lnTo>
                  <a:lnTo>
                    <a:pt x="326" y="328"/>
                  </a:lnTo>
                  <a:lnTo>
                    <a:pt x="326" y="0"/>
                  </a:lnTo>
                  <a:lnTo>
                    <a:pt x="323" y="0"/>
                  </a:lnTo>
                  <a:lnTo>
                    <a:pt x="323" y="0"/>
                  </a:lnTo>
                  <a:close/>
                  <a:moveTo>
                    <a:pt x="318" y="8"/>
                  </a:moveTo>
                  <a:lnTo>
                    <a:pt x="318" y="8"/>
                  </a:lnTo>
                  <a:lnTo>
                    <a:pt x="318" y="319"/>
                  </a:lnTo>
                  <a:lnTo>
                    <a:pt x="318" y="319"/>
                  </a:lnTo>
                  <a:lnTo>
                    <a:pt x="9" y="319"/>
                  </a:lnTo>
                  <a:lnTo>
                    <a:pt x="9" y="319"/>
                  </a:lnTo>
                  <a:lnTo>
                    <a:pt x="9" y="8"/>
                  </a:lnTo>
                  <a:lnTo>
                    <a:pt x="9" y="8"/>
                  </a:lnTo>
                  <a:lnTo>
                    <a:pt x="318" y="8"/>
                  </a:lnTo>
                  <a:close/>
                </a:path>
              </a:pathLst>
            </a:custGeom>
            <a:solidFill>
              <a:srgbClr val="FFFFFF"/>
            </a:solidFill>
            <a:ln w="9525">
              <a:noFill/>
              <a:round/>
              <a:headEnd/>
              <a:tailEnd/>
            </a:ln>
            <a:effectLst/>
          </p:spPr>
          <p:txBody>
            <a:bodyPr wrap="none" anchor="ctr"/>
            <a:lstStyle/>
            <a:p>
              <a:pPr>
                <a:defRPr/>
              </a:pPr>
              <a:endParaRPr lang="de-AT"/>
            </a:p>
          </p:txBody>
        </p:sp>
        <p:sp>
          <p:nvSpPr>
            <p:cNvPr id="1041" name="Freeform 17"/>
            <p:cNvSpPr>
              <a:spLocks noChangeArrowheads="1"/>
            </p:cNvSpPr>
            <p:nvPr/>
          </p:nvSpPr>
          <p:spPr bwMode="auto">
            <a:xfrm>
              <a:off x="5339" y="358"/>
              <a:ext cx="40" cy="44"/>
            </a:xfrm>
            <a:custGeom>
              <a:avLst/>
              <a:gdLst/>
              <a:ahLst/>
              <a:cxnLst>
                <a:cxn ang="0">
                  <a:pos x="27" y="44"/>
                </a:cxn>
                <a:cxn ang="0">
                  <a:pos x="14" y="44"/>
                </a:cxn>
                <a:cxn ang="0">
                  <a:pos x="0" y="0"/>
                </a:cxn>
                <a:cxn ang="0">
                  <a:pos x="12" y="0"/>
                </a:cxn>
                <a:cxn ang="0">
                  <a:pos x="20" y="32"/>
                </a:cxn>
                <a:cxn ang="0">
                  <a:pos x="20" y="32"/>
                </a:cxn>
                <a:cxn ang="0">
                  <a:pos x="29" y="0"/>
                </a:cxn>
                <a:cxn ang="0">
                  <a:pos x="40" y="0"/>
                </a:cxn>
                <a:cxn ang="0">
                  <a:pos x="27" y="44"/>
                </a:cxn>
              </a:cxnLst>
              <a:rect l="0" t="0" r="r" b="b"/>
              <a:pathLst>
                <a:path w="40" h="44">
                  <a:moveTo>
                    <a:pt x="27" y="44"/>
                  </a:moveTo>
                  <a:lnTo>
                    <a:pt x="14" y="44"/>
                  </a:lnTo>
                  <a:lnTo>
                    <a:pt x="0" y="0"/>
                  </a:lnTo>
                  <a:lnTo>
                    <a:pt x="12" y="0"/>
                  </a:lnTo>
                  <a:lnTo>
                    <a:pt x="20" y="32"/>
                  </a:lnTo>
                  <a:lnTo>
                    <a:pt x="20" y="32"/>
                  </a:lnTo>
                  <a:lnTo>
                    <a:pt x="29" y="0"/>
                  </a:lnTo>
                  <a:lnTo>
                    <a:pt x="40" y="0"/>
                  </a:lnTo>
                  <a:lnTo>
                    <a:pt x="27" y="44"/>
                  </a:lnTo>
                  <a:close/>
                </a:path>
              </a:pathLst>
            </a:custGeom>
            <a:solidFill>
              <a:srgbClr val="FFFFFF"/>
            </a:solidFill>
            <a:ln w="9525">
              <a:noFill/>
              <a:round/>
              <a:headEnd/>
              <a:tailEnd/>
            </a:ln>
            <a:effectLst/>
          </p:spPr>
          <p:txBody>
            <a:bodyPr wrap="none" anchor="ctr"/>
            <a:lstStyle/>
            <a:p>
              <a:pPr>
                <a:defRPr/>
              </a:pPr>
              <a:endParaRPr lang="de-AT"/>
            </a:p>
          </p:txBody>
        </p:sp>
        <p:sp>
          <p:nvSpPr>
            <p:cNvPr id="1042" name="Rectangle 18"/>
            <p:cNvSpPr>
              <a:spLocks noChangeArrowheads="1"/>
            </p:cNvSpPr>
            <p:nvPr/>
          </p:nvSpPr>
          <p:spPr bwMode="auto">
            <a:xfrm>
              <a:off x="5391" y="358"/>
              <a:ext cx="12" cy="44"/>
            </a:xfrm>
            <a:prstGeom prst="rect">
              <a:avLst/>
            </a:prstGeom>
            <a:solidFill>
              <a:srgbClr val="FFFFFF"/>
            </a:solidFill>
            <a:ln w="9525">
              <a:noFill/>
              <a:round/>
              <a:headEnd/>
              <a:tailEnd/>
            </a:ln>
            <a:effectLst/>
          </p:spPr>
          <p:txBody>
            <a:bodyPr wrap="none" anchor="ctr"/>
            <a:lstStyle/>
            <a:p>
              <a:pPr>
                <a:defRPr/>
              </a:pPr>
              <a:endParaRPr lang="de-AT"/>
            </a:p>
          </p:txBody>
        </p:sp>
        <p:sp>
          <p:nvSpPr>
            <p:cNvPr id="1043" name="Freeform 19"/>
            <p:cNvSpPr>
              <a:spLocks noChangeArrowheads="1"/>
            </p:cNvSpPr>
            <p:nvPr/>
          </p:nvSpPr>
          <p:spPr bwMode="auto">
            <a:xfrm>
              <a:off x="5418" y="358"/>
              <a:ext cx="35" cy="44"/>
            </a:xfrm>
            <a:custGeom>
              <a:avLst/>
              <a:gdLst/>
              <a:ahLst/>
              <a:cxnLst>
                <a:cxn ang="0">
                  <a:pos x="0" y="0"/>
                </a:cxn>
                <a:cxn ang="0">
                  <a:pos x="35" y="0"/>
                </a:cxn>
                <a:cxn ang="0">
                  <a:pos x="35" y="9"/>
                </a:cxn>
                <a:cxn ang="0">
                  <a:pos x="12" y="9"/>
                </a:cxn>
                <a:cxn ang="0">
                  <a:pos x="12" y="17"/>
                </a:cxn>
                <a:cxn ang="0">
                  <a:pos x="34" y="17"/>
                </a:cxn>
                <a:cxn ang="0">
                  <a:pos x="34" y="25"/>
                </a:cxn>
                <a:cxn ang="0">
                  <a:pos x="12" y="25"/>
                </a:cxn>
                <a:cxn ang="0">
                  <a:pos x="12" y="34"/>
                </a:cxn>
                <a:cxn ang="0">
                  <a:pos x="35" y="34"/>
                </a:cxn>
                <a:cxn ang="0">
                  <a:pos x="35" y="44"/>
                </a:cxn>
                <a:cxn ang="0">
                  <a:pos x="0" y="44"/>
                </a:cxn>
                <a:cxn ang="0">
                  <a:pos x="0" y="0"/>
                </a:cxn>
              </a:cxnLst>
              <a:rect l="0" t="0" r="r" b="b"/>
              <a:pathLst>
                <a:path w="35" h="44">
                  <a:moveTo>
                    <a:pt x="0" y="0"/>
                  </a:moveTo>
                  <a:lnTo>
                    <a:pt x="35" y="0"/>
                  </a:lnTo>
                  <a:lnTo>
                    <a:pt x="35" y="9"/>
                  </a:lnTo>
                  <a:lnTo>
                    <a:pt x="12" y="9"/>
                  </a:lnTo>
                  <a:lnTo>
                    <a:pt x="12" y="17"/>
                  </a:lnTo>
                  <a:lnTo>
                    <a:pt x="34" y="17"/>
                  </a:lnTo>
                  <a:lnTo>
                    <a:pt x="34" y="25"/>
                  </a:lnTo>
                  <a:lnTo>
                    <a:pt x="12" y="25"/>
                  </a:lnTo>
                  <a:lnTo>
                    <a:pt x="12" y="34"/>
                  </a:lnTo>
                  <a:lnTo>
                    <a:pt x="35" y="34"/>
                  </a:lnTo>
                  <a:lnTo>
                    <a:pt x="35" y="44"/>
                  </a:lnTo>
                  <a:lnTo>
                    <a:pt x="0" y="44"/>
                  </a:lnTo>
                  <a:lnTo>
                    <a:pt x="0" y="0"/>
                  </a:lnTo>
                  <a:close/>
                </a:path>
              </a:pathLst>
            </a:custGeom>
            <a:solidFill>
              <a:srgbClr val="FFFFFF"/>
            </a:solidFill>
            <a:ln w="9525">
              <a:noFill/>
              <a:round/>
              <a:headEnd/>
              <a:tailEnd/>
            </a:ln>
            <a:effectLst/>
          </p:spPr>
          <p:txBody>
            <a:bodyPr wrap="none" anchor="ctr"/>
            <a:lstStyle/>
            <a:p>
              <a:pPr>
                <a:defRPr/>
              </a:pPr>
              <a:endParaRPr lang="de-AT"/>
            </a:p>
          </p:txBody>
        </p:sp>
        <p:sp>
          <p:nvSpPr>
            <p:cNvPr id="1044" name="Freeform 20"/>
            <p:cNvSpPr>
              <a:spLocks noChangeArrowheads="1"/>
            </p:cNvSpPr>
            <p:nvPr/>
          </p:nvSpPr>
          <p:spPr bwMode="auto">
            <a:xfrm>
              <a:off x="5467" y="358"/>
              <a:ext cx="37" cy="44"/>
            </a:xfrm>
            <a:custGeom>
              <a:avLst/>
              <a:gdLst/>
              <a:ahLst/>
              <a:cxnLst>
                <a:cxn ang="0">
                  <a:pos x="0" y="0"/>
                </a:cxn>
                <a:cxn ang="0">
                  <a:pos x="12" y="0"/>
                </a:cxn>
                <a:cxn ang="0">
                  <a:pos x="27" y="27"/>
                </a:cxn>
                <a:cxn ang="0">
                  <a:pos x="27" y="27"/>
                </a:cxn>
                <a:cxn ang="0">
                  <a:pos x="27" y="0"/>
                </a:cxn>
                <a:cxn ang="0">
                  <a:pos x="37" y="0"/>
                </a:cxn>
                <a:cxn ang="0">
                  <a:pos x="37" y="44"/>
                </a:cxn>
                <a:cxn ang="0">
                  <a:pos x="27" y="44"/>
                </a:cxn>
                <a:cxn ang="0">
                  <a:pos x="12" y="17"/>
                </a:cxn>
                <a:cxn ang="0">
                  <a:pos x="12" y="17"/>
                </a:cxn>
                <a:cxn ang="0">
                  <a:pos x="12" y="44"/>
                </a:cxn>
                <a:cxn ang="0">
                  <a:pos x="0" y="44"/>
                </a:cxn>
                <a:cxn ang="0">
                  <a:pos x="0" y="0"/>
                </a:cxn>
              </a:cxnLst>
              <a:rect l="0" t="0" r="r" b="b"/>
              <a:pathLst>
                <a:path w="37" h="44">
                  <a:moveTo>
                    <a:pt x="0" y="0"/>
                  </a:moveTo>
                  <a:lnTo>
                    <a:pt x="12" y="0"/>
                  </a:lnTo>
                  <a:lnTo>
                    <a:pt x="27" y="27"/>
                  </a:lnTo>
                  <a:lnTo>
                    <a:pt x="27" y="27"/>
                  </a:lnTo>
                  <a:lnTo>
                    <a:pt x="27" y="0"/>
                  </a:lnTo>
                  <a:lnTo>
                    <a:pt x="37" y="0"/>
                  </a:lnTo>
                  <a:lnTo>
                    <a:pt x="37" y="44"/>
                  </a:lnTo>
                  <a:lnTo>
                    <a:pt x="27" y="44"/>
                  </a:lnTo>
                  <a:lnTo>
                    <a:pt x="12" y="17"/>
                  </a:lnTo>
                  <a:lnTo>
                    <a:pt x="12" y="17"/>
                  </a:lnTo>
                  <a:lnTo>
                    <a:pt x="12" y="44"/>
                  </a:lnTo>
                  <a:lnTo>
                    <a:pt x="0" y="44"/>
                  </a:lnTo>
                  <a:lnTo>
                    <a:pt x="0" y="0"/>
                  </a:lnTo>
                  <a:close/>
                </a:path>
              </a:pathLst>
            </a:custGeom>
            <a:solidFill>
              <a:srgbClr val="FFFFFF"/>
            </a:solidFill>
            <a:ln w="9525">
              <a:noFill/>
              <a:round/>
              <a:headEnd/>
              <a:tailEnd/>
            </a:ln>
            <a:effectLst/>
          </p:spPr>
          <p:txBody>
            <a:bodyPr wrap="none" anchor="ctr"/>
            <a:lstStyle/>
            <a:p>
              <a:pPr>
                <a:defRPr/>
              </a:pPr>
              <a:endParaRPr lang="de-AT"/>
            </a:p>
          </p:txBody>
        </p:sp>
        <p:sp>
          <p:nvSpPr>
            <p:cNvPr id="1045" name="Freeform 21"/>
            <p:cNvSpPr>
              <a:spLocks noChangeArrowheads="1"/>
            </p:cNvSpPr>
            <p:nvPr/>
          </p:nvSpPr>
          <p:spPr bwMode="auto">
            <a:xfrm>
              <a:off x="5519" y="358"/>
              <a:ext cx="37" cy="44"/>
            </a:xfrm>
            <a:custGeom>
              <a:avLst/>
              <a:gdLst/>
              <a:ahLst/>
              <a:cxnLst>
                <a:cxn ang="0">
                  <a:pos x="0" y="0"/>
                </a:cxn>
                <a:cxn ang="0">
                  <a:pos x="12" y="0"/>
                </a:cxn>
                <a:cxn ang="0">
                  <a:pos x="27" y="27"/>
                </a:cxn>
                <a:cxn ang="0">
                  <a:pos x="27" y="27"/>
                </a:cxn>
                <a:cxn ang="0">
                  <a:pos x="27" y="0"/>
                </a:cxn>
                <a:cxn ang="0">
                  <a:pos x="37" y="0"/>
                </a:cxn>
                <a:cxn ang="0">
                  <a:pos x="37" y="44"/>
                </a:cxn>
                <a:cxn ang="0">
                  <a:pos x="25" y="44"/>
                </a:cxn>
                <a:cxn ang="0">
                  <a:pos x="12" y="15"/>
                </a:cxn>
                <a:cxn ang="0">
                  <a:pos x="10" y="15"/>
                </a:cxn>
                <a:cxn ang="0">
                  <a:pos x="10" y="44"/>
                </a:cxn>
                <a:cxn ang="0">
                  <a:pos x="0" y="44"/>
                </a:cxn>
                <a:cxn ang="0">
                  <a:pos x="0" y="0"/>
                </a:cxn>
              </a:cxnLst>
              <a:rect l="0" t="0" r="r" b="b"/>
              <a:pathLst>
                <a:path w="37" h="44">
                  <a:moveTo>
                    <a:pt x="0" y="0"/>
                  </a:moveTo>
                  <a:lnTo>
                    <a:pt x="12" y="0"/>
                  </a:lnTo>
                  <a:lnTo>
                    <a:pt x="27" y="27"/>
                  </a:lnTo>
                  <a:lnTo>
                    <a:pt x="27" y="27"/>
                  </a:lnTo>
                  <a:lnTo>
                    <a:pt x="27" y="0"/>
                  </a:lnTo>
                  <a:lnTo>
                    <a:pt x="37" y="0"/>
                  </a:lnTo>
                  <a:lnTo>
                    <a:pt x="37" y="44"/>
                  </a:lnTo>
                  <a:lnTo>
                    <a:pt x="25" y="44"/>
                  </a:lnTo>
                  <a:lnTo>
                    <a:pt x="12" y="15"/>
                  </a:lnTo>
                  <a:lnTo>
                    <a:pt x="10" y="15"/>
                  </a:lnTo>
                  <a:lnTo>
                    <a:pt x="10" y="44"/>
                  </a:lnTo>
                  <a:lnTo>
                    <a:pt x="0" y="44"/>
                  </a:lnTo>
                  <a:lnTo>
                    <a:pt x="0" y="0"/>
                  </a:lnTo>
                  <a:close/>
                </a:path>
              </a:pathLst>
            </a:custGeom>
            <a:solidFill>
              <a:srgbClr val="FFFFFF"/>
            </a:solidFill>
            <a:ln w="9525">
              <a:noFill/>
              <a:round/>
              <a:headEnd/>
              <a:tailEnd/>
            </a:ln>
            <a:effectLst/>
          </p:spPr>
          <p:txBody>
            <a:bodyPr wrap="none" anchor="ctr"/>
            <a:lstStyle/>
            <a:p>
              <a:pPr>
                <a:defRPr/>
              </a:pPr>
              <a:endParaRPr lang="de-AT"/>
            </a:p>
          </p:txBody>
        </p:sp>
        <p:sp>
          <p:nvSpPr>
            <p:cNvPr id="1046" name="Freeform 22"/>
            <p:cNvSpPr>
              <a:spLocks noChangeArrowheads="1"/>
            </p:cNvSpPr>
            <p:nvPr/>
          </p:nvSpPr>
          <p:spPr bwMode="auto">
            <a:xfrm>
              <a:off x="5568" y="358"/>
              <a:ext cx="43" cy="42"/>
            </a:xfrm>
            <a:custGeom>
              <a:avLst/>
              <a:gdLst/>
              <a:ahLst/>
              <a:cxnLst>
                <a:cxn ang="0">
                  <a:pos x="15" y="0"/>
                </a:cxn>
                <a:cxn ang="0">
                  <a:pos x="27" y="0"/>
                </a:cxn>
                <a:cxn ang="0">
                  <a:pos x="43" y="42"/>
                </a:cxn>
                <a:cxn ang="0">
                  <a:pos x="32" y="42"/>
                </a:cxn>
                <a:cxn ang="0">
                  <a:pos x="28" y="35"/>
                </a:cxn>
                <a:cxn ang="0">
                  <a:pos x="13" y="35"/>
                </a:cxn>
                <a:cxn ang="0">
                  <a:pos x="11" y="42"/>
                </a:cxn>
                <a:cxn ang="0">
                  <a:pos x="0" y="42"/>
                </a:cxn>
                <a:cxn ang="0">
                  <a:pos x="15" y="0"/>
                </a:cxn>
                <a:cxn ang="0">
                  <a:pos x="15" y="0"/>
                </a:cxn>
                <a:cxn ang="0">
                  <a:pos x="16" y="27"/>
                </a:cxn>
                <a:cxn ang="0">
                  <a:pos x="27" y="27"/>
                </a:cxn>
                <a:cxn ang="0">
                  <a:pos x="22" y="12"/>
                </a:cxn>
                <a:cxn ang="0">
                  <a:pos x="22" y="12"/>
                </a:cxn>
                <a:cxn ang="0">
                  <a:pos x="16" y="27"/>
                </a:cxn>
              </a:cxnLst>
              <a:rect l="0" t="0" r="r" b="b"/>
              <a:pathLst>
                <a:path w="43" h="42">
                  <a:moveTo>
                    <a:pt x="15" y="0"/>
                  </a:moveTo>
                  <a:lnTo>
                    <a:pt x="27" y="0"/>
                  </a:lnTo>
                  <a:lnTo>
                    <a:pt x="43" y="42"/>
                  </a:lnTo>
                  <a:lnTo>
                    <a:pt x="32" y="42"/>
                  </a:lnTo>
                  <a:lnTo>
                    <a:pt x="28" y="35"/>
                  </a:lnTo>
                  <a:lnTo>
                    <a:pt x="13" y="35"/>
                  </a:lnTo>
                  <a:lnTo>
                    <a:pt x="11" y="42"/>
                  </a:lnTo>
                  <a:lnTo>
                    <a:pt x="0" y="42"/>
                  </a:lnTo>
                  <a:lnTo>
                    <a:pt x="15" y="0"/>
                  </a:lnTo>
                  <a:lnTo>
                    <a:pt x="15" y="0"/>
                  </a:lnTo>
                  <a:close/>
                  <a:moveTo>
                    <a:pt x="16" y="27"/>
                  </a:moveTo>
                  <a:lnTo>
                    <a:pt x="27" y="27"/>
                  </a:lnTo>
                  <a:lnTo>
                    <a:pt x="22" y="12"/>
                  </a:lnTo>
                  <a:lnTo>
                    <a:pt x="22" y="12"/>
                  </a:lnTo>
                  <a:lnTo>
                    <a:pt x="16" y="27"/>
                  </a:lnTo>
                  <a:close/>
                </a:path>
              </a:pathLst>
            </a:custGeom>
            <a:solidFill>
              <a:srgbClr val="FFFFFF"/>
            </a:solidFill>
            <a:ln w="9525">
              <a:noFill/>
              <a:round/>
              <a:headEnd/>
              <a:tailEnd/>
            </a:ln>
            <a:effectLst/>
          </p:spPr>
          <p:txBody>
            <a:bodyPr wrap="none" anchor="ctr"/>
            <a:lstStyle/>
            <a:p>
              <a:pPr>
                <a:defRPr/>
              </a:pPr>
              <a:endParaRPr lang="de-AT"/>
            </a:p>
          </p:txBody>
        </p:sp>
        <p:sp>
          <p:nvSpPr>
            <p:cNvPr id="1047" name="Rectangle 23"/>
            <p:cNvSpPr>
              <a:spLocks noChangeArrowheads="1"/>
            </p:cNvSpPr>
            <p:nvPr/>
          </p:nvSpPr>
          <p:spPr bwMode="auto">
            <a:xfrm>
              <a:off x="5336" y="331"/>
              <a:ext cx="272" cy="5"/>
            </a:xfrm>
            <a:prstGeom prst="rect">
              <a:avLst/>
            </a:prstGeom>
            <a:solidFill>
              <a:srgbClr val="FFFFFF"/>
            </a:solidFill>
            <a:ln w="9525">
              <a:noFill/>
              <a:round/>
              <a:headEnd/>
              <a:tailEnd/>
            </a:ln>
            <a:effectLst/>
          </p:spPr>
          <p:txBody>
            <a:bodyPr wrap="none" anchor="ctr"/>
            <a:lstStyle/>
            <a:p>
              <a:pPr>
                <a:defRPr/>
              </a:pPr>
              <a:endParaRPr lang="de-AT"/>
            </a:p>
          </p:txBody>
        </p:sp>
      </p:grpSp>
      <p:sp>
        <p:nvSpPr>
          <p:cNvPr id="1048" name="Freeform 24"/>
          <p:cNvSpPr>
            <a:spLocks noChangeArrowheads="1"/>
          </p:cNvSpPr>
          <p:nvPr/>
        </p:nvSpPr>
        <p:spPr bwMode="auto">
          <a:xfrm>
            <a:off x="8470900" y="531813"/>
            <a:ext cx="431800" cy="1587"/>
          </a:xfrm>
          <a:custGeom>
            <a:avLst/>
            <a:gdLst/>
            <a:ahLst/>
            <a:cxnLst>
              <a:cxn ang="0">
                <a:pos x="0" y="0"/>
              </a:cxn>
              <a:cxn ang="0">
                <a:pos x="272" y="0"/>
              </a:cxn>
              <a:cxn ang="0">
                <a:pos x="0" y="0"/>
              </a:cxn>
            </a:cxnLst>
            <a:rect l="0" t="0" r="r" b="b"/>
            <a:pathLst>
              <a:path w="272">
                <a:moveTo>
                  <a:pt x="0" y="0"/>
                </a:moveTo>
                <a:lnTo>
                  <a:pt x="272" y="0"/>
                </a:lnTo>
                <a:lnTo>
                  <a:pt x="0" y="0"/>
                </a:lnTo>
                <a:close/>
              </a:path>
            </a:pathLst>
          </a:custGeom>
          <a:solidFill>
            <a:srgbClr val="FFFFFF"/>
          </a:solidFill>
          <a:ln w="9525">
            <a:noFill/>
            <a:round/>
            <a:headEnd/>
            <a:tailEnd/>
          </a:ln>
          <a:effectLst/>
        </p:spPr>
        <p:txBody>
          <a:bodyPr wrap="none" anchor="ctr"/>
          <a:lstStyle/>
          <a:p>
            <a:pPr>
              <a:defRPr/>
            </a:pPr>
            <a:endParaRPr lang="de-AT"/>
          </a:p>
        </p:txBody>
      </p:sp>
      <p:sp>
        <p:nvSpPr>
          <p:cNvPr id="1030" name="Rectangle 25"/>
          <p:cNvSpPr>
            <a:spLocks noGrp="1" noChangeArrowheads="1"/>
          </p:cNvSpPr>
          <p:nvPr>
            <p:ph type="body" idx="1"/>
          </p:nvPr>
        </p:nvSpPr>
        <p:spPr bwMode="auto">
          <a:xfrm>
            <a:off x="119063" y="908050"/>
            <a:ext cx="8905875" cy="54721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
        <p:nvSpPr>
          <p:cNvPr id="1050" name="Rectangle 26"/>
          <p:cNvSpPr>
            <a:spLocks noGrp="1" noChangeArrowheads="1"/>
          </p:cNvSpPr>
          <p:nvPr>
            <p:ph type="ftr"/>
          </p:nvPr>
        </p:nvSpPr>
        <p:spPr bwMode="auto">
          <a:xfrm>
            <a:off x="115888" y="6511925"/>
            <a:ext cx="3759200" cy="3000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smtClean="0">
                <a:solidFill>
                  <a:srgbClr val="000000"/>
                </a:solidFill>
                <a:ea typeface="+mn-ea"/>
                <a:cs typeface="+mn-cs"/>
              </a:defRPr>
            </a:lvl1pPr>
          </a:lstStyle>
          <a:p>
            <a:pPr>
              <a:defRPr/>
            </a:pPr>
            <a:r>
              <a:rPr lang="de-AT" smtClean="0"/>
              <a:t>Thomas Auzinger</a:t>
            </a:r>
            <a:endParaRPr lang="de-AT"/>
          </a:p>
        </p:txBody>
      </p:sp>
      <p:sp>
        <p:nvSpPr>
          <p:cNvPr id="1051" name="Rectangle 27"/>
          <p:cNvSpPr>
            <a:spLocks noGrp="1" noChangeArrowheads="1"/>
          </p:cNvSpPr>
          <p:nvPr>
            <p:ph type="sldNum"/>
          </p:nvPr>
        </p:nvSpPr>
        <p:spPr bwMode="auto">
          <a:xfrm>
            <a:off x="4030663" y="6507163"/>
            <a:ext cx="1077912" cy="30480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smtClean="0">
                <a:solidFill>
                  <a:srgbClr val="000000"/>
                </a:solidFill>
                <a:ea typeface="+mn-ea"/>
                <a:cs typeface="+mn-cs"/>
              </a:defRPr>
            </a:lvl1pPr>
          </a:lstStyle>
          <a:p>
            <a:pPr>
              <a:defRPr/>
            </a:pPr>
            <a:fld id="{9CE2BF3B-F605-4D38-A3E4-CFCC186CC8C3}" type="slidenum">
              <a:rPr lang="de-AT"/>
              <a:pPr>
                <a:defRPr/>
              </a:pPr>
              <a:t>‹#›</a:t>
            </a:fld>
            <a:endParaRPr lang="de-AT"/>
          </a:p>
        </p:txBody>
      </p:sp>
      <p:sp>
        <p:nvSpPr>
          <p:cNvPr id="1033" name="Rectangle 28"/>
          <p:cNvSpPr>
            <a:spLocks noGrp="1" noChangeArrowheads="1"/>
          </p:cNvSpPr>
          <p:nvPr>
            <p:ph type="title"/>
          </p:nvPr>
        </p:nvSpPr>
        <p:spPr bwMode="auto">
          <a:xfrm>
            <a:off x="338138" y="179388"/>
            <a:ext cx="7759700" cy="1066800"/>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Klicken Sie, um das Format des Titeltextes zu bearbeiten</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l" defTabSz="449263" rtl="0" eaLnBrk="0" fontAlgn="base" hangingPunct="0">
        <a:spcBef>
          <a:spcPct val="0"/>
        </a:spcBef>
        <a:spcAft>
          <a:spcPct val="0"/>
        </a:spcAft>
        <a:buClr>
          <a:srgbClr val="FFFFFF"/>
        </a:buClr>
        <a:buSzPct val="100000"/>
        <a:buFont typeface="Arial" charset="0"/>
        <a:defRPr sz="3200">
          <a:solidFill>
            <a:srgbClr val="FFFFFF"/>
          </a:solidFill>
          <a:latin typeface="+mj-lt"/>
          <a:ea typeface="+mj-ea"/>
          <a:cs typeface="+mj-cs"/>
        </a:defRPr>
      </a:lvl1pPr>
      <a:lvl2pPr algn="l" defTabSz="449263" rtl="0" eaLnBrk="0" fontAlgn="base" hangingPunct="0">
        <a:spcBef>
          <a:spcPct val="0"/>
        </a:spcBef>
        <a:spcAft>
          <a:spcPct val="0"/>
        </a:spcAft>
        <a:buClr>
          <a:srgbClr val="FFFFFF"/>
        </a:buClr>
        <a:buSzPct val="100000"/>
        <a:buFont typeface="Arial" charset="0"/>
        <a:defRPr sz="3200">
          <a:solidFill>
            <a:srgbClr val="FFFFFF"/>
          </a:solidFill>
          <a:latin typeface="Arial" charset="0"/>
          <a:ea typeface="DejaVu Sans" charset="0"/>
          <a:cs typeface="DejaVu Sans" charset="0"/>
        </a:defRPr>
      </a:lvl2pPr>
      <a:lvl3pPr algn="l" defTabSz="449263" rtl="0" eaLnBrk="0" fontAlgn="base" hangingPunct="0">
        <a:spcBef>
          <a:spcPct val="0"/>
        </a:spcBef>
        <a:spcAft>
          <a:spcPct val="0"/>
        </a:spcAft>
        <a:buClr>
          <a:srgbClr val="FFFFFF"/>
        </a:buClr>
        <a:buSzPct val="100000"/>
        <a:buFont typeface="Arial" charset="0"/>
        <a:defRPr sz="3200">
          <a:solidFill>
            <a:srgbClr val="FFFFFF"/>
          </a:solidFill>
          <a:latin typeface="Arial" charset="0"/>
          <a:ea typeface="DejaVu Sans" charset="0"/>
          <a:cs typeface="DejaVu Sans" charset="0"/>
        </a:defRPr>
      </a:lvl3pPr>
      <a:lvl4pPr algn="l" defTabSz="449263" rtl="0" eaLnBrk="0" fontAlgn="base" hangingPunct="0">
        <a:spcBef>
          <a:spcPct val="0"/>
        </a:spcBef>
        <a:spcAft>
          <a:spcPct val="0"/>
        </a:spcAft>
        <a:buClr>
          <a:srgbClr val="FFFFFF"/>
        </a:buClr>
        <a:buSzPct val="100000"/>
        <a:buFont typeface="Arial" charset="0"/>
        <a:defRPr sz="3200">
          <a:solidFill>
            <a:srgbClr val="FFFFFF"/>
          </a:solidFill>
          <a:latin typeface="Arial" charset="0"/>
          <a:ea typeface="DejaVu Sans" charset="0"/>
          <a:cs typeface="DejaVu Sans" charset="0"/>
        </a:defRPr>
      </a:lvl4pPr>
      <a:lvl5pPr algn="l" defTabSz="449263" rtl="0" eaLnBrk="0" fontAlgn="base" hangingPunct="0">
        <a:spcBef>
          <a:spcPct val="0"/>
        </a:spcBef>
        <a:spcAft>
          <a:spcPct val="0"/>
        </a:spcAft>
        <a:buClr>
          <a:srgbClr val="FFFFFF"/>
        </a:buClr>
        <a:buSzPct val="100000"/>
        <a:buFont typeface="Arial" charset="0"/>
        <a:defRPr sz="3200">
          <a:solidFill>
            <a:srgbClr val="FFFFFF"/>
          </a:solidFill>
          <a:latin typeface="Arial" charset="0"/>
          <a:ea typeface="DejaVu Sans" charset="0"/>
          <a:cs typeface="DejaVu Sans" charset="0"/>
        </a:defRPr>
      </a:lvl5pPr>
      <a:lvl6pPr marL="457200" algn="l" defTabSz="449263" rtl="0" fontAlgn="base">
        <a:spcBef>
          <a:spcPct val="0"/>
        </a:spcBef>
        <a:spcAft>
          <a:spcPct val="0"/>
        </a:spcAft>
        <a:buClr>
          <a:srgbClr val="FFFFFF"/>
        </a:buClr>
        <a:buSzPct val="100000"/>
        <a:buFont typeface="Arial" charset="0"/>
        <a:defRPr sz="3200">
          <a:solidFill>
            <a:srgbClr val="FFFFFF"/>
          </a:solidFill>
          <a:latin typeface="Arial" charset="0"/>
          <a:ea typeface="DejaVu Sans" charset="0"/>
          <a:cs typeface="DejaVu Sans" charset="0"/>
        </a:defRPr>
      </a:lvl6pPr>
      <a:lvl7pPr marL="914400" algn="l" defTabSz="449263" rtl="0" fontAlgn="base">
        <a:spcBef>
          <a:spcPct val="0"/>
        </a:spcBef>
        <a:spcAft>
          <a:spcPct val="0"/>
        </a:spcAft>
        <a:buClr>
          <a:srgbClr val="FFFFFF"/>
        </a:buClr>
        <a:buSzPct val="100000"/>
        <a:buFont typeface="Arial" charset="0"/>
        <a:defRPr sz="3200">
          <a:solidFill>
            <a:srgbClr val="FFFFFF"/>
          </a:solidFill>
          <a:latin typeface="Arial" charset="0"/>
          <a:ea typeface="DejaVu Sans" charset="0"/>
          <a:cs typeface="DejaVu Sans" charset="0"/>
        </a:defRPr>
      </a:lvl7pPr>
      <a:lvl8pPr marL="1371600" algn="l" defTabSz="449263" rtl="0" fontAlgn="base">
        <a:spcBef>
          <a:spcPct val="0"/>
        </a:spcBef>
        <a:spcAft>
          <a:spcPct val="0"/>
        </a:spcAft>
        <a:buClr>
          <a:srgbClr val="FFFFFF"/>
        </a:buClr>
        <a:buSzPct val="100000"/>
        <a:buFont typeface="Arial" charset="0"/>
        <a:defRPr sz="3200">
          <a:solidFill>
            <a:srgbClr val="FFFFFF"/>
          </a:solidFill>
          <a:latin typeface="Arial" charset="0"/>
          <a:ea typeface="DejaVu Sans" charset="0"/>
          <a:cs typeface="DejaVu Sans" charset="0"/>
        </a:defRPr>
      </a:lvl8pPr>
      <a:lvl9pPr marL="1828800" algn="l" defTabSz="449263" rtl="0" fontAlgn="base">
        <a:spcBef>
          <a:spcPct val="0"/>
        </a:spcBef>
        <a:spcAft>
          <a:spcPct val="0"/>
        </a:spcAft>
        <a:buClr>
          <a:srgbClr val="FFFFFF"/>
        </a:buClr>
        <a:buSzPct val="100000"/>
        <a:buFont typeface="Arial" charset="0"/>
        <a:defRPr sz="3200">
          <a:solidFill>
            <a:srgbClr val="FFFFFF"/>
          </a:solidFill>
          <a:latin typeface="Arial" charset="0"/>
          <a:ea typeface="DejaVu Sans" charset="0"/>
          <a:cs typeface="DejaVu Sans" charset="0"/>
        </a:defRPr>
      </a:lvl9pPr>
    </p:titleStyle>
    <p:bodyStyle>
      <a:lvl1pPr marL="358775" indent="-358775" algn="l" defTabSz="449263" rtl="0" eaLnBrk="0" fontAlgn="base" hangingPunct="0">
        <a:spcBef>
          <a:spcPts val="800"/>
        </a:spcBef>
        <a:spcAft>
          <a:spcPct val="0"/>
        </a:spcAft>
        <a:buClr>
          <a:srgbClr val="2AA3D8"/>
        </a:buClr>
        <a:buSzPct val="65000"/>
        <a:buFont typeface="Arial" charset="0"/>
        <a:buBlip>
          <a:blip r:embed="rId14"/>
        </a:buBlip>
        <a:defRPr sz="3200">
          <a:solidFill>
            <a:srgbClr val="000000"/>
          </a:solidFill>
          <a:latin typeface="+mn-lt"/>
          <a:ea typeface="+mn-ea"/>
          <a:cs typeface="+mn-cs"/>
        </a:defRPr>
      </a:lvl1pPr>
      <a:lvl2pPr marL="898525" indent="-358775" algn="l" defTabSz="449263" rtl="0" eaLnBrk="0" fontAlgn="base" hangingPunct="0">
        <a:spcBef>
          <a:spcPts val="750"/>
        </a:spcBef>
        <a:spcAft>
          <a:spcPct val="0"/>
        </a:spcAft>
        <a:buClr>
          <a:srgbClr val="2AA3D8"/>
        </a:buClr>
        <a:buSzPct val="113000"/>
        <a:buFont typeface="Arial" charset="0"/>
        <a:buBlip>
          <a:blip r:embed="rId15"/>
        </a:buBlip>
        <a:defRPr sz="3000">
          <a:solidFill>
            <a:srgbClr val="000000"/>
          </a:solidFill>
          <a:latin typeface="+mn-lt"/>
          <a:ea typeface="+mn-ea"/>
          <a:cs typeface="+mn-cs"/>
        </a:defRPr>
      </a:lvl2pPr>
      <a:lvl3pPr marL="1344613" indent="-266700" algn="l" defTabSz="449263" rtl="0" eaLnBrk="0" fontAlgn="base" hangingPunct="0">
        <a:spcBef>
          <a:spcPts val="700"/>
        </a:spcBef>
        <a:spcAft>
          <a:spcPct val="0"/>
        </a:spcAft>
        <a:buClr>
          <a:srgbClr val="2AA3D8"/>
        </a:buClr>
        <a:buSzPct val="76000"/>
        <a:buFont typeface="Arial" charset="0"/>
        <a:buBlip>
          <a:blip r:embed="rId14"/>
        </a:buBlip>
        <a:defRPr sz="2800">
          <a:solidFill>
            <a:srgbClr val="000000"/>
          </a:solidFill>
          <a:latin typeface="+mn-lt"/>
          <a:ea typeface="+mn-ea"/>
          <a:cs typeface="+mn-cs"/>
        </a:defRPr>
      </a:lvl3pPr>
      <a:lvl4pPr marL="1790700" indent="-266700" algn="l" defTabSz="449263" rtl="0" eaLnBrk="0" fontAlgn="base" hangingPunct="0">
        <a:spcBef>
          <a:spcPts val="650"/>
        </a:spcBef>
        <a:spcAft>
          <a:spcPct val="0"/>
        </a:spcAft>
        <a:buClr>
          <a:srgbClr val="2AA3D8"/>
        </a:buClr>
        <a:buSzPct val="97000"/>
        <a:buFont typeface="Arial" charset="0"/>
        <a:buBlip>
          <a:blip r:embed="rId15"/>
        </a:buBlip>
        <a:defRPr sz="2600">
          <a:solidFill>
            <a:srgbClr val="000000"/>
          </a:solidFill>
          <a:latin typeface="+mn-lt"/>
          <a:ea typeface="+mn-ea"/>
          <a:cs typeface="+mn-cs"/>
        </a:defRPr>
      </a:lvl4pPr>
      <a:lvl5pPr marL="2238375" indent="-268288" algn="l" defTabSz="449263" rtl="0" eaLnBrk="0" fontAlgn="base" hangingPunct="0">
        <a:spcBef>
          <a:spcPts val="600"/>
        </a:spcBef>
        <a:spcAft>
          <a:spcPct val="0"/>
        </a:spcAft>
        <a:buClr>
          <a:srgbClr val="2AA3D8"/>
        </a:buClr>
        <a:buSzPct val="65000"/>
        <a:buFont typeface="Arial" charset="0"/>
        <a:buBlip>
          <a:blip r:embed="rId14"/>
        </a:buBlip>
        <a:defRPr sz="2400">
          <a:solidFill>
            <a:srgbClr val="000000"/>
          </a:solidFill>
          <a:latin typeface="+mn-lt"/>
          <a:ea typeface="+mn-ea"/>
          <a:cs typeface="+mn-cs"/>
        </a:defRPr>
      </a:lvl5pPr>
      <a:lvl6pPr marL="2695575" indent="-268288" algn="l" defTabSz="449263" rtl="0" fontAlgn="base">
        <a:spcBef>
          <a:spcPts val="600"/>
        </a:spcBef>
        <a:spcAft>
          <a:spcPct val="0"/>
        </a:spcAft>
        <a:buClr>
          <a:srgbClr val="2AA3D8"/>
        </a:buClr>
        <a:buSzPct val="65000"/>
        <a:buFont typeface="Arial" charset="0"/>
        <a:buBlip>
          <a:blip r:embed="rId14"/>
        </a:buBlip>
        <a:defRPr sz="2400">
          <a:solidFill>
            <a:srgbClr val="000000"/>
          </a:solidFill>
          <a:latin typeface="+mn-lt"/>
          <a:ea typeface="+mn-ea"/>
          <a:cs typeface="+mn-cs"/>
        </a:defRPr>
      </a:lvl6pPr>
      <a:lvl7pPr marL="3152775" indent="-268288" algn="l" defTabSz="449263" rtl="0" fontAlgn="base">
        <a:spcBef>
          <a:spcPts val="600"/>
        </a:spcBef>
        <a:spcAft>
          <a:spcPct val="0"/>
        </a:spcAft>
        <a:buClr>
          <a:srgbClr val="2AA3D8"/>
        </a:buClr>
        <a:buSzPct val="65000"/>
        <a:buFont typeface="Arial" charset="0"/>
        <a:buBlip>
          <a:blip r:embed="rId14"/>
        </a:buBlip>
        <a:defRPr sz="2400">
          <a:solidFill>
            <a:srgbClr val="000000"/>
          </a:solidFill>
          <a:latin typeface="+mn-lt"/>
          <a:ea typeface="+mn-ea"/>
          <a:cs typeface="+mn-cs"/>
        </a:defRPr>
      </a:lvl7pPr>
      <a:lvl8pPr marL="3609975" indent="-268288" algn="l" defTabSz="449263" rtl="0" fontAlgn="base">
        <a:spcBef>
          <a:spcPts val="600"/>
        </a:spcBef>
        <a:spcAft>
          <a:spcPct val="0"/>
        </a:spcAft>
        <a:buClr>
          <a:srgbClr val="2AA3D8"/>
        </a:buClr>
        <a:buSzPct val="65000"/>
        <a:buFont typeface="Arial" charset="0"/>
        <a:buBlip>
          <a:blip r:embed="rId14"/>
        </a:buBlip>
        <a:defRPr sz="2400">
          <a:solidFill>
            <a:srgbClr val="000000"/>
          </a:solidFill>
          <a:latin typeface="+mn-lt"/>
          <a:ea typeface="+mn-ea"/>
          <a:cs typeface="+mn-cs"/>
        </a:defRPr>
      </a:lvl8pPr>
      <a:lvl9pPr marL="4067175" indent="-268288" algn="l" defTabSz="449263" rtl="0" fontAlgn="base">
        <a:spcBef>
          <a:spcPts val="600"/>
        </a:spcBef>
        <a:spcAft>
          <a:spcPct val="0"/>
        </a:spcAft>
        <a:buClr>
          <a:srgbClr val="2AA3D8"/>
        </a:buClr>
        <a:buSzPct val="65000"/>
        <a:buFont typeface="Arial" charset="0"/>
        <a:buBlip>
          <a:blip r:embed="rId14"/>
        </a:buBlip>
        <a:defRPr sz="2400">
          <a:solidFill>
            <a:srgbClr val="000000"/>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8693150" y="6327775"/>
            <a:ext cx="360363" cy="404813"/>
            <a:chOff x="5476" y="3986"/>
            <a:chExt cx="227" cy="255"/>
          </a:xfrm>
        </p:grpSpPr>
        <p:sp>
          <p:nvSpPr>
            <p:cNvPr id="2" name="Freeform 2"/>
            <p:cNvSpPr>
              <a:spLocks noChangeArrowheads="1"/>
            </p:cNvSpPr>
            <p:nvPr/>
          </p:nvSpPr>
          <p:spPr bwMode="auto">
            <a:xfrm>
              <a:off x="5476" y="3986"/>
              <a:ext cx="204" cy="256"/>
            </a:xfrm>
            <a:custGeom>
              <a:avLst/>
              <a:gdLst/>
              <a:ahLst/>
              <a:cxnLst>
                <a:cxn ang="0">
                  <a:pos x="116" y="318"/>
                </a:cxn>
                <a:cxn ang="0">
                  <a:pos x="108" y="299"/>
                </a:cxn>
                <a:cxn ang="0">
                  <a:pos x="93" y="298"/>
                </a:cxn>
                <a:cxn ang="0">
                  <a:pos x="83" y="309"/>
                </a:cxn>
                <a:cxn ang="0">
                  <a:pos x="66" y="306"/>
                </a:cxn>
                <a:cxn ang="0">
                  <a:pos x="69" y="282"/>
                </a:cxn>
                <a:cxn ang="0">
                  <a:pos x="51" y="276"/>
                </a:cxn>
                <a:cxn ang="0">
                  <a:pos x="19" y="294"/>
                </a:cxn>
                <a:cxn ang="0">
                  <a:pos x="2" y="287"/>
                </a:cxn>
                <a:cxn ang="0">
                  <a:pos x="5" y="271"/>
                </a:cxn>
                <a:cxn ang="0">
                  <a:pos x="36" y="256"/>
                </a:cxn>
                <a:cxn ang="0">
                  <a:pos x="42" y="234"/>
                </a:cxn>
                <a:cxn ang="0">
                  <a:pos x="31" y="219"/>
                </a:cxn>
                <a:cxn ang="0">
                  <a:pos x="7" y="208"/>
                </a:cxn>
                <a:cxn ang="0">
                  <a:pos x="14" y="193"/>
                </a:cxn>
                <a:cxn ang="0">
                  <a:pos x="39" y="187"/>
                </a:cxn>
                <a:cxn ang="0">
                  <a:pos x="49" y="168"/>
                </a:cxn>
                <a:cxn ang="0">
                  <a:pos x="47" y="145"/>
                </a:cxn>
                <a:cxn ang="0">
                  <a:pos x="63" y="136"/>
                </a:cxn>
                <a:cxn ang="0">
                  <a:pos x="83" y="124"/>
                </a:cxn>
                <a:cxn ang="0">
                  <a:pos x="73" y="104"/>
                </a:cxn>
                <a:cxn ang="0">
                  <a:pos x="76" y="86"/>
                </a:cxn>
                <a:cxn ang="0">
                  <a:pos x="93" y="89"/>
                </a:cxn>
                <a:cxn ang="0">
                  <a:pos x="118" y="99"/>
                </a:cxn>
                <a:cxn ang="0">
                  <a:pos x="131" y="82"/>
                </a:cxn>
                <a:cxn ang="0">
                  <a:pos x="126" y="47"/>
                </a:cxn>
                <a:cxn ang="0">
                  <a:pos x="120" y="19"/>
                </a:cxn>
                <a:cxn ang="0">
                  <a:pos x="126" y="3"/>
                </a:cxn>
                <a:cxn ang="0">
                  <a:pos x="147" y="2"/>
                </a:cxn>
                <a:cxn ang="0">
                  <a:pos x="158" y="19"/>
                </a:cxn>
                <a:cxn ang="0">
                  <a:pos x="150" y="51"/>
                </a:cxn>
                <a:cxn ang="0">
                  <a:pos x="145" y="94"/>
                </a:cxn>
                <a:cxn ang="0">
                  <a:pos x="155" y="109"/>
                </a:cxn>
                <a:cxn ang="0">
                  <a:pos x="182" y="111"/>
                </a:cxn>
                <a:cxn ang="0">
                  <a:pos x="189" y="99"/>
                </a:cxn>
                <a:cxn ang="0">
                  <a:pos x="205" y="66"/>
                </a:cxn>
                <a:cxn ang="0">
                  <a:pos x="221" y="66"/>
                </a:cxn>
                <a:cxn ang="0">
                  <a:pos x="221" y="86"/>
                </a:cxn>
                <a:cxn ang="0">
                  <a:pos x="199" y="119"/>
                </a:cxn>
                <a:cxn ang="0">
                  <a:pos x="205" y="136"/>
                </a:cxn>
                <a:cxn ang="0">
                  <a:pos x="224" y="136"/>
                </a:cxn>
                <a:cxn ang="0">
                  <a:pos x="242" y="123"/>
                </a:cxn>
                <a:cxn ang="0">
                  <a:pos x="252" y="131"/>
                </a:cxn>
                <a:cxn ang="0">
                  <a:pos x="251" y="145"/>
                </a:cxn>
                <a:cxn ang="0">
                  <a:pos x="231" y="165"/>
                </a:cxn>
                <a:cxn ang="0">
                  <a:pos x="232" y="224"/>
                </a:cxn>
                <a:cxn ang="0">
                  <a:pos x="246" y="240"/>
                </a:cxn>
                <a:cxn ang="0">
                  <a:pos x="247" y="259"/>
                </a:cxn>
                <a:cxn ang="0">
                  <a:pos x="232" y="262"/>
                </a:cxn>
                <a:cxn ang="0">
                  <a:pos x="222" y="276"/>
                </a:cxn>
                <a:cxn ang="0">
                  <a:pos x="231" y="298"/>
                </a:cxn>
                <a:cxn ang="0">
                  <a:pos x="217" y="303"/>
                </a:cxn>
                <a:cxn ang="0">
                  <a:pos x="199" y="284"/>
                </a:cxn>
                <a:cxn ang="0">
                  <a:pos x="182" y="291"/>
                </a:cxn>
                <a:cxn ang="0">
                  <a:pos x="170" y="306"/>
                </a:cxn>
                <a:cxn ang="0">
                  <a:pos x="143" y="308"/>
                </a:cxn>
                <a:cxn ang="0">
                  <a:pos x="128" y="318"/>
                </a:cxn>
              </a:cxnLst>
              <a:rect l="0" t="0" r="r" b="b"/>
              <a:pathLst>
                <a:path w="254" h="319">
                  <a:moveTo>
                    <a:pt x="128" y="318"/>
                  </a:moveTo>
                  <a:lnTo>
                    <a:pt x="125" y="319"/>
                  </a:lnTo>
                  <a:lnTo>
                    <a:pt x="121" y="319"/>
                  </a:lnTo>
                  <a:lnTo>
                    <a:pt x="120" y="319"/>
                  </a:lnTo>
                  <a:lnTo>
                    <a:pt x="118" y="318"/>
                  </a:lnTo>
                  <a:lnTo>
                    <a:pt x="116" y="318"/>
                  </a:lnTo>
                  <a:lnTo>
                    <a:pt x="116" y="314"/>
                  </a:lnTo>
                  <a:lnTo>
                    <a:pt x="113" y="311"/>
                  </a:lnTo>
                  <a:lnTo>
                    <a:pt x="113" y="306"/>
                  </a:lnTo>
                  <a:lnTo>
                    <a:pt x="111" y="304"/>
                  </a:lnTo>
                  <a:lnTo>
                    <a:pt x="110" y="303"/>
                  </a:lnTo>
                  <a:lnTo>
                    <a:pt x="108" y="299"/>
                  </a:lnTo>
                  <a:lnTo>
                    <a:pt x="106" y="299"/>
                  </a:lnTo>
                  <a:lnTo>
                    <a:pt x="103" y="298"/>
                  </a:lnTo>
                  <a:lnTo>
                    <a:pt x="100" y="298"/>
                  </a:lnTo>
                  <a:lnTo>
                    <a:pt x="96" y="298"/>
                  </a:lnTo>
                  <a:lnTo>
                    <a:pt x="94" y="298"/>
                  </a:lnTo>
                  <a:lnTo>
                    <a:pt x="93" y="298"/>
                  </a:lnTo>
                  <a:lnTo>
                    <a:pt x="91" y="299"/>
                  </a:lnTo>
                  <a:lnTo>
                    <a:pt x="89" y="301"/>
                  </a:lnTo>
                  <a:lnTo>
                    <a:pt x="88" y="304"/>
                  </a:lnTo>
                  <a:lnTo>
                    <a:pt x="84" y="308"/>
                  </a:lnTo>
                  <a:lnTo>
                    <a:pt x="84" y="309"/>
                  </a:lnTo>
                  <a:lnTo>
                    <a:pt x="83" y="309"/>
                  </a:lnTo>
                  <a:lnTo>
                    <a:pt x="79" y="311"/>
                  </a:lnTo>
                  <a:lnTo>
                    <a:pt x="76" y="311"/>
                  </a:lnTo>
                  <a:lnTo>
                    <a:pt x="73" y="311"/>
                  </a:lnTo>
                  <a:lnTo>
                    <a:pt x="71" y="309"/>
                  </a:lnTo>
                  <a:lnTo>
                    <a:pt x="68" y="308"/>
                  </a:lnTo>
                  <a:lnTo>
                    <a:pt x="66" y="306"/>
                  </a:lnTo>
                  <a:lnTo>
                    <a:pt x="64" y="304"/>
                  </a:lnTo>
                  <a:lnTo>
                    <a:pt x="64" y="301"/>
                  </a:lnTo>
                  <a:lnTo>
                    <a:pt x="64" y="299"/>
                  </a:lnTo>
                  <a:lnTo>
                    <a:pt x="66" y="294"/>
                  </a:lnTo>
                  <a:lnTo>
                    <a:pt x="69" y="284"/>
                  </a:lnTo>
                  <a:lnTo>
                    <a:pt x="69" y="282"/>
                  </a:lnTo>
                  <a:lnTo>
                    <a:pt x="69" y="279"/>
                  </a:lnTo>
                  <a:lnTo>
                    <a:pt x="68" y="279"/>
                  </a:lnTo>
                  <a:lnTo>
                    <a:pt x="68" y="277"/>
                  </a:lnTo>
                  <a:lnTo>
                    <a:pt x="61" y="276"/>
                  </a:lnTo>
                  <a:lnTo>
                    <a:pt x="56" y="276"/>
                  </a:lnTo>
                  <a:lnTo>
                    <a:pt x="51" y="276"/>
                  </a:lnTo>
                  <a:lnTo>
                    <a:pt x="47" y="277"/>
                  </a:lnTo>
                  <a:lnTo>
                    <a:pt x="42" y="279"/>
                  </a:lnTo>
                  <a:lnTo>
                    <a:pt x="39" y="282"/>
                  </a:lnTo>
                  <a:lnTo>
                    <a:pt x="31" y="287"/>
                  </a:lnTo>
                  <a:lnTo>
                    <a:pt x="22" y="293"/>
                  </a:lnTo>
                  <a:lnTo>
                    <a:pt x="19" y="294"/>
                  </a:lnTo>
                  <a:lnTo>
                    <a:pt x="16" y="296"/>
                  </a:lnTo>
                  <a:lnTo>
                    <a:pt x="12" y="296"/>
                  </a:lnTo>
                  <a:lnTo>
                    <a:pt x="9" y="294"/>
                  </a:lnTo>
                  <a:lnTo>
                    <a:pt x="5" y="293"/>
                  </a:lnTo>
                  <a:lnTo>
                    <a:pt x="4" y="291"/>
                  </a:lnTo>
                  <a:lnTo>
                    <a:pt x="2" y="287"/>
                  </a:lnTo>
                  <a:lnTo>
                    <a:pt x="0" y="284"/>
                  </a:lnTo>
                  <a:lnTo>
                    <a:pt x="0" y="282"/>
                  </a:lnTo>
                  <a:lnTo>
                    <a:pt x="0" y="279"/>
                  </a:lnTo>
                  <a:lnTo>
                    <a:pt x="2" y="276"/>
                  </a:lnTo>
                  <a:lnTo>
                    <a:pt x="4" y="274"/>
                  </a:lnTo>
                  <a:lnTo>
                    <a:pt x="5" y="271"/>
                  </a:lnTo>
                  <a:lnTo>
                    <a:pt x="10" y="269"/>
                  </a:lnTo>
                  <a:lnTo>
                    <a:pt x="19" y="264"/>
                  </a:lnTo>
                  <a:lnTo>
                    <a:pt x="27" y="261"/>
                  </a:lnTo>
                  <a:lnTo>
                    <a:pt x="31" y="259"/>
                  </a:lnTo>
                  <a:lnTo>
                    <a:pt x="32" y="256"/>
                  </a:lnTo>
                  <a:lnTo>
                    <a:pt x="36" y="256"/>
                  </a:lnTo>
                  <a:lnTo>
                    <a:pt x="39" y="251"/>
                  </a:lnTo>
                  <a:lnTo>
                    <a:pt x="39" y="249"/>
                  </a:lnTo>
                  <a:lnTo>
                    <a:pt x="41" y="247"/>
                  </a:lnTo>
                  <a:lnTo>
                    <a:pt x="42" y="242"/>
                  </a:lnTo>
                  <a:lnTo>
                    <a:pt x="42" y="235"/>
                  </a:lnTo>
                  <a:lnTo>
                    <a:pt x="42" y="234"/>
                  </a:lnTo>
                  <a:lnTo>
                    <a:pt x="42" y="232"/>
                  </a:lnTo>
                  <a:lnTo>
                    <a:pt x="39" y="227"/>
                  </a:lnTo>
                  <a:lnTo>
                    <a:pt x="39" y="224"/>
                  </a:lnTo>
                  <a:lnTo>
                    <a:pt x="36" y="222"/>
                  </a:lnTo>
                  <a:lnTo>
                    <a:pt x="32" y="220"/>
                  </a:lnTo>
                  <a:lnTo>
                    <a:pt x="31" y="219"/>
                  </a:lnTo>
                  <a:lnTo>
                    <a:pt x="24" y="217"/>
                  </a:lnTo>
                  <a:lnTo>
                    <a:pt x="17" y="215"/>
                  </a:lnTo>
                  <a:lnTo>
                    <a:pt x="12" y="214"/>
                  </a:lnTo>
                  <a:lnTo>
                    <a:pt x="10" y="212"/>
                  </a:lnTo>
                  <a:lnTo>
                    <a:pt x="9" y="210"/>
                  </a:lnTo>
                  <a:lnTo>
                    <a:pt x="7" y="208"/>
                  </a:lnTo>
                  <a:lnTo>
                    <a:pt x="7" y="205"/>
                  </a:lnTo>
                  <a:lnTo>
                    <a:pt x="7" y="200"/>
                  </a:lnTo>
                  <a:lnTo>
                    <a:pt x="7" y="198"/>
                  </a:lnTo>
                  <a:lnTo>
                    <a:pt x="9" y="195"/>
                  </a:lnTo>
                  <a:lnTo>
                    <a:pt x="10" y="193"/>
                  </a:lnTo>
                  <a:lnTo>
                    <a:pt x="14" y="193"/>
                  </a:lnTo>
                  <a:lnTo>
                    <a:pt x="17" y="193"/>
                  </a:lnTo>
                  <a:lnTo>
                    <a:pt x="22" y="193"/>
                  </a:lnTo>
                  <a:lnTo>
                    <a:pt x="31" y="192"/>
                  </a:lnTo>
                  <a:lnTo>
                    <a:pt x="32" y="190"/>
                  </a:lnTo>
                  <a:lnTo>
                    <a:pt x="36" y="190"/>
                  </a:lnTo>
                  <a:lnTo>
                    <a:pt x="39" y="187"/>
                  </a:lnTo>
                  <a:lnTo>
                    <a:pt x="42" y="185"/>
                  </a:lnTo>
                  <a:lnTo>
                    <a:pt x="46" y="182"/>
                  </a:lnTo>
                  <a:lnTo>
                    <a:pt x="47" y="175"/>
                  </a:lnTo>
                  <a:lnTo>
                    <a:pt x="49" y="172"/>
                  </a:lnTo>
                  <a:lnTo>
                    <a:pt x="49" y="170"/>
                  </a:lnTo>
                  <a:lnTo>
                    <a:pt x="49" y="168"/>
                  </a:lnTo>
                  <a:lnTo>
                    <a:pt x="46" y="160"/>
                  </a:lnTo>
                  <a:lnTo>
                    <a:pt x="44" y="156"/>
                  </a:lnTo>
                  <a:lnTo>
                    <a:pt x="44" y="151"/>
                  </a:lnTo>
                  <a:lnTo>
                    <a:pt x="46" y="150"/>
                  </a:lnTo>
                  <a:lnTo>
                    <a:pt x="46" y="148"/>
                  </a:lnTo>
                  <a:lnTo>
                    <a:pt x="47" y="145"/>
                  </a:lnTo>
                  <a:lnTo>
                    <a:pt x="49" y="143"/>
                  </a:lnTo>
                  <a:lnTo>
                    <a:pt x="54" y="140"/>
                  </a:lnTo>
                  <a:lnTo>
                    <a:pt x="54" y="138"/>
                  </a:lnTo>
                  <a:lnTo>
                    <a:pt x="56" y="136"/>
                  </a:lnTo>
                  <a:lnTo>
                    <a:pt x="59" y="136"/>
                  </a:lnTo>
                  <a:lnTo>
                    <a:pt x="63" y="136"/>
                  </a:lnTo>
                  <a:lnTo>
                    <a:pt x="68" y="136"/>
                  </a:lnTo>
                  <a:lnTo>
                    <a:pt x="71" y="136"/>
                  </a:lnTo>
                  <a:lnTo>
                    <a:pt x="74" y="133"/>
                  </a:lnTo>
                  <a:lnTo>
                    <a:pt x="79" y="131"/>
                  </a:lnTo>
                  <a:lnTo>
                    <a:pt x="81" y="128"/>
                  </a:lnTo>
                  <a:lnTo>
                    <a:pt x="83" y="124"/>
                  </a:lnTo>
                  <a:lnTo>
                    <a:pt x="84" y="121"/>
                  </a:lnTo>
                  <a:lnTo>
                    <a:pt x="84" y="119"/>
                  </a:lnTo>
                  <a:lnTo>
                    <a:pt x="83" y="116"/>
                  </a:lnTo>
                  <a:lnTo>
                    <a:pt x="81" y="114"/>
                  </a:lnTo>
                  <a:lnTo>
                    <a:pt x="76" y="109"/>
                  </a:lnTo>
                  <a:lnTo>
                    <a:pt x="73" y="104"/>
                  </a:lnTo>
                  <a:lnTo>
                    <a:pt x="71" y="101"/>
                  </a:lnTo>
                  <a:lnTo>
                    <a:pt x="71" y="98"/>
                  </a:lnTo>
                  <a:lnTo>
                    <a:pt x="71" y="96"/>
                  </a:lnTo>
                  <a:lnTo>
                    <a:pt x="71" y="93"/>
                  </a:lnTo>
                  <a:lnTo>
                    <a:pt x="73" y="89"/>
                  </a:lnTo>
                  <a:lnTo>
                    <a:pt x="76" y="86"/>
                  </a:lnTo>
                  <a:lnTo>
                    <a:pt x="79" y="86"/>
                  </a:lnTo>
                  <a:lnTo>
                    <a:pt x="83" y="84"/>
                  </a:lnTo>
                  <a:lnTo>
                    <a:pt x="86" y="84"/>
                  </a:lnTo>
                  <a:lnTo>
                    <a:pt x="88" y="86"/>
                  </a:lnTo>
                  <a:lnTo>
                    <a:pt x="91" y="86"/>
                  </a:lnTo>
                  <a:lnTo>
                    <a:pt x="93" y="89"/>
                  </a:lnTo>
                  <a:lnTo>
                    <a:pt x="100" y="93"/>
                  </a:lnTo>
                  <a:lnTo>
                    <a:pt x="105" y="98"/>
                  </a:lnTo>
                  <a:lnTo>
                    <a:pt x="108" y="99"/>
                  </a:lnTo>
                  <a:lnTo>
                    <a:pt x="111" y="101"/>
                  </a:lnTo>
                  <a:lnTo>
                    <a:pt x="115" y="101"/>
                  </a:lnTo>
                  <a:lnTo>
                    <a:pt x="118" y="99"/>
                  </a:lnTo>
                  <a:lnTo>
                    <a:pt x="121" y="98"/>
                  </a:lnTo>
                  <a:lnTo>
                    <a:pt x="126" y="94"/>
                  </a:lnTo>
                  <a:lnTo>
                    <a:pt x="128" y="93"/>
                  </a:lnTo>
                  <a:lnTo>
                    <a:pt x="130" y="91"/>
                  </a:lnTo>
                  <a:lnTo>
                    <a:pt x="131" y="86"/>
                  </a:lnTo>
                  <a:lnTo>
                    <a:pt x="131" y="82"/>
                  </a:lnTo>
                  <a:lnTo>
                    <a:pt x="133" y="79"/>
                  </a:lnTo>
                  <a:lnTo>
                    <a:pt x="133" y="72"/>
                  </a:lnTo>
                  <a:lnTo>
                    <a:pt x="131" y="66"/>
                  </a:lnTo>
                  <a:lnTo>
                    <a:pt x="130" y="57"/>
                  </a:lnTo>
                  <a:lnTo>
                    <a:pt x="128" y="51"/>
                  </a:lnTo>
                  <a:lnTo>
                    <a:pt x="126" y="47"/>
                  </a:lnTo>
                  <a:lnTo>
                    <a:pt x="125" y="40"/>
                  </a:lnTo>
                  <a:lnTo>
                    <a:pt x="121" y="35"/>
                  </a:lnTo>
                  <a:lnTo>
                    <a:pt x="121" y="32"/>
                  </a:lnTo>
                  <a:lnTo>
                    <a:pt x="120" y="27"/>
                  </a:lnTo>
                  <a:lnTo>
                    <a:pt x="120" y="24"/>
                  </a:lnTo>
                  <a:lnTo>
                    <a:pt x="120" y="19"/>
                  </a:lnTo>
                  <a:lnTo>
                    <a:pt x="120" y="15"/>
                  </a:lnTo>
                  <a:lnTo>
                    <a:pt x="121" y="14"/>
                  </a:lnTo>
                  <a:lnTo>
                    <a:pt x="121" y="10"/>
                  </a:lnTo>
                  <a:lnTo>
                    <a:pt x="123" y="9"/>
                  </a:lnTo>
                  <a:lnTo>
                    <a:pt x="125" y="5"/>
                  </a:lnTo>
                  <a:lnTo>
                    <a:pt x="126" y="3"/>
                  </a:lnTo>
                  <a:lnTo>
                    <a:pt x="130" y="2"/>
                  </a:lnTo>
                  <a:lnTo>
                    <a:pt x="133" y="0"/>
                  </a:lnTo>
                  <a:lnTo>
                    <a:pt x="136" y="0"/>
                  </a:lnTo>
                  <a:lnTo>
                    <a:pt x="142" y="0"/>
                  </a:lnTo>
                  <a:lnTo>
                    <a:pt x="145" y="0"/>
                  </a:lnTo>
                  <a:lnTo>
                    <a:pt x="147" y="2"/>
                  </a:lnTo>
                  <a:lnTo>
                    <a:pt x="150" y="3"/>
                  </a:lnTo>
                  <a:lnTo>
                    <a:pt x="153" y="5"/>
                  </a:lnTo>
                  <a:lnTo>
                    <a:pt x="155" y="9"/>
                  </a:lnTo>
                  <a:lnTo>
                    <a:pt x="157" y="12"/>
                  </a:lnTo>
                  <a:lnTo>
                    <a:pt x="158" y="15"/>
                  </a:lnTo>
                  <a:lnTo>
                    <a:pt x="158" y="19"/>
                  </a:lnTo>
                  <a:lnTo>
                    <a:pt x="158" y="24"/>
                  </a:lnTo>
                  <a:lnTo>
                    <a:pt x="158" y="29"/>
                  </a:lnTo>
                  <a:lnTo>
                    <a:pt x="157" y="34"/>
                  </a:lnTo>
                  <a:lnTo>
                    <a:pt x="155" y="39"/>
                  </a:lnTo>
                  <a:lnTo>
                    <a:pt x="153" y="44"/>
                  </a:lnTo>
                  <a:lnTo>
                    <a:pt x="150" y="51"/>
                  </a:lnTo>
                  <a:lnTo>
                    <a:pt x="148" y="52"/>
                  </a:lnTo>
                  <a:lnTo>
                    <a:pt x="147" y="59"/>
                  </a:lnTo>
                  <a:lnTo>
                    <a:pt x="147" y="64"/>
                  </a:lnTo>
                  <a:lnTo>
                    <a:pt x="145" y="71"/>
                  </a:lnTo>
                  <a:lnTo>
                    <a:pt x="145" y="84"/>
                  </a:lnTo>
                  <a:lnTo>
                    <a:pt x="145" y="94"/>
                  </a:lnTo>
                  <a:lnTo>
                    <a:pt x="145" y="98"/>
                  </a:lnTo>
                  <a:lnTo>
                    <a:pt x="147" y="99"/>
                  </a:lnTo>
                  <a:lnTo>
                    <a:pt x="148" y="103"/>
                  </a:lnTo>
                  <a:lnTo>
                    <a:pt x="150" y="106"/>
                  </a:lnTo>
                  <a:lnTo>
                    <a:pt x="153" y="108"/>
                  </a:lnTo>
                  <a:lnTo>
                    <a:pt x="155" y="109"/>
                  </a:lnTo>
                  <a:lnTo>
                    <a:pt x="158" y="109"/>
                  </a:lnTo>
                  <a:lnTo>
                    <a:pt x="165" y="113"/>
                  </a:lnTo>
                  <a:lnTo>
                    <a:pt x="172" y="113"/>
                  </a:lnTo>
                  <a:lnTo>
                    <a:pt x="175" y="113"/>
                  </a:lnTo>
                  <a:lnTo>
                    <a:pt x="180" y="111"/>
                  </a:lnTo>
                  <a:lnTo>
                    <a:pt x="182" y="111"/>
                  </a:lnTo>
                  <a:lnTo>
                    <a:pt x="184" y="109"/>
                  </a:lnTo>
                  <a:lnTo>
                    <a:pt x="184" y="109"/>
                  </a:lnTo>
                  <a:lnTo>
                    <a:pt x="187" y="108"/>
                  </a:lnTo>
                  <a:lnTo>
                    <a:pt x="187" y="104"/>
                  </a:lnTo>
                  <a:lnTo>
                    <a:pt x="189" y="103"/>
                  </a:lnTo>
                  <a:lnTo>
                    <a:pt x="189" y="99"/>
                  </a:lnTo>
                  <a:lnTo>
                    <a:pt x="190" y="89"/>
                  </a:lnTo>
                  <a:lnTo>
                    <a:pt x="195" y="79"/>
                  </a:lnTo>
                  <a:lnTo>
                    <a:pt x="199" y="74"/>
                  </a:lnTo>
                  <a:lnTo>
                    <a:pt x="200" y="71"/>
                  </a:lnTo>
                  <a:lnTo>
                    <a:pt x="204" y="67"/>
                  </a:lnTo>
                  <a:lnTo>
                    <a:pt x="205" y="66"/>
                  </a:lnTo>
                  <a:lnTo>
                    <a:pt x="207" y="64"/>
                  </a:lnTo>
                  <a:lnTo>
                    <a:pt x="212" y="62"/>
                  </a:lnTo>
                  <a:lnTo>
                    <a:pt x="215" y="62"/>
                  </a:lnTo>
                  <a:lnTo>
                    <a:pt x="217" y="62"/>
                  </a:lnTo>
                  <a:lnTo>
                    <a:pt x="219" y="64"/>
                  </a:lnTo>
                  <a:lnTo>
                    <a:pt x="221" y="66"/>
                  </a:lnTo>
                  <a:lnTo>
                    <a:pt x="222" y="67"/>
                  </a:lnTo>
                  <a:lnTo>
                    <a:pt x="224" y="71"/>
                  </a:lnTo>
                  <a:lnTo>
                    <a:pt x="224" y="76"/>
                  </a:lnTo>
                  <a:lnTo>
                    <a:pt x="224" y="81"/>
                  </a:lnTo>
                  <a:lnTo>
                    <a:pt x="222" y="82"/>
                  </a:lnTo>
                  <a:lnTo>
                    <a:pt x="221" y="86"/>
                  </a:lnTo>
                  <a:lnTo>
                    <a:pt x="219" y="94"/>
                  </a:lnTo>
                  <a:lnTo>
                    <a:pt x="212" y="101"/>
                  </a:lnTo>
                  <a:lnTo>
                    <a:pt x="204" y="108"/>
                  </a:lnTo>
                  <a:lnTo>
                    <a:pt x="202" y="109"/>
                  </a:lnTo>
                  <a:lnTo>
                    <a:pt x="202" y="113"/>
                  </a:lnTo>
                  <a:lnTo>
                    <a:pt x="199" y="119"/>
                  </a:lnTo>
                  <a:lnTo>
                    <a:pt x="199" y="124"/>
                  </a:lnTo>
                  <a:lnTo>
                    <a:pt x="199" y="128"/>
                  </a:lnTo>
                  <a:lnTo>
                    <a:pt x="200" y="131"/>
                  </a:lnTo>
                  <a:lnTo>
                    <a:pt x="202" y="133"/>
                  </a:lnTo>
                  <a:lnTo>
                    <a:pt x="204" y="135"/>
                  </a:lnTo>
                  <a:lnTo>
                    <a:pt x="205" y="136"/>
                  </a:lnTo>
                  <a:lnTo>
                    <a:pt x="210" y="140"/>
                  </a:lnTo>
                  <a:lnTo>
                    <a:pt x="212" y="140"/>
                  </a:lnTo>
                  <a:lnTo>
                    <a:pt x="215" y="141"/>
                  </a:lnTo>
                  <a:lnTo>
                    <a:pt x="219" y="140"/>
                  </a:lnTo>
                  <a:lnTo>
                    <a:pt x="221" y="140"/>
                  </a:lnTo>
                  <a:lnTo>
                    <a:pt x="224" y="136"/>
                  </a:lnTo>
                  <a:lnTo>
                    <a:pt x="227" y="131"/>
                  </a:lnTo>
                  <a:lnTo>
                    <a:pt x="231" y="130"/>
                  </a:lnTo>
                  <a:lnTo>
                    <a:pt x="232" y="128"/>
                  </a:lnTo>
                  <a:lnTo>
                    <a:pt x="236" y="124"/>
                  </a:lnTo>
                  <a:lnTo>
                    <a:pt x="239" y="124"/>
                  </a:lnTo>
                  <a:lnTo>
                    <a:pt x="242" y="123"/>
                  </a:lnTo>
                  <a:lnTo>
                    <a:pt x="244" y="123"/>
                  </a:lnTo>
                  <a:lnTo>
                    <a:pt x="247" y="124"/>
                  </a:lnTo>
                  <a:lnTo>
                    <a:pt x="247" y="124"/>
                  </a:lnTo>
                  <a:lnTo>
                    <a:pt x="249" y="124"/>
                  </a:lnTo>
                  <a:lnTo>
                    <a:pt x="251" y="128"/>
                  </a:lnTo>
                  <a:lnTo>
                    <a:pt x="252" y="131"/>
                  </a:lnTo>
                  <a:lnTo>
                    <a:pt x="254" y="133"/>
                  </a:lnTo>
                  <a:lnTo>
                    <a:pt x="254" y="136"/>
                  </a:lnTo>
                  <a:lnTo>
                    <a:pt x="254" y="138"/>
                  </a:lnTo>
                  <a:lnTo>
                    <a:pt x="254" y="140"/>
                  </a:lnTo>
                  <a:lnTo>
                    <a:pt x="252" y="143"/>
                  </a:lnTo>
                  <a:lnTo>
                    <a:pt x="251" y="145"/>
                  </a:lnTo>
                  <a:lnTo>
                    <a:pt x="247" y="148"/>
                  </a:lnTo>
                  <a:lnTo>
                    <a:pt x="242" y="153"/>
                  </a:lnTo>
                  <a:lnTo>
                    <a:pt x="239" y="156"/>
                  </a:lnTo>
                  <a:lnTo>
                    <a:pt x="234" y="160"/>
                  </a:lnTo>
                  <a:lnTo>
                    <a:pt x="231" y="163"/>
                  </a:lnTo>
                  <a:lnTo>
                    <a:pt x="231" y="165"/>
                  </a:lnTo>
                  <a:lnTo>
                    <a:pt x="229" y="166"/>
                  </a:lnTo>
                  <a:lnTo>
                    <a:pt x="229" y="175"/>
                  </a:lnTo>
                  <a:lnTo>
                    <a:pt x="227" y="187"/>
                  </a:lnTo>
                  <a:lnTo>
                    <a:pt x="229" y="200"/>
                  </a:lnTo>
                  <a:lnTo>
                    <a:pt x="231" y="212"/>
                  </a:lnTo>
                  <a:lnTo>
                    <a:pt x="232" y="224"/>
                  </a:lnTo>
                  <a:lnTo>
                    <a:pt x="232" y="229"/>
                  </a:lnTo>
                  <a:lnTo>
                    <a:pt x="236" y="232"/>
                  </a:lnTo>
                  <a:lnTo>
                    <a:pt x="237" y="235"/>
                  </a:lnTo>
                  <a:lnTo>
                    <a:pt x="239" y="237"/>
                  </a:lnTo>
                  <a:lnTo>
                    <a:pt x="242" y="239"/>
                  </a:lnTo>
                  <a:lnTo>
                    <a:pt x="246" y="240"/>
                  </a:lnTo>
                  <a:lnTo>
                    <a:pt x="247" y="244"/>
                  </a:lnTo>
                  <a:lnTo>
                    <a:pt x="249" y="247"/>
                  </a:lnTo>
                  <a:lnTo>
                    <a:pt x="249" y="249"/>
                  </a:lnTo>
                  <a:lnTo>
                    <a:pt x="249" y="252"/>
                  </a:lnTo>
                  <a:lnTo>
                    <a:pt x="249" y="256"/>
                  </a:lnTo>
                  <a:lnTo>
                    <a:pt x="247" y="259"/>
                  </a:lnTo>
                  <a:lnTo>
                    <a:pt x="244" y="261"/>
                  </a:lnTo>
                  <a:lnTo>
                    <a:pt x="244" y="262"/>
                  </a:lnTo>
                  <a:lnTo>
                    <a:pt x="241" y="262"/>
                  </a:lnTo>
                  <a:lnTo>
                    <a:pt x="239" y="264"/>
                  </a:lnTo>
                  <a:lnTo>
                    <a:pt x="236" y="262"/>
                  </a:lnTo>
                  <a:lnTo>
                    <a:pt x="232" y="262"/>
                  </a:lnTo>
                  <a:lnTo>
                    <a:pt x="231" y="262"/>
                  </a:lnTo>
                  <a:lnTo>
                    <a:pt x="227" y="264"/>
                  </a:lnTo>
                  <a:lnTo>
                    <a:pt x="224" y="267"/>
                  </a:lnTo>
                  <a:lnTo>
                    <a:pt x="222" y="271"/>
                  </a:lnTo>
                  <a:lnTo>
                    <a:pt x="221" y="272"/>
                  </a:lnTo>
                  <a:lnTo>
                    <a:pt x="222" y="276"/>
                  </a:lnTo>
                  <a:lnTo>
                    <a:pt x="224" y="281"/>
                  </a:lnTo>
                  <a:lnTo>
                    <a:pt x="227" y="286"/>
                  </a:lnTo>
                  <a:lnTo>
                    <a:pt x="231" y="289"/>
                  </a:lnTo>
                  <a:lnTo>
                    <a:pt x="232" y="293"/>
                  </a:lnTo>
                  <a:lnTo>
                    <a:pt x="232" y="298"/>
                  </a:lnTo>
                  <a:lnTo>
                    <a:pt x="231" y="298"/>
                  </a:lnTo>
                  <a:lnTo>
                    <a:pt x="231" y="299"/>
                  </a:lnTo>
                  <a:lnTo>
                    <a:pt x="227" y="303"/>
                  </a:lnTo>
                  <a:lnTo>
                    <a:pt x="224" y="303"/>
                  </a:lnTo>
                  <a:lnTo>
                    <a:pt x="222" y="304"/>
                  </a:lnTo>
                  <a:lnTo>
                    <a:pt x="219" y="303"/>
                  </a:lnTo>
                  <a:lnTo>
                    <a:pt x="217" y="303"/>
                  </a:lnTo>
                  <a:lnTo>
                    <a:pt x="215" y="299"/>
                  </a:lnTo>
                  <a:lnTo>
                    <a:pt x="210" y="294"/>
                  </a:lnTo>
                  <a:lnTo>
                    <a:pt x="205" y="289"/>
                  </a:lnTo>
                  <a:lnTo>
                    <a:pt x="204" y="287"/>
                  </a:lnTo>
                  <a:lnTo>
                    <a:pt x="200" y="286"/>
                  </a:lnTo>
                  <a:lnTo>
                    <a:pt x="199" y="284"/>
                  </a:lnTo>
                  <a:lnTo>
                    <a:pt x="195" y="284"/>
                  </a:lnTo>
                  <a:lnTo>
                    <a:pt x="192" y="284"/>
                  </a:lnTo>
                  <a:lnTo>
                    <a:pt x="187" y="286"/>
                  </a:lnTo>
                  <a:lnTo>
                    <a:pt x="185" y="286"/>
                  </a:lnTo>
                  <a:lnTo>
                    <a:pt x="184" y="287"/>
                  </a:lnTo>
                  <a:lnTo>
                    <a:pt x="182" y="291"/>
                  </a:lnTo>
                  <a:lnTo>
                    <a:pt x="178" y="294"/>
                  </a:lnTo>
                  <a:lnTo>
                    <a:pt x="178" y="298"/>
                  </a:lnTo>
                  <a:lnTo>
                    <a:pt x="175" y="301"/>
                  </a:lnTo>
                  <a:lnTo>
                    <a:pt x="173" y="303"/>
                  </a:lnTo>
                  <a:lnTo>
                    <a:pt x="172" y="304"/>
                  </a:lnTo>
                  <a:lnTo>
                    <a:pt x="170" y="306"/>
                  </a:lnTo>
                  <a:lnTo>
                    <a:pt x="163" y="306"/>
                  </a:lnTo>
                  <a:lnTo>
                    <a:pt x="158" y="304"/>
                  </a:lnTo>
                  <a:lnTo>
                    <a:pt x="153" y="304"/>
                  </a:lnTo>
                  <a:lnTo>
                    <a:pt x="150" y="306"/>
                  </a:lnTo>
                  <a:lnTo>
                    <a:pt x="147" y="306"/>
                  </a:lnTo>
                  <a:lnTo>
                    <a:pt x="143" y="308"/>
                  </a:lnTo>
                  <a:lnTo>
                    <a:pt x="142" y="311"/>
                  </a:lnTo>
                  <a:lnTo>
                    <a:pt x="138" y="313"/>
                  </a:lnTo>
                  <a:lnTo>
                    <a:pt x="136" y="316"/>
                  </a:lnTo>
                  <a:lnTo>
                    <a:pt x="133" y="318"/>
                  </a:lnTo>
                  <a:lnTo>
                    <a:pt x="131" y="318"/>
                  </a:lnTo>
                  <a:lnTo>
                    <a:pt x="128" y="318"/>
                  </a:lnTo>
                  <a:close/>
                </a:path>
              </a:pathLst>
            </a:custGeom>
            <a:solidFill>
              <a:srgbClr val="C32D9B"/>
            </a:solidFill>
            <a:ln w="9525">
              <a:noFill/>
              <a:round/>
              <a:headEnd/>
              <a:tailEnd/>
            </a:ln>
            <a:effectLst/>
          </p:spPr>
          <p:txBody>
            <a:bodyPr wrap="none" anchor="ctr"/>
            <a:lstStyle/>
            <a:p>
              <a:pPr>
                <a:defRPr/>
              </a:pPr>
              <a:endParaRPr lang="de-AT"/>
            </a:p>
          </p:txBody>
        </p:sp>
        <p:sp>
          <p:nvSpPr>
            <p:cNvPr id="3" name="Freeform 3"/>
            <p:cNvSpPr>
              <a:spLocks noChangeArrowheads="1"/>
            </p:cNvSpPr>
            <p:nvPr/>
          </p:nvSpPr>
          <p:spPr bwMode="auto">
            <a:xfrm>
              <a:off x="5476" y="3986"/>
              <a:ext cx="127" cy="256"/>
            </a:xfrm>
            <a:custGeom>
              <a:avLst/>
              <a:gdLst/>
              <a:ahLst/>
              <a:cxnLst>
                <a:cxn ang="0">
                  <a:pos x="120" y="319"/>
                </a:cxn>
                <a:cxn ang="0">
                  <a:pos x="113" y="311"/>
                </a:cxn>
                <a:cxn ang="0">
                  <a:pos x="108" y="299"/>
                </a:cxn>
                <a:cxn ang="0">
                  <a:pos x="96" y="298"/>
                </a:cxn>
                <a:cxn ang="0">
                  <a:pos x="89" y="301"/>
                </a:cxn>
                <a:cxn ang="0">
                  <a:pos x="83" y="309"/>
                </a:cxn>
                <a:cxn ang="0">
                  <a:pos x="71" y="309"/>
                </a:cxn>
                <a:cxn ang="0">
                  <a:pos x="64" y="301"/>
                </a:cxn>
                <a:cxn ang="0">
                  <a:pos x="69" y="282"/>
                </a:cxn>
                <a:cxn ang="0">
                  <a:pos x="61" y="276"/>
                </a:cxn>
                <a:cxn ang="0">
                  <a:pos x="42" y="279"/>
                </a:cxn>
                <a:cxn ang="0">
                  <a:pos x="19" y="294"/>
                </a:cxn>
                <a:cxn ang="0">
                  <a:pos x="5" y="293"/>
                </a:cxn>
                <a:cxn ang="0">
                  <a:pos x="0" y="282"/>
                </a:cxn>
                <a:cxn ang="0">
                  <a:pos x="5" y="271"/>
                </a:cxn>
                <a:cxn ang="0">
                  <a:pos x="31" y="259"/>
                </a:cxn>
                <a:cxn ang="0">
                  <a:pos x="39" y="249"/>
                </a:cxn>
                <a:cxn ang="0">
                  <a:pos x="42" y="234"/>
                </a:cxn>
                <a:cxn ang="0">
                  <a:pos x="36" y="222"/>
                </a:cxn>
                <a:cxn ang="0">
                  <a:pos x="17" y="215"/>
                </a:cxn>
                <a:cxn ang="0">
                  <a:pos x="7" y="208"/>
                </a:cxn>
                <a:cxn ang="0">
                  <a:pos x="9" y="195"/>
                </a:cxn>
                <a:cxn ang="0">
                  <a:pos x="22" y="193"/>
                </a:cxn>
                <a:cxn ang="0">
                  <a:pos x="39" y="187"/>
                </a:cxn>
                <a:cxn ang="0">
                  <a:pos x="49" y="172"/>
                </a:cxn>
                <a:cxn ang="0">
                  <a:pos x="44" y="156"/>
                </a:cxn>
                <a:cxn ang="0">
                  <a:pos x="47" y="145"/>
                </a:cxn>
                <a:cxn ang="0">
                  <a:pos x="56" y="136"/>
                </a:cxn>
                <a:cxn ang="0">
                  <a:pos x="71" y="136"/>
                </a:cxn>
                <a:cxn ang="0">
                  <a:pos x="83" y="124"/>
                </a:cxn>
                <a:cxn ang="0">
                  <a:pos x="81" y="114"/>
                </a:cxn>
                <a:cxn ang="0">
                  <a:pos x="71" y="98"/>
                </a:cxn>
                <a:cxn ang="0">
                  <a:pos x="76" y="86"/>
                </a:cxn>
                <a:cxn ang="0">
                  <a:pos x="88" y="86"/>
                </a:cxn>
                <a:cxn ang="0">
                  <a:pos x="105" y="98"/>
                </a:cxn>
                <a:cxn ang="0">
                  <a:pos x="118" y="99"/>
                </a:cxn>
                <a:cxn ang="0">
                  <a:pos x="130" y="91"/>
                </a:cxn>
                <a:cxn ang="0">
                  <a:pos x="133" y="72"/>
                </a:cxn>
                <a:cxn ang="0">
                  <a:pos x="126" y="47"/>
                </a:cxn>
                <a:cxn ang="0">
                  <a:pos x="120" y="27"/>
                </a:cxn>
                <a:cxn ang="0">
                  <a:pos x="121" y="14"/>
                </a:cxn>
                <a:cxn ang="0">
                  <a:pos x="126" y="3"/>
                </a:cxn>
                <a:cxn ang="0">
                  <a:pos x="142" y="0"/>
                </a:cxn>
                <a:cxn ang="0">
                  <a:pos x="153" y="5"/>
                </a:cxn>
                <a:cxn ang="0">
                  <a:pos x="158" y="19"/>
                </a:cxn>
                <a:cxn ang="0">
                  <a:pos x="155" y="39"/>
                </a:cxn>
                <a:cxn ang="0">
                  <a:pos x="147" y="59"/>
                </a:cxn>
                <a:cxn ang="0">
                  <a:pos x="145" y="94"/>
                </a:cxn>
                <a:cxn ang="0">
                  <a:pos x="150" y="106"/>
                </a:cxn>
              </a:cxnLst>
              <a:rect l="0" t="0" r="r" b="b"/>
              <a:pathLst>
                <a:path w="158" h="319">
                  <a:moveTo>
                    <a:pt x="128" y="318"/>
                  </a:moveTo>
                  <a:lnTo>
                    <a:pt x="125" y="319"/>
                  </a:lnTo>
                  <a:lnTo>
                    <a:pt x="121" y="319"/>
                  </a:lnTo>
                  <a:lnTo>
                    <a:pt x="120" y="319"/>
                  </a:lnTo>
                  <a:lnTo>
                    <a:pt x="118" y="318"/>
                  </a:lnTo>
                  <a:lnTo>
                    <a:pt x="116" y="318"/>
                  </a:lnTo>
                  <a:lnTo>
                    <a:pt x="116" y="314"/>
                  </a:lnTo>
                  <a:lnTo>
                    <a:pt x="113" y="311"/>
                  </a:lnTo>
                  <a:lnTo>
                    <a:pt x="113" y="306"/>
                  </a:lnTo>
                  <a:lnTo>
                    <a:pt x="111" y="304"/>
                  </a:lnTo>
                  <a:lnTo>
                    <a:pt x="110" y="303"/>
                  </a:lnTo>
                  <a:lnTo>
                    <a:pt x="108" y="299"/>
                  </a:lnTo>
                  <a:lnTo>
                    <a:pt x="106" y="299"/>
                  </a:lnTo>
                  <a:lnTo>
                    <a:pt x="103" y="298"/>
                  </a:lnTo>
                  <a:lnTo>
                    <a:pt x="100" y="298"/>
                  </a:lnTo>
                  <a:lnTo>
                    <a:pt x="96" y="298"/>
                  </a:lnTo>
                  <a:lnTo>
                    <a:pt x="94" y="298"/>
                  </a:lnTo>
                  <a:lnTo>
                    <a:pt x="93" y="298"/>
                  </a:lnTo>
                  <a:lnTo>
                    <a:pt x="91" y="299"/>
                  </a:lnTo>
                  <a:lnTo>
                    <a:pt x="89" y="301"/>
                  </a:lnTo>
                  <a:lnTo>
                    <a:pt x="88" y="304"/>
                  </a:lnTo>
                  <a:lnTo>
                    <a:pt x="84" y="308"/>
                  </a:lnTo>
                  <a:lnTo>
                    <a:pt x="84" y="309"/>
                  </a:lnTo>
                  <a:lnTo>
                    <a:pt x="83" y="309"/>
                  </a:lnTo>
                  <a:lnTo>
                    <a:pt x="79" y="311"/>
                  </a:lnTo>
                  <a:lnTo>
                    <a:pt x="76" y="311"/>
                  </a:lnTo>
                  <a:lnTo>
                    <a:pt x="73" y="311"/>
                  </a:lnTo>
                  <a:lnTo>
                    <a:pt x="71" y="309"/>
                  </a:lnTo>
                  <a:lnTo>
                    <a:pt x="68" y="308"/>
                  </a:lnTo>
                  <a:lnTo>
                    <a:pt x="66" y="306"/>
                  </a:lnTo>
                  <a:lnTo>
                    <a:pt x="64" y="304"/>
                  </a:lnTo>
                  <a:lnTo>
                    <a:pt x="64" y="301"/>
                  </a:lnTo>
                  <a:lnTo>
                    <a:pt x="64" y="299"/>
                  </a:lnTo>
                  <a:lnTo>
                    <a:pt x="66" y="294"/>
                  </a:lnTo>
                  <a:lnTo>
                    <a:pt x="69" y="284"/>
                  </a:lnTo>
                  <a:lnTo>
                    <a:pt x="69" y="282"/>
                  </a:lnTo>
                  <a:lnTo>
                    <a:pt x="69" y="279"/>
                  </a:lnTo>
                  <a:lnTo>
                    <a:pt x="68" y="279"/>
                  </a:lnTo>
                  <a:lnTo>
                    <a:pt x="68" y="277"/>
                  </a:lnTo>
                  <a:lnTo>
                    <a:pt x="61" y="276"/>
                  </a:lnTo>
                  <a:lnTo>
                    <a:pt x="56" y="276"/>
                  </a:lnTo>
                  <a:lnTo>
                    <a:pt x="51" y="276"/>
                  </a:lnTo>
                  <a:lnTo>
                    <a:pt x="47" y="277"/>
                  </a:lnTo>
                  <a:lnTo>
                    <a:pt x="42" y="279"/>
                  </a:lnTo>
                  <a:lnTo>
                    <a:pt x="39" y="282"/>
                  </a:lnTo>
                  <a:lnTo>
                    <a:pt x="31" y="287"/>
                  </a:lnTo>
                  <a:lnTo>
                    <a:pt x="22" y="293"/>
                  </a:lnTo>
                  <a:lnTo>
                    <a:pt x="19" y="294"/>
                  </a:lnTo>
                  <a:lnTo>
                    <a:pt x="16" y="296"/>
                  </a:lnTo>
                  <a:lnTo>
                    <a:pt x="12" y="296"/>
                  </a:lnTo>
                  <a:lnTo>
                    <a:pt x="9" y="294"/>
                  </a:lnTo>
                  <a:lnTo>
                    <a:pt x="5" y="293"/>
                  </a:lnTo>
                  <a:lnTo>
                    <a:pt x="4" y="291"/>
                  </a:lnTo>
                  <a:lnTo>
                    <a:pt x="2" y="287"/>
                  </a:lnTo>
                  <a:lnTo>
                    <a:pt x="0" y="284"/>
                  </a:lnTo>
                  <a:lnTo>
                    <a:pt x="0" y="282"/>
                  </a:lnTo>
                  <a:lnTo>
                    <a:pt x="0" y="279"/>
                  </a:lnTo>
                  <a:lnTo>
                    <a:pt x="2" y="276"/>
                  </a:lnTo>
                  <a:lnTo>
                    <a:pt x="4" y="274"/>
                  </a:lnTo>
                  <a:lnTo>
                    <a:pt x="5" y="271"/>
                  </a:lnTo>
                  <a:lnTo>
                    <a:pt x="10" y="269"/>
                  </a:lnTo>
                  <a:lnTo>
                    <a:pt x="19" y="264"/>
                  </a:lnTo>
                  <a:lnTo>
                    <a:pt x="27" y="261"/>
                  </a:lnTo>
                  <a:lnTo>
                    <a:pt x="31" y="259"/>
                  </a:lnTo>
                  <a:lnTo>
                    <a:pt x="32" y="256"/>
                  </a:lnTo>
                  <a:lnTo>
                    <a:pt x="36" y="256"/>
                  </a:lnTo>
                  <a:lnTo>
                    <a:pt x="39" y="251"/>
                  </a:lnTo>
                  <a:lnTo>
                    <a:pt x="39" y="249"/>
                  </a:lnTo>
                  <a:lnTo>
                    <a:pt x="41" y="247"/>
                  </a:lnTo>
                  <a:lnTo>
                    <a:pt x="42" y="242"/>
                  </a:lnTo>
                  <a:lnTo>
                    <a:pt x="42" y="235"/>
                  </a:lnTo>
                  <a:lnTo>
                    <a:pt x="42" y="234"/>
                  </a:lnTo>
                  <a:lnTo>
                    <a:pt x="42" y="232"/>
                  </a:lnTo>
                  <a:lnTo>
                    <a:pt x="39" y="227"/>
                  </a:lnTo>
                  <a:lnTo>
                    <a:pt x="39" y="224"/>
                  </a:lnTo>
                  <a:lnTo>
                    <a:pt x="36" y="222"/>
                  </a:lnTo>
                  <a:lnTo>
                    <a:pt x="32" y="220"/>
                  </a:lnTo>
                  <a:lnTo>
                    <a:pt x="31" y="219"/>
                  </a:lnTo>
                  <a:lnTo>
                    <a:pt x="24" y="217"/>
                  </a:lnTo>
                  <a:lnTo>
                    <a:pt x="17" y="215"/>
                  </a:lnTo>
                  <a:lnTo>
                    <a:pt x="12" y="214"/>
                  </a:lnTo>
                  <a:lnTo>
                    <a:pt x="10" y="212"/>
                  </a:lnTo>
                  <a:lnTo>
                    <a:pt x="9" y="210"/>
                  </a:lnTo>
                  <a:lnTo>
                    <a:pt x="7" y="208"/>
                  </a:lnTo>
                  <a:lnTo>
                    <a:pt x="7" y="205"/>
                  </a:lnTo>
                  <a:lnTo>
                    <a:pt x="7" y="200"/>
                  </a:lnTo>
                  <a:lnTo>
                    <a:pt x="7" y="198"/>
                  </a:lnTo>
                  <a:lnTo>
                    <a:pt x="9" y="195"/>
                  </a:lnTo>
                  <a:lnTo>
                    <a:pt x="10" y="193"/>
                  </a:lnTo>
                  <a:lnTo>
                    <a:pt x="14" y="193"/>
                  </a:lnTo>
                  <a:lnTo>
                    <a:pt x="17" y="193"/>
                  </a:lnTo>
                  <a:lnTo>
                    <a:pt x="22" y="193"/>
                  </a:lnTo>
                  <a:lnTo>
                    <a:pt x="31" y="192"/>
                  </a:lnTo>
                  <a:lnTo>
                    <a:pt x="32" y="190"/>
                  </a:lnTo>
                  <a:lnTo>
                    <a:pt x="36" y="190"/>
                  </a:lnTo>
                  <a:lnTo>
                    <a:pt x="39" y="187"/>
                  </a:lnTo>
                  <a:lnTo>
                    <a:pt x="42" y="185"/>
                  </a:lnTo>
                  <a:lnTo>
                    <a:pt x="46" y="182"/>
                  </a:lnTo>
                  <a:lnTo>
                    <a:pt x="47" y="175"/>
                  </a:lnTo>
                  <a:lnTo>
                    <a:pt x="49" y="172"/>
                  </a:lnTo>
                  <a:lnTo>
                    <a:pt x="49" y="170"/>
                  </a:lnTo>
                  <a:lnTo>
                    <a:pt x="49" y="168"/>
                  </a:lnTo>
                  <a:lnTo>
                    <a:pt x="46" y="160"/>
                  </a:lnTo>
                  <a:lnTo>
                    <a:pt x="44" y="156"/>
                  </a:lnTo>
                  <a:lnTo>
                    <a:pt x="44" y="151"/>
                  </a:lnTo>
                  <a:lnTo>
                    <a:pt x="46" y="150"/>
                  </a:lnTo>
                  <a:lnTo>
                    <a:pt x="46" y="148"/>
                  </a:lnTo>
                  <a:lnTo>
                    <a:pt x="47" y="145"/>
                  </a:lnTo>
                  <a:lnTo>
                    <a:pt x="49" y="143"/>
                  </a:lnTo>
                  <a:lnTo>
                    <a:pt x="54" y="140"/>
                  </a:lnTo>
                  <a:lnTo>
                    <a:pt x="54" y="138"/>
                  </a:lnTo>
                  <a:lnTo>
                    <a:pt x="56" y="136"/>
                  </a:lnTo>
                  <a:lnTo>
                    <a:pt x="59" y="136"/>
                  </a:lnTo>
                  <a:lnTo>
                    <a:pt x="63" y="136"/>
                  </a:lnTo>
                  <a:lnTo>
                    <a:pt x="68" y="136"/>
                  </a:lnTo>
                  <a:lnTo>
                    <a:pt x="71" y="136"/>
                  </a:lnTo>
                  <a:lnTo>
                    <a:pt x="74" y="133"/>
                  </a:lnTo>
                  <a:lnTo>
                    <a:pt x="79" y="131"/>
                  </a:lnTo>
                  <a:lnTo>
                    <a:pt x="81" y="128"/>
                  </a:lnTo>
                  <a:lnTo>
                    <a:pt x="83" y="124"/>
                  </a:lnTo>
                  <a:lnTo>
                    <a:pt x="84" y="121"/>
                  </a:lnTo>
                  <a:lnTo>
                    <a:pt x="84" y="119"/>
                  </a:lnTo>
                  <a:lnTo>
                    <a:pt x="83" y="116"/>
                  </a:lnTo>
                  <a:lnTo>
                    <a:pt x="81" y="114"/>
                  </a:lnTo>
                  <a:lnTo>
                    <a:pt x="76" y="109"/>
                  </a:lnTo>
                  <a:lnTo>
                    <a:pt x="73" y="104"/>
                  </a:lnTo>
                  <a:lnTo>
                    <a:pt x="71" y="101"/>
                  </a:lnTo>
                  <a:lnTo>
                    <a:pt x="71" y="98"/>
                  </a:lnTo>
                  <a:lnTo>
                    <a:pt x="71" y="96"/>
                  </a:lnTo>
                  <a:lnTo>
                    <a:pt x="71" y="93"/>
                  </a:lnTo>
                  <a:lnTo>
                    <a:pt x="73" y="89"/>
                  </a:lnTo>
                  <a:lnTo>
                    <a:pt x="76" y="86"/>
                  </a:lnTo>
                  <a:lnTo>
                    <a:pt x="79" y="86"/>
                  </a:lnTo>
                  <a:lnTo>
                    <a:pt x="83" y="84"/>
                  </a:lnTo>
                  <a:lnTo>
                    <a:pt x="86" y="84"/>
                  </a:lnTo>
                  <a:lnTo>
                    <a:pt x="88" y="86"/>
                  </a:lnTo>
                  <a:lnTo>
                    <a:pt x="91" y="86"/>
                  </a:lnTo>
                  <a:lnTo>
                    <a:pt x="93" y="89"/>
                  </a:lnTo>
                  <a:lnTo>
                    <a:pt x="100" y="93"/>
                  </a:lnTo>
                  <a:lnTo>
                    <a:pt x="105" y="98"/>
                  </a:lnTo>
                  <a:lnTo>
                    <a:pt x="108" y="99"/>
                  </a:lnTo>
                  <a:lnTo>
                    <a:pt x="111" y="101"/>
                  </a:lnTo>
                  <a:lnTo>
                    <a:pt x="115" y="101"/>
                  </a:lnTo>
                  <a:lnTo>
                    <a:pt x="118" y="99"/>
                  </a:lnTo>
                  <a:lnTo>
                    <a:pt x="121" y="98"/>
                  </a:lnTo>
                  <a:lnTo>
                    <a:pt x="126" y="94"/>
                  </a:lnTo>
                  <a:lnTo>
                    <a:pt x="128" y="93"/>
                  </a:lnTo>
                  <a:lnTo>
                    <a:pt x="130" y="91"/>
                  </a:lnTo>
                  <a:lnTo>
                    <a:pt x="131" y="86"/>
                  </a:lnTo>
                  <a:lnTo>
                    <a:pt x="131" y="82"/>
                  </a:lnTo>
                  <a:lnTo>
                    <a:pt x="133" y="79"/>
                  </a:lnTo>
                  <a:lnTo>
                    <a:pt x="133" y="72"/>
                  </a:lnTo>
                  <a:lnTo>
                    <a:pt x="131" y="66"/>
                  </a:lnTo>
                  <a:lnTo>
                    <a:pt x="130" y="57"/>
                  </a:lnTo>
                  <a:lnTo>
                    <a:pt x="128" y="51"/>
                  </a:lnTo>
                  <a:lnTo>
                    <a:pt x="126" y="47"/>
                  </a:lnTo>
                  <a:lnTo>
                    <a:pt x="125" y="40"/>
                  </a:lnTo>
                  <a:lnTo>
                    <a:pt x="121" y="35"/>
                  </a:lnTo>
                  <a:lnTo>
                    <a:pt x="121" y="32"/>
                  </a:lnTo>
                  <a:lnTo>
                    <a:pt x="120" y="27"/>
                  </a:lnTo>
                  <a:lnTo>
                    <a:pt x="120" y="24"/>
                  </a:lnTo>
                  <a:lnTo>
                    <a:pt x="120" y="19"/>
                  </a:lnTo>
                  <a:lnTo>
                    <a:pt x="120" y="15"/>
                  </a:lnTo>
                  <a:lnTo>
                    <a:pt x="121" y="14"/>
                  </a:lnTo>
                  <a:lnTo>
                    <a:pt x="121" y="10"/>
                  </a:lnTo>
                  <a:lnTo>
                    <a:pt x="123" y="9"/>
                  </a:lnTo>
                  <a:lnTo>
                    <a:pt x="125" y="5"/>
                  </a:lnTo>
                  <a:lnTo>
                    <a:pt x="126" y="3"/>
                  </a:lnTo>
                  <a:lnTo>
                    <a:pt x="130" y="2"/>
                  </a:lnTo>
                  <a:lnTo>
                    <a:pt x="133" y="0"/>
                  </a:lnTo>
                  <a:lnTo>
                    <a:pt x="136" y="0"/>
                  </a:lnTo>
                  <a:lnTo>
                    <a:pt x="142" y="0"/>
                  </a:lnTo>
                  <a:lnTo>
                    <a:pt x="145" y="0"/>
                  </a:lnTo>
                  <a:lnTo>
                    <a:pt x="147" y="2"/>
                  </a:lnTo>
                  <a:lnTo>
                    <a:pt x="150" y="3"/>
                  </a:lnTo>
                  <a:lnTo>
                    <a:pt x="153" y="5"/>
                  </a:lnTo>
                  <a:lnTo>
                    <a:pt x="155" y="9"/>
                  </a:lnTo>
                  <a:lnTo>
                    <a:pt x="157" y="12"/>
                  </a:lnTo>
                  <a:lnTo>
                    <a:pt x="158" y="15"/>
                  </a:lnTo>
                  <a:lnTo>
                    <a:pt x="158" y="19"/>
                  </a:lnTo>
                  <a:lnTo>
                    <a:pt x="158" y="24"/>
                  </a:lnTo>
                  <a:lnTo>
                    <a:pt x="158" y="29"/>
                  </a:lnTo>
                  <a:lnTo>
                    <a:pt x="157" y="34"/>
                  </a:lnTo>
                  <a:lnTo>
                    <a:pt x="155" y="39"/>
                  </a:lnTo>
                  <a:lnTo>
                    <a:pt x="153" y="44"/>
                  </a:lnTo>
                  <a:lnTo>
                    <a:pt x="150" y="51"/>
                  </a:lnTo>
                  <a:lnTo>
                    <a:pt x="148" y="52"/>
                  </a:lnTo>
                  <a:lnTo>
                    <a:pt x="147" y="59"/>
                  </a:lnTo>
                  <a:lnTo>
                    <a:pt x="147" y="64"/>
                  </a:lnTo>
                  <a:lnTo>
                    <a:pt x="145" y="71"/>
                  </a:lnTo>
                  <a:lnTo>
                    <a:pt x="145" y="84"/>
                  </a:lnTo>
                  <a:lnTo>
                    <a:pt x="145" y="94"/>
                  </a:lnTo>
                  <a:lnTo>
                    <a:pt x="145" y="98"/>
                  </a:lnTo>
                  <a:lnTo>
                    <a:pt x="147" y="99"/>
                  </a:lnTo>
                  <a:lnTo>
                    <a:pt x="148" y="103"/>
                  </a:lnTo>
                  <a:lnTo>
                    <a:pt x="150" y="106"/>
                  </a:lnTo>
                  <a:lnTo>
                    <a:pt x="153" y="108"/>
                  </a:lnTo>
                </a:path>
              </a:pathLst>
            </a:custGeom>
            <a:noFill/>
            <a:ln w="3240">
              <a:solidFill>
                <a:srgbClr val="C32D9B"/>
              </a:solidFill>
              <a:round/>
              <a:headEnd/>
              <a:tailEnd/>
            </a:ln>
            <a:effectLst/>
          </p:spPr>
          <p:txBody>
            <a:bodyPr wrap="none" anchor="ctr"/>
            <a:lstStyle/>
            <a:p>
              <a:pPr>
                <a:defRPr/>
              </a:pPr>
              <a:endParaRPr lang="de-AT"/>
            </a:p>
          </p:txBody>
        </p:sp>
        <p:sp>
          <p:nvSpPr>
            <p:cNvPr id="4" name="Freeform 4"/>
            <p:cNvSpPr>
              <a:spLocks noChangeArrowheads="1"/>
            </p:cNvSpPr>
            <p:nvPr/>
          </p:nvSpPr>
          <p:spPr bwMode="auto">
            <a:xfrm>
              <a:off x="5579" y="4035"/>
              <a:ext cx="101" cy="206"/>
            </a:xfrm>
            <a:custGeom>
              <a:avLst/>
              <a:gdLst/>
              <a:ahLst/>
              <a:cxnLst>
                <a:cxn ang="0">
                  <a:pos x="30" y="47"/>
                </a:cxn>
                <a:cxn ang="0">
                  <a:pos x="47" y="51"/>
                </a:cxn>
                <a:cxn ang="0">
                  <a:pos x="56" y="47"/>
                </a:cxn>
                <a:cxn ang="0">
                  <a:pos x="59" y="42"/>
                </a:cxn>
                <a:cxn ang="0">
                  <a:pos x="62" y="27"/>
                </a:cxn>
                <a:cxn ang="0">
                  <a:pos x="72" y="9"/>
                </a:cxn>
                <a:cxn ang="0">
                  <a:pos x="79" y="2"/>
                </a:cxn>
                <a:cxn ang="0">
                  <a:pos x="89" y="0"/>
                </a:cxn>
                <a:cxn ang="0">
                  <a:pos x="94" y="5"/>
                </a:cxn>
                <a:cxn ang="0">
                  <a:pos x="96" y="19"/>
                </a:cxn>
                <a:cxn ang="0">
                  <a:pos x="91" y="32"/>
                </a:cxn>
                <a:cxn ang="0">
                  <a:pos x="74" y="47"/>
                </a:cxn>
                <a:cxn ang="0">
                  <a:pos x="71" y="62"/>
                </a:cxn>
                <a:cxn ang="0">
                  <a:pos x="74" y="71"/>
                </a:cxn>
                <a:cxn ang="0">
                  <a:pos x="82" y="78"/>
                </a:cxn>
                <a:cxn ang="0">
                  <a:pos x="91" y="78"/>
                </a:cxn>
                <a:cxn ang="0">
                  <a:pos x="99" y="69"/>
                </a:cxn>
                <a:cxn ang="0">
                  <a:pos x="108" y="62"/>
                </a:cxn>
                <a:cxn ang="0">
                  <a:pos x="116" y="61"/>
                </a:cxn>
                <a:cxn ang="0">
                  <a:pos x="121" y="62"/>
                </a:cxn>
                <a:cxn ang="0">
                  <a:pos x="126" y="71"/>
                </a:cxn>
                <a:cxn ang="0">
                  <a:pos x="126" y="78"/>
                </a:cxn>
                <a:cxn ang="0">
                  <a:pos x="119" y="86"/>
                </a:cxn>
                <a:cxn ang="0">
                  <a:pos x="106" y="98"/>
                </a:cxn>
                <a:cxn ang="0">
                  <a:pos x="101" y="104"/>
                </a:cxn>
                <a:cxn ang="0">
                  <a:pos x="101" y="138"/>
                </a:cxn>
                <a:cxn ang="0">
                  <a:pos x="104" y="167"/>
                </a:cxn>
                <a:cxn ang="0">
                  <a:pos x="111" y="175"/>
                </a:cxn>
                <a:cxn ang="0">
                  <a:pos x="119" y="182"/>
                </a:cxn>
                <a:cxn ang="0">
                  <a:pos x="121" y="190"/>
                </a:cxn>
                <a:cxn ang="0">
                  <a:pos x="116" y="199"/>
                </a:cxn>
                <a:cxn ang="0">
                  <a:pos x="111" y="202"/>
                </a:cxn>
                <a:cxn ang="0">
                  <a:pos x="103" y="200"/>
                </a:cxn>
                <a:cxn ang="0">
                  <a:pos x="94" y="209"/>
                </a:cxn>
                <a:cxn ang="0">
                  <a:pos x="96" y="219"/>
                </a:cxn>
                <a:cxn ang="0">
                  <a:pos x="104" y="231"/>
                </a:cxn>
                <a:cxn ang="0">
                  <a:pos x="103" y="237"/>
                </a:cxn>
                <a:cxn ang="0">
                  <a:pos x="94" y="242"/>
                </a:cxn>
                <a:cxn ang="0">
                  <a:pos x="87" y="237"/>
                </a:cxn>
                <a:cxn ang="0">
                  <a:pos x="76" y="225"/>
                </a:cxn>
                <a:cxn ang="0">
                  <a:pos x="67" y="222"/>
                </a:cxn>
                <a:cxn ang="0">
                  <a:pos x="57" y="224"/>
                </a:cxn>
                <a:cxn ang="0">
                  <a:pos x="50" y="232"/>
                </a:cxn>
                <a:cxn ang="0">
                  <a:pos x="45" y="241"/>
                </a:cxn>
                <a:cxn ang="0">
                  <a:pos x="35" y="244"/>
                </a:cxn>
                <a:cxn ang="0">
                  <a:pos x="22" y="244"/>
                </a:cxn>
                <a:cxn ang="0">
                  <a:pos x="14" y="249"/>
                </a:cxn>
                <a:cxn ang="0">
                  <a:pos x="5" y="256"/>
                </a:cxn>
              </a:cxnLst>
              <a:rect l="0" t="0" r="r" b="b"/>
              <a:pathLst>
                <a:path w="126" h="256">
                  <a:moveTo>
                    <a:pt x="25" y="46"/>
                  </a:moveTo>
                  <a:lnTo>
                    <a:pt x="27" y="47"/>
                  </a:lnTo>
                  <a:lnTo>
                    <a:pt x="30" y="47"/>
                  </a:lnTo>
                  <a:lnTo>
                    <a:pt x="37" y="51"/>
                  </a:lnTo>
                  <a:lnTo>
                    <a:pt x="44" y="51"/>
                  </a:lnTo>
                  <a:lnTo>
                    <a:pt x="47" y="51"/>
                  </a:lnTo>
                  <a:lnTo>
                    <a:pt x="52" y="49"/>
                  </a:lnTo>
                  <a:lnTo>
                    <a:pt x="54" y="49"/>
                  </a:lnTo>
                  <a:lnTo>
                    <a:pt x="56" y="47"/>
                  </a:lnTo>
                  <a:lnTo>
                    <a:pt x="56" y="47"/>
                  </a:lnTo>
                  <a:lnTo>
                    <a:pt x="59" y="46"/>
                  </a:lnTo>
                  <a:lnTo>
                    <a:pt x="59" y="42"/>
                  </a:lnTo>
                  <a:lnTo>
                    <a:pt x="61" y="41"/>
                  </a:lnTo>
                  <a:lnTo>
                    <a:pt x="61" y="37"/>
                  </a:lnTo>
                  <a:lnTo>
                    <a:pt x="62" y="27"/>
                  </a:lnTo>
                  <a:lnTo>
                    <a:pt x="67" y="17"/>
                  </a:lnTo>
                  <a:lnTo>
                    <a:pt x="71" y="12"/>
                  </a:lnTo>
                  <a:lnTo>
                    <a:pt x="72" y="9"/>
                  </a:lnTo>
                  <a:lnTo>
                    <a:pt x="76" y="5"/>
                  </a:lnTo>
                  <a:lnTo>
                    <a:pt x="77" y="4"/>
                  </a:lnTo>
                  <a:lnTo>
                    <a:pt x="79" y="2"/>
                  </a:lnTo>
                  <a:lnTo>
                    <a:pt x="84" y="0"/>
                  </a:lnTo>
                  <a:lnTo>
                    <a:pt x="87" y="0"/>
                  </a:lnTo>
                  <a:lnTo>
                    <a:pt x="89" y="0"/>
                  </a:lnTo>
                  <a:lnTo>
                    <a:pt x="91" y="2"/>
                  </a:lnTo>
                  <a:lnTo>
                    <a:pt x="93" y="4"/>
                  </a:lnTo>
                  <a:lnTo>
                    <a:pt x="94" y="5"/>
                  </a:lnTo>
                  <a:lnTo>
                    <a:pt x="96" y="9"/>
                  </a:lnTo>
                  <a:lnTo>
                    <a:pt x="96" y="14"/>
                  </a:lnTo>
                  <a:lnTo>
                    <a:pt x="96" y="19"/>
                  </a:lnTo>
                  <a:lnTo>
                    <a:pt x="94" y="20"/>
                  </a:lnTo>
                  <a:lnTo>
                    <a:pt x="93" y="24"/>
                  </a:lnTo>
                  <a:lnTo>
                    <a:pt x="91" y="32"/>
                  </a:lnTo>
                  <a:lnTo>
                    <a:pt x="84" y="39"/>
                  </a:lnTo>
                  <a:lnTo>
                    <a:pt x="76" y="46"/>
                  </a:lnTo>
                  <a:lnTo>
                    <a:pt x="74" y="47"/>
                  </a:lnTo>
                  <a:lnTo>
                    <a:pt x="74" y="51"/>
                  </a:lnTo>
                  <a:lnTo>
                    <a:pt x="71" y="57"/>
                  </a:lnTo>
                  <a:lnTo>
                    <a:pt x="71" y="62"/>
                  </a:lnTo>
                  <a:lnTo>
                    <a:pt x="71" y="66"/>
                  </a:lnTo>
                  <a:lnTo>
                    <a:pt x="72" y="69"/>
                  </a:lnTo>
                  <a:lnTo>
                    <a:pt x="74" y="71"/>
                  </a:lnTo>
                  <a:lnTo>
                    <a:pt x="76" y="73"/>
                  </a:lnTo>
                  <a:lnTo>
                    <a:pt x="77" y="74"/>
                  </a:lnTo>
                  <a:lnTo>
                    <a:pt x="82" y="78"/>
                  </a:lnTo>
                  <a:lnTo>
                    <a:pt x="84" y="78"/>
                  </a:lnTo>
                  <a:lnTo>
                    <a:pt x="87" y="79"/>
                  </a:lnTo>
                  <a:lnTo>
                    <a:pt x="91" y="78"/>
                  </a:lnTo>
                  <a:lnTo>
                    <a:pt x="93" y="78"/>
                  </a:lnTo>
                  <a:lnTo>
                    <a:pt x="96" y="74"/>
                  </a:lnTo>
                  <a:lnTo>
                    <a:pt x="99" y="69"/>
                  </a:lnTo>
                  <a:lnTo>
                    <a:pt x="103" y="68"/>
                  </a:lnTo>
                  <a:lnTo>
                    <a:pt x="104" y="66"/>
                  </a:lnTo>
                  <a:lnTo>
                    <a:pt x="108" y="62"/>
                  </a:lnTo>
                  <a:lnTo>
                    <a:pt x="111" y="62"/>
                  </a:lnTo>
                  <a:lnTo>
                    <a:pt x="114" y="61"/>
                  </a:lnTo>
                  <a:lnTo>
                    <a:pt x="116" y="61"/>
                  </a:lnTo>
                  <a:lnTo>
                    <a:pt x="119" y="62"/>
                  </a:lnTo>
                  <a:lnTo>
                    <a:pt x="119" y="62"/>
                  </a:lnTo>
                  <a:lnTo>
                    <a:pt x="121" y="62"/>
                  </a:lnTo>
                  <a:lnTo>
                    <a:pt x="123" y="66"/>
                  </a:lnTo>
                  <a:lnTo>
                    <a:pt x="124" y="69"/>
                  </a:lnTo>
                  <a:lnTo>
                    <a:pt x="126" y="71"/>
                  </a:lnTo>
                  <a:lnTo>
                    <a:pt x="126" y="74"/>
                  </a:lnTo>
                  <a:lnTo>
                    <a:pt x="126" y="76"/>
                  </a:lnTo>
                  <a:lnTo>
                    <a:pt x="126" y="78"/>
                  </a:lnTo>
                  <a:lnTo>
                    <a:pt x="124" y="81"/>
                  </a:lnTo>
                  <a:lnTo>
                    <a:pt x="123" y="83"/>
                  </a:lnTo>
                  <a:lnTo>
                    <a:pt x="119" y="86"/>
                  </a:lnTo>
                  <a:lnTo>
                    <a:pt x="114" y="91"/>
                  </a:lnTo>
                  <a:lnTo>
                    <a:pt x="111" y="94"/>
                  </a:lnTo>
                  <a:lnTo>
                    <a:pt x="106" y="98"/>
                  </a:lnTo>
                  <a:lnTo>
                    <a:pt x="103" y="101"/>
                  </a:lnTo>
                  <a:lnTo>
                    <a:pt x="103" y="103"/>
                  </a:lnTo>
                  <a:lnTo>
                    <a:pt x="101" y="104"/>
                  </a:lnTo>
                  <a:lnTo>
                    <a:pt x="101" y="113"/>
                  </a:lnTo>
                  <a:lnTo>
                    <a:pt x="99" y="125"/>
                  </a:lnTo>
                  <a:lnTo>
                    <a:pt x="101" y="138"/>
                  </a:lnTo>
                  <a:lnTo>
                    <a:pt x="103" y="150"/>
                  </a:lnTo>
                  <a:lnTo>
                    <a:pt x="104" y="162"/>
                  </a:lnTo>
                  <a:lnTo>
                    <a:pt x="104" y="167"/>
                  </a:lnTo>
                  <a:lnTo>
                    <a:pt x="108" y="170"/>
                  </a:lnTo>
                  <a:lnTo>
                    <a:pt x="109" y="173"/>
                  </a:lnTo>
                  <a:lnTo>
                    <a:pt x="111" y="175"/>
                  </a:lnTo>
                  <a:lnTo>
                    <a:pt x="114" y="177"/>
                  </a:lnTo>
                  <a:lnTo>
                    <a:pt x="118" y="178"/>
                  </a:lnTo>
                  <a:lnTo>
                    <a:pt x="119" y="182"/>
                  </a:lnTo>
                  <a:lnTo>
                    <a:pt x="121" y="185"/>
                  </a:lnTo>
                  <a:lnTo>
                    <a:pt x="121" y="187"/>
                  </a:lnTo>
                  <a:lnTo>
                    <a:pt x="121" y="190"/>
                  </a:lnTo>
                  <a:lnTo>
                    <a:pt x="121" y="194"/>
                  </a:lnTo>
                  <a:lnTo>
                    <a:pt x="119" y="197"/>
                  </a:lnTo>
                  <a:lnTo>
                    <a:pt x="116" y="199"/>
                  </a:lnTo>
                  <a:lnTo>
                    <a:pt x="116" y="200"/>
                  </a:lnTo>
                  <a:lnTo>
                    <a:pt x="113" y="200"/>
                  </a:lnTo>
                  <a:lnTo>
                    <a:pt x="111" y="202"/>
                  </a:lnTo>
                  <a:lnTo>
                    <a:pt x="108" y="200"/>
                  </a:lnTo>
                  <a:lnTo>
                    <a:pt x="104" y="200"/>
                  </a:lnTo>
                  <a:lnTo>
                    <a:pt x="103" y="200"/>
                  </a:lnTo>
                  <a:lnTo>
                    <a:pt x="99" y="202"/>
                  </a:lnTo>
                  <a:lnTo>
                    <a:pt x="96" y="205"/>
                  </a:lnTo>
                  <a:lnTo>
                    <a:pt x="94" y="209"/>
                  </a:lnTo>
                  <a:lnTo>
                    <a:pt x="93" y="210"/>
                  </a:lnTo>
                  <a:lnTo>
                    <a:pt x="94" y="214"/>
                  </a:lnTo>
                  <a:lnTo>
                    <a:pt x="96" y="219"/>
                  </a:lnTo>
                  <a:lnTo>
                    <a:pt x="99" y="224"/>
                  </a:lnTo>
                  <a:lnTo>
                    <a:pt x="103" y="227"/>
                  </a:lnTo>
                  <a:lnTo>
                    <a:pt x="104" y="231"/>
                  </a:lnTo>
                  <a:lnTo>
                    <a:pt x="104" y="236"/>
                  </a:lnTo>
                  <a:lnTo>
                    <a:pt x="103" y="236"/>
                  </a:lnTo>
                  <a:lnTo>
                    <a:pt x="103" y="237"/>
                  </a:lnTo>
                  <a:lnTo>
                    <a:pt x="99" y="241"/>
                  </a:lnTo>
                  <a:lnTo>
                    <a:pt x="96" y="241"/>
                  </a:lnTo>
                  <a:lnTo>
                    <a:pt x="94" y="242"/>
                  </a:lnTo>
                  <a:lnTo>
                    <a:pt x="91" y="241"/>
                  </a:lnTo>
                  <a:lnTo>
                    <a:pt x="89" y="241"/>
                  </a:lnTo>
                  <a:lnTo>
                    <a:pt x="87" y="237"/>
                  </a:lnTo>
                  <a:lnTo>
                    <a:pt x="82" y="232"/>
                  </a:lnTo>
                  <a:lnTo>
                    <a:pt x="77" y="227"/>
                  </a:lnTo>
                  <a:lnTo>
                    <a:pt x="76" y="225"/>
                  </a:lnTo>
                  <a:lnTo>
                    <a:pt x="72" y="224"/>
                  </a:lnTo>
                  <a:lnTo>
                    <a:pt x="71" y="222"/>
                  </a:lnTo>
                  <a:lnTo>
                    <a:pt x="67" y="222"/>
                  </a:lnTo>
                  <a:lnTo>
                    <a:pt x="64" y="222"/>
                  </a:lnTo>
                  <a:lnTo>
                    <a:pt x="59" y="224"/>
                  </a:lnTo>
                  <a:lnTo>
                    <a:pt x="57" y="224"/>
                  </a:lnTo>
                  <a:lnTo>
                    <a:pt x="56" y="225"/>
                  </a:lnTo>
                  <a:lnTo>
                    <a:pt x="54" y="229"/>
                  </a:lnTo>
                  <a:lnTo>
                    <a:pt x="50" y="232"/>
                  </a:lnTo>
                  <a:lnTo>
                    <a:pt x="50" y="236"/>
                  </a:lnTo>
                  <a:lnTo>
                    <a:pt x="47" y="239"/>
                  </a:lnTo>
                  <a:lnTo>
                    <a:pt x="45" y="241"/>
                  </a:lnTo>
                  <a:lnTo>
                    <a:pt x="44" y="242"/>
                  </a:lnTo>
                  <a:lnTo>
                    <a:pt x="42" y="244"/>
                  </a:lnTo>
                  <a:lnTo>
                    <a:pt x="35" y="244"/>
                  </a:lnTo>
                  <a:lnTo>
                    <a:pt x="30" y="242"/>
                  </a:lnTo>
                  <a:lnTo>
                    <a:pt x="25" y="242"/>
                  </a:lnTo>
                  <a:lnTo>
                    <a:pt x="22" y="244"/>
                  </a:lnTo>
                  <a:lnTo>
                    <a:pt x="19" y="244"/>
                  </a:lnTo>
                  <a:lnTo>
                    <a:pt x="15" y="246"/>
                  </a:lnTo>
                  <a:lnTo>
                    <a:pt x="14" y="249"/>
                  </a:lnTo>
                  <a:lnTo>
                    <a:pt x="10" y="251"/>
                  </a:lnTo>
                  <a:lnTo>
                    <a:pt x="8" y="254"/>
                  </a:lnTo>
                  <a:lnTo>
                    <a:pt x="5" y="256"/>
                  </a:lnTo>
                  <a:lnTo>
                    <a:pt x="3" y="256"/>
                  </a:lnTo>
                  <a:lnTo>
                    <a:pt x="0" y="256"/>
                  </a:lnTo>
                </a:path>
              </a:pathLst>
            </a:custGeom>
            <a:noFill/>
            <a:ln w="3240">
              <a:solidFill>
                <a:srgbClr val="C32D9B"/>
              </a:solidFill>
              <a:round/>
              <a:headEnd/>
              <a:tailEnd/>
            </a:ln>
            <a:effectLst/>
          </p:spPr>
          <p:txBody>
            <a:bodyPr wrap="none" anchor="ctr"/>
            <a:lstStyle/>
            <a:p>
              <a:pPr>
                <a:defRPr/>
              </a:pPr>
              <a:endParaRPr lang="de-AT"/>
            </a:p>
          </p:txBody>
        </p:sp>
        <p:sp>
          <p:nvSpPr>
            <p:cNvPr id="5" name="Freeform 5"/>
            <p:cNvSpPr>
              <a:spLocks noChangeArrowheads="1"/>
            </p:cNvSpPr>
            <p:nvPr/>
          </p:nvSpPr>
          <p:spPr bwMode="auto">
            <a:xfrm>
              <a:off x="5653" y="3997"/>
              <a:ext cx="24" cy="27"/>
            </a:xfrm>
            <a:custGeom>
              <a:avLst/>
              <a:gdLst/>
              <a:ahLst/>
              <a:cxnLst>
                <a:cxn ang="0">
                  <a:pos x="16" y="32"/>
                </a:cxn>
                <a:cxn ang="0">
                  <a:pos x="13" y="31"/>
                </a:cxn>
                <a:cxn ang="0">
                  <a:pos x="10" y="29"/>
                </a:cxn>
                <a:cxn ang="0">
                  <a:pos x="6" y="29"/>
                </a:cxn>
                <a:cxn ang="0">
                  <a:pos x="5" y="25"/>
                </a:cxn>
                <a:cxn ang="0">
                  <a:pos x="3" y="24"/>
                </a:cxn>
                <a:cxn ang="0">
                  <a:pos x="1" y="20"/>
                </a:cxn>
                <a:cxn ang="0">
                  <a:pos x="0" y="17"/>
                </a:cxn>
                <a:cxn ang="0">
                  <a:pos x="0" y="15"/>
                </a:cxn>
                <a:cxn ang="0">
                  <a:pos x="0" y="12"/>
                </a:cxn>
                <a:cxn ang="0">
                  <a:pos x="1" y="9"/>
                </a:cxn>
                <a:cxn ang="0">
                  <a:pos x="3" y="7"/>
                </a:cxn>
                <a:cxn ang="0">
                  <a:pos x="5" y="5"/>
                </a:cxn>
                <a:cxn ang="0">
                  <a:pos x="6" y="2"/>
                </a:cxn>
                <a:cxn ang="0">
                  <a:pos x="10" y="2"/>
                </a:cxn>
                <a:cxn ang="0">
                  <a:pos x="13" y="0"/>
                </a:cxn>
                <a:cxn ang="0">
                  <a:pos x="16" y="0"/>
                </a:cxn>
                <a:cxn ang="0">
                  <a:pos x="18" y="2"/>
                </a:cxn>
                <a:cxn ang="0">
                  <a:pos x="21" y="2"/>
                </a:cxn>
                <a:cxn ang="0">
                  <a:pos x="23" y="4"/>
                </a:cxn>
                <a:cxn ang="0">
                  <a:pos x="26" y="5"/>
                </a:cxn>
                <a:cxn ang="0">
                  <a:pos x="28" y="9"/>
                </a:cxn>
                <a:cxn ang="0">
                  <a:pos x="28" y="12"/>
                </a:cxn>
                <a:cxn ang="0">
                  <a:pos x="30" y="14"/>
                </a:cxn>
                <a:cxn ang="0">
                  <a:pos x="30" y="17"/>
                </a:cxn>
                <a:cxn ang="0">
                  <a:pos x="30" y="20"/>
                </a:cxn>
                <a:cxn ang="0">
                  <a:pos x="28" y="24"/>
                </a:cxn>
                <a:cxn ang="0">
                  <a:pos x="28" y="25"/>
                </a:cxn>
                <a:cxn ang="0">
                  <a:pos x="26" y="27"/>
                </a:cxn>
                <a:cxn ang="0">
                  <a:pos x="23" y="29"/>
                </a:cxn>
                <a:cxn ang="0">
                  <a:pos x="20" y="31"/>
                </a:cxn>
                <a:cxn ang="0">
                  <a:pos x="18" y="31"/>
                </a:cxn>
                <a:cxn ang="0">
                  <a:pos x="16" y="32"/>
                </a:cxn>
              </a:cxnLst>
              <a:rect l="0" t="0" r="r" b="b"/>
              <a:pathLst>
                <a:path w="30" h="32">
                  <a:moveTo>
                    <a:pt x="16" y="32"/>
                  </a:moveTo>
                  <a:lnTo>
                    <a:pt x="13" y="31"/>
                  </a:lnTo>
                  <a:lnTo>
                    <a:pt x="10" y="29"/>
                  </a:lnTo>
                  <a:lnTo>
                    <a:pt x="6" y="29"/>
                  </a:lnTo>
                  <a:lnTo>
                    <a:pt x="5" y="25"/>
                  </a:lnTo>
                  <a:lnTo>
                    <a:pt x="3" y="24"/>
                  </a:lnTo>
                  <a:lnTo>
                    <a:pt x="1" y="20"/>
                  </a:lnTo>
                  <a:lnTo>
                    <a:pt x="0" y="17"/>
                  </a:lnTo>
                  <a:lnTo>
                    <a:pt x="0" y="15"/>
                  </a:lnTo>
                  <a:lnTo>
                    <a:pt x="0" y="12"/>
                  </a:lnTo>
                  <a:lnTo>
                    <a:pt x="1" y="9"/>
                  </a:lnTo>
                  <a:lnTo>
                    <a:pt x="3" y="7"/>
                  </a:lnTo>
                  <a:lnTo>
                    <a:pt x="5" y="5"/>
                  </a:lnTo>
                  <a:lnTo>
                    <a:pt x="6" y="2"/>
                  </a:lnTo>
                  <a:lnTo>
                    <a:pt x="10" y="2"/>
                  </a:lnTo>
                  <a:lnTo>
                    <a:pt x="13" y="0"/>
                  </a:lnTo>
                  <a:lnTo>
                    <a:pt x="16" y="0"/>
                  </a:lnTo>
                  <a:lnTo>
                    <a:pt x="18" y="2"/>
                  </a:lnTo>
                  <a:lnTo>
                    <a:pt x="21" y="2"/>
                  </a:lnTo>
                  <a:lnTo>
                    <a:pt x="23" y="4"/>
                  </a:lnTo>
                  <a:lnTo>
                    <a:pt x="26" y="5"/>
                  </a:lnTo>
                  <a:lnTo>
                    <a:pt x="28" y="9"/>
                  </a:lnTo>
                  <a:lnTo>
                    <a:pt x="28" y="12"/>
                  </a:lnTo>
                  <a:lnTo>
                    <a:pt x="30" y="14"/>
                  </a:lnTo>
                  <a:lnTo>
                    <a:pt x="30" y="17"/>
                  </a:lnTo>
                  <a:lnTo>
                    <a:pt x="30" y="20"/>
                  </a:lnTo>
                  <a:lnTo>
                    <a:pt x="28" y="24"/>
                  </a:lnTo>
                  <a:lnTo>
                    <a:pt x="28" y="25"/>
                  </a:lnTo>
                  <a:lnTo>
                    <a:pt x="26" y="27"/>
                  </a:lnTo>
                  <a:lnTo>
                    <a:pt x="23" y="29"/>
                  </a:lnTo>
                  <a:lnTo>
                    <a:pt x="20" y="31"/>
                  </a:lnTo>
                  <a:lnTo>
                    <a:pt x="18" y="31"/>
                  </a:lnTo>
                  <a:lnTo>
                    <a:pt x="16" y="32"/>
                  </a:lnTo>
                  <a:close/>
                </a:path>
              </a:pathLst>
            </a:custGeom>
            <a:solidFill>
              <a:srgbClr val="C32D9B"/>
            </a:solidFill>
            <a:ln w="9525">
              <a:noFill/>
              <a:round/>
              <a:headEnd/>
              <a:tailEnd/>
            </a:ln>
            <a:effectLst/>
          </p:spPr>
          <p:txBody>
            <a:bodyPr wrap="none" anchor="ctr"/>
            <a:lstStyle/>
            <a:p>
              <a:pPr>
                <a:defRPr/>
              </a:pPr>
              <a:endParaRPr lang="de-AT"/>
            </a:p>
          </p:txBody>
        </p:sp>
        <p:sp>
          <p:nvSpPr>
            <p:cNvPr id="2054" name="Freeform 6"/>
            <p:cNvSpPr>
              <a:spLocks noChangeArrowheads="1"/>
            </p:cNvSpPr>
            <p:nvPr/>
          </p:nvSpPr>
          <p:spPr bwMode="auto">
            <a:xfrm>
              <a:off x="5653" y="3997"/>
              <a:ext cx="24" cy="27"/>
            </a:xfrm>
            <a:custGeom>
              <a:avLst/>
              <a:gdLst/>
              <a:ahLst/>
              <a:cxnLst>
                <a:cxn ang="0">
                  <a:pos x="16" y="32"/>
                </a:cxn>
                <a:cxn ang="0">
                  <a:pos x="13" y="31"/>
                </a:cxn>
                <a:cxn ang="0">
                  <a:pos x="10" y="29"/>
                </a:cxn>
                <a:cxn ang="0">
                  <a:pos x="6" y="29"/>
                </a:cxn>
                <a:cxn ang="0">
                  <a:pos x="5" y="25"/>
                </a:cxn>
                <a:cxn ang="0">
                  <a:pos x="3" y="24"/>
                </a:cxn>
                <a:cxn ang="0">
                  <a:pos x="1" y="20"/>
                </a:cxn>
                <a:cxn ang="0">
                  <a:pos x="0" y="17"/>
                </a:cxn>
                <a:cxn ang="0">
                  <a:pos x="0" y="15"/>
                </a:cxn>
                <a:cxn ang="0">
                  <a:pos x="0" y="12"/>
                </a:cxn>
                <a:cxn ang="0">
                  <a:pos x="1" y="9"/>
                </a:cxn>
                <a:cxn ang="0">
                  <a:pos x="3" y="7"/>
                </a:cxn>
                <a:cxn ang="0">
                  <a:pos x="5" y="5"/>
                </a:cxn>
                <a:cxn ang="0">
                  <a:pos x="6" y="2"/>
                </a:cxn>
                <a:cxn ang="0">
                  <a:pos x="10" y="2"/>
                </a:cxn>
                <a:cxn ang="0">
                  <a:pos x="13" y="0"/>
                </a:cxn>
                <a:cxn ang="0">
                  <a:pos x="16" y="0"/>
                </a:cxn>
                <a:cxn ang="0">
                  <a:pos x="18" y="2"/>
                </a:cxn>
                <a:cxn ang="0">
                  <a:pos x="21" y="2"/>
                </a:cxn>
                <a:cxn ang="0">
                  <a:pos x="23" y="4"/>
                </a:cxn>
                <a:cxn ang="0">
                  <a:pos x="26" y="5"/>
                </a:cxn>
                <a:cxn ang="0">
                  <a:pos x="28" y="9"/>
                </a:cxn>
                <a:cxn ang="0">
                  <a:pos x="28" y="12"/>
                </a:cxn>
                <a:cxn ang="0">
                  <a:pos x="30" y="14"/>
                </a:cxn>
                <a:cxn ang="0">
                  <a:pos x="30" y="17"/>
                </a:cxn>
                <a:cxn ang="0">
                  <a:pos x="30" y="20"/>
                </a:cxn>
                <a:cxn ang="0">
                  <a:pos x="28" y="24"/>
                </a:cxn>
                <a:cxn ang="0">
                  <a:pos x="28" y="25"/>
                </a:cxn>
                <a:cxn ang="0">
                  <a:pos x="26" y="27"/>
                </a:cxn>
                <a:cxn ang="0">
                  <a:pos x="23" y="29"/>
                </a:cxn>
                <a:cxn ang="0">
                  <a:pos x="20" y="31"/>
                </a:cxn>
                <a:cxn ang="0">
                  <a:pos x="18" y="31"/>
                </a:cxn>
                <a:cxn ang="0">
                  <a:pos x="16" y="32"/>
                </a:cxn>
              </a:cxnLst>
              <a:rect l="0" t="0" r="r" b="b"/>
              <a:pathLst>
                <a:path w="30" h="32">
                  <a:moveTo>
                    <a:pt x="16" y="32"/>
                  </a:moveTo>
                  <a:lnTo>
                    <a:pt x="13" y="31"/>
                  </a:lnTo>
                  <a:lnTo>
                    <a:pt x="10" y="29"/>
                  </a:lnTo>
                  <a:lnTo>
                    <a:pt x="6" y="29"/>
                  </a:lnTo>
                  <a:lnTo>
                    <a:pt x="5" y="25"/>
                  </a:lnTo>
                  <a:lnTo>
                    <a:pt x="3" y="24"/>
                  </a:lnTo>
                  <a:lnTo>
                    <a:pt x="1" y="20"/>
                  </a:lnTo>
                  <a:lnTo>
                    <a:pt x="0" y="17"/>
                  </a:lnTo>
                  <a:lnTo>
                    <a:pt x="0" y="15"/>
                  </a:lnTo>
                  <a:lnTo>
                    <a:pt x="0" y="12"/>
                  </a:lnTo>
                  <a:lnTo>
                    <a:pt x="1" y="9"/>
                  </a:lnTo>
                  <a:lnTo>
                    <a:pt x="3" y="7"/>
                  </a:lnTo>
                  <a:lnTo>
                    <a:pt x="5" y="5"/>
                  </a:lnTo>
                  <a:lnTo>
                    <a:pt x="6" y="2"/>
                  </a:lnTo>
                  <a:lnTo>
                    <a:pt x="10" y="2"/>
                  </a:lnTo>
                  <a:lnTo>
                    <a:pt x="13" y="0"/>
                  </a:lnTo>
                  <a:lnTo>
                    <a:pt x="16" y="0"/>
                  </a:lnTo>
                  <a:lnTo>
                    <a:pt x="18" y="2"/>
                  </a:lnTo>
                  <a:lnTo>
                    <a:pt x="21" y="2"/>
                  </a:lnTo>
                  <a:lnTo>
                    <a:pt x="23" y="4"/>
                  </a:lnTo>
                  <a:lnTo>
                    <a:pt x="26" y="5"/>
                  </a:lnTo>
                  <a:lnTo>
                    <a:pt x="28" y="9"/>
                  </a:lnTo>
                  <a:lnTo>
                    <a:pt x="28" y="12"/>
                  </a:lnTo>
                  <a:lnTo>
                    <a:pt x="30" y="14"/>
                  </a:lnTo>
                  <a:lnTo>
                    <a:pt x="30" y="17"/>
                  </a:lnTo>
                  <a:lnTo>
                    <a:pt x="30" y="20"/>
                  </a:lnTo>
                  <a:lnTo>
                    <a:pt x="28" y="24"/>
                  </a:lnTo>
                  <a:lnTo>
                    <a:pt x="28" y="25"/>
                  </a:lnTo>
                  <a:lnTo>
                    <a:pt x="26" y="27"/>
                  </a:lnTo>
                  <a:lnTo>
                    <a:pt x="23" y="29"/>
                  </a:lnTo>
                  <a:lnTo>
                    <a:pt x="20" y="31"/>
                  </a:lnTo>
                  <a:lnTo>
                    <a:pt x="18" y="31"/>
                  </a:lnTo>
                  <a:lnTo>
                    <a:pt x="16" y="32"/>
                  </a:lnTo>
                </a:path>
              </a:pathLst>
            </a:custGeom>
            <a:noFill/>
            <a:ln w="3240">
              <a:solidFill>
                <a:srgbClr val="C32D9B"/>
              </a:solidFill>
              <a:round/>
              <a:headEnd/>
              <a:tailEnd/>
            </a:ln>
            <a:effectLst/>
          </p:spPr>
          <p:txBody>
            <a:bodyPr wrap="none" anchor="ctr"/>
            <a:lstStyle/>
            <a:p>
              <a:pPr>
                <a:defRPr/>
              </a:pPr>
              <a:endParaRPr lang="de-AT"/>
            </a:p>
          </p:txBody>
        </p:sp>
        <p:sp>
          <p:nvSpPr>
            <p:cNvPr id="2055" name="Freeform 7"/>
            <p:cNvSpPr>
              <a:spLocks noChangeArrowheads="1"/>
            </p:cNvSpPr>
            <p:nvPr/>
          </p:nvSpPr>
          <p:spPr bwMode="auto">
            <a:xfrm>
              <a:off x="5666" y="4004"/>
              <a:ext cx="9" cy="14"/>
            </a:xfrm>
            <a:custGeom>
              <a:avLst/>
              <a:gdLst/>
              <a:ahLst/>
              <a:cxnLst>
                <a:cxn ang="0">
                  <a:pos x="0" y="18"/>
                </a:cxn>
                <a:cxn ang="0">
                  <a:pos x="3" y="17"/>
                </a:cxn>
                <a:cxn ang="0">
                  <a:pos x="5" y="17"/>
                </a:cxn>
                <a:cxn ang="0">
                  <a:pos x="5" y="15"/>
                </a:cxn>
                <a:cxn ang="0">
                  <a:pos x="8" y="12"/>
                </a:cxn>
                <a:cxn ang="0">
                  <a:pos x="8" y="10"/>
                </a:cxn>
                <a:cxn ang="0">
                  <a:pos x="6" y="7"/>
                </a:cxn>
                <a:cxn ang="0">
                  <a:pos x="5" y="5"/>
                </a:cxn>
                <a:cxn ang="0">
                  <a:pos x="3" y="2"/>
                </a:cxn>
                <a:cxn ang="0">
                  <a:pos x="1" y="0"/>
                </a:cxn>
                <a:cxn ang="0">
                  <a:pos x="3" y="0"/>
                </a:cxn>
                <a:cxn ang="0">
                  <a:pos x="5" y="2"/>
                </a:cxn>
                <a:cxn ang="0">
                  <a:pos x="6" y="2"/>
                </a:cxn>
                <a:cxn ang="0">
                  <a:pos x="8" y="5"/>
                </a:cxn>
                <a:cxn ang="0">
                  <a:pos x="10" y="5"/>
                </a:cxn>
                <a:cxn ang="0">
                  <a:pos x="10" y="7"/>
                </a:cxn>
                <a:cxn ang="0">
                  <a:pos x="11" y="10"/>
                </a:cxn>
                <a:cxn ang="0">
                  <a:pos x="11" y="12"/>
                </a:cxn>
                <a:cxn ang="0">
                  <a:pos x="8" y="15"/>
                </a:cxn>
                <a:cxn ang="0">
                  <a:pos x="6" y="17"/>
                </a:cxn>
                <a:cxn ang="0">
                  <a:pos x="3" y="18"/>
                </a:cxn>
                <a:cxn ang="0">
                  <a:pos x="0" y="18"/>
                </a:cxn>
              </a:cxnLst>
              <a:rect l="0" t="0" r="r" b="b"/>
              <a:pathLst>
                <a:path w="11" h="18">
                  <a:moveTo>
                    <a:pt x="0" y="18"/>
                  </a:moveTo>
                  <a:lnTo>
                    <a:pt x="3" y="17"/>
                  </a:lnTo>
                  <a:lnTo>
                    <a:pt x="5" y="17"/>
                  </a:lnTo>
                  <a:lnTo>
                    <a:pt x="5" y="15"/>
                  </a:lnTo>
                  <a:lnTo>
                    <a:pt x="8" y="12"/>
                  </a:lnTo>
                  <a:lnTo>
                    <a:pt x="8" y="10"/>
                  </a:lnTo>
                  <a:lnTo>
                    <a:pt x="6" y="7"/>
                  </a:lnTo>
                  <a:lnTo>
                    <a:pt x="5" y="5"/>
                  </a:lnTo>
                  <a:lnTo>
                    <a:pt x="3" y="2"/>
                  </a:lnTo>
                  <a:lnTo>
                    <a:pt x="1" y="0"/>
                  </a:lnTo>
                  <a:lnTo>
                    <a:pt x="3" y="0"/>
                  </a:lnTo>
                  <a:lnTo>
                    <a:pt x="5" y="2"/>
                  </a:lnTo>
                  <a:lnTo>
                    <a:pt x="6" y="2"/>
                  </a:lnTo>
                  <a:lnTo>
                    <a:pt x="8" y="5"/>
                  </a:lnTo>
                  <a:lnTo>
                    <a:pt x="10" y="5"/>
                  </a:lnTo>
                  <a:lnTo>
                    <a:pt x="10" y="7"/>
                  </a:lnTo>
                  <a:lnTo>
                    <a:pt x="11" y="10"/>
                  </a:lnTo>
                  <a:lnTo>
                    <a:pt x="11" y="12"/>
                  </a:lnTo>
                  <a:lnTo>
                    <a:pt x="8" y="15"/>
                  </a:lnTo>
                  <a:lnTo>
                    <a:pt x="6" y="17"/>
                  </a:lnTo>
                  <a:lnTo>
                    <a:pt x="3" y="18"/>
                  </a:lnTo>
                  <a:lnTo>
                    <a:pt x="0" y="18"/>
                  </a:lnTo>
                  <a:close/>
                </a:path>
              </a:pathLst>
            </a:custGeom>
            <a:solidFill>
              <a:srgbClr val="FFFFFF"/>
            </a:solidFill>
            <a:ln w="9525">
              <a:noFill/>
              <a:round/>
              <a:headEnd/>
              <a:tailEnd/>
            </a:ln>
            <a:effectLst/>
          </p:spPr>
          <p:txBody>
            <a:bodyPr wrap="none" anchor="ctr"/>
            <a:lstStyle/>
            <a:p>
              <a:pPr>
                <a:defRPr/>
              </a:pPr>
              <a:endParaRPr lang="de-AT"/>
            </a:p>
          </p:txBody>
        </p:sp>
        <p:sp>
          <p:nvSpPr>
            <p:cNvPr id="2056" name="Freeform 8"/>
            <p:cNvSpPr>
              <a:spLocks noChangeArrowheads="1"/>
            </p:cNvSpPr>
            <p:nvPr/>
          </p:nvSpPr>
          <p:spPr bwMode="auto">
            <a:xfrm>
              <a:off x="5547" y="4132"/>
              <a:ext cx="102" cy="85"/>
            </a:xfrm>
            <a:custGeom>
              <a:avLst/>
              <a:gdLst/>
              <a:ahLst/>
              <a:cxnLst>
                <a:cxn ang="0">
                  <a:pos x="29" y="99"/>
                </a:cxn>
                <a:cxn ang="0">
                  <a:pos x="34" y="104"/>
                </a:cxn>
                <a:cxn ang="0">
                  <a:pos x="41" y="106"/>
                </a:cxn>
                <a:cxn ang="0">
                  <a:pos x="49" y="104"/>
                </a:cxn>
                <a:cxn ang="0">
                  <a:pos x="56" y="99"/>
                </a:cxn>
                <a:cxn ang="0">
                  <a:pos x="58" y="99"/>
                </a:cxn>
                <a:cxn ang="0">
                  <a:pos x="64" y="101"/>
                </a:cxn>
                <a:cxn ang="0">
                  <a:pos x="69" y="99"/>
                </a:cxn>
                <a:cxn ang="0">
                  <a:pos x="81" y="93"/>
                </a:cxn>
                <a:cxn ang="0">
                  <a:pos x="88" y="84"/>
                </a:cxn>
                <a:cxn ang="0">
                  <a:pos x="95" y="81"/>
                </a:cxn>
                <a:cxn ang="0">
                  <a:pos x="101" y="83"/>
                </a:cxn>
                <a:cxn ang="0">
                  <a:pos x="110" y="83"/>
                </a:cxn>
                <a:cxn ang="0">
                  <a:pos x="115" y="79"/>
                </a:cxn>
                <a:cxn ang="0">
                  <a:pos x="115" y="76"/>
                </a:cxn>
                <a:cxn ang="0">
                  <a:pos x="115" y="73"/>
                </a:cxn>
                <a:cxn ang="0">
                  <a:pos x="118" y="69"/>
                </a:cxn>
                <a:cxn ang="0">
                  <a:pos x="123" y="64"/>
                </a:cxn>
                <a:cxn ang="0">
                  <a:pos x="125" y="61"/>
                </a:cxn>
                <a:cxn ang="0">
                  <a:pos x="126" y="54"/>
                </a:cxn>
                <a:cxn ang="0">
                  <a:pos x="121" y="41"/>
                </a:cxn>
                <a:cxn ang="0">
                  <a:pos x="120" y="34"/>
                </a:cxn>
                <a:cxn ang="0">
                  <a:pos x="120" y="14"/>
                </a:cxn>
                <a:cxn ang="0">
                  <a:pos x="118" y="5"/>
                </a:cxn>
                <a:cxn ang="0">
                  <a:pos x="115" y="22"/>
                </a:cxn>
                <a:cxn ang="0">
                  <a:pos x="113" y="39"/>
                </a:cxn>
                <a:cxn ang="0">
                  <a:pos x="113" y="52"/>
                </a:cxn>
                <a:cxn ang="0">
                  <a:pos x="111" y="57"/>
                </a:cxn>
                <a:cxn ang="0">
                  <a:pos x="106" y="64"/>
                </a:cxn>
                <a:cxn ang="0">
                  <a:pos x="101" y="69"/>
                </a:cxn>
                <a:cxn ang="0">
                  <a:pos x="98" y="71"/>
                </a:cxn>
                <a:cxn ang="0">
                  <a:pos x="95" y="69"/>
                </a:cxn>
                <a:cxn ang="0">
                  <a:pos x="88" y="69"/>
                </a:cxn>
                <a:cxn ang="0">
                  <a:pos x="81" y="79"/>
                </a:cxn>
                <a:cxn ang="0">
                  <a:pos x="73" y="84"/>
                </a:cxn>
                <a:cxn ang="0">
                  <a:pos x="69" y="84"/>
                </a:cxn>
                <a:cxn ang="0">
                  <a:pos x="58" y="84"/>
                </a:cxn>
                <a:cxn ang="0">
                  <a:pos x="53" y="86"/>
                </a:cxn>
                <a:cxn ang="0">
                  <a:pos x="46" y="91"/>
                </a:cxn>
                <a:cxn ang="0">
                  <a:pos x="41" y="93"/>
                </a:cxn>
                <a:cxn ang="0">
                  <a:pos x="32" y="93"/>
                </a:cxn>
                <a:cxn ang="0">
                  <a:pos x="27" y="91"/>
                </a:cxn>
                <a:cxn ang="0">
                  <a:pos x="17" y="89"/>
                </a:cxn>
                <a:cxn ang="0">
                  <a:pos x="7" y="91"/>
                </a:cxn>
                <a:cxn ang="0">
                  <a:pos x="11" y="93"/>
                </a:cxn>
                <a:cxn ang="0">
                  <a:pos x="26" y="98"/>
                </a:cxn>
              </a:cxnLst>
              <a:rect l="0" t="0" r="r" b="b"/>
              <a:pathLst>
                <a:path w="126" h="106">
                  <a:moveTo>
                    <a:pt x="26" y="98"/>
                  </a:moveTo>
                  <a:lnTo>
                    <a:pt x="29" y="99"/>
                  </a:lnTo>
                  <a:lnTo>
                    <a:pt x="29" y="101"/>
                  </a:lnTo>
                  <a:lnTo>
                    <a:pt x="34" y="104"/>
                  </a:lnTo>
                  <a:lnTo>
                    <a:pt x="37" y="104"/>
                  </a:lnTo>
                  <a:lnTo>
                    <a:pt x="41" y="106"/>
                  </a:lnTo>
                  <a:lnTo>
                    <a:pt x="46" y="104"/>
                  </a:lnTo>
                  <a:lnTo>
                    <a:pt x="49" y="104"/>
                  </a:lnTo>
                  <a:lnTo>
                    <a:pt x="53" y="103"/>
                  </a:lnTo>
                  <a:lnTo>
                    <a:pt x="56" y="99"/>
                  </a:lnTo>
                  <a:lnTo>
                    <a:pt x="58" y="99"/>
                  </a:lnTo>
                  <a:lnTo>
                    <a:pt x="58" y="99"/>
                  </a:lnTo>
                  <a:lnTo>
                    <a:pt x="63" y="101"/>
                  </a:lnTo>
                  <a:lnTo>
                    <a:pt x="64" y="101"/>
                  </a:lnTo>
                  <a:lnTo>
                    <a:pt x="66" y="101"/>
                  </a:lnTo>
                  <a:lnTo>
                    <a:pt x="69" y="99"/>
                  </a:lnTo>
                  <a:lnTo>
                    <a:pt x="74" y="98"/>
                  </a:lnTo>
                  <a:lnTo>
                    <a:pt x="81" y="93"/>
                  </a:lnTo>
                  <a:lnTo>
                    <a:pt x="86" y="89"/>
                  </a:lnTo>
                  <a:lnTo>
                    <a:pt x="88" y="84"/>
                  </a:lnTo>
                  <a:lnTo>
                    <a:pt x="93" y="81"/>
                  </a:lnTo>
                  <a:lnTo>
                    <a:pt x="95" y="81"/>
                  </a:lnTo>
                  <a:lnTo>
                    <a:pt x="96" y="81"/>
                  </a:lnTo>
                  <a:lnTo>
                    <a:pt x="101" y="83"/>
                  </a:lnTo>
                  <a:lnTo>
                    <a:pt x="106" y="84"/>
                  </a:lnTo>
                  <a:lnTo>
                    <a:pt x="110" y="83"/>
                  </a:lnTo>
                  <a:lnTo>
                    <a:pt x="111" y="81"/>
                  </a:lnTo>
                  <a:lnTo>
                    <a:pt x="115" y="79"/>
                  </a:lnTo>
                  <a:lnTo>
                    <a:pt x="115" y="78"/>
                  </a:lnTo>
                  <a:lnTo>
                    <a:pt x="115" y="76"/>
                  </a:lnTo>
                  <a:lnTo>
                    <a:pt x="115" y="76"/>
                  </a:lnTo>
                  <a:lnTo>
                    <a:pt x="115" y="73"/>
                  </a:lnTo>
                  <a:lnTo>
                    <a:pt x="116" y="71"/>
                  </a:lnTo>
                  <a:lnTo>
                    <a:pt x="118" y="69"/>
                  </a:lnTo>
                  <a:lnTo>
                    <a:pt x="121" y="66"/>
                  </a:lnTo>
                  <a:lnTo>
                    <a:pt x="123" y="64"/>
                  </a:lnTo>
                  <a:lnTo>
                    <a:pt x="125" y="62"/>
                  </a:lnTo>
                  <a:lnTo>
                    <a:pt x="125" y="61"/>
                  </a:lnTo>
                  <a:lnTo>
                    <a:pt x="126" y="57"/>
                  </a:lnTo>
                  <a:lnTo>
                    <a:pt x="126" y="54"/>
                  </a:lnTo>
                  <a:lnTo>
                    <a:pt x="125" y="49"/>
                  </a:lnTo>
                  <a:lnTo>
                    <a:pt x="121" y="41"/>
                  </a:lnTo>
                  <a:lnTo>
                    <a:pt x="121" y="37"/>
                  </a:lnTo>
                  <a:lnTo>
                    <a:pt x="120" y="34"/>
                  </a:lnTo>
                  <a:lnTo>
                    <a:pt x="120" y="24"/>
                  </a:lnTo>
                  <a:lnTo>
                    <a:pt x="120" y="14"/>
                  </a:lnTo>
                  <a:lnTo>
                    <a:pt x="120" y="0"/>
                  </a:lnTo>
                  <a:lnTo>
                    <a:pt x="118" y="5"/>
                  </a:lnTo>
                  <a:lnTo>
                    <a:pt x="115" y="15"/>
                  </a:lnTo>
                  <a:lnTo>
                    <a:pt x="115" y="22"/>
                  </a:lnTo>
                  <a:lnTo>
                    <a:pt x="113" y="31"/>
                  </a:lnTo>
                  <a:lnTo>
                    <a:pt x="113" y="39"/>
                  </a:lnTo>
                  <a:lnTo>
                    <a:pt x="113" y="49"/>
                  </a:lnTo>
                  <a:lnTo>
                    <a:pt x="113" y="52"/>
                  </a:lnTo>
                  <a:lnTo>
                    <a:pt x="113" y="56"/>
                  </a:lnTo>
                  <a:lnTo>
                    <a:pt x="111" y="57"/>
                  </a:lnTo>
                  <a:lnTo>
                    <a:pt x="110" y="61"/>
                  </a:lnTo>
                  <a:lnTo>
                    <a:pt x="106" y="64"/>
                  </a:lnTo>
                  <a:lnTo>
                    <a:pt x="101" y="69"/>
                  </a:lnTo>
                  <a:lnTo>
                    <a:pt x="101" y="69"/>
                  </a:lnTo>
                  <a:lnTo>
                    <a:pt x="101" y="69"/>
                  </a:lnTo>
                  <a:lnTo>
                    <a:pt x="98" y="71"/>
                  </a:lnTo>
                  <a:lnTo>
                    <a:pt x="96" y="69"/>
                  </a:lnTo>
                  <a:lnTo>
                    <a:pt x="95" y="69"/>
                  </a:lnTo>
                  <a:lnTo>
                    <a:pt x="89" y="69"/>
                  </a:lnTo>
                  <a:lnTo>
                    <a:pt x="88" y="69"/>
                  </a:lnTo>
                  <a:lnTo>
                    <a:pt x="86" y="71"/>
                  </a:lnTo>
                  <a:lnTo>
                    <a:pt x="81" y="79"/>
                  </a:lnTo>
                  <a:lnTo>
                    <a:pt x="76" y="83"/>
                  </a:lnTo>
                  <a:lnTo>
                    <a:pt x="73" y="84"/>
                  </a:lnTo>
                  <a:lnTo>
                    <a:pt x="71" y="84"/>
                  </a:lnTo>
                  <a:lnTo>
                    <a:pt x="69" y="84"/>
                  </a:lnTo>
                  <a:lnTo>
                    <a:pt x="66" y="84"/>
                  </a:lnTo>
                  <a:lnTo>
                    <a:pt x="58" y="84"/>
                  </a:lnTo>
                  <a:lnTo>
                    <a:pt x="54" y="86"/>
                  </a:lnTo>
                  <a:lnTo>
                    <a:pt x="53" y="86"/>
                  </a:lnTo>
                  <a:lnTo>
                    <a:pt x="49" y="88"/>
                  </a:lnTo>
                  <a:lnTo>
                    <a:pt x="46" y="91"/>
                  </a:lnTo>
                  <a:lnTo>
                    <a:pt x="42" y="93"/>
                  </a:lnTo>
                  <a:lnTo>
                    <a:pt x="41" y="93"/>
                  </a:lnTo>
                  <a:lnTo>
                    <a:pt x="37" y="93"/>
                  </a:lnTo>
                  <a:lnTo>
                    <a:pt x="32" y="93"/>
                  </a:lnTo>
                  <a:lnTo>
                    <a:pt x="31" y="93"/>
                  </a:lnTo>
                  <a:lnTo>
                    <a:pt x="27" y="91"/>
                  </a:lnTo>
                  <a:lnTo>
                    <a:pt x="21" y="91"/>
                  </a:lnTo>
                  <a:lnTo>
                    <a:pt x="17" y="89"/>
                  </a:lnTo>
                  <a:lnTo>
                    <a:pt x="12" y="91"/>
                  </a:lnTo>
                  <a:lnTo>
                    <a:pt x="7" y="91"/>
                  </a:lnTo>
                  <a:lnTo>
                    <a:pt x="0" y="93"/>
                  </a:lnTo>
                  <a:lnTo>
                    <a:pt x="11" y="93"/>
                  </a:lnTo>
                  <a:lnTo>
                    <a:pt x="16" y="94"/>
                  </a:lnTo>
                  <a:lnTo>
                    <a:pt x="26" y="98"/>
                  </a:lnTo>
                  <a:close/>
                </a:path>
              </a:pathLst>
            </a:custGeom>
            <a:solidFill>
              <a:srgbClr val="FFFFFF"/>
            </a:solidFill>
            <a:ln w="9525">
              <a:noFill/>
              <a:round/>
              <a:headEnd/>
              <a:tailEnd/>
            </a:ln>
            <a:effectLst/>
          </p:spPr>
          <p:txBody>
            <a:bodyPr wrap="none" anchor="ctr"/>
            <a:lstStyle/>
            <a:p>
              <a:pPr>
                <a:defRPr/>
              </a:pPr>
              <a:endParaRPr lang="de-AT"/>
            </a:p>
          </p:txBody>
        </p:sp>
        <p:sp>
          <p:nvSpPr>
            <p:cNvPr id="2057" name="Freeform 9"/>
            <p:cNvSpPr>
              <a:spLocks noChangeArrowheads="1"/>
            </p:cNvSpPr>
            <p:nvPr/>
          </p:nvSpPr>
          <p:spPr bwMode="auto">
            <a:xfrm>
              <a:off x="5682" y="4186"/>
              <a:ext cx="22" cy="21"/>
            </a:xfrm>
            <a:custGeom>
              <a:avLst/>
              <a:gdLst/>
              <a:ahLst/>
              <a:cxnLst>
                <a:cxn ang="0">
                  <a:pos x="12" y="27"/>
                </a:cxn>
                <a:cxn ang="0">
                  <a:pos x="11" y="27"/>
                </a:cxn>
                <a:cxn ang="0">
                  <a:pos x="7" y="27"/>
                </a:cxn>
                <a:cxn ang="0">
                  <a:pos x="4" y="23"/>
                </a:cxn>
                <a:cxn ang="0">
                  <a:pos x="2" y="22"/>
                </a:cxn>
                <a:cxn ang="0">
                  <a:pos x="2" y="18"/>
                </a:cxn>
                <a:cxn ang="0">
                  <a:pos x="0" y="17"/>
                </a:cxn>
                <a:cxn ang="0">
                  <a:pos x="0" y="13"/>
                </a:cxn>
                <a:cxn ang="0">
                  <a:pos x="0" y="12"/>
                </a:cxn>
                <a:cxn ang="0">
                  <a:pos x="2" y="8"/>
                </a:cxn>
                <a:cxn ang="0">
                  <a:pos x="4" y="3"/>
                </a:cxn>
                <a:cxn ang="0">
                  <a:pos x="7" y="3"/>
                </a:cxn>
                <a:cxn ang="0">
                  <a:pos x="9" y="2"/>
                </a:cxn>
                <a:cxn ang="0">
                  <a:pos x="12" y="0"/>
                </a:cxn>
                <a:cxn ang="0">
                  <a:pos x="14" y="0"/>
                </a:cxn>
                <a:cxn ang="0">
                  <a:pos x="17" y="0"/>
                </a:cxn>
                <a:cxn ang="0">
                  <a:pos x="19" y="2"/>
                </a:cxn>
                <a:cxn ang="0">
                  <a:pos x="24" y="5"/>
                </a:cxn>
                <a:cxn ang="0">
                  <a:pos x="26" y="7"/>
                </a:cxn>
                <a:cxn ang="0">
                  <a:pos x="27" y="10"/>
                </a:cxn>
                <a:cxn ang="0">
                  <a:pos x="27" y="12"/>
                </a:cxn>
                <a:cxn ang="0">
                  <a:pos x="27" y="15"/>
                </a:cxn>
                <a:cxn ang="0">
                  <a:pos x="27" y="18"/>
                </a:cxn>
                <a:cxn ang="0">
                  <a:pos x="26" y="20"/>
                </a:cxn>
                <a:cxn ang="0">
                  <a:pos x="24" y="25"/>
                </a:cxn>
                <a:cxn ang="0">
                  <a:pos x="21" y="25"/>
                </a:cxn>
                <a:cxn ang="0">
                  <a:pos x="19" y="27"/>
                </a:cxn>
                <a:cxn ang="0">
                  <a:pos x="16" y="27"/>
                </a:cxn>
                <a:cxn ang="0">
                  <a:pos x="12" y="27"/>
                </a:cxn>
              </a:cxnLst>
              <a:rect l="0" t="0" r="r" b="b"/>
              <a:pathLst>
                <a:path w="27" h="27">
                  <a:moveTo>
                    <a:pt x="12" y="27"/>
                  </a:moveTo>
                  <a:lnTo>
                    <a:pt x="11" y="27"/>
                  </a:lnTo>
                  <a:lnTo>
                    <a:pt x="7" y="27"/>
                  </a:lnTo>
                  <a:lnTo>
                    <a:pt x="4" y="23"/>
                  </a:lnTo>
                  <a:lnTo>
                    <a:pt x="2" y="22"/>
                  </a:lnTo>
                  <a:lnTo>
                    <a:pt x="2" y="18"/>
                  </a:lnTo>
                  <a:lnTo>
                    <a:pt x="0" y="17"/>
                  </a:lnTo>
                  <a:lnTo>
                    <a:pt x="0" y="13"/>
                  </a:lnTo>
                  <a:lnTo>
                    <a:pt x="0" y="12"/>
                  </a:lnTo>
                  <a:lnTo>
                    <a:pt x="2" y="8"/>
                  </a:lnTo>
                  <a:lnTo>
                    <a:pt x="4" y="3"/>
                  </a:lnTo>
                  <a:lnTo>
                    <a:pt x="7" y="3"/>
                  </a:lnTo>
                  <a:lnTo>
                    <a:pt x="9" y="2"/>
                  </a:lnTo>
                  <a:lnTo>
                    <a:pt x="12" y="0"/>
                  </a:lnTo>
                  <a:lnTo>
                    <a:pt x="14" y="0"/>
                  </a:lnTo>
                  <a:lnTo>
                    <a:pt x="17" y="0"/>
                  </a:lnTo>
                  <a:lnTo>
                    <a:pt x="19" y="2"/>
                  </a:lnTo>
                  <a:lnTo>
                    <a:pt x="24" y="5"/>
                  </a:lnTo>
                  <a:lnTo>
                    <a:pt x="26" y="7"/>
                  </a:lnTo>
                  <a:lnTo>
                    <a:pt x="27" y="10"/>
                  </a:lnTo>
                  <a:lnTo>
                    <a:pt x="27" y="12"/>
                  </a:lnTo>
                  <a:lnTo>
                    <a:pt x="27" y="15"/>
                  </a:lnTo>
                  <a:lnTo>
                    <a:pt x="27" y="18"/>
                  </a:lnTo>
                  <a:lnTo>
                    <a:pt x="26" y="20"/>
                  </a:lnTo>
                  <a:lnTo>
                    <a:pt x="24" y="25"/>
                  </a:lnTo>
                  <a:lnTo>
                    <a:pt x="21" y="25"/>
                  </a:lnTo>
                  <a:lnTo>
                    <a:pt x="19" y="27"/>
                  </a:lnTo>
                  <a:lnTo>
                    <a:pt x="16" y="27"/>
                  </a:lnTo>
                  <a:lnTo>
                    <a:pt x="12" y="27"/>
                  </a:lnTo>
                  <a:close/>
                </a:path>
              </a:pathLst>
            </a:custGeom>
            <a:solidFill>
              <a:srgbClr val="C32D9B"/>
            </a:solidFill>
            <a:ln w="9525">
              <a:noFill/>
              <a:round/>
              <a:headEnd/>
              <a:tailEnd/>
            </a:ln>
            <a:effectLst/>
          </p:spPr>
          <p:txBody>
            <a:bodyPr wrap="none" anchor="ctr"/>
            <a:lstStyle/>
            <a:p>
              <a:pPr>
                <a:defRPr/>
              </a:pPr>
              <a:endParaRPr lang="de-AT"/>
            </a:p>
          </p:txBody>
        </p:sp>
      </p:grpSp>
      <p:grpSp>
        <p:nvGrpSpPr>
          <p:cNvPr id="2051" name="Group 10"/>
          <p:cNvGrpSpPr>
            <a:grpSpLocks/>
          </p:cNvGrpSpPr>
          <p:nvPr/>
        </p:nvGrpSpPr>
        <p:grpSpPr bwMode="auto">
          <a:xfrm>
            <a:off x="8691563" y="85725"/>
            <a:ext cx="334962" cy="6119813"/>
            <a:chOff x="5475" y="54"/>
            <a:chExt cx="211" cy="3855"/>
          </a:xfrm>
        </p:grpSpPr>
        <p:sp>
          <p:nvSpPr>
            <p:cNvPr id="2059" name="Rectangle 11"/>
            <p:cNvSpPr>
              <a:spLocks noChangeArrowheads="1"/>
            </p:cNvSpPr>
            <p:nvPr/>
          </p:nvSpPr>
          <p:spPr bwMode="auto">
            <a:xfrm>
              <a:off x="5633" y="530"/>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60" name="Rectangle 12"/>
            <p:cNvSpPr>
              <a:spLocks noChangeArrowheads="1"/>
            </p:cNvSpPr>
            <p:nvPr/>
          </p:nvSpPr>
          <p:spPr bwMode="auto">
            <a:xfrm>
              <a:off x="5527" y="530"/>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61" name="Rectangle 13"/>
            <p:cNvSpPr>
              <a:spLocks noChangeArrowheads="1"/>
            </p:cNvSpPr>
            <p:nvPr/>
          </p:nvSpPr>
          <p:spPr bwMode="auto">
            <a:xfrm>
              <a:off x="5633" y="582"/>
              <a:ext cx="54" cy="53"/>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62" name="Rectangle 14"/>
            <p:cNvSpPr>
              <a:spLocks noChangeArrowheads="1"/>
            </p:cNvSpPr>
            <p:nvPr/>
          </p:nvSpPr>
          <p:spPr bwMode="auto">
            <a:xfrm>
              <a:off x="5475" y="582"/>
              <a:ext cx="52" cy="53"/>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63" name="Rectangle 15"/>
            <p:cNvSpPr>
              <a:spLocks noChangeArrowheads="1"/>
            </p:cNvSpPr>
            <p:nvPr/>
          </p:nvSpPr>
          <p:spPr bwMode="auto">
            <a:xfrm>
              <a:off x="5633" y="635"/>
              <a:ext cx="54" cy="53"/>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64" name="Rectangle 16"/>
            <p:cNvSpPr>
              <a:spLocks noChangeArrowheads="1"/>
            </p:cNvSpPr>
            <p:nvPr/>
          </p:nvSpPr>
          <p:spPr bwMode="auto">
            <a:xfrm>
              <a:off x="5581" y="635"/>
              <a:ext cx="52" cy="53"/>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65" name="Rectangle 17"/>
            <p:cNvSpPr>
              <a:spLocks noChangeArrowheads="1"/>
            </p:cNvSpPr>
            <p:nvPr/>
          </p:nvSpPr>
          <p:spPr bwMode="auto">
            <a:xfrm>
              <a:off x="5633" y="688"/>
              <a:ext cx="54" cy="53"/>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66" name="Rectangle 18"/>
            <p:cNvSpPr>
              <a:spLocks noChangeArrowheads="1"/>
            </p:cNvSpPr>
            <p:nvPr/>
          </p:nvSpPr>
          <p:spPr bwMode="auto">
            <a:xfrm>
              <a:off x="5581" y="582"/>
              <a:ext cx="52" cy="53"/>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67" name="Rectangle 19"/>
            <p:cNvSpPr>
              <a:spLocks noChangeArrowheads="1"/>
            </p:cNvSpPr>
            <p:nvPr/>
          </p:nvSpPr>
          <p:spPr bwMode="auto">
            <a:xfrm>
              <a:off x="5527" y="688"/>
              <a:ext cx="54" cy="53"/>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68" name="Rectangle 20"/>
            <p:cNvSpPr>
              <a:spLocks noChangeArrowheads="1"/>
            </p:cNvSpPr>
            <p:nvPr/>
          </p:nvSpPr>
          <p:spPr bwMode="auto">
            <a:xfrm>
              <a:off x="5475" y="688"/>
              <a:ext cx="52" cy="53"/>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69" name="Rectangle 21"/>
            <p:cNvSpPr>
              <a:spLocks noChangeArrowheads="1"/>
            </p:cNvSpPr>
            <p:nvPr/>
          </p:nvSpPr>
          <p:spPr bwMode="auto">
            <a:xfrm>
              <a:off x="5633" y="741"/>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70" name="Rectangle 22"/>
            <p:cNvSpPr>
              <a:spLocks noChangeArrowheads="1"/>
            </p:cNvSpPr>
            <p:nvPr/>
          </p:nvSpPr>
          <p:spPr bwMode="auto">
            <a:xfrm>
              <a:off x="5581" y="741"/>
              <a:ext cx="52"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071" name="Rectangle 23"/>
            <p:cNvSpPr>
              <a:spLocks noChangeArrowheads="1"/>
            </p:cNvSpPr>
            <p:nvPr/>
          </p:nvSpPr>
          <p:spPr bwMode="auto">
            <a:xfrm>
              <a:off x="5527" y="793"/>
              <a:ext cx="54"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72" name="Rectangle 24"/>
            <p:cNvSpPr>
              <a:spLocks noChangeArrowheads="1"/>
            </p:cNvSpPr>
            <p:nvPr/>
          </p:nvSpPr>
          <p:spPr bwMode="auto">
            <a:xfrm>
              <a:off x="5633" y="793"/>
              <a:ext cx="54"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73" name="Rectangle 25"/>
            <p:cNvSpPr>
              <a:spLocks noChangeArrowheads="1"/>
            </p:cNvSpPr>
            <p:nvPr/>
          </p:nvSpPr>
          <p:spPr bwMode="auto">
            <a:xfrm>
              <a:off x="5633" y="847"/>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74" name="Rectangle 26"/>
            <p:cNvSpPr>
              <a:spLocks noChangeArrowheads="1"/>
            </p:cNvSpPr>
            <p:nvPr/>
          </p:nvSpPr>
          <p:spPr bwMode="auto">
            <a:xfrm>
              <a:off x="5581" y="847"/>
              <a:ext cx="52"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75" name="Rectangle 27"/>
            <p:cNvSpPr>
              <a:spLocks noChangeArrowheads="1"/>
            </p:cNvSpPr>
            <p:nvPr/>
          </p:nvSpPr>
          <p:spPr bwMode="auto">
            <a:xfrm>
              <a:off x="5475" y="847"/>
              <a:ext cx="52"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76" name="Rectangle 28"/>
            <p:cNvSpPr>
              <a:spLocks noChangeArrowheads="1"/>
            </p:cNvSpPr>
            <p:nvPr/>
          </p:nvSpPr>
          <p:spPr bwMode="auto">
            <a:xfrm>
              <a:off x="5633" y="899"/>
              <a:ext cx="54"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077" name="Rectangle 29"/>
            <p:cNvSpPr>
              <a:spLocks noChangeArrowheads="1"/>
            </p:cNvSpPr>
            <p:nvPr/>
          </p:nvSpPr>
          <p:spPr bwMode="auto">
            <a:xfrm>
              <a:off x="5581" y="899"/>
              <a:ext cx="52"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78" name="Rectangle 30"/>
            <p:cNvSpPr>
              <a:spLocks noChangeArrowheads="1"/>
            </p:cNvSpPr>
            <p:nvPr/>
          </p:nvSpPr>
          <p:spPr bwMode="auto">
            <a:xfrm>
              <a:off x="5527" y="899"/>
              <a:ext cx="54"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79" name="Rectangle 31"/>
            <p:cNvSpPr>
              <a:spLocks noChangeArrowheads="1"/>
            </p:cNvSpPr>
            <p:nvPr/>
          </p:nvSpPr>
          <p:spPr bwMode="auto">
            <a:xfrm>
              <a:off x="5633" y="953"/>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80" name="Rectangle 32"/>
            <p:cNvSpPr>
              <a:spLocks noChangeArrowheads="1"/>
            </p:cNvSpPr>
            <p:nvPr/>
          </p:nvSpPr>
          <p:spPr bwMode="auto">
            <a:xfrm>
              <a:off x="5581" y="953"/>
              <a:ext cx="52"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081" name="Rectangle 33"/>
            <p:cNvSpPr>
              <a:spLocks noChangeArrowheads="1"/>
            </p:cNvSpPr>
            <p:nvPr/>
          </p:nvSpPr>
          <p:spPr bwMode="auto">
            <a:xfrm>
              <a:off x="5475" y="953"/>
              <a:ext cx="52"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82" name="Rectangle 34"/>
            <p:cNvSpPr>
              <a:spLocks noChangeArrowheads="1"/>
            </p:cNvSpPr>
            <p:nvPr/>
          </p:nvSpPr>
          <p:spPr bwMode="auto">
            <a:xfrm>
              <a:off x="5633" y="1005"/>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083" name="Rectangle 35"/>
            <p:cNvSpPr>
              <a:spLocks noChangeArrowheads="1"/>
            </p:cNvSpPr>
            <p:nvPr/>
          </p:nvSpPr>
          <p:spPr bwMode="auto">
            <a:xfrm>
              <a:off x="5527" y="1005"/>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84" name="Rectangle 36"/>
            <p:cNvSpPr>
              <a:spLocks noChangeArrowheads="1"/>
            </p:cNvSpPr>
            <p:nvPr/>
          </p:nvSpPr>
          <p:spPr bwMode="auto">
            <a:xfrm>
              <a:off x="5633" y="1057"/>
              <a:ext cx="54"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85" name="Rectangle 37"/>
            <p:cNvSpPr>
              <a:spLocks noChangeArrowheads="1"/>
            </p:cNvSpPr>
            <p:nvPr/>
          </p:nvSpPr>
          <p:spPr bwMode="auto">
            <a:xfrm>
              <a:off x="5581" y="1057"/>
              <a:ext cx="52"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86" name="Rectangle 38"/>
            <p:cNvSpPr>
              <a:spLocks noChangeArrowheads="1"/>
            </p:cNvSpPr>
            <p:nvPr/>
          </p:nvSpPr>
          <p:spPr bwMode="auto">
            <a:xfrm>
              <a:off x="5475" y="1057"/>
              <a:ext cx="52"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087" name="Rectangle 39"/>
            <p:cNvSpPr>
              <a:spLocks noChangeArrowheads="1"/>
            </p:cNvSpPr>
            <p:nvPr/>
          </p:nvSpPr>
          <p:spPr bwMode="auto">
            <a:xfrm>
              <a:off x="5633" y="1111"/>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088" name="Rectangle 40"/>
            <p:cNvSpPr>
              <a:spLocks noChangeArrowheads="1"/>
            </p:cNvSpPr>
            <p:nvPr/>
          </p:nvSpPr>
          <p:spPr bwMode="auto">
            <a:xfrm>
              <a:off x="5581" y="1111"/>
              <a:ext cx="52"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89" name="Rectangle 41"/>
            <p:cNvSpPr>
              <a:spLocks noChangeArrowheads="1"/>
            </p:cNvSpPr>
            <p:nvPr/>
          </p:nvSpPr>
          <p:spPr bwMode="auto">
            <a:xfrm>
              <a:off x="5633" y="1163"/>
              <a:ext cx="54"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90" name="Rectangle 42"/>
            <p:cNvSpPr>
              <a:spLocks noChangeArrowheads="1"/>
            </p:cNvSpPr>
            <p:nvPr/>
          </p:nvSpPr>
          <p:spPr bwMode="auto">
            <a:xfrm>
              <a:off x="5527" y="1163"/>
              <a:ext cx="54"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91" name="Rectangle 43"/>
            <p:cNvSpPr>
              <a:spLocks noChangeArrowheads="1"/>
            </p:cNvSpPr>
            <p:nvPr/>
          </p:nvSpPr>
          <p:spPr bwMode="auto">
            <a:xfrm>
              <a:off x="5633" y="1217"/>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92" name="Rectangle 44"/>
            <p:cNvSpPr>
              <a:spLocks noChangeArrowheads="1"/>
            </p:cNvSpPr>
            <p:nvPr/>
          </p:nvSpPr>
          <p:spPr bwMode="auto">
            <a:xfrm>
              <a:off x="5581" y="1217"/>
              <a:ext cx="52"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093" name="Rectangle 45"/>
            <p:cNvSpPr>
              <a:spLocks noChangeArrowheads="1"/>
            </p:cNvSpPr>
            <p:nvPr/>
          </p:nvSpPr>
          <p:spPr bwMode="auto">
            <a:xfrm>
              <a:off x="5527" y="1217"/>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94" name="Rectangle 46"/>
            <p:cNvSpPr>
              <a:spLocks noChangeArrowheads="1"/>
            </p:cNvSpPr>
            <p:nvPr/>
          </p:nvSpPr>
          <p:spPr bwMode="auto">
            <a:xfrm>
              <a:off x="5633" y="1269"/>
              <a:ext cx="54"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095" name="Rectangle 47"/>
            <p:cNvSpPr>
              <a:spLocks noChangeArrowheads="1"/>
            </p:cNvSpPr>
            <p:nvPr/>
          </p:nvSpPr>
          <p:spPr bwMode="auto">
            <a:xfrm>
              <a:off x="5581" y="1269"/>
              <a:ext cx="52"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96" name="Rectangle 48"/>
            <p:cNvSpPr>
              <a:spLocks noChangeArrowheads="1"/>
            </p:cNvSpPr>
            <p:nvPr/>
          </p:nvSpPr>
          <p:spPr bwMode="auto">
            <a:xfrm>
              <a:off x="5475" y="1269"/>
              <a:ext cx="52"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97" name="Rectangle 49"/>
            <p:cNvSpPr>
              <a:spLocks noChangeArrowheads="1"/>
            </p:cNvSpPr>
            <p:nvPr/>
          </p:nvSpPr>
          <p:spPr bwMode="auto">
            <a:xfrm>
              <a:off x="5633" y="1323"/>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098" name="Rectangle 50"/>
            <p:cNvSpPr>
              <a:spLocks noChangeArrowheads="1"/>
            </p:cNvSpPr>
            <p:nvPr/>
          </p:nvSpPr>
          <p:spPr bwMode="auto">
            <a:xfrm>
              <a:off x="5527" y="1323"/>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099" name="Rectangle 51"/>
            <p:cNvSpPr>
              <a:spLocks noChangeArrowheads="1"/>
            </p:cNvSpPr>
            <p:nvPr/>
          </p:nvSpPr>
          <p:spPr bwMode="auto">
            <a:xfrm>
              <a:off x="5633" y="1375"/>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00" name="Rectangle 52"/>
            <p:cNvSpPr>
              <a:spLocks noChangeArrowheads="1"/>
            </p:cNvSpPr>
            <p:nvPr/>
          </p:nvSpPr>
          <p:spPr bwMode="auto">
            <a:xfrm>
              <a:off x="5581" y="1375"/>
              <a:ext cx="52"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01" name="Rectangle 53"/>
            <p:cNvSpPr>
              <a:spLocks noChangeArrowheads="1"/>
            </p:cNvSpPr>
            <p:nvPr/>
          </p:nvSpPr>
          <p:spPr bwMode="auto">
            <a:xfrm>
              <a:off x="5527" y="1375"/>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02" name="Rectangle 54"/>
            <p:cNvSpPr>
              <a:spLocks noChangeArrowheads="1"/>
            </p:cNvSpPr>
            <p:nvPr/>
          </p:nvSpPr>
          <p:spPr bwMode="auto">
            <a:xfrm>
              <a:off x="5633" y="1427"/>
              <a:ext cx="54"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03" name="Rectangle 55"/>
            <p:cNvSpPr>
              <a:spLocks noChangeArrowheads="1"/>
            </p:cNvSpPr>
            <p:nvPr/>
          </p:nvSpPr>
          <p:spPr bwMode="auto">
            <a:xfrm>
              <a:off x="5581" y="1427"/>
              <a:ext cx="52"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04" name="Rectangle 56"/>
            <p:cNvSpPr>
              <a:spLocks noChangeArrowheads="1"/>
            </p:cNvSpPr>
            <p:nvPr/>
          </p:nvSpPr>
          <p:spPr bwMode="auto">
            <a:xfrm>
              <a:off x="5633" y="1481"/>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05" name="Rectangle 57"/>
            <p:cNvSpPr>
              <a:spLocks noChangeArrowheads="1"/>
            </p:cNvSpPr>
            <p:nvPr/>
          </p:nvSpPr>
          <p:spPr bwMode="auto">
            <a:xfrm>
              <a:off x="5581" y="1481"/>
              <a:ext cx="52"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06" name="Rectangle 58"/>
            <p:cNvSpPr>
              <a:spLocks noChangeArrowheads="1"/>
            </p:cNvSpPr>
            <p:nvPr/>
          </p:nvSpPr>
          <p:spPr bwMode="auto">
            <a:xfrm>
              <a:off x="5527" y="1481"/>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07" name="Rectangle 59"/>
            <p:cNvSpPr>
              <a:spLocks noChangeArrowheads="1"/>
            </p:cNvSpPr>
            <p:nvPr/>
          </p:nvSpPr>
          <p:spPr bwMode="auto">
            <a:xfrm>
              <a:off x="5633" y="1533"/>
              <a:ext cx="54" cy="53"/>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08" name="Rectangle 60"/>
            <p:cNvSpPr>
              <a:spLocks noChangeArrowheads="1"/>
            </p:cNvSpPr>
            <p:nvPr/>
          </p:nvSpPr>
          <p:spPr bwMode="auto">
            <a:xfrm>
              <a:off x="5475" y="1533"/>
              <a:ext cx="52" cy="53"/>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09" name="Rectangle 61"/>
            <p:cNvSpPr>
              <a:spLocks noChangeArrowheads="1"/>
            </p:cNvSpPr>
            <p:nvPr/>
          </p:nvSpPr>
          <p:spPr bwMode="auto">
            <a:xfrm>
              <a:off x="5633" y="1586"/>
              <a:ext cx="54" cy="53"/>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10" name="Rectangle 62"/>
            <p:cNvSpPr>
              <a:spLocks noChangeArrowheads="1"/>
            </p:cNvSpPr>
            <p:nvPr/>
          </p:nvSpPr>
          <p:spPr bwMode="auto">
            <a:xfrm>
              <a:off x="5581" y="1586"/>
              <a:ext cx="52" cy="53"/>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11" name="Rectangle 63"/>
            <p:cNvSpPr>
              <a:spLocks noChangeArrowheads="1"/>
            </p:cNvSpPr>
            <p:nvPr/>
          </p:nvSpPr>
          <p:spPr bwMode="auto">
            <a:xfrm>
              <a:off x="5527" y="1586"/>
              <a:ext cx="54" cy="53"/>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12" name="Rectangle 64"/>
            <p:cNvSpPr>
              <a:spLocks noChangeArrowheads="1"/>
            </p:cNvSpPr>
            <p:nvPr/>
          </p:nvSpPr>
          <p:spPr bwMode="auto">
            <a:xfrm>
              <a:off x="5633" y="1639"/>
              <a:ext cx="54" cy="53"/>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13" name="Rectangle 65"/>
            <p:cNvSpPr>
              <a:spLocks noChangeArrowheads="1"/>
            </p:cNvSpPr>
            <p:nvPr/>
          </p:nvSpPr>
          <p:spPr bwMode="auto">
            <a:xfrm>
              <a:off x="5633" y="1692"/>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14" name="Rectangle 66"/>
            <p:cNvSpPr>
              <a:spLocks noChangeArrowheads="1"/>
            </p:cNvSpPr>
            <p:nvPr/>
          </p:nvSpPr>
          <p:spPr bwMode="auto">
            <a:xfrm>
              <a:off x="5581" y="1692"/>
              <a:ext cx="52"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15" name="Rectangle 67"/>
            <p:cNvSpPr>
              <a:spLocks noChangeArrowheads="1"/>
            </p:cNvSpPr>
            <p:nvPr/>
          </p:nvSpPr>
          <p:spPr bwMode="auto">
            <a:xfrm>
              <a:off x="5527" y="1692"/>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16" name="Rectangle 68"/>
            <p:cNvSpPr>
              <a:spLocks noChangeArrowheads="1"/>
            </p:cNvSpPr>
            <p:nvPr/>
          </p:nvSpPr>
          <p:spPr bwMode="auto">
            <a:xfrm>
              <a:off x="5633" y="1744"/>
              <a:ext cx="54"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17" name="Rectangle 69"/>
            <p:cNvSpPr>
              <a:spLocks noChangeArrowheads="1"/>
            </p:cNvSpPr>
            <p:nvPr/>
          </p:nvSpPr>
          <p:spPr bwMode="auto">
            <a:xfrm>
              <a:off x="5581" y="1744"/>
              <a:ext cx="52"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18" name="Rectangle 70"/>
            <p:cNvSpPr>
              <a:spLocks noChangeArrowheads="1"/>
            </p:cNvSpPr>
            <p:nvPr/>
          </p:nvSpPr>
          <p:spPr bwMode="auto">
            <a:xfrm>
              <a:off x="5527" y="1744"/>
              <a:ext cx="54"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19" name="Rectangle 71"/>
            <p:cNvSpPr>
              <a:spLocks noChangeArrowheads="1"/>
            </p:cNvSpPr>
            <p:nvPr/>
          </p:nvSpPr>
          <p:spPr bwMode="auto">
            <a:xfrm>
              <a:off x="5633" y="1798"/>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20" name="Rectangle 72"/>
            <p:cNvSpPr>
              <a:spLocks noChangeArrowheads="1"/>
            </p:cNvSpPr>
            <p:nvPr/>
          </p:nvSpPr>
          <p:spPr bwMode="auto">
            <a:xfrm>
              <a:off x="5527" y="1850"/>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21" name="Rectangle 73"/>
            <p:cNvSpPr>
              <a:spLocks noChangeArrowheads="1"/>
            </p:cNvSpPr>
            <p:nvPr/>
          </p:nvSpPr>
          <p:spPr bwMode="auto">
            <a:xfrm>
              <a:off x="5475" y="1798"/>
              <a:ext cx="52"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22" name="Rectangle 74"/>
            <p:cNvSpPr>
              <a:spLocks noChangeArrowheads="1"/>
            </p:cNvSpPr>
            <p:nvPr/>
          </p:nvSpPr>
          <p:spPr bwMode="auto">
            <a:xfrm>
              <a:off x="5633" y="1850"/>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23" name="Rectangle 75"/>
            <p:cNvSpPr>
              <a:spLocks noChangeArrowheads="1"/>
            </p:cNvSpPr>
            <p:nvPr/>
          </p:nvSpPr>
          <p:spPr bwMode="auto">
            <a:xfrm>
              <a:off x="5633" y="1902"/>
              <a:ext cx="54"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24" name="Rectangle 76"/>
            <p:cNvSpPr>
              <a:spLocks noChangeArrowheads="1"/>
            </p:cNvSpPr>
            <p:nvPr/>
          </p:nvSpPr>
          <p:spPr bwMode="auto">
            <a:xfrm>
              <a:off x="5581" y="1902"/>
              <a:ext cx="52"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25" name="Rectangle 77"/>
            <p:cNvSpPr>
              <a:spLocks noChangeArrowheads="1"/>
            </p:cNvSpPr>
            <p:nvPr/>
          </p:nvSpPr>
          <p:spPr bwMode="auto">
            <a:xfrm>
              <a:off x="5633" y="2432"/>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26" name="Rectangle 78"/>
            <p:cNvSpPr>
              <a:spLocks noChangeArrowheads="1"/>
            </p:cNvSpPr>
            <p:nvPr/>
          </p:nvSpPr>
          <p:spPr bwMode="auto">
            <a:xfrm>
              <a:off x="5581" y="2432"/>
              <a:ext cx="52"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27" name="Rectangle 79"/>
            <p:cNvSpPr>
              <a:spLocks noChangeArrowheads="1"/>
            </p:cNvSpPr>
            <p:nvPr/>
          </p:nvSpPr>
          <p:spPr bwMode="auto">
            <a:xfrm>
              <a:off x="5527" y="2432"/>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28" name="Rectangle 80"/>
            <p:cNvSpPr>
              <a:spLocks noChangeArrowheads="1"/>
            </p:cNvSpPr>
            <p:nvPr/>
          </p:nvSpPr>
          <p:spPr bwMode="auto">
            <a:xfrm>
              <a:off x="5633" y="2484"/>
              <a:ext cx="54"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29" name="Rectangle 81"/>
            <p:cNvSpPr>
              <a:spLocks noChangeArrowheads="1"/>
            </p:cNvSpPr>
            <p:nvPr/>
          </p:nvSpPr>
          <p:spPr bwMode="auto">
            <a:xfrm>
              <a:off x="5581" y="2484"/>
              <a:ext cx="52"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30" name="Rectangle 82"/>
            <p:cNvSpPr>
              <a:spLocks noChangeArrowheads="1"/>
            </p:cNvSpPr>
            <p:nvPr/>
          </p:nvSpPr>
          <p:spPr bwMode="auto">
            <a:xfrm>
              <a:off x="5633" y="2538"/>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31" name="Rectangle 83"/>
            <p:cNvSpPr>
              <a:spLocks noChangeArrowheads="1"/>
            </p:cNvSpPr>
            <p:nvPr/>
          </p:nvSpPr>
          <p:spPr bwMode="auto">
            <a:xfrm>
              <a:off x="5527" y="2538"/>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32" name="Rectangle 84"/>
            <p:cNvSpPr>
              <a:spLocks noChangeArrowheads="1"/>
            </p:cNvSpPr>
            <p:nvPr/>
          </p:nvSpPr>
          <p:spPr bwMode="auto">
            <a:xfrm>
              <a:off x="5633" y="2590"/>
              <a:ext cx="54" cy="53"/>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33" name="Rectangle 85"/>
            <p:cNvSpPr>
              <a:spLocks noChangeArrowheads="1"/>
            </p:cNvSpPr>
            <p:nvPr/>
          </p:nvSpPr>
          <p:spPr bwMode="auto">
            <a:xfrm>
              <a:off x="5581" y="2590"/>
              <a:ext cx="52" cy="53"/>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34" name="Rectangle 86"/>
            <p:cNvSpPr>
              <a:spLocks noChangeArrowheads="1"/>
            </p:cNvSpPr>
            <p:nvPr/>
          </p:nvSpPr>
          <p:spPr bwMode="auto">
            <a:xfrm>
              <a:off x="5475" y="2590"/>
              <a:ext cx="52" cy="53"/>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35" name="Rectangle 87"/>
            <p:cNvSpPr>
              <a:spLocks noChangeArrowheads="1"/>
            </p:cNvSpPr>
            <p:nvPr/>
          </p:nvSpPr>
          <p:spPr bwMode="auto">
            <a:xfrm>
              <a:off x="5633" y="2643"/>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36" name="Rectangle 88"/>
            <p:cNvSpPr>
              <a:spLocks noChangeArrowheads="1"/>
            </p:cNvSpPr>
            <p:nvPr/>
          </p:nvSpPr>
          <p:spPr bwMode="auto">
            <a:xfrm>
              <a:off x="5581" y="2643"/>
              <a:ext cx="52"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37" name="Rectangle 89"/>
            <p:cNvSpPr>
              <a:spLocks noChangeArrowheads="1"/>
            </p:cNvSpPr>
            <p:nvPr/>
          </p:nvSpPr>
          <p:spPr bwMode="auto">
            <a:xfrm>
              <a:off x="5527" y="2643"/>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38" name="Rectangle 90"/>
            <p:cNvSpPr>
              <a:spLocks noChangeArrowheads="1"/>
            </p:cNvSpPr>
            <p:nvPr/>
          </p:nvSpPr>
          <p:spPr bwMode="auto">
            <a:xfrm>
              <a:off x="5633" y="2695"/>
              <a:ext cx="54" cy="53"/>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39" name="Rectangle 91"/>
            <p:cNvSpPr>
              <a:spLocks noChangeArrowheads="1"/>
            </p:cNvSpPr>
            <p:nvPr/>
          </p:nvSpPr>
          <p:spPr bwMode="auto">
            <a:xfrm>
              <a:off x="5581" y="2695"/>
              <a:ext cx="52" cy="53"/>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40" name="Rectangle 92"/>
            <p:cNvSpPr>
              <a:spLocks noChangeArrowheads="1"/>
            </p:cNvSpPr>
            <p:nvPr/>
          </p:nvSpPr>
          <p:spPr bwMode="auto">
            <a:xfrm>
              <a:off x="5633" y="2748"/>
              <a:ext cx="54" cy="53"/>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41" name="Rectangle 93"/>
            <p:cNvSpPr>
              <a:spLocks noChangeArrowheads="1"/>
            </p:cNvSpPr>
            <p:nvPr/>
          </p:nvSpPr>
          <p:spPr bwMode="auto">
            <a:xfrm>
              <a:off x="5581" y="2748"/>
              <a:ext cx="52" cy="53"/>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42" name="Rectangle 94"/>
            <p:cNvSpPr>
              <a:spLocks noChangeArrowheads="1"/>
            </p:cNvSpPr>
            <p:nvPr/>
          </p:nvSpPr>
          <p:spPr bwMode="auto">
            <a:xfrm>
              <a:off x="5527" y="2748"/>
              <a:ext cx="54" cy="53"/>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43" name="Rectangle 95"/>
            <p:cNvSpPr>
              <a:spLocks noChangeArrowheads="1"/>
            </p:cNvSpPr>
            <p:nvPr/>
          </p:nvSpPr>
          <p:spPr bwMode="auto">
            <a:xfrm>
              <a:off x="5633" y="2801"/>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44" name="Rectangle 96"/>
            <p:cNvSpPr>
              <a:spLocks noChangeArrowheads="1"/>
            </p:cNvSpPr>
            <p:nvPr/>
          </p:nvSpPr>
          <p:spPr bwMode="auto">
            <a:xfrm>
              <a:off x="5581" y="2801"/>
              <a:ext cx="52"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45" name="Rectangle 97"/>
            <p:cNvSpPr>
              <a:spLocks noChangeArrowheads="1"/>
            </p:cNvSpPr>
            <p:nvPr/>
          </p:nvSpPr>
          <p:spPr bwMode="auto">
            <a:xfrm>
              <a:off x="5475" y="2801"/>
              <a:ext cx="52"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46" name="Rectangle 98"/>
            <p:cNvSpPr>
              <a:spLocks noChangeArrowheads="1"/>
            </p:cNvSpPr>
            <p:nvPr/>
          </p:nvSpPr>
          <p:spPr bwMode="auto">
            <a:xfrm>
              <a:off x="5633" y="2853"/>
              <a:ext cx="54"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47" name="Rectangle 99"/>
            <p:cNvSpPr>
              <a:spLocks noChangeArrowheads="1"/>
            </p:cNvSpPr>
            <p:nvPr/>
          </p:nvSpPr>
          <p:spPr bwMode="auto">
            <a:xfrm>
              <a:off x="5527" y="2853"/>
              <a:ext cx="54"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48" name="Rectangle 100"/>
            <p:cNvSpPr>
              <a:spLocks noChangeArrowheads="1"/>
            </p:cNvSpPr>
            <p:nvPr/>
          </p:nvSpPr>
          <p:spPr bwMode="auto">
            <a:xfrm>
              <a:off x="5633" y="2907"/>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49" name="Rectangle 101"/>
            <p:cNvSpPr>
              <a:spLocks noChangeArrowheads="1"/>
            </p:cNvSpPr>
            <p:nvPr/>
          </p:nvSpPr>
          <p:spPr bwMode="auto">
            <a:xfrm>
              <a:off x="5581" y="2907"/>
              <a:ext cx="52"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50" name="Rectangle 102"/>
            <p:cNvSpPr>
              <a:spLocks noChangeArrowheads="1"/>
            </p:cNvSpPr>
            <p:nvPr/>
          </p:nvSpPr>
          <p:spPr bwMode="auto">
            <a:xfrm>
              <a:off x="5475" y="2907"/>
              <a:ext cx="52"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51" name="Rectangle 103"/>
            <p:cNvSpPr>
              <a:spLocks noChangeArrowheads="1"/>
            </p:cNvSpPr>
            <p:nvPr/>
          </p:nvSpPr>
          <p:spPr bwMode="auto">
            <a:xfrm>
              <a:off x="5633" y="2959"/>
              <a:ext cx="54"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52" name="Rectangle 104"/>
            <p:cNvSpPr>
              <a:spLocks noChangeArrowheads="1"/>
            </p:cNvSpPr>
            <p:nvPr/>
          </p:nvSpPr>
          <p:spPr bwMode="auto">
            <a:xfrm>
              <a:off x="5581" y="2959"/>
              <a:ext cx="52"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53" name="Rectangle 105"/>
            <p:cNvSpPr>
              <a:spLocks noChangeArrowheads="1"/>
            </p:cNvSpPr>
            <p:nvPr/>
          </p:nvSpPr>
          <p:spPr bwMode="auto">
            <a:xfrm>
              <a:off x="5527" y="2959"/>
              <a:ext cx="54"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54" name="Rectangle 106"/>
            <p:cNvSpPr>
              <a:spLocks noChangeArrowheads="1"/>
            </p:cNvSpPr>
            <p:nvPr/>
          </p:nvSpPr>
          <p:spPr bwMode="auto">
            <a:xfrm>
              <a:off x="5633" y="3013"/>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55" name="Rectangle 107"/>
            <p:cNvSpPr>
              <a:spLocks noChangeArrowheads="1"/>
            </p:cNvSpPr>
            <p:nvPr/>
          </p:nvSpPr>
          <p:spPr bwMode="auto">
            <a:xfrm>
              <a:off x="5475" y="3013"/>
              <a:ext cx="52"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56" name="Rectangle 108"/>
            <p:cNvSpPr>
              <a:spLocks noChangeArrowheads="1"/>
            </p:cNvSpPr>
            <p:nvPr/>
          </p:nvSpPr>
          <p:spPr bwMode="auto">
            <a:xfrm>
              <a:off x="5633" y="3065"/>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57" name="Rectangle 109"/>
            <p:cNvSpPr>
              <a:spLocks noChangeArrowheads="1"/>
            </p:cNvSpPr>
            <p:nvPr/>
          </p:nvSpPr>
          <p:spPr bwMode="auto">
            <a:xfrm>
              <a:off x="5581" y="3065"/>
              <a:ext cx="52"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58" name="Rectangle 110"/>
            <p:cNvSpPr>
              <a:spLocks noChangeArrowheads="1"/>
            </p:cNvSpPr>
            <p:nvPr/>
          </p:nvSpPr>
          <p:spPr bwMode="auto">
            <a:xfrm>
              <a:off x="5527" y="3065"/>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59" name="Rectangle 111"/>
            <p:cNvSpPr>
              <a:spLocks noChangeArrowheads="1"/>
            </p:cNvSpPr>
            <p:nvPr/>
          </p:nvSpPr>
          <p:spPr bwMode="auto">
            <a:xfrm>
              <a:off x="5633" y="3117"/>
              <a:ext cx="54"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60" name="Rectangle 112"/>
            <p:cNvSpPr>
              <a:spLocks noChangeArrowheads="1"/>
            </p:cNvSpPr>
            <p:nvPr/>
          </p:nvSpPr>
          <p:spPr bwMode="auto">
            <a:xfrm>
              <a:off x="5581" y="3117"/>
              <a:ext cx="52"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61" name="Rectangle 113"/>
            <p:cNvSpPr>
              <a:spLocks noChangeArrowheads="1"/>
            </p:cNvSpPr>
            <p:nvPr/>
          </p:nvSpPr>
          <p:spPr bwMode="auto">
            <a:xfrm>
              <a:off x="5633" y="3171"/>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62" name="Rectangle 114"/>
            <p:cNvSpPr>
              <a:spLocks noChangeArrowheads="1"/>
            </p:cNvSpPr>
            <p:nvPr/>
          </p:nvSpPr>
          <p:spPr bwMode="auto">
            <a:xfrm>
              <a:off x="5527" y="3171"/>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63" name="Rectangle 115"/>
            <p:cNvSpPr>
              <a:spLocks noChangeArrowheads="1"/>
            </p:cNvSpPr>
            <p:nvPr/>
          </p:nvSpPr>
          <p:spPr bwMode="auto">
            <a:xfrm>
              <a:off x="5633" y="3223"/>
              <a:ext cx="54"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64" name="Rectangle 116"/>
            <p:cNvSpPr>
              <a:spLocks noChangeArrowheads="1"/>
            </p:cNvSpPr>
            <p:nvPr/>
          </p:nvSpPr>
          <p:spPr bwMode="auto">
            <a:xfrm>
              <a:off x="5581" y="3223"/>
              <a:ext cx="52"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65" name="Rectangle 117"/>
            <p:cNvSpPr>
              <a:spLocks noChangeArrowheads="1"/>
            </p:cNvSpPr>
            <p:nvPr/>
          </p:nvSpPr>
          <p:spPr bwMode="auto">
            <a:xfrm>
              <a:off x="5475" y="3223"/>
              <a:ext cx="52"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66" name="Rectangle 118"/>
            <p:cNvSpPr>
              <a:spLocks noChangeArrowheads="1"/>
            </p:cNvSpPr>
            <p:nvPr/>
          </p:nvSpPr>
          <p:spPr bwMode="auto">
            <a:xfrm>
              <a:off x="5633" y="3277"/>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67" name="Rectangle 119"/>
            <p:cNvSpPr>
              <a:spLocks noChangeArrowheads="1"/>
            </p:cNvSpPr>
            <p:nvPr/>
          </p:nvSpPr>
          <p:spPr bwMode="auto">
            <a:xfrm>
              <a:off x="5581" y="3277"/>
              <a:ext cx="52"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68" name="Rectangle 120"/>
            <p:cNvSpPr>
              <a:spLocks noChangeArrowheads="1"/>
            </p:cNvSpPr>
            <p:nvPr/>
          </p:nvSpPr>
          <p:spPr bwMode="auto">
            <a:xfrm>
              <a:off x="5527" y="3277"/>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69" name="Rectangle 121"/>
            <p:cNvSpPr>
              <a:spLocks noChangeArrowheads="1"/>
            </p:cNvSpPr>
            <p:nvPr/>
          </p:nvSpPr>
          <p:spPr bwMode="auto">
            <a:xfrm>
              <a:off x="5633" y="3329"/>
              <a:ext cx="54"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70" name="Rectangle 122"/>
            <p:cNvSpPr>
              <a:spLocks noChangeArrowheads="1"/>
            </p:cNvSpPr>
            <p:nvPr/>
          </p:nvSpPr>
          <p:spPr bwMode="auto">
            <a:xfrm>
              <a:off x="5581" y="3329"/>
              <a:ext cx="52"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71" name="Rectangle 123"/>
            <p:cNvSpPr>
              <a:spLocks noChangeArrowheads="1"/>
            </p:cNvSpPr>
            <p:nvPr/>
          </p:nvSpPr>
          <p:spPr bwMode="auto">
            <a:xfrm>
              <a:off x="5475" y="3329"/>
              <a:ext cx="52"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72" name="Rectangle 124"/>
            <p:cNvSpPr>
              <a:spLocks noChangeArrowheads="1"/>
            </p:cNvSpPr>
            <p:nvPr/>
          </p:nvSpPr>
          <p:spPr bwMode="auto">
            <a:xfrm>
              <a:off x="5633" y="3383"/>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73" name="Rectangle 125"/>
            <p:cNvSpPr>
              <a:spLocks noChangeArrowheads="1"/>
            </p:cNvSpPr>
            <p:nvPr/>
          </p:nvSpPr>
          <p:spPr bwMode="auto">
            <a:xfrm>
              <a:off x="5581" y="3383"/>
              <a:ext cx="52"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74" name="Rectangle 126"/>
            <p:cNvSpPr>
              <a:spLocks noChangeArrowheads="1"/>
            </p:cNvSpPr>
            <p:nvPr/>
          </p:nvSpPr>
          <p:spPr bwMode="auto">
            <a:xfrm>
              <a:off x="5527" y="3383"/>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75" name="Rectangle 127"/>
            <p:cNvSpPr>
              <a:spLocks noChangeArrowheads="1"/>
            </p:cNvSpPr>
            <p:nvPr/>
          </p:nvSpPr>
          <p:spPr bwMode="auto">
            <a:xfrm>
              <a:off x="5633" y="3435"/>
              <a:ext cx="54"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76" name="Rectangle 128"/>
            <p:cNvSpPr>
              <a:spLocks noChangeArrowheads="1"/>
            </p:cNvSpPr>
            <p:nvPr/>
          </p:nvSpPr>
          <p:spPr bwMode="auto">
            <a:xfrm>
              <a:off x="5633" y="3489"/>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77" name="Rectangle 129"/>
            <p:cNvSpPr>
              <a:spLocks noChangeArrowheads="1"/>
            </p:cNvSpPr>
            <p:nvPr/>
          </p:nvSpPr>
          <p:spPr bwMode="auto">
            <a:xfrm>
              <a:off x="5581" y="3489"/>
              <a:ext cx="52"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78" name="Rectangle 130"/>
            <p:cNvSpPr>
              <a:spLocks noChangeArrowheads="1"/>
            </p:cNvSpPr>
            <p:nvPr/>
          </p:nvSpPr>
          <p:spPr bwMode="auto">
            <a:xfrm>
              <a:off x="5527" y="3489"/>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79" name="Rectangle 131"/>
            <p:cNvSpPr>
              <a:spLocks noChangeArrowheads="1"/>
            </p:cNvSpPr>
            <p:nvPr/>
          </p:nvSpPr>
          <p:spPr bwMode="auto">
            <a:xfrm>
              <a:off x="5633" y="3541"/>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80" name="Rectangle 132"/>
            <p:cNvSpPr>
              <a:spLocks noChangeArrowheads="1"/>
            </p:cNvSpPr>
            <p:nvPr/>
          </p:nvSpPr>
          <p:spPr bwMode="auto">
            <a:xfrm>
              <a:off x="5581" y="3541"/>
              <a:ext cx="52"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81" name="Rectangle 133"/>
            <p:cNvSpPr>
              <a:spLocks noChangeArrowheads="1"/>
            </p:cNvSpPr>
            <p:nvPr/>
          </p:nvSpPr>
          <p:spPr bwMode="auto">
            <a:xfrm>
              <a:off x="5475" y="3541"/>
              <a:ext cx="52"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82" name="Rectangle 134"/>
            <p:cNvSpPr>
              <a:spLocks noChangeArrowheads="1"/>
            </p:cNvSpPr>
            <p:nvPr/>
          </p:nvSpPr>
          <p:spPr bwMode="auto">
            <a:xfrm>
              <a:off x="5633" y="3593"/>
              <a:ext cx="54"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83" name="Rectangle 135"/>
            <p:cNvSpPr>
              <a:spLocks noChangeArrowheads="1"/>
            </p:cNvSpPr>
            <p:nvPr/>
          </p:nvSpPr>
          <p:spPr bwMode="auto">
            <a:xfrm>
              <a:off x="5527" y="3593"/>
              <a:ext cx="54"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84" name="Rectangle 136"/>
            <p:cNvSpPr>
              <a:spLocks noChangeArrowheads="1"/>
            </p:cNvSpPr>
            <p:nvPr/>
          </p:nvSpPr>
          <p:spPr bwMode="auto">
            <a:xfrm>
              <a:off x="5633" y="3647"/>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85" name="Rectangle 137"/>
            <p:cNvSpPr>
              <a:spLocks noChangeArrowheads="1"/>
            </p:cNvSpPr>
            <p:nvPr/>
          </p:nvSpPr>
          <p:spPr bwMode="auto">
            <a:xfrm>
              <a:off x="5581" y="3647"/>
              <a:ext cx="52"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86" name="Rectangle 138"/>
            <p:cNvSpPr>
              <a:spLocks noChangeArrowheads="1"/>
            </p:cNvSpPr>
            <p:nvPr/>
          </p:nvSpPr>
          <p:spPr bwMode="auto">
            <a:xfrm>
              <a:off x="5475" y="3699"/>
              <a:ext cx="52" cy="53"/>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87" name="Rectangle 139"/>
            <p:cNvSpPr>
              <a:spLocks noChangeArrowheads="1"/>
            </p:cNvSpPr>
            <p:nvPr/>
          </p:nvSpPr>
          <p:spPr bwMode="auto">
            <a:xfrm>
              <a:off x="5633" y="3699"/>
              <a:ext cx="54" cy="53"/>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88" name="Rectangle 140"/>
            <p:cNvSpPr>
              <a:spLocks noChangeArrowheads="1"/>
            </p:cNvSpPr>
            <p:nvPr/>
          </p:nvSpPr>
          <p:spPr bwMode="auto">
            <a:xfrm>
              <a:off x="5581" y="3699"/>
              <a:ext cx="52" cy="53"/>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89" name="Rectangle 141"/>
            <p:cNvSpPr>
              <a:spLocks noChangeArrowheads="1"/>
            </p:cNvSpPr>
            <p:nvPr/>
          </p:nvSpPr>
          <p:spPr bwMode="auto">
            <a:xfrm>
              <a:off x="5633" y="3752"/>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90" name="Rectangle 142"/>
            <p:cNvSpPr>
              <a:spLocks noChangeArrowheads="1"/>
            </p:cNvSpPr>
            <p:nvPr/>
          </p:nvSpPr>
          <p:spPr bwMode="auto">
            <a:xfrm>
              <a:off x="5527" y="3752"/>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91" name="Rectangle 143"/>
            <p:cNvSpPr>
              <a:spLocks noChangeArrowheads="1"/>
            </p:cNvSpPr>
            <p:nvPr/>
          </p:nvSpPr>
          <p:spPr bwMode="auto">
            <a:xfrm>
              <a:off x="5633" y="3804"/>
              <a:ext cx="54"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92" name="Rectangle 144"/>
            <p:cNvSpPr>
              <a:spLocks noChangeArrowheads="1"/>
            </p:cNvSpPr>
            <p:nvPr/>
          </p:nvSpPr>
          <p:spPr bwMode="auto">
            <a:xfrm>
              <a:off x="5581" y="3804"/>
              <a:ext cx="52"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93" name="Rectangle 145"/>
            <p:cNvSpPr>
              <a:spLocks noChangeArrowheads="1"/>
            </p:cNvSpPr>
            <p:nvPr/>
          </p:nvSpPr>
          <p:spPr bwMode="auto">
            <a:xfrm>
              <a:off x="5527" y="3804"/>
              <a:ext cx="54"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94" name="Rectangle 146"/>
            <p:cNvSpPr>
              <a:spLocks noChangeArrowheads="1"/>
            </p:cNvSpPr>
            <p:nvPr/>
          </p:nvSpPr>
          <p:spPr bwMode="auto">
            <a:xfrm>
              <a:off x="5633" y="3858"/>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95" name="Rectangle 147"/>
            <p:cNvSpPr>
              <a:spLocks noChangeArrowheads="1"/>
            </p:cNvSpPr>
            <p:nvPr/>
          </p:nvSpPr>
          <p:spPr bwMode="auto">
            <a:xfrm>
              <a:off x="5581" y="3858"/>
              <a:ext cx="52"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96" name="Rectangle 148"/>
            <p:cNvSpPr>
              <a:spLocks noChangeArrowheads="1"/>
            </p:cNvSpPr>
            <p:nvPr/>
          </p:nvSpPr>
          <p:spPr bwMode="auto">
            <a:xfrm>
              <a:off x="5527" y="3858"/>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97" name="Rectangle 149"/>
            <p:cNvSpPr>
              <a:spLocks noChangeArrowheads="1"/>
            </p:cNvSpPr>
            <p:nvPr/>
          </p:nvSpPr>
          <p:spPr bwMode="auto">
            <a:xfrm>
              <a:off x="5475" y="3858"/>
              <a:ext cx="52"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198" name="Rectangle 150"/>
            <p:cNvSpPr>
              <a:spLocks noChangeArrowheads="1"/>
            </p:cNvSpPr>
            <p:nvPr/>
          </p:nvSpPr>
          <p:spPr bwMode="auto">
            <a:xfrm>
              <a:off x="5633" y="1956"/>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199" name="Rectangle 151"/>
            <p:cNvSpPr>
              <a:spLocks noChangeArrowheads="1"/>
            </p:cNvSpPr>
            <p:nvPr/>
          </p:nvSpPr>
          <p:spPr bwMode="auto">
            <a:xfrm>
              <a:off x="5581" y="1956"/>
              <a:ext cx="52"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200" name="Rectangle 152"/>
            <p:cNvSpPr>
              <a:spLocks noChangeArrowheads="1"/>
            </p:cNvSpPr>
            <p:nvPr/>
          </p:nvSpPr>
          <p:spPr bwMode="auto">
            <a:xfrm>
              <a:off x="5527" y="1956"/>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01" name="Rectangle 153"/>
            <p:cNvSpPr>
              <a:spLocks noChangeArrowheads="1"/>
            </p:cNvSpPr>
            <p:nvPr/>
          </p:nvSpPr>
          <p:spPr bwMode="auto">
            <a:xfrm>
              <a:off x="5633" y="2008"/>
              <a:ext cx="54"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202" name="Rectangle 154"/>
            <p:cNvSpPr>
              <a:spLocks noChangeArrowheads="1"/>
            </p:cNvSpPr>
            <p:nvPr/>
          </p:nvSpPr>
          <p:spPr bwMode="auto">
            <a:xfrm>
              <a:off x="5527" y="2114"/>
              <a:ext cx="54"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03" name="Rectangle 155"/>
            <p:cNvSpPr>
              <a:spLocks noChangeArrowheads="1"/>
            </p:cNvSpPr>
            <p:nvPr/>
          </p:nvSpPr>
          <p:spPr bwMode="auto">
            <a:xfrm>
              <a:off x="5527" y="2008"/>
              <a:ext cx="54"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204" name="Rectangle 156"/>
            <p:cNvSpPr>
              <a:spLocks noChangeArrowheads="1"/>
            </p:cNvSpPr>
            <p:nvPr/>
          </p:nvSpPr>
          <p:spPr bwMode="auto">
            <a:xfrm>
              <a:off x="5633" y="2062"/>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205" name="Rectangle 157"/>
            <p:cNvSpPr>
              <a:spLocks noChangeArrowheads="1"/>
            </p:cNvSpPr>
            <p:nvPr/>
          </p:nvSpPr>
          <p:spPr bwMode="auto">
            <a:xfrm>
              <a:off x="5581" y="2062"/>
              <a:ext cx="52"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06" name="Rectangle 158"/>
            <p:cNvSpPr>
              <a:spLocks noChangeArrowheads="1"/>
            </p:cNvSpPr>
            <p:nvPr/>
          </p:nvSpPr>
          <p:spPr bwMode="auto">
            <a:xfrm>
              <a:off x="5475" y="2062"/>
              <a:ext cx="52"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07" name="Rectangle 159"/>
            <p:cNvSpPr>
              <a:spLocks noChangeArrowheads="1"/>
            </p:cNvSpPr>
            <p:nvPr/>
          </p:nvSpPr>
          <p:spPr bwMode="auto">
            <a:xfrm>
              <a:off x="5633" y="2114"/>
              <a:ext cx="54"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08" name="Rectangle 160"/>
            <p:cNvSpPr>
              <a:spLocks noChangeArrowheads="1"/>
            </p:cNvSpPr>
            <p:nvPr/>
          </p:nvSpPr>
          <p:spPr bwMode="auto">
            <a:xfrm>
              <a:off x="5633" y="2168"/>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209" name="Rectangle 161"/>
            <p:cNvSpPr>
              <a:spLocks noChangeArrowheads="1"/>
            </p:cNvSpPr>
            <p:nvPr/>
          </p:nvSpPr>
          <p:spPr bwMode="auto">
            <a:xfrm>
              <a:off x="5581" y="2168"/>
              <a:ext cx="52"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10" name="Rectangle 162"/>
            <p:cNvSpPr>
              <a:spLocks noChangeArrowheads="1"/>
            </p:cNvSpPr>
            <p:nvPr/>
          </p:nvSpPr>
          <p:spPr bwMode="auto">
            <a:xfrm>
              <a:off x="5633" y="2220"/>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11" name="Rectangle 163"/>
            <p:cNvSpPr>
              <a:spLocks noChangeArrowheads="1"/>
            </p:cNvSpPr>
            <p:nvPr/>
          </p:nvSpPr>
          <p:spPr bwMode="auto">
            <a:xfrm>
              <a:off x="5581" y="2220"/>
              <a:ext cx="52"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212" name="Rectangle 164"/>
            <p:cNvSpPr>
              <a:spLocks noChangeArrowheads="1"/>
            </p:cNvSpPr>
            <p:nvPr/>
          </p:nvSpPr>
          <p:spPr bwMode="auto">
            <a:xfrm>
              <a:off x="5527" y="2220"/>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13" name="Rectangle 165"/>
            <p:cNvSpPr>
              <a:spLocks noChangeArrowheads="1"/>
            </p:cNvSpPr>
            <p:nvPr/>
          </p:nvSpPr>
          <p:spPr bwMode="auto">
            <a:xfrm>
              <a:off x="5633" y="2272"/>
              <a:ext cx="54"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214" name="Rectangle 166"/>
            <p:cNvSpPr>
              <a:spLocks noChangeArrowheads="1"/>
            </p:cNvSpPr>
            <p:nvPr/>
          </p:nvSpPr>
          <p:spPr bwMode="auto">
            <a:xfrm>
              <a:off x="5633" y="2326"/>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15" name="Rectangle 167"/>
            <p:cNvSpPr>
              <a:spLocks noChangeArrowheads="1"/>
            </p:cNvSpPr>
            <p:nvPr/>
          </p:nvSpPr>
          <p:spPr bwMode="auto">
            <a:xfrm>
              <a:off x="5581" y="2272"/>
              <a:ext cx="52"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16" name="Rectangle 168"/>
            <p:cNvSpPr>
              <a:spLocks noChangeArrowheads="1"/>
            </p:cNvSpPr>
            <p:nvPr/>
          </p:nvSpPr>
          <p:spPr bwMode="auto">
            <a:xfrm>
              <a:off x="5527" y="2326"/>
              <a:ext cx="54" cy="52"/>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217" name="Rectangle 169"/>
            <p:cNvSpPr>
              <a:spLocks noChangeArrowheads="1"/>
            </p:cNvSpPr>
            <p:nvPr/>
          </p:nvSpPr>
          <p:spPr bwMode="auto">
            <a:xfrm>
              <a:off x="5633" y="2378"/>
              <a:ext cx="54"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218" name="Rectangle 170"/>
            <p:cNvSpPr>
              <a:spLocks noChangeArrowheads="1"/>
            </p:cNvSpPr>
            <p:nvPr/>
          </p:nvSpPr>
          <p:spPr bwMode="auto">
            <a:xfrm>
              <a:off x="5581" y="2378"/>
              <a:ext cx="52" cy="54"/>
            </a:xfrm>
            <a:prstGeom prst="rect">
              <a:avLst/>
            </a:prstGeom>
            <a:solidFill>
              <a:srgbClr val="C32D9B"/>
            </a:solidFill>
            <a:ln w="15840">
              <a:solidFill>
                <a:srgbClr val="FFFFFF"/>
              </a:solidFill>
              <a:miter lim="800000"/>
              <a:headEnd/>
              <a:tailEnd/>
            </a:ln>
            <a:effectLst/>
          </p:spPr>
          <p:txBody>
            <a:bodyPr wrap="none" anchor="ctr"/>
            <a:lstStyle/>
            <a:p>
              <a:pPr>
                <a:defRPr/>
              </a:pPr>
              <a:endParaRPr lang="de-AT"/>
            </a:p>
          </p:txBody>
        </p:sp>
        <p:sp>
          <p:nvSpPr>
            <p:cNvPr id="2219" name="Rectangle 171"/>
            <p:cNvSpPr>
              <a:spLocks noChangeArrowheads="1"/>
            </p:cNvSpPr>
            <p:nvPr/>
          </p:nvSpPr>
          <p:spPr bwMode="auto">
            <a:xfrm>
              <a:off x="5475" y="2378"/>
              <a:ext cx="52"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20" name="Rectangle 172"/>
            <p:cNvSpPr>
              <a:spLocks noChangeArrowheads="1"/>
            </p:cNvSpPr>
            <p:nvPr/>
          </p:nvSpPr>
          <p:spPr bwMode="auto">
            <a:xfrm>
              <a:off x="5581" y="1798"/>
              <a:ext cx="52"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21" name="Rectangle 173"/>
            <p:cNvSpPr>
              <a:spLocks noChangeArrowheads="1"/>
            </p:cNvSpPr>
            <p:nvPr/>
          </p:nvSpPr>
          <p:spPr bwMode="auto">
            <a:xfrm>
              <a:off x="5581" y="477"/>
              <a:ext cx="52" cy="53"/>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22" name="Rectangle 174"/>
            <p:cNvSpPr>
              <a:spLocks noChangeArrowheads="1"/>
            </p:cNvSpPr>
            <p:nvPr/>
          </p:nvSpPr>
          <p:spPr bwMode="auto">
            <a:xfrm>
              <a:off x="5633" y="477"/>
              <a:ext cx="54" cy="53"/>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23" name="Rectangle 175"/>
            <p:cNvSpPr>
              <a:spLocks noChangeArrowheads="1"/>
            </p:cNvSpPr>
            <p:nvPr/>
          </p:nvSpPr>
          <p:spPr bwMode="auto">
            <a:xfrm>
              <a:off x="5527" y="424"/>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24" name="Rectangle 176"/>
            <p:cNvSpPr>
              <a:spLocks noChangeArrowheads="1"/>
            </p:cNvSpPr>
            <p:nvPr/>
          </p:nvSpPr>
          <p:spPr bwMode="auto">
            <a:xfrm>
              <a:off x="5581" y="424"/>
              <a:ext cx="52"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25" name="Rectangle 177"/>
            <p:cNvSpPr>
              <a:spLocks noChangeArrowheads="1"/>
            </p:cNvSpPr>
            <p:nvPr/>
          </p:nvSpPr>
          <p:spPr bwMode="auto">
            <a:xfrm>
              <a:off x="5633" y="424"/>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26" name="Rectangle 178"/>
            <p:cNvSpPr>
              <a:spLocks noChangeArrowheads="1"/>
            </p:cNvSpPr>
            <p:nvPr/>
          </p:nvSpPr>
          <p:spPr bwMode="auto">
            <a:xfrm>
              <a:off x="5633" y="372"/>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27" name="Rectangle 179"/>
            <p:cNvSpPr>
              <a:spLocks noChangeArrowheads="1"/>
            </p:cNvSpPr>
            <p:nvPr/>
          </p:nvSpPr>
          <p:spPr bwMode="auto">
            <a:xfrm>
              <a:off x="5475" y="372"/>
              <a:ext cx="52"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28" name="Rectangle 180"/>
            <p:cNvSpPr>
              <a:spLocks noChangeArrowheads="1"/>
            </p:cNvSpPr>
            <p:nvPr/>
          </p:nvSpPr>
          <p:spPr bwMode="auto">
            <a:xfrm>
              <a:off x="5527" y="318"/>
              <a:ext cx="54"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29" name="Rectangle 181"/>
            <p:cNvSpPr>
              <a:spLocks noChangeArrowheads="1"/>
            </p:cNvSpPr>
            <p:nvPr/>
          </p:nvSpPr>
          <p:spPr bwMode="auto">
            <a:xfrm>
              <a:off x="5581" y="318"/>
              <a:ext cx="52"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30" name="Rectangle 182"/>
            <p:cNvSpPr>
              <a:spLocks noChangeArrowheads="1"/>
            </p:cNvSpPr>
            <p:nvPr/>
          </p:nvSpPr>
          <p:spPr bwMode="auto">
            <a:xfrm>
              <a:off x="5633" y="318"/>
              <a:ext cx="54"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31" name="Rectangle 183"/>
            <p:cNvSpPr>
              <a:spLocks noChangeArrowheads="1"/>
            </p:cNvSpPr>
            <p:nvPr/>
          </p:nvSpPr>
          <p:spPr bwMode="auto">
            <a:xfrm>
              <a:off x="5581" y="266"/>
              <a:ext cx="52"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32" name="Rectangle 184"/>
            <p:cNvSpPr>
              <a:spLocks noChangeArrowheads="1"/>
            </p:cNvSpPr>
            <p:nvPr/>
          </p:nvSpPr>
          <p:spPr bwMode="auto">
            <a:xfrm>
              <a:off x="5633" y="266"/>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33" name="Rectangle 185"/>
            <p:cNvSpPr>
              <a:spLocks noChangeArrowheads="1"/>
            </p:cNvSpPr>
            <p:nvPr/>
          </p:nvSpPr>
          <p:spPr bwMode="auto">
            <a:xfrm>
              <a:off x="5527" y="212"/>
              <a:ext cx="54"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34" name="Rectangle 186"/>
            <p:cNvSpPr>
              <a:spLocks noChangeArrowheads="1"/>
            </p:cNvSpPr>
            <p:nvPr/>
          </p:nvSpPr>
          <p:spPr bwMode="auto">
            <a:xfrm>
              <a:off x="5581" y="212"/>
              <a:ext cx="52"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35" name="Rectangle 187"/>
            <p:cNvSpPr>
              <a:spLocks noChangeArrowheads="1"/>
            </p:cNvSpPr>
            <p:nvPr/>
          </p:nvSpPr>
          <p:spPr bwMode="auto">
            <a:xfrm>
              <a:off x="5633" y="212"/>
              <a:ext cx="54"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36" name="Rectangle 188"/>
            <p:cNvSpPr>
              <a:spLocks noChangeArrowheads="1"/>
            </p:cNvSpPr>
            <p:nvPr/>
          </p:nvSpPr>
          <p:spPr bwMode="auto">
            <a:xfrm>
              <a:off x="5476" y="214"/>
              <a:ext cx="52"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37" name="Rectangle 189"/>
            <p:cNvSpPr>
              <a:spLocks noChangeArrowheads="1"/>
            </p:cNvSpPr>
            <p:nvPr/>
          </p:nvSpPr>
          <p:spPr bwMode="auto">
            <a:xfrm>
              <a:off x="5527" y="160"/>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38" name="Rectangle 190"/>
            <p:cNvSpPr>
              <a:spLocks noChangeArrowheads="1"/>
            </p:cNvSpPr>
            <p:nvPr/>
          </p:nvSpPr>
          <p:spPr bwMode="auto">
            <a:xfrm>
              <a:off x="5581" y="160"/>
              <a:ext cx="52"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39" name="Rectangle 191"/>
            <p:cNvSpPr>
              <a:spLocks noChangeArrowheads="1"/>
            </p:cNvSpPr>
            <p:nvPr/>
          </p:nvSpPr>
          <p:spPr bwMode="auto">
            <a:xfrm>
              <a:off x="5633" y="160"/>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40" name="Rectangle 192"/>
            <p:cNvSpPr>
              <a:spLocks noChangeArrowheads="1"/>
            </p:cNvSpPr>
            <p:nvPr/>
          </p:nvSpPr>
          <p:spPr bwMode="auto">
            <a:xfrm>
              <a:off x="5581" y="106"/>
              <a:ext cx="52"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41" name="Rectangle 193"/>
            <p:cNvSpPr>
              <a:spLocks noChangeArrowheads="1"/>
            </p:cNvSpPr>
            <p:nvPr/>
          </p:nvSpPr>
          <p:spPr bwMode="auto">
            <a:xfrm>
              <a:off x="5633" y="106"/>
              <a:ext cx="54" cy="54"/>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42" name="Rectangle 194"/>
            <p:cNvSpPr>
              <a:spLocks noChangeArrowheads="1"/>
            </p:cNvSpPr>
            <p:nvPr/>
          </p:nvSpPr>
          <p:spPr bwMode="auto">
            <a:xfrm>
              <a:off x="5527" y="54"/>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43" name="Rectangle 195"/>
            <p:cNvSpPr>
              <a:spLocks noChangeArrowheads="1"/>
            </p:cNvSpPr>
            <p:nvPr/>
          </p:nvSpPr>
          <p:spPr bwMode="auto">
            <a:xfrm>
              <a:off x="5581" y="54"/>
              <a:ext cx="52"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44" name="Rectangle 196"/>
            <p:cNvSpPr>
              <a:spLocks noChangeArrowheads="1"/>
            </p:cNvSpPr>
            <p:nvPr/>
          </p:nvSpPr>
          <p:spPr bwMode="auto">
            <a:xfrm>
              <a:off x="5633" y="54"/>
              <a:ext cx="54"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sp>
          <p:nvSpPr>
            <p:cNvPr id="2245" name="Rectangle 197"/>
            <p:cNvSpPr>
              <a:spLocks noChangeArrowheads="1"/>
            </p:cNvSpPr>
            <p:nvPr/>
          </p:nvSpPr>
          <p:spPr bwMode="auto">
            <a:xfrm>
              <a:off x="5475" y="54"/>
              <a:ext cx="52" cy="52"/>
            </a:xfrm>
            <a:prstGeom prst="rect">
              <a:avLst/>
            </a:prstGeom>
            <a:solidFill>
              <a:srgbClr val="2AA3D8"/>
            </a:solidFill>
            <a:ln w="15840">
              <a:solidFill>
                <a:srgbClr val="FFFFFF"/>
              </a:solidFill>
              <a:miter lim="800000"/>
              <a:headEnd/>
              <a:tailEnd/>
            </a:ln>
            <a:effectLst/>
          </p:spPr>
          <p:txBody>
            <a:bodyPr wrap="none" anchor="ctr"/>
            <a:lstStyle/>
            <a:p>
              <a:pPr>
                <a:defRPr/>
              </a:pPr>
              <a:endParaRPr lang="de-AT"/>
            </a:p>
          </p:txBody>
        </p:sp>
      </p:grpSp>
      <p:sp>
        <p:nvSpPr>
          <p:cNvPr id="2052" name="Rectangle 198"/>
          <p:cNvSpPr>
            <a:spLocks noGrp="1" noChangeArrowheads="1"/>
          </p:cNvSpPr>
          <p:nvPr>
            <p:ph type="title"/>
          </p:nvPr>
        </p:nvSpPr>
        <p:spPr bwMode="auto">
          <a:xfrm>
            <a:off x="179388" y="115888"/>
            <a:ext cx="8423275" cy="2735262"/>
          </a:xfrm>
          <a:prstGeom prst="rect">
            <a:avLst/>
          </a:prstGeom>
          <a:noFill/>
          <a:ln w="9525">
            <a:noFill/>
            <a:round/>
            <a:headEnd/>
            <a:tailEnd/>
          </a:ln>
        </p:spPr>
        <p:txBody>
          <a:bodyPr vert="horz" wrap="square" lIns="90000" tIns="46800" rIns="90000" bIns="46800" numCol="1" anchor="b" anchorCtr="1" compatLnSpc="1">
            <a:prstTxWarp prst="textNoShape">
              <a:avLst/>
            </a:prstTxWarp>
          </a:bodyPr>
          <a:lstStyle/>
          <a:p>
            <a:pPr lvl="0"/>
            <a:r>
              <a:rPr lang="en-GB" smtClean="0"/>
              <a:t>Klicken Sie, um das Format des Titeltextes zu bearbeiten</a:t>
            </a:r>
          </a:p>
        </p:txBody>
      </p:sp>
      <p:sp>
        <p:nvSpPr>
          <p:cNvPr id="2053" name="Rectangle 199"/>
          <p:cNvSpPr>
            <a:spLocks noGrp="1" noChangeArrowheads="1"/>
          </p:cNvSpPr>
          <p:nvPr>
            <p:ph type="body" idx="1"/>
          </p:nvPr>
        </p:nvSpPr>
        <p:spPr bwMode="auto">
          <a:xfrm>
            <a:off x="457200" y="1604963"/>
            <a:ext cx="8228013" cy="452437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l" defTabSz="449263" rtl="0" eaLnBrk="0" fontAlgn="base" hangingPunct="0">
        <a:spcBef>
          <a:spcPct val="0"/>
        </a:spcBef>
        <a:spcAft>
          <a:spcPct val="0"/>
        </a:spcAft>
        <a:buClr>
          <a:srgbClr val="FFFFFF"/>
        </a:buClr>
        <a:buSzPct val="100000"/>
        <a:buFont typeface="Arial" charset="0"/>
        <a:defRPr sz="3200">
          <a:solidFill>
            <a:srgbClr val="FFFFFF"/>
          </a:solidFill>
          <a:latin typeface="+mj-lt"/>
          <a:ea typeface="+mj-ea"/>
          <a:cs typeface="+mj-cs"/>
        </a:defRPr>
      </a:lvl1pPr>
      <a:lvl2pPr algn="l" defTabSz="449263" rtl="0" eaLnBrk="0" fontAlgn="base" hangingPunct="0">
        <a:spcBef>
          <a:spcPct val="0"/>
        </a:spcBef>
        <a:spcAft>
          <a:spcPct val="0"/>
        </a:spcAft>
        <a:buClr>
          <a:srgbClr val="FFFFFF"/>
        </a:buClr>
        <a:buSzPct val="100000"/>
        <a:buFont typeface="Arial" charset="0"/>
        <a:defRPr sz="3200">
          <a:solidFill>
            <a:srgbClr val="FFFFFF"/>
          </a:solidFill>
          <a:latin typeface="Arial" charset="0"/>
          <a:ea typeface="DejaVu Sans" charset="0"/>
          <a:cs typeface="DejaVu Sans" charset="0"/>
        </a:defRPr>
      </a:lvl2pPr>
      <a:lvl3pPr algn="l" defTabSz="449263" rtl="0" eaLnBrk="0" fontAlgn="base" hangingPunct="0">
        <a:spcBef>
          <a:spcPct val="0"/>
        </a:spcBef>
        <a:spcAft>
          <a:spcPct val="0"/>
        </a:spcAft>
        <a:buClr>
          <a:srgbClr val="FFFFFF"/>
        </a:buClr>
        <a:buSzPct val="100000"/>
        <a:buFont typeface="Arial" charset="0"/>
        <a:defRPr sz="3200">
          <a:solidFill>
            <a:srgbClr val="FFFFFF"/>
          </a:solidFill>
          <a:latin typeface="Arial" charset="0"/>
          <a:ea typeface="DejaVu Sans" charset="0"/>
          <a:cs typeface="DejaVu Sans" charset="0"/>
        </a:defRPr>
      </a:lvl3pPr>
      <a:lvl4pPr algn="l" defTabSz="449263" rtl="0" eaLnBrk="0" fontAlgn="base" hangingPunct="0">
        <a:spcBef>
          <a:spcPct val="0"/>
        </a:spcBef>
        <a:spcAft>
          <a:spcPct val="0"/>
        </a:spcAft>
        <a:buClr>
          <a:srgbClr val="FFFFFF"/>
        </a:buClr>
        <a:buSzPct val="100000"/>
        <a:buFont typeface="Arial" charset="0"/>
        <a:defRPr sz="3200">
          <a:solidFill>
            <a:srgbClr val="FFFFFF"/>
          </a:solidFill>
          <a:latin typeface="Arial" charset="0"/>
          <a:ea typeface="DejaVu Sans" charset="0"/>
          <a:cs typeface="DejaVu Sans" charset="0"/>
        </a:defRPr>
      </a:lvl4pPr>
      <a:lvl5pPr algn="l" defTabSz="449263" rtl="0" eaLnBrk="0" fontAlgn="base" hangingPunct="0">
        <a:spcBef>
          <a:spcPct val="0"/>
        </a:spcBef>
        <a:spcAft>
          <a:spcPct val="0"/>
        </a:spcAft>
        <a:buClr>
          <a:srgbClr val="FFFFFF"/>
        </a:buClr>
        <a:buSzPct val="100000"/>
        <a:buFont typeface="Arial" charset="0"/>
        <a:defRPr sz="3200">
          <a:solidFill>
            <a:srgbClr val="FFFFFF"/>
          </a:solidFill>
          <a:latin typeface="Arial" charset="0"/>
          <a:ea typeface="DejaVu Sans" charset="0"/>
          <a:cs typeface="DejaVu Sans" charset="0"/>
        </a:defRPr>
      </a:lvl5pPr>
      <a:lvl6pPr marL="457200" algn="l" defTabSz="449263" rtl="0" fontAlgn="base">
        <a:spcBef>
          <a:spcPct val="0"/>
        </a:spcBef>
        <a:spcAft>
          <a:spcPct val="0"/>
        </a:spcAft>
        <a:buClr>
          <a:srgbClr val="FFFFFF"/>
        </a:buClr>
        <a:buSzPct val="100000"/>
        <a:buFont typeface="Arial" charset="0"/>
        <a:defRPr sz="3200">
          <a:solidFill>
            <a:srgbClr val="FFFFFF"/>
          </a:solidFill>
          <a:latin typeface="Arial" charset="0"/>
          <a:ea typeface="DejaVu Sans" charset="0"/>
          <a:cs typeface="DejaVu Sans" charset="0"/>
        </a:defRPr>
      </a:lvl6pPr>
      <a:lvl7pPr marL="914400" algn="l" defTabSz="449263" rtl="0" fontAlgn="base">
        <a:spcBef>
          <a:spcPct val="0"/>
        </a:spcBef>
        <a:spcAft>
          <a:spcPct val="0"/>
        </a:spcAft>
        <a:buClr>
          <a:srgbClr val="FFFFFF"/>
        </a:buClr>
        <a:buSzPct val="100000"/>
        <a:buFont typeface="Arial" charset="0"/>
        <a:defRPr sz="3200">
          <a:solidFill>
            <a:srgbClr val="FFFFFF"/>
          </a:solidFill>
          <a:latin typeface="Arial" charset="0"/>
          <a:ea typeface="DejaVu Sans" charset="0"/>
          <a:cs typeface="DejaVu Sans" charset="0"/>
        </a:defRPr>
      </a:lvl7pPr>
      <a:lvl8pPr marL="1371600" algn="l" defTabSz="449263" rtl="0" fontAlgn="base">
        <a:spcBef>
          <a:spcPct val="0"/>
        </a:spcBef>
        <a:spcAft>
          <a:spcPct val="0"/>
        </a:spcAft>
        <a:buClr>
          <a:srgbClr val="FFFFFF"/>
        </a:buClr>
        <a:buSzPct val="100000"/>
        <a:buFont typeface="Arial" charset="0"/>
        <a:defRPr sz="3200">
          <a:solidFill>
            <a:srgbClr val="FFFFFF"/>
          </a:solidFill>
          <a:latin typeface="Arial" charset="0"/>
          <a:ea typeface="DejaVu Sans" charset="0"/>
          <a:cs typeface="DejaVu Sans" charset="0"/>
        </a:defRPr>
      </a:lvl8pPr>
      <a:lvl9pPr marL="1828800" algn="l" defTabSz="449263" rtl="0" fontAlgn="base">
        <a:spcBef>
          <a:spcPct val="0"/>
        </a:spcBef>
        <a:spcAft>
          <a:spcPct val="0"/>
        </a:spcAft>
        <a:buClr>
          <a:srgbClr val="FFFFFF"/>
        </a:buClr>
        <a:buSzPct val="100000"/>
        <a:buFont typeface="Arial" charset="0"/>
        <a:defRPr sz="3200">
          <a:solidFill>
            <a:srgbClr val="FFFFFF"/>
          </a:solidFill>
          <a:latin typeface="Arial" charset="0"/>
          <a:ea typeface="DejaVu Sans" charset="0"/>
          <a:cs typeface="DejaVu Sans" charset="0"/>
        </a:defRPr>
      </a:lvl9pPr>
    </p:titleStyle>
    <p:bodyStyle>
      <a:lvl1pPr marL="358775" indent="-358775" algn="l" defTabSz="449263" rtl="0" eaLnBrk="0" fontAlgn="base" hangingPunct="0">
        <a:spcBef>
          <a:spcPts val="800"/>
        </a:spcBef>
        <a:spcAft>
          <a:spcPct val="0"/>
        </a:spcAft>
        <a:buClr>
          <a:srgbClr val="2AA3D8"/>
        </a:buClr>
        <a:buSzPct val="65000"/>
        <a:buFont typeface="Arial" charset="0"/>
        <a:buBlip>
          <a:blip r:embed="rId14"/>
        </a:buBlip>
        <a:defRPr sz="3200">
          <a:solidFill>
            <a:srgbClr val="000000"/>
          </a:solidFill>
          <a:latin typeface="+mn-lt"/>
          <a:ea typeface="+mn-ea"/>
          <a:cs typeface="+mn-cs"/>
        </a:defRPr>
      </a:lvl1pPr>
      <a:lvl2pPr marL="898525" indent="-358775" algn="l" defTabSz="449263" rtl="0" eaLnBrk="0" fontAlgn="base" hangingPunct="0">
        <a:spcBef>
          <a:spcPts val="750"/>
        </a:spcBef>
        <a:spcAft>
          <a:spcPct val="0"/>
        </a:spcAft>
        <a:buClr>
          <a:srgbClr val="2AA3D8"/>
        </a:buClr>
        <a:buSzPct val="113000"/>
        <a:buFont typeface="Arial" charset="0"/>
        <a:buBlip>
          <a:blip r:embed="rId15"/>
        </a:buBlip>
        <a:defRPr sz="3000">
          <a:solidFill>
            <a:srgbClr val="000000"/>
          </a:solidFill>
          <a:latin typeface="+mn-lt"/>
          <a:ea typeface="+mn-ea"/>
          <a:cs typeface="+mn-cs"/>
        </a:defRPr>
      </a:lvl2pPr>
      <a:lvl3pPr marL="1344613" indent="-266700" algn="l" defTabSz="449263" rtl="0" eaLnBrk="0" fontAlgn="base" hangingPunct="0">
        <a:spcBef>
          <a:spcPts val="700"/>
        </a:spcBef>
        <a:spcAft>
          <a:spcPct val="0"/>
        </a:spcAft>
        <a:buClr>
          <a:srgbClr val="2AA3D8"/>
        </a:buClr>
        <a:buSzPct val="76000"/>
        <a:buFont typeface="Arial" charset="0"/>
        <a:buBlip>
          <a:blip r:embed="rId14"/>
        </a:buBlip>
        <a:defRPr sz="2800">
          <a:solidFill>
            <a:srgbClr val="000000"/>
          </a:solidFill>
          <a:latin typeface="+mn-lt"/>
          <a:ea typeface="+mn-ea"/>
          <a:cs typeface="+mn-cs"/>
        </a:defRPr>
      </a:lvl3pPr>
      <a:lvl4pPr marL="1790700" indent="-266700" algn="l" defTabSz="449263" rtl="0" eaLnBrk="0" fontAlgn="base" hangingPunct="0">
        <a:spcBef>
          <a:spcPts val="650"/>
        </a:spcBef>
        <a:spcAft>
          <a:spcPct val="0"/>
        </a:spcAft>
        <a:buClr>
          <a:srgbClr val="2AA3D8"/>
        </a:buClr>
        <a:buSzPct val="97000"/>
        <a:buFont typeface="Arial" charset="0"/>
        <a:buBlip>
          <a:blip r:embed="rId15"/>
        </a:buBlip>
        <a:defRPr sz="2600">
          <a:solidFill>
            <a:srgbClr val="000000"/>
          </a:solidFill>
          <a:latin typeface="+mn-lt"/>
          <a:ea typeface="+mn-ea"/>
          <a:cs typeface="+mn-cs"/>
        </a:defRPr>
      </a:lvl4pPr>
      <a:lvl5pPr marL="2238375" indent="-268288" algn="l" defTabSz="449263" rtl="0" eaLnBrk="0" fontAlgn="base" hangingPunct="0">
        <a:spcBef>
          <a:spcPts val="600"/>
        </a:spcBef>
        <a:spcAft>
          <a:spcPct val="0"/>
        </a:spcAft>
        <a:buClr>
          <a:srgbClr val="2AA3D8"/>
        </a:buClr>
        <a:buSzPct val="65000"/>
        <a:buFont typeface="Arial" charset="0"/>
        <a:buBlip>
          <a:blip r:embed="rId14"/>
        </a:buBlip>
        <a:defRPr sz="2400">
          <a:solidFill>
            <a:srgbClr val="000000"/>
          </a:solidFill>
          <a:latin typeface="+mn-lt"/>
          <a:ea typeface="+mn-ea"/>
          <a:cs typeface="+mn-cs"/>
        </a:defRPr>
      </a:lvl5pPr>
      <a:lvl6pPr marL="2695575" indent="-268288" algn="l" defTabSz="449263" rtl="0" fontAlgn="base">
        <a:spcBef>
          <a:spcPts val="600"/>
        </a:spcBef>
        <a:spcAft>
          <a:spcPct val="0"/>
        </a:spcAft>
        <a:buClr>
          <a:srgbClr val="2AA3D8"/>
        </a:buClr>
        <a:buSzPct val="65000"/>
        <a:buFont typeface="Arial" charset="0"/>
        <a:buBlip>
          <a:blip r:embed="rId14"/>
        </a:buBlip>
        <a:defRPr sz="2400">
          <a:solidFill>
            <a:srgbClr val="000000"/>
          </a:solidFill>
          <a:latin typeface="+mn-lt"/>
          <a:ea typeface="+mn-ea"/>
          <a:cs typeface="+mn-cs"/>
        </a:defRPr>
      </a:lvl6pPr>
      <a:lvl7pPr marL="3152775" indent="-268288" algn="l" defTabSz="449263" rtl="0" fontAlgn="base">
        <a:spcBef>
          <a:spcPts val="600"/>
        </a:spcBef>
        <a:spcAft>
          <a:spcPct val="0"/>
        </a:spcAft>
        <a:buClr>
          <a:srgbClr val="2AA3D8"/>
        </a:buClr>
        <a:buSzPct val="65000"/>
        <a:buFont typeface="Arial" charset="0"/>
        <a:buBlip>
          <a:blip r:embed="rId14"/>
        </a:buBlip>
        <a:defRPr sz="2400">
          <a:solidFill>
            <a:srgbClr val="000000"/>
          </a:solidFill>
          <a:latin typeface="+mn-lt"/>
          <a:ea typeface="+mn-ea"/>
          <a:cs typeface="+mn-cs"/>
        </a:defRPr>
      </a:lvl7pPr>
      <a:lvl8pPr marL="3609975" indent="-268288" algn="l" defTabSz="449263" rtl="0" fontAlgn="base">
        <a:spcBef>
          <a:spcPts val="600"/>
        </a:spcBef>
        <a:spcAft>
          <a:spcPct val="0"/>
        </a:spcAft>
        <a:buClr>
          <a:srgbClr val="2AA3D8"/>
        </a:buClr>
        <a:buSzPct val="65000"/>
        <a:buFont typeface="Arial" charset="0"/>
        <a:buBlip>
          <a:blip r:embed="rId14"/>
        </a:buBlip>
        <a:defRPr sz="2400">
          <a:solidFill>
            <a:srgbClr val="000000"/>
          </a:solidFill>
          <a:latin typeface="+mn-lt"/>
          <a:ea typeface="+mn-ea"/>
          <a:cs typeface="+mn-cs"/>
        </a:defRPr>
      </a:lvl8pPr>
      <a:lvl9pPr marL="4067175" indent="-268288" algn="l" defTabSz="449263" rtl="0" fontAlgn="base">
        <a:spcBef>
          <a:spcPts val="600"/>
        </a:spcBef>
        <a:spcAft>
          <a:spcPct val="0"/>
        </a:spcAft>
        <a:buClr>
          <a:srgbClr val="2AA3D8"/>
        </a:buClr>
        <a:buSzPct val="65000"/>
        <a:buFont typeface="Arial" charset="0"/>
        <a:buBlip>
          <a:blip r:embed="rId14"/>
        </a:buBlip>
        <a:defRPr sz="2400">
          <a:solidFill>
            <a:srgbClr val="000000"/>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0.xml"/><Relationship Id="rId7" Type="http://schemas.openxmlformats.org/officeDocument/2006/relationships/oleObject" Target="../embeddings/oleObject1.bin"/><Relationship Id="rId12" Type="http://schemas.openxmlformats.org/officeDocument/2006/relationships/image" Target="../media/image37.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notesSlide" Target="../notesSlides/notesSlide11.xml"/><Relationship Id="rId7" Type="http://schemas.openxmlformats.org/officeDocument/2006/relationships/image" Target="../media/image37.png"/><Relationship Id="rId12" Type="http://schemas.openxmlformats.org/officeDocument/2006/relationships/image" Target="../media/image44.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35.png"/><Relationship Id="rId11" Type="http://schemas.openxmlformats.org/officeDocument/2006/relationships/image" Target="../media/image43.png"/><Relationship Id="rId5" Type="http://schemas.openxmlformats.org/officeDocument/2006/relationships/image" Target="../media/image34.png"/><Relationship Id="rId15" Type="http://schemas.openxmlformats.org/officeDocument/2006/relationships/image" Target="../media/image36.png"/><Relationship Id="rId10" Type="http://schemas.openxmlformats.org/officeDocument/2006/relationships/image" Target="../media/image42.png"/><Relationship Id="rId4" Type="http://schemas.openxmlformats.org/officeDocument/2006/relationships/oleObject" Target="../embeddings/oleObject2.bin"/><Relationship Id="rId9" Type="http://schemas.openxmlformats.org/officeDocument/2006/relationships/image" Target="../media/image41.png"/><Relationship Id="rId1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1.png"/><Relationship Id="rId3" Type="http://schemas.openxmlformats.org/officeDocument/2006/relationships/notesSlide" Target="../notesSlides/notesSlide12.xml"/><Relationship Id="rId7" Type="http://schemas.openxmlformats.org/officeDocument/2006/relationships/oleObject" Target="../embeddings/oleObject5.bin"/><Relationship Id="rId12" Type="http://schemas.openxmlformats.org/officeDocument/2006/relationships/image" Target="../media/image50.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37.png"/><Relationship Id="rId11" Type="http://schemas.openxmlformats.org/officeDocument/2006/relationships/image" Target="../media/image45.png"/><Relationship Id="rId5" Type="http://schemas.openxmlformats.org/officeDocument/2006/relationships/image" Target="../media/image36.png"/><Relationship Id="rId10" Type="http://schemas.openxmlformats.org/officeDocument/2006/relationships/image" Target="../media/image44.png"/><Relationship Id="rId4" Type="http://schemas.openxmlformats.org/officeDocument/2006/relationships/oleObject" Target="../embeddings/oleObject4.bin"/><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3.xml"/><Relationship Id="rId7"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30.png"/><Relationship Id="rId11"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43.png"/><Relationship Id="rId4" Type="http://schemas.openxmlformats.org/officeDocument/2006/relationships/image" Target="../media/image53.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65.png"/><Relationship Id="rId3" Type="http://schemas.openxmlformats.org/officeDocument/2006/relationships/notesSlide" Target="../notesSlides/notesSlide14.xml"/><Relationship Id="rId7" Type="http://schemas.openxmlformats.org/officeDocument/2006/relationships/image" Target="../media/image60.png"/><Relationship Id="rId12" Type="http://schemas.openxmlformats.org/officeDocument/2006/relationships/image" Target="../media/image64.png"/><Relationship Id="rId2" Type="http://schemas.openxmlformats.org/officeDocument/2006/relationships/slideLayout" Target="../slideLayouts/slideLayout12.xml"/><Relationship Id="rId16" Type="http://schemas.openxmlformats.org/officeDocument/2006/relationships/image" Target="../media/image68.png"/><Relationship Id="rId1" Type="http://schemas.openxmlformats.org/officeDocument/2006/relationships/vmlDrawing" Target="../drawings/vmlDrawing5.vml"/><Relationship Id="rId6" Type="http://schemas.openxmlformats.org/officeDocument/2006/relationships/image" Target="../media/image59.png"/><Relationship Id="rId11" Type="http://schemas.openxmlformats.org/officeDocument/2006/relationships/image" Target="../media/image63.png"/><Relationship Id="rId5" Type="http://schemas.openxmlformats.org/officeDocument/2006/relationships/image" Target="../media/image58.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78.png"/><Relationship Id="rId3" Type="http://schemas.openxmlformats.org/officeDocument/2006/relationships/notesSlide" Target="../notesSlides/notesSlide15.xml"/><Relationship Id="rId7" Type="http://schemas.openxmlformats.org/officeDocument/2006/relationships/oleObject" Target="../embeddings/oleObject8.bin"/><Relationship Id="rId12" Type="http://schemas.openxmlformats.org/officeDocument/2006/relationships/image" Target="../media/image77.png"/><Relationship Id="rId17" Type="http://schemas.openxmlformats.org/officeDocument/2006/relationships/image" Target="../media/image80.png"/><Relationship Id="rId2" Type="http://schemas.openxmlformats.org/officeDocument/2006/relationships/slideLayout" Target="../slideLayouts/slideLayout12.xml"/><Relationship Id="rId16" Type="http://schemas.openxmlformats.org/officeDocument/2006/relationships/image" Target="../media/image79.png"/><Relationship Id="rId1" Type="http://schemas.openxmlformats.org/officeDocument/2006/relationships/vmlDrawing" Target="../drawings/vmlDrawing6.vml"/><Relationship Id="rId6" Type="http://schemas.openxmlformats.org/officeDocument/2006/relationships/image" Target="../media/image74.png"/><Relationship Id="rId11" Type="http://schemas.openxmlformats.org/officeDocument/2006/relationships/image" Target="../media/image76.png"/><Relationship Id="rId5" Type="http://schemas.openxmlformats.org/officeDocument/2006/relationships/image" Target="../media/image73.png"/><Relationship Id="rId15" Type="http://schemas.openxmlformats.org/officeDocument/2006/relationships/oleObject" Target="../embeddings/oleObject10.bin"/><Relationship Id="rId10" Type="http://schemas.openxmlformats.org/officeDocument/2006/relationships/image" Target="../media/image75.png"/><Relationship Id="rId4" Type="http://schemas.openxmlformats.org/officeDocument/2006/relationships/image" Target="../media/image72.png"/><Relationship Id="rId9" Type="http://schemas.openxmlformats.org/officeDocument/2006/relationships/image" Target="../media/image61.png"/><Relationship Id="rId1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notesSlide" Target="../notesSlides/notesSlide16.xml"/><Relationship Id="rId7" Type="http://schemas.openxmlformats.org/officeDocument/2006/relationships/image" Target="../media/image61.pn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60.png"/><Relationship Id="rId5" Type="http://schemas.openxmlformats.org/officeDocument/2006/relationships/image" Target="../media/image64.png"/><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1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179388" y="115888"/>
            <a:ext cx="8424862" cy="2736850"/>
          </a:xfrm>
        </p:spPr>
        <p:txBody>
          <a:bodyPr/>
          <a:lstStyle/>
          <a:p>
            <a:pPr algn="ctr" eaLnBrk="1" hangingPunct="1">
              <a:buClr>
                <a:srgbClr val="2AA3D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dirty="0" smtClean="0">
                <a:solidFill>
                  <a:srgbClr val="2AA3D8"/>
                </a:solidFill>
              </a:rPr>
              <a:t>Analytic Anti-Aliasing of Linear Functions on Polytopes</a:t>
            </a:r>
          </a:p>
        </p:txBody>
      </p:sp>
      <p:sp>
        <p:nvSpPr>
          <p:cNvPr id="9219" name="Rectangle 2"/>
          <p:cNvSpPr>
            <a:spLocks noGrp="1" noChangeArrowheads="1"/>
          </p:cNvSpPr>
          <p:nvPr>
            <p:ph type="subTitle" idx="4294967295"/>
          </p:nvPr>
        </p:nvSpPr>
        <p:spPr>
          <a:xfrm>
            <a:off x="179388" y="2789238"/>
            <a:ext cx="8424862" cy="1854200"/>
          </a:xfrm>
        </p:spPr>
        <p:txBody>
          <a:bodyPr lIns="90000" tIns="46800" rIns="90000" bIns="46800" anchor="ctr"/>
          <a:lstStyle/>
          <a:p>
            <a:pPr marL="0" indent="0" algn="ctr" eaLnBrk="1" hangingPunct="1">
              <a:spcBef>
                <a:spcPts val="900"/>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smtClean="0"/>
              <a:t>Thomas Auzinger</a:t>
            </a:r>
            <a:r>
              <a:rPr lang="en-US" sz="3600" baseline="30000" dirty="0" smtClean="0"/>
              <a:t>1</a:t>
            </a:r>
            <a:r>
              <a:rPr lang="en-US" sz="3600" dirty="0" smtClean="0"/>
              <a:t>, Michael Guthe</a:t>
            </a:r>
            <a:r>
              <a:rPr lang="en-US" sz="3600" baseline="30000" dirty="0" smtClean="0"/>
              <a:t>2</a:t>
            </a:r>
            <a:r>
              <a:rPr lang="en-US" sz="3600" dirty="0" smtClean="0"/>
              <a:t> and</a:t>
            </a:r>
            <a:br>
              <a:rPr lang="en-US" sz="3600" dirty="0" smtClean="0"/>
            </a:br>
            <a:r>
              <a:rPr lang="en-US" sz="3600" dirty="0" smtClean="0"/>
              <a:t>Stefan Jeschke</a:t>
            </a:r>
            <a:r>
              <a:rPr lang="en-US" sz="3600" baseline="30000" dirty="0" smtClean="0"/>
              <a:t>1,3</a:t>
            </a:r>
          </a:p>
          <a:p>
            <a:pPr marL="0" indent="0" algn="ctr" eaLnBrk="1" hangingPunct="1">
              <a:spcBef>
                <a:spcPts val="90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aseline="30000" dirty="0" smtClean="0"/>
          </a:p>
        </p:txBody>
      </p:sp>
      <p:sp>
        <p:nvSpPr>
          <p:cNvPr id="9220" name="Text Box 3"/>
          <p:cNvSpPr txBox="1">
            <a:spLocks noChangeArrowheads="1"/>
          </p:cNvSpPr>
          <p:nvPr/>
        </p:nvSpPr>
        <p:spPr bwMode="auto">
          <a:xfrm>
            <a:off x="179388" y="4652963"/>
            <a:ext cx="4176712" cy="950912"/>
          </a:xfrm>
          <a:prstGeom prst="rect">
            <a:avLst/>
          </a:prstGeom>
          <a:noFill/>
          <a:ln w="9525">
            <a:noFill/>
            <a:round/>
            <a:headEnd/>
            <a:tailEnd/>
          </a:ln>
        </p:spPr>
        <p:txBody>
          <a:bodyPr lIns="90000" tIns="46800" rIns="90000" bIns="46800">
            <a:spAutoFit/>
          </a:bodyPr>
          <a:lstStyle/>
          <a:p>
            <a:pPr algn="ctr">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aseline="30000" dirty="0">
                <a:solidFill>
                  <a:srgbClr val="000000"/>
                </a:solidFill>
              </a:rPr>
              <a:t>1</a:t>
            </a:r>
            <a:r>
              <a:rPr lang="en-US" sz="1600" dirty="0">
                <a:solidFill>
                  <a:srgbClr val="000000"/>
                </a:solidFill>
              </a:rPr>
              <a:t> Institute of Computer Graphics</a:t>
            </a:r>
            <a:br>
              <a:rPr lang="en-US" sz="1600" dirty="0">
                <a:solidFill>
                  <a:srgbClr val="000000"/>
                </a:solidFill>
              </a:rPr>
            </a:br>
            <a:r>
              <a:rPr lang="en-US" sz="1600" dirty="0">
                <a:solidFill>
                  <a:srgbClr val="000000"/>
                </a:solidFill>
              </a:rPr>
              <a:t>and Algorithms</a:t>
            </a:r>
          </a:p>
          <a:p>
            <a:pPr algn="ctr">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dirty="0">
                <a:solidFill>
                  <a:srgbClr val="000000"/>
                </a:solidFill>
              </a:rPr>
              <a:t>Vienna University of Technology</a:t>
            </a:r>
          </a:p>
        </p:txBody>
      </p:sp>
      <p:sp>
        <p:nvSpPr>
          <p:cNvPr id="9221" name="Text Box 4"/>
          <p:cNvSpPr txBox="1">
            <a:spLocks noChangeArrowheads="1"/>
          </p:cNvSpPr>
          <p:nvPr/>
        </p:nvSpPr>
        <p:spPr bwMode="auto">
          <a:xfrm>
            <a:off x="4427538" y="4652963"/>
            <a:ext cx="4176712" cy="961418"/>
          </a:xfrm>
          <a:prstGeom prst="rect">
            <a:avLst/>
          </a:prstGeom>
          <a:noFill/>
          <a:ln w="9525">
            <a:noFill/>
            <a:round/>
            <a:headEnd/>
            <a:tailEnd/>
          </a:ln>
        </p:spPr>
        <p:txBody>
          <a:bodyPr lIns="90000" tIns="46800" rIns="90000" bIns="46800">
            <a:spAutoFit/>
          </a:bodyPr>
          <a:lstStyle/>
          <a:p>
            <a:pPr algn="ctr">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aseline="30000" dirty="0" smtClean="0">
                <a:solidFill>
                  <a:srgbClr val="000000"/>
                </a:solidFill>
              </a:rPr>
              <a:t>2</a:t>
            </a:r>
            <a:r>
              <a:rPr lang="en-US" sz="1600" dirty="0" smtClean="0">
                <a:solidFill>
                  <a:srgbClr val="000000"/>
                </a:solidFill>
              </a:rPr>
              <a:t>Department of Mathematics and Computer Science</a:t>
            </a:r>
            <a:endParaRPr lang="en-US" sz="1600" dirty="0">
              <a:solidFill>
                <a:srgbClr val="000000"/>
              </a:solidFill>
            </a:endParaRPr>
          </a:p>
          <a:p>
            <a:pPr algn="ctr">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dirty="0" smtClean="0">
                <a:solidFill>
                  <a:srgbClr val="000000"/>
                </a:solidFill>
              </a:rPr>
              <a:t>Philipps-University Marburg</a:t>
            </a:r>
            <a:endParaRPr lang="en-US" sz="1600" b="1" dirty="0">
              <a:solidFill>
                <a:srgbClr val="000000"/>
              </a:solidFill>
            </a:endParaRPr>
          </a:p>
        </p:txBody>
      </p:sp>
      <p:sp>
        <p:nvSpPr>
          <p:cNvPr id="6" name="Text Box 5"/>
          <p:cNvSpPr txBox="1">
            <a:spLocks noChangeArrowheads="1"/>
          </p:cNvSpPr>
          <p:nvPr/>
        </p:nvSpPr>
        <p:spPr bwMode="auto">
          <a:xfrm>
            <a:off x="2266950" y="5865813"/>
            <a:ext cx="4176713" cy="715197"/>
          </a:xfrm>
          <a:prstGeom prst="rect">
            <a:avLst/>
          </a:prstGeom>
          <a:noFill/>
          <a:ln w="9525">
            <a:noFill/>
            <a:round/>
            <a:headEnd/>
            <a:tailEnd/>
          </a:ln>
        </p:spPr>
        <p:txBody>
          <a:bodyPr lIns="90000" tIns="46800" rIns="90000" bIns="46800">
            <a:spAutoFit/>
          </a:bodyPr>
          <a:lstStyle/>
          <a:p>
            <a:pPr algn="ctr">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aseline="30000" dirty="0">
                <a:solidFill>
                  <a:srgbClr val="000000"/>
                </a:solidFill>
              </a:rPr>
              <a:t>3 </a:t>
            </a:r>
            <a:r>
              <a:rPr lang="en-US" sz="1600" dirty="0" smtClean="0">
                <a:solidFill>
                  <a:srgbClr val="000000"/>
                </a:solidFill>
              </a:rPr>
              <a:t>Computer Graphics Group</a:t>
            </a:r>
            <a:endParaRPr lang="en-US" sz="1600" dirty="0">
              <a:solidFill>
                <a:srgbClr val="000000"/>
              </a:solidFill>
            </a:endParaRPr>
          </a:p>
          <a:p>
            <a:pPr algn="ctr">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dirty="0" smtClean="0">
                <a:solidFill>
                  <a:srgbClr val="000000"/>
                </a:solidFill>
              </a:rPr>
              <a:t>IST Austria</a:t>
            </a:r>
            <a:endParaRPr lang="en-US" sz="1600" b="1"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0" descr="C:\Users\Thomas\Desktop\!PAPERS\2011 Analytical Sampling\Presentation\Images\convolution2D_gri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6781" y="2995945"/>
            <a:ext cx="4995023" cy="3420000"/>
          </a:xfrm>
          <a:prstGeom prst="rect">
            <a:avLst/>
          </a:prstGeom>
          <a:noFill/>
          <a:extLst>
            <a:ext uri="{909E8E84-426E-40DD-AFC4-6F175D3DCCD1}">
              <a14:hiddenFill xmlns:a14="http://schemas.microsoft.com/office/drawing/2010/main" xmlns="">
                <a:solidFill>
                  <a:srgbClr val="FFFFFF"/>
                </a:solidFill>
              </a14:hiddenFill>
            </a:ext>
          </a:extLst>
        </p:spPr>
      </p:pic>
      <p:sp>
        <p:nvSpPr>
          <p:cNvPr id="11266" name="Footer Placeholder 4"/>
          <p:cNvSpPr>
            <a:spLocks noGrp="1"/>
          </p:cNvSpPr>
          <p:nvPr>
            <p:ph type="ftr" sz="quarter" idx="10"/>
          </p:nvPr>
        </p:nvSpPr>
        <p:spPr>
          <a:noFill/>
        </p:spPr>
        <p:txBody>
          <a:bodyPr/>
          <a:lstStyle/>
          <a:p>
            <a:r>
              <a:rPr lang="de-AT" smtClean="0"/>
              <a:t>Thomas Auzinger</a:t>
            </a:r>
            <a:endParaRPr lang="de-AT"/>
          </a:p>
        </p:txBody>
      </p:sp>
      <p:sp>
        <p:nvSpPr>
          <p:cNvPr id="11267" name="Slide Number Placeholder 5"/>
          <p:cNvSpPr>
            <a:spLocks noGrp="1"/>
          </p:cNvSpPr>
          <p:nvPr>
            <p:ph type="sldNum" sz="quarter" idx="11"/>
          </p:nvPr>
        </p:nvSpPr>
        <p:spPr>
          <a:noFill/>
        </p:spPr>
        <p:txBody>
          <a:bodyPr/>
          <a:lstStyle/>
          <a:p>
            <a:fld id="{57780178-8204-4BB7-875B-CF042DB4792D}" type="slidenum">
              <a:rPr lang="de-AT"/>
              <a:pPr/>
              <a:t>10</a:t>
            </a:fld>
            <a:endParaRPr lang="de-AT"/>
          </a:p>
        </p:txBody>
      </p:sp>
      <p:sp>
        <p:nvSpPr>
          <p:cNvPr id="11268" name="Rectangle 1"/>
          <p:cNvSpPr>
            <a:spLocks noGrp="1" noChangeArrowheads="1"/>
          </p:cNvSpPr>
          <p:nvPr>
            <p:ph type="title" idx="4294967295"/>
          </p:nvPr>
        </p:nvSpPr>
        <p:spPr>
          <a:xfrm>
            <a:off x="468313" y="44450"/>
            <a:ext cx="7761287" cy="7572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Analytic Sampling in 2D</a:t>
            </a:r>
          </a:p>
        </p:txBody>
      </p:sp>
      <p:sp>
        <p:nvSpPr>
          <p:cNvPr id="11269" name="Rectangle 2"/>
          <p:cNvSpPr>
            <a:spLocks noGrp="1" noChangeArrowheads="1"/>
          </p:cNvSpPr>
          <p:nvPr>
            <p:ph type="body" idx="4294967295"/>
          </p:nvPr>
        </p:nvSpPr>
        <p:spPr>
          <a:xfrm>
            <a:off x="179512" y="908720"/>
            <a:ext cx="8847013" cy="576734"/>
          </a:xfrm>
        </p:spPr>
        <p:txBody>
          <a:bodyPr/>
          <a:lstStyle/>
          <a:p>
            <a:pPr eaLnBrk="1" hangingPunct="1">
              <a:spcBef>
                <a:spcPts val="700"/>
              </a:spcBef>
              <a:buSzPct val="74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Filter convolution:</a:t>
            </a:r>
          </a:p>
        </p:txBody>
      </p:sp>
      <p:pic>
        <p:nvPicPr>
          <p:cNvPr id="24" name="Picture 14" descr="C:\Users\tomuz.COMPUTERGRAPHIK\Desktop\!PAPERS\2011 Analytical Sampling\Presentation\Images\convolution2D_pixel.pn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55776" y="2420888"/>
            <a:ext cx="3810000" cy="3329940"/>
          </a:xfrm>
          <a:prstGeom prst="rect">
            <a:avLst/>
          </a:prstGeom>
          <a:noFill/>
        </p:spPr>
      </p:pic>
      <p:pic>
        <p:nvPicPr>
          <p:cNvPr id="25" name="Picture 12" descr="C:\Users\tomuz.COMPUTERGRAPHIK\Desktop\!PAPERS\2011 Analytical Sampling\Presentation\Images\convolution2D_sample.png"/>
          <p:cNvPicPr>
            <a:picLocks noChangeAspect="1" noChangeArrowheads="1"/>
          </p:cNvPicPr>
          <p:nvPr/>
        </p:nvPicPr>
        <p:blipFill>
          <a:blip r:embed="rId6" cstate="print"/>
          <a:srcRect/>
          <a:stretch>
            <a:fillRect/>
          </a:stretch>
        </p:blipFill>
        <p:spPr bwMode="auto">
          <a:xfrm>
            <a:off x="2555776" y="2420888"/>
            <a:ext cx="3810000" cy="3329940"/>
          </a:xfrm>
          <a:prstGeom prst="rect">
            <a:avLst/>
          </a:prstGeom>
          <a:noFill/>
        </p:spPr>
      </p:pic>
      <p:graphicFrame>
        <p:nvGraphicFramePr>
          <p:cNvPr id="32" name="Object 31"/>
          <p:cNvGraphicFramePr>
            <a:graphicFrameLocks noChangeAspect="1"/>
          </p:cNvGraphicFramePr>
          <p:nvPr/>
        </p:nvGraphicFramePr>
        <p:xfrm>
          <a:off x="611188" y="1409700"/>
          <a:ext cx="7543800" cy="1582738"/>
        </p:xfrm>
        <a:graphic>
          <a:graphicData uri="http://schemas.openxmlformats.org/presentationml/2006/ole">
            <p:oleObj spid="_x0000_s25674" name="Equation" r:id="rId7" imgW="1816100" imgH="381000" progId="Equation.3">
              <p:embed/>
            </p:oleObj>
          </a:graphicData>
        </a:graphic>
      </p:graphicFrame>
      <p:pic>
        <p:nvPicPr>
          <p:cNvPr id="33" name="Picture 11" descr="C:\Users\tomuz.COMPUTERGRAPHIK\Desktop\!PAPERS\2011 Analytical Sampling\Presentation\Images\convolution2D_filter.png"/>
          <p:cNvPicPr>
            <a:picLocks noChangeAspect="1" noChangeArrowheads="1"/>
          </p:cNvPicPr>
          <p:nvPr/>
        </p:nvPicPr>
        <p:blipFill>
          <a:blip r:embed="rId8" cstate="print"/>
          <a:srcRect/>
          <a:stretch>
            <a:fillRect/>
          </a:stretch>
        </p:blipFill>
        <p:spPr bwMode="auto">
          <a:xfrm>
            <a:off x="2555776" y="2420888"/>
            <a:ext cx="3810000" cy="3329940"/>
          </a:xfrm>
          <a:prstGeom prst="rect">
            <a:avLst/>
          </a:prstGeom>
          <a:noFill/>
        </p:spPr>
      </p:pic>
      <p:pic>
        <p:nvPicPr>
          <p:cNvPr id="34" name="Picture 4" descr="C:\Users\tomuz.COMPUTERGRAPHIK\Desktop\!PAPERS\2011 Analytical Sampling\Presentation\Images\integral2D_support.png"/>
          <p:cNvPicPr>
            <a:picLocks noChangeAspect="1" noChangeArrowheads="1"/>
          </p:cNvPicPr>
          <p:nvPr/>
        </p:nvPicPr>
        <p:blipFill>
          <a:blip r:embed="rId9" cstate="print"/>
          <a:srcRect/>
          <a:stretch>
            <a:fillRect/>
          </a:stretch>
        </p:blipFill>
        <p:spPr bwMode="auto">
          <a:xfrm>
            <a:off x="2627784" y="2492896"/>
            <a:ext cx="504056" cy="503048"/>
          </a:xfrm>
          <a:prstGeom prst="rect">
            <a:avLst/>
          </a:prstGeom>
          <a:noFill/>
        </p:spPr>
      </p:pic>
      <p:pic>
        <p:nvPicPr>
          <p:cNvPr id="35" name="Picture 5" descr="C:\Users\tomuz.COMPUTERGRAPHIK\Desktop\!PAPERS\2011 Analytical Sampling\Presentation\Images\integral2D_triangle.png"/>
          <p:cNvPicPr>
            <a:picLocks noChangeAspect="1" noChangeArrowheads="1"/>
          </p:cNvPicPr>
          <p:nvPr/>
        </p:nvPicPr>
        <p:blipFill>
          <a:blip r:embed="rId10" cstate="print"/>
          <a:srcRect/>
          <a:stretch>
            <a:fillRect/>
          </a:stretch>
        </p:blipFill>
        <p:spPr bwMode="auto">
          <a:xfrm>
            <a:off x="1763688" y="2492896"/>
            <a:ext cx="504056" cy="503048"/>
          </a:xfrm>
          <a:prstGeom prst="rect">
            <a:avLst/>
          </a:prstGeom>
          <a:noFill/>
        </p:spPr>
      </p:pic>
      <p:pic>
        <p:nvPicPr>
          <p:cNvPr id="36" name="Picture 6" descr="C:\Users\tomuz.COMPUTERGRAPHIK\Desktop\!PAPERS\2011 Analytical Sampling\Presentation\Images\integral2D_filter.png"/>
          <p:cNvPicPr>
            <a:picLocks noChangeAspect="1" noChangeArrowheads="1"/>
          </p:cNvPicPr>
          <p:nvPr/>
        </p:nvPicPr>
        <p:blipFill>
          <a:blip r:embed="rId11" cstate="print"/>
          <a:srcRect l="22222" t="20551" r="16667" b="10947"/>
          <a:stretch>
            <a:fillRect/>
          </a:stretch>
        </p:blipFill>
        <p:spPr bwMode="auto">
          <a:xfrm>
            <a:off x="4624899" y="1556792"/>
            <a:ext cx="950506" cy="864096"/>
          </a:xfrm>
          <a:prstGeom prst="rect">
            <a:avLst/>
          </a:prstGeom>
          <a:noFill/>
        </p:spPr>
      </p:pic>
      <p:pic>
        <p:nvPicPr>
          <p:cNvPr id="38" name="Picture 7" descr="C:\Users\tomuz.COMPUTERGRAPHIK\Desktop\!PAPERS\2011 Analytical Sampling\Presentation\Images\integral2D_data.png"/>
          <p:cNvPicPr>
            <a:picLocks noChangeAspect="1" noChangeArrowheads="1"/>
          </p:cNvPicPr>
          <p:nvPr/>
        </p:nvPicPr>
        <p:blipFill>
          <a:blip r:embed="rId12" cstate="print"/>
          <a:srcRect/>
          <a:stretch>
            <a:fillRect/>
          </a:stretch>
        </p:blipFill>
        <p:spPr bwMode="auto">
          <a:xfrm>
            <a:off x="2843808" y="1556648"/>
            <a:ext cx="792088" cy="790504"/>
          </a:xfrm>
          <a:prstGeom prst="rect">
            <a:avLst/>
          </a:prstGeom>
          <a:noFill/>
          <a:effectLst>
            <a:softEdge rad="63500"/>
          </a:effectLst>
        </p:spPr>
      </p:pic>
      <p:cxnSp>
        <p:nvCxnSpPr>
          <p:cNvPr id="40" name="Straight Connector 39"/>
          <p:cNvCxnSpPr/>
          <p:nvPr/>
        </p:nvCxnSpPr>
        <p:spPr bwMode="auto">
          <a:xfrm>
            <a:off x="1331640" y="2347152"/>
            <a:ext cx="3024336" cy="201795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bwMode="auto">
          <a:xfrm flipH="1">
            <a:off x="4499992" y="2276872"/>
            <a:ext cx="1512168" cy="208823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bwMode="auto">
          <a:xfrm>
            <a:off x="2195736" y="2924944"/>
            <a:ext cx="2592288" cy="151216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bwMode="auto">
          <a:xfrm>
            <a:off x="3491880" y="2420888"/>
            <a:ext cx="1296144" cy="201622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bwMode="auto">
          <a:xfrm>
            <a:off x="3131840" y="2996952"/>
            <a:ext cx="936104" cy="10081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8" name="Straight Connector 47"/>
          <p:cNvCxnSpPr>
            <a:stCxn id="36" idx="2"/>
          </p:cNvCxnSpPr>
          <p:nvPr/>
        </p:nvCxnSpPr>
        <p:spPr bwMode="auto">
          <a:xfrm flipH="1">
            <a:off x="4067944" y="2420888"/>
            <a:ext cx="1032208" cy="1584176"/>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0" name="TextBox 49"/>
          <p:cNvSpPr txBox="1"/>
          <p:nvPr/>
        </p:nvSpPr>
        <p:spPr>
          <a:xfrm>
            <a:off x="3547706" y="5373216"/>
            <a:ext cx="1826141" cy="369332"/>
          </a:xfrm>
          <a:prstGeom prst="rect">
            <a:avLst/>
          </a:prstGeom>
          <a:noFill/>
        </p:spPr>
        <p:txBody>
          <a:bodyPr wrap="none" rtlCol="0">
            <a:spAutoFit/>
          </a:bodyPr>
          <a:lstStyle/>
          <a:p>
            <a:r>
              <a:rPr lang="de-AT" dirty="0" smtClean="0">
                <a:solidFill>
                  <a:schemeClr val="tx1"/>
                </a:solidFill>
              </a:rPr>
              <a:t>Sample location</a:t>
            </a:r>
            <a:endParaRPr lang="de-AT" dirty="0">
              <a:solidFill>
                <a:schemeClr val="tx1"/>
              </a:solidFill>
            </a:endParaRPr>
          </a:p>
        </p:txBody>
      </p:sp>
      <p:sp>
        <p:nvSpPr>
          <p:cNvPr id="51" name="TextBox 50"/>
          <p:cNvSpPr txBox="1"/>
          <p:nvPr/>
        </p:nvSpPr>
        <p:spPr>
          <a:xfrm>
            <a:off x="3829834" y="5373216"/>
            <a:ext cx="1261884" cy="369332"/>
          </a:xfrm>
          <a:prstGeom prst="rect">
            <a:avLst/>
          </a:prstGeom>
          <a:noFill/>
        </p:spPr>
        <p:txBody>
          <a:bodyPr wrap="none" rtlCol="0">
            <a:spAutoFit/>
          </a:bodyPr>
          <a:lstStyle/>
          <a:p>
            <a:r>
              <a:rPr lang="de-AT" dirty="0" smtClean="0">
                <a:solidFill>
                  <a:schemeClr val="tx1"/>
                </a:solidFill>
              </a:rPr>
              <a:t>Mesh data</a:t>
            </a:r>
            <a:endParaRPr lang="de-AT" dirty="0">
              <a:solidFill>
                <a:schemeClr val="tx1"/>
              </a:solidFill>
            </a:endParaRPr>
          </a:p>
        </p:txBody>
      </p:sp>
      <p:sp>
        <p:nvSpPr>
          <p:cNvPr id="52" name="TextBox 51"/>
          <p:cNvSpPr txBox="1"/>
          <p:nvPr/>
        </p:nvSpPr>
        <p:spPr>
          <a:xfrm>
            <a:off x="3675946" y="5373216"/>
            <a:ext cx="1569660" cy="369332"/>
          </a:xfrm>
          <a:prstGeom prst="rect">
            <a:avLst/>
          </a:prstGeom>
          <a:noFill/>
        </p:spPr>
        <p:txBody>
          <a:bodyPr wrap="none" rtlCol="0">
            <a:spAutoFit/>
          </a:bodyPr>
          <a:lstStyle/>
          <a:p>
            <a:r>
              <a:rPr lang="de-AT" dirty="0" smtClean="0">
                <a:solidFill>
                  <a:schemeClr val="tx1"/>
                </a:solidFill>
              </a:rPr>
              <a:t>Filter function</a:t>
            </a:r>
            <a:endParaRPr lang="de-AT"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10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10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childTnLst>
                                </p:cTn>
                              </p:par>
                              <p:par>
                                <p:cTn id="28" presetID="10" presetClass="entr" presetSubtype="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1000"/>
                                        <p:tgtEl>
                                          <p:spTgt spid="38"/>
                                        </p:tgtEl>
                                      </p:cBhvr>
                                    </p:animEffect>
                                  </p:childTnLst>
                                </p:cTn>
                              </p:par>
                              <p:par>
                                <p:cTn id="31" presetID="10"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childTnLst>
                                </p:cTn>
                              </p:par>
                              <p:par>
                                <p:cTn id="34" presetID="10" presetClass="entr" presetSubtype="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1000"/>
                                        <p:tgtEl>
                                          <p:spTgt spid="51"/>
                                        </p:tgtEl>
                                      </p:cBhvr>
                                    </p:animEffect>
                                  </p:childTnLst>
                                </p:cTn>
                              </p:par>
                              <p:par>
                                <p:cTn id="40" presetID="10" presetClass="exit" presetSubtype="0" fill="hold" nodeType="withEffect">
                                  <p:stCondLst>
                                    <p:cond delay="0"/>
                                  </p:stCondLst>
                                  <p:childTnLst>
                                    <p:animEffect transition="out" filter="fade">
                                      <p:cBhvr>
                                        <p:cTn id="41" dur="500"/>
                                        <p:tgtEl>
                                          <p:spTgt spid="26"/>
                                        </p:tgtEl>
                                      </p:cBhvr>
                                    </p:animEffect>
                                    <p:set>
                                      <p:cBhvr>
                                        <p:cTn id="42" dur="1" fill="hold">
                                          <p:stCondLst>
                                            <p:cond delay="499"/>
                                          </p:stCondLst>
                                        </p:cTn>
                                        <p:tgtEl>
                                          <p:spTgt spid="26"/>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44"/>
                                        </p:tgtEl>
                                      </p:cBhvr>
                                    </p:animEffect>
                                    <p:set>
                                      <p:cBhvr>
                                        <p:cTn id="45" dur="1" fill="hold">
                                          <p:stCondLst>
                                            <p:cond delay="499"/>
                                          </p:stCondLst>
                                        </p:cTn>
                                        <p:tgtEl>
                                          <p:spTgt spid="4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40"/>
                                        </p:tgtEl>
                                      </p:cBhvr>
                                    </p:animEffect>
                                    <p:set>
                                      <p:cBhvr>
                                        <p:cTn id="48" dur="1" fill="hold">
                                          <p:stCondLst>
                                            <p:cond delay="499"/>
                                          </p:stCondLst>
                                        </p:cTn>
                                        <p:tgtEl>
                                          <p:spTgt spid="40"/>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50"/>
                                        </p:tgtEl>
                                      </p:cBhvr>
                                    </p:animEffect>
                                    <p:set>
                                      <p:cBhvr>
                                        <p:cTn id="51" dur="1" fill="hold">
                                          <p:stCondLst>
                                            <p:cond delay="499"/>
                                          </p:stCondLst>
                                        </p:cTn>
                                        <p:tgtEl>
                                          <p:spTgt spid="5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childTnLst>
                                </p:cTn>
                              </p:par>
                              <p:par>
                                <p:cTn id="57" presetID="10"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000"/>
                                        <p:tgtEl>
                                          <p:spTgt spid="34"/>
                                        </p:tgtEl>
                                      </p:cBhvr>
                                    </p:animEffect>
                                  </p:childTnLst>
                                </p:cTn>
                              </p:par>
                              <p:par>
                                <p:cTn id="60" presetID="10" presetClass="entr" presetSubtype="0" fill="hold"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childTnLst>
                                </p:cTn>
                              </p:par>
                              <p:par>
                                <p:cTn id="63" presetID="10" presetClass="entr" presetSubtype="0" fill="hold"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1000"/>
                                        <p:tgtEl>
                                          <p:spTgt spid="47"/>
                                        </p:tgtEl>
                                      </p:cBhvr>
                                    </p:animEffect>
                                  </p:childTnLst>
                                </p:cTn>
                              </p:par>
                              <p:par>
                                <p:cTn id="66" presetID="10" presetClass="entr" presetSubtype="0" fill="hold"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1000"/>
                                        <p:tgtEl>
                                          <p:spTgt spid="52"/>
                                        </p:tgtEl>
                                      </p:cBhvr>
                                    </p:animEffect>
                                  </p:childTnLst>
                                </p:cTn>
                              </p:par>
                              <p:par>
                                <p:cTn id="72" presetID="10" presetClass="exit" presetSubtype="0" fill="hold" nodeType="withEffect">
                                  <p:stCondLst>
                                    <p:cond delay="0"/>
                                  </p:stCondLst>
                                  <p:childTnLst>
                                    <p:animEffect transition="out" filter="fade">
                                      <p:cBhvr>
                                        <p:cTn id="73" dur="500"/>
                                        <p:tgtEl>
                                          <p:spTgt spid="46"/>
                                        </p:tgtEl>
                                      </p:cBhvr>
                                    </p:animEffect>
                                    <p:set>
                                      <p:cBhvr>
                                        <p:cTn id="74" dur="1" fill="hold">
                                          <p:stCondLst>
                                            <p:cond delay="499"/>
                                          </p:stCondLst>
                                        </p:cTn>
                                        <p:tgtEl>
                                          <p:spTgt spid="46"/>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45"/>
                                        </p:tgtEl>
                                      </p:cBhvr>
                                    </p:animEffect>
                                    <p:set>
                                      <p:cBhvr>
                                        <p:cTn id="77" dur="1" fill="hold">
                                          <p:stCondLst>
                                            <p:cond delay="499"/>
                                          </p:stCondLst>
                                        </p:cTn>
                                        <p:tgtEl>
                                          <p:spTgt spid="45"/>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51"/>
                                        </p:tgtEl>
                                      </p:cBhvr>
                                    </p:animEffect>
                                    <p:set>
                                      <p:cBhvr>
                                        <p:cTn id="80" dur="1" fill="hold">
                                          <p:stCondLst>
                                            <p:cond delay="499"/>
                                          </p:stCondLst>
                                        </p:cTn>
                                        <p:tgtEl>
                                          <p:spTgt spid="5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47"/>
                                        </p:tgtEl>
                                      </p:cBhvr>
                                    </p:animEffect>
                                    <p:set>
                                      <p:cBhvr>
                                        <p:cTn id="85" dur="1" fill="hold">
                                          <p:stCondLst>
                                            <p:cond delay="499"/>
                                          </p:stCondLst>
                                        </p:cTn>
                                        <p:tgtEl>
                                          <p:spTgt spid="47"/>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48"/>
                                        </p:tgtEl>
                                      </p:cBhvr>
                                    </p:animEffect>
                                    <p:set>
                                      <p:cBhvr>
                                        <p:cTn id="88"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P spid="51" grpId="0"/>
      <p:bldP spid="51" grpId="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0"/>
          </p:nvPr>
        </p:nvSpPr>
        <p:spPr>
          <a:noFill/>
        </p:spPr>
        <p:txBody>
          <a:bodyPr/>
          <a:lstStyle/>
          <a:p>
            <a:r>
              <a:rPr lang="de-AT" smtClean="0"/>
              <a:t>Thomas Auzinger</a:t>
            </a:r>
            <a:endParaRPr lang="de-AT"/>
          </a:p>
        </p:txBody>
      </p:sp>
      <p:sp>
        <p:nvSpPr>
          <p:cNvPr id="11267" name="Slide Number Placeholder 5"/>
          <p:cNvSpPr>
            <a:spLocks noGrp="1"/>
          </p:cNvSpPr>
          <p:nvPr>
            <p:ph type="sldNum" sz="quarter" idx="11"/>
          </p:nvPr>
        </p:nvSpPr>
        <p:spPr>
          <a:noFill/>
        </p:spPr>
        <p:txBody>
          <a:bodyPr/>
          <a:lstStyle/>
          <a:p>
            <a:fld id="{57780178-8204-4BB7-875B-CF042DB4792D}" type="slidenum">
              <a:rPr lang="de-AT"/>
              <a:pPr/>
              <a:t>11</a:t>
            </a:fld>
            <a:endParaRPr lang="de-AT"/>
          </a:p>
        </p:txBody>
      </p:sp>
      <p:sp>
        <p:nvSpPr>
          <p:cNvPr id="11268" name="Rectangle 1"/>
          <p:cNvSpPr>
            <a:spLocks noGrp="1" noChangeArrowheads="1"/>
          </p:cNvSpPr>
          <p:nvPr>
            <p:ph type="title" idx="4294967295"/>
          </p:nvPr>
        </p:nvSpPr>
        <p:spPr>
          <a:xfrm>
            <a:off x="468313" y="44450"/>
            <a:ext cx="7761287" cy="7572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Analytic Sampling in 2D</a:t>
            </a:r>
          </a:p>
        </p:txBody>
      </p:sp>
      <p:sp>
        <p:nvSpPr>
          <p:cNvPr id="11269" name="Rectangle 2"/>
          <p:cNvSpPr>
            <a:spLocks noGrp="1" noChangeArrowheads="1"/>
          </p:cNvSpPr>
          <p:nvPr>
            <p:ph type="body" idx="4294967295"/>
          </p:nvPr>
        </p:nvSpPr>
        <p:spPr>
          <a:xfrm>
            <a:off x="179512" y="908720"/>
            <a:ext cx="8847013" cy="576734"/>
          </a:xfrm>
        </p:spPr>
        <p:txBody>
          <a:bodyPr/>
          <a:lstStyle/>
          <a:p>
            <a:pPr eaLnBrk="1" hangingPunct="1">
              <a:spcBef>
                <a:spcPts val="700"/>
              </a:spcBef>
              <a:buSzPct val="74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Filter convolution:</a:t>
            </a:r>
          </a:p>
        </p:txBody>
      </p:sp>
      <p:graphicFrame>
        <p:nvGraphicFramePr>
          <p:cNvPr id="32" name="Object 31"/>
          <p:cNvGraphicFramePr>
            <a:graphicFrameLocks noChangeAspect="1"/>
          </p:cNvGraphicFramePr>
          <p:nvPr/>
        </p:nvGraphicFramePr>
        <p:xfrm>
          <a:off x="611188" y="1409700"/>
          <a:ext cx="7543800" cy="1582738"/>
        </p:xfrm>
        <a:graphic>
          <a:graphicData uri="http://schemas.openxmlformats.org/presentationml/2006/ole">
            <p:oleObj spid="_x0000_s26766" name="Equation" r:id="rId4" imgW="1816100" imgH="381000" progId="Equation.3">
              <p:embed/>
            </p:oleObj>
          </a:graphicData>
        </a:graphic>
      </p:graphicFrame>
      <p:pic>
        <p:nvPicPr>
          <p:cNvPr id="34" name="Picture 4" descr="C:\Users\tomuz.COMPUTERGRAPHIK\Desktop\!PAPERS\2011 Analytical Sampling\Presentation\Images\integral2D_support.png"/>
          <p:cNvPicPr>
            <a:picLocks noChangeAspect="1" noChangeArrowheads="1"/>
          </p:cNvPicPr>
          <p:nvPr/>
        </p:nvPicPr>
        <p:blipFill>
          <a:blip r:embed="rId5" cstate="print"/>
          <a:srcRect/>
          <a:stretch>
            <a:fillRect/>
          </a:stretch>
        </p:blipFill>
        <p:spPr bwMode="auto">
          <a:xfrm>
            <a:off x="2627784" y="2492896"/>
            <a:ext cx="504056" cy="503048"/>
          </a:xfrm>
          <a:prstGeom prst="rect">
            <a:avLst/>
          </a:prstGeom>
          <a:noFill/>
        </p:spPr>
      </p:pic>
      <p:pic>
        <p:nvPicPr>
          <p:cNvPr id="35" name="Picture 5" descr="C:\Users\tomuz.COMPUTERGRAPHIK\Desktop\!PAPERS\2011 Analytical Sampling\Presentation\Images\integral2D_triangle.png"/>
          <p:cNvPicPr>
            <a:picLocks noChangeAspect="1" noChangeArrowheads="1"/>
          </p:cNvPicPr>
          <p:nvPr/>
        </p:nvPicPr>
        <p:blipFill>
          <a:blip r:embed="rId6" cstate="print"/>
          <a:srcRect/>
          <a:stretch>
            <a:fillRect/>
          </a:stretch>
        </p:blipFill>
        <p:spPr bwMode="auto">
          <a:xfrm>
            <a:off x="1763688" y="2492896"/>
            <a:ext cx="504056" cy="503048"/>
          </a:xfrm>
          <a:prstGeom prst="rect">
            <a:avLst/>
          </a:prstGeom>
          <a:noFill/>
        </p:spPr>
      </p:pic>
      <p:pic>
        <p:nvPicPr>
          <p:cNvPr id="38" name="Picture 7" descr="C:\Users\tomuz.COMPUTERGRAPHIK\Desktop\!PAPERS\2011 Analytical Sampling\Presentation\Images\integral2D_data.png"/>
          <p:cNvPicPr>
            <a:picLocks noChangeAspect="1" noChangeArrowheads="1"/>
          </p:cNvPicPr>
          <p:nvPr/>
        </p:nvPicPr>
        <p:blipFill>
          <a:blip r:embed="rId7" cstate="print"/>
          <a:srcRect/>
          <a:stretch>
            <a:fillRect/>
          </a:stretch>
        </p:blipFill>
        <p:spPr bwMode="auto">
          <a:xfrm>
            <a:off x="2843808" y="1556648"/>
            <a:ext cx="792088" cy="790504"/>
          </a:xfrm>
          <a:prstGeom prst="rect">
            <a:avLst/>
          </a:prstGeom>
          <a:noFill/>
          <a:effectLst>
            <a:softEdge rad="63500"/>
          </a:effectLst>
        </p:spPr>
      </p:pic>
      <p:sp>
        <p:nvSpPr>
          <p:cNvPr id="26" name="Donut 25"/>
          <p:cNvSpPr/>
          <p:nvPr/>
        </p:nvSpPr>
        <p:spPr bwMode="auto">
          <a:xfrm>
            <a:off x="1547664" y="2276872"/>
            <a:ext cx="1728192" cy="1008112"/>
          </a:xfrm>
          <a:prstGeom prst="donut">
            <a:avLst>
              <a:gd name="adj" fmla="val 69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de-AT" sz="1800" b="0" i="0" u="none" strike="noStrike" cap="none" normalizeH="0" baseline="0" smtClean="0">
              <a:ln>
                <a:noFill/>
              </a:ln>
              <a:solidFill>
                <a:schemeClr val="bg1"/>
              </a:solidFill>
              <a:effectLst/>
              <a:latin typeface="Arial" charset="0"/>
            </a:endParaRPr>
          </a:p>
        </p:txBody>
      </p:sp>
      <p:sp>
        <p:nvSpPr>
          <p:cNvPr id="29" name="TextBox 28"/>
          <p:cNvSpPr txBox="1"/>
          <p:nvPr/>
        </p:nvSpPr>
        <p:spPr>
          <a:xfrm>
            <a:off x="1187624" y="3356992"/>
            <a:ext cx="4883068" cy="461665"/>
          </a:xfrm>
          <a:prstGeom prst="rect">
            <a:avLst/>
          </a:prstGeom>
          <a:noFill/>
        </p:spPr>
        <p:txBody>
          <a:bodyPr wrap="none" rtlCol="0">
            <a:spAutoFit/>
          </a:bodyPr>
          <a:lstStyle/>
          <a:p>
            <a:r>
              <a:rPr lang="de-AT" sz="2400" b="1" dirty="0" smtClean="0">
                <a:solidFill>
                  <a:srgbClr val="FF0000"/>
                </a:solidFill>
              </a:rPr>
              <a:t>Complicated integration domain</a:t>
            </a:r>
            <a:endParaRPr lang="de-AT" sz="2400" b="1" dirty="0">
              <a:solidFill>
                <a:srgbClr val="FF0000"/>
              </a:solidFill>
            </a:endParaRPr>
          </a:p>
        </p:txBody>
      </p:sp>
      <p:pic>
        <p:nvPicPr>
          <p:cNvPr id="26627" name="Picture 3" descr="C:\Users\tomuz.COMPUTERGRAPHIK\Desktop\!PAPERS\2011 Analytical Sampling\Presentation\Images\intersection2D_overlap.png"/>
          <p:cNvPicPr>
            <a:picLocks noChangeAspect="1" noChangeArrowheads="1"/>
          </p:cNvPicPr>
          <p:nvPr/>
        </p:nvPicPr>
        <p:blipFill>
          <a:blip r:embed="rId8" cstate="print"/>
          <a:srcRect/>
          <a:stretch>
            <a:fillRect/>
          </a:stretch>
        </p:blipFill>
        <p:spPr bwMode="auto">
          <a:xfrm>
            <a:off x="395536" y="3789040"/>
            <a:ext cx="2381250" cy="2383631"/>
          </a:xfrm>
          <a:prstGeom prst="rect">
            <a:avLst/>
          </a:prstGeom>
          <a:noFill/>
        </p:spPr>
      </p:pic>
      <p:pic>
        <p:nvPicPr>
          <p:cNvPr id="26628" name="Picture 4" descr="C:\Users\tomuz.COMPUTERGRAPHIK\Desktop\!PAPERS\2011 Analytical Sampling\Presentation\Images\intersection2D_intersection.png"/>
          <p:cNvPicPr>
            <a:picLocks noChangeAspect="1" noChangeArrowheads="1"/>
          </p:cNvPicPr>
          <p:nvPr/>
        </p:nvPicPr>
        <p:blipFill>
          <a:blip r:embed="rId9" cstate="print"/>
          <a:srcRect/>
          <a:stretch>
            <a:fillRect/>
          </a:stretch>
        </p:blipFill>
        <p:spPr bwMode="auto">
          <a:xfrm>
            <a:off x="395536" y="3789040"/>
            <a:ext cx="2381250" cy="2383631"/>
          </a:xfrm>
          <a:prstGeom prst="rect">
            <a:avLst/>
          </a:prstGeom>
          <a:noFill/>
        </p:spPr>
      </p:pic>
      <p:pic>
        <p:nvPicPr>
          <p:cNvPr id="26629" name="Picture 5" descr="C:\Users\tomuz.COMPUTERGRAPHIK\Desktop\!PAPERS\2011 Analytical Sampling\Presentation\Images\intersection2D_rays.png"/>
          <p:cNvPicPr>
            <a:picLocks noChangeAspect="1" noChangeArrowheads="1"/>
          </p:cNvPicPr>
          <p:nvPr/>
        </p:nvPicPr>
        <p:blipFill>
          <a:blip r:embed="rId10" cstate="print"/>
          <a:srcRect/>
          <a:stretch>
            <a:fillRect/>
          </a:stretch>
        </p:blipFill>
        <p:spPr bwMode="auto">
          <a:xfrm>
            <a:off x="3131840" y="3789040"/>
            <a:ext cx="2381250" cy="2383631"/>
          </a:xfrm>
          <a:prstGeom prst="rect">
            <a:avLst/>
          </a:prstGeom>
          <a:noFill/>
        </p:spPr>
      </p:pic>
      <p:pic>
        <p:nvPicPr>
          <p:cNvPr id="26630" name="Picture 6" descr="C:\Users\tomuz.COMPUTERGRAPHIK\Desktop\!PAPERS\2011 Analytical Sampling\Presentation\Images\intersection2D_domains.png"/>
          <p:cNvPicPr>
            <a:picLocks noChangeAspect="1" noChangeArrowheads="1"/>
          </p:cNvPicPr>
          <p:nvPr/>
        </p:nvPicPr>
        <p:blipFill>
          <a:blip r:embed="rId11" cstate="print"/>
          <a:srcRect/>
          <a:stretch>
            <a:fillRect/>
          </a:stretch>
        </p:blipFill>
        <p:spPr bwMode="auto">
          <a:xfrm>
            <a:off x="5868144" y="3789040"/>
            <a:ext cx="2381250" cy="2383631"/>
          </a:xfrm>
          <a:prstGeom prst="rect">
            <a:avLst/>
          </a:prstGeom>
          <a:noFill/>
        </p:spPr>
      </p:pic>
      <p:sp>
        <p:nvSpPr>
          <p:cNvPr id="31" name="Right Arrow 30"/>
          <p:cNvSpPr/>
          <p:nvPr/>
        </p:nvSpPr>
        <p:spPr bwMode="auto">
          <a:xfrm>
            <a:off x="2821137" y="4836839"/>
            <a:ext cx="504056" cy="28803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de-AT" sz="1800" b="0" i="0" u="none" strike="noStrike" cap="none" normalizeH="0" baseline="0" smtClean="0">
              <a:ln>
                <a:noFill/>
              </a:ln>
              <a:solidFill>
                <a:schemeClr val="bg1"/>
              </a:solidFill>
              <a:effectLst/>
              <a:latin typeface="Arial" charset="0"/>
            </a:endParaRPr>
          </a:p>
        </p:txBody>
      </p:sp>
      <p:sp>
        <p:nvSpPr>
          <p:cNvPr id="37" name="Right Arrow 36"/>
          <p:cNvSpPr/>
          <p:nvPr/>
        </p:nvSpPr>
        <p:spPr bwMode="auto">
          <a:xfrm>
            <a:off x="5564998" y="4836839"/>
            <a:ext cx="504056" cy="28803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de-AT" sz="1800" b="0" i="0" u="none" strike="noStrike" cap="none" normalizeH="0" baseline="0" smtClean="0">
              <a:ln>
                <a:noFill/>
              </a:ln>
              <a:solidFill>
                <a:schemeClr val="bg1"/>
              </a:solidFill>
              <a:effectLst/>
              <a:latin typeface="Arial" charset="0"/>
            </a:endParaRPr>
          </a:p>
        </p:txBody>
      </p:sp>
      <p:sp>
        <p:nvSpPr>
          <p:cNvPr id="39" name="TextBox 38"/>
          <p:cNvSpPr txBox="1"/>
          <p:nvPr/>
        </p:nvSpPr>
        <p:spPr>
          <a:xfrm>
            <a:off x="634619" y="5949280"/>
            <a:ext cx="1903085" cy="369332"/>
          </a:xfrm>
          <a:prstGeom prst="rect">
            <a:avLst/>
          </a:prstGeom>
          <a:noFill/>
        </p:spPr>
        <p:txBody>
          <a:bodyPr wrap="none" rtlCol="0">
            <a:spAutoFit/>
          </a:bodyPr>
          <a:lstStyle/>
          <a:p>
            <a:r>
              <a:rPr lang="de-AT" dirty="0" smtClean="0">
                <a:solidFill>
                  <a:schemeClr val="tx1"/>
                </a:solidFill>
              </a:rPr>
              <a:t>Intersection area</a:t>
            </a:r>
            <a:endParaRPr lang="de-AT" dirty="0">
              <a:solidFill>
                <a:schemeClr val="tx1"/>
              </a:solidFill>
            </a:endParaRPr>
          </a:p>
        </p:txBody>
      </p:sp>
      <p:sp>
        <p:nvSpPr>
          <p:cNvPr id="41" name="TextBox 40"/>
          <p:cNvSpPr txBox="1"/>
          <p:nvPr/>
        </p:nvSpPr>
        <p:spPr>
          <a:xfrm>
            <a:off x="3640227" y="5949280"/>
            <a:ext cx="1364476" cy="369332"/>
          </a:xfrm>
          <a:prstGeom prst="rect">
            <a:avLst/>
          </a:prstGeom>
          <a:noFill/>
        </p:spPr>
        <p:txBody>
          <a:bodyPr wrap="none" rtlCol="0">
            <a:spAutoFit/>
          </a:bodyPr>
          <a:lstStyle/>
          <a:p>
            <a:r>
              <a:rPr lang="de-AT" dirty="0" smtClean="0">
                <a:solidFill>
                  <a:schemeClr val="tx1"/>
                </a:solidFill>
              </a:rPr>
              <a:t>Subdivision</a:t>
            </a:r>
            <a:endParaRPr lang="de-AT" dirty="0">
              <a:solidFill>
                <a:schemeClr val="tx1"/>
              </a:solidFill>
            </a:endParaRPr>
          </a:p>
        </p:txBody>
      </p:sp>
      <p:sp>
        <p:nvSpPr>
          <p:cNvPr id="43" name="TextBox 42"/>
          <p:cNvSpPr txBox="1"/>
          <p:nvPr/>
        </p:nvSpPr>
        <p:spPr>
          <a:xfrm>
            <a:off x="5953338" y="5939988"/>
            <a:ext cx="2210862" cy="369332"/>
          </a:xfrm>
          <a:prstGeom prst="rect">
            <a:avLst/>
          </a:prstGeom>
          <a:noFill/>
        </p:spPr>
        <p:txBody>
          <a:bodyPr wrap="none" rtlCol="0">
            <a:spAutoFit/>
          </a:bodyPr>
          <a:lstStyle/>
          <a:p>
            <a:r>
              <a:rPr lang="de-AT" dirty="0" smtClean="0">
                <a:solidFill>
                  <a:schemeClr val="tx1"/>
                </a:solidFill>
              </a:rPr>
              <a:t>Integration domains</a:t>
            </a:r>
            <a:endParaRPr lang="de-AT" dirty="0">
              <a:solidFill>
                <a:schemeClr val="tx1"/>
              </a:solidFill>
            </a:endParaRPr>
          </a:p>
        </p:txBody>
      </p:sp>
      <p:sp>
        <p:nvSpPr>
          <p:cNvPr id="50" name="Rectangle 49"/>
          <p:cNvSpPr/>
          <p:nvPr/>
        </p:nvSpPr>
        <p:spPr bwMode="auto">
          <a:xfrm>
            <a:off x="2267744" y="2492896"/>
            <a:ext cx="360040" cy="432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de-AT" sz="1800" b="0" i="0" u="none" strike="noStrike" cap="none" normalizeH="0" baseline="0" smtClean="0">
              <a:ln>
                <a:noFill/>
              </a:ln>
              <a:solidFill>
                <a:schemeClr val="bg1"/>
              </a:solidFill>
              <a:effectLst/>
              <a:latin typeface="Arial" charset="0"/>
            </a:endParaRPr>
          </a:p>
        </p:txBody>
      </p:sp>
      <p:pic>
        <p:nvPicPr>
          <p:cNvPr id="26632" name="Picture 8" descr="C:\Users\tomuz.COMPUTERGRAPHIK\Desktop\!PAPERS\2011 Analytical Sampling\Presentation\Images\intersection2D_sector.png"/>
          <p:cNvPicPr>
            <a:picLocks noChangeAspect="1" noChangeArrowheads="1"/>
          </p:cNvPicPr>
          <p:nvPr/>
        </p:nvPicPr>
        <p:blipFill>
          <a:blip r:embed="rId12" cstate="print"/>
          <a:srcRect/>
          <a:stretch>
            <a:fillRect/>
          </a:stretch>
        </p:blipFill>
        <p:spPr bwMode="auto">
          <a:xfrm>
            <a:off x="1979712" y="2492896"/>
            <a:ext cx="476250" cy="614839"/>
          </a:xfrm>
          <a:prstGeom prst="rect">
            <a:avLst/>
          </a:prstGeom>
          <a:noFill/>
        </p:spPr>
      </p:pic>
      <p:pic>
        <p:nvPicPr>
          <p:cNvPr id="26633" name="Picture 9" descr="C:\Users\tomuz.COMPUTERGRAPHIK\Desktop\!PAPERS\2011 Analytical Sampling\Presentation\Images\intersection2D_segment.png"/>
          <p:cNvPicPr>
            <a:picLocks noChangeAspect="1" noChangeArrowheads="1"/>
          </p:cNvPicPr>
          <p:nvPr/>
        </p:nvPicPr>
        <p:blipFill>
          <a:blip r:embed="rId13" cstate="print"/>
          <a:srcRect/>
          <a:stretch>
            <a:fillRect/>
          </a:stretch>
        </p:blipFill>
        <p:spPr bwMode="auto">
          <a:xfrm>
            <a:off x="2642898" y="2500453"/>
            <a:ext cx="476250" cy="628174"/>
          </a:xfrm>
          <a:prstGeom prst="rect">
            <a:avLst/>
          </a:prstGeom>
          <a:noFill/>
        </p:spPr>
      </p:pic>
      <p:graphicFrame>
        <p:nvGraphicFramePr>
          <p:cNvPr id="49" name="Object 48"/>
          <p:cNvGraphicFramePr>
            <a:graphicFrameLocks noChangeAspect="1"/>
          </p:cNvGraphicFramePr>
          <p:nvPr/>
        </p:nvGraphicFramePr>
        <p:xfrm>
          <a:off x="1403648" y="2536698"/>
          <a:ext cx="1944216" cy="589156"/>
        </p:xfrm>
        <a:graphic>
          <a:graphicData uri="http://schemas.openxmlformats.org/presentationml/2006/ole">
            <p:oleObj spid="_x0000_s26767" name="Equation" r:id="rId14" imgW="837836" imgH="253890" progId="Equation.3">
              <p:embed/>
            </p:oleObj>
          </a:graphicData>
        </a:graphic>
      </p:graphicFrame>
      <p:pic>
        <p:nvPicPr>
          <p:cNvPr id="33" name="Picture 6" descr="C:\Users\tomuz.COMPUTERGRAPHIK\Desktop\!PAPERS\2011 Analytical Sampling\Presentation\Images\integral2D_filter.png"/>
          <p:cNvPicPr>
            <a:picLocks noChangeAspect="1" noChangeArrowheads="1"/>
          </p:cNvPicPr>
          <p:nvPr/>
        </p:nvPicPr>
        <p:blipFill>
          <a:blip r:embed="rId15" cstate="print"/>
          <a:srcRect l="22222" t="20551" r="16667" b="10947"/>
          <a:stretch>
            <a:fillRect/>
          </a:stretch>
        </p:blipFill>
        <p:spPr bwMode="auto">
          <a:xfrm>
            <a:off x="4624899" y="1556792"/>
            <a:ext cx="950506" cy="86409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627"/>
                                        </p:tgtEl>
                                        <p:attrNameLst>
                                          <p:attrName>style.visibility</p:attrName>
                                        </p:attrNameLst>
                                      </p:cBhvr>
                                      <p:to>
                                        <p:strVal val="visible"/>
                                      </p:to>
                                    </p:set>
                                    <p:animEffect transition="in" filter="fade">
                                      <p:cBhvr>
                                        <p:cTn id="15" dur="1000"/>
                                        <p:tgtEl>
                                          <p:spTgt spid="26627"/>
                                        </p:tgtEl>
                                      </p:cBhvr>
                                    </p:animEffect>
                                  </p:childTnLst>
                                </p:cTn>
                              </p:par>
                              <p:par>
                                <p:cTn id="16" presetID="10" presetClass="exit" presetSubtype="0" fill="hold" grpId="1" nodeType="withEffect">
                                  <p:stCondLst>
                                    <p:cond delay="0"/>
                                  </p:stCondLst>
                                  <p:childTnLst>
                                    <p:animEffect transition="out" filter="fade">
                                      <p:cBhvr>
                                        <p:cTn id="17" dur="500"/>
                                        <p:tgtEl>
                                          <p:spTgt spid="29"/>
                                        </p:tgtEl>
                                      </p:cBhvr>
                                    </p:animEffect>
                                    <p:set>
                                      <p:cBhvr>
                                        <p:cTn id="18" dur="1" fill="hold">
                                          <p:stCondLst>
                                            <p:cond delay="499"/>
                                          </p:stCondLst>
                                        </p:cTn>
                                        <p:tgtEl>
                                          <p:spTgt spid="2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628"/>
                                        </p:tgtEl>
                                        <p:attrNameLst>
                                          <p:attrName>style.visibility</p:attrName>
                                        </p:attrNameLst>
                                      </p:cBhvr>
                                      <p:to>
                                        <p:strVal val="visible"/>
                                      </p:to>
                                    </p:set>
                                    <p:animEffect transition="in" filter="fade">
                                      <p:cBhvr>
                                        <p:cTn id="23" dur="1000"/>
                                        <p:tgtEl>
                                          <p:spTgt spid="266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26629"/>
                                        </p:tgtEl>
                                        <p:attrNameLst>
                                          <p:attrName>style.visibility</p:attrName>
                                        </p:attrNameLst>
                                      </p:cBhvr>
                                      <p:to>
                                        <p:strVal val="visible"/>
                                      </p:to>
                                    </p:set>
                                    <p:animEffect transition="in" filter="fade">
                                      <p:cBhvr>
                                        <p:cTn id="34" dur="1000"/>
                                        <p:tgtEl>
                                          <p:spTgt spid="266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childTnLst>
                                </p:cTn>
                              </p:par>
                              <p:par>
                                <p:cTn id="43" presetID="10" presetClass="entr" presetSubtype="0" fill="hold" nodeType="withEffect">
                                  <p:stCondLst>
                                    <p:cond delay="0"/>
                                  </p:stCondLst>
                                  <p:childTnLst>
                                    <p:set>
                                      <p:cBhvr>
                                        <p:cTn id="44" dur="1" fill="hold">
                                          <p:stCondLst>
                                            <p:cond delay="0"/>
                                          </p:stCondLst>
                                        </p:cTn>
                                        <p:tgtEl>
                                          <p:spTgt spid="26630"/>
                                        </p:tgtEl>
                                        <p:attrNameLst>
                                          <p:attrName>style.visibility</p:attrName>
                                        </p:attrNameLst>
                                      </p:cBhvr>
                                      <p:to>
                                        <p:strVal val="visible"/>
                                      </p:to>
                                    </p:set>
                                    <p:animEffect transition="in" filter="fade">
                                      <p:cBhvr>
                                        <p:cTn id="45" dur="1000"/>
                                        <p:tgtEl>
                                          <p:spTgt spid="266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500"/>
                                        <p:tgtEl>
                                          <p:spTgt spid="50"/>
                                        </p:tgtEl>
                                      </p:cBhvr>
                                    </p:animEffect>
                                  </p:childTnLst>
                                </p:cTn>
                              </p:par>
                              <p:par>
                                <p:cTn id="54" presetID="10" presetClass="entr" presetSubtype="0" fill="hold" nodeType="withEffect">
                                  <p:stCondLst>
                                    <p:cond delay="0"/>
                                  </p:stCondLst>
                                  <p:childTnLst>
                                    <p:set>
                                      <p:cBhvr>
                                        <p:cTn id="55" dur="1" fill="hold">
                                          <p:stCondLst>
                                            <p:cond delay="0"/>
                                          </p:stCondLst>
                                        </p:cTn>
                                        <p:tgtEl>
                                          <p:spTgt spid="26632"/>
                                        </p:tgtEl>
                                        <p:attrNameLst>
                                          <p:attrName>style.visibility</p:attrName>
                                        </p:attrNameLst>
                                      </p:cBhvr>
                                      <p:to>
                                        <p:strVal val="visible"/>
                                      </p:to>
                                    </p:set>
                                    <p:animEffect transition="in" filter="fade">
                                      <p:cBhvr>
                                        <p:cTn id="56" dur="1000"/>
                                        <p:tgtEl>
                                          <p:spTgt spid="26632"/>
                                        </p:tgtEl>
                                      </p:cBhvr>
                                    </p:animEffect>
                                  </p:childTnLst>
                                </p:cTn>
                              </p:par>
                              <p:par>
                                <p:cTn id="57" presetID="10" presetClass="entr" presetSubtype="0" fill="hold" nodeType="withEffect">
                                  <p:stCondLst>
                                    <p:cond delay="0"/>
                                  </p:stCondLst>
                                  <p:childTnLst>
                                    <p:set>
                                      <p:cBhvr>
                                        <p:cTn id="58" dur="1" fill="hold">
                                          <p:stCondLst>
                                            <p:cond delay="0"/>
                                          </p:stCondLst>
                                        </p:cTn>
                                        <p:tgtEl>
                                          <p:spTgt spid="26633"/>
                                        </p:tgtEl>
                                        <p:attrNameLst>
                                          <p:attrName>style.visibility</p:attrName>
                                        </p:attrNameLst>
                                      </p:cBhvr>
                                      <p:to>
                                        <p:strVal val="visible"/>
                                      </p:to>
                                    </p:set>
                                    <p:animEffect transition="in" filter="fade">
                                      <p:cBhvr>
                                        <p:cTn id="59" dur="1000"/>
                                        <p:tgtEl>
                                          <p:spTgt spid="26633"/>
                                        </p:tgtEl>
                                      </p:cBhvr>
                                    </p:animEffect>
                                  </p:childTnLst>
                                </p:cTn>
                              </p:par>
                              <p:par>
                                <p:cTn id="60" presetID="10"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1000"/>
                                        <p:tgtEl>
                                          <p:spTgt spid="49"/>
                                        </p:tgtEl>
                                      </p:cBhvr>
                                    </p:animEffect>
                                  </p:childTnLst>
                                </p:cTn>
                              </p:par>
                              <p:par>
                                <p:cTn id="63" presetID="10" presetClass="exit" presetSubtype="0" fill="hold" grpId="1" nodeType="withEffect">
                                  <p:stCondLst>
                                    <p:cond delay="0"/>
                                  </p:stCondLst>
                                  <p:childTnLst>
                                    <p:animEffect transition="out" filter="fade">
                                      <p:cBhvr>
                                        <p:cTn id="64" dur="500"/>
                                        <p:tgtEl>
                                          <p:spTgt spid="26"/>
                                        </p:tgtEl>
                                      </p:cBhvr>
                                    </p:animEffect>
                                    <p:set>
                                      <p:cBhvr>
                                        <p:cTn id="65" dur="1" fill="hold">
                                          <p:stCondLst>
                                            <p:cond delay="499"/>
                                          </p:stCondLst>
                                        </p:cTn>
                                        <p:tgtEl>
                                          <p:spTgt spid="2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34"/>
                                        </p:tgtEl>
                                      </p:cBhvr>
                                    </p:animEffect>
                                    <p:set>
                                      <p:cBhvr>
                                        <p:cTn id="68" dur="1" fill="hold">
                                          <p:stCondLst>
                                            <p:cond delay="499"/>
                                          </p:stCondLst>
                                        </p:cTn>
                                        <p:tgtEl>
                                          <p:spTgt spid="34"/>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9" grpId="0"/>
      <p:bldP spid="29" grpId="1"/>
      <p:bldP spid="31" grpId="0" animBg="1"/>
      <p:bldP spid="37" grpId="0" animBg="1"/>
      <p:bldP spid="39" grpId="0"/>
      <p:bldP spid="41" grpId="0"/>
      <p:bldP spid="43" grpId="0"/>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0"/>
          </p:nvPr>
        </p:nvSpPr>
        <p:spPr>
          <a:noFill/>
        </p:spPr>
        <p:txBody>
          <a:bodyPr/>
          <a:lstStyle/>
          <a:p>
            <a:r>
              <a:rPr lang="de-AT" smtClean="0"/>
              <a:t>Thomas Auzinger</a:t>
            </a:r>
            <a:endParaRPr lang="de-AT"/>
          </a:p>
        </p:txBody>
      </p:sp>
      <p:sp>
        <p:nvSpPr>
          <p:cNvPr id="11267" name="Slide Number Placeholder 5"/>
          <p:cNvSpPr>
            <a:spLocks noGrp="1"/>
          </p:cNvSpPr>
          <p:nvPr>
            <p:ph type="sldNum" sz="quarter" idx="11"/>
          </p:nvPr>
        </p:nvSpPr>
        <p:spPr>
          <a:noFill/>
        </p:spPr>
        <p:txBody>
          <a:bodyPr/>
          <a:lstStyle/>
          <a:p>
            <a:fld id="{57780178-8204-4BB7-875B-CF042DB4792D}" type="slidenum">
              <a:rPr lang="de-AT"/>
              <a:pPr/>
              <a:t>12</a:t>
            </a:fld>
            <a:endParaRPr lang="de-AT"/>
          </a:p>
        </p:txBody>
      </p:sp>
      <p:sp>
        <p:nvSpPr>
          <p:cNvPr id="11268" name="Rectangle 1"/>
          <p:cNvSpPr>
            <a:spLocks noGrp="1" noChangeArrowheads="1"/>
          </p:cNvSpPr>
          <p:nvPr>
            <p:ph type="title" idx="4294967295"/>
          </p:nvPr>
        </p:nvSpPr>
        <p:spPr>
          <a:xfrm>
            <a:off x="468313" y="44450"/>
            <a:ext cx="7761287" cy="7572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Analytic Sampling in 2D</a:t>
            </a:r>
          </a:p>
        </p:txBody>
      </p:sp>
      <p:sp>
        <p:nvSpPr>
          <p:cNvPr id="11269" name="Rectangle 2"/>
          <p:cNvSpPr>
            <a:spLocks noGrp="1" noChangeArrowheads="1"/>
          </p:cNvSpPr>
          <p:nvPr>
            <p:ph type="body" idx="4294967295"/>
          </p:nvPr>
        </p:nvSpPr>
        <p:spPr>
          <a:xfrm>
            <a:off x="179512" y="908720"/>
            <a:ext cx="8847013" cy="576734"/>
          </a:xfrm>
        </p:spPr>
        <p:txBody>
          <a:bodyPr/>
          <a:lstStyle/>
          <a:p>
            <a:pPr eaLnBrk="1" hangingPunct="1">
              <a:spcBef>
                <a:spcPts val="700"/>
              </a:spcBef>
              <a:buSzPct val="74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Filter convolution:</a:t>
            </a:r>
          </a:p>
        </p:txBody>
      </p:sp>
      <p:graphicFrame>
        <p:nvGraphicFramePr>
          <p:cNvPr id="33" name="Object 32"/>
          <p:cNvGraphicFramePr>
            <a:graphicFrameLocks noChangeAspect="1"/>
          </p:cNvGraphicFramePr>
          <p:nvPr/>
        </p:nvGraphicFramePr>
        <p:xfrm>
          <a:off x="209550" y="1831975"/>
          <a:ext cx="5397500" cy="765175"/>
        </p:xfrm>
        <a:graphic>
          <a:graphicData uri="http://schemas.openxmlformats.org/presentationml/2006/ole">
            <p:oleObj spid="_x0000_s27786" name="Equation" r:id="rId4" imgW="1968500" imgH="279400" progId="Equation.3">
              <p:embed/>
            </p:oleObj>
          </a:graphicData>
        </a:graphic>
      </p:graphicFrame>
      <p:pic>
        <p:nvPicPr>
          <p:cNvPr id="40" name="Picture 6" descr="C:\Users\tomuz.COMPUTERGRAPHIK\Desktop\!PAPERS\2011 Analytical Sampling\Presentation\Images\integral2D_filter.png"/>
          <p:cNvPicPr>
            <a:picLocks noChangeAspect="1" noChangeArrowheads="1"/>
          </p:cNvPicPr>
          <p:nvPr/>
        </p:nvPicPr>
        <p:blipFill>
          <a:blip r:embed="rId5" cstate="print"/>
          <a:srcRect l="22222" t="20551" r="16667" b="10947"/>
          <a:stretch>
            <a:fillRect/>
          </a:stretch>
        </p:blipFill>
        <p:spPr bwMode="auto">
          <a:xfrm>
            <a:off x="2896707" y="1898838"/>
            <a:ext cx="627098" cy="570089"/>
          </a:xfrm>
          <a:prstGeom prst="rect">
            <a:avLst/>
          </a:prstGeom>
          <a:noFill/>
        </p:spPr>
      </p:pic>
      <p:pic>
        <p:nvPicPr>
          <p:cNvPr id="42" name="Picture 7" descr="C:\Users\tomuz.COMPUTERGRAPHIK\Desktop\!PAPERS\2011 Analytical Sampling\Presentation\Images\integral2D_data.png"/>
          <p:cNvPicPr>
            <a:picLocks noChangeAspect="1" noChangeArrowheads="1"/>
          </p:cNvPicPr>
          <p:nvPr/>
        </p:nvPicPr>
        <p:blipFill>
          <a:blip r:embed="rId6" cstate="print"/>
          <a:srcRect/>
          <a:stretch>
            <a:fillRect/>
          </a:stretch>
        </p:blipFill>
        <p:spPr bwMode="auto">
          <a:xfrm>
            <a:off x="1733027" y="1902833"/>
            <a:ext cx="522582" cy="521537"/>
          </a:xfrm>
          <a:prstGeom prst="rect">
            <a:avLst/>
          </a:prstGeom>
          <a:noFill/>
          <a:effectLst>
            <a:softEdge rad="31750"/>
          </a:effectLst>
        </p:spPr>
      </p:pic>
      <p:graphicFrame>
        <p:nvGraphicFramePr>
          <p:cNvPr id="44" name="Object 43"/>
          <p:cNvGraphicFramePr>
            <a:graphicFrameLocks noChangeAspect="1"/>
          </p:cNvGraphicFramePr>
          <p:nvPr/>
        </p:nvGraphicFramePr>
        <p:xfrm>
          <a:off x="196850" y="4556125"/>
          <a:ext cx="5432425" cy="765175"/>
        </p:xfrm>
        <a:graphic>
          <a:graphicData uri="http://schemas.openxmlformats.org/presentationml/2006/ole">
            <p:oleObj spid="_x0000_s27787" name="Equation" r:id="rId7" imgW="1981200" imgH="279400" progId="Equation.3">
              <p:embed/>
            </p:oleObj>
          </a:graphicData>
        </a:graphic>
      </p:graphicFrame>
      <p:pic>
        <p:nvPicPr>
          <p:cNvPr id="45" name="Picture 6" descr="C:\Users\tomuz.COMPUTERGRAPHIK\Desktop\!PAPERS\2011 Analytical Sampling\Presentation\Images\integral2D_filter.png"/>
          <p:cNvPicPr>
            <a:picLocks noChangeAspect="1" noChangeArrowheads="1"/>
          </p:cNvPicPr>
          <p:nvPr/>
        </p:nvPicPr>
        <p:blipFill>
          <a:blip r:embed="rId5" cstate="print"/>
          <a:srcRect l="22222" t="20551" r="16667" b="10947"/>
          <a:stretch>
            <a:fillRect/>
          </a:stretch>
        </p:blipFill>
        <p:spPr bwMode="auto">
          <a:xfrm>
            <a:off x="2962680" y="4623398"/>
            <a:ext cx="627098" cy="570089"/>
          </a:xfrm>
          <a:prstGeom prst="rect">
            <a:avLst/>
          </a:prstGeom>
          <a:noFill/>
        </p:spPr>
      </p:pic>
      <p:pic>
        <p:nvPicPr>
          <p:cNvPr id="46" name="Picture 7" descr="C:\Users\tomuz.COMPUTERGRAPHIK\Desktop\!PAPERS\2011 Analytical Sampling\Presentation\Images\integral2D_data.png"/>
          <p:cNvPicPr>
            <a:picLocks noChangeAspect="1" noChangeArrowheads="1"/>
          </p:cNvPicPr>
          <p:nvPr/>
        </p:nvPicPr>
        <p:blipFill>
          <a:blip r:embed="rId6" cstate="print"/>
          <a:srcRect/>
          <a:stretch>
            <a:fillRect/>
          </a:stretch>
        </p:blipFill>
        <p:spPr bwMode="auto">
          <a:xfrm>
            <a:off x="1737081" y="4627393"/>
            <a:ext cx="522582" cy="521537"/>
          </a:xfrm>
          <a:prstGeom prst="rect">
            <a:avLst/>
          </a:prstGeom>
          <a:noFill/>
          <a:effectLst>
            <a:softEdge rad="31750"/>
          </a:effectLst>
        </p:spPr>
      </p:pic>
      <p:pic>
        <p:nvPicPr>
          <p:cNvPr id="47" name="Picture 6"/>
          <p:cNvPicPr>
            <a:picLocks noChangeAspect="1" noChangeArrowheads="1"/>
          </p:cNvPicPr>
          <p:nvPr/>
        </p:nvPicPr>
        <p:blipFill>
          <a:blip r:embed="rId8" cstate="print"/>
          <a:srcRect/>
          <a:stretch>
            <a:fillRect/>
          </a:stretch>
        </p:blipFill>
        <p:spPr bwMode="auto">
          <a:xfrm>
            <a:off x="3561526" y="2612619"/>
            <a:ext cx="5474970" cy="514350"/>
          </a:xfrm>
          <a:prstGeom prst="rect">
            <a:avLst/>
          </a:prstGeom>
          <a:noFill/>
          <a:ln w="9525">
            <a:noFill/>
            <a:miter lim="800000"/>
            <a:headEnd/>
            <a:tailEnd/>
          </a:ln>
        </p:spPr>
      </p:pic>
      <p:pic>
        <p:nvPicPr>
          <p:cNvPr id="48" name="Picture 7"/>
          <p:cNvPicPr>
            <a:picLocks noChangeAspect="1" noChangeArrowheads="1"/>
          </p:cNvPicPr>
          <p:nvPr/>
        </p:nvPicPr>
        <p:blipFill>
          <a:blip r:embed="rId9" cstate="print"/>
          <a:srcRect/>
          <a:stretch>
            <a:fillRect/>
          </a:stretch>
        </p:blipFill>
        <p:spPr bwMode="auto">
          <a:xfrm>
            <a:off x="2699792" y="5249098"/>
            <a:ext cx="6366510" cy="537210"/>
          </a:xfrm>
          <a:prstGeom prst="rect">
            <a:avLst/>
          </a:prstGeom>
          <a:noFill/>
          <a:ln w="9525">
            <a:noFill/>
            <a:miter lim="800000"/>
            <a:headEnd/>
            <a:tailEnd/>
          </a:ln>
        </p:spPr>
      </p:pic>
      <p:pic>
        <p:nvPicPr>
          <p:cNvPr id="51" name="Picture 8" descr="C:\Users\tomuz.COMPUTERGRAPHIK\Desktop\!PAPERS\2011 Analytical Sampling\Presentation\Images\intersection2D_sector.png"/>
          <p:cNvPicPr>
            <a:picLocks noChangeAspect="1" noChangeArrowheads="1"/>
          </p:cNvPicPr>
          <p:nvPr/>
        </p:nvPicPr>
        <p:blipFill>
          <a:blip r:embed="rId10" cstate="print"/>
          <a:srcRect/>
          <a:stretch>
            <a:fillRect/>
          </a:stretch>
        </p:blipFill>
        <p:spPr bwMode="auto">
          <a:xfrm>
            <a:off x="1215430" y="2550905"/>
            <a:ext cx="476250" cy="614839"/>
          </a:xfrm>
          <a:prstGeom prst="rect">
            <a:avLst/>
          </a:prstGeom>
          <a:noFill/>
        </p:spPr>
      </p:pic>
      <p:pic>
        <p:nvPicPr>
          <p:cNvPr id="52" name="Picture 9" descr="C:\Users\tomuz.COMPUTERGRAPHIK\Desktop\!PAPERS\2011 Analytical Sampling\Presentation\Images\intersection2D_segment.png"/>
          <p:cNvPicPr>
            <a:picLocks noChangeAspect="1" noChangeArrowheads="1"/>
          </p:cNvPicPr>
          <p:nvPr/>
        </p:nvPicPr>
        <p:blipFill>
          <a:blip r:embed="rId11" cstate="print"/>
          <a:srcRect/>
          <a:stretch>
            <a:fillRect/>
          </a:stretch>
        </p:blipFill>
        <p:spPr bwMode="auto">
          <a:xfrm>
            <a:off x="1115616" y="5264212"/>
            <a:ext cx="476250" cy="628174"/>
          </a:xfrm>
          <a:prstGeom prst="rect">
            <a:avLst/>
          </a:prstGeom>
          <a:noFill/>
        </p:spPr>
      </p:pic>
      <p:pic>
        <p:nvPicPr>
          <p:cNvPr id="27654" name="Picture 6" descr="C:\Users\tomuz.COMPUTERGRAPHIK\Desktop\!PAPERS\2011 Analytical Sampling\Presentation\Images\intersection2D_sector_annotated.png"/>
          <p:cNvPicPr>
            <a:picLocks noChangeAspect="1" noChangeArrowheads="1"/>
          </p:cNvPicPr>
          <p:nvPr/>
        </p:nvPicPr>
        <p:blipFill>
          <a:blip r:embed="rId12" cstate="print"/>
          <a:srcRect/>
          <a:stretch>
            <a:fillRect/>
          </a:stretch>
        </p:blipFill>
        <p:spPr bwMode="auto">
          <a:xfrm>
            <a:off x="7385191" y="908720"/>
            <a:ext cx="1723313" cy="1714739"/>
          </a:xfrm>
          <a:prstGeom prst="rect">
            <a:avLst/>
          </a:prstGeom>
          <a:noFill/>
        </p:spPr>
      </p:pic>
      <p:pic>
        <p:nvPicPr>
          <p:cNvPr id="27655" name="Picture 7" descr="C:\Users\tomuz.COMPUTERGRAPHIK\Desktop\!PAPERS\2011 Analytical Sampling\Presentation\Images\intersection2D_segment_annotated.png"/>
          <p:cNvPicPr>
            <a:picLocks noChangeAspect="1" noChangeArrowheads="1"/>
          </p:cNvPicPr>
          <p:nvPr/>
        </p:nvPicPr>
        <p:blipFill>
          <a:blip r:embed="rId13" cstate="print"/>
          <a:srcRect/>
          <a:stretch>
            <a:fillRect/>
          </a:stretch>
        </p:blipFill>
        <p:spPr bwMode="auto">
          <a:xfrm>
            <a:off x="7380312" y="3465316"/>
            <a:ext cx="1691876" cy="169187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fade">
                                      <p:cBhvr>
                                        <p:cTn id="7" dur="1000"/>
                                        <p:tgtEl>
                                          <p:spTgt spid="27654"/>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10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10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27655"/>
                                        </p:tgtEl>
                                        <p:attrNameLst>
                                          <p:attrName>style.visibility</p:attrName>
                                        </p:attrNameLst>
                                      </p:cBhvr>
                                      <p:to>
                                        <p:strVal val="visible"/>
                                      </p:to>
                                    </p:set>
                                    <p:animEffect transition="in" filter="fade">
                                      <p:cBhvr>
                                        <p:cTn id="18" dur="10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C:\Users\tomuz.COMPUTERGRAPHIK\Desktop\!PAPERS\2011 Analytical Sampling\Presentation\Images\convolution2D_result_all.png"/>
          <p:cNvPicPr>
            <a:picLocks noChangeAspect="1" noChangeArrowheads="1"/>
          </p:cNvPicPr>
          <p:nvPr/>
        </p:nvPicPr>
        <p:blipFill>
          <a:blip r:embed="rId4" cstate="print"/>
          <a:srcRect/>
          <a:stretch>
            <a:fillRect/>
          </a:stretch>
        </p:blipFill>
        <p:spPr bwMode="auto">
          <a:xfrm>
            <a:off x="2555776" y="2420888"/>
            <a:ext cx="3810000" cy="3329940"/>
          </a:xfrm>
          <a:prstGeom prst="rect">
            <a:avLst/>
          </a:prstGeom>
          <a:noFill/>
        </p:spPr>
      </p:pic>
      <p:pic>
        <p:nvPicPr>
          <p:cNvPr id="28676" name="Picture 4" descr="C:\Users\tomuz.COMPUTERGRAPHIK\Desktop\!PAPERS\2011 Analytical Sampling\Presentation\Images\convolution2D_result_pixel.png"/>
          <p:cNvPicPr>
            <a:picLocks noChangeAspect="1" noChangeArrowheads="1"/>
          </p:cNvPicPr>
          <p:nvPr/>
        </p:nvPicPr>
        <p:blipFill>
          <a:blip r:embed="rId5" cstate="print"/>
          <a:srcRect/>
          <a:stretch>
            <a:fillRect/>
          </a:stretch>
        </p:blipFill>
        <p:spPr bwMode="auto">
          <a:xfrm>
            <a:off x="2555776" y="2420888"/>
            <a:ext cx="3810000" cy="3329940"/>
          </a:xfrm>
          <a:prstGeom prst="rect">
            <a:avLst/>
          </a:prstGeom>
          <a:noFill/>
        </p:spPr>
      </p:pic>
      <p:pic>
        <p:nvPicPr>
          <p:cNvPr id="21" name="Picture 4" descr="C:\Users\tomuz.COMPUTERGRAPHIK\Desktop\!PAPERS\2011 Analytical Sampling\Presentation\Images\convolution2D_result_pixel.png"/>
          <p:cNvPicPr>
            <a:picLocks noChangeAspect="1" noChangeArrowheads="1"/>
          </p:cNvPicPr>
          <p:nvPr/>
        </p:nvPicPr>
        <p:blipFill>
          <a:blip r:embed="rId5" cstate="print"/>
          <a:srcRect/>
          <a:stretch>
            <a:fillRect/>
          </a:stretch>
        </p:blipFill>
        <p:spPr bwMode="auto">
          <a:xfrm>
            <a:off x="2555776" y="2420888"/>
            <a:ext cx="3810000" cy="3329940"/>
          </a:xfrm>
          <a:prstGeom prst="rect">
            <a:avLst/>
          </a:prstGeom>
          <a:noFill/>
        </p:spPr>
      </p:pic>
      <p:pic>
        <p:nvPicPr>
          <p:cNvPr id="20" name="Picture 40" descr="C:\Users\Thomas\Desktop\!PAPERS\2011 Analytical Sampling\Presentation\Images\convolution2D_gri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96781" y="2995945"/>
            <a:ext cx="4995023" cy="3420000"/>
          </a:xfrm>
          <a:prstGeom prst="rect">
            <a:avLst/>
          </a:prstGeom>
          <a:noFill/>
          <a:extLst>
            <a:ext uri="{909E8E84-426E-40DD-AFC4-6F175D3DCCD1}">
              <a14:hiddenFill xmlns:a14="http://schemas.microsoft.com/office/drawing/2010/main" xmlns="">
                <a:solidFill>
                  <a:srgbClr val="FFFFFF"/>
                </a:solidFill>
              </a14:hiddenFill>
            </a:ext>
          </a:extLst>
        </p:spPr>
      </p:pic>
      <p:sp>
        <p:nvSpPr>
          <p:cNvPr id="11266" name="Footer Placeholder 4"/>
          <p:cNvSpPr>
            <a:spLocks noGrp="1"/>
          </p:cNvSpPr>
          <p:nvPr>
            <p:ph type="ftr" sz="quarter" idx="10"/>
          </p:nvPr>
        </p:nvSpPr>
        <p:spPr>
          <a:noFill/>
        </p:spPr>
        <p:txBody>
          <a:bodyPr/>
          <a:lstStyle/>
          <a:p>
            <a:r>
              <a:rPr lang="de-AT" smtClean="0"/>
              <a:t>Thomas Auzinger</a:t>
            </a:r>
            <a:endParaRPr lang="de-AT"/>
          </a:p>
        </p:txBody>
      </p:sp>
      <p:sp>
        <p:nvSpPr>
          <p:cNvPr id="11267" name="Slide Number Placeholder 5"/>
          <p:cNvSpPr>
            <a:spLocks noGrp="1"/>
          </p:cNvSpPr>
          <p:nvPr>
            <p:ph type="sldNum" sz="quarter" idx="11"/>
          </p:nvPr>
        </p:nvSpPr>
        <p:spPr>
          <a:noFill/>
        </p:spPr>
        <p:txBody>
          <a:bodyPr/>
          <a:lstStyle/>
          <a:p>
            <a:fld id="{57780178-8204-4BB7-875B-CF042DB4792D}" type="slidenum">
              <a:rPr lang="de-AT"/>
              <a:pPr/>
              <a:t>13</a:t>
            </a:fld>
            <a:endParaRPr lang="de-AT"/>
          </a:p>
        </p:txBody>
      </p:sp>
      <p:sp>
        <p:nvSpPr>
          <p:cNvPr id="11268" name="Rectangle 1"/>
          <p:cNvSpPr>
            <a:spLocks noGrp="1" noChangeArrowheads="1"/>
          </p:cNvSpPr>
          <p:nvPr>
            <p:ph type="title" idx="4294967295"/>
          </p:nvPr>
        </p:nvSpPr>
        <p:spPr>
          <a:xfrm>
            <a:off x="468313" y="44450"/>
            <a:ext cx="7761287" cy="7572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Analytic Sampling in 2D</a:t>
            </a:r>
          </a:p>
        </p:txBody>
      </p:sp>
      <p:sp>
        <p:nvSpPr>
          <p:cNvPr id="11269" name="Rectangle 2"/>
          <p:cNvSpPr>
            <a:spLocks noGrp="1" noChangeArrowheads="1"/>
          </p:cNvSpPr>
          <p:nvPr>
            <p:ph type="body" idx="4294967295"/>
          </p:nvPr>
        </p:nvSpPr>
        <p:spPr>
          <a:xfrm>
            <a:off x="179512" y="908720"/>
            <a:ext cx="8847013" cy="576734"/>
          </a:xfrm>
        </p:spPr>
        <p:txBody>
          <a:bodyPr/>
          <a:lstStyle/>
          <a:p>
            <a:pPr eaLnBrk="1" hangingPunct="1">
              <a:spcBef>
                <a:spcPts val="700"/>
              </a:spcBef>
              <a:buSzPct val="74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Filter convolution:</a:t>
            </a:r>
          </a:p>
        </p:txBody>
      </p:sp>
      <p:sp>
        <p:nvSpPr>
          <p:cNvPr id="50" name="TextBox 49"/>
          <p:cNvSpPr txBox="1"/>
          <p:nvPr/>
        </p:nvSpPr>
        <p:spPr>
          <a:xfrm>
            <a:off x="3547706" y="5373216"/>
            <a:ext cx="1826141" cy="369332"/>
          </a:xfrm>
          <a:prstGeom prst="rect">
            <a:avLst/>
          </a:prstGeom>
          <a:noFill/>
        </p:spPr>
        <p:txBody>
          <a:bodyPr wrap="none" rtlCol="0">
            <a:spAutoFit/>
          </a:bodyPr>
          <a:lstStyle/>
          <a:p>
            <a:r>
              <a:rPr lang="de-AT" dirty="0" smtClean="0">
                <a:solidFill>
                  <a:schemeClr val="tx1"/>
                </a:solidFill>
              </a:rPr>
              <a:t>Sample location</a:t>
            </a:r>
            <a:endParaRPr lang="de-AT" dirty="0">
              <a:solidFill>
                <a:schemeClr val="tx1"/>
              </a:solidFill>
            </a:endParaRPr>
          </a:p>
        </p:txBody>
      </p:sp>
      <p:graphicFrame>
        <p:nvGraphicFramePr>
          <p:cNvPr id="29" name="Object 28"/>
          <p:cNvGraphicFramePr>
            <a:graphicFrameLocks noChangeAspect="1"/>
          </p:cNvGraphicFramePr>
          <p:nvPr/>
        </p:nvGraphicFramePr>
        <p:xfrm>
          <a:off x="306388" y="1557338"/>
          <a:ext cx="5327650" cy="765175"/>
        </p:xfrm>
        <a:graphic>
          <a:graphicData uri="http://schemas.openxmlformats.org/presentationml/2006/ole">
            <p:oleObj spid="_x0000_s28749" name="Equation" r:id="rId7" imgW="1943100" imgH="279400" progId="Equation.3">
              <p:embed/>
            </p:oleObj>
          </a:graphicData>
        </a:graphic>
      </p:graphicFrame>
      <p:pic>
        <p:nvPicPr>
          <p:cNvPr id="31" name="Picture 6" descr="C:\Users\tomuz.COMPUTERGRAPHIK\Desktop\!PAPERS\2011 Analytical Sampling\Presentation\Images\integral2D_filter.png"/>
          <p:cNvPicPr>
            <a:picLocks noChangeAspect="1" noChangeArrowheads="1"/>
          </p:cNvPicPr>
          <p:nvPr/>
        </p:nvPicPr>
        <p:blipFill>
          <a:blip r:embed="rId8" cstate="print"/>
          <a:srcRect l="22222" t="20551" r="16667" b="10947"/>
          <a:stretch>
            <a:fillRect/>
          </a:stretch>
        </p:blipFill>
        <p:spPr bwMode="auto">
          <a:xfrm>
            <a:off x="2959461" y="1624259"/>
            <a:ext cx="627098" cy="570089"/>
          </a:xfrm>
          <a:prstGeom prst="rect">
            <a:avLst/>
          </a:prstGeom>
          <a:noFill/>
        </p:spPr>
      </p:pic>
      <p:pic>
        <p:nvPicPr>
          <p:cNvPr id="37" name="Picture 7" descr="C:\Users\tomuz.COMPUTERGRAPHIK\Desktop\!PAPERS\2011 Analytical Sampling\Presentation\Images\integral2D_data.png"/>
          <p:cNvPicPr>
            <a:picLocks noChangeAspect="1" noChangeArrowheads="1"/>
          </p:cNvPicPr>
          <p:nvPr/>
        </p:nvPicPr>
        <p:blipFill>
          <a:blip r:embed="rId9" cstate="print"/>
          <a:srcRect/>
          <a:stretch>
            <a:fillRect/>
          </a:stretch>
        </p:blipFill>
        <p:spPr bwMode="auto">
          <a:xfrm>
            <a:off x="1793975" y="1628254"/>
            <a:ext cx="522582" cy="521537"/>
          </a:xfrm>
          <a:prstGeom prst="rect">
            <a:avLst/>
          </a:prstGeom>
          <a:noFill/>
          <a:effectLst>
            <a:softEdge rad="31750"/>
          </a:effectLst>
        </p:spPr>
      </p:pic>
      <p:pic>
        <p:nvPicPr>
          <p:cNvPr id="39" name="Picture 6" descr="C:\Users\tomuz.COMPUTERGRAPHIK\Desktop\!PAPERS\2011 Analytical Sampling\Presentation\Images\intersection2D_domains.png"/>
          <p:cNvPicPr>
            <a:picLocks noChangeAspect="1" noChangeArrowheads="1"/>
          </p:cNvPicPr>
          <p:nvPr/>
        </p:nvPicPr>
        <p:blipFill>
          <a:blip r:embed="rId10" cstate="print"/>
          <a:srcRect/>
          <a:stretch>
            <a:fillRect/>
          </a:stretch>
        </p:blipFill>
        <p:spPr bwMode="auto">
          <a:xfrm>
            <a:off x="1100502" y="2257763"/>
            <a:ext cx="792088" cy="792880"/>
          </a:xfrm>
          <a:prstGeom prst="rect">
            <a:avLst/>
          </a:prstGeom>
          <a:noFill/>
        </p:spPr>
      </p:pic>
      <p:pic>
        <p:nvPicPr>
          <p:cNvPr id="28678" name="Picture 6" descr="C:\Users\tomuz.COMPUTERGRAPHIK\Desktop\!PAPERS\2011 Analytical Sampling\Presentation\Images\integral2D_result.png"/>
          <p:cNvPicPr>
            <a:picLocks noChangeAspect="1" noChangeArrowheads="1"/>
          </p:cNvPicPr>
          <p:nvPr/>
        </p:nvPicPr>
        <p:blipFill>
          <a:blip r:embed="rId11" cstate="print"/>
          <a:srcRect/>
          <a:stretch>
            <a:fillRect/>
          </a:stretch>
        </p:blipFill>
        <p:spPr bwMode="auto">
          <a:xfrm>
            <a:off x="5679926" y="1647909"/>
            <a:ext cx="476250" cy="475298"/>
          </a:xfrm>
          <a:prstGeom prst="rect">
            <a:avLst/>
          </a:prstGeom>
          <a:noFill/>
        </p:spPr>
      </p:pic>
      <p:sp>
        <p:nvSpPr>
          <p:cNvPr id="41" name="TextBox 40"/>
          <p:cNvSpPr txBox="1"/>
          <p:nvPr/>
        </p:nvSpPr>
        <p:spPr>
          <a:xfrm>
            <a:off x="3470762" y="5373216"/>
            <a:ext cx="1980029" cy="369332"/>
          </a:xfrm>
          <a:prstGeom prst="rect">
            <a:avLst/>
          </a:prstGeom>
          <a:noFill/>
        </p:spPr>
        <p:txBody>
          <a:bodyPr wrap="none" rtlCol="0">
            <a:spAutoFit/>
          </a:bodyPr>
          <a:lstStyle/>
          <a:p>
            <a:r>
              <a:rPr lang="de-AT" dirty="0" smtClean="0">
                <a:solidFill>
                  <a:schemeClr val="tx1"/>
                </a:solidFill>
              </a:rPr>
              <a:t>Mesh data &amp; filter</a:t>
            </a:r>
            <a:endParaRPr lang="de-AT"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fade">
                                      <p:cBhvr>
                                        <p:cTn id="7" dur="1000"/>
                                        <p:tgtEl>
                                          <p:spTgt spid="28676"/>
                                        </p:tgtEl>
                                      </p:cBhvr>
                                    </p:animEffect>
                                  </p:childTnLst>
                                </p:cTn>
                              </p:par>
                              <p:par>
                                <p:cTn id="8" presetID="10" presetClass="entr" presetSubtype="0" fill="hold" nodeType="withEffect">
                                  <p:stCondLst>
                                    <p:cond delay="0"/>
                                  </p:stCondLst>
                                  <p:childTnLst>
                                    <p:set>
                                      <p:cBhvr>
                                        <p:cTn id="9" dur="1" fill="hold">
                                          <p:stCondLst>
                                            <p:cond delay="0"/>
                                          </p:stCondLst>
                                        </p:cTn>
                                        <p:tgtEl>
                                          <p:spTgt spid="28678"/>
                                        </p:tgtEl>
                                        <p:attrNameLst>
                                          <p:attrName>style.visibility</p:attrName>
                                        </p:attrNameLst>
                                      </p:cBhvr>
                                      <p:to>
                                        <p:strVal val="visible"/>
                                      </p:to>
                                    </p:set>
                                    <p:animEffect transition="in" filter="fade">
                                      <p:cBhvr>
                                        <p:cTn id="10" dur="1000"/>
                                        <p:tgtEl>
                                          <p:spTgt spid="28678"/>
                                        </p:tgtEl>
                                      </p:cBhvr>
                                    </p:animEffect>
                                  </p:childTnLst>
                                </p:cTn>
                              </p:par>
                              <p:par>
                                <p:cTn id="11" presetID="10" presetClass="exit" presetSubtype="0" fill="hold" grpId="0" nodeType="withEffect">
                                  <p:stCondLst>
                                    <p:cond delay="0"/>
                                  </p:stCondLst>
                                  <p:childTnLst>
                                    <p:animEffect transition="out" filter="fade">
                                      <p:cBhvr>
                                        <p:cTn id="12" dur="500"/>
                                        <p:tgtEl>
                                          <p:spTgt spid="41"/>
                                        </p:tgtEl>
                                      </p:cBhvr>
                                    </p:animEffect>
                                    <p:set>
                                      <p:cBhvr>
                                        <p:cTn id="13" dur="1" fill="hold">
                                          <p:stCondLst>
                                            <p:cond delay="499"/>
                                          </p:stCondLst>
                                        </p:cTn>
                                        <p:tgtEl>
                                          <p:spTgt spid="41"/>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8" name="Picture 10" descr="C:\Users\tomuz.COMPUTERGRAPHIK\Desktop\!PAPERS\2011 Analytical Sampling\Presentation\Images\intersection3D_rays.png"/>
          <p:cNvPicPr>
            <a:picLocks noChangeAspect="1" noChangeArrowheads="1"/>
          </p:cNvPicPr>
          <p:nvPr/>
        </p:nvPicPr>
        <p:blipFill>
          <a:blip r:embed="rId4" cstate="print"/>
          <a:srcRect l="24555" r="17134"/>
          <a:stretch>
            <a:fillRect/>
          </a:stretch>
        </p:blipFill>
        <p:spPr bwMode="auto">
          <a:xfrm>
            <a:off x="3995936" y="3129050"/>
            <a:ext cx="1944216" cy="3334216"/>
          </a:xfrm>
          <a:prstGeom prst="rect">
            <a:avLst/>
          </a:prstGeom>
          <a:noFill/>
        </p:spPr>
      </p:pic>
      <p:pic>
        <p:nvPicPr>
          <p:cNvPr id="78852" name="Picture 4" descr="C:\Users\tomuz.COMPUTERGRAPHIK\Desktop\!PAPERS\2011 Analytical Sampling\Presentation\Images\integral3D_support.png"/>
          <p:cNvPicPr>
            <a:picLocks noChangeAspect="1" noChangeArrowheads="1"/>
          </p:cNvPicPr>
          <p:nvPr/>
        </p:nvPicPr>
        <p:blipFill>
          <a:blip r:embed="rId5" cstate="print"/>
          <a:srcRect/>
          <a:stretch>
            <a:fillRect/>
          </a:stretch>
        </p:blipFill>
        <p:spPr bwMode="auto">
          <a:xfrm>
            <a:off x="1271042" y="2000250"/>
            <a:ext cx="1428750" cy="1428750"/>
          </a:xfrm>
          <a:prstGeom prst="rect">
            <a:avLst/>
          </a:prstGeom>
          <a:noFill/>
        </p:spPr>
      </p:pic>
      <p:pic>
        <p:nvPicPr>
          <p:cNvPr id="78851" name="Picture 3" descr="C:\Users\tomuz.COMPUTERGRAPHIK\Desktop\!PAPERS\2011 Analytical Sampling\Presentation\Images\integral3D_tetrahedron.png"/>
          <p:cNvPicPr>
            <a:picLocks noChangeAspect="1" noChangeArrowheads="1"/>
          </p:cNvPicPr>
          <p:nvPr/>
        </p:nvPicPr>
        <p:blipFill>
          <a:blip r:embed="rId6" cstate="print"/>
          <a:srcRect/>
          <a:stretch>
            <a:fillRect/>
          </a:stretch>
        </p:blipFill>
        <p:spPr bwMode="auto">
          <a:xfrm>
            <a:off x="2351162" y="2000250"/>
            <a:ext cx="1428750" cy="1428750"/>
          </a:xfrm>
          <a:prstGeom prst="rect">
            <a:avLst/>
          </a:prstGeom>
          <a:noFill/>
        </p:spPr>
      </p:pic>
      <p:pic>
        <p:nvPicPr>
          <p:cNvPr id="78853" name="Picture 5" descr="C:\Users\tomuz.COMPUTERGRAPHIK\Desktop\!PAPERS\2011 Analytical Sampling\Presentation\Images\integral3D_data.png"/>
          <p:cNvPicPr>
            <a:picLocks noChangeAspect="1" noChangeArrowheads="1"/>
          </p:cNvPicPr>
          <p:nvPr/>
        </p:nvPicPr>
        <p:blipFill>
          <a:blip r:embed="rId7" cstate="print"/>
          <a:srcRect/>
          <a:stretch>
            <a:fillRect/>
          </a:stretch>
        </p:blipFill>
        <p:spPr bwMode="auto">
          <a:xfrm>
            <a:off x="2827412" y="1484784"/>
            <a:ext cx="952500" cy="1033463"/>
          </a:xfrm>
          <a:prstGeom prst="rect">
            <a:avLst/>
          </a:prstGeom>
          <a:noFill/>
        </p:spPr>
      </p:pic>
      <p:sp>
        <p:nvSpPr>
          <p:cNvPr id="11266" name="Footer Placeholder 4"/>
          <p:cNvSpPr>
            <a:spLocks noGrp="1"/>
          </p:cNvSpPr>
          <p:nvPr>
            <p:ph type="ftr" sz="quarter" idx="10"/>
          </p:nvPr>
        </p:nvSpPr>
        <p:spPr>
          <a:noFill/>
        </p:spPr>
        <p:txBody>
          <a:bodyPr/>
          <a:lstStyle/>
          <a:p>
            <a:r>
              <a:rPr lang="de-AT" smtClean="0"/>
              <a:t>Thomas Auzinger</a:t>
            </a:r>
            <a:endParaRPr lang="de-AT"/>
          </a:p>
        </p:txBody>
      </p:sp>
      <p:sp>
        <p:nvSpPr>
          <p:cNvPr id="11267" name="Slide Number Placeholder 5"/>
          <p:cNvSpPr>
            <a:spLocks noGrp="1"/>
          </p:cNvSpPr>
          <p:nvPr>
            <p:ph type="sldNum" sz="quarter" idx="11"/>
          </p:nvPr>
        </p:nvSpPr>
        <p:spPr>
          <a:noFill/>
        </p:spPr>
        <p:txBody>
          <a:bodyPr/>
          <a:lstStyle/>
          <a:p>
            <a:fld id="{57780178-8204-4BB7-875B-CF042DB4792D}" type="slidenum">
              <a:rPr lang="de-AT"/>
              <a:pPr/>
              <a:t>14</a:t>
            </a:fld>
            <a:endParaRPr lang="de-AT"/>
          </a:p>
        </p:txBody>
      </p:sp>
      <p:sp>
        <p:nvSpPr>
          <p:cNvPr id="11268" name="Rectangle 1"/>
          <p:cNvSpPr>
            <a:spLocks noGrp="1" noChangeArrowheads="1"/>
          </p:cNvSpPr>
          <p:nvPr>
            <p:ph type="title" idx="4294967295"/>
          </p:nvPr>
        </p:nvSpPr>
        <p:spPr>
          <a:xfrm>
            <a:off x="468313" y="44450"/>
            <a:ext cx="7761287" cy="7572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Analytic Sampling in 3D</a:t>
            </a:r>
          </a:p>
        </p:txBody>
      </p:sp>
      <p:sp>
        <p:nvSpPr>
          <p:cNvPr id="11269" name="Rectangle 2"/>
          <p:cNvSpPr>
            <a:spLocks noGrp="1" noChangeArrowheads="1"/>
          </p:cNvSpPr>
          <p:nvPr>
            <p:ph type="body" idx="4294967295"/>
          </p:nvPr>
        </p:nvSpPr>
        <p:spPr>
          <a:xfrm>
            <a:off x="179512" y="908720"/>
            <a:ext cx="8847013" cy="576734"/>
          </a:xfrm>
        </p:spPr>
        <p:txBody>
          <a:bodyPr/>
          <a:lstStyle/>
          <a:p>
            <a:pPr eaLnBrk="1" hangingPunct="1">
              <a:spcBef>
                <a:spcPts val="700"/>
              </a:spcBef>
              <a:buSzPct val="74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Filter convolution:</a:t>
            </a:r>
          </a:p>
        </p:txBody>
      </p:sp>
      <p:graphicFrame>
        <p:nvGraphicFramePr>
          <p:cNvPr id="32" name="Object 31"/>
          <p:cNvGraphicFramePr>
            <a:graphicFrameLocks noChangeAspect="1"/>
          </p:cNvGraphicFramePr>
          <p:nvPr/>
        </p:nvGraphicFramePr>
        <p:xfrm>
          <a:off x="611560" y="1412776"/>
          <a:ext cx="7543800" cy="1582738"/>
        </p:xfrm>
        <a:graphic>
          <a:graphicData uri="http://schemas.openxmlformats.org/presentationml/2006/ole">
            <p:oleObj spid="_x0000_s78916" name="Equation" r:id="rId8" imgW="1816100" imgH="381000" progId="Equation.3">
              <p:embed/>
            </p:oleObj>
          </a:graphicData>
        </a:graphic>
      </p:graphicFrame>
      <p:pic>
        <p:nvPicPr>
          <p:cNvPr id="78854" name="Picture 6" descr="C:\Users\tomuz.COMPUTERGRAPHIK\Desktop\!PAPERS\2011 Analytical Sampling\Presentation\Images\integral3D_filter.png"/>
          <p:cNvPicPr>
            <a:picLocks noChangeAspect="1" noChangeArrowheads="1"/>
          </p:cNvPicPr>
          <p:nvPr/>
        </p:nvPicPr>
        <p:blipFill>
          <a:blip r:embed="rId9" cstate="print"/>
          <a:srcRect/>
          <a:stretch>
            <a:fillRect/>
          </a:stretch>
        </p:blipFill>
        <p:spPr bwMode="auto">
          <a:xfrm>
            <a:off x="4602228" y="1507455"/>
            <a:ext cx="952500" cy="952500"/>
          </a:xfrm>
          <a:prstGeom prst="rect">
            <a:avLst/>
          </a:prstGeom>
          <a:noFill/>
        </p:spPr>
      </p:pic>
      <p:pic>
        <p:nvPicPr>
          <p:cNvPr id="78856" name="Picture 8" descr="C:\Users\tomuz.COMPUTERGRAPHIK\Desktop\!PAPERS\2011 Analytical Sampling\Presentation\Images\intersection3D_overlap.png"/>
          <p:cNvPicPr>
            <a:picLocks noChangeAspect="1" noChangeArrowheads="1"/>
          </p:cNvPicPr>
          <p:nvPr/>
        </p:nvPicPr>
        <p:blipFill>
          <a:blip r:embed="rId10" cstate="print"/>
          <a:srcRect r="8214"/>
          <a:stretch>
            <a:fillRect/>
          </a:stretch>
        </p:blipFill>
        <p:spPr bwMode="auto">
          <a:xfrm>
            <a:off x="107505" y="3129050"/>
            <a:ext cx="3672407" cy="3334216"/>
          </a:xfrm>
          <a:prstGeom prst="rect">
            <a:avLst/>
          </a:prstGeom>
          <a:noFill/>
        </p:spPr>
      </p:pic>
      <p:pic>
        <p:nvPicPr>
          <p:cNvPr id="78857" name="Picture 9" descr="C:\Users\tomuz.COMPUTERGRAPHIK\Desktop\!PAPERS\2011 Analytical Sampling\Presentation\Images\intersection3D_intersection.png"/>
          <p:cNvPicPr>
            <a:picLocks noChangeAspect="1" noChangeArrowheads="1"/>
          </p:cNvPicPr>
          <p:nvPr/>
        </p:nvPicPr>
        <p:blipFill>
          <a:blip r:embed="rId11" cstate="print"/>
          <a:srcRect l="23193" r="20655"/>
          <a:stretch>
            <a:fillRect/>
          </a:stretch>
        </p:blipFill>
        <p:spPr bwMode="auto">
          <a:xfrm>
            <a:off x="1547664" y="3129050"/>
            <a:ext cx="1872208" cy="3334216"/>
          </a:xfrm>
          <a:prstGeom prst="rect">
            <a:avLst/>
          </a:prstGeom>
          <a:noFill/>
        </p:spPr>
      </p:pic>
      <p:pic>
        <p:nvPicPr>
          <p:cNvPr id="78859" name="Picture 11" descr="C:\Users\tomuz.COMPUTERGRAPHIK\Desktop\!PAPERS\2011 Analytical Sampling\Presentation\Images\intersection3D_domains.png"/>
          <p:cNvPicPr>
            <a:picLocks noChangeAspect="1" noChangeArrowheads="1"/>
          </p:cNvPicPr>
          <p:nvPr/>
        </p:nvPicPr>
        <p:blipFill>
          <a:blip r:embed="rId12" cstate="print"/>
          <a:srcRect l="23756" r="655"/>
          <a:stretch>
            <a:fillRect/>
          </a:stretch>
        </p:blipFill>
        <p:spPr bwMode="auto">
          <a:xfrm>
            <a:off x="6372200" y="3129050"/>
            <a:ext cx="2520280" cy="3334216"/>
          </a:xfrm>
          <a:prstGeom prst="rect">
            <a:avLst/>
          </a:prstGeom>
          <a:noFill/>
        </p:spPr>
      </p:pic>
      <p:pic>
        <p:nvPicPr>
          <p:cNvPr id="78861" name="Picture 13" descr="C:\Users\tomuz.COMPUTERGRAPHIK\Desktop\!PAPERS\2011 Analytical Sampling\Presentation\Images\intersection3D_domains_explosion3.png"/>
          <p:cNvPicPr>
            <a:picLocks noChangeAspect="1" noChangeArrowheads="1"/>
          </p:cNvPicPr>
          <p:nvPr/>
        </p:nvPicPr>
        <p:blipFill>
          <a:blip r:embed="rId13" cstate="print"/>
          <a:srcRect/>
          <a:stretch>
            <a:fillRect/>
          </a:stretch>
        </p:blipFill>
        <p:spPr bwMode="auto">
          <a:xfrm>
            <a:off x="5558264" y="3129050"/>
            <a:ext cx="3334216" cy="3334216"/>
          </a:xfrm>
          <a:prstGeom prst="rect">
            <a:avLst/>
          </a:prstGeom>
          <a:noFill/>
        </p:spPr>
      </p:pic>
      <p:pic>
        <p:nvPicPr>
          <p:cNvPr id="78862" name="Picture 14" descr="C:\Users\tomuz.COMPUTERGRAPHIK\Desktop\!PAPERS\2011 Analytical Sampling\Presentation\Images\intersection3D_domains_explosion0.png"/>
          <p:cNvPicPr>
            <a:picLocks noChangeAspect="1" noChangeArrowheads="1"/>
          </p:cNvPicPr>
          <p:nvPr/>
        </p:nvPicPr>
        <p:blipFill>
          <a:blip r:embed="rId14" cstate="print"/>
          <a:srcRect/>
          <a:stretch>
            <a:fillRect/>
          </a:stretch>
        </p:blipFill>
        <p:spPr bwMode="auto">
          <a:xfrm>
            <a:off x="5558264" y="3129050"/>
            <a:ext cx="3334216" cy="3334216"/>
          </a:xfrm>
          <a:prstGeom prst="rect">
            <a:avLst/>
          </a:prstGeom>
          <a:noFill/>
        </p:spPr>
      </p:pic>
      <p:pic>
        <p:nvPicPr>
          <p:cNvPr id="78863" name="Picture 15" descr="C:\Users\tomuz.COMPUTERGRAPHIK\Desktop\!PAPERS\2011 Analytical Sampling\Presentation\Images\intersection3D_domains_explosion1.png"/>
          <p:cNvPicPr>
            <a:picLocks noChangeAspect="1" noChangeArrowheads="1"/>
          </p:cNvPicPr>
          <p:nvPr/>
        </p:nvPicPr>
        <p:blipFill>
          <a:blip r:embed="rId15" cstate="print"/>
          <a:srcRect/>
          <a:stretch>
            <a:fillRect/>
          </a:stretch>
        </p:blipFill>
        <p:spPr bwMode="auto">
          <a:xfrm>
            <a:off x="5558264" y="3129050"/>
            <a:ext cx="3334216" cy="3334216"/>
          </a:xfrm>
          <a:prstGeom prst="rect">
            <a:avLst/>
          </a:prstGeom>
          <a:noFill/>
        </p:spPr>
      </p:pic>
      <p:pic>
        <p:nvPicPr>
          <p:cNvPr id="78864" name="Picture 16" descr="C:\Users\tomuz.COMPUTERGRAPHIK\Desktop\!PAPERS\2011 Analytical Sampling\Presentation\Images\intersection3D_domains_explosion2.png"/>
          <p:cNvPicPr>
            <a:picLocks noChangeAspect="1" noChangeArrowheads="1"/>
          </p:cNvPicPr>
          <p:nvPr/>
        </p:nvPicPr>
        <p:blipFill>
          <a:blip r:embed="rId16" cstate="print"/>
          <a:srcRect/>
          <a:stretch>
            <a:fillRect/>
          </a:stretch>
        </p:blipFill>
        <p:spPr bwMode="auto">
          <a:xfrm>
            <a:off x="5558264" y="3129050"/>
            <a:ext cx="3334216" cy="3334216"/>
          </a:xfrm>
          <a:prstGeom prst="rect">
            <a:avLst/>
          </a:prstGeom>
          <a:noFill/>
        </p:spPr>
      </p:pic>
      <p:sp>
        <p:nvSpPr>
          <p:cNvPr id="41" name="Right Arrow 40"/>
          <p:cNvSpPr/>
          <p:nvPr/>
        </p:nvSpPr>
        <p:spPr bwMode="auto">
          <a:xfrm>
            <a:off x="3419872" y="4581128"/>
            <a:ext cx="504056" cy="28803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de-AT" sz="1800" b="0" i="0" u="none" strike="noStrike" cap="none" normalizeH="0" baseline="0" smtClean="0">
              <a:ln>
                <a:noFill/>
              </a:ln>
              <a:solidFill>
                <a:schemeClr val="bg1"/>
              </a:solidFill>
              <a:effectLst/>
              <a:latin typeface="Arial" charset="0"/>
            </a:endParaRPr>
          </a:p>
        </p:txBody>
      </p:sp>
      <p:sp>
        <p:nvSpPr>
          <p:cNvPr id="42" name="Right Arrow 41"/>
          <p:cNvSpPr/>
          <p:nvPr/>
        </p:nvSpPr>
        <p:spPr bwMode="auto">
          <a:xfrm>
            <a:off x="5796136" y="4581128"/>
            <a:ext cx="504056" cy="28803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de-AT" sz="1800" b="0" i="0" u="none" strike="noStrike" cap="none" normalizeH="0" baseline="0" smtClean="0">
              <a:ln>
                <a:noFill/>
              </a:ln>
              <a:solidFill>
                <a:schemeClr val="bg1"/>
              </a:solidFill>
              <a:effectLst/>
              <a:latin typeface="Arial" charset="0"/>
            </a:endParaRPr>
          </a:p>
        </p:txBody>
      </p:sp>
      <p:sp>
        <p:nvSpPr>
          <p:cNvPr id="43" name="Rectangle 2"/>
          <p:cNvSpPr>
            <a:spLocks noGrp="1" noChangeArrowheads="1"/>
          </p:cNvSpPr>
          <p:nvPr>
            <p:ph type="body" idx="4294967295"/>
          </p:nvPr>
        </p:nvSpPr>
        <p:spPr>
          <a:xfrm>
            <a:off x="179512" y="3212306"/>
            <a:ext cx="2664295" cy="576734"/>
          </a:xfrm>
        </p:spPr>
        <p:txBody>
          <a:bodyPr/>
          <a:lstStyle/>
          <a:p>
            <a:pPr eaLnBrk="1" hangingPunct="1">
              <a:spcBef>
                <a:spcPts val="700"/>
              </a:spcBef>
              <a:buSzPct val="74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Decomposition:</a:t>
            </a:r>
          </a:p>
        </p:txBody>
      </p:sp>
      <p:sp>
        <p:nvSpPr>
          <p:cNvPr id="49" name="Right Arrow 48"/>
          <p:cNvSpPr/>
          <p:nvPr/>
        </p:nvSpPr>
        <p:spPr bwMode="auto">
          <a:xfrm>
            <a:off x="4021016" y="4459783"/>
            <a:ext cx="936104" cy="534916"/>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de-AT" sz="1800" b="0" i="0" u="none" strike="noStrike" cap="none" normalizeH="0" baseline="0" smtClean="0">
              <a:ln>
                <a:noFill/>
              </a:ln>
              <a:solidFill>
                <a:schemeClr val="bg1"/>
              </a:solidFill>
              <a:effectLst/>
              <a:latin typeface="Arial" charset="0"/>
            </a:endParaRPr>
          </a:p>
        </p:txBody>
      </p:sp>
      <p:sp>
        <p:nvSpPr>
          <p:cNvPr id="53" name="TextBox 52"/>
          <p:cNvSpPr txBox="1"/>
          <p:nvPr/>
        </p:nvSpPr>
        <p:spPr>
          <a:xfrm>
            <a:off x="1331640" y="5579948"/>
            <a:ext cx="2185214" cy="369332"/>
          </a:xfrm>
          <a:prstGeom prst="rect">
            <a:avLst/>
          </a:prstGeom>
          <a:noFill/>
        </p:spPr>
        <p:txBody>
          <a:bodyPr wrap="none" rtlCol="0">
            <a:spAutoFit/>
          </a:bodyPr>
          <a:lstStyle/>
          <a:p>
            <a:r>
              <a:rPr lang="de-AT" dirty="0" smtClean="0">
                <a:solidFill>
                  <a:schemeClr val="tx1"/>
                </a:solidFill>
              </a:rPr>
              <a:t>Intersection volume</a:t>
            </a:r>
            <a:endParaRPr lang="de-AT" dirty="0">
              <a:solidFill>
                <a:schemeClr val="tx1"/>
              </a:solidFill>
            </a:endParaRPr>
          </a:p>
        </p:txBody>
      </p:sp>
      <p:sp>
        <p:nvSpPr>
          <p:cNvPr id="54" name="TextBox 53"/>
          <p:cNvSpPr txBox="1"/>
          <p:nvPr/>
        </p:nvSpPr>
        <p:spPr>
          <a:xfrm>
            <a:off x="4174071" y="5579948"/>
            <a:ext cx="1364476" cy="369332"/>
          </a:xfrm>
          <a:prstGeom prst="rect">
            <a:avLst/>
          </a:prstGeom>
          <a:noFill/>
        </p:spPr>
        <p:txBody>
          <a:bodyPr wrap="none" rtlCol="0">
            <a:spAutoFit/>
          </a:bodyPr>
          <a:lstStyle/>
          <a:p>
            <a:r>
              <a:rPr lang="de-AT" dirty="0" smtClean="0">
                <a:solidFill>
                  <a:schemeClr val="tx1"/>
                </a:solidFill>
              </a:rPr>
              <a:t>Subdivision</a:t>
            </a:r>
            <a:endParaRPr lang="de-AT" dirty="0">
              <a:solidFill>
                <a:schemeClr val="tx1"/>
              </a:solidFill>
            </a:endParaRPr>
          </a:p>
        </p:txBody>
      </p:sp>
      <p:sp>
        <p:nvSpPr>
          <p:cNvPr id="55" name="TextBox 54"/>
          <p:cNvSpPr txBox="1"/>
          <p:nvPr/>
        </p:nvSpPr>
        <p:spPr>
          <a:xfrm>
            <a:off x="6177562" y="5570656"/>
            <a:ext cx="2210862" cy="369332"/>
          </a:xfrm>
          <a:prstGeom prst="rect">
            <a:avLst/>
          </a:prstGeom>
          <a:noFill/>
        </p:spPr>
        <p:txBody>
          <a:bodyPr wrap="none" rtlCol="0">
            <a:spAutoFit/>
          </a:bodyPr>
          <a:lstStyle/>
          <a:p>
            <a:r>
              <a:rPr lang="de-AT" dirty="0" smtClean="0">
                <a:solidFill>
                  <a:schemeClr val="tx1"/>
                </a:solidFill>
              </a:rPr>
              <a:t>Integration domains</a:t>
            </a:r>
            <a:endParaRPr lang="de-AT" dirty="0">
              <a:solidFill>
                <a:schemeClr val="tx1"/>
              </a:solidFill>
            </a:endParaRPr>
          </a:p>
        </p:txBody>
      </p:sp>
      <p:sp>
        <p:nvSpPr>
          <p:cNvPr id="56" name="Donut 55"/>
          <p:cNvSpPr/>
          <p:nvPr/>
        </p:nvSpPr>
        <p:spPr bwMode="auto">
          <a:xfrm>
            <a:off x="1619672" y="2204864"/>
            <a:ext cx="1872208" cy="1008112"/>
          </a:xfrm>
          <a:prstGeom prst="donut">
            <a:avLst>
              <a:gd name="adj" fmla="val 69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de-AT" sz="1800" b="0" i="0" u="none" strike="noStrike" cap="none" normalizeH="0" baseline="0" smtClean="0">
              <a:ln>
                <a:noFill/>
              </a:ln>
              <a:solidFill>
                <a:schemeClr val="bg1"/>
              </a:solidFill>
              <a:effectLst/>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8856"/>
                                        </p:tgtEl>
                                        <p:attrNameLst>
                                          <p:attrName>style.visibility</p:attrName>
                                        </p:attrNameLst>
                                      </p:cBhvr>
                                      <p:to>
                                        <p:strVal val="visible"/>
                                      </p:to>
                                    </p:set>
                                    <p:animEffect transition="in" filter="fade">
                                      <p:cBhvr>
                                        <p:cTn id="10" dur="1000"/>
                                        <p:tgtEl>
                                          <p:spTgt spid="788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8857"/>
                                        </p:tgtEl>
                                        <p:attrNameLst>
                                          <p:attrName>style.visibility</p:attrName>
                                        </p:attrNameLst>
                                      </p:cBhvr>
                                      <p:to>
                                        <p:strVal val="visible"/>
                                      </p:to>
                                    </p:set>
                                    <p:animEffect transition="in" filter="fade">
                                      <p:cBhvr>
                                        <p:cTn id="18" dur="1000"/>
                                        <p:tgtEl>
                                          <p:spTgt spid="7885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childTnLst>
                                </p:cTn>
                              </p:par>
                              <p:par>
                                <p:cTn id="22" presetID="10" presetClass="exit" presetSubtype="0" fill="hold" nodeType="withEffect">
                                  <p:stCondLst>
                                    <p:cond delay="0"/>
                                  </p:stCondLst>
                                  <p:childTnLst>
                                    <p:animEffect transition="out" filter="fade">
                                      <p:cBhvr>
                                        <p:cTn id="23" dur="500"/>
                                        <p:tgtEl>
                                          <p:spTgt spid="78856"/>
                                        </p:tgtEl>
                                      </p:cBhvr>
                                    </p:animEffect>
                                    <p:set>
                                      <p:cBhvr>
                                        <p:cTn id="24" dur="1" fill="hold">
                                          <p:stCondLst>
                                            <p:cond delay="499"/>
                                          </p:stCondLst>
                                        </p:cTn>
                                        <p:tgtEl>
                                          <p:spTgt spid="7885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1000"/>
                                        <p:tgtEl>
                                          <p:spTgt spid="41"/>
                                        </p:tgtEl>
                                      </p:cBhvr>
                                    </p:animEffect>
                                  </p:childTnLst>
                                </p:cTn>
                              </p:par>
                              <p:par>
                                <p:cTn id="30" presetID="10" presetClass="entr" presetSubtype="0" fill="hold" nodeType="withEffect">
                                  <p:stCondLst>
                                    <p:cond delay="0"/>
                                  </p:stCondLst>
                                  <p:childTnLst>
                                    <p:set>
                                      <p:cBhvr>
                                        <p:cTn id="31" dur="1" fill="hold">
                                          <p:stCondLst>
                                            <p:cond delay="0"/>
                                          </p:stCondLst>
                                        </p:cTn>
                                        <p:tgtEl>
                                          <p:spTgt spid="78858"/>
                                        </p:tgtEl>
                                        <p:attrNameLst>
                                          <p:attrName>style.visibility</p:attrName>
                                        </p:attrNameLst>
                                      </p:cBhvr>
                                      <p:to>
                                        <p:strVal val="visible"/>
                                      </p:to>
                                    </p:set>
                                    <p:animEffect transition="in" filter="fade">
                                      <p:cBhvr>
                                        <p:cTn id="32" dur="1000"/>
                                        <p:tgtEl>
                                          <p:spTgt spid="7885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10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1000"/>
                                        <p:tgtEl>
                                          <p:spTgt spid="42"/>
                                        </p:tgtEl>
                                      </p:cBhvr>
                                    </p:animEffect>
                                  </p:childTnLst>
                                </p:cTn>
                              </p:par>
                              <p:par>
                                <p:cTn id="41" presetID="10" presetClass="entr" presetSubtype="0" fill="hold" nodeType="withEffect">
                                  <p:stCondLst>
                                    <p:cond delay="0"/>
                                  </p:stCondLst>
                                  <p:childTnLst>
                                    <p:set>
                                      <p:cBhvr>
                                        <p:cTn id="42" dur="1" fill="hold">
                                          <p:stCondLst>
                                            <p:cond delay="0"/>
                                          </p:stCondLst>
                                        </p:cTn>
                                        <p:tgtEl>
                                          <p:spTgt spid="78859"/>
                                        </p:tgtEl>
                                        <p:attrNameLst>
                                          <p:attrName>style.visibility</p:attrName>
                                        </p:attrNameLst>
                                      </p:cBhvr>
                                      <p:to>
                                        <p:strVal val="visible"/>
                                      </p:to>
                                    </p:set>
                                    <p:animEffect transition="in" filter="fade">
                                      <p:cBhvr>
                                        <p:cTn id="43" dur="1000"/>
                                        <p:tgtEl>
                                          <p:spTgt spid="7885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8862"/>
                                        </p:tgtEl>
                                        <p:attrNameLst>
                                          <p:attrName>style.visibility</p:attrName>
                                        </p:attrNameLst>
                                      </p:cBhvr>
                                      <p:to>
                                        <p:strVal val="visible"/>
                                      </p:to>
                                    </p:set>
                                    <p:animEffect transition="in" filter="fade">
                                      <p:cBhvr>
                                        <p:cTn id="51" dur="500"/>
                                        <p:tgtEl>
                                          <p:spTgt spid="7886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par>
                                <p:cTn id="55" presetID="10" presetClass="exit" presetSubtype="0" fill="hold" grpId="1" nodeType="withEffect">
                                  <p:stCondLst>
                                    <p:cond delay="0"/>
                                  </p:stCondLst>
                                  <p:childTnLst>
                                    <p:animEffect transition="out" filter="fade">
                                      <p:cBhvr>
                                        <p:cTn id="56" dur="500"/>
                                        <p:tgtEl>
                                          <p:spTgt spid="41"/>
                                        </p:tgtEl>
                                      </p:cBhvr>
                                    </p:animEffect>
                                    <p:set>
                                      <p:cBhvr>
                                        <p:cTn id="57" dur="1" fill="hold">
                                          <p:stCondLst>
                                            <p:cond delay="499"/>
                                          </p:stCondLst>
                                        </p:cTn>
                                        <p:tgtEl>
                                          <p:spTgt spid="41"/>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42"/>
                                        </p:tgtEl>
                                      </p:cBhvr>
                                    </p:animEffect>
                                    <p:set>
                                      <p:cBhvr>
                                        <p:cTn id="60" dur="1" fill="hold">
                                          <p:stCondLst>
                                            <p:cond delay="499"/>
                                          </p:stCondLst>
                                        </p:cTn>
                                        <p:tgtEl>
                                          <p:spTgt spid="4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78858"/>
                                        </p:tgtEl>
                                      </p:cBhvr>
                                    </p:animEffect>
                                    <p:set>
                                      <p:cBhvr>
                                        <p:cTn id="63" dur="1" fill="hold">
                                          <p:stCondLst>
                                            <p:cond delay="499"/>
                                          </p:stCondLst>
                                        </p:cTn>
                                        <p:tgtEl>
                                          <p:spTgt spid="78858"/>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53"/>
                                        </p:tgtEl>
                                      </p:cBhvr>
                                    </p:animEffect>
                                    <p:set>
                                      <p:cBhvr>
                                        <p:cTn id="66" dur="1" fill="hold">
                                          <p:stCondLst>
                                            <p:cond delay="499"/>
                                          </p:stCondLst>
                                        </p:cTn>
                                        <p:tgtEl>
                                          <p:spTgt spid="53"/>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54"/>
                                        </p:tgtEl>
                                      </p:cBhvr>
                                    </p:animEffect>
                                    <p:set>
                                      <p:cBhvr>
                                        <p:cTn id="69" dur="1" fill="hold">
                                          <p:stCondLst>
                                            <p:cond delay="499"/>
                                          </p:stCondLst>
                                        </p:cTn>
                                        <p:tgtEl>
                                          <p:spTgt spid="54"/>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55"/>
                                        </p:tgtEl>
                                      </p:cBhvr>
                                    </p:animEffect>
                                    <p:set>
                                      <p:cBhvr>
                                        <p:cTn id="72" dur="1" fill="hold">
                                          <p:stCondLst>
                                            <p:cond delay="499"/>
                                          </p:stCondLst>
                                        </p:cTn>
                                        <p:tgtEl>
                                          <p:spTgt spid="55"/>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78863"/>
                                        </p:tgtEl>
                                        <p:attrNameLst>
                                          <p:attrName>style.visibility</p:attrName>
                                        </p:attrNameLst>
                                      </p:cBhvr>
                                      <p:to>
                                        <p:strVal val="visible"/>
                                      </p:to>
                                    </p:set>
                                    <p:animEffect transition="in" filter="fade">
                                      <p:cBhvr>
                                        <p:cTn id="76" dur="500"/>
                                        <p:tgtEl>
                                          <p:spTgt spid="78863"/>
                                        </p:tgtEl>
                                      </p:cBhvr>
                                    </p:animEffect>
                                  </p:childTnLst>
                                </p:cTn>
                              </p:par>
                            </p:childTnLst>
                          </p:cTn>
                        </p:par>
                        <p:par>
                          <p:cTn id="77" fill="hold">
                            <p:stCondLst>
                              <p:cond delay="1000"/>
                            </p:stCondLst>
                            <p:childTnLst>
                              <p:par>
                                <p:cTn id="78" presetID="10" presetClass="entr" presetSubtype="0" fill="hold" nodeType="afterEffect">
                                  <p:stCondLst>
                                    <p:cond delay="0"/>
                                  </p:stCondLst>
                                  <p:childTnLst>
                                    <p:set>
                                      <p:cBhvr>
                                        <p:cTn id="79" dur="1" fill="hold">
                                          <p:stCondLst>
                                            <p:cond delay="0"/>
                                          </p:stCondLst>
                                        </p:cTn>
                                        <p:tgtEl>
                                          <p:spTgt spid="78864"/>
                                        </p:tgtEl>
                                        <p:attrNameLst>
                                          <p:attrName>style.visibility</p:attrName>
                                        </p:attrNameLst>
                                      </p:cBhvr>
                                      <p:to>
                                        <p:strVal val="visible"/>
                                      </p:to>
                                    </p:set>
                                    <p:animEffect transition="in" filter="fade">
                                      <p:cBhvr>
                                        <p:cTn id="80" dur="500"/>
                                        <p:tgtEl>
                                          <p:spTgt spid="78864"/>
                                        </p:tgtEl>
                                      </p:cBhvr>
                                    </p:animEffect>
                                  </p:childTnLst>
                                </p:cTn>
                              </p:par>
                            </p:childTnLst>
                          </p:cTn>
                        </p:par>
                        <p:par>
                          <p:cTn id="81" fill="hold">
                            <p:stCondLst>
                              <p:cond delay="1500"/>
                            </p:stCondLst>
                            <p:childTnLst>
                              <p:par>
                                <p:cTn id="82" presetID="10" presetClass="entr" presetSubtype="0" fill="hold" nodeType="afterEffect">
                                  <p:stCondLst>
                                    <p:cond delay="0"/>
                                  </p:stCondLst>
                                  <p:childTnLst>
                                    <p:set>
                                      <p:cBhvr>
                                        <p:cTn id="83" dur="1" fill="hold">
                                          <p:stCondLst>
                                            <p:cond delay="0"/>
                                          </p:stCondLst>
                                        </p:cTn>
                                        <p:tgtEl>
                                          <p:spTgt spid="78861"/>
                                        </p:tgtEl>
                                        <p:attrNameLst>
                                          <p:attrName>style.visibility</p:attrName>
                                        </p:attrNameLst>
                                      </p:cBhvr>
                                      <p:to>
                                        <p:strVal val="visible"/>
                                      </p:to>
                                    </p:set>
                                    <p:animEffect transition="in" filter="fade">
                                      <p:cBhvr>
                                        <p:cTn id="84" dur="500"/>
                                        <p:tgtEl>
                                          <p:spTgt spid="78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build="p"/>
      <p:bldP spid="49" grpId="0" animBg="1"/>
      <p:bldP spid="53" grpId="0"/>
      <p:bldP spid="53" grpId="1"/>
      <p:bldP spid="54" grpId="0"/>
      <p:bldP spid="54" grpId="1"/>
      <p:bldP spid="55" grpId="0"/>
      <p:bldP spid="55" grpId="1"/>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86" name="Picture 14" descr="C:\Users\tomuz.COMPUTERGRAPHIK\Desktop\!PAPERS\2011 Analytical Sampling\Presentation\Images\intersection3D_pyramid_annotated.png"/>
          <p:cNvPicPr>
            <a:picLocks noChangeAspect="1" noChangeArrowheads="1"/>
          </p:cNvPicPr>
          <p:nvPr/>
        </p:nvPicPr>
        <p:blipFill>
          <a:blip r:embed="rId4" cstate="print"/>
          <a:srcRect/>
          <a:stretch>
            <a:fillRect/>
          </a:stretch>
        </p:blipFill>
        <p:spPr bwMode="auto">
          <a:xfrm>
            <a:off x="7748917" y="3284984"/>
            <a:ext cx="1363149" cy="1008112"/>
          </a:xfrm>
          <a:prstGeom prst="rect">
            <a:avLst/>
          </a:prstGeom>
          <a:noFill/>
        </p:spPr>
      </p:pic>
      <p:pic>
        <p:nvPicPr>
          <p:cNvPr id="79876" name="Picture 4" descr="C:\Users\tomuz.COMPUTERGRAPHIK\Desktop\!PAPERS\2011 Analytical Sampling\Presentation\Images\intersection3D_conewedge.png"/>
          <p:cNvPicPr>
            <a:picLocks noChangeAspect="1" noChangeArrowheads="1"/>
          </p:cNvPicPr>
          <p:nvPr/>
        </p:nvPicPr>
        <p:blipFill>
          <a:blip r:embed="rId5" cstate="print"/>
          <a:srcRect l="48383" t="37799" r="38009" b="48593"/>
          <a:stretch>
            <a:fillRect/>
          </a:stretch>
        </p:blipFill>
        <p:spPr bwMode="auto">
          <a:xfrm>
            <a:off x="1195181" y="2060848"/>
            <a:ext cx="648072" cy="648072"/>
          </a:xfrm>
          <a:prstGeom prst="rect">
            <a:avLst/>
          </a:prstGeom>
          <a:noFill/>
        </p:spPr>
      </p:pic>
      <p:pic>
        <p:nvPicPr>
          <p:cNvPr id="79882" name="Picture 10"/>
          <p:cNvPicPr>
            <a:picLocks noChangeAspect="1" noChangeArrowheads="1"/>
          </p:cNvPicPr>
          <p:nvPr/>
        </p:nvPicPr>
        <p:blipFill>
          <a:blip r:embed="rId6" cstate="print"/>
          <a:srcRect/>
          <a:stretch>
            <a:fillRect/>
          </a:stretch>
        </p:blipFill>
        <p:spPr bwMode="auto">
          <a:xfrm>
            <a:off x="4258185" y="1890166"/>
            <a:ext cx="4706303" cy="1037273"/>
          </a:xfrm>
          <a:prstGeom prst="rect">
            <a:avLst/>
          </a:prstGeom>
          <a:noFill/>
          <a:ln w="9525">
            <a:noFill/>
            <a:miter lim="800000"/>
            <a:headEnd/>
            <a:tailEnd/>
          </a:ln>
        </p:spPr>
      </p:pic>
      <p:sp>
        <p:nvSpPr>
          <p:cNvPr id="27" name="Rectangle 26"/>
          <p:cNvSpPr/>
          <p:nvPr/>
        </p:nvSpPr>
        <p:spPr bwMode="auto">
          <a:xfrm>
            <a:off x="4258185" y="1890166"/>
            <a:ext cx="2304256" cy="2880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de-AT" sz="1800" b="0" i="0" u="none" strike="noStrike" cap="none" normalizeH="0" baseline="0" smtClean="0">
              <a:ln>
                <a:noFill/>
              </a:ln>
              <a:solidFill>
                <a:schemeClr val="bg1"/>
              </a:solidFill>
              <a:effectLst/>
              <a:latin typeface="Arial" charset="0"/>
            </a:endParaRPr>
          </a:p>
        </p:txBody>
      </p:sp>
      <p:sp>
        <p:nvSpPr>
          <p:cNvPr id="11266" name="Footer Placeholder 4"/>
          <p:cNvSpPr>
            <a:spLocks noGrp="1"/>
          </p:cNvSpPr>
          <p:nvPr>
            <p:ph type="ftr" sz="quarter" idx="10"/>
          </p:nvPr>
        </p:nvSpPr>
        <p:spPr>
          <a:noFill/>
        </p:spPr>
        <p:txBody>
          <a:bodyPr/>
          <a:lstStyle/>
          <a:p>
            <a:r>
              <a:rPr lang="de-AT" smtClean="0"/>
              <a:t>Thomas Auzinger</a:t>
            </a:r>
            <a:endParaRPr lang="de-AT"/>
          </a:p>
        </p:txBody>
      </p:sp>
      <p:sp>
        <p:nvSpPr>
          <p:cNvPr id="11267" name="Slide Number Placeholder 5"/>
          <p:cNvSpPr>
            <a:spLocks noGrp="1"/>
          </p:cNvSpPr>
          <p:nvPr>
            <p:ph type="sldNum" sz="quarter" idx="11"/>
          </p:nvPr>
        </p:nvSpPr>
        <p:spPr>
          <a:noFill/>
        </p:spPr>
        <p:txBody>
          <a:bodyPr/>
          <a:lstStyle/>
          <a:p>
            <a:fld id="{57780178-8204-4BB7-875B-CF042DB4792D}" type="slidenum">
              <a:rPr lang="de-AT"/>
              <a:pPr/>
              <a:t>15</a:t>
            </a:fld>
            <a:endParaRPr lang="de-AT"/>
          </a:p>
        </p:txBody>
      </p:sp>
      <p:sp>
        <p:nvSpPr>
          <p:cNvPr id="11268" name="Rectangle 1"/>
          <p:cNvSpPr>
            <a:spLocks noGrp="1" noChangeArrowheads="1"/>
          </p:cNvSpPr>
          <p:nvPr>
            <p:ph type="title" idx="4294967295"/>
          </p:nvPr>
        </p:nvSpPr>
        <p:spPr>
          <a:xfrm>
            <a:off x="468313" y="44450"/>
            <a:ext cx="7761287" cy="7572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Analytic Sampling in 3D</a:t>
            </a:r>
          </a:p>
        </p:txBody>
      </p:sp>
      <p:sp>
        <p:nvSpPr>
          <p:cNvPr id="11269" name="Rectangle 2"/>
          <p:cNvSpPr>
            <a:spLocks noGrp="1" noChangeArrowheads="1"/>
          </p:cNvSpPr>
          <p:nvPr>
            <p:ph type="body" idx="4294967295"/>
          </p:nvPr>
        </p:nvSpPr>
        <p:spPr>
          <a:xfrm>
            <a:off x="179512" y="908720"/>
            <a:ext cx="8847013" cy="576734"/>
          </a:xfrm>
        </p:spPr>
        <p:txBody>
          <a:bodyPr/>
          <a:lstStyle/>
          <a:p>
            <a:pPr eaLnBrk="1" hangingPunct="1">
              <a:spcBef>
                <a:spcPts val="700"/>
              </a:spcBef>
              <a:buSzPct val="74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Filter convolution:</a:t>
            </a:r>
          </a:p>
        </p:txBody>
      </p:sp>
      <p:graphicFrame>
        <p:nvGraphicFramePr>
          <p:cNvPr id="33" name="Object 32"/>
          <p:cNvGraphicFramePr>
            <a:graphicFrameLocks noChangeAspect="1"/>
          </p:cNvGraphicFramePr>
          <p:nvPr/>
        </p:nvGraphicFramePr>
        <p:xfrm>
          <a:off x="209550" y="1484313"/>
          <a:ext cx="5397500" cy="765175"/>
        </p:xfrm>
        <a:graphic>
          <a:graphicData uri="http://schemas.openxmlformats.org/presentationml/2006/ole">
            <p:oleObj spid="_x0000_s80077" name="Equation" r:id="rId7" imgW="1968500" imgH="279400" progId="Equation.3">
              <p:embed/>
            </p:oleObj>
          </a:graphicData>
        </a:graphic>
      </p:graphicFrame>
      <p:pic>
        <p:nvPicPr>
          <p:cNvPr id="18" name="Picture 5" descr="C:\Users\tomuz.COMPUTERGRAPHIK\Desktop\!PAPERS\2011 Analytical Sampling\Presentation\Images\integral3D_data.png"/>
          <p:cNvPicPr>
            <a:picLocks noChangeAspect="1" noChangeArrowheads="1"/>
          </p:cNvPicPr>
          <p:nvPr/>
        </p:nvPicPr>
        <p:blipFill>
          <a:blip r:embed="rId8" cstate="print"/>
          <a:srcRect/>
          <a:stretch>
            <a:fillRect/>
          </a:stretch>
        </p:blipFill>
        <p:spPr bwMode="auto">
          <a:xfrm>
            <a:off x="1645906" y="1515895"/>
            <a:ext cx="666297" cy="724489"/>
          </a:xfrm>
          <a:prstGeom prst="rect">
            <a:avLst/>
          </a:prstGeom>
          <a:noFill/>
        </p:spPr>
      </p:pic>
      <p:pic>
        <p:nvPicPr>
          <p:cNvPr id="19" name="Picture 6" descr="C:\Users\tomuz.COMPUTERGRAPHIK\Desktop\!PAPERS\2011 Analytical Sampling\Presentation\Images\integral3D_filter.png"/>
          <p:cNvPicPr>
            <a:picLocks noChangeAspect="1" noChangeArrowheads="1"/>
          </p:cNvPicPr>
          <p:nvPr/>
        </p:nvPicPr>
        <p:blipFill>
          <a:blip r:embed="rId9" cstate="print"/>
          <a:srcRect/>
          <a:stretch>
            <a:fillRect/>
          </a:stretch>
        </p:blipFill>
        <p:spPr bwMode="auto">
          <a:xfrm>
            <a:off x="2915816" y="1530126"/>
            <a:ext cx="648072" cy="648072"/>
          </a:xfrm>
          <a:prstGeom prst="rect">
            <a:avLst/>
          </a:prstGeom>
          <a:noFill/>
        </p:spPr>
      </p:pic>
      <p:pic>
        <p:nvPicPr>
          <p:cNvPr id="79877" name="Picture 5" descr="C:\Users\tomuz.COMPUTERGRAPHIK\Desktop\!PAPERS\2011 Analytical Sampling\Presentation\Images\intersection3D_tetrahedron.png"/>
          <p:cNvPicPr>
            <a:picLocks noChangeAspect="1" noChangeArrowheads="1"/>
          </p:cNvPicPr>
          <p:nvPr/>
        </p:nvPicPr>
        <p:blipFill>
          <a:blip r:embed="rId10" cstate="print"/>
          <a:srcRect l="37799" t="37043" r="47837" b="49349"/>
          <a:stretch>
            <a:fillRect/>
          </a:stretch>
        </p:blipFill>
        <p:spPr bwMode="auto">
          <a:xfrm>
            <a:off x="1064811" y="5054741"/>
            <a:ext cx="684086" cy="648081"/>
          </a:xfrm>
          <a:prstGeom prst="rect">
            <a:avLst/>
          </a:prstGeom>
          <a:noFill/>
        </p:spPr>
      </p:pic>
      <p:pic>
        <p:nvPicPr>
          <p:cNvPr id="79878" name="Picture 6" descr="C:\Users\tomuz.COMPUTERGRAPHIK\Desktop\!PAPERS\2011 Analytical Sampling\Presentation\Images\intersection3D_pyramid.png"/>
          <p:cNvPicPr>
            <a:picLocks noChangeAspect="1" noChangeArrowheads="1"/>
          </p:cNvPicPr>
          <p:nvPr/>
        </p:nvPicPr>
        <p:blipFill>
          <a:blip r:embed="rId11" cstate="print"/>
          <a:srcRect l="49139" t="43847" r="36497" b="44813"/>
          <a:stretch>
            <a:fillRect/>
          </a:stretch>
        </p:blipFill>
        <p:spPr bwMode="auto">
          <a:xfrm>
            <a:off x="1037886" y="3561943"/>
            <a:ext cx="684086" cy="540068"/>
          </a:xfrm>
          <a:prstGeom prst="rect">
            <a:avLst/>
          </a:prstGeom>
          <a:noFill/>
        </p:spPr>
      </p:pic>
      <p:pic>
        <p:nvPicPr>
          <p:cNvPr id="79880" name="Picture 8"/>
          <p:cNvPicPr>
            <a:picLocks noChangeAspect="1" noChangeArrowheads="1"/>
          </p:cNvPicPr>
          <p:nvPr/>
        </p:nvPicPr>
        <p:blipFill>
          <a:blip r:embed="rId12" cstate="print"/>
          <a:srcRect/>
          <a:stretch>
            <a:fillRect/>
          </a:stretch>
        </p:blipFill>
        <p:spPr bwMode="auto">
          <a:xfrm>
            <a:off x="3297285" y="3201424"/>
            <a:ext cx="4423410" cy="1191578"/>
          </a:xfrm>
          <a:prstGeom prst="rect">
            <a:avLst/>
          </a:prstGeom>
          <a:noFill/>
          <a:ln w="9525">
            <a:noFill/>
            <a:miter lim="800000"/>
            <a:headEnd/>
            <a:tailEnd/>
          </a:ln>
        </p:spPr>
      </p:pic>
      <p:pic>
        <p:nvPicPr>
          <p:cNvPr id="79881" name="Picture 9"/>
          <p:cNvPicPr>
            <a:picLocks noChangeAspect="1" noChangeArrowheads="1"/>
          </p:cNvPicPr>
          <p:nvPr/>
        </p:nvPicPr>
        <p:blipFill>
          <a:blip r:embed="rId13" cstate="print"/>
          <a:srcRect/>
          <a:stretch>
            <a:fillRect/>
          </a:stretch>
        </p:blipFill>
        <p:spPr bwMode="auto">
          <a:xfrm>
            <a:off x="3923929" y="5071581"/>
            <a:ext cx="4774883" cy="1457325"/>
          </a:xfrm>
          <a:prstGeom prst="rect">
            <a:avLst/>
          </a:prstGeom>
          <a:noFill/>
          <a:ln w="9525">
            <a:noFill/>
            <a:miter lim="800000"/>
            <a:headEnd/>
            <a:tailEnd/>
          </a:ln>
        </p:spPr>
      </p:pic>
      <p:sp>
        <p:nvSpPr>
          <p:cNvPr id="28" name="Rectangle 27"/>
          <p:cNvSpPr/>
          <p:nvPr/>
        </p:nvSpPr>
        <p:spPr bwMode="auto">
          <a:xfrm>
            <a:off x="3275856" y="3232376"/>
            <a:ext cx="2376264" cy="319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de-AT" sz="1800" b="0" i="0" u="none" strike="noStrike" cap="none" normalizeH="0" baseline="0" smtClean="0">
              <a:ln>
                <a:noFill/>
              </a:ln>
              <a:solidFill>
                <a:schemeClr val="bg1"/>
              </a:solidFill>
              <a:effectLst/>
              <a:latin typeface="Arial" charset="0"/>
            </a:endParaRPr>
          </a:p>
        </p:txBody>
      </p:sp>
      <p:graphicFrame>
        <p:nvGraphicFramePr>
          <p:cNvPr id="29" name="Object 28"/>
          <p:cNvGraphicFramePr>
            <a:graphicFrameLocks noChangeAspect="1"/>
          </p:cNvGraphicFramePr>
          <p:nvPr/>
        </p:nvGraphicFramePr>
        <p:xfrm>
          <a:off x="196850" y="2940050"/>
          <a:ext cx="5432425" cy="765175"/>
        </p:xfrm>
        <a:graphic>
          <a:graphicData uri="http://schemas.openxmlformats.org/presentationml/2006/ole">
            <p:oleObj spid="_x0000_s80078" name="Equation" r:id="rId14" imgW="1981200" imgH="279400" progId="Equation.3">
              <p:embed/>
            </p:oleObj>
          </a:graphicData>
        </a:graphic>
      </p:graphicFrame>
      <p:pic>
        <p:nvPicPr>
          <p:cNvPr id="30" name="Picture 5" descr="C:\Users\tomuz.COMPUTERGRAPHIK\Desktop\!PAPERS\2011 Analytical Sampling\Presentation\Images\integral3D_data.png"/>
          <p:cNvPicPr>
            <a:picLocks noChangeAspect="1" noChangeArrowheads="1"/>
          </p:cNvPicPr>
          <p:nvPr/>
        </p:nvPicPr>
        <p:blipFill>
          <a:blip r:embed="rId8" cstate="print"/>
          <a:srcRect/>
          <a:stretch>
            <a:fillRect/>
          </a:stretch>
        </p:blipFill>
        <p:spPr bwMode="auto">
          <a:xfrm>
            <a:off x="1649960" y="2971168"/>
            <a:ext cx="666297" cy="724489"/>
          </a:xfrm>
          <a:prstGeom prst="rect">
            <a:avLst/>
          </a:prstGeom>
          <a:noFill/>
        </p:spPr>
      </p:pic>
      <p:pic>
        <p:nvPicPr>
          <p:cNvPr id="31" name="Picture 6" descr="C:\Users\tomuz.COMPUTERGRAPHIK\Desktop\!PAPERS\2011 Analytical Sampling\Presentation\Images\integral3D_filter.png"/>
          <p:cNvPicPr>
            <a:picLocks noChangeAspect="1" noChangeArrowheads="1"/>
          </p:cNvPicPr>
          <p:nvPr/>
        </p:nvPicPr>
        <p:blipFill>
          <a:blip r:embed="rId9" cstate="print"/>
          <a:srcRect/>
          <a:stretch>
            <a:fillRect/>
          </a:stretch>
        </p:blipFill>
        <p:spPr bwMode="auto">
          <a:xfrm>
            <a:off x="2919870" y="2985400"/>
            <a:ext cx="648072" cy="648072"/>
          </a:xfrm>
          <a:prstGeom prst="rect">
            <a:avLst/>
          </a:prstGeom>
          <a:noFill/>
        </p:spPr>
      </p:pic>
      <p:graphicFrame>
        <p:nvGraphicFramePr>
          <p:cNvPr id="32" name="Object 31"/>
          <p:cNvGraphicFramePr>
            <a:graphicFrameLocks noChangeAspect="1"/>
          </p:cNvGraphicFramePr>
          <p:nvPr/>
        </p:nvGraphicFramePr>
        <p:xfrm>
          <a:off x="188913" y="4467225"/>
          <a:ext cx="5432425" cy="765175"/>
        </p:xfrm>
        <a:graphic>
          <a:graphicData uri="http://schemas.openxmlformats.org/presentationml/2006/ole">
            <p:oleObj spid="_x0000_s80079" name="Equation" r:id="rId15" imgW="1981200" imgH="279400" progId="Equation.3">
              <p:embed/>
            </p:oleObj>
          </a:graphicData>
        </a:graphic>
      </p:graphicFrame>
      <p:pic>
        <p:nvPicPr>
          <p:cNvPr id="34" name="Picture 5" descr="C:\Users\tomuz.COMPUTERGRAPHIK\Desktop\!PAPERS\2011 Analytical Sampling\Presentation\Images\integral3D_data.png"/>
          <p:cNvPicPr>
            <a:picLocks noChangeAspect="1" noChangeArrowheads="1"/>
          </p:cNvPicPr>
          <p:nvPr/>
        </p:nvPicPr>
        <p:blipFill>
          <a:blip r:embed="rId8" cstate="print"/>
          <a:srcRect/>
          <a:stretch>
            <a:fillRect/>
          </a:stretch>
        </p:blipFill>
        <p:spPr bwMode="auto">
          <a:xfrm>
            <a:off x="1642403" y="4498450"/>
            <a:ext cx="666297" cy="724489"/>
          </a:xfrm>
          <a:prstGeom prst="rect">
            <a:avLst/>
          </a:prstGeom>
          <a:noFill/>
        </p:spPr>
      </p:pic>
      <p:pic>
        <p:nvPicPr>
          <p:cNvPr id="35" name="Picture 6" descr="C:\Users\tomuz.COMPUTERGRAPHIK\Desktop\!PAPERS\2011 Analytical Sampling\Presentation\Images\integral3D_filter.png"/>
          <p:cNvPicPr>
            <a:picLocks noChangeAspect="1" noChangeArrowheads="1"/>
          </p:cNvPicPr>
          <p:nvPr/>
        </p:nvPicPr>
        <p:blipFill>
          <a:blip r:embed="rId9" cstate="print"/>
          <a:srcRect/>
          <a:stretch>
            <a:fillRect/>
          </a:stretch>
        </p:blipFill>
        <p:spPr bwMode="auto">
          <a:xfrm>
            <a:off x="2912313" y="4512682"/>
            <a:ext cx="648072" cy="648072"/>
          </a:xfrm>
          <a:prstGeom prst="rect">
            <a:avLst/>
          </a:prstGeom>
          <a:noFill/>
        </p:spPr>
      </p:pic>
      <p:sp>
        <p:nvSpPr>
          <p:cNvPr id="36" name="Rectangle 35"/>
          <p:cNvSpPr/>
          <p:nvPr/>
        </p:nvSpPr>
        <p:spPr bwMode="auto">
          <a:xfrm>
            <a:off x="8892480" y="2466231"/>
            <a:ext cx="72008" cy="2880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de-AT" sz="1800" b="0" i="0" u="none" strike="noStrike" cap="none" normalizeH="0" baseline="0" smtClean="0">
              <a:ln>
                <a:noFill/>
              </a:ln>
              <a:solidFill>
                <a:schemeClr val="bg1"/>
              </a:solidFill>
              <a:effectLst/>
              <a:latin typeface="Arial" charset="0"/>
            </a:endParaRPr>
          </a:p>
        </p:txBody>
      </p:sp>
      <p:sp>
        <p:nvSpPr>
          <p:cNvPr id="37" name="Rectangle 36"/>
          <p:cNvSpPr/>
          <p:nvPr/>
        </p:nvSpPr>
        <p:spPr bwMode="auto">
          <a:xfrm>
            <a:off x="7596336" y="4065520"/>
            <a:ext cx="72008" cy="2880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de-AT" sz="1800" b="0" i="0" u="none" strike="noStrike" cap="none" normalizeH="0" baseline="0" smtClean="0">
              <a:ln>
                <a:noFill/>
              </a:ln>
              <a:solidFill>
                <a:schemeClr val="bg1"/>
              </a:solidFill>
              <a:effectLst/>
              <a:latin typeface="Arial" charset="0"/>
            </a:endParaRPr>
          </a:p>
        </p:txBody>
      </p:sp>
      <p:pic>
        <p:nvPicPr>
          <p:cNvPr id="79885" name="Picture 13" descr="C:\Users\tomuz.COMPUTERGRAPHIK\Desktop\!PAPERS\2011 Analytical Sampling\Presentation\Images\intersection3D_conewedge_annotated.png"/>
          <p:cNvPicPr>
            <a:picLocks noChangeAspect="1" noChangeArrowheads="1"/>
          </p:cNvPicPr>
          <p:nvPr/>
        </p:nvPicPr>
        <p:blipFill>
          <a:blip r:embed="rId16" cstate="print"/>
          <a:srcRect/>
          <a:stretch>
            <a:fillRect/>
          </a:stretch>
        </p:blipFill>
        <p:spPr bwMode="auto">
          <a:xfrm>
            <a:off x="7596336" y="768825"/>
            <a:ext cx="1435237" cy="1075999"/>
          </a:xfrm>
          <a:prstGeom prst="rect">
            <a:avLst/>
          </a:prstGeom>
          <a:noFill/>
        </p:spPr>
      </p:pic>
      <p:pic>
        <p:nvPicPr>
          <p:cNvPr id="79887" name="Picture 15" descr="C:\Users\tomuz.COMPUTERGRAPHIK\Desktop\!PAPERS\2011 Analytical Sampling\Presentation\Images\intersection3D_tetrahedron_annotated.png"/>
          <p:cNvPicPr>
            <a:picLocks noChangeAspect="1" noChangeArrowheads="1"/>
          </p:cNvPicPr>
          <p:nvPr/>
        </p:nvPicPr>
        <p:blipFill>
          <a:blip r:embed="rId17" cstate="print"/>
          <a:srcRect/>
          <a:stretch>
            <a:fillRect/>
          </a:stretch>
        </p:blipFill>
        <p:spPr bwMode="auto">
          <a:xfrm>
            <a:off x="6990044" y="4531791"/>
            <a:ext cx="1431807" cy="106914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878"/>
                                        </p:tgtEl>
                                        <p:attrNameLst>
                                          <p:attrName>style.visibility</p:attrName>
                                        </p:attrNameLst>
                                      </p:cBhvr>
                                      <p:to>
                                        <p:strVal val="visible"/>
                                      </p:to>
                                    </p:set>
                                    <p:animEffect transition="in" filter="fade">
                                      <p:cBhvr>
                                        <p:cTn id="7" dur="1000"/>
                                        <p:tgtEl>
                                          <p:spTgt spid="7987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79880"/>
                                        </p:tgtEl>
                                        <p:attrNameLst>
                                          <p:attrName>style.visibility</p:attrName>
                                        </p:attrNameLst>
                                      </p:cBhvr>
                                      <p:to>
                                        <p:strVal val="visible"/>
                                      </p:to>
                                    </p:set>
                                    <p:animEffect transition="in" filter="fade">
                                      <p:cBhvr>
                                        <p:cTn id="12" dur="1000"/>
                                        <p:tgtEl>
                                          <p:spTgt spid="79880"/>
                                        </p:tgtEl>
                                      </p:cBhvr>
                                    </p:animEffect>
                                  </p:childTnLst>
                                </p:cTn>
                              </p:par>
                              <p:par>
                                <p:cTn id="13" presetID="10"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1000"/>
                                        <p:tgtEl>
                                          <p:spTgt spid="37"/>
                                        </p:tgtEl>
                                      </p:cBhvr>
                                    </p:animEffect>
                                  </p:childTnLst>
                                </p:cTn>
                              </p:par>
                              <p:par>
                                <p:cTn id="25" presetID="10" presetClass="entr" presetSubtype="0" fill="hold" nodeType="withEffect">
                                  <p:stCondLst>
                                    <p:cond delay="0"/>
                                  </p:stCondLst>
                                  <p:childTnLst>
                                    <p:set>
                                      <p:cBhvr>
                                        <p:cTn id="26" dur="1" fill="hold">
                                          <p:stCondLst>
                                            <p:cond delay="0"/>
                                          </p:stCondLst>
                                        </p:cTn>
                                        <p:tgtEl>
                                          <p:spTgt spid="79886"/>
                                        </p:tgtEl>
                                        <p:attrNameLst>
                                          <p:attrName>style.visibility</p:attrName>
                                        </p:attrNameLst>
                                      </p:cBhvr>
                                      <p:to>
                                        <p:strVal val="visible"/>
                                      </p:to>
                                    </p:set>
                                    <p:animEffect transition="in" filter="fade">
                                      <p:cBhvr>
                                        <p:cTn id="27" dur="1000"/>
                                        <p:tgtEl>
                                          <p:spTgt spid="7988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9877"/>
                                        </p:tgtEl>
                                        <p:attrNameLst>
                                          <p:attrName>style.visibility</p:attrName>
                                        </p:attrNameLst>
                                      </p:cBhvr>
                                      <p:to>
                                        <p:strVal val="visible"/>
                                      </p:to>
                                    </p:set>
                                    <p:animEffect transition="in" filter="fade">
                                      <p:cBhvr>
                                        <p:cTn id="32" dur="1000"/>
                                        <p:tgtEl>
                                          <p:spTgt spid="79877"/>
                                        </p:tgtEl>
                                      </p:cBhvr>
                                    </p:animEffect>
                                  </p:childTnLst>
                                </p:cTn>
                              </p:par>
                              <p:par>
                                <p:cTn id="33" presetID="10" presetClass="entr" presetSubtype="0" fill="hold" nodeType="withEffect">
                                  <p:stCondLst>
                                    <p:cond delay="0"/>
                                  </p:stCondLst>
                                  <p:childTnLst>
                                    <p:set>
                                      <p:cBhvr>
                                        <p:cTn id="34" dur="1" fill="hold">
                                          <p:stCondLst>
                                            <p:cond delay="0"/>
                                          </p:stCondLst>
                                        </p:cTn>
                                        <p:tgtEl>
                                          <p:spTgt spid="79881"/>
                                        </p:tgtEl>
                                        <p:attrNameLst>
                                          <p:attrName>style.visibility</p:attrName>
                                        </p:attrNameLst>
                                      </p:cBhvr>
                                      <p:to>
                                        <p:strVal val="visible"/>
                                      </p:to>
                                    </p:set>
                                    <p:animEffect transition="in" filter="fade">
                                      <p:cBhvr>
                                        <p:cTn id="35" dur="1000"/>
                                        <p:tgtEl>
                                          <p:spTgt spid="79881"/>
                                        </p:tgtEl>
                                      </p:cBhvr>
                                    </p:animEffect>
                                  </p:childTnLst>
                                </p:cTn>
                              </p:par>
                              <p:par>
                                <p:cTn id="36" presetID="10" presetClass="entr" presetSubtype="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1000"/>
                                        <p:tgtEl>
                                          <p:spTgt spid="32"/>
                                        </p:tgtEl>
                                      </p:cBhvr>
                                    </p:animEffect>
                                  </p:childTnLst>
                                </p:cTn>
                              </p:par>
                              <p:par>
                                <p:cTn id="39" presetID="10"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0"/>
                                        <p:tgtEl>
                                          <p:spTgt spid="35"/>
                                        </p:tgtEl>
                                      </p:cBhvr>
                                    </p:animEffect>
                                  </p:childTnLst>
                                </p:cTn>
                              </p:par>
                              <p:par>
                                <p:cTn id="45" presetID="10" presetClass="entr" presetSubtype="0" fill="hold" nodeType="withEffect">
                                  <p:stCondLst>
                                    <p:cond delay="0"/>
                                  </p:stCondLst>
                                  <p:childTnLst>
                                    <p:set>
                                      <p:cBhvr>
                                        <p:cTn id="46" dur="1" fill="hold">
                                          <p:stCondLst>
                                            <p:cond delay="0"/>
                                          </p:stCondLst>
                                        </p:cTn>
                                        <p:tgtEl>
                                          <p:spTgt spid="79887"/>
                                        </p:tgtEl>
                                        <p:attrNameLst>
                                          <p:attrName>style.visibility</p:attrName>
                                        </p:attrNameLst>
                                      </p:cBhvr>
                                      <p:to>
                                        <p:strVal val="visible"/>
                                      </p:to>
                                    </p:set>
                                    <p:animEffect transition="in" filter="fade">
                                      <p:cBhvr>
                                        <p:cTn id="47" dur="1000"/>
                                        <p:tgtEl>
                                          <p:spTgt spid="79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0"/>
          </p:nvPr>
        </p:nvSpPr>
        <p:spPr>
          <a:noFill/>
        </p:spPr>
        <p:txBody>
          <a:bodyPr/>
          <a:lstStyle/>
          <a:p>
            <a:r>
              <a:rPr lang="de-AT" smtClean="0"/>
              <a:t>Thomas Auzinger</a:t>
            </a:r>
            <a:endParaRPr lang="de-AT"/>
          </a:p>
        </p:txBody>
      </p:sp>
      <p:sp>
        <p:nvSpPr>
          <p:cNvPr id="11267" name="Slide Number Placeholder 5"/>
          <p:cNvSpPr>
            <a:spLocks noGrp="1"/>
          </p:cNvSpPr>
          <p:nvPr>
            <p:ph type="sldNum" sz="quarter" idx="11"/>
          </p:nvPr>
        </p:nvSpPr>
        <p:spPr>
          <a:noFill/>
        </p:spPr>
        <p:txBody>
          <a:bodyPr/>
          <a:lstStyle/>
          <a:p>
            <a:fld id="{57780178-8204-4BB7-875B-CF042DB4792D}" type="slidenum">
              <a:rPr lang="de-AT"/>
              <a:pPr/>
              <a:t>16</a:t>
            </a:fld>
            <a:endParaRPr lang="de-AT"/>
          </a:p>
        </p:txBody>
      </p:sp>
      <p:sp>
        <p:nvSpPr>
          <p:cNvPr id="11268" name="Rectangle 1"/>
          <p:cNvSpPr>
            <a:spLocks noGrp="1" noChangeArrowheads="1"/>
          </p:cNvSpPr>
          <p:nvPr>
            <p:ph type="title" idx="4294967295"/>
          </p:nvPr>
        </p:nvSpPr>
        <p:spPr>
          <a:xfrm>
            <a:off x="468313" y="44450"/>
            <a:ext cx="7761287" cy="7572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Analytic Sampling in 3D</a:t>
            </a:r>
          </a:p>
        </p:txBody>
      </p:sp>
      <p:sp>
        <p:nvSpPr>
          <p:cNvPr id="11269" name="Rectangle 2"/>
          <p:cNvSpPr>
            <a:spLocks noGrp="1" noChangeArrowheads="1"/>
          </p:cNvSpPr>
          <p:nvPr>
            <p:ph type="body" idx="4294967295"/>
          </p:nvPr>
        </p:nvSpPr>
        <p:spPr>
          <a:xfrm>
            <a:off x="179512" y="908720"/>
            <a:ext cx="8847013" cy="576734"/>
          </a:xfrm>
        </p:spPr>
        <p:txBody>
          <a:bodyPr/>
          <a:lstStyle/>
          <a:p>
            <a:pPr eaLnBrk="1" hangingPunct="1">
              <a:spcBef>
                <a:spcPts val="700"/>
              </a:spcBef>
              <a:buSzPct val="74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Filter convolution:</a:t>
            </a:r>
          </a:p>
        </p:txBody>
      </p:sp>
      <p:graphicFrame>
        <p:nvGraphicFramePr>
          <p:cNvPr id="29" name="Object 28"/>
          <p:cNvGraphicFramePr>
            <a:graphicFrameLocks noChangeAspect="1"/>
          </p:cNvGraphicFramePr>
          <p:nvPr/>
        </p:nvGraphicFramePr>
        <p:xfrm>
          <a:off x="306388" y="1557338"/>
          <a:ext cx="5327650" cy="765175"/>
        </p:xfrm>
        <a:graphic>
          <a:graphicData uri="http://schemas.openxmlformats.org/presentationml/2006/ole">
            <p:oleObj spid="_x0000_s80963" name="Equation" r:id="rId4" imgW="1943100" imgH="279400" progId="Equation.3">
              <p:embed/>
            </p:oleObj>
          </a:graphicData>
        </a:graphic>
      </p:graphicFrame>
      <p:pic>
        <p:nvPicPr>
          <p:cNvPr id="16" name="Picture 11" descr="C:\Users\tomuz.COMPUTERGRAPHIK\Desktop\!PAPERS\2011 Analytical Sampling\Presentation\Images\intersection3D_domains.png"/>
          <p:cNvPicPr>
            <a:picLocks noChangeAspect="1" noChangeArrowheads="1"/>
          </p:cNvPicPr>
          <p:nvPr/>
        </p:nvPicPr>
        <p:blipFill>
          <a:blip r:embed="rId5" cstate="print"/>
          <a:srcRect l="23756" t="23756" r="24412" b="30891"/>
          <a:stretch>
            <a:fillRect/>
          </a:stretch>
        </p:blipFill>
        <p:spPr bwMode="auto">
          <a:xfrm>
            <a:off x="1187624" y="2348880"/>
            <a:ext cx="545203" cy="477053"/>
          </a:xfrm>
          <a:prstGeom prst="rect">
            <a:avLst/>
          </a:prstGeom>
          <a:noFill/>
        </p:spPr>
      </p:pic>
      <p:pic>
        <p:nvPicPr>
          <p:cNvPr id="17" name="Picture 5" descr="C:\Users\tomuz.COMPUTERGRAPHIK\Desktop\!PAPERS\2011 Analytical Sampling\Presentation\Images\integral3D_data.png"/>
          <p:cNvPicPr>
            <a:picLocks noChangeAspect="1" noChangeArrowheads="1"/>
          </p:cNvPicPr>
          <p:nvPr/>
        </p:nvPicPr>
        <p:blipFill>
          <a:blip r:embed="rId6" cstate="print"/>
          <a:srcRect/>
          <a:stretch>
            <a:fillRect/>
          </a:stretch>
        </p:blipFill>
        <p:spPr bwMode="auto">
          <a:xfrm>
            <a:off x="1676566" y="1591015"/>
            <a:ext cx="664468" cy="720948"/>
          </a:xfrm>
          <a:prstGeom prst="rect">
            <a:avLst/>
          </a:prstGeom>
          <a:noFill/>
        </p:spPr>
      </p:pic>
      <p:pic>
        <p:nvPicPr>
          <p:cNvPr id="18" name="Picture 6" descr="C:\Users\tomuz.COMPUTERGRAPHIK\Desktop\!PAPERS\2011 Analytical Sampling\Presentation\Images\integral3D_filter.png"/>
          <p:cNvPicPr>
            <a:picLocks noChangeAspect="1" noChangeArrowheads="1"/>
          </p:cNvPicPr>
          <p:nvPr/>
        </p:nvPicPr>
        <p:blipFill>
          <a:blip r:embed="rId7" cstate="print"/>
          <a:srcRect/>
          <a:stretch>
            <a:fillRect/>
          </a:stretch>
        </p:blipFill>
        <p:spPr bwMode="auto">
          <a:xfrm>
            <a:off x="2946044" y="1602567"/>
            <a:ext cx="664468" cy="664468"/>
          </a:xfrm>
          <a:prstGeom prst="rect">
            <a:avLst/>
          </a:prstGeom>
          <a:noFill/>
        </p:spPr>
      </p:pic>
      <p:pic>
        <p:nvPicPr>
          <p:cNvPr id="80899" name="Picture 3" descr="C:\Users\tomuz.COMPUTERGRAPHIK\Desktop\!PAPERS\2011 Analytical Sampling\Presentation\Images\integral3D_result.png"/>
          <p:cNvPicPr>
            <a:picLocks noChangeAspect="1" noChangeArrowheads="1"/>
          </p:cNvPicPr>
          <p:nvPr/>
        </p:nvPicPr>
        <p:blipFill>
          <a:blip r:embed="rId8" cstate="print"/>
          <a:srcRect/>
          <a:stretch>
            <a:fillRect/>
          </a:stretch>
        </p:blipFill>
        <p:spPr bwMode="auto">
          <a:xfrm>
            <a:off x="5724128" y="1628800"/>
            <a:ext cx="698214" cy="757562"/>
          </a:xfrm>
          <a:prstGeom prst="rect">
            <a:avLst/>
          </a:prstGeom>
          <a:noFill/>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p:spPr>
        <p:txBody>
          <a:bodyPr/>
          <a:lstStyle/>
          <a:p>
            <a:r>
              <a:rPr lang="de-AT" smtClean="0"/>
              <a:t>Thomas Auzinger</a:t>
            </a:r>
            <a:endParaRPr lang="de-AT"/>
          </a:p>
        </p:txBody>
      </p:sp>
      <p:sp>
        <p:nvSpPr>
          <p:cNvPr id="12291" name="Slide Number Placeholder 4"/>
          <p:cNvSpPr>
            <a:spLocks noGrp="1"/>
          </p:cNvSpPr>
          <p:nvPr>
            <p:ph type="sldNum" sz="quarter" idx="11"/>
          </p:nvPr>
        </p:nvSpPr>
        <p:spPr>
          <a:noFill/>
        </p:spPr>
        <p:txBody>
          <a:bodyPr/>
          <a:lstStyle/>
          <a:p>
            <a:fld id="{718BE948-1779-4F7E-803F-8A85CB65AFCA}" type="slidenum">
              <a:rPr lang="de-AT"/>
              <a:pPr/>
              <a:t>17</a:t>
            </a:fld>
            <a:endParaRPr lang="de-AT"/>
          </a:p>
        </p:txBody>
      </p:sp>
      <p:sp>
        <p:nvSpPr>
          <p:cNvPr id="12292" name="Rectangle 1"/>
          <p:cNvSpPr>
            <a:spLocks noGrp="1" noChangeArrowheads="1"/>
          </p:cNvSpPr>
          <p:nvPr>
            <p:ph type="title" idx="4294967295"/>
          </p:nvPr>
        </p:nvSpPr>
        <p:spPr>
          <a:xfrm>
            <a:off x="468313" y="44450"/>
            <a:ext cx="7761287" cy="7572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Implementation</a:t>
            </a:r>
          </a:p>
        </p:txBody>
      </p:sp>
      <p:sp>
        <p:nvSpPr>
          <p:cNvPr id="12293" name="Rectangle 2"/>
          <p:cNvSpPr>
            <a:spLocks noGrp="1" noChangeArrowheads="1"/>
          </p:cNvSpPr>
          <p:nvPr>
            <p:ph type="body" idx="4294967295"/>
          </p:nvPr>
        </p:nvSpPr>
        <p:spPr>
          <a:xfrm>
            <a:off x="119063" y="908050"/>
            <a:ext cx="8907462" cy="5473700"/>
          </a:xfrm>
        </p:spPr>
        <p:txBody>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Implementation in Direct3D 10 (2D) and CUDA C (3D).</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Timings (3D):</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p>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p>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xmlns="" val="1051549155"/>
              </p:ext>
            </p:extLst>
          </p:nvPr>
        </p:nvGraphicFramePr>
        <p:xfrm>
          <a:off x="1187624" y="2450450"/>
          <a:ext cx="4680520" cy="2418710"/>
        </p:xfrm>
        <a:graphic>
          <a:graphicData uri="http://schemas.openxmlformats.org/drawingml/2006/table">
            <a:tbl>
              <a:tblPr firstRow="1" bandRow="1">
                <a:effectLst>
                  <a:innerShdw blurRad="63500" dist="50800" dir="13500000">
                    <a:prstClr val="black">
                      <a:alpha val="50000"/>
                    </a:prstClr>
                  </a:innerShdw>
                </a:effectLst>
                <a:tableStyleId>{21E4AEA4-8DFA-4A89-87EB-49C32662AFE0}</a:tableStyleId>
              </a:tblPr>
              <a:tblGrid>
                <a:gridCol w="1872208"/>
                <a:gridCol w="864096"/>
                <a:gridCol w="936104"/>
                <a:gridCol w="1008112"/>
              </a:tblGrid>
              <a:tr h="562619">
                <a:tc>
                  <a:txBody>
                    <a:bodyPr/>
                    <a:lstStyle/>
                    <a:p>
                      <a:pPr algn="ctr"/>
                      <a:endParaRPr lang="de-AT"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de-AT"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de-AT" sz="2400" b="0" dirty="0" smtClean="0">
                          <a:solidFill>
                            <a:schemeClr val="tx1"/>
                          </a:solidFill>
                        </a:rPr>
                        <a:t>Grid</a:t>
                      </a:r>
                      <a:endParaRPr lang="de-AT" sz="240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de-AT" dirty="0"/>
                    </a:p>
                  </a:txBody>
                  <a:tcPr anchor="ctr">
                    <a:noFill/>
                  </a:tcPr>
                </a:tc>
              </a:tr>
              <a:tr h="562619">
                <a:tc>
                  <a:txBody>
                    <a:bodyPr/>
                    <a:lstStyle/>
                    <a:p>
                      <a:pPr algn="ctr"/>
                      <a:endParaRPr lang="de-AT" sz="24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de-AT" sz="2400" dirty="0"/>
                    </a:p>
                  </a:txBody>
                  <a:tcPr anchor="ctr">
                    <a:lnL w="12700" cmpd="sng">
                      <a:noFill/>
                    </a:lnL>
                    <a:lnT w="38100" cmpd="sng">
                      <a:noFill/>
                    </a:lnT>
                    <a:noFill/>
                  </a:tcPr>
                </a:tc>
                <a:tc>
                  <a:txBody>
                    <a:bodyPr/>
                    <a:lstStyle/>
                    <a:p>
                      <a:pPr algn="ctr"/>
                      <a:r>
                        <a:rPr lang="de-AT" sz="2400" b="1" dirty="0" smtClean="0">
                          <a:solidFill>
                            <a:schemeClr val="bg1"/>
                          </a:solidFill>
                        </a:rPr>
                        <a:t>64³</a:t>
                      </a:r>
                      <a:endParaRPr lang="de-AT" sz="2400" b="1" dirty="0">
                        <a:solidFill>
                          <a:schemeClr val="bg1"/>
                        </a:solidFill>
                      </a:endParaRPr>
                    </a:p>
                  </a:txBody>
                  <a:tcPr anchor="ctr">
                    <a:lnT w="38100" cmpd="sng">
                      <a:noFill/>
                    </a:lnT>
                    <a:solidFill>
                      <a:srgbClr val="00B0F0"/>
                    </a:solidFill>
                  </a:tcPr>
                </a:tc>
                <a:tc>
                  <a:txBody>
                    <a:bodyPr/>
                    <a:lstStyle/>
                    <a:p>
                      <a:pPr algn="ctr"/>
                      <a:r>
                        <a:rPr lang="de-AT" sz="2400" b="1" dirty="0" smtClean="0">
                          <a:solidFill>
                            <a:schemeClr val="bg1"/>
                          </a:solidFill>
                        </a:rPr>
                        <a:t>256³</a:t>
                      </a:r>
                      <a:endParaRPr lang="de-AT" sz="2400" b="1" dirty="0">
                        <a:solidFill>
                          <a:schemeClr val="bg1"/>
                        </a:solidFill>
                      </a:endParaRPr>
                    </a:p>
                  </a:txBody>
                  <a:tcPr anchor="ctr">
                    <a:lnT w="38100" cmpd="sng">
                      <a:noFill/>
                    </a:lnT>
                    <a:solidFill>
                      <a:srgbClr val="00B0F0"/>
                    </a:solidFill>
                  </a:tcPr>
                </a:tc>
              </a:tr>
              <a:tr h="645400">
                <a:tc rowSpan="2">
                  <a:txBody>
                    <a:bodyPr/>
                    <a:lstStyle/>
                    <a:p>
                      <a:pPr algn="ctr"/>
                      <a:r>
                        <a:rPr lang="de-AT" sz="2400" b="0" dirty="0" smtClean="0">
                          <a:solidFill>
                            <a:schemeClr val="tx1"/>
                          </a:solidFill>
                        </a:rPr>
                        <a:t>Tetrahedra</a:t>
                      </a:r>
                      <a:endParaRPr lang="de-AT" sz="2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de-AT" sz="2400" b="1" dirty="0" smtClean="0">
                          <a:solidFill>
                            <a:schemeClr val="bg1"/>
                          </a:solidFill>
                        </a:rPr>
                        <a:t>19k</a:t>
                      </a:r>
                      <a:endParaRPr lang="de-AT" sz="2400" b="1" dirty="0">
                        <a:solidFill>
                          <a:schemeClr val="bg1"/>
                        </a:solidFill>
                      </a:endParaRPr>
                    </a:p>
                  </a:txBody>
                  <a:tcPr anchor="ctr">
                    <a:lnL w="12700" cmpd="sng">
                      <a:noFill/>
                    </a:lnL>
                    <a:solidFill>
                      <a:srgbClr val="00B0F0"/>
                    </a:solidFill>
                  </a:tcPr>
                </a:tc>
                <a:tc>
                  <a:txBody>
                    <a:bodyPr/>
                    <a:lstStyle/>
                    <a:p>
                      <a:pPr algn="ctr"/>
                      <a:r>
                        <a:rPr lang="de-AT" sz="2400" dirty="0" smtClean="0"/>
                        <a:t>2.5s</a:t>
                      </a:r>
                      <a:endParaRPr lang="de-AT" sz="2400" dirty="0"/>
                    </a:p>
                  </a:txBody>
                  <a:tcPr anchor="ctr">
                    <a:solidFill>
                      <a:schemeClr val="bg1">
                        <a:lumMod val="75000"/>
                      </a:schemeClr>
                    </a:solidFill>
                  </a:tcPr>
                </a:tc>
                <a:tc>
                  <a:txBody>
                    <a:bodyPr/>
                    <a:lstStyle/>
                    <a:p>
                      <a:pPr algn="ctr"/>
                      <a:r>
                        <a:rPr lang="de-AT" sz="2400" dirty="0" smtClean="0"/>
                        <a:t>90s</a:t>
                      </a:r>
                      <a:endParaRPr lang="de-AT" sz="2400" dirty="0"/>
                    </a:p>
                  </a:txBody>
                  <a:tcPr anchor="ctr">
                    <a:solidFill>
                      <a:schemeClr val="bg1">
                        <a:lumMod val="75000"/>
                      </a:schemeClr>
                    </a:solidFill>
                  </a:tcPr>
                </a:tc>
              </a:tr>
              <a:tr h="648072">
                <a:tc vMerge="1">
                  <a:txBody>
                    <a:bodyPr/>
                    <a:lstStyle/>
                    <a:p>
                      <a:pPr algn="ctr"/>
                      <a:endParaRPr lang="de-AT" b="1" dirty="0">
                        <a:solidFill>
                          <a:schemeClr val="bg1"/>
                        </a:solidFill>
                      </a:endParaRPr>
                    </a:p>
                  </a:txBody>
                  <a:tcPr anchor="ctr">
                    <a:noFill/>
                  </a:tcPr>
                </a:tc>
                <a:tc>
                  <a:txBody>
                    <a:bodyPr/>
                    <a:lstStyle/>
                    <a:p>
                      <a:pPr algn="ctr"/>
                      <a:r>
                        <a:rPr lang="de-AT" sz="2400" b="1" dirty="0" smtClean="0">
                          <a:solidFill>
                            <a:schemeClr val="bg1"/>
                          </a:solidFill>
                        </a:rPr>
                        <a:t>1.9M</a:t>
                      </a:r>
                      <a:endParaRPr lang="de-AT" sz="2400" b="1" dirty="0">
                        <a:solidFill>
                          <a:schemeClr val="bg1"/>
                        </a:solidFill>
                      </a:endParaRPr>
                    </a:p>
                  </a:txBody>
                  <a:tcPr anchor="ctr">
                    <a:lnL w="12700" cmpd="sng">
                      <a:noFill/>
                    </a:lnL>
                    <a:solidFill>
                      <a:srgbClr val="00B0F0"/>
                    </a:solidFill>
                  </a:tcPr>
                </a:tc>
                <a:tc>
                  <a:txBody>
                    <a:bodyPr/>
                    <a:lstStyle/>
                    <a:p>
                      <a:pPr algn="ctr"/>
                      <a:r>
                        <a:rPr lang="de-AT" sz="2400" dirty="0" smtClean="0"/>
                        <a:t>15.3s</a:t>
                      </a:r>
                      <a:endParaRPr lang="de-AT" sz="2400" dirty="0"/>
                    </a:p>
                  </a:txBody>
                  <a:tcPr anchor="ctr">
                    <a:solidFill>
                      <a:schemeClr val="bg1">
                        <a:lumMod val="75000"/>
                      </a:schemeClr>
                    </a:solidFill>
                  </a:tcPr>
                </a:tc>
                <a:tc>
                  <a:txBody>
                    <a:bodyPr/>
                    <a:lstStyle/>
                    <a:p>
                      <a:pPr algn="ctr"/>
                      <a:r>
                        <a:rPr lang="de-AT" sz="2400" dirty="0" smtClean="0"/>
                        <a:t>216s</a:t>
                      </a:r>
                      <a:endParaRPr lang="de-AT" sz="2400" dirty="0"/>
                    </a:p>
                  </a:txBody>
                  <a:tcPr anchor="ctr">
                    <a:solidFill>
                      <a:schemeClr val="bg1">
                        <a:lumMod val="75000"/>
                      </a:schemeClr>
                    </a:solidFill>
                  </a:tcPr>
                </a:tc>
              </a:tr>
            </a:tbl>
          </a:graphicData>
        </a:graphic>
      </p:graphicFrame>
      <p:pic>
        <p:nvPicPr>
          <p:cNvPr id="84994" name="Picture 2" descr="C:\Users\Thomas\Desktop\!PAPERS\2011 Analytical Sampling\Presentation\Images\timing_cub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2852936"/>
            <a:ext cx="2304256" cy="211851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987824" y="5260558"/>
            <a:ext cx="4942379" cy="369332"/>
          </a:xfrm>
          <a:prstGeom prst="rect">
            <a:avLst/>
          </a:prstGeom>
          <a:noFill/>
        </p:spPr>
        <p:txBody>
          <a:bodyPr wrap="none" rtlCol="0">
            <a:spAutoFit/>
          </a:bodyPr>
          <a:lstStyle/>
          <a:p>
            <a:r>
              <a:rPr lang="de-AT" dirty="0" smtClean="0">
                <a:solidFill>
                  <a:schemeClr val="tx1"/>
                </a:solidFill>
              </a:rPr>
              <a:t>Hardware: GeForce 580 GTX, 1.5 GB SDRAM</a:t>
            </a:r>
            <a:endParaRPr lang="de-AT"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p:spPr>
        <p:txBody>
          <a:bodyPr/>
          <a:lstStyle/>
          <a:p>
            <a:r>
              <a:rPr lang="de-AT" smtClean="0"/>
              <a:t>Thomas Auzinger</a:t>
            </a:r>
            <a:endParaRPr lang="de-AT"/>
          </a:p>
        </p:txBody>
      </p:sp>
      <p:sp>
        <p:nvSpPr>
          <p:cNvPr id="12291" name="Slide Number Placeholder 4"/>
          <p:cNvSpPr>
            <a:spLocks noGrp="1"/>
          </p:cNvSpPr>
          <p:nvPr>
            <p:ph type="sldNum" sz="quarter" idx="11"/>
          </p:nvPr>
        </p:nvSpPr>
        <p:spPr>
          <a:noFill/>
        </p:spPr>
        <p:txBody>
          <a:bodyPr/>
          <a:lstStyle/>
          <a:p>
            <a:fld id="{718BE948-1779-4F7E-803F-8A85CB65AFCA}" type="slidenum">
              <a:rPr lang="de-AT"/>
              <a:pPr/>
              <a:t>18</a:t>
            </a:fld>
            <a:endParaRPr lang="de-AT"/>
          </a:p>
        </p:txBody>
      </p:sp>
      <p:sp>
        <p:nvSpPr>
          <p:cNvPr id="12292" name="Rectangle 1"/>
          <p:cNvSpPr>
            <a:spLocks noGrp="1" noChangeArrowheads="1"/>
          </p:cNvSpPr>
          <p:nvPr>
            <p:ph type="title" idx="4294967295"/>
          </p:nvPr>
        </p:nvSpPr>
        <p:spPr>
          <a:xfrm>
            <a:off x="468313" y="44450"/>
            <a:ext cx="7761287" cy="7572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Results</a:t>
            </a:r>
          </a:p>
        </p:txBody>
      </p:sp>
      <p:sp>
        <p:nvSpPr>
          <p:cNvPr id="12293" name="Rectangle 2"/>
          <p:cNvSpPr>
            <a:spLocks noGrp="1" noChangeArrowheads="1"/>
          </p:cNvSpPr>
          <p:nvPr>
            <p:ph type="body" idx="4294967295"/>
          </p:nvPr>
        </p:nvSpPr>
        <p:spPr>
          <a:xfrm>
            <a:off x="119063" y="908050"/>
            <a:ext cx="8907462" cy="648742"/>
          </a:xfrm>
        </p:spPr>
        <p:txBody>
          <a:bodyPr/>
          <a:lstStyle/>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Alias-free sampling of complex scenes:</a:t>
            </a:r>
          </a:p>
        </p:txBody>
      </p:sp>
      <p:pic>
        <p:nvPicPr>
          <p:cNvPr id="82947" name="Picture 3"/>
          <p:cNvPicPr>
            <a:picLocks noChangeAspect="1" noChangeArrowheads="1"/>
          </p:cNvPicPr>
          <p:nvPr/>
        </p:nvPicPr>
        <p:blipFill rotWithShape="1">
          <a:blip r:embed="rId3" cstate="print"/>
          <a:srcRect l="80341" t="13550" r="4773" b="47919"/>
          <a:stretch/>
        </p:blipFill>
        <p:spPr bwMode="auto">
          <a:xfrm>
            <a:off x="7057127" y="4365104"/>
            <a:ext cx="1592899" cy="1312003"/>
          </a:xfrm>
          <a:prstGeom prst="rect">
            <a:avLst/>
          </a:prstGeom>
          <a:noFill/>
          <a:ln w="9525">
            <a:noFill/>
            <a:miter lim="800000"/>
            <a:headEnd/>
            <a:tailEnd/>
          </a:ln>
          <a:effectLst>
            <a:softEdge rad="31750"/>
          </a:effectLst>
        </p:spPr>
      </p:pic>
      <p:pic>
        <p:nvPicPr>
          <p:cNvPr id="23" name="Picture 3"/>
          <p:cNvPicPr>
            <a:picLocks noChangeAspect="1" noChangeArrowheads="1"/>
          </p:cNvPicPr>
          <p:nvPr/>
        </p:nvPicPr>
        <p:blipFill rotWithShape="1">
          <a:blip r:embed="rId3" cstate="print"/>
          <a:srcRect l="49846" r="24641"/>
          <a:stretch/>
        </p:blipFill>
        <p:spPr bwMode="auto">
          <a:xfrm>
            <a:off x="251520" y="2348880"/>
            <a:ext cx="2361455" cy="2942858"/>
          </a:xfrm>
          <a:prstGeom prst="rect">
            <a:avLst/>
          </a:prstGeom>
          <a:noFill/>
          <a:ln w="9525">
            <a:noFill/>
            <a:miter lim="800000"/>
            <a:headEnd/>
            <a:tailEnd/>
          </a:ln>
        </p:spPr>
      </p:pic>
      <p:pic>
        <p:nvPicPr>
          <p:cNvPr id="30" name="Picture 2"/>
          <p:cNvPicPr>
            <a:picLocks noChangeAspect="1" noChangeArrowheads="1"/>
          </p:cNvPicPr>
          <p:nvPr/>
        </p:nvPicPr>
        <p:blipFill rotWithShape="1">
          <a:blip r:embed="rId4" cstate="print"/>
          <a:srcRect l="29877" t="13940" r="55313" b="48141"/>
          <a:stretch/>
        </p:blipFill>
        <p:spPr bwMode="auto">
          <a:xfrm>
            <a:off x="2987824" y="1967008"/>
            <a:ext cx="1592646" cy="1311338"/>
          </a:xfrm>
          <a:prstGeom prst="rect">
            <a:avLst/>
          </a:prstGeom>
          <a:noFill/>
          <a:ln w="9525">
            <a:noFill/>
            <a:miter lim="800000"/>
            <a:headEnd/>
            <a:tailEnd/>
          </a:ln>
          <a:effectLst>
            <a:softEdge rad="31750"/>
          </a:effectLst>
        </p:spPr>
      </p:pic>
      <p:pic>
        <p:nvPicPr>
          <p:cNvPr id="33" name="Picture 3"/>
          <p:cNvPicPr>
            <a:picLocks noChangeAspect="1" noChangeArrowheads="1"/>
          </p:cNvPicPr>
          <p:nvPr/>
        </p:nvPicPr>
        <p:blipFill rotWithShape="1">
          <a:blip r:embed="rId3" cstate="print"/>
          <a:srcRect l="55128" t="13550" r="29986" b="47919"/>
          <a:stretch/>
        </p:blipFill>
        <p:spPr bwMode="auto">
          <a:xfrm>
            <a:off x="5022547" y="4365105"/>
            <a:ext cx="1592899" cy="1312003"/>
          </a:xfrm>
          <a:prstGeom prst="rect">
            <a:avLst/>
          </a:prstGeom>
          <a:noFill/>
          <a:ln w="9525">
            <a:noFill/>
            <a:miter lim="800000"/>
            <a:headEnd/>
            <a:tailEnd/>
          </a:ln>
          <a:effectLst>
            <a:softEdge rad="31750"/>
          </a:effectLst>
        </p:spPr>
      </p:pic>
      <p:pic>
        <p:nvPicPr>
          <p:cNvPr id="34" name="Picture 3"/>
          <p:cNvPicPr>
            <a:picLocks noChangeAspect="1" noChangeArrowheads="1"/>
          </p:cNvPicPr>
          <p:nvPr/>
        </p:nvPicPr>
        <p:blipFill rotWithShape="1">
          <a:blip r:embed="rId3" cstate="print"/>
          <a:srcRect l="29701" t="13550" r="55413" b="47919"/>
          <a:stretch/>
        </p:blipFill>
        <p:spPr bwMode="auto">
          <a:xfrm>
            <a:off x="2987571" y="4365106"/>
            <a:ext cx="1592899" cy="1312003"/>
          </a:xfrm>
          <a:prstGeom prst="rect">
            <a:avLst/>
          </a:prstGeom>
          <a:noFill/>
          <a:ln w="9525">
            <a:noFill/>
            <a:miter lim="800000"/>
            <a:headEnd/>
            <a:tailEnd/>
          </a:ln>
          <a:effectLst>
            <a:softEdge rad="31750"/>
          </a:effectLst>
        </p:spPr>
      </p:pic>
      <p:pic>
        <p:nvPicPr>
          <p:cNvPr id="35" name="Picture 2"/>
          <p:cNvPicPr>
            <a:picLocks noChangeAspect="1" noChangeArrowheads="1"/>
          </p:cNvPicPr>
          <p:nvPr/>
        </p:nvPicPr>
        <p:blipFill rotWithShape="1">
          <a:blip r:embed="rId4" cstate="print"/>
          <a:srcRect l="80444" t="13122" r="4746" b="48960"/>
          <a:stretch/>
        </p:blipFill>
        <p:spPr bwMode="auto">
          <a:xfrm>
            <a:off x="7057380" y="1973680"/>
            <a:ext cx="1592646" cy="1311304"/>
          </a:xfrm>
          <a:prstGeom prst="rect">
            <a:avLst/>
          </a:prstGeom>
          <a:noFill/>
          <a:ln w="9525">
            <a:noFill/>
            <a:miter lim="800000"/>
            <a:headEnd/>
            <a:tailEnd/>
          </a:ln>
          <a:effectLst>
            <a:softEdge rad="31750"/>
          </a:effectLst>
        </p:spPr>
      </p:pic>
      <p:pic>
        <p:nvPicPr>
          <p:cNvPr id="36" name="Picture 2"/>
          <p:cNvPicPr>
            <a:picLocks noChangeAspect="1" noChangeArrowheads="1"/>
          </p:cNvPicPr>
          <p:nvPr/>
        </p:nvPicPr>
        <p:blipFill rotWithShape="1">
          <a:blip r:embed="rId4" cstate="print"/>
          <a:srcRect l="55093" t="13420" r="30096" b="48661"/>
          <a:stretch/>
        </p:blipFill>
        <p:spPr bwMode="auto">
          <a:xfrm>
            <a:off x="5022547" y="1967008"/>
            <a:ext cx="1592755" cy="1311338"/>
          </a:xfrm>
          <a:prstGeom prst="rect">
            <a:avLst/>
          </a:prstGeom>
          <a:noFill/>
          <a:ln w="9525">
            <a:noFill/>
            <a:miter lim="800000"/>
            <a:headEnd/>
            <a:tailEnd/>
          </a:ln>
          <a:effectLst>
            <a:softEdge rad="31750"/>
          </a:effectLst>
        </p:spPr>
      </p:pic>
      <p:sp>
        <p:nvSpPr>
          <p:cNvPr id="2" name="Frame 1"/>
          <p:cNvSpPr/>
          <p:nvPr/>
        </p:nvSpPr>
        <p:spPr bwMode="auto">
          <a:xfrm>
            <a:off x="755576" y="2708920"/>
            <a:ext cx="1368152" cy="1111389"/>
          </a:xfrm>
          <a:prstGeom prst="frame">
            <a:avLst>
              <a:gd name="adj1" fmla="val 521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de-AT" sz="1800" b="0" i="0" u="none" strike="noStrike" cap="none" normalizeH="0" baseline="0" smtClean="0">
              <a:ln>
                <a:noFill/>
              </a:ln>
              <a:solidFill>
                <a:schemeClr val="bg1"/>
              </a:solidFill>
              <a:effectLst/>
              <a:latin typeface="Arial" charset="0"/>
            </a:endParaRPr>
          </a:p>
        </p:txBody>
      </p:sp>
      <p:sp>
        <p:nvSpPr>
          <p:cNvPr id="4" name="TextBox 3"/>
          <p:cNvSpPr txBox="1"/>
          <p:nvPr/>
        </p:nvSpPr>
        <p:spPr>
          <a:xfrm>
            <a:off x="291420" y="5364083"/>
            <a:ext cx="2296463" cy="923330"/>
          </a:xfrm>
          <a:prstGeom prst="rect">
            <a:avLst/>
          </a:prstGeom>
          <a:noFill/>
        </p:spPr>
        <p:txBody>
          <a:bodyPr wrap="none" rtlCol="0">
            <a:spAutoFit/>
          </a:bodyPr>
          <a:lstStyle/>
          <a:p>
            <a:pPr algn="ctr"/>
            <a:r>
              <a:rPr lang="de-AT" dirty="0" smtClean="0">
                <a:solidFill>
                  <a:schemeClr val="tx1"/>
                </a:solidFill>
              </a:rPr>
              <a:t>2M tetrahedra</a:t>
            </a:r>
          </a:p>
          <a:p>
            <a:pPr algn="ctr"/>
            <a:r>
              <a:rPr lang="de-AT" dirty="0" smtClean="0">
                <a:solidFill>
                  <a:schemeClr val="tx1"/>
                </a:solidFill>
              </a:rPr>
              <a:t>at different filter radii</a:t>
            </a:r>
          </a:p>
          <a:p>
            <a:pPr algn="ctr"/>
            <a:r>
              <a:rPr lang="de-AT" dirty="0" smtClean="0">
                <a:solidFill>
                  <a:schemeClr val="tx1"/>
                </a:solidFill>
              </a:rPr>
              <a:t>(shown right)</a:t>
            </a:r>
            <a:endParaRPr lang="de-AT" dirty="0">
              <a:solidFill>
                <a:schemeClr val="tx1"/>
              </a:solidFill>
            </a:endParaRPr>
          </a:p>
        </p:txBody>
      </p:sp>
      <p:sp>
        <p:nvSpPr>
          <p:cNvPr id="5" name="TextBox 4"/>
          <p:cNvSpPr txBox="1"/>
          <p:nvPr/>
        </p:nvSpPr>
        <p:spPr>
          <a:xfrm>
            <a:off x="4059468" y="1484784"/>
            <a:ext cx="3518912" cy="369332"/>
          </a:xfrm>
          <a:prstGeom prst="rect">
            <a:avLst/>
          </a:prstGeom>
          <a:noFill/>
        </p:spPr>
        <p:txBody>
          <a:bodyPr wrap="none" rtlCol="0">
            <a:spAutoFit/>
          </a:bodyPr>
          <a:lstStyle/>
          <a:p>
            <a:r>
              <a:rPr lang="de-AT" dirty="0" smtClean="0">
                <a:solidFill>
                  <a:schemeClr val="tx1"/>
                </a:solidFill>
              </a:rPr>
              <a:t>Area filtering (previous methods)</a:t>
            </a:r>
            <a:endParaRPr lang="de-AT" dirty="0">
              <a:solidFill>
                <a:schemeClr val="tx1"/>
              </a:solidFill>
            </a:endParaRPr>
          </a:p>
        </p:txBody>
      </p:sp>
      <p:sp>
        <p:nvSpPr>
          <p:cNvPr id="6" name="TextBox 5"/>
          <p:cNvSpPr txBox="1"/>
          <p:nvPr/>
        </p:nvSpPr>
        <p:spPr>
          <a:xfrm>
            <a:off x="4142896" y="3961908"/>
            <a:ext cx="3352200" cy="369332"/>
          </a:xfrm>
          <a:prstGeom prst="rect">
            <a:avLst/>
          </a:prstGeom>
          <a:noFill/>
        </p:spPr>
        <p:txBody>
          <a:bodyPr wrap="none" rtlCol="0">
            <a:spAutoFit/>
          </a:bodyPr>
          <a:lstStyle/>
          <a:p>
            <a:r>
              <a:rPr lang="de-AT" dirty="0" smtClean="0">
                <a:solidFill>
                  <a:schemeClr val="tx1"/>
                </a:solidFill>
              </a:rPr>
              <a:t>Gaussian filtering (our method)</a:t>
            </a:r>
            <a:endParaRPr lang="de-AT" dirty="0">
              <a:solidFill>
                <a:schemeClr val="tx1"/>
              </a:solidFill>
            </a:endParaRPr>
          </a:p>
        </p:txBody>
      </p:sp>
      <p:sp>
        <p:nvSpPr>
          <p:cNvPr id="7" name="TextBox 6"/>
          <p:cNvSpPr txBox="1"/>
          <p:nvPr/>
        </p:nvSpPr>
        <p:spPr>
          <a:xfrm>
            <a:off x="7697250" y="3373215"/>
            <a:ext cx="312906" cy="369332"/>
          </a:xfrm>
          <a:prstGeom prst="rect">
            <a:avLst/>
          </a:prstGeom>
          <a:noFill/>
        </p:spPr>
        <p:txBody>
          <a:bodyPr wrap="none" rtlCol="0">
            <a:spAutoFit/>
          </a:bodyPr>
          <a:lstStyle/>
          <a:p>
            <a:r>
              <a:rPr lang="de-AT" dirty="0" smtClean="0">
                <a:solidFill>
                  <a:schemeClr val="tx1"/>
                </a:solidFill>
              </a:rPr>
              <a:t>3</a:t>
            </a:r>
            <a:endParaRPr lang="de-AT" dirty="0">
              <a:solidFill>
                <a:schemeClr val="tx1"/>
              </a:solidFill>
            </a:endParaRPr>
          </a:p>
        </p:txBody>
      </p:sp>
      <p:sp>
        <p:nvSpPr>
          <p:cNvPr id="38" name="TextBox 37"/>
          <p:cNvSpPr txBox="1"/>
          <p:nvPr/>
        </p:nvSpPr>
        <p:spPr>
          <a:xfrm>
            <a:off x="5566290" y="3373215"/>
            <a:ext cx="505267" cy="369332"/>
          </a:xfrm>
          <a:prstGeom prst="rect">
            <a:avLst/>
          </a:prstGeom>
          <a:noFill/>
        </p:spPr>
        <p:txBody>
          <a:bodyPr wrap="none" rtlCol="0">
            <a:spAutoFit/>
          </a:bodyPr>
          <a:lstStyle/>
          <a:p>
            <a:r>
              <a:rPr lang="de-AT" dirty="0" smtClean="0">
                <a:solidFill>
                  <a:schemeClr val="tx1"/>
                </a:solidFill>
              </a:rPr>
              <a:t>2.5</a:t>
            </a:r>
            <a:endParaRPr lang="de-AT" dirty="0">
              <a:solidFill>
                <a:schemeClr val="tx1"/>
              </a:solidFill>
            </a:endParaRPr>
          </a:p>
        </p:txBody>
      </p:sp>
      <p:sp>
        <p:nvSpPr>
          <p:cNvPr id="39" name="TextBox 38"/>
          <p:cNvSpPr txBox="1"/>
          <p:nvPr/>
        </p:nvSpPr>
        <p:spPr>
          <a:xfrm>
            <a:off x="3627567" y="3373215"/>
            <a:ext cx="312906" cy="369332"/>
          </a:xfrm>
          <a:prstGeom prst="rect">
            <a:avLst/>
          </a:prstGeom>
          <a:noFill/>
        </p:spPr>
        <p:txBody>
          <a:bodyPr wrap="none" rtlCol="0">
            <a:spAutoFit/>
          </a:bodyPr>
          <a:lstStyle/>
          <a:p>
            <a:r>
              <a:rPr lang="de-AT" dirty="0" smtClean="0">
                <a:solidFill>
                  <a:schemeClr val="tx1"/>
                </a:solidFill>
              </a:rPr>
              <a:t>2</a:t>
            </a:r>
            <a:endParaRPr lang="de-AT" dirty="0">
              <a:solidFill>
                <a:schemeClr val="tx1"/>
              </a:solidFill>
            </a:endParaRPr>
          </a:p>
        </p:txBody>
      </p:sp>
      <p:sp>
        <p:nvSpPr>
          <p:cNvPr id="42" name="TextBox 41"/>
          <p:cNvSpPr txBox="1"/>
          <p:nvPr/>
        </p:nvSpPr>
        <p:spPr>
          <a:xfrm>
            <a:off x="7695069" y="5723964"/>
            <a:ext cx="312906" cy="369332"/>
          </a:xfrm>
          <a:prstGeom prst="rect">
            <a:avLst/>
          </a:prstGeom>
          <a:noFill/>
        </p:spPr>
        <p:txBody>
          <a:bodyPr wrap="none" rtlCol="0">
            <a:spAutoFit/>
          </a:bodyPr>
          <a:lstStyle/>
          <a:p>
            <a:r>
              <a:rPr lang="de-AT" dirty="0" smtClean="0">
                <a:solidFill>
                  <a:schemeClr val="tx1"/>
                </a:solidFill>
              </a:rPr>
              <a:t>3</a:t>
            </a:r>
            <a:endParaRPr lang="de-AT" dirty="0">
              <a:solidFill>
                <a:schemeClr val="tx1"/>
              </a:solidFill>
            </a:endParaRPr>
          </a:p>
        </p:txBody>
      </p:sp>
      <p:sp>
        <p:nvSpPr>
          <p:cNvPr id="43" name="TextBox 42"/>
          <p:cNvSpPr txBox="1"/>
          <p:nvPr/>
        </p:nvSpPr>
        <p:spPr>
          <a:xfrm>
            <a:off x="5564109" y="5723964"/>
            <a:ext cx="505267" cy="369332"/>
          </a:xfrm>
          <a:prstGeom prst="rect">
            <a:avLst/>
          </a:prstGeom>
          <a:noFill/>
        </p:spPr>
        <p:txBody>
          <a:bodyPr wrap="none" rtlCol="0">
            <a:spAutoFit/>
          </a:bodyPr>
          <a:lstStyle/>
          <a:p>
            <a:r>
              <a:rPr lang="de-AT" dirty="0" smtClean="0">
                <a:solidFill>
                  <a:schemeClr val="tx1"/>
                </a:solidFill>
              </a:rPr>
              <a:t>2.5</a:t>
            </a:r>
            <a:endParaRPr lang="de-AT" dirty="0">
              <a:solidFill>
                <a:schemeClr val="tx1"/>
              </a:solidFill>
            </a:endParaRPr>
          </a:p>
        </p:txBody>
      </p:sp>
      <p:sp>
        <p:nvSpPr>
          <p:cNvPr id="44" name="TextBox 43"/>
          <p:cNvSpPr txBox="1"/>
          <p:nvPr/>
        </p:nvSpPr>
        <p:spPr>
          <a:xfrm>
            <a:off x="3625386" y="5723964"/>
            <a:ext cx="312906" cy="369332"/>
          </a:xfrm>
          <a:prstGeom prst="rect">
            <a:avLst/>
          </a:prstGeom>
          <a:noFill/>
        </p:spPr>
        <p:txBody>
          <a:bodyPr wrap="none" rtlCol="0">
            <a:spAutoFit/>
          </a:bodyPr>
          <a:lstStyle/>
          <a:p>
            <a:r>
              <a:rPr lang="de-AT" dirty="0" smtClean="0">
                <a:solidFill>
                  <a:schemeClr val="tx1"/>
                </a:solidFill>
              </a:rPr>
              <a:t>2</a:t>
            </a:r>
            <a:endParaRPr lang="de-AT" dirty="0">
              <a:solidFill>
                <a:schemeClr val="tx1"/>
              </a:solidFill>
            </a:endParaRPr>
          </a:p>
        </p:txBody>
      </p:sp>
    </p:spTree>
    <p:extLst>
      <p:ext uri="{BB962C8B-B14F-4D97-AF65-F5344CB8AC3E}">
        <p14:creationId xmlns:p14="http://schemas.microsoft.com/office/powerpoint/2010/main" xmlns="" val="5132473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fade">
                                      <p:cBhvr>
                                        <p:cTn id="7" dur="1000"/>
                                        <p:tgtEl>
                                          <p:spTgt spid="82947"/>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10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1000"/>
                                        <p:tgtEl>
                                          <p:spTgt spid="4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1000"/>
                                        <p:tgtEl>
                                          <p:spTgt spid="4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7" grpId="0"/>
      <p:bldP spid="38" grpId="0"/>
      <p:bldP spid="39"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p:spPr>
        <p:txBody>
          <a:bodyPr/>
          <a:lstStyle/>
          <a:p>
            <a:r>
              <a:rPr lang="de-AT" smtClean="0"/>
              <a:t>Thomas Auzinger</a:t>
            </a:r>
            <a:endParaRPr lang="de-AT"/>
          </a:p>
        </p:txBody>
      </p:sp>
      <p:sp>
        <p:nvSpPr>
          <p:cNvPr id="12291" name="Slide Number Placeholder 4"/>
          <p:cNvSpPr>
            <a:spLocks noGrp="1"/>
          </p:cNvSpPr>
          <p:nvPr>
            <p:ph type="sldNum" sz="quarter" idx="11"/>
          </p:nvPr>
        </p:nvSpPr>
        <p:spPr>
          <a:noFill/>
        </p:spPr>
        <p:txBody>
          <a:bodyPr/>
          <a:lstStyle/>
          <a:p>
            <a:fld id="{718BE948-1779-4F7E-803F-8A85CB65AFCA}" type="slidenum">
              <a:rPr lang="de-AT"/>
              <a:pPr/>
              <a:t>19</a:t>
            </a:fld>
            <a:endParaRPr lang="de-AT"/>
          </a:p>
        </p:txBody>
      </p:sp>
      <p:sp>
        <p:nvSpPr>
          <p:cNvPr id="12292" name="Rectangle 1"/>
          <p:cNvSpPr>
            <a:spLocks noGrp="1" noChangeArrowheads="1"/>
          </p:cNvSpPr>
          <p:nvPr>
            <p:ph type="title" idx="4294967295"/>
          </p:nvPr>
        </p:nvSpPr>
        <p:spPr>
          <a:xfrm>
            <a:off x="468313" y="44450"/>
            <a:ext cx="7761287" cy="7572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Results</a:t>
            </a:r>
          </a:p>
        </p:txBody>
      </p:sp>
      <p:sp>
        <p:nvSpPr>
          <p:cNvPr id="12293" name="Rectangle 2"/>
          <p:cNvSpPr>
            <a:spLocks noGrp="1" noChangeArrowheads="1"/>
          </p:cNvSpPr>
          <p:nvPr>
            <p:ph type="body" idx="4294967295"/>
          </p:nvPr>
        </p:nvSpPr>
        <p:spPr>
          <a:xfrm>
            <a:off x="119063" y="908050"/>
            <a:ext cx="8907462" cy="648742"/>
          </a:xfrm>
        </p:spPr>
        <p:txBody>
          <a:bodyPr/>
          <a:lstStyle/>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Alias-free sampling of linear data functions:</a:t>
            </a:r>
          </a:p>
        </p:txBody>
      </p:sp>
      <p:pic>
        <p:nvPicPr>
          <p:cNvPr id="83970" name="Picture 2"/>
          <p:cNvPicPr>
            <a:picLocks noChangeAspect="1" noChangeArrowheads="1"/>
          </p:cNvPicPr>
          <p:nvPr/>
        </p:nvPicPr>
        <p:blipFill rotWithShape="1">
          <a:blip r:embed="rId3" cstate="print"/>
          <a:srcRect r="75028"/>
          <a:stretch/>
        </p:blipFill>
        <p:spPr bwMode="auto">
          <a:xfrm>
            <a:off x="3298507" y="1641187"/>
            <a:ext cx="2530324" cy="2486025"/>
          </a:xfrm>
          <a:prstGeom prst="rect">
            <a:avLst/>
          </a:prstGeom>
          <a:noFill/>
          <a:ln w="9525">
            <a:noFill/>
            <a:miter lim="800000"/>
            <a:headEnd/>
            <a:tailEnd/>
          </a:ln>
        </p:spPr>
      </p:pic>
      <p:sp>
        <p:nvSpPr>
          <p:cNvPr id="25" name="TextBox 24"/>
          <p:cNvSpPr txBox="1"/>
          <p:nvPr/>
        </p:nvSpPr>
        <p:spPr>
          <a:xfrm>
            <a:off x="4044937" y="4221088"/>
            <a:ext cx="1037463" cy="400110"/>
          </a:xfrm>
          <a:prstGeom prst="rect">
            <a:avLst/>
          </a:prstGeom>
          <a:noFill/>
        </p:spPr>
        <p:txBody>
          <a:bodyPr wrap="none" rtlCol="0">
            <a:spAutoFit/>
          </a:bodyPr>
          <a:lstStyle/>
          <a:p>
            <a:r>
              <a:rPr lang="de-AT" sz="2000" dirty="0" smtClean="0">
                <a:solidFill>
                  <a:schemeClr val="tx1"/>
                </a:solidFill>
              </a:rPr>
              <a:t>64³ / 2k</a:t>
            </a:r>
            <a:endParaRPr lang="de-AT" sz="2000" dirty="0">
              <a:solidFill>
                <a:schemeClr val="tx1"/>
              </a:solidFill>
            </a:endParaRPr>
          </a:p>
        </p:txBody>
      </p:sp>
      <p:sp>
        <p:nvSpPr>
          <p:cNvPr id="33" name="TextBox 32"/>
          <p:cNvSpPr txBox="1"/>
          <p:nvPr/>
        </p:nvSpPr>
        <p:spPr>
          <a:xfrm>
            <a:off x="1222264" y="4221088"/>
            <a:ext cx="1180131" cy="400110"/>
          </a:xfrm>
          <a:prstGeom prst="rect">
            <a:avLst/>
          </a:prstGeom>
          <a:noFill/>
        </p:spPr>
        <p:txBody>
          <a:bodyPr wrap="none" rtlCol="0">
            <a:spAutoFit/>
          </a:bodyPr>
          <a:lstStyle/>
          <a:p>
            <a:r>
              <a:rPr lang="de-AT" sz="2000" dirty="0" smtClean="0">
                <a:solidFill>
                  <a:schemeClr val="tx1"/>
                </a:solidFill>
              </a:rPr>
              <a:t>256³ / 2k</a:t>
            </a:r>
            <a:endParaRPr lang="de-AT" sz="2000" dirty="0">
              <a:solidFill>
                <a:schemeClr val="tx1"/>
              </a:solidFill>
            </a:endParaRPr>
          </a:p>
        </p:txBody>
      </p:sp>
      <p:sp>
        <p:nvSpPr>
          <p:cNvPr id="34" name="TextBox 33"/>
          <p:cNvSpPr txBox="1"/>
          <p:nvPr/>
        </p:nvSpPr>
        <p:spPr>
          <a:xfrm>
            <a:off x="6625935" y="4221088"/>
            <a:ext cx="1322798" cy="400110"/>
          </a:xfrm>
          <a:prstGeom prst="rect">
            <a:avLst/>
          </a:prstGeom>
          <a:noFill/>
        </p:spPr>
        <p:txBody>
          <a:bodyPr wrap="none" rtlCol="0">
            <a:spAutoFit/>
          </a:bodyPr>
          <a:lstStyle/>
          <a:p>
            <a:r>
              <a:rPr lang="de-AT" sz="2000" dirty="0" smtClean="0">
                <a:solidFill>
                  <a:schemeClr val="tx1"/>
                </a:solidFill>
              </a:rPr>
              <a:t>256³ / 12k</a:t>
            </a:r>
            <a:endParaRPr lang="de-AT" sz="2000" dirty="0">
              <a:solidFill>
                <a:schemeClr val="tx1"/>
              </a:solidFill>
            </a:endParaRPr>
          </a:p>
        </p:txBody>
      </p:sp>
      <p:sp>
        <p:nvSpPr>
          <p:cNvPr id="35" name="TextBox 34"/>
          <p:cNvSpPr txBox="1"/>
          <p:nvPr/>
        </p:nvSpPr>
        <p:spPr>
          <a:xfrm>
            <a:off x="699934" y="4869160"/>
            <a:ext cx="7635424" cy="369332"/>
          </a:xfrm>
          <a:prstGeom prst="rect">
            <a:avLst/>
          </a:prstGeom>
          <a:noFill/>
        </p:spPr>
        <p:txBody>
          <a:bodyPr wrap="none" rtlCol="0">
            <a:spAutoFit/>
          </a:bodyPr>
          <a:lstStyle/>
          <a:p>
            <a:pPr algn="ctr"/>
            <a:r>
              <a:rPr lang="de-AT" dirty="0" smtClean="0">
                <a:solidFill>
                  <a:schemeClr val="tx1"/>
                </a:solidFill>
              </a:rPr>
              <a:t>Linear color interpolation between spike base (black) and spike tip (cyan)</a:t>
            </a:r>
            <a:endParaRPr lang="de-AT" dirty="0">
              <a:solidFill>
                <a:schemeClr val="tx1"/>
              </a:solidFill>
            </a:endParaRPr>
          </a:p>
        </p:txBody>
      </p:sp>
      <p:pic>
        <p:nvPicPr>
          <p:cNvPr id="12" name="Picture 2"/>
          <p:cNvPicPr>
            <a:picLocks noChangeAspect="1" noChangeArrowheads="1"/>
          </p:cNvPicPr>
          <p:nvPr/>
        </p:nvPicPr>
        <p:blipFill rotWithShape="1">
          <a:blip r:embed="rId3" cstate="print"/>
          <a:srcRect l="75424"/>
          <a:stretch/>
        </p:blipFill>
        <p:spPr bwMode="auto">
          <a:xfrm>
            <a:off x="6042229" y="1641187"/>
            <a:ext cx="2490211" cy="2486025"/>
          </a:xfrm>
          <a:prstGeom prst="rect">
            <a:avLst/>
          </a:prstGeom>
          <a:noFill/>
          <a:ln w="9525">
            <a:noFill/>
            <a:miter lim="800000"/>
            <a:headEnd/>
            <a:tailEnd/>
          </a:ln>
        </p:spPr>
      </p:pic>
      <p:pic>
        <p:nvPicPr>
          <p:cNvPr id="13" name="Picture 2"/>
          <p:cNvPicPr>
            <a:picLocks noChangeAspect="1" noChangeArrowheads="1"/>
          </p:cNvPicPr>
          <p:nvPr/>
        </p:nvPicPr>
        <p:blipFill rotWithShape="1">
          <a:blip r:embed="rId3" cstate="print"/>
          <a:srcRect l="50302" r="24576"/>
          <a:stretch/>
        </p:blipFill>
        <p:spPr bwMode="auto">
          <a:xfrm>
            <a:off x="539552" y="1641187"/>
            <a:ext cx="2545557" cy="24860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8" descr="C:\Users\tomuz.COMPUTERGRAPHIK\Desktop\!PAPERS\2011 Analytical Sampling\Presentation\Images\input_full.png"/>
          <p:cNvPicPr>
            <a:picLocks noChangeAspect="1" noChangeArrowheads="1"/>
          </p:cNvPicPr>
          <p:nvPr/>
        </p:nvPicPr>
        <p:blipFill>
          <a:blip r:embed="rId3" cstate="print"/>
          <a:srcRect/>
          <a:stretch>
            <a:fillRect/>
          </a:stretch>
        </p:blipFill>
        <p:spPr bwMode="auto">
          <a:xfrm>
            <a:off x="179512" y="1916832"/>
            <a:ext cx="2769171" cy="2769171"/>
          </a:xfrm>
          <a:prstGeom prst="rect">
            <a:avLst/>
          </a:prstGeom>
          <a:noFill/>
        </p:spPr>
      </p:pic>
      <p:sp>
        <p:nvSpPr>
          <p:cNvPr id="11266" name="Footer Placeholder 4"/>
          <p:cNvSpPr>
            <a:spLocks noGrp="1"/>
          </p:cNvSpPr>
          <p:nvPr>
            <p:ph type="ftr" sz="quarter" idx="10"/>
          </p:nvPr>
        </p:nvSpPr>
        <p:spPr>
          <a:noFill/>
        </p:spPr>
        <p:txBody>
          <a:bodyPr/>
          <a:lstStyle/>
          <a:p>
            <a:r>
              <a:rPr lang="de-AT" smtClean="0"/>
              <a:t>Thomas Auzinger</a:t>
            </a:r>
            <a:endParaRPr lang="de-AT"/>
          </a:p>
        </p:txBody>
      </p:sp>
      <p:sp>
        <p:nvSpPr>
          <p:cNvPr id="11267" name="Slide Number Placeholder 5"/>
          <p:cNvSpPr>
            <a:spLocks noGrp="1"/>
          </p:cNvSpPr>
          <p:nvPr>
            <p:ph type="sldNum" sz="quarter" idx="11"/>
          </p:nvPr>
        </p:nvSpPr>
        <p:spPr>
          <a:noFill/>
        </p:spPr>
        <p:txBody>
          <a:bodyPr/>
          <a:lstStyle/>
          <a:p>
            <a:fld id="{57780178-8204-4BB7-875B-CF042DB4792D}" type="slidenum">
              <a:rPr lang="de-AT"/>
              <a:pPr/>
              <a:t>2</a:t>
            </a:fld>
            <a:endParaRPr lang="de-AT"/>
          </a:p>
        </p:txBody>
      </p:sp>
      <p:sp>
        <p:nvSpPr>
          <p:cNvPr id="11268" name="Rectangle 1"/>
          <p:cNvSpPr>
            <a:spLocks noGrp="1" noChangeArrowheads="1"/>
          </p:cNvSpPr>
          <p:nvPr>
            <p:ph type="title" idx="4294967295"/>
          </p:nvPr>
        </p:nvSpPr>
        <p:spPr>
          <a:xfrm>
            <a:off x="468313" y="44450"/>
            <a:ext cx="7761287" cy="7572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Motivation</a:t>
            </a:r>
          </a:p>
        </p:txBody>
      </p:sp>
      <p:sp>
        <p:nvSpPr>
          <p:cNvPr id="11269" name="Rectangle 2"/>
          <p:cNvSpPr>
            <a:spLocks noGrp="1" noChangeArrowheads="1"/>
          </p:cNvSpPr>
          <p:nvPr>
            <p:ph type="body" idx="4294967295"/>
          </p:nvPr>
        </p:nvSpPr>
        <p:spPr>
          <a:xfrm>
            <a:off x="179512" y="908050"/>
            <a:ext cx="8847013" cy="576734"/>
          </a:xfrm>
        </p:spPr>
        <p:txBody>
          <a:bodyPr/>
          <a:lstStyle/>
          <a:p>
            <a:pPr eaLnBrk="1" hangingPunct="1">
              <a:spcBef>
                <a:spcPts val="700"/>
              </a:spcBef>
              <a:buSzPct val="74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Sampling of 2D and 3D meshes</a:t>
            </a:r>
          </a:p>
        </p:txBody>
      </p:sp>
      <p:pic>
        <p:nvPicPr>
          <p:cNvPr id="23" name="Picture 10" descr="C:\Users\tomuz.COMPUTERGRAPHIK\Desktop\!PAPERS\2011 Analytical Sampling\Presentation\Images\3DGrid.png"/>
          <p:cNvPicPr>
            <a:picLocks noChangeAspect="1" noChangeArrowheads="1"/>
          </p:cNvPicPr>
          <p:nvPr/>
        </p:nvPicPr>
        <p:blipFill>
          <a:blip r:embed="rId4" cstate="print"/>
          <a:srcRect/>
          <a:stretch>
            <a:fillRect/>
          </a:stretch>
        </p:blipFill>
        <p:spPr bwMode="auto">
          <a:xfrm>
            <a:off x="3397634" y="1988840"/>
            <a:ext cx="2563067" cy="2780928"/>
          </a:xfrm>
          <a:prstGeom prst="rect">
            <a:avLst/>
          </a:prstGeom>
          <a:noFill/>
        </p:spPr>
      </p:pic>
      <p:pic>
        <p:nvPicPr>
          <p:cNvPr id="26" name="Picture 7" descr="C:\Users\tomuz.COMPUTERGRAPHIK\Desktop\!PAPERS\2011 Analytical Sampling\FastForward\output.png"/>
          <p:cNvPicPr>
            <a:picLocks noChangeAspect="1" noChangeArrowheads="1"/>
          </p:cNvPicPr>
          <p:nvPr/>
        </p:nvPicPr>
        <p:blipFill>
          <a:blip r:embed="rId5" cstate="print"/>
          <a:srcRect/>
          <a:stretch>
            <a:fillRect/>
          </a:stretch>
        </p:blipFill>
        <p:spPr bwMode="auto">
          <a:xfrm>
            <a:off x="6444208" y="2060848"/>
            <a:ext cx="2595836" cy="2595836"/>
          </a:xfrm>
          <a:prstGeom prst="rect">
            <a:avLst/>
          </a:prstGeom>
          <a:noFill/>
        </p:spPr>
      </p:pic>
      <p:sp>
        <p:nvSpPr>
          <p:cNvPr id="27" name="TextBox 26"/>
          <p:cNvSpPr txBox="1"/>
          <p:nvPr/>
        </p:nvSpPr>
        <p:spPr>
          <a:xfrm>
            <a:off x="179512" y="4797152"/>
            <a:ext cx="2520280" cy="369332"/>
          </a:xfrm>
          <a:prstGeom prst="rect">
            <a:avLst/>
          </a:prstGeom>
          <a:noFill/>
        </p:spPr>
        <p:txBody>
          <a:bodyPr wrap="square" rtlCol="0">
            <a:spAutoFit/>
          </a:bodyPr>
          <a:lstStyle/>
          <a:p>
            <a:pPr algn="ctr"/>
            <a:r>
              <a:rPr lang="de-AT" dirty="0" smtClean="0">
                <a:solidFill>
                  <a:schemeClr val="tx1"/>
                </a:solidFill>
              </a:rPr>
              <a:t>Mesh input</a:t>
            </a:r>
            <a:endParaRPr lang="de-AT" dirty="0">
              <a:solidFill>
                <a:schemeClr val="tx1"/>
              </a:solidFill>
            </a:endParaRPr>
          </a:p>
        </p:txBody>
      </p:sp>
      <p:sp>
        <p:nvSpPr>
          <p:cNvPr id="28" name="Right Arrow 27"/>
          <p:cNvSpPr/>
          <p:nvPr/>
        </p:nvSpPr>
        <p:spPr bwMode="auto">
          <a:xfrm>
            <a:off x="2987824" y="3212976"/>
            <a:ext cx="432048" cy="28803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de-AT" sz="1800" b="0" i="0" u="none" strike="noStrike" cap="none" normalizeH="0" baseline="0" smtClean="0">
              <a:ln>
                <a:noFill/>
              </a:ln>
              <a:solidFill>
                <a:schemeClr val="bg1"/>
              </a:solidFill>
              <a:effectLst/>
              <a:latin typeface="Arial" charset="0"/>
            </a:endParaRPr>
          </a:p>
        </p:txBody>
      </p:sp>
      <p:sp>
        <p:nvSpPr>
          <p:cNvPr id="29" name="Right Arrow 28"/>
          <p:cNvSpPr/>
          <p:nvPr/>
        </p:nvSpPr>
        <p:spPr bwMode="auto">
          <a:xfrm>
            <a:off x="5940152" y="3212976"/>
            <a:ext cx="432048" cy="28803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de-AT" sz="1800" b="0" i="0" u="none" strike="noStrike" cap="none" normalizeH="0" baseline="0" smtClean="0">
              <a:ln>
                <a:noFill/>
              </a:ln>
              <a:solidFill>
                <a:schemeClr val="bg1"/>
              </a:solidFill>
              <a:effectLst/>
              <a:latin typeface="Arial" charset="0"/>
            </a:endParaRPr>
          </a:p>
        </p:txBody>
      </p:sp>
      <p:sp>
        <p:nvSpPr>
          <p:cNvPr id="30" name="TextBox 29"/>
          <p:cNvSpPr txBox="1"/>
          <p:nvPr/>
        </p:nvSpPr>
        <p:spPr>
          <a:xfrm>
            <a:off x="3311860" y="4797152"/>
            <a:ext cx="2520280" cy="369332"/>
          </a:xfrm>
          <a:prstGeom prst="rect">
            <a:avLst/>
          </a:prstGeom>
          <a:noFill/>
        </p:spPr>
        <p:txBody>
          <a:bodyPr wrap="square" rtlCol="0">
            <a:spAutoFit/>
          </a:bodyPr>
          <a:lstStyle/>
          <a:p>
            <a:pPr algn="ctr"/>
            <a:r>
              <a:rPr lang="de-AT" dirty="0" smtClean="0">
                <a:solidFill>
                  <a:schemeClr val="tx1"/>
                </a:solidFill>
              </a:rPr>
              <a:t>Sampling</a:t>
            </a:r>
            <a:endParaRPr lang="de-AT" dirty="0">
              <a:solidFill>
                <a:schemeClr val="tx1"/>
              </a:solidFill>
            </a:endParaRPr>
          </a:p>
        </p:txBody>
      </p:sp>
      <p:sp>
        <p:nvSpPr>
          <p:cNvPr id="31" name="TextBox 30"/>
          <p:cNvSpPr txBox="1"/>
          <p:nvPr/>
        </p:nvSpPr>
        <p:spPr>
          <a:xfrm>
            <a:off x="6444208" y="4797152"/>
            <a:ext cx="2520280" cy="369332"/>
          </a:xfrm>
          <a:prstGeom prst="rect">
            <a:avLst/>
          </a:prstGeom>
          <a:noFill/>
        </p:spPr>
        <p:txBody>
          <a:bodyPr wrap="square" rtlCol="0">
            <a:spAutoFit/>
          </a:bodyPr>
          <a:lstStyle/>
          <a:p>
            <a:pPr algn="ctr"/>
            <a:r>
              <a:rPr lang="de-AT" dirty="0" smtClean="0">
                <a:solidFill>
                  <a:schemeClr val="tx1"/>
                </a:solidFill>
              </a:rPr>
              <a:t>Reconstruction</a:t>
            </a:r>
            <a:endParaRPr lang="de-AT" dirty="0">
              <a:solidFill>
                <a:schemeClr val="tx1"/>
              </a:solidFill>
            </a:endParaRPr>
          </a:p>
        </p:txBody>
      </p:sp>
      <p:pic>
        <p:nvPicPr>
          <p:cNvPr id="32" name="Picture 9" descr="C:\Users\tomuz.COMPUTERGRAPHIK\Desktop\!PAPERS\2011 Analytical Sampling\Presentation\Images\input_cut.png"/>
          <p:cNvPicPr>
            <a:picLocks noChangeAspect="1" noChangeArrowheads="1"/>
          </p:cNvPicPr>
          <p:nvPr/>
        </p:nvPicPr>
        <p:blipFill>
          <a:blip r:embed="rId6" cstate="print"/>
          <a:srcRect/>
          <a:stretch>
            <a:fillRect/>
          </a:stretch>
        </p:blipFill>
        <p:spPr bwMode="auto">
          <a:xfrm>
            <a:off x="179512" y="1844824"/>
            <a:ext cx="2769171" cy="2769171"/>
          </a:xfrm>
          <a:prstGeom prst="rect">
            <a:avLst/>
          </a:prstGeom>
          <a:noFill/>
        </p:spPr>
      </p:pic>
      <p:sp>
        <p:nvSpPr>
          <p:cNvPr id="34" name="Right Arrow 33"/>
          <p:cNvSpPr/>
          <p:nvPr/>
        </p:nvSpPr>
        <p:spPr bwMode="auto">
          <a:xfrm>
            <a:off x="2987824" y="3212976"/>
            <a:ext cx="432048" cy="28803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de-AT" sz="1800" b="0" i="0" u="none" strike="noStrike" cap="none" normalizeH="0" baseline="0" smtClean="0">
              <a:ln>
                <a:noFill/>
              </a:ln>
              <a:solidFill>
                <a:schemeClr val="bg1"/>
              </a:solidFill>
              <a:effectLst/>
              <a:latin typeface="Arial" charset="0"/>
            </a:endParaRPr>
          </a:p>
        </p:txBody>
      </p:sp>
      <p:sp>
        <p:nvSpPr>
          <p:cNvPr id="35" name="TextBox 34"/>
          <p:cNvSpPr txBox="1"/>
          <p:nvPr/>
        </p:nvSpPr>
        <p:spPr>
          <a:xfrm>
            <a:off x="2411760" y="1988840"/>
            <a:ext cx="1512168" cy="369332"/>
          </a:xfrm>
          <a:prstGeom prst="rect">
            <a:avLst/>
          </a:prstGeom>
          <a:noFill/>
        </p:spPr>
        <p:txBody>
          <a:bodyPr wrap="square" rtlCol="0">
            <a:spAutoFit/>
          </a:bodyPr>
          <a:lstStyle/>
          <a:p>
            <a:r>
              <a:rPr lang="de-AT" b="1" dirty="0" smtClean="0">
                <a:solidFill>
                  <a:srgbClr val="FF0000"/>
                </a:solidFill>
              </a:rPr>
              <a:t>Our domain</a:t>
            </a:r>
            <a:endParaRPr lang="de-AT" b="1" dirty="0">
              <a:solidFill>
                <a:srgbClr val="FF0000"/>
              </a:solidFill>
            </a:endParaRPr>
          </a:p>
        </p:txBody>
      </p:sp>
      <p:cxnSp>
        <p:nvCxnSpPr>
          <p:cNvPr id="37" name="Straight Connector 36"/>
          <p:cNvCxnSpPr>
            <a:stCxn id="35" idx="2"/>
          </p:cNvCxnSpPr>
          <p:nvPr/>
        </p:nvCxnSpPr>
        <p:spPr bwMode="auto">
          <a:xfrm>
            <a:off x="3167844" y="2358172"/>
            <a:ext cx="36004" cy="782796"/>
          </a:xfrm>
          <a:prstGeom prst="line">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1" nodeType="clickEffect">
                                  <p:stCondLst>
                                    <p:cond delay="0"/>
                                  </p:stCondLst>
                                  <p:childTnLst>
                                    <p:set>
                                      <p:cBhvr>
                                        <p:cTn id="33" dur="1" fill="hold">
                                          <p:stCondLst>
                                            <p:cond delay="0"/>
                                          </p:stCondLst>
                                        </p:cTn>
                                        <p:tgtEl>
                                          <p:spTgt spid="3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P spid="31" grpId="0"/>
      <p:bldP spid="34" grpId="1" animBg="1"/>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p>
            <a:r>
              <a:rPr lang="de-AT" smtClean="0"/>
              <a:t>Thomas Auzinger</a:t>
            </a:r>
            <a:endParaRPr lang="de-AT"/>
          </a:p>
        </p:txBody>
      </p:sp>
      <p:sp>
        <p:nvSpPr>
          <p:cNvPr id="13315" name="Slide Number Placeholder 4"/>
          <p:cNvSpPr>
            <a:spLocks noGrp="1"/>
          </p:cNvSpPr>
          <p:nvPr>
            <p:ph type="sldNum" sz="quarter" idx="11"/>
          </p:nvPr>
        </p:nvSpPr>
        <p:spPr>
          <a:noFill/>
        </p:spPr>
        <p:txBody>
          <a:bodyPr/>
          <a:lstStyle/>
          <a:p>
            <a:fld id="{CF7279C1-FC83-4C49-B591-B694684464EF}" type="slidenum">
              <a:rPr lang="de-AT"/>
              <a:pPr/>
              <a:t>20</a:t>
            </a:fld>
            <a:endParaRPr lang="de-AT"/>
          </a:p>
        </p:txBody>
      </p:sp>
      <p:sp>
        <p:nvSpPr>
          <p:cNvPr id="13316" name="Rectangle 1"/>
          <p:cNvSpPr>
            <a:spLocks noGrp="1" noChangeArrowheads="1"/>
          </p:cNvSpPr>
          <p:nvPr>
            <p:ph type="title" idx="4294967295"/>
          </p:nvPr>
        </p:nvSpPr>
        <p:spPr>
          <a:xfrm>
            <a:off x="468313" y="44450"/>
            <a:ext cx="7761287" cy="7572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Conclusions</a:t>
            </a:r>
          </a:p>
        </p:txBody>
      </p:sp>
      <p:sp>
        <p:nvSpPr>
          <p:cNvPr id="13317" name="Rectangle 2"/>
          <p:cNvSpPr>
            <a:spLocks noGrp="1" noChangeArrowheads="1"/>
          </p:cNvSpPr>
          <p:nvPr>
            <p:ph type="body" idx="4294967295"/>
          </p:nvPr>
        </p:nvSpPr>
        <p:spPr>
          <a:xfrm>
            <a:off x="119063" y="908050"/>
            <a:ext cx="8907462" cy="5473700"/>
          </a:xfrm>
        </p:spPr>
        <p:txBody>
          <a:bodyPr/>
          <a:lstStyle/>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We presented analytic anti-aliasing of polygons and polyhedra allowing for:</a:t>
            </a:r>
          </a:p>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p>
          <a:p>
            <a:pPr eaLnBrk="1" hangingPunct="1">
              <a:spcAft>
                <a:spcPts val="120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Linear functions on the mesh (e.g. colors, densities,…)</a:t>
            </a:r>
          </a:p>
          <a:p>
            <a:pPr eaLnBrk="1" hangingPunct="1">
              <a:spcAft>
                <a:spcPts val="120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Higher order radial filter functions</a:t>
            </a:r>
          </a:p>
          <a:p>
            <a:pPr eaLnBrk="1" hangingPunct="1">
              <a:spcAft>
                <a:spcPts val="120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Regular and non-regular sampling grids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p>
            <a:r>
              <a:rPr lang="de-AT" smtClean="0"/>
              <a:t>Thomas Auzinger</a:t>
            </a:r>
            <a:endParaRPr lang="de-AT"/>
          </a:p>
        </p:txBody>
      </p:sp>
      <p:sp>
        <p:nvSpPr>
          <p:cNvPr id="13315" name="Slide Number Placeholder 4"/>
          <p:cNvSpPr>
            <a:spLocks noGrp="1"/>
          </p:cNvSpPr>
          <p:nvPr>
            <p:ph type="sldNum" sz="quarter" idx="11"/>
          </p:nvPr>
        </p:nvSpPr>
        <p:spPr>
          <a:noFill/>
        </p:spPr>
        <p:txBody>
          <a:bodyPr/>
          <a:lstStyle/>
          <a:p>
            <a:fld id="{CF7279C1-FC83-4C49-B591-B694684464EF}" type="slidenum">
              <a:rPr lang="de-AT"/>
              <a:pPr/>
              <a:t>21</a:t>
            </a:fld>
            <a:endParaRPr lang="de-AT"/>
          </a:p>
        </p:txBody>
      </p:sp>
      <p:sp>
        <p:nvSpPr>
          <p:cNvPr id="13316" name="Rectangle 1"/>
          <p:cNvSpPr>
            <a:spLocks noGrp="1" noChangeArrowheads="1"/>
          </p:cNvSpPr>
          <p:nvPr>
            <p:ph type="title" idx="4294967295"/>
          </p:nvPr>
        </p:nvSpPr>
        <p:spPr>
          <a:xfrm>
            <a:off x="468313" y="44450"/>
            <a:ext cx="7761287" cy="7572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Future Work</a:t>
            </a:r>
          </a:p>
        </p:txBody>
      </p:sp>
      <p:sp>
        <p:nvSpPr>
          <p:cNvPr id="13317" name="Rectangle 2"/>
          <p:cNvSpPr>
            <a:spLocks noGrp="1" noChangeArrowheads="1"/>
          </p:cNvSpPr>
          <p:nvPr>
            <p:ph type="body" idx="4294967295"/>
          </p:nvPr>
        </p:nvSpPr>
        <p:spPr>
          <a:xfrm>
            <a:off x="119063" y="908050"/>
            <a:ext cx="8907462" cy="5473700"/>
          </a:xfrm>
        </p:spPr>
        <p:txBody>
          <a:bodyPr/>
          <a:lstStyle/>
          <a:p>
            <a:pPr eaLnBrk="1" hangingPunct="1">
              <a:spcAft>
                <a:spcPts val="120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Generalization to temporal filtering</a:t>
            </a:r>
          </a:p>
          <a:p>
            <a:pPr eaLnBrk="1" hangingPunct="1">
              <a:spcAft>
                <a:spcPts val="120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Wavelet approach to general filters and/or data functions</a:t>
            </a:r>
          </a:p>
          <a:p>
            <a:pPr eaLnBrk="1" hangingPunct="1">
              <a:spcAft>
                <a:spcPts val="120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Analytic rendering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p:cNvPicPr>
            <a:picLocks noChangeAspect="1" noChangeArrowheads="1"/>
          </p:cNvPicPr>
          <p:nvPr/>
        </p:nvPicPr>
        <p:blipFill>
          <a:blip r:embed="rId3" cstate="print"/>
          <a:srcRect l="14567" t="3671" r="52938" b="4546"/>
          <a:stretch>
            <a:fillRect/>
          </a:stretch>
        </p:blipFill>
        <p:spPr bwMode="auto">
          <a:xfrm>
            <a:off x="3419872" y="3212976"/>
            <a:ext cx="2088232" cy="1800200"/>
          </a:xfrm>
          <a:prstGeom prst="rect">
            <a:avLst/>
          </a:prstGeom>
          <a:noFill/>
          <a:ln w="9525">
            <a:noFill/>
            <a:miter lim="800000"/>
            <a:headEnd/>
            <a:tailEnd/>
          </a:ln>
        </p:spPr>
      </p:pic>
      <p:sp>
        <p:nvSpPr>
          <p:cNvPr id="13314" name="Footer Placeholder 3"/>
          <p:cNvSpPr>
            <a:spLocks noGrp="1"/>
          </p:cNvSpPr>
          <p:nvPr>
            <p:ph type="ftr" sz="quarter" idx="10"/>
          </p:nvPr>
        </p:nvSpPr>
        <p:spPr>
          <a:noFill/>
        </p:spPr>
        <p:txBody>
          <a:bodyPr/>
          <a:lstStyle/>
          <a:p>
            <a:r>
              <a:rPr lang="de-AT" smtClean="0"/>
              <a:t>Thomas Auzinger</a:t>
            </a:r>
            <a:endParaRPr lang="de-AT"/>
          </a:p>
        </p:txBody>
      </p:sp>
      <p:sp>
        <p:nvSpPr>
          <p:cNvPr id="13315" name="Slide Number Placeholder 4"/>
          <p:cNvSpPr>
            <a:spLocks noGrp="1"/>
          </p:cNvSpPr>
          <p:nvPr>
            <p:ph type="sldNum" sz="quarter" idx="11"/>
          </p:nvPr>
        </p:nvSpPr>
        <p:spPr>
          <a:noFill/>
        </p:spPr>
        <p:txBody>
          <a:bodyPr/>
          <a:lstStyle/>
          <a:p>
            <a:fld id="{CF7279C1-FC83-4C49-B591-B694684464EF}" type="slidenum">
              <a:rPr lang="de-AT"/>
              <a:pPr/>
              <a:t>22</a:t>
            </a:fld>
            <a:endParaRPr lang="de-AT"/>
          </a:p>
        </p:txBody>
      </p:sp>
      <p:sp>
        <p:nvSpPr>
          <p:cNvPr id="13316" name="Rectangle 1"/>
          <p:cNvSpPr>
            <a:spLocks noGrp="1" noChangeArrowheads="1"/>
          </p:cNvSpPr>
          <p:nvPr>
            <p:ph type="title" idx="4294967295"/>
          </p:nvPr>
        </p:nvSpPr>
        <p:spPr>
          <a:xfrm>
            <a:off x="468313" y="44450"/>
            <a:ext cx="7761287" cy="7572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Fin</a:t>
            </a:r>
          </a:p>
        </p:txBody>
      </p:sp>
      <p:sp>
        <p:nvSpPr>
          <p:cNvPr id="13317" name="Rectangle 2"/>
          <p:cNvSpPr>
            <a:spLocks noGrp="1" noChangeArrowheads="1"/>
          </p:cNvSpPr>
          <p:nvPr>
            <p:ph type="body" idx="4294967295"/>
          </p:nvPr>
        </p:nvSpPr>
        <p:spPr>
          <a:xfrm>
            <a:off x="119063" y="908050"/>
            <a:ext cx="8907462" cy="5473700"/>
          </a:xfrm>
        </p:spPr>
        <p:txBody>
          <a:bodyPr/>
          <a:lstStyle/>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p>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p>
          <a:p>
            <a:pPr algn="ct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800" dirty="0" smtClean="0"/>
              <a:t>Questions?</a:t>
            </a:r>
          </a:p>
        </p:txBody>
      </p:sp>
      <p:pic>
        <p:nvPicPr>
          <p:cNvPr id="6" name="Picture 8" descr="C:\Users\tomuz.COMPUTERGRAPHIK\Desktop\!PAPERS\2011 Analytical Sampling\Presentation\Images\input_full.png"/>
          <p:cNvPicPr>
            <a:picLocks noChangeAspect="1" noChangeArrowheads="1"/>
          </p:cNvPicPr>
          <p:nvPr/>
        </p:nvPicPr>
        <p:blipFill>
          <a:blip r:embed="rId4" cstate="print"/>
          <a:srcRect/>
          <a:stretch>
            <a:fillRect/>
          </a:stretch>
        </p:blipFill>
        <p:spPr bwMode="auto">
          <a:xfrm>
            <a:off x="611560" y="3075612"/>
            <a:ext cx="2088232" cy="2088232"/>
          </a:xfrm>
          <a:prstGeom prst="rect">
            <a:avLst/>
          </a:prstGeom>
          <a:noFill/>
        </p:spPr>
      </p:pic>
      <p:pic>
        <p:nvPicPr>
          <p:cNvPr id="7" name="Picture 7" descr="C:\Users\tomuz.COMPUTERGRAPHIK\Desktop\!PAPERS\2011 Analytical Sampling\FastForward\output.png"/>
          <p:cNvPicPr>
            <a:picLocks noChangeAspect="1" noChangeArrowheads="1"/>
          </p:cNvPicPr>
          <p:nvPr/>
        </p:nvPicPr>
        <p:blipFill>
          <a:blip r:embed="rId5" cstate="print"/>
          <a:srcRect/>
          <a:stretch>
            <a:fillRect/>
          </a:stretch>
        </p:blipFill>
        <p:spPr bwMode="auto">
          <a:xfrm>
            <a:off x="6228184" y="3140968"/>
            <a:ext cx="1957520" cy="1957520"/>
          </a:xfrm>
          <a:prstGeom prst="rect">
            <a:avLst/>
          </a:prstGeom>
          <a:noFill/>
        </p:spPr>
      </p:pic>
      <p:pic>
        <p:nvPicPr>
          <p:cNvPr id="8" name="Picture 16" descr="C:\Users\tomuz.COMPUTERGRAPHIK\Desktop\!PAPERS\2011 Analytical Sampling\Presentation\Images\intersection3D_domains_explosion2.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516960" y="3172700"/>
            <a:ext cx="1894056" cy="1894056"/>
          </a:xfrm>
          <a:prstGeom prst="rect">
            <a:avLst/>
          </a:prstGeom>
          <a:noFill/>
        </p:spPr>
      </p:pic>
      <p:sp>
        <p:nvSpPr>
          <p:cNvPr id="9" name="Right Arrow 8"/>
          <p:cNvSpPr/>
          <p:nvPr/>
        </p:nvSpPr>
        <p:spPr bwMode="auto">
          <a:xfrm>
            <a:off x="2856348" y="3975712"/>
            <a:ext cx="504056" cy="28803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de-AT" sz="1800" b="0" i="0" u="none" strike="noStrike" cap="none" normalizeH="0" baseline="0" smtClean="0">
              <a:ln>
                <a:noFill/>
              </a:ln>
              <a:solidFill>
                <a:schemeClr val="bg1"/>
              </a:solidFill>
              <a:effectLst/>
              <a:latin typeface="Arial" charset="0"/>
            </a:endParaRPr>
          </a:p>
        </p:txBody>
      </p:sp>
      <p:sp>
        <p:nvSpPr>
          <p:cNvPr id="10" name="Right Arrow 9"/>
          <p:cNvSpPr/>
          <p:nvPr/>
        </p:nvSpPr>
        <p:spPr bwMode="auto">
          <a:xfrm>
            <a:off x="5567572" y="3975712"/>
            <a:ext cx="504056" cy="28803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de-AT" sz="1800" b="0" i="0" u="none" strike="noStrike" cap="none" normalizeH="0" baseline="0" smtClean="0">
              <a:ln>
                <a:noFill/>
              </a:ln>
              <a:solidFill>
                <a:schemeClr val="bg1"/>
              </a:solidFill>
              <a:effectLst/>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0"/>
          </p:nvPr>
        </p:nvSpPr>
        <p:spPr>
          <a:noFill/>
        </p:spPr>
        <p:txBody>
          <a:bodyPr/>
          <a:lstStyle/>
          <a:p>
            <a:r>
              <a:rPr lang="de-AT" smtClean="0"/>
              <a:t>Thomas Auzinger</a:t>
            </a:r>
            <a:endParaRPr lang="de-AT"/>
          </a:p>
        </p:txBody>
      </p:sp>
      <p:sp>
        <p:nvSpPr>
          <p:cNvPr id="11267" name="Slide Number Placeholder 5"/>
          <p:cNvSpPr>
            <a:spLocks noGrp="1"/>
          </p:cNvSpPr>
          <p:nvPr>
            <p:ph type="sldNum" sz="quarter" idx="11"/>
          </p:nvPr>
        </p:nvSpPr>
        <p:spPr>
          <a:noFill/>
        </p:spPr>
        <p:txBody>
          <a:bodyPr/>
          <a:lstStyle/>
          <a:p>
            <a:fld id="{57780178-8204-4BB7-875B-CF042DB4792D}" type="slidenum">
              <a:rPr lang="de-AT"/>
              <a:pPr/>
              <a:t>3</a:t>
            </a:fld>
            <a:endParaRPr lang="de-AT"/>
          </a:p>
        </p:txBody>
      </p:sp>
      <p:sp>
        <p:nvSpPr>
          <p:cNvPr id="11268" name="Rectangle 1"/>
          <p:cNvSpPr>
            <a:spLocks noGrp="1" noChangeArrowheads="1"/>
          </p:cNvSpPr>
          <p:nvPr>
            <p:ph type="title" idx="4294967295"/>
          </p:nvPr>
        </p:nvSpPr>
        <p:spPr>
          <a:xfrm>
            <a:off x="468313" y="44450"/>
            <a:ext cx="7761287" cy="7572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Primer on Sampling</a:t>
            </a:r>
          </a:p>
        </p:txBody>
      </p:sp>
      <p:sp>
        <p:nvSpPr>
          <p:cNvPr id="11269" name="Rectangle 2"/>
          <p:cNvSpPr>
            <a:spLocks noGrp="1" noChangeArrowheads="1"/>
          </p:cNvSpPr>
          <p:nvPr>
            <p:ph type="body" idx="4294967295"/>
          </p:nvPr>
        </p:nvSpPr>
        <p:spPr>
          <a:xfrm>
            <a:off x="179512" y="908050"/>
            <a:ext cx="8847013" cy="576734"/>
          </a:xfrm>
        </p:spPr>
        <p:txBody>
          <a:bodyPr/>
          <a:lstStyle/>
          <a:p>
            <a:pPr eaLnBrk="1" hangingPunct="1">
              <a:spcBef>
                <a:spcPts val="700"/>
              </a:spcBef>
              <a:buSzPct val="74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Example test pattern:</a:t>
            </a:r>
          </a:p>
        </p:txBody>
      </p:sp>
      <p:pic>
        <p:nvPicPr>
          <p:cNvPr id="1030" name="Picture 6"/>
          <p:cNvPicPr>
            <a:picLocks noChangeAspect="1" noChangeArrowheads="1"/>
          </p:cNvPicPr>
          <p:nvPr/>
        </p:nvPicPr>
        <p:blipFill>
          <a:blip r:embed="rId3" cstate="print"/>
          <a:srcRect/>
          <a:stretch>
            <a:fillRect/>
          </a:stretch>
        </p:blipFill>
        <p:spPr bwMode="auto">
          <a:xfrm>
            <a:off x="2627784" y="1480888"/>
            <a:ext cx="3888432" cy="3896224"/>
          </a:xfrm>
          <a:prstGeom prst="rect">
            <a:avLst/>
          </a:prstGeom>
          <a:noFill/>
          <a:ln w="9525">
            <a:noFill/>
            <a:miter lim="800000"/>
            <a:headEnd/>
            <a:tailEnd/>
          </a:ln>
        </p:spPr>
      </p:pic>
      <p:sp>
        <p:nvSpPr>
          <p:cNvPr id="9" name="Rectangle 2"/>
          <p:cNvSpPr>
            <a:spLocks noGrp="1" noChangeArrowheads="1"/>
          </p:cNvSpPr>
          <p:nvPr>
            <p:ph type="body" idx="4294967295"/>
          </p:nvPr>
        </p:nvSpPr>
        <p:spPr>
          <a:xfrm>
            <a:off x="179512" y="5516562"/>
            <a:ext cx="8847013" cy="576734"/>
          </a:xfrm>
        </p:spPr>
        <p:txBody>
          <a:bodyPr/>
          <a:lstStyle/>
          <a:p>
            <a:pPr eaLnBrk="1" hangingPunct="1">
              <a:spcBef>
                <a:spcPts val="700"/>
              </a:spcBef>
              <a:buSzPct val="74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Analytic zone plate – contains high spatial frequencies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0"/>
          </p:nvPr>
        </p:nvSpPr>
        <p:spPr>
          <a:noFill/>
        </p:spPr>
        <p:txBody>
          <a:bodyPr/>
          <a:lstStyle/>
          <a:p>
            <a:r>
              <a:rPr lang="de-AT" smtClean="0"/>
              <a:t>Thomas Auzinger</a:t>
            </a:r>
            <a:endParaRPr lang="de-AT"/>
          </a:p>
        </p:txBody>
      </p:sp>
      <p:sp>
        <p:nvSpPr>
          <p:cNvPr id="11267" name="Slide Number Placeholder 5"/>
          <p:cNvSpPr>
            <a:spLocks noGrp="1"/>
          </p:cNvSpPr>
          <p:nvPr>
            <p:ph type="sldNum" sz="quarter" idx="11"/>
          </p:nvPr>
        </p:nvSpPr>
        <p:spPr>
          <a:noFill/>
        </p:spPr>
        <p:txBody>
          <a:bodyPr/>
          <a:lstStyle/>
          <a:p>
            <a:fld id="{57780178-8204-4BB7-875B-CF042DB4792D}" type="slidenum">
              <a:rPr lang="de-AT"/>
              <a:pPr/>
              <a:t>4</a:t>
            </a:fld>
            <a:endParaRPr lang="de-AT"/>
          </a:p>
        </p:txBody>
      </p:sp>
      <p:sp>
        <p:nvSpPr>
          <p:cNvPr id="11268" name="Rectangle 1"/>
          <p:cNvSpPr>
            <a:spLocks noGrp="1" noChangeArrowheads="1"/>
          </p:cNvSpPr>
          <p:nvPr>
            <p:ph type="title" idx="4294967295"/>
          </p:nvPr>
        </p:nvSpPr>
        <p:spPr>
          <a:xfrm>
            <a:off x="468313" y="44450"/>
            <a:ext cx="7761287" cy="7572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Naïve Sampling</a:t>
            </a:r>
          </a:p>
        </p:txBody>
      </p:sp>
      <p:sp>
        <p:nvSpPr>
          <p:cNvPr id="11269" name="Rectangle 2"/>
          <p:cNvSpPr>
            <a:spLocks noGrp="1" noChangeArrowheads="1"/>
          </p:cNvSpPr>
          <p:nvPr>
            <p:ph type="body" idx="4294967295"/>
          </p:nvPr>
        </p:nvSpPr>
        <p:spPr>
          <a:xfrm>
            <a:off x="179512" y="908050"/>
            <a:ext cx="8847013" cy="576734"/>
          </a:xfrm>
        </p:spPr>
        <p:txBody>
          <a:bodyPr/>
          <a:lstStyle/>
          <a:p>
            <a:pPr eaLnBrk="1" hangingPunct="1">
              <a:spcBef>
                <a:spcPts val="700"/>
              </a:spcBef>
              <a:buSzPct val="74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Downsampling to half resolution:</a:t>
            </a:r>
          </a:p>
        </p:txBody>
      </p:sp>
      <p:pic>
        <p:nvPicPr>
          <p:cNvPr id="1026" name="Picture 2"/>
          <p:cNvPicPr>
            <a:picLocks noChangeAspect="1" noChangeArrowheads="1"/>
          </p:cNvPicPr>
          <p:nvPr/>
        </p:nvPicPr>
        <p:blipFill>
          <a:blip r:embed="rId3" cstate="print"/>
          <a:srcRect/>
          <a:stretch>
            <a:fillRect/>
          </a:stretch>
        </p:blipFill>
        <p:spPr bwMode="auto">
          <a:xfrm>
            <a:off x="1075953" y="2000250"/>
            <a:ext cx="2847975" cy="2857500"/>
          </a:xfrm>
          <a:prstGeom prst="rect">
            <a:avLst/>
          </a:prstGeom>
          <a:noFill/>
          <a:ln w="9525">
            <a:noFill/>
            <a:miter lim="800000"/>
            <a:headEnd/>
            <a:tailEnd/>
          </a:ln>
        </p:spPr>
      </p:pic>
      <p:sp>
        <p:nvSpPr>
          <p:cNvPr id="10" name="TextBox 9"/>
          <p:cNvSpPr txBox="1"/>
          <p:nvPr/>
        </p:nvSpPr>
        <p:spPr>
          <a:xfrm>
            <a:off x="2123728" y="5013176"/>
            <a:ext cx="838691" cy="369332"/>
          </a:xfrm>
          <a:prstGeom prst="rect">
            <a:avLst/>
          </a:prstGeom>
          <a:noFill/>
        </p:spPr>
        <p:txBody>
          <a:bodyPr wrap="none" rtlCol="0">
            <a:spAutoFit/>
          </a:bodyPr>
          <a:lstStyle/>
          <a:p>
            <a:r>
              <a:rPr lang="de-AT" dirty="0" smtClean="0">
                <a:solidFill>
                  <a:schemeClr val="tx1"/>
                </a:solidFill>
              </a:rPr>
              <a:t>Result</a:t>
            </a:r>
            <a:endParaRPr lang="de-AT" dirty="0">
              <a:solidFill>
                <a:schemeClr val="tx1"/>
              </a:solidFill>
            </a:endParaRPr>
          </a:p>
        </p:txBody>
      </p:sp>
      <p:sp>
        <p:nvSpPr>
          <p:cNvPr id="11" name="TextBox 10"/>
          <p:cNvSpPr txBox="1"/>
          <p:nvPr/>
        </p:nvSpPr>
        <p:spPr>
          <a:xfrm>
            <a:off x="6372200" y="5013176"/>
            <a:ext cx="697627" cy="369332"/>
          </a:xfrm>
          <a:prstGeom prst="rect">
            <a:avLst/>
          </a:prstGeom>
          <a:noFill/>
        </p:spPr>
        <p:txBody>
          <a:bodyPr wrap="none" rtlCol="0">
            <a:spAutoFit/>
          </a:bodyPr>
          <a:lstStyle/>
          <a:p>
            <a:r>
              <a:rPr lang="de-AT" dirty="0" smtClean="0">
                <a:solidFill>
                  <a:schemeClr val="tx1"/>
                </a:solidFill>
              </a:rPr>
              <a:t>Filter</a:t>
            </a:r>
            <a:endParaRPr lang="de-AT" dirty="0">
              <a:solidFill>
                <a:schemeClr val="tx1"/>
              </a:solidFill>
            </a:endParaRPr>
          </a:p>
        </p:txBody>
      </p:sp>
      <p:pic>
        <p:nvPicPr>
          <p:cNvPr id="21506" name="Picture 2" descr="C:\Users\tomuz.COMPUTERGRAPHIK\Desktop\!PAPERS\2011 Analytical Sampling\Presentation\Images\filter_delta.png"/>
          <p:cNvPicPr>
            <a:picLocks noChangeAspect="1" noChangeArrowheads="1"/>
          </p:cNvPicPr>
          <p:nvPr/>
        </p:nvPicPr>
        <p:blipFill>
          <a:blip r:embed="rId4" cstate="print"/>
          <a:srcRect/>
          <a:stretch>
            <a:fillRect/>
          </a:stretch>
        </p:blipFill>
        <p:spPr bwMode="auto">
          <a:xfrm>
            <a:off x="4716015" y="2077165"/>
            <a:ext cx="3333750" cy="2703671"/>
          </a:xfrm>
          <a:prstGeom prst="rect">
            <a:avLst/>
          </a:prstGeom>
          <a:noFill/>
        </p:spPr>
      </p:pic>
      <p:sp>
        <p:nvSpPr>
          <p:cNvPr id="14" name="Donut 13"/>
          <p:cNvSpPr/>
          <p:nvPr/>
        </p:nvSpPr>
        <p:spPr bwMode="auto">
          <a:xfrm>
            <a:off x="479449" y="1422300"/>
            <a:ext cx="4032448" cy="4032448"/>
          </a:xfrm>
          <a:prstGeom prst="donut">
            <a:avLst>
              <a:gd name="adj" fmla="val 31712"/>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de-AT" sz="1800" b="0" i="0" u="none" strike="noStrike" cap="none" normalizeH="0" baseline="0" smtClean="0">
              <a:ln>
                <a:noFill/>
              </a:ln>
              <a:solidFill>
                <a:schemeClr val="bg1"/>
              </a:solidFill>
              <a:effectLst/>
              <a:latin typeface="Arial" charset="0"/>
            </a:endParaRPr>
          </a:p>
        </p:txBody>
      </p:sp>
      <p:sp>
        <p:nvSpPr>
          <p:cNvPr id="15" name="TextBox 14"/>
          <p:cNvSpPr txBox="1"/>
          <p:nvPr/>
        </p:nvSpPr>
        <p:spPr>
          <a:xfrm>
            <a:off x="3767558" y="4983559"/>
            <a:ext cx="1380506" cy="461665"/>
          </a:xfrm>
          <a:prstGeom prst="rect">
            <a:avLst/>
          </a:prstGeom>
          <a:noFill/>
        </p:spPr>
        <p:txBody>
          <a:bodyPr wrap="none" rtlCol="0">
            <a:spAutoFit/>
          </a:bodyPr>
          <a:lstStyle/>
          <a:p>
            <a:r>
              <a:rPr lang="de-AT" sz="2400" b="1" dirty="0" smtClean="0">
                <a:solidFill>
                  <a:srgbClr val="FF0000"/>
                </a:solidFill>
              </a:rPr>
              <a:t>Aliasing</a:t>
            </a:r>
            <a:endParaRPr lang="de-AT" sz="2400" b="1" dirty="0">
              <a:solidFill>
                <a:srgbClr val="FF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0"/>
          </p:nvPr>
        </p:nvSpPr>
        <p:spPr>
          <a:noFill/>
        </p:spPr>
        <p:txBody>
          <a:bodyPr/>
          <a:lstStyle/>
          <a:p>
            <a:r>
              <a:rPr lang="de-AT" smtClean="0"/>
              <a:t>Thomas Auzinger</a:t>
            </a:r>
            <a:endParaRPr lang="de-AT"/>
          </a:p>
        </p:txBody>
      </p:sp>
      <p:sp>
        <p:nvSpPr>
          <p:cNvPr id="11267" name="Slide Number Placeholder 5"/>
          <p:cNvSpPr>
            <a:spLocks noGrp="1"/>
          </p:cNvSpPr>
          <p:nvPr>
            <p:ph type="sldNum" sz="quarter" idx="11"/>
          </p:nvPr>
        </p:nvSpPr>
        <p:spPr>
          <a:noFill/>
        </p:spPr>
        <p:txBody>
          <a:bodyPr/>
          <a:lstStyle/>
          <a:p>
            <a:fld id="{57780178-8204-4BB7-875B-CF042DB4792D}" type="slidenum">
              <a:rPr lang="de-AT"/>
              <a:pPr/>
              <a:t>5</a:t>
            </a:fld>
            <a:endParaRPr lang="de-AT"/>
          </a:p>
        </p:txBody>
      </p:sp>
      <p:sp>
        <p:nvSpPr>
          <p:cNvPr id="11268" name="Rectangle 1"/>
          <p:cNvSpPr>
            <a:spLocks noGrp="1" noChangeArrowheads="1"/>
          </p:cNvSpPr>
          <p:nvPr>
            <p:ph type="title" idx="4294967295"/>
          </p:nvPr>
        </p:nvSpPr>
        <p:spPr>
          <a:xfrm>
            <a:off x="468313" y="44450"/>
            <a:ext cx="7761287" cy="7572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Filtered Sampling</a:t>
            </a:r>
          </a:p>
        </p:txBody>
      </p:sp>
      <p:sp>
        <p:nvSpPr>
          <p:cNvPr id="11269" name="Rectangle 2"/>
          <p:cNvSpPr>
            <a:spLocks noGrp="1" noChangeArrowheads="1"/>
          </p:cNvSpPr>
          <p:nvPr>
            <p:ph type="body" idx="4294967295"/>
          </p:nvPr>
        </p:nvSpPr>
        <p:spPr>
          <a:xfrm>
            <a:off x="179512" y="908050"/>
            <a:ext cx="8847013" cy="576734"/>
          </a:xfrm>
        </p:spPr>
        <p:txBody>
          <a:bodyPr/>
          <a:lstStyle/>
          <a:p>
            <a:pPr eaLnBrk="1" hangingPunct="1">
              <a:spcBef>
                <a:spcPts val="700"/>
              </a:spcBef>
              <a:buSzPct val="74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Downsampling to half resolution:</a:t>
            </a:r>
          </a:p>
        </p:txBody>
      </p:sp>
      <p:pic>
        <p:nvPicPr>
          <p:cNvPr id="16" name="Picture 3"/>
          <p:cNvPicPr>
            <a:picLocks noChangeAspect="1" noChangeArrowheads="1"/>
          </p:cNvPicPr>
          <p:nvPr/>
        </p:nvPicPr>
        <p:blipFill>
          <a:blip r:embed="rId3" cstate="print"/>
          <a:srcRect/>
          <a:stretch>
            <a:fillRect/>
          </a:stretch>
        </p:blipFill>
        <p:spPr bwMode="auto">
          <a:xfrm>
            <a:off x="202183" y="1507604"/>
            <a:ext cx="2847975" cy="2857500"/>
          </a:xfrm>
          <a:prstGeom prst="rect">
            <a:avLst/>
          </a:prstGeom>
          <a:noFill/>
          <a:ln w="9525">
            <a:noFill/>
            <a:miter lim="800000"/>
            <a:headEnd/>
            <a:tailEnd/>
          </a:ln>
        </p:spPr>
      </p:pic>
      <p:pic>
        <p:nvPicPr>
          <p:cNvPr id="17" name="Picture 2"/>
          <p:cNvPicPr>
            <a:picLocks noChangeAspect="1" noChangeArrowheads="1"/>
          </p:cNvPicPr>
          <p:nvPr/>
        </p:nvPicPr>
        <p:blipFill>
          <a:blip r:embed="rId4" cstate="print"/>
          <a:srcRect/>
          <a:stretch>
            <a:fillRect/>
          </a:stretch>
        </p:blipFill>
        <p:spPr bwMode="auto">
          <a:xfrm>
            <a:off x="3154511" y="1507604"/>
            <a:ext cx="2847975" cy="2857500"/>
          </a:xfrm>
          <a:prstGeom prst="rect">
            <a:avLst/>
          </a:prstGeom>
          <a:noFill/>
          <a:ln w="9525">
            <a:noFill/>
            <a:miter lim="800000"/>
            <a:headEnd/>
            <a:tailEnd/>
          </a:ln>
        </p:spPr>
      </p:pic>
      <p:pic>
        <p:nvPicPr>
          <p:cNvPr id="18" name="Picture 3"/>
          <p:cNvPicPr>
            <a:picLocks noChangeAspect="1" noChangeArrowheads="1"/>
          </p:cNvPicPr>
          <p:nvPr/>
        </p:nvPicPr>
        <p:blipFill>
          <a:blip r:embed="rId5" cstate="print"/>
          <a:srcRect/>
          <a:stretch>
            <a:fillRect/>
          </a:stretch>
        </p:blipFill>
        <p:spPr bwMode="auto">
          <a:xfrm>
            <a:off x="6106839" y="1507604"/>
            <a:ext cx="2847975" cy="2857500"/>
          </a:xfrm>
          <a:prstGeom prst="rect">
            <a:avLst/>
          </a:prstGeom>
          <a:noFill/>
          <a:ln w="9525">
            <a:noFill/>
            <a:miter lim="800000"/>
            <a:headEnd/>
            <a:tailEnd/>
          </a:ln>
        </p:spPr>
      </p:pic>
      <p:pic>
        <p:nvPicPr>
          <p:cNvPr id="22530" name="Picture 2" descr="C:\Users\tomuz.COMPUTERGRAPHIK\Desktop\!PAPERS\2011 Analytical Sampling\Presentation\Images\filter_box.png"/>
          <p:cNvPicPr>
            <a:picLocks noChangeAspect="1" noChangeArrowheads="1"/>
          </p:cNvPicPr>
          <p:nvPr/>
        </p:nvPicPr>
        <p:blipFill>
          <a:blip r:embed="rId6" cstate="print"/>
          <a:srcRect/>
          <a:stretch>
            <a:fillRect/>
          </a:stretch>
        </p:blipFill>
        <p:spPr bwMode="auto">
          <a:xfrm>
            <a:off x="798078" y="4941168"/>
            <a:ext cx="1656184" cy="1343165"/>
          </a:xfrm>
          <a:prstGeom prst="rect">
            <a:avLst/>
          </a:prstGeom>
          <a:noFill/>
        </p:spPr>
      </p:pic>
      <p:pic>
        <p:nvPicPr>
          <p:cNvPr id="22531" name="Picture 3" descr="C:\Users\tomuz.COMPUTERGRAPHIK\Desktop\!PAPERS\2011 Analytical Sampling\Presentation\Images\filter_hat.png"/>
          <p:cNvPicPr>
            <a:picLocks noChangeAspect="1" noChangeArrowheads="1"/>
          </p:cNvPicPr>
          <p:nvPr/>
        </p:nvPicPr>
        <p:blipFill>
          <a:blip r:embed="rId7" cstate="print"/>
          <a:srcRect/>
          <a:stretch>
            <a:fillRect/>
          </a:stretch>
        </p:blipFill>
        <p:spPr bwMode="auto">
          <a:xfrm>
            <a:off x="3750406" y="4941168"/>
            <a:ext cx="1656184" cy="1343165"/>
          </a:xfrm>
          <a:prstGeom prst="rect">
            <a:avLst/>
          </a:prstGeom>
          <a:noFill/>
        </p:spPr>
      </p:pic>
      <p:pic>
        <p:nvPicPr>
          <p:cNvPr id="22532" name="Picture 4" descr="C:\Users\tomuz.COMPUTERGRAPHIK\Desktop\!PAPERS\2011 Analytical Sampling\Presentation\Images\filter_Gaussian.png"/>
          <p:cNvPicPr>
            <a:picLocks noChangeAspect="1" noChangeArrowheads="1"/>
          </p:cNvPicPr>
          <p:nvPr/>
        </p:nvPicPr>
        <p:blipFill>
          <a:blip r:embed="rId8" cstate="print"/>
          <a:srcRect/>
          <a:stretch>
            <a:fillRect/>
          </a:stretch>
        </p:blipFill>
        <p:spPr bwMode="auto">
          <a:xfrm>
            <a:off x="6702734" y="4941168"/>
            <a:ext cx="1656184" cy="1343166"/>
          </a:xfrm>
          <a:prstGeom prst="rect">
            <a:avLst/>
          </a:prstGeom>
          <a:noFill/>
        </p:spPr>
      </p:pic>
      <p:sp>
        <p:nvSpPr>
          <p:cNvPr id="20" name="TextBox 19"/>
          <p:cNvSpPr txBox="1"/>
          <p:nvPr/>
        </p:nvSpPr>
        <p:spPr>
          <a:xfrm>
            <a:off x="1090717" y="4437112"/>
            <a:ext cx="1082348" cy="369332"/>
          </a:xfrm>
          <a:prstGeom prst="rect">
            <a:avLst/>
          </a:prstGeom>
          <a:noFill/>
        </p:spPr>
        <p:txBody>
          <a:bodyPr wrap="none" rtlCol="0">
            <a:spAutoFit/>
          </a:bodyPr>
          <a:lstStyle/>
          <a:p>
            <a:r>
              <a:rPr lang="de-AT" dirty="0" smtClean="0">
                <a:solidFill>
                  <a:schemeClr val="tx1"/>
                </a:solidFill>
              </a:rPr>
              <a:t>Box filter</a:t>
            </a:r>
            <a:endParaRPr lang="de-AT" dirty="0">
              <a:solidFill>
                <a:schemeClr val="tx1"/>
              </a:solidFill>
            </a:endParaRPr>
          </a:p>
        </p:txBody>
      </p:sp>
      <p:sp>
        <p:nvSpPr>
          <p:cNvPr id="22" name="TextBox 21"/>
          <p:cNvSpPr txBox="1"/>
          <p:nvPr/>
        </p:nvSpPr>
        <p:spPr>
          <a:xfrm>
            <a:off x="4058846" y="4437112"/>
            <a:ext cx="1043876" cy="369332"/>
          </a:xfrm>
          <a:prstGeom prst="rect">
            <a:avLst/>
          </a:prstGeom>
          <a:noFill/>
        </p:spPr>
        <p:txBody>
          <a:bodyPr wrap="none" rtlCol="0">
            <a:spAutoFit/>
          </a:bodyPr>
          <a:lstStyle/>
          <a:p>
            <a:r>
              <a:rPr lang="de-AT" dirty="0" smtClean="0">
                <a:solidFill>
                  <a:schemeClr val="tx1"/>
                </a:solidFill>
              </a:rPr>
              <a:t>Hat filter</a:t>
            </a:r>
            <a:endParaRPr lang="de-AT" dirty="0">
              <a:solidFill>
                <a:schemeClr val="tx1"/>
              </a:solidFill>
            </a:endParaRPr>
          </a:p>
        </p:txBody>
      </p:sp>
      <p:sp>
        <p:nvSpPr>
          <p:cNvPr id="23" name="TextBox 22"/>
          <p:cNvSpPr txBox="1"/>
          <p:nvPr/>
        </p:nvSpPr>
        <p:spPr>
          <a:xfrm>
            <a:off x="6705574" y="4435377"/>
            <a:ext cx="1659429" cy="369332"/>
          </a:xfrm>
          <a:prstGeom prst="rect">
            <a:avLst/>
          </a:prstGeom>
          <a:noFill/>
        </p:spPr>
        <p:txBody>
          <a:bodyPr wrap="none" rtlCol="0">
            <a:spAutoFit/>
          </a:bodyPr>
          <a:lstStyle/>
          <a:p>
            <a:r>
              <a:rPr lang="de-AT" dirty="0" smtClean="0">
                <a:solidFill>
                  <a:schemeClr val="tx1"/>
                </a:solidFill>
              </a:rPr>
              <a:t>Gaussian filter</a:t>
            </a:r>
            <a:endParaRPr lang="de-AT" dirty="0">
              <a:solidFill>
                <a:schemeClr val="tx1"/>
              </a:solidFill>
            </a:endParaRPr>
          </a:p>
        </p:txBody>
      </p:sp>
      <p:sp>
        <p:nvSpPr>
          <p:cNvPr id="25" name="TextBox 24"/>
          <p:cNvSpPr txBox="1"/>
          <p:nvPr/>
        </p:nvSpPr>
        <p:spPr>
          <a:xfrm>
            <a:off x="414586" y="4797152"/>
            <a:ext cx="2406428" cy="830997"/>
          </a:xfrm>
          <a:prstGeom prst="rect">
            <a:avLst/>
          </a:prstGeom>
          <a:noFill/>
        </p:spPr>
        <p:txBody>
          <a:bodyPr wrap="none" rtlCol="0">
            <a:spAutoFit/>
          </a:bodyPr>
          <a:lstStyle/>
          <a:p>
            <a:pPr algn="ctr"/>
            <a:r>
              <a:rPr lang="de-AT" sz="2400" b="1" dirty="0" smtClean="0">
                <a:solidFill>
                  <a:srgbClr val="FF0000"/>
                </a:solidFill>
              </a:rPr>
              <a:t>Anisotropic</a:t>
            </a:r>
          </a:p>
          <a:p>
            <a:pPr algn="ctr"/>
            <a:r>
              <a:rPr lang="de-AT" sz="2400" b="1" dirty="0" smtClean="0">
                <a:solidFill>
                  <a:srgbClr val="FF0000"/>
                </a:solidFill>
              </a:rPr>
              <a:t>oversmoothing</a:t>
            </a:r>
            <a:endParaRPr lang="de-AT" sz="2400" b="1" dirty="0">
              <a:solidFill>
                <a:srgbClr val="FF0000"/>
              </a:solidFill>
            </a:endParaRPr>
          </a:p>
        </p:txBody>
      </p:sp>
      <p:sp>
        <p:nvSpPr>
          <p:cNvPr id="26" name="TextBox 25"/>
          <p:cNvSpPr txBox="1"/>
          <p:nvPr/>
        </p:nvSpPr>
        <p:spPr>
          <a:xfrm>
            <a:off x="3389708" y="4797152"/>
            <a:ext cx="2406428" cy="830997"/>
          </a:xfrm>
          <a:prstGeom prst="rect">
            <a:avLst/>
          </a:prstGeom>
          <a:noFill/>
        </p:spPr>
        <p:txBody>
          <a:bodyPr wrap="none" rtlCol="0">
            <a:spAutoFit/>
          </a:bodyPr>
          <a:lstStyle/>
          <a:p>
            <a:pPr algn="ctr"/>
            <a:r>
              <a:rPr lang="de-AT" sz="2400" b="1" dirty="0" smtClean="0">
                <a:solidFill>
                  <a:srgbClr val="FF0000"/>
                </a:solidFill>
              </a:rPr>
              <a:t>Isotropic</a:t>
            </a:r>
          </a:p>
          <a:p>
            <a:pPr algn="ctr"/>
            <a:r>
              <a:rPr lang="de-AT" sz="2400" b="1" dirty="0" smtClean="0">
                <a:solidFill>
                  <a:srgbClr val="FF0000"/>
                </a:solidFill>
              </a:rPr>
              <a:t>oversmoothing</a:t>
            </a:r>
            <a:endParaRPr lang="de-AT" sz="2400" b="1" dirty="0">
              <a:solidFill>
                <a:srgbClr val="FF0000"/>
              </a:solidFill>
            </a:endParaRPr>
          </a:p>
        </p:txBody>
      </p:sp>
      <p:sp>
        <p:nvSpPr>
          <p:cNvPr id="28" name="TextBox 27"/>
          <p:cNvSpPr txBox="1"/>
          <p:nvPr/>
        </p:nvSpPr>
        <p:spPr>
          <a:xfrm>
            <a:off x="6508852" y="4830251"/>
            <a:ext cx="2050561" cy="830997"/>
          </a:xfrm>
          <a:prstGeom prst="rect">
            <a:avLst/>
          </a:prstGeom>
          <a:noFill/>
        </p:spPr>
        <p:txBody>
          <a:bodyPr wrap="none" rtlCol="0">
            <a:spAutoFit/>
          </a:bodyPr>
          <a:lstStyle/>
          <a:p>
            <a:pPr algn="ctr"/>
            <a:r>
              <a:rPr lang="de-AT" sz="2400" b="1" dirty="0" smtClean="0">
                <a:solidFill>
                  <a:srgbClr val="92D050"/>
                </a:solidFill>
              </a:rPr>
              <a:t>Good</a:t>
            </a:r>
          </a:p>
          <a:p>
            <a:pPr algn="ctr"/>
            <a:r>
              <a:rPr lang="de-AT" sz="2400" b="1" dirty="0" smtClean="0">
                <a:solidFill>
                  <a:srgbClr val="92D050"/>
                </a:solidFill>
              </a:rPr>
              <a:t>performance</a:t>
            </a:r>
            <a:endParaRPr lang="de-AT" sz="2400" b="1" dirty="0">
              <a:solidFill>
                <a:srgbClr val="92D050"/>
              </a:solidFill>
            </a:endParaRPr>
          </a:p>
        </p:txBody>
      </p:sp>
      <p:pic>
        <p:nvPicPr>
          <p:cNvPr id="81923" name="Picture 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02183" y="1507604"/>
            <a:ext cx="2847975" cy="284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24" name="Picture 4"/>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148013" y="1507604"/>
            <a:ext cx="2847975" cy="284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26" name="Picture 6"/>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106839" y="1507604"/>
            <a:ext cx="2847975" cy="284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Frame 28"/>
          <p:cNvSpPr/>
          <p:nvPr/>
        </p:nvSpPr>
        <p:spPr bwMode="auto">
          <a:xfrm>
            <a:off x="1043608" y="2348880"/>
            <a:ext cx="1152128" cy="1152128"/>
          </a:xfrm>
          <a:prstGeom prst="frame">
            <a:avLst>
              <a:gd name="adj1" fmla="val 4439"/>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de-AT" sz="1800" b="0" i="0" u="none" strike="noStrike" cap="none" normalizeH="0" baseline="0" smtClean="0">
              <a:ln>
                <a:noFill/>
              </a:ln>
              <a:solidFill>
                <a:schemeClr val="bg1"/>
              </a:solidFill>
              <a:effectLst/>
              <a:latin typeface="Arial" charset="0"/>
            </a:endParaRPr>
          </a:p>
        </p:txBody>
      </p:sp>
      <p:sp>
        <p:nvSpPr>
          <p:cNvPr id="30" name="Donut 29"/>
          <p:cNvSpPr/>
          <p:nvPr/>
        </p:nvSpPr>
        <p:spPr bwMode="auto">
          <a:xfrm>
            <a:off x="3851920" y="2221531"/>
            <a:ext cx="1440160" cy="1440160"/>
          </a:xfrm>
          <a:prstGeom prst="donut">
            <a:avLst>
              <a:gd name="adj" fmla="val 5148"/>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de-AT" sz="1800" b="0" i="0" u="none" strike="noStrike" cap="none" normalizeH="0" baseline="0" smtClean="0">
              <a:ln>
                <a:noFill/>
              </a:ln>
              <a:solidFill>
                <a:schemeClr val="bg1"/>
              </a:solidFill>
              <a:effectLst/>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fade">
                                      <p:cBhvr>
                                        <p:cTn id="7" dur="1000"/>
                                        <p:tgtEl>
                                          <p:spTgt spid="819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xit" presetSubtype="0" fill="hold" nodeType="withEffect">
                                  <p:stCondLst>
                                    <p:cond delay="0"/>
                                  </p:stCondLst>
                                  <p:childTnLst>
                                    <p:animEffect transition="out" filter="fade">
                                      <p:cBhvr>
                                        <p:cTn id="12" dur="500"/>
                                        <p:tgtEl>
                                          <p:spTgt spid="22530"/>
                                        </p:tgtEl>
                                      </p:cBhvr>
                                    </p:animEffect>
                                    <p:set>
                                      <p:cBhvr>
                                        <p:cTn id="13" dur="1" fill="hold">
                                          <p:stCondLst>
                                            <p:cond delay="499"/>
                                          </p:stCondLst>
                                        </p:cTn>
                                        <p:tgtEl>
                                          <p:spTgt spid="2253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par>
                          <p:cTn id="19" fill="hold">
                            <p:stCondLst>
                              <p:cond delay="500"/>
                            </p:stCondLst>
                            <p:childTnLst>
                              <p:par>
                                <p:cTn id="20" presetID="10" presetClass="exit" presetSubtype="0" fill="hold" grpId="1" nodeType="afterEffect">
                                  <p:stCondLst>
                                    <p:cond delay="0"/>
                                  </p:stCondLst>
                                  <p:childTnLst>
                                    <p:animEffect transition="out" filter="fad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924"/>
                                        </p:tgtEl>
                                        <p:attrNameLst>
                                          <p:attrName>style.visibility</p:attrName>
                                        </p:attrNameLst>
                                      </p:cBhvr>
                                      <p:to>
                                        <p:strVal val="visible"/>
                                      </p:to>
                                    </p:set>
                                    <p:animEffect transition="in" filter="fade">
                                      <p:cBhvr>
                                        <p:cTn id="27" dur="1000"/>
                                        <p:tgtEl>
                                          <p:spTgt spid="819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childTnLst>
                                </p:cTn>
                              </p:par>
                              <p:par>
                                <p:cTn id="31" presetID="10" presetClass="exit" presetSubtype="0" fill="hold" nodeType="withEffect">
                                  <p:stCondLst>
                                    <p:cond delay="0"/>
                                  </p:stCondLst>
                                  <p:childTnLst>
                                    <p:animEffect transition="out" filter="fade">
                                      <p:cBhvr>
                                        <p:cTn id="32" dur="500"/>
                                        <p:tgtEl>
                                          <p:spTgt spid="22531"/>
                                        </p:tgtEl>
                                      </p:cBhvr>
                                    </p:animEffect>
                                    <p:set>
                                      <p:cBhvr>
                                        <p:cTn id="33" dur="1" fill="hold">
                                          <p:stCondLst>
                                            <p:cond delay="499"/>
                                          </p:stCondLst>
                                        </p:cTn>
                                        <p:tgtEl>
                                          <p:spTgt spid="2253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par>
                          <p:cTn id="39" fill="hold">
                            <p:stCondLst>
                              <p:cond delay="500"/>
                            </p:stCondLst>
                            <p:childTnLst>
                              <p:par>
                                <p:cTn id="40" presetID="10" presetClass="exit" presetSubtype="0" fill="hold" grpId="1" nodeType="afterEffect">
                                  <p:stCondLst>
                                    <p:cond delay="0"/>
                                  </p:stCondLst>
                                  <p:childTnLst>
                                    <p:animEffect transition="out" filter="fade">
                                      <p:cBhvr>
                                        <p:cTn id="41" dur="500"/>
                                        <p:tgtEl>
                                          <p:spTgt spid="30"/>
                                        </p:tgtEl>
                                      </p:cBhvr>
                                    </p:animEffect>
                                    <p:set>
                                      <p:cBhvr>
                                        <p:cTn id="42" dur="1" fill="hold">
                                          <p:stCondLst>
                                            <p:cond delay="499"/>
                                          </p:stCondLst>
                                        </p:cTn>
                                        <p:tgtEl>
                                          <p:spTgt spid="3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1926"/>
                                        </p:tgtEl>
                                        <p:attrNameLst>
                                          <p:attrName>style.visibility</p:attrName>
                                        </p:attrNameLst>
                                      </p:cBhvr>
                                      <p:to>
                                        <p:strVal val="visible"/>
                                      </p:to>
                                    </p:set>
                                    <p:animEffect transition="in" filter="fade">
                                      <p:cBhvr>
                                        <p:cTn id="47" dur="1000"/>
                                        <p:tgtEl>
                                          <p:spTgt spid="819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childTnLst>
                                </p:cTn>
                              </p:par>
                              <p:par>
                                <p:cTn id="51" presetID="10" presetClass="exit" presetSubtype="0" fill="hold" nodeType="withEffect">
                                  <p:stCondLst>
                                    <p:cond delay="0"/>
                                  </p:stCondLst>
                                  <p:childTnLst>
                                    <p:animEffect transition="out" filter="fade">
                                      <p:cBhvr>
                                        <p:cTn id="52" dur="500"/>
                                        <p:tgtEl>
                                          <p:spTgt spid="22532"/>
                                        </p:tgtEl>
                                      </p:cBhvr>
                                    </p:animEffect>
                                    <p:set>
                                      <p:cBhvr>
                                        <p:cTn id="53" dur="1" fill="hold">
                                          <p:stCondLst>
                                            <p:cond delay="499"/>
                                          </p:stCondLst>
                                        </p:cTn>
                                        <p:tgtEl>
                                          <p:spTgt spid="225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29" grpId="0" animBg="1"/>
      <p:bldP spid="29" grpId="1" animBg="1"/>
      <p:bldP spid="30" grpId="0" animBg="1"/>
      <p:bldP spid="3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0"/>
          </p:nvPr>
        </p:nvSpPr>
        <p:spPr>
          <a:noFill/>
        </p:spPr>
        <p:txBody>
          <a:bodyPr/>
          <a:lstStyle/>
          <a:p>
            <a:r>
              <a:rPr lang="de-AT" smtClean="0"/>
              <a:t>Thomas Auzinger</a:t>
            </a:r>
            <a:endParaRPr lang="de-AT"/>
          </a:p>
        </p:txBody>
      </p:sp>
      <p:sp>
        <p:nvSpPr>
          <p:cNvPr id="11267" name="Slide Number Placeholder 5"/>
          <p:cNvSpPr>
            <a:spLocks noGrp="1"/>
          </p:cNvSpPr>
          <p:nvPr>
            <p:ph type="sldNum" sz="quarter" idx="11"/>
          </p:nvPr>
        </p:nvSpPr>
        <p:spPr>
          <a:noFill/>
        </p:spPr>
        <p:txBody>
          <a:bodyPr/>
          <a:lstStyle/>
          <a:p>
            <a:fld id="{57780178-8204-4BB7-875B-CF042DB4792D}" type="slidenum">
              <a:rPr lang="de-AT"/>
              <a:pPr/>
              <a:t>6</a:t>
            </a:fld>
            <a:endParaRPr lang="de-AT"/>
          </a:p>
        </p:txBody>
      </p:sp>
      <p:sp>
        <p:nvSpPr>
          <p:cNvPr id="11268" name="Rectangle 1"/>
          <p:cNvSpPr>
            <a:spLocks noGrp="1" noChangeArrowheads="1"/>
          </p:cNvSpPr>
          <p:nvPr>
            <p:ph type="title" idx="4294967295"/>
          </p:nvPr>
        </p:nvSpPr>
        <p:spPr>
          <a:xfrm>
            <a:off x="468313" y="44450"/>
            <a:ext cx="7761287" cy="7572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Sampled Filtering</a:t>
            </a:r>
          </a:p>
        </p:txBody>
      </p:sp>
      <p:sp>
        <p:nvSpPr>
          <p:cNvPr id="11269" name="Rectangle 2"/>
          <p:cNvSpPr>
            <a:spLocks noGrp="1" noChangeArrowheads="1"/>
          </p:cNvSpPr>
          <p:nvPr>
            <p:ph type="body" idx="4294967295"/>
          </p:nvPr>
        </p:nvSpPr>
        <p:spPr>
          <a:xfrm>
            <a:off x="179512" y="908050"/>
            <a:ext cx="8847013" cy="576734"/>
          </a:xfrm>
        </p:spPr>
        <p:txBody>
          <a:bodyPr/>
          <a:lstStyle/>
          <a:p>
            <a:pPr eaLnBrk="1" hangingPunct="1">
              <a:spcBef>
                <a:spcPts val="700"/>
              </a:spcBef>
              <a:buSzPct val="74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Stochastic filter evaluation:</a:t>
            </a:r>
          </a:p>
        </p:txBody>
      </p:sp>
      <p:pic>
        <p:nvPicPr>
          <p:cNvPr id="3074" name="Picture 2"/>
          <p:cNvPicPr>
            <a:picLocks noChangeAspect="1" noChangeArrowheads="1"/>
          </p:cNvPicPr>
          <p:nvPr/>
        </p:nvPicPr>
        <p:blipFill>
          <a:blip r:embed="rId3" cstate="print"/>
          <a:srcRect/>
          <a:stretch>
            <a:fillRect/>
          </a:stretch>
        </p:blipFill>
        <p:spPr bwMode="auto">
          <a:xfrm>
            <a:off x="206178" y="1507455"/>
            <a:ext cx="2847975" cy="28575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3154511" y="1499898"/>
            <a:ext cx="2847975" cy="285750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6106839" y="1500047"/>
            <a:ext cx="2847975" cy="2857500"/>
          </a:xfrm>
          <a:prstGeom prst="rect">
            <a:avLst/>
          </a:prstGeom>
          <a:noFill/>
          <a:ln w="9525">
            <a:noFill/>
            <a:miter lim="800000"/>
            <a:headEnd/>
            <a:tailEnd/>
          </a:ln>
        </p:spPr>
      </p:pic>
      <p:sp>
        <p:nvSpPr>
          <p:cNvPr id="17" name="TextBox 16"/>
          <p:cNvSpPr txBox="1"/>
          <p:nvPr/>
        </p:nvSpPr>
        <p:spPr>
          <a:xfrm>
            <a:off x="1050519" y="4437112"/>
            <a:ext cx="1159292" cy="369332"/>
          </a:xfrm>
          <a:prstGeom prst="rect">
            <a:avLst/>
          </a:prstGeom>
          <a:noFill/>
        </p:spPr>
        <p:txBody>
          <a:bodyPr wrap="none" rtlCol="0">
            <a:spAutoFit/>
          </a:bodyPr>
          <a:lstStyle/>
          <a:p>
            <a:r>
              <a:rPr lang="de-AT" dirty="0" smtClean="0">
                <a:solidFill>
                  <a:schemeClr val="tx1"/>
                </a:solidFill>
              </a:rPr>
              <a:t>1 Sample</a:t>
            </a:r>
            <a:endParaRPr lang="de-AT" dirty="0">
              <a:solidFill>
                <a:schemeClr val="tx1"/>
              </a:solidFill>
            </a:endParaRPr>
          </a:p>
        </p:txBody>
      </p:sp>
      <p:sp>
        <p:nvSpPr>
          <p:cNvPr id="18" name="TextBox 17"/>
          <p:cNvSpPr txBox="1"/>
          <p:nvPr/>
        </p:nvSpPr>
        <p:spPr>
          <a:xfrm>
            <a:off x="3877024" y="4437112"/>
            <a:ext cx="1402948" cy="369332"/>
          </a:xfrm>
          <a:prstGeom prst="rect">
            <a:avLst/>
          </a:prstGeom>
          <a:noFill/>
        </p:spPr>
        <p:txBody>
          <a:bodyPr wrap="none" rtlCol="0">
            <a:spAutoFit/>
          </a:bodyPr>
          <a:lstStyle/>
          <a:p>
            <a:r>
              <a:rPr lang="de-AT" dirty="0" smtClean="0">
                <a:solidFill>
                  <a:schemeClr val="tx1"/>
                </a:solidFill>
              </a:rPr>
              <a:t>10 Samples</a:t>
            </a:r>
            <a:endParaRPr lang="de-AT" dirty="0">
              <a:solidFill>
                <a:schemeClr val="tx1"/>
              </a:solidFill>
            </a:endParaRPr>
          </a:p>
        </p:txBody>
      </p:sp>
      <p:sp>
        <p:nvSpPr>
          <p:cNvPr id="19" name="TextBox 18"/>
          <p:cNvSpPr txBox="1"/>
          <p:nvPr/>
        </p:nvSpPr>
        <p:spPr>
          <a:xfrm>
            <a:off x="6765232" y="4435377"/>
            <a:ext cx="1531188" cy="369332"/>
          </a:xfrm>
          <a:prstGeom prst="rect">
            <a:avLst/>
          </a:prstGeom>
          <a:noFill/>
        </p:spPr>
        <p:txBody>
          <a:bodyPr wrap="none" rtlCol="0">
            <a:spAutoFit/>
          </a:bodyPr>
          <a:lstStyle/>
          <a:p>
            <a:r>
              <a:rPr lang="de-AT" dirty="0" smtClean="0">
                <a:solidFill>
                  <a:schemeClr val="tx1"/>
                </a:solidFill>
              </a:rPr>
              <a:t>100 Samples</a:t>
            </a:r>
            <a:endParaRPr lang="de-AT" dirty="0">
              <a:solidFill>
                <a:schemeClr val="tx1"/>
              </a:solidFill>
            </a:endParaRPr>
          </a:p>
        </p:txBody>
      </p:sp>
      <p:pic>
        <p:nvPicPr>
          <p:cNvPr id="8294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02991" y="4786461"/>
            <a:ext cx="1663541" cy="166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2947"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42132" y="4786461"/>
            <a:ext cx="1663541" cy="166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2948"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694460" y="4786461"/>
            <a:ext cx="1663541" cy="166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0"/>
          </p:nvPr>
        </p:nvSpPr>
        <p:spPr>
          <a:noFill/>
        </p:spPr>
        <p:txBody>
          <a:bodyPr/>
          <a:lstStyle/>
          <a:p>
            <a:r>
              <a:rPr lang="de-AT" smtClean="0"/>
              <a:t>Thomas Auzinger</a:t>
            </a:r>
            <a:endParaRPr lang="de-AT"/>
          </a:p>
        </p:txBody>
      </p:sp>
      <p:sp>
        <p:nvSpPr>
          <p:cNvPr id="11267" name="Slide Number Placeholder 5"/>
          <p:cNvSpPr>
            <a:spLocks noGrp="1"/>
          </p:cNvSpPr>
          <p:nvPr>
            <p:ph type="sldNum" sz="quarter" idx="11"/>
          </p:nvPr>
        </p:nvSpPr>
        <p:spPr>
          <a:noFill/>
        </p:spPr>
        <p:txBody>
          <a:bodyPr/>
          <a:lstStyle/>
          <a:p>
            <a:fld id="{57780178-8204-4BB7-875B-CF042DB4792D}" type="slidenum">
              <a:rPr lang="de-AT"/>
              <a:pPr/>
              <a:t>7</a:t>
            </a:fld>
            <a:endParaRPr lang="de-AT"/>
          </a:p>
        </p:txBody>
      </p:sp>
      <p:sp>
        <p:nvSpPr>
          <p:cNvPr id="11268" name="Rectangle 1"/>
          <p:cNvSpPr>
            <a:spLocks noGrp="1" noChangeArrowheads="1"/>
          </p:cNvSpPr>
          <p:nvPr>
            <p:ph type="title" idx="4294967295"/>
          </p:nvPr>
        </p:nvSpPr>
        <p:spPr>
          <a:xfrm>
            <a:off x="468313" y="44450"/>
            <a:ext cx="7761287" cy="7572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Filtered Sampling</a:t>
            </a:r>
          </a:p>
        </p:txBody>
      </p:sp>
      <p:sp>
        <p:nvSpPr>
          <p:cNvPr id="29" name="Rectangle 2"/>
          <p:cNvSpPr>
            <a:spLocks noGrp="1" noChangeArrowheads="1"/>
          </p:cNvSpPr>
          <p:nvPr>
            <p:ph type="body" idx="4294967295"/>
          </p:nvPr>
        </p:nvSpPr>
        <p:spPr>
          <a:xfrm>
            <a:off x="119063" y="908050"/>
            <a:ext cx="8907462" cy="5473700"/>
          </a:xfrm>
        </p:spPr>
        <p:txBody>
          <a:bodyPr/>
          <a:lstStyle/>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Conclusions:</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Simple box/hat filters insufficient for high quality anti-aliasing</a:t>
            </a:r>
          </a:p>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smtClean="0">
                <a:solidFill>
                  <a:srgbClr val="00B050"/>
                </a:solidFill>
              </a:rPr>
              <a:t>		We allow higher order filter functions</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Use radial filters to avoid anisotropic artifacts</a:t>
            </a:r>
          </a:p>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		</a:t>
            </a:r>
            <a:r>
              <a:rPr lang="en-US" b="1" dirty="0" smtClean="0">
                <a:solidFill>
                  <a:srgbClr val="00B050"/>
                </a:solidFill>
              </a:rPr>
              <a:t>We use radial filters</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Use a lot of samples</a:t>
            </a:r>
          </a:p>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		</a:t>
            </a:r>
            <a:r>
              <a:rPr lang="en-US" b="1" dirty="0" smtClean="0">
                <a:solidFill>
                  <a:srgbClr val="00B050"/>
                </a:solidFill>
              </a:rPr>
              <a:t>We use analytic calculations,</a:t>
            </a:r>
          </a:p>
          <a:p>
            <a:pP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smtClean="0">
                <a:solidFill>
                  <a:srgbClr val="00B050"/>
                </a:solidFill>
              </a:rPr>
              <a:t>			i.e. ‘infinitely many’ samples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2" end="2"/>
                                            </p:txEl>
                                          </p:spTgt>
                                        </p:tgtEl>
                                        <p:attrNameLst>
                                          <p:attrName>style.visibility</p:attrName>
                                        </p:attrNameLst>
                                      </p:cBhvr>
                                      <p:to>
                                        <p:strVal val="visible"/>
                                      </p:to>
                                    </p:set>
                                    <p:animEffect transition="in" filter="fade">
                                      <p:cBhvr>
                                        <p:cTn id="7" dur="1000"/>
                                        <p:tgtEl>
                                          <p:spTgt spid="2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xEl>
                                              <p:pRg st="4" end="4"/>
                                            </p:txEl>
                                          </p:spTgt>
                                        </p:tgtEl>
                                        <p:attrNameLst>
                                          <p:attrName>style.visibility</p:attrName>
                                        </p:attrNameLst>
                                      </p:cBhvr>
                                      <p:to>
                                        <p:strVal val="visible"/>
                                      </p:to>
                                    </p:set>
                                    <p:animEffect transition="in" filter="fade">
                                      <p:cBhvr>
                                        <p:cTn id="12" dur="1000"/>
                                        <p:tgtEl>
                                          <p:spTgt spid="2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xEl>
                                              <p:pRg st="6" end="6"/>
                                            </p:txEl>
                                          </p:spTgt>
                                        </p:tgtEl>
                                        <p:attrNameLst>
                                          <p:attrName>style.visibility</p:attrName>
                                        </p:attrNameLst>
                                      </p:cBhvr>
                                      <p:to>
                                        <p:strVal val="visible"/>
                                      </p:to>
                                    </p:set>
                                    <p:animEffect transition="in" filter="fade">
                                      <p:cBhvr>
                                        <p:cTn id="17" dur="1000"/>
                                        <p:tgtEl>
                                          <p:spTgt spid="29">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9">
                                            <p:txEl>
                                              <p:pRg st="7" end="7"/>
                                            </p:txEl>
                                          </p:spTgt>
                                        </p:tgtEl>
                                        <p:attrNameLst>
                                          <p:attrName>style.visibility</p:attrName>
                                        </p:attrNameLst>
                                      </p:cBhvr>
                                      <p:to>
                                        <p:strVal val="visible"/>
                                      </p:to>
                                    </p:set>
                                    <p:animEffect transition="in" filter="fade">
                                      <p:cBhvr>
                                        <p:cTn id="20" dur="1000"/>
                                        <p:tgtEl>
                                          <p:spTgt spid="2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0"/>
          </p:nvPr>
        </p:nvSpPr>
        <p:spPr>
          <a:noFill/>
        </p:spPr>
        <p:txBody>
          <a:bodyPr/>
          <a:lstStyle/>
          <a:p>
            <a:r>
              <a:rPr lang="de-AT" smtClean="0"/>
              <a:t>Thomas Auzinger</a:t>
            </a:r>
            <a:endParaRPr lang="de-AT"/>
          </a:p>
        </p:txBody>
      </p:sp>
      <p:sp>
        <p:nvSpPr>
          <p:cNvPr id="11267" name="Slide Number Placeholder 5"/>
          <p:cNvSpPr>
            <a:spLocks noGrp="1"/>
          </p:cNvSpPr>
          <p:nvPr>
            <p:ph type="sldNum" sz="quarter" idx="11"/>
          </p:nvPr>
        </p:nvSpPr>
        <p:spPr>
          <a:noFill/>
        </p:spPr>
        <p:txBody>
          <a:bodyPr/>
          <a:lstStyle/>
          <a:p>
            <a:fld id="{57780178-8204-4BB7-875B-CF042DB4792D}" type="slidenum">
              <a:rPr lang="de-AT"/>
              <a:pPr/>
              <a:t>8</a:t>
            </a:fld>
            <a:endParaRPr lang="de-AT"/>
          </a:p>
        </p:txBody>
      </p:sp>
      <p:sp>
        <p:nvSpPr>
          <p:cNvPr id="11268" name="Rectangle 1"/>
          <p:cNvSpPr>
            <a:spLocks noGrp="1" noChangeArrowheads="1"/>
          </p:cNvSpPr>
          <p:nvPr>
            <p:ph type="title" idx="4294967295"/>
          </p:nvPr>
        </p:nvSpPr>
        <p:spPr>
          <a:xfrm>
            <a:off x="468313" y="44450"/>
            <a:ext cx="7761287" cy="7572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Related Work</a:t>
            </a:r>
          </a:p>
        </p:txBody>
      </p:sp>
      <p:sp>
        <p:nvSpPr>
          <p:cNvPr id="29" name="Rectangle 2"/>
          <p:cNvSpPr>
            <a:spLocks noGrp="1" noChangeArrowheads="1"/>
          </p:cNvSpPr>
          <p:nvPr>
            <p:ph type="body" idx="4294967295"/>
          </p:nvPr>
        </p:nvSpPr>
        <p:spPr>
          <a:xfrm>
            <a:off x="119063" y="908050"/>
            <a:ext cx="8907462" cy="5473700"/>
          </a:xfrm>
        </p:spPr>
        <p:txBody>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T. Duff: </a:t>
            </a:r>
            <a:r>
              <a:rPr lang="en-US" i="1" dirty="0" smtClean="0"/>
              <a:t>Polygon scan conversion by exact convolution</a:t>
            </a:r>
            <a:r>
              <a:rPr lang="en-US" dirty="0" smtClean="0"/>
              <a:t>. 1989</a:t>
            </a:r>
          </a:p>
          <a:p>
            <a:pPr marL="358775" lvl="2" indent="-358775" eaLnBrk="1" hangingPunct="1">
              <a:spcBef>
                <a:spcPts val="800"/>
              </a:spcBef>
              <a:buSzPct val="65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		Covers analytic anti-aliasing in 2D with separable 		polynomial filters on CPUs.</a:t>
            </a:r>
          </a:p>
          <a:p>
            <a:pPr marL="358775" lvl="2" indent="-358775" eaLnBrk="1" hangingPunct="1">
              <a:spcBef>
                <a:spcPts val="800"/>
              </a:spcBef>
              <a:buSzPct val="65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tx1"/>
                </a:solidFill>
              </a:rPr>
              <a:t>		(becomes intractable in 3D, no radial filters)</a:t>
            </a:r>
            <a:endParaRPr lang="en-US" dirty="0" smtClean="0"/>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J. Manson, S. Schaefer: </a:t>
            </a:r>
            <a:r>
              <a:rPr lang="en-US" i="1" dirty="0" smtClean="0"/>
              <a:t>Wavelet rasterization</a:t>
            </a:r>
            <a:r>
              <a:rPr lang="en-US" dirty="0" smtClean="0"/>
              <a:t>. 2011</a:t>
            </a:r>
          </a:p>
          <a:p>
            <a:pPr lvl="2"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Covers analytic anti-aliasing in 2D and 3D with wavelets based on the box filter on CPUs.</a:t>
            </a:r>
          </a:p>
          <a:p>
            <a:pPr lvl="2"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(restricted to box filtering and binary attributes)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3" end="3"/>
                                            </p:txEl>
                                          </p:spTgt>
                                        </p:tgtEl>
                                        <p:attrNameLst>
                                          <p:attrName>style.visibility</p:attrName>
                                        </p:attrNameLst>
                                      </p:cBhvr>
                                      <p:to>
                                        <p:strVal val="visible"/>
                                      </p:to>
                                    </p:set>
                                    <p:animEffect transition="in" filter="fade">
                                      <p:cBhvr>
                                        <p:cTn id="7" dur="1000"/>
                                        <p:tgtEl>
                                          <p:spTgt spid="29">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
                                            <p:txEl>
                                              <p:pRg st="4" end="4"/>
                                            </p:txEl>
                                          </p:spTgt>
                                        </p:tgtEl>
                                        <p:attrNameLst>
                                          <p:attrName>style.visibility</p:attrName>
                                        </p:attrNameLst>
                                      </p:cBhvr>
                                      <p:to>
                                        <p:strVal val="visible"/>
                                      </p:to>
                                    </p:set>
                                    <p:animEffect transition="in" filter="fade">
                                      <p:cBhvr>
                                        <p:cTn id="10" dur="1000"/>
                                        <p:tgtEl>
                                          <p:spTgt spid="29">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xEl>
                                              <p:pRg st="5" end="5"/>
                                            </p:txEl>
                                          </p:spTgt>
                                        </p:tgtEl>
                                        <p:attrNameLst>
                                          <p:attrName>style.visibility</p:attrName>
                                        </p:attrNameLst>
                                      </p:cBhvr>
                                      <p:to>
                                        <p:strVal val="visible"/>
                                      </p:to>
                                    </p:set>
                                    <p:animEffect transition="in" filter="fade">
                                      <p:cBhvr>
                                        <p:cTn id="13" dur="1000"/>
                                        <p:tgtEl>
                                          <p:spTgt spid="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C:\Users\tomuz.COMPUTERGRAPHIK\Desktop\!PAPERS\2011 Analytical Sampling\Presentation\Images\sampling2D_input.png"/>
          <p:cNvPicPr>
            <a:picLocks noChangeAspect="1" noChangeArrowheads="1"/>
          </p:cNvPicPr>
          <p:nvPr/>
        </p:nvPicPr>
        <p:blipFill>
          <a:blip r:embed="rId3" cstate="print"/>
          <a:srcRect/>
          <a:stretch>
            <a:fillRect/>
          </a:stretch>
        </p:blipFill>
        <p:spPr bwMode="auto">
          <a:xfrm>
            <a:off x="467544" y="1772816"/>
            <a:ext cx="3810000" cy="3810000"/>
          </a:xfrm>
          <a:prstGeom prst="rect">
            <a:avLst/>
          </a:prstGeom>
          <a:noFill/>
        </p:spPr>
      </p:pic>
      <p:pic>
        <p:nvPicPr>
          <p:cNvPr id="20" name="Picture 3" descr="C:\Users\tomuz.COMPUTERGRAPHIK\Desktop\!PAPERS\2011 Analytical Sampling\Presentation\Images\sampling2D_locations.png"/>
          <p:cNvPicPr>
            <a:picLocks noChangeAspect="1" noChangeArrowheads="1"/>
          </p:cNvPicPr>
          <p:nvPr/>
        </p:nvPicPr>
        <p:blipFill>
          <a:blip r:embed="rId4" cstate="print"/>
          <a:srcRect/>
          <a:stretch>
            <a:fillRect/>
          </a:stretch>
        </p:blipFill>
        <p:spPr bwMode="auto">
          <a:xfrm>
            <a:off x="473968" y="1772816"/>
            <a:ext cx="3810000" cy="3810000"/>
          </a:xfrm>
          <a:prstGeom prst="rect">
            <a:avLst/>
          </a:prstGeom>
          <a:noFill/>
        </p:spPr>
      </p:pic>
      <p:sp>
        <p:nvSpPr>
          <p:cNvPr id="11266" name="Footer Placeholder 4"/>
          <p:cNvSpPr>
            <a:spLocks noGrp="1"/>
          </p:cNvSpPr>
          <p:nvPr>
            <p:ph type="ftr" sz="quarter" idx="10"/>
          </p:nvPr>
        </p:nvSpPr>
        <p:spPr>
          <a:noFill/>
        </p:spPr>
        <p:txBody>
          <a:bodyPr/>
          <a:lstStyle/>
          <a:p>
            <a:r>
              <a:rPr lang="de-AT" smtClean="0"/>
              <a:t>Thomas Auzinger</a:t>
            </a:r>
            <a:endParaRPr lang="de-AT"/>
          </a:p>
        </p:txBody>
      </p:sp>
      <p:sp>
        <p:nvSpPr>
          <p:cNvPr id="11267" name="Slide Number Placeholder 5"/>
          <p:cNvSpPr>
            <a:spLocks noGrp="1"/>
          </p:cNvSpPr>
          <p:nvPr>
            <p:ph type="sldNum" sz="quarter" idx="11"/>
          </p:nvPr>
        </p:nvSpPr>
        <p:spPr>
          <a:noFill/>
        </p:spPr>
        <p:txBody>
          <a:bodyPr/>
          <a:lstStyle/>
          <a:p>
            <a:fld id="{57780178-8204-4BB7-875B-CF042DB4792D}" type="slidenum">
              <a:rPr lang="de-AT"/>
              <a:pPr/>
              <a:t>9</a:t>
            </a:fld>
            <a:endParaRPr lang="de-AT"/>
          </a:p>
        </p:txBody>
      </p:sp>
      <p:sp>
        <p:nvSpPr>
          <p:cNvPr id="11268" name="Rectangle 1"/>
          <p:cNvSpPr>
            <a:spLocks noGrp="1" noChangeArrowheads="1"/>
          </p:cNvSpPr>
          <p:nvPr>
            <p:ph type="title" idx="4294967295"/>
          </p:nvPr>
        </p:nvSpPr>
        <p:spPr>
          <a:xfrm>
            <a:off x="468313" y="44450"/>
            <a:ext cx="7761287" cy="7572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Analytic Sampling Overview</a:t>
            </a:r>
          </a:p>
        </p:txBody>
      </p:sp>
      <p:sp>
        <p:nvSpPr>
          <p:cNvPr id="11269" name="Rectangle 2"/>
          <p:cNvSpPr>
            <a:spLocks noGrp="1" noChangeArrowheads="1"/>
          </p:cNvSpPr>
          <p:nvPr>
            <p:ph type="body" idx="4294967295"/>
          </p:nvPr>
        </p:nvSpPr>
        <p:spPr>
          <a:xfrm>
            <a:off x="179512" y="908050"/>
            <a:ext cx="8847013" cy="576734"/>
          </a:xfrm>
        </p:spPr>
        <p:txBody>
          <a:bodyPr/>
          <a:lstStyle/>
          <a:p>
            <a:pPr eaLnBrk="1" hangingPunct="1">
              <a:spcBef>
                <a:spcPts val="700"/>
              </a:spcBef>
              <a:buSzPct val="74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Overview:</a:t>
            </a:r>
          </a:p>
        </p:txBody>
      </p:sp>
      <p:pic>
        <p:nvPicPr>
          <p:cNvPr id="17" name="Picture 6" descr="C:\Users\tomuz.COMPUTERGRAPHIK\Desktop\!PAPERS\2011 Analytical Sampling\Presentation\Images\sampling2D_output.png"/>
          <p:cNvPicPr>
            <a:picLocks noChangeAspect="1" noChangeArrowheads="1"/>
          </p:cNvPicPr>
          <p:nvPr/>
        </p:nvPicPr>
        <p:blipFill>
          <a:blip r:embed="rId5" cstate="print"/>
          <a:srcRect/>
          <a:stretch>
            <a:fillRect/>
          </a:stretch>
        </p:blipFill>
        <p:spPr bwMode="auto">
          <a:xfrm>
            <a:off x="5004048" y="1772816"/>
            <a:ext cx="3810000" cy="3810000"/>
          </a:xfrm>
          <a:prstGeom prst="rect">
            <a:avLst/>
          </a:prstGeom>
          <a:noFill/>
        </p:spPr>
      </p:pic>
      <p:sp>
        <p:nvSpPr>
          <p:cNvPr id="18" name="Right Arrow 17"/>
          <p:cNvSpPr/>
          <p:nvPr/>
        </p:nvSpPr>
        <p:spPr bwMode="auto">
          <a:xfrm>
            <a:off x="4716016" y="3573016"/>
            <a:ext cx="576064" cy="28803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de-AT" sz="1800" b="0" i="0" u="none" strike="noStrike" cap="none" normalizeH="0" baseline="0" smtClean="0">
              <a:ln>
                <a:noFill/>
              </a:ln>
              <a:solidFill>
                <a:schemeClr val="bg1"/>
              </a:solidFill>
              <a:effectLst/>
              <a:latin typeface="Arial" charset="0"/>
            </a:endParaRPr>
          </a:p>
        </p:txBody>
      </p:sp>
      <p:pic>
        <p:nvPicPr>
          <p:cNvPr id="19" name="Picture 4" descr="C:\Users\tomuz.COMPUTERGRAPHIK\Desktop\!PAPERS\2011 Analytical Sampling\Presentation\Images\sampling2D_filters.png"/>
          <p:cNvPicPr>
            <a:picLocks noChangeAspect="1" noChangeArrowheads="1"/>
          </p:cNvPicPr>
          <p:nvPr/>
        </p:nvPicPr>
        <p:blipFill>
          <a:blip r:embed="rId6" cstate="print"/>
          <a:srcRect/>
          <a:stretch>
            <a:fillRect/>
          </a:stretch>
        </p:blipFill>
        <p:spPr bwMode="auto">
          <a:xfrm>
            <a:off x="467544" y="1772816"/>
            <a:ext cx="3810000" cy="3810000"/>
          </a:xfrm>
          <a:prstGeom prst="rect">
            <a:avLst/>
          </a:prstGeom>
          <a:noFill/>
        </p:spPr>
      </p:pic>
      <p:sp>
        <p:nvSpPr>
          <p:cNvPr id="23" name="TextBox 22"/>
          <p:cNvSpPr txBox="1"/>
          <p:nvPr/>
        </p:nvSpPr>
        <p:spPr>
          <a:xfrm>
            <a:off x="1715954" y="5661248"/>
            <a:ext cx="1313180" cy="369332"/>
          </a:xfrm>
          <a:prstGeom prst="rect">
            <a:avLst/>
          </a:prstGeom>
          <a:noFill/>
        </p:spPr>
        <p:txBody>
          <a:bodyPr wrap="none" rtlCol="0">
            <a:spAutoFit/>
          </a:bodyPr>
          <a:lstStyle/>
          <a:p>
            <a:r>
              <a:rPr lang="de-AT" dirty="0" smtClean="0">
                <a:solidFill>
                  <a:schemeClr val="tx1"/>
                </a:solidFill>
              </a:rPr>
              <a:t>Mesh input</a:t>
            </a:r>
            <a:endParaRPr lang="de-AT" dirty="0">
              <a:solidFill>
                <a:schemeClr val="tx1"/>
              </a:solidFill>
            </a:endParaRPr>
          </a:p>
        </p:txBody>
      </p:sp>
      <p:sp>
        <p:nvSpPr>
          <p:cNvPr id="24" name="TextBox 23"/>
          <p:cNvSpPr txBox="1"/>
          <p:nvPr/>
        </p:nvSpPr>
        <p:spPr>
          <a:xfrm>
            <a:off x="1401766" y="5661248"/>
            <a:ext cx="1941557" cy="369332"/>
          </a:xfrm>
          <a:prstGeom prst="rect">
            <a:avLst/>
          </a:prstGeom>
          <a:noFill/>
        </p:spPr>
        <p:txBody>
          <a:bodyPr wrap="none" rtlCol="0">
            <a:spAutoFit/>
          </a:bodyPr>
          <a:lstStyle/>
          <a:p>
            <a:r>
              <a:rPr lang="de-AT" dirty="0" smtClean="0">
                <a:solidFill>
                  <a:schemeClr val="tx1"/>
                </a:solidFill>
              </a:rPr>
              <a:t>Sample positions</a:t>
            </a:r>
            <a:endParaRPr lang="de-AT" dirty="0">
              <a:solidFill>
                <a:schemeClr val="tx1"/>
              </a:solidFill>
            </a:endParaRPr>
          </a:p>
        </p:txBody>
      </p:sp>
      <p:sp>
        <p:nvSpPr>
          <p:cNvPr id="25" name="TextBox 24"/>
          <p:cNvSpPr txBox="1"/>
          <p:nvPr/>
        </p:nvSpPr>
        <p:spPr>
          <a:xfrm>
            <a:off x="1549242" y="5661248"/>
            <a:ext cx="1646605" cy="369332"/>
          </a:xfrm>
          <a:prstGeom prst="rect">
            <a:avLst/>
          </a:prstGeom>
          <a:noFill/>
        </p:spPr>
        <p:txBody>
          <a:bodyPr wrap="none" rtlCol="0">
            <a:spAutoFit/>
          </a:bodyPr>
          <a:lstStyle/>
          <a:p>
            <a:r>
              <a:rPr lang="de-AT" dirty="0" smtClean="0">
                <a:solidFill>
                  <a:schemeClr val="tx1"/>
                </a:solidFill>
              </a:rPr>
              <a:t>Filter supports</a:t>
            </a:r>
            <a:endParaRPr lang="de-AT" dirty="0">
              <a:solidFill>
                <a:schemeClr val="tx1"/>
              </a:solidFill>
            </a:endParaRPr>
          </a:p>
        </p:txBody>
      </p:sp>
      <p:sp>
        <p:nvSpPr>
          <p:cNvPr id="26" name="TextBox 25"/>
          <p:cNvSpPr txBox="1"/>
          <p:nvPr/>
        </p:nvSpPr>
        <p:spPr>
          <a:xfrm>
            <a:off x="6252458" y="5661248"/>
            <a:ext cx="877163" cy="369332"/>
          </a:xfrm>
          <a:prstGeom prst="rect">
            <a:avLst/>
          </a:prstGeom>
          <a:noFill/>
        </p:spPr>
        <p:txBody>
          <a:bodyPr wrap="none" rtlCol="0">
            <a:spAutoFit/>
          </a:bodyPr>
          <a:lstStyle/>
          <a:p>
            <a:r>
              <a:rPr lang="de-AT" dirty="0" smtClean="0">
                <a:solidFill>
                  <a:schemeClr val="tx1"/>
                </a:solidFill>
              </a:rPr>
              <a:t>Output</a:t>
            </a:r>
            <a:endParaRPr lang="de-AT"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10" presetClass="exit" presetSubtype="0" fill="hold" grpId="0"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childTnLst>
                                </p:cTn>
                              </p:par>
                              <p:par>
                                <p:cTn id="19" presetID="10" presetClass="exit" presetSubtype="0" fill="hold" grpId="1" nodeType="withEffect">
                                  <p:stCondLst>
                                    <p:cond delay="0"/>
                                  </p:stCondLst>
                                  <p:childTnLst>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par>
                                <p:cTn id="22" presetID="10" presetClass="entr" presetSubtype="0" fill="hold" grpId="1"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childTnLst>
                                </p:cTn>
                              </p:par>
                              <p:par>
                                <p:cTn id="33" presetID="10" presetClass="exit" presetSubtype="0" fill="hold" grpId="0" nodeType="withEffect">
                                  <p:stCondLst>
                                    <p:cond delay="0"/>
                                  </p:stCondLst>
                                  <p:childTnLst>
                                    <p:animEffect transition="out" filter="fade">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3" grpId="1"/>
      <p:bldP spid="24" grpId="0"/>
      <p:bldP spid="24" grpId="1"/>
      <p:bldP spid="25" grpId="0"/>
      <p:bldP spid="25" grpId="1"/>
      <p:bldP spid="26" grpId="0"/>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_xmlsignatures/_rels/origin.sigs.rels><?xml version="1.0" encoding="UTF-8" standalone="yes"?>
<Relationships xmlns="http://schemas.openxmlformats.org/package/2006/relationships"><Relationship Id="rId1" Type="http://schemas.openxmlformats.org/package/2006/relationships/digital-signature/signature" Target="sig1.xml"/></Relationships>
</file>

<file path=_xmlsignatures/sig1.xml><?xml version="1.0" encoding="utf-8"?>
<Signature xmlns="http://www.w3.org/2000/09/xmldsig#" Id="idPackageSignature">
  <SignedInfo>
    <CanonicalizationMethod Algorithm="http://www.w3.org/TR/2001/REC-xml-c14n-20010315"/>
    <SignatureMethod Algorithm="http://www.w3.org/2000/09/xmldsig#rsa-sha1"/>
    <Reference URI="#idPackageObject" Type="http://www.w3.org/2000/09/xmldsig#Object">
      <DigestMethod Algorithm="http://www.w3.org/2000/09/xmldsig#sha1"/>
      <DigestValue>0eBgzVu8MsmUI2tVnQlZP3maw+g=</DigestValue>
    </Reference>
    <Reference URI="#idOfficeObject" Type="http://www.w3.org/2000/09/xmldsig#Object">
      <DigestMethod Algorithm="http://www.w3.org/2000/09/xmldsig#sha1"/>
      <DigestValue>CTtbzPD2CDnm1hsbNhsa6ufNZMs=</DigestValue>
    </Reference>
  </SignedInfo>
  <SignatureValue>
    V8HM2VLPM5Z8d4qQQqrBV//wSdQEpD0mITLxS8wA1lJbRZHzvjOaZyEUO/QufufQaABCd8hF
    Q9OdpqWBd8bCmi/gaP9Wtvp0CanYEk5wZzM3ntL+gMukn7y34NfCmTikG++9XK/RMQWsd6kx
    ezOLPyQzY35pHz3hzToS3kj+FLerwPnT/KNdF1LfSasuig9fKlKLpOLM8GHf+zsP9TlDm1F2
    baaZh+aVXAZIfU/wVEcEvIHM7rVPgHm49Wv+L9vpNXZs+JASqiYUY+vkKBvnCGOCdjS7pkIy
    16MfvENlvVQWuVYaXYws6b+GLfApeC6DarJG3aJljMfpckHGeXAX1Q==
  </SignatureValue>
  <KeyInfo>
    <KeyValue>
      <RSAKeyValue>
        <Modulus>
            x8/F8lGgB7/DY+bFmJ6QSwU1zq9qnA68N/c2FZKZtKiFtGcvIzNf7LBizu7mJXjvJInfg1jh
            gPnHs9XtdQ7TtWIbh4zOJM5vPbApP5j12c6YMjSDmYs3OHF7TzFTTfUcaK+ZthKZZF8HQHP+
            vpjHVrFxW3KQeUGzunws/p9filNvg5KpjIfInmFPOyxK0kLUL7KgVIOpfrDlIt8Hb7fqM7ZY
            Yzs1/RDJcXFGRWkDVk2G0gtyowDR46Mo5HiHzoXTPOxz6E0WDajUh+Cv3NwjGucozb6DNtUd
            0Fb3MgYlO8cFlVkTCezrm1DeUUmXYOKhu9AiMoy5XwZAAn3EycHnZw==
          </Modulus>
        <Exponent>AQAB</Exponent>
      </RSAKeyValue>
    </KeyValue>
    <X509Data>
      <X509Certificate>
          MIIDAzCCAeugAwIBAgIQS70F5mfW/5FHDw6vh2zzaDANBgkqhkiG9w0BAQUFADAQMQ4wDAYD
          VQQDEwV0b211ejAgFw0xMTA2MTcxNDQ2NDlaGA8yMTExMDUyNDE0NDY0OVowEDEOMAwGA1UE
          AxMFdG9tdXowggEiMA0GCSqGSIb3DQEBAQUAA4IBDwAwggEKAoIBAQDHz8XyUaAHv8Nj5sWY
          npBLBTXOr2qcDrw39zYVkpm0qIW0Zy8jM1/ssGLO7uYleO8kid+DWOGA+cez1e11DtO1YhuH
          jM4kzm89sCk/mPXZzpgyNIOZizc4cXtPMVNN9Rxor5m2EplkXwdAc/6+mMdWsXFbcpB5QbO6
          fCz+n1+KU2+DkqmMh8ieYU87LErSQtQvsqBUg6l+sOUi3wdvt+oztlhjOzX9EMlxcUZFaQNW
          TYbSC3KjANHjoyjkeIfOhdM87HPoTRYNqNSH4K/c3CMa5yjNvoM21R3QVvcyBiU7xwWVWRMJ
          7OubUN5RSZdg4qG70CIyjLlfBkACfcTJwednAgMBAAGjVzBVMBUGA1UdJQQOMAwGCisGAQQB
          gjcKAwQwMQYDVR0RBCowKKAmBgorBgEEAYI3FAIDoBgMFnRvbXV6QENPTVBVVEVSR1JBUEhJ
          SwAwCQYDVR0TBAIwADANBgkqhkiG9w0BAQUFAAOCAQEAaiMx6pxj26UhdI1VtVd8nZIFcSSE
          0CCI8px6QV8OZaJ69mWEPSlXSephHWGXi0+in3cfNUclbR9MfEw+Iu5Y9UIc+NeWL7pY+qSS
          9tZbyaDjxiLK2IJsdrdZF6ajMfSDFy5IkL9tSjZmHdrKk921mUi8ySpmSI49ZwiDCB1Zx+bO
          HrNMb9zqrZvop2aNNJ70/TuNgaFhjJ3QJVFcM07ydN67WeOV7UDm/MQXwDm6ORG+AACryDt4
          BZ2C2iiZmnOT8Pbh0KFSfHcWfrEbKBoh8vnRRce82BqlyRaOSfN+yxaJzzYx4zH70U+uS6Jt
          IS5OKWYlydQ+Axy7J86IP7GIqw==
        </X509Certificate>
    </X509Data>
  </KeyInfo>
  <Object xmlns:mdssi="http://schemas.openxmlformats.org/package/2006/digital-signature" Id="idPackageObject">
    <Manifest>
      <Reference URI="/_rels/.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zU3xVjYU7a1ax8o9OQBgdxm5bvU=</DigestValue>
      </Reference>
      <Reference URI="/ppt/_rels/presentation.xml.rels?ContentType=application/vnd.openxmlformats-package.relationships+xml">
        <Transforms>
          <Transform Algorithm="http://schemas.openxmlformats.org/package/2006/RelationshipTransform">
            <mdssi:RelationshipReference SourceId="rId8"/>
            <mdssi:RelationshipReference SourceId="rId13"/>
            <mdssi:RelationshipReference SourceId="rId18"/>
            <mdssi:RelationshipReference SourceId="rId3"/>
            <mdssi:RelationshipReference SourceId="rId21"/>
            <mdssi:RelationshipReference SourceId="rId7"/>
            <mdssi:RelationshipReference SourceId="rId12"/>
            <mdssi:RelationshipReference SourceId="rId17"/>
            <mdssi:RelationshipReference SourceId="rId25"/>
            <mdssi:RelationshipReference SourceId="rId2"/>
            <mdssi:RelationshipReference SourceId="rId16"/>
            <mdssi:RelationshipReference SourceId="rId20"/>
            <mdssi:RelationshipReference SourceId="rId29"/>
            <mdssi:RelationshipReference SourceId="rId1"/>
            <mdssi:RelationshipReference SourceId="rId6"/>
            <mdssi:RelationshipReference SourceId="rId11"/>
            <mdssi:RelationshipReference SourceId="rId24"/>
            <mdssi:RelationshipReference SourceId="rId5"/>
            <mdssi:RelationshipReference SourceId="rId15"/>
            <mdssi:RelationshipReference SourceId="rId23"/>
            <mdssi:RelationshipReference SourceId="rId28"/>
            <mdssi:RelationshipReference SourceId="rId10"/>
            <mdssi:RelationshipReference SourceId="rId19"/>
            <mdssi:RelationshipReference SourceId="rId4"/>
            <mdssi:RelationshipReference SourceId="rId9"/>
            <mdssi:RelationshipReference SourceId="rId14"/>
            <mdssi:RelationshipReference SourceId="rId22"/>
          </Transform>
          <Transform Algorithm="http://www.w3.org/TR/2001/REC-xml-c14n-20010315"/>
        </Transforms>
        <DigestMethod Algorithm="http://www.w3.org/2000/09/xmldsig#sha1"/>
        <DigestValue>AAd721mgKEZGTM9xhI7oiG1I0po=</DigestValue>
      </Reference>
      <Reference URI="/ppt/drawings/_rels/vmlDrawing1.v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Pks8oG1IExTmC41yEYmNODrvfMs=</DigestValue>
      </Reference>
      <Reference URI="/ppt/drawings/_rels/vmlDrawing2.v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oD/k61/+91YR5qGjbZUc44anHWE=</DigestValue>
      </Reference>
      <Reference URI="/ppt/drawings/_rels/vmlDrawing3.v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7CiV6C1CpHRFbNFyvtI418GQNOU=</DigestValue>
      </Reference>
      <Reference URI="/ppt/drawings/_rels/vmlDrawing4.v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PGsjnr3uBzLtDIjmIKje+S6hkCY=</DigestValue>
      </Reference>
      <Reference URI="/ppt/drawings/_rels/vmlDrawing5.v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znedHTeVUF5dAFSoS1lQ/OtAp4I=</DigestValue>
      </Reference>
      <Reference URI="/ppt/drawings/_rels/vmlDrawing6.v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Transform>
          <Transform Algorithm="http://www.w3.org/TR/2001/REC-xml-c14n-20010315"/>
        </Transforms>
        <DigestMethod Algorithm="http://www.w3.org/2000/09/xmldsig#sha1"/>
        <DigestValue>5Q+nH625cyEuopNbwMWAs908RuQ=</DigestValue>
      </Reference>
      <Reference URI="/ppt/drawings/_rels/vmlDrawing7.v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opZzVtOFsLibl58T1SZ3mOAS/r0=</DigestValue>
      </Reference>
      <Reference URI="/ppt/drawings/vmlDrawing1.vml?ContentType=application/vnd.openxmlformats-officedocument.vmlDrawing">
        <DigestMethod Algorithm="http://www.w3.org/2000/09/xmldsig#sha1"/>
        <DigestValue>eiwadkXo0SCZz553sxCSgatwajo=</DigestValue>
      </Reference>
      <Reference URI="/ppt/drawings/vmlDrawing2.vml?ContentType=application/vnd.openxmlformats-officedocument.vmlDrawing">
        <DigestMethod Algorithm="http://www.w3.org/2000/09/xmldsig#sha1"/>
        <DigestValue>oCI0bMcqB0Phgytv5awLb850S0c=</DigestValue>
      </Reference>
      <Reference URI="/ppt/drawings/vmlDrawing3.vml?ContentType=application/vnd.openxmlformats-officedocument.vmlDrawing">
        <DigestMethod Algorithm="http://www.w3.org/2000/09/xmldsig#sha1"/>
        <DigestValue>ssQcSZvsI/+pctabvXq3u2S2hIY=</DigestValue>
      </Reference>
      <Reference URI="/ppt/drawings/vmlDrawing4.vml?ContentType=application/vnd.openxmlformats-officedocument.vmlDrawing">
        <DigestMethod Algorithm="http://www.w3.org/2000/09/xmldsig#sha1"/>
        <DigestValue>SBWx1RFMKzWcHof221vbYA9/bW4=</DigestValue>
      </Reference>
      <Reference URI="/ppt/drawings/vmlDrawing5.vml?ContentType=application/vnd.openxmlformats-officedocument.vmlDrawing">
        <DigestMethod Algorithm="http://www.w3.org/2000/09/xmldsig#sha1"/>
        <DigestValue>ccFpae57fX49h0LIkhfF2iVKDgY=</DigestValue>
      </Reference>
      <Reference URI="/ppt/drawings/vmlDrawing6.vml?ContentType=application/vnd.openxmlformats-officedocument.vmlDrawing">
        <DigestMethod Algorithm="http://www.w3.org/2000/09/xmldsig#sha1"/>
        <DigestValue>gLDhZp8AKsj5uVJwlAbg8yUqJAE=</DigestValue>
      </Reference>
      <Reference URI="/ppt/drawings/vmlDrawing7.vml?ContentType=application/vnd.openxmlformats-officedocument.vmlDrawing">
        <DigestMethod Algorithm="http://www.w3.org/2000/09/xmldsig#sha1"/>
        <DigestValue>SS+pyJbP9oVLdnESrcn+Kh3DVUo=</DigestValue>
      </Reference>
      <Reference URI="/ppt/embeddings/oleObject1.bin?ContentType=application/vnd.openxmlformats-officedocument.oleObject">
        <DigestMethod Algorithm="http://www.w3.org/2000/09/xmldsig#sha1"/>
        <DigestValue>aHoOJmkXvkvDAU68Dysu5BkVF/A=</DigestValue>
      </Reference>
      <Reference URI="/ppt/embeddings/oleObject10.bin?ContentType=application/vnd.openxmlformats-officedocument.oleObject">
        <DigestMethod Algorithm="http://www.w3.org/2000/09/xmldsig#sha1"/>
        <DigestValue>60gqjpjbkTiHd0ZU80H3kP1r38Y=</DigestValue>
      </Reference>
      <Reference URI="/ppt/embeddings/oleObject11.bin?ContentType=application/vnd.openxmlformats-officedocument.oleObject">
        <DigestMethod Algorithm="http://www.w3.org/2000/09/xmldsig#sha1"/>
        <DigestValue>wPuiK+r6GDt5mcPJxpfAqowe30E=</DigestValue>
      </Reference>
      <Reference URI="/ppt/embeddings/oleObject2.bin?ContentType=application/vnd.openxmlformats-officedocument.oleObject">
        <DigestMethod Algorithm="http://www.w3.org/2000/09/xmldsig#sha1"/>
        <DigestValue>ROVogVhJUPxjMZsZJap4mimFrXc=</DigestValue>
      </Reference>
      <Reference URI="/ppt/embeddings/oleObject3.bin?ContentType=application/vnd.openxmlformats-officedocument.oleObject">
        <DigestMethod Algorithm="http://www.w3.org/2000/09/xmldsig#sha1"/>
        <DigestValue>SPT9yE5m7ezew1wnOBMELB8rHTQ=</DigestValue>
      </Reference>
      <Reference URI="/ppt/embeddings/oleObject4.bin?ContentType=application/vnd.openxmlformats-officedocument.oleObject">
        <DigestMethod Algorithm="http://www.w3.org/2000/09/xmldsig#sha1"/>
        <DigestValue>XMbzH9Lvld5vgWtIgjGKIVPwLks=</DigestValue>
      </Reference>
      <Reference URI="/ppt/embeddings/oleObject5.bin?ContentType=application/vnd.openxmlformats-officedocument.oleObject">
        <DigestMethod Algorithm="http://www.w3.org/2000/09/xmldsig#sha1"/>
        <DigestValue>V1W4W2pL1p6UATbjl37rZH411ms=</DigestValue>
      </Reference>
      <Reference URI="/ppt/embeddings/oleObject6.bin?ContentType=application/vnd.openxmlformats-officedocument.oleObject">
        <DigestMethod Algorithm="http://www.w3.org/2000/09/xmldsig#sha1"/>
        <DigestValue>hXm8p1Gs9P4j81mOz5HS8zZ46XE=</DigestValue>
      </Reference>
      <Reference URI="/ppt/embeddings/oleObject7.bin?ContentType=application/vnd.openxmlformats-officedocument.oleObject">
        <DigestMethod Algorithm="http://www.w3.org/2000/09/xmldsig#sha1"/>
        <DigestValue>jEx9YtJSK/vzQ+IDwZ+wRyIjZYQ=</DigestValue>
      </Reference>
      <Reference URI="/ppt/embeddings/oleObject8.bin?ContentType=application/vnd.openxmlformats-officedocument.oleObject">
        <DigestMethod Algorithm="http://www.w3.org/2000/09/xmldsig#sha1"/>
        <DigestValue>vvpAa3sIpJ2KPIZh1GhDvJYzAtA=</DigestValue>
      </Reference>
      <Reference URI="/ppt/embeddings/oleObject9.bin?ContentType=application/vnd.openxmlformats-officedocument.oleObject">
        <DigestMethod Algorithm="http://www.w3.org/2000/09/xmldsig#sha1"/>
        <DigestValue>vD5rQX9VR3zZt39ZCt4mOEZ/QnU=</DigestValue>
      </Reference>
      <Reference URI="/ppt/media/image1.png?ContentType=image/png">
        <DigestMethod Algorithm="http://www.w3.org/2000/09/xmldsig#sha1"/>
        <DigestValue>PomVgmDoAMQPC3kkPqRCScx0YmI=</DigestValue>
      </Reference>
      <Reference URI="/ppt/media/image10.png?ContentType=image/png">
        <DigestMethod Algorithm="http://www.w3.org/2000/09/xmldsig#sha1"/>
        <DigestValue>vGRnfmXBTBTqAY9WP/0LLhqQmgk=</DigestValue>
      </Reference>
      <Reference URI="/ppt/media/image11.png?ContentType=image/png">
        <DigestMethod Algorithm="http://www.w3.org/2000/09/xmldsig#sha1"/>
        <DigestValue>rDK62YUCKNkPoVWMSAVETq/PyoE=</DigestValue>
      </Reference>
      <Reference URI="/ppt/media/image12.png?ContentType=image/png">
        <DigestMethod Algorithm="http://www.w3.org/2000/09/xmldsig#sha1"/>
        <DigestValue>o3vV3oR2hdilcFsvg1GYWnnHq2U=</DigestValue>
      </Reference>
      <Reference URI="/ppt/media/image13.png?ContentType=image/png">
        <DigestMethod Algorithm="http://www.w3.org/2000/09/xmldsig#sha1"/>
        <DigestValue>kDslQLgCicyaVc9Agu/1haNCaSo=</DigestValue>
      </Reference>
      <Reference URI="/ppt/media/image14.png?ContentType=image/png">
        <DigestMethod Algorithm="http://www.w3.org/2000/09/xmldsig#sha1"/>
        <DigestValue>oZvzDungDOB+/EMJXTkvnaO3yTI=</DigestValue>
      </Reference>
      <Reference URI="/ppt/media/image15.png?ContentType=image/png">
        <DigestMethod Algorithm="http://www.w3.org/2000/09/xmldsig#sha1"/>
        <DigestValue>3bnKVnz6+OUmgZW5Nn4TjXjK4Sw=</DigestValue>
      </Reference>
      <Reference URI="/ppt/media/image16.jpeg?ContentType=image/jpeg">
        <DigestMethod Algorithm="http://www.w3.org/2000/09/xmldsig#sha1"/>
        <DigestValue>cwXucCEVn09QJTOJkjo5K2ynULU=</DigestValue>
      </Reference>
      <Reference URI="/ppt/media/image17.jpeg?ContentType=image/jpeg">
        <DigestMethod Algorithm="http://www.w3.org/2000/09/xmldsig#sha1"/>
        <DigestValue>flZrbqk8HmxCJJiMLIKaexCNYQQ=</DigestValue>
      </Reference>
      <Reference URI="/ppt/media/image18.jpeg?ContentType=image/jpeg">
        <DigestMethod Algorithm="http://www.w3.org/2000/09/xmldsig#sha1"/>
        <DigestValue>1zCVYkPR2Ou6q7pb9QENuW/mSUQ=</DigestValue>
      </Reference>
      <Reference URI="/ppt/media/image19.png?ContentType=image/png">
        <DigestMethod Algorithm="http://www.w3.org/2000/09/xmldsig#sha1"/>
        <DigestValue>zXUqkh1yyKQ31dHQUMz1GqFS514=</DigestValue>
      </Reference>
      <Reference URI="/ppt/media/image2.png?ContentType=image/png">
        <DigestMethod Algorithm="http://www.w3.org/2000/09/xmldsig#sha1"/>
        <DigestValue>ipUycq8LZh7SRYi4/mQ5nNzTN/A=</DigestValue>
      </Reference>
      <Reference URI="/ppt/media/image20.png?ContentType=image/png">
        <DigestMethod Algorithm="http://www.w3.org/2000/09/xmldsig#sha1"/>
        <DigestValue>L9AjSWkeqmcsIH63SdTy0EUmB5w=</DigestValue>
      </Reference>
      <Reference URI="/ppt/media/image21.png?ContentType=image/png">
        <DigestMethod Algorithm="http://www.w3.org/2000/09/xmldsig#sha1"/>
        <DigestValue>letDey3x5MXDbiis6ZmY+4rJXcU=</DigestValue>
      </Reference>
      <Reference URI="/ppt/media/image22.jpeg?ContentType=image/jpeg">
        <DigestMethod Algorithm="http://www.w3.org/2000/09/xmldsig#sha1"/>
        <DigestValue>2JLjicSb2Gn27vnsDogGr2XekRI=</DigestValue>
      </Reference>
      <Reference URI="/ppt/media/image23.jpeg?ContentType=image/jpeg">
        <DigestMethod Algorithm="http://www.w3.org/2000/09/xmldsig#sha1"/>
        <DigestValue>uy0MvAqAQN3+G94c4AVe0Ev7cp8=</DigestValue>
      </Reference>
      <Reference URI="/ppt/media/image24.png?ContentType=image/png">
        <DigestMethod Algorithm="http://www.w3.org/2000/09/xmldsig#sha1"/>
        <DigestValue>ZevkAUHzN7sbdE6DOGwe2dqL8wY=</DigestValue>
      </Reference>
      <Reference URI="/ppt/media/image25.png?ContentType=image/png">
        <DigestMethod Algorithm="http://www.w3.org/2000/09/xmldsig#sha1"/>
        <DigestValue>E+fCeeVDR82okV+eoz6icSvM+R0=</DigestValue>
      </Reference>
      <Reference URI="/ppt/media/image26.png?ContentType=image/png">
        <DigestMethod Algorithm="http://www.w3.org/2000/09/xmldsig#sha1"/>
        <DigestValue>FT8kz93pGi+Y+Y2n3Wm4/Uh5zTk=</DigestValue>
      </Reference>
      <Reference URI="/ppt/media/image27.png?ContentType=image/png">
        <DigestMethod Algorithm="http://www.w3.org/2000/09/xmldsig#sha1"/>
        <DigestValue>OeN552IlxH/IQKb/9aB0xdG/5aI=</DigestValue>
      </Reference>
      <Reference URI="/ppt/media/image28.png?ContentType=image/png">
        <DigestMethod Algorithm="http://www.w3.org/2000/09/xmldsig#sha1"/>
        <DigestValue>GcWNZ6Mn56JFMlQ0teyYDrUCrUo=</DigestValue>
      </Reference>
      <Reference URI="/ppt/media/image29.wmf?ContentType=image/x-wmf">
        <DigestMethod Algorithm="http://www.w3.org/2000/09/xmldsig#sha1"/>
        <DigestValue>HuV09A+juugKCSFdBHMiTSjToiI=</DigestValue>
      </Reference>
      <Reference URI="/ppt/media/image3.png?ContentType=image/png">
        <DigestMethod Algorithm="http://www.w3.org/2000/09/xmldsig#sha1"/>
        <DigestValue>fkjSgwvIH5GmiRNjwJgdcpPxbxc=</DigestValue>
      </Reference>
      <Reference URI="/ppt/media/image30.png?ContentType=image/png">
        <DigestMethod Algorithm="http://www.w3.org/2000/09/xmldsig#sha1"/>
        <DigestValue>4KVcE0fRWVsyHAdCHqtGatJ83jw=</DigestValue>
      </Reference>
      <Reference URI="/ppt/media/image31.png?ContentType=image/png">
        <DigestMethod Algorithm="http://www.w3.org/2000/09/xmldsig#sha1"/>
        <DigestValue>6D/thu9/oFqxi9YPYGLJ0yt1bF4=</DigestValue>
      </Reference>
      <Reference URI="/ppt/media/image32.png?ContentType=image/png">
        <DigestMethod Algorithm="http://www.w3.org/2000/09/xmldsig#sha1"/>
        <DigestValue>wCNiyVpVJJWEtkJOL9xU+HtfuD4=</DigestValue>
      </Reference>
      <Reference URI="/ppt/media/image33.png?ContentType=image/png">
        <DigestMethod Algorithm="http://www.w3.org/2000/09/xmldsig#sha1"/>
        <DigestValue>GJHPEoIiqOWjm3AxyL4Olz88F1U=</DigestValue>
      </Reference>
      <Reference URI="/ppt/media/image34.png?ContentType=image/png">
        <DigestMethod Algorithm="http://www.w3.org/2000/09/xmldsig#sha1"/>
        <DigestValue>CGlG/2aguNpfNLELNt7+jLWFFyw=</DigestValue>
      </Reference>
      <Reference URI="/ppt/media/image35.png?ContentType=image/png">
        <DigestMethod Algorithm="http://www.w3.org/2000/09/xmldsig#sha1"/>
        <DigestValue>NrUh8pboBfjIbtCATyNQ8DGdr30=</DigestValue>
      </Reference>
      <Reference URI="/ppt/media/image36.png?ContentType=image/png">
        <DigestMethod Algorithm="http://www.w3.org/2000/09/xmldsig#sha1"/>
        <DigestValue>vkBLiUJMOjNn2l0Va1pMHHod4e4=</DigestValue>
      </Reference>
      <Reference URI="/ppt/media/image37.png?ContentType=image/png">
        <DigestMethod Algorithm="http://www.w3.org/2000/09/xmldsig#sha1"/>
        <DigestValue>SQJAxLuONYkfWOu78CB8iw+QOzg=</DigestValue>
      </Reference>
      <Reference URI="/ppt/media/image38.wmf?ContentType=image/x-wmf">
        <DigestMethod Algorithm="http://www.w3.org/2000/09/xmldsig#sha1"/>
        <DigestValue>5jSdVPx6lWNdUHwFjgQx8pk998I=</DigestValue>
      </Reference>
      <Reference URI="/ppt/media/image39.wmf?ContentType=image/x-wmf">
        <DigestMethod Algorithm="http://www.w3.org/2000/09/xmldsig#sha1"/>
        <DigestValue>/fincUC4krIXnVnSzrH1VlwCDTY=</DigestValue>
      </Reference>
      <Reference URI="/ppt/media/image4.png?ContentType=image/png">
        <DigestMethod Algorithm="http://www.w3.org/2000/09/xmldsig#sha1"/>
        <DigestValue>d0TtF1+0Len9EfmfU8Q+myKHD3c=</DigestValue>
      </Reference>
      <Reference URI="/ppt/media/image40.png?ContentType=image/png">
        <DigestMethod Algorithm="http://www.w3.org/2000/09/xmldsig#sha1"/>
        <DigestValue>knHCnby7Lq+rXnatAObcM1/SK0I=</DigestValue>
      </Reference>
      <Reference URI="/ppt/media/image41.png?ContentType=image/png">
        <DigestMethod Algorithm="http://www.w3.org/2000/09/xmldsig#sha1"/>
        <DigestValue>kZGY4cEsfNEl5CLH9KtGPhS5QOk=</DigestValue>
      </Reference>
      <Reference URI="/ppt/media/image42.png?ContentType=image/png">
        <DigestMethod Algorithm="http://www.w3.org/2000/09/xmldsig#sha1"/>
        <DigestValue>Syz+Y6OsNdXN532JOd99hhWwusQ=</DigestValue>
      </Reference>
      <Reference URI="/ppt/media/image43.png?ContentType=image/png">
        <DigestMethod Algorithm="http://www.w3.org/2000/09/xmldsig#sha1"/>
        <DigestValue>8Rq7EI+3phV2wIje57iUPiyigLw=</DigestValue>
      </Reference>
      <Reference URI="/ppt/media/image44.png?ContentType=image/png">
        <DigestMethod Algorithm="http://www.w3.org/2000/09/xmldsig#sha1"/>
        <DigestValue>Ji8AdIR9EKQpVraKhgqHqLpTMvU=</DigestValue>
      </Reference>
      <Reference URI="/ppt/media/image45.png?ContentType=image/png">
        <DigestMethod Algorithm="http://www.w3.org/2000/09/xmldsig#sha1"/>
        <DigestValue>FjXkQ+5yk7QxFvLcMCB1Xl5t9ko=</DigestValue>
      </Reference>
      <Reference URI="/ppt/media/image46.wmf?ContentType=image/x-wmf">
        <DigestMethod Algorithm="http://www.w3.org/2000/09/xmldsig#sha1"/>
        <DigestValue>Awf4Cvwp6trc+XtQKJQrSYNlTVA=</DigestValue>
      </Reference>
      <Reference URI="/ppt/media/image47.wmf?ContentType=image/x-wmf">
        <DigestMethod Algorithm="http://www.w3.org/2000/09/xmldsig#sha1"/>
        <DigestValue>u62Y2yF0mj2ABWDbzA2yHgSHZYs=</DigestValue>
      </Reference>
      <Reference URI="/ppt/media/image48.png?ContentType=image/png">
        <DigestMethod Algorithm="http://www.w3.org/2000/09/xmldsig#sha1"/>
        <DigestValue>iVg2CqplNn8YsrIGbD1UXHNLSvw=</DigestValue>
      </Reference>
      <Reference URI="/ppt/media/image49.png?ContentType=image/png">
        <DigestMethod Algorithm="http://www.w3.org/2000/09/xmldsig#sha1"/>
        <DigestValue>z7CCJJol2rwi0ITjYbHUO+C1gg4=</DigestValue>
      </Reference>
      <Reference URI="/ppt/media/image5.png?ContentType=image/png">
        <DigestMethod Algorithm="http://www.w3.org/2000/09/xmldsig#sha1"/>
        <DigestValue>/GALWfqwpNWNS74sIwUHUmCTKQM=</DigestValue>
      </Reference>
      <Reference URI="/ppt/media/image50.png?ContentType=image/png">
        <DigestMethod Algorithm="http://www.w3.org/2000/09/xmldsig#sha1"/>
        <DigestValue>0rlvVD7KsTOVdMT+YBvUMcOK4SQ=</DigestValue>
      </Reference>
      <Reference URI="/ppt/media/image51.png?ContentType=image/png">
        <DigestMethod Algorithm="http://www.w3.org/2000/09/xmldsig#sha1"/>
        <DigestValue>iwJnab+l5/oj94qD9weDYs0T63Q=</DigestValue>
      </Reference>
      <Reference URI="/ppt/media/image52.wmf?ContentType=image/x-wmf">
        <DigestMethod Algorithm="http://www.w3.org/2000/09/xmldsig#sha1"/>
        <DigestValue>CL9sktNeX063bx4ZPaGJz64VkGE=</DigestValue>
      </Reference>
      <Reference URI="/ppt/media/image53.png?ContentType=image/png">
        <DigestMethod Algorithm="http://www.w3.org/2000/09/xmldsig#sha1"/>
        <DigestValue>NkI/I8C+5up3RjHtIFT9vU+Tkfk=</DigestValue>
      </Reference>
      <Reference URI="/ppt/media/image54.png?ContentType=image/png">
        <DigestMethod Algorithm="http://www.w3.org/2000/09/xmldsig#sha1"/>
        <DigestValue>S9om5jYs+Gm33Spm4+ST8nwaXOw=</DigestValue>
      </Reference>
      <Reference URI="/ppt/media/image55.png?ContentType=image/png">
        <DigestMethod Algorithm="http://www.w3.org/2000/09/xmldsig#sha1"/>
        <DigestValue>ck8hmJsA27Ytgggzz56JSTGsN/Q=</DigestValue>
      </Reference>
      <Reference URI="/ppt/media/image56.wmf?ContentType=image/x-wmf">
        <DigestMethod Algorithm="http://www.w3.org/2000/09/xmldsig#sha1"/>
        <DigestValue>bopn3LnwBL/PKcra2uCrelMCqJ0=</DigestValue>
      </Reference>
      <Reference URI="/ppt/media/image57.png?ContentType=image/png">
        <DigestMethod Algorithm="http://www.w3.org/2000/09/xmldsig#sha1"/>
        <DigestValue>bY2wkpWn1BzdMBeuArtz7i3kW0c=</DigestValue>
      </Reference>
      <Reference URI="/ppt/media/image58.png?ContentType=image/png">
        <DigestMethod Algorithm="http://www.w3.org/2000/09/xmldsig#sha1"/>
        <DigestValue>VUuhuBfH6vXDajVlWF8nLUzbjfo=</DigestValue>
      </Reference>
      <Reference URI="/ppt/media/image59.png?ContentType=image/png">
        <DigestMethod Algorithm="http://www.w3.org/2000/09/xmldsig#sha1"/>
        <DigestValue>iUSTAjF0Z5RDoR2uf08jO3mDXwU=</DigestValue>
      </Reference>
      <Reference URI="/ppt/media/image6.png?ContentType=image/png">
        <DigestMethod Algorithm="http://www.w3.org/2000/09/xmldsig#sha1"/>
        <DigestValue>zv/Coy1V5g9OYiI21xawqbURaHo=</DigestValue>
      </Reference>
      <Reference URI="/ppt/media/image60.png?ContentType=image/png">
        <DigestMethod Algorithm="http://www.w3.org/2000/09/xmldsig#sha1"/>
        <DigestValue>GIRhX35gkUteyHusHk5bTr5Y7aI=</DigestValue>
      </Reference>
      <Reference URI="/ppt/media/image61.png?ContentType=image/png">
        <DigestMethod Algorithm="http://www.w3.org/2000/09/xmldsig#sha1"/>
        <DigestValue>vPgi3INvrkcZ+x9YNGEkjV9f2Xg=</DigestValue>
      </Reference>
      <Reference URI="/ppt/media/image62.png?ContentType=image/png">
        <DigestMethod Algorithm="http://www.w3.org/2000/09/xmldsig#sha1"/>
        <DigestValue>pNfVgHGpFoM+/T3uAwRWtuxVBsU=</DigestValue>
      </Reference>
      <Reference URI="/ppt/media/image63.png?ContentType=image/png">
        <DigestMethod Algorithm="http://www.w3.org/2000/09/xmldsig#sha1"/>
        <DigestValue>9YlB9quXtTwg8CpiYDGP9N+H9j8=</DigestValue>
      </Reference>
      <Reference URI="/ppt/media/image64.png?ContentType=image/png">
        <DigestMethod Algorithm="http://www.w3.org/2000/09/xmldsig#sha1"/>
        <DigestValue>MRqe+0xb8317PAjQ+TX/zkh0IBo=</DigestValue>
      </Reference>
      <Reference URI="/ppt/media/image65.png?ContentType=image/png">
        <DigestMethod Algorithm="http://www.w3.org/2000/09/xmldsig#sha1"/>
        <DigestValue>IicN7N95wxdrrEJYoPUl9OJi4ac=</DigestValue>
      </Reference>
      <Reference URI="/ppt/media/image66.png?ContentType=image/png">
        <DigestMethod Algorithm="http://www.w3.org/2000/09/xmldsig#sha1"/>
        <DigestValue>WLMkTH+LXxnH2HL7h/ROgGRiG7E=</DigestValue>
      </Reference>
      <Reference URI="/ppt/media/image67.png?ContentType=image/png">
        <DigestMethod Algorithm="http://www.w3.org/2000/09/xmldsig#sha1"/>
        <DigestValue>FB+TTVNe7J10dsnRM8NZP86Hkkc=</DigestValue>
      </Reference>
      <Reference URI="/ppt/media/image68.png?ContentType=image/png">
        <DigestMethod Algorithm="http://www.w3.org/2000/09/xmldsig#sha1"/>
        <DigestValue>1AaK7ntNG7gfyP+fTVAN01H3ycU=</DigestValue>
      </Reference>
      <Reference URI="/ppt/media/image69.wmf?ContentType=image/x-wmf">
        <DigestMethod Algorithm="http://www.w3.org/2000/09/xmldsig#sha1"/>
        <DigestValue>nVttmZ/+JT6Rf33qHaEC7TbLSto=</DigestValue>
      </Reference>
      <Reference URI="/ppt/media/image7.png?ContentType=image/png">
        <DigestMethod Algorithm="http://www.w3.org/2000/09/xmldsig#sha1"/>
        <DigestValue>6lkirsJh6sMVrOuUTlEs6p2HoPw=</DigestValue>
      </Reference>
      <Reference URI="/ppt/media/image70.wmf?ContentType=image/x-wmf">
        <DigestMethod Algorithm="http://www.w3.org/2000/09/xmldsig#sha1"/>
        <DigestValue>EHrO25yIRNgsmcMVGPSO9BpHwPE=</DigestValue>
      </Reference>
      <Reference URI="/ppt/media/image71.wmf?ContentType=image/x-wmf">
        <DigestMethod Algorithm="http://www.w3.org/2000/09/xmldsig#sha1"/>
        <DigestValue>TDhkLj5Hv8dmUO87rNdmAWSlHpA=</DigestValue>
      </Reference>
      <Reference URI="/ppt/media/image72.png?ContentType=image/png">
        <DigestMethod Algorithm="http://www.w3.org/2000/09/xmldsig#sha1"/>
        <DigestValue>yftoNKxTErrz6BJCkAA05XJ5e28=</DigestValue>
      </Reference>
      <Reference URI="/ppt/media/image73.png?ContentType=image/png">
        <DigestMethod Algorithm="http://www.w3.org/2000/09/xmldsig#sha1"/>
        <DigestValue>DPWP8wtaUWyar9sn9DpYGI2Wv0s=</DigestValue>
      </Reference>
      <Reference URI="/ppt/media/image74.png?ContentType=image/png">
        <DigestMethod Algorithm="http://www.w3.org/2000/09/xmldsig#sha1"/>
        <DigestValue>pnE+MVsTqS3URS+wO3dHYDmtflo=</DigestValue>
      </Reference>
      <Reference URI="/ppt/media/image75.png?ContentType=image/png">
        <DigestMethod Algorithm="http://www.w3.org/2000/09/xmldsig#sha1"/>
        <DigestValue>VaKv9/9oCe1xIGXjrgUnxNLyGvM=</DigestValue>
      </Reference>
      <Reference URI="/ppt/media/image76.png?ContentType=image/png">
        <DigestMethod Algorithm="http://www.w3.org/2000/09/xmldsig#sha1"/>
        <DigestValue>ytgLSxA0FI0kcStr8Itp2qOGvBA=</DigestValue>
      </Reference>
      <Reference URI="/ppt/media/image77.png?ContentType=image/png">
        <DigestMethod Algorithm="http://www.w3.org/2000/09/xmldsig#sha1"/>
        <DigestValue>Q4Z6r4HEXNKzBp8K9Akfg6tCzlA=</DigestValue>
      </Reference>
      <Reference URI="/ppt/media/image78.png?ContentType=image/png">
        <DigestMethod Algorithm="http://www.w3.org/2000/09/xmldsig#sha1"/>
        <DigestValue>ykdTR4Z1K7Ip2dJjW0+zGXv6kuw=</DigestValue>
      </Reference>
      <Reference URI="/ppt/media/image79.png?ContentType=image/png">
        <DigestMethod Algorithm="http://www.w3.org/2000/09/xmldsig#sha1"/>
        <DigestValue>kREsOsnDMVdqQawJ3Tg81UuARmk=</DigestValue>
      </Reference>
      <Reference URI="/ppt/media/image8.png?ContentType=image/png">
        <DigestMethod Algorithm="http://www.w3.org/2000/09/xmldsig#sha1"/>
        <DigestValue>iO7Gdamz0rQJBfT4rAzcra7GK5w=</DigestValue>
      </Reference>
      <Reference URI="/ppt/media/image80.png?ContentType=image/png">
        <DigestMethod Algorithm="http://www.w3.org/2000/09/xmldsig#sha1"/>
        <DigestValue>j0Kv2iIay06wRK8/hR0hmfhIA6w=</DigestValue>
      </Reference>
      <Reference URI="/ppt/media/image81.wmf?ContentType=image/x-wmf">
        <DigestMethod Algorithm="http://www.w3.org/2000/09/xmldsig#sha1"/>
        <DigestValue>coSegBxuWO1Cl6xgLClIBoyilKQ=</DigestValue>
      </Reference>
      <Reference URI="/ppt/media/image82.png?ContentType=image/png">
        <DigestMethod Algorithm="http://www.w3.org/2000/09/xmldsig#sha1"/>
        <DigestValue>+XJzEp1EOW2R5rU2HidMbVbPu8Y=</DigestValue>
      </Reference>
      <Reference URI="/ppt/media/image83.png?ContentType=image/png">
        <DigestMethod Algorithm="http://www.w3.org/2000/09/xmldsig#sha1"/>
        <DigestValue>f85QNMmK/ECnGKeymOMOV1GLDWI=</DigestValue>
      </Reference>
      <Reference URI="/ppt/media/image84.png?ContentType=image/png">
        <DigestMethod Algorithm="http://www.w3.org/2000/09/xmldsig#sha1"/>
        <DigestValue>aXJo+it5o2X0/BHN8gTMaMsUPkA=</DigestValue>
      </Reference>
      <Reference URI="/ppt/media/image85.png?ContentType=image/png">
        <DigestMethod Algorithm="http://www.w3.org/2000/09/xmldsig#sha1"/>
        <DigestValue>Yr4mN4GKiTnhJUg4ggskwu5kKSA=</DigestValue>
      </Reference>
      <Reference URI="/ppt/media/image86.png?ContentType=image/png">
        <DigestMethod Algorithm="http://www.w3.org/2000/09/xmldsig#sha1"/>
        <DigestValue>agjVJc2hparctDEvOoJMLotbUx0=</DigestValue>
      </Reference>
      <Reference URI="/ppt/media/image9.png?ContentType=image/png">
        <DigestMethod Algorithm="http://www.w3.org/2000/09/xmldsig#sha1"/>
        <DigestValue>+ICTJJ4MF6v5VEkEwV1wRDaSQSQ=</DigestValue>
      </Reference>
      <Reference URI="/ppt/notesMasters/_rels/notesMaster1.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OdhT0K1k8Q08a7bRarF9Zp2L0MQ=</DigestValue>
      </Reference>
      <Reference URI="/ppt/notesMasters/notesMaster1.xml?ContentType=application/vnd.openxmlformats-officedocument.presentationml.notesMaster+xml">
        <DigestMethod Algorithm="http://www.w3.org/2000/09/xmldsig#sha1"/>
        <DigestValue>Kkf6Puyf6Uuvq7D0tBqyHMdeFTA=</DigestValue>
      </Reference>
      <Reference URI="/ppt/notesSlides/_rels/notesSlide1.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bMPy/f7NMIfDLaonDPJAOJKCtgw=</DigestValue>
      </Reference>
      <Reference URI="/ppt/notesSlides/_rels/notesSlide10.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IYBUh88vPVkCUORZ3/TL2yRj0J4=</DigestValue>
      </Reference>
      <Reference URI="/ppt/notesSlides/_rels/notesSlide11.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2fg6f4unX4J/fEgUq+Z2TceXn+U=</DigestValue>
      </Reference>
      <Reference URI="/ppt/notesSlides/_rels/notesSlide12.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3dYQrDxcuhzCJ+9anmewcBEXCJ0=</DigestValue>
      </Reference>
      <Reference URI="/ppt/notesSlides/_rels/notesSlide13.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nBUfyyejnpfAfNZLjkmi9hNr0As=</DigestValue>
      </Reference>
      <Reference URI="/ppt/notesSlides/_rels/notesSlide14.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R/dNDZ/G1Hk+EAjMe4vQBFOEuLg=</DigestValue>
      </Reference>
      <Reference URI="/ppt/notesSlides/_rels/notesSlide15.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s3lBy59uK+MCRFAjcc36z76iYN4=</DigestValue>
      </Reference>
      <Reference URI="/ppt/notesSlides/_rels/notesSlide16.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D2SZAp7tlKppj04fD6A9+/cpiBo=</DigestValue>
      </Reference>
      <Reference URI="/ppt/notesSlides/_rels/notesSlide17.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MTREjyMMcgpM+Ek40ZEjb9K8ZGM=</DigestValue>
      </Reference>
      <Reference URI="/ppt/notesSlides/_rels/notesSlide18.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YumNxGLL23kxQFn2mvJg3XGa8FA=</DigestValue>
      </Reference>
      <Reference URI="/ppt/notesSlides/_rels/notesSlide19.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YJzda+iywkcTQGt9uX69Tcyda0I=</DigestValue>
      </Reference>
      <Reference URI="/ppt/notesSlides/_rels/notesSlide2.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Sw6phtcjtO33d7N2KiU6tZ4Rxmk=</DigestValue>
      </Reference>
      <Reference URI="/ppt/notesSlides/_rels/notesSlide20.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r8ZUWlQC/LJ5L0vOxDw1We1+RRw=</DigestValue>
      </Reference>
      <Reference URI="/ppt/notesSlides/_rels/notesSlide21.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zzEUcAU6Y6OxhKn6ALU4/wCBRNs=</DigestValue>
      </Reference>
      <Reference URI="/ppt/notesSlides/_rels/notesSlide22.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F+2HNF+bIHKh/M5N34w5TT/9M98=</DigestValue>
      </Reference>
      <Reference URI="/ppt/notesSlides/_rels/notesSlide3.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/tkmKStn5xZf9fkA1GD6N6vE/tk=</DigestValue>
      </Reference>
      <Reference URI="/ppt/notesSlides/_rels/notesSlide4.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7GkUFDm59XcYZQTN5mUm7HmfLig=</DigestValue>
      </Reference>
      <Reference URI="/ppt/notesSlides/_rels/notesSlide5.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7riYAeLdOeMO2L33BrGMqeF+Hsg=</DigestValue>
      </Reference>
      <Reference URI="/ppt/notesSlides/_rels/notesSlide6.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fQlpZZ3Qdh692oTyEsFludkYjA0=</DigestValue>
      </Reference>
      <Reference URI="/ppt/notesSlides/_rels/notesSlide7.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tOFZhLkPi+sOA8h7Onmxua+YXYA=</DigestValue>
      </Reference>
      <Reference URI="/ppt/notesSlides/_rels/notesSlide8.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wmO25OC3dfmPFgAKMuSD8+huPcU=</DigestValue>
      </Reference>
      <Reference URI="/ppt/notesSlides/_rels/notesSlide9.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0OrEs7gZ+FT6llQan3DZp1ZkYUY=</DigestValue>
      </Reference>
      <Reference URI="/ppt/notesSlides/notesSlide1.xml?ContentType=application/vnd.openxmlformats-officedocument.presentationml.notesSlide+xml">
        <DigestMethod Algorithm="http://www.w3.org/2000/09/xmldsig#sha1"/>
        <DigestValue>qftctaqbjyznYolZN1wGD/teOiI=</DigestValue>
      </Reference>
      <Reference URI="/ppt/notesSlides/notesSlide10.xml?ContentType=application/vnd.openxmlformats-officedocument.presentationml.notesSlide+xml">
        <DigestMethod Algorithm="http://www.w3.org/2000/09/xmldsig#sha1"/>
        <DigestValue>EFsj+S8OqWe+uRLWJlO2Krhi0mk=</DigestValue>
      </Reference>
      <Reference URI="/ppt/notesSlides/notesSlide11.xml?ContentType=application/vnd.openxmlformats-officedocument.presentationml.notesSlide+xml">
        <DigestMethod Algorithm="http://www.w3.org/2000/09/xmldsig#sha1"/>
        <DigestValue>kVHauYwgV3Rndtx8Sbiur4Tck10=</DigestValue>
      </Reference>
      <Reference URI="/ppt/notesSlides/notesSlide12.xml?ContentType=application/vnd.openxmlformats-officedocument.presentationml.notesSlide+xml">
        <DigestMethod Algorithm="http://www.w3.org/2000/09/xmldsig#sha1"/>
        <DigestValue>pzMLU5knD3OFWA944edLN0MnD7g=</DigestValue>
      </Reference>
      <Reference URI="/ppt/notesSlides/notesSlide13.xml?ContentType=application/vnd.openxmlformats-officedocument.presentationml.notesSlide+xml">
        <DigestMethod Algorithm="http://www.w3.org/2000/09/xmldsig#sha1"/>
        <DigestValue>ewfgvklmretYzYclq+5iVgSH4Qo=</DigestValue>
      </Reference>
      <Reference URI="/ppt/notesSlides/notesSlide14.xml?ContentType=application/vnd.openxmlformats-officedocument.presentationml.notesSlide+xml">
        <DigestMethod Algorithm="http://www.w3.org/2000/09/xmldsig#sha1"/>
        <DigestValue>SyRzfiU8BY+UNTkVvOqnYePZ2H8=</DigestValue>
      </Reference>
      <Reference URI="/ppt/notesSlides/notesSlide15.xml?ContentType=application/vnd.openxmlformats-officedocument.presentationml.notesSlide+xml">
        <DigestMethod Algorithm="http://www.w3.org/2000/09/xmldsig#sha1"/>
        <DigestValue>dlA5MyM1DVpLUua13hqvodYKvvQ=</DigestValue>
      </Reference>
      <Reference URI="/ppt/notesSlides/notesSlide16.xml?ContentType=application/vnd.openxmlformats-officedocument.presentationml.notesSlide+xml">
        <DigestMethod Algorithm="http://www.w3.org/2000/09/xmldsig#sha1"/>
        <DigestValue>/IAP94roHEDRzwUHZs751agtn74=</DigestValue>
      </Reference>
      <Reference URI="/ppt/notesSlides/notesSlide17.xml?ContentType=application/vnd.openxmlformats-officedocument.presentationml.notesSlide+xml">
        <DigestMethod Algorithm="http://www.w3.org/2000/09/xmldsig#sha1"/>
        <DigestValue>Ukd9ih0zSdxdBVZXTKy3ABi1tXs=</DigestValue>
      </Reference>
      <Reference URI="/ppt/notesSlides/notesSlide18.xml?ContentType=application/vnd.openxmlformats-officedocument.presentationml.notesSlide+xml">
        <DigestMethod Algorithm="http://www.w3.org/2000/09/xmldsig#sha1"/>
        <DigestValue>PGNq4eYf6t7oXCRtTRCT3TLB9Ns=</DigestValue>
      </Reference>
      <Reference URI="/ppt/notesSlides/notesSlide19.xml?ContentType=application/vnd.openxmlformats-officedocument.presentationml.notesSlide+xml">
        <DigestMethod Algorithm="http://www.w3.org/2000/09/xmldsig#sha1"/>
        <DigestValue>55CbPz6TKoXiZfm1JocZNChQBJk=</DigestValue>
      </Reference>
      <Reference URI="/ppt/notesSlides/notesSlide2.xml?ContentType=application/vnd.openxmlformats-officedocument.presentationml.notesSlide+xml">
        <DigestMethod Algorithm="http://www.w3.org/2000/09/xmldsig#sha1"/>
        <DigestValue>WyKVPp7sVglLNQnB6yIwrEbYVb4=</DigestValue>
      </Reference>
      <Reference URI="/ppt/notesSlides/notesSlide20.xml?ContentType=application/vnd.openxmlformats-officedocument.presentationml.notesSlide+xml">
        <DigestMethod Algorithm="http://www.w3.org/2000/09/xmldsig#sha1"/>
        <DigestValue>eL3ZbwLxC65OBkIvyiGiqekQpw8=</DigestValue>
      </Reference>
      <Reference URI="/ppt/notesSlides/notesSlide21.xml?ContentType=application/vnd.openxmlformats-officedocument.presentationml.notesSlide+xml">
        <DigestMethod Algorithm="http://www.w3.org/2000/09/xmldsig#sha1"/>
        <DigestValue>YyXAZbu65k853sU1Kdrhp2wjRQY=</DigestValue>
      </Reference>
      <Reference URI="/ppt/notesSlides/notesSlide22.xml?ContentType=application/vnd.openxmlformats-officedocument.presentationml.notesSlide+xml">
        <DigestMethod Algorithm="http://www.w3.org/2000/09/xmldsig#sha1"/>
        <DigestValue>V3kj+/B7gjNPgLpKQ+0Fz4ObCbg=</DigestValue>
      </Reference>
      <Reference URI="/ppt/notesSlides/notesSlide3.xml?ContentType=application/vnd.openxmlformats-officedocument.presentationml.notesSlide+xml">
        <DigestMethod Algorithm="http://www.w3.org/2000/09/xmldsig#sha1"/>
        <DigestValue>hMqo7dE7e7nOBkpRK4knUA0CpME=</DigestValue>
      </Reference>
      <Reference URI="/ppt/notesSlides/notesSlide4.xml?ContentType=application/vnd.openxmlformats-officedocument.presentationml.notesSlide+xml">
        <DigestMethod Algorithm="http://www.w3.org/2000/09/xmldsig#sha1"/>
        <DigestValue>v3tU9LKb1gnPuDT8Qj+upMlNMvo=</DigestValue>
      </Reference>
      <Reference URI="/ppt/notesSlides/notesSlide5.xml?ContentType=application/vnd.openxmlformats-officedocument.presentationml.notesSlide+xml">
        <DigestMethod Algorithm="http://www.w3.org/2000/09/xmldsig#sha1"/>
        <DigestValue>NrOdJAi+dhXF738UtadqVXttFUA=</DigestValue>
      </Reference>
      <Reference URI="/ppt/notesSlides/notesSlide6.xml?ContentType=application/vnd.openxmlformats-officedocument.presentationml.notesSlide+xml">
        <DigestMethod Algorithm="http://www.w3.org/2000/09/xmldsig#sha1"/>
        <DigestValue>psz+ooBMbspBa8PVUt6JUDHOszQ=</DigestValue>
      </Reference>
      <Reference URI="/ppt/notesSlides/notesSlide7.xml?ContentType=application/vnd.openxmlformats-officedocument.presentationml.notesSlide+xml">
        <DigestMethod Algorithm="http://www.w3.org/2000/09/xmldsig#sha1"/>
        <DigestValue>XqkolomKnhp3s8EFmT4xIV6xwC8=</DigestValue>
      </Reference>
      <Reference URI="/ppt/notesSlides/notesSlide8.xml?ContentType=application/vnd.openxmlformats-officedocument.presentationml.notesSlide+xml">
        <DigestMethod Algorithm="http://www.w3.org/2000/09/xmldsig#sha1"/>
        <DigestValue>Mhr1GkutjdsOx+hiNtZPsyStcRc=</DigestValue>
      </Reference>
      <Reference URI="/ppt/notesSlides/notesSlide9.xml?ContentType=application/vnd.openxmlformats-officedocument.presentationml.notesSlide+xml">
        <DigestMethod Algorithm="http://www.w3.org/2000/09/xmldsig#sha1"/>
        <DigestValue>OpsC5OcRYGYBeaJR6Xo43saZtPg=</DigestValue>
      </Reference>
      <Reference URI="/ppt/presentation.xml?ContentType=application/vnd.openxmlformats-officedocument.presentationml.presentation.main+xml">
        <DigestMethod Algorithm="http://www.w3.org/2000/09/xmldsig#sha1"/>
        <DigestValue>V2QaNpkyIkl8DicHl5x8cMnCob0=</DigestValue>
      </Reference>
      <Reference URI="/ppt/slideLayouts/_rels/slideLayout1.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DigestValue>
      </Reference>
      <Reference URI="/ppt/slideLayouts/_rels/slideLayout10.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DigestValue>
      </Reference>
      <Reference URI="/ppt/slideLayouts/_rels/slideLayout11.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DigestValue>
      </Reference>
      <Reference URI="/ppt/slideLayouts/_rels/slideLayout12.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DigestValue>
      </Reference>
      <Reference URI="/ppt/slideLayouts/_rels/slideLayout13.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o2sLE54HRQ5UKov/UvxsMkjkqWQ=</DigestValue>
      </Reference>
      <Reference URI="/ppt/slideLayouts/_rels/slideLayout14.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o2sLE54HRQ5UKov/UvxsMkjkqWQ=</DigestValue>
      </Reference>
      <Reference URI="/ppt/slideLayouts/_rels/slideLayout15.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o2sLE54HRQ5UKov/UvxsMkjkqWQ=</DigestValue>
      </Reference>
      <Reference URI="/ppt/slideLayouts/_rels/slideLayout16.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o2sLE54HRQ5UKov/UvxsMkjkqWQ=</DigestValue>
      </Reference>
      <Reference URI="/ppt/slideLayouts/_rels/slideLayout17.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o2sLE54HRQ5UKov/UvxsMkjkqWQ=</DigestValue>
      </Reference>
      <Reference URI="/ppt/slideLayouts/_rels/slideLayout18.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o2sLE54HRQ5UKov/UvxsMkjkqWQ=</DigestValue>
      </Reference>
      <Reference URI="/ppt/slideLayouts/_rels/slideLayout19.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o2sLE54HRQ5UKov/UvxsMkjkqWQ=</DigestValue>
      </Reference>
      <Reference URI="/ppt/slideLayouts/_rels/slideLayout2.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DigestValue>
      </Reference>
      <Reference URI="/ppt/slideLayouts/_rels/slideLayout20.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o2sLE54HRQ5UKov/UvxsMkjkqWQ=</DigestValue>
      </Reference>
      <Reference URI="/ppt/slideLayouts/_rels/slideLayout21.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o2sLE54HRQ5UKov/UvxsMkjkqWQ=</DigestValue>
      </Reference>
      <Reference URI="/ppt/slideLayouts/_rels/slideLayout22.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o2sLE54HRQ5UKov/UvxsMkjkqWQ=</DigestValue>
      </Reference>
      <Reference URI="/ppt/slideLayouts/_rels/slideLayout23.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o2sLE54HRQ5UKov/UvxsMkjkqWQ=</DigestValue>
      </Reference>
      <Reference URI="/ppt/slideLayouts/_rels/slideLayout24.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o2sLE54HRQ5UKov/UvxsMkjkqWQ=</DigestValue>
      </Reference>
      <Reference URI="/ppt/slideLayouts/_rels/slideLayout3.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DigestValue>
      </Reference>
      <Reference URI="/ppt/slideLayouts/_rels/slideLayout4.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DigestValue>
      </Reference>
      <Reference URI="/ppt/slideLayouts/_rels/slideLayout5.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DigestValue>
      </Reference>
      <Reference URI="/ppt/slideLayouts/_rels/slideLayout6.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DigestValue>
      </Reference>
      <Reference URI="/ppt/slideLayouts/_rels/slideLayout7.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DigestValue>
      </Reference>
      <Reference URI="/ppt/slideLayouts/_rels/slideLayout8.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DigestValue>
      </Reference>
      <Reference URI="/ppt/slideLayouts/_rels/slideLayout9.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DigestValue>
      </Reference>
      <Reference URI="/ppt/slideLayouts/slideLayout1.xml?ContentType=application/vnd.openxmlformats-officedocument.presentationml.slideLayout+xml">
        <DigestMethod Algorithm="http://www.w3.org/2000/09/xmldsig#sha1"/>
        <DigestValue>qo2FNLL4z/+uT0MEXUaqjpuLh+I=</DigestValue>
      </Reference>
      <Reference URI="/ppt/slideLayouts/slideLayout10.xml?ContentType=application/vnd.openxmlformats-officedocument.presentationml.slideLayout+xml">
        <DigestMethod Algorithm="http://www.w3.org/2000/09/xmldsig#sha1"/>
        <DigestValue>KdqiXFaI4I0lRM7m60teGOOQdbo=</DigestValue>
      </Reference>
      <Reference URI="/ppt/slideLayouts/slideLayout11.xml?ContentType=application/vnd.openxmlformats-officedocument.presentationml.slideLayout+xml">
        <DigestMethod Algorithm="http://www.w3.org/2000/09/xmldsig#sha1"/>
        <DigestValue>ToX155mrFCG7abe2ESL6/+ZUcZw=</DigestValue>
      </Reference>
      <Reference URI="/ppt/slideLayouts/slideLayout12.xml?ContentType=application/vnd.openxmlformats-officedocument.presentationml.slideLayout+xml">
        <DigestMethod Algorithm="http://www.w3.org/2000/09/xmldsig#sha1"/>
        <DigestValue>JlK95zwBTZENJ3F1LdLxCkrm1iY=</DigestValue>
      </Reference>
      <Reference URI="/ppt/slideLayouts/slideLayout13.xml?ContentType=application/vnd.openxmlformats-officedocument.presentationml.slideLayout+xml">
        <DigestMethod Algorithm="http://www.w3.org/2000/09/xmldsig#sha1"/>
        <DigestValue>mrDr1KvTLL4SB8OIT8LqtVTNjLk=</DigestValue>
      </Reference>
      <Reference URI="/ppt/slideLayouts/slideLayout14.xml?ContentType=application/vnd.openxmlformats-officedocument.presentationml.slideLayout+xml">
        <DigestMethod Algorithm="http://www.w3.org/2000/09/xmldsig#sha1"/>
        <DigestValue>akACC0VgLQg7LjSbNpNffd4Cow8=</DigestValue>
      </Reference>
      <Reference URI="/ppt/slideLayouts/slideLayout15.xml?ContentType=application/vnd.openxmlformats-officedocument.presentationml.slideLayout+xml">
        <DigestMethod Algorithm="http://www.w3.org/2000/09/xmldsig#sha1"/>
        <DigestValue>UXUCjUxApSXfrdDKWOGqbelwDls=</DigestValue>
      </Reference>
      <Reference URI="/ppt/slideLayouts/slideLayout16.xml?ContentType=application/vnd.openxmlformats-officedocument.presentationml.slideLayout+xml">
        <DigestMethod Algorithm="http://www.w3.org/2000/09/xmldsig#sha1"/>
        <DigestValue>vWEKFcu4FcolTtwHbcoCZk8Yduo=</DigestValue>
      </Reference>
      <Reference URI="/ppt/slideLayouts/slideLayout17.xml?ContentType=application/vnd.openxmlformats-officedocument.presentationml.slideLayout+xml">
        <DigestMethod Algorithm="http://www.w3.org/2000/09/xmldsig#sha1"/>
        <DigestValue>X21YK1+G9uBNEqSFrgMHSK8NeRA=</DigestValue>
      </Reference>
      <Reference URI="/ppt/slideLayouts/slideLayout18.xml?ContentType=application/vnd.openxmlformats-officedocument.presentationml.slideLayout+xml">
        <DigestMethod Algorithm="http://www.w3.org/2000/09/xmldsig#sha1"/>
        <DigestValue>6JuZY9ABGil8xXbS8OIWkEopv7c=</DigestValue>
      </Reference>
      <Reference URI="/ppt/slideLayouts/slideLayout19.xml?ContentType=application/vnd.openxmlformats-officedocument.presentationml.slideLayout+xml">
        <DigestMethod Algorithm="http://www.w3.org/2000/09/xmldsig#sha1"/>
        <DigestValue>0weu5PwUgXx5QaNIEqSWCihP6bk=</DigestValue>
      </Reference>
      <Reference URI="/ppt/slideLayouts/slideLayout2.xml?ContentType=application/vnd.openxmlformats-officedocument.presentationml.slideLayout+xml">
        <DigestMethod Algorithm="http://www.w3.org/2000/09/xmldsig#sha1"/>
        <DigestValue>C8wqpmG9f/TjVTW5F91s1pzNSpU=</DigestValue>
      </Reference>
      <Reference URI="/ppt/slideLayouts/slideLayout20.xml?ContentType=application/vnd.openxmlformats-officedocument.presentationml.slideLayout+xml">
        <DigestMethod Algorithm="http://www.w3.org/2000/09/xmldsig#sha1"/>
        <DigestValue>gjhPJr4NERGf6SZiswDpc1eRrkM=</DigestValue>
      </Reference>
      <Reference URI="/ppt/slideLayouts/slideLayout21.xml?ContentType=application/vnd.openxmlformats-officedocument.presentationml.slideLayout+xml">
        <DigestMethod Algorithm="http://www.w3.org/2000/09/xmldsig#sha1"/>
        <DigestValue>Itbt3U8xm94OkR6cKE38U+Lb5S0=</DigestValue>
      </Reference>
      <Reference URI="/ppt/slideLayouts/slideLayout22.xml?ContentType=application/vnd.openxmlformats-officedocument.presentationml.slideLayout+xml">
        <DigestMethod Algorithm="http://www.w3.org/2000/09/xmldsig#sha1"/>
        <DigestValue>Efx9VybmeYW17nSWnaeA76rquRE=</DigestValue>
      </Reference>
      <Reference URI="/ppt/slideLayouts/slideLayout23.xml?ContentType=application/vnd.openxmlformats-officedocument.presentationml.slideLayout+xml">
        <DigestMethod Algorithm="http://www.w3.org/2000/09/xmldsig#sha1"/>
        <DigestValue>KNA7SHF0WaGWey5wfvNqxDbP7RM=</DigestValue>
      </Reference>
      <Reference URI="/ppt/slideLayouts/slideLayout24.xml?ContentType=application/vnd.openxmlformats-officedocument.presentationml.slideLayout+xml">
        <DigestMethod Algorithm="http://www.w3.org/2000/09/xmldsig#sha1"/>
        <DigestValue>A5xAx0pmESMk5AOA/KE4d+ynz/c=</DigestValue>
      </Reference>
      <Reference URI="/ppt/slideLayouts/slideLayout3.xml?ContentType=application/vnd.openxmlformats-officedocument.presentationml.slideLayout+xml">
        <DigestMethod Algorithm="http://www.w3.org/2000/09/xmldsig#sha1"/>
        <DigestValue>JYxHNNZqN12g1uLsn2NsZ+3FfBo=</DigestValue>
      </Reference>
      <Reference URI="/ppt/slideLayouts/slideLayout4.xml?ContentType=application/vnd.openxmlformats-officedocument.presentationml.slideLayout+xml">
        <DigestMethod Algorithm="http://www.w3.org/2000/09/xmldsig#sha1"/>
        <DigestValue>nJpUhy0hDv9PlyVzr1hAoE9dA1c=</DigestValue>
      </Reference>
      <Reference URI="/ppt/slideLayouts/slideLayout5.xml?ContentType=application/vnd.openxmlformats-officedocument.presentationml.slideLayout+xml">
        <DigestMethod Algorithm="http://www.w3.org/2000/09/xmldsig#sha1"/>
        <DigestValue>wq0UhmvhHZuz52Fes91xZOrNflo=</DigestValue>
      </Reference>
      <Reference URI="/ppt/slideLayouts/slideLayout6.xml?ContentType=application/vnd.openxmlformats-officedocument.presentationml.slideLayout+xml">
        <DigestMethod Algorithm="http://www.w3.org/2000/09/xmldsig#sha1"/>
        <DigestValue>1UYxiQGlbtJtXdXAGPBZ43a/GxM=</DigestValue>
      </Reference>
      <Reference URI="/ppt/slideLayouts/slideLayout7.xml?ContentType=application/vnd.openxmlformats-officedocument.presentationml.slideLayout+xml">
        <DigestMethod Algorithm="http://www.w3.org/2000/09/xmldsig#sha1"/>
        <DigestValue>tuDC0KyrpwHedizSC3YtzGyO8M4=</DigestValue>
      </Reference>
      <Reference URI="/ppt/slideLayouts/slideLayout8.xml?ContentType=application/vnd.openxmlformats-officedocument.presentationml.slideLayout+xml">
        <DigestMethod Algorithm="http://www.w3.org/2000/09/xmldsig#sha1"/>
        <DigestValue>zmwEby3s+0Il+ZY3bRKv6RBRYJQ=</DigestValue>
      </Reference>
      <Reference URI="/ppt/slideLayouts/slideLayout9.xml?ContentType=application/vnd.openxmlformats-officedocument.presentationml.slideLayout+xml">
        <DigestMethod Algorithm="http://www.w3.org/2000/09/xmldsig#sha1"/>
        <DigestValue>3y9L8XXlOrf3t3RZowy0eIrSqxU=</DigestValue>
      </Reference>
      <Reference URI="/ppt/slideMasters/_rels/slideMaster1.xml.rels?ContentType=application/vnd.openxmlformats-package.relationships+xml">
        <Transforms>
          <Transform Algorithm="http://schemas.openxmlformats.org/package/2006/RelationshipTransform">
            <mdssi:RelationshipReference SourceId="rId8"/>
            <mdssi:RelationshipReference SourceId="rId13"/>
            <mdssi:RelationshipReference SourceId="rId3"/>
            <mdssi:RelationshipReference SourceId="rId7"/>
            <mdssi:RelationshipReference SourceId="rId12"/>
            <mdssi:RelationshipReference SourceId="rId2"/>
            <mdssi:RelationshipReference SourceId="rId1"/>
            <mdssi:RelationshipReference SourceId="rId6"/>
            <mdssi:RelationshipReference SourceId="rId11"/>
            <mdssi:RelationshipReference SourceId="rId5"/>
            <mdssi:RelationshipReference SourceId="rId15"/>
            <mdssi:RelationshipReference SourceId="rId10"/>
            <mdssi:RelationshipReference SourceId="rId4"/>
            <mdssi:RelationshipReference SourceId="rId9"/>
            <mdssi:RelationshipReference SourceId="rId14"/>
          </Transform>
          <Transform Algorithm="http://www.w3.org/TR/2001/REC-xml-c14n-20010315"/>
        </Transforms>
        <DigestMethod Algorithm="http://www.w3.org/2000/09/xmldsig#sha1"/>
        <DigestValue>n+bHKqpwyMYHm709vgVFtDSEKL0=</DigestValue>
      </Reference>
      <Reference URI="/ppt/slideMasters/_rels/slideMaster2.xml.rels?ContentType=application/vnd.openxmlformats-package.relationships+xml">
        <Transforms>
          <Transform Algorithm="http://schemas.openxmlformats.org/package/2006/RelationshipTransform">
            <mdssi:RelationshipReference SourceId="rId8"/>
            <mdssi:RelationshipReference SourceId="rId13"/>
            <mdssi:RelationshipReference SourceId="rId3"/>
            <mdssi:RelationshipReference SourceId="rId7"/>
            <mdssi:RelationshipReference SourceId="rId12"/>
            <mdssi:RelationshipReference SourceId="rId2"/>
            <mdssi:RelationshipReference SourceId="rId1"/>
            <mdssi:RelationshipReference SourceId="rId6"/>
            <mdssi:RelationshipReference SourceId="rId11"/>
            <mdssi:RelationshipReference SourceId="rId5"/>
            <mdssi:RelationshipReference SourceId="rId15"/>
            <mdssi:RelationshipReference SourceId="rId10"/>
            <mdssi:RelationshipReference SourceId="rId4"/>
            <mdssi:RelationshipReference SourceId="rId9"/>
            <mdssi:RelationshipReference SourceId="rId14"/>
          </Transform>
          <Transform Algorithm="http://www.w3.org/TR/2001/REC-xml-c14n-20010315"/>
        </Transforms>
        <DigestMethod Algorithm="http://www.w3.org/2000/09/xmldsig#sha1"/>
        <DigestValue>RpakZdc4eMPcivRKJW+Ih5XeekM=</DigestValue>
      </Reference>
      <Reference URI="/ppt/slideMasters/slideMaster1.xml?ContentType=application/vnd.openxmlformats-officedocument.presentationml.slideMaster+xml">
        <DigestMethod Algorithm="http://www.w3.org/2000/09/xmldsig#sha1"/>
        <DigestValue>wG3rJ3k+Pc3dxX1XLbSBG9LdHUI=</DigestValue>
      </Reference>
      <Reference URI="/ppt/slideMasters/slideMaster2.xml?ContentType=application/vnd.openxmlformats-officedocument.presentationml.slideMaster+xml">
        <DigestMethod Algorithm="http://www.w3.org/2000/09/xmldsig#sha1"/>
        <DigestValue>CgygasE6mCIx1VHmD+EGgvkI4Bo=</DigestValue>
      </Reference>
      <Reference URI="/ppt/slides/_rels/slide1.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2byPoPf9O6zGP7r13NMkKEY/3dI=</DigestValue>
      </Reference>
      <Reference URI="/ppt/slides/_rels/slide10.xml.rels?ContentType=application/vnd.openxmlformats-package.relationships+xml">
        <Transforms>
          <Transform Algorithm="http://schemas.openxmlformats.org/package/2006/RelationshipTransform">
            <mdssi:RelationshipReference SourceId="rId8"/>
            <mdssi:RelationshipReference SourceId="rId3"/>
            <mdssi:RelationshipReference SourceId="rId7"/>
            <mdssi:RelationshipReference SourceId="rId12"/>
            <mdssi:RelationshipReference SourceId="rId2"/>
            <mdssi:RelationshipReference SourceId="rId1"/>
            <mdssi:RelationshipReference SourceId="rId6"/>
            <mdssi:RelationshipReference SourceId="rId11"/>
            <mdssi:RelationshipReference SourceId="rId5"/>
            <mdssi:RelationshipReference SourceId="rId10"/>
            <mdssi:RelationshipReference SourceId="rId4"/>
            <mdssi:RelationshipReference SourceId="rId9"/>
          </Transform>
          <Transform Algorithm="http://www.w3.org/TR/2001/REC-xml-c14n-20010315"/>
        </Transforms>
        <DigestMethod Algorithm="http://www.w3.org/2000/09/xmldsig#sha1"/>
        <DigestValue>RElZAK+OuQLMl4FA4C3J5mHyGZA=</DigestValue>
      </Reference>
      <Reference URI="/ppt/slides/_rels/slide11.xml.rels?ContentType=application/vnd.openxmlformats-package.relationships+xml">
        <Transforms>
          <Transform Algorithm="http://schemas.openxmlformats.org/package/2006/RelationshipTransform">
            <mdssi:RelationshipReference SourceId="rId8"/>
            <mdssi:RelationshipReference SourceId="rId13"/>
            <mdssi:RelationshipReference SourceId="rId3"/>
            <mdssi:RelationshipReference SourceId="rId7"/>
            <mdssi:RelationshipReference SourceId="rId12"/>
            <mdssi:RelationshipReference SourceId="rId2"/>
            <mdssi:RelationshipReference SourceId="rId1"/>
            <mdssi:RelationshipReference SourceId="rId6"/>
            <mdssi:RelationshipReference SourceId="rId11"/>
            <mdssi:RelationshipReference SourceId="rId5"/>
            <mdssi:RelationshipReference SourceId="rId15"/>
            <mdssi:RelationshipReference SourceId="rId10"/>
            <mdssi:RelationshipReference SourceId="rId4"/>
            <mdssi:RelationshipReference SourceId="rId9"/>
            <mdssi:RelationshipReference SourceId="rId14"/>
          </Transform>
          <Transform Algorithm="http://www.w3.org/TR/2001/REC-xml-c14n-20010315"/>
        </Transforms>
        <DigestMethod Algorithm="http://www.w3.org/2000/09/xmldsig#sha1"/>
        <DigestValue>L/GERhxOQPOM6gGFpWGEd9lphM8=</DigestValue>
      </Reference>
      <Reference URI="/ppt/slides/_rels/slide12.xml.rels?ContentType=application/vnd.openxmlformats-package.relationships+xml">
        <Transforms>
          <Transform Algorithm="http://schemas.openxmlformats.org/package/2006/RelationshipTransform">
            <mdssi:RelationshipReference SourceId="rId8"/>
            <mdssi:RelationshipReference SourceId="rId13"/>
            <mdssi:RelationshipReference SourceId="rId3"/>
            <mdssi:RelationshipReference SourceId="rId7"/>
            <mdssi:RelationshipReference SourceId="rId12"/>
            <mdssi:RelationshipReference SourceId="rId2"/>
            <mdssi:RelationshipReference SourceId="rId1"/>
            <mdssi:RelationshipReference SourceId="rId6"/>
            <mdssi:RelationshipReference SourceId="rId11"/>
            <mdssi:RelationshipReference SourceId="rId5"/>
            <mdssi:RelationshipReference SourceId="rId10"/>
            <mdssi:RelationshipReference SourceId="rId4"/>
            <mdssi:RelationshipReference SourceId="rId9"/>
          </Transform>
          <Transform Algorithm="http://www.w3.org/TR/2001/REC-xml-c14n-20010315"/>
        </Transforms>
        <DigestMethod Algorithm="http://www.w3.org/2000/09/xmldsig#sha1"/>
        <DigestValue>aItUZtbWVG1SvJry+fl0z3dy188=</DigestValue>
      </Reference>
      <Reference URI="/ppt/slides/_rels/slide13.xml.rels?ContentType=application/vnd.openxmlformats-package.relationships+xml">
        <Transforms>
          <Transform Algorithm="http://schemas.openxmlformats.org/package/2006/RelationshipTransform">
            <mdssi:RelationshipReference SourceId="rId8"/>
            <mdssi:RelationshipReference SourceId="rId3"/>
            <mdssi:RelationshipReference SourceId="rId7"/>
            <mdssi:RelationshipReference SourceId="rId2"/>
            <mdssi:RelationshipReference SourceId="rId1"/>
            <mdssi:RelationshipReference SourceId="rId6"/>
            <mdssi:RelationshipReference SourceId="rId11"/>
            <mdssi:RelationshipReference SourceId="rId5"/>
            <mdssi:RelationshipReference SourceId="rId10"/>
            <mdssi:RelationshipReference SourceId="rId4"/>
            <mdssi:RelationshipReference SourceId="rId9"/>
          </Transform>
          <Transform Algorithm="http://www.w3.org/TR/2001/REC-xml-c14n-20010315"/>
        </Transforms>
        <DigestMethod Algorithm="http://www.w3.org/2000/09/xmldsig#sha1"/>
        <DigestValue>sWh1kugJlNnn14Blny6CelfBhoc=</DigestValue>
      </Reference>
      <Reference URI="/ppt/slides/_rels/slide14.xml.rels?ContentType=application/vnd.openxmlformats-package.relationships+xml">
        <Transforms>
          <Transform Algorithm="http://schemas.openxmlformats.org/package/2006/RelationshipTransform">
            <mdssi:RelationshipReference SourceId="rId8"/>
            <mdssi:RelationshipReference SourceId="rId13"/>
            <mdssi:RelationshipReference SourceId="rId3"/>
            <mdssi:RelationshipReference SourceId="rId7"/>
            <mdssi:RelationshipReference SourceId="rId12"/>
            <mdssi:RelationshipReference SourceId="rId2"/>
            <mdssi:RelationshipReference SourceId="rId16"/>
            <mdssi:RelationshipReference SourceId="rId1"/>
            <mdssi:RelationshipReference SourceId="rId6"/>
            <mdssi:RelationshipReference SourceId="rId11"/>
            <mdssi:RelationshipReference SourceId="rId5"/>
            <mdssi:RelationshipReference SourceId="rId15"/>
            <mdssi:RelationshipReference SourceId="rId10"/>
            <mdssi:RelationshipReference SourceId="rId4"/>
            <mdssi:RelationshipReference SourceId="rId9"/>
            <mdssi:RelationshipReference SourceId="rId14"/>
          </Transform>
          <Transform Algorithm="http://www.w3.org/TR/2001/REC-xml-c14n-20010315"/>
        </Transforms>
        <DigestMethod Algorithm="http://www.w3.org/2000/09/xmldsig#sha1"/>
        <DigestValue>HdKTKNfryuPHPRfm624u+Oirl9g=</DigestValue>
      </Reference>
      <Reference URI="/ppt/slides/_rels/slide15.xml.rels?ContentType=application/vnd.openxmlformats-package.relationships+xml">
        <Transforms>
          <Transform Algorithm="http://schemas.openxmlformats.org/package/2006/RelationshipTransform">
            <mdssi:RelationshipReference SourceId="rId8"/>
            <mdssi:RelationshipReference SourceId="rId13"/>
            <mdssi:RelationshipReference SourceId="rId3"/>
            <mdssi:RelationshipReference SourceId="rId7"/>
            <mdssi:RelationshipReference SourceId="rId12"/>
            <mdssi:RelationshipReference SourceId="rId17"/>
            <mdssi:RelationshipReference SourceId="rId2"/>
            <mdssi:RelationshipReference SourceId="rId16"/>
            <mdssi:RelationshipReference SourceId="rId1"/>
            <mdssi:RelationshipReference SourceId="rId6"/>
            <mdssi:RelationshipReference SourceId="rId11"/>
            <mdssi:RelationshipReference SourceId="rId5"/>
            <mdssi:RelationshipReference SourceId="rId15"/>
            <mdssi:RelationshipReference SourceId="rId10"/>
            <mdssi:RelationshipReference SourceId="rId4"/>
            <mdssi:RelationshipReference SourceId="rId9"/>
            <mdssi:RelationshipReference SourceId="rId14"/>
          </Transform>
          <Transform Algorithm="http://www.w3.org/TR/2001/REC-xml-c14n-20010315"/>
        </Transforms>
        <DigestMethod Algorithm="http://www.w3.org/2000/09/xmldsig#sha1"/>
        <DigestValue>d46S7Ah7hH6JXygMvVRYnY8NGzs=</DigestValue>
      </Reference>
      <Reference URI="/ppt/slides/_rels/slide16.xml.rels?ContentType=application/vnd.openxmlformats-package.relationships+xml">
        <Transforms>
          <Transform Algorithm="http://schemas.openxmlformats.org/package/2006/RelationshipTransform">
            <mdssi:RelationshipReference SourceId="rId8"/>
            <mdssi:RelationshipReference SourceId="rId3"/>
            <mdssi:RelationshipReference SourceId="rId7"/>
            <mdssi:RelationshipReference SourceId="rId2"/>
            <mdssi:RelationshipReference SourceId="rId1"/>
            <mdssi:RelationshipReference SourceId="rId6"/>
            <mdssi:RelationshipReference SourceId="rId5"/>
            <mdssi:RelationshipReference SourceId="rId4"/>
          </Transform>
          <Transform Algorithm="http://www.w3.org/TR/2001/REC-xml-c14n-20010315"/>
        </Transforms>
        <DigestMethod Algorithm="http://www.w3.org/2000/09/xmldsig#sha1"/>
        <DigestValue>ieM5YnAvki9jPFWTiFaxuex0n0k=</DigestValue>
      </Reference>
      <Reference URI="/ppt/slides/_rels/slide17.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Transform>
          <Transform Algorithm="http://www.w3.org/TR/2001/REC-xml-c14n-20010315"/>
        </Transforms>
        <DigestMethod Algorithm="http://www.w3.org/2000/09/xmldsig#sha1"/>
        <DigestValue>otS5DywCInBk0vyOgKV/CCck628=</DigestValue>
      </Reference>
      <Reference URI="/ppt/slides/_rels/slide18.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oSl8SH3aLqBjohCwNi/ymkazQIk=</DigestValue>
      </Reference>
      <Reference URI="/ppt/slides/_rels/slide19.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Transform>
          <Transform Algorithm="http://www.w3.org/TR/2001/REC-xml-c14n-20010315"/>
        </Transforms>
        <DigestMethod Algorithm="http://www.w3.org/2000/09/xmldsig#sha1"/>
        <DigestValue>8JXKW68C1uZWMTUU+epEptf08eg=</DigestValue>
      </Reference>
      <Reference URI="/ppt/slides/_rels/slide2.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6"/>
            <mdssi:RelationshipReference SourceId="rId5"/>
            <mdssi:RelationshipReference SourceId="rId4"/>
          </Transform>
          <Transform Algorithm="http://www.w3.org/TR/2001/REC-xml-c14n-20010315"/>
        </Transforms>
        <DigestMethod Algorithm="http://www.w3.org/2000/09/xmldsig#sha1"/>
        <DigestValue>xpu9l0Y/JzRfdj2KDIANcmLj/R4=</DigestValue>
      </Reference>
      <Reference URI="/ppt/slides/_rels/slide20.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Im1VEakxNG4Q4FfNoSpURh/XO34=</DigestValue>
      </Reference>
      <Reference URI="/ppt/slides/_rels/slide21.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fSvqTqJDrLn6qKBqbPHgFNCuelQ=</DigestValue>
      </Reference>
      <Reference URI="/ppt/slides/_rels/slide22.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6"/>
            <mdssi:RelationshipReference SourceId="rId5"/>
            <mdssi:RelationshipReference SourceId="rId4"/>
          </Transform>
          <Transform Algorithm="http://www.w3.org/TR/2001/REC-xml-c14n-20010315"/>
        </Transforms>
        <DigestMethod Algorithm="http://www.w3.org/2000/09/xmldsig#sha1"/>
        <DigestValue>uuFJ0EzCr6/QYr1lauk63+2Q6vw=</DigestValue>
      </Reference>
      <Reference URI="/ppt/slides/_rels/slide3.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Transform>
          <Transform Algorithm="http://www.w3.org/TR/2001/REC-xml-c14n-20010315"/>
        </Transforms>
        <DigestMethod Algorithm="http://www.w3.org/2000/09/xmldsig#sha1"/>
        <DigestValue>geClh2iVzf/3UdwbtJUMAY/WMvc=</DigestValue>
      </Reference>
      <Reference URI="/ppt/slides/_rels/slide4.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4"/>
          </Transform>
          <Transform Algorithm="http://www.w3.org/TR/2001/REC-xml-c14n-20010315"/>
        </Transforms>
        <DigestMethod Algorithm="http://www.w3.org/2000/09/xmldsig#sha1"/>
        <DigestValue>GC4YB559EbCtmRTEig7QjY9kfE4=</DigestValue>
      </Reference>
      <Reference URI="/ppt/slides/_rels/slide5.xml.rels?ContentType=application/vnd.openxmlformats-package.relationships+xml">
        <Transforms>
          <Transform Algorithm="http://schemas.openxmlformats.org/package/2006/RelationshipTransform">
            <mdssi:RelationshipReference SourceId="rId8"/>
            <mdssi:RelationshipReference SourceId="rId3"/>
            <mdssi:RelationshipReference SourceId="rId7"/>
            <mdssi:RelationshipReference SourceId="rId2"/>
            <mdssi:RelationshipReference SourceId="rId1"/>
            <mdssi:RelationshipReference SourceId="rId6"/>
            <mdssi:RelationshipReference SourceId="rId11"/>
            <mdssi:RelationshipReference SourceId="rId5"/>
            <mdssi:RelationshipReference SourceId="rId10"/>
            <mdssi:RelationshipReference SourceId="rId4"/>
            <mdssi:RelationshipReference SourceId="rId9"/>
          </Transform>
          <Transform Algorithm="http://www.w3.org/TR/2001/REC-xml-c14n-20010315"/>
        </Transforms>
        <DigestMethod Algorithm="http://www.w3.org/2000/09/xmldsig#sha1"/>
        <DigestValue>kiODGMCBelj691o1vpwLIO9Xqy4=</DigestValue>
      </Reference>
      <Reference URI="/ppt/slides/_rels/slide6.xml.rels?ContentType=application/vnd.openxmlformats-package.relationships+xml">
        <Transforms>
          <Transform Algorithm="http://schemas.openxmlformats.org/package/2006/RelationshipTransform">
            <mdssi:RelationshipReference SourceId="rId8"/>
            <mdssi:RelationshipReference SourceId="rId3"/>
            <mdssi:RelationshipReference SourceId="rId7"/>
            <mdssi:RelationshipReference SourceId="rId2"/>
            <mdssi:RelationshipReference SourceId="rId1"/>
            <mdssi:RelationshipReference SourceId="rId6"/>
            <mdssi:RelationshipReference SourceId="rId5"/>
            <mdssi:RelationshipReference SourceId="rId4"/>
          </Transform>
          <Transform Algorithm="http://www.w3.org/TR/2001/REC-xml-c14n-20010315"/>
        </Transforms>
        <DigestMethod Algorithm="http://www.w3.org/2000/09/xmldsig#sha1"/>
        <DigestValue>TmCmcgsEwmMEhJVJjqnCBRH4sI8=</DigestValue>
      </Reference>
      <Reference URI="/ppt/slides/_rels/slide7.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rHcp0awBR7r9wXyxnrbXjKdy+OM=</DigestValue>
      </Reference>
      <Reference URI="/ppt/slides/_rels/slide8.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acFmI//7n2wHmdrkIJ6pIb/bxpw=</DigestValue>
      </Reference>
      <Reference URI="/ppt/slides/_rels/slide9.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mdssi:RelationshipReference SourceId="rId6"/>
            <mdssi:RelationshipReference SourceId="rId5"/>
            <mdssi:RelationshipReference SourceId="rId4"/>
          </Transform>
          <Transform Algorithm="http://www.w3.org/TR/2001/REC-xml-c14n-20010315"/>
        </Transforms>
        <DigestMethod Algorithm="http://www.w3.org/2000/09/xmldsig#sha1"/>
        <DigestValue>XF+gHWu6SDkJaRQCbld49VQepsQ=</DigestValue>
      </Reference>
      <Reference URI="/ppt/slides/slide1.xml?ContentType=application/vnd.openxmlformats-officedocument.presentationml.slide+xml">
        <DigestMethod Algorithm="http://www.w3.org/2000/09/xmldsig#sha1"/>
        <DigestValue>sRMmt5hLBMGunQgq/kbYpAJDcgU=</DigestValue>
      </Reference>
      <Reference URI="/ppt/slides/slide10.xml?ContentType=application/vnd.openxmlformats-officedocument.presentationml.slide+xml">
        <DigestMethod Algorithm="http://www.w3.org/2000/09/xmldsig#sha1"/>
        <DigestValue>czFq1YBIoBByrz3A3MhuQTqcUwg=</DigestValue>
      </Reference>
      <Reference URI="/ppt/slides/slide11.xml?ContentType=application/vnd.openxmlformats-officedocument.presentationml.slide+xml">
        <DigestMethod Algorithm="http://www.w3.org/2000/09/xmldsig#sha1"/>
        <DigestValue>mfMb6yqzm+8X2BKPBvv8v/Si3UU=</DigestValue>
      </Reference>
      <Reference URI="/ppt/slides/slide12.xml?ContentType=application/vnd.openxmlformats-officedocument.presentationml.slide+xml">
        <DigestMethod Algorithm="http://www.w3.org/2000/09/xmldsig#sha1"/>
        <DigestValue>gAKFNO+YnNHl5+ThJ8YyK/vWVQM=</DigestValue>
      </Reference>
      <Reference URI="/ppt/slides/slide13.xml?ContentType=application/vnd.openxmlformats-officedocument.presentationml.slide+xml">
        <DigestMethod Algorithm="http://www.w3.org/2000/09/xmldsig#sha1"/>
        <DigestValue>oheLnVLHxd7Z7KY/EPjtLqg45Vw=</DigestValue>
      </Reference>
      <Reference URI="/ppt/slides/slide14.xml?ContentType=application/vnd.openxmlformats-officedocument.presentationml.slide+xml">
        <DigestMethod Algorithm="http://www.w3.org/2000/09/xmldsig#sha1"/>
        <DigestValue>gYe74TZatFq8MwXwYYWr/drAWbo=</DigestValue>
      </Reference>
      <Reference URI="/ppt/slides/slide15.xml?ContentType=application/vnd.openxmlformats-officedocument.presentationml.slide+xml">
        <DigestMethod Algorithm="http://www.w3.org/2000/09/xmldsig#sha1"/>
        <DigestValue>1bY4gA/qCJ8iNi3EY1gkmAwjFqY=</DigestValue>
      </Reference>
      <Reference URI="/ppt/slides/slide16.xml?ContentType=application/vnd.openxmlformats-officedocument.presentationml.slide+xml">
        <DigestMethod Algorithm="http://www.w3.org/2000/09/xmldsig#sha1"/>
        <DigestValue>UQsWhIN2pdxSLoOT8FlGxRwPZ0c=</DigestValue>
      </Reference>
      <Reference URI="/ppt/slides/slide17.xml?ContentType=application/vnd.openxmlformats-officedocument.presentationml.slide+xml">
        <DigestMethod Algorithm="http://www.w3.org/2000/09/xmldsig#sha1"/>
        <DigestValue>p9gdl2C7LWYZ8Qq0gpY9JdhIN+4=</DigestValue>
      </Reference>
      <Reference URI="/ppt/slides/slide18.xml?ContentType=application/vnd.openxmlformats-officedocument.presentationml.slide+xml">
        <DigestMethod Algorithm="http://www.w3.org/2000/09/xmldsig#sha1"/>
        <DigestValue>D6qmopFwdd2/6SDMec6qftKlKy4=</DigestValue>
      </Reference>
      <Reference URI="/ppt/slides/slide19.xml?ContentType=application/vnd.openxmlformats-officedocument.presentationml.slide+xml">
        <DigestMethod Algorithm="http://www.w3.org/2000/09/xmldsig#sha1"/>
        <DigestValue>q4cOKYcEzIjD4ZjrzmmYJRLHyyI=</DigestValue>
      </Reference>
      <Reference URI="/ppt/slides/slide2.xml?ContentType=application/vnd.openxmlformats-officedocument.presentationml.slide+xml">
        <DigestMethod Algorithm="http://www.w3.org/2000/09/xmldsig#sha1"/>
        <DigestValue>CbY7+3hYNQO3H+ANRuQpSVydRVU=</DigestValue>
      </Reference>
      <Reference URI="/ppt/slides/slide20.xml?ContentType=application/vnd.openxmlformats-officedocument.presentationml.slide+xml">
        <DigestMethod Algorithm="http://www.w3.org/2000/09/xmldsig#sha1"/>
        <DigestValue>J0/i+xl5CXq2NKu9jfuKFG+xoq4=</DigestValue>
      </Reference>
      <Reference URI="/ppt/slides/slide21.xml?ContentType=application/vnd.openxmlformats-officedocument.presentationml.slide+xml">
        <DigestMethod Algorithm="http://www.w3.org/2000/09/xmldsig#sha1"/>
        <DigestValue>g2eCaLQfCA31fiZDQ/BZqfhQQGs=</DigestValue>
      </Reference>
      <Reference URI="/ppt/slides/slide22.xml?ContentType=application/vnd.openxmlformats-officedocument.presentationml.slide+xml">
        <DigestMethod Algorithm="http://www.w3.org/2000/09/xmldsig#sha1"/>
        <DigestValue>PaxSXdxgy3xDNBBhDN/5GjzsYjg=</DigestValue>
      </Reference>
      <Reference URI="/ppt/slides/slide3.xml?ContentType=application/vnd.openxmlformats-officedocument.presentationml.slide+xml">
        <DigestMethod Algorithm="http://www.w3.org/2000/09/xmldsig#sha1"/>
        <DigestValue>ijb457WNskP5AIQLFXd6XwbkJvM=</DigestValue>
      </Reference>
      <Reference URI="/ppt/slides/slide4.xml?ContentType=application/vnd.openxmlformats-officedocument.presentationml.slide+xml">
        <DigestMethod Algorithm="http://www.w3.org/2000/09/xmldsig#sha1"/>
        <DigestValue>c32Ak+WJN1gKkeXsMfvw+2sQv2o=</DigestValue>
      </Reference>
      <Reference URI="/ppt/slides/slide5.xml?ContentType=application/vnd.openxmlformats-officedocument.presentationml.slide+xml">
        <DigestMethod Algorithm="http://www.w3.org/2000/09/xmldsig#sha1"/>
        <DigestValue>EqSIpNNeU7bMKH/ZQar7XpmMXgw=</DigestValue>
      </Reference>
      <Reference URI="/ppt/slides/slide6.xml?ContentType=application/vnd.openxmlformats-officedocument.presentationml.slide+xml">
        <DigestMethod Algorithm="http://www.w3.org/2000/09/xmldsig#sha1"/>
        <DigestValue>KtXifkGJ2Zbm3rZ9j4SbQcVjTZk=</DigestValue>
      </Reference>
      <Reference URI="/ppt/slides/slide7.xml?ContentType=application/vnd.openxmlformats-officedocument.presentationml.slide+xml">
        <DigestMethod Algorithm="http://www.w3.org/2000/09/xmldsig#sha1"/>
        <DigestValue>/98LHZgdMT0n+1I4N9/TtyYA0jU=</DigestValue>
      </Reference>
      <Reference URI="/ppt/slides/slide8.xml?ContentType=application/vnd.openxmlformats-officedocument.presentationml.slide+xml">
        <DigestMethod Algorithm="http://www.w3.org/2000/09/xmldsig#sha1"/>
        <DigestValue>5kvOg0oQgkWtUA/++LmHfWWDqe4=</DigestValue>
      </Reference>
      <Reference URI="/ppt/slides/slide9.xml?ContentType=application/vnd.openxmlformats-officedocument.presentationml.slide+xml">
        <DigestMethod Algorithm="http://www.w3.org/2000/09/xmldsig#sha1"/>
        <DigestValue>aPLmAgna6wYkA8RrBM/UKLUEVYQ=</DigestValue>
      </Reference>
      <Reference URI="/ppt/tableStyles.xml?ContentType=application/vnd.openxmlformats-officedocument.presentationml.tableStyles+xml">
        <DigestMethod Algorithm="http://www.w3.org/2000/09/xmldsig#sha1"/>
        <DigestValue>rP61/BCzyrL/3ak4uYCQLiuw4xA=</DigestValue>
      </Reference>
      <Reference URI="/ppt/theme/theme1.xml?ContentType=application/vnd.openxmlformats-officedocument.theme+xml">
        <DigestMethod Algorithm="http://www.w3.org/2000/09/xmldsig#sha1"/>
        <DigestValue>yJF6n6LMpUoy89y92MqU/sP+reI=</DigestValue>
      </Reference>
      <Reference URI="/ppt/theme/theme2.xml?ContentType=application/vnd.openxmlformats-officedocument.theme+xml">
        <DigestMethod Algorithm="http://www.w3.org/2000/09/xmldsig#sha1"/>
        <DigestValue>rwPx7lY4HPBWIX/K8Bmy/kt4iv8=</DigestValue>
      </Reference>
      <Reference URI="/ppt/theme/theme3.xml?ContentType=application/vnd.openxmlformats-officedocument.theme+xml">
        <DigestMethod Algorithm="http://www.w3.org/2000/09/xmldsig#sha1"/>
        <DigestValue>2W/BY5Aa/WSBDnBA+C6rL/UmsnM=</DigestValue>
      </Reference>
    </Manifest>
    <SignatureProperties>
      <SignatureProperty Id="idSignatureTime" Target="#idPackageSignature">
        <mdssi:SignatureTime>
          <mdssi:Format>YYYY-MM-DDThh:mm:ssTZD</mdssi:Format>
          <mdssi:Value>2012-05-28T11:02:02Z</mdssi:Value>
        </mdssi:SignatureTime>
      </SignatureProperty>
    </SignatureProperties>
  </Object>
  <Object Id="idOfficeObject">
    <SignatureProperties>
      <SignatureProperty Id="idOfficeV1Details" Target="#idPackageSignature">
        <SignatureInfoV1 xmlns="http://schemas.microsoft.com/office/2006/digsig">
          <SetupID/>
          <SignatureText/>
          <SignatureImage/>
          <SignatureComments>Final version for distribution</SignatureComments>
          <WindowsVersion>6.1</WindowsVersion>
          <OfficeVersion>12.0</OfficeVersion>
          <ApplicationVersion>12.0</ApplicationVersion>
          <Monitors>2</Monitors>
          <HorizontalResolution>1920</HorizontalResolution>
          <VerticalResolution>1200</VerticalResolution>
          <ColorDepth>32</ColorDepth>
          <SignatureProviderId>{00000000-0000-0000-0000-000000000000}</SignatureProviderId>
          <SignatureProviderUrl/>
          <SignatureProviderDetails>9</SignatureProviderDetails>
          <ManifestHashAlgorithm>http://www.w3.org/2000/09/xmldsig#sha1</ManifestHashAlgorithm>
          <SignatureType>1</SignatureType>
        </SignatureInfoV1>
      </SignatureProperty>
    </SignatureProperties>
  </Object>
</Signature>
</file>

<file path=docProps/app.xml><?xml version="1.0" encoding="utf-8"?>
<Properties xmlns="http://schemas.openxmlformats.org/officeDocument/2006/extended-properties" xmlns:vt="http://schemas.openxmlformats.org/officeDocument/2006/docPropsVTypes">
  <TotalTime>0</TotalTime>
  <Words>2716</Words>
  <Application>Microsoft Office PowerPoint</Application>
  <PresentationFormat>On-screen Show (4:3)</PresentationFormat>
  <Paragraphs>406</Paragraphs>
  <Slides>22</Slides>
  <Notes>22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25" baseType="lpstr">
      <vt:lpstr>Office Theme</vt:lpstr>
      <vt:lpstr>1_Office Theme</vt:lpstr>
      <vt:lpstr>Equation</vt:lpstr>
      <vt:lpstr>Analytic Anti-Aliasing of Linear Functions on Polytopes</vt:lpstr>
      <vt:lpstr>Motivation</vt:lpstr>
      <vt:lpstr>Primer on Sampling</vt:lpstr>
      <vt:lpstr>Naïve Sampling</vt:lpstr>
      <vt:lpstr>Filtered Sampling</vt:lpstr>
      <vt:lpstr>Sampled Filtering</vt:lpstr>
      <vt:lpstr>Filtered Sampling</vt:lpstr>
      <vt:lpstr>Related Work</vt:lpstr>
      <vt:lpstr>Analytic Sampling Overview</vt:lpstr>
      <vt:lpstr>Analytic Sampling in 2D</vt:lpstr>
      <vt:lpstr>Analytic Sampling in 2D</vt:lpstr>
      <vt:lpstr>Analytic Sampling in 2D</vt:lpstr>
      <vt:lpstr>Analytic Sampling in 2D</vt:lpstr>
      <vt:lpstr>Analytic Sampling in 3D</vt:lpstr>
      <vt:lpstr>Analytic Sampling in 3D</vt:lpstr>
      <vt:lpstr>Analytic Sampling in 3D</vt:lpstr>
      <vt:lpstr>Implementation</vt:lpstr>
      <vt:lpstr>Results</vt:lpstr>
      <vt:lpstr>Results</vt:lpstr>
      <vt:lpstr>Conclusions</vt:lpstr>
      <vt:lpstr>Future Work</vt:lpstr>
      <vt:lpstr>Fin</vt:lpstr>
    </vt:vector>
  </TitlesOfParts>
  <Company>Institute of Computer Graphics and Algorithms - Vienna University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Analytic Anti-Aliasing of Linear Functions on Polytopes</dc:title>
  <dc:subject>Eurographics 2012 Presentation</dc:subject>
  <dc:creator>Thomas Auzinger</dc:creator>
  <dc:description>Copyright of Thomas Auzinger (thomas.auzinger@cg.tuwien.ac.at)</dc:description>
  <cp:lastModifiedBy>Thomas Auzinger</cp:lastModifiedBy>
  <cp:revision>308</cp:revision>
  <dcterms:modified xsi:type="dcterms:W3CDTF">2012-05-28T11:01:09Z</dcterms:modified>
  <cp:category>Conference Presentation</cp:category>
  <cp:contentStatus>Final</cp:contentStatus>
</cp:coreProperties>
</file>