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15" r:id="rId3"/>
    <p:sldId id="307" r:id="rId4"/>
    <p:sldId id="310" r:id="rId5"/>
    <p:sldId id="312" r:id="rId6"/>
    <p:sldId id="294" r:id="rId7"/>
    <p:sldId id="311" r:id="rId8"/>
    <p:sldId id="309" r:id="rId9"/>
    <p:sldId id="296" r:id="rId10"/>
    <p:sldId id="308" r:id="rId11"/>
    <p:sldId id="313" r:id="rId12"/>
    <p:sldId id="299" r:id="rId13"/>
    <p:sldId id="293" r:id="rId1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FF9900"/>
    <a:srgbClr val="FFFF00"/>
    <a:srgbClr val="996633"/>
    <a:srgbClr val="0099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43" autoAdjust="0"/>
  </p:normalViewPr>
  <p:slideViewPr>
    <p:cSldViewPr>
      <p:cViewPr>
        <p:scale>
          <a:sx n="100" d="100"/>
          <a:sy n="100" d="100"/>
        </p:scale>
        <p:origin x="-103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1D6BE-7FA5-4FD7-A3B3-3E1ACEDA7FC7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94D535-52EE-430E-9D1E-B32F7DB9C881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2051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3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4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7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2059" name="Group 11"/>
          <p:cNvGrpSpPr>
            <a:grpSpLocks/>
          </p:cNvGrpSpPr>
          <p:nvPr userDrawn="1"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2060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2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4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5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6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7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8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9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0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1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2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3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1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5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6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7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8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9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0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1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2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3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4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5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6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7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8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9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0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1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2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3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4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5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6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7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8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9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0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1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2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3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4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5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6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7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8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9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0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1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2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3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4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5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6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7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8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9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0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1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2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3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4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5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6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7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8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9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0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1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2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3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4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5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6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7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8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9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0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1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2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3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4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5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6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7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8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9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0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1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2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3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4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5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6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7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8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9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0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1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2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3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4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5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6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7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8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9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0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1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2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3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4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5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6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7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8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9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0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1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2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3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4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5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6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7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8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9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0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1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2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3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4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5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6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7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8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9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0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1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2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3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4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5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6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7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8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9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0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1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2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3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4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5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6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7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8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9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0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1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2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3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4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5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6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7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8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9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0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1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2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3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4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5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6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24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24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ED1C7-E2E4-447E-825C-66EC8106F51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44450"/>
            <a:ext cx="2225675" cy="633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9063" y="44450"/>
            <a:ext cx="6529387" cy="633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D6D435-FE2C-4EEE-B2C0-AC0999140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15888" y="6511925"/>
            <a:ext cx="3760787" cy="3016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030663" y="6507163"/>
            <a:ext cx="1079500" cy="306387"/>
          </a:xfrm>
        </p:spPr>
        <p:txBody>
          <a:bodyPr/>
          <a:lstStyle>
            <a:lvl1pPr>
              <a:defRPr/>
            </a:lvl1pPr>
          </a:lstStyle>
          <a:p>
            <a:fld id="{BA307BC3-54BB-491C-8057-C387CE921449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DBA3A-6652-46C5-80A8-43EAEE63E6E9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091D4-0758-4559-B931-72402AFA6E2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C879C-C3EB-485C-8F82-E1C2DAAC3C9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DF19D7-AA85-457C-9568-3048BA7FE91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41EE6-D567-4926-BA1C-D68F3CCC460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9B6399-491E-434A-9654-49277B8CDAB1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39C2AF-96AB-48E3-A975-A6C260FD65CA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21214D-3967-4BA6-8BEE-84FB4E930B1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102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2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7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8432800" y="160338"/>
            <a:ext cx="517525" cy="520700"/>
            <a:chOff x="5312" y="101"/>
            <a:chExt cx="326" cy="328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5341" y="150"/>
              <a:ext cx="126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477" y="150"/>
              <a:ext cx="57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2" y="109"/>
                </a:cxn>
                <a:cxn ang="0">
                  <a:pos x="3" y="117"/>
                </a:cxn>
                <a:cxn ang="0">
                  <a:pos x="8" y="126"/>
                </a:cxn>
                <a:cxn ang="0">
                  <a:pos x="15" y="134"/>
                </a:cxn>
                <a:cxn ang="0">
                  <a:pos x="23" y="141"/>
                </a:cxn>
                <a:cxn ang="0">
                  <a:pos x="34" y="146"/>
                </a:cxn>
                <a:cxn ang="0">
                  <a:pos x="45" y="151"/>
                </a:cxn>
                <a:cxn ang="0">
                  <a:pos x="57" y="151"/>
                </a:cxn>
                <a:cxn ang="0">
                  <a:pos x="57" y="151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54" y="119"/>
                </a:cxn>
                <a:cxn ang="0">
                  <a:pos x="45" y="114"/>
                </a:cxn>
                <a:cxn ang="0">
                  <a:pos x="42" y="112"/>
                </a:cxn>
                <a:cxn ang="0">
                  <a:pos x="39" y="107"/>
                </a:cxn>
                <a:cxn ang="0">
                  <a:pos x="35" y="102"/>
                </a:cxn>
                <a:cxn ang="0">
                  <a:pos x="35" y="97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3" y="117"/>
                  </a:lnTo>
                  <a:lnTo>
                    <a:pt x="8" y="126"/>
                  </a:lnTo>
                  <a:lnTo>
                    <a:pt x="15" y="134"/>
                  </a:lnTo>
                  <a:lnTo>
                    <a:pt x="23" y="141"/>
                  </a:lnTo>
                  <a:lnTo>
                    <a:pt x="34" y="146"/>
                  </a:lnTo>
                  <a:lnTo>
                    <a:pt x="4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45" y="114"/>
                  </a:lnTo>
                  <a:lnTo>
                    <a:pt x="42" y="112"/>
                  </a:lnTo>
                  <a:lnTo>
                    <a:pt x="39" y="107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541" y="150"/>
              <a:ext cx="57" cy="1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9"/>
                </a:cxn>
                <a:cxn ang="0">
                  <a:pos x="54" y="117"/>
                </a:cxn>
                <a:cxn ang="0">
                  <a:pos x="49" y="126"/>
                </a:cxn>
                <a:cxn ang="0">
                  <a:pos x="42" y="134"/>
                </a:cxn>
                <a:cxn ang="0">
                  <a:pos x="33" y="141"/>
                </a:cxn>
                <a:cxn ang="0">
                  <a:pos x="23" y="146"/>
                </a:cxn>
                <a:cxn ang="0">
                  <a:pos x="13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12" y="114"/>
                </a:cxn>
                <a:cxn ang="0">
                  <a:pos x="15" y="112"/>
                </a:cxn>
                <a:cxn ang="0">
                  <a:pos x="18" y="107"/>
                </a:cxn>
                <a:cxn ang="0">
                  <a:pos x="22" y="102"/>
                </a:cxn>
                <a:cxn ang="0">
                  <a:pos x="22" y="97"/>
                </a:cxn>
                <a:cxn ang="0">
                  <a:pos x="22" y="0"/>
                </a:cxn>
                <a:cxn ang="0">
                  <a:pos x="57" y="0"/>
                </a:cxn>
              </a:cxnLst>
              <a:rect l="0" t="0" r="r" b="b"/>
              <a:pathLst>
                <a:path w="57" h="151">
                  <a:moveTo>
                    <a:pt x="57" y="0"/>
                  </a:moveTo>
                  <a:lnTo>
                    <a:pt x="57" y="0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9"/>
                  </a:lnTo>
                  <a:lnTo>
                    <a:pt x="54" y="117"/>
                  </a:lnTo>
                  <a:lnTo>
                    <a:pt x="49" y="126"/>
                  </a:lnTo>
                  <a:lnTo>
                    <a:pt x="42" y="134"/>
                  </a:lnTo>
                  <a:lnTo>
                    <a:pt x="33" y="141"/>
                  </a:lnTo>
                  <a:lnTo>
                    <a:pt x="23" y="146"/>
                  </a:lnTo>
                  <a:lnTo>
                    <a:pt x="13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12" y="114"/>
                  </a:lnTo>
                  <a:lnTo>
                    <a:pt x="15" y="112"/>
                  </a:lnTo>
                  <a:lnTo>
                    <a:pt x="18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388" y="190"/>
              <a:ext cx="33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5312" y="101"/>
              <a:ext cx="326" cy="32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326" y="328"/>
                </a:cxn>
                <a:cxn ang="0">
                  <a:pos x="326" y="0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18" y="8"/>
                </a:cxn>
                <a:cxn ang="0">
                  <a:pos x="318" y="8"/>
                </a:cxn>
                <a:cxn ang="0">
                  <a:pos x="318" y="319"/>
                </a:cxn>
                <a:cxn ang="0">
                  <a:pos x="318" y="319"/>
                </a:cxn>
                <a:cxn ang="0">
                  <a:pos x="9" y="319"/>
                </a:cxn>
                <a:cxn ang="0">
                  <a:pos x="9" y="31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318" y="8"/>
                </a:cxn>
              </a:cxnLst>
              <a:rect l="0" t="0" r="r" b="b"/>
              <a:pathLst>
                <a:path w="326" h="328">
                  <a:moveTo>
                    <a:pt x="323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326" y="328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23" y="0"/>
                  </a:lnTo>
                  <a:close/>
                  <a:moveTo>
                    <a:pt x="318" y="8"/>
                  </a:moveTo>
                  <a:lnTo>
                    <a:pt x="318" y="8"/>
                  </a:lnTo>
                  <a:lnTo>
                    <a:pt x="318" y="319"/>
                  </a:lnTo>
                  <a:lnTo>
                    <a:pt x="318" y="319"/>
                  </a:lnTo>
                  <a:lnTo>
                    <a:pt x="9" y="319"/>
                  </a:lnTo>
                  <a:lnTo>
                    <a:pt x="9" y="319"/>
                  </a:lnTo>
                  <a:lnTo>
                    <a:pt x="9" y="8"/>
                  </a:lnTo>
                  <a:lnTo>
                    <a:pt x="9" y="8"/>
                  </a:lnTo>
                  <a:lnTo>
                    <a:pt x="3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339" y="358"/>
              <a:ext cx="40" cy="44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27" y="44"/>
                </a:cxn>
              </a:cxnLst>
              <a:rect l="0" t="0" r="r" b="b"/>
              <a:pathLst>
                <a:path w="40" h="44">
                  <a:moveTo>
                    <a:pt x="27" y="44"/>
                  </a:moveTo>
                  <a:lnTo>
                    <a:pt x="14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391" y="358"/>
              <a:ext cx="12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418" y="358"/>
              <a:ext cx="3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12" y="25"/>
                </a:cxn>
                <a:cxn ang="0">
                  <a:pos x="12" y="34"/>
                </a:cxn>
                <a:cxn ang="0">
                  <a:pos x="35" y="34"/>
                </a:cxn>
                <a:cxn ang="0">
                  <a:pos x="35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12" y="25"/>
                  </a:lnTo>
                  <a:lnTo>
                    <a:pt x="12" y="34"/>
                  </a:lnTo>
                  <a:lnTo>
                    <a:pt x="35" y="34"/>
                  </a:lnTo>
                  <a:lnTo>
                    <a:pt x="3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467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7" y="4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519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5" y="44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1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5" y="4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568" y="358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43" y="42"/>
                </a:cxn>
                <a:cxn ang="0">
                  <a:pos x="32" y="42"/>
                </a:cxn>
                <a:cxn ang="0">
                  <a:pos x="28" y="35"/>
                </a:cxn>
                <a:cxn ang="0">
                  <a:pos x="13" y="35"/>
                </a:cxn>
                <a:cxn ang="0">
                  <a:pos x="11" y="42"/>
                </a:cxn>
                <a:cxn ang="0">
                  <a:pos x="0" y="4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7"/>
                </a:cxn>
                <a:cxn ang="0">
                  <a:pos x="27" y="27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6" y="27"/>
                </a:cxn>
              </a:cxnLst>
              <a:rect l="0" t="0" r="r" b="b"/>
              <a:pathLst>
                <a:path w="43" h="42">
                  <a:moveTo>
                    <a:pt x="15" y="0"/>
                  </a:moveTo>
                  <a:lnTo>
                    <a:pt x="27" y="0"/>
                  </a:lnTo>
                  <a:lnTo>
                    <a:pt x="43" y="42"/>
                  </a:lnTo>
                  <a:lnTo>
                    <a:pt x="32" y="42"/>
                  </a:lnTo>
                  <a:lnTo>
                    <a:pt x="28" y="35"/>
                  </a:lnTo>
                  <a:lnTo>
                    <a:pt x="13" y="35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27"/>
                  </a:moveTo>
                  <a:lnTo>
                    <a:pt x="27" y="2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5336" y="331"/>
              <a:ext cx="27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908050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</a:t>
            </a:r>
          </a:p>
          <a:p>
            <a:pPr lvl="1"/>
            <a:r>
              <a:rPr lang="de-AT" smtClean="0"/>
              <a:t>Text</a:t>
            </a:r>
          </a:p>
          <a:p>
            <a:pPr lvl="2"/>
            <a:r>
              <a:rPr lang="de-AT" smtClean="0"/>
              <a:t>Text</a:t>
            </a:r>
          </a:p>
          <a:p>
            <a:pPr lvl="3"/>
            <a:r>
              <a:rPr lang="de-AT" smtClean="0"/>
              <a:t>Text</a:t>
            </a:r>
          </a:p>
          <a:p>
            <a:pPr lvl="4"/>
            <a:r>
              <a:rPr lang="de-AT" smtClean="0"/>
              <a:t>Text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8" y="6511925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17565240-9838-4B3C-B521-DA1138612CEB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fontAlgn="base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fontAlgn="base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32656"/>
            <a:ext cx="8424862" cy="2736850"/>
          </a:xfrm>
        </p:spPr>
        <p:txBody>
          <a:bodyPr/>
          <a:lstStyle/>
          <a:p>
            <a:r>
              <a:rPr lang="en-US" dirty="0" smtClean="0"/>
              <a:t>Spontaneous Social Networks</a:t>
            </a:r>
            <a:br>
              <a:rPr lang="en-US" dirty="0" smtClean="0"/>
            </a:br>
            <a:r>
              <a:rPr lang="en-US" sz="2400" dirty="0" smtClean="0"/>
              <a:t>(DAEV)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Hanzl</a:t>
            </a:r>
            <a:endParaRPr lang="en-U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4652963"/>
            <a:ext cx="84248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</a:rPr>
              <a:t>Institute of Computer Graphics and Algorithms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</a:rPr>
              <a:t>Vienna University of Technology</a:t>
            </a:r>
          </a:p>
        </p:txBody>
      </p:sp>
      <p:pic>
        <p:nvPicPr>
          <p:cNvPr id="5" name="Grafik 4" descr="logo_text_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2664296" cy="81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39762"/>
          </a:xfrm>
        </p:spPr>
        <p:txBody>
          <a:bodyPr/>
          <a:lstStyle/>
          <a:p>
            <a:r>
              <a:rPr lang="de-AT" sz="2800" dirty="0" smtClean="0"/>
              <a:t>Beta </a:t>
            </a:r>
            <a:r>
              <a:rPr lang="de-AT" sz="2800" dirty="0" err="1" smtClean="0"/>
              <a:t>version</a:t>
            </a:r>
            <a:r>
              <a:rPr lang="de-AT" sz="2800" dirty="0" smtClean="0"/>
              <a:t> </a:t>
            </a:r>
            <a:r>
              <a:rPr lang="de-AT" sz="2800" dirty="0" err="1" smtClean="0"/>
              <a:t>test</a:t>
            </a:r>
            <a:endParaRPr lang="de-AT" sz="2800" dirty="0"/>
          </a:p>
        </p:txBody>
      </p:sp>
      <p:sp>
        <p:nvSpPr>
          <p:cNvPr id="18" name="Inhaltsplatzhalter 17"/>
          <p:cNvSpPr>
            <a:spLocks noGrp="1"/>
          </p:cNvSpPr>
          <p:nvPr>
            <p:ph sz="half" idx="2"/>
          </p:nvPr>
        </p:nvSpPr>
        <p:spPr>
          <a:xfrm>
            <a:off x="457200" y="1404466"/>
            <a:ext cx="4040188" cy="2312566"/>
          </a:xfrm>
        </p:spPr>
        <p:txBody>
          <a:bodyPr/>
          <a:lstStyle/>
          <a:p>
            <a:r>
              <a:rPr lang="de-AT" sz="2800" dirty="0" smtClean="0"/>
              <a:t>6 </a:t>
            </a:r>
            <a:r>
              <a:rPr lang="de-AT" sz="2800" dirty="0" err="1" smtClean="0"/>
              <a:t>people</a:t>
            </a:r>
            <a:endParaRPr lang="de-AT" sz="2800" dirty="0" smtClean="0"/>
          </a:p>
          <a:p>
            <a:r>
              <a:rPr lang="de-AT" sz="2800" dirty="0" smtClean="0"/>
              <a:t>~65 </a:t>
            </a:r>
            <a:r>
              <a:rPr lang="de-AT" sz="2800" dirty="0" err="1" smtClean="0"/>
              <a:t>of</a:t>
            </a:r>
            <a:r>
              <a:rPr lang="de-AT" sz="2800" dirty="0" smtClean="0"/>
              <a:t> 100 </a:t>
            </a:r>
            <a:r>
              <a:rPr lang="de-AT" sz="2800" dirty="0" err="1" smtClean="0"/>
              <a:t>points</a:t>
            </a:r>
            <a:endParaRPr lang="de-AT" sz="2800" dirty="0" smtClean="0"/>
          </a:p>
          <a:p>
            <a:r>
              <a:rPr lang="de-AT" sz="2800" dirty="0" smtClean="0"/>
              <a:t>Standard </a:t>
            </a:r>
            <a:r>
              <a:rPr lang="de-AT" sz="2800" dirty="0" err="1" smtClean="0"/>
              <a:t>dev</a:t>
            </a:r>
            <a:r>
              <a:rPr lang="de-AT" sz="2800" dirty="0" smtClean="0"/>
              <a:t>.: 19.1</a:t>
            </a:r>
          </a:p>
          <a:p>
            <a:r>
              <a:rPr lang="de-AT" sz="2800" dirty="0" smtClean="0"/>
              <a:t>“Ok“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</p:spPr>
        <p:txBody>
          <a:bodyPr/>
          <a:lstStyle/>
          <a:p>
            <a:r>
              <a:rPr lang="de-AT" sz="2800" dirty="0" smtClean="0"/>
              <a:t>Final </a:t>
            </a:r>
            <a:r>
              <a:rPr lang="de-AT" sz="2800" dirty="0" err="1" smtClean="0"/>
              <a:t>version</a:t>
            </a:r>
            <a:r>
              <a:rPr lang="de-AT" sz="2800" dirty="0" smtClean="0"/>
              <a:t> </a:t>
            </a:r>
            <a:r>
              <a:rPr lang="de-AT" sz="2800" dirty="0" err="1" smtClean="0"/>
              <a:t>test</a:t>
            </a:r>
            <a:endParaRPr lang="de-AT" sz="2800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4"/>
          </p:nvPr>
        </p:nvSpPr>
        <p:spPr>
          <a:xfrm>
            <a:off x="4645025" y="1404466"/>
            <a:ext cx="4041775" cy="2312566"/>
          </a:xfrm>
        </p:spPr>
        <p:txBody>
          <a:bodyPr/>
          <a:lstStyle/>
          <a:p>
            <a:r>
              <a:rPr lang="de-AT" sz="2800" dirty="0" smtClean="0"/>
              <a:t>9 </a:t>
            </a:r>
            <a:r>
              <a:rPr lang="de-AT" sz="2800" dirty="0" err="1" smtClean="0"/>
              <a:t>people</a:t>
            </a:r>
            <a:endParaRPr lang="de-AT" sz="2800" dirty="0" smtClean="0"/>
          </a:p>
          <a:p>
            <a:r>
              <a:rPr lang="de-AT" sz="2800" dirty="0" smtClean="0"/>
              <a:t>~81 </a:t>
            </a:r>
            <a:r>
              <a:rPr lang="de-AT" sz="2800" dirty="0" err="1" smtClean="0"/>
              <a:t>of</a:t>
            </a:r>
            <a:r>
              <a:rPr lang="de-AT" sz="2800" dirty="0" smtClean="0"/>
              <a:t> 100 </a:t>
            </a:r>
            <a:r>
              <a:rPr lang="de-AT" sz="2800" dirty="0" err="1" smtClean="0"/>
              <a:t>points</a:t>
            </a:r>
            <a:endParaRPr lang="de-AT" sz="2800" dirty="0" smtClean="0"/>
          </a:p>
          <a:p>
            <a:r>
              <a:rPr lang="de-AT" sz="2800" dirty="0" smtClean="0"/>
              <a:t>Standard </a:t>
            </a:r>
            <a:r>
              <a:rPr lang="de-AT" sz="2800" dirty="0" err="1" smtClean="0"/>
              <a:t>dev</a:t>
            </a:r>
            <a:r>
              <a:rPr lang="de-AT" sz="2800" dirty="0" smtClean="0"/>
              <a:t>.: 8.7</a:t>
            </a:r>
          </a:p>
          <a:p>
            <a:r>
              <a:rPr lang="de-AT" sz="2800" dirty="0" smtClean="0"/>
              <a:t>“</a:t>
            </a:r>
            <a:r>
              <a:rPr lang="de-AT" sz="2800" dirty="0" err="1" smtClean="0"/>
              <a:t>Good</a:t>
            </a:r>
            <a:r>
              <a:rPr lang="de-AT" sz="2800" dirty="0" smtClean="0"/>
              <a:t>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DBA3A-6652-46C5-80A8-43EAEE63E6E9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 dirty="0" smtClean="0"/>
              <a:t>SUS Results</a:t>
            </a:r>
            <a:endParaRPr lang="en-US" dirty="0"/>
          </a:p>
        </p:txBody>
      </p:sp>
      <p:sp>
        <p:nvSpPr>
          <p:cNvPr id="23" name="Inhaltsplatzhalter 17"/>
          <p:cNvSpPr txBox="1">
            <a:spLocks/>
          </p:cNvSpPr>
          <p:nvPr/>
        </p:nvSpPr>
        <p:spPr bwMode="auto">
          <a:xfrm>
            <a:off x="467544" y="4077072"/>
            <a:ext cx="8424936" cy="18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~200 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~70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Bangor</a:t>
            </a:r>
            <a: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et. al.)</a:t>
            </a:r>
            <a:endParaRPr kumimoji="0" lang="de-AT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lvl="0" indent="-360363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2"/>
              </a:buBlip>
              <a:defRPr/>
            </a:pPr>
            <a:r>
              <a:rPr lang="de-AT" sz="3000" kern="0" dirty="0" err="1" smtClean="0">
                <a:latin typeface="+mn-lt"/>
              </a:rPr>
              <a:t>Accurate</a:t>
            </a:r>
            <a:r>
              <a:rPr lang="de-AT" sz="3000" kern="0" dirty="0" smtClean="0">
                <a:latin typeface="+mn-lt"/>
              </a:rPr>
              <a:t> </a:t>
            </a:r>
            <a:r>
              <a:rPr lang="de-AT" sz="3000" kern="0" dirty="0" err="1" smtClean="0">
                <a:latin typeface="+mn-lt"/>
              </a:rPr>
              <a:t>result</a:t>
            </a:r>
            <a:r>
              <a:rPr lang="de-AT" sz="3000" kern="0" dirty="0" smtClean="0">
                <a:latin typeface="+mn-lt"/>
              </a:rPr>
              <a:t>: ≥12 </a:t>
            </a:r>
            <a:r>
              <a:rPr lang="de-AT" sz="3000" kern="0" dirty="0" err="1" smtClean="0">
                <a:latin typeface="+mn-lt"/>
              </a:rPr>
              <a:t>people</a:t>
            </a:r>
            <a:r>
              <a:rPr lang="de-AT" sz="3000" kern="0" dirty="0" smtClean="0">
                <a:latin typeface="+mn-lt"/>
              </a:rPr>
              <a:t> </a:t>
            </a:r>
            <a:r>
              <a:rPr lang="de-AT" sz="2000" kern="0" dirty="0" smtClean="0"/>
              <a:t>(</a:t>
            </a:r>
            <a:r>
              <a:rPr lang="de-AT" sz="2000" kern="0" dirty="0" err="1" smtClean="0"/>
              <a:t>Tullis</a:t>
            </a:r>
            <a:r>
              <a:rPr lang="de-AT" sz="2000" kern="0" dirty="0" smtClean="0"/>
              <a:t> </a:t>
            </a:r>
            <a:r>
              <a:rPr lang="de-AT" sz="2000" kern="0" dirty="0" err="1" smtClean="0"/>
              <a:t>and</a:t>
            </a:r>
            <a:r>
              <a:rPr lang="de-AT" sz="2000" kern="0" dirty="0" smtClean="0"/>
              <a:t> Stetson)</a:t>
            </a:r>
            <a:endParaRPr lang="de-AT" sz="2000" kern="0" dirty="0" smtClean="0">
              <a:latin typeface="+mn-lt"/>
            </a:endParaRPr>
          </a:p>
          <a:p>
            <a:pPr marL="360363" lvl="0" indent="-360363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2"/>
              </a:buBlip>
              <a:defRPr/>
            </a:pPr>
            <a:r>
              <a:rPr lang="de-AT" sz="3000" dirty="0" smtClean="0">
                <a:sym typeface="Symbol"/>
              </a:rPr>
              <a:t> 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“SSNs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belong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  <a:r>
              <a:rPr kumimoji="0" lang="de-AT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r>
              <a:rPr kumimoji="0" lang="de-AT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de-AT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de-AT" sz="2000" kern="0" dirty="0" smtClean="0"/>
              <a:t>(</a:t>
            </a:r>
            <a:r>
              <a:rPr lang="de-AT" sz="2000" kern="0" dirty="0" err="1" smtClean="0"/>
              <a:t>Bangor</a:t>
            </a:r>
            <a:r>
              <a:rPr lang="de-AT" sz="2000" kern="0" dirty="0" smtClean="0"/>
              <a:t> et. al.)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Suitability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XMPP </a:t>
            </a:r>
            <a:r>
              <a:rPr lang="de-AT" dirty="0" err="1" smtClean="0"/>
              <a:t>and</a:t>
            </a:r>
            <a:r>
              <a:rPr lang="de-AT" dirty="0" smtClean="0"/>
              <a:t> PubSub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C879C-C3EB-485C-8F82-E1C2DAAC3C95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73700"/>
          </a:xfrm>
        </p:spPr>
        <p:txBody>
          <a:bodyPr/>
          <a:lstStyle/>
          <a:p>
            <a:r>
              <a:rPr lang="de-AT" sz="3200" dirty="0" err="1" smtClean="0"/>
              <a:t>Good</a:t>
            </a:r>
            <a:r>
              <a:rPr lang="de-AT" sz="3200" dirty="0" smtClean="0"/>
              <a:t> </a:t>
            </a:r>
            <a:r>
              <a:rPr lang="de-AT" sz="3200" dirty="0" err="1" smtClean="0"/>
              <a:t>choice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prototype </a:t>
            </a:r>
            <a:r>
              <a:rPr lang="de-AT" sz="3200" dirty="0" err="1" smtClean="0"/>
              <a:t>implementation</a:t>
            </a:r>
            <a:endParaRPr lang="de-AT" sz="3200" dirty="0" smtClean="0"/>
          </a:p>
          <a:p>
            <a:pPr lvl="1"/>
            <a:r>
              <a:rPr lang="de-AT" sz="3000" dirty="0" err="1" smtClean="0"/>
              <a:t>Solves</a:t>
            </a:r>
            <a:r>
              <a:rPr lang="de-AT" sz="3000" dirty="0" smtClean="0"/>
              <a:t> </a:t>
            </a:r>
            <a:r>
              <a:rPr lang="de-AT" sz="3000" dirty="0" err="1" smtClean="0"/>
              <a:t>low-level</a:t>
            </a:r>
            <a:r>
              <a:rPr lang="de-AT" sz="3000" dirty="0" smtClean="0"/>
              <a:t> </a:t>
            </a:r>
            <a:r>
              <a:rPr lang="de-AT" sz="3000" dirty="0" err="1" smtClean="0"/>
              <a:t>problems</a:t>
            </a:r>
            <a:endParaRPr lang="de-AT" sz="3000" dirty="0" smtClean="0"/>
          </a:p>
          <a:p>
            <a:pPr lvl="1"/>
            <a:r>
              <a:rPr lang="de-AT" sz="3000" dirty="0" smtClean="0"/>
              <a:t>Libraries </a:t>
            </a:r>
            <a:r>
              <a:rPr lang="de-AT" sz="3000" dirty="0" err="1" smtClean="0"/>
              <a:t>readily</a:t>
            </a:r>
            <a:r>
              <a:rPr lang="de-AT" sz="3000" dirty="0" smtClean="0"/>
              <a:t> </a:t>
            </a:r>
            <a:r>
              <a:rPr lang="de-AT" sz="3000" dirty="0" err="1" smtClean="0"/>
              <a:t>available</a:t>
            </a:r>
            <a:endParaRPr lang="de-AT" sz="3000" dirty="0" smtClean="0"/>
          </a:p>
          <a:p>
            <a:r>
              <a:rPr lang="de-AT" sz="3200" dirty="0" smtClean="0"/>
              <a:t>Problems</a:t>
            </a:r>
            <a:endParaRPr lang="de-AT" sz="3000" dirty="0" smtClean="0"/>
          </a:p>
          <a:p>
            <a:pPr lvl="1"/>
            <a:r>
              <a:rPr lang="de-AT" sz="3000" dirty="0" smtClean="0"/>
              <a:t>Security (e.g., </a:t>
            </a:r>
            <a:r>
              <a:rPr lang="de-AT" sz="3000" dirty="0" err="1" smtClean="0"/>
              <a:t>access</a:t>
            </a:r>
            <a:r>
              <a:rPr lang="de-AT" sz="3000" dirty="0" smtClean="0"/>
              <a:t> </a:t>
            </a:r>
            <a:r>
              <a:rPr lang="de-AT" sz="3000" dirty="0" err="1" smtClean="0"/>
              <a:t>to</a:t>
            </a:r>
            <a:r>
              <a:rPr lang="de-AT" sz="3000" dirty="0" smtClean="0"/>
              <a:t> </a:t>
            </a:r>
            <a:r>
              <a:rPr lang="de-AT" sz="3000" dirty="0" err="1" smtClean="0"/>
              <a:t>data</a:t>
            </a:r>
            <a:r>
              <a:rPr lang="de-AT" sz="3000" dirty="0" smtClean="0"/>
              <a:t>)</a:t>
            </a:r>
            <a:endParaRPr lang="de-AT" sz="3000" dirty="0" smtClean="0"/>
          </a:p>
          <a:p>
            <a:pPr lvl="1"/>
            <a:r>
              <a:rPr lang="de-AT" sz="3000" dirty="0" smtClean="0"/>
              <a:t>Automatic </a:t>
            </a:r>
            <a:r>
              <a:rPr lang="de-AT" sz="3000" dirty="0" err="1" smtClean="0"/>
              <a:t>deletion</a:t>
            </a:r>
            <a:endParaRPr lang="de-AT" sz="3000" dirty="0" smtClean="0"/>
          </a:p>
          <a:p>
            <a:pPr lvl="1"/>
            <a:r>
              <a:rPr lang="de-AT" sz="3000" dirty="0" smtClean="0"/>
              <a:t>Connection </a:t>
            </a:r>
            <a:r>
              <a:rPr lang="de-AT" sz="3000" dirty="0" err="1" smtClean="0"/>
              <a:t>losses</a:t>
            </a:r>
            <a:endParaRPr lang="de-AT" sz="3000" dirty="0" smtClean="0"/>
          </a:p>
          <a:p>
            <a:r>
              <a:rPr lang="de-AT" sz="3400" dirty="0" smtClean="0">
                <a:sym typeface="Symbol"/>
              </a:rPr>
              <a:t> </a:t>
            </a:r>
            <a:r>
              <a:rPr lang="de-AT" sz="3400" dirty="0" smtClean="0"/>
              <a:t>Substantial </a:t>
            </a:r>
            <a:r>
              <a:rPr lang="de-AT" sz="3400" dirty="0" err="1" smtClean="0"/>
              <a:t>changes</a:t>
            </a:r>
            <a:r>
              <a:rPr lang="de-AT" sz="3400" dirty="0" smtClean="0"/>
              <a:t> </a:t>
            </a:r>
            <a:r>
              <a:rPr lang="de-AT" sz="3400" dirty="0" err="1" smtClean="0"/>
              <a:t>required</a:t>
            </a:r>
            <a:r>
              <a:rPr lang="de-AT" sz="3400" dirty="0" smtClean="0"/>
              <a:t>!</a:t>
            </a:r>
          </a:p>
          <a:p>
            <a:pPr lvl="1"/>
            <a:endParaRPr lang="de-A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Summary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Spontaneous </a:t>
            </a:r>
            <a:r>
              <a:rPr lang="de-AT" dirty="0" err="1" smtClean="0"/>
              <a:t>Social</a:t>
            </a:r>
            <a:r>
              <a:rPr lang="de-AT" dirty="0" smtClean="0"/>
              <a:t> Networks (SSNs)</a:t>
            </a:r>
          </a:p>
          <a:p>
            <a:pPr lvl="1"/>
            <a:r>
              <a:rPr lang="de-AT" dirty="0" smtClean="0"/>
              <a:t>Flexible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short-lived</a:t>
            </a:r>
            <a:endParaRPr lang="de-AT" dirty="0" smtClean="0"/>
          </a:p>
          <a:p>
            <a:pPr lvl="1"/>
            <a:r>
              <a:rPr lang="de-AT" dirty="0" err="1" smtClean="0"/>
              <a:t>Applications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on top </a:t>
            </a:r>
            <a:r>
              <a:rPr lang="de-AT" dirty="0" err="1" smtClean="0"/>
              <a:t>of</a:t>
            </a:r>
            <a:r>
              <a:rPr lang="de-AT" dirty="0" smtClean="0"/>
              <a:t> SSNs</a:t>
            </a:r>
          </a:p>
          <a:p>
            <a:r>
              <a:rPr lang="de-AT" dirty="0" err="1" smtClean="0"/>
              <a:t>Implementation</a:t>
            </a:r>
            <a:endParaRPr lang="de-AT" dirty="0" smtClean="0"/>
          </a:p>
          <a:p>
            <a:pPr lvl="1"/>
            <a:r>
              <a:rPr lang="de-AT" dirty="0" smtClean="0"/>
              <a:t>SSN Framework</a:t>
            </a:r>
          </a:p>
          <a:p>
            <a:pPr lvl="1"/>
            <a:r>
              <a:rPr lang="de-AT" dirty="0" smtClean="0"/>
              <a:t>Event </a:t>
            </a:r>
            <a:r>
              <a:rPr lang="de-AT" dirty="0" err="1" smtClean="0"/>
              <a:t>Scheduling</a:t>
            </a:r>
            <a:endParaRPr lang="de-AT" dirty="0" smtClean="0"/>
          </a:p>
          <a:p>
            <a:pPr lvl="1"/>
            <a:r>
              <a:rPr lang="de-AT" dirty="0" smtClean="0"/>
              <a:t>YouTube </a:t>
            </a:r>
            <a:r>
              <a:rPr lang="de-AT" dirty="0" err="1" smtClean="0"/>
              <a:t>Shoutwall</a:t>
            </a:r>
            <a:endParaRPr lang="de-AT" dirty="0" smtClean="0"/>
          </a:p>
          <a:p>
            <a:pPr lvl="1"/>
            <a:r>
              <a:rPr lang="de-AT" dirty="0" smtClean="0"/>
              <a:t>Central </a:t>
            </a:r>
            <a:r>
              <a:rPr lang="de-AT" dirty="0" err="1" smtClean="0"/>
              <a:t>Notifications</a:t>
            </a:r>
            <a:endParaRPr lang="de-AT" dirty="0" smtClean="0"/>
          </a:p>
          <a:p>
            <a:r>
              <a:rPr lang="de-AT" dirty="0" smtClean="0"/>
              <a:t>Evaluation</a:t>
            </a:r>
          </a:p>
          <a:p>
            <a:pPr lvl="1"/>
            <a:r>
              <a:rPr lang="de-AT" dirty="0" smtClean="0"/>
              <a:t>“</a:t>
            </a:r>
            <a:r>
              <a:rPr lang="de-AT" dirty="0" smtClean="0"/>
              <a:t>SSNs </a:t>
            </a:r>
            <a:r>
              <a:rPr lang="de-AT" dirty="0" err="1" smtClean="0"/>
              <a:t>belong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better</a:t>
            </a:r>
            <a:r>
              <a:rPr lang="de-AT" dirty="0" smtClean="0"/>
              <a:t> </a:t>
            </a:r>
            <a:r>
              <a:rPr lang="de-AT" dirty="0" err="1" smtClean="0"/>
              <a:t>products</a:t>
            </a:r>
            <a:r>
              <a:rPr lang="de-AT" dirty="0" smtClean="0"/>
              <a:t>!“</a:t>
            </a:r>
          </a:p>
          <a:p>
            <a:pPr lvl="1"/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DBA3A-6652-46C5-80A8-43EAEE63E6E9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Thank you for your attention!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907462" cy="5473700"/>
          </a:xfrm>
        </p:spPr>
        <p:txBody>
          <a:bodyPr/>
          <a:lstStyle/>
          <a:p>
            <a:r>
              <a:rPr lang="de-AT" dirty="0" smtClean="0"/>
              <a:t>Questions?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DBA3A-6652-46C5-80A8-43EAEE63E6E9}" type="slidenum">
              <a:rPr lang="de-AT" smtClean="0"/>
              <a:pPr/>
              <a:t>12</a:t>
            </a:fld>
            <a:endParaRPr lang="de-AT"/>
          </a:p>
        </p:txBody>
      </p:sp>
      <p:pic>
        <p:nvPicPr>
          <p:cNvPr id="7" name="Grafik 6" descr="ques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16632"/>
            <a:ext cx="576064" cy="576064"/>
          </a:xfrm>
          <a:prstGeom prst="rect">
            <a:avLst/>
          </a:prstGeom>
        </p:spPr>
      </p:pic>
      <p:pic>
        <p:nvPicPr>
          <p:cNvPr id="9" name="Grafik 5" descr="andr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1013547" cy="1152128"/>
          </a:xfrm>
          <a:prstGeom prst="rect">
            <a:avLst/>
          </a:prstGeom>
        </p:spPr>
      </p:pic>
      <p:pic>
        <p:nvPicPr>
          <p:cNvPr id="15" name="Grafik 4" descr="logo_text_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844824"/>
            <a:ext cx="2664296" cy="815064"/>
          </a:xfrm>
          <a:prstGeom prst="rect">
            <a:avLst/>
          </a:prstGeom>
        </p:spPr>
      </p:pic>
      <p:pic>
        <p:nvPicPr>
          <p:cNvPr id="14" name="Grafik 13" descr="ss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700808"/>
            <a:ext cx="3784647" cy="4320480"/>
          </a:xfrm>
          <a:prstGeom prst="rect">
            <a:avLst/>
          </a:prstGeom>
        </p:spPr>
      </p:pic>
      <p:pic>
        <p:nvPicPr>
          <p:cNvPr id="16" name="Grafik 15" descr="shoutwallb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996952"/>
            <a:ext cx="3901272" cy="29369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124" y="1628800"/>
            <a:ext cx="95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205062"/>
            <a:ext cx="4040188" cy="639762"/>
          </a:xfrm>
        </p:spPr>
        <p:txBody>
          <a:bodyPr/>
          <a:lstStyle/>
          <a:p>
            <a:r>
              <a:rPr lang="de-AT" dirty="0" err="1" smtClean="0"/>
              <a:t>Social</a:t>
            </a:r>
            <a:r>
              <a:rPr lang="de-AT" dirty="0" smtClean="0"/>
              <a:t> Network</a:t>
            </a:r>
            <a:br>
              <a:rPr lang="de-AT" dirty="0" smtClean="0"/>
            </a:b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3951288"/>
          </a:xfrm>
        </p:spPr>
        <p:txBody>
          <a:bodyPr/>
          <a:lstStyle/>
          <a:p>
            <a:r>
              <a:rPr lang="de-AT" dirty="0" smtClean="0"/>
              <a:t>Graph</a:t>
            </a:r>
          </a:p>
          <a:p>
            <a:pPr lvl="1"/>
            <a:r>
              <a:rPr lang="de-AT" dirty="0" smtClean="0"/>
              <a:t>Rigid</a:t>
            </a:r>
          </a:p>
          <a:p>
            <a:pPr lvl="1"/>
            <a:r>
              <a:rPr lang="de-AT" dirty="0" err="1" smtClean="0"/>
              <a:t>Tedious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manipulate</a:t>
            </a:r>
            <a:endParaRPr lang="de-AT" dirty="0" smtClean="0"/>
          </a:p>
          <a:p>
            <a:r>
              <a:rPr lang="de-AT" dirty="0" err="1" smtClean="0"/>
              <a:t>One</a:t>
            </a:r>
            <a:r>
              <a:rPr lang="de-AT" dirty="0" smtClean="0"/>
              <a:t> large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network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989038"/>
            <a:ext cx="4041775" cy="639762"/>
          </a:xfrm>
        </p:spPr>
        <p:txBody>
          <a:bodyPr/>
          <a:lstStyle/>
          <a:p>
            <a:r>
              <a:rPr lang="de-AT" dirty="0" err="1" smtClean="0"/>
              <a:t>Spontaneous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Network (SSN)</a:t>
            </a:r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3951288"/>
          </a:xfrm>
        </p:spPr>
        <p:txBody>
          <a:bodyPr/>
          <a:lstStyle/>
          <a:p>
            <a:r>
              <a:rPr lang="de-AT" dirty="0" smtClean="0"/>
              <a:t>Graph</a:t>
            </a:r>
          </a:p>
          <a:p>
            <a:pPr lvl="1"/>
            <a:r>
              <a:rPr lang="de-AT" dirty="0" smtClean="0"/>
              <a:t>Flexible</a:t>
            </a:r>
          </a:p>
          <a:p>
            <a:pPr lvl="1"/>
            <a:r>
              <a:rPr lang="de-AT" dirty="0" smtClean="0"/>
              <a:t>Easy manipulation</a:t>
            </a:r>
          </a:p>
          <a:p>
            <a:r>
              <a:rPr lang="de-AT" dirty="0" err="1" smtClean="0"/>
              <a:t>Ubiquitous</a:t>
            </a:r>
            <a:r>
              <a:rPr lang="de-AT" dirty="0" smtClean="0"/>
              <a:t> </a:t>
            </a:r>
            <a:r>
              <a:rPr lang="de-AT" dirty="0" err="1" smtClean="0"/>
              <a:t>availability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networks</a:t>
            </a:r>
            <a:endParaRPr lang="de-AT" dirty="0" smtClean="0"/>
          </a:p>
          <a:p>
            <a:r>
              <a:rPr lang="de-AT" dirty="0" err="1" smtClean="0"/>
              <a:t>Applications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on top </a:t>
            </a:r>
            <a:r>
              <a:rPr lang="de-AT" dirty="0" err="1" smtClean="0"/>
              <a:t>of</a:t>
            </a:r>
            <a:r>
              <a:rPr lang="de-AT" dirty="0" smtClean="0"/>
              <a:t> SSNs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07BC3-54BB-491C-8057-C387CE921449}" type="slidenum">
              <a:rPr lang="de-AT" smtClean="0"/>
              <a:pPr/>
              <a:t>1</a:t>
            </a:fld>
            <a:endParaRPr lang="de-AT"/>
          </a:p>
        </p:txBody>
      </p:sp>
      <p:pic>
        <p:nvPicPr>
          <p:cNvPr id="12" name="Grafik 11" descr="social-graph.png"/>
          <p:cNvPicPr>
            <a:picLocks noChangeAspect="1"/>
          </p:cNvPicPr>
          <p:nvPr/>
        </p:nvPicPr>
        <p:blipFill>
          <a:blip r:embed="rId2" cstate="print"/>
          <a:srcRect l="49612" r="-11" b="8274"/>
          <a:stretch>
            <a:fillRect/>
          </a:stretch>
        </p:blipFill>
        <p:spPr>
          <a:xfrm>
            <a:off x="1043608" y="4077072"/>
            <a:ext cx="2592288" cy="243027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119" y="4437112"/>
            <a:ext cx="300130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Overview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SSNs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07BC3-54BB-491C-8057-C387CE921449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73700"/>
          </a:xfrm>
        </p:spPr>
        <p:txBody>
          <a:bodyPr/>
          <a:lstStyle/>
          <a:p>
            <a:r>
              <a:rPr lang="de-AT" dirty="0" err="1" smtClean="0"/>
              <a:t>Each</a:t>
            </a:r>
            <a:r>
              <a:rPr lang="de-AT" dirty="0" smtClean="0"/>
              <a:t> SSN </a:t>
            </a:r>
            <a:r>
              <a:rPr lang="de-AT" dirty="0" err="1" smtClean="0"/>
              <a:t>defines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relation</a:t>
            </a:r>
            <a:endParaRPr lang="de-AT" dirty="0" smtClean="0"/>
          </a:p>
          <a:p>
            <a:r>
              <a:rPr lang="de-AT" dirty="0" smtClean="0"/>
              <a:t>Users : SSNs = M : N</a:t>
            </a:r>
          </a:p>
          <a:p>
            <a:r>
              <a:rPr lang="de-AT" dirty="0" err="1" smtClean="0"/>
              <a:t>Applications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on top </a:t>
            </a:r>
            <a:r>
              <a:rPr lang="de-AT" dirty="0" err="1" smtClean="0"/>
              <a:t>of</a:t>
            </a:r>
            <a:r>
              <a:rPr lang="de-AT" dirty="0" smtClean="0"/>
              <a:t> SSNs</a:t>
            </a:r>
          </a:p>
          <a:p>
            <a:r>
              <a:rPr lang="de-AT" dirty="0" err="1" smtClean="0"/>
              <a:t>Applications</a:t>
            </a:r>
            <a:r>
              <a:rPr lang="de-AT" dirty="0" smtClean="0"/>
              <a:t> : </a:t>
            </a:r>
            <a:r>
              <a:rPr lang="de-AT" dirty="0" smtClean="0"/>
              <a:t>SSNs </a:t>
            </a:r>
            <a:r>
              <a:rPr lang="de-AT" dirty="0" smtClean="0"/>
              <a:t>=</a:t>
            </a:r>
            <a:br>
              <a:rPr lang="de-AT" dirty="0" smtClean="0"/>
            </a:br>
            <a:r>
              <a:rPr lang="de-AT" dirty="0" smtClean="0"/>
              <a:t>1 : </a:t>
            </a:r>
            <a:r>
              <a:rPr lang="de-AT" dirty="0" smtClean="0"/>
              <a:t>N</a:t>
            </a:r>
            <a:endParaRPr lang="de-AT" dirty="0" smtClean="0"/>
          </a:p>
        </p:txBody>
      </p:sp>
      <p:pic>
        <p:nvPicPr>
          <p:cNvPr id="7" name="Grafik 6" descr="ssn-over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4559" y="1009413"/>
            <a:ext cx="4584768" cy="522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SSN </a:t>
            </a:r>
            <a:r>
              <a:rPr lang="de-AT" dirty="0" err="1" smtClean="0"/>
              <a:t>Lifecycle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07BC3-54BB-491C-8057-C387CE921449}" type="slidenum">
              <a:rPr lang="de-AT" smtClean="0"/>
              <a:pPr/>
              <a:t>3</a:t>
            </a:fld>
            <a:endParaRPr lang="de-AT"/>
          </a:p>
        </p:txBody>
      </p:sp>
      <p:pic>
        <p:nvPicPr>
          <p:cNvPr id="8" name="Grafik 7" descr="lifecy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40" y="1360600"/>
            <a:ext cx="7577321" cy="444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Share/</a:t>
            </a:r>
            <a:r>
              <a:rPr lang="de-AT" dirty="0" err="1" smtClean="0"/>
              <a:t>Discover</a:t>
            </a:r>
            <a:r>
              <a:rPr lang="de-AT" dirty="0" smtClean="0"/>
              <a:t> SSNs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07BC3-54BB-491C-8057-C387CE921449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73700"/>
          </a:xfrm>
        </p:spPr>
        <p:txBody>
          <a:bodyPr/>
          <a:lstStyle/>
          <a:p>
            <a:r>
              <a:rPr lang="de-AT" dirty="0" smtClean="0"/>
              <a:t>SSN </a:t>
            </a:r>
            <a:r>
              <a:rPr lang="de-AT" dirty="0" err="1" smtClean="0"/>
              <a:t>address</a:t>
            </a:r>
            <a:r>
              <a:rPr lang="de-AT" dirty="0" smtClean="0"/>
              <a:t> &amp; SSN </a:t>
            </a:r>
            <a:r>
              <a:rPr lang="de-AT" dirty="0" err="1" smtClean="0"/>
              <a:t>application</a:t>
            </a:r>
            <a:r>
              <a:rPr lang="de-AT" dirty="0" smtClean="0"/>
              <a:t> </a:t>
            </a:r>
            <a:r>
              <a:rPr lang="de-AT" dirty="0" err="1" smtClean="0"/>
              <a:t>package</a:t>
            </a:r>
            <a:r>
              <a:rPr lang="de-AT" dirty="0" smtClean="0"/>
              <a:t> </a:t>
            </a:r>
            <a:r>
              <a:rPr lang="de-AT" dirty="0" err="1" smtClean="0"/>
              <a:t>name</a:t>
            </a:r>
            <a:r>
              <a:rPr lang="de-AT" dirty="0" smtClean="0"/>
              <a:t> </a:t>
            </a:r>
            <a:r>
              <a:rPr lang="de-AT" dirty="0" err="1" smtClean="0"/>
              <a:t>shared</a:t>
            </a:r>
            <a:r>
              <a:rPr lang="de-AT" dirty="0" smtClean="0"/>
              <a:t> </a:t>
            </a:r>
            <a:r>
              <a:rPr lang="de-AT" dirty="0" err="1" smtClean="0"/>
              <a:t>among</a:t>
            </a:r>
            <a:r>
              <a:rPr lang="de-AT" dirty="0" smtClean="0"/>
              <a:t> </a:t>
            </a:r>
            <a:r>
              <a:rPr lang="de-AT" dirty="0" err="1" smtClean="0"/>
              <a:t>users</a:t>
            </a:r>
            <a:endParaRPr lang="de-AT" dirty="0" smtClean="0"/>
          </a:p>
          <a:p>
            <a:pPr lvl="1"/>
            <a:r>
              <a:rPr lang="de-AT" dirty="0" smtClean="0"/>
              <a:t>Invitation</a:t>
            </a:r>
          </a:p>
          <a:p>
            <a:pPr lvl="1"/>
            <a:r>
              <a:rPr lang="de-AT" dirty="0" smtClean="0"/>
              <a:t>QR </a:t>
            </a:r>
            <a:r>
              <a:rPr lang="de-AT" dirty="0" err="1" smtClean="0"/>
              <a:t>code</a:t>
            </a:r>
            <a:endParaRPr lang="de-AT" dirty="0" smtClean="0"/>
          </a:p>
          <a:p>
            <a:pPr lvl="1"/>
            <a:r>
              <a:rPr lang="de-AT" dirty="0" smtClean="0"/>
              <a:t>Tones</a:t>
            </a:r>
          </a:p>
          <a:p>
            <a:pPr lvl="1"/>
            <a:r>
              <a:rPr lang="de-AT" dirty="0" err="1" smtClean="0"/>
              <a:t>Buddies</a:t>
            </a:r>
            <a:endParaRPr lang="de-AT" dirty="0" smtClean="0"/>
          </a:p>
        </p:txBody>
      </p:sp>
      <p:pic>
        <p:nvPicPr>
          <p:cNvPr id="15" name="Grafik 14" descr="discover-sh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17" y="4513664"/>
            <a:ext cx="6931166" cy="172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Goal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Design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implementation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SSN </a:t>
            </a:r>
            <a:r>
              <a:rPr lang="de-AT" dirty="0" err="1" smtClean="0"/>
              <a:t>framework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XMPP </a:t>
            </a:r>
            <a:r>
              <a:rPr lang="de-AT" dirty="0" err="1" smtClean="0"/>
              <a:t>and</a:t>
            </a:r>
            <a:r>
              <a:rPr lang="de-AT" dirty="0" smtClean="0"/>
              <a:t> PubSub</a:t>
            </a:r>
          </a:p>
          <a:p>
            <a:r>
              <a:rPr lang="de-AT" dirty="0" err="1" smtClean="0"/>
              <a:t>Implementation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applications</a:t>
            </a:r>
            <a:endParaRPr lang="de-AT" dirty="0" smtClean="0"/>
          </a:p>
          <a:p>
            <a:pPr lvl="1"/>
            <a:r>
              <a:rPr lang="de-AT" dirty="0" smtClean="0"/>
              <a:t>YouTube </a:t>
            </a:r>
            <a:r>
              <a:rPr lang="de-AT" dirty="0" err="1" smtClean="0"/>
              <a:t>Shoutwall</a:t>
            </a:r>
            <a:endParaRPr lang="de-AT" dirty="0" smtClean="0"/>
          </a:p>
          <a:p>
            <a:pPr lvl="1"/>
            <a:r>
              <a:rPr lang="de-AT" dirty="0" smtClean="0"/>
              <a:t>Event </a:t>
            </a:r>
            <a:r>
              <a:rPr lang="de-AT" dirty="0" err="1" smtClean="0"/>
              <a:t>Scheduling</a:t>
            </a:r>
            <a:endParaRPr lang="de-AT" dirty="0" smtClean="0"/>
          </a:p>
          <a:p>
            <a:pPr lvl="1"/>
            <a:r>
              <a:rPr lang="de-AT" dirty="0" smtClean="0"/>
              <a:t>Central </a:t>
            </a:r>
            <a:r>
              <a:rPr lang="de-AT" dirty="0" err="1" smtClean="0"/>
              <a:t>Notifications</a:t>
            </a:r>
            <a:endParaRPr lang="de-AT" dirty="0" smtClean="0"/>
          </a:p>
          <a:p>
            <a:r>
              <a:rPr lang="de-AT" dirty="0" smtClean="0"/>
              <a:t>Evaluation</a:t>
            </a:r>
          </a:p>
          <a:p>
            <a:pPr lvl="1"/>
            <a:r>
              <a:rPr lang="de-AT" dirty="0" err="1" smtClean="0"/>
              <a:t>Usability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SSNs</a:t>
            </a:r>
          </a:p>
          <a:p>
            <a:pPr lvl="1"/>
            <a:r>
              <a:rPr lang="de-AT" dirty="0" err="1" smtClean="0"/>
              <a:t>Suitability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XMPP / PubSub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DBA3A-6652-46C5-80A8-43EAEE63E6E9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1970162" cy="14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725239" cy="13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vent-scheduling-result-deta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36912"/>
            <a:ext cx="2281768" cy="38029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Grafik 10" descr="event-scheduling-vo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2304256" cy="38404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Event </a:t>
            </a:r>
            <a:r>
              <a:rPr lang="de-AT" dirty="0" err="1" smtClean="0"/>
              <a:t>Scheduling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C879C-C3EB-485C-8F82-E1C2DAAC3C95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73700"/>
          </a:xfrm>
        </p:spPr>
        <p:txBody>
          <a:bodyPr/>
          <a:lstStyle/>
          <a:p>
            <a:pPr lvl="0"/>
            <a:r>
              <a:rPr lang="de-AT" sz="3200" dirty="0" err="1" smtClean="0"/>
              <a:t>Similar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Doodle</a:t>
            </a:r>
            <a:endParaRPr lang="de-AT" sz="3200" dirty="0" smtClean="0"/>
          </a:p>
          <a:p>
            <a:pPr lvl="0"/>
            <a:r>
              <a:rPr lang="de-AT" sz="3200" dirty="0" err="1" smtClean="0"/>
              <a:t>Suggest</a:t>
            </a:r>
            <a:r>
              <a:rPr lang="de-AT" sz="3200" dirty="0" smtClean="0"/>
              <a:t> </a:t>
            </a:r>
            <a:r>
              <a:rPr lang="de-AT" sz="3200" dirty="0" err="1" smtClean="0"/>
              <a:t>dates</a:t>
            </a:r>
            <a:r>
              <a:rPr lang="de-AT" sz="3200" dirty="0" smtClean="0"/>
              <a:t>, </a:t>
            </a:r>
            <a:r>
              <a:rPr lang="de-AT" sz="3200" dirty="0" err="1" smtClean="0"/>
              <a:t>vote</a:t>
            </a:r>
            <a:r>
              <a:rPr lang="de-AT" sz="3200" dirty="0" smtClean="0"/>
              <a:t>, </a:t>
            </a:r>
            <a:r>
              <a:rPr lang="de-AT" sz="3200" dirty="0" err="1" smtClean="0"/>
              <a:t>chat</a:t>
            </a:r>
            <a:endParaRPr lang="de-AT" sz="3200" dirty="0" smtClean="0"/>
          </a:p>
          <a:p>
            <a:pPr lvl="0"/>
            <a:r>
              <a:rPr lang="de-AT" sz="3200" dirty="0" err="1" smtClean="0"/>
              <a:t>Visualization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the</a:t>
            </a:r>
            <a:r>
              <a:rPr lang="de-AT" sz="3200" dirty="0" smtClean="0"/>
              <a:t> </a:t>
            </a:r>
            <a:r>
              <a:rPr lang="de-AT" sz="3200" dirty="0" err="1" smtClean="0"/>
              <a:t>result</a:t>
            </a:r>
            <a:endParaRPr lang="de-AT" sz="3200" dirty="0" smtClean="0"/>
          </a:p>
        </p:txBody>
      </p:sp>
      <p:pic>
        <p:nvPicPr>
          <p:cNvPr id="8" name="Grafik 7" descr="event-scheduling-res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50388"/>
            <a:ext cx="2281768" cy="38029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YouTube </a:t>
            </a:r>
            <a:r>
              <a:rPr lang="de-AT" dirty="0" err="1" smtClean="0"/>
              <a:t>Shoutwall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Users send </a:t>
            </a:r>
            <a:r>
              <a:rPr lang="de-AT" dirty="0" err="1" smtClean="0"/>
              <a:t>videos</a:t>
            </a:r>
            <a:r>
              <a:rPr lang="de-AT" dirty="0" smtClean="0"/>
              <a:t>,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messages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votes</a:t>
            </a:r>
            <a:endParaRPr lang="de-AT" dirty="0" smtClean="0"/>
          </a:p>
          <a:p>
            <a:pPr lvl="0"/>
            <a:r>
              <a:rPr lang="de-AT" dirty="0" smtClean="0"/>
              <a:t>Bot </a:t>
            </a:r>
            <a:r>
              <a:rPr lang="de-AT" dirty="0" err="1" smtClean="0"/>
              <a:t>displays</a:t>
            </a:r>
            <a:r>
              <a:rPr lang="de-AT" dirty="0" smtClean="0"/>
              <a:t> </a:t>
            </a:r>
            <a:r>
              <a:rPr lang="de-AT" dirty="0" err="1" smtClean="0"/>
              <a:t>these</a:t>
            </a:r>
            <a:r>
              <a:rPr lang="de-AT" dirty="0" smtClean="0"/>
              <a:t> </a:t>
            </a:r>
            <a:r>
              <a:rPr lang="de-AT" dirty="0" err="1" smtClean="0"/>
              <a:t>messages</a:t>
            </a:r>
            <a:endParaRPr lang="de-AT" dirty="0" smtClean="0"/>
          </a:p>
          <a:p>
            <a:r>
              <a:rPr lang="de-AT" dirty="0" smtClean="0"/>
              <a:t>N (</a:t>
            </a:r>
            <a:r>
              <a:rPr lang="de-AT" dirty="0" err="1" smtClean="0"/>
              <a:t>senders</a:t>
            </a:r>
            <a:r>
              <a:rPr lang="de-AT" dirty="0" smtClean="0"/>
              <a:t>) </a:t>
            </a:r>
            <a:r>
              <a:rPr lang="de-AT" dirty="0" err="1" smtClean="0"/>
              <a:t>to</a:t>
            </a:r>
            <a:r>
              <a:rPr lang="de-AT" dirty="0" smtClean="0"/>
              <a:t> 1 (</a:t>
            </a:r>
            <a:r>
              <a:rPr lang="de-AT" dirty="0" err="1" smtClean="0"/>
              <a:t>receiver</a:t>
            </a:r>
            <a:r>
              <a:rPr lang="de-AT" dirty="0" smtClean="0"/>
              <a:t>) </a:t>
            </a:r>
            <a:r>
              <a:rPr lang="de-AT" dirty="0" err="1" smtClean="0"/>
              <a:t>communication</a:t>
            </a:r>
            <a:endParaRPr lang="de-AT" dirty="0" smtClean="0"/>
          </a:p>
          <a:p>
            <a:pPr lvl="0">
              <a:buNone/>
            </a:pP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DBA3A-6652-46C5-80A8-43EAEE63E6E9}" type="slidenum">
              <a:rPr lang="de-AT" smtClean="0"/>
              <a:pPr/>
              <a:t>7</a:t>
            </a:fld>
            <a:endParaRPr lang="de-AT"/>
          </a:p>
        </p:txBody>
      </p:sp>
      <p:pic>
        <p:nvPicPr>
          <p:cNvPr id="6" name="Grafik 5" descr="shoutwallb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51758"/>
            <a:ext cx="4896544" cy="3686162"/>
          </a:xfrm>
          <a:prstGeom prst="rect">
            <a:avLst/>
          </a:prstGeom>
        </p:spPr>
      </p:pic>
      <p:pic>
        <p:nvPicPr>
          <p:cNvPr id="8" name="Grafik 7" descr="shoutwall-video-sear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6727" y="2767174"/>
            <a:ext cx="2211697" cy="36861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System </a:t>
            </a:r>
            <a:r>
              <a:rPr lang="de-AT" dirty="0" err="1" smtClean="0"/>
              <a:t>Usability</a:t>
            </a:r>
            <a:r>
              <a:rPr lang="de-AT" dirty="0" smtClean="0"/>
              <a:t> </a:t>
            </a:r>
            <a:r>
              <a:rPr lang="de-AT" dirty="0" err="1" smtClean="0"/>
              <a:t>Scale</a:t>
            </a:r>
            <a:r>
              <a:rPr lang="de-AT" dirty="0" smtClean="0"/>
              <a:t> (SUS)</a:t>
            </a:r>
          </a:p>
          <a:p>
            <a:r>
              <a:rPr lang="de-AT" dirty="0" err="1" smtClean="0"/>
              <a:t>Ten-items</a:t>
            </a:r>
            <a:r>
              <a:rPr lang="de-AT" dirty="0" smtClean="0"/>
              <a:t> </a:t>
            </a:r>
            <a:r>
              <a:rPr lang="de-AT" dirty="0" err="1" smtClean="0"/>
              <a:t>questionnaire</a:t>
            </a:r>
            <a:endParaRPr lang="de-AT" dirty="0" smtClean="0"/>
          </a:p>
          <a:p>
            <a:r>
              <a:rPr lang="de-AT" dirty="0" err="1" smtClean="0"/>
              <a:t>Result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composite</a:t>
            </a:r>
            <a:r>
              <a:rPr lang="de-AT" dirty="0" smtClean="0"/>
              <a:t> </a:t>
            </a:r>
            <a:r>
              <a:rPr lang="de-AT" dirty="0" err="1" smtClean="0"/>
              <a:t>measure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overall</a:t>
            </a:r>
            <a:r>
              <a:rPr lang="de-AT" dirty="0" smtClean="0"/>
              <a:t> </a:t>
            </a:r>
            <a:r>
              <a:rPr lang="de-AT" dirty="0" err="1" smtClean="0"/>
              <a:t>usability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Michael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DBA3A-6652-46C5-80A8-43EAEE63E6E9}" type="slidenum">
              <a:rPr lang="de-AT" smtClean="0"/>
              <a:pPr/>
              <a:t>8</a:t>
            </a:fld>
            <a:endParaRPr lang="de-AT"/>
          </a:p>
        </p:txBody>
      </p:sp>
      <p:pic>
        <p:nvPicPr>
          <p:cNvPr id="6" name="Grafik 5" descr="s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429000"/>
            <a:ext cx="6838510" cy="2592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1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AA3D8"/>
        </a:accent1>
        <a:accent2>
          <a:srgbClr val="C32D9B"/>
        </a:accent2>
        <a:accent3>
          <a:srgbClr val="AAAAAA"/>
        </a:accent3>
        <a:accent4>
          <a:srgbClr val="DADADA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Bildschirmpräsentation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Blends</vt:lpstr>
      <vt:lpstr>Spontaneous Social Networks (DAEV)</vt:lpstr>
      <vt:lpstr>Motivation</vt:lpstr>
      <vt:lpstr>Overview of SSNs</vt:lpstr>
      <vt:lpstr>SSN Lifecycle</vt:lpstr>
      <vt:lpstr>Share/Discover SSNs</vt:lpstr>
      <vt:lpstr>Goal</vt:lpstr>
      <vt:lpstr>Event Scheduling</vt:lpstr>
      <vt:lpstr>YouTube Shoutwall</vt:lpstr>
      <vt:lpstr>Evaluation</vt:lpstr>
      <vt:lpstr>SUS Results</vt:lpstr>
      <vt:lpstr>Suitability of XMPP and PubSub</vt:lpstr>
      <vt:lpstr>Summary</vt:lpstr>
      <vt:lpstr>Thank you for your attention!</vt:lpstr>
    </vt:vector>
  </TitlesOfParts>
  <Company>Insitute of Computer Graphics and Algorithms, Vienna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Insitute of Computer Graphics and Algorithms, Vienna University of Technology</dc:title>
  <dc:subject>Insitute of Computer Graphics and Algorithms, Vienna University of Technology</dc:subject>
  <dc:creator>Insitute of Computer Graphics and Algorithms, Vienna University of Technology</dc:creator>
  <cp:lastModifiedBy>Michi</cp:lastModifiedBy>
  <cp:revision>581</cp:revision>
  <dcterms:created xsi:type="dcterms:W3CDTF">2005-04-26T07:59:18Z</dcterms:created>
  <dcterms:modified xsi:type="dcterms:W3CDTF">2011-07-01T07:33:01Z</dcterms:modified>
</cp:coreProperties>
</file>