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6" r:id="rId2"/>
    <p:sldId id="398" r:id="rId3"/>
    <p:sldId id="451" r:id="rId4"/>
    <p:sldId id="403" r:id="rId5"/>
    <p:sldId id="438" r:id="rId6"/>
    <p:sldId id="404" r:id="rId7"/>
    <p:sldId id="450" r:id="rId8"/>
    <p:sldId id="406" r:id="rId9"/>
    <p:sldId id="453" r:id="rId10"/>
    <p:sldId id="452" r:id="rId11"/>
    <p:sldId id="454" r:id="rId12"/>
    <p:sldId id="455" r:id="rId13"/>
    <p:sldId id="456" r:id="rId14"/>
    <p:sldId id="448" r:id="rId15"/>
    <p:sldId id="458" r:id="rId16"/>
    <p:sldId id="459" r:id="rId17"/>
    <p:sldId id="460" r:id="rId18"/>
    <p:sldId id="461" r:id="rId19"/>
    <p:sldId id="462" r:id="rId20"/>
    <p:sldId id="457" r:id="rId21"/>
    <p:sldId id="449" r:id="rId22"/>
    <p:sldId id="410" r:id="rId23"/>
    <p:sldId id="411" r:id="rId24"/>
    <p:sldId id="414" r:id="rId25"/>
    <p:sldId id="419" r:id="rId26"/>
    <p:sldId id="415" r:id="rId27"/>
    <p:sldId id="420" r:id="rId28"/>
    <p:sldId id="416" r:id="rId29"/>
    <p:sldId id="421" r:id="rId30"/>
    <p:sldId id="445" r:id="rId31"/>
    <p:sldId id="446" r:id="rId32"/>
    <p:sldId id="418" r:id="rId33"/>
    <p:sldId id="447" r:id="rId34"/>
  </p:sldIdLst>
  <p:sldSz cx="9144000" cy="6858000" type="screen4x3"/>
  <p:notesSz cx="9144000" cy="6858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2E2E2E"/>
    <a:srgbClr val="FFFF00"/>
    <a:srgbClr val="7F7F7F"/>
    <a:srgbClr val="FF0000"/>
    <a:srgbClr val="A6A6A6"/>
    <a:srgbClr val="00FF00"/>
    <a:srgbClr val="D8E533"/>
    <a:srgbClr val="04C8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953" autoAdjust="0"/>
  </p:normalViewPr>
  <p:slideViewPr>
    <p:cSldViewPr>
      <p:cViewPr varScale="1">
        <p:scale>
          <a:sx n="71" d="100"/>
          <a:sy n="71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2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3CA5920-86DF-4752-A8F3-B2450DF2271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42C85D8-388B-4209-88B1-6936E3CA495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F0D80-6225-450A-90E0-6BAA72ECDA6A}" type="slidenum">
              <a:rPr lang="de-AT" smtClean="0">
                <a:latin typeface="Arial" charset="0"/>
              </a:rPr>
              <a:pPr/>
              <a:t>0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61EB-75E3-446B-8FE4-7202CDA2F680}" type="slidenum">
              <a:rPr lang="de-AT" smtClean="0">
                <a:latin typeface="Arial" charset="0"/>
              </a:rPr>
              <a:pPr/>
              <a:t>12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61EB-75E3-446B-8FE4-7202CDA2F680}" type="slidenum">
              <a:rPr lang="de-AT" smtClean="0">
                <a:latin typeface="Arial" charset="0"/>
              </a:rPr>
              <a:pPr/>
              <a:t>13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14</a:t>
            </a:fld>
            <a:endParaRPr lang="de-A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15</a:t>
            </a:fld>
            <a:endParaRPr lang="de-A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16</a:t>
            </a:fld>
            <a:endParaRPr lang="de-A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17</a:t>
            </a:fld>
            <a:endParaRPr lang="de-A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18</a:t>
            </a:fld>
            <a:endParaRPr lang="de-A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61EB-75E3-446B-8FE4-7202CDA2F680}" type="slidenum">
              <a:rPr lang="de-AT" smtClean="0">
                <a:latin typeface="Arial" charset="0"/>
              </a:rPr>
              <a:pPr/>
              <a:t>19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61EB-75E3-446B-8FE4-7202CDA2F680}" type="slidenum">
              <a:rPr lang="de-AT" smtClean="0">
                <a:latin typeface="Arial" charset="0"/>
              </a:rPr>
              <a:pPr/>
              <a:t>20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21</a:t>
            </a:fld>
            <a:endParaRPr lang="de-A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b="1" dirty="0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887CD-F8AB-4AE0-90B3-ED8628F33947}" type="slidenum">
              <a:rPr lang="de-AT" smtClean="0">
                <a:latin typeface="Arial" charset="0"/>
              </a:rPr>
              <a:pPr/>
              <a:t>1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22</a:t>
            </a:fld>
            <a:endParaRPr lang="de-AT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23</a:t>
            </a:fld>
            <a:endParaRPr lang="de-AT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24</a:t>
            </a:fld>
            <a:endParaRPr lang="de-AT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25</a:t>
            </a:fld>
            <a:endParaRPr lang="de-AT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26</a:t>
            </a:fld>
            <a:endParaRPr lang="de-AT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27</a:t>
            </a:fld>
            <a:endParaRPr lang="de-AT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28</a:t>
            </a:fld>
            <a:endParaRPr lang="de-AT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A8514-EB60-4059-97D5-0491C49EFF13}" type="slidenum">
              <a:rPr lang="de-AT" smtClean="0">
                <a:latin typeface="Arial" charset="0"/>
              </a:rPr>
              <a:pPr/>
              <a:t>29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A8514-EB60-4059-97D5-0491C49EFF13}" type="slidenum">
              <a:rPr lang="de-AT" smtClean="0">
                <a:latin typeface="Arial" charset="0"/>
              </a:rPr>
              <a:pPr/>
              <a:t>30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A8514-EB60-4059-97D5-0491C49EFF13}" type="slidenum">
              <a:rPr lang="de-AT" smtClean="0">
                <a:latin typeface="Arial" charset="0"/>
              </a:rPr>
              <a:pPr/>
              <a:t>31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b="1" dirty="0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887CD-F8AB-4AE0-90B3-ED8628F33947}" type="slidenum">
              <a:rPr lang="de-AT" smtClean="0">
                <a:latin typeface="Arial" charset="0"/>
              </a:rPr>
              <a:pPr/>
              <a:t>2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A8514-EB60-4059-97D5-0491C49EFF13}" type="slidenum">
              <a:rPr lang="de-AT" smtClean="0">
                <a:latin typeface="Arial" charset="0"/>
              </a:rPr>
              <a:pPr/>
              <a:t>32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C85D8-388B-4209-88B1-6936E3CA495E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61EB-75E3-446B-8FE4-7202CDA2F680}" type="slidenum">
              <a:rPr lang="de-AT" smtClean="0">
                <a:latin typeface="Arial" charset="0"/>
              </a:rPr>
              <a:pPr/>
              <a:t>7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8</a:t>
            </a:fld>
            <a:endParaRPr lang="de-A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61EB-75E3-446B-8FE4-7202CDA2F680}" type="slidenum">
              <a:rPr lang="de-AT" smtClean="0">
                <a:latin typeface="Arial" charset="0"/>
              </a:rPr>
              <a:pPr/>
              <a:t>9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10</a:t>
            </a:fld>
            <a:endParaRPr lang="de-A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85D5F0-B57C-4B62-B621-6CC36853D95C}" type="slidenum">
              <a:rPr lang="de-AT" sz="1200"/>
              <a:pPr algn="r"/>
              <a:t>11</a:t>
            </a:fld>
            <a:endParaRPr lang="de-A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 userDrawn="1"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224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9"/>
            <a:ext cx="8424862" cy="2736851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24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5BE7-7617-4EF2-ABAD-1E3ED16AF7D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3" y="44451"/>
            <a:ext cx="2225675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067" y="44451"/>
            <a:ext cx="6529387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3A4D-0BCD-4AA2-B47F-DF8BA67891B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7" y="44451"/>
            <a:ext cx="7761287" cy="7572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9067" y="908051"/>
            <a:ext cx="4376737" cy="5473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908051"/>
            <a:ext cx="4378325" cy="5473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7F041-E573-4F61-904D-716F956C23B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7" y="44451"/>
            <a:ext cx="7761287" cy="7572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9063" y="908051"/>
            <a:ext cx="8907462" cy="54737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D520-BC1D-4404-AF47-1E6307EEC62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BB9D-D373-4F91-9169-27619CF0C17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DBCF-EE17-4423-93C7-F1A8FF8B6F0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9067" y="908051"/>
            <a:ext cx="43767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051"/>
            <a:ext cx="43783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5757-F2FA-4611-8715-76BF48D6872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9674-53A8-41FF-BFD2-1432CC14C3A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BF39-7E39-45A2-A43F-4B5AB09DB78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E7E3-E1A6-40FC-9080-F56F10A190D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139F-3588-4AC7-B680-6BBD167325B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8518-A71C-4E05-8122-3EB5C7C7644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102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115892" y="85727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052" name="Group 12"/>
          <p:cNvGrpSpPr>
            <a:grpSpLocks/>
          </p:cNvGrpSpPr>
          <p:nvPr userDrawn="1"/>
        </p:nvGrpSpPr>
        <p:grpSpPr bwMode="auto">
          <a:xfrm>
            <a:off x="8432804" y="160339"/>
            <a:ext cx="517525" cy="520700"/>
            <a:chOff x="5312" y="101"/>
            <a:chExt cx="326" cy="328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5341" y="150"/>
              <a:ext cx="126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477" y="150"/>
              <a:ext cx="57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2" y="109"/>
                </a:cxn>
                <a:cxn ang="0">
                  <a:pos x="3" y="117"/>
                </a:cxn>
                <a:cxn ang="0">
                  <a:pos x="8" y="126"/>
                </a:cxn>
                <a:cxn ang="0">
                  <a:pos x="15" y="134"/>
                </a:cxn>
                <a:cxn ang="0">
                  <a:pos x="23" y="141"/>
                </a:cxn>
                <a:cxn ang="0">
                  <a:pos x="34" y="146"/>
                </a:cxn>
                <a:cxn ang="0">
                  <a:pos x="45" y="151"/>
                </a:cxn>
                <a:cxn ang="0">
                  <a:pos x="57" y="151"/>
                </a:cxn>
                <a:cxn ang="0">
                  <a:pos x="57" y="151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54" y="119"/>
                </a:cxn>
                <a:cxn ang="0">
                  <a:pos x="45" y="114"/>
                </a:cxn>
                <a:cxn ang="0">
                  <a:pos x="42" y="112"/>
                </a:cxn>
                <a:cxn ang="0">
                  <a:pos x="39" y="107"/>
                </a:cxn>
                <a:cxn ang="0">
                  <a:pos x="35" y="102"/>
                </a:cxn>
                <a:cxn ang="0">
                  <a:pos x="35" y="97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3" y="117"/>
                  </a:lnTo>
                  <a:lnTo>
                    <a:pt x="8" y="126"/>
                  </a:lnTo>
                  <a:lnTo>
                    <a:pt x="15" y="134"/>
                  </a:lnTo>
                  <a:lnTo>
                    <a:pt x="23" y="141"/>
                  </a:lnTo>
                  <a:lnTo>
                    <a:pt x="34" y="146"/>
                  </a:lnTo>
                  <a:lnTo>
                    <a:pt x="4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45" y="114"/>
                  </a:lnTo>
                  <a:lnTo>
                    <a:pt x="42" y="112"/>
                  </a:lnTo>
                  <a:lnTo>
                    <a:pt x="39" y="107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541" y="150"/>
              <a:ext cx="57" cy="1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9"/>
                </a:cxn>
                <a:cxn ang="0">
                  <a:pos x="54" y="117"/>
                </a:cxn>
                <a:cxn ang="0">
                  <a:pos x="49" y="126"/>
                </a:cxn>
                <a:cxn ang="0">
                  <a:pos x="42" y="134"/>
                </a:cxn>
                <a:cxn ang="0">
                  <a:pos x="33" y="141"/>
                </a:cxn>
                <a:cxn ang="0">
                  <a:pos x="23" y="146"/>
                </a:cxn>
                <a:cxn ang="0">
                  <a:pos x="13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12" y="114"/>
                </a:cxn>
                <a:cxn ang="0">
                  <a:pos x="15" y="112"/>
                </a:cxn>
                <a:cxn ang="0">
                  <a:pos x="18" y="107"/>
                </a:cxn>
                <a:cxn ang="0">
                  <a:pos x="22" y="102"/>
                </a:cxn>
                <a:cxn ang="0">
                  <a:pos x="22" y="97"/>
                </a:cxn>
                <a:cxn ang="0">
                  <a:pos x="22" y="0"/>
                </a:cxn>
                <a:cxn ang="0">
                  <a:pos x="57" y="0"/>
                </a:cxn>
              </a:cxnLst>
              <a:rect l="0" t="0" r="r" b="b"/>
              <a:pathLst>
                <a:path w="57" h="151">
                  <a:moveTo>
                    <a:pt x="57" y="0"/>
                  </a:moveTo>
                  <a:lnTo>
                    <a:pt x="57" y="0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9"/>
                  </a:lnTo>
                  <a:lnTo>
                    <a:pt x="54" y="117"/>
                  </a:lnTo>
                  <a:lnTo>
                    <a:pt x="49" y="126"/>
                  </a:lnTo>
                  <a:lnTo>
                    <a:pt x="42" y="134"/>
                  </a:lnTo>
                  <a:lnTo>
                    <a:pt x="33" y="141"/>
                  </a:lnTo>
                  <a:lnTo>
                    <a:pt x="23" y="146"/>
                  </a:lnTo>
                  <a:lnTo>
                    <a:pt x="13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12" y="114"/>
                  </a:lnTo>
                  <a:lnTo>
                    <a:pt x="15" y="112"/>
                  </a:lnTo>
                  <a:lnTo>
                    <a:pt x="18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388" y="190"/>
              <a:ext cx="33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5312" y="101"/>
              <a:ext cx="326" cy="32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326" y="328"/>
                </a:cxn>
                <a:cxn ang="0">
                  <a:pos x="326" y="0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18" y="8"/>
                </a:cxn>
                <a:cxn ang="0">
                  <a:pos x="318" y="8"/>
                </a:cxn>
                <a:cxn ang="0">
                  <a:pos x="318" y="319"/>
                </a:cxn>
                <a:cxn ang="0">
                  <a:pos x="318" y="319"/>
                </a:cxn>
                <a:cxn ang="0">
                  <a:pos x="9" y="319"/>
                </a:cxn>
                <a:cxn ang="0">
                  <a:pos x="9" y="31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318" y="8"/>
                </a:cxn>
              </a:cxnLst>
              <a:rect l="0" t="0" r="r" b="b"/>
              <a:pathLst>
                <a:path w="326" h="328">
                  <a:moveTo>
                    <a:pt x="323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326" y="328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23" y="0"/>
                  </a:lnTo>
                  <a:close/>
                  <a:moveTo>
                    <a:pt x="318" y="8"/>
                  </a:moveTo>
                  <a:lnTo>
                    <a:pt x="318" y="8"/>
                  </a:lnTo>
                  <a:lnTo>
                    <a:pt x="318" y="319"/>
                  </a:lnTo>
                  <a:lnTo>
                    <a:pt x="318" y="319"/>
                  </a:lnTo>
                  <a:lnTo>
                    <a:pt x="9" y="319"/>
                  </a:lnTo>
                  <a:lnTo>
                    <a:pt x="9" y="319"/>
                  </a:lnTo>
                  <a:lnTo>
                    <a:pt x="9" y="8"/>
                  </a:lnTo>
                  <a:lnTo>
                    <a:pt x="9" y="8"/>
                  </a:lnTo>
                  <a:lnTo>
                    <a:pt x="3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339" y="358"/>
              <a:ext cx="40" cy="44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27" y="44"/>
                </a:cxn>
              </a:cxnLst>
              <a:rect l="0" t="0" r="r" b="b"/>
              <a:pathLst>
                <a:path w="40" h="44">
                  <a:moveTo>
                    <a:pt x="27" y="44"/>
                  </a:moveTo>
                  <a:lnTo>
                    <a:pt x="14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391" y="358"/>
              <a:ext cx="12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418" y="358"/>
              <a:ext cx="3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12" y="25"/>
                </a:cxn>
                <a:cxn ang="0">
                  <a:pos x="12" y="34"/>
                </a:cxn>
                <a:cxn ang="0">
                  <a:pos x="35" y="34"/>
                </a:cxn>
                <a:cxn ang="0">
                  <a:pos x="35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12" y="25"/>
                  </a:lnTo>
                  <a:lnTo>
                    <a:pt x="12" y="34"/>
                  </a:lnTo>
                  <a:lnTo>
                    <a:pt x="35" y="34"/>
                  </a:lnTo>
                  <a:lnTo>
                    <a:pt x="3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467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7" y="4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519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5" y="44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1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5" y="4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568" y="358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43" y="42"/>
                </a:cxn>
                <a:cxn ang="0">
                  <a:pos x="32" y="42"/>
                </a:cxn>
                <a:cxn ang="0">
                  <a:pos x="28" y="35"/>
                </a:cxn>
                <a:cxn ang="0">
                  <a:pos x="13" y="35"/>
                </a:cxn>
                <a:cxn ang="0">
                  <a:pos x="11" y="42"/>
                </a:cxn>
                <a:cxn ang="0">
                  <a:pos x="0" y="4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7"/>
                </a:cxn>
                <a:cxn ang="0">
                  <a:pos x="27" y="27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6" y="27"/>
                </a:cxn>
              </a:cxnLst>
              <a:rect l="0" t="0" r="r" b="b"/>
              <a:pathLst>
                <a:path w="43" h="42">
                  <a:moveTo>
                    <a:pt x="15" y="0"/>
                  </a:moveTo>
                  <a:lnTo>
                    <a:pt x="27" y="0"/>
                  </a:lnTo>
                  <a:lnTo>
                    <a:pt x="43" y="42"/>
                  </a:lnTo>
                  <a:lnTo>
                    <a:pt x="32" y="42"/>
                  </a:lnTo>
                  <a:lnTo>
                    <a:pt x="28" y="35"/>
                  </a:lnTo>
                  <a:lnTo>
                    <a:pt x="13" y="35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27"/>
                  </a:moveTo>
                  <a:lnTo>
                    <a:pt x="27" y="2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5336" y="331"/>
              <a:ext cx="27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05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44451"/>
            <a:ext cx="7761287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2055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908051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</a:t>
            </a:r>
          </a:p>
          <a:p>
            <a:pPr lvl="1"/>
            <a:r>
              <a:rPr lang="de-AT" smtClean="0"/>
              <a:t>Text</a:t>
            </a:r>
          </a:p>
          <a:p>
            <a:pPr lvl="2"/>
            <a:r>
              <a:rPr lang="de-AT" smtClean="0"/>
              <a:t>Text</a:t>
            </a:r>
          </a:p>
          <a:p>
            <a:pPr lvl="3"/>
            <a:r>
              <a:rPr lang="de-AT" smtClean="0"/>
              <a:t>Text</a:t>
            </a:r>
          </a:p>
          <a:p>
            <a:pPr lvl="4"/>
            <a:r>
              <a:rPr lang="de-AT" smtClean="0"/>
              <a:t>Text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AT"/>
              <a:t>Artem Amirkhanov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ABF8F2-15BD-4AFD-BA0C-E4E245AB13F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6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6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7219"/>
            <a:ext cx="8424862" cy="1871663"/>
          </a:xfrm>
        </p:spPr>
        <p:txBody>
          <a:bodyPr/>
          <a:lstStyle/>
          <a:p>
            <a:pPr eaLnBrk="1" hangingPunct="1"/>
            <a:r>
              <a:rPr lang="en-US" dirty="0" smtClean="0"/>
              <a:t>Projection-Based Metal-Artifact Reduction for Industrial 3D X-ray Computed Tomography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84217" y="2602650"/>
            <a:ext cx="77041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/>
              <a:t>Artem Amirkhanov </a:t>
            </a:r>
            <a:r>
              <a:rPr lang="en-US" sz="3000" baseline="30000" dirty="0"/>
              <a:t>1,2</a:t>
            </a:r>
          </a:p>
          <a:p>
            <a:pPr algn="ctr"/>
            <a:r>
              <a:rPr lang="en-US" sz="3000" dirty="0"/>
              <a:t>Michael Reiter </a:t>
            </a:r>
            <a:r>
              <a:rPr lang="en-US" sz="3000" baseline="30000" dirty="0" smtClean="0"/>
              <a:t>2</a:t>
            </a:r>
            <a:endParaRPr lang="en-US" sz="3000" dirty="0"/>
          </a:p>
          <a:p>
            <a:pPr algn="ctr"/>
            <a:r>
              <a:rPr lang="en-US" sz="3000" dirty="0" smtClean="0"/>
              <a:t>Johann Kastner</a:t>
            </a:r>
            <a:r>
              <a:rPr lang="en-US" sz="3000" baseline="30000" dirty="0" smtClean="0"/>
              <a:t> 2</a:t>
            </a:r>
            <a:endParaRPr lang="en-US" sz="3000" dirty="0" smtClean="0"/>
          </a:p>
          <a:p>
            <a:pPr algn="ctr"/>
            <a:r>
              <a:rPr lang="en-US" sz="3000" dirty="0" smtClean="0"/>
              <a:t>Christoph </a:t>
            </a:r>
            <a:r>
              <a:rPr lang="en-US" sz="3000" dirty="0"/>
              <a:t>Heinzl </a:t>
            </a:r>
            <a:r>
              <a:rPr lang="en-US" sz="3000" baseline="30000" dirty="0"/>
              <a:t>2</a:t>
            </a:r>
          </a:p>
          <a:p>
            <a:pPr algn="ctr"/>
            <a:r>
              <a:rPr lang="en-US" sz="3000" dirty="0"/>
              <a:t>M. Eduard Gröller </a:t>
            </a:r>
            <a:r>
              <a:rPr lang="en-US" sz="3000" baseline="30000" dirty="0"/>
              <a:t>1</a:t>
            </a:r>
            <a:endParaRPr lang="ru-RU" sz="3000" baseline="300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5434016"/>
            <a:ext cx="4176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aseline="30000" dirty="0">
                <a:solidFill>
                  <a:schemeClr val="bg2"/>
                </a:solidFill>
              </a:rPr>
              <a:t>1</a:t>
            </a:r>
            <a:r>
              <a:rPr lang="en-US" sz="2000" dirty="0">
                <a:solidFill>
                  <a:schemeClr val="bg2"/>
                </a:solidFill>
              </a:rPr>
              <a:t> Institute of Computer Graphics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and Algorithms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</a:rPr>
              <a:t>Vienna University of Technology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27538" y="5434016"/>
            <a:ext cx="4176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aseline="30000" dirty="0">
                <a:solidFill>
                  <a:schemeClr val="bg2"/>
                </a:solidFill>
              </a:rPr>
              <a:t>2 </a:t>
            </a:r>
            <a:r>
              <a:rPr lang="en-US" sz="2000" dirty="0">
                <a:solidFill>
                  <a:schemeClr val="bg2"/>
                </a:solidFill>
              </a:rPr>
              <a:t>Upper Austrian University of Applied Sciences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</a:rPr>
              <a:t>Wels Campus, Austria</a:t>
            </a:r>
          </a:p>
        </p:txBody>
      </p:sp>
      <p:pic>
        <p:nvPicPr>
          <p:cNvPr id="4102" name="Picture 6" descr="K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076" y="4219317"/>
            <a:ext cx="1033750" cy="10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FH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4" y="4330164"/>
            <a:ext cx="1440533" cy="10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TU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818" y="3971158"/>
            <a:ext cx="1399482" cy="180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458492" y="90872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58772" y="177281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Initial 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06643" y="177351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58492" y="2636912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06363" y="2637606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8492" y="3501008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6363" y="3501702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8492" y="4365104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 Interpolated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6363" y="4365798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58772" y="609329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Volume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06643" y="609399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224" y="1107835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3002" y="663079"/>
            <a:ext cx="13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de-AT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224" y="6300429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4236" y="5877272"/>
            <a:ext cx="13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  <a:endParaRPr lang="de-AT" sz="2400" dirty="0"/>
          </a:p>
        </p:txBody>
      </p:sp>
      <p:sp>
        <p:nvSpPr>
          <p:cNvPr id="72" name="Flowchart: Process 71"/>
          <p:cNvSpPr/>
          <p:nvPr/>
        </p:nvSpPr>
        <p:spPr>
          <a:xfrm>
            <a:off x="2148218" y="141280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148218" y="227687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 Separation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148218" y="314099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2148218" y="4005064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Interpolation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2148218" y="573328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Fusion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1671" y="1412800"/>
            <a:ext cx="21234" cy="4320480"/>
          </a:xfrm>
          <a:prstGeom prst="straightConnector1">
            <a:avLst/>
          </a:prstGeom>
          <a:ln w="184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947425" y="3342210"/>
            <a:ext cx="25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Workflow</a:t>
            </a:r>
            <a:endParaRPr lang="de-AT" sz="2400" dirty="0"/>
          </a:p>
        </p:txBody>
      </p:sp>
      <p:sp>
        <p:nvSpPr>
          <p:cNvPr id="98" name="Rectangle 97"/>
          <p:cNvSpPr/>
          <p:nvPr/>
        </p:nvSpPr>
        <p:spPr>
          <a:xfrm>
            <a:off x="2458493" y="522920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06364" y="522989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2148219" y="486916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6364" y="90941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grpSp>
        <p:nvGrpSpPr>
          <p:cNvPr id="2" name="Group 204"/>
          <p:cNvGrpSpPr/>
          <p:nvPr/>
        </p:nvGrpSpPr>
        <p:grpSpPr>
          <a:xfrm>
            <a:off x="5668495" y="1305047"/>
            <a:ext cx="955000" cy="945864"/>
            <a:chOff x="5838502" y="1907470"/>
            <a:chExt cx="1116118" cy="1105441"/>
          </a:xfr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Rectangle 3"/>
            <p:cNvSpPr/>
            <p:nvPr/>
          </p:nvSpPr>
          <p:spPr>
            <a:xfrm>
              <a:off x="6148535" y="190747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47644" y="200302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49206" y="2108818"/>
              <a:ext cx="806085" cy="805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838502" y="2206911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</p:grpSp>
      <p:grpSp>
        <p:nvGrpSpPr>
          <p:cNvPr id="3" name="Group 223"/>
          <p:cNvGrpSpPr/>
          <p:nvPr/>
        </p:nvGrpSpPr>
        <p:grpSpPr>
          <a:xfrm>
            <a:off x="7626739" y="1283383"/>
            <a:ext cx="953359" cy="967529"/>
            <a:chOff x="7793428" y="1869449"/>
            <a:chExt cx="1114200" cy="1130761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Freeform 214"/>
            <p:cNvSpPr/>
            <p:nvPr/>
          </p:nvSpPr>
          <p:spPr>
            <a:xfrm>
              <a:off x="7804150" y="1879600"/>
              <a:ext cx="1101725" cy="1111250"/>
            </a:xfrm>
            <a:custGeom>
              <a:avLst/>
              <a:gdLst>
                <a:gd name="connsiteX0" fmla="*/ 0 w 1101725"/>
                <a:gd name="connsiteY0" fmla="*/ 317500 h 1111250"/>
                <a:gd name="connsiteX1" fmla="*/ 304800 w 1101725"/>
                <a:gd name="connsiteY1" fmla="*/ 0 h 1111250"/>
                <a:gd name="connsiteX2" fmla="*/ 1095375 w 1101725"/>
                <a:gd name="connsiteY2" fmla="*/ 3175 h 1111250"/>
                <a:gd name="connsiteX3" fmla="*/ 1101725 w 1101725"/>
                <a:gd name="connsiteY3" fmla="*/ 793750 h 1111250"/>
                <a:gd name="connsiteX4" fmla="*/ 790575 w 1101725"/>
                <a:gd name="connsiteY4" fmla="*/ 1111250 h 1111250"/>
                <a:gd name="connsiteX5" fmla="*/ 787400 w 1101725"/>
                <a:gd name="connsiteY5" fmla="*/ 311150 h 1111250"/>
                <a:gd name="connsiteX6" fmla="*/ 0 w 1101725"/>
                <a:gd name="connsiteY6" fmla="*/ 31750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725" h="1111250">
                  <a:moveTo>
                    <a:pt x="0" y="317500"/>
                  </a:moveTo>
                  <a:lnTo>
                    <a:pt x="304800" y="0"/>
                  </a:lnTo>
                  <a:lnTo>
                    <a:pt x="1095375" y="3175"/>
                  </a:lnTo>
                  <a:cubicBezTo>
                    <a:pt x="1097492" y="266700"/>
                    <a:pt x="1099608" y="530225"/>
                    <a:pt x="1101725" y="793750"/>
                  </a:cubicBezTo>
                  <a:lnTo>
                    <a:pt x="790575" y="1111250"/>
                  </a:lnTo>
                  <a:cubicBezTo>
                    <a:pt x="789517" y="844550"/>
                    <a:pt x="788458" y="577850"/>
                    <a:pt x="787400" y="311150"/>
                  </a:cubicBez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794253" y="2201156"/>
              <a:ext cx="799143" cy="799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7786412" y="188835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8582388" y="188900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8587384" y="2681142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8591912" y="203835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8591912" y="2199198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8591912" y="2360039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8591912" y="2520880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8431071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8271920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8104122" y="188543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7963220" y="1876465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803775" y="2353023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803775" y="2513864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805739" y="2674705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803775" y="2835547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7579746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>
              <a:off x="7740587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>
              <a:off x="7901428" y="2598065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>
              <a:off x="8062269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905396" y="2096118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006954" y="1990320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>
              <a:off x="8304947" y="2491224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8406506" y="2385688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5" idx="1"/>
              <a:endCxn id="215" idx="2"/>
            </p:cNvCxnSpPr>
            <p:nvPr/>
          </p:nvCxnSpPr>
          <p:spPr>
            <a:xfrm>
              <a:off x="8108950" y="1879600"/>
              <a:ext cx="790575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5" idx="3"/>
              <a:endCxn id="215" idx="2"/>
            </p:cNvCxnSpPr>
            <p:nvPr/>
          </p:nvCxnSpPr>
          <p:spPr>
            <a:xfrm flipH="1" flipV="1">
              <a:off x="8899525" y="1882775"/>
              <a:ext cx="6350" cy="7905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254"/>
          <p:cNvSpPr/>
          <p:nvPr/>
        </p:nvSpPr>
        <p:spPr>
          <a:xfrm>
            <a:off x="5408590" y="1665284"/>
            <a:ext cx="1474810" cy="382989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7372359" y="1655574"/>
            <a:ext cx="1462110" cy="392700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3D Volume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oup 88"/>
          <p:cNvGrpSpPr/>
          <p:nvPr/>
        </p:nvGrpSpPr>
        <p:grpSpPr>
          <a:xfrm>
            <a:off x="5540997" y="3255467"/>
            <a:ext cx="1209996" cy="1233087"/>
            <a:chOff x="5432104" y="3018359"/>
            <a:chExt cx="1953612" cy="1990893"/>
          </a:xfrm>
        </p:grpSpPr>
        <p:sp>
          <p:nvSpPr>
            <p:cNvPr id="76" name="Rectangle 75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6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Rectangle 82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6" name="Curved Connector 135"/>
          <p:cNvCxnSpPr/>
          <p:nvPr/>
        </p:nvCxnSpPr>
        <p:spPr>
          <a:xfrm rot="5400000" flipH="1" flipV="1">
            <a:off x="7361151" y="2099171"/>
            <a:ext cx="12701" cy="1952280"/>
          </a:xfrm>
          <a:prstGeom prst="curvedConnector3">
            <a:avLst>
              <a:gd name="adj1" fmla="val 1799843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35"/>
          <p:cNvGrpSpPr/>
          <p:nvPr/>
        </p:nvGrpSpPr>
        <p:grpSpPr>
          <a:xfrm>
            <a:off x="7672884" y="5159039"/>
            <a:ext cx="861060" cy="1051560"/>
            <a:chOff x="7793468" y="5159039"/>
            <a:chExt cx="861060" cy="1051560"/>
          </a:xfrm>
        </p:grpSpPr>
        <p:sp>
          <p:nvSpPr>
            <p:cNvPr id="181" name="Can 18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an 190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9"/>
          <p:cNvGrpSpPr/>
          <p:nvPr/>
        </p:nvGrpSpPr>
        <p:grpSpPr>
          <a:xfrm>
            <a:off x="7510862" y="3263900"/>
            <a:ext cx="1185104" cy="1193800"/>
            <a:chOff x="7606723" y="3263900"/>
            <a:chExt cx="1185104" cy="1193800"/>
          </a:xfrm>
        </p:grpSpPr>
        <p:grpSp>
          <p:nvGrpSpPr>
            <p:cNvPr id="9" name="Group 90"/>
            <p:cNvGrpSpPr/>
            <p:nvPr/>
          </p:nvGrpSpPr>
          <p:grpSpPr>
            <a:xfrm>
              <a:off x="7606723" y="3263900"/>
              <a:ext cx="1185104" cy="1193800"/>
              <a:chOff x="7793428" y="1879600"/>
              <a:chExt cx="1112447" cy="1120610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Freeform 91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92" idx="1"/>
                <a:endCxn id="92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92" idx="3"/>
                <a:endCxn id="92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Oval 128"/>
            <p:cNvSpPr/>
            <p:nvPr/>
          </p:nvSpPr>
          <p:spPr>
            <a:xfrm>
              <a:off x="7923473" y="3302762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156681" y="3441576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620000" y="3267075"/>
              <a:ext cx="1152525" cy="336550"/>
            </a:xfrm>
            <a:custGeom>
              <a:avLst/>
              <a:gdLst>
                <a:gd name="connsiteX0" fmla="*/ 82550 w 1152525"/>
                <a:gd name="connsiteY0" fmla="*/ 250825 h 336550"/>
                <a:gd name="connsiteX1" fmla="*/ 82550 w 1152525"/>
                <a:gd name="connsiteY1" fmla="*/ 250825 h 336550"/>
                <a:gd name="connsiteX2" fmla="*/ 1069975 w 1152525"/>
                <a:gd name="connsiteY2" fmla="*/ 92075 h 336550"/>
                <a:gd name="connsiteX3" fmla="*/ 1152525 w 1152525"/>
                <a:gd name="connsiteY3" fmla="*/ 6350 h 336550"/>
                <a:gd name="connsiteX4" fmla="*/ 981075 w 1152525"/>
                <a:gd name="connsiteY4" fmla="*/ 0 h 336550"/>
                <a:gd name="connsiteX5" fmla="*/ 149225 w 1152525"/>
                <a:gd name="connsiteY5" fmla="*/ 333375 h 336550"/>
                <a:gd name="connsiteX6" fmla="*/ 0 w 1152525"/>
                <a:gd name="connsiteY6" fmla="*/ 336550 h 336550"/>
                <a:gd name="connsiteX7" fmla="*/ 82550 w 1152525"/>
                <a:gd name="connsiteY7" fmla="*/ 250825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5" h="336550">
                  <a:moveTo>
                    <a:pt x="82550" y="250825"/>
                  </a:moveTo>
                  <a:lnTo>
                    <a:pt x="82550" y="250825"/>
                  </a:lnTo>
                  <a:lnTo>
                    <a:pt x="1069975" y="92075"/>
                  </a:lnTo>
                  <a:lnTo>
                    <a:pt x="1152525" y="6350"/>
                  </a:lnTo>
                  <a:lnTo>
                    <a:pt x="981075" y="0"/>
                  </a:lnTo>
                  <a:lnTo>
                    <a:pt x="149225" y="333375"/>
                  </a:lnTo>
                  <a:lnTo>
                    <a:pt x="0" y="336550"/>
                  </a:lnTo>
                  <a:lnTo>
                    <a:pt x="82550" y="2508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56895" y="3491550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484284" y="3302762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07300" y="3603625"/>
              <a:ext cx="161925" cy="850900"/>
            </a:xfrm>
            <a:custGeom>
              <a:avLst/>
              <a:gdLst>
                <a:gd name="connsiteX0" fmla="*/ 152400 w 161925"/>
                <a:gd name="connsiteY0" fmla="*/ 6350 h 850900"/>
                <a:gd name="connsiteX1" fmla="*/ 161925 w 161925"/>
                <a:gd name="connsiteY1" fmla="*/ 847725 h 850900"/>
                <a:gd name="connsiteX2" fmla="*/ 0 w 161925"/>
                <a:gd name="connsiteY2" fmla="*/ 850900 h 850900"/>
                <a:gd name="connsiteX3" fmla="*/ 3175 w 161925"/>
                <a:gd name="connsiteY3" fmla="*/ 0 h 850900"/>
                <a:gd name="connsiteX4" fmla="*/ 152400 w 161925"/>
                <a:gd name="connsiteY4" fmla="*/ 635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850900">
                  <a:moveTo>
                    <a:pt x="152400" y="6350"/>
                  </a:moveTo>
                  <a:lnTo>
                    <a:pt x="161925" y="847725"/>
                  </a:lnTo>
                  <a:lnTo>
                    <a:pt x="0" y="850900"/>
                  </a:lnTo>
                  <a:cubicBezTo>
                    <a:pt x="1058" y="567267"/>
                    <a:pt x="2117" y="283633"/>
                    <a:pt x="3175" y="0"/>
                  </a:cubicBezTo>
                  <a:lnTo>
                    <a:pt x="152400" y="635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686800" y="3270250"/>
              <a:ext cx="104775" cy="917575"/>
            </a:xfrm>
            <a:custGeom>
              <a:avLst/>
              <a:gdLst>
                <a:gd name="connsiteX0" fmla="*/ 0 w 104775"/>
                <a:gd name="connsiteY0" fmla="*/ 85725 h 917575"/>
                <a:gd name="connsiteX1" fmla="*/ 9525 w 104775"/>
                <a:gd name="connsiteY1" fmla="*/ 917575 h 917575"/>
                <a:gd name="connsiteX2" fmla="*/ 104775 w 104775"/>
                <a:gd name="connsiteY2" fmla="*/ 838200 h 917575"/>
                <a:gd name="connsiteX3" fmla="*/ 98425 w 104775"/>
                <a:gd name="connsiteY3" fmla="*/ 0 h 917575"/>
                <a:gd name="connsiteX4" fmla="*/ 0 w 104775"/>
                <a:gd name="connsiteY4" fmla="*/ 85725 h 9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917575">
                  <a:moveTo>
                    <a:pt x="0" y="85725"/>
                  </a:moveTo>
                  <a:lnTo>
                    <a:pt x="9525" y="917575"/>
                  </a:lnTo>
                  <a:lnTo>
                    <a:pt x="104775" y="838200"/>
                  </a:lnTo>
                  <a:cubicBezTo>
                    <a:pt x="102658" y="558800"/>
                    <a:pt x="100542" y="279400"/>
                    <a:pt x="98425" y="0"/>
                  </a:cubicBezTo>
                  <a:lnTo>
                    <a:pt x="0" y="857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1" name="Curved Connector 200"/>
          <p:cNvCxnSpPr/>
          <p:nvPr/>
        </p:nvCxnSpPr>
        <p:spPr>
          <a:xfrm flipH="1">
            <a:off x="8743432" y="3879852"/>
            <a:ext cx="137047" cy="1477309"/>
          </a:xfrm>
          <a:prstGeom prst="curvedConnector3">
            <a:avLst>
              <a:gd name="adj1" fmla="val -166804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01"/>
          <p:cNvGrpSpPr/>
          <p:nvPr/>
        </p:nvGrpSpPr>
        <p:grpSpPr>
          <a:xfrm>
            <a:off x="5540997" y="5147767"/>
            <a:ext cx="1209996" cy="1233087"/>
            <a:chOff x="5432104" y="3018359"/>
            <a:chExt cx="1953612" cy="1990893"/>
          </a:xfrm>
        </p:grpSpPr>
        <p:sp>
          <p:nvSpPr>
            <p:cNvPr id="203" name="Rectangle 202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12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9" name="Rectangle 208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1" name="Curved Connector 220"/>
          <p:cNvCxnSpPr/>
          <p:nvPr/>
        </p:nvCxnSpPr>
        <p:spPr>
          <a:xfrm rot="5400000">
            <a:off x="7320092" y="5487103"/>
            <a:ext cx="170253" cy="1769644"/>
          </a:xfrm>
          <a:prstGeom prst="curvedConnector3">
            <a:avLst>
              <a:gd name="adj1" fmla="val 23427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urved Connector 225"/>
          <p:cNvCxnSpPr/>
          <p:nvPr/>
        </p:nvCxnSpPr>
        <p:spPr>
          <a:xfrm rot="10800000" flipV="1">
            <a:off x="5517346" y="3959063"/>
            <a:ext cx="12700" cy="1892300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Up Arrow 230"/>
          <p:cNvSpPr/>
          <p:nvPr/>
        </p:nvSpPr>
        <p:spPr>
          <a:xfrm rot="16200000" flipV="1">
            <a:off x="1431206" y="2027612"/>
            <a:ext cx="360040" cy="71454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413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7" name="Rectangle 116"/>
          <p:cNvSpPr/>
          <p:nvPr/>
        </p:nvSpPr>
        <p:spPr>
          <a:xfrm>
            <a:off x="1187624" y="3068960"/>
            <a:ext cx="4032448" cy="3456384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0800000">
            <a:off x="1291299" y="-2619672"/>
            <a:ext cx="3816424" cy="4392488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11560" y="96430"/>
            <a:ext cx="4680520" cy="649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Workflow</a:t>
            </a:r>
          </a:p>
        </p:txBody>
      </p:sp>
      <p:sp>
        <p:nvSpPr>
          <p:cNvPr id="124" name="Freeform 123"/>
          <p:cNvSpPr/>
          <p:nvPr/>
        </p:nvSpPr>
        <p:spPr>
          <a:xfrm>
            <a:off x="5230906" y="2649071"/>
            <a:ext cx="3455894" cy="2393576"/>
          </a:xfrm>
          <a:custGeom>
            <a:avLst/>
            <a:gdLst>
              <a:gd name="connsiteX0" fmla="*/ 107576 w 3455894"/>
              <a:gd name="connsiteY0" fmla="*/ 215153 h 2393576"/>
              <a:gd name="connsiteX1" fmla="*/ 0 w 3455894"/>
              <a:gd name="connsiteY1" fmla="*/ 2393576 h 2393576"/>
              <a:gd name="connsiteX2" fmla="*/ 1801906 w 3455894"/>
              <a:gd name="connsiteY2" fmla="*/ 2111188 h 2393576"/>
              <a:gd name="connsiteX3" fmla="*/ 1788459 w 3455894"/>
              <a:gd name="connsiteY3" fmla="*/ 497541 h 2393576"/>
              <a:gd name="connsiteX4" fmla="*/ 3415553 w 3455894"/>
              <a:gd name="connsiteY4" fmla="*/ 457200 h 2393576"/>
              <a:gd name="connsiteX5" fmla="*/ 3455894 w 3455894"/>
              <a:gd name="connsiteY5" fmla="*/ 0 h 2393576"/>
              <a:gd name="connsiteX6" fmla="*/ 161365 w 3455894"/>
              <a:gd name="connsiteY6" fmla="*/ 53788 h 2393576"/>
              <a:gd name="connsiteX7" fmla="*/ 107576 w 3455894"/>
              <a:gd name="connsiteY7" fmla="*/ 215153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5894" h="2393576">
                <a:moveTo>
                  <a:pt x="107576" y="215153"/>
                </a:moveTo>
                <a:lnTo>
                  <a:pt x="0" y="2393576"/>
                </a:lnTo>
                <a:lnTo>
                  <a:pt x="1801906" y="2111188"/>
                </a:lnTo>
                <a:lnTo>
                  <a:pt x="1788459" y="497541"/>
                </a:lnTo>
                <a:lnTo>
                  <a:pt x="3415553" y="457200"/>
                </a:lnTo>
                <a:lnTo>
                  <a:pt x="3455894" y="0"/>
                </a:lnTo>
                <a:lnTo>
                  <a:pt x="161365" y="53788"/>
                </a:lnTo>
                <a:lnTo>
                  <a:pt x="107576" y="21515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930153" y="2636912"/>
            <a:ext cx="3200400" cy="3146612"/>
          </a:xfrm>
          <a:custGeom>
            <a:avLst/>
            <a:gdLst>
              <a:gd name="connsiteX0" fmla="*/ 3200400 w 3200400"/>
              <a:gd name="connsiteY0" fmla="*/ 3146612 h 3146612"/>
              <a:gd name="connsiteX1" fmla="*/ 2743200 w 3200400"/>
              <a:gd name="connsiteY1" fmla="*/ 3092824 h 3146612"/>
              <a:gd name="connsiteX2" fmla="*/ 2823882 w 3200400"/>
              <a:gd name="connsiteY2" fmla="*/ 1963271 h 3146612"/>
              <a:gd name="connsiteX3" fmla="*/ 1371600 w 3200400"/>
              <a:gd name="connsiteY3" fmla="*/ 1936377 h 3146612"/>
              <a:gd name="connsiteX4" fmla="*/ 1425388 w 3200400"/>
              <a:gd name="connsiteY4" fmla="*/ 551330 h 3146612"/>
              <a:gd name="connsiteX5" fmla="*/ 0 w 3200400"/>
              <a:gd name="connsiteY5" fmla="*/ 510989 h 3146612"/>
              <a:gd name="connsiteX6" fmla="*/ 13447 w 3200400"/>
              <a:gd name="connsiteY6" fmla="*/ 26894 h 3146612"/>
              <a:gd name="connsiteX7" fmla="*/ 3200400 w 3200400"/>
              <a:gd name="connsiteY7" fmla="*/ 0 h 3146612"/>
              <a:gd name="connsiteX8" fmla="*/ 3200400 w 3200400"/>
              <a:gd name="connsiteY8" fmla="*/ 3146612 h 31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3146612">
                <a:moveTo>
                  <a:pt x="3200400" y="3146612"/>
                </a:moveTo>
                <a:lnTo>
                  <a:pt x="2743200" y="3092824"/>
                </a:lnTo>
                <a:lnTo>
                  <a:pt x="2823882" y="1963271"/>
                </a:lnTo>
                <a:lnTo>
                  <a:pt x="1371600" y="1936377"/>
                </a:lnTo>
                <a:lnTo>
                  <a:pt x="1425388" y="551330"/>
                </a:lnTo>
                <a:lnTo>
                  <a:pt x="0" y="510989"/>
                </a:lnTo>
                <a:lnTo>
                  <a:pt x="13447" y="26894"/>
                </a:lnTo>
                <a:lnTo>
                  <a:pt x="3200400" y="0"/>
                </a:lnTo>
                <a:lnTo>
                  <a:pt x="3200400" y="3146612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Amirkhanov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0663" y="6506989"/>
            <a:ext cx="1079500" cy="306387"/>
          </a:xfrm>
          <a:noFill/>
        </p:spPr>
        <p:txBody>
          <a:bodyPr/>
          <a:lstStyle/>
          <a:p>
            <a:fld id="{DC993912-84E9-4DA0-A64D-01C31C233B15}" type="slidenum">
              <a:rPr lang="de-AT" smtClean="0">
                <a:latin typeface="Arial" charset="0"/>
              </a:rPr>
              <a:pPr/>
              <a:t>9</a:t>
            </a:fld>
            <a:endParaRPr lang="de-AT" smtClean="0">
              <a:latin typeface="Arial" charset="0"/>
            </a:endParaRPr>
          </a:p>
        </p:txBody>
      </p:sp>
      <p:cxnSp>
        <p:nvCxnSpPr>
          <p:cNvPr id="235" name="Straight Connector 234"/>
          <p:cNvCxnSpPr/>
          <p:nvPr/>
        </p:nvCxnSpPr>
        <p:spPr>
          <a:xfrm>
            <a:off x="7161414" y="779290"/>
            <a:ext cx="39486" cy="58120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532 L -0.0007 0.1303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6358E-6 L 2.77778E-6 0.1260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00052 0.1259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/>
      <p:bldP spid="117" grpId="1" animBg="1"/>
      <p:bldP spid="118" grpId="1" animBg="1"/>
      <p:bldP spid="124" grpId="0" animBg="1"/>
      <p:bldP spid="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20116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Forward Projection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9066" y="764704"/>
            <a:ext cx="90249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 as follows:</a:t>
            </a:r>
          </a:p>
          <a:p>
            <a:pPr marL="900113" marR="0" lvl="1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90000"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Project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every metal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voxel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every projection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107504" y="2492896"/>
            <a:ext cx="7976354" cy="3949427"/>
            <a:chOff x="469447" y="1556792"/>
            <a:chExt cx="8031124" cy="3976546"/>
          </a:xfrm>
        </p:grpSpPr>
        <p:grpSp>
          <p:nvGrpSpPr>
            <p:cNvPr id="3" name="Group 24"/>
            <p:cNvGrpSpPr/>
            <p:nvPr/>
          </p:nvGrpSpPr>
          <p:grpSpPr>
            <a:xfrm>
              <a:off x="469447" y="1556792"/>
              <a:ext cx="8031124" cy="3976546"/>
              <a:chOff x="469447" y="1556792"/>
              <a:chExt cx="8031124" cy="3976546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2892" y="3170586"/>
                <a:ext cx="1175322" cy="1175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393700" sx="102000" sy="102000" algn="ctr" rotWithShape="0">
                  <a:prstClr val="black">
                    <a:alpha val="88000"/>
                  </a:prstClr>
                </a:outerShdw>
              </a:effectLst>
            </p:spPr>
          </p:pic>
          <p:grpSp>
            <p:nvGrpSpPr>
              <p:cNvPr id="4" name="Group 45"/>
              <p:cNvGrpSpPr>
                <a:grpSpLocks noChangeAspect="1"/>
              </p:cNvGrpSpPr>
              <p:nvPr/>
            </p:nvGrpSpPr>
            <p:grpSpPr bwMode="auto">
              <a:xfrm>
                <a:off x="469447" y="1556792"/>
                <a:ext cx="8031124" cy="3976546"/>
                <a:chOff x="1032662" y="590554"/>
                <a:chExt cx="6146353" cy="3043242"/>
              </a:xfrm>
            </p:grpSpPr>
            <p:pic>
              <p:nvPicPr>
                <p:cNvPr id="24" name="Picture 3" descr="G:\circularcb_g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1701805" y="1012059"/>
                  <a:ext cx="5380349" cy="227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317500" sx="102000" sy="102000" algn="ctr" rotWithShape="0">
                    <a:prstClr val="black">
                      <a:alpha val="62000"/>
                    </a:prstClr>
                  </a:outerShdw>
                </a:effectLst>
              </p:spPr>
            </p:pic>
            <p:sp>
              <p:nvSpPr>
                <p:cNvPr id="2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1032662" y="1417167"/>
                  <a:ext cx="1385465" cy="342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X-ray source</a:t>
                  </a:r>
                  <a:endParaRPr lang="de-AT" dirty="0"/>
                </a:p>
              </p:txBody>
            </p:sp>
            <p:sp>
              <p:nvSpPr>
                <p:cNvPr id="26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731918" y="1141630"/>
                  <a:ext cx="1123608" cy="342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Specimen</a:t>
                  </a:r>
                  <a:endParaRPr lang="de-AT" dirty="0"/>
                </a:p>
              </p:txBody>
            </p:sp>
            <p:sp>
              <p:nvSpPr>
                <p:cNvPr id="27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6055407" y="590554"/>
                  <a:ext cx="1123608" cy="342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smtClean="0"/>
                    <a:t>Projection</a:t>
                  </a:r>
                  <a:endParaRPr lang="de-AT" dirty="0"/>
                </a:p>
              </p:txBody>
            </p:sp>
            <p:sp>
              <p:nvSpPr>
                <p:cNvPr id="2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940027" y="3291009"/>
                  <a:ext cx="1325952" cy="342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Rotary plate</a:t>
                  </a:r>
                  <a:endParaRPr lang="de-AT" dirty="0"/>
                </a:p>
              </p:txBody>
            </p:sp>
          </p:grpSp>
        </p:grpSp>
        <p:grpSp>
          <p:nvGrpSpPr>
            <p:cNvPr id="5" name="Group 269"/>
            <p:cNvGrpSpPr/>
            <p:nvPr/>
          </p:nvGrpSpPr>
          <p:grpSpPr>
            <a:xfrm>
              <a:off x="7524793" y="3066354"/>
              <a:ext cx="421902" cy="1079331"/>
              <a:chOff x="6691222" y="5347828"/>
              <a:chExt cx="1096940" cy="1103913"/>
            </a:xfrm>
            <a:scene3d>
              <a:camera prst="isometricLeftDown">
                <a:rot lat="3000000" lon="2700000" rev="0"/>
              </a:camera>
              <a:lightRig rig="threePt" dir="t"/>
            </a:scene3d>
          </p:grpSpPr>
          <p:sp>
            <p:nvSpPr>
              <p:cNvPr id="18" name="Rectangle 17"/>
              <p:cNvSpPr/>
              <p:nvPr/>
            </p:nvSpPr>
            <p:spPr>
              <a:xfrm>
                <a:off x="6691222" y="5353158"/>
                <a:ext cx="1096940" cy="109642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52332" y="5349029"/>
                <a:ext cx="348425" cy="109642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815365" y="5355318"/>
                <a:ext cx="89182" cy="1096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38168" y="5347828"/>
                <a:ext cx="89182" cy="1096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 flipH="1">
            <a:off x="7192956" y="3950300"/>
            <a:ext cx="45719" cy="10081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LeftDown">
              <a:rot lat="30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97076" y="4111596"/>
            <a:ext cx="55243" cy="9968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LeftDown">
              <a:rot lat="30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35"/>
          <p:cNvGrpSpPr/>
          <p:nvPr/>
        </p:nvGrpSpPr>
        <p:grpSpPr>
          <a:xfrm rot="19020132">
            <a:off x="4428987" y="4347515"/>
            <a:ext cx="433667" cy="529611"/>
            <a:chOff x="7793468" y="5159039"/>
            <a:chExt cx="861060" cy="1051560"/>
          </a:xfrm>
        </p:grpSpPr>
        <p:sp>
          <p:nvSpPr>
            <p:cNvPr id="31" name="Can 3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778001" y="2809891"/>
            <a:ext cx="3658096" cy="3679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0" name="Freeform 289"/>
          <p:cNvSpPr/>
          <p:nvPr/>
        </p:nvSpPr>
        <p:spPr>
          <a:xfrm>
            <a:off x="2286004" y="3356992"/>
            <a:ext cx="2631235" cy="2611437"/>
          </a:xfrm>
          <a:custGeom>
            <a:avLst/>
            <a:gdLst>
              <a:gd name="connsiteX0" fmla="*/ 9525 w 1657350"/>
              <a:gd name="connsiteY0" fmla="*/ 0 h 1647825"/>
              <a:gd name="connsiteX1" fmla="*/ 0 w 1657350"/>
              <a:gd name="connsiteY1" fmla="*/ 1647825 h 1647825"/>
              <a:gd name="connsiteX2" fmla="*/ 1657350 w 1657350"/>
              <a:gd name="connsiteY2" fmla="*/ 1647825 h 1647825"/>
              <a:gd name="connsiteX3" fmla="*/ 1657350 w 1657350"/>
              <a:gd name="connsiteY3" fmla="*/ 0 h 1647825"/>
              <a:gd name="connsiteX4" fmla="*/ 9525 w 1657350"/>
              <a:gd name="connsiteY4" fmla="*/ 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47825">
                <a:moveTo>
                  <a:pt x="9525" y="0"/>
                </a:moveTo>
                <a:lnTo>
                  <a:pt x="0" y="1647825"/>
                </a:lnTo>
                <a:lnTo>
                  <a:pt x="1657350" y="1647825"/>
                </a:lnTo>
                <a:lnTo>
                  <a:pt x="1657350" y="0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000"/>
          </a:p>
        </p:txBody>
      </p:sp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20116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11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Forward Projection</a:t>
            </a:r>
          </a:p>
        </p:txBody>
      </p:sp>
      <p:grpSp>
        <p:nvGrpSpPr>
          <p:cNvPr id="2" name="Group 237"/>
          <p:cNvGrpSpPr/>
          <p:nvPr/>
        </p:nvGrpSpPr>
        <p:grpSpPr>
          <a:xfrm>
            <a:off x="1757333" y="2813126"/>
            <a:ext cx="3683893" cy="3663073"/>
            <a:chOff x="3264396" y="4293096"/>
            <a:chExt cx="2027684" cy="2016224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3268216" y="4293096"/>
              <a:ext cx="202386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275856" y="4581128"/>
              <a:ext cx="201622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264396" y="4869160"/>
              <a:ext cx="202768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75856" y="5157192"/>
              <a:ext cx="201622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275856" y="5445224"/>
              <a:ext cx="201622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3275856" y="5733256"/>
              <a:ext cx="201622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3264396" y="6021288"/>
              <a:ext cx="201622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3264396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3552428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3840460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V="1">
              <a:off x="4139952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4416524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V="1">
              <a:off x="4704556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5004048" y="4293096"/>
              <a:ext cx="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5280620" y="4293096"/>
              <a:ext cx="11460" cy="20162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3268216" y="6309320"/>
              <a:ext cx="2012404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4"/>
          <p:cNvGrpSpPr/>
          <p:nvPr/>
        </p:nvGrpSpPr>
        <p:grpSpPr>
          <a:xfrm>
            <a:off x="539552" y="2248152"/>
            <a:ext cx="2080637" cy="792833"/>
            <a:chOff x="1195219" y="3861048"/>
            <a:chExt cx="2080637" cy="792833"/>
          </a:xfrm>
        </p:grpSpPr>
        <p:sp>
          <p:nvSpPr>
            <p:cNvPr id="256" name="TextBox 255"/>
            <p:cNvSpPr txBox="1"/>
            <p:nvPr/>
          </p:nvSpPr>
          <p:spPr>
            <a:xfrm>
              <a:off x="1195219" y="3861048"/>
              <a:ext cx="1326004" cy="400110"/>
            </a:xfrm>
            <a:prstGeom prst="rect">
              <a:avLst/>
            </a:prstGeom>
            <a:noFill/>
            <a:ln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Projection</a:t>
              </a:r>
              <a:endParaRPr lang="de-AT" sz="2000" dirty="0"/>
            </a:p>
          </p:txBody>
        </p:sp>
        <p:cxnSp>
          <p:nvCxnSpPr>
            <p:cNvPr id="257" name="Straight Arrow Connector 256"/>
            <p:cNvCxnSpPr>
              <a:stCxn id="256" idx="2"/>
            </p:cNvCxnSpPr>
            <p:nvPr/>
          </p:nvCxnSpPr>
          <p:spPr>
            <a:xfrm>
              <a:off x="1858221" y="4261158"/>
              <a:ext cx="1417635" cy="3927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57"/>
          <p:cNvGrpSpPr/>
          <p:nvPr/>
        </p:nvGrpSpPr>
        <p:grpSpPr>
          <a:xfrm>
            <a:off x="2864196" y="3698104"/>
            <a:ext cx="1657004" cy="1662040"/>
            <a:chOff x="3676996" y="4653880"/>
            <a:chExt cx="1291475" cy="1295400"/>
          </a:xfrm>
        </p:grpSpPr>
        <p:grpSp>
          <p:nvGrpSpPr>
            <p:cNvPr id="5" name="Group 34"/>
            <p:cNvGrpSpPr/>
            <p:nvPr/>
          </p:nvGrpSpPr>
          <p:grpSpPr>
            <a:xfrm>
              <a:off x="3676996" y="4653880"/>
              <a:ext cx="1291475" cy="1295400"/>
              <a:chOff x="3282950" y="4565650"/>
              <a:chExt cx="2089150" cy="2095500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flipH="1">
                <a:off x="4108450" y="4565650"/>
                <a:ext cx="95250" cy="1130300"/>
              </a:xfrm>
              <a:prstGeom prst="line">
                <a:avLst/>
              </a:prstGeom>
              <a:ln w="57150"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3282950" y="5695950"/>
                <a:ext cx="825500" cy="397346"/>
              </a:xfrm>
              <a:prstGeom prst="line">
                <a:avLst/>
              </a:prstGeom>
              <a:ln w="57150"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4108450" y="5695950"/>
                <a:ext cx="1001713" cy="397346"/>
              </a:xfrm>
              <a:prstGeom prst="line">
                <a:avLst/>
              </a:prstGeom>
              <a:ln w="57150"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3333750" y="4775200"/>
                <a:ext cx="1327150" cy="43180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4451350" y="5207000"/>
                <a:ext cx="209550" cy="145415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H="1" flipV="1">
                <a:off x="3282950" y="6093296"/>
                <a:ext cx="1168400" cy="56785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3282950" y="4775200"/>
                <a:ext cx="50800" cy="131809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4660900" y="4864100"/>
                <a:ext cx="711200" cy="34290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V="1">
                <a:off x="4451350" y="6093296"/>
                <a:ext cx="658813" cy="56785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V="1">
                <a:off x="5110163" y="4864100"/>
                <a:ext cx="261937" cy="122919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H="1" flipV="1">
                <a:off x="4203700" y="4565650"/>
                <a:ext cx="1168400" cy="29845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>
                <a:off x="3333750" y="4565650"/>
                <a:ext cx="869950" cy="20955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0" name="Oval 259"/>
            <p:cNvSpPr/>
            <p:nvPr/>
          </p:nvSpPr>
          <p:spPr>
            <a:xfrm>
              <a:off x="4227137" y="5208595"/>
              <a:ext cx="144016" cy="144016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/>
            </a:p>
          </p:txBody>
        </p:sp>
      </p:grpSp>
      <p:grpSp>
        <p:nvGrpSpPr>
          <p:cNvPr id="6" name="Group 272"/>
          <p:cNvGrpSpPr/>
          <p:nvPr/>
        </p:nvGrpSpPr>
        <p:grpSpPr>
          <a:xfrm>
            <a:off x="4140200" y="2765583"/>
            <a:ext cx="4151032" cy="1742919"/>
            <a:chOff x="267499" y="3861048"/>
            <a:chExt cx="4151032" cy="1742919"/>
          </a:xfrm>
        </p:grpSpPr>
        <p:sp>
          <p:nvSpPr>
            <p:cNvPr id="274" name="TextBox 273"/>
            <p:cNvSpPr txBox="1"/>
            <p:nvPr/>
          </p:nvSpPr>
          <p:spPr>
            <a:xfrm>
              <a:off x="1754019" y="3861048"/>
              <a:ext cx="2664512" cy="400110"/>
            </a:xfrm>
            <a:prstGeom prst="rect">
              <a:avLst/>
            </a:prstGeom>
            <a:noFill/>
            <a:ln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Metal </a:t>
              </a:r>
              <a:r>
                <a:rPr lang="en-US" sz="2000" dirty="0" err="1" smtClean="0"/>
                <a:t>voxel</a:t>
              </a:r>
              <a:r>
                <a:rPr lang="en-US" sz="2000" dirty="0" smtClean="0"/>
                <a:t> projection</a:t>
              </a:r>
              <a:endParaRPr lang="de-AT" sz="2000" dirty="0"/>
            </a:p>
          </p:txBody>
        </p:sp>
        <p:cxnSp>
          <p:nvCxnSpPr>
            <p:cNvPr id="275" name="Straight Arrow Connector 274"/>
            <p:cNvCxnSpPr>
              <a:stCxn id="274" idx="2"/>
            </p:cNvCxnSpPr>
            <p:nvPr/>
          </p:nvCxnSpPr>
          <p:spPr>
            <a:xfrm flipH="1">
              <a:off x="267499" y="4261158"/>
              <a:ext cx="2818776" cy="13428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5"/>
          <p:cNvGrpSpPr/>
          <p:nvPr/>
        </p:nvGrpSpPr>
        <p:grpSpPr>
          <a:xfrm>
            <a:off x="3727762" y="2760273"/>
            <a:ext cx="3452548" cy="1676608"/>
            <a:chOff x="383375" y="3351034"/>
            <a:chExt cx="3452548" cy="1676608"/>
          </a:xfrm>
        </p:grpSpPr>
        <p:sp>
          <p:nvSpPr>
            <p:cNvPr id="277" name="TextBox 276"/>
            <p:cNvSpPr txBox="1"/>
            <p:nvPr/>
          </p:nvSpPr>
          <p:spPr>
            <a:xfrm>
              <a:off x="2240358" y="3351034"/>
              <a:ext cx="1595565" cy="400110"/>
            </a:xfrm>
            <a:prstGeom prst="rect">
              <a:avLst/>
            </a:prstGeom>
            <a:noFill/>
            <a:ln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Voxel center</a:t>
              </a:r>
              <a:endParaRPr lang="de-AT" sz="2000" dirty="0"/>
            </a:p>
          </p:txBody>
        </p:sp>
        <p:cxnSp>
          <p:nvCxnSpPr>
            <p:cNvPr id="278" name="Straight Arrow Connector 277"/>
            <p:cNvCxnSpPr>
              <a:stCxn id="277" idx="2"/>
              <a:endCxn id="260" idx="7"/>
            </p:cNvCxnSpPr>
            <p:nvPr/>
          </p:nvCxnSpPr>
          <p:spPr>
            <a:xfrm flipH="1">
              <a:off x="383375" y="3751144"/>
              <a:ext cx="2654766" cy="12764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0" name="Straight Connector 279"/>
          <p:cNvCxnSpPr>
            <a:cxnSpLocks/>
          </p:cNvCxnSpPr>
          <p:nvPr/>
        </p:nvCxnSpPr>
        <p:spPr>
          <a:xfrm flipH="1">
            <a:off x="4724400" y="3454400"/>
            <a:ext cx="0" cy="2103120"/>
          </a:xfrm>
          <a:prstGeom prst="line">
            <a:avLst/>
          </a:prstGeom>
          <a:ln w="5715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>
            <a:off x="4724402" y="3737831"/>
            <a:ext cx="4532920" cy="1545373"/>
            <a:chOff x="4863977" y="3924508"/>
            <a:chExt cx="4532920" cy="1545373"/>
          </a:xfrm>
        </p:grpSpPr>
        <p:sp>
          <p:nvSpPr>
            <p:cNvPr id="282" name="TextBox 281"/>
            <p:cNvSpPr txBox="1"/>
            <p:nvPr/>
          </p:nvSpPr>
          <p:spPr>
            <a:xfrm>
              <a:off x="5307316" y="3924508"/>
              <a:ext cx="4089581" cy="400110"/>
            </a:xfrm>
            <a:prstGeom prst="rect">
              <a:avLst/>
            </a:prstGeom>
            <a:noFill/>
            <a:ln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Length of projected voxel diagonal</a:t>
              </a:r>
              <a:endParaRPr lang="de-AT" sz="2000" dirty="0"/>
            </a:p>
          </p:txBody>
        </p:sp>
        <p:cxnSp>
          <p:nvCxnSpPr>
            <p:cNvPr id="283" name="Straight Arrow Connector 282"/>
            <p:cNvCxnSpPr>
              <a:stCxn id="282" idx="2"/>
            </p:cNvCxnSpPr>
            <p:nvPr/>
          </p:nvCxnSpPr>
          <p:spPr>
            <a:xfrm flipH="1">
              <a:off x="4863977" y="4324618"/>
              <a:ext cx="2488130" cy="11452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7" name="Straight Connector 286"/>
          <p:cNvCxnSpPr>
            <a:cxnSpLocks/>
          </p:cNvCxnSpPr>
          <p:nvPr/>
        </p:nvCxnSpPr>
        <p:spPr>
          <a:xfrm>
            <a:off x="2646313" y="3455020"/>
            <a:ext cx="0" cy="2103120"/>
          </a:xfrm>
          <a:prstGeom prst="line">
            <a:avLst/>
          </a:prstGeom>
          <a:ln w="5715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cxnSpLocks/>
          </p:cNvCxnSpPr>
          <p:nvPr/>
        </p:nvCxnSpPr>
        <p:spPr>
          <a:xfrm>
            <a:off x="2628280" y="3457181"/>
            <a:ext cx="2103120" cy="1"/>
          </a:xfrm>
          <a:prstGeom prst="line">
            <a:avLst/>
          </a:prstGeom>
          <a:ln w="5715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cxnSpLocks/>
          </p:cNvCxnSpPr>
          <p:nvPr/>
        </p:nvCxnSpPr>
        <p:spPr>
          <a:xfrm>
            <a:off x="2628280" y="5532341"/>
            <a:ext cx="2103120" cy="1"/>
          </a:xfrm>
          <a:prstGeom prst="line">
            <a:avLst/>
          </a:prstGeom>
          <a:ln w="5715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93"/>
          <p:cNvGrpSpPr/>
          <p:nvPr/>
        </p:nvGrpSpPr>
        <p:grpSpPr>
          <a:xfrm>
            <a:off x="4109705" y="2170935"/>
            <a:ext cx="3178919" cy="1428847"/>
            <a:chOff x="359486" y="3668534"/>
            <a:chExt cx="3178919" cy="1428847"/>
          </a:xfrm>
        </p:grpSpPr>
        <p:sp>
          <p:nvSpPr>
            <p:cNvPr id="295" name="TextBox 294"/>
            <p:cNvSpPr txBox="1"/>
            <p:nvPr/>
          </p:nvSpPr>
          <p:spPr>
            <a:xfrm>
              <a:off x="1656158" y="3668534"/>
              <a:ext cx="1882247" cy="400110"/>
            </a:xfrm>
            <a:prstGeom prst="rect">
              <a:avLst/>
            </a:prstGeom>
            <a:noFill/>
            <a:ln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Covered pixels</a:t>
              </a:r>
              <a:endParaRPr lang="de-AT" sz="2000" dirty="0"/>
            </a:p>
          </p:txBody>
        </p:sp>
        <p:cxnSp>
          <p:nvCxnSpPr>
            <p:cNvPr id="296" name="Straight Arrow Connector 295"/>
            <p:cNvCxnSpPr>
              <a:stCxn id="295" idx="2"/>
            </p:cNvCxnSpPr>
            <p:nvPr/>
          </p:nvCxnSpPr>
          <p:spPr>
            <a:xfrm flipH="1">
              <a:off x="359486" y="4068644"/>
              <a:ext cx="2237796" cy="10287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19067" y="764704"/>
            <a:ext cx="661317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Partially covered pixels</a:t>
            </a:r>
          </a:p>
          <a:p>
            <a:pPr marL="817563" lvl="1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</a:pPr>
            <a:r>
              <a:rPr lang="en-US" sz="2400" kern="0" dirty="0" smtClean="0">
                <a:latin typeface="+mn-lt"/>
              </a:rPr>
              <a:t>We overestimate partially covered pixels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Straight Connector 234"/>
          <p:cNvCxnSpPr/>
          <p:nvPr/>
        </p:nvCxnSpPr>
        <p:spPr>
          <a:xfrm>
            <a:off x="7161414" y="779290"/>
            <a:ext cx="39486" cy="58120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Amirkhanov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0663" y="6506989"/>
            <a:ext cx="1079500" cy="306387"/>
          </a:xfrm>
          <a:noFill/>
        </p:spPr>
        <p:txBody>
          <a:bodyPr/>
          <a:lstStyle/>
          <a:p>
            <a:fld id="{DC993912-84E9-4DA0-A64D-01C31C233B15}" type="slidenum">
              <a:rPr lang="de-AT" smtClean="0">
                <a:latin typeface="Arial" charset="0"/>
              </a:rPr>
              <a:pPr/>
              <a:t>12</a:t>
            </a:fld>
            <a:endParaRPr lang="de-AT" smtClean="0"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58492" y="90872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58772" y="177281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Initial 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06643" y="177351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58492" y="2636912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06363" y="2637606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8492" y="3501008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6363" y="3501702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8492" y="4365104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 Interpolated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6363" y="4365798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58772" y="609329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Volume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06643" y="609399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224" y="1107835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3002" y="663079"/>
            <a:ext cx="153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de-AT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224" y="6300429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4236" y="5877272"/>
            <a:ext cx="153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  <a:endParaRPr lang="de-AT" sz="2400" dirty="0"/>
          </a:p>
        </p:txBody>
      </p:sp>
      <p:sp>
        <p:nvSpPr>
          <p:cNvPr id="72" name="Flowchart: Process 71"/>
          <p:cNvSpPr/>
          <p:nvPr/>
        </p:nvSpPr>
        <p:spPr>
          <a:xfrm>
            <a:off x="2148218" y="141280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148218" y="227687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 Separation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148218" y="314099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2148218" y="4005064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Interpolation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2148218" y="573328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Fusion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1671" y="1412800"/>
            <a:ext cx="21234" cy="4320480"/>
          </a:xfrm>
          <a:prstGeom prst="straightConnector1">
            <a:avLst/>
          </a:prstGeom>
          <a:ln w="184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947425" y="3342210"/>
            <a:ext cx="25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Workflow</a:t>
            </a:r>
            <a:endParaRPr lang="de-AT" sz="2400" dirty="0"/>
          </a:p>
        </p:txBody>
      </p:sp>
      <p:sp>
        <p:nvSpPr>
          <p:cNvPr id="98" name="Rectangle 97"/>
          <p:cNvSpPr/>
          <p:nvPr/>
        </p:nvSpPr>
        <p:spPr>
          <a:xfrm>
            <a:off x="2458493" y="522920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06364" y="522989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2148219" y="486916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6364" y="90941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grpSp>
        <p:nvGrpSpPr>
          <p:cNvPr id="2" name="Group 204"/>
          <p:cNvGrpSpPr/>
          <p:nvPr/>
        </p:nvGrpSpPr>
        <p:grpSpPr>
          <a:xfrm>
            <a:off x="5668495" y="1305047"/>
            <a:ext cx="955000" cy="945864"/>
            <a:chOff x="5838502" y="1907470"/>
            <a:chExt cx="1116118" cy="1105441"/>
          </a:xfr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Rectangle 3"/>
            <p:cNvSpPr/>
            <p:nvPr/>
          </p:nvSpPr>
          <p:spPr>
            <a:xfrm>
              <a:off x="6148535" y="190747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47644" y="200302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49206" y="2108818"/>
              <a:ext cx="806085" cy="805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838502" y="2206911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</p:grpSp>
      <p:grpSp>
        <p:nvGrpSpPr>
          <p:cNvPr id="3" name="Group 223"/>
          <p:cNvGrpSpPr/>
          <p:nvPr/>
        </p:nvGrpSpPr>
        <p:grpSpPr>
          <a:xfrm>
            <a:off x="7626739" y="1283383"/>
            <a:ext cx="953359" cy="967529"/>
            <a:chOff x="7793428" y="1869449"/>
            <a:chExt cx="1114200" cy="1130761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Freeform 214"/>
            <p:cNvSpPr/>
            <p:nvPr/>
          </p:nvSpPr>
          <p:spPr>
            <a:xfrm>
              <a:off x="7804150" y="1879600"/>
              <a:ext cx="1101725" cy="1111250"/>
            </a:xfrm>
            <a:custGeom>
              <a:avLst/>
              <a:gdLst>
                <a:gd name="connsiteX0" fmla="*/ 0 w 1101725"/>
                <a:gd name="connsiteY0" fmla="*/ 317500 h 1111250"/>
                <a:gd name="connsiteX1" fmla="*/ 304800 w 1101725"/>
                <a:gd name="connsiteY1" fmla="*/ 0 h 1111250"/>
                <a:gd name="connsiteX2" fmla="*/ 1095375 w 1101725"/>
                <a:gd name="connsiteY2" fmla="*/ 3175 h 1111250"/>
                <a:gd name="connsiteX3" fmla="*/ 1101725 w 1101725"/>
                <a:gd name="connsiteY3" fmla="*/ 793750 h 1111250"/>
                <a:gd name="connsiteX4" fmla="*/ 790575 w 1101725"/>
                <a:gd name="connsiteY4" fmla="*/ 1111250 h 1111250"/>
                <a:gd name="connsiteX5" fmla="*/ 787400 w 1101725"/>
                <a:gd name="connsiteY5" fmla="*/ 311150 h 1111250"/>
                <a:gd name="connsiteX6" fmla="*/ 0 w 1101725"/>
                <a:gd name="connsiteY6" fmla="*/ 31750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725" h="1111250">
                  <a:moveTo>
                    <a:pt x="0" y="317500"/>
                  </a:moveTo>
                  <a:lnTo>
                    <a:pt x="304800" y="0"/>
                  </a:lnTo>
                  <a:lnTo>
                    <a:pt x="1095375" y="3175"/>
                  </a:lnTo>
                  <a:cubicBezTo>
                    <a:pt x="1097492" y="266700"/>
                    <a:pt x="1099608" y="530225"/>
                    <a:pt x="1101725" y="793750"/>
                  </a:cubicBezTo>
                  <a:lnTo>
                    <a:pt x="790575" y="1111250"/>
                  </a:lnTo>
                  <a:cubicBezTo>
                    <a:pt x="789517" y="844550"/>
                    <a:pt x="788458" y="577850"/>
                    <a:pt x="787400" y="311150"/>
                  </a:cubicBez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794253" y="2201156"/>
              <a:ext cx="799143" cy="799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7786412" y="188835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8582388" y="188900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8587384" y="2681142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8591912" y="203835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8591912" y="2199198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8591912" y="2360039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8591912" y="2520880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8431071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8271920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8104122" y="188543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7963220" y="1876465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803775" y="2353023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803775" y="2513864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805739" y="2674705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803775" y="2835547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7579746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>
              <a:off x="7740587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>
              <a:off x="7901428" y="2598065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>
              <a:off x="8062269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905396" y="2096118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006954" y="1990320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>
              <a:off x="8304947" y="2491224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8406506" y="2385688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5" idx="1"/>
              <a:endCxn id="215" idx="2"/>
            </p:cNvCxnSpPr>
            <p:nvPr/>
          </p:nvCxnSpPr>
          <p:spPr>
            <a:xfrm>
              <a:off x="8108950" y="1879600"/>
              <a:ext cx="790575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5" idx="3"/>
              <a:endCxn id="215" idx="2"/>
            </p:cNvCxnSpPr>
            <p:nvPr/>
          </p:nvCxnSpPr>
          <p:spPr>
            <a:xfrm flipH="1" flipV="1">
              <a:off x="8899525" y="1882775"/>
              <a:ext cx="6350" cy="7905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254"/>
          <p:cNvSpPr/>
          <p:nvPr/>
        </p:nvSpPr>
        <p:spPr>
          <a:xfrm>
            <a:off x="5408590" y="1665284"/>
            <a:ext cx="1474810" cy="382989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7372359" y="1655574"/>
            <a:ext cx="1462110" cy="392700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3D Volume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oup 88"/>
          <p:cNvGrpSpPr/>
          <p:nvPr/>
        </p:nvGrpSpPr>
        <p:grpSpPr>
          <a:xfrm>
            <a:off x="5540997" y="3255467"/>
            <a:ext cx="1209996" cy="1233087"/>
            <a:chOff x="5432104" y="3018359"/>
            <a:chExt cx="1953612" cy="1990893"/>
          </a:xfrm>
        </p:grpSpPr>
        <p:sp>
          <p:nvSpPr>
            <p:cNvPr id="76" name="Rectangle 75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6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Rectangle 82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6" name="Curved Connector 135"/>
          <p:cNvCxnSpPr/>
          <p:nvPr/>
        </p:nvCxnSpPr>
        <p:spPr>
          <a:xfrm rot="5400000" flipH="1" flipV="1">
            <a:off x="7361151" y="2099171"/>
            <a:ext cx="12701" cy="1952280"/>
          </a:xfrm>
          <a:prstGeom prst="curvedConnector3">
            <a:avLst>
              <a:gd name="adj1" fmla="val 1799843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35"/>
          <p:cNvGrpSpPr/>
          <p:nvPr/>
        </p:nvGrpSpPr>
        <p:grpSpPr>
          <a:xfrm>
            <a:off x="7672884" y="5159039"/>
            <a:ext cx="861060" cy="1051560"/>
            <a:chOff x="7793468" y="5159039"/>
            <a:chExt cx="861060" cy="1051560"/>
          </a:xfrm>
        </p:grpSpPr>
        <p:sp>
          <p:nvSpPr>
            <p:cNvPr id="181" name="Can 18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an 190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9"/>
          <p:cNvGrpSpPr/>
          <p:nvPr/>
        </p:nvGrpSpPr>
        <p:grpSpPr>
          <a:xfrm>
            <a:off x="7510862" y="3263900"/>
            <a:ext cx="1185104" cy="1193800"/>
            <a:chOff x="7606723" y="3263900"/>
            <a:chExt cx="1185104" cy="1193800"/>
          </a:xfrm>
        </p:grpSpPr>
        <p:grpSp>
          <p:nvGrpSpPr>
            <p:cNvPr id="9" name="Group 90"/>
            <p:cNvGrpSpPr/>
            <p:nvPr/>
          </p:nvGrpSpPr>
          <p:grpSpPr>
            <a:xfrm>
              <a:off x="7606723" y="3263900"/>
              <a:ext cx="1185104" cy="1193800"/>
              <a:chOff x="7793428" y="1879600"/>
              <a:chExt cx="1112447" cy="1120610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Freeform 91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92" idx="1"/>
                <a:endCxn id="92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92" idx="3"/>
                <a:endCxn id="92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Oval 128"/>
            <p:cNvSpPr/>
            <p:nvPr/>
          </p:nvSpPr>
          <p:spPr>
            <a:xfrm>
              <a:off x="7923473" y="3302762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156681" y="3441576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620000" y="3267075"/>
              <a:ext cx="1152525" cy="336550"/>
            </a:xfrm>
            <a:custGeom>
              <a:avLst/>
              <a:gdLst>
                <a:gd name="connsiteX0" fmla="*/ 82550 w 1152525"/>
                <a:gd name="connsiteY0" fmla="*/ 250825 h 336550"/>
                <a:gd name="connsiteX1" fmla="*/ 82550 w 1152525"/>
                <a:gd name="connsiteY1" fmla="*/ 250825 h 336550"/>
                <a:gd name="connsiteX2" fmla="*/ 1069975 w 1152525"/>
                <a:gd name="connsiteY2" fmla="*/ 92075 h 336550"/>
                <a:gd name="connsiteX3" fmla="*/ 1152525 w 1152525"/>
                <a:gd name="connsiteY3" fmla="*/ 6350 h 336550"/>
                <a:gd name="connsiteX4" fmla="*/ 981075 w 1152525"/>
                <a:gd name="connsiteY4" fmla="*/ 0 h 336550"/>
                <a:gd name="connsiteX5" fmla="*/ 149225 w 1152525"/>
                <a:gd name="connsiteY5" fmla="*/ 333375 h 336550"/>
                <a:gd name="connsiteX6" fmla="*/ 0 w 1152525"/>
                <a:gd name="connsiteY6" fmla="*/ 336550 h 336550"/>
                <a:gd name="connsiteX7" fmla="*/ 82550 w 1152525"/>
                <a:gd name="connsiteY7" fmla="*/ 250825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5" h="336550">
                  <a:moveTo>
                    <a:pt x="82550" y="250825"/>
                  </a:moveTo>
                  <a:lnTo>
                    <a:pt x="82550" y="250825"/>
                  </a:lnTo>
                  <a:lnTo>
                    <a:pt x="1069975" y="92075"/>
                  </a:lnTo>
                  <a:lnTo>
                    <a:pt x="1152525" y="6350"/>
                  </a:lnTo>
                  <a:lnTo>
                    <a:pt x="981075" y="0"/>
                  </a:lnTo>
                  <a:lnTo>
                    <a:pt x="149225" y="333375"/>
                  </a:lnTo>
                  <a:lnTo>
                    <a:pt x="0" y="336550"/>
                  </a:lnTo>
                  <a:lnTo>
                    <a:pt x="82550" y="2508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56895" y="3491550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484284" y="3302762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07300" y="3603625"/>
              <a:ext cx="161925" cy="850900"/>
            </a:xfrm>
            <a:custGeom>
              <a:avLst/>
              <a:gdLst>
                <a:gd name="connsiteX0" fmla="*/ 152400 w 161925"/>
                <a:gd name="connsiteY0" fmla="*/ 6350 h 850900"/>
                <a:gd name="connsiteX1" fmla="*/ 161925 w 161925"/>
                <a:gd name="connsiteY1" fmla="*/ 847725 h 850900"/>
                <a:gd name="connsiteX2" fmla="*/ 0 w 161925"/>
                <a:gd name="connsiteY2" fmla="*/ 850900 h 850900"/>
                <a:gd name="connsiteX3" fmla="*/ 3175 w 161925"/>
                <a:gd name="connsiteY3" fmla="*/ 0 h 850900"/>
                <a:gd name="connsiteX4" fmla="*/ 152400 w 161925"/>
                <a:gd name="connsiteY4" fmla="*/ 635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850900">
                  <a:moveTo>
                    <a:pt x="152400" y="6350"/>
                  </a:moveTo>
                  <a:lnTo>
                    <a:pt x="161925" y="847725"/>
                  </a:lnTo>
                  <a:lnTo>
                    <a:pt x="0" y="850900"/>
                  </a:lnTo>
                  <a:cubicBezTo>
                    <a:pt x="1058" y="567267"/>
                    <a:pt x="2117" y="283633"/>
                    <a:pt x="3175" y="0"/>
                  </a:cubicBezTo>
                  <a:lnTo>
                    <a:pt x="152400" y="635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686800" y="3270250"/>
              <a:ext cx="104775" cy="917575"/>
            </a:xfrm>
            <a:custGeom>
              <a:avLst/>
              <a:gdLst>
                <a:gd name="connsiteX0" fmla="*/ 0 w 104775"/>
                <a:gd name="connsiteY0" fmla="*/ 85725 h 917575"/>
                <a:gd name="connsiteX1" fmla="*/ 9525 w 104775"/>
                <a:gd name="connsiteY1" fmla="*/ 917575 h 917575"/>
                <a:gd name="connsiteX2" fmla="*/ 104775 w 104775"/>
                <a:gd name="connsiteY2" fmla="*/ 838200 h 917575"/>
                <a:gd name="connsiteX3" fmla="*/ 98425 w 104775"/>
                <a:gd name="connsiteY3" fmla="*/ 0 h 917575"/>
                <a:gd name="connsiteX4" fmla="*/ 0 w 104775"/>
                <a:gd name="connsiteY4" fmla="*/ 85725 h 9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917575">
                  <a:moveTo>
                    <a:pt x="0" y="85725"/>
                  </a:moveTo>
                  <a:lnTo>
                    <a:pt x="9525" y="917575"/>
                  </a:lnTo>
                  <a:lnTo>
                    <a:pt x="104775" y="838200"/>
                  </a:lnTo>
                  <a:cubicBezTo>
                    <a:pt x="102658" y="558800"/>
                    <a:pt x="100542" y="279400"/>
                    <a:pt x="98425" y="0"/>
                  </a:cubicBezTo>
                  <a:lnTo>
                    <a:pt x="0" y="857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1" name="Curved Connector 200"/>
          <p:cNvCxnSpPr/>
          <p:nvPr/>
        </p:nvCxnSpPr>
        <p:spPr>
          <a:xfrm flipH="1">
            <a:off x="8743432" y="3879852"/>
            <a:ext cx="137047" cy="1477309"/>
          </a:xfrm>
          <a:prstGeom prst="curvedConnector3">
            <a:avLst>
              <a:gd name="adj1" fmla="val -166804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01"/>
          <p:cNvGrpSpPr/>
          <p:nvPr/>
        </p:nvGrpSpPr>
        <p:grpSpPr>
          <a:xfrm>
            <a:off x="5540997" y="5147767"/>
            <a:ext cx="1209996" cy="1233087"/>
            <a:chOff x="5432104" y="3018359"/>
            <a:chExt cx="1953612" cy="1990893"/>
          </a:xfrm>
        </p:grpSpPr>
        <p:sp>
          <p:nvSpPr>
            <p:cNvPr id="203" name="Rectangle 202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12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9" name="Rectangle 208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1" name="Curved Connector 220"/>
          <p:cNvCxnSpPr/>
          <p:nvPr/>
        </p:nvCxnSpPr>
        <p:spPr>
          <a:xfrm rot="5400000">
            <a:off x="7320092" y="5487103"/>
            <a:ext cx="170253" cy="1769644"/>
          </a:xfrm>
          <a:prstGeom prst="curvedConnector3">
            <a:avLst>
              <a:gd name="adj1" fmla="val 23427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urved Connector 225"/>
          <p:cNvCxnSpPr/>
          <p:nvPr/>
        </p:nvCxnSpPr>
        <p:spPr>
          <a:xfrm rot="10800000" flipV="1">
            <a:off x="5517346" y="3959063"/>
            <a:ext cx="12700" cy="1892300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Up Arrow 114"/>
          <p:cNvSpPr/>
          <p:nvPr/>
        </p:nvSpPr>
        <p:spPr>
          <a:xfrm rot="16200000" flipV="1">
            <a:off x="1437556" y="2876368"/>
            <a:ext cx="360040" cy="71454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413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6" name="Freeform 115"/>
          <p:cNvSpPr/>
          <p:nvPr/>
        </p:nvSpPr>
        <p:spPr>
          <a:xfrm>
            <a:off x="5930153" y="2636912"/>
            <a:ext cx="3200400" cy="3146612"/>
          </a:xfrm>
          <a:custGeom>
            <a:avLst/>
            <a:gdLst>
              <a:gd name="connsiteX0" fmla="*/ 3200400 w 3200400"/>
              <a:gd name="connsiteY0" fmla="*/ 3146612 h 3146612"/>
              <a:gd name="connsiteX1" fmla="*/ 2743200 w 3200400"/>
              <a:gd name="connsiteY1" fmla="*/ 3092824 h 3146612"/>
              <a:gd name="connsiteX2" fmla="*/ 2823882 w 3200400"/>
              <a:gd name="connsiteY2" fmla="*/ 1963271 h 3146612"/>
              <a:gd name="connsiteX3" fmla="*/ 1371600 w 3200400"/>
              <a:gd name="connsiteY3" fmla="*/ 1936377 h 3146612"/>
              <a:gd name="connsiteX4" fmla="*/ 1425388 w 3200400"/>
              <a:gd name="connsiteY4" fmla="*/ 551330 h 3146612"/>
              <a:gd name="connsiteX5" fmla="*/ 0 w 3200400"/>
              <a:gd name="connsiteY5" fmla="*/ 510989 h 3146612"/>
              <a:gd name="connsiteX6" fmla="*/ 13447 w 3200400"/>
              <a:gd name="connsiteY6" fmla="*/ 26894 h 3146612"/>
              <a:gd name="connsiteX7" fmla="*/ 3200400 w 3200400"/>
              <a:gd name="connsiteY7" fmla="*/ 0 h 3146612"/>
              <a:gd name="connsiteX8" fmla="*/ 3200400 w 3200400"/>
              <a:gd name="connsiteY8" fmla="*/ 3146612 h 31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3146612">
                <a:moveTo>
                  <a:pt x="3200400" y="3146612"/>
                </a:moveTo>
                <a:lnTo>
                  <a:pt x="2743200" y="3092824"/>
                </a:lnTo>
                <a:lnTo>
                  <a:pt x="2823882" y="1963271"/>
                </a:lnTo>
                <a:lnTo>
                  <a:pt x="1371600" y="1936377"/>
                </a:lnTo>
                <a:lnTo>
                  <a:pt x="1425388" y="551330"/>
                </a:lnTo>
                <a:lnTo>
                  <a:pt x="0" y="510989"/>
                </a:lnTo>
                <a:lnTo>
                  <a:pt x="13447" y="26894"/>
                </a:lnTo>
                <a:lnTo>
                  <a:pt x="3200400" y="0"/>
                </a:lnTo>
                <a:lnTo>
                  <a:pt x="3200400" y="3146612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187624" y="3933056"/>
            <a:ext cx="4032448" cy="252028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0800000">
            <a:off x="1291299" y="-747464"/>
            <a:ext cx="3816424" cy="3312368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11560" y="96430"/>
            <a:ext cx="4680520" cy="649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Workflow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306363" y="2637606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58492" y="2636912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148218" y="314099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58492" y="90872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58772" y="177281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Initial 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06643" y="177351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8492" y="4365104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 Interpolated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6363" y="4365798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58772" y="609329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Volume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06643" y="609399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224" y="1107835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3002" y="663079"/>
            <a:ext cx="146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de-AT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224" y="6300429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Process 71"/>
          <p:cNvSpPr/>
          <p:nvPr/>
        </p:nvSpPr>
        <p:spPr>
          <a:xfrm>
            <a:off x="2148218" y="141280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148218" y="227687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 Separation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2148218" y="4005064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Interpolation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2148218" y="573328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Fusion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1671" y="1412800"/>
            <a:ext cx="21234" cy="4320480"/>
          </a:xfrm>
          <a:prstGeom prst="straightConnector1">
            <a:avLst/>
          </a:prstGeom>
          <a:ln w="184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947425" y="3342210"/>
            <a:ext cx="25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Workflow</a:t>
            </a:r>
            <a:endParaRPr lang="de-AT" sz="2400" dirty="0"/>
          </a:p>
        </p:txBody>
      </p:sp>
      <p:sp>
        <p:nvSpPr>
          <p:cNvPr id="98" name="Rectangle 97"/>
          <p:cNvSpPr/>
          <p:nvPr/>
        </p:nvSpPr>
        <p:spPr>
          <a:xfrm>
            <a:off x="2458493" y="522920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06364" y="522989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2148219" y="486916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6364" y="90941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grpSp>
        <p:nvGrpSpPr>
          <p:cNvPr id="3" name="Group 223"/>
          <p:cNvGrpSpPr/>
          <p:nvPr/>
        </p:nvGrpSpPr>
        <p:grpSpPr>
          <a:xfrm>
            <a:off x="7626739" y="1283383"/>
            <a:ext cx="953359" cy="967529"/>
            <a:chOff x="7793428" y="1869449"/>
            <a:chExt cx="1114200" cy="1130761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Freeform 214"/>
            <p:cNvSpPr/>
            <p:nvPr/>
          </p:nvSpPr>
          <p:spPr>
            <a:xfrm>
              <a:off x="7804150" y="1879600"/>
              <a:ext cx="1101725" cy="1111250"/>
            </a:xfrm>
            <a:custGeom>
              <a:avLst/>
              <a:gdLst>
                <a:gd name="connsiteX0" fmla="*/ 0 w 1101725"/>
                <a:gd name="connsiteY0" fmla="*/ 317500 h 1111250"/>
                <a:gd name="connsiteX1" fmla="*/ 304800 w 1101725"/>
                <a:gd name="connsiteY1" fmla="*/ 0 h 1111250"/>
                <a:gd name="connsiteX2" fmla="*/ 1095375 w 1101725"/>
                <a:gd name="connsiteY2" fmla="*/ 3175 h 1111250"/>
                <a:gd name="connsiteX3" fmla="*/ 1101725 w 1101725"/>
                <a:gd name="connsiteY3" fmla="*/ 793750 h 1111250"/>
                <a:gd name="connsiteX4" fmla="*/ 790575 w 1101725"/>
                <a:gd name="connsiteY4" fmla="*/ 1111250 h 1111250"/>
                <a:gd name="connsiteX5" fmla="*/ 787400 w 1101725"/>
                <a:gd name="connsiteY5" fmla="*/ 311150 h 1111250"/>
                <a:gd name="connsiteX6" fmla="*/ 0 w 1101725"/>
                <a:gd name="connsiteY6" fmla="*/ 31750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725" h="1111250">
                  <a:moveTo>
                    <a:pt x="0" y="317500"/>
                  </a:moveTo>
                  <a:lnTo>
                    <a:pt x="304800" y="0"/>
                  </a:lnTo>
                  <a:lnTo>
                    <a:pt x="1095375" y="3175"/>
                  </a:lnTo>
                  <a:cubicBezTo>
                    <a:pt x="1097492" y="266700"/>
                    <a:pt x="1099608" y="530225"/>
                    <a:pt x="1101725" y="793750"/>
                  </a:cubicBezTo>
                  <a:lnTo>
                    <a:pt x="790575" y="1111250"/>
                  </a:lnTo>
                  <a:cubicBezTo>
                    <a:pt x="789517" y="844550"/>
                    <a:pt x="788458" y="577850"/>
                    <a:pt x="787400" y="311150"/>
                  </a:cubicBez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794253" y="2201156"/>
              <a:ext cx="799143" cy="799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7786412" y="188835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8582388" y="188900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8587384" y="2681142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8591912" y="203835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8591912" y="2199198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8591912" y="2360039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8591912" y="2520880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8431071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8271920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8104122" y="188543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7963220" y="1876465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803775" y="2353023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803775" y="2513864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805739" y="2674705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803775" y="2835547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7579746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>
              <a:off x="7740587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>
              <a:off x="7901428" y="2598065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>
              <a:off x="8062269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905396" y="2096118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006954" y="1990320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>
              <a:off x="8304947" y="2491224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8406506" y="2385688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5" idx="1"/>
              <a:endCxn id="215" idx="2"/>
            </p:cNvCxnSpPr>
            <p:nvPr/>
          </p:nvCxnSpPr>
          <p:spPr>
            <a:xfrm>
              <a:off x="8108950" y="1879600"/>
              <a:ext cx="790575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5" idx="3"/>
              <a:endCxn id="215" idx="2"/>
            </p:cNvCxnSpPr>
            <p:nvPr/>
          </p:nvCxnSpPr>
          <p:spPr>
            <a:xfrm flipH="1" flipV="1">
              <a:off x="8899525" y="1882775"/>
              <a:ext cx="6350" cy="7905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Rectangle 255"/>
          <p:cNvSpPr/>
          <p:nvPr/>
        </p:nvSpPr>
        <p:spPr>
          <a:xfrm>
            <a:off x="7372359" y="1655574"/>
            <a:ext cx="1462110" cy="392700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3D Volume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115" name="Group 201"/>
          <p:cNvGrpSpPr/>
          <p:nvPr/>
        </p:nvGrpSpPr>
        <p:grpSpPr>
          <a:xfrm>
            <a:off x="5534647" y="3255467"/>
            <a:ext cx="1209996" cy="1233087"/>
            <a:chOff x="5432104" y="3018359"/>
            <a:chExt cx="1953612" cy="1990893"/>
          </a:xfrm>
        </p:grpSpPr>
        <p:sp>
          <p:nvSpPr>
            <p:cNvPr id="116" name="Rectangle 115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42"/>
            <p:cNvGrpSpPr/>
            <p:nvPr/>
          </p:nvGrpSpPr>
          <p:grpSpPr>
            <a:xfrm>
              <a:off x="5432104" y="3422493"/>
              <a:ext cx="1586758" cy="1586759"/>
              <a:chOff x="6283829" y="4915126"/>
              <a:chExt cx="1893183" cy="1892291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Rectangle 121"/>
              <p:cNvSpPr/>
              <p:nvPr/>
            </p:nvSpPr>
            <p:spPr>
              <a:xfrm>
                <a:off x="6283829" y="4915126"/>
                <a:ext cx="1893183" cy="18922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691222" y="5347828"/>
                <a:ext cx="1096940" cy="11017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52332" y="5349029"/>
                <a:ext cx="348425" cy="109642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2" name="Curved Connector 131"/>
          <p:cNvCxnSpPr>
            <a:stCxn id="179" idx="1"/>
            <a:endCxn id="122" idx="1"/>
          </p:cNvCxnSpPr>
          <p:nvPr/>
        </p:nvCxnSpPr>
        <p:spPr>
          <a:xfrm rot="10800000">
            <a:off x="5534647" y="3997163"/>
            <a:ext cx="12700" cy="1892300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>
            <a:off x="7672884" y="5159039"/>
            <a:ext cx="861060" cy="1051560"/>
            <a:chOff x="7793468" y="5159039"/>
            <a:chExt cx="861060" cy="1051560"/>
          </a:xfrm>
        </p:grpSpPr>
        <p:sp>
          <p:nvSpPr>
            <p:cNvPr id="161" name="Can 16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an 161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534647" y="5147767"/>
            <a:ext cx="1209996" cy="1233087"/>
            <a:chOff x="5432104" y="3018359"/>
            <a:chExt cx="1953612" cy="1990893"/>
          </a:xfrm>
        </p:grpSpPr>
        <p:sp>
          <p:nvSpPr>
            <p:cNvPr id="164" name="Rectangle 163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173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4" name="Rectangle 173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1187624" y="3933056"/>
            <a:ext cx="4032448" cy="252028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0800000">
            <a:off x="1291299" y="-819472"/>
            <a:ext cx="3816424" cy="3384376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urved Connector 95"/>
          <p:cNvCxnSpPr/>
          <p:nvPr/>
        </p:nvCxnSpPr>
        <p:spPr>
          <a:xfrm rot="5400000">
            <a:off x="7320092" y="5487103"/>
            <a:ext cx="170253" cy="1769644"/>
          </a:xfrm>
          <a:prstGeom prst="curvedConnector3">
            <a:avLst>
              <a:gd name="adj1" fmla="val 23427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Amirkhanov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17963" y="6506989"/>
            <a:ext cx="1079500" cy="306387"/>
          </a:xfrm>
          <a:noFill/>
        </p:spPr>
        <p:txBody>
          <a:bodyPr/>
          <a:lstStyle/>
          <a:p>
            <a:fld id="{DC993912-84E9-4DA0-A64D-01C31C233B15}" type="slidenum">
              <a:rPr lang="de-AT" smtClean="0">
                <a:latin typeface="Arial" charset="0"/>
              </a:rPr>
              <a:pPr/>
              <a:t>13</a:t>
            </a:fld>
            <a:endParaRPr lang="de-AT" dirty="0" smtClean="0"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8492" y="3501008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6363" y="3501702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222" name="Up Arrow 221"/>
          <p:cNvSpPr/>
          <p:nvPr/>
        </p:nvSpPr>
        <p:spPr>
          <a:xfrm rot="16200000" flipV="1">
            <a:off x="1437556" y="2876368"/>
            <a:ext cx="360040" cy="71454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413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Rectangle 96"/>
          <p:cNvSpPr/>
          <p:nvPr/>
        </p:nvSpPr>
        <p:spPr>
          <a:xfrm>
            <a:off x="611560" y="96430"/>
            <a:ext cx="4680520" cy="649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Workflow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6305550" y="4667250"/>
            <a:ext cx="2657475" cy="2143125"/>
          </a:xfrm>
          <a:custGeom>
            <a:avLst/>
            <a:gdLst>
              <a:gd name="connsiteX0" fmla="*/ 1257300 w 2657475"/>
              <a:gd name="connsiteY0" fmla="*/ 38100 h 2143125"/>
              <a:gd name="connsiteX1" fmla="*/ 2657475 w 2657475"/>
              <a:gd name="connsiteY1" fmla="*/ 0 h 2143125"/>
              <a:gd name="connsiteX2" fmla="*/ 2114550 w 2657475"/>
              <a:gd name="connsiteY2" fmla="*/ 2066925 h 2143125"/>
              <a:gd name="connsiteX3" fmla="*/ 0 w 2657475"/>
              <a:gd name="connsiteY3" fmla="*/ 2143125 h 2143125"/>
              <a:gd name="connsiteX4" fmla="*/ 19050 w 2657475"/>
              <a:gd name="connsiteY4" fmla="*/ 1819275 h 2143125"/>
              <a:gd name="connsiteX5" fmla="*/ 1162050 w 2657475"/>
              <a:gd name="connsiteY5" fmla="*/ 1619250 h 2143125"/>
              <a:gd name="connsiteX6" fmla="*/ 1257300 w 2657475"/>
              <a:gd name="connsiteY6" fmla="*/ 3810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7475" h="2143125">
                <a:moveTo>
                  <a:pt x="1257300" y="38100"/>
                </a:moveTo>
                <a:lnTo>
                  <a:pt x="2657475" y="0"/>
                </a:lnTo>
                <a:lnTo>
                  <a:pt x="2114550" y="2066925"/>
                </a:lnTo>
                <a:lnTo>
                  <a:pt x="0" y="2143125"/>
                </a:lnTo>
                <a:lnTo>
                  <a:pt x="19050" y="1819275"/>
                </a:lnTo>
                <a:lnTo>
                  <a:pt x="1162050" y="1619250"/>
                </a:lnTo>
                <a:lnTo>
                  <a:pt x="1257300" y="381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7161414" y="779290"/>
            <a:ext cx="39486" cy="58120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204"/>
          <p:cNvGrpSpPr/>
          <p:nvPr/>
        </p:nvGrpSpPr>
        <p:grpSpPr>
          <a:xfrm>
            <a:off x="5668495" y="1305047"/>
            <a:ext cx="955000" cy="945864"/>
            <a:chOff x="5838502" y="1907470"/>
            <a:chExt cx="1116118" cy="1105441"/>
          </a:xfr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3" name="Rectangle 3"/>
            <p:cNvSpPr/>
            <p:nvPr/>
          </p:nvSpPr>
          <p:spPr>
            <a:xfrm>
              <a:off x="6148535" y="190747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047644" y="200302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949206" y="2108818"/>
              <a:ext cx="806085" cy="805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38502" y="2206911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5408590" y="1665284"/>
            <a:ext cx="1474810" cy="382989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4236" y="5877272"/>
            <a:ext cx="153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  <a:endParaRPr lang="de-A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7 0.1240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2.77778E-6 0.1208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0052 0.2046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/>
          <p:nvPr/>
        </p:nvGrpSpPr>
        <p:grpSpPr>
          <a:xfrm>
            <a:off x="178157" y="4016505"/>
            <a:ext cx="2317355" cy="2304256"/>
            <a:chOff x="178157" y="4016506"/>
            <a:chExt cx="2317355" cy="2304256"/>
          </a:xfrm>
        </p:grpSpPr>
        <p:grpSp>
          <p:nvGrpSpPr>
            <p:cNvPr id="3" name="Group 76"/>
            <p:cNvGrpSpPr/>
            <p:nvPr/>
          </p:nvGrpSpPr>
          <p:grpSpPr>
            <a:xfrm>
              <a:off x="178157" y="4016506"/>
              <a:ext cx="2317355" cy="2304256"/>
              <a:chOff x="178157" y="4016506"/>
              <a:chExt cx="2317355" cy="2304256"/>
            </a:xfrm>
          </p:grpSpPr>
          <p:grpSp>
            <p:nvGrpSpPr>
              <p:cNvPr id="4" name="Group 73"/>
              <p:cNvGrpSpPr/>
              <p:nvPr/>
            </p:nvGrpSpPr>
            <p:grpSpPr>
              <a:xfrm>
                <a:off x="178157" y="4016506"/>
                <a:ext cx="2317355" cy="2304256"/>
                <a:chOff x="178157" y="4168906"/>
                <a:chExt cx="2317355" cy="230425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191255" y="4168906"/>
                  <a:ext cx="2291158" cy="2304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237"/>
                <p:cNvGrpSpPr/>
                <p:nvPr/>
              </p:nvGrpSpPr>
              <p:grpSpPr>
                <a:xfrm>
                  <a:off x="178157" y="4168906"/>
                  <a:ext cx="2317355" cy="2304256"/>
                  <a:chOff x="3264395" y="4293096"/>
                  <a:chExt cx="2027685" cy="2016224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4704556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268216" y="4293096"/>
                    <a:ext cx="202386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275856" y="4581128"/>
                    <a:ext cx="201622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264395" y="4869160"/>
                    <a:ext cx="202768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275856" y="5157192"/>
                    <a:ext cx="201622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275856" y="5445224"/>
                    <a:ext cx="201622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275856" y="5733256"/>
                    <a:ext cx="201622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3264396" y="6021288"/>
                    <a:ext cx="201622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3264396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3552428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3840460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139952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4416524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5004048" y="4293096"/>
                    <a:ext cx="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V="1">
                    <a:off x="5280620" y="4293096"/>
                    <a:ext cx="11460" cy="201622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268216" y="6309320"/>
                    <a:ext cx="201240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Freeform 35"/>
              <p:cNvSpPr/>
              <p:nvPr/>
            </p:nvSpPr>
            <p:spPr>
              <a:xfrm>
                <a:off x="522101" y="4354654"/>
                <a:ext cx="1657350" cy="1647825"/>
              </a:xfrm>
              <a:custGeom>
                <a:avLst/>
                <a:gdLst>
                  <a:gd name="connsiteX0" fmla="*/ 9525 w 1657350"/>
                  <a:gd name="connsiteY0" fmla="*/ 0 h 1647825"/>
                  <a:gd name="connsiteX1" fmla="*/ 0 w 1657350"/>
                  <a:gd name="connsiteY1" fmla="*/ 1647825 h 1647825"/>
                  <a:gd name="connsiteX2" fmla="*/ 1657350 w 1657350"/>
                  <a:gd name="connsiteY2" fmla="*/ 1647825 h 1647825"/>
                  <a:gd name="connsiteX3" fmla="*/ 1657350 w 1657350"/>
                  <a:gd name="connsiteY3" fmla="*/ 0 h 1647825"/>
                  <a:gd name="connsiteX4" fmla="*/ 9525 w 1657350"/>
                  <a:gd name="connsiteY4" fmla="*/ 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47825">
                    <a:moveTo>
                      <a:pt x="9525" y="0"/>
                    </a:moveTo>
                    <a:lnTo>
                      <a:pt x="0" y="1647825"/>
                    </a:lnTo>
                    <a:lnTo>
                      <a:pt x="1657350" y="1647825"/>
                    </a:lnTo>
                    <a:lnTo>
                      <a:pt x="1657350" y="0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2E2E2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" name="Group 257"/>
            <p:cNvGrpSpPr/>
            <p:nvPr/>
          </p:nvGrpSpPr>
          <p:grpSpPr>
            <a:xfrm>
              <a:off x="723312" y="4579235"/>
              <a:ext cx="1291475" cy="1295400"/>
              <a:chOff x="3676996" y="4653880"/>
              <a:chExt cx="1291475" cy="1295400"/>
            </a:xfrm>
          </p:grpSpPr>
          <p:grpSp>
            <p:nvGrpSpPr>
              <p:cNvPr id="7" name="Group 34"/>
              <p:cNvGrpSpPr/>
              <p:nvPr/>
            </p:nvGrpSpPr>
            <p:grpSpPr>
              <a:xfrm>
                <a:off x="3676996" y="4653880"/>
                <a:ext cx="1291475" cy="1295400"/>
                <a:chOff x="3282950" y="4565650"/>
                <a:chExt cx="2089150" cy="20955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4108450" y="4565650"/>
                  <a:ext cx="95250" cy="11303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3282950" y="5695950"/>
                  <a:ext cx="825500" cy="39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108450" y="5695950"/>
                  <a:ext cx="1001713" cy="39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333750" y="4775200"/>
                  <a:ext cx="1327150" cy="431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451350" y="5207000"/>
                  <a:ext cx="209550" cy="14541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 flipV="1">
                  <a:off x="3282950" y="6093296"/>
                  <a:ext cx="1168400" cy="5678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3282950" y="4775200"/>
                  <a:ext cx="50800" cy="13180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4660900" y="4864100"/>
                  <a:ext cx="711200" cy="3429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451350" y="6093296"/>
                  <a:ext cx="658813" cy="5678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5110163" y="4864100"/>
                  <a:ext cx="261937" cy="12291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 flipV="1">
                  <a:off x="4203700" y="4565650"/>
                  <a:ext cx="1168400" cy="298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3333750" y="4565650"/>
                  <a:ext cx="869950" cy="2095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Oval 55"/>
              <p:cNvSpPr/>
              <p:nvPr/>
            </p:nvSpPr>
            <p:spPr>
              <a:xfrm>
                <a:off x="4227137" y="5208595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73" name="Freeform 72"/>
          <p:cNvSpPr/>
          <p:nvPr/>
        </p:nvSpPr>
        <p:spPr>
          <a:xfrm>
            <a:off x="508980" y="4355213"/>
            <a:ext cx="1657350" cy="1647825"/>
          </a:xfrm>
          <a:custGeom>
            <a:avLst/>
            <a:gdLst>
              <a:gd name="connsiteX0" fmla="*/ 9525 w 1657350"/>
              <a:gd name="connsiteY0" fmla="*/ 0 h 1647825"/>
              <a:gd name="connsiteX1" fmla="*/ 0 w 1657350"/>
              <a:gd name="connsiteY1" fmla="*/ 1647825 h 1647825"/>
              <a:gd name="connsiteX2" fmla="*/ 1657350 w 1657350"/>
              <a:gd name="connsiteY2" fmla="*/ 1647825 h 1647825"/>
              <a:gd name="connsiteX3" fmla="*/ 1657350 w 1657350"/>
              <a:gd name="connsiteY3" fmla="*/ 0 h 1647825"/>
              <a:gd name="connsiteX4" fmla="*/ 9525 w 1657350"/>
              <a:gd name="connsiteY4" fmla="*/ 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47825">
                <a:moveTo>
                  <a:pt x="9525" y="0"/>
                </a:moveTo>
                <a:lnTo>
                  <a:pt x="0" y="1647825"/>
                </a:lnTo>
                <a:lnTo>
                  <a:pt x="1657350" y="1647825"/>
                </a:lnTo>
                <a:lnTo>
                  <a:pt x="1657350" y="0"/>
                </a:lnTo>
                <a:lnTo>
                  <a:pt x="9525" y="0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14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 bwMode="auto">
          <a:xfrm>
            <a:off x="119063" y="837084"/>
            <a:ext cx="8907462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Row-wise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linear interpolation along the X axis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0"/>
          <p:cNvGrpSpPr/>
          <p:nvPr/>
        </p:nvGrpSpPr>
        <p:grpSpPr>
          <a:xfrm>
            <a:off x="194442" y="4338430"/>
            <a:ext cx="8673523" cy="1333500"/>
            <a:chOff x="194438" y="5133950"/>
            <a:chExt cx="8673523" cy="1333500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79" name="Straight Connector 78"/>
            <p:cNvCxnSpPr/>
            <p:nvPr/>
          </p:nvCxnSpPr>
          <p:spPr>
            <a:xfrm flipH="1" flipV="1">
              <a:off x="2482413" y="5484465"/>
              <a:ext cx="6369267" cy="96315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9"/>
            <p:cNvGrpSpPr/>
            <p:nvPr/>
          </p:nvGrpSpPr>
          <p:grpSpPr>
            <a:xfrm>
              <a:off x="194438" y="5133950"/>
              <a:ext cx="8673523" cy="1333500"/>
              <a:chOff x="178157" y="4333875"/>
              <a:chExt cx="8673523" cy="1333500"/>
            </a:xfrm>
          </p:grpSpPr>
          <p:grpSp>
            <p:nvGrpSpPr>
              <p:cNvPr id="10" name="Group 96"/>
              <p:cNvGrpSpPr/>
              <p:nvPr/>
            </p:nvGrpSpPr>
            <p:grpSpPr>
              <a:xfrm>
                <a:off x="191253" y="4360925"/>
                <a:ext cx="2291161" cy="353566"/>
                <a:chOff x="191253" y="4332350"/>
                <a:chExt cx="2291161" cy="353566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191253" y="4332350"/>
                  <a:ext cx="2291160" cy="0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2482412" y="4332350"/>
                  <a:ext cx="2" cy="353565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191253" y="4661530"/>
                  <a:ext cx="2291161" cy="24386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91253" y="4355210"/>
                  <a:ext cx="0" cy="329180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Freeform 98"/>
              <p:cNvSpPr/>
              <p:nvPr/>
            </p:nvSpPr>
            <p:spPr>
              <a:xfrm>
                <a:off x="190500" y="4333875"/>
                <a:ext cx="8658225" cy="1333500"/>
              </a:xfrm>
              <a:custGeom>
                <a:avLst/>
                <a:gdLst>
                  <a:gd name="connsiteX0" fmla="*/ 0 w 8658225"/>
                  <a:gd name="connsiteY0" fmla="*/ 0 h 1333500"/>
                  <a:gd name="connsiteX1" fmla="*/ 9525 w 8658225"/>
                  <a:gd name="connsiteY1" fmla="*/ 342900 h 1333500"/>
                  <a:gd name="connsiteX2" fmla="*/ 2914650 w 8658225"/>
                  <a:gd name="connsiteY2" fmla="*/ 1333500 h 1333500"/>
                  <a:gd name="connsiteX3" fmla="*/ 2914650 w 8658225"/>
                  <a:gd name="connsiteY3" fmla="*/ 600075 h 1333500"/>
                  <a:gd name="connsiteX4" fmla="*/ 8658225 w 8658225"/>
                  <a:gd name="connsiteY4" fmla="*/ 600075 h 1333500"/>
                  <a:gd name="connsiteX5" fmla="*/ 2305050 w 8658225"/>
                  <a:gd name="connsiteY5" fmla="*/ 0 h 1333500"/>
                  <a:gd name="connsiteX6" fmla="*/ 0 w 8658225"/>
                  <a:gd name="connsiteY6" fmla="*/ 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8225" h="1333500">
                    <a:moveTo>
                      <a:pt x="0" y="0"/>
                    </a:moveTo>
                    <a:lnTo>
                      <a:pt x="9525" y="342900"/>
                    </a:lnTo>
                    <a:lnTo>
                      <a:pt x="2914650" y="1333500"/>
                    </a:lnTo>
                    <a:lnTo>
                      <a:pt x="2914650" y="600075"/>
                    </a:lnTo>
                    <a:lnTo>
                      <a:pt x="8658225" y="600075"/>
                    </a:lnTo>
                    <a:lnTo>
                      <a:pt x="23050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7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191253" y="4684390"/>
                <a:ext cx="2899787" cy="97685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2495509" y="4355210"/>
                <a:ext cx="6356171" cy="58595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178157" y="4355210"/>
                <a:ext cx="2912883" cy="58595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68"/>
              <p:cNvGrpSpPr/>
              <p:nvPr/>
            </p:nvGrpSpPr>
            <p:grpSpPr>
              <a:xfrm>
                <a:off x="3091040" y="4941168"/>
                <a:ext cx="5760640" cy="720080"/>
                <a:chOff x="3091040" y="4941168"/>
                <a:chExt cx="5760640" cy="72008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3091040" y="4941168"/>
                  <a:ext cx="720080" cy="7200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3811120" y="4941168"/>
                  <a:ext cx="720080" cy="7200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4531200" y="4941168"/>
                  <a:ext cx="2880320" cy="720080"/>
                </a:xfrm>
                <a:prstGeom prst="rect">
                  <a:avLst/>
                </a:prstGeom>
                <a:solidFill>
                  <a:schemeClr val="tx1"/>
                </a:solidFill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7411520" y="4941168"/>
                  <a:ext cx="720080" cy="7200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131600" y="4941168"/>
                  <a:ext cx="720080" cy="72008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grpSp>
              <p:nvGrpSpPr>
                <p:cNvPr id="12" name="Group 170"/>
                <p:cNvGrpSpPr/>
                <p:nvPr/>
              </p:nvGrpSpPr>
              <p:grpSpPr>
                <a:xfrm>
                  <a:off x="3091040" y="4941168"/>
                  <a:ext cx="5760640" cy="720080"/>
                  <a:chOff x="971600" y="3429000"/>
                  <a:chExt cx="5760640" cy="720080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971600" y="3429000"/>
                    <a:ext cx="5760640" cy="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971600" y="4149080"/>
                    <a:ext cx="5760640" cy="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97160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169168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241176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313184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385192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457200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529208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601216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6732240" y="3429000"/>
                    <a:ext cx="0" cy="720080"/>
                  </a:xfrm>
                  <a:prstGeom prst="line">
                    <a:avLst/>
                  </a:prstGeom>
                  <a:ln w="571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15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 bwMode="auto">
          <a:xfrm>
            <a:off x="119063" y="837084"/>
            <a:ext cx="8907462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Row-wise linear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interpolation along the 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3091040" y="4941168"/>
            <a:ext cx="5760640" cy="720080"/>
            <a:chOff x="3091040" y="4941168"/>
            <a:chExt cx="5760640" cy="720080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2" name="Rectangle 171"/>
            <p:cNvSpPr/>
            <p:nvPr/>
          </p:nvSpPr>
          <p:spPr>
            <a:xfrm>
              <a:off x="3091040" y="4941168"/>
              <a:ext cx="720080" cy="72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811120" y="4941168"/>
              <a:ext cx="720080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531200" y="4941168"/>
              <a:ext cx="2880320" cy="72008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411520" y="4941168"/>
              <a:ext cx="720080" cy="7200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131600" y="4941168"/>
              <a:ext cx="720080" cy="7200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3" name="Group 170"/>
            <p:cNvGrpSpPr/>
            <p:nvPr/>
          </p:nvGrpSpPr>
          <p:grpSpPr>
            <a:xfrm>
              <a:off x="3091040" y="4941168"/>
              <a:ext cx="5760640" cy="720080"/>
              <a:chOff x="971600" y="3429000"/>
              <a:chExt cx="5760640" cy="72008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971600" y="3429000"/>
                <a:ext cx="57606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971600" y="4149080"/>
                <a:ext cx="57606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97160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69168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241176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13184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85192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57200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529208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601216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673224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12899 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07704" y="4941168"/>
            <a:ext cx="576064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16</a:t>
            </a:fld>
            <a:endParaRPr lang="de-AT" sz="1200" b="1" dirty="0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1913115" y="4941168"/>
            <a:ext cx="5760640" cy="720080"/>
            <a:chOff x="1913115" y="4941168"/>
            <a:chExt cx="5760640" cy="720080"/>
          </a:xfrm>
          <a:effectLst/>
        </p:grpSpPr>
        <p:sp>
          <p:nvSpPr>
            <p:cNvPr id="172" name="Rectangle 171"/>
            <p:cNvSpPr/>
            <p:nvPr/>
          </p:nvSpPr>
          <p:spPr>
            <a:xfrm>
              <a:off x="1913115" y="4941168"/>
              <a:ext cx="720080" cy="72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633195" y="4941168"/>
              <a:ext cx="720080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353275" y="4941168"/>
              <a:ext cx="2880320" cy="72008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233595" y="4941168"/>
              <a:ext cx="720080" cy="7200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953675" y="4941168"/>
              <a:ext cx="720080" cy="7200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3" name="Group 170"/>
            <p:cNvGrpSpPr/>
            <p:nvPr/>
          </p:nvGrpSpPr>
          <p:grpSpPr>
            <a:xfrm>
              <a:off x="1913115" y="4941168"/>
              <a:ext cx="5760640" cy="720080"/>
              <a:chOff x="971600" y="3429000"/>
              <a:chExt cx="5760640" cy="72008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971600" y="3429000"/>
                <a:ext cx="57606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971600" y="4149080"/>
                <a:ext cx="57606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97160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69168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241176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13184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85192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57200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529208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601216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6732240" y="3429000"/>
                <a:ext cx="0" cy="72008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" name="Up Arrow 183"/>
          <p:cNvSpPr/>
          <p:nvPr/>
        </p:nvSpPr>
        <p:spPr>
          <a:xfrm>
            <a:off x="2103739" y="5733256"/>
            <a:ext cx="360040" cy="576064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 bwMode="auto">
          <a:xfrm>
            <a:off x="119063" y="837084"/>
            <a:ext cx="8907462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Row-wise linear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interpolation along the 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907704" y="4941168"/>
            <a:ext cx="576064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907704" y="4941168"/>
            <a:ext cx="72008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3" name="Rectangle 172"/>
          <p:cNvSpPr/>
          <p:nvPr/>
        </p:nvSpPr>
        <p:spPr>
          <a:xfrm>
            <a:off x="2627784" y="4941168"/>
            <a:ext cx="72008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4" name="Rectangle 173"/>
          <p:cNvSpPr/>
          <p:nvPr/>
        </p:nvSpPr>
        <p:spPr>
          <a:xfrm>
            <a:off x="3347864" y="4941168"/>
            <a:ext cx="2880320" cy="72008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8" name="Rectangle 177"/>
          <p:cNvSpPr/>
          <p:nvPr/>
        </p:nvSpPr>
        <p:spPr>
          <a:xfrm>
            <a:off x="6228184" y="4941168"/>
            <a:ext cx="720080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9" name="Rectangle 178"/>
          <p:cNvSpPr/>
          <p:nvPr/>
        </p:nvSpPr>
        <p:spPr>
          <a:xfrm>
            <a:off x="6948264" y="4941168"/>
            <a:ext cx="72008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17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</a:p>
        </p:txBody>
      </p:sp>
      <p:grpSp>
        <p:nvGrpSpPr>
          <p:cNvPr id="2" name="Group 170"/>
          <p:cNvGrpSpPr/>
          <p:nvPr/>
        </p:nvGrpSpPr>
        <p:grpSpPr>
          <a:xfrm>
            <a:off x="1907704" y="4941168"/>
            <a:ext cx="5760640" cy="720080"/>
            <a:chOff x="971600" y="3429000"/>
            <a:chExt cx="5760640" cy="72008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971600" y="3429000"/>
              <a:ext cx="576064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71600" y="4149080"/>
              <a:ext cx="576064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97160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69168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41176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13184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85192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57200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29208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01216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73224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Up Arrow 183"/>
          <p:cNvSpPr/>
          <p:nvPr/>
        </p:nvSpPr>
        <p:spPr>
          <a:xfrm>
            <a:off x="2771800" y="5733256"/>
            <a:ext cx="360040" cy="576064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 bwMode="auto">
          <a:xfrm>
            <a:off x="119063" y="837084"/>
            <a:ext cx="8907462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Row-wise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linear interpolation along the 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133942" y="4165190"/>
            <a:ext cx="1933543" cy="657364"/>
            <a:chOff x="910265" y="4165188"/>
            <a:chExt cx="1933543" cy="657364"/>
          </a:xfrm>
        </p:grpSpPr>
        <p:sp>
          <p:nvSpPr>
            <p:cNvPr id="31" name="Down Arrow 30"/>
            <p:cNvSpPr/>
            <p:nvPr/>
          </p:nvSpPr>
          <p:spPr>
            <a:xfrm>
              <a:off x="1606972" y="4534520"/>
              <a:ext cx="288032" cy="28803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265" y="4165188"/>
              <a:ext cx="1933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Start of the gap</a:t>
              </a:r>
              <a:endParaRPr lang="de-AT" sz="2000" dirty="0"/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5774683" y="4161782"/>
            <a:ext cx="1850186" cy="657364"/>
            <a:chOff x="4510665" y="4161780"/>
            <a:chExt cx="1850186" cy="657364"/>
          </a:xfrm>
        </p:grpSpPr>
        <p:sp>
          <p:nvSpPr>
            <p:cNvPr id="34" name="Down Arrow 33"/>
            <p:cNvSpPr/>
            <p:nvPr/>
          </p:nvSpPr>
          <p:spPr>
            <a:xfrm>
              <a:off x="5207372" y="4531112"/>
              <a:ext cx="288032" cy="28803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10665" y="4161780"/>
              <a:ext cx="18501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End of the gap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7483 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2.22222E-6 L 0.14965 2.22222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04 2.22222E-6 L 0.24306 2.22222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2.22222E-6 L 0.32587 2.22222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65 2.22222E-6 L 0.4007 2.22222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4" grpId="1" animBg="1"/>
      <p:bldP spid="184" grpId="2" animBg="1"/>
      <p:bldP spid="184" grpId="3" animBg="1"/>
      <p:bldP spid="184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907704" y="4941168"/>
            <a:ext cx="576064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907704" y="4941168"/>
            <a:ext cx="72008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3" name="Rectangle 172"/>
          <p:cNvSpPr/>
          <p:nvPr/>
        </p:nvSpPr>
        <p:spPr>
          <a:xfrm>
            <a:off x="2627784" y="4941168"/>
            <a:ext cx="72008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4" name="Rectangle 173"/>
          <p:cNvSpPr/>
          <p:nvPr/>
        </p:nvSpPr>
        <p:spPr>
          <a:xfrm>
            <a:off x="3347864" y="4941168"/>
            <a:ext cx="2880320" cy="72008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8" name="Rectangle 177"/>
          <p:cNvSpPr/>
          <p:nvPr/>
        </p:nvSpPr>
        <p:spPr>
          <a:xfrm>
            <a:off x="6228184" y="4941168"/>
            <a:ext cx="720080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9" name="Rectangle 178"/>
          <p:cNvSpPr/>
          <p:nvPr/>
        </p:nvSpPr>
        <p:spPr>
          <a:xfrm>
            <a:off x="6948264" y="4941168"/>
            <a:ext cx="72008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 dirty="0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18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</a:p>
        </p:txBody>
      </p:sp>
      <p:grpSp>
        <p:nvGrpSpPr>
          <p:cNvPr id="2" name="Group 170"/>
          <p:cNvGrpSpPr/>
          <p:nvPr/>
        </p:nvGrpSpPr>
        <p:grpSpPr>
          <a:xfrm>
            <a:off x="1907704" y="4941168"/>
            <a:ext cx="5760640" cy="720080"/>
            <a:chOff x="971600" y="3429000"/>
            <a:chExt cx="5760640" cy="72008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971600" y="3429000"/>
              <a:ext cx="576064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71600" y="4149080"/>
              <a:ext cx="576064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97160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69168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41176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13184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85192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57200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29208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01216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732240" y="3429000"/>
              <a:ext cx="0" cy="7200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Up Arrow 183"/>
          <p:cNvSpPr/>
          <p:nvPr/>
        </p:nvSpPr>
        <p:spPr>
          <a:xfrm>
            <a:off x="6431049" y="5745956"/>
            <a:ext cx="360040" cy="576064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 bwMode="auto">
          <a:xfrm>
            <a:off x="119063" y="837084"/>
            <a:ext cx="8907462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Row-wise linear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interpolation along the X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133942" y="4165190"/>
            <a:ext cx="1933543" cy="657364"/>
            <a:chOff x="910265" y="4165188"/>
            <a:chExt cx="1933543" cy="657364"/>
          </a:xfrm>
        </p:grpSpPr>
        <p:sp>
          <p:nvSpPr>
            <p:cNvPr id="31" name="Down Arrow 30"/>
            <p:cNvSpPr/>
            <p:nvPr/>
          </p:nvSpPr>
          <p:spPr>
            <a:xfrm>
              <a:off x="1606972" y="4534520"/>
              <a:ext cx="288032" cy="28803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265" y="4165188"/>
              <a:ext cx="1933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Start of the gap</a:t>
              </a:r>
              <a:endParaRPr lang="de-AT" sz="2000" dirty="0"/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5774683" y="4161782"/>
            <a:ext cx="1850186" cy="657364"/>
            <a:chOff x="4510665" y="4161780"/>
            <a:chExt cx="1850186" cy="657364"/>
          </a:xfrm>
        </p:grpSpPr>
        <p:sp>
          <p:nvSpPr>
            <p:cNvPr id="34" name="Down Arrow 33"/>
            <p:cNvSpPr/>
            <p:nvPr/>
          </p:nvSpPr>
          <p:spPr>
            <a:xfrm>
              <a:off x="5207372" y="4531112"/>
              <a:ext cx="288032" cy="28803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10665" y="4161780"/>
              <a:ext cx="18501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End of the gap</a:t>
              </a:r>
              <a:endParaRPr lang="de-AT" sz="20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347405" y="4941168"/>
            <a:ext cx="7200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Rectangle 37"/>
          <p:cNvSpPr/>
          <p:nvPr/>
        </p:nvSpPr>
        <p:spPr>
          <a:xfrm>
            <a:off x="4067485" y="4941168"/>
            <a:ext cx="72008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tangle 38"/>
          <p:cNvSpPr/>
          <p:nvPr/>
        </p:nvSpPr>
        <p:spPr>
          <a:xfrm>
            <a:off x="4787565" y="4941168"/>
            <a:ext cx="72008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tangle 39"/>
          <p:cNvSpPr/>
          <p:nvPr/>
        </p:nvSpPr>
        <p:spPr>
          <a:xfrm>
            <a:off x="5507645" y="4941168"/>
            <a:ext cx="720080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8333 3.7037E-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s Talk\image-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50" y="981077"/>
            <a:ext cx="6083300" cy="545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59000"/>
              </a:prstClr>
            </a:outerShdw>
          </a:effectLst>
        </p:spPr>
      </p:pic>
      <p:pic>
        <p:nvPicPr>
          <p:cNvPr id="18" name="Picture 2" descr="F:\Vis Talk\rayscan250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7" y="893764"/>
            <a:ext cx="6840537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51000"/>
              </a:prstClr>
            </a:outerShdw>
          </a:effectLst>
        </p:spPr>
      </p:pic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/>
              <a:t>Artem Amirkhanov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6D72C7-089B-4948-BB03-2C680B73E2FC}" type="slidenum">
              <a:rPr lang="de-AT" smtClean="0">
                <a:latin typeface="Arial" charset="0"/>
              </a:rPr>
              <a:pPr/>
              <a:t>1</a:t>
            </a:fld>
            <a:endParaRPr lang="de-AT" smtClean="0">
              <a:latin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1"/>
            <a:ext cx="8064500" cy="757239"/>
          </a:xfrm>
        </p:spPr>
        <p:txBody>
          <a:bodyPr/>
          <a:lstStyle/>
          <a:p>
            <a:r>
              <a:rPr lang="en-US" dirty="0" smtClean="0"/>
              <a:t>Scanning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458492" y="90872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58772" y="177281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Initial 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06643" y="177351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58492" y="2636912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06363" y="2637606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8492" y="3501008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6363" y="3501702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8492" y="4365104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 Interpolated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6363" y="4365798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58772" y="609329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Volume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06643" y="609399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224" y="1107835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3002" y="663079"/>
            <a:ext cx="146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de-AT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224" y="6300429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4236" y="5847655"/>
            <a:ext cx="146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  <a:endParaRPr lang="de-AT" sz="2400" dirty="0"/>
          </a:p>
        </p:txBody>
      </p:sp>
      <p:sp>
        <p:nvSpPr>
          <p:cNvPr id="72" name="Flowchart: Process 71"/>
          <p:cNvSpPr/>
          <p:nvPr/>
        </p:nvSpPr>
        <p:spPr>
          <a:xfrm>
            <a:off x="2148218" y="141280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148218" y="227687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 Separation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148218" y="314099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2148218" y="4005064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Interpolation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2148218" y="573328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Fusion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1671" y="1412800"/>
            <a:ext cx="21234" cy="4320480"/>
          </a:xfrm>
          <a:prstGeom prst="straightConnector1">
            <a:avLst/>
          </a:prstGeom>
          <a:ln w="184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947425" y="3342210"/>
            <a:ext cx="25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Workflow</a:t>
            </a:r>
            <a:endParaRPr lang="de-AT" sz="2400" dirty="0"/>
          </a:p>
        </p:txBody>
      </p:sp>
      <p:sp>
        <p:nvSpPr>
          <p:cNvPr id="98" name="Rectangle 97"/>
          <p:cNvSpPr/>
          <p:nvPr/>
        </p:nvSpPr>
        <p:spPr>
          <a:xfrm>
            <a:off x="2458493" y="522920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06364" y="522989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2148219" y="486916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6364" y="90941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grpSp>
        <p:nvGrpSpPr>
          <p:cNvPr id="2" name="Group 204"/>
          <p:cNvGrpSpPr/>
          <p:nvPr/>
        </p:nvGrpSpPr>
        <p:grpSpPr>
          <a:xfrm>
            <a:off x="5662145" y="1305047"/>
            <a:ext cx="955000" cy="945864"/>
            <a:chOff x="5838502" y="1907470"/>
            <a:chExt cx="1116118" cy="1105441"/>
          </a:xfr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Rectangle 3"/>
            <p:cNvSpPr/>
            <p:nvPr/>
          </p:nvSpPr>
          <p:spPr>
            <a:xfrm>
              <a:off x="6148535" y="190747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47644" y="2003020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49206" y="2108818"/>
              <a:ext cx="806085" cy="805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838502" y="2206911"/>
              <a:ext cx="806085" cy="8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</p:grpSp>
      <p:grpSp>
        <p:nvGrpSpPr>
          <p:cNvPr id="3" name="Group 223"/>
          <p:cNvGrpSpPr/>
          <p:nvPr/>
        </p:nvGrpSpPr>
        <p:grpSpPr>
          <a:xfrm>
            <a:off x="7626739" y="1283383"/>
            <a:ext cx="953359" cy="967529"/>
            <a:chOff x="7793428" y="1869449"/>
            <a:chExt cx="1114200" cy="1130761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Freeform 214"/>
            <p:cNvSpPr/>
            <p:nvPr/>
          </p:nvSpPr>
          <p:spPr>
            <a:xfrm>
              <a:off x="7804150" y="1879600"/>
              <a:ext cx="1101725" cy="1111250"/>
            </a:xfrm>
            <a:custGeom>
              <a:avLst/>
              <a:gdLst>
                <a:gd name="connsiteX0" fmla="*/ 0 w 1101725"/>
                <a:gd name="connsiteY0" fmla="*/ 317500 h 1111250"/>
                <a:gd name="connsiteX1" fmla="*/ 304800 w 1101725"/>
                <a:gd name="connsiteY1" fmla="*/ 0 h 1111250"/>
                <a:gd name="connsiteX2" fmla="*/ 1095375 w 1101725"/>
                <a:gd name="connsiteY2" fmla="*/ 3175 h 1111250"/>
                <a:gd name="connsiteX3" fmla="*/ 1101725 w 1101725"/>
                <a:gd name="connsiteY3" fmla="*/ 793750 h 1111250"/>
                <a:gd name="connsiteX4" fmla="*/ 790575 w 1101725"/>
                <a:gd name="connsiteY4" fmla="*/ 1111250 h 1111250"/>
                <a:gd name="connsiteX5" fmla="*/ 787400 w 1101725"/>
                <a:gd name="connsiteY5" fmla="*/ 311150 h 1111250"/>
                <a:gd name="connsiteX6" fmla="*/ 0 w 1101725"/>
                <a:gd name="connsiteY6" fmla="*/ 31750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725" h="1111250">
                  <a:moveTo>
                    <a:pt x="0" y="317500"/>
                  </a:moveTo>
                  <a:lnTo>
                    <a:pt x="304800" y="0"/>
                  </a:lnTo>
                  <a:lnTo>
                    <a:pt x="1095375" y="3175"/>
                  </a:lnTo>
                  <a:cubicBezTo>
                    <a:pt x="1097492" y="266700"/>
                    <a:pt x="1099608" y="530225"/>
                    <a:pt x="1101725" y="793750"/>
                  </a:cubicBezTo>
                  <a:lnTo>
                    <a:pt x="790575" y="1111250"/>
                  </a:lnTo>
                  <a:cubicBezTo>
                    <a:pt x="789517" y="844550"/>
                    <a:pt x="788458" y="577850"/>
                    <a:pt x="787400" y="311150"/>
                  </a:cubicBez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794253" y="2201156"/>
              <a:ext cx="799143" cy="799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7786412" y="188835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8582388" y="188900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8587384" y="2681142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8591912" y="203835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8591912" y="2199198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8591912" y="2360039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8591912" y="2520880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8431071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8271920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8104122" y="188543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7963220" y="1876465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803775" y="2353023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803775" y="2513864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805739" y="2674705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803775" y="2835547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7579746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>
              <a:off x="7740587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>
              <a:off x="7901428" y="2598065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>
              <a:off x="8062269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905396" y="2096118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006954" y="1990320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>
              <a:off x="8304947" y="2491224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8406506" y="2385688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5" idx="1"/>
              <a:endCxn id="215" idx="2"/>
            </p:cNvCxnSpPr>
            <p:nvPr/>
          </p:nvCxnSpPr>
          <p:spPr>
            <a:xfrm>
              <a:off x="8108950" y="1879600"/>
              <a:ext cx="790575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5" idx="3"/>
              <a:endCxn id="215" idx="2"/>
            </p:cNvCxnSpPr>
            <p:nvPr/>
          </p:nvCxnSpPr>
          <p:spPr>
            <a:xfrm flipH="1" flipV="1">
              <a:off x="8899525" y="1882775"/>
              <a:ext cx="6350" cy="7905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254"/>
          <p:cNvSpPr/>
          <p:nvPr/>
        </p:nvSpPr>
        <p:spPr>
          <a:xfrm>
            <a:off x="5402240" y="1655064"/>
            <a:ext cx="1474810" cy="382989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7372359" y="1655574"/>
            <a:ext cx="1462110" cy="392700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3D Volume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oup 201"/>
          <p:cNvGrpSpPr/>
          <p:nvPr/>
        </p:nvGrpSpPr>
        <p:grpSpPr>
          <a:xfrm>
            <a:off x="5534647" y="3255467"/>
            <a:ext cx="1209996" cy="1233087"/>
            <a:chOff x="5432104" y="3018359"/>
            <a:chExt cx="1953612" cy="1990893"/>
          </a:xfrm>
        </p:grpSpPr>
        <p:sp>
          <p:nvSpPr>
            <p:cNvPr id="116" name="Rectangle 115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2"/>
            <p:cNvGrpSpPr/>
            <p:nvPr/>
          </p:nvGrpSpPr>
          <p:grpSpPr>
            <a:xfrm>
              <a:off x="5432104" y="3422493"/>
              <a:ext cx="1586758" cy="1586759"/>
              <a:chOff x="6283829" y="4915126"/>
              <a:chExt cx="1893183" cy="1892291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Rectangle 121"/>
              <p:cNvSpPr/>
              <p:nvPr/>
            </p:nvSpPr>
            <p:spPr>
              <a:xfrm>
                <a:off x="6283829" y="4915126"/>
                <a:ext cx="1893183" cy="18922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691222" y="5347828"/>
                <a:ext cx="1096940" cy="11017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52332" y="5349029"/>
                <a:ext cx="348425" cy="109642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2" name="Curved Connector 131"/>
          <p:cNvCxnSpPr/>
          <p:nvPr/>
        </p:nvCxnSpPr>
        <p:spPr>
          <a:xfrm rot="10800000">
            <a:off x="5364089" y="3997163"/>
            <a:ext cx="12700" cy="1892300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56"/>
          <p:cNvGrpSpPr/>
          <p:nvPr/>
        </p:nvGrpSpPr>
        <p:grpSpPr>
          <a:xfrm>
            <a:off x="7510862" y="3251200"/>
            <a:ext cx="1185104" cy="1193800"/>
            <a:chOff x="7606723" y="3263900"/>
            <a:chExt cx="1185104" cy="1193800"/>
          </a:xfrm>
        </p:grpSpPr>
        <p:grpSp>
          <p:nvGrpSpPr>
            <p:cNvPr id="7" name="Group 141"/>
            <p:cNvGrpSpPr/>
            <p:nvPr/>
          </p:nvGrpSpPr>
          <p:grpSpPr>
            <a:xfrm>
              <a:off x="7606723" y="3263900"/>
              <a:ext cx="1185104" cy="1193800"/>
              <a:chOff x="7793428" y="1879600"/>
              <a:chExt cx="1112447" cy="1120610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Freeform 142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3" idx="1"/>
                <a:endCxn id="143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3" idx="3"/>
                <a:endCxn id="143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Oval 152"/>
            <p:cNvSpPr/>
            <p:nvPr/>
          </p:nvSpPr>
          <p:spPr>
            <a:xfrm>
              <a:off x="7923473" y="3302762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8156681" y="3441576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3"/>
          <p:cNvGrpSpPr/>
          <p:nvPr/>
        </p:nvGrpSpPr>
        <p:grpSpPr>
          <a:xfrm>
            <a:off x="7672884" y="5159039"/>
            <a:ext cx="861060" cy="1051560"/>
            <a:chOff x="7793468" y="5159039"/>
            <a:chExt cx="861060" cy="1051560"/>
          </a:xfrm>
        </p:grpSpPr>
        <p:sp>
          <p:nvSpPr>
            <p:cNvPr id="161" name="Can 16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an 161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62"/>
          <p:cNvGrpSpPr/>
          <p:nvPr/>
        </p:nvGrpSpPr>
        <p:grpSpPr>
          <a:xfrm>
            <a:off x="5534647" y="5147767"/>
            <a:ext cx="1209996" cy="1233087"/>
            <a:chOff x="5432104" y="3018359"/>
            <a:chExt cx="1953612" cy="1990893"/>
          </a:xfrm>
        </p:grpSpPr>
        <p:sp>
          <p:nvSpPr>
            <p:cNvPr id="164" name="Rectangle 163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11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4" name="Rectangle 173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08" name="Curved Connector 207"/>
          <p:cNvCxnSpPr/>
          <p:nvPr/>
        </p:nvCxnSpPr>
        <p:spPr>
          <a:xfrm rot="5400000" flipH="1" flipV="1">
            <a:off x="7348451" y="2229429"/>
            <a:ext cx="12701" cy="1952280"/>
          </a:xfrm>
          <a:prstGeom prst="curvedConnector3">
            <a:avLst>
              <a:gd name="adj1" fmla="val 1799843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Up Arrow 221"/>
          <p:cNvSpPr/>
          <p:nvPr/>
        </p:nvSpPr>
        <p:spPr>
          <a:xfrm rot="16200000" flipV="1">
            <a:off x="1437556" y="3755804"/>
            <a:ext cx="360040" cy="71454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413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5" name="Curved Connector 104"/>
          <p:cNvCxnSpPr/>
          <p:nvPr/>
        </p:nvCxnSpPr>
        <p:spPr>
          <a:xfrm rot="5400000">
            <a:off x="7320092" y="5487103"/>
            <a:ext cx="170253" cy="1769644"/>
          </a:xfrm>
          <a:prstGeom prst="curvedConnector3">
            <a:avLst>
              <a:gd name="adj1" fmla="val 234271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288660" y="4797152"/>
            <a:ext cx="3816424" cy="252028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0800000">
            <a:off x="1291299" y="0"/>
            <a:ext cx="3816424" cy="3429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11560" y="96430"/>
            <a:ext cx="4680520" cy="649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Workflow</a:t>
            </a:r>
          </a:p>
        </p:txBody>
      </p:sp>
      <p:sp>
        <p:nvSpPr>
          <p:cNvPr id="111" name="Freeform 110"/>
          <p:cNvSpPr/>
          <p:nvPr/>
        </p:nvSpPr>
        <p:spPr>
          <a:xfrm>
            <a:off x="6305550" y="4667250"/>
            <a:ext cx="2657475" cy="2143125"/>
          </a:xfrm>
          <a:custGeom>
            <a:avLst/>
            <a:gdLst>
              <a:gd name="connsiteX0" fmla="*/ 1257300 w 2657475"/>
              <a:gd name="connsiteY0" fmla="*/ 38100 h 2143125"/>
              <a:gd name="connsiteX1" fmla="*/ 2657475 w 2657475"/>
              <a:gd name="connsiteY1" fmla="*/ 0 h 2143125"/>
              <a:gd name="connsiteX2" fmla="*/ 2114550 w 2657475"/>
              <a:gd name="connsiteY2" fmla="*/ 2066925 h 2143125"/>
              <a:gd name="connsiteX3" fmla="*/ 0 w 2657475"/>
              <a:gd name="connsiteY3" fmla="*/ 2143125 h 2143125"/>
              <a:gd name="connsiteX4" fmla="*/ 19050 w 2657475"/>
              <a:gd name="connsiteY4" fmla="*/ 1819275 h 2143125"/>
              <a:gd name="connsiteX5" fmla="*/ 1162050 w 2657475"/>
              <a:gd name="connsiteY5" fmla="*/ 1619250 h 2143125"/>
              <a:gd name="connsiteX6" fmla="*/ 1257300 w 2657475"/>
              <a:gd name="connsiteY6" fmla="*/ 3810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7475" h="2143125">
                <a:moveTo>
                  <a:pt x="1257300" y="38100"/>
                </a:moveTo>
                <a:lnTo>
                  <a:pt x="2657475" y="0"/>
                </a:lnTo>
                <a:lnTo>
                  <a:pt x="2114550" y="2066925"/>
                </a:lnTo>
                <a:lnTo>
                  <a:pt x="0" y="2143125"/>
                </a:lnTo>
                <a:lnTo>
                  <a:pt x="19050" y="1819275"/>
                </a:lnTo>
                <a:lnTo>
                  <a:pt x="1162050" y="1619250"/>
                </a:lnTo>
                <a:lnTo>
                  <a:pt x="1257300" y="381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7161414" y="779290"/>
            <a:ext cx="39486" cy="58120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5076056" y="3829050"/>
            <a:ext cx="1800225" cy="2847975"/>
          </a:xfrm>
          <a:custGeom>
            <a:avLst/>
            <a:gdLst>
              <a:gd name="connsiteX0" fmla="*/ 352425 w 1800225"/>
              <a:gd name="connsiteY0" fmla="*/ 0 h 2847975"/>
              <a:gd name="connsiteX1" fmla="*/ 352425 w 1800225"/>
              <a:gd name="connsiteY1" fmla="*/ 1266825 h 2847975"/>
              <a:gd name="connsiteX2" fmla="*/ 1781175 w 1800225"/>
              <a:gd name="connsiteY2" fmla="*/ 1095375 h 2847975"/>
              <a:gd name="connsiteX3" fmla="*/ 1800225 w 1800225"/>
              <a:gd name="connsiteY3" fmla="*/ 2324100 h 2847975"/>
              <a:gd name="connsiteX4" fmla="*/ 1276350 w 1800225"/>
              <a:gd name="connsiteY4" fmla="*/ 2847975 h 2847975"/>
              <a:gd name="connsiteX5" fmla="*/ 47625 w 1800225"/>
              <a:gd name="connsiteY5" fmla="*/ 2743200 h 2847975"/>
              <a:gd name="connsiteX6" fmla="*/ 0 w 1800225"/>
              <a:gd name="connsiteY6" fmla="*/ 95250 h 2847975"/>
              <a:gd name="connsiteX7" fmla="*/ 352425 w 1800225"/>
              <a:gd name="connsiteY7" fmla="*/ 0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225" h="2847975">
                <a:moveTo>
                  <a:pt x="352425" y="0"/>
                </a:moveTo>
                <a:lnTo>
                  <a:pt x="352425" y="1266825"/>
                </a:lnTo>
                <a:lnTo>
                  <a:pt x="1781175" y="1095375"/>
                </a:lnTo>
                <a:lnTo>
                  <a:pt x="1800225" y="2324100"/>
                </a:lnTo>
                <a:lnTo>
                  <a:pt x="1276350" y="2847975"/>
                </a:lnTo>
                <a:lnTo>
                  <a:pt x="47625" y="2743200"/>
                </a:lnTo>
                <a:lnTo>
                  <a:pt x="0" y="95250"/>
                </a:lnTo>
                <a:lnTo>
                  <a:pt x="35242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Amirkhanov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17963" y="6506989"/>
            <a:ext cx="1079500" cy="306387"/>
          </a:xfrm>
          <a:noFill/>
        </p:spPr>
        <p:txBody>
          <a:bodyPr/>
          <a:lstStyle/>
          <a:p>
            <a:fld id="{DC993912-84E9-4DA0-A64D-01C31C233B15}" type="slidenum">
              <a:rPr lang="de-AT" smtClean="0">
                <a:latin typeface="Arial" charset="0"/>
              </a:rPr>
              <a:pPr/>
              <a:t>19</a:t>
            </a:fld>
            <a:endParaRPr lang="de-AT" dirty="0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00017 0.1312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2.77778E-6 0.1208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0052 0.1312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animBg="1"/>
      <p:bldP spid="107" grpId="0" animBg="1"/>
      <p:bldP spid="108" grpId="0" animBg="1"/>
      <p:bldP spid="1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Amirkhanov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0663" y="6506989"/>
            <a:ext cx="1079500" cy="306387"/>
          </a:xfrm>
          <a:noFill/>
        </p:spPr>
        <p:txBody>
          <a:bodyPr/>
          <a:lstStyle/>
          <a:p>
            <a:fld id="{DC993912-84E9-4DA0-A64D-01C31C233B15}" type="slidenum">
              <a:rPr lang="de-AT" smtClean="0">
                <a:latin typeface="Arial" charset="0"/>
              </a:rPr>
              <a:pPr/>
              <a:t>20</a:t>
            </a:fld>
            <a:endParaRPr lang="de-AT" smtClean="0"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58492" y="90872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58772" y="177281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Initial 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06643" y="177351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58492" y="2636912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06363" y="2637606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8492" y="3501008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6363" y="3501702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8492" y="4365104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 Interpolated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6363" y="4365798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58772" y="609329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Volume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06643" y="609399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224" y="1107835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3002" y="663079"/>
            <a:ext cx="139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de-AT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-36512" y="6300429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4236" y="5847655"/>
            <a:ext cx="139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  <a:endParaRPr lang="de-AT" sz="2400" dirty="0"/>
          </a:p>
        </p:txBody>
      </p:sp>
      <p:sp>
        <p:nvSpPr>
          <p:cNvPr id="72" name="Flowchart: Process 71"/>
          <p:cNvSpPr/>
          <p:nvPr/>
        </p:nvSpPr>
        <p:spPr>
          <a:xfrm>
            <a:off x="2148218" y="141280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148218" y="227687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 Separation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148218" y="314099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2148218" y="4005064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Interpolation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2148218" y="573328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Fusion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1671" y="1412800"/>
            <a:ext cx="21234" cy="4320480"/>
          </a:xfrm>
          <a:prstGeom prst="straightConnector1">
            <a:avLst/>
          </a:prstGeom>
          <a:ln w="184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947425" y="3342210"/>
            <a:ext cx="25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Workflow</a:t>
            </a:r>
            <a:endParaRPr lang="de-AT" sz="2400" dirty="0"/>
          </a:p>
        </p:txBody>
      </p:sp>
      <p:sp>
        <p:nvSpPr>
          <p:cNvPr id="98" name="Rectangle 97"/>
          <p:cNvSpPr/>
          <p:nvPr/>
        </p:nvSpPr>
        <p:spPr>
          <a:xfrm>
            <a:off x="2458493" y="522920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06364" y="522989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2148219" y="486916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6364" y="90941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grpSp>
        <p:nvGrpSpPr>
          <p:cNvPr id="3" name="Group 223"/>
          <p:cNvGrpSpPr/>
          <p:nvPr/>
        </p:nvGrpSpPr>
        <p:grpSpPr>
          <a:xfrm>
            <a:off x="7626739" y="1283383"/>
            <a:ext cx="953359" cy="967529"/>
            <a:chOff x="7793428" y="1869449"/>
            <a:chExt cx="1114200" cy="1130761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Freeform 214"/>
            <p:cNvSpPr/>
            <p:nvPr/>
          </p:nvSpPr>
          <p:spPr>
            <a:xfrm>
              <a:off x="7804150" y="1879600"/>
              <a:ext cx="1101725" cy="1111250"/>
            </a:xfrm>
            <a:custGeom>
              <a:avLst/>
              <a:gdLst>
                <a:gd name="connsiteX0" fmla="*/ 0 w 1101725"/>
                <a:gd name="connsiteY0" fmla="*/ 317500 h 1111250"/>
                <a:gd name="connsiteX1" fmla="*/ 304800 w 1101725"/>
                <a:gd name="connsiteY1" fmla="*/ 0 h 1111250"/>
                <a:gd name="connsiteX2" fmla="*/ 1095375 w 1101725"/>
                <a:gd name="connsiteY2" fmla="*/ 3175 h 1111250"/>
                <a:gd name="connsiteX3" fmla="*/ 1101725 w 1101725"/>
                <a:gd name="connsiteY3" fmla="*/ 793750 h 1111250"/>
                <a:gd name="connsiteX4" fmla="*/ 790575 w 1101725"/>
                <a:gd name="connsiteY4" fmla="*/ 1111250 h 1111250"/>
                <a:gd name="connsiteX5" fmla="*/ 787400 w 1101725"/>
                <a:gd name="connsiteY5" fmla="*/ 311150 h 1111250"/>
                <a:gd name="connsiteX6" fmla="*/ 0 w 1101725"/>
                <a:gd name="connsiteY6" fmla="*/ 31750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725" h="1111250">
                  <a:moveTo>
                    <a:pt x="0" y="317500"/>
                  </a:moveTo>
                  <a:lnTo>
                    <a:pt x="304800" y="0"/>
                  </a:lnTo>
                  <a:lnTo>
                    <a:pt x="1095375" y="3175"/>
                  </a:lnTo>
                  <a:cubicBezTo>
                    <a:pt x="1097492" y="266700"/>
                    <a:pt x="1099608" y="530225"/>
                    <a:pt x="1101725" y="793750"/>
                  </a:cubicBezTo>
                  <a:lnTo>
                    <a:pt x="790575" y="1111250"/>
                  </a:lnTo>
                  <a:cubicBezTo>
                    <a:pt x="789517" y="844550"/>
                    <a:pt x="788458" y="577850"/>
                    <a:pt x="787400" y="311150"/>
                  </a:cubicBez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794253" y="2201156"/>
              <a:ext cx="799143" cy="799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7786412" y="188835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8582388" y="1889008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8587384" y="2681142"/>
              <a:ext cx="322731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8591912" y="203835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8591912" y="2199198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8591912" y="2360039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8591912" y="2520880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8431071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8271920" y="1889004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8104122" y="1885436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7963220" y="1876465"/>
              <a:ext cx="322732" cy="308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803775" y="2353023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803775" y="2513864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805739" y="2674705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803775" y="2835547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7579746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>
              <a:off x="7740587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>
              <a:off x="7901428" y="2598065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>
              <a:off x="8062269" y="2600029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905396" y="2096118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006954" y="1990320"/>
              <a:ext cx="78386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>
              <a:off x="8304947" y="2491224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8406506" y="2385688"/>
              <a:ext cx="78386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5" idx="1"/>
              <a:endCxn id="215" idx="2"/>
            </p:cNvCxnSpPr>
            <p:nvPr/>
          </p:nvCxnSpPr>
          <p:spPr>
            <a:xfrm>
              <a:off x="8108950" y="1879600"/>
              <a:ext cx="790575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5" idx="3"/>
              <a:endCxn id="215" idx="2"/>
            </p:cNvCxnSpPr>
            <p:nvPr/>
          </p:nvCxnSpPr>
          <p:spPr>
            <a:xfrm flipH="1" flipV="1">
              <a:off x="8899525" y="1882775"/>
              <a:ext cx="6350" cy="7905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Rectangle 255"/>
          <p:cNvSpPr/>
          <p:nvPr/>
        </p:nvSpPr>
        <p:spPr>
          <a:xfrm>
            <a:off x="7372359" y="1655574"/>
            <a:ext cx="1462110" cy="392700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3D Volume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6" name="Group 156"/>
          <p:cNvGrpSpPr/>
          <p:nvPr/>
        </p:nvGrpSpPr>
        <p:grpSpPr>
          <a:xfrm>
            <a:off x="7510862" y="3251200"/>
            <a:ext cx="1185104" cy="1193800"/>
            <a:chOff x="7606723" y="3263900"/>
            <a:chExt cx="1185104" cy="1193800"/>
          </a:xfrm>
        </p:grpSpPr>
        <p:grpSp>
          <p:nvGrpSpPr>
            <p:cNvPr id="7" name="Group 141"/>
            <p:cNvGrpSpPr/>
            <p:nvPr/>
          </p:nvGrpSpPr>
          <p:grpSpPr>
            <a:xfrm>
              <a:off x="7606723" y="3263900"/>
              <a:ext cx="1185104" cy="1193800"/>
              <a:chOff x="7793428" y="1879600"/>
              <a:chExt cx="1112447" cy="1120610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Freeform 142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3" idx="1"/>
                <a:endCxn id="143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3" idx="3"/>
                <a:endCxn id="143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Oval 152"/>
            <p:cNvSpPr/>
            <p:nvPr/>
          </p:nvSpPr>
          <p:spPr>
            <a:xfrm>
              <a:off x="7923473" y="3302762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8156681" y="3441576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672884" y="5159039"/>
            <a:ext cx="861060" cy="1051560"/>
            <a:chOff x="7793468" y="5159039"/>
            <a:chExt cx="861060" cy="1051560"/>
          </a:xfrm>
        </p:grpSpPr>
        <p:sp>
          <p:nvSpPr>
            <p:cNvPr id="161" name="Can 16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an 161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917623" y="4330700"/>
            <a:ext cx="1185104" cy="1193800"/>
            <a:chOff x="7606723" y="3263900"/>
            <a:chExt cx="1185104" cy="11938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7606723" y="3263900"/>
              <a:ext cx="1185104" cy="1193800"/>
              <a:chOff x="7793428" y="1879600"/>
              <a:chExt cx="1112447" cy="1120610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Freeform 113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4" idx="1"/>
                <a:endCxn id="114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14" idx="3"/>
                <a:endCxn id="114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Oval 126"/>
            <p:cNvSpPr/>
            <p:nvPr/>
          </p:nvSpPr>
          <p:spPr>
            <a:xfrm>
              <a:off x="7923473" y="3302762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156681" y="3441576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756895" y="3491550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484284" y="3302762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9" name="Curved Connector 138"/>
          <p:cNvCxnSpPr/>
          <p:nvPr/>
        </p:nvCxnSpPr>
        <p:spPr>
          <a:xfrm rot="5400000" flipH="1" flipV="1">
            <a:off x="6789348" y="3640204"/>
            <a:ext cx="604183" cy="702134"/>
          </a:xfrm>
          <a:prstGeom prst="curvedConnector2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Up Arrow 190"/>
          <p:cNvSpPr/>
          <p:nvPr/>
        </p:nvSpPr>
        <p:spPr>
          <a:xfrm rot="16200000" flipV="1">
            <a:off x="1435608" y="4619900"/>
            <a:ext cx="360040" cy="71454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413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95" name="Curved Connector 138"/>
          <p:cNvCxnSpPr/>
          <p:nvPr/>
        </p:nvCxnSpPr>
        <p:spPr>
          <a:xfrm rot="16200000" flipH="1">
            <a:off x="6797937" y="5515238"/>
            <a:ext cx="647700" cy="666229"/>
          </a:xfrm>
          <a:prstGeom prst="curvedConnector2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231166" y="5661248"/>
            <a:ext cx="3888432" cy="252028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0800000">
            <a:off x="1259632" y="-315416"/>
            <a:ext cx="3816424" cy="4608511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11560" y="96430"/>
            <a:ext cx="4680520" cy="649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Workflow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7 0.124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2.77778E-6 0.1208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0052 0.131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92" grpId="0" animBg="1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21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Fusion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1463" y="989484"/>
            <a:ext cx="8907462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3"/>
              </a:buBlip>
              <a:defRPr/>
            </a:pPr>
            <a:r>
              <a:rPr lang="en-US" sz="2800" kern="0" dirty="0" smtClean="0"/>
              <a:t>Interpolation on the metal boundaries for smooth </a:t>
            </a:r>
            <a:r>
              <a:rPr lang="en-US" sz="2800" kern="0" dirty="0" smtClean="0"/>
              <a:t>appearance</a:t>
            </a:r>
            <a:endParaRPr lang="en-US" sz="2800" kern="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66148"/>
            <a:ext cx="4032504" cy="38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708" t="595" r="630" b="11"/>
          <a:stretch>
            <a:fillRect/>
          </a:stretch>
        </p:blipFill>
        <p:spPr bwMode="auto">
          <a:xfrm>
            <a:off x="4953000" y="2578100"/>
            <a:ext cx="3975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8474" y="2555599"/>
            <a:ext cx="4032448" cy="38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22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Integrated Visual Analysis Tool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496" y="989484"/>
            <a:ext cx="4464496" cy="24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lvl="0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3"/>
              </a:buBlip>
              <a:defRPr/>
            </a:pPr>
            <a:r>
              <a:rPr lang="en-US" sz="2800" dirty="0" smtClean="0"/>
              <a:t>Steps of the workflow are integrated</a:t>
            </a:r>
          </a:p>
          <a:p>
            <a:pPr marL="360363" lvl="0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3"/>
              </a:buBlip>
              <a:defRPr/>
            </a:pPr>
            <a:r>
              <a:rPr lang="en-US" sz="2800" dirty="0" smtClean="0"/>
              <a:t>Visual threshold estimation</a:t>
            </a:r>
            <a:endParaRPr lang="en-US" sz="2600" kern="0" dirty="0" smtClean="0"/>
          </a:p>
          <a:p>
            <a:pPr marL="900113" lvl="1" indent="-360363" eaLnBrk="0" hangingPunct="0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Segmentation preview</a:t>
            </a:r>
            <a:endParaRPr lang="en-US" sz="2600" kern="0" dirty="0" smtClean="0"/>
          </a:p>
          <a:p>
            <a:pPr marL="900113" lvl="1" indent="-360363" eaLnBrk="0" hangingPunct="0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4"/>
              </a:buBlip>
              <a:defRPr/>
            </a:pPr>
            <a:r>
              <a:rPr lang="en-US" sz="2400" kern="0" dirty="0" smtClean="0"/>
              <a:t>Result preview</a:t>
            </a:r>
            <a:endParaRPr lang="en-US" sz="2800" dirty="0" smtClean="0"/>
          </a:p>
          <a:p>
            <a:pPr marL="360363" lvl="0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3"/>
              </a:buBlip>
              <a:defRPr/>
            </a:pPr>
            <a:r>
              <a:rPr lang="en-US" sz="2800" dirty="0" smtClean="0"/>
              <a:t>Visual result exploration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402" y="4365104"/>
            <a:ext cx="71311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24744"/>
            <a:ext cx="4104456" cy="30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23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Results (1)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4012" y="1520822"/>
            <a:ext cx="4285831" cy="3816361"/>
            <a:chOff x="5837237" y="261937"/>
            <a:chExt cx="5410200" cy="4817566"/>
          </a:xfrm>
        </p:grpSpPr>
        <p:sp>
          <p:nvSpPr>
            <p:cNvPr id="5" name="Rectangle 4"/>
            <p:cNvSpPr/>
            <p:nvPr/>
          </p:nvSpPr>
          <p:spPr>
            <a:xfrm>
              <a:off x="5837237" y="261937"/>
              <a:ext cx="54102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7" name="Picture 2" descr="C:\Users\artem\Desktop\Vis2011- paper\cube_aft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3437" y="310703"/>
              <a:ext cx="5261281" cy="4517839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179516" y="1520822"/>
            <a:ext cx="4167861" cy="3816361"/>
            <a:chOff x="260123" y="261937"/>
            <a:chExt cx="5261281" cy="4817566"/>
          </a:xfrm>
        </p:grpSpPr>
        <p:sp>
          <p:nvSpPr>
            <p:cNvPr id="6" name="Rectangle 5"/>
            <p:cNvSpPr/>
            <p:nvPr/>
          </p:nvSpPr>
          <p:spPr>
            <a:xfrm>
              <a:off x="260123" y="261937"/>
              <a:ext cx="52578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Picture 3" descr="C:\Users\artem\Desktop\Vis2011- paper\cube_befor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123" y="355103"/>
              <a:ext cx="5261281" cy="4517839"/>
            </a:xfrm>
            <a:prstGeom prst="rect">
              <a:avLst/>
            </a:prstGeom>
            <a:noFill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24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Results (1)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00095"/>
            <a:ext cx="4032448" cy="38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624" y="1500095"/>
            <a:ext cx="4032448" cy="38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25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Results (2)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0127" y="1558735"/>
            <a:ext cx="4080823" cy="3740532"/>
            <a:chOff x="260123" y="261937"/>
            <a:chExt cx="5257800" cy="4819363"/>
          </a:xfrm>
        </p:grpSpPr>
        <p:sp>
          <p:nvSpPr>
            <p:cNvPr id="5" name="Rectangle 4"/>
            <p:cNvSpPr/>
            <p:nvPr/>
          </p:nvSpPr>
          <p:spPr>
            <a:xfrm>
              <a:off x="260123" y="261937"/>
              <a:ext cx="52578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" name="Picture 3" descr="C:\Users\artem\Desktop\Vis2011- paper\plug_before.png"/>
            <p:cNvPicPr>
              <a:picLocks noChangeAspect="1" noChangeArrowheads="1"/>
            </p:cNvPicPr>
            <p:nvPr/>
          </p:nvPicPr>
          <p:blipFill>
            <a:blip r:embed="rId3" cstate="print"/>
            <a:srcRect l="1613"/>
            <a:stretch>
              <a:fillRect/>
            </a:stretch>
          </p:blipFill>
          <p:spPr bwMode="auto">
            <a:xfrm>
              <a:off x="641123" y="261937"/>
              <a:ext cx="4648200" cy="4819363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4716016" y="1558735"/>
            <a:ext cx="4199108" cy="3740532"/>
            <a:chOff x="5837237" y="261937"/>
            <a:chExt cx="5410200" cy="4819363"/>
          </a:xfrm>
        </p:grpSpPr>
        <p:sp>
          <p:nvSpPr>
            <p:cNvPr id="7" name="Rectangle 6"/>
            <p:cNvSpPr/>
            <p:nvPr/>
          </p:nvSpPr>
          <p:spPr>
            <a:xfrm>
              <a:off x="5837237" y="261937"/>
              <a:ext cx="54102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Picture 2" descr="C:\Users\artem\Desktop\Vis2011- paper\plug_af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7523" y="261937"/>
              <a:ext cx="4724400" cy="4819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26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Results (2)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4" y="1484788"/>
            <a:ext cx="4220831" cy="38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6"/>
            <a:ext cx="4220830" cy="38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27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Results (3)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93824" y="1559635"/>
            <a:ext cx="4198656" cy="3738735"/>
            <a:chOff x="5837237" y="261937"/>
            <a:chExt cx="5410200" cy="4817566"/>
          </a:xfrm>
        </p:grpSpPr>
        <p:sp>
          <p:nvSpPr>
            <p:cNvPr id="6" name="Rectangle 5"/>
            <p:cNvSpPr/>
            <p:nvPr/>
          </p:nvSpPr>
          <p:spPr>
            <a:xfrm>
              <a:off x="5837237" y="261937"/>
              <a:ext cx="54102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7" name="Picture 2" descr="C:\Users\artem\Desktop\Vis2011- paper\plug2_af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8524" y="261938"/>
              <a:ext cx="4419599" cy="4797222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255854" y="1559635"/>
            <a:ext cx="4080383" cy="3738735"/>
            <a:chOff x="260123" y="261937"/>
            <a:chExt cx="5257800" cy="4817566"/>
          </a:xfrm>
        </p:grpSpPr>
        <p:sp>
          <p:nvSpPr>
            <p:cNvPr id="5" name="Rectangle 4"/>
            <p:cNvSpPr/>
            <p:nvPr/>
          </p:nvSpPr>
          <p:spPr>
            <a:xfrm>
              <a:off x="260123" y="261937"/>
              <a:ext cx="52578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Picture 3" descr="C:\Users\artem\Desktop\Vis2011- paper\plug2_befor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5924" y="261938"/>
              <a:ext cx="4419599" cy="47972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28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Results (3)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4" y="1556792"/>
            <a:ext cx="4142277" cy="37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20" y="1556792"/>
            <a:ext cx="4142277" cy="37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/>
              <a:t>Artem Amirkhanov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6D72C7-089B-4948-BB03-2C680B73E2FC}" type="slidenum">
              <a:rPr lang="de-AT" smtClean="0">
                <a:latin typeface="Arial" charset="0"/>
              </a:rPr>
              <a:pPr/>
              <a:t>2</a:t>
            </a:fld>
            <a:endParaRPr lang="de-AT" smtClean="0">
              <a:latin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1"/>
            <a:ext cx="8064500" cy="757239"/>
          </a:xfrm>
        </p:spPr>
        <p:txBody>
          <a:bodyPr/>
          <a:lstStyle/>
          <a:p>
            <a:r>
              <a:rPr lang="en-US" dirty="0" smtClean="0"/>
              <a:t>Scanning Geometry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1091535" y="733514"/>
            <a:ext cx="6909891" cy="3465366"/>
            <a:chOff x="204081" y="1556792"/>
            <a:chExt cx="8380083" cy="4202681"/>
          </a:xfrm>
        </p:grpSpPr>
        <p:grpSp>
          <p:nvGrpSpPr>
            <p:cNvPr id="3" name="Group 24"/>
            <p:cNvGrpSpPr/>
            <p:nvPr/>
          </p:nvGrpSpPr>
          <p:grpSpPr>
            <a:xfrm>
              <a:off x="204081" y="1556792"/>
              <a:ext cx="8380083" cy="4202681"/>
              <a:chOff x="204081" y="1556792"/>
              <a:chExt cx="8380083" cy="4202681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2892" y="3170586"/>
                <a:ext cx="1175322" cy="1175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393700" sx="102000" sy="102000" algn="ctr" rotWithShape="0">
                  <a:prstClr val="black">
                    <a:alpha val="88000"/>
                  </a:prstClr>
                </a:outerShdw>
              </a:effectLst>
            </p:spPr>
          </p:pic>
          <p:grpSp>
            <p:nvGrpSpPr>
              <p:cNvPr id="4" name="Group 45"/>
              <p:cNvGrpSpPr>
                <a:grpSpLocks noChangeAspect="1"/>
              </p:cNvGrpSpPr>
              <p:nvPr/>
            </p:nvGrpSpPr>
            <p:grpSpPr bwMode="auto">
              <a:xfrm>
                <a:off x="204081" y="1556792"/>
                <a:ext cx="8380083" cy="4202681"/>
                <a:chOff x="829573" y="590554"/>
                <a:chExt cx="6413418" cy="3216303"/>
              </a:xfrm>
            </p:grpSpPr>
            <p:pic>
              <p:nvPicPr>
                <p:cNvPr id="28" name="Picture 3" descr="G:\circularcb_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 bwMode="auto">
                <a:xfrm>
                  <a:off x="1701805" y="1012059"/>
                  <a:ext cx="5380349" cy="227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317500" sx="102000" sy="102000" algn="ctr" rotWithShape="0">
                    <a:prstClr val="black">
                      <a:alpha val="62000"/>
                    </a:prstClr>
                  </a:outerShdw>
                </a:effectLst>
              </p:spPr>
            </p:pic>
            <p:sp>
              <p:nvSpPr>
                <p:cNvPr id="29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829573" y="1417167"/>
                  <a:ext cx="1791642" cy="42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X-ray source</a:t>
                  </a:r>
                  <a:endParaRPr lang="de-AT" sz="2400" dirty="0"/>
                </a:p>
              </p:txBody>
            </p:sp>
            <p:sp>
              <p:nvSpPr>
                <p:cNvPr id="30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571976" y="1141630"/>
                  <a:ext cx="1443491" cy="42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Specimen</a:t>
                  </a:r>
                  <a:endParaRPr lang="de-AT" sz="2400" dirty="0"/>
                </a:p>
              </p:txBody>
            </p:sp>
            <p:sp>
              <p:nvSpPr>
                <p:cNvPr id="31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5991430" y="590554"/>
                  <a:ext cx="1251561" cy="42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Detector</a:t>
                  </a:r>
                  <a:endParaRPr lang="de-AT" sz="2400" dirty="0"/>
                </a:p>
              </p:txBody>
            </p:sp>
            <p:sp>
              <p:nvSpPr>
                <p:cNvPr id="32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746610" y="3378373"/>
                  <a:ext cx="1712787" cy="42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Rotary plate</a:t>
                  </a:r>
                  <a:endParaRPr lang="de-AT" sz="2400" dirty="0"/>
                </a:p>
              </p:txBody>
            </p:sp>
          </p:grpSp>
        </p:grpSp>
        <p:grpSp>
          <p:nvGrpSpPr>
            <p:cNvPr id="5" name="Group 269"/>
            <p:cNvGrpSpPr/>
            <p:nvPr/>
          </p:nvGrpSpPr>
          <p:grpSpPr>
            <a:xfrm>
              <a:off x="7524793" y="3066354"/>
              <a:ext cx="421902" cy="1079331"/>
              <a:chOff x="6691222" y="5347828"/>
              <a:chExt cx="1096940" cy="1103913"/>
            </a:xfrm>
            <a:scene3d>
              <a:camera prst="isometricLeftDown">
                <a:rot lat="3000000" lon="2700000" rev="0"/>
              </a:camera>
              <a:lightRig rig="threePt" dir="t"/>
            </a:scene3d>
          </p:grpSpPr>
          <p:sp>
            <p:nvSpPr>
              <p:cNvPr id="35" name="Rectangle 34"/>
              <p:cNvSpPr/>
              <p:nvPr/>
            </p:nvSpPr>
            <p:spPr>
              <a:xfrm>
                <a:off x="6691222" y="5353158"/>
                <a:ext cx="1096940" cy="109642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052332" y="5349029"/>
                <a:ext cx="348425" cy="109642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815365" y="5355318"/>
                <a:ext cx="89182" cy="1096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538168" y="5347828"/>
                <a:ext cx="89182" cy="10964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257050" y="4365106"/>
            <a:ext cx="1586758" cy="1586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42750" y="4488799"/>
            <a:ext cx="1586758" cy="1586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17196" y="4624911"/>
            <a:ext cx="1586758" cy="1586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0196" y="4769241"/>
            <a:ext cx="1586758" cy="1586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26982" y="5258347"/>
            <a:ext cx="2008210" cy="524271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Projections</a:t>
            </a:r>
            <a:endParaRPr lang="de-AT" sz="2400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72884" y="4371437"/>
            <a:ext cx="1959557" cy="1988683"/>
            <a:chOff x="7793428" y="1869449"/>
            <a:chExt cx="1114200" cy="1130761"/>
          </a:xfr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Freeform 42"/>
            <p:cNvSpPr/>
            <p:nvPr/>
          </p:nvSpPr>
          <p:spPr>
            <a:xfrm>
              <a:off x="7804150" y="1879600"/>
              <a:ext cx="1101725" cy="1111250"/>
            </a:xfrm>
            <a:custGeom>
              <a:avLst/>
              <a:gdLst>
                <a:gd name="connsiteX0" fmla="*/ 0 w 1101725"/>
                <a:gd name="connsiteY0" fmla="*/ 317500 h 1111250"/>
                <a:gd name="connsiteX1" fmla="*/ 304800 w 1101725"/>
                <a:gd name="connsiteY1" fmla="*/ 0 h 1111250"/>
                <a:gd name="connsiteX2" fmla="*/ 1095375 w 1101725"/>
                <a:gd name="connsiteY2" fmla="*/ 3175 h 1111250"/>
                <a:gd name="connsiteX3" fmla="*/ 1101725 w 1101725"/>
                <a:gd name="connsiteY3" fmla="*/ 793750 h 1111250"/>
                <a:gd name="connsiteX4" fmla="*/ 790575 w 1101725"/>
                <a:gd name="connsiteY4" fmla="*/ 1111250 h 1111250"/>
                <a:gd name="connsiteX5" fmla="*/ 787400 w 1101725"/>
                <a:gd name="connsiteY5" fmla="*/ 311150 h 1111250"/>
                <a:gd name="connsiteX6" fmla="*/ 0 w 1101725"/>
                <a:gd name="connsiteY6" fmla="*/ 31750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725" h="1111250">
                  <a:moveTo>
                    <a:pt x="0" y="317500"/>
                  </a:moveTo>
                  <a:lnTo>
                    <a:pt x="304800" y="0"/>
                  </a:lnTo>
                  <a:lnTo>
                    <a:pt x="1095375" y="3175"/>
                  </a:lnTo>
                  <a:cubicBezTo>
                    <a:pt x="1097492" y="266700"/>
                    <a:pt x="1099608" y="530225"/>
                    <a:pt x="1101725" y="793750"/>
                  </a:cubicBezTo>
                  <a:lnTo>
                    <a:pt x="790575" y="1111250"/>
                  </a:lnTo>
                  <a:cubicBezTo>
                    <a:pt x="789517" y="844550"/>
                    <a:pt x="788458" y="577850"/>
                    <a:pt x="787400" y="311150"/>
                  </a:cubicBez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94253" y="2201156"/>
              <a:ext cx="799143" cy="799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 flipV="1">
              <a:off x="7786412" y="1888358"/>
              <a:ext cx="322731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8582388" y="1889008"/>
              <a:ext cx="322731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8587384" y="2681142"/>
              <a:ext cx="322731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8591912" y="2038356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8591912" y="2199198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8591912" y="2360039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591912" y="2520880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8431071" y="1889004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8271920" y="1889004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8104122" y="1885436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7963220" y="1876465"/>
              <a:ext cx="322732" cy="3087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803775" y="2353023"/>
              <a:ext cx="7838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803775" y="2513864"/>
              <a:ext cx="7838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805739" y="2674705"/>
              <a:ext cx="7838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803775" y="2835547"/>
              <a:ext cx="7838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7579746" y="2600029"/>
              <a:ext cx="783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7740587" y="2600029"/>
              <a:ext cx="783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>
              <a:off x="7901428" y="2598065"/>
              <a:ext cx="783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>
              <a:off x="8062269" y="2600029"/>
              <a:ext cx="783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905396" y="2096118"/>
              <a:ext cx="7838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06954" y="1990320"/>
              <a:ext cx="78386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>
              <a:off x="8304947" y="2491224"/>
              <a:ext cx="783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>
              <a:off x="8406506" y="2385688"/>
              <a:ext cx="7838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3" idx="1"/>
              <a:endCxn id="43" idx="2"/>
            </p:cNvCxnSpPr>
            <p:nvPr/>
          </p:nvCxnSpPr>
          <p:spPr>
            <a:xfrm>
              <a:off x="8108950" y="1879600"/>
              <a:ext cx="790575" cy="31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3" idx="3"/>
              <a:endCxn id="43" idx="2"/>
            </p:cNvCxnSpPr>
            <p:nvPr/>
          </p:nvCxnSpPr>
          <p:spPr>
            <a:xfrm flipH="1" flipV="1">
              <a:off x="8899525" y="1882775"/>
              <a:ext cx="6350" cy="7905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6259738" y="5264911"/>
            <a:ext cx="2008210" cy="524271"/>
          </a:xfrm>
          <a:prstGeom prst="rect">
            <a:avLst/>
          </a:prstGeom>
          <a:solidFill>
            <a:srgbClr val="FCD9BC"/>
          </a:solidFill>
          <a:ln w="19050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3D Volume</a:t>
            </a:r>
            <a:endParaRPr lang="de-AT" sz="24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stCxn id="33" idx="3"/>
            <a:endCxn id="76" idx="1"/>
          </p:cNvCxnSpPr>
          <p:nvPr/>
        </p:nvCxnSpPr>
        <p:spPr>
          <a:xfrm>
            <a:off x="2735192" y="5520483"/>
            <a:ext cx="3524546" cy="65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412404" y="5013178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Reconstruction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4" grpId="0" animBg="1"/>
      <p:bldP spid="33" grpId="0" animBg="1"/>
      <p:bldP spid="76" grpId="0" animBg="1"/>
      <p:bldP spid="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/>
              <a:t>Artem Amirkhanov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94D1F5-4A8E-4A92-8B57-04FB535B65AC}" type="slidenum">
              <a:rPr lang="de-AT" smtClean="0">
                <a:latin typeface="Arial" charset="0"/>
              </a:rPr>
              <a:pPr/>
              <a:t>29</a:t>
            </a:fld>
            <a:endParaRPr lang="de-AT" smtClean="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4" y="2147426"/>
            <a:ext cx="4220831" cy="38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47426"/>
            <a:ext cx="4220830" cy="38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31953" t="30068" r="30436" b="48904"/>
          <a:stretch>
            <a:fillRect/>
          </a:stretch>
        </p:blipFill>
        <p:spPr bwMode="auto">
          <a:xfrm>
            <a:off x="1612900" y="3304239"/>
            <a:ext cx="1587500" cy="800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l="32394" t="30068" r="31500" b="48904"/>
          <a:stretch>
            <a:fillRect/>
          </a:stretch>
        </p:blipFill>
        <p:spPr bwMode="auto">
          <a:xfrm>
            <a:off x="6083300" y="3304239"/>
            <a:ext cx="1524000" cy="800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8" name="Oval 27"/>
          <p:cNvSpPr/>
          <p:nvPr/>
        </p:nvSpPr>
        <p:spPr>
          <a:xfrm>
            <a:off x="2806700" y="3304239"/>
            <a:ext cx="1339850" cy="645712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81850" y="3304239"/>
            <a:ext cx="1339850" cy="645712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 bwMode="auto">
          <a:xfrm>
            <a:off x="123546" y="912535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Interpolation introduces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blurring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result </a:t>
            </a: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Limiting factor: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projected area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/>
              <a:t>Artem Amirkhanov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94D1F5-4A8E-4A92-8B57-04FB535B65AC}" type="slidenum">
              <a:rPr lang="de-AT" smtClean="0">
                <a:latin typeface="Arial" charset="0"/>
              </a:rPr>
              <a:pPr/>
              <a:t>30</a:t>
            </a:fld>
            <a:endParaRPr lang="de-AT" smtClean="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Interpolation introduces </a:t>
            </a:r>
            <a:r>
              <a:rPr lang="en-US" b="1" i="1" dirty="0" smtClean="0"/>
              <a:t>blurring</a:t>
            </a:r>
            <a:r>
              <a:rPr lang="en-US" dirty="0" smtClean="0"/>
              <a:t> in the result </a:t>
            </a:r>
          </a:p>
          <a:p>
            <a:r>
              <a:rPr lang="en-US" b="1" i="1" dirty="0" smtClean="0"/>
              <a:t>Limiting factor:</a:t>
            </a:r>
            <a:r>
              <a:rPr lang="en-US" b="1" dirty="0" smtClean="0"/>
              <a:t> </a:t>
            </a:r>
            <a:r>
              <a:rPr lang="en-US" dirty="0" smtClean="0"/>
              <a:t>metal projected area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4" y="2130015"/>
            <a:ext cx="4142277" cy="37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20" y="2130015"/>
            <a:ext cx="4142277" cy="37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2536" b="63545"/>
          <a:stretch>
            <a:fillRect/>
          </a:stretch>
        </p:blipFill>
        <p:spPr bwMode="auto">
          <a:xfrm flipH="1">
            <a:off x="251520" y="2142715"/>
            <a:ext cx="1551880" cy="13639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65152" b="63545"/>
          <a:stretch>
            <a:fillRect/>
          </a:stretch>
        </p:blipFill>
        <p:spPr bwMode="auto">
          <a:xfrm flipH="1">
            <a:off x="4716016" y="2142715"/>
            <a:ext cx="1443484" cy="13639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Oval 16"/>
          <p:cNvSpPr/>
          <p:nvPr/>
        </p:nvSpPr>
        <p:spPr>
          <a:xfrm rot="16200000">
            <a:off x="2714932" y="4414107"/>
            <a:ext cx="1220473" cy="749304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6200000">
            <a:off x="7079616" y="4414110"/>
            <a:ext cx="1220475" cy="749303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13732 0.162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4323 0.16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</a:t>
            </a:r>
            <a:r>
              <a:rPr lang="de-AT" dirty="0" smtClean="0"/>
              <a:t>Amirkhanov		</a:t>
            </a:r>
            <a:endParaRPr lang="de-AT" dirty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94D1F5-4A8E-4A92-8B57-04FB535B65AC}" type="slidenum">
              <a:rPr lang="de-AT" smtClean="0">
                <a:latin typeface="Arial" charset="0"/>
              </a:rPr>
              <a:pPr/>
              <a:t>31</a:t>
            </a:fld>
            <a:endParaRPr lang="de-AT" smtClean="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 for 3D industrial MMCs</a:t>
            </a:r>
          </a:p>
          <a:p>
            <a:pPr lvl="1"/>
            <a:r>
              <a:rPr lang="en-US" sz="2800" dirty="0" smtClean="0"/>
              <a:t>Significant artifact reduction</a:t>
            </a:r>
          </a:p>
          <a:p>
            <a:pPr lvl="1"/>
            <a:r>
              <a:rPr lang="en-US" sz="2800" dirty="0" smtClean="0"/>
              <a:t>Works for various datasets</a:t>
            </a:r>
          </a:p>
          <a:p>
            <a:r>
              <a:rPr lang="en-US" dirty="0" smtClean="0"/>
              <a:t>Integrated visual analysis tool</a:t>
            </a:r>
          </a:p>
          <a:p>
            <a:pPr lvl="1"/>
            <a:r>
              <a:rPr lang="en-US" sz="2800" dirty="0" smtClean="0"/>
              <a:t>Assisting user in threshold estimation</a:t>
            </a:r>
          </a:p>
          <a:p>
            <a:pPr lvl="1"/>
            <a:r>
              <a:rPr lang="en-US" sz="2800" dirty="0" smtClean="0"/>
              <a:t>Exploring the result</a:t>
            </a:r>
          </a:p>
          <a:p>
            <a:r>
              <a:rPr lang="en-US" dirty="0" smtClean="0"/>
              <a:t>GPU implementation (CUDA)</a:t>
            </a:r>
          </a:p>
          <a:p>
            <a:pPr lvl="1"/>
            <a:r>
              <a:rPr lang="en-US" sz="2800" dirty="0" smtClean="0"/>
              <a:t>Reconstruction</a:t>
            </a:r>
          </a:p>
          <a:p>
            <a:pPr lvl="1"/>
            <a:r>
              <a:rPr lang="en-US" sz="2800" dirty="0" smtClean="0"/>
              <a:t>Forward-projection</a:t>
            </a:r>
          </a:p>
          <a:p>
            <a:pPr lvl="1"/>
            <a:r>
              <a:rPr lang="en-US" sz="2800" dirty="0" smtClean="0"/>
              <a:t>Interpolation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/>
              <a:t>Artem Amirkhanov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94D1F5-4A8E-4A92-8B57-04FB535B65AC}" type="slidenum">
              <a:rPr lang="de-AT" smtClean="0">
                <a:latin typeface="Arial" charset="0"/>
              </a:rPr>
              <a:pPr/>
              <a:t>32</a:t>
            </a:fld>
            <a:endParaRPr lang="de-AT" smtClean="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8179" y="4652492"/>
            <a:ext cx="5387975" cy="7207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5400" kern="1200" dirty="0" smtClean="0"/>
              <a:t>Thank you!</a:t>
            </a:r>
          </a:p>
          <a:p>
            <a:pPr lvl="1" algn="ctr">
              <a:defRPr/>
            </a:pPr>
            <a:endParaRPr lang="en-US" sz="5400" kern="1200" dirty="0" smtClean="0"/>
          </a:p>
          <a:p>
            <a:pPr lvl="1" algn="ctr">
              <a:defRPr/>
            </a:pPr>
            <a:endParaRPr lang="en-US" sz="5400" kern="1200" dirty="0" smtClean="0"/>
          </a:p>
          <a:p>
            <a:pPr lvl="1" algn="ctr">
              <a:defRPr/>
            </a:pPr>
            <a:endParaRPr lang="en-US" sz="5400" kern="1200" dirty="0" smtClean="0"/>
          </a:p>
          <a:p>
            <a:pPr lvl="1" algn="ctr">
              <a:buFont typeface="Arial" charset="0"/>
              <a:buNone/>
              <a:defRPr/>
            </a:pPr>
            <a:r>
              <a:rPr lang="en-US" sz="5400" kern="1200" dirty="0" smtClean="0"/>
              <a:t>	</a:t>
            </a:r>
            <a:endParaRPr lang="de-AT" sz="5400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1878017" y="2387404"/>
            <a:ext cx="5387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ctr" eaLnBrk="0" hangingPunct="0">
              <a:spcBef>
                <a:spcPct val="20000"/>
              </a:spcBef>
              <a:buClr>
                <a:srgbClr val="2AA3D8"/>
              </a:buClr>
              <a:buSzPct val="65000"/>
              <a:buFont typeface="Arial" charset="0"/>
              <a:buNone/>
              <a:defRPr/>
            </a:pPr>
            <a:r>
              <a:rPr lang="en-US" sz="4800" dirty="0">
                <a:latin typeface="Arial" pitchFamily="34" charset="0"/>
              </a:rPr>
              <a:t>VS</a:t>
            </a:r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Blip>
                <a:blip r:embed="rId3"/>
              </a:buBlip>
              <a:defRPr/>
            </a:pPr>
            <a:endParaRPr lang="en-US" sz="4800" dirty="0">
              <a:latin typeface="Arial" pitchFamily="34" charset="0"/>
            </a:endParaRPr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Blip>
                <a:blip r:embed="rId3"/>
              </a:buBlip>
              <a:defRPr/>
            </a:pPr>
            <a:endParaRPr lang="en-US" sz="4800" dirty="0">
              <a:latin typeface="Arial" pitchFamily="34" charset="0"/>
            </a:endParaRPr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Blip>
                <a:blip r:embed="rId3"/>
              </a:buBlip>
              <a:defRPr/>
            </a:pPr>
            <a:endParaRPr lang="en-US" sz="4800" dirty="0">
              <a:latin typeface="Arial" pitchFamily="34" charset="0"/>
            </a:endParaRPr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None/>
              <a:defRPr/>
            </a:pPr>
            <a:r>
              <a:rPr lang="en-US" sz="4800" dirty="0">
                <a:latin typeface="Arial" pitchFamily="34" charset="0"/>
              </a:rPr>
              <a:t>	</a:t>
            </a:r>
            <a:endParaRPr lang="de-AT" sz="4800" kern="0" dirty="0">
              <a:latin typeface="+mn-lt"/>
            </a:endParaRP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979617" y="5373243"/>
            <a:ext cx="5387975" cy="10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ctr" eaLnBrk="0" hangingPunct="0">
              <a:spcBef>
                <a:spcPct val="20000"/>
              </a:spcBef>
              <a:buClr>
                <a:srgbClr val="2AA3D8"/>
              </a:buClr>
              <a:buSzPct val="65000"/>
              <a:buFont typeface="Arial" charset="0"/>
              <a:buNone/>
            </a:pPr>
            <a:r>
              <a:rPr lang="en-US" sz="3200" dirty="0"/>
              <a:t>Contact: </a:t>
            </a:r>
            <a:r>
              <a:rPr lang="de-AT" sz="3200" dirty="0" smtClean="0"/>
              <a:t>artem@cg.tuwien.ac.at</a:t>
            </a:r>
            <a:endParaRPr lang="en-US" sz="3200" dirty="0"/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Blip>
                <a:blip r:embed="rId3"/>
              </a:buBlip>
            </a:pPr>
            <a:endParaRPr lang="en-US" sz="5400" dirty="0"/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Blip>
                <a:blip r:embed="rId3"/>
              </a:buBlip>
            </a:pPr>
            <a:endParaRPr lang="en-US" sz="5400" dirty="0"/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Blip>
                <a:blip r:embed="rId3"/>
              </a:buBlip>
            </a:pPr>
            <a:endParaRPr lang="en-US" sz="5400" dirty="0"/>
          </a:p>
          <a:p>
            <a:pPr marL="900113" lvl="1" indent="-360363" algn="ctr" eaLnBrk="0" hangingPunct="0">
              <a:spcBef>
                <a:spcPct val="20000"/>
              </a:spcBef>
              <a:buClr>
                <a:srgbClr val="2AA3D8"/>
              </a:buClr>
              <a:buSzPct val="90000"/>
              <a:buFont typeface="Arial" charset="0"/>
              <a:buNone/>
            </a:pPr>
            <a:r>
              <a:rPr lang="en-US" sz="5400" dirty="0"/>
              <a:t>	</a:t>
            </a:r>
            <a:endParaRPr lang="de-AT" sz="5400" dirty="0"/>
          </a:p>
        </p:txBody>
      </p:sp>
      <p:grpSp>
        <p:nvGrpSpPr>
          <p:cNvPr id="3" name="Group 20"/>
          <p:cNvGrpSpPr/>
          <p:nvPr/>
        </p:nvGrpSpPr>
        <p:grpSpPr>
          <a:xfrm>
            <a:off x="5259886" y="1130427"/>
            <a:ext cx="3632594" cy="3234679"/>
            <a:chOff x="5837237" y="261937"/>
            <a:chExt cx="5410200" cy="4817566"/>
          </a:xfrm>
        </p:grpSpPr>
        <p:sp>
          <p:nvSpPr>
            <p:cNvPr id="16" name="Rectangle 15"/>
            <p:cNvSpPr/>
            <p:nvPr/>
          </p:nvSpPr>
          <p:spPr>
            <a:xfrm>
              <a:off x="5837237" y="261937"/>
              <a:ext cx="54102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7" name="Picture 2" descr="C:\Users\artem\Desktop\Vis2011- paper\plug2_af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8524" y="261938"/>
              <a:ext cx="4419599" cy="4797222"/>
            </a:xfrm>
            <a:prstGeom prst="rect">
              <a:avLst/>
            </a:prstGeom>
            <a:noFill/>
          </p:spPr>
        </p:pic>
      </p:grpSp>
      <p:grpSp>
        <p:nvGrpSpPr>
          <p:cNvPr id="4" name="Group 19"/>
          <p:cNvGrpSpPr/>
          <p:nvPr/>
        </p:nvGrpSpPr>
        <p:grpSpPr>
          <a:xfrm>
            <a:off x="260127" y="1130427"/>
            <a:ext cx="3530267" cy="3234679"/>
            <a:chOff x="260123" y="261937"/>
            <a:chExt cx="5257800" cy="4817566"/>
          </a:xfrm>
        </p:grpSpPr>
        <p:sp>
          <p:nvSpPr>
            <p:cNvPr id="15" name="Rectangle 14"/>
            <p:cNvSpPr/>
            <p:nvPr/>
          </p:nvSpPr>
          <p:spPr>
            <a:xfrm>
              <a:off x="260123" y="261937"/>
              <a:ext cx="52578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8" name="Picture 3" descr="C:\Users\artem\Desktop\Vis2011- paper\plug2_befor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924" y="261938"/>
              <a:ext cx="4419599" cy="47972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6" name="Picture 28" descr="C:\Artem\DOCUMENTS, PRESENTATIONS, REPORTS, TALKS\Vis11 Talk\FCI_photoshop_0001_Layer-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8" y="1127460"/>
            <a:ext cx="6627675" cy="5890480"/>
          </a:xfrm>
          <a:prstGeom prst="rect">
            <a:avLst/>
          </a:prstGeom>
          <a:noFill/>
        </p:spPr>
      </p:pic>
      <p:pic>
        <p:nvPicPr>
          <p:cNvPr id="32797" name="Picture 29" descr="C:\Artem\DOCUMENTS, PRESENTATIONS, REPORTS, TALKS\Vis11 Talk\FCI_photoshop_0002_Layer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1124747"/>
            <a:ext cx="6627676" cy="5904655"/>
          </a:xfrm>
          <a:prstGeom prst="rect">
            <a:avLst/>
          </a:prstGeom>
          <a:noFill/>
        </p:spPr>
      </p:pic>
      <p:pic>
        <p:nvPicPr>
          <p:cNvPr id="32798" name="Picture 30" descr="C:\Artem\DOCUMENTS, PRESENTATIONS, REPORTS, TALKS\Vis11 Talk\FCI_photoshop_0003_Layer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1124747"/>
            <a:ext cx="6627676" cy="5904655"/>
          </a:xfrm>
          <a:prstGeom prst="rect">
            <a:avLst/>
          </a:prstGeom>
          <a:noFill/>
        </p:spPr>
      </p:pic>
      <p:pic>
        <p:nvPicPr>
          <p:cNvPr id="32795" name="Picture 27" descr="C:\Artem\DOCUMENTS, PRESENTATIONS, REPORTS, TALKS\Vis11 Talk\FCI_photoshop_0000_Layer-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27790" y="1124747"/>
            <a:ext cx="6627673" cy="59046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Multi-Material Components (MMCs)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5889" y="6511928"/>
            <a:ext cx="1719808" cy="301625"/>
          </a:xfrm>
        </p:spPr>
        <p:txBody>
          <a:bodyPr/>
          <a:lstStyle/>
          <a:p>
            <a:pPr>
              <a:defRPr/>
            </a:pPr>
            <a:r>
              <a:rPr lang="de-AT" smtClean="0"/>
              <a:t>Artem Amirkhanov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EBB9D-D373-4F91-9169-27619CF0C174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pic>
        <p:nvPicPr>
          <p:cNvPr id="32799" name="Picture 31" descr="C:\Artem\DOCUMENTS, PRESENTATIONS, REPORTS, TALKS\Vis11 Talk\FCI_photos\DSC028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8375" y="1700809"/>
            <a:ext cx="4467313" cy="4407483"/>
          </a:xfrm>
          <a:prstGeom prst="rect">
            <a:avLst/>
          </a:prstGeom>
          <a:noFill/>
          <a:effectLst>
            <a:outerShdw blurRad="393700" sx="107000" sy="107000" algn="ctr" rotWithShape="0">
              <a:prstClr val="black">
                <a:alpha val="50000"/>
              </a:prstClr>
            </a:outerShdw>
          </a:effectLst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19067" y="764704"/>
            <a:ext cx="6325145" cy="5200240"/>
          </a:xfrm>
        </p:spPr>
        <p:txBody>
          <a:bodyPr/>
          <a:lstStyle/>
          <a:p>
            <a:r>
              <a:rPr lang="en-US" dirty="0" smtClean="0"/>
              <a:t>Most industrial parts are MMCs</a:t>
            </a:r>
          </a:p>
          <a:p>
            <a:r>
              <a:rPr lang="en-US" dirty="0" smtClean="0"/>
              <a:t>Materials: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Plastic</a:t>
            </a:r>
          </a:p>
          <a:p>
            <a:pPr lvl="1"/>
            <a:r>
              <a:rPr lang="en-US" dirty="0" smtClean="0"/>
              <a:t>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rtem\Desktop\Vis11 Talk\cube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59268" y="861748"/>
            <a:ext cx="3201088" cy="3017520"/>
          </a:xfrm>
          <a:prstGeom prst="rect">
            <a:avLst/>
          </a:prstGeom>
          <a:noFill/>
        </p:spPr>
      </p:pic>
      <p:pic>
        <p:nvPicPr>
          <p:cNvPr id="2050" name="Picture 2" descr="C:\Users\artem\Desktop\Vis11 Talk\cube_0002_Layer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626" y="1293225"/>
            <a:ext cx="2266903" cy="2140379"/>
          </a:xfrm>
          <a:prstGeom prst="rect">
            <a:avLst/>
          </a:prstGeom>
          <a:noFill/>
        </p:spPr>
      </p:pic>
      <p:pic>
        <p:nvPicPr>
          <p:cNvPr id="2051" name="Picture 3" descr="C:\Users\artem\Desktop\Vis11 Talk\cube_0003_Layer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5983" y="956579"/>
            <a:ext cx="3096344" cy="2808149"/>
          </a:xfrm>
          <a:prstGeom prst="rect">
            <a:avLst/>
          </a:prstGeom>
          <a:noFill/>
        </p:spPr>
      </p:pic>
      <p:pic>
        <p:nvPicPr>
          <p:cNvPr id="2053" name="Picture 5" descr="C:\Users\artem\Desktop\Vis11 Talk\cube_0001_Layer-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798" y="1892948"/>
            <a:ext cx="1191442" cy="1207259"/>
          </a:xfrm>
          <a:prstGeom prst="rect">
            <a:avLst/>
          </a:prstGeom>
          <a:noFill/>
        </p:spPr>
      </p:pic>
      <p:pic>
        <p:nvPicPr>
          <p:cNvPr id="2052" name="Picture 4" descr="C:\Users\artem\Desktop\Vis11 Talk\cube_0000_Layer-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930465" y="1291289"/>
            <a:ext cx="2249899" cy="21386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Artifacts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Artem Amirkhanov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EBB9D-D373-4F91-9169-27619CF0C174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19067" y="908051"/>
            <a:ext cx="5031161" cy="5473700"/>
          </a:xfrm>
        </p:spPr>
        <p:txBody>
          <a:bodyPr/>
          <a:lstStyle/>
          <a:p>
            <a:r>
              <a:rPr lang="en-US" dirty="0" smtClean="0"/>
              <a:t>Appear in MMCs</a:t>
            </a:r>
          </a:p>
          <a:p>
            <a:r>
              <a:rPr lang="en-US" dirty="0" smtClean="0"/>
              <a:t>Metal artifacts</a:t>
            </a:r>
          </a:p>
          <a:p>
            <a:pPr lvl="1"/>
            <a:r>
              <a:rPr lang="en-US" dirty="0" smtClean="0"/>
              <a:t>Dark-band artifacts</a:t>
            </a:r>
          </a:p>
          <a:p>
            <a:pPr lvl="1"/>
            <a:r>
              <a:rPr lang="en-US" dirty="0" smtClean="0"/>
              <a:t>Streak-noise artifacts</a:t>
            </a:r>
          </a:p>
          <a:p>
            <a:r>
              <a:rPr lang="en-US" dirty="0" smtClean="0"/>
              <a:t>Caused by              </a:t>
            </a:r>
            <a:r>
              <a:rPr lang="en-US" i="1" dirty="0" smtClean="0"/>
              <a:t>beam hardening</a:t>
            </a:r>
          </a:p>
          <a:p>
            <a:r>
              <a:rPr lang="en-US" dirty="0" smtClean="0"/>
              <a:t>Bad for</a:t>
            </a:r>
          </a:p>
          <a:p>
            <a:pPr lvl="1"/>
            <a:r>
              <a:rPr lang="en-US" dirty="0" smtClean="0"/>
              <a:t>Material characterization </a:t>
            </a:r>
          </a:p>
          <a:p>
            <a:pPr lvl="1"/>
            <a:r>
              <a:rPr lang="en-US" dirty="0" smtClean="0"/>
              <a:t>Measurements</a:t>
            </a:r>
          </a:p>
        </p:txBody>
      </p:sp>
      <p:pic>
        <p:nvPicPr>
          <p:cNvPr id="2055" name="Picture 7" descr="C:\Users\artem\Desktop\Vis11 Talk\cube_ideal_sli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8633" y="2684140"/>
            <a:ext cx="3561506" cy="3827787"/>
          </a:xfrm>
          <a:prstGeom prst="rect">
            <a:avLst/>
          </a:prstGeom>
          <a:noFill/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C:\Users\artem\Desktop\EuroVis2011- paper\egPublStyle-EuroVis2011\figures\metal_artifacts.jpg"/>
          <p:cNvPicPr>
            <a:picLocks noChangeAspect="1" noChangeArrowheads="1"/>
          </p:cNvPicPr>
          <p:nvPr/>
        </p:nvPicPr>
        <p:blipFill>
          <a:blip r:embed="rId9" cstate="print"/>
          <a:srcRect l="9184" r="8962"/>
          <a:stretch>
            <a:fillRect/>
          </a:stretch>
        </p:blipFill>
        <p:spPr bwMode="auto">
          <a:xfrm>
            <a:off x="5279159" y="2680589"/>
            <a:ext cx="3568207" cy="3831336"/>
          </a:xfrm>
          <a:prstGeom prst="rect">
            <a:avLst/>
          </a:prstGeom>
          <a:noFill/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11"/>
          <p:cNvGrpSpPr/>
          <p:nvPr/>
        </p:nvGrpSpPr>
        <p:grpSpPr>
          <a:xfrm>
            <a:off x="7744221" y="4365105"/>
            <a:ext cx="644207" cy="1703187"/>
            <a:chOff x="4852549" y="3047106"/>
            <a:chExt cx="1521144" cy="4021679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35" name="Oval 34"/>
            <p:cNvSpPr/>
            <p:nvPr/>
          </p:nvSpPr>
          <p:spPr>
            <a:xfrm>
              <a:off x="4852549" y="3047106"/>
              <a:ext cx="1521144" cy="152114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36" name="Straight Connector 35"/>
            <p:cNvCxnSpPr>
              <a:stCxn id="35" idx="4"/>
            </p:cNvCxnSpPr>
            <p:nvPr/>
          </p:nvCxnSpPr>
          <p:spPr>
            <a:xfrm flipH="1">
              <a:off x="5613120" y="4568248"/>
              <a:ext cx="2" cy="2500537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4"/>
          <p:cNvGrpSpPr/>
          <p:nvPr/>
        </p:nvGrpSpPr>
        <p:grpSpPr>
          <a:xfrm>
            <a:off x="6436189" y="3165973"/>
            <a:ext cx="1232159" cy="1703187"/>
            <a:chOff x="2252986" y="655969"/>
            <a:chExt cx="2521649" cy="3485619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38" name="Oval 37"/>
            <p:cNvSpPr/>
            <p:nvPr/>
          </p:nvSpPr>
          <p:spPr>
            <a:xfrm rot="2406755">
              <a:off x="2252986" y="3018187"/>
              <a:ext cx="2521649" cy="1123401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39" name="Straight Connector 38"/>
            <p:cNvCxnSpPr>
              <a:stCxn id="38" idx="0"/>
            </p:cNvCxnSpPr>
            <p:nvPr/>
          </p:nvCxnSpPr>
          <p:spPr>
            <a:xfrm flipV="1">
              <a:off x="3875709" y="655969"/>
              <a:ext cx="0" cy="2494343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754595" y="2708920"/>
            <a:ext cx="213391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Dark-band artifacts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1038" y="6068292"/>
            <a:ext cx="23519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Streak-noise artifacts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38889E-6 -0.091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Artem Amirkhanov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EBB9D-D373-4F91-9169-27619CF0C174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19067" y="908051"/>
            <a:ext cx="6901209" cy="2376935"/>
          </a:xfrm>
        </p:spPr>
        <p:txBody>
          <a:bodyPr/>
          <a:lstStyle/>
          <a:p>
            <a:r>
              <a:rPr lang="en-US" dirty="0" smtClean="0"/>
              <a:t>Adaptation of a projection-based</a:t>
            </a:r>
            <a:r>
              <a:rPr lang="en-US" i="1" dirty="0" smtClean="0"/>
              <a:t> metal artifacts reduction</a:t>
            </a:r>
            <a:r>
              <a:rPr lang="en-US" dirty="0" smtClean="0"/>
              <a:t> </a:t>
            </a:r>
            <a:r>
              <a:rPr lang="en-US" b="1" i="1" dirty="0" smtClean="0"/>
              <a:t>(MAR) </a:t>
            </a:r>
            <a:r>
              <a:rPr lang="en-US" dirty="0" smtClean="0"/>
              <a:t>workflow for 3DXCT</a:t>
            </a:r>
          </a:p>
          <a:p>
            <a:r>
              <a:rPr lang="en-US" dirty="0" smtClean="0"/>
              <a:t>Integrated visual analysis tool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3568" y="4157170"/>
            <a:ext cx="2269384" cy="2080145"/>
            <a:chOff x="260123" y="261937"/>
            <a:chExt cx="5257800" cy="4819363"/>
          </a:xfrm>
        </p:grpSpPr>
        <p:sp>
          <p:nvSpPr>
            <p:cNvPr id="22" name="Rectangle 21"/>
            <p:cNvSpPr/>
            <p:nvPr/>
          </p:nvSpPr>
          <p:spPr>
            <a:xfrm>
              <a:off x="260123" y="261937"/>
              <a:ext cx="52578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3" name="Picture 3" descr="C:\Users\artem\Desktop\Vis2011- paper\plug_before.png"/>
            <p:cNvPicPr>
              <a:picLocks noChangeAspect="1" noChangeArrowheads="1"/>
            </p:cNvPicPr>
            <p:nvPr/>
          </p:nvPicPr>
          <p:blipFill>
            <a:blip r:embed="rId2" cstate="print"/>
            <a:srcRect l="1613"/>
            <a:stretch>
              <a:fillRect/>
            </a:stretch>
          </p:blipFill>
          <p:spPr bwMode="auto">
            <a:xfrm>
              <a:off x="641123" y="261937"/>
              <a:ext cx="4648200" cy="4819363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6197281" y="4157170"/>
            <a:ext cx="2335163" cy="2080145"/>
            <a:chOff x="5837237" y="261937"/>
            <a:chExt cx="5410200" cy="4819363"/>
          </a:xfrm>
        </p:grpSpPr>
        <p:sp>
          <p:nvSpPr>
            <p:cNvPr id="25" name="Rectangle 24"/>
            <p:cNvSpPr/>
            <p:nvPr/>
          </p:nvSpPr>
          <p:spPr>
            <a:xfrm>
              <a:off x="5837237" y="261937"/>
              <a:ext cx="5410200" cy="481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6" name="Picture 2" descr="C:\Users\artem\Desktop\Vis2011- paper\plug_af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7523" y="261937"/>
              <a:ext cx="4724400" cy="4819363"/>
            </a:xfrm>
            <a:prstGeom prst="rect">
              <a:avLst/>
            </a:prstGeom>
            <a:noFill/>
          </p:spPr>
        </p:pic>
      </p:grpSp>
      <p:sp>
        <p:nvSpPr>
          <p:cNvPr id="27" name="Right Arrow 26"/>
          <p:cNvSpPr/>
          <p:nvPr/>
        </p:nvSpPr>
        <p:spPr>
          <a:xfrm>
            <a:off x="3491880" y="5949280"/>
            <a:ext cx="2232248" cy="28803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TextBox 27"/>
          <p:cNvSpPr txBox="1"/>
          <p:nvPr/>
        </p:nvSpPr>
        <p:spPr>
          <a:xfrm>
            <a:off x="3635900" y="5589240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 Workflow</a:t>
            </a:r>
            <a:endParaRPr lang="de-AT" dirty="0"/>
          </a:p>
        </p:txBody>
      </p:sp>
      <p:grpSp>
        <p:nvGrpSpPr>
          <p:cNvPr id="29" name="Group 27"/>
          <p:cNvGrpSpPr/>
          <p:nvPr/>
        </p:nvGrpSpPr>
        <p:grpSpPr>
          <a:xfrm>
            <a:off x="4063061" y="4581128"/>
            <a:ext cx="940991" cy="864096"/>
            <a:chOff x="3348038" y="2009775"/>
            <a:chExt cx="3438525" cy="3157538"/>
          </a:xfrm>
          <a:solidFill>
            <a:srgbClr val="FF0000"/>
          </a:solidFill>
          <a:effectLst>
            <a:outerShdw blurRad="266700" sx="102000" sy="102000" algn="ctr" rotWithShape="0">
              <a:srgbClr val="FF0000">
                <a:alpha val="40000"/>
              </a:srgbClr>
            </a:outerShdw>
          </a:effectLst>
        </p:grpSpPr>
        <p:sp>
          <p:nvSpPr>
            <p:cNvPr id="30" name="Freeform 29"/>
            <p:cNvSpPr/>
            <p:nvPr/>
          </p:nvSpPr>
          <p:spPr>
            <a:xfrm>
              <a:off x="3676650" y="2009775"/>
              <a:ext cx="1304925" cy="1133475"/>
            </a:xfrm>
            <a:custGeom>
              <a:avLst/>
              <a:gdLst>
                <a:gd name="connsiteX0" fmla="*/ 314325 w 1304925"/>
                <a:gd name="connsiteY0" fmla="*/ 1133475 h 1133475"/>
                <a:gd name="connsiteX1" fmla="*/ 0 w 1304925"/>
                <a:gd name="connsiteY1" fmla="*/ 804863 h 1133475"/>
                <a:gd name="connsiteX2" fmla="*/ 747713 w 1304925"/>
                <a:gd name="connsiteY2" fmla="*/ 0 h 1133475"/>
                <a:gd name="connsiteX3" fmla="*/ 1304925 w 1304925"/>
                <a:gd name="connsiteY3" fmla="*/ 109538 h 1133475"/>
                <a:gd name="connsiteX4" fmla="*/ 314325 w 1304925"/>
                <a:gd name="connsiteY4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1133475">
                  <a:moveTo>
                    <a:pt x="314325" y="1133475"/>
                  </a:moveTo>
                  <a:lnTo>
                    <a:pt x="0" y="804863"/>
                  </a:lnTo>
                  <a:lnTo>
                    <a:pt x="747713" y="0"/>
                  </a:lnTo>
                  <a:lnTo>
                    <a:pt x="1304925" y="109538"/>
                  </a:lnTo>
                  <a:lnTo>
                    <a:pt x="314325" y="11334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67225" y="2700338"/>
              <a:ext cx="2319338" cy="2381250"/>
            </a:xfrm>
            <a:custGeom>
              <a:avLst/>
              <a:gdLst>
                <a:gd name="connsiteX0" fmla="*/ 171450 w 2319338"/>
                <a:gd name="connsiteY0" fmla="*/ 0 h 2381250"/>
                <a:gd name="connsiteX1" fmla="*/ 0 w 2319338"/>
                <a:gd name="connsiteY1" fmla="*/ 176212 h 2381250"/>
                <a:gd name="connsiteX2" fmla="*/ 2038350 w 2319338"/>
                <a:gd name="connsiteY2" fmla="*/ 2381250 h 2381250"/>
                <a:gd name="connsiteX3" fmla="*/ 2095500 w 2319338"/>
                <a:gd name="connsiteY3" fmla="*/ 2371725 h 2381250"/>
                <a:gd name="connsiteX4" fmla="*/ 2143125 w 2319338"/>
                <a:gd name="connsiteY4" fmla="*/ 2352675 h 2381250"/>
                <a:gd name="connsiteX5" fmla="*/ 2185988 w 2319338"/>
                <a:gd name="connsiteY5" fmla="*/ 2324100 h 2381250"/>
                <a:gd name="connsiteX6" fmla="*/ 2257425 w 2319338"/>
                <a:gd name="connsiteY6" fmla="*/ 2262187 h 2381250"/>
                <a:gd name="connsiteX7" fmla="*/ 2290763 w 2319338"/>
                <a:gd name="connsiteY7" fmla="*/ 2214562 h 2381250"/>
                <a:gd name="connsiteX8" fmla="*/ 2314575 w 2319338"/>
                <a:gd name="connsiteY8" fmla="*/ 2147887 h 2381250"/>
                <a:gd name="connsiteX9" fmla="*/ 2319338 w 2319338"/>
                <a:gd name="connsiteY9" fmla="*/ 2114550 h 2381250"/>
                <a:gd name="connsiteX10" fmla="*/ 2319338 w 2319338"/>
                <a:gd name="connsiteY10" fmla="*/ 2090737 h 2381250"/>
                <a:gd name="connsiteX11" fmla="*/ 171450 w 2319338"/>
                <a:gd name="connsiteY11" fmla="*/ 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9338" h="2381250">
                  <a:moveTo>
                    <a:pt x="171450" y="0"/>
                  </a:moveTo>
                  <a:lnTo>
                    <a:pt x="0" y="176212"/>
                  </a:lnTo>
                  <a:lnTo>
                    <a:pt x="2038350" y="2381250"/>
                  </a:lnTo>
                  <a:lnTo>
                    <a:pt x="2095500" y="2371725"/>
                  </a:lnTo>
                  <a:lnTo>
                    <a:pt x="2143125" y="2352675"/>
                  </a:lnTo>
                  <a:lnTo>
                    <a:pt x="2185988" y="2324100"/>
                  </a:lnTo>
                  <a:lnTo>
                    <a:pt x="2257425" y="2262187"/>
                  </a:lnTo>
                  <a:lnTo>
                    <a:pt x="2290763" y="2214562"/>
                  </a:lnTo>
                  <a:lnTo>
                    <a:pt x="2314575" y="2147887"/>
                  </a:lnTo>
                  <a:lnTo>
                    <a:pt x="2319338" y="2114550"/>
                  </a:lnTo>
                  <a:lnTo>
                    <a:pt x="2319338" y="2090737"/>
                  </a:lnTo>
                  <a:lnTo>
                    <a:pt x="1714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53025" y="2262188"/>
              <a:ext cx="671513" cy="766762"/>
            </a:xfrm>
            <a:custGeom>
              <a:avLst/>
              <a:gdLst>
                <a:gd name="connsiteX0" fmla="*/ 0 w 671513"/>
                <a:gd name="connsiteY0" fmla="*/ 676275 h 766762"/>
                <a:gd name="connsiteX1" fmla="*/ 233363 w 671513"/>
                <a:gd name="connsiteY1" fmla="*/ 409575 h 766762"/>
                <a:gd name="connsiteX2" fmla="*/ 266700 w 671513"/>
                <a:gd name="connsiteY2" fmla="*/ 180975 h 766762"/>
                <a:gd name="connsiteX3" fmla="*/ 581025 w 671513"/>
                <a:gd name="connsiteY3" fmla="*/ 0 h 766762"/>
                <a:gd name="connsiteX4" fmla="*/ 671513 w 671513"/>
                <a:gd name="connsiteY4" fmla="*/ 71437 h 766762"/>
                <a:gd name="connsiteX5" fmla="*/ 533400 w 671513"/>
                <a:gd name="connsiteY5" fmla="*/ 438150 h 766762"/>
                <a:gd name="connsiteX6" fmla="*/ 328613 w 671513"/>
                <a:gd name="connsiteY6" fmla="*/ 504825 h 766762"/>
                <a:gd name="connsiteX7" fmla="*/ 119063 w 671513"/>
                <a:gd name="connsiteY7" fmla="*/ 766762 h 766762"/>
                <a:gd name="connsiteX8" fmla="*/ 0 w 671513"/>
                <a:gd name="connsiteY8" fmla="*/ 676275 h 7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513" h="766762">
                  <a:moveTo>
                    <a:pt x="0" y="676275"/>
                  </a:moveTo>
                  <a:lnTo>
                    <a:pt x="233363" y="409575"/>
                  </a:lnTo>
                  <a:lnTo>
                    <a:pt x="266700" y="180975"/>
                  </a:lnTo>
                  <a:lnTo>
                    <a:pt x="581025" y="0"/>
                  </a:lnTo>
                  <a:lnTo>
                    <a:pt x="671513" y="71437"/>
                  </a:lnTo>
                  <a:lnTo>
                    <a:pt x="533400" y="438150"/>
                  </a:lnTo>
                  <a:lnTo>
                    <a:pt x="328613" y="504825"/>
                  </a:lnTo>
                  <a:lnTo>
                    <a:pt x="119063" y="766762"/>
                  </a:lnTo>
                  <a:lnTo>
                    <a:pt x="0" y="676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19575" y="3419475"/>
              <a:ext cx="614363" cy="723900"/>
            </a:xfrm>
            <a:custGeom>
              <a:avLst/>
              <a:gdLst>
                <a:gd name="connsiteX0" fmla="*/ 614363 w 614363"/>
                <a:gd name="connsiteY0" fmla="*/ 100013 h 723900"/>
                <a:gd name="connsiteX1" fmla="*/ 519113 w 614363"/>
                <a:gd name="connsiteY1" fmla="*/ 0 h 723900"/>
                <a:gd name="connsiteX2" fmla="*/ 0 w 614363"/>
                <a:gd name="connsiteY2" fmla="*/ 619125 h 723900"/>
                <a:gd name="connsiteX3" fmla="*/ 119063 w 614363"/>
                <a:gd name="connsiteY3" fmla="*/ 723900 h 723900"/>
                <a:gd name="connsiteX4" fmla="*/ 614363 w 614363"/>
                <a:gd name="connsiteY4" fmla="*/ 100013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363" h="723900">
                  <a:moveTo>
                    <a:pt x="614363" y="100013"/>
                  </a:moveTo>
                  <a:lnTo>
                    <a:pt x="519113" y="0"/>
                  </a:lnTo>
                  <a:lnTo>
                    <a:pt x="0" y="619125"/>
                  </a:lnTo>
                  <a:lnTo>
                    <a:pt x="119063" y="723900"/>
                  </a:lnTo>
                  <a:lnTo>
                    <a:pt x="614363" y="1000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8038" y="4076700"/>
              <a:ext cx="966787" cy="1090613"/>
            </a:xfrm>
            <a:custGeom>
              <a:avLst/>
              <a:gdLst>
                <a:gd name="connsiteX0" fmla="*/ 771525 w 966787"/>
                <a:gd name="connsiteY0" fmla="*/ 19050 h 1090613"/>
                <a:gd name="connsiteX1" fmla="*/ 676275 w 966787"/>
                <a:gd name="connsiteY1" fmla="*/ 0 h 1090613"/>
                <a:gd name="connsiteX2" fmla="*/ 628650 w 966787"/>
                <a:gd name="connsiteY2" fmla="*/ 19050 h 1090613"/>
                <a:gd name="connsiteX3" fmla="*/ 600075 w 966787"/>
                <a:gd name="connsiteY3" fmla="*/ 52388 h 1090613"/>
                <a:gd name="connsiteX4" fmla="*/ 576262 w 966787"/>
                <a:gd name="connsiteY4" fmla="*/ 104775 h 1090613"/>
                <a:gd name="connsiteX5" fmla="*/ 576262 w 966787"/>
                <a:gd name="connsiteY5" fmla="*/ 147638 h 1090613"/>
                <a:gd name="connsiteX6" fmla="*/ 590550 w 966787"/>
                <a:gd name="connsiteY6" fmla="*/ 195263 h 1090613"/>
                <a:gd name="connsiteX7" fmla="*/ 600075 w 966787"/>
                <a:gd name="connsiteY7" fmla="*/ 233363 h 1090613"/>
                <a:gd name="connsiteX8" fmla="*/ 595312 w 966787"/>
                <a:gd name="connsiteY8" fmla="*/ 276225 h 1090613"/>
                <a:gd name="connsiteX9" fmla="*/ 576262 w 966787"/>
                <a:gd name="connsiteY9" fmla="*/ 304800 h 1090613"/>
                <a:gd name="connsiteX10" fmla="*/ 542925 w 966787"/>
                <a:gd name="connsiteY10" fmla="*/ 333375 h 1090613"/>
                <a:gd name="connsiteX11" fmla="*/ 481012 w 966787"/>
                <a:gd name="connsiteY11" fmla="*/ 361950 h 1090613"/>
                <a:gd name="connsiteX12" fmla="*/ 414337 w 966787"/>
                <a:gd name="connsiteY12" fmla="*/ 404813 h 1090613"/>
                <a:gd name="connsiteX13" fmla="*/ 314325 w 966787"/>
                <a:gd name="connsiteY13" fmla="*/ 471488 h 1090613"/>
                <a:gd name="connsiteX14" fmla="*/ 185737 w 966787"/>
                <a:gd name="connsiteY14" fmla="*/ 571500 h 1090613"/>
                <a:gd name="connsiteX15" fmla="*/ 85725 w 966787"/>
                <a:gd name="connsiteY15" fmla="*/ 685800 h 1090613"/>
                <a:gd name="connsiteX16" fmla="*/ 14287 w 966787"/>
                <a:gd name="connsiteY16" fmla="*/ 823913 h 1090613"/>
                <a:gd name="connsiteX17" fmla="*/ 0 w 966787"/>
                <a:gd name="connsiteY17" fmla="*/ 885825 h 1090613"/>
                <a:gd name="connsiteX18" fmla="*/ 0 w 966787"/>
                <a:gd name="connsiteY18" fmla="*/ 952500 h 1090613"/>
                <a:gd name="connsiteX19" fmla="*/ 4762 w 966787"/>
                <a:gd name="connsiteY19" fmla="*/ 1009650 h 1090613"/>
                <a:gd name="connsiteX20" fmla="*/ 33337 w 966787"/>
                <a:gd name="connsiteY20" fmla="*/ 1062038 h 1090613"/>
                <a:gd name="connsiteX21" fmla="*/ 85725 w 966787"/>
                <a:gd name="connsiteY21" fmla="*/ 1085850 h 1090613"/>
                <a:gd name="connsiteX22" fmla="*/ 142875 w 966787"/>
                <a:gd name="connsiteY22" fmla="*/ 1090613 h 1090613"/>
                <a:gd name="connsiteX23" fmla="*/ 214312 w 966787"/>
                <a:gd name="connsiteY23" fmla="*/ 1071563 h 1090613"/>
                <a:gd name="connsiteX24" fmla="*/ 276225 w 966787"/>
                <a:gd name="connsiteY24" fmla="*/ 1042988 h 1090613"/>
                <a:gd name="connsiteX25" fmla="*/ 342900 w 966787"/>
                <a:gd name="connsiteY25" fmla="*/ 1000125 h 1090613"/>
                <a:gd name="connsiteX26" fmla="*/ 419100 w 966787"/>
                <a:gd name="connsiteY26" fmla="*/ 938213 h 1090613"/>
                <a:gd name="connsiteX27" fmla="*/ 509587 w 966787"/>
                <a:gd name="connsiteY27" fmla="*/ 833438 h 1090613"/>
                <a:gd name="connsiteX28" fmla="*/ 571500 w 966787"/>
                <a:gd name="connsiteY28" fmla="*/ 728663 h 1090613"/>
                <a:gd name="connsiteX29" fmla="*/ 619125 w 966787"/>
                <a:gd name="connsiteY29" fmla="*/ 628650 h 1090613"/>
                <a:gd name="connsiteX30" fmla="*/ 647700 w 966787"/>
                <a:gd name="connsiteY30" fmla="*/ 547688 h 1090613"/>
                <a:gd name="connsiteX31" fmla="*/ 685800 w 966787"/>
                <a:gd name="connsiteY31" fmla="*/ 457200 h 1090613"/>
                <a:gd name="connsiteX32" fmla="*/ 714375 w 966787"/>
                <a:gd name="connsiteY32" fmla="*/ 419100 h 1090613"/>
                <a:gd name="connsiteX33" fmla="*/ 757237 w 966787"/>
                <a:gd name="connsiteY33" fmla="*/ 376238 h 1090613"/>
                <a:gd name="connsiteX34" fmla="*/ 800100 w 966787"/>
                <a:gd name="connsiteY34" fmla="*/ 371475 h 1090613"/>
                <a:gd name="connsiteX35" fmla="*/ 866775 w 966787"/>
                <a:gd name="connsiteY35" fmla="*/ 376238 h 1090613"/>
                <a:gd name="connsiteX36" fmla="*/ 923925 w 966787"/>
                <a:gd name="connsiteY36" fmla="*/ 361950 h 1090613"/>
                <a:gd name="connsiteX37" fmla="*/ 957262 w 966787"/>
                <a:gd name="connsiteY37" fmla="*/ 309563 h 1090613"/>
                <a:gd name="connsiteX38" fmla="*/ 966787 w 966787"/>
                <a:gd name="connsiteY38" fmla="*/ 271463 h 1090613"/>
                <a:gd name="connsiteX39" fmla="*/ 962025 w 966787"/>
                <a:gd name="connsiteY39" fmla="*/ 238125 h 1090613"/>
                <a:gd name="connsiteX40" fmla="*/ 957262 w 966787"/>
                <a:gd name="connsiteY40" fmla="*/ 180975 h 1090613"/>
                <a:gd name="connsiteX41" fmla="*/ 771525 w 966787"/>
                <a:gd name="connsiteY41" fmla="*/ 19050 h 10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787" h="1090613">
                  <a:moveTo>
                    <a:pt x="771525" y="19050"/>
                  </a:moveTo>
                  <a:lnTo>
                    <a:pt x="676275" y="0"/>
                  </a:lnTo>
                  <a:lnTo>
                    <a:pt x="628650" y="19050"/>
                  </a:lnTo>
                  <a:lnTo>
                    <a:pt x="600075" y="52388"/>
                  </a:lnTo>
                  <a:lnTo>
                    <a:pt x="576262" y="104775"/>
                  </a:lnTo>
                  <a:lnTo>
                    <a:pt x="576262" y="147638"/>
                  </a:lnTo>
                  <a:lnTo>
                    <a:pt x="590550" y="195263"/>
                  </a:lnTo>
                  <a:lnTo>
                    <a:pt x="600075" y="233363"/>
                  </a:lnTo>
                  <a:lnTo>
                    <a:pt x="595312" y="276225"/>
                  </a:lnTo>
                  <a:lnTo>
                    <a:pt x="576262" y="304800"/>
                  </a:lnTo>
                  <a:lnTo>
                    <a:pt x="542925" y="333375"/>
                  </a:lnTo>
                  <a:lnTo>
                    <a:pt x="481012" y="361950"/>
                  </a:lnTo>
                  <a:lnTo>
                    <a:pt x="414337" y="404813"/>
                  </a:lnTo>
                  <a:lnTo>
                    <a:pt x="314325" y="471488"/>
                  </a:lnTo>
                  <a:lnTo>
                    <a:pt x="185737" y="571500"/>
                  </a:lnTo>
                  <a:lnTo>
                    <a:pt x="85725" y="685800"/>
                  </a:lnTo>
                  <a:lnTo>
                    <a:pt x="14287" y="823913"/>
                  </a:lnTo>
                  <a:lnTo>
                    <a:pt x="0" y="885825"/>
                  </a:lnTo>
                  <a:lnTo>
                    <a:pt x="0" y="952500"/>
                  </a:lnTo>
                  <a:lnTo>
                    <a:pt x="4762" y="1009650"/>
                  </a:lnTo>
                  <a:lnTo>
                    <a:pt x="33337" y="1062038"/>
                  </a:lnTo>
                  <a:lnTo>
                    <a:pt x="85725" y="1085850"/>
                  </a:lnTo>
                  <a:lnTo>
                    <a:pt x="142875" y="1090613"/>
                  </a:lnTo>
                  <a:lnTo>
                    <a:pt x="214312" y="1071563"/>
                  </a:lnTo>
                  <a:lnTo>
                    <a:pt x="276225" y="1042988"/>
                  </a:lnTo>
                  <a:lnTo>
                    <a:pt x="342900" y="1000125"/>
                  </a:lnTo>
                  <a:lnTo>
                    <a:pt x="419100" y="938213"/>
                  </a:lnTo>
                  <a:lnTo>
                    <a:pt x="509587" y="833438"/>
                  </a:lnTo>
                  <a:lnTo>
                    <a:pt x="571500" y="728663"/>
                  </a:lnTo>
                  <a:lnTo>
                    <a:pt x="619125" y="628650"/>
                  </a:lnTo>
                  <a:lnTo>
                    <a:pt x="647700" y="547688"/>
                  </a:lnTo>
                  <a:lnTo>
                    <a:pt x="685800" y="457200"/>
                  </a:lnTo>
                  <a:lnTo>
                    <a:pt x="714375" y="419100"/>
                  </a:lnTo>
                  <a:lnTo>
                    <a:pt x="757237" y="376238"/>
                  </a:lnTo>
                  <a:lnTo>
                    <a:pt x="800100" y="371475"/>
                  </a:lnTo>
                  <a:lnTo>
                    <a:pt x="866775" y="376238"/>
                  </a:lnTo>
                  <a:lnTo>
                    <a:pt x="923925" y="361950"/>
                  </a:lnTo>
                  <a:lnTo>
                    <a:pt x="957262" y="309563"/>
                  </a:lnTo>
                  <a:lnTo>
                    <a:pt x="966787" y="271463"/>
                  </a:lnTo>
                  <a:lnTo>
                    <a:pt x="962025" y="238125"/>
                  </a:lnTo>
                  <a:lnTo>
                    <a:pt x="957262" y="180975"/>
                  </a:lnTo>
                  <a:lnTo>
                    <a:pt x="771525" y="190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35896" y="4077072"/>
            <a:ext cx="204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VA Tool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Artem Amirkhanov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EBB9D-D373-4F91-9169-27619CF0C174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19067" y="908051"/>
            <a:ext cx="8859837" cy="5473700"/>
          </a:xfrm>
        </p:spPr>
        <p:txBody>
          <a:bodyPr/>
          <a:lstStyle/>
          <a:p>
            <a:r>
              <a:rPr lang="en-US" dirty="0" smtClean="0"/>
              <a:t>Artifacts source: projections</a:t>
            </a:r>
          </a:p>
          <a:p>
            <a:r>
              <a:rPr lang="en-US" dirty="0" smtClean="0"/>
              <a:t>We remove metal from projections</a:t>
            </a:r>
          </a:p>
          <a:p>
            <a:r>
              <a:rPr lang="en-US" dirty="0" smtClean="0"/>
              <a:t>We then reconstruct the 3D volume with reduced artifacts</a:t>
            </a:r>
          </a:p>
          <a:p>
            <a:r>
              <a:rPr lang="en-US" dirty="0" smtClean="0"/>
              <a:t>We insert the metal back into this volume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1038" y="6068292"/>
            <a:ext cx="23519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Streak-noise artifacts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458492" y="90872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58772" y="177281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Initial 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06643" y="177351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58492" y="2636912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06363" y="2637606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8492" y="3501008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06363" y="3501702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58492" y="4365104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Metal Interpolated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06363" y="4365798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58772" y="6093296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Volume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06643" y="6093990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224" y="6300429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7504" y="5877272"/>
            <a:ext cx="139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  <a:endParaRPr lang="de-AT" sz="2400" dirty="0"/>
          </a:p>
        </p:txBody>
      </p:sp>
      <p:sp>
        <p:nvSpPr>
          <p:cNvPr id="72" name="Flowchart: Process 71"/>
          <p:cNvSpPr/>
          <p:nvPr/>
        </p:nvSpPr>
        <p:spPr>
          <a:xfrm>
            <a:off x="2148218" y="141280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148218" y="227687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 Separation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148218" y="3140992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Projection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2148218" y="4005064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Interpolation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2148218" y="573328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Fusion</a:t>
            </a:r>
            <a:endParaRPr lang="de-AT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1671" y="1412800"/>
            <a:ext cx="21234" cy="4320480"/>
          </a:xfrm>
          <a:prstGeom prst="straightConnector1">
            <a:avLst/>
          </a:prstGeom>
          <a:ln w="184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947425" y="3342210"/>
            <a:ext cx="25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Workflow</a:t>
            </a:r>
            <a:endParaRPr lang="de-AT" sz="2400" dirty="0"/>
          </a:p>
        </p:txBody>
      </p:sp>
      <p:sp>
        <p:nvSpPr>
          <p:cNvPr id="98" name="Rectangle 97"/>
          <p:cNvSpPr/>
          <p:nvPr/>
        </p:nvSpPr>
        <p:spPr>
          <a:xfrm>
            <a:off x="2458493" y="5229200"/>
            <a:ext cx="25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 without Metal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06364" y="522989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Volume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2148219" y="4869160"/>
            <a:ext cx="1966458" cy="216000"/>
          </a:xfrm>
          <a:prstGeom prst="flowChartProcess">
            <a:avLst/>
          </a:prstGeom>
          <a:solidFill>
            <a:srgbClr val="FFDB69"/>
          </a:solidFill>
          <a:ln w="19050">
            <a:noFill/>
          </a:ln>
          <a:effectLst>
            <a:outerShdw blurRad="127000" sx="102000" sy="102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Reconstruction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6364" y="909414"/>
            <a:ext cx="1080000" cy="359348"/>
          </a:xfrm>
          <a:prstGeom prst="rect">
            <a:avLst/>
          </a:prstGeom>
          <a:solidFill>
            <a:srgbClr val="FCD9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Projections</a:t>
            </a:r>
            <a:endParaRPr lang="de-AT" sz="1400" dirty="0">
              <a:solidFill>
                <a:schemeClr val="tx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408590" y="779290"/>
            <a:ext cx="3425879" cy="5812012"/>
            <a:chOff x="5408590" y="779290"/>
            <a:chExt cx="3425879" cy="5812012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7161414" y="779290"/>
              <a:ext cx="39486" cy="581201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/>
            <p:cNvGrpSpPr/>
            <p:nvPr/>
          </p:nvGrpSpPr>
          <p:grpSpPr>
            <a:xfrm>
              <a:off x="5668495" y="1305047"/>
              <a:ext cx="955000" cy="945864"/>
              <a:chOff x="5838502" y="1907470"/>
              <a:chExt cx="1116118" cy="1105441"/>
            </a:xfrm>
            <a:effectLst>
              <a:outerShdw blurRad="2540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tangle 3"/>
              <p:cNvSpPr/>
              <p:nvPr/>
            </p:nvSpPr>
            <p:spPr>
              <a:xfrm>
                <a:off x="6148535" y="1907470"/>
                <a:ext cx="806085" cy="806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047644" y="2003020"/>
                <a:ext cx="806085" cy="806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949206" y="2108818"/>
                <a:ext cx="806085" cy="805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838502" y="2206911"/>
                <a:ext cx="806085" cy="806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7626739" y="1283383"/>
              <a:ext cx="953359" cy="967529"/>
              <a:chOff x="7793428" y="1869449"/>
              <a:chExt cx="1114200" cy="1130761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Freeform 214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591912" y="2038356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8591912" y="2199198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8591912" y="2360039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8591912" y="2520880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8431071" y="1889004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8271920" y="1889004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 flipH="1" flipV="1">
                <a:off x="8104122" y="1885436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7963220" y="1876465"/>
                <a:ext cx="322732" cy="3087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7803775" y="2353023"/>
                <a:ext cx="78386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7803775" y="2513864"/>
                <a:ext cx="78386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7805739" y="2674705"/>
                <a:ext cx="78386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7803775" y="2835547"/>
                <a:ext cx="78386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6200000">
                <a:off x="7579746" y="2600029"/>
                <a:ext cx="78386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>
                <a:off x="7740587" y="2600029"/>
                <a:ext cx="78386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>
                <a:off x="7901428" y="2598065"/>
                <a:ext cx="78386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6200000">
                <a:off x="8062269" y="2600029"/>
                <a:ext cx="78386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7905396" y="2096118"/>
                <a:ext cx="78386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8006954" y="1990320"/>
                <a:ext cx="78386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>
                <a:off x="8304947" y="2491224"/>
                <a:ext cx="78386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6200000">
                <a:off x="8406506" y="2385688"/>
                <a:ext cx="78386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15" idx="1"/>
                <a:endCxn id="215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15" idx="3"/>
                <a:endCxn id="215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Rectangle 254"/>
            <p:cNvSpPr/>
            <p:nvPr/>
          </p:nvSpPr>
          <p:spPr>
            <a:xfrm>
              <a:off x="5408590" y="1665284"/>
              <a:ext cx="1474810" cy="382989"/>
            </a:xfrm>
            <a:prstGeom prst="rect">
              <a:avLst/>
            </a:prstGeom>
            <a:solidFill>
              <a:srgbClr val="FCD9BC"/>
            </a:solidFill>
            <a:ln w="19050"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Projections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7372359" y="1655574"/>
              <a:ext cx="1462110" cy="392700"/>
            </a:xfrm>
            <a:prstGeom prst="rect">
              <a:avLst/>
            </a:prstGeom>
            <a:solidFill>
              <a:srgbClr val="FCD9BC"/>
            </a:solidFill>
            <a:ln w="19050"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3D Volume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40997" y="3255467"/>
            <a:ext cx="1209996" cy="1233087"/>
            <a:chOff x="5432104" y="3018359"/>
            <a:chExt cx="1953612" cy="1990893"/>
          </a:xfrm>
        </p:grpSpPr>
        <p:sp>
          <p:nvSpPr>
            <p:cNvPr id="76" name="Rectangle 75"/>
            <p:cNvSpPr/>
            <p:nvPr/>
          </p:nvSpPr>
          <p:spPr>
            <a:xfrm>
              <a:off x="5798958" y="3018359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84658" y="3142052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559104" y="3278165"/>
              <a:ext cx="1586758" cy="1586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432104" y="3422494"/>
              <a:ext cx="1586758" cy="1586758"/>
              <a:chOff x="7006904" y="3219294"/>
              <a:chExt cx="1586758" cy="1586758"/>
            </a:xfrm>
          </p:grpSpPr>
          <p:grpSp>
            <p:nvGrpSpPr>
              <p:cNvPr id="82" name="Group 42"/>
              <p:cNvGrpSpPr/>
              <p:nvPr/>
            </p:nvGrpSpPr>
            <p:grpSpPr>
              <a:xfrm>
                <a:off x="7006904" y="3219294"/>
                <a:ext cx="1586758" cy="1586758"/>
                <a:chOff x="6283829" y="4915126"/>
                <a:chExt cx="1893183" cy="1892291"/>
              </a:xfrm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283829" y="4915126"/>
                  <a:ext cx="1893183" cy="1892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691222" y="5347828"/>
                  <a:ext cx="1096940" cy="110175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052332" y="5349029"/>
                  <a:ext cx="348425" cy="109642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538168" y="5347828"/>
                  <a:ext cx="89182" cy="109642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Rectangle 82"/>
              <p:cNvSpPr/>
              <p:nvPr/>
            </p:nvSpPr>
            <p:spPr>
              <a:xfrm>
                <a:off x="7457587" y="3586614"/>
                <a:ext cx="74747" cy="919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6" name="Curved Connector 135"/>
          <p:cNvCxnSpPr/>
          <p:nvPr/>
        </p:nvCxnSpPr>
        <p:spPr>
          <a:xfrm rot="5400000" flipH="1" flipV="1">
            <a:off x="7361151" y="2099171"/>
            <a:ext cx="12701" cy="1952280"/>
          </a:xfrm>
          <a:prstGeom prst="curvedConnector3">
            <a:avLst>
              <a:gd name="adj1" fmla="val 1799843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7672884" y="5159039"/>
            <a:ext cx="861060" cy="1051560"/>
            <a:chOff x="7793468" y="5159039"/>
            <a:chExt cx="861060" cy="1051560"/>
          </a:xfrm>
        </p:grpSpPr>
        <p:sp>
          <p:nvSpPr>
            <p:cNvPr id="181" name="Can 180"/>
            <p:cNvSpPr/>
            <p:nvPr/>
          </p:nvSpPr>
          <p:spPr>
            <a:xfrm>
              <a:off x="8524988" y="515903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an 190"/>
            <p:cNvSpPr/>
            <p:nvPr/>
          </p:nvSpPr>
          <p:spPr>
            <a:xfrm>
              <a:off x="7793468" y="5357159"/>
              <a:ext cx="129540" cy="8534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510862" y="3263900"/>
            <a:ext cx="1185104" cy="1193800"/>
            <a:chOff x="7606723" y="3263900"/>
            <a:chExt cx="1185104" cy="1193800"/>
          </a:xfrm>
        </p:grpSpPr>
        <p:grpSp>
          <p:nvGrpSpPr>
            <p:cNvPr id="91" name="Group 90"/>
            <p:cNvGrpSpPr/>
            <p:nvPr/>
          </p:nvGrpSpPr>
          <p:grpSpPr>
            <a:xfrm>
              <a:off x="7606723" y="3263900"/>
              <a:ext cx="1185104" cy="1193800"/>
              <a:chOff x="7793428" y="1879600"/>
              <a:chExt cx="1112447" cy="1120610"/>
            </a:xfrm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Freeform 91"/>
              <p:cNvSpPr/>
              <p:nvPr/>
            </p:nvSpPr>
            <p:spPr>
              <a:xfrm>
                <a:off x="7804150" y="1879600"/>
                <a:ext cx="1101725" cy="1111250"/>
              </a:xfrm>
              <a:custGeom>
                <a:avLst/>
                <a:gdLst>
                  <a:gd name="connsiteX0" fmla="*/ 0 w 1101725"/>
                  <a:gd name="connsiteY0" fmla="*/ 317500 h 1111250"/>
                  <a:gd name="connsiteX1" fmla="*/ 304800 w 1101725"/>
                  <a:gd name="connsiteY1" fmla="*/ 0 h 1111250"/>
                  <a:gd name="connsiteX2" fmla="*/ 1095375 w 1101725"/>
                  <a:gd name="connsiteY2" fmla="*/ 3175 h 1111250"/>
                  <a:gd name="connsiteX3" fmla="*/ 1101725 w 1101725"/>
                  <a:gd name="connsiteY3" fmla="*/ 793750 h 1111250"/>
                  <a:gd name="connsiteX4" fmla="*/ 790575 w 1101725"/>
                  <a:gd name="connsiteY4" fmla="*/ 1111250 h 1111250"/>
                  <a:gd name="connsiteX5" fmla="*/ 787400 w 1101725"/>
                  <a:gd name="connsiteY5" fmla="*/ 311150 h 1111250"/>
                  <a:gd name="connsiteX6" fmla="*/ 0 w 1101725"/>
                  <a:gd name="connsiteY6" fmla="*/ 31750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1725" h="1111250">
                    <a:moveTo>
                      <a:pt x="0" y="317500"/>
                    </a:moveTo>
                    <a:lnTo>
                      <a:pt x="304800" y="0"/>
                    </a:lnTo>
                    <a:lnTo>
                      <a:pt x="1095375" y="3175"/>
                    </a:lnTo>
                    <a:cubicBezTo>
                      <a:pt x="1097492" y="266700"/>
                      <a:pt x="1099608" y="530225"/>
                      <a:pt x="1101725" y="793750"/>
                    </a:cubicBezTo>
                    <a:lnTo>
                      <a:pt x="790575" y="1111250"/>
                    </a:lnTo>
                    <a:cubicBezTo>
                      <a:pt x="789517" y="844550"/>
                      <a:pt x="788458" y="577850"/>
                      <a:pt x="787400" y="311150"/>
                    </a:cubicBez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794253" y="2201156"/>
                <a:ext cx="799143" cy="7990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800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7786412" y="188835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582388" y="1889008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8587384" y="2681142"/>
                <a:ext cx="322731" cy="3087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92" idx="1"/>
                <a:endCxn id="92" idx="2"/>
              </p:cNvCxnSpPr>
              <p:nvPr/>
            </p:nvCxnSpPr>
            <p:spPr>
              <a:xfrm>
                <a:off x="8108950" y="1879600"/>
                <a:ext cx="790575" cy="31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92" idx="3"/>
                <a:endCxn id="92" idx="2"/>
              </p:cNvCxnSpPr>
              <p:nvPr/>
            </p:nvCxnSpPr>
            <p:spPr>
              <a:xfrm flipH="1" flipV="1">
                <a:off x="8899525" y="1882775"/>
                <a:ext cx="6350" cy="79057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Oval 128"/>
            <p:cNvSpPr/>
            <p:nvPr/>
          </p:nvSpPr>
          <p:spPr>
            <a:xfrm>
              <a:off x="7923473" y="3302762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156681" y="3441576"/>
              <a:ext cx="294287" cy="1110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620000" y="3267075"/>
              <a:ext cx="1152525" cy="336550"/>
            </a:xfrm>
            <a:custGeom>
              <a:avLst/>
              <a:gdLst>
                <a:gd name="connsiteX0" fmla="*/ 82550 w 1152525"/>
                <a:gd name="connsiteY0" fmla="*/ 250825 h 336550"/>
                <a:gd name="connsiteX1" fmla="*/ 82550 w 1152525"/>
                <a:gd name="connsiteY1" fmla="*/ 250825 h 336550"/>
                <a:gd name="connsiteX2" fmla="*/ 1069975 w 1152525"/>
                <a:gd name="connsiteY2" fmla="*/ 92075 h 336550"/>
                <a:gd name="connsiteX3" fmla="*/ 1152525 w 1152525"/>
                <a:gd name="connsiteY3" fmla="*/ 6350 h 336550"/>
                <a:gd name="connsiteX4" fmla="*/ 981075 w 1152525"/>
                <a:gd name="connsiteY4" fmla="*/ 0 h 336550"/>
                <a:gd name="connsiteX5" fmla="*/ 149225 w 1152525"/>
                <a:gd name="connsiteY5" fmla="*/ 333375 h 336550"/>
                <a:gd name="connsiteX6" fmla="*/ 0 w 1152525"/>
                <a:gd name="connsiteY6" fmla="*/ 336550 h 336550"/>
                <a:gd name="connsiteX7" fmla="*/ 82550 w 1152525"/>
                <a:gd name="connsiteY7" fmla="*/ 250825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5" h="336550">
                  <a:moveTo>
                    <a:pt x="82550" y="250825"/>
                  </a:moveTo>
                  <a:lnTo>
                    <a:pt x="82550" y="250825"/>
                  </a:lnTo>
                  <a:lnTo>
                    <a:pt x="1069975" y="92075"/>
                  </a:lnTo>
                  <a:lnTo>
                    <a:pt x="1152525" y="6350"/>
                  </a:lnTo>
                  <a:lnTo>
                    <a:pt x="981075" y="0"/>
                  </a:lnTo>
                  <a:lnTo>
                    <a:pt x="149225" y="333375"/>
                  </a:lnTo>
                  <a:lnTo>
                    <a:pt x="0" y="336550"/>
                  </a:lnTo>
                  <a:lnTo>
                    <a:pt x="82550" y="2508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56895" y="3491550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484284" y="3302762"/>
              <a:ext cx="144367" cy="666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07300" y="3603625"/>
              <a:ext cx="161925" cy="850900"/>
            </a:xfrm>
            <a:custGeom>
              <a:avLst/>
              <a:gdLst>
                <a:gd name="connsiteX0" fmla="*/ 152400 w 161925"/>
                <a:gd name="connsiteY0" fmla="*/ 6350 h 850900"/>
                <a:gd name="connsiteX1" fmla="*/ 161925 w 161925"/>
                <a:gd name="connsiteY1" fmla="*/ 847725 h 850900"/>
                <a:gd name="connsiteX2" fmla="*/ 0 w 161925"/>
                <a:gd name="connsiteY2" fmla="*/ 850900 h 850900"/>
                <a:gd name="connsiteX3" fmla="*/ 3175 w 161925"/>
                <a:gd name="connsiteY3" fmla="*/ 0 h 850900"/>
                <a:gd name="connsiteX4" fmla="*/ 152400 w 161925"/>
                <a:gd name="connsiteY4" fmla="*/ 635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850900">
                  <a:moveTo>
                    <a:pt x="152400" y="6350"/>
                  </a:moveTo>
                  <a:lnTo>
                    <a:pt x="161925" y="847725"/>
                  </a:lnTo>
                  <a:lnTo>
                    <a:pt x="0" y="850900"/>
                  </a:lnTo>
                  <a:cubicBezTo>
                    <a:pt x="1058" y="567267"/>
                    <a:pt x="2117" y="283633"/>
                    <a:pt x="3175" y="0"/>
                  </a:cubicBezTo>
                  <a:lnTo>
                    <a:pt x="152400" y="635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686800" y="3270250"/>
              <a:ext cx="104775" cy="917575"/>
            </a:xfrm>
            <a:custGeom>
              <a:avLst/>
              <a:gdLst>
                <a:gd name="connsiteX0" fmla="*/ 0 w 104775"/>
                <a:gd name="connsiteY0" fmla="*/ 85725 h 917575"/>
                <a:gd name="connsiteX1" fmla="*/ 9525 w 104775"/>
                <a:gd name="connsiteY1" fmla="*/ 917575 h 917575"/>
                <a:gd name="connsiteX2" fmla="*/ 104775 w 104775"/>
                <a:gd name="connsiteY2" fmla="*/ 838200 h 917575"/>
                <a:gd name="connsiteX3" fmla="*/ 98425 w 104775"/>
                <a:gd name="connsiteY3" fmla="*/ 0 h 917575"/>
                <a:gd name="connsiteX4" fmla="*/ 0 w 104775"/>
                <a:gd name="connsiteY4" fmla="*/ 85725 h 9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917575">
                  <a:moveTo>
                    <a:pt x="0" y="85725"/>
                  </a:moveTo>
                  <a:lnTo>
                    <a:pt x="9525" y="917575"/>
                  </a:lnTo>
                  <a:lnTo>
                    <a:pt x="104775" y="838200"/>
                  </a:lnTo>
                  <a:cubicBezTo>
                    <a:pt x="102658" y="558800"/>
                    <a:pt x="100542" y="279400"/>
                    <a:pt x="98425" y="0"/>
                  </a:cubicBezTo>
                  <a:lnTo>
                    <a:pt x="0" y="857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1" name="Curved Connector 200"/>
          <p:cNvCxnSpPr/>
          <p:nvPr/>
        </p:nvCxnSpPr>
        <p:spPr>
          <a:xfrm flipH="1">
            <a:off x="8743432" y="3879852"/>
            <a:ext cx="137047" cy="1477309"/>
          </a:xfrm>
          <a:prstGeom prst="curvedConnector3">
            <a:avLst>
              <a:gd name="adj1" fmla="val -166804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187624" y="2204864"/>
            <a:ext cx="4032448" cy="432048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10800000">
            <a:off x="899592" y="-3483767"/>
            <a:ext cx="4392488" cy="432048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11560" y="96430"/>
            <a:ext cx="4680520" cy="649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Up Arrow 230"/>
          <p:cNvSpPr/>
          <p:nvPr/>
        </p:nvSpPr>
        <p:spPr>
          <a:xfrm rot="16200000" flipV="1">
            <a:off x="1431206" y="1174566"/>
            <a:ext cx="360040" cy="71454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413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224" y="1107835"/>
            <a:ext cx="1248701" cy="60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7504" y="663079"/>
            <a:ext cx="95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de-AT" sz="2400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Workflow</a:t>
            </a:r>
          </a:p>
        </p:txBody>
      </p:sp>
      <p:sp>
        <p:nvSpPr>
          <p:cNvPr id="111" name="Freeform 110"/>
          <p:cNvSpPr/>
          <p:nvPr/>
        </p:nvSpPr>
        <p:spPr>
          <a:xfrm>
            <a:off x="5230906" y="2649071"/>
            <a:ext cx="3455894" cy="2393576"/>
          </a:xfrm>
          <a:custGeom>
            <a:avLst/>
            <a:gdLst>
              <a:gd name="connsiteX0" fmla="*/ 107576 w 3455894"/>
              <a:gd name="connsiteY0" fmla="*/ 215153 h 2393576"/>
              <a:gd name="connsiteX1" fmla="*/ 0 w 3455894"/>
              <a:gd name="connsiteY1" fmla="*/ 2393576 h 2393576"/>
              <a:gd name="connsiteX2" fmla="*/ 1801906 w 3455894"/>
              <a:gd name="connsiteY2" fmla="*/ 2111188 h 2393576"/>
              <a:gd name="connsiteX3" fmla="*/ 1788459 w 3455894"/>
              <a:gd name="connsiteY3" fmla="*/ 497541 h 2393576"/>
              <a:gd name="connsiteX4" fmla="*/ 3415553 w 3455894"/>
              <a:gd name="connsiteY4" fmla="*/ 457200 h 2393576"/>
              <a:gd name="connsiteX5" fmla="*/ 3455894 w 3455894"/>
              <a:gd name="connsiteY5" fmla="*/ 0 h 2393576"/>
              <a:gd name="connsiteX6" fmla="*/ 161365 w 3455894"/>
              <a:gd name="connsiteY6" fmla="*/ 53788 h 2393576"/>
              <a:gd name="connsiteX7" fmla="*/ 107576 w 3455894"/>
              <a:gd name="connsiteY7" fmla="*/ 215153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5894" h="2393576">
                <a:moveTo>
                  <a:pt x="107576" y="215153"/>
                </a:moveTo>
                <a:lnTo>
                  <a:pt x="0" y="2393576"/>
                </a:lnTo>
                <a:lnTo>
                  <a:pt x="1801906" y="2111188"/>
                </a:lnTo>
                <a:lnTo>
                  <a:pt x="1788459" y="497541"/>
                </a:lnTo>
                <a:lnTo>
                  <a:pt x="3415553" y="457200"/>
                </a:lnTo>
                <a:lnTo>
                  <a:pt x="3455894" y="0"/>
                </a:lnTo>
                <a:lnTo>
                  <a:pt x="161365" y="53788"/>
                </a:lnTo>
                <a:lnTo>
                  <a:pt x="107576" y="21515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dirty="0"/>
              <a:t>Artem Amirkhanov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0663" y="6506989"/>
            <a:ext cx="1079500" cy="306387"/>
          </a:xfrm>
          <a:noFill/>
        </p:spPr>
        <p:txBody>
          <a:bodyPr/>
          <a:lstStyle/>
          <a:p>
            <a:fld id="{DC993912-84E9-4DA0-A64D-01C31C233B15}" type="slidenum">
              <a:rPr lang="de-AT" smtClean="0">
                <a:latin typeface="Arial" charset="0"/>
              </a:rPr>
              <a:pPr/>
              <a:t>7</a:t>
            </a:fld>
            <a:endParaRPr lang="de-AT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7 0.1240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6358E-6 L 2.77778E-6 0.1260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5607E-6 L -0.00399 0.1361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7" grpId="1" animBg="1"/>
      <p:bldP spid="231" grpId="0" animBg="1"/>
      <p:bldP spid="231" grpId="2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888" y="801688"/>
            <a:ext cx="8907462" cy="5256213"/>
          </a:xfrm>
        </p:spPr>
        <p:txBody>
          <a:bodyPr/>
          <a:lstStyle/>
          <a:p>
            <a:r>
              <a:rPr lang="en-US" sz="2800" dirty="0" smtClean="0"/>
              <a:t>Attenuation coefficient </a:t>
            </a:r>
            <a:r>
              <a:rPr lang="en-US" sz="2800" dirty="0" err="1" smtClean="0"/>
              <a:t>thresholding</a:t>
            </a:r>
            <a:endParaRPr lang="en-US" sz="2800" dirty="0" smtClean="0"/>
          </a:p>
        </p:txBody>
      </p:sp>
      <p:sp>
        <p:nvSpPr>
          <p:cNvPr id="7172" name="Footer Placeholder 3"/>
          <p:cNvSpPr txBox="1">
            <a:spLocks noGrp="1"/>
          </p:cNvSpPr>
          <p:nvPr/>
        </p:nvSpPr>
        <p:spPr bwMode="auto">
          <a:xfrm>
            <a:off x="115889" y="6511928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AT" sz="1200" b="1">
                <a:solidFill>
                  <a:schemeClr val="bg2"/>
                </a:solidFill>
              </a:rPr>
              <a:t>Artem Amirkhanov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4030663" y="6507165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52481F-E75F-4F45-AD23-8E347277164F}" type="slidenum">
              <a:rPr lang="de-AT" sz="1200" b="1">
                <a:solidFill>
                  <a:schemeClr val="bg2"/>
                </a:solidFill>
              </a:rPr>
              <a:pPr algn="ctr"/>
              <a:t>8</a:t>
            </a:fld>
            <a:endParaRPr lang="de-AT" sz="1200" b="1">
              <a:solidFill>
                <a:schemeClr val="bg2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Material Separation</a:t>
            </a:r>
          </a:p>
        </p:txBody>
      </p:sp>
      <p:pic>
        <p:nvPicPr>
          <p:cNvPr id="42" name="Picture 2" descr="C:\Users\artem\Desktop\EuroVis2011- paper\egPublStyle-EuroVis2011\figures\metal_artifacts.jpg"/>
          <p:cNvPicPr>
            <a:picLocks noChangeAspect="1" noChangeArrowheads="1"/>
          </p:cNvPicPr>
          <p:nvPr/>
        </p:nvPicPr>
        <p:blipFill>
          <a:blip r:embed="rId3" cstate="print"/>
          <a:srcRect l="9184" r="8962"/>
          <a:stretch>
            <a:fillRect/>
          </a:stretch>
        </p:blipFill>
        <p:spPr bwMode="auto">
          <a:xfrm>
            <a:off x="3037648" y="2200013"/>
            <a:ext cx="3657600" cy="3927321"/>
          </a:xfrm>
          <a:prstGeom prst="rect">
            <a:avLst/>
          </a:prstGeom>
          <a:noFill/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7648" y="2203896"/>
            <a:ext cx="3657600" cy="39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7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AA3D8"/>
        </a:accent1>
        <a:accent2>
          <a:srgbClr val="C32D9B"/>
        </a:accent2>
        <a:accent3>
          <a:srgbClr val="AAAAAA"/>
        </a:accent3>
        <a:accent4>
          <a:srgbClr val="DADADA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742</Words>
  <Application>Microsoft Office PowerPoint</Application>
  <PresentationFormat>On-screen Show (4:3)</PresentationFormat>
  <Paragraphs>373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Blends</vt:lpstr>
      <vt:lpstr>Projection-Based Metal-Artifact Reduction for Industrial 3D X-ray Computed Tomography</vt:lpstr>
      <vt:lpstr>Scanning Geometry</vt:lpstr>
      <vt:lpstr>Scanning Geometry</vt:lpstr>
      <vt:lpstr>Multi-Material Components (MMCs)</vt:lpstr>
      <vt:lpstr>Metal Artifacts</vt:lpstr>
      <vt:lpstr>Our Contributions</vt:lpstr>
      <vt:lpstr>Main Idea</vt:lpstr>
      <vt:lpstr>MAR Workflow</vt:lpstr>
      <vt:lpstr>Material Separation</vt:lpstr>
      <vt:lpstr>MAR Workflow</vt:lpstr>
      <vt:lpstr>Forward Projection</vt:lpstr>
      <vt:lpstr>Forward Projection</vt:lpstr>
      <vt:lpstr>MAR Workflow</vt:lpstr>
      <vt:lpstr>MAR Workflow</vt:lpstr>
      <vt:lpstr>Interpolation</vt:lpstr>
      <vt:lpstr>Interpolation</vt:lpstr>
      <vt:lpstr>Interpolation</vt:lpstr>
      <vt:lpstr>Interpolation</vt:lpstr>
      <vt:lpstr>Interpolation</vt:lpstr>
      <vt:lpstr>MAR Workflow</vt:lpstr>
      <vt:lpstr>MAR Workflow</vt:lpstr>
      <vt:lpstr>Fusion</vt:lpstr>
      <vt:lpstr>Integrated Visual Analysis Tool</vt:lpstr>
      <vt:lpstr>Results (1)</vt:lpstr>
      <vt:lpstr>Results (1)</vt:lpstr>
      <vt:lpstr>Results (2)</vt:lpstr>
      <vt:lpstr>Results (2)</vt:lpstr>
      <vt:lpstr>Results (3)</vt:lpstr>
      <vt:lpstr>Results (3)</vt:lpstr>
      <vt:lpstr>Limitations</vt:lpstr>
      <vt:lpstr>Limitations</vt:lpstr>
      <vt:lpstr>Conclusions</vt:lpstr>
      <vt:lpstr>Conclusions</vt:lpstr>
    </vt:vector>
  </TitlesOfParts>
  <Company>Insitute of Computer Graphics and Algorithms, Vienna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Insitute of Computer Graphics and Algorithms, Vienna University of Technology</dc:title>
  <dc:subject>Insitute of Computer Graphics and Algorithms, Vienna University of Technology</dc:subject>
  <dc:creator>Insitute of Computer Graphics and Algorithms, Vienna University of Technology</dc:creator>
  <cp:lastModifiedBy>artem</cp:lastModifiedBy>
  <cp:revision>866</cp:revision>
  <dcterms:created xsi:type="dcterms:W3CDTF">2005-04-25T16:26:20Z</dcterms:created>
  <dcterms:modified xsi:type="dcterms:W3CDTF">2011-10-28T04:16:44Z</dcterms:modified>
</cp:coreProperties>
</file>