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752" r:id="rId2"/>
  </p:sldMasterIdLst>
  <p:notesMasterIdLst>
    <p:notesMasterId r:id="rId26"/>
  </p:notesMasterIdLst>
  <p:handoutMasterIdLst>
    <p:handoutMasterId r:id="rId27"/>
  </p:handoutMasterIdLst>
  <p:sldIdLst>
    <p:sldId id="256" r:id="rId3"/>
    <p:sldId id="262" r:id="rId4"/>
    <p:sldId id="263" r:id="rId5"/>
    <p:sldId id="264" r:id="rId6"/>
    <p:sldId id="267" r:id="rId7"/>
    <p:sldId id="265" r:id="rId8"/>
    <p:sldId id="266" r:id="rId9"/>
    <p:sldId id="268" r:id="rId10"/>
    <p:sldId id="269" r:id="rId11"/>
    <p:sldId id="270" r:id="rId12"/>
    <p:sldId id="295" r:id="rId13"/>
    <p:sldId id="276" r:id="rId14"/>
    <p:sldId id="272" r:id="rId15"/>
    <p:sldId id="271" r:id="rId16"/>
    <p:sldId id="273" r:id="rId17"/>
    <p:sldId id="274" r:id="rId18"/>
    <p:sldId id="283" r:id="rId19"/>
    <p:sldId id="284" r:id="rId20"/>
    <p:sldId id="286" r:id="rId21"/>
    <p:sldId id="287" r:id="rId22"/>
    <p:sldId id="285" r:id="rId23"/>
    <p:sldId id="288" r:id="rId24"/>
    <p:sldId id="289" r:id="rId25"/>
  </p:sldIdLst>
  <p:sldSz cx="9144000" cy="6858000" type="screen4x3"/>
  <p:notesSz cx="7099300" cy="1023461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333333"/>
    <a:srgbClr val="000066"/>
    <a:srgbClr val="B2B2BB"/>
    <a:srgbClr val="BABAC2"/>
    <a:srgbClr val="CBCBD1"/>
    <a:srgbClr val="B5B5BD"/>
    <a:srgbClr val="A0A0AC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50895" autoAdjust="0"/>
  </p:normalViewPr>
  <p:slideViewPr>
    <p:cSldViewPr>
      <p:cViewPr varScale="1">
        <p:scale>
          <a:sx n="55" d="100"/>
          <a:sy n="55" d="100"/>
        </p:scale>
        <p:origin x="-157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914" y="-72"/>
      </p:cViewPr>
      <p:guideLst>
        <p:guide orient="horz" pos="3224"/>
        <p:guide pos="2237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480" cy="5105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814" tIns="47907" rIns="95814" bIns="47907" numCol="1" anchor="t" anchorCtr="0" compatLnSpc="1">
            <a:prstTxWarp prst="textNoShape">
              <a:avLst/>
            </a:prstTxWarp>
          </a:bodyPr>
          <a:lstStyle>
            <a:lvl1pPr defTabSz="9574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3822" y="0"/>
            <a:ext cx="3075479" cy="5105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814" tIns="47907" rIns="95814" bIns="47907" numCol="1" anchor="t" anchorCtr="0" compatLnSpc="1">
            <a:prstTxWarp prst="textNoShape">
              <a:avLst/>
            </a:prstTxWarp>
          </a:bodyPr>
          <a:lstStyle>
            <a:lvl1pPr algn="r" defTabSz="9574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4028"/>
            <a:ext cx="3075480" cy="5105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814" tIns="47907" rIns="95814" bIns="47907" numCol="1" anchor="b" anchorCtr="0" compatLnSpc="1">
            <a:prstTxWarp prst="textNoShape">
              <a:avLst/>
            </a:prstTxWarp>
          </a:bodyPr>
          <a:lstStyle>
            <a:lvl1pPr defTabSz="957463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3822" y="9724028"/>
            <a:ext cx="3075479" cy="51058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5814" tIns="47907" rIns="95814" bIns="47907" numCol="1" anchor="b" anchorCtr="0" compatLnSpc="1">
            <a:prstTxWarp prst="textNoShape">
              <a:avLst/>
            </a:prstTxWarp>
          </a:bodyPr>
          <a:lstStyle>
            <a:lvl1pPr algn="r" defTabSz="957463">
              <a:defRPr sz="1200"/>
            </a:lvl1pPr>
          </a:lstStyle>
          <a:p>
            <a:pPr>
              <a:defRPr/>
            </a:pPr>
            <a:fld id="{A1AE84B4-2AE9-417D-9A0F-135593719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pPr lvl="1"/>
            <a:endParaRPr lang="en-GB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3" tIns="45716" rIns="91433" bIns="45716"/>
          <a:lstStyle/>
          <a:p>
            <a:fld id="{99C1844F-4A7C-431C-A985-0699E1F80DB7}" type="slidenum">
              <a:rPr lang="de-AT">
                <a:solidFill>
                  <a:prstClr val="black"/>
                </a:solidFill>
              </a:rPr>
              <a:pPr/>
              <a:t>11</a:t>
            </a:fld>
            <a:endParaRPr lang="de-AT">
              <a:solidFill>
                <a:prstClr val="black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9938"/>
            <a:ext cx="5114925" cy="383540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33" tIns="45716" rIns="91433" bIns="45716"/>
          <a:lstStyle/>
          <a:p>
            <a:pPr defTabSz="989013"/>
            <a:endParaRPr lang="de-AT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z="80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16667" y="4858741"/>
            <a:ext cx="6465967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z="800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0600" y="766763"/>
            <a:ext cx="5119688" cy="3838575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684" y="4858741"/>
            <a:ext cx="5205933" cy="460835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5814" tIns="47907" rIns="95814" bIns="47907"/>
          <a:lstStyle/>
          <a:p>
            <a:endParaRPr lang="en-GB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8010525" y="5638800"/>
            <a:ext cx="930275" cy="1031875"/>
            <a:chOff x="5403" y="3970"/>
            <a:chExt cx="269" cy="298"/>
          </a:xfrm>
        </p:grpSpPr>
        <p:sp>
          <p:nvSpPr>
            <p:cNvPr id="5" name="Freeform 40"/>
            <p:cNvSpPr>
              <a:spLocks/>
            </p:cNvSpPr>
            <p:nvPr/>
          </p:nvSpPr>
          <p:spPr bwMode="auto">
            <a:xfrm>
              <a:off x="5403" y="3970"/>
              <a:ext cx="240" cy="298"/>
            </a:xfrm>
            <a:custGeom>
              <a:avLst/>
              <a:gdLst/>
              <a:ahLst/>
              <a:cxnLst>
                <a:cxn ang="0">
                  <a:pos x="110" y="296"/>
                </a:cxn>
                <a:cxn ang="0">
                  <a:pos x="102" y="280"/>
                </a:cxn>
                <a:cxn ang="0">
                  <a:pos x="87" y="278"/>
                </a:cxn>
                <a:cxn ang="0">
                  <a:pos x="78" y="289"/>
                </a:cxn>
                <a:cxn ang="0">
                  <a:pos x="62" y="286"/>
                </a:cxn>
                <a:cxn ang="0">
                  <a:pos x="65" y="263"/>
                </a:cxn>
                <a:cxn ang="0">
                  <a:pos x="48" y="257"/>
                </a:cxn>
                <a:cxn ang="0">
                  <a:pos x="17" y="275"/>
                </a:cxn>
                <a:cxn ang="0">
                  <a:pos x="2" y="269"/>
                </a:cxn>
                <a:cxn ang="0">
                  <a:pos x="5" y="253"/>
                </a:cxn>
                <a:cxn ang="0">
                  <a:pos x="33" y="238"/>
                </a:cxn>
                <a:cxn ang="0">
                  <a:pos x="39" y="218"/>
                </a:cxn>
                <a:cxn ang="0">
                  <a:pos x="28" y="204"/>
                </a:cxn>
                <a:cxn ang="0">
                  <a:pos x="7" y="194"/>
                </a:cxn>
                <a:cxn ang="0">
                  <a:pos x="12" y="181"/>
                </a:cxn>
                <a:cxn ang="0">
                  <a:pos x="37" y="175"/>
                </a:cxn>
                <a:cxn ang="0">
                  <a:pos x="46" y="157"/>
                </a:cxn>
                <a:cxn ang="0">
                  <a:pos x="45" y="136"/>
                </a:cxn>
                <a:cxn ang="0">
                  <a:pos x="59" y="127"/>
                </a:cxn>
                <a:cxn ang="0">
                  <a:pos x="78" y="117"/>
                </a:cxn>
                <a:cxn ang="0">
                  <a:pos x="69" y="97"/>
                </a:cxn>
                <a:cxn ang="0">
                  <a:pos x="72" y="81"/>
                </a:cxn>
                <a:cxn ang="0">
                  <a:pos x="88" y="83"/>
                </a:cxn>
                <a:cxn ang="0">
                  <a:pos x="111" y="93"/>
                </a:cxn>
                <a:cxn ang="0">
                  <a:pos x="124" y="78"/>
                </a:cxn>
                <a:cxn ang="0">
                  <a:pos x="119" y="44"/>
                </a:cxn>
                <a:cxn ang="0">
                  <a:pos x="112" y="18"/>
                </a:cxn>
                <a:cxn ang="0">
                  <a:pos x="119" y="4"/>
                </a:cxn>
                <a:cxn ang="0">
                  <a:pos x="139" y="2"/>
                </a:cxn>
                <a:cxn ang="0">
                  <a:pos x="150" y="18"/>
                </a:cxn>
                <a:cxn ang="0">
                  <a:pos x="141" y="47"/>
                </a:cxn>
                <a:cxn ang="0">
                  <a:pos x="137" y="88"/>
                </a:cxn>
                <a:cxn ang="0">
                  <a:pos x="147" y="102"/>
                </a:cxn>
                <a:cxn ang="0">
                  <a:pos x="171" y="104"/>
                </a:cxn>
                <a:cxn ang="0">
                  <a:pos x="178" y="93"/>
                </a:cxn>
                <a:cxn ang="0">
                  <a:pos x="194" y="62"/>
                </a:cxn>
                <a:cxn ang="0">
                  <a:pos x="209" y="61"/>
                </a:cxn>
                <a:cxn ang="0">
                  <a:pos x="209" y="81"/>
                </a:cxn>
                <a:cxn ang="0">
                  <a:pos x="188" y="111"/>
                </a:cxn>
                <a:cxn ang="0">
                  <a:pos x="194" y="128"/>
                </a:cxn>
                <a:cxn ang="0">
                  <a:pos x="212" y="127"/>
                </a:cxn>
                <a:cxn ang="0">
                  <a:pos x="229" y="115"/>
                </a:cxn>
                <a:cxn ang="0">
                  <a:pos x="238" y="122"/>
                </a:cxn>
                <a:cxn ang="0">
                  <a:pos x="237" y="136"/>
                </a:cxn>
                <a:cxn ang="0">
                  <a:pos x="217" y="154"/>
                </a:cxn>
                <a:cxn ang="0">
                  <a:pos x="219" y="209"/>
                </a:cxn>
                <a:cxn ang="0">
                  <a:pos x="232" y="225"/>
                </a:cxn>
                <a:cxn ang="0">
                  <a:pos x="234" y="241"/>
                </a:cxn>
                <a:cxn ang="0">
                  <a:pos x="220" y="245"/>
                </a:cxn>
                <a:cxn ang="0">
                  <a:pos x="210" y="258"/>
                </a:cxn>
                <a:cxn ang="0">
                  <a:pos x="218" y="278"/>
                </a:cxn>
                <a:cxn ang="0">
                  <a:pos x="205" y="282"/>
                </a:cxn>
                <a:cxn ang="0">
                  <a:pos x="187" y="265"/>
                </a:cxn>
                <a:cxn ang="0">
                  <a:pos x="171" y="271"/>
                </a:cxn>
                <a:cxn ang="0">
                  <a:pos x="160" y="285"/>
                </a:cxn>
                <a:cxn ang="0">
                  <a:pos x="135" y="287"/>
                </a:cxn>
                <a:cxn ang="0">
                  <a:pos x="121" y="297"/>
                </a:cxn>
              </a:cxnLst>
              <a:rect l="0" t="0" r="r" b="b"/>
              <a:pathLst>
                <a:path w="240" h="298">
                  <a:moveTo>
                    <a:pt x="121" y="297"/>
                  </a:moveTo>
                  <a:lnTo>
                    <a:pt x="118" y="298"/>
                  </a:lnTo>
                  <a:lnTo>
                    <a:pt x="115" y="298"/>
                  </a:lnTo>
                  <a:lnTo>
                    <a:pt x="113" y="298"/>
                  </a:lnTo>
                  <a:lnTo>
                    <a:pt x="111" y="297"/>
                  </a:lnTo>
                  <a:lnTo>
                    <a:pt x="110" y="296"/>
                  </a:lnTo>
                  <a:lnTo>
                    <a:pt x="109" y="294"/>
                  </a:lnTo>
                  <a:lnTo>
                    <a:pt x="107" y="290"/>
                  </a:lnTo>
                  <a:lnTo>
                    <a:pt x="106" y="286"/>
                  </a:lnTo>
                  <a:lnTo>
                    <a:pt x="105" y="284"/>
                  </a:lnTo>
                  <a:lnTo>
                    <a:pt x="104" y="282"/>
                  </a:lnTo>
                  <a:lnTo>
                    <a:pt x="102" y="280"/>
                  </a:lnTo>
                  <a:lnTo>
                    <a:pt x="100" y="279"/>
                  </a:lnTo>
                  <a:lnTo>
                    <a:pt x="97" y="278"/>
                  </a:lnTo>
                  <a:lnTo>
                    <a:pt x="93" y="277"/>
                  </a:lnTo>
                  <a:lnTo>
                    <a:pt x="91" y="277"/>
                  </a:lnTo>
                  <a:lnTo>
                    <a:pt x="89" y="277"/>
                  </a:lnTo>
                  <a:lnTo>
                    <a:pt x="87" y="278"/>
                  </a:lnTo>
                  <a:lnTo>
                    <a:pt x="86" y="279"/>
                  </a:lnTo>
                  <a:lnTo>
                    <a:pt x="84" y="281"/>
                  </a:lnTo>
                  <a:lnTo>
                    <a:pt x="82" y="284"/>
                  </a:lnTo>
                  <a:lnTo>
                    <a:pt x="80" y="287"/>
                  </a:lnTo>
                  <a:lnTo>
                    <a:pt x="79" y="288"/>
                  </a:lnTo>
                  <a:lnTo>
                    <a:pt x="78" y="289"/>
                  </a:lnTo>
                  <a:lnTo>
                    <a:pt x="74" y="290"/>
                  </a:lnTo>
                  <a:lnTo>
                    <a:pt x="72" y="290"/>
                  </a:lnTo>
                  <a:lnTo>
                    <a:pt x="69" y="290"/>
                  </a:lnTo>
                  <a:lnTo>
                    <a:pt x="66" y="289"/>
                  </a:lnTo>
                  <a:lnTo>
                    <a:pt x="63" y="287"/>
                  </a:lnTo>
                  <a:lnTo>
                    <a:pt x="62" y="286"/>
                  </a:lnTo>
                  <a:lnTo>
                    <a:pt x="61" y="284"/>
                  </a:lnTo>
                  <a:lnTo>
                    <a:pt x="60" y="281"/>
                  </a:lnTo>
                  <a:lnTo>
                    <a:pt x="61" y="279"/>
                  </a:lnTo>
                  <a:lnTo>
                    <a:pt x="62" y="274"/>
                  </a:lnTo>
                  <a:lnTo>
                    <a:pt x="65" y="265"/>
                  </a:lnTo>
                  <a:lnTo>
                    <a:pt x="65" y="263"/>
                  </a:lnTo>
                  <a:lnTo>
                    <a:pt x="65" y="261"/>
                  </a:lnTo>
                  <a:lnTo>
                    <a:pt x="64" y="260"/>
                  </a:lnTo>
                  <a:lnTo>
                    <a:pt x="63" y="259"/>
                  </a:lnTo>
                  <a:lnTo>
                    <a:pt x="58" y="258"/>
                  </a:lnTo>
                  <a:lnTo>
                    <a:pt x="53" y="257"/>
                  </a:lnTo>
                  <a:lnTo>
                    <a:pt x="48" y="257"/>
                  </a:lnTo>
                  <a:lnTo>
                    <a:pt x="44" y="259"/>
                  </a:lnTo>
                  <a:lnTo>
                    <a:pt x="40" y="261"/>
                  </a:lnTo>
                  <a:lnTo>
                    <a:pt x="36" y="263"/>
                  </a:lnTo>
                  <a:lnTo>
                    <a:pt x="28" y="268"/>
                  </a:lnTo>
                  <a:lnTo>
                    <a:pt x="20" y="273"/>
                  </a:lnTo>
                  <a:lnTo>
                    <a:pt x="17" y="275"/>
                  </a:lnTo>
                  <a:lnTo>
                    <a:pt x="14" y="276"/>
                  </a:lnTo>
                  <a:lnTo>
                    <a:pt x="11" y="276"/>
                  </a:lnTo>
                  <a:lnTo>
                    <a:pt x="8" y="275"/>
                  </a:lnTo>
                  <a:lnTo>
                    <a:pt x="5" y="273"/>
                  </a:lnTo>
                  <a:lnTo>
                    <a:pt x="3" y="271"/>
                  </a:lnTo>
                  <a:lnTo>
                    <a:pt x="2" y="269"/>
                  </a:lnTo>
                  <a:lnTo>
                    <a:pt x="0" y="265"/>
                  </a:lnTo>
                  <a:lnTo>
                    <a:pt x="0" y="263"/>
                  </a:lnTo>
                  <a:lnTo>
                    <a:pt x="0" y="261"/>
                  </a:lnTo>
                  <a:lnTo>
                    <a:pt x="1" y="258"/>
                  </a:lnTo>
                  <a:lnTo>
                    <a:pt x="3" y="256"/>
                  </a:lnTo>
                  <a:lnTo>
                    <a:pt x="5" y="253"/>
                  </a:lnTo>
                  <a:lnTo>
                    <a:pt x="9" y="251"/>
                  </a:lnTo>
                  <a:lnTo>
                    <a:pt x="17" y="247"/>
                  </a:lnTo>
                  <a:lnTo>
                    <a:pt x="25" y="243"/>
                  </a:lnTo>
                  <a:lnTo>
                    <a:pt x="29" y="241"/>
                  </a:lnTo>
                  <a:lnTo>
                    <a:pt x="31" y="239"/>
                  </a:lnTo>
                  <a:lnTo>
                    <a:pt x="33" y="238"/>
                  </a:lnTo>
                  <a:lnTo>
                    <a:pt x="36" y="234"/>
                  </a:lnTo>
                  <a:lnTo>
                    <a:pt x="37" y="232"/>
                  </a:lnTo>
                  <a:lnTo>
                    <a:pt x="38" y="230"/>
                  </a:lnTo>
                  <a:lnTo>
                    <a:pt x="39" y="226"/>
                  </a:lnTo>
                  <a:lnTo>
                    <a:pt x="39" y="220"/>
                  </a:lnTo>
                  <a:lnTo>
                    <a:pt x="39" y="218"/>
                  </a:lnTo>
                  <a:lnTo>
                    <a:pt x="39" y="216"/>
                  </a:lnTo>
                  <a:lnTo>
                    <a:pt x="37" y="212"/>
                  </a:lnTo>
                  <a:lnTo>
                    <a:pt x="36" y="209"/>
                  </a:lnTo>
                  <a:lnTo>
                    <a:pt x="33" y="207"/>
                  </a:lnTo>
                  <a:lnTo>
                    <a:pt x="31" y="205"/>
                  </a:lnTo>
                  <a:lnTo>
                    <a:pt x="28" y="204"/>
                  </a:lnTo>
                  <a:lnTo>
                    <a:pt x="22" y="202"/>
                  </a:lnTo>
                  <a:lnTo>
                    <a:pt x="16" y="201"/>
                  </a:lnTo>
                  <a:lnTo>
                    <a:pt x="11" y="199"/>
                  </a:lnTo>
                  <a:lnTo>
                    <a:pt x="9" y="198"/>
                  </a:lnTo>
                  <a:lnTo>
                    <a:pt x="8" y="196"/>
                  </a:lnTo>
                  <a:lnTo>
                    <a:pt x="7" y="194"/>
                  </a:lnTo>
                  <a:lnTo>
                    <a:pt x="7" y="191"/>
                  </a:lnTo>
                  <a:lnTo>
                    <a:pt x="7" y="187"/>
                  </a:lnTo>
                  <a:lnTo>
                    <a:pt x="7" y="185"/>
                  </a:lnTo>
                  <a:lnTo>
                    <a:pt x="8" y="183"/>
                  </a:lnTo>
                  <a:lnTo>
                    <a:pt x="10" y="181"/>
                  </a:lnTo>
                  <a:lnTo>
                    <a:pt x="12" y="181"/>
                  </a:lnTo>
                  <a:lnTo>
                    <a:pt x="15" y="180"/>
                  </a:lnTo>
                  <a:lnTo>
                    <a:pt x="21" y="180"/>
                  </a:lnTo>
                  <a:lnTo>
                    <a:pt x="28" y="179"/>
                  </a:lnTo>
                  <a:lnTo>
                    <a:pt x="31" y="178"/>
                  </a:lnTo>
                  <a:lnTo>
                    <a:pt x="34" y="177"/>
                  </a:lnTo>
                  <a:lnTo>
                    <a:pt x="37" y="175"/>
                  </a:lnTo>
                  <a:lnTo>
                    <a:pt x="40" y="173"/>
                  </a:lnTo>
                  <a:lnTo>
                    <a:pt x="43" y="169"/>
                  </a:lnTo>
                  <a:lnTo>
                    <a:pt x="45" y="164"/>
                  </a:lnTo>
                  <a:lnTo>
                    <a:pt x="46" y="161"/>
                  </a:lnTo>
                  <a:lnTo>
                    <a:pt x="46" y="159"/>
                  </a:lnTo>
                  <a:lnTo>
                    <a:pt x="46" y="157"/>
                  </a:lnTo>
                  <a:lnTo>
                    <a:pt x="43" y="150"/>
                  </a:lnTo>
                  <a:lnTo>
                    <a:pt x="42" y="146"/>
                  </a:lnTo>
                  <a:lnTo>
                    <a:pt x="42" y="142"/>
                  </a:lnTo>
                  <a:lnTo>
                    <a:pt x="43" y="140"/>
                  </a:lnTo>
                  <a:lnTo>
                    <a:pt x="43" y="138"/>
                  </a:lnTo>
                  <a:lnTo>
                    <a:pt x="45" y="136"/>
                  </a:lnTo>
                  <a:lnTo>
                    <a:pt x="46" y="133"/>
                  </a:lnTo>
                  <a:lnTo>
                    <a:pt x="50" y="130"/>
                  </a:lnTo>
                  <a:lnTo>
                    <a:pt x="51" y="129"/>
                  </a:lnTo>
                  <a:lnTo>
                    <a:pt x="53" y="128"/>
                  </a:lnTo>
                  <a:lnTo>
                    <a:pt x="56" y="127"/>
                  </a:lnTo>
                  <a:lnTo>
                    <a:pt x="59" y="127"/>
                  </a:lnTo>
                  <a:lnTo>
                    <a:pt x="63" y="127"/>
                  </a:lnTo>
                  <a:lnTo>
                    <a:pt x="66" y="127"/>
                  </a:lnTo>
                  <a:lnTo>
                    <a:pt x="70" y="125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17"/>
                  </a:lnTo>
                  <a:lnTo>
                    <a:pt x="79" y="114"/>
                  </a:lnTo>
                  <a:lnTo>
                    <a:pt x="79" y="112"/>
                  </a:lnTo>
                  <a:lnTo>
                    <a:pt x="78" y="109"/>
                  </a:lnTo>
                  <a:lnTo>
                    <a:pt x="76" y="107"/>
                  </a:lnTo>
                  <a:lnTo>
                    <a:pt x="72" y="102"/>
                  </a:lnTo>
                  <a:lnTo>
                    <a:pt x="69" y="97"/>
                  </a:lnTo>
                  <a:lnTo>
                    <a:pt x="67" y="95"/>
                  </a:lnTo>
                  <a:lnTo>
                    <a:pt x="66" y="92"/>
                  </a:lnTo>
                  <a:lnTo>
                    <a:pt x="66" y="90"/>
                  </a:lnTo>
                  <a:lnTo>
                    <a:pt x="67" y="87"/>
                  </a:lnTo>
                  <a:lnTo>
                    <a:pt x="69" y="84"/>
                  </a:lnTo>
                  <a:lnTo>
                    <a:pt x="72" y="81"/>
                  </a:lnTo>
                  <a:lnTo>
                    <a:pt x="75" y="80"/>
                  </a:lnTo>
                  <a:lnTo>
                    <a:pt x="78" y="79"/>
                  </a:lnTo>
                  <a:lnTo>
                    <a:pt x="81" y="79"/>
                  </a:lnTo>
                  <a:lnTo>
                    <a:pt x="83" y="80"/>
                  </a:lnTo>
                  <a:lnTo>
                    <a:pt x="86" y="81"/>
                  </a:lnTo>
                  <a:lnTo>
                    <a:pt x="88" y="83"/>
                  </a:lnTo>
                  <a:lnTo>
                    <a:pt x="93" y="87"/>
                  </a:lnTo>
                  <a:lnTo>
                    <a:pt x="99" y="91"/>
                  </a:lnTo>
                  <a:lnTo>
                    <a:pt x="102" y="93"/>
                  </a:lnTo>
                  <a:lnTo>
                    <a:pt x="105" y="94"/>
                  </a:lnTo>
                  <a:lnTo>
                    <a:pt x="108" y="94"/>
                  </a:lnTo>
                  <a:lnTo>
                    <a:pt x="111" y="93"/>
                  </a:lnTo>
                  <a:lnTo>
                    <a:pt x="115" y="91"/>
                  </a:lnTo>
                  <a:lnTo>
                    <a:pt x="119" y="88"/>
                  </a:lnTo>
                  <a:lnTo>
                    <a:pt x="121" y="87"/>
                  </a:lnTo>
                  <a:lnTo>
                    <a:pt x="122" y="85"/>
                  </a:lnTo>
                  <a:lnTo>
                    <a:pt x="124" y="81"/>
                  </a:lnTo>
                  <a:lnTo>
                    <a:pt x="124" y="78"/>
                  </a:lnTo>
                  <a:lnTo>
                    <a:pt x="125" y="75"/>
                  </a:lnTo>
                  <a:lnTo>
                    <a:pt x="125" y="68"/>
                  </a:lnTo>
                  <a:lnTo>
                    <a:pt x="124" y="61"/>
                  </a:lnTo>
                  <a:lnTo>
                    <a:pt x="123" y="54"/>
                  </a:lnTo>
                  <a:lnTo>
                    <a:pt x="121" y="48"/>
                  </a:lnTo>
                  <a:lnTo>
                    <a:pt x="119" y="44"/>
                  </a:lnTo>
                  <a:lnTo>
                    <a:pt x="117" y="39"/>
                  </a:lnTo>
                  <a:lnTo>
                    <a:pt x="115" y="34"/>
                  </a:lnTo>
                  <a:lnTo>
                    <a:pt x="114" y="30"/>
                  </a:lnTo>
                  <a:lnTo>
                    <a:pt x="113" y="26"/>
                  </a:lnTo>
                  <a:lnTo>
                    <a:pt x="112" y="22"/>
                  </a:lnTo>
                  <a:lnTo>
                    <a:pt x="112" y="18"/>
                  </a:lnTo>
                  <a:lnTo>
                    <a:pt x="113" y="15"/>
                  </a:lnTo>
                  <a:lnTo>
                    <a:pt x="114" y="13"/>
                  </a:lnTo>
                  <a:lnTo>
                    <a:pt x="115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119" y="4"/>
                  </a:lnTo>
                  <a:lnTo>
                    <a:pt x="122" y="2"/>
                  </a:lnTo>
                  <a:lnTo>
                    <a:pt x="125" y="1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6" y="1"/>
                  </a:lnTo>
                  <a:lnTo>
                    <a:pt x="139" y="2"/>
                  </a:lnTo>
                  <a:lnTo>
                    <a:pt x="142" y="4"/>
                  </a:lnTo>
                  <a:lnTo>
                    <a:pt x="145" y="6"/>
                  </a:lnTo>
                  <a:lnTo>
                    <a:pt x="147" y="9"/>
                  </a:lnTo>
                  <a:lnTo>
                    <a:pt x="148" y="11"/>
                  </a:lnTo>
                  <a:lnTo>
                    <a:pt x="149" y="15"/>
                  </a:lnTo>
                  <a:lnTo>
                    <a:pt x="150" y="18"/>
                  </a:lnTo>
                  <a:lnTo>
                    <a:pt x="150" y="23"/>
                  </a:lnTo>
                  <a:lnTo>
                    <a:pt x="149" y="27"/>
                  </a:lnTo>
                  <a:lnTo>
                    <a:pt x="148" y="32"/>
                  </a:lnTo>
                  <a:lnTo>
                    <a:pt x="146" y="37"/>
                  </a:lnTo>
                  <a:lnTo>
                    <a:pt x="144" y="42"/>
                  </a:lnTo>
                  <a:lnTo>
                    <a:pt x="141" y="47"/>
                  </a:lnTo>
                  <a:lnTo>
                    <a:pt x="140" y="50"/>
                  </a:lnTo>
                  <a:lnTo>
                    <a:pt x="139" y="55"/>
                  </a:lnTo>
                  <a:lnTo>
                    <a:pt x="138" y="60"/>
                  </a:lnTo>
                  <a:lnTo>
                    <a:pt x="137" y="67"/>
                  </a:lnTo>
                  <a:lnTo>
                    <a:pt x="137" y="79"/>
                  </a:lnTo>
                  <a:lnTo>
                    <a:pt x="137" y="88"/>
                  </a:lnTo>
                  <a:lnTo>
                    <a:pt x="137" y="91"/>
                  </a:lnTo>
                  <a:lnTo>
                    <a:pt x="138" y="93"/>
                  </a:lnTo>
                  <a:lnTo>
                    <a:pt x="140" y="96"/>
                  </a:lnTo>
                  <a:lnTo>
                    <a:pt x="142" y="99"/>
                  </a:lnTo>
                  <a:lnTo>
                    <a:pt x="144" y="101"/>
                  </a:lnTo>
                  <a:lnTo>
                    <a:pt x="147" y="102"/>
                  </a:lnTo>
                  <a:lnTo>
                    <a:pt x="150" y="103"/>
                  </a:lnTo>
                  <a:lnTo>
                    <a:pt x="156" y="105"/>
                  </a:lnTo>
                  <a:lnTo>
                    <a:pt x="163" y="105"/>
                  </a:lnTo>
                  <a:lnTo>
                    <a:pt x="166" y="105"/>
                  </a:lnTo>
                  <a:lnTo>
                    <a:pt x="170" y="104"/>
                  </a:lnTo>
                  <a:lnTo>
                    <a:pt x="171" y="104"/>
                  </a:lnTo>
                  <a:lnTo>
                    <a:pt x="173" y="103"/>
                  </a:lnTo>
                  <a:lnTo>
                    <a:pt x="174" y="102"/>
                  </a:lnTo>
                  <a:lnTo>
                    <a:pt x="176" y="101"/>
                  </a:lnTo>
                  <a:lnTo>
                    <a:pt x="177" y="98"/>
                  </a:lnTo>
                  <a:lnTo>
                    <a:pt x="178" y="96"/>
                  </a:lnTo>
                  <a:lnTo>
                    <a:pt x="178" y="93"/>
                  </a:lnTo>
                  <a:lnTo>
                    <a:pt x="180" y="84"/>
                  </a:lnTo>
                  <a:lnTo>
                    <a:pt x="184" y="75"/>
                  </a:lnTo>
                  <a:lnTo>
                    <a:pt x="187" y="69"/>
                  </a:lnTo>
                  <a:lnTo>
                    <a:pt x="189" y="66"/>
                  </a:lnTo>
                  <a:lnTo>
                    <a:pt x="192" y="64"/>
                  </a:lnTo>
                  <a:lnTo>
                    <a:pt x="194" y="62"/>
                  </a:lnTo>
                  <a:lnTo>
                    <a:pt x="196" y="60"/>
                  </a:lnTo>
                  <a:lnTo>
                    <a:pt x="200" y="59"/>
                  </a:lnTo>
                  <a:lnTo>
                    <a:pt x="203" y="59"/>
                  </a:lnTo>
                  <a:lnTo>
                    <a:pt x="205" y="59"/>
                  </a:lnTo>
                  <a:lnTo>
                    <a:pt x="207" y="60"/>
                  </a:lnTo>
                  <a:lnTo>
                    <a:pt x="209" y="61"/>
                  </a:lnTo>
                  <a:lnTo>
                    <a:pt x="210" y="63"/>
                  </a:lnTo>
                  <a:lnTo>
                    <a:pt x="211" y="66"/>
                  </a:lnTo>
                  <a:lnTo>
                    <a:pt x="212" y="71"/>
                  </a:lnTo>
                  <a:lnTo>
                    <a:pt x="211" y="76"/>
                  </a:lnTo>
                  <a:lnTo>
                    <a:pt x="210" y="78"/>
                  </a:lnTo>
                  <a:lnTo>
                    <a:pt x="209" y="81"/>
                  </a:lnTo>
                  <a:lnTo>
                    <a:pt x="206" y="88"/>
                  </a:lnTo>
                  <a:lnTo>
                    <a:pt x="200" y="94"/>
                  </a:lnTo>
                  <a:lnTo>
                    <a:pt x="193" y="101"/>
                  </a:lnTo>
                  <a:lnTo>
                    <a:pt x="191" y="103"/>
                  </a:lnTo>
                  <a:lnTo>
                    <a:pt x="190" y="106"/>
                  </a:lnTo>
                  <a:lnTo>
                    <a:pt x="188" y="111"/>
                  </a:lnTo>
                  <a:lnTo>
                    <a:pt x="187" y="116"/>
                  </a:lnTo>
                  <a:lnTo>
                    <a:pt x="187" y="120"/>
                  </a:lnTo>
                  <a:lnTo>
                    <a:pt x="189" y="123"/>
                  </a:lnTo>
                  <a:lnTo>
                    <a:pt x="191" y="125"/>
                  </a:lnTo>
                  <a:lnTo>
                    <a:pt x="193" y="126"/>
                  </a:lnTo>
                  <a:lnTo>
                    <a:pt x="194" y="128"/>
                  </a:lnTo>
                  <a:lnTo>
                    <a:pt x="198" y="130"/>
                  </a:lnTo>
                  <a:lnTo>
                    <a:pt x="201" y="131"/>
                  </a:lnTo>
                  <a:lnTo>
                    <a:pt x="204" y="132"/>
                  </a:lnTo>
                  <a:lnTo>
                    <a:pt x="207" y="131"/>
                  </a:lnTo>
                  <a:lnTo>
                    <a:pt x="209" y="130"/>
                  </a:lnTo>
                  <a:lnTo>
                    <a:pt x="212" y="127"/>
                  </a:lnTo>
                  <a:lnTo>
                    <a:pt x="215" y="123"/>
                  </a:lnTo>
                  <a:lnTo>
                    <a:pt x="218" y="121"/>
                  </a:lnTo>
                  <a:lnTo>
                    <a:pt x="220" y="119"/>
                  </a:lnTo>
                  <a:lnTo>
                    <a:pt x="223" y="117"/>
                  </a:lnTo>
                  <a:lnTo>
                    <a:pt x="225" y="116"/>
                  </a:lnTo>
                  <a:lnTo>
                    <a:pt x="229" y="115"/>
                  </a:lnTo>
                  <a:lnTo>
                    <a:pt x="231" y="115"/>
                  </a:lnTo>
                  <a:lnTo>
                    <a:pt x="233" y="116"/>
                  </a:lnTo>
                  <a:lnTo>
                    <a:pt x="234" y="116"/>
                  </a:lnTo>
                  <a:lnTo>
                    <a:pt x="235" y="117"/>
                  </a:lnTo>
                  <a:lnTo>
                    <a:pt x="237" y="119"/>
                  </a:lnTo>
                  <a:lnTo>
                    <a:pt x="238" y="122"/>
                  </a:lnTo>
                  <a:lnTo>
                    <a:pt x="240" y="124"/>
                  </a:lnTo>
                  <a:lnTo>
                    <a:pt x="240" y="127"/>
                  </a:lnTo>
                  <a:lnTo>
                    <a:pt x="240" y="129"/>
                  </a:lnTo>
                  <a:lnTo>
                    <a:pt x="240" y="131"/>
                  </a:lnTo>
                  <a:lnTo>
                    <a:pt x="239" y="133"/>
                  </a:lnTo>
                  <a:lnTo>
                    <a:pt x="237" y="136"/>
                  </a:lnTo>
                  <a:lnTo>
                    <a:pt x="234" y="139"/>
                  </a:lnTo>
                  <a:lnTo>
                    <a:pt x="229" y="143"/>
                  </a:lnTo>
                  <a:lnTo>
                    <a:pt x="225" y="146"/>
                  </a:lnTo>
                  <a:lnTo>
                    <a:pt x="221" y="149"/>
                  </a:lnTo>
                  <a:lnTo>
                    <a:pt x="218" y="152"/>
                  </a:lnTo>
                  <a:lnTo>
                    <a:pt x="217" y="154"/>
                  </a:lnTo>
                  <a:lnTo>
                    <a:pt x="216" y="156"/>
                  </a:lnTo>
                  <a:lnTo>
                    <a:pt x="216" y="164"/>
                  </a:lnTo>
                  <a:lnTo>
                    <a:pt x="215" y="175"/>
                  </a:lnTo>
                  <a:lnTo>
                    <a:pt x="216" y="187"/>
                  </a:lnTo>
                  <a:lnTo>
                    <a:pt x="217" y="198"/>
                  </a:lnTo>
                  <a:lnTo>
                    <a:pt x="219" y="209"/>
                  </a:lnTo>
                  <a:lnTo>
                    <a:pt x="220" y="213"/>
                  </a:lnTo>
                  <a:lnTo>
                    <a:pt x="222" y="217"/>
                  </a:lnTo>
                  <a:lnTo>
                    <a:pt x="224" y="220"/>
                  </a:lnTo>
                  <a:lnTo>
                    <a:pt x="226" y="221"/>
                  </a:lnTo>
                  <a:lnTo>
                    <a:pt x="229" y="223"/>
                  </a:lnTo>
                  <a:lnTo>
                    <a:pt x="232" y="225"/>
                  </a:lnTo>
                  <a:lnTo>
                    <a:pt x="234" y="227"/>
                  </a:lnTo>
                  <a:lnTo>
                    <a:pt x="235" y="230"/>
                  </a:lnTo>
                  <a:lnTo>
                    <a:pt x="236" y="232"/>
                  </a:lnTo>
                  <a:lnTo>
                    <a:pt x="236" y="235"/>
                  </a:lnTo>
                  <a:lnTo>
                    <a:pt x="235" y="238"/>
                  </a:lnTo>
                  <a:lnTo>
                    <a:pt x="234" y="241"/>
                  </a:lnTo>
                  <a:lnTo>
                    <a:pt x="231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26" y="246"/>
                  </a:lnTo>
                  <a:lnTo>
                    <a:pt x="223" y="245"/>
                  </a:lnTo>
                  <a:lnTo>
                    <a:pt x="220" y="245"/>
                  </a:lnTo>
                  <a:lnTo>
                    <a:pt x="217" y="245"/>
                  </a:lnTo>
                  <a:lnTo>
                    <a:pt x="214" y="247"/>
                  </a:lnTo>
                  <a:lnTo>
                    <a:pt x="211" y="250"/>
                  </a:lnTo>
                  <a:lnTo>
                    <a:pt x="210" y="252"/>
                  </a:lnTo>
                  <a:lnTo>
                    <a:pt x="209" y="254"/>
                  </a:lnTo>
                  <a:lnTo>
                    <a:pt x="210" y="258"/>
                  </a:lnTo>
                  <a:lnTo>
                    <a:pt x="212" y="262"/>
                  </a:lnTo>
                  <a:lnTo>
                    <a:pt x="215" y="266"/>
                  </a:lnTo>
                  <a:lnTo>
                    <a:pt x="217" y="270"/>
                  </a:lnTo>
                  <a:lnTo>
                    <a:pt x="219" y="273"/>
                  </a:lnTo>
                  <a:lnTo>
                    <a:pt x="219" y="277"/>
                  </a:lnTo>
                  <a:lnTo>
                    <a:pt x="218" y="278"/>
                  </a:lnTo>
                  <a:lnTo>
                    <a:pt x="217" y="280"/>
                  </a:lnTo>
                  <a:lnTo>
                    <a:pt x="214" y="282"/>
                  </a:lnTo>
                  <a:lnTo>
                    <a:pt x="212" y="283"/>
                  </a:lnTo>
                  <a:lnTo>
                    <a:pt x="210" y="284"/>
                  </a:lnTo>
                  <a:lnTo>
                    <a:pt x="207" y="283"/>
                  </a:lnTo>
                  <a:lnTo>
                    <a:pt x="205" y="282"/>
                  </a:lnTo>
                  <a:lnTo>
                    <a:pt x="203" y="280"/>
                  </a:lnTo>
                  <a:lnTo>
                    <a:pt x="199" y="275"/>
                  </a:lnTo>
                  <a:lnTo>
                    <a:pt x="194" y="270"/>
                  </a:lnTo>
                  <a:lnTo>
                    <a:pt x="192" y="268"/>
                  </a:lnTo>
                  <a:lnTo>
                    <a:pt x="189" y="266"/>
                  </a:lnTo>
                  <a:lnTo>
                    <a:pt x="187" y="265"/>
                  </a:lnTo>
                  <a:lnTo>
                    <a:pt x="184" y="265"/>
                  </a:lnTo>
                  <a:lnTo>
                    <a:pt x="181" y="265"/>
                  </a:lnTo>
                  <a:lnTo>
                    <a:pt x="177" y="266"/>
                  </a:lnTo>
                  <a:lnTo>
                    <a:pt x="175" y="267"/>
                  </a:lnTo>
                  <a:lnTo>
                    <a:pt x="173" y="268"/>
                  </a:lnTo>
                  <a:lnTo>
                    <a:pt x="171" y="271"/>
                  </a:lnTo>
                  <a:lnTo>
                    <a:pt x="169" y="274"/>
                  </a:lnTo>
                  <a:lnTo>
                    <a:pt x="168" y="278"/>
                  </a:lnTo>
                  <a:lnTo>
                    <a:pt x="166" y="281"/>
                  </a:lnTo>
                  <a:lnTo>
                    <a:pt x="164" y="283"/>
                  </a:lnTo>
                  <a:lnTo>
                    <a:pt x="162" y="284"/>
                  </a:lnTo>
                  <a:lnTo>
                    <a:pt x="160" y="285"/>
                  </a:lnTo>
                  <a:lnTo>
                    <a:pt x="154" y="285"/>
                  </a:lnTo>
                  <a:lnTo>
                    <a:pt x="149" y="284"/>
                  </a:lnTo>
                  <a:lnTo>
                    <a:pt x="144" y="284"/>
                  </a:lnTo>
                  <a:lnTo>
                    <a:pt x="141" y="285"/>
                  </a:lnTo>
                  <a:lnTo>
                    <a:pt x="138" y="285"/>
                  </a:lnTo>
                  <a:lnTo>
                    <a:pt x="135" y="287"/>
                  </a:lnTo>
                  <a:lnTo>
                    <a:pt x="133" y="290"/>
                  </a:lnTo>
                  <a:lnTo>
                    <a:pt x="131" y="292"/>
                  </a:lnTo>
                  <a:lnTo>
                    <a:pt x="129" y="295"/>
                  </a:lnTo>
                  <a:lnTo>
                    <a:pt x="126" y="297"/>
                  </a:lnTo>
                  <a:lnTo>
                    <a:pt x="124" y="297"/>
                  </a:lnTo>
                  <a:lnTo>
                    <a:pt x="121" y="297"/>
                  </a:lnTo>
                  <a:close/>
                </a:path>
              </a:pathLst>
            </a:custGeom>
            <a:solidFill>
              <a:srgbClr val="FF00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6" name="Freeform 41"/>
            <p:cNvSpPr>
              <a:spLocks/>
            </p:cNvSpPr>
            <p:nvPr/>
          </p:nvSpPr>
          <p:spPr bwMode="auto">
            <a:xfrm>
              <a:off x="5403" y="3970"/>
              <a:ext cx="150" cy="298"/>
            </a:xfrm>
            <a:custGeom>
              <a:avLst/>
              <a:gdLst/>
              <a:ahLst/>
              <a:cxnLst>
                <a:cxn ang="0">
                  <a:pos x="113" y="298"/>
                </a:cxn>
                <a:cxn ang="0">
                  <a:pos x="107" y="290"/>
                </a:cxn>
                <a:cxn ang="0">
                  <a:pos x="102" y="280"/>
                </a:cxn>
                <a:cxn ang="0">
                  <a:pos x="91" y="277"/>
                </a:cxn>
                <a:cxn ang="0">
                  <a:pos x="84" y="281"/>
                </a:cxn>
                <a:cxn ang="0">
                  <a:pos x="78" y="289"/>
                </a:cxn>
                <a:cxn ang="0">
                  <a:pos x="66" y="289"/>
                </a:cxn>
                <a:cxn ang="0">
                  <a:pos x="60" y="281"/>
                </a:cxn>
                <a:cxn ang="0">
                  <a:pos x="65" y="263"/>
                </a:cxn>
                <a:cxn ang="0">
                  <a:pos x="58" y="258"/>
                </a:cxn>
                <a:cxn ang="0">
                  <a:pos x="40" y="261"/>
                </a:cxn>
                <a:cxn ang="0">
                  <a:pos x="17" y="275"/>
                </a:cxn>
                <a:cxn ang="0">
                  <a:pos x="5" y="273"/>
                </a:cxn>
                <a:cxn ang="0">
                  <a:pos x="0" y="263"/>
                </a:cxn>
                <a:cxn ang="0">
                  <a:pos x="5" y="253"/>
                </a:cxn>
                <a:cxn ang="0">
                  <a:pos x="29" y="241"/>
                </a:cxn>
                <a:cxn ang="0">
                  <a:pos x="37" y="232"/>
                </a:cxn>
                <a:cxn ang="0">
                  <a:pos x="39" y="218"/>
                </a:cxn>
                <a:cxn ang="0">
                  <a:pos x="33" y="207"/>
                </a:cxn>
                <a:cxn ang="0">
                  <a:pos x="16" y="201"/>
                </a:cxn>
                <a:cxn ang="0">
                  <a:pos x="7" y="194"/>
                </a:cxn>
                <a:cxn ang="0">
                  <a:pos x="8" y="183"/>
                </a:cxn>
                <a:cxn ang="0">
                  <a:pos x="21" y="180"/>
                </a:cxn>
                <a:cxn ang="0">
                  <a:pos x="37" y="175"/>
                </a:cxn>
                <a:cxn ang="0">
                  <a:pos x="46" y="161"/>
                </a:cxn>
                <a:cxn ang="0">
                  <a:pos x="42" y="146"/>
                </a:cxn>
                <a:cxn ang="0">
                  <a:pos x="45" y="136"/>
                </a:cxn>
                <a:cxn ang="0">
                  <a:pos x="53" y="128"/>
                </a:cxn>
                <a:cxn ang="0">
                  <a:pos x="66" y="127"/>
                </a:cxn>
                <a:cxn ang="0">
                  <a:pos x="78" y="117"/>
                </a:cxn>
                <a:cxn ang="0">
                  <a:pos x="76" y="107"/>
                </a:cxn>
                <a:cxn ang="0">
                  <a:pos x="66" y="92"/>
                </a:cxn>
                <a:cxn ang="0">
                  <a:pos x="72" y="81"/>
                </a:cxn>
                <a:cxn ang="0">
                  <a:pos x="83" y="80"/>
                </a:cxn>
                <a:cxn ang="0">
                  <a:pos x="99" y="91"/>
                </a:cxn>
                <a:cxn ang="0">
                  <a:pos x="111" y="93"/>
                </a:cxn>
                <a:cxn ang="0">
                  <a:pos x="122" y="85"/>
                </a:cxn>
                <a:cxn ang="0">
                  <a:pos x="125" y="68"/>
                </a:cxn>
                <a:cxn ang="0">
                  <a:pos x="119" y="44"/>
                </a:cxn>
                <a:cxn ang="0">
                  <a:pos x="113" y="26"/>
                </a:cxn>
                <a:cxn ang="0">
                  <a:pos x="114" y="13"/>
                </a:cxn>
                <a:cxn ang="0">
                  <a:pos x="119" y="4"/>
                </a:cxn>
                <a:cxn ang="0">
                  <a:pos x="133" y="0"/>
                </a:cxn>
                <a:cxn ang="0">
                  <a:pos x="145" y="6"/>
                </a:cxn>
                <a:cxn ang="0">
                  <a:pos x="150" y="18"/>
                </a:cxn>
                <a:cxn ang="0">
                  <a:pos x="146" y="37"/>
                </a:cxn>
                <a:cxn ang="0">
                  <a:pos x="139" y="55"/>
                </a:cxn>
                <a:cxn ang="0">
                  <a:pos x="137" y="88"/>
                </a:cxn>
                <a:cxn ang="0">
                  <a:pos x="142" y="99"/>
                </a:cxn>
              </a:cxnLst>
              <a:rect l="0" t="0" r="r" b="b"/>
              <a:pathLst>
                <a:path w="150" h="298">
                  <a:moveTo>
                    <a:pt x="121" y="297"/>
                  </a:moveTo>
                  <a:lnTo>
                    <a:pt x="118" y="298"/>
                  </a:lnTo>
                  <a:lnTo>
                    <a:pt x="115" y="298"/>
                  </a:lnTo>
                  <a:lnTo>
                    <a:pt x="113" y="298"/>
                  </a:lnTo>
                  <a:lnTo>
                    <a:pt x="111" y="297"/>
                  </a:lnTo>
                  <a:lnTo>
                    <a:pt x="110" y="296"/>
                  </a:lnTo>
                  <a:lnTo>
                    <a:pt x="109" y="294"/>
                  </a:lnTo>
                  <a:lnTo>
                    <a:pt x="107" y="290"/>
                  </a:lnTo>
                  <a:lnTo>
                    <a:pt x="106" y="286"/>
                  </a:lnTo>
                  <a:lnTo>
                    <a:pt x="105" y="284"/>
                  </a:lnTo>
                  <a:lnTo>
                    <a:pt x="104" y="282"/>
                  </a:lnTo>
                  <a:lnTo>
                    <a:pt x="102" y="280"/>
                  </a:lnTo>
                  <a:lnTo>
                    <a:pt x="100" y="279"/>
                  </a:lnTo>
                  <a:lnTo>
                    <a:pt x="97" y="278"/>
                  </a:lnTo>
                  <a:lnTo>
                    <a:pt x="93" y="277"/>
                  </a:lnTo>
                  <a:lnTo>
                    <a:pt x="91" y="277"/>
                  </a:lnTo>
                  <a:lnTo>
                    <a:pt x="89" y="277"/>
                  </a:lnTo>
                  <a:lnTo>
                    <a:pt x="87" y="278"/>
                  </a:lnTo>
                  <a:lnTo>
                    <a:pt x="86" y="279"/>
                  </a:lnTo>
                  <a:lnTo>
                    <a:pt x="84" y="281"/>
                  </a:lnTo>
                  <a:lnTo>
                    <a:pt x="82" y="284"/>
                  </a:lnTo>
                  <a:lnTo>
                    <a:pt x="80" y="287"/>
                  </a:lnTo>
                  <a:lnTo>
                    <a:pt x="79" y="288"/>
                  </a:lnTo>
                  <a:lnTo>
                    <a:pt x="78" y="289"/>
                  </a:lnTo>
                  <a:lnTo>
                    <a:pt x="74" y="290"/>
                  </a:lnTo>
                  <a:lnTo>
                    <a:pt x="72" y="290"/>
                  </a:lnTo>
                  <a:lnTo>
                    <a:pt x="69" y="290"/>
                  </a:lnTo>
                  <a:lnTo>
                    <a:pt x="66" y="289"/>
                  </a:lnTo>
                  <a:lnTo>
                    <a:pt x="63" y="287"/>
                  </a:lnTo>
                  <a:lnTo>
                    <a:pt x="62" y="286"/>
                  </a:lnTo>
                  <a:lnTo>
                    <a:pt x="61" y="284"/>
                  </a:lnTo>
                  <a:lnTo>
                    <a:pt x="60" y="281"/>
                  </a:lnTo>
                  <a:lnTo>
                    <a:pt x="61" y="279"/>
                  </a:lnTo>
                  <a:lnTo>
                    <a:pt x="62" y="274"/>
                  </a:lnTo>
                  <a:lnTo>
                    <a:pt x="65" y="265"/>
                  </a:lnTo>
                  <a:lnTo>
                    <a:pt x="65" y="263"/>
                  </a:lnTo>
                  <a:lnTo>
                    <a:pt x="65" y="261"/>
                  </a:lnTo>
                  <a:lnTo>
                    <a:pt x="64" y="260"/>
                  </a:lnTo>
                  <a:lnTo>
                    <a:pt x="63" y="259"/>
                  </a:lnTo>
                  <a:lnTo>
                    <a:pt x="58" y="258"/>
                  </a:lnTo>
                  <a:lnTo>
                    <a:pt x="53" y="257"/>
                  </a:lnTo>
                  <a:lnTo>
                    <a:pt x="48" y="257"/>
                  </a:lnTo>
                  <a:lnTo>
                    <a:pt x="44" y="259"/>
                  </a:lnTo>
                  <a:lnTo>
                    <a:pt x="40" y="261"/>
                  </a:lnTo>
                  <a:lnTo>
                    <a:pt x="36" y="263"/>
                  </a:lnTo>
                  <a:lnTo>
                    <a:pt x="28" y="268"/>
                  </a:lnTo>
                  <a:lnTo>
                    <a:pt x="20" y="273"/>
                  </a:lnTo>
                  <a:lnTo>
                    <a:pt x="17" y="275"/>
                  </a:lnTo>
                  <a:lnTo>
                    <a:pt x="14" y="276"/>
                  </a:lnTo>
                  <a:lnTo>
                    <a:pt x="11" y="276"/>
                  </a:lnTo>
                  <a:lnTo>
                    <a:pt x="8" y="275"/>
                  </a:lnTo>
                  <a:lnTo>
                    <a:pt x="5" y="273"/>
                  </a:lnTo>
                  <a:lnTo>
                    <a:pt x="3" y="271"/>
                  </a:lnTo>
                  <a:lnTo>
                    <a:pt x="2" y="269"/>
                  </a:lnTo>
                  <a:lnTo>
                    <a:pt x="0" y="265"/>
                  </a:lnTo>
                  <a:lnTo>
                    <a:pt x="0" y="263"/>
                  </a:lnTo>
                  <a:lnTo>
                    <a:pt x="0" y="261"/>
                  </a:lnTo>
                  <a:lnTo>
                    <a:pt x="1" y="258"/>
                  </a:lnTo>
                  <a:lnTo>
                    <a:pt x="3" y="256"/>
                  </a:lnTo>
                  <a:lnTo>
                    <a:pt x="5" y="253"/>
                  </a:lnTo>
                  <a:lnTo>
                    <a:pt x="9" y="251"/>
                  </a:lnTo>
                  <a:lnTo>
                    <a:pt x="17" y="247"/>
                  </a:lnTo>
                  <a:lnTo>
                    <a:pt x="25" y="243"/>
                  </a:lnTo>
                  <a:lnTo>
                    <a:pt x="29" y="241"/>
                  </a:lnTo>
                  <a:lnTo>
                    <a:pt x="31" y="239"/>
                  </a:lnTo>
                  <a:lnTo>
                    <a:pt x="33" y="238"/>
                  </a:lnTo>
                  <a:lnTo>
                    <a:pt x="36" y="234"/>
                  </a:lnTo>
                  <a:lnTo>
                    <a:pt x="37" y="232"/>
                  </a:lnTo>
                  <a:lnTo>
                    <a:pt x="38" y="230"/>
                  </a:lnTo>
                  <a:lnTo>
                    <a:pt x="39" y="226"/>
                  </a:lnTo>
                  <a:lnTo>
                    <a:pt x="39" y="220"/>
                  </a:lnTo>
                  <a:lnTo>
                    <a:pt x="39" y="218"/>
                  </a:lnTo>
                  <a:lnTo>
                    <a:pt x="39" y="216"/>
                  </a:lnTo>
                  <a:lnTo>
                    <a:pt x="37" y="212"/>
                  </a:lnTo>
                  <a:lnTo>
                    <a:pt x="36" y="209"/>
                  </a:lnTo>
                  <a:lnTo>
                    <a:pt x="33" y="207"/>
                  </a:lnTo>
                  <a:lnTo>
                    <a:pt x="31" y="205"/>
                  </a:lnTo>
                  <a:lnTo>
                    <a:pt x="28" y="204"/>
                  </a:lnTo>
                  <a:lnTo>
                    <a:pt x="22" y="202"/>
                  </a:lnTo>
                  <a:lnTo>
                    <a:pt x="16" y="201"/>
                  </a:lnTo>
                  <a:lnTo>
                    <a:pt x="11" y="199"/>
                  </a:lnTo>
                  <a:lnTo>
                    <a:pt x="9" y="198"/>
                  </a:lnTo>
                  <a:lnTo>
                    <a:pt x="8" y="196"/>
                  </a:lnTo>
                  <a:lnTo>
                    <a:pt x="7" y="194"/>
                  </a:lnTo>
                  <a:lnTo>
                    <a:pt x="7" y="191"/>
                  </a:lnTo>
                  <a:lnTo>
                    <a:pt x="7" y="187"/>
                  </a:lnTo>
                  <a:lnTo>
                    <a:pt x="7" y="185"/>
                  </a:lnTo>
                  <a:lnTo>
                    <a:pt x="8" y="183"/>
                  </a:lnTo>
                  <a:lnTo>
                    <a:pt x="10" y="181"/>
                  </a:lnTo>
                  <a:lnTo>
                    <a:pt x="12" y="181"/>
                  </a:lnTo>
                  <a:lnTo>
                    <a:pt x="15" y="180"/>
                  </a:lnTo>
                  <a:lnTo>
                    <a:pt x="21" y="180"/>
                  </a:lnTo>
                  <a:lnTo>
                    <a:pt x="28" y="179"/>
                  </a:lnTo>
                  <a:lnTo>
                    <a:pt x="31" y="178"/>
                  </a:lnTo>
                  <a:lnTo>
                    <a:pt x="34" y="177"/>
                  </a:lnTo>
                  <a:lnTo>
                    <a:pt x="37" y="175"/>
                  </a:lnTo>
                  <a:lnTo>
                    <a:pt x="40" y="173"/>
                  </a:lnTo>
                  <a:lnTo>
                    <a:pt x="43" y="169"/>
                  </a:lnTo>
                  <a:lnTo>
                    <a:pt x="45" y="164"/>
                  </a:lnTo>
                  <a:lnTo>
                    <a:pt x="46" y="161"/>
                  </a:lnTo>
                  <a:lnTo>
                    <a:pt x="46" y="159"/>
                  </a:lnTo>
                  <a:lnTo>
                    <a:pt x="46" y="157"/>
                  </a:lnTo>
                  <a:lnTo>
                    <a:pt x="43" y="150"/>
                  </a:lnTo>
                  <a:lnTo>
                    <a:pt x="42" y="146"/>
                  </a:lnTo>
                  <a:lnTo>
                    <a:pt x="42" y="142"/>
                  </a:lnTo>
                  <a:lnTo>
                    <a:pt x="43" y="140"/>
                  </a:lnTo>
                  <a:lnTo>
                    <a:pt x="43" y="138"/>
                  </a:lnTo>
                  <a:lnTo>
                    <a:pt x="45" y="136"/>
                  </a:lnTo>
                  <a:lnTo>
                    <a:pt x="46" y="133"/>
                  </a:lnTo>
                  <a:lnTo>
                    <a:pt x="50" y="130"/>
                  </a:lnTo>
                  <a:lnTo>
                    <a:pt x="51" y="129"/>
                  </a:lnTo>
                  <a:lnTo>
                    <a:pt x="53" y="128"/>
                  </a:lnTo>
                  <a:lnTo>
                    <a:pt x="56" y="127"/>
                  </a:lnTo>
                  <a:lnTo>
                    <a:pt x="59" y="127"/>
                  </a:lnTo>
                  <a:lnTo>
                    <a:pt x="63" y="127"/>
                  </a:lnTo>
                  <a:lnTo>
                    <a:pt x="66" y="127"/>
                  </a:lnTo>
                  <a:lnTo>
                    <a:pt x="70" y="125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17"/>
                  </a:lnTo>
                  <a:lnTo>
                    <a:pt x="79" y="114"/>
                  </a:lnTo>
                  <a:lnTo>
                    <a:pt x="79" y="112"/>
                  </a:lnTo>
                  <a:lnTo>
                    <a:pt x="78" y="109"/>
                  </a:lnTo>
                  <a:lnTo>
                    <a:pt x="76" y="107"/>
                  </a:lnTo>
                  <a:lnTo>
                    <a:pt x="72" y="102"/>
                  </a:lnTo>
                  <a:lnTo>
                    <a:pt x="69" y="97"/>
                  </a:lnTo>
                  <a:lnTo>
                    <a:pt x="67" y="95"/>
                  </a:lnTo>
                  <a:lnTo>
                    <a:pt x="66" y="92"/>
                  </a:lnTo>
                  <a:lnTo>
                    <a:pt x="66" y="90"/>
                  </a:lnTo>
                  <a:lnTo>
                    <a:pt x="67" y="87"/>
                  </a:lnTo>
                  <a:lnTo>
                    <a:pt x="69" y="84"/>
                  </a:lnTo>
                  <a:lnTo>
                    <a:pt x="72" y="81"/>
                  </a:lnTo>
                  <a:lnTo>
                    <a:pt x="75" y="80"/>
                  </a:lnTo>
                  <a:lnTo>
                    <a:pt x="78" y="79"/>
                  </a:lnTo>
                  <a:lnTo>
                    <a:pt x="81" y="79"/>
                  </a:lnTo>
                  <a:lnTo>
                    <a:pt x="83" y="80"/>
                  </a:lnTo>
                  <a:lnTo>
                    <a:pt x="86" y="81"/>
                  </a:lnTo>
                  <a:lnTo>
                    <a:pt x="88" y="83"/>
                  </a:lnTo>
                  <a:lnTo>
                    <a:pt x="93" y="87"/>
                  </a:lnTo>
                  <a:lnTo>
                    <a:pt x="99" y="91"/>
                  </a:lnTo>
                  <a:lnTo>
                    <a:pt x="102" y="93"/>
                  </a:lnTo>
                  <a:lnTo>
                    <a:pt x="105" y="94"/>
                  </a:lnTo>
                  <a:lnTo>
                    <a:pt x="108" y="94"/>
                  </a:lnTo>
                  <a:lnTo>
                    <a:pt x="111" y="93"/>
                  </a:lnTo>
                  <a:lnTo>
                    <a:pt x="115" y="91"/>
                  </a:lnTo>
                  <a:lnTo>
                    <a:pt x="119" y="88"/>
                  </a:lnTo>
                  <a:lnTo>
                    <a:pt x="121" y="87"/>
                  </a:lnTo>
                  <a:lnTo>
                    <a:pt x="122" y="85"/>
                  </a:lnTo>
                  <a:lnTo>
                    <a:pt x="124" y="81"/>
                  </a:lnTo>
                  <a:lnTo>
                    <a:pt x="124" y="78"/>
                  </a:lnTo>
                  <a:lnTo>
                    <a:pt x="125" y="75"/>
                  </a:lnTo>
                  <a:lnTo>
                    <a:pt x="125" y="68"/>
                  </a:lnTo>
                  <a:lnTo>
                    <a:pt x="124" y="61"/>
                  </a:lnTo>
                  <a:lnTo>
                    <a:pt x="123" y="54"/>
                  </a:lnTo>
                  <a:lnTo>
                    <a:pt x="121" y="48"/>
                  </a:lnTo>
                  <a:lnTo>
                    <a:pt x="119" y="44"/>
                  </a:lnTo>
                  <a:lnTo>
                    <a:pt x="117" y="39"/>
                  </a:lnTo>
                  <a:lnTo>
                    <a:pt x="115" y="34"/>
                  </a:lnTo>
                  <a:lnTo>
                    <a:pt x="114" y="30"/>
                  </a:lnTo>
                  <a:lnTo>
                    <a:pt x="113" y="26"/>
                  </a:lnTo>
                  <a:lnTo>
                    <a:pt x="112" y="22"/>
                  </a:lnTo>
                  <a:lnTo>
                    <a:pt x="112" y="18"/>
                  </a:lnTo>
                  <a:lnTo>
                    <a:pt x="113" y="15"/>
                  </a:lnTo>
                  <a:lnTo>
                    <a:pt x="114" y="13"/>
                  </a:lnTo>
                  <a:lnTo>
                    <a:pt x="115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119" y="4"/>
                  </a:lnTo>
                  <a:lnTo>
                    <a:pt x="122" y="2"/>
                  </a:lnTo>
                  <a:lnTo>
                    <a:pt x="125" y="1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6" y="1"/>
                  </a:lnTo>
                  <a:lnTo>
                    <a:pt x="139" y="2"/>
                  </a:lnTo>
                  <a:lnTo>
                    <a:pt x="142" y="4"/>
                  </a:lnTo>
                  <a:lnTo>
                    <a:pt x="145" y="6"/>
                  </a:lnTo>
                  <a:lnTo>
                    <a:pt x="147" y="9"/>
                  </a:lnTo>
                  <a:lnTo>
                    <a:pt x="148" y="11"/>
                  </a:lnTo>
                  <a:lnTo>
                    <a:pt x="149" y="15"/>
                  </a:lnTo>
                  <a:lnTo>
                    <a:pt x="150" y="18"/>
                  </a:lnTo>
                  <a:lnTo>
                    <a:pt x="150" y="23"/>
                  </a:lnTo>
                  <a:lnTo>
                    <a:pt x="149" y="27"/>
                  </a:lnTo>
                  <a:lnTo>
                    <a:pt x="148" y="32"/>
                  </a:lnTo>
                  <a:lnTo>
                    <a:pt x="146" y="37"/>
                  </a:lnTo>
                  <a:lnTo>
                    <a:pt x="144" y="42"/>
                  </a:lnTo>
                  <a:lnTo>
                    <a:pt x="141" y="47"/>
                  </a:lnTo>
                  <a:lnTo>
                    <a:pt x="140" y="50"/>
                  </a:lnTo>
                  <a:lnTo>
                    <a:pt x="139" y="55"/>
                  </a:lnTo>
                  <a:lnTo>
                    <a:pt x="138" y="60"/>
                  </a:lnTo>
                  <a:lnTo>
                    <a:pt x="137" y="67"/>
                  </a:lnTo>
                  <a:lnTo>
                    <a:pt x="137" y="79"/>
                  </a:lnTo>
                  <a:lnTo>
                    <a:pt x="137" y="88"/>
                  </a:lnTo>
                  <a:lnTo>
                    <a:pt x="137" y="91"/>
                  </a:lnTo>
                  <a:lnTo>
                    <a:pt x="138" y="93"/>
                  </a:lnTo>
                  <a:lnTo>
                    <a:pt x="140" y="96"/>
                  </a:lnTo>
                  <a:lnTo>
                    <a:pt x="142" y="99"/>
                  </a:lnTo>
                  <a:lnTo>
                    <a:pt x="144" y="101"/>
                  </a:lnTo>
                </a:path>
              </a:pathLst>
            </a:custGeom>
            <a:noFill/>
            <a:ln w="3175">
              <a:solidFill>
                <a:srgbClr val="FF009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7" name="Freeform 42"/>
            <p:cNvSpPr>
              <a:spLocks/>
            </p:cNvSpPr>
            <p:nvPr/>
          </p:nvSpPr>
          <p:spPr bwMode="auto">
            <a:xfrm>
              <a:off x="5524" y="4029"/>
              <a:ext cx="119" cy="238"/>
            </a:xfrm>
            <a:custGeom>
              <a:avLst/>
              <a:gdLst/>
              <a:ahLst/>
              <a:cxnLst>
                <a:cxn ang="0">
                  <a:pos x="29" y="44"/>
                </a:cxn>
                <a:cxn ang="0">
                  <a:pos x="45" y="46"/>
                </a:cxn>
                <a:cxn ang="0">
                  <a:pos x="52" y="44"/>
                </a:cxn>
                <a:cxn ang="0">
                  <a:pos x="56" y="39"/>
                </a:cxn>
                <a:cxn ang="0">
                  <a:pos x="59" y="25"/>
                </a:cxn>
                <a:cxn ang="0">
                  <a:pos x="68" y="7"/>
                </a:cxn>
                <a:cxn ang="0">
                  <a:pos x="75" y="1"/>
                </a:cxn>
                <a:cxn ang="0">
                  <a:pos x="84" y="0"/>
                </a:cxn>
                <a:cxn ang="0">
                  <a:pos x="89" y="4"/>
                </a:cxn>
                <a:cxn ang="0">
                  <a:pos x="90" y="17"/>
                </a:cxn>
                <a:cxn ang="0">
                  <a:pos x="85" y="29"/>
                </a:cxn>
                <a:cxn ang="0">
                  <a:pos x="70" y="44"/>
                </a:cxn>
                <a:cxn ang="0">
                  <a:pos x="66" y="57"/>
                </a:cxn>
                <a:cxn ang="0">
                  <a:pos x="70" y="66"/>
                </a:cxn>
                <a:cxn ang="0">
                  <a:pos x="77" y="71"/>
                </a:cxn>
                <a:cxn ang="0">
                  <a:pos x="86" y="72"/>
                </a:cxn>
                <a:cxn ang="0">
                  <a:pos x="94" y="64"/>
                </a:cxn>
                <a:cxn ang="0">
                  <a:pos x="102" y="58"/>
                </a:cxn>
                <a:cxn ang="0">
                  <a:pos x="110" y="56"/>
                </a:cxn>
                <a:cxn ang="0">
                  <a:pos x="114" y="58"/>
                </a:cxn>
                <a:cxn ang="0">
                  <a:pos x="119" y="65"/>
                </a:cxn>
                <a:cxn ang="0">
                  <a:pos x="119" y="72"/>
                </a:cxn>
                <a:cxn ang="0">
                  <a:pos x="113" y="80"/>
                </a:cxn>
                <a:cxn ang="0">
                  <a:pos x="100" y="90"/>
                </a:cxn>
                <a:cxn ang="0">
                  <a:pos x="95" y="97"/>
                </a:cxn>
                <a:cxn ang="0">
                  <a:pos x="95" y="128"/>
                </a:cxn>
                <a:cxn ang="0">
                  <a:pos x="99" y="154"/>
                </a:cxn>
                <a:cxn ang="0">
                  <a:pos x="105" y="162"/>
                </a:cxn>
                <a:cxn ang="0">
                  <a:pos x="113" y="168"/>
                </a:cxn>
                <a:cxn ang="0">
                  <a:pos x="115" y="176"/>
                </a:cxn>
                <a:cxn ang="0">
                  <a:pos x="110" y="185"/>
                </a:cxn>
                <a:cxn ang="0">
                  <a:pos x="105" y="187"/>
                </a:cxn>
                <a:cxn ang="0">
                  <a:pos x="96" y="186"/>
                </a:cxn>
                <a:cxn ang="0">
                  <a:pos x="89" y="193"/>
                </a:cxn>
                <a:cxn ang="0">
                  <a:pos x="91" y="203"/>
                </a:cxn>
                <a:cxn ang="0">
                  <a:pos x="98" y="214"/>
                </a:cxn>
                <a:cxn ang="0">
                  <a:pos x="96" y="221"/>
                </a:cxn>
                <a:cxn ang="0">
                  <a:pos x="89" y="225"/>
                </a:cxn>
                <a:cxn ang="0">
                  <a:pos x="82" y="221"/>
                </a:cxn>
                <a:cxn ang="0">
                  <a:pos x="71" y="209"/>
                </a:cxn>
                <a:cxn ang="0">
                  <a:pos x="63" y="206"/>
                </a:cxn>
                <a:cxn ang="0">
                  <a:pos x="54" y="208"/>
                </a:cxn>
                <a:cxn ang="0">
                  <a:pos x="48" y="215"/>
                </a:cxn>
                <a:cxn ang="0">
                  <a:pos x="43" y="224"/>
                </a:cxn>
                <a:cxn ang="0">
                  <a:pos x="33" y="226"/>
                </a:cxn>
                <a:cxn ang="0">
                  <a:pos x="20" y="226"/>
                </a:cxn>
                <a:cxn ang="0">
                  <a:pos x="12" y="231"/>
                </a:cxn>
                <a:cxn ang="0">
                  <a:pos x="5" y="238"/>
                </a:cxn>
              </a:cxnLst>
              <a:rect l="0" t="0" r="r" b="b"/>
              <a:pathLst>
                <a:path w="119" h="238">
                  <a:moveTo>
                    <a:pt x="23" y="42"/>
                  </a:moveTo>
                  <a:lnTo>
                    <a:pt x="26" y="43"/>
                  </a:lnTo>
                  <a:lnTo>
                    <a:pt x="29" y="44"/>
                  </a:lnTo>
                  <a:lnTo>
                    <a:pt x="35" y="46"/>
                  </a:lnTo>
                  <a:lnTo>
                    <a:pt x="42" y="46"/>
                  </a:lnTo>
                  <a:lnTo>
                    <a:pt x="45" y="46"/>
                  </a:lnTo>
                  <a:lnTo>
                    <a:pt x="49" y="45"/>
                  </a:lnTo>
                  <a:lnTo>
                    <a:pt x="50" y="45"/>
                  </a:lnTo>
                  <a:lnTo>
                    <a:pt x="52" y="44"/>
                  </a:lnTo>
                  <a:lnTo>
                    <a:pt x="53" y="43"/>
                  </a:lnTo>
                  <a:lnTo>
                    <a:pt x="55" y="42"/>
                  </a:lnTo>
                  <a:lnTo>
                    <a:pt x="56" y="39"/>
                  </a:lnTo>
                  <a:lnTo>
                    <a:pt x="57" y="37"/>
                  </a:lnTo>
                  <a:lnTo>
                    <a:pt x="57" y="34"/>
                  </a:lnTo>
                  <a:lnTo>
                    <a:pt x="59" y="25"/>
                  </a:lnTo>
                  <a:lnTo>
                    <a:pt x="63" y="16"/>
                  </a:lnTo>
                  <a:lnTo>
                    <a:pt x="66" y="10"/>
                  </a:lnTo>
                  <a:lnTo>
                    <a:pt x="68" y="7"/>
                  </a:lnTo>
                  <a:lnTo>
                    <a:pt x="71" y="5"/>
                  </a:lnTo>
                  <a:lnTo>
                    <a:pt x="73" y="3"/>
                  </a:lnTo>
                  <a:lnTo>
                    <a:pt x="75" y="1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6" y="1"/>
                  </a:lnTo>
                  <a:lnTo>
                    <a:pt x="88" y="2"/>
                  </a:lnTo>
                  <a:lnTo>
                    <a:pt x="89" y="4"/>
                  </a:lnTo>
                  <a:lnTo>
                    <a:pt x="90" y="7"/>
                  </a:lnTo>
                  <a:lnTo>
                    <a:pt x="91" y="12"/>
                  </a:lnTo>
                  <a:lnTo>
                    <a:pt x="90" y="17"/>
                  </a:lnTo>
                  <a:lnTo>
                    <a:pt x="89" y="19"/>
                  </a:lnTo>
                  <a:lnTo>
                    <a:pt x="88" y="22"/>
                  </a:lnTo>
                  <a:lnTo>
                    <a:pt x="85" y="29"/>
                  </a:lnTo>
                  <a:lnTo>
                    <a:pt x="79" y="35"/>
                  </a:lnTo>
                  <a:lnTo>
                    <a:pt x="72" y="42"/>
                  </a:lnTo>
                  <a:lnTo>
                    <a:pt x="70" y="44"/>
                  </a:lnTo>
                  <a:lnTo>
                    <a:pt x="69" y="47"/>
                  </a:lnTo>
                  <a:lnTo>
                    <a:pt x="67" y="52"/>
                  </a:lnTo>
                  <a:lnTo>
                    <a:pt x="66" y="57"/>
                  </a:lnTo>
                  <a:lnTo>
                    <a:pt x="66" y="61"/>
                  </a:lnTo>
                  <a:lnTo>
                    <a:pt x="68" y="64"/>
                  </a:lnTo>
                  <a:lnTo>
                    <a:pt x="70" y="66"/>
                  </a:lnTo>
                  <a:lnTo>
                    <a:pt x="72" y="67"/>
                  </a:lnTo>
                  <a:lnTo>
                    <a:pt x="73" y="69"/>
                  </a:lnTo>
                  <a:lnTo>
                    <a:pt x="77" y="71"/>
                  </a:lnTo>
                  <a:lnTo>
                    <a:pt x="80" y="72"/>
                  </a:lnTo>
                  <a:lnTo>
                    <a:pt x="83" y="73"/>
                  </a:lnTo>
                  <a:lnTo>
                    <a:pt x="86" y="72"/>
                  </a:lnTo>
                  <a:lnTo>
                    <a:pt x="88" y="71"/>
                  </a:lnTo>
                  <a:lnTo>
                    <a:pt x="91" y="68"/>
                  </a:lnTo>
                  <a:lnTo>
                    <a:pt x="94" y="64"/>
                  </a:lnTo>
                  <a:lnTo>
                    <a:pt x="97" y="62"/>
                  </a:lnTo>
                  <a:lnTo>
                    <a:pt x="99" y="60"/>
                  </a:lnTo>
                  <a:lnTo>
                    <a:pt x="102" y="58"/>
                  </a:lnTo>
                  <a:lnTo>
                    <a:pt x="104" y="57"/>
                  </a:lnTo>
                  <a:lnTo>
                    <a:pt x="108" y="56"/>
                  </a:lnTo>
                  <a:lnTo>
                    <a:pt x="110" y="56"/>
                  </a:lnTo>
                  <a:lnTo>
                    <a:pt x="112" y="57"/>
                  </a:lnTo>
                  <a:lnTo>
                    <a:pt x="113" y="57"/>
                  </a:lnTo>
                  <a:lnTo>
                    <a:pt x="114" y="58"/>
                  </a:lnTo>
                  <a:lnTo>
                    <a:pt x="116" y="60"/>
                  </a:lnTo>
                  <a:lnTo>
                    <a:pt x="117" y="63"/>
                  </a:lnTo>
                  <a:lnTo>
                    <a:pt x="119" y="65"/>
                  </a:lnTo>
                  <a:lnTo>
                    <a:pt x="119" y="68"/>
                  </a:lnTo>
                  <a:lnTo>
                    <a:pt x="119" y="70"/>
                  </a:lnTo>
                  <a:lnTo>
                    <a:pt x="119" y="72"/>
                  </a:lnTo>
                  <a:lnTo>
                    <a:pt x="118" y="74"/>
                  </a:lnTo>
                  <a:lnTo>
                    <a:pt x="116" y="77"/>
                  </a:lnTo>
                  <a:lnTo>
                    <a:pt x="113" y="80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100" y="90"/>
                  </a:lnTo>
                  <a:lnTo>
                    <a:pt x="97" y="93"/>
                  </a:lnTo>
                  <a:lnTo>
                    <a:pt x="96" y="95"/>
                  </a:lnTo>
                  <a:lnTo>
                    <a:pt x="95" y="97"/>
                  </a:lnTo>
                  <a:lnTo>
                    <a:pt x="95" y="105"/>
                  </a:lnTo>
                  <a:lnTo>
                    <a:pt x="94" y="116"/>
                  </a:lnTo>
                  <a:lnTo>
                    <a:pt x="95" y="128"/>
                  </a:lnTo>
                  <a:lnTo>
                    <a:pt x="96" y="139"/>
                  </a:lnTo>
                  <a:lnTo>
                    <a:pt x="98" y="150"/>
                  </a:lnTo>
                  <a:lnTo>
                    <a:pt x="99" y="154"/>
                  </a:lnTo>
                  <a:lnTo>
                    <a:pt x="101" y="158"/>
                  </a:lnTo>
                  <a:lnTo>
                    <a:pt x="103" y="161"/>
                  </a:lnTo>
                  <a:lnTo>
                    <a:pt x="105" y="162"/>
                  </a:lnTo>
                  <a:lnTo>
                    <a:pt x="108" y="164"/>
                  </a:lnTo>
                  <a:lnTo>
                    <a:pt x="111" y="166"/>
                  </a:lnTo>
                  <a:lnTo>
                    <a:pt x="113" y="168"/>
                  </a:lnTo>
                  <a:lnTo>
                    <a:pt x="114" y="171"/>
                  </a:lnTo>
                  <a:lnTo>
                    <a:pt x="115" y="173"/>
                  </a:lnTo>
                  <a:lnTo>
                    <a:pt x="115" y="176"/>
                  </a:lnTo>
                  <a:lnTo>
                    <a:pt x="114" y="179"/>
                  </a:lnTo>
                  <a:lnTo>
                    <a:pt x="113" y="182"/>
                  </a:lnTo>
                  <a:lnTo>
                    <a:pt x="110" y="185"/>
                  </a:lnTo>
                  <a:lnTo>
                    <a:pt x="109" y="186"/>
                  </a:lnTo>
                  <a:lnTo>
                    <a:pt x="107" y="186"/>
                  </a:lnTo>
                  <a:lnTo>
                    <a:pt x="105" y="187"/>
                  </a:lnTo>
                  <a:lnTo>
                    <a:pt x="102" y="186"/>
                  </a:lnTo>
                  <a:lnTo>
                    <a:pt x="99" y="186"/>
                  </a:lnTo>
                  <a:lnTo>
                    <a:pt x="96" y="186"/>
                  </a:lnTo>
                  <a:lnTo>
                    <a:pt x="93" y="188"/>
                  </a:lnTo>
                  <a:lnTo>
                    <a:pt x="90" y="191"/>
                  </a:lnTo>
                  <a:lnTo>
                    <a:pt x="89" y="193"/>
                  </a:lnTo>
                  <a:lnTo>
                    <a:pt x="88" y="195"/>
                  </a:lnTo>
                  <a:lnTo>
                    <a:pt x="89" y="199"/>
                  </a:lnTo>
                  <a:lnTo>
                    <a:pt x="91" y="203"/>
                  </a:lnTo>
                  <a:lnTo>
                    <a:pt x="94" y="207"/>
                  </a:lnTo>
                  <a:lnTo>
                    <a:pt x="96" y="211"/>
                  </a:lnTo>
                  <a:lnTo>
                    <a:pt x="98" y="214"/>
                  </a:lnTo>
                  <a:lnTo>
                    <a:pt x="98" y="218"/>
                  </a:lnTo>
                  <a:lnTo>
                    <a:pt x="97" y="219"/>
                  </a:lnTo>
                  <a:lnTo>
                    <a:pt x="96" y="221"/>
                  </a:lnTo>
                  <a:lnTo>
                    <a:pt x="93" y="223"/>
                  </a:lnTo>
                  <a:lnTo>
                    <a:pt x="91" y="224"/>
                  </a:lnTo>
                  <a:lnTo>
                    <a:pt x="89" y="225"/>
                  </a:lnTo>
                  <a:lnTo>
                    <a:pt x="86" y="224"/>
                  </a:lnTo>
                  <a:lnTo>
                    <a:pt x="84" y="223"/>
                  </a:lnTo>
                  <a:lnTo>
                    <a:pt x="82" y="221"/>
                  </a:lnTo>
                  <a:lnTo>
                    <a:pt x="78" y="216"/>
                  </a:lnTo>
                  <a:lnTo>
                    <a:pt x="73" y="211"/>
                  </a:lnTo>
                  <a:lnTo>
                    <a:pt x="71" y="209"/>
                  </a:lnTo>
                  <a:lnTo>
                    <a:pt x="68" y="207"/>
                  </a:lnTo>
                  <a:lnTo>
                    <a:pt x="66" y="206"/>
                  </a:lnTo>
                  <a:lnTo>
                    <a:pt x="63" y="206"/>
                  </a:lnTo>
                  <a:lnTo>
                    <a:pt x="60" y="206"/>
                  </a:lnTo>
                  <a:lnTo>
                    <a:pt x="56" y="207"/>
                  </a:lnTo>
                  <a:lnTo>
                    <a:pt x="54" y="208"/>
                  </a:lnTo>
                  <a:lnTo>
                    <a:pt x="52" y="209"/>
                  </a:lnTo>
                  <a:lnTo>
                    <a:pt x="50" y="212"/>
                  </a:lnTo>
                  <a:lnTo>
                    <a:pt x="48" y="215"/>
                  </a:lnTo>
                  <a:lnTo>
                    <a:pt x="47" y="219"/>
                  </a:lnTo>
                  <a:lnTo>
                    <a:pt x="45" y="222"/>
                  </a:lnTo>
                  <a:lnTo>
                    <a:pt x="43" y="224"/>
                  </a:lnTo>
                  <a:lnTo>
                    <a:pt x="41" y="225"/>
                  </a:lnTo>
                  <a:lnTo>
                    <a:pt x="39" y="226"/>
                  </a:lnTo>
                  <a:lnTo>
                    <a:pt x="33" y="226"/>
                  </a:lnTo>
                  <a:lnTo>
                    <a:pt x="28" y="225"/>
                  </a:lnTo>
                  <a:lnTo>
                    <a:pt x="23" y="225"/>
                  </a:lnTo>
                  <a:lnTo>
                    <a:pt x="20" y="226"/>
                  </a:lnTo>
                  <a:lnTo>
                    <a:pt x="17" y="226"/>
                  </a:lnTo>
                  <a:lnTo>
                    <a:pt x="14" y="228"/>
                  </a:lnTo>
                  <a:lnTo>
                    <a:pt x="12" y="231"/>
                  </a:lnTo>
                  <a:lnTo>
                    <a:pt x="10" y="233"/>
                  </a:lnTo>
                  <a:lnTo>
                    <a:pt x="8" y="236"/>
                  </a:lnTo>
                  <a:lnTo>
                    <a:pt x="5" y="238"/>
                  </a:lnTo>
                  <a:lnTo>
                    <a:pt x="3" y="238"/>
                  </a:lnTo>
                  <a:lnTo>
                    <a:pt x="0" y="238"/>
                  </a:lnTo>
                </a:path>
              </a:pathLst>
            </a:custGeom>
            <a:noFill/>
            <a:ln w="3175">
              <a:solidFill>
                <a:srgbClr val="FF009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8" name="Freeform 43"/>
            <p:cNvSpPr>
              <a:spLocks/>
            </p:cNvSpPr>
            <p:nvPr/>
          </p:nvSpPr>
          <p:spPr bwMode="auto">
            <a:xfrm>
              <a:off x="5612" y="3985"/>
              <a:ext cx="28" cy="29"/>
            </a:xfrm>
            <a:custGeom>
              <a:avLst/>
              <a:gdLst/>
              <a:ahLst/>
              <a:cxnLst>
                <a:cxn ang="0">
                  <a:pos x="15" y="29"/>
                </a:cxn>
                <a:cxn ang="0">
                  <a:pos x="12" y="28"/>
                </a:cxn>
                <a:cxn ang="0">
                  <a:pos x="9" y="27"/>
                </a:cxn>
                <a:cxn ang="0">
                  <a:pos x="6" y="26"/>
                </a:cxn>
                <a:cxn ang="0">
                  <a:pos x="4" y="24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20" y="1"/>
                </a:cxn>
                <a:cxn ang="0">
                  <a:pos x="22" y="3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8" y="13"/>
                </a:cxn>
                <a:cxn ang="0">
                  <a:pos x="28" y="16"/>
                </a:cxn>
                <a:cxn ang="0">
                  <a:pos x="28" y="18"/>
                </a:cxn>
                <a:cxn ang="0">
                  <a:pos x="27" y="21"/>
                </a:cxn>
                <a:cxn ang="0">
                  <a:pos x="26" y="23"/>
                </a:cxn>
                <a:cxn ang="0">
                  <a:pos x="24" y="25"/>
                </a:cxn>
                <a:cxn ang="0">
                  <a:pos x="21" y="26"/>
                </a:cxn>
                <a:cxn ang="0">
                  <a:pos x="19" y="28"/>
                </a:cxn>
                <a:cxn ang="0">
                  <a:pos x="17" y="28"/>
                </a:cxn>
                <a:cxn ang="0">
                  <a:pos x="15" y="29"/>
                </a:cxn>
              </a:cxnLst>
              <a:rect l="0" t="0" r="r" b="b"/>
              <a:pathLst>
                <a:path w="28" h="29">
                  <a:moveTo>
                    <a:pt x="15" y="29"/>
                  </a:moveTo>
                  <a:lnTo>
                    <a:pt x="12" y="28"/>
                  </a:lnTo>
                  <a:lnTo>
                    <a:pt x="9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20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7" y="21"/>
                  </a:lnTo>
                  <a:lnTo>
                    <a:pt x="26" y="23"/>
                  </a:lnTo>
                  <a:lnTo>
                    <a:pt x="24" y="25"/>
                  </a:lnTo>
                  <a:lnTo>
                    <a:pt x="21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9" name="Freeform 44"/>
            <p:cNvSpPr>
              <a:spLocks/>
            </p:cNvSpPr>
            <p:nvPr/>
          </p:nvSpPr>
          <p:spPr bwMode="auto">
            <a:xfrm>
              <a:off x="5612" y="3985"/>
              <a:ext cx="28" cy="29"/>
            </a:xfrm>
            <a:custGeom>
              <a:avLst/>
              <a:gdLst/>
              <a:ahLst/>
              <a:cxnLst>
                <a:cxn ang="0">
                  <a:pos x="15" y="29"/>
                </a:cxn>
                <a:cxn ang="0">
                  <a:pos x="12" y="28"/>
                </a:cxn>
                <a:cxn ang="0">
                  <a:pos x="9" y="27"/>
                </a:cxn>
                <a:cxn ang="0">
                  <a:pos x="6" y="26"/>
                </a:cxn>
                <a:cxn ang="0">
                  <a:pos x="4" y="24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20" y="1"/>
                </a:cxn>
                <a:cxn ang="0">
                  <a:pos x="22" y="3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8" y="13"/>
                </a:cxn>
                <a:cxn ang="0">
                  <a:pos x="28" y="16"/>
                </a:cxn>
                <a:cxn ang="0">
                  <a:pos x="28" y="18"/>
                </a:cxn>
                <a:cxn ang="0">
                  <a:pos x="27" y="21"/>
                </a:cxn>
                <a:cxn ang="0">
                  <a:pos x="26" y="23"/>
                </a:cxn>
                <a:cxn ang="0">
                  <a:pos x="24" y="25"/>
                </a:cxn>
                <a:cxn ang="0">
                  <a:pos x="21" y="26"/>
                </a:cxn>
                <a:cxn ang="0">
                  <a:pos x="19" y="28"/>
                </a:cxn>
                <a:cxn ang="0">
                  <a:pos x="17" y="28"/>
                </a:cxn>
                <a:cxn ang="0">
                  <a:pos x="15" y="29"/>
                </a:cxn>
              </a:cxnLst>
              <a:rect l="0" t="0" r="r" b="b"/>
              <a:pathLst>
                <a:path w="28" h="29">
                  <a:moveTo>
                    <a:pt x="15" y="29"/>
                  </a:moveTo>
                  <a:lnTo>
                    <a:pt x="12" y="28"/>
                  </a:lnTo>
                  <a:lnTo>
                    <a:pt x="9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20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7" y="21"/>
                  </a:lnTo>
                  <a:lnTo>
                    <a:pt x="26" y="23"/>
                  </a:lnTo>
                  <a:lnTo>
                    <a:pt x="24" y="25"/>
                  </a:lnTo>
                  <a:lnTo>
                    <a:pt x="21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5" y="29"/>
                  </a:lnTo>
                </a:path>
              </a:pathLst>
            </a:custGeom>
            <a:noFill/>
            <a:ln w="3175">
              <a:solidFill>
                <a:srgbClr val="FF009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" name="Freeform 45"/>
            <p:cNvSpPr>
              <a:spLocks/>
            </p:cNvSpPr>
            <p:nvPr/>
          </p:nvSpPr>
          <p:spPr bwMode="auto">
            <a:xfrm>
              <a:off x="5626" y="3991"/>
              <a:ext cx="10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6"/>
                </a:cxn>
                <a:cxn ang="0">
                  <a:pos x="4" y="15"/>
                </a:cxn>
                <a:cxn ang="0">
                  <a:pos x="5" y="14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6" y="6"/>
                </a:cxn>
                <a:cxn ang="0">
                  <a:pos x="5" y="4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9" y="5"/>
                </a:cxn>
                <a:cxn ang="0">
                  <a:pos x="9" y="7"/>
                </a:cxn>
                <a:cxn ang="0">
                  <a:pos x="10" y="9"/>
                </a:cxn>
                <a:cxn ang="0">
                  <a:pos x="10" y="11"/>
                </a:cxn>
                <a:cxn ang="0">
                  <a:pos x="8" y="14"/>
                </a:cxn>
                <a:cxn ang="0">
                  <a:pos x="6" y="16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3" y="16"/>
                  </a:lnTo>
                  <a:lnTo>
                    <a:pt x="4" y="15"/>
                  </a:lnTo>
                  <a:lnTo>
                    <a:pt x="5" y="14"/>
                  </a:lnTo>
                  <a:lnTo>
                    <a:pt x="7" y="11"/>
                  </a:lnTo>
                  <a:lnTo>
                    <a:pt x="7" y="9"/>
                  </a:lnTo>
                  <a:lnTo>
                    <a:pt x="6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>
              <a:off x="5488" y="4142"/>
              <a:ext cx="118" cy="98"/>
            </a:xfrm>
            <a:custGeom>
              <a:avLst/>
              <a:gdLst/>
              <a:ahLst/>
              <a:cxnLst>
                <a:cxn ang="0">
                  <a:pos x="26" y="91"/>
                </a:cxn>
                <a:cxn ang="0">
                  <a:pos x="31" y="96"/>
                </a:cxn>
                <a:cxn ang="0">
                  <a:pos x="38" y="98"/>
                </a:cxn>
                <a:cxn ang="0">
                  <a:pos x="45" y="96"/>
                </a:cxn>
                <a:cxn ang="0">
                  <a:pos x="51" y="92"/>
                </a:cxn>
                <a:cxn ang="0">
                  <a:pos x="54" y="92"/>
                </a:cxn>
                <a:cxn ang="0">
                  <a:pos x="60" y="93"/>
                </a:cxn>
                <a:cxn ang="0">
                  <a:pos x="65" y="92"/>
                </a:cxn>
                <a:cxn ang="0">
                  <a:pos x="76" y="86"/>
                </a:cxn>
                <a:cxn ang="0">
                  <a:pos x="82" y="78"/>
                </a:cxn>
                <a:cxn ang="0">
                  <a:pos x="88" y="75"/>
                </a:cxn>
                <a:cxn ang="0">
                  <a:pos x="95" y="76"/>
                </a:cxn>
                <a:cxn ang="0">
                  <a:pos x="102" y="76"/>
                </a:cxn>
                <a:cxn ang="0">
                  <a:pos x="107" y="73"/>
                </a:cxn>
                <a:cxn ang="0">
                  <a:pos x="108" y="70"/>
                </a:cxn>
                <a:cxn ang="0">
                  <a:pos x="108" y="67"/>
                </a:cxn>
                <a:cxn ang="0">
                  <a:pos x="110" y="63"/>
                </a:cxn>
                <a:cxn ang="0">
                  <a:pos x="115" y="58"/>
                </a:cxn>
                <a:cxn ang="0">
                  <a:pos x="117" y="55"/>
                </a:cxn>
                <a:cxn ang="0">
                  <a:pos x="118" y="49"/>
                </a:cxn>
                <a:cxn ang="0">
                  <a:pos x="114" y="37"/>
                </a:cxn>
                <a:cxn ang="0">
                  <a:pos x="112" y="30"/>
                </a:cxn>
                <a:cxn ang="0">
                  <a:pos x="112" y="11"/>
                </a:cxn>
                <a:cxn ang="0">
                  <a:pos x="111" y="4"/>
                </a:cxn>
                <a:cxn ang="0">
                  <a:pos x="107" y="20"/>
                </a:cxn>
                <a:cxn ang="0">
                  <a:pos x="106" y="36"/>
                </a:cxn>
                <a:cxn ang="0">
                  <a:pos x="106" y="48"/>
                </a:cxn>
                <a:cxn ang="0">
                  <a:pos x="104" y="53"/>
                </a:cxn>
                <a:cxn ang="0">
                  <a:pos x="99" y="59"/>
                </a:cxn>
                <a:cxn ang="0">
                  <a:pos x="95" y="64"/>
                </a:cxn>
                <a:cxn ang="0">
                  <a:pos x="92" y="65"/>
                </a:cxn>
                <a:cxn ang="0">
                  <a:pos x="88" y="64"/>
                </a:cxn>
                <a:cxn ang="0">
                  <a:pos x="82" y="63"/>
                </a:cxn>
                <a:cxn ang="0">
                  <a:pos x="76" y="72"/>
                </a:cxn>
                <a:cxn ang="0">
                  <a:pos x="68" y="77"/>
                </a:cxn>
                <a:cxn ang="0">
                  <a:pos x="64" y="78"/>
                </a:cxn>
                <a:cxn ang="0">
                  <a:pos x="54" y="78"/>
                </a:cxn>
                <a:cxn ang="0">
                  <a:pos x="48" y="79"/>
                </a:cxn>
                <a:cxn ang="0">
                  <a:pos x="42" y="84"/>
                </a:cxn>
                <a:cxn ang="0">
                  <a:pos x="37" y="86"/>
                </a:cxn>
                <a:cxn ang="0">
                  <a:pos x="30" y="85"/>
                </a:cxn>
                <a:cxn ang="0">
                  <a:pos x="25" y="84"/>
                </a:cxn>
                <a:cxn ang="0">
                  <a:pos x="15" y="82"/>
                </a:cxn>
                <a:cxn ang="0">
                  <a:pos x="6" y="84"/>
                </a:cxn>
                <a:cxn ang="0">
                  <a:pos x="8" y="86"/>
                </a:cxn>
                <a:cxn ang="0">
                  <a:pos x="23" y="90"/>
                </a:cxn>
              </a:cxnLst>
              <a:rect l="0" t="0" r="r" b="b"/>
              <a:pathLst>
                <a:path w="118" h="98">
                  <a:moveTo>
                    <a:pt x="23" y="90"/>
                  </a:moveTo>
                  <a:lnTo>
                    <a:pt x="26" y="91"/>
                  </a:lnTo>
                  <a:lnTo>
                    <a:pt x="27" y="93"/>
                  </a:lnTo>
                  <a:lnTo>
                    <a:pt x="31" y="96"/>
                  </a:lnTo>
                  <a:lnTo>
                    <a:pt x="34" y="97"/>
                  </a:lnTo>
                  <a:lnTo>
                    <a:pt x="38" y="98"/>
                  </a:lnTo>
                  <a:lnTo>
                    <a:pt x="42" y="97"/>
                  </a:lnTo>
                  <a:lnTo>
                    <a:pt x="45" y="96"/>
                  </a:lnTo>
                  <a:lnTo>
                    <a:pt x="48" y="94"/>
                  </a:lnTo>
                  <a:lnTo>
                    <a:pt x="51" y="92"/>
                  </a:lnTo>
                  <a:lnTo>
                    <a:pt x="53" y="92"/>
                  </a:lnTo>
                  <a:lnTo>
                    <a:pt x="54" y="92"/>
                  </a:lnTo>
                  <a:lnTo>
                    <a:pt x="58" y="93"/>
                  </a:lnTo>
                  <a:lnTo>
                    <a:pt x="60" y="93"/>
                  </a:lnTo>
                  <a:lnTo>
                    <a:pt x="62" y="93"/>
                  </a:lnTo>
                  <a:lnTo>
                    <a:pt x="65" y="92"/>
                  </a:lnTo>
                  <a:lnTo>
                    <a:pt x="69" y="90"/>
                  </a:lnTo>
                  <a:lnTo>
                    <a:pt x="76" y="86"/>
                  </a:lnTo>
                  <a:lnTo>
                    <a:pt x="80" y="82"/>
                  </a:lnTo>
                  <a:lnTo>
                    <a:pt x="82" y="78"/>
                  </a:lnTo>
                  <a:lnTo>
                    <a:pt x="86" y="75"/>
                  </a:lnTo>
                  <a:lnTo>
                    <a:pt x="88" y="75"/>
                  </a:lnTo>
                  <a:lnTo>
                    <a:pt x="90" y="75"/>
                  </a:lnTo>
                  <a:lnTo>
                    <a:pt x="95" y="76"/>
                  </a:lnTo>
                  <a:lnTo>
                    <a:pt x="100" y="77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7" y="73"/>
                  </a:lnTo>
                  <a:lnTo>
                    <a:pt x="108" y="71"/>
                  </a:lnTo>
                  <a:lnTo>
                    <a:pt x="108" y="70"/>
                  </a:lnTo>
                  <a:lnTo>
                    <a:pt x="108" y="69"/>
                  </a:lnTo>
                  <a:lnTo>
                    <a:pt x="108" y="67"/>
                  </a:lnTo>
                  <a:lnTo>
                    <a:pt x="109" y="65"/>
                  </a:lnTo>
                  <a:lnTo>
                    <a:pt x="110" y="63"/>
                  </a:lnTo>
                  <a:lnTo>
                    <a:pt x="114" y="60"/>
                  </a:lnTo>
                  <a:lnTo>
                    <a:pt x="115" y="58"/>
                  </a:lnTo>
                  <a:lnTo>
                    <a:pt x="117" y="57"/>
                  </a:lnTo>
                  <a:lnTo>
                    <a:pt x="117" y="55"/>
                  </a:lnTo>
                  <a:lnTo>
                    <a:pt x="118" y="53"/>
                  </a:lnTo>
                  <a:lnTo>
                    <a:pt x="118" y="49"/>
                  </a:lnTo>
                  <a:lnTo>
                    <a:pt x="117" y="45"/>
                  </a:lnTo>
                  <a:lnTo>
                    <a:pt x="114" y="37"/>
                  </a:lnTo>
                  <a:lnTo>
                    <a:pt x="113" y="34"/>
                  </a:lnTo>
                  <a:lnTo>
                    <a:pt x="112" y="30"/>
                  </a:lnTo>
                  <a:lnTo>
                    <a:pt x="112" y="21"/>
                  </a:lnTo>
                  <a:lnTo>
                    <a:pt x="112" y="11"/>
                  </a:lnTo>
                  <a:lnTo>
                    <a:pt x="112" y="0"/>
                  </a:lnTo>
                  <a:lnTo>
                    <a:pt x="111" y="4"/>
                  </a:lnTo>
                  <a:lnTo>
                    <a:pt x="108" y="14"/>
                  </a:lnTo>
                  <a:lnTo>
                    <a:pt x="107" y="20"/>
                  </a:lnTo>
                  <a:lnTo>
                    <a:pt x="106" y="28"/>
                  </a:lnTo>
                  <a:lnTo>
                    <a:pt x="106" y="36"/>
                  </a:lnTo>
                  <a:lnTo>
                    <a:pt x="106" y="45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4" y="53"/>
                  </a:lnTo>
                  <a:lnTo>
                    <a:pt x="102" y="55"/>
                  </a:lnTo>
                  <a:lnTo>
                    <a:pt x="99" y="59"/>
                  </a:lnTo>
                  <a:lnTo>
                    <a:pt x="95" y="63"/>
                  </a:lnTo>
                  <a:lnTo>
                    <a:pt x="95" y="64"/>
                  </a:lnTo>
                  <a:lnTo>
                    <a:pt x="94" y="64"/>
                  </a:lnTo>
                  <a:lnTo>
                    <a:pt x="92" y="65"/>
                  </a:lnTo>
                  <a:lnTo>
                    <a:pt x="90" y="64"/>
                  </a:lnTo>
                  <a:lnTo>
                    <a:pt x="88" y="64"/>
                  </a:lnTo>
                  <a:lnTo>
                    <a:pt x="84" y="63"/>
                  </a:lnTo>
                  <a:lnTo>
                    <a:pt x="82" y="63"/>
                  </a:lnTo>
                  <a:lnTo>
                    <a:pt x="81" y="65"/>
                  </a:lnTo>
                  <a:lnTo>
                    <a:pt x="76" y="72"/>
                  </a:lnTo>
                  <a:lnTo>
                    <a:pt x="71" y="76"/>
                  </a:lnTo>
                  <a:lnTo>
                    <a:pt x="68" y="77"/>
                  </a:lnTo>
                  <a:lnTo>
                    <a:pt x="66" y="78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54" y="78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6" y="81"/>
                  </a:lnTo>
                  <a:lnTo>
                    <a:pt x="42" y="84"/>
                  </a:lnTo>
                  <a:lnTo>
                    <a:pt x="39" y="86"/>
                  </a:lnTo>
                  <a:lnTo>
                    <a:pt x="37" y="86"/>
                  </a:lnTo>
                  <a:lnTo>
                    <a:pt x="35" y="86"/>
                  </a:lnTo>
                  <a:lnTo>
                    <a:pt x="30" y="85"/>
                  </a:lnTo>
                  <a:lnTo>
                    <a:pt x="28" y="85"/>
                  </a:lnTo>
                  <a:lnTo>
                    <a:pt x="25" y="84"/>
                  </a:lnTo>
                  <a:lnTo>
                    <a:pt x="19" y="83"/>
                  </a:lnTo>
                  <a:lnTo>
                    <a:pt x="15" y="82"/>
                  </a:lnTo>
                  <a:lnTo>
                    <a:pt x="11" y="83"/>
                  </a:lnTo>
                  <a:lnTo>
                    <a:pt x="6" y="84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14" y="87"/>
                  </a:lnTo>
                  <a:lnTo>
                    <a:pt x="23" y="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>
              <a:off x="5646" y="4203"/>
              <a:ext cx="26" cy="25"/>
            </a:xfrm>
            <a:custGeom>
              <a:avLst/>
              <a:gdLst/>
              <a:ahLst/>
              <a:cxnLst>
                <a:cxn ang="0">
                  <a:pos x="12" y="25"/>
                </a:cxn>
                <a:cxn ang="0">
                  <a:pos x="10" y="25"/>
                </a:cxn>
                <a:cxn ang="0">
                  <a:pos x="7" y="24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1"/>
                </a:cxn>
                <a:cxn ang="0">
                  <a:pos x="22" y="4"/>
                </a:cxn>
                <a:cxn ang="0">
                  <a:pos x="24" y="6"/>
                </a:cxn>
                <a:cxn ang="0">
                  <a:pos x="25" y="8"/>
                </a:cxn>
                <a:cxn ang="0">
                  <a:pos x="25" y="10"/>
                </a:cxn>
                <a:cxn ang="0">
                  <a:pos x="26" y="13"/>
                </a:cxn>
                <a:cxn ang="0">
                  <a:pos x="25" y="16"/>
                </a:cxn>
                <a:cxn ang="0">
                  <a:pos x="24" y="18"/>
                </a:cxn>
                <a:cxn ang="0">
                  <a:pos x="22" y="22"/>
                </a:cxn>
                <a:cxn ang="0">
                  <a:pos x="20" y="23"/>
                </a:cxn>
                <a:cxn ang="0">
                  <a:pos x="17" y="24"/>
                </a:cxn>
                <a:cxn ang="0">
                  <a:pos x="15" y="25"/>
                </a:cxn>
                <a:cxn ang="0">
                  <a:pos x="12" y="25"/>
                </a:cxn>
              </a:cxnLst>
              <a:rect l="0" t="0" r="r" b="b"/>
              <a:pathLst>
                <a:path w="26" h="25">
                  <a:moveTo>
                    <a:pt x="12" y="25"/>
                  </a:moveTo>
                  <a:lnTo>
                    <a:pt x="10" y="25"/>
                  </a:lnTo>
                  <a:lnTo>
                    <a:pt x="7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5" y="16"/>
                  </a:lnTo>
                  <a:lnTo>
                    <a:pt x="24" y="18"/>
                  </a:lnTo>
                  <a:lnTo>
                    <a:pt x="22" y="22"/>
                  </a:lnTo>
                  <a:lnTo>
                    <a:pt x="20" y="23"/>
                  </a:lnTo>
                  <a:lnTo>
                    <a:pt x="17" y="24"/>
                  </a:lnTo>
                  <a:lnTo>
                    <a:pt x="15" y="25"/>
                  </a:lnTo>
                  <a:lnTo>
                    <a:pt x="12" y="25"/>
                  </a:lnTo>
                  <a:close/>
                </a:path>
              </a:pathLst>
            </a:custGeom>
            <a:solidFill>
              <a:srgbClr val="FF00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310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804863" y="1219200"/>
            <a:ext cx="7772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566863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Click to edit Master subtitle style</a:t>
            </a:r>
          </a:p>
        </p:txBody>
      </p:sp>
      <p:sp>
        <p:nvSpPr>
          <p:cNvPr id="13" name="Rectangle 36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280988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712F08E6-52F4-4D50-A657-D6904B931103}" type="datetime1">
              <a:rPr lang="en-US"/>
              <a:pPr>
                <a:defRPr/>
              </a:pPr>
              <a:t>2/14/2011</a:t>
            </a:fld>
            <a:endParaRPr lang="en-US"/>
          </a:p>
        </p:txBody>
      </p:sp>
      <p:sp>
        <p:nvSpPr>
          <p:cNvPr id="14" name="Rectangle 3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005138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715A0-3BB3-4304-B8CD-35E6A21A4A45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4825" y="76200"/>
            <a:ext cx="2289175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-12700" y="76200"/>
            <a:ext cx="6715125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DA897-32B2-47E1-9D65-622B2F4A51CA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700" y="76200"/>
            <a:ext cx="91567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990600"/>
            <a:ext cx="4267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990600"/>
            <a:ext cx="4267200" cy="4876800"/>
          </a:xfrm>
        </p:spPr>
        <p:txBody>
          <a:bodyPr/>
          <a:lstStyle/>
          <a:p>
            <a:pPr lvl="0"/>
            <a:endParaRPr lang="de-AT" noProof="0" smtClean="0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3ABDB-EB92-4C10-80E6-815BD3F9A947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5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11"/>
          <p:cNvGrpSpPr>
            <a:grpSpLocks/>
          </p:cNvGrpSpPr>
          <p:nvPr userDrawn="1"/>
        </p:nvGrpSpPr>
        <p:grpSpPr bwMode="auto">
          <a:xfrm>
            <a:off x="8691563" y="85725"/>
            <a:ext cx="336550" cy="6121400"/>
            <a:chOff x="5475" y="54"/>
            <a:chExt cx="212" cy="3856"/>
          </a:xfrm>
        </p:grpSpPr>
        <p:sp>
          <p:nvSpPr>
            <p:cNvPr id="14" name="Rectangle 12"/>
            <p:cNvSpPr>
              <a:spLocks noChangeArrowheads="1"/>
            </p:cNvSpPr>
            <p:nvPr userDrawn="1"/>
          </p:nvSpPr>
          <p:spPr bwMode="auto">
            <a:xfrm>
              <a:off x="5633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auto">
            <a:xfrm>
              <a:off x="5527" y="53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auto">
            <a:xfrm>
              <a:off x="5633" y="582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auto">
            <a:xfrm>
              <a:off x="5475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auto">
            <a:xfrm>
              <a:off x="5633" y="63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auto">
            <a:xfrm>
              <a:off x="5581" y="635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auto">
            <a:xfrm>
              <a:off x="5633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auto">
            <a:xfrm>
              <a:off x="5581" y="582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auto">
            <a:xfrm>
              <a:off x="5527" y="688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auto">
            <a:xfrm>
              <a:off x="5475" y="68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auto">
            <a:xfrm>
              <a:off x="5633" y="74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auto">
            <a:xfrm>
              <a:off x="5581" y="7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auto">
            <a:xfrm>
              <a:off x="5527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auto">
            <a:xfrm>
              <a:off x="5633" y="7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auto">
            <a:xfrm>
              <a:off x="5633" y="84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auto">
            <a:xfrm>
              <a:off x="5581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auto">
            <a:xfrm>
              <a:off x="5475" y="847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auto">
            <a:xfrm>
              <a:off x="5633" y="89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auto">
            <a:xfrm>
              <a:off x="5581" y="89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auto">
            <a:xfrm>
              <a:off x="5527" y="899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auto">
            <a:xfrm>
              <a:off x="5633" y="95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auto">
            <a:xfrm>
              <a:off x="5581" y="95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auto">
            <a:xfrm>
              <a:off x="5475" y="95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 userDrawn="1"/>
          </p:nvSpPr>
          <p:spPr bwMode="auto">
            <a:xfrm>
              <a:off x="5633" y="100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 userDrawn="1"/>
          </p:nvSpPr>
          <p:spPr bwMode="auto">
            <a:xfrm>
              <a:off x="5527" y="100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 userDrawn="1"/>
          </p:nvSpPr>
          <p:spPr bwMode="auto">
            <a:xfrm>
              <a:off x="5633" y="1057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0" name="Rectangle 38"/>
            <p:cNvSpPr>
              <a:spLocks noChangeArrowheads="1"/>
            </p:cNvSpPr>
            <p:nvPr userDrawn="1"/>
          </p:nvSpPr>
          <p:spPr bwMode="auto">
            <a:xfrm>
              <a:off x="5581" y="105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1" name="Rectangle 39"/>
            <p:cNvSpPr>
              <a:spLocks noChangeArrowheads="1"/>
            </p:cNvSpPr>
            <p:nvPr userDrawn="1"/>
          </p:nvSpPr>
          <p:spPr bwMode="auto">
            <a:xfrm>
              <a:off x="5475" y="1057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2" name="Rectangle 40"/>
            <p:cNvSpPr>
              <a:spLocks noChangeArrowheads="1"/>
            </p:cNvSpPr>
            <p:nvPr userDrawn="1"/>
          </p:nvSpPr>
          <p:spPr bwMode="auto">
            <a:xfrm>
              <a:off x="5633" y="111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3" name="Rectangle 41"/>
            <p:cNvSpPr>
              <a:spLocks noChangeArrowheads="1"/>
            </p:cNvSpPr>
            <p:nvPr userDrawn="1"/>
          </p:nvSpPr>
          <p:spPr bwMode="auto">
            <a:xfrm>
              <a:off x="5581" y="111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4" name="Rectangle 42"/>
            <p:cNvSpPr>
              <a:spLocks noChangeArrowheads="1"/>
            </p:cNvSpPr>
            <p:nvPr userDrawn="1"/>
          </p:nvSpPr>
          <p:spPr bwMode="auto">
            <a:xfrm>
              <a:off x="5633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5" name="Rectangle 43"/>
            <p:cNvSpPr>
              <a:spLocks noChangeArrowheads="1"/>
            </p:cNvSpPr>
            <p:nvPr userDrawn="1"/>
          </p:nvSpPr>
          <p:spPr bwMode="auto">
            <a:xfrm>
              <a:off x="5527" y="116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6" name="Rectangle 44"/>
            <p:cNvSpPr>
              <a:spLocks noChangeArrowheads="1"/>
            </p:cNvSpPr>
            <p:nvPr userDrawn="1"/>
          </p:nvSpPr>
          <p:spPr bwMode="auto">
            <a:xfrm>
              <a:off x="5633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7" name="Rectangle 45"/>
            <p:cNvSpPr>
              <a:spLocks noChangeArrowheads="1"/>
            </p:cNvSpPr>
            <p:nvPr userDrawn="1"/>
          </p:nvSpPr>
          <p:spPr bwMode="auto">
            <a:xfrm>
              <a:off x="5581" y="121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8" name="Rectangle 46"/>
            <p:cNvSpPr>
              <a:spLocks noChangeArrowheads="1"/>
            </p:cNvSpPr>
            <p:nvPr userDrawn="1"/>
          </p:nvSpPr>
          <p:spPr bwMode="auto">
            <a:xfrm>
              <a:off x="5527" y="1217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49" name="Rectangle 47"/>
            <p:cNvSpPr>
              <a:spLocks noChangeArrowheads="1"/>
            </p:cNvSpPr>
            <p:nvPr userDrawn="1"/>
          </p:nvSpPr>
          <p:spPr bwMode="auto">
            <a:xfrm>
              <a:off x="5633" y="126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0" name="Rectangle 48"/>
            <p:cNvSpPr>
              <a:spLocks noChangeArrowheads="1"/>
            </p:cNvSpPr>
            <p:nvPr userDrawn="1"/>
          </p:nvSpPr>
          <p:spPr bwMode="auto">
            <a:xfrm>
              <a:off x="5581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1" name="Rectangle 49"/>
            <p:cNvSpPr>
              <a:spLocks noChangeArrowheads="1"/>
            </p:cNvSpPr>
            <p:nvPr userDrawn="1"/>
          </p:nvSpPr>
          <p:spPr bwMode="auto">
            <a:xfrm>
              <a:off x="5475" y="126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2" name="Rectangle 50"/>
            <p:cNvSpPr>
              <a:spLocks noChangeArrowheads="1"/>
            </p:cNvSpPr>
            <p:nvPr userDrawn="1"/>
          </p:nvSpPr>
          <p:spPr bwMode="auto">
            <a:xfrm>
              <a:off x="5633" y="132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3" name="Rectangle 51"/>
            <p:cNvSpPr>
              <a:spLocks noChangeArrowheads="1"/>
            </p:cNvSpPr>
            <p:nvPr userDrawn="1"/>
          </p:nvSpPr>
          <p:spPr bwMode="auto">
            <a:xfrm>
              <a:off x="5527" y="132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4" name="Rectangle 52"/>
            <p:cNvSpPr>
              <a:spLocks noChangeArrowheads="1"/>
            </p:cNvSpPr>
            <p:nvPr userDrawn="1"/>
          </p:nvSpPr>
          <p:spPr bwMode="auto">
            <a:xfrm>
              <a:off x="5633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5" name="Rectangle 53"/>
            <p:cNvSpPr>
              <a:spLocks noChangeArrowheads="1"/>
            </p:cNvSpPr>
            <p:nvPr userDrawn="1"/>
          </p:nvSpPr>
          <p:spPr bwMode="auto">
            <a:xfrm>
              <a:off x="5581" y="137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 userDrawn="1"/>
          </p:nvSpPr>
          <p:spPr bwMode="auto">
            <a:xfrm>
              <a:off x="5527" y="137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 userDrawn="1"/>
          </p:nvSpPr>
          <p:spPr bwMode="auto">
            <a:xfrm>
              <a:off x="5633" y="142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 userDrawn="1"/>
          </p:nvSpPr>
          <p:spPr bwMode="auto">
            <a:xfrm>
              <a:off x="5581" y="142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 userDrawn="1"/>
          </p:nvSpPr>
          <p:spPr bwMode="auto">
            <a:xfrm>
              <a:off x="5633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 userDrawn="1"/>
          </p:nvSpPr>
          <p:spPr bwMode="auto">
            <a:xfrm>
              <a:off x="5581" y="148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 userDrawn="1"/>
          </p:nvSpPr>
          <p:spPr bwMode="auto">
            <a:xfrm>
              <a:off x="5527" y="148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 userDrawn="1"/>
          </p:nvSpPr>
          <p:spPr bwMode="auto">
            <a:xfrm>
              <a:off x="5633" y="1533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 userDrawn="1"/>
          </p:nvSpPr>
          <p:spPr bwMode="auto">
            <a:xfrm>
              <a:off x="5475" y="1533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 userDrawn="1"/>
          </p:nvSpPr>
          <p:spPr bwMode="auto">
            <a:xfrm>
              <a:off x="5633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5" name="Rectangle 63"/>
            <p:cNvSpPr>
              <a:spLocks noChangeArrowheads="1"/>
            </p:cNvSpPr>
            <p:nvPr userDrawn="1"/>
          </p:nvSpPr>
          <p:spPr bwMode="auto">
            <a:xfrm>
              <a:off x="5581" y="1586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6" name="Rectangle 64"/>
            <p:cNvSpPr>
              <a:spLocks noChangeArrowheads="1"/>
            </p:cNvSpPr>
            <p:nvPr userDrawn="1"/>
          </p:nvSpPr>
          <p:spPr bwMode="auto">
            <a:xfrm>
              <a:off x="5527" y="1586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7" name="Rectangle 65"/>
            <p:cNvSpPr>
              <a:spLocks noChangeArrowheads="1"/>
            </p:cNvSpPr>
            <p:nvPr userDrawn="1"/>
          </p:nvSpPr>
          <p:spPr bwMode="auto">
            <a:xfrm>
              <a:off x="5633" y="163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8" name="Rectangle 66"/>
            <p:cNvSpPr>
              <a:spLocks noChangeArrowheads="1"/>
            </p:cNvSpPr>
            <p:nvPr userDrawn="1"/>
          </p:nvSpPr>
          <p:spPr bwMode="auto">
            <a:xfrm>
              <a:off x="5633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69" name="Rectangle 67"/>
            <p:cNvSpPr>
              <a:spLocks noChangeArrowheads="1"/>
            </p:cNvSpPr>
            <p:nvPr userDrawn="1"/>
          </p:nvSpPr>
          <p:spPr bwMode="auto">
            <a:xfrm>
              <a:off x="5581" y="1692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0" name="Rectangle 68"/>
            <p:cNvSpPr>
              <a:spLocks noChangeArrowheads="1"/>
            </p:cNvSpPr>
            <p:nvPr userDrawn="1"/>
          </p:nvSpPr>
          <p:spPr bwMode="auto">
            <a:xfrm>
              <a:off x="5527" y="169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1" name="Rectangle 69"/>
            <p:cNvSpPr>
              <a:spLocks noChangeArrowheads="1"/>
            </p:cNvSpPr>
            <p:nvPr userDrawn="1"/>
          </p:nvSpPr>
          <p:spPr bwMode="auto">
            <a:xfrm>
              <a:off x="5633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2" name="Rectangle 70"/>
            <p:cNvSpPr>
              <a:spLocks noChangeArrowheads="1"/>
            </p:cNvSpPr>
            <p:nvPr userDrawn="1"/>
          </p:nvSpPr>
          <p:spPr bwMode="auto">
            <a:xfrm>
              <a:off x="5581" y="1744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3" name="Rectangle 71"/>
            <p:cNvSpPr>
              <a:spLocks noChangeArrowheads="1"/>
            </p:cNvSpPr>
            <p:nvPr userDrawn="1"/>
          </p:nvSpPr>
          <p:spPr bwMode="auto">
            <a:xfrm>
              <a:off x="5527" y="174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4" name="Rectangle 72"/>
            <p:cNvSpPr>
              <a:spLocks noChangeArrowheads="1"/>
            </p:cNvSpPr>
            <p:nvPr userDrawn="1"/>
          </p:nvSpPr>
          <p:spPr bwMode="auto">
            <a:xfrm>
              <a:off x="5633" y="179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5" name="Rectangle 73"/>
            <p:cNvSpPr>
              <a:spLocks noChangeArrowheads="1"/>
            </p:cNvSpPr>
            <p:nvPr userDrawn="1"/>
          </p:nvSpPr>
          <p:spPr bwMode="auto">
            <a:xfrm>
              <a:off x="5527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6" name="Rectangle 74"/>
            <p:cNvSpPr>
              <a:spLocks noChangeArrowheads="1"/>
            </p:cNvSpPr>
            <p:nvPr userDrawn="1"/>
          </p:nvSpPr>
          <p:spPr bwMode="auto">
            <a:xfrm>
              <a:off x="5475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7" name="Rectangle 75"/>
            <p:cNvSpPr>
              <a:spLocks noChangeArrowheads="1"/>
            </p:cNvSpPr>
            <p:nvPr userDrawn="1"/>
          </p:nvSpPr>
          <p:spPr bwMode="auto">
            <a:xfrm>
              <a:off x="5633" y="185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8" name="Rectangle 76"/>
            <p:cNvSpPr>
              <a:spLocks noChangeArrowheads="1"/>
            </p:cNvSpPr>
            <p:nvPr userDrawn="1"/>
          </p:nvSpPr>
          <p:spPr bwMode="auto">
            <a:xfrm>
              <a:off x="5633" y="190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79" name="Rectangle 77"/>
            <p:cNvSpPr>
              <a:spLocks noChangeArrowheads="1"/>
            </p:cNvSpPr>
            <p:nvPr userDrawn="1"/>
          </p:nvSpPr>
          <p:spPr bwMode="auto">
            <a:xfrm>
              <a:off x="5581" y="190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0" name="Rectangle 78"/>
            <p:cNvSpPr>
              <a:spLocks noChangeArrowheads="1"/>
            </p:cNvSpPr>
            <p:nvPr userDrawn="1"/>
          </p:nvSpPr>
          <p:spPr bwMode="auto">
            <a:xfrm>
              <a:off x="5633" y="243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1" name="Rectangle 79"/>
            <p:cNvSpPr>
              <a:spLocks noChangeArrowheads="1"/>
            </p:cNvSpPr>
            <p:nvPr userDrawn="1"/>
          </p:nvSpPr>
          <p:spPr bwMode="auto">
            <a:xfrm>
              <a:off x="5581" y="243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2" name="Rectangle 80"/>
            <p:cNvSpPr>
              <a:spLocks noChangeArrowheads="1"/>
            </p:cNvSpPr>
            <p:nvPr userDrawn="1"/>
          </p:nvSpPr>
          <p:spPr bwMode="auto">
            <a:xfrm>
              <a:off x="5527" y="243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3" name="Rectangle 81"/>
            <p:cNvSpPr>
              <a:spLocks noChangeArrowheads="1"/>
            </p:cNvSpPr>
            <p:nvPr userDrawn="1"/>
          </p:nvSpPr>
          <p:spPr bwMode="auto">
            <a:xfrm>
              <a:off x="5633" y="248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4" name="Rectangle 82"/>
            <p:cNvSpPr>
              <a:spLocks noChangeArrowheads="1"/>
            </p:cNvSpPr>
            <p:nvPr userDrawn="1"/>
          </p:nvSpPr>
          <p:spPr bwMode="auto">
            <a:xfrm>
              <a:off x="5581" y="248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5" name="Rectangle 83"/>
            <p:cNvSpPr>
              <a:spLocks noChangeArrowheads="1"/>
            </p:cNvSpPr>
            <p:nvPr userDrawn="1"/>
          </p:nvSpPr>
          <p:spPr bwMode="auto">
            <a:xfrm>
              <a:off x="5633" y="2538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6" name="Rectangle 84"/>
            <p:cNvSpPr>
              <a:spLocks noChangeArrowheads="1"/>
            </p:cNvSpPr>
            <p:nvPr userDrawn="1"/>
          </p:nvSpPr>
          <p:spPr bwMode="auto">
            <a:xfrm>
              <a:off x="5527" y="253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7" name="Rectangle 85"/>
            <p:cNvSpPr>
              <a:spLocks noChangeArrowheads="1"/>
            </p:cNvSpPr>
            <p:nvPr userDrawn="1"/>
          </p:nvSpPr>
          <p:spPr bwMode="auto">
            <a:xfrm>
              <a:off x="5633" y="2590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8" name="Rectangle 86"/>
            <p:cNvSpPr>
              <a:spLocks noChangeArrowheads="1"/>
            </p:cNvSpPr>
            <p:nvPr userDrawn="1"/>
          </p:nvSpPr>
          <p:spPr bwMode="auto">
            <a:xfrm>
              <a:off x="5581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89" name="Rectangle 87"/>
            <p:cNvSpPr>
              <a:spLocks noChangeArrowheads="1"/>
            </p:cNvSpPr>
            <p:nvPr userDrawn="1"/>
          </p:nvSpPr>
          <p:spPr bwMode="auto">
            <a:xfrm>
              <a:off x="5475" y="2590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0" name="Rectangle 88"/>
            <p:cNvSpPr>
              <a:spLocks noChangeArrowheads="1"/>
            </p:cNvSpPr>
            <p:nvPr userDrawn="1"/>
          </p:nvSpPr>
          <p:spPr bwMode="auto">
            <a:xfrm>
              <a:off x="5633" y="264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1" name="Rectangle 89"/>
            <p:cNvSpPr>
              <a:spLocks noChangeArrowheads="1"/>
            </p:cNvSpPr>
            <p:nvPr userDrawn="1"/>
          </p:nvSpPr>
          <p:spPr bwMode="auto">
            <a:xfrm>
              <a:off x="5581" y="264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2" name="Rectangle 90"/>
            <p:cNvSpPr>
              <a:spLocks noChangeArrowheads="1"/>
            </p:cNvSpPr>
            <p:nvPr userDrawn="1"/>
          </p:nvSpPr>
          <p:spPr bwMode="auto">
            <a:xfrm>
              <a:off x="5527" y="2643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3" name="Rectangle 91"/>
            <p:cNvSpPr>
              <a:spLocks noChangeArrowheads="1"/>
            </p:cNvSpPr>
            <p:nvPr userDrawn="1"/>
          </p:nvSpPr>
          <p:spPr bwMode="auto">
            <a:xfrm>
              <a:off x="5633" y="2695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4" name="Rectangle 92"/>
            <p:cNvSpPr>
              <a:spLocks noChangeArrowheads="1"/>
            </p:cNvSpPr>
            <p:nvPr userDrawn="1"/>
          </p:nvSpPr>
          <p:spPr bwMode="auto">
            <a:xfrm>
              <a:off x="5581" y="2695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5" name="Rectangle 93"/>
            <p:cNvSpPr>
              <a:spLocks noChangeArrowheads="1"/>
            </p:cNvSpPr>
            <p:nvPr userDrawn="1"/>
          </p:nvSpPr>
          <p:spPr bwMode="auto">
            <a:xfrm>
              <a:off x="5633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6" name="Rectangle 94"/>
            <p:cNvSpPr>
              <a:spLocks noChangeArrowheads="1"/>
            </p:cNvSpPr>
            <p:nvPr userDrawn="1"/>
          </p:nvSpPr>
          <p:spPr bwMode="auto">
            <a:xfrm>
              <a:off x="5581" y="2748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7" name="Rectangle 95"/>
            <p:cNvSpPr>
              <a:spLocks noChangeArrowheads="1"/>
            </p:cNvSpPr>
            <p:nvPr userDrawn="1"/>
          </p:nvSpPr>
          <p:spPr bwMode="auto">
            <a:xfrm>
              <a:off x="5527" y="2748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8" name="Rectangle 96"/>
            <p:cNvSpPr>
              <a:spLocks noChangeArrowheads="1"/>
            </p:cNvSpPr>
            <p:nvPr userDrawn="1"/>
          </p:nvSpPr>
          <p:spPr bwMode="auto">
            <a:xfrm>
              <a:off x="5633" y="2801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99" name="Rectangle 97"/>
            <p:cNvSpPr>
              <a:spLocks noChangeArrowheads="1"/>
            </p:cNvSpPr>
            <p:nvPr userDrawn="1"/>
          </p:nvSpPr>
          <p:spPr bwMode="auto">
            <a:xfrm>
              <a:off x="5581" y="280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0" name="Rectangle 98"/>
            <p:cNvSpPr>
              <a:spLocks noChangeArrowheads="1"/>
            </p:cNvSpPr>
            <p:nvPr userDrawn="1"/>
          </p:nvSpPr>
          <p:spPr bwMode="auto">
            <a:xfrm>
              <a:off x="5475" y="2801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1" name="Rectangle 99"/>
            <p:cNvSpPr>
              <a:spLocks noChangeArrowheads="1"/>
            </p:cNvSpPr>
            <p:nvPr userDrawn="1"/>
          </p:nvSpPr>
          <p:spPr bwMode="auto">
            <a:xfrm>
              <a:off x="5633" y="285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2" name="Rectangle 100"/>
            <p:cNvSpPr>
              <a:spLocks noChangeArrowheads="1"/>
            </p:cNvSpPr>
            <p:nvPr userDrawn="1"/>
          </p:nvSpPr>
          <p:spPr bwMode="auto">
            <a:xfrm>
              <a:off x="5527" y="285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3" name="Rectangle 101"/>
            <p:cNvSpPr>
              <a:spLocks noChangeArrowheads="1"/>
            </p:cNvSpPr>
            <p:nvPr userDrawn="1"/>
          </p:nvSpPr>
          <p:spPr bwMode="auto">
            <a:xfrm>
              <a:off x="5633" y="290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4" name="Rectangle 102"/>
            <p:cNvSpPr>
              <a:spLocks noChangeArrowheads="1"/>
            </p:cNvSpPr>
            <p:nvPr userDrawn="1"/>
          </p:nvSpPr>
          <p:spPr bwMode="auto">
            <a:xfrm>
              <a:off x="5581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5" name="Rectangle 103"/>
            <p:cNvSpPr>
              <a:spLocks noChangeArrowheads="1"/>
            </p:cNvSpPr>
            <p:nvPr userDrawn="1"/>
          </p:nvSpPr>
          <p:spPr bwMode="auto">
            <a:xfrm>
              <a:off x="5475" y="290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6" name="Rectangle 104"/>
            <p:cNvSpPr>
              <a:spLocks noChangeArrowheads="1"/>
            </p:cNvSpPr>
            <p:nvPr userDrawn="1"/>
          </p:nvSpPr>
          <p:spPr bwMode="auto">
            <a:xfrm>
              <a:off x="5633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7" name="Rectangle 105"/>
            <p:cNvSpPr>
              <a:spLocks noChangeArrowheads="1"/>
            </p:cNvSpPr>
            <p:nvPr userDrawn="1"/>
          </p:nvSpPr>
          <p:spPr bwMode="auto">
            <a:xfrm>
              <a:off x="5581" y="2959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8" name="Rectangle 106"/>
            <p:cNvSpPr>
              <a:spLocks noChangeArrowheads="1"/>
            </p:cNvSpPr>
            <p:nvPr userDrawn="1"/>
          </p:nvSpPr>
          <p:spPr bwMode="auto">
            <a:xfrm>
              <a:off x="5527" y="295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9" name="Rectangle 107"/>
            <p:cNvSpPr>
              <a:spLocks noChangeArrowheads="1"/>
            </p:cNvSpPr>
            <p:nvPr userDrawn="1"/>
          </p:nvSpPr>
          <p:spPr bwMode="auto">
            <a:xfrm>
              <a:off x="5633" y="301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0" name="Rectangle 108"/>
            <p:cNvSpPr>
              <a:spLocks noChangeArrowheads="1"/>
            </p:cNvSpPr>
            <p:nvPr userDrawn="1"/>
          </p:nvSpPr>
          <p:spPr bwMode="auto">
            <a:xfrm>
              <a:off x="5475" y="3013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1" name="Rectangle 109"/>
            <p:cNvSpPr>
              <a:spLocks noChangeArrowheads="1"/>
            </p:cNvSpPr>
            <p:nvPr userDrawn="1"/>
          </p:nvSpPr>
          <p:spPr bwMode="auto">
            <a:xfrm>
              <a:off x="5633" y="3065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2" name="Rectangle 110"/>
            <p:cNvSpPr>
              <a:spLocks noChangeArrowheads="1"/>
            </p:cNvSpPr>
            <p:nvPr userDrawn="1"/>
          </p:nvSpPr>
          <p:spPr bwMode="auto">
            <a:xfrm>
              <a:off x="5581" y="3065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3" name="Rectangle 111"/>
            <p:cNvSpPr>
              <a:spLocks noChangeArrowheads="1"/>
            </p:cNvSpPr>
            <p:nvPr userDrawn="1"/>
          </p:nvSpPr>
          <p:spPr bwMode="auto">
            <a:xfrm>
              <a:off x="5527" y="3065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4" name="Rectangle 112"/>
            <p:cNvSpPr>
              <a:spLocks noChangeArrowheads="1"/>
            </p:cNvSpPr>
            <p:nvPr userDrawn="1"/>
          </p:nvSpPr>
          <p:spPr bwMode="auto">
            <a:xfrm>
              <a:off x="5633" y="3117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5" name="Rectangle 113"/>
            <p:cNvSpPr>
              <a:spLocks noChangeArrowheads="1"/>
            </p:cNvSpPr>
            <p:nvPr userDrawn="1"/>
          </p:nvSpPr>
          <p:spPr bwMode="auto">
            <a:xfrm>
              <a:off x="5581" y="3117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6" name="Rectangle 114"/>
            <p:cNvSpPr>
              <a:spLocks noChangeArrowheads="1"/>
            </p:cNvSpPr>
            <p:nvPr userDrawn="1"/>
          </p:nvSpPr>
          <p:spPr bwMode="auto">
            <a:xfrm>
              <a:off x="5633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7" name="Rectangle 115"/>
            <p:cNvSpPr>
              <a:spLocks noChangeArrowheads="1"/>
            </p:cNvSpPr>
            <p:nvPr userDrawn="1"/>
          </p:nvSpPr>
          <p:spPr bwMode="auto">
            <a:xfrm>
              <a:off x="5527" y="317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8" name="Rectangle 116"/>
            <p:cNvSpPr>
              <a:spLocks noChangeArrowheads="1"/>
            </p:cNvSpPr>
            <p:nvPr userDrawn="1"/>
          </p:nvSpPr>
          <p:spPr bwMode="auto">
            <a:xfrm>
              <a:off x="5633" y="322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19" name="Rectangle 117"/>
            <p:cNvSpPr>
              <a:spLocks noChangeArrowheads="1"/>
            </p:cNvSpPr>
            <p:nvPr userDrawn="1"/>
          </p:nvSpPr>
          <p:spPr bwMode="auto">
            <a:xfrm>
              <a:off x="5581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0" name="Rectangle 118"/>
            <p:cNvSpPr>
              <a:spLocks noChangeArrowheads="1"/>
            </p:cNvSpPr>
            <p:nvPr userDrawn="1"/>
          </p:nvSpPr>
          <p:spPr bwMode="auto">
            <a:xfrm>
              <a:off x="5475" y="3223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1" name="Rectangle 119"/>
            <p:cNvSpPr>
              <a:spLocks noChangeArrowheads="1"/>
            </p:cNvSpPr>
            <p:nvPr userDrawn="1"/>
          </p:nvSpPr>
          <p:spPr bwMode="auto">
            <a:xfrm>
              <a:off x="5633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2" name="Rectangle 120"/>
            <p:cNvSpPr>
              <a:spLocks noChangeArrowheads="1"/>
            </p:cNvSpPr>
            <p:nvPr userDrawn="1"/>
          </p:nvSpPr>
          <p:spPr bwMode="auto">
            <a:xfrm>
              <a:off x="5581" y="327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3" name="Rectangle 121"/>
            <p:cNvSpPr>
              <a:spLocks noChangeArrowheads="1"/>
            </p:cNvSpPr>
            <p:nvPr userDrawn="1"/>
          </p:nvSpPr>
          <p:spPr bwMode="auto">
            <a:xfrm>
              <a:off x="5527" y="327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4" name="Rectangle 122"/>
            <p:cNvSpPr>
              <a:spLocks noChangeArrowheads="1"/>
            </p:cNvSpPr>
            <p:nvPr userDrawn="1"/>
          </p:nvSpPr>
          <p:spPr bwMode="auto">
            <a:xfrm>
              <a:off x="5633" y="3329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5" name="Rectangle 123"/>
            <p:cNvSpPr>
              <a:spLocks noChangeArrowheads="1"/>
            </p:cNvSpPr>
            <p:nvPr userDrawn="1"/>
          </p:nvSpPr>
          <p:spPr bwMode="auto">
            <a:xfrm>
              <a:off x="5581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6" name="Rectangle 124"/>
            <p:cNvSpPr>
              <a:spLocks noChangeArrowheads="1"/>
            </p:cNvSpPr>
            <p:nvPr userDrawn="1"/>
          </p:nvSpPr>
          <p:spPr bwMode="auto">
            <a:xfrm>
              <a:off x="5475" y="3329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7" name="Rectangle 125"/>
            <p:cNvSpPr>
              <a:spLocks noChangeArrowheads="1"/>
            </p:cNvSpPr>
            <p:nvPr userDrawn="1"/>
          </p:nvSpPr>
          <p:spPr bwMode="auto">
            <a:xfrm>
              <a:off x="5633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8" name="Rectangle 126"/>
            <p:cNvSpPr>
              <a:spLocks noChangeArrowheads="1"/>
            </p:cNvSpPr>
            <p:nvPr userDrawn="1"/>
          </p:nvSpPr>
          <p:spPr bwMode="auto">
            <a:xfrm>
              <a:off x="5581" y="3383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29" name="Rectangle 127"/>
            <p:cNvSpPr>
              <a:spLocks noChangeArrowheads="1"/>
            </p:cNvSpPr>
            <p:nvPr userDrawn="1"/>
          </p:nvSpPr>
          <p:spPr bwMode="auto">
            <a:xfrm>
              <a:off x="5527" y="3383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30" name="Rectangle 128"/>
            <p:cNvSpPr>
              <a:spLocks noChangeArrowheads="1"/>
            </p:cNvSpPr>
            <p:nvPr userDrawn="1"/>
          </p:nvSpPr>
          <p:spPr bwMode="auto">
            <a:xfrm>
              <a:off x="5633" y="3435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31" name="Rectangle 129"/>
            <p:cNvSpPr>
              <a:spLocks noChangeArrowheads="1"/>
            </p:cNvSpPr>
            <p:nvPr userDrawn="1"/>
          </p:nvSpPr>
          <p:spPr bwMode="auto">
            <a:xfrm>
              <a:off x="5633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32" name="Rectangle 130"/>
            <p:cNvSpPr>
              <a:spLocks noChangeArrowheads="1"/>
            </p:cNvSpPr>
            <p:nvPr userDrawn="1"/>
          </p:nvSpPr>
          <p:spPr bwMode="auto">
            <a:xfrm>
              <a:off x="5581" y="3489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33" name="Rectangle 131"/>
            <p:cNvSpPr>
              <a:spLocks noChangeArrowheads="1"/>
            </p:cNvSpPr>
            <p:nvPr userDrawn="1"/>
          </p:nvSpPr>
          <p:spPr bwMode="auto">
            <a:xfrm>
              <a:off x="5527" y="3489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34" name="Rectangle 132"/>
            <p:cNvSpPr>
              <a:spLocks noChangeArrowheads="1"/>
            </p:cNvSpPr>
            <p:nvPr userDrawn="1"/>
          </p:nvSpPr>
          <p:spPr bwMode="auto">
            <a:xfrm>
              <a:off x="5633" y="3541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35" name="Rectangle 133"/>
            <p:cNvSpPr>
              <a:spLocks noChangeArrowheads="1"/>
            </p:cNvSpPr>
            <p:nvPr userDrawn="1"/>
          </p:nvSpPr>
          <p:spPr bwMode="auto">
            <a:xfrm>
              <a:off x="5581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36" name="Rectangle 134"/>
            <p:cNvSpPr>
              <a:spLocks noChangeArrowheads="1"/>
            </p:cNvSpPr>
            <p:nvPr userDrawn="1"/>
          </p:nvSpPr>
          <p:spPr bwMode="auto">
            <a:xfrm>
              <a:off x="5475" y="3541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37" name="Rectangle 135"/>
            <p:cNvSpPr>
              <a:spLocks noChangeArrowheads="1"/>
            </p:cNvSpPr>
            <p:nvPr userDrawn="1"/>
          </p:nvSpPr>
          <p:spPr bwMode="auto">
            <a:xfrm>
              <a:off x="5633" y="3593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38" name="Rectangle 136"/>
            <p:cNvSpPr>
              <a:spLocks noChangeArrowheads="1"/>
            </p:cNvSpPr>
            <p:nvPr userDrawn="1"/>
          </p:nvSpPr>
          <p:spPr bwMode="auto">
            <a:xfrm>
              <a:off x="5527" y="3593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39" name="Rectangle 137"/>
            <p:cNvSpPr>
              <a:spLocks noChangeArrowheads="1"/>
            </p:cNvSpPr>
            <p:nvPr userDrawn="1"/>
          </p:nvSpPr>
          <p:spPr bwMode="auto">
            <a:xfrm>
              <a:off x="5633" y="3647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40" name="Rectangle 138"/>
            <p:cNvSpPr>
              <a:spLocks noChangeArrowheads="1"/>
            </p:cNvSpPr>
            <p:nvPr userDrawn="1"/>
          </p:nvSpPr>
          <p:spPr bwMode="auto">
            <a:xfrm>
              <a:off x="5581" y="3647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41" name="Rectangle 139"/>
            <p:cNvSpPr>
              <a:spLocks noChangeArrowheads="1"/>
            </p:cNvSpPr>
            <p:nvPr userDrawn="1"/>
          </p:nvSpPr>
          <p:spPr bwMode="auto">
            <a:xfrm>
              <a:off x="5475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42" name="Rectangle 140"/>
            <p:cNvSpPr>
              <a:spLocks noChangeArrowheads="1"/>
            </p:cNvSpPr>
            <p:nvPr userDrawn="1"/>
          </p:nvSpPr>
          <p:spPr bwMode="auto">
            <a:xfrm>
              <a:off x="5633" y="3699"/>
              <a:ext cx="54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43" name="Rectangle 141"/>
            <p:cNvSpPr>
              <a:spLocks noChangeArrowheads="1"/>
            </p:cNvSpPr>
            <p:nvPr userDrawn="1"/>
          </p:nvSpPr>
          <p:spPr bwMode="auto">
            <a:xfrm>
              <a:off x="5581" y="3699"/>
              <a:ext cx="52" cy="53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44" name="Rectangle 142"/>
            <p:cNvSpPr>
              <a:spLocks noChangeArrowheads="1"/>
            </p:cNvSpPr>
            <p:nvPr userDrawn="1"/>
          </p:nvSpPr>
          <p:spPr bwMode="auto">
            <a:xfrm>
              <a:off x="5633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45" name="Rectangle 143"/>
            <p:cNvSpPr>
              <a:spLocks noChangeArrowheads="1"/>
            </p:cNvSpPr>
            <p:nvPr userDrawn="1"/>
          </p:nvSpPr>
          <p:spPr bwMode="auto">
            <a:xfrm>
              <a:off x="5527" y="375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46" name="Rectangle 144"/>
            <p:cNvSpPr>
              <a:spLocks noChangeArrowheads="1"/>
            </p:cNvSpPr>
            <p:nvPr userDrawn="1"/>
          </p:nvSpPr>
          <p:spPr bwMode="auto">
            <a:xfrm>
              <a:off x="5633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47" name="Rectangle 145"/>
            <p:cNvSpPr>
              <a:spLocks noChangeArrowheads="1"/>
            </p:cNvSpPr>
            <p:nvPr userDrawn="1"/>
          </p:nvSpPr>
          <p:spPr bwMode="auto">
            <a:xfrm>
              <a:off x="5581" y="3804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48" name="Rectangle 146"/>
            <p:cNvSpPr>
              <a:spLocks noChangeArrowheads="1"/>
            </p:cNvSpPr>
            <p:nvPr userDrawn="1"/>
          </p:nvSpPr>
          <p:spPr bwMode="auto">
            <a:xfrm>
              <a:off x="5527" y="3804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49" name="Rectangle 147"/>
            <p:cNvSpPr>
              <a:spLocks noChangeArrowheads="1"/>
            </p:cNvSpPr>
            <p:nvPr userDrawn="1"/>
          </p:nvSpPr>
          <p:spPr bwMode="auto">
            <a:xfrm>
              <a:off x="5633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0" name="Rectangle 148"/>
            <p:cNvSpPr>
              <a:spLocks noChangeArrowheads="1"/>
            </p:cNvSpPr>
            <p:nvPr userDrawn="1"/>
          </p:nvSpPr>
          <p:spPr bwMode="auto">
            <a:xfrm>
              <a:off x="5581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1" name="Rectangle 149"/>
            <p:cNvSpPr>
              <a:spLocks noChangeArrowheads="1"/>
            </p:cNvSpPr>
            <p:nvPr userDrawn="1"/>
          </p:nvSpPr>
          <p:spPr bwMode="auto">
            <a:xfrm>
              <a:off x="5527" y="385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2" name="Rectangle 150"/>
            <p:cNvSpPr>
              <a:spLocks noChangeArrowheads="1"/>
            </p:cNvSpPr>
            <p:nvPr userDrawn="1"/>
          </p:nvSpPr>
          <p:spPr bwMode="auto">
            <a:xfrm>
              <a:off x="5475" y="3858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3" name="Rectangle 151"/>
            <p:cNvSpPr>
              <a:spLocks noChangeArrowheads="1"/>
            </p:cNvSpPr>
            <p:nvPr userDrawn="1"/>
          </p:nvSpPr>
          <p:spPr bwMode="auto">
            <a:xfrm>
              <a:off x="5633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4" name="Rectangle 152"/>
            <p:cNvSpPr>
              <a:spLocks noChangeArrowheads="1"/>
            </p:cNvSpPr>
            <p:nvPr userDrawn="1"/>
          </p:nvSpPr>
          <p:spPr bwMode="auto">
            <a:xfrm>
              <a:off x="5581" y="1956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5" name="Rectangle 153"/>
            <p:cNvSpPr>
              <a:spLocks noChangeArrowheads="1"/>
            </p:cNvSpPr>
            <p:nvPr userDrawn="1"/>
          </p:nvSpPr>
          <p:spPr bwMode="auto">
            <a:xfrm>
              <a:off x="5527" y="195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6" name="Rectangle 154"/>
            <p:cNvSpPr>
              <a:spLocks noChangeArrowheads="1"/>
            </p:cNvSpPr>
            <p:nvPr userDrawn="1"/>
          </p:nvSpPr>
          <p:spPr bwMode="auto">
            <a:xfrm>
              <a:off x="5633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7" name="Rectangle 155"/>
            <p:cNvSpPr>
              <a:spLocks noChangeArrowheads="1"/>
            </p:cNvSpPr>
            <p:nvPr userDrawn="1"/>
          </p:nvSpPr>
          <p:spPr bwMode="auto">
            <a:xfrm>
              <a:off x="5527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8" name="Rectangle 156"/>
            <p:cNvSpPr>
              <a:spLocks noChangeArrowheads="1"/>
            </p:cNvSpPr>
            <p:nvPr userDrawn="1"/>
          </p:nvSpPr>
          <p:spPr bwMode="auto">
            <a:xfrm>
              <a:off x="5527" y="200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59" name="Rectangle 157"/>
            <p:cNvSpPr>
              <a:spLocks noChangeArrowheads="1"/>
            </p:cNvSpPr>
            <p:nvPr userDrawn="1"/>
          </p:nvSpPr>
          <p:spPr bwMode="auto">
            <a:xfrm>
              <a:off x="5633" y="2062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0" name="Rectangle 158"/>
            <p:cNvSpPr>
              <a:spLocks noChangeArrowheads="1"/>
            </p:cNvSpPr>
            <p:nvPr userDrawn="1"/>
          </p:nvSpPr>
          <p:spPr bwMode="auto">
            <a:xfrm>
              <a:off x="5581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1" name="Rectangle 159"/>
            <p:cNvSpPr>
              <a:spLocks noChangeArrowheads="1"/>
            </p:cNvSpPr>
            <p:nvPr userDrawn="1"/>
          </p:nvSpPr>
          <p:spPr bwMode="auto">
            <a:xfrm>
              <a:off x="5475" y="206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2" name="Rectangle 160"/>
            <p:cNvSpPr>
              <a:spLocks noChangeArrowheads="1"/>
            </p:cNvSpPr>
            <p:nvPr userDrawn="1"/>
          </p:nvSpPr>
          <p:spPr bwMode="auto">
            <a:xfrm>
              <a:off x="5633" y="2114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3" name="Rectangle 161"/>
            <p:cNvSpPr>
              <a:spLocks noChangeArrowheads="1"/>
            </p:cNvSpPr>
            <p:nvPr userDrawn="1"/>
          </p:nvSpPr>
          <p:spPr bwMode="auto">
            <a:xfrm>
              <a:off x="5633" y="2168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4" name="Rectangle 162"/>
            <p:cNvSpPr>
              <a:spLocks noChangeArrowheads="1"/>
            </p:cNvSpPr>
            <p:nvPr userDrawn="1"/>
          </p:nvSpPr>
          <p:spPr bwMode="auto">
            <a:xfrm>
              <a:off x="5581" y="216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5" name="Rectangle 163"/>
            <p:cNvSpPr>
              <a:spLocks noChangeArrowheads="1"/>
            </p:cNvSpPr>
            <p:nvPr userDrawn="1"/>
          </p:nvSpPr>
          <p:spPr bwMode="auto">
            <a:xfrm>
              <a:off x="5633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6" name="Rectangle 164"/>
            <p:cNvSpPr>
              <a:spLocks noChangeArrowheads="1"/>
            </p:cNvSpPr>
            <p:nvPr userDrawn="1"/>
          </p:nvSpPr>
          <p:spPr bwMode="auto">
            <a:xfrm>
              <a:off x="5581" y="2220"/>
              <a:ext cx="52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7" name="Rectangle 165"/>
            <p:cNvSpPr>
              <a:spLocks noChangeArrowheads="1"/>
            </p:cNvSpPr>
            <p:nvPr userDrawn="1"/>
          </p:nvSpPr>
          <p:spPr bwMode="auto">
            <a:xfrm>
              <a:off x="5527" y="222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8" name="Rectangle 166"/>
            <p:cNvSpPr>
              <a:spLocks noChangeArrowheads="1"/>
            </p:cNvSpPr>
            <p:nvPr userDrawn="1"/>
          </p:nvSpPr>
          <p:spPr bwMode="auto">
            <a:xfrm>
              <a:off x="5633" y="2272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69" name="Rectangle 167"/>
            <p:cNvSpPr>
              <a:spLocks noChangeArrowheads="1"/>
            </p:cNvSpPr>
            <p:nvPr userDrawn="1"/>
          </p:nvSpPr>
          <p:spPr bwMode="auto">
            <a:xfrm>
              <a:off x="5633" y="232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0" name="Rectangle 168"/>
            <p:cNvSpPr>
              <a:spLocks noChangeArrowheads="1"/>
            </p:cNvSpPr>
            <p:nvPr userDrawn="1"/>
          </p:nvSpPr>
          <p:spPr bwMode="auto">
            <a:xfrm>
              <a:off x="5581" y="227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1" name="Rectangle 169"/>
            <p:cNvSpPr>
              <a:spLocks noChangeArrowheads="1"/>
            </p:cNvSpPr>
            <p:nvPr userDrawn="1"/>
          </p:nvSpPr>
          <p:spPr bwMode="auto">
            <a:xfrm>
              <a:off x="5527" y="2326"/>
              <a:ext cx="54" cy="52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2" name="Rectangle 170"/>
            <p:cNvSpPr>
              <a:spLocks noChangeArrowheads="1"/>
            </p:cNvSpPr>
            <p:nvPr userDrawn="1"/>
          </p:nvSpPr>
          <p:spPr bwMode="auto">
            <a:xfrm>
              <a:off x="5633" y="2378"/>
              <a:ext cx="54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3" name="Rectangle 171"/>
            <p:cNvSpPr>
              <a:spLocks noChangeArrowheads="1"/>
            </p:cNvSpPr>
            <p:nvPr userDrawn="1"/>
          </p:nvSpPr>
          <p:spPr bwMode="auto">
            <a:xfrm>
              <a:off x="5581" y="2378"/>
              <a:ext cx="52" cy="54"/>
            </a:xfrm>
            <a:prstGeom prst="rect">
              <a:avLst/>
            </a:prstGeom>
            <a:solidFill>
              <a:srgbClr val="C32D9B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4" name="Rectangle 172"/>
            <p:cNvSpPr>
              <a:spLocks noChangeArrowheads="1"/>
            </p:cNvSpPr>
            <p:nvPr userDrawn="1"/>
          </p:nvSpPr>
          <p:spPr bwMode="auto">
            <a:xfrm>
              <a:off x="5475" y="237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5" name="Rectangle 173"/>
            <p:cNvSpPr>
              <a:spLocks noChangeArrowheads="1"/>
            </p:cNvSpPr>
            <p:nvPr userDrawn="1"/>
          </p:nvSpPr>
          <p:spPr bwMode="auto">
            <a:xfrm>
              <a:off x="5581" y="1798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6" name="Rectangle 174"/>
            <p:cNvSpPr>
              <a:spLocks noChangeArrowheads="1"/>
            </p:cNvSpPr>
            <p:nvPr userDrawn="1"/>
          </p:nvSpPr>
          <p:spPr bwMode="auto">
            <a:xfrm>
              <a:off x="5581" y="477"/>
              <a:ext cx="52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7" name="Rectangle 175"/>
            <p:cNvSpPr>
              <a:spLocks noChangeArrowheads="1"/>
            </p:cNvSpPr>
            <p:nvPr userDrawn="1"/>
          </p:nvSpPr>
          <p:spPr bwMode="auto">
            <a:xfrm>
              <a:off x="5633" y="477"/>
              <a:ext cx="54" cy="53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8" name="Rectangle 176"/>
            <p:cNvSpPr>
              <a:spLocks noChangeArrowheads="1"/>
            </p:cNvSpPr>
            <p:nvPr userDrawn="1"/>
          </p:nvSpPr>
          <p:spPr bwMode="auto">
            <a:xfrm>
              <a:off x="5527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79" name="Rectangle 177"/>
            <p:cNvSpPr>
              <a:spLocks noChangeArrowheads="1"/>
            </p:cNvSpPr>
            <p:nvPr userDrawn="1"/>
          </p:nvSpPr>
          <p:spPr bwMode="auto">
            <a:xfrm>
              <a:off x="5581" y="42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0" name="Rectangle 178"/>
            <p:cNvSpPr>
              <a:spLocks noChangeArrowheads="1"/>
            </p:cNvSpPr>
            <p:nvPr userDrawn="1"/>
          </p:nvSpPr>
          <p:spPr bwMode="auto">
            <a:xfrm>
              <a:off x="5633" y="42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1" name="Rectangle 179"/>
            <p:cNvSpPr>
              <a:spLocks noChangeArrowheads="1"/>
            </p:cNvSpPr>
            <p:nvPr userDrawn="1"/>
          </p:nvSpPr>
          <p:spPr bwMode="auto">
            <a:xfrm>
              <a:off x="5633" y="372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2" name="Rectangle 180"/>
            <p:cNvSpPr>
              <a:spLocks noChangeArrowheads="1"/>
            </p:cNvSpPr>
            <p:nvPr userDrawn="1"/>
          </p:nvSpPr>
          <p:spPr bwMode="auto">
            <a:xfrm>
              <a:off x="5475" y="372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3" name="Rectangle 181"/>
            <p:cNvSpPr>
              <a:spLocks noChangeArrowheads="1"/>
            </p:cNvSpPr>
            <p:nvPr userDrawn="1"/>
          </p:nvSpPr>
          <p:spPr bwMode="auto">
            <a:xfrm>
              <a:off x="5527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4" name="Rectangle 182"/>
            <p:cNvSpPr>
              <a:spLocks noChangeArrowheads="1"/>
            </p:cNvSpPr>
            <p:nvPr userDrawn="1"/>
          </p:nvSpPr>
          <p:spPr bwMode="auto">
            <a:xfrm>
              <a:off x="5581" y="318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5" name="Rectangle 183"/>
            <p:cNvSpPr>
              <a:spLocks noChangeArrowheads="1"/>
            </p:cNvSpPr>
            <p:nvPr userDrawn="1"/>
          </p:nvSpPr>
          <p:spPr bwMode="auto">
            <a:xfrm>
              <a:off x="5633" y="318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6" name="Rectangle 184"/>
            <p:cNvSpPr>
              <a:spLocks noChangeArrowheads="1"/>
            </p:cNvSpPr>
            <p:nvPr userDrawn="1"/>
          </p:nvSpPr>
          <p:spPr bwMode="auto">
            <a:xfrm>
              <a:off x="5581" y="266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7" name="Rectangle 185"/>
            <p:cNvSpPr>
              <a:spLocks noChangeArrowheads="1"/>
            </p:cNvSpPr>
            <p:nvPr userDrawn="1"/>
          </p:nvSpPr>
          <p:spPr bwMode="auto">
            <a:xfrm>
              <a:off x="5633" y="266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8" name="Rectangle 186"/>
            <p:cNvSpPr>
              <a:spLocks noChangeArrowheads="1"/>
            </p:cNvSpPr>
            <p:nvPr userDrawn="1"/>
          </p:nvSpPr>
          <p:spPr bwMode="auto">
            <a:xfrm>
              <a:off x="5527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89" name="Rectangle 187"/>
            <p:cNvSpPr>
              <a:spLocks noChangeArrowheads="1"/>
            </p:cNvSpPr>
            <p:nvPr userDrawn="1"/>
          </p:nvSpPr>
          <p:spPr bwMode="auto">
            <a:xfrm>
              <a:off x="5581" y="212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0" name="Rectangle 188"/>
            <p:cNvSpPr>
              <a:spLocks noChangeArrowheads="1"/>
            </p:cNvSpPr>
            <p:nvPr userDrawn="1"/>
          </p:nvSpPr>
          <p:spPr bwMode="auto">
            <a:xfrm>
              <a:off x="5633" y="212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1" name="Rectangle 189"/>
            <p:cNvSpPr>
              <a:spLocks noChangeArrowheads="1"/>
            </p:cNvSpPr>
            <p:nvPr userDrawn="1"/>
          </p:nvSpPr>
          <p:spPr bwMode="auto">
            <a:xfrm>
              <a:off x="5476" y="21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2" name="Rectangle 190"/>
            <p:cNvSpPr>
              <a:spLocks noChangeArrowheads="1"/>
            </p:cNvSpPr>
            <p:nvPr userDrawn="1"/>
          </p:nvSpPr>
          <p:spPr bwMode="auto">
            <a:xfrm>
              <a:off x="5527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3" name="Rectangle 191"/>
            <p:cNvSpPr>
              <a:spLocks noChangeArrowheads="1"/>
            </p:cNvSpPr>
            <p:nvPr userDrawn="1"/>
          </p:nvSpPr>
          <p:spPr bwMode="auto">
            <a:xfrm>
              <a:off x="5581" y="160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4" name="Rectangle 192"/>
            <p:cNvSpPr>
              <a:spLocks noChangeArrowheads="1"/>
            </p:cNvSpPr>
            <p:nvPr userDrawn="1"/>
          </p:nvSpPr>
          <p:spPr bwMode="auto">
            <a:xfrm>
              <a:off x="5633" y="160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5" name="Rectangle 193"/>
            <p:cNvSpPr>
              <a:spLocks noChangeArrowheads="1"/>
            </p:cNvSpPr>
            <p:nvPr userDrawn="1"/>
          </p:nvSpPr>
          <p:spPr bwMode="auto">
            <a:xfrm>
              <a:off x="5581" y="106"/>
              <a:ext cx="52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6" name="Rectangle 194"/>
            <p:cNvSpPr>
              <a:spLocks noChangeArrowheads="1"/>
            </p:cNvSpPr>
            <p:nvPr userDrawn="1"/>
          </p:nvSpPr>
          <p:spPr bwMode="auto">
            <a:xfrm>
              <a:off x="5633" y="106"/>
              <a:ext cx="54" cy="54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7" name="Rectangle 195"/>
            <p:cNvSpPr>
              <a:spLocks noChangeArrowheads="1"/>
            </p:cNvSpPr>
            <p:nvPr userDrawn="1"/>
          </p:nvSpPr>
          <p:spPr bwMode="auto">
            <a:xfrm>
              <a:off x="5527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8" name="Rectangle 196"/>
            <p:cNvSpPr>
              <a:spLocks noChangeArrowheads="1"/>
            </p:cNvSpPr>
            <p:nvPr userDrawn="1"/>
          </p:nvSpPr>
          <p:spPr bwMode="auto">
            <a:xfrm>
              <a:off x="5581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99" name="Rectangle 197"/>
            <p:cNvSpPr>
              <a:spLocks noChangeArrowheads="1"/>
            </p:cNvSpPr>
            <p:nvPr userDrawn="1"/>
          </p:nvSpPr>
          <p:spPr bwMode="auto">
            <a:xfrm>
              <a:off x="5633" y="54"/>
              <a:ext cx="54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200" name="Rectangle 198"/>
            <p:cNvSpPr>
              <a:spLocks noChangeArrowheads="1"/>
            </p:cNvSpPr>
            <p:nvPr userDrawn="1"/>
          </p:nvSpPr>
          <p:spPr bwMode="auto">
            <a:xfrm>
              <a:off x="5475" y="54"/>
              <a:ext cx="52" cy="52"/>
            </a:xfrm>
            <a:prstGeom prst="rect">
              <a:avLst/>
            </a:prstGeom>
            <a:solidFill>
              <a:srgbClr val="2AA3D8"/>
            </a:solidFill>
            <a:ln w="15875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</p:grpSp>
      <p:sp>
        <p:nvSpPr>
          <p:cNvPr id="2247" name="Rectangle 199"/>
          <p:cNvSpPr>
            <a:spLocks noGrp="1" noChangeArrowheads="1"/>
          </p:cNvSpPr>
          <p:nvPr>
            <p:ph type="ctrTitle"/>
          </p:nvPr>
        </p:nvSpPr>
        <p:spPr>
          <a:xfrm>
            <a:off x="179388" y="115888"/>
            <a:ext cx="8424862" cy="2736850"/>
          </a:xfrm>
        </p:spPr>
        <p:txBody>
          <a:bodyPr anchor="b" anchorCtr="1"/>
          <a:lstStyle>
            <a:lvl1pPr algn="ctr">
              <a:defRPr sz="4000" b="1">
                <a:solidFill>
                  <a:schemeClr val="accent1"/>
                </a:solidFill>
              </a:defRPr>
            </a:lvl1pPr>
          </a:lstStyle>
          <a:p>
            <a:r>
              <a:rPr lang="de-AT"/>
              <a:t>Click to edit Master title style</a:t>
            </a:r>
          </a:p>
        </p:txBody>
      </p:sp>
      <p:sp>
        <p:nvSpPr>
          <p:cNvPr id="2248" name="Rectangle 200"/>
          <p:cNvSpPr>
            <a:spLocks noGrp="1" noChangeArrowheads="1"/>
          </p:cNvSpPr>
          <p:nvPr>
            <p:ph type="subTitle" idx="1"/>
          </p:nvPr>
        </p:nvSpPr>
        <p:spPr>
          <a:xfrm>
            <a:off x="179388" y="2997200"/>
            <a:ext cx="8424862" cy="1439863"/>
          </a:xfrm>
        </p:spPr>
        <p:txBody>
          <a:bodyPr anchor="ctr"/>
          <a:lstStyle>
            <a:lvl1pPr marL="0" indent="0" algn="ctr">
              <a:buFont typeface="Arial" charset="0"/>
              <a:buNone/>
              <a:defRPr sz="3600"/>
            </a:lvl1pPr>
          </a:lstStyle>
          <a:p>
            <a:r>
              <a:rPr lang="de-AT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1A704B-1278-4D9C-940D-C1208A9F64B0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8B238-1E6F-4E27-A783-91E2FA70021B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4F9CA-55CC-4AAB-A8CE-5EA44AAE2704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8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6AE064-6EAA-42D5-897D-2CB05FFDF68F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4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D3E716-EB51-45E8-BDFC-D2B3B78DDDB0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3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D8874-C6E3-4C20-B5DA-D962940E656A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C8E2C-FE68-4CD5-8CD5-F308CA4B67F1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21B99-B51D-44BA-AA5D-AAC48BAACA0C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84100-6A28-4AD8-BD8A-7D0FC6AA9428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BA9B21-97B7-4E0F-BCC8-4B7F7BB84FD1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44450"/>
            <a:ext cx="2225675" cy="6337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9063" y="44450"/>
            <a:ext cx="6529387" cy="6337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5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475D9-E90F-40E5-B4E5-C2F084262AA6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4450"/>
            <a:ext cx="7761287" cy="7572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9063" y="908050"/>
            <a:ext cx="4376737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050"/>
            <a:ext cx="4378325" cy="5473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2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6" name="Rectangle 2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C7E68-E43C-497E-B38A-23CF5346EDD3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F87B5-0656-477F-92FB-4960EC8F1EC1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90600"/>
            <a:ext cx="4267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90600"/>
            <a:ext cx="4267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D4D5B-8944-4533-9571-ECCA39C8D46D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7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3B42E-1B13-4CE9-8C22-9AD57C17FCFF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4F569-E971-4D96-9179-6E24DB1490F5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484EC-6F69-463F-B1FD-866CF8ED7A1F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A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5A87E-F35D-4FCC-8918-8F1E4E0A741E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A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946730-5ACF-43D8-8868-796BD2797F62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23232D"/>
            </a:gs>
            <a:gs pos="100000">
              <a:srgbClr val="5A5A7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-12700" y="76200"/>
            <a:ext cx="91567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1059" name="Rectangle 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990600"/>
            <a:ext cx="8686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62" name="Rectangle 3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488113"/>
            <a:ext cx="19050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B2B2BB"/>
                </a:solidFill>
              </a:defRPr>
            </a:lvl1pPr>
          </a:lstStyle>
          <a:p>
            <a:pPr>
              <a:defRPr/>
            </a:pPr>
            <a:fld id="{2338C395-1244-48C2-A21E-339C92903A70}" type="slidenum">
              <a:rPr lang="en-US"/>
              <a:pPr>
                <a:defRPr/>
              </a:pPr>
              <a:t>‹#›</a:t>
            </a:fld>
            <a:r>
              <a:rPr lang="en-US"/>
              <a:t> /23</a:t>
            </a:r>
          </a:p>
        </p:txBody>
      </p:sp>
      <p:grpSp>
        <p:nvGrpSpPr>
          <p:cNvPr id="3077" name="Group 105"/>
          <p:cNvGrpSpPr>
            <a:grpSpLocks/>
          </p:cNvGrpSpPr>
          <p:nvPr/>
        </p:nvGrpSpPr>
        <p:grpSpPr bwMode="auto">
          <a:xfrm>
            <a:off x="8609013" y="6200775"/>
            <a:ext cx="454025" cy="503238"/>
            <a:chOff x="5403" y="3970"/>
            <a:chExt cx="269" cy="298"/>
          </a:xfrm>
        </p:grpSpPr>
        <p:sp>
          <p:nvSpPr>
            <p:cNvPr id="1074" name="Freeform 50"/>
            <p:cNvSpPr>
              <a:spLocks/>
            </p:cNvSpPr>
            <p:nvPr/>
          </p:nvSpPr>
          <p:spPr bwMode="auto">
            <a:xfrm>
              <a:off x="5403" y="3970"/>
              <a:ext cx="240" cy="298"/>
            </a:xfrm>
            <a:custGeom>
              <a:avLst/>
              <a:gdLst/>
              <a:ahLst/>
              <a:cxnLst>
                <a:cxn ang="0">
                  <a:pos x="110" y="296"/>
                </a:cxn>
                <a:cxn ang="0">
                  <a:pos x="102" y="280"/>
                </a:cxn>
                <a:cxn ang="0">
                  <a:pos x="87" y="278"/>
                </a:cxn>
                <a:cxn ang="0">
                  <a:pos x="78" y="289"/>
                </a:cxn>
                <a:cxn ang="0">
                  <a:pos x="62" y="286"/>
                </a:cxn>
                <a:cxn ang="0">
                  <a:pos x="65" y="263"/>
                </a:cxn>
                <a:cxn ang="0">
                  <a:pos x="48" y="257"/>
                </a:cxn>
                <a:cxn ang="0">
                  <a:pos x="17" y="275"/>
                </a:cxn>
                <a:cxn ang="0">
                  <a:pos x="2" y="269"/>
                </a:cxn>
                <a:cxn ang="0">
                  <a:pos x="5" y="253"/>
                </a:cxn>
                <a:cxn ang="0">
                  <a:pos x="33" y="238"/>
                </a:cxn>
                <a:cxn ang="0">
                  <a:pos x="39" y="218"/>
                </a:cxn>
                <a:cxn ang="0">
                  <a:pos x="28" y="204"/>
                </a:cxn>
                <a:cxn ang="0">
                  <a:pos x="7" y="194"/>
                </a:cxn>
                <a:cxn ang="0">
                  <a:pos x="12" y="181"/>
                </a:cxn>
                <a:cxn ang="0">
                  <a:pos x="37" y="175"/>
                </a:cxn>
                <a:cxn ang="0">
                  <a:pos x="46" y="157"/>
                </a:cxn>
                <a:cxn ang="0">
                  <a:pos x="45" y="136"/>
                </a:cxn>
                <a:cxn ang="0">
                  <a:pos x="59" y="127"/>
                </a:cxn>
                <a:cxn ang="0">
                  <a:pos x="78" y="117"/>
                </a:cxn>
                <a:cxn ang="0">
                  <a:pos x="69" y="97"/>
                </a:cxn>
                <a:cxn ang="0">
                  <a:pos x="72" y="81"/>
                </a:cxn>
                <a:cxn ang="0">
                  <a:pos x="88" y="83"/>
                </a:cxn>
                <a:cxn ang="0">
                  <a:pos x="111" y="93"/>
                </a:cxn>
                <a:cxn ang="0">
                  <a:pos x="124" y="78"/>
                </a:cxn>
                <a:cxn ang="0">
                  <a:pos x="119" y="44"/>
                </a:cxn>
                <a:cxn ang="0">
                  <a:pos x="112" y="18"/>
                </a:cxn>
                <a:cxn ang="0">
                  <a:pos x="119" y="4"/>
                </a:cxn>
                <a:cxn ang="0">
                  <a:pos x="139" y="2"/>
                </a:cxn>
                <a:cxn ang="0">
                  <a:pos x="150" y="18"/>
                </a:cxn>
                <a:cxn ang="0">
                  <a:pos x="141" y="47"/>
                </a:cxn>
                <a:cxn ang="0">
                  <a:pos x="137" y="88"/>
                </a:cxn>
                <a:cxn ang="0">
                  <a:pos x="147" y="102"/>
                </a:cxn>
                <a:cxn ang="0">
                  <a:pos x="171" y="104"/>
                </a:cxn>
                <a:cxn ang="0">
                  <a:pos x="178" y="93"/>
                </a:cxn>
                <a:cxn ang="0">
                  <a:pos x="194" y="62"/>
                </a:cxn>
                <a:cxn ang="0">
                  <a:pos x="209" y="61"/>
                </a:cxn>
                <a:cxn ang="0">
                  <a:pos x="209" y="81"/>
                </a:cxn>
                <a:cxn ang="0">
                  <a:pos x="188" y="111"/>
                </a:cxn>
                <a:cxn ang="0">
                  <a:pos x="194" y="128"/>
                </a:cxn>
                <a:cxn ang="0">
                  <a:pos x="212" y="127"/>
                </a:cxn>
                <a:cxn ang="0">
                  <a:pos x="229" y="115"/>
                </a:cxn>
                <a:cxn ang="0">
                  <a:pos x="238" y="122"/>
                </a:cxn>
                <a:cxn ang="0">
                  <a:pos x="237" y="136"/>
                </a:cxn>
                <a:cxn ang="0">
                  <a:pos x="217" y="154"/>
                </a:cxn>
                <a:cxn ang="0">
                  <a:pos x="219" y="209"/>
                </a:cxn>
                <a:cxn ang="0">
                  <a:pos x="232" y="225"/>
                </a:cxn>
                <a:cxn ang="0">
                  <a:pos x="234" y="241"/>
                </a:cxn>
                <a:cxn ang="0">
                  <a:pos x="220" y="245"/>
                </a:cxn>
                <a:cxn ang="0">
                  <a:pos x="210" y="258"/>
                </a:cxn>
                <a:cxn ang="0">
                  <a:pos x="218" y="278"/>
                </a:cxn>
                <a:cxn ang="0">
                  <a:pos x="205" y="282"/>
                </a:cxn>
                <a:cxn ang="0">
                  <a:pos x="187" y="265"/>
                </a:cxn>
                <a:cxn ang="0">
                  <a:pos x="171" y="271"/>
                </a:cxn>
                <a:cxn ang="0">
                  <a:pos x="160" y="285"/>
                </a:cxn>
                <a:cxn ang="0">
                  <a:pos x="135" y="287"/>
                </a:cxn>
                <a:cxn ang="0">
                  <a:pos x="121" y="297"/>
                </a:cxn>
              </a:cxnLst>
              <a:rect l="0" t="0" r="r" b="b"/>
              <a:pathLst>
                <a:path w="240" h="298">
                  <a:moveTo>
                    <a:pt x="121" y="297"/>
                  </a:moveTo>
                  <a:lnTo>
                    <a:pt x="118" y="298"/>
                  </a:lnTo>
                  <a:lnTo>
                    <a:pt x="115" y="298"/>
                  </a:lnTo>
                  <a:lnTo>
                    <a:pt x="113" y="298"/>
                  </a:lnTo>
                  <a:lnTo>
                    <a:pt x="111" y="297"/>
                  </a:lnTo>
                  <a:lnTo>
                    <a:pt x="110" y="296"/>
                  </a:lnTo>
                  <a:lnTo>
                    <a:pt x="109" y="294"/>
                  </a:lnTo>
                  <a:lnTo>
                    <a:pt x="107" y="290"/>
                  </a:lnTo>
                  <a:lnTo>
                    <a:pt x="106" y="286"/>
                  </a:lnTo>
                  <a:lnTo>
                    <a:pt x="105" y="284"/>
                  </a:lnTo>
                  <a:lnTo>
                    <a:pt x="104" y="282"/>
                  </a:lnTo>
                  <a:lnTo>
                    <a:pt x="102" y="280"/>
                  </a:lnTo>
                  <a:lnTo>
                    <a:pt x="100" y="279"/>
                  </a:lnTo>
                  <a:lnTo>
                    <a:pt x="97" y="278"/>
                  </a:lnTo>
                  <a:lnTo>
                    <a:pt x="93" y="277"/>
                  </a:lnTo>
                  <a:lnTo>
                    <a:pt x="91" y="277"/>
                  </a:lnTo>
                  <a:lnTo>
                    <a:pt x="89" y="277"/>
                  </a:lnTo>
                  <a:lnTo>
                    <a:pt x="87" y="278"/>
                  </a:lnTo>
                  <a:lnTo>
                    <a:pt x="86" y="279"/>
                  </a:lnTo>
                  <a:lnTo>
                    <a:pt x="84" y="281"/>
                  </a:lnTo>
                  <a:lnTo>
                    <a:pt x="82" y="284"/>
                  </a:lnTo>
                  <a:lnTo>
                    <a:pt x="80" y="287"/>
                  </a:lnTo>
                  <a:lnTo>
                    <a:pt x="79" y="288"/>
                  </a:lnTo>
                  <a:lnTo>
                    <a:pt x="78" y="289"/>
                  </a:lnTo>
                  <a:lnTo>
                    <a:pt x="74" y="290"/>
                  </a:lnTo>
                  <a:lnTo>
                    <a:pt x="72" y="290"/>
                  </a:lnTo>
                  <a:lnTo>
                    <a:pt x="69" y="290"/>
                  </a:lnTo>
                  <a:lnTo>
                    <a:pt x="66" y="289"/>
                  </a:lnTo>
                  <a:lnTo>
                    <a:pt x="63" y="287"/>
                  </a:lnTo>
                  <a:lnTo>
                    <a:pt x="62" y="286"/>
                  </a:lnTo>
                  <a:lnTo>
                    <a:pt x="61" y="284"/>
                  </a:lnTo>
                  <a:lnTo>
                    <a:pt x="60" y="281"/>
                  </a:lnTo>
                  <a:lnTo>
                    <a:pt x="61" y="279"/>
                  </a:lnTo>
                  <a:lnTo>
                    <a:pt x="62" y="274"/>
                  </a:lnTo>
                  <a:lnTo>
                    <a:pt x="65" y="265"/>
                  </a:lnTo>
                  <a:lnTo>
                    <a:pt x="65" y="263"/>
                  </a:lnTo>
                  <a:lnTo>
                    <a:pt x="65" y="261"/>
                  </a:lnTo>
                  <a:lnTo>
                    <a:pt x="64" y="260"/>
                  </a:lnTo>
                  <a:lnTo>
                    <a:pt x="63" y="259"/>
                  </a:lnTo>
                  <a:lnTo>
                    <a:pt x="58" y="258"/>
                  </a:lnTo>
                  <a:lnTo>
                    <a:pt x="53" y="257"/>
                  </a:lnTo>
                  <a:lnTo>
                    <a:pt x="48" y="257"/>
                  </a:lnTo>
                  <a:lnTo>
                    <a:pt x="44" y="259"/>
                  </a:lnTo>
                  <a:lnTo>
                    <a:pt x="40" y="261"/>
                  </a:lnTo>
                  <a:lnTo>
                    <a:pt x="36" y="263"/>
                  </a:lnTo>
                  <a:lnTo>
                    <a:pt x="28" y="268"/>
                  </a:lnTo>
                  <a:lnTo>
                    <a:pt x="20" y="273"/>
                  </a:lnTo>
                  <a:lnTo>
                    <a:pt x="17" y="275"/>
                  </a:lnTo>
                  <a:lnTo>
                    <a:pt x="14" y="276"/>
                  </a:lnTo>
                  <a:lnTo>
                    <a:pt x="11" y="276"/>
                  </a:lnTo>
                  <a:lnTo>
                    <a:pt x="8" y="275"/>
                  </a:lnTo>
                  <a:lnTo>
                    <a:pt x="5" y="273"/>
                  </a:lnTo>
                  <a:lnTo>
                    <a:pt x="3" y="271"/>
                  </a:lnTo>
                  <a:lnTo>
                    <a:pt x="2" y="269"/>
                  </a:lnTo>
                  <a:lnTo>
                    <a:pt x="0" y="265"/>
                  </a:lnTo>
                  <a:lnTo>
                    <a:pt x="0" y="263"/>
                  </a:lnTo>
                  <a:lnTo>
                    <a:pt x="0" y="261"/>
                  </a:lnTo>
                  <a:lnTo>
                    <a:pt x="1" y="258"/>
                  </a:lnTo>
                  <a:lnTo>
                    <a:pt x="3" y="256"/>
                  </a:lnTo>
                  <a:lnTo>
                    <a:pt x="5" y="253"/>
                  </a:lnTo>
                  <a:lnTo>
                    <a:pt x="9" y="251"/>
                  </a:lnTo>
                  <a:lnTo>
                    <a:pt x="17" y="247"/>
                  </a:lnTo>
                  <a:lnTo>
                    <a:pt x="25" y="243"/>
                  </a:lnTo>
                  <a:lnTo>
                    <a:pt x="29" y="241"/>
                  </a:lnTo>
                  <a:lnTo>
                    <a:pt x="31" y="239"/>
                  </a:lnTo>
                  <a:lnTo>
                    <a:pt x="33" y="238"/>
                  </a:lnTo>
                  <a:lnTo>
                    <a:pt x="36" y="234"/>
                  </a:lnTo>
                  <a:lnTo>
                    <a:pt x="37" y="232"/>
                  </a:lnTo>
                  <a:lnTo>
                    <a:pt x="38" y="230"/>
                  </a:lnTo>
                  <a:lnTo>
                    <a:pt x="39" y="226"/>
                  </a:lnTo>
                  <a:lnTo>
                    <a:pt x="39" y="220"/>
                  </a:lnTo>
                  <a:lnTo>
                    <a:pt x="39" y="218"/>
                  </a:lnTo>
                  <a:lnTo>
                    <a:pt x="39" y="216"/>
                  </a:lnTo>
                  <a:lnTo>
                    <a:pt x="37" y="212"/>
                  </a:lnTo>
                  <a:lnTo>
                    <a:pt x="36" y="209"/>
                  </a:lnTo>
                  <a:lnTo>
                    <a:pt x="33" y="207"/>
                  </a:lnTo>
                  <a:lnTo>
                    <a:pt x="31" y="205"/>
                  </a:lnTo>
                  <a:lnTo>
                    <a:pt x="28" y="204"/>
                  </a:lnTo>
                  <a:lnTo>
                    <a:pt x="22" y="202"/>
                  </a:lnTo>
                  <a:lnTo>
                    <a:pt x="16" y="201"/>
                  </a:lnTo>
                  <a:lnTo>
                    <a:pt x="11" y="199"/>
                  </a:lnTo>
                  <a:lnTo>
                    <a:pt x="9" y="198"/>
                  </a:lnTo>
                  <a:lnTo>
                    <a:pt x="8" y="196"/>
                  </a:lnTo>
                  <a:lnTo>
                    <a:pt x="7" y="194"/>
                  </a:lnTo>
                  <a:lnTo>
                    <a:pt x="7" y="191"/>
                  </a:lnTo>
                  <a:lnTo>
                    <a:pt x="7" y="187"/>
                  </a:lnTo>
                  <a:lnTo>
                    <a:pt x="7" y="185"/>
                  </a:lnTo>
                  <a:lnTo>
                    <a:pt x="8" y="183"/>
                  </a:lnTo>
                  <a:lnTo>
                    <a:pt x="10" y="181"/>
                  </a:lnTo>
                  <a:lnTo>
                    <a:pt x="12" y="181"/>
                  </a:lnTo>
                  <a:lnTo>
                    <a:pt x="15" y="180"/>
                  </a:lnTo>
                  <a:lnTo>
                    <a:pt x="21" y="180"/>
                  </a:lnTo>
                  <a:lnTo>
                    <a:pt x="28" y="179"/>
                  </a:lnTo>
                  <a:lnTo>
                    <a:pt x="31" y="178"/>
                  </a:lnTo>
                  <a:lnTo>
                    <a:pt x="34" y="177"/>
                  </a:lnTo>
                  <a:lnTo>
                    <a:pt x="37" y="175"/>
                  </a:lnTo>
                  <a:lnTo>
                    <a:pt x="40" y="173"/>
                  </a:lnTo>
                  <a:lnTo>
                    <a:pt x="43" y="169"/>
                  </a:lnTo>
                  <a:lnTo>
                    <a:pt x="45" y="164"/>
                  </a:lnTo>
                  <a:lnTo>
                    <a:pt x="46" y="161"/>
                  </a:lnTo>
                  <a:lnTo>
                    <a:pt x="46" y="159"/>
                  </a:lnTo>
                  <a:lnTo>
                    <a:pt x="46" y="157"/>
                  </a:lnTo>
                  <a:lnTo>
                    <a:pt x="43" y="150"/>
                  </a:lnTo>
                  <a:lnTo>
                    <a:pt x="42" y="146"/>
                  </a:lnTo>
                  <a:lnTo>
                    <a:pt x="42" y="142"/>
                  </a:lnTo>
                  <a:lnTo>
                    <a:pt x="43" y="140"/>
                  </a:lnTo>
                  <a:lnTo>
                    <a:pt x="43" y="138"/>
                  </a:lnTo>
                  <a:lnTo>
                    <a:pt x="45" y="136"/>
                  </a:lnTo>
                  <a:lnTo>
                    <a:pt x="46" y="133"/>
                  </a:lnTo>
                  <a:lnTo>
                    <a:pt x="50" y="130"/>
                  </a:lnTo>
                  <a:lnTo>
                    <a:pt x="51" y="129"/>
                  </a:lnTo>
                  <a:lnTo>
                    <a:pt x="53" y="128"/>
                  </a:lnTo>
                  <a:lnTo>
                    <a:pt x="56" y="127"/>
                  </a:lnTo>
                  <a:lnTo>
                    <a:pt x="59" y="127"/>
                  </a:lnTo>
                  <a:lnTo>
                    <a:pt x="63" y="127"/>
                  </a:lnTo>
                  <a:lnTo>
                    <a:pt x="66" y="127"/>
                  </a:lnTo>
                  <a:lnTo>
                    <a:pt x="70" y="125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17"/>
                  </a:lnTo>
                  <a:lnTo>
                    <a:pt x="79" y="114"/>
                  </a:lnTo>
                  <a:lnTo>
                    <a:pt x="79" y="112"/>
                  </a:lnTo>
                  <a:lnTo>
                    <a:pt x="78" y="109"/>
                  </a:lnTo>
                  <a:lnTo>
                    <a:pt x="76" y="107"/>
                  </a:lnTo>
                  <a:lnTo>
                    <a:pt x="72" y="102"/>
                  </a:lnTo>
                  <a:lnTo>
                    <a:pt x="69" y="97"/>
                  </a:lnTo>
                  <a:lnTo>
                    <a:pt x="67" y="95"/>
                  </a:lnTo>
                  <a:lnTo>
                    <a:pt x="66" y="92"/>
                  </a:lnTo>
                  <a:lnTo>
                    <a:pt x="66" y="90"/>
                  </a:lnTo>
                  <a:lnTo>
                    <a:pt x="67" y="87"/>
                  </a:lnTo>
                  <a:lnTo>
                    <a:pt x="69" y="84"/>
                  </a:lnTo>
                  <a:lnTo>
                    <a:pt x="72" y="81"/>
                  </a:lnTo>
                  <a:lnTo>
                    <a:pt x="75" y="80"/>
                  </a:lnTo>
                  <a:lnTo>
                    <a:pt x="78" y="79"/>
                  </a:lnTo>
                  <a:lnTo>
                    <a:pt x="81" y="79"/>
                  </a:lnTo>
                  <a:lnTo>
                    <a:pt x="83" y="80"/>
                  </a:lnTo>
                  <a:lnTo>
                    <a:pt x="86" y="81"/>
                  </a:lnTo>
                  <a:lnTo>
                    <a:pt x="88" y="83"/>
                  </a:lnTo>
                  <a:lnTo>
                    <a:pt x="93" y="87"/>
                  </a:lnTo>
                  <a:lnTo>
                    <a:pt x="99" y="91"/>
                  </a:lnTo>
                  <a:lnTo>
                    <a:pt x="102" y="93"/>
                  </a:lnTo>
                  <a:lnTo>
                    <a:pt x="105" y="94"/>
                  </a:lnTo>
                  <a:lnTo>
                    <a:pt x="108" y="94"/>
                  </a:lnTo>
                  <a:lnTo>
                    <a:pt x="111" y="93"/>
                  </a:lnTo>
                  <a:lnTo>
                    <a:pt x="115" y="91"/>
                  </a:lnTo>
                  <a:lnTo>
                    <a:pt x="119" y="88"/>
                  </a:lnTo>
                  <a:lnTo>
                    <a:pt x="121" y="87"/>
                  </a:lnTo>
                  <a:lnTo>
                    <a:pt x="122" y="85"/>
                  </a:lnTo>
                  <a:lnTo>
                    <a:pt x="124" y="81"/>
                  </a:lnTo>
                  <a:lnTo>
                    <a:pt x="124" y="78"/>
                  </a:lnTo>
                  <a:lnTo>
                    <a:pt x="125" y="75"/>
                  </a:lnTo>
                  <a:lnTo>
                    <a:pt x="125" y="68"/>
                  </a:lnTo>
                  <a:lnTo>
                    <a:pt x="124" y="61"/>
                  </a:lnTo>
                  <a:lnTo>
                    <a:pt x="123" y="54"/>
                  </a:lnTo>
                  <a:lnTo>
                    <a:pt x="121" y="48"/>
                  </a:lnTo>
                  <a:lnTo>
                    <a:pt x="119" y="44"/>
                  </a:lnTo>
                  <a:lnTo>
                    <a:pt x="117" y="39"/>
                  </a:lnTo>
                  <a:lnTo>
                    <a:pt x="115" y="34"/>
                  </a:lnTo>
                  <a:lnTo>
                    <a:pt x="114" y="30"/>
                  </a:lnTo>
                  <a:lnTo>
                    <a:pt x="113" y="26"/>
                  </a:lnTo>
                  <a:lnTo>
                    <a:pt x="112" y="22"/>
                  </a:lnTo>
                  <a:lnTo>
                    <a:pt x="112" y="18"/>
                  </a:lnTo>
                  <a:lnTo>
                    <a:pt x="113" y="15"/>
                  </a:lnTo>
                  <a:lnTo>
                    <a:pt x="114" y="13"/>
                  </a:lnTo>
                  <a:lnTo>
                    <a:pt x="115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119" y="4"/>
                  </a:lnTo>
                  <a:lnTo>
                    <a:pt x="122" y="2"/>
                  </a:lnTo>
                  <a:lnTo>
                    <a:pt x="125" y="1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6" y="1"/>
                  </a:lnTo>
                  <a:lnTo>
                    <a:pt x="139" y="2"/>
                  </a:lnTo>
                  <a:lnTo>
                    <a:pt x="142" y="4"/>
                  </a:lnTo>
                  <a:lnTo>
                    <a:pt x="145" y="6"/>
                  </a:lnTo>
                  <a:lnTo>
                    <a:pt x="147" y="9"/>
                  </a:lnTo>
                  <a:lnTo>
                    <a:pt x="148" y="11"/>
                  </a:lnTo>
                  <a:lnTo>
                    <a:pt x="149" y="15"/>
                  </a:lnTo>
                  <a:lnTo>
                    <a:pt x="150" y="18"/>
                  </a:lnTo>
                  <a:lnTo>
                    <a:pt x="150" y="23"/>
                  </a:lnTo>
                  <a:lnTo>
                    <a:pt x="149" y="27"/>
                  </a:lnTo>
                  <a:lnTo>
                    <a:pt x="148" y="32"/>
                  </a:lnTo>
                  <a:lnTo>
                    <a:pt x="146" y="37"/>
                  </a:lnTo>
                  <a:lnTo>
                    <a:pt x="144" y="42"/>
                  </a:lnTo>
                  <a:lnTo>
                    <a:pt x="141" y="47"/>
                  </a:lnTo>
                  <a:lnTo>
                    <a:pt x="140" y="50"/>
                  </a:lnTo>
                  <a:lnTo>
                    <a:pt x="139" y="55"/>
                  </a:lnTo>
                  <a:lnTo>
                    <a:pt x="138" y="60"/>
                  </a:lnTo>
                  <a:lnTo>
                    <a:pt x="137" y="67"/>
                  </a:lnTo>
                  <a:lnTo>
                    <a:pt x="137" y="79"/>
                  </a:lnTo>
                  <a:lnTo>
                    <a:pt x="137" y="88"/>
                  </a:lnTo>
                  <a:lnTo>
                    <a:pt x="137" y="91"/>
                  </a:lnTo>
                  <a:lnTo>
                    <a:pt x="138" y="93"/>
                  </a:lnTo>
                  <a:lnTo>
                    <a:pt x="140" y="96"/>
                  </a:lnTo>
                  <a:lnTo>
                    <a:pt x="142" y="99"/>
                  </a:lnTo>
                  <a:lnTo>
                    <a:pt x="144" y="101"/>
                  </a:lnTo>
                  <a:lnTo>
                    <a:pt x="147" y="102"/>
                  </a:lnTo>
                  <a:lnTo>
                    <a:pt x="150" y="103"/>
                  </a:lnTo>
                  <a:lnTo>
                    <a:pt x="156" y="105"/>
                  </a:lnTo>
                  <a:lnTo>
                    <a:pt x="163" y="105"/>
                  </a:lnTo>
                  <a:lnTo>
                    <a:pt x="166" y="105"/>
                  </a:lnTo>
                  <a:lnTo>
                    <a:pt x="170" y="104"/>
                  </a:lnTo>
                  <a:lnTo>
                    <a:pt x="171" y="104"/>
                  </a:lnTo>
                  <a:lnTo>
                    <a:pt x="173" y="103"/>
                  </a:lnTo>
                  <a:lnTo>
                    <a:pt x="174" y="102"/>
                  </a:lnTo>
                  <a:lnTo>
                    <a:pt x="176" y="101"/>
                  </a:lnTo>
                  <a:lnTo>
                    <a:pt x="177" y="98"/>
                  </a:lnTo>
                  <a:lnTo>
                    <a:pt x="178" y="96"/>
                  </a:lnTo>
                  <a:lnTo>
                    <a:pt x="178" y="93"/>
                  </a:lnTo>
                  <a:lnTo>
                    <a:pt x="180" y="84"/>
                  </a:lnTo>
                  <a:lnTo>
                    <a:pt x="184" y="75"/>
                  </a:lnTo>
                  <a:lnTo>
                    <a:pt x="187" y="69"/>
                  </a:lnTo>
                  <a:lnTo>
                    <a:pt x="189" y="66"/>
                  </a:lnTo>
                  <a:lnTo>
                    <a:pt x="192" y="64"/>
                  </a:lnTo>
                  <a:lnTo>
                    <a:pt x="194" y="62"/>
                  </a:lnTo>
                  <a:lnTo>
                    <a:pt x="196" y="60"/>
                  </a:lnTo>
                  <a:lnTo>
                    <a:pt x="200" y="59"/>
                  </a:lnTo>
                  <a:lnTo>
                    <a:pt x="203" y="59"/>
                  </a:lnTo>
                  <a:lnTo>
                    <a:pt x="205" y="59"/>
                  </a:lnTo>
                  <a:lnTo>
                    <a:pt x="207" y="60"/>
                  </a:lnTo>
                  <a:lnTo>
                    <a:pt x="209" y="61"/>
                  </a:lnTo>
                  <a:lnTo>
                    <a:pt x="210" y="63"/>
                  </a:lnTo>
                  <a:lnTo>
                    <a:pt x="211" y="66"/>
                  </a:lnTo>
                  <a:lnTo>
                    <a:pt x="212" y="71"/>
                  </a:lnTo>
                  <a:lnTo>
                    <a:pt x="211" y="76"/>
                  </a:lnTo>
                  <a:lnTo>
                    <a:pt x="210" y="78"/>
                  </a:lnTo>
                  <a:lnTo>
                    <a:pt x="209" y="81"/>
                  </a:lnTo>
                  <a:lnTo>
                    <a:pt x="206" y="88"/>
                  </a:lnTo>
                  <a:lnTo>
                    <a:pt x="200" y="94"/>
                  </a:lnTo>
                  <a:lnTo>
                    <a:pt x="193" y="101"/>
                  </a:lnTo>
                  <a:lnTo>
                    <a:pt x="191" y="103"/>
                  </a:lnTo>
                  <a:lnTo>
                    <a:pt x="190" y="106"/>
                  </a:lnTo>
                  <a:lnTo>
                    <a:pt x="188" y="111"/>
                  </a:lnTo>
                  <a:lnTo>
                    <a:pt x="187" y="116"/>
                  </a:lnTo>
                  <a:lnTo>
                    <a:pt x="187" y="120"/>
                  </a:lnTo>
                  <a:lnTo>
                    <a:pt x="189" y="123"/>
                  </a:lnTo>
                  <a:lnTo>
                    <a:pt x="191" y="125"/>
                  </a:lnTo>
                  <a:lnTo>
                    <a:pt x="193" y="126"/>
                  </a:lnTo>
                  <a:lnTo>
                    <a:pt x="194" y="128"/>
                  </a:lnTo>
                  <a:lnTo>
                    <a:pt x="198" y="130"/>
                  </a:lnTo>
                  <a:lnTo>
                    <a:pt x="201" y="131"/>
                  </a:lnTo>
                  <a:lnTo>
                    <a:pt x="204" y="132"/>
                  </a:lnTo>
                  <a:lnTo>
                    <a:pt x="207" y="131"/>
                  </a:lnTo>
                  <a:lnTo>
                    <a:pt x="209" y="130"/>
                  </a:lnTo>
                  <a:lnTo>
                    <a:pt x="212" y="127"/>
                  </a:lnTo>
                  <a:lnTo>
                    <a:pt x="215" y="123"/>
                  </a:lnTo>
                  <a:lnTo>
                    <a:pt x="218" y="121"/>
                  </a:lnTo>
                  <a:lnTo>
                    <a:pt x="220" y="119"/>
                  </a:lnTo>
                  <a:lnTo>
                    <a:pt x="223" y="117"/>
                  </a:lnTo>
                  <a:lnTo>
                    <a:pt x="225" y="116"/>
                  </a:lnTo>
                  <a:lnTo>
                    <a:pt x="229" y="115"/>
                  </a:lnTo>
                  <a:lnTo>
                    <a:pt x="231" y="115"/>
                  </a:lnTo>
                  <a:lnTo>
                    <a:pt x="233" y="116"/>
                  </a:lnTo>
                  <a:lnTo>
                    <a:pt x="234" y="116"/>
                  </a:lnTo>
                  <a:lnTo>
                    <a:pt x="235" y="117"/>
                  </a:lnTo>
                  <a:lnTo>
                    <a:pt x="237" y="119"/>
                  </a:lnTo>
                  <a:lnTo>
                    <a:pt x="238" y="122"/>
                  </a:lnTo>
                  <a:lnTo>
                    <a:pt x="240" y="124"/>
                  </a:lnTo>
                  <a:lnTo>
                    <a:pt x="240" y="127"/>
                  </a:lnTo>
                  <a:lnTo>
                    <a:pt x="240" y="129"/>
                  </a:lnTo>
                  <a:lnTo>
                    <a:pt x="240" y="131"/>
                  </a:lnTo>
                  <a:lnTo>
                    <a:pt x="239" y="133"/>
                  </a:lnTo>
                  <a:lnTo>
                    <a:pt x="237" y="136"/>
                  </a:lnTo>
                  <a:lnTo>
                    <a:pt x="234" y="139"/>
                  </a:lnTo>
                  <a:lnTo>
                    <a:pt x="229" y="143"/>
                  </a:lnTo>
                  <a:lnTo>
                    <a:pt x="225" y="146"/>
                  </a:lnTo>
                  <a:lnTo>
                    <a:pt x="221" y="149"/>
                  </a:lnTo>
                  <a:lnTo>
                    <a:pt x="218" y="152"/>
                  </a:lnTo>
                  <a:lnTo>
                    <a:pt x="217" y="154"/>
                  </a:lnTo>
                  <a:lnTo>
                    <a:pt x="216" y="156"/>
                  </a:lnTo>
                  <a:lnTo>
                    <a:pt x="216" y="164"/>
                  </a:lnTo>
                  <a:lnTo>
                    <a:pt x="215" y="175"/>
                  </a:lnTo>
                  <a:lnTo>
                    <a:pt x="216" y="187"/>
                  </a:lnTo>
                  <a:lnTo>
                    <a:pt x="217" y="198"/>
                  </a:lnTo>
                  <a:lnTo>
                    <a:pt x="219" y="209"/>
                  </a:lnTo>
                  <a:lnTo>
                    <a:pt x="220" y="213"/>
                  </a:lnTo>
                  <a:lnTo>
                    <a:pt x="222" y="217"/>
                  </a:lnTo>
                  <a:lnTo>
                    <a:pt x="224" y="220"/>
                  </a:lnTo>
                  <a:lnTo>
                    <a:pt x="226" y="221"/>
                  </a:lnTo>
                  <a:lnTo>
                    <a:pt x="229" y="223"/>
                  </a:lnTo>
                  <a:lnTo>
                    <a:pt x="232" y="225"/>
                  </a:lnTo>
                  <a:lnTo>
                    <a:pt x="234" y="227"/>
                  </a:lnTo>
                  <a:lnTo>
                    <a:pt x="235" y="230"/>
                  </a:lnTo>
                  <a:lnTo>
                    <a:pt x="236" y="232"/>
                  </a:lnTo>
                  <a:lnTo>
                    <a:pt x="236" y="235"/>
                  </a:lnTo>
                  <a:lnTo>
                    <a:pt x="235" y="238"/>
                  </a:lnTo>
                  <a:lnTo>
                    <a:pt x="234" y="241"/>
                  </a:lnTo>
                  <a:lnTo>
                    <a:pt x="231" y="244"/>
                  </a:lnTo>
                  <a:lnTo>
                    <a:pt x="230" y="245"/>
                  </a:lnTo>
                  <a:lnTo>
                    <a:pt x="228" y="245"/>
                  </a:lnTo>
                  <a:lnTo>
                    <a:pt x="226" y="246"/>
                  </a:lnTo>
                  <a:lnTo>
                    <a:pt x="223" y="245"/>
                  </a:lnTo>
                  <a:lnTo>
                    <a:pt x="220" y="245"/>
                  </a:lnTo>
                  <a:lnTo>
                    <a:pt x="217" y="245"/>
                  </a:lnTo>
                  <a:lnTo>
                    <a:pt x="214" y="247"/>
                  </a:lnTo>
                  <a:lnTo>
                    <a:pt x="211" y="250"/>
                  </a:lnTo>
                  <a:lnTo>
                    <a:pt x="210" y="252"/>
                  </a:lnTo>
                  <a:lnTo>
                    <a:pt x="209" y="254"/>
                  </a:lnTo>
                  <a:lnTo>
                    <a:pt x="210" y="258"/>
                  </a:lnTo>
                  <a:lnTo>
                    <a:pt x="212" y="262"/>
                  </a:lnTo>
                  <a:lnTo>
                    <a:pt x="215" y="266"/>
                  </a:lnTo>
                  <a:lnTo>
                    <a:pt x="217" y="270"/>
                  </a:lnTo>
                  <a:lnTo>
                    <a:pt x="219" y="273"/>
                  </a:lnTo>
                  <a:lnTo>
                    <a:pt x="219" y="277"/>
                  </a:lnTo>
                  <a:lnTo>
                    <a:pt x="218" y="278"/>
                  </a:lnTo>
                  <a:lnTo>
                    <a:pt x="217" y="280"/>
                  </a:lnTo>
                  <a:lnTo>
                    <a:pt x="214" y="282"/>
                  </a:lnTo>
                  <a:lnTo>
                    <a:pt x="212" y="283"/>
                  </a:lnTo>
                  <a:lnTo>
                    <a:pt x="210" y="284"/>
                  </a:lnTo>
                  <a:lnTo>
                    <a:pt x="207" y="283"/>
                  </a:lnTo>
                  <a:lnTo>
                    <a:pt x="205" y="282"/>
                  </a:lnTo>
                  <a:lnTo>
                    <a:pt x="203" y="280"/>
                  </a:lnTo>
                  <a:lnTo>
                    <a:pt x="199" y="275"/>
                  </a:lnTo>
                  <a:lnTo>
                    <a:pt x="194" y="270"/>
                  </a:lnTo>
                  <a:lnTo>
                    <a:pt x="192" y="268"/>
                  </a:lnTo>
                  <a:lnTo>
                    <a:pt x="189" y="266"/>
                  </a:lnTo>
                  <a:lnTo>
                    <a:pt x="187" y="265"/>
                  </a:lnTo>
                  <a:lnTo>
                    <a:pt x="184" y="265"/>
                  </a:lnTo>
                  <a:lnTo>
                    <a:pt x="181" y="265"/>
                  </a:lnTo>
                  <a:lnTo>
                    <a:pt x="177" y="266"/>
                  </a:lnTo>
                  <a:lnTo>
                    <a:pt x="175" y="267"/>
                  </a:lnTo>
                  <a:lnTo>
                    <a:pt x="173" y="268"/>
                  </a:lnTo>
                  <a:lnTo>
                    <a:pt x="171" y="271"/>
                  </a:lnTo>
                  <a:lnTo>
                    <a:pt x="169" y="274"/>
                  </a:lnTo>
                  <a:lnTo>
                    <a:pt x="168" y="278"/>
                  </a:lnTo>
                  <a:lnTo>
                    <a:pt x="166" y="281"/>
                  </a:lnTo>
                  <a:lnTo>
                    <a:pt x="164" y="283"/>
                  </a:lnTo>
                  <a:lnTo>
                    <a:pt x="162" y="284"/>
                  </a:lnTo>
                  <a:lnTo>
                    <a:pt x="160" y="285"/>
                  </a:lnTo>
                  <a:lnTo>
                    <a:pt x="154" y="285"/>
                  </a:lnTo>
                  <a:lnTo>
                    <a:pt x="149" y="284"/>
                  </a:lnTo>
                  <a:lnTo>
                    <a:pt x="144" y="284"/>
                  </a:lnTo>
                  <a:lnTo>
                    <a:pt x="141" y="285"/>
                  </a:lnTo>
                  <a:lnTo>
                    <a:pt x="138" y="285"/>
                  </a:lnTo>
                  <a:lnTo>
                    <a:pt x="135" y="287"/>
                  </a:lnTo>
                  <a:lnTo>
                    <a:pt x="133" y="290"/>
                  </a:lnTo>
                  <a:lnTo>
                    <a:pt x="131" y="292"/>
                  </a:lnTo>
                  <a:lnTo>
                    <a:pt x="129" y="295"/>
                  </a:lnTo>
                  <a:lnTo>
                    <a:pt x="126" y="297"/>
                  </a:lnTo>
                  <a:lnTo>
                    <a:pt x="124" y="297"/>
                  </a:lnTo>
                  <a:lnTo>
                    <a:pt x="121" y="297"/>
                  </a:lnTo>
                  <a:close/>
                </a:path>
              </a:pathLst>
            </a:custGeom>
            <a:solidFill>
              <a:srgbClr val="FF00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75" name="Freeform 51"/>
            <p:cNvSpPr>
              <a:spLocks/>
            </p:cNvSpPr>
            <p:nvPr/>
          </p:nvSpPr>
          <p:spPr bwMode="auto">
            <a:xfrm>
              <a:off x="5403" y="3970"/>
              <a:ext cx="150" cy="298"/>
            </a:xfrm>
            <a:custGeom>
              <a:avLst/>
              <a:gdLst/>
              <a:ahLst/>
              <a:cxnLst>
                <a:cxn ang="0">
                  <a:pos x="113" y="298"/>
                </a:cxn>
                <a:cxn ang="0">
                  <a:pos x="107" y="290"/>
                </a:cxn>
                <a:cxn ang="0">
                  <a:pos x="102" y="280"/>
                </a:cxn>
                <a:cxn ang="0">
                  <a:pos x="91" y="277"/>
                </a:cxn>
                <a:cxn ang="0">
                  <a:pos x="84" y="281"/>
                </a:cxn>
                <a:cxn ang="0">
                  <a:pos x="78" y="289"/>
                </a:cxn>
                <a:cxn ang="0">
                  <a:pos x="66" y="289"/>
                </a:cxn>
                <a:cxn ang="0">
                  <a:pos x="60" y="281"/>
                </a:cxn>
                <a:cxn ang="0">
                  <a:pos x="65" y="263"/>
                </a:cxn>
                <a:cxn ang="0">
                  <a:pos x="58" y="258"/>
                </a:cxn>
                <a:cxn ang="0">
                  <a:pos x="40" y="261"/>
                </a:cxn>
                <a:cxn ang="0">
                  <a:pos x="17" y="275"/>
                </a:cxn>
                <a:cxn ang="0">
                  <a:pos x="5" y="273"/>
                </a:cxn>
                <a:cxn ang="0">
                  <a:pos x="0" y="263"/>
                </a:cxn>
                <a:cxn ang="0">
                  <a:pos x="5" y="253"/>
                </a:cxn>
                <a:cxn ang="0">
                  <a:pos x="29" y="241"/>
                </a:cxn>
                <a:cxn ang="0">
                  <a:pos x="37" y="232"/>
                </a:cxn>
                <a:cxn ang="0">
                  <a:pos x="39" y="218"/>
                </a:cxn>
                <a:cxn ang="0">
                  <a:pos x="33" y="207"/>
                </a:cxn>
                <a:cxn ang="0">
                  <a:pos x="16" y="201"/>
                </a:cxn>
                <a:cxn ang="0">
                  <a:pos x="7" y="194"/>
                </a:cxn>
                <a:cxn ang="0">
                  <a:pos x="8" y="183"/>
                </a:cxn>
                <a:cxn ang="0">
                  <a:pos x="21" y="180"/>
                </a:cxn>
                <a:cxn ang="0">
                  <a:pos x="37" y="175"/>
                </a:cxn>
                <a:cxn ang="0">
                  <a:pos x="46" y="161"/>
                </a:cxn>
                <a:cxn ang="0">
                  <a:pos x="42" y="146"/>
                </a:cxn>
                <a:cxn ang="0">
                  <a:pos x="45" y="136"/>
                </a:cxn>
                <a:cxn ang="0">
                  <a:pos x="53" y="128"/>
                </a:cxn>
                <a:cxn ang="0">
                  <a:pos x="66" y="127"/>
                </a:cxn>
                <a:cxn ang="0">
                  <a:pos x="78" y="117"/>
                </a:cxn>
                <a:cxn ang="0">
                  <a:pos x="76" y="107"/>
                </a:cxn>
                <a:cxn ang="0">
                  <a:pos x="66" y="92"/>
                </a:cxn>
                <a:cxn ang="0">
                  <a:pos x="72" y="81"/>
                </a:cxn>
                <a:cxn ang="0">
                  <a:pos x="83" y="80"/>
                </a:cxn>
                <a:cxn ang="0">
                  <a:pos x="99" y="91"/>
                </a:cxn>
                <a:cxn ang="0">
                  <a:pos x="111" y="93"/>
                </a:cxn>
                <a:cxn ang="0">
                  <a:pos x="122" y="85"/>
                </a:cxn>
                <a:cxn ang="0">
                  <a:pos x="125" y="68"/>
                </a:cxn>
                <a:cxn ang="0">
                  <a:pos x="119" y="44"/>
                </a:cxn>
                <a:cxn ang="0">
                  <a:pos x="113" y="26"/>
                </a:cxn>
                <a:cxn ang="0">
                  <a:pos x="114" y="13"/>
                </a:cxn>
                <a:cxn ang="0">
                  <a:pos x="119" y="4"/>
                </a:cxn>
                <a:cxn ang="0">
                  <a:pos x="133" y="0"/>
                </a:cxn>
                <a:cxn ang="0">
                  <a:pos x="145" y="6"/>
                </a:cxn>
                <a:cxn ang="0">
                  <a:pos x="150" y="18"/>
                </a:cxn>
                <a:cxn ang="0">
                  <a:pos x="146" y="37"/>
                </a:cxn>
                <a:cxn ang="0">
                  <a:pos x="139" y="55"/>
                </a:cxn>
                <a:cxn ang="0">
                  <a:pos x="137" y="88"/>
                </a:cxn>
                <a:cxn ang="0">
                  <a:pos x="142" y="99"/>
                </a:cxn>
              </a:cxnLst>
              <a:rect l="0" t="0" r="r" b="b"/>
              <a:pathLst>
                <a:path w="150" h="298">
                  <a:moveTo>
                    <a:pt x="121" y="297"/>
                  </a:moveTo>
                  <a:lnTo>
                    <a:pt x="118" y="298"/>
                  </a:lnTo>
                  <a:lnTo>
                    <a:pt x="115" y="298"/>
                  </a:lnTo>
                  <a:lnTo>
                    <a:pt x="113" y="298"/>
                  </a:lnTo>
                  <a:lnTo>
                    <a:pt x="111" y="297"/>
                  </a:lnTo>
                  <a:lnTo>
                    <a:pt x="110" y="296"/>
                  </a:lnTo>
                  <a:lnTo>
                    <a:pt x="109" y="294"/>
                  </a:lnTo>
                  <a:lnTo>
                    <a:pt x="107" y="290"/>
                  </a:lnTo>
                  <a:lnTo>
                    <a:pt x="106" y="286"/>
                  </a:lnTo>
                  <a:lnTo>
                    <a:pt x="105" y="284"/>
                  </a:lnTo>
                  <a:lnTo>
                    <a:pt x="104" y="282"/>
                  </a:lnTo>
                  <a:lnTo>
                    <a:pt x="102" y="280"/>
                  </a:lnTo>
                  <a:lnTo>
                    <a:pt x="100" y="279"/>
                  </a:lnTo>
                  <a:lnTo>
                    <a:pt x="97" y="278"/>
                  </a:lnTo>
                  <a:lnTo>
                    <a:pt x="93" y="277"/>
                  </a:lnTo>
                  <a:lnTo>
                    <a:pt x="91" y="277"/>
                  </a:lnTo>
                  <a:lnTo>
                    <a:pt x="89" y="277"/>
                  </a:lnTo>
                  <a:lnTo>
                    <a:pt x="87" y="278"/>
                  </a:lnTo>
                  <a:lnTo>
                    <a:pt x="86" y="279"/>
                  </a:lnTo>
                  <a:lnTo>
                    <a:pt x="84" y="281"/>
                  </a:lnTo>
                  <a:lnTo>
                    <a:pt x="82" y="284"/>
                  </a:lnTo>
                  <a:lnTo>
                    <a:pt x="80" y="287"/>
                  </a:lnTo>
                  <a:lnTo>
                    <a:pt x="79" y="288"/>
                  </a:lnTo>
                  <a:lnTo>
                    <a:pt x="78" y="289"/>
                  </a:lnTo>
                  <a:lnTo>
                    <a:pt x="74" y="290"/>
                  </a:lnTo>
                  <a:lnTo>
                    <a:pt x="72" y="290"/>
                  </a:lnTo>
                  <a:lnTo>
                    <a:pt x="69" y="290"/>
                  </a:lnTo>
                  <a:lnTo>
                    <a:pt x="66" y="289"/>
                  </a:lnTo>
                  <a:lnTo>
                    <a:pt x="63" y="287"/>
                  </a:lnTo>
                  <a:lnTo>
                    <a:pt x="62" y="286"/>
                  </a:lnTo>
                  <a:lnTo>
                    <a:pt x="61" y="284"/>
                  </a:lnTo>
                  <a:lnTo>
                    <a:pt x="60" y="281"/>
                  </a:lnTo>
                  <a:lnTo>
                    <a:pt x="61" y="279"/>
                  </a:lnTo>
                  <a:lnTo>
                    <a:pt x="62" y="274"/>
                  </a:lnTo>
                  <a:lnTo>
                    <a:pt x="65" y="265"/>
                  </a:lnTo>
                  <a:lnTo>
                    <a:pt x="65" y="263"/>
                  </a:lnTo>
                  <a:lnTo>
                    <a:pt x="65" y="261"/>
                  </a:lnTo>
                  <a:lnTo>
                    <a:pt x="64" y="260"/>
                  </a:lnTo>
                  <a:lnTo>
                    <a:pt x="63" y="259"/>
                  </a:lnTo>
                  <a:lnTo>
                    <a:pt x="58" y="258"/>
                  </a:lnTo>
                  <a:lnTo>
                    <a:pt x="53" y="257"/>
                  </a:lnTo>
                  <a:lnTo>
                    <a:pt x="48" y="257"/>
                  </a:lnTo>
                  <a:lnTo>
                    <a:pt x="44" y="259"/>
                  </a:lnTo>
                  <a:lnTo>
                    <a:pt x="40" y="261"/>
                  </a:lnTo>
                  <a:lnTo>
                    <a:pt x="36" y="263"/>
                  </a:lnTo>
                  <a:lnTo>
                    <a:pt x="28" y="268"/>
                  </a:lnTo>
                  <a:lnTo>
                    <a:pt x="20" y="273"/>
                  </a:lnTo>
                  <a:lnTo>
                    <a:pt x="17" y="275"/>
                  </a:lnTo>
                  <a:lnTo>
                    <a:pt x="14" y="276"/>
                  </a:lnTo>
                  <a:lnTo>
                    <a:pt x="11" y="276"/>
                  </a:lnTo>
                  <a:lnTo>
                    <a:pt x="8" y="275"/>
                  </a:lnTo>
                  <a:lnTo>
                    <a:pt x="5" y="273"/>
                  </a:lnTo>
                  <a:lnTo>
                    <a:pt x="3" y="271"/>
                  </a:lnTo>
                  <a:lnTo>
                    <a:pt x="2" y="269"/>
                  </a:lnTo>
                  <a:lnTo>
                    <a:pt x="0" y="265"/>
                  </a:lnTo>
                  <a:lnTo>
                    <a:pt x="0" y="263"/>
                  </a:lnTo>
                  <a:lnTo>
                    <a:pt x="0" y="261"/>
                  </a:lnTo>
                  <a:lnTo>
                    <a:pt x="1" y="258"/>
                  </a:lnTo>
                  <a:lnTo>
                    <a:pt x="3" y="256"/>
                  </a:lnTo>
                  <a:lnTo>
                    <a:pt x="5" y="253"/>
                  </a:lnTo>
                  <a:lnTo>
                    <a:pt x="9" y="251"/>
                  </a:lnTo>
                  <a:lnTo>
                    <a:pt x="17" y="247"/>
                  </a:lnTo>
                  <a:lnTo>
                    <a:pt x="25" y="243"/>
                  </a:lnTo>
                  <a:lnTo>
                    <a:pt x="29" y="241"/>
                  </a:lnTo>
                  <a:lnTo>
                    <a:pt x="31" y="239"/>
                  </a:lnTo>
                  <a:lnTo>
                    <a:pt x="33" y="238"/>
                  </a:lnTo>
                  <a:lnTo>
                    <a:pt x="36" y="234"/>
                  </a:lnTo>
                  <a:lnTo>
                    <a:pt x="37" y="232"/>
                  </a:lnTo>
                  <a:lnTo>
                    <a:pt x="38" y="230"/>
                  </a:lnTo>
                  <a:lnTo>
                    <a:pt x="39" y="226"/>
                  </a:lnTo>
                  <a:lnTo>
                    <a:pt x="39" y="220"/>
                  </a:lnTo>
                  <a:lnTo>
                    <a:pt x="39" y="218"/>
                  </a:lnTo>
                  <a:lnTo>
                    <a:pt x="39" y="216"/>
                  </a:lnTo>
                  <a:lnTo>
                    <a:pt x="37" y="212"/>
                  </a:lnTo>
                  <a:lnTo>
                    <a:pt x="36" y="209"/>
                  </a:lnTo>
                  <a:lnTo>
                    <a:pt x="33" y="207"/>
                  </a:lnTo>
                  <a:lnTo>
                    <a:pt x="31" y="205"/>
                  </a:lnTo>
                  <a:lnTo>
                    <a:pt x="28" y="204"/>
                  </a:lnTo>
                  <a:lnTo>
                    <a:pt x="22" y="202"/>
                  </a:lnTo>
                  <a:lnTo>
                    <a:pt x="16" y="201"/>
                  </a:lnTo>
                  <a:lnTo>
                    <a:pt x="11" y="199"/>
                  </a:lnTo>
                  <a:lnTo>
                    <a:pt x="9" y="198"/>
                  </a:lnTo>
                  <a:lnTo>
                    <a:pt x="8" y="196"/>
                  </a:lnTo>
                  <a:lnTo>
                    <a:pt x="7" y="194"/>
                  </a:lnTo>
                  <a:lnTo>
                    <a:pt x="7" y="191"/>
                  </a:lnTo>
                  <a:lnTo>
                    <a:pt x="7" y="187"/>
                  </a:lnTo>
                  <a:lnTo>
                    <a:pt x="7" y="185"/>
                  </a:lnTo>
                  <a:lnTo>
                    <a:pt x="8" y="183"/>
                  </a:lnTo>
                  <a:lnTo>
                    <a:pt x="10" y="181"/>
                  </a:lnTo>
                  <a:lnTo>
                    <a:pt x="12" y="181"/>
                  </a:lnTo>
                  <a:lnTo>
                    <a:pt x="15" y="180"/>
                  </a:lnTo>
                  <a:lnTo>
                    <a:pt x="21" y="180"/>
                  </a:lnTo>
                  <a:lnTo>
                    <a:pt x="28" y="179"/>
                  </a:lnTo>
                  <a:lnTo>
                    <a:pt x="31" y="178"/>
                  </a:lnTo>
                  <a:lnTo>
                    <a:pt x="34" y="177"/>
                  </a:lnTo>
                  <a:lnTo>
                    <a:pt x="37" y="175"/>
                  </a:lnTo>
                  <a:lnTo>
                    <a:pt x="40" y="173"/>
                  </a:lnTo>
                  <a:lnTo>
                    <a:pt x="43" y="169"/>
                  </a:lnTo>
                  <a:lnTo>
                    <a:pt x="45" y="164"/>
                  </a:lnTo>
                  <a:lnTo>
                    <a:pt x="46" y="161"/>
                  </a:lnTo>
                  <a:lnTo>
                    <a:pt x="46" y="159"/>
                  </a:lnTo>
                  <a:lnTo>
                    <a:pt x="46" y="157"/>
                  </a:lnTo>
                  <a:lnTo>
                    <a:pt x="43" y="150"/>
                  </a:lnTo>
                  <a:lnTo>
                    <a:pt x="42" y="146"/>
                  </a:lnTo>
                  <a:lnTo>
                    <a:pt x="42" y="142"/>
                  </a:lnTo>
                  <a:lnTo>
                    <a:pt x="43" y="140"/>
                  </a:lnTo>
                  <a:lnTo>
                    <a:pt x="43" y="138"/>
                  </a:lnTo>
                  <a:lnTo>
                    <a:pt x="45" y="136"/>
                  </a:lnTo>
                  <a:lnTo>
                    <a:pt x="46" y="133"/>
                  </a:lnTo>
                  <a:lnTo>
                    <a:pt x="50" y="130"/>
                  </a:lnTo>
                  <a:lnTo>
                    <a:pt x="51" y="129"/>
                  </a:lnTo>
                  <a:lnTo>
                    <a:pt x="53" y="128"/>
                  </a:lnTo>
                  <a:lnTo>
                    <a:pt x="56" y="127"/>
                  </a:lnTo>
                  <a:lnTo>
                    <a:pt x="59" y="127"/>
                  </a:lnTo>
                  <a:lnTo>
                    <a:pt x="63" y="127"/>
                  </a:lnTo>
                  <a:lnTo>
                    <a:pt x="66" y="127"/>
                  </a:lnTo>
                  <a:lnTo>
                    <a:pt x="70" y="125"/>
                  </a:lnTo>
                  <a:lnTo>
                    <a:pt x="74" y="122"/>
                  </a:lnTo>
                  <a:lnTo>
                    <a:pt x="77" y="120"/>
                  </a:lnTo>
                  <a:lnTo>
                    <a:pt x="78" y="117"/>
                  </a:lnTo>
                  <a:lnTo>
                    <a:pt x="79" y="114"/>
                  </a:lnTo>
                  <a:lnTo>
                    <a:pt x="79" y="112"/>
                  </a:lnTo>
                  <a:lnTo>
                    <a:pt x="78" y="109"/>
                  </a:lnTo>
                  <a:lnTo>
                    <a:pt x="76" y="107"/>
                  </a:lnTo>
                  <a:lnTo>
                    <a:pt x="72" y="102"/>
                  </a:lnTo>
                  <a:lnTo>
                    <a:pt x="69" y="97"/>
                  </a:lnTo>
                  <a:lnTo>
                    <a:pt x="67" y="95"/>
                  </a:lnTo>
                  <a:lnTo>
                    <a:pt x="66" y="92"/>
                  </a:lnTo>
                  <a:lnTo>
                    <a:pt x="66" y="90"/>
                  </a:lnTo>
                  <a:lnTo>
                    <a:pt x="67" y="87"/>
                  </a:lnTo>
                  <a:lnTo>
                    <a:pt x="69" y="84"/>
                  </a:lnTo>
                  <a:lnTo>
                    <a:pt x="72" y="81"/>
                  </a:lnTo>
                  <a:lnTo>
                    <a:pt x="75" y="80"/>
                  </a:lnTo>
                  <a:lnTo>
                    <a:pt x="78" y="79"/>
                  </a:lnTo>
                  <a:lnTo>
                    <a:pt x="81" y="79"/>
                  </a:lnTo>
                  <a:lnTo>
                    <a:pt x="83" y="80"/>
                  </a:lnTo>
                  <a:lnTo>
                    <a:pt x="86" y="81"/>
                  </a:lnTo>
                  <a:lnTo>
                    <a:pt x="88" y="83"/>
                  </a:lnTo>
                  <a:lnTo>
                    <a:pt x="93" y="87"/>
                  </a:lnTo>
                  <a:lnTo>
                    <a:pt x="99" y="91"/>
                  </a:lnTo>
                  <a:lnTo>
                    <a:pt x="102" y="93"/>
                  </a:lnTo>
                  <a:lnTo>
                    <a:pt x="105" y="94"/>
                  </a:lnTo>
                  <a:lnTo>
                    <a:pt x="108" y="94"/>
                  </a:lnTo>
                  <a:lnTo>
                    <a:pt x="111" y="93"/>
                  </a:lnTo>
                  <a:lnTo>
                    <a:pt x="115" y="91"/>
                  </a:lnTo>
                  <a:lnTo>
                    <a:pt x="119" y="88"/>
                  </a:lnTo>
                  <a:lnTo>
                    <a:pt x="121" y="87"/>
                  </a:lnTo>
                  <a:lnTo>
                    <a:pt x="122" y="85"/>
                  </a:lnTo>
                  <a:lnTo>
                    <a:pt x="124" y="81"/>
                  </a:lnTo>
                  <a:lnTo>
                    <a:pt x="124" y="78"/>
                  </a:lnTo>
                  <a:lnTo>
                    <a:pt x="125" y="75"/>
                  </a:lnTo>
                  <a:lnTo>
                    <a:pt x="125" y="68"/>
                  </a:lnTo>
                  <a:lnTo>
                    <a:pt x="124" y="61"/>
                  </a:lnTo>
                  <a:lnTo>
                    <a:pt x="123" y="54"/>
                  </a:lnTo>
                  <a:lnTo>
                    <a:pt x="121" y="48"/>
                  </a:lnTo>
                  <a:lnTo>
                    <a:pt x="119" y="44"/>
                  </a:lnTo>
                  <a:lnTo>
                    <a:pt x="117" y="39"/>
                  </a:lnTo>
                  <a:lnTo>
                    <a:pt x="115" y="34"/>
                  </a:lnTo>
                  <a:lnTo>
                    <a:pt x="114" y="30"/>
                  </a:lnTo>
                  <a:lnTo>
                    <a:pt x="113" y="26"/>
                  </a:lnTo>
                  <a:lnTo>
                    <a:pt x="112" y="22"/>
                  </a:lnTo>
                  <a:lnTo>
                    <a:pt x="112" y="18"/>
                  </a:lnTo>
                  <a:lnTo>
                    <a:pt x="113" y="15"/>
                  </a:lnTo>
                  <a:lnTo>
                    <a:pt x="114" y="13"/>
                  </a:lnTo>
                  <a:lnTo>
                    <a:pt x="115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119" y="4"/>
                  </a:lnTo>
                  <a:lnTo>
                    <a:pt x="122" y="2"/>
                  </a:lnTo>
                  <a:lnTo>
                    <a:pt x="125" y="1"/>
                  </a:lnTo>
                  <a:lnTo>
                    <a:pt x="129" y="0"/>
                  </a:lnTo>
                  <a:lnTo>
                    <a:pt x="133" y="0"/>
                  </a:lnTo>
                  <a:lnTo>
                    <a:pt x="136" y="1"/>
                  </a:lnTo>
                  <a:lnTo>
                    <a:pt x="139" y="2"/>
                  </a:lnTo>
                  <a:lnTo>
                    <a:pt x="142" y="4"/>
                  </a:lnTo>
                  <a:lnTo>
                    <a:pt x="145" y="6"/>
                  </a:lnTo>
                  <a:lnTo>
                    <a:pt x="147" y="9"/>
                  </a:lnTo>
                  <a:lnTo>
                    <a:pt x="148" y="11"/>
                  </a:lnTo>
                  <a:lnTo>
                    <a:pt x="149" y="15"/>
                  </a:lnTo>
                  <a:lnTo>
                    <a:pt x="150" y="18"/>
                  </a:lnTo>
                  <a:lnTo>
                    <a:pt x="150" y="23"/>
                  </a:lnTo>
                  <a:lnTo>
                    <a:pt x="149" y="27"/>
                  </a:lnTo>
                  <a:lnTo>
                    <a:pt x="148" y="32"/>
                  </a:lnTo>
                  <a:lnTo>
                    <a:pt x="146" y="37"/>
                  </a:lnTo>
                  <a:lnTo>
                    <a:pt x="144" y="42"/>
                  </a:lnTo>
                  <a:lnTo>
                    <a:pt x="141" y="47"/>
                  </a:lnTo>
                  <a:lnTo>
                    <a:pt x="140" y="50"/>
                  </a:lnTo>
                  <a:lnTo>
                    <a:pt x="139" y="55"/>
                  </a:lnTo>
                  <a:lnTo>
                    <a:pt x="138" y="60"/>
                  </a:lnTo>
                  <a:lnTo>
                    <a:pt x="137" y="67"/>
                  </a:lnTo>
                  <a:lnTo>
                    <a:pt x="137" y="79"/>
                  </a:lnTo>
                  <a:lnTo>
                    <a:pt x="137" y="88"/>
                  </a:lnTo>
                  <a:lnTo>
                    <a:pt x="137" y="91"/>
                  </a:lnTo>
                  <a:lnTo>
                    <a:pt x="138" y="93"/>
                  </a:lnTo>
                  <a:lnTo>
                    <a:pt x="140" y="96"/>
                  </a:lnTo>
                  <a:lnTo>
                    <a:pt x="142" y="99"/>
                  </a:lnTo>
                  <a:lnTo>
                    <a:pt x="144" y="101"/>
                  </a:lnTo>
                </a:path>
              </a:pathLst>
            </a:custGeom>
            <a:noFill/>
            <a:ln w="3175">
              <a:solidFill>
                <a:srgbClr val="FF009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76" name="Freeform 52"/>
            <p:cNvSpPr>
              <a:spLocks/>
            </p:cNvSpPr>
            <p:nvPr/>
          </p:nvSpPr>
          <p:spPr bwMode="auto">
            <a:xfrm>
              <a:off x="5524" y="4029"/>
              <a:ext cx="119" cy="238"/>
            </a:xfrm>
            <a:custGeom>
              <a:avLst/>
              <a:gdLst/>
              <a:ahLst/>
              <a:cxnLst>
                <a:cxn ang="0">
                  <a:pos x="29" y="44"/>
                </a:cxn>
                <a:cxn ang="0">
                  <a:pos x="45" y="46"/>
                </a:cxn>
                <a:cxn ang="0">
                  <a:pos x="52" y="44"/>
                </a:cxn>
                <a:cxn ang="0">
                  <a:pos x="56" y="39"/>
                </a:cxn>
                <a:cxn ang="0">
                  <a:pos x="59" y="25"/>
                </a:cxn>
                <a:cxn ang="0">
                  <a:pos x="68" y="7"/>
                </a:cxn>
                <a:cxn ang="0">
                  <a:pos x="75" y="1"/>
                </a:cxn>
                <a:cxn ang="0">
                  <a:pos x="84" y="0"/>
                </a:cxn>
                <a:cxn ang="0">
                  <a:pos x="89" y="4"/>
                </a:cxn>
                <a:cxn ang="0">
                  <a:pos x="90" y="17"/>
                </a:cxn>
                <a:cxn ang="0">
                  <a:pos x="85" y="29"/>
                </a:cxn>
                <a:cxn ang="0">
                  <a:pos x="70" y="44"/>
                </a:cxn>
                <a:cxn ang="0">
                  <a:pos x="66" y="57"/>
                </a:cxn>
                <a:cxn ang="0">
                  <a:pos x="70" y="66"/>
                </a:cxn>
                <a:cxn ang="0">
                  <a:pos x="77" y="71"/>
                </a:cxn>
                <a:cxn ang="0">
                  <a:pos x="86" y="72"/>
                </a:cxn>
                <a:cxn ang="0">
                  <a:pos x="94" y="64"/>
                </a:cxn>
                <a:cxn ang="0">
                  <a:pos x="102" y="58"/>
                </a:cxn>
                <a:cxn ang="0">
                  <a:pos x="110" y="56"/>
                </a:cxn>
                <a:cxn ang="0">
                  <a:pos x="114" y="58"/>
                </a:cxn>
                <a:cxn ang="0">
                  <a:pos x="119" y="65"/>
                </a:cxn>
                <a:cxn ang="0">
                  <a:pos x="119" y="72"/>
                </a:cxn>
                <a:cxn ang="0">
                  <a:pos x="113" y="80"/>
                </a:cxn>
                <a:cxn ang="0">
                  <a:pos x="100" y="90"/>
                </a:cxn>
                <a:cxn ang="0">
                  <a:pos x="95" y="97"/>
                </a:cxn>
                <a:cxn ang="0">
                  <a:pos x="95" y="128"/>
                </a:cxn>
                <a:cxn ang="0">
                  <a:pos x="99" y="154"/>
                </a:cxn>
                <a:cxn ang="0">
                  <a:pos x="105" y="162"/>
                </a:cxn>
                <a:cxn ang="0">
                  <a:pos x="113" y="168"/>
                </a:cxn>
                <a:cxn ang="0">
                  <a:pos x="115" y="176"/>
                </a:cxn>
                <a:cxn ang="0">
                  <a:pos x="110" y="185"/>
                </a:cxn>
                <a:cxn ang="0">
                  <a:pos x="105" y="187"/>
                </a:cxn>
                <a:cxn ang="0">
                  <a:pos x="96" y="186"/>
                </a:cxn>
                <a:cxn ang="0">
                  <a:pos x="89" y="193"/>
                </a:cxn>
                <a:cxn ang="0">
                  <a:pos x="91" y="203"/>
                </a:cxn>
                <a:cxn ang="0">
                  <a:pos x="98" y="214"/>
                </a:cxn>
                <a:cxn ang="0">
                  <a:pos x="96" y="221"/>
                </a:cxn>
                <a:cxn ang="0">
                  <a:pos x="89" y="225"/>
                </a:cxn>
                <a:cxn ang="0">
                  <a:pos x="82" y="221"/>
                </a:cxn>
                <a:cxn ang="0">
                  <a:pos x="71" y="209"/>
                </a:cxn>
                <a:cxn ang="0">
                  <a:pos x="63" y="206"/>
                </a:cxn>
                <a:cxn ang="0">
                  <a:pos x="54" y="208"/>
                </a:cxn>
                <a:cxn ang="0">
                  <a:pos x="48" y="215"/>
                </a:cxn>
                <a:cxn ang="0">
                  <a:pos x="43" y="224"/>
                </a:cxn>
                <a:cxn ang="0">
                  <a:pos x="33" y="226"/>
                </a:cxn>
                <a:cxn ang="0">
                  <a:pos x="20" y="226"/>
                </a:cxn>
                <a:cxn ang="0">
                  <a:pos x="12" y="231"/>
                </a:cxn>
                <a:cxn ang="0">
                  <a:pos x="5" y="238"/>
                </a:cxn>
              </a:cxnLst>
              <a:rect l="0" t="0" r="r" b="b"/>
              <a:pathLst>
                <a:path w="119" h="238">
                  <a:moveTo>
                    <a:pt x="23" y="42"/>
                  </a:moveTo>
                  <a:lnTo>
                    <a:pt x="26" y="43"/>
                  </a:lnTo>
                  <a:lnTo>
                    <a:pt x="29" y="44"/>
                  </a:lnTo>
                  <a:lnTo>
                    <a:pt x="35" y="46"/>
                  </a:lnTo>
                  <a:lnTo>
                    <a:pt x="42" y="46"/>
                  </a:lnTo>
                  <a:lnTo>
                    <a:pt x="45" y="46"/>
                  </a:lnTo>
                  <a:lnTo>
                    <a:pt x="49" y="45"/>
                  </a:lnTo>
                  <a:lnTo>
                    <a:pt x="50" y="45"/>
                  </a:lnTo>
                  <a:lnTo>
                    <a:pt x="52" y="44"/>
                  </a:lnTo>
                  <a:lnTo>
                    <a:pt x="53" y="43"/>
                  </a:lnTo>
                  <a:lnTo>
                    <a:pt x="55" y="42"/>
                  </a:lnTo>
                  <a:lnTo>
                    <a:pt x="56" y="39"/>
                  </a:lnTo>
                  <a:lnTo>
                    <a:pt x="57" y="37"/>
                  </a:lnTo>
                  <a:lnTo>
                    <a:pt x="57" y="34"/>
                  </a:lnTo>
                  <a:lnTo>
                    <a:pt x="59" y="25"/>
                  </a:lnTo>
                  <a:lnTo>
                    <a:pt x="63" y="16"/>
                  </a:lnTo>
                  <a:lnTo>
                    <a:pt x="66" y="10"/>
                  </a:lnTo>
                  <a:lnTo>
                    <a:pt x="68" y="7"/>
                  </a:lnTo>
                  <a:lnTo>
                    <a:pt x="71" y="5"/>
                  </a:lnTo>
                  <a:lnTo>
                    <a:pt x="73" y="3"/>
                  </a:lnTo>
                  <a:lnTo>
                    <a:pt x="75" y="1"/>
                  </a:lnTo>
                  <a:lnTo>
                    <a:pt x="79" y="0"/>
                  </a:lnTo>
                  <a:lnTo>
                    <a:pt x="82" y="0"/>
                  </a:lnTo>
                  <a:lnTo>
                    <a:pt x="84" y="0"/>
                  </a:lnTo>
                  <a:lnTo>
                    <a:pt x="86" y="1"/>
                  </a:lnTo>
                  <a:lnTo>
                    <a:pt x="88" y="2"/>
                  </a:lnTo>
                  <a:lnTo>
                    <a:pt x="89" y="4"/>
                  </a:lnTo>
                  <a:lnTo>
                    <a:pt x="90" y="7"/>
                  </a:lnTo>
                  <a:lnTo>
                    <a:pt x="91" y="12"/>
                  </a:lnTo>
                  <a:lnTo>
                    <a:pt x="90" y="17"/>
                  </a:lnTo>
                  <a:lnTo>
                    <a:pt x="89" y="19"/>
                  </a:lnTo>
                  <a:lnTo>
                    <a:pt x="88" y="22"/>
                  </a:lnTo>
                  <a:lnTo>
                    <a:pt x="85" y="29"/>
                  </a:lnTo>
                  <a:lnTo>
                    <a:pt x="79" y="35"/>
                  </a:lnTo>
                  <a:lnTo>
                    <a:pt x="72" y="42"/>
                  </a:lnTo>
                  <a:lnTo>
                    <a:pt x="70" y="44"/>
                  </a:lnTo>
                  <a:lnTo>
                    <a:pt x="69" y="47"/>
                  </a:lnTo>
                  <a:lnTo>
                    <a:pt x="67" y="52"/>
                  </a:lnTo>
                  <a:lnTo>
                    <a:pt x="66" y="57"/>
                  </a:lnTo>
                  <a:lnTo>
                    <a:pt x="66" y="61"/>
                  </a:lnTo>
                  <a:lnTo>
                    <a:pt x="68" y="64"/>
                  </a:lnTo>
                  <a:lnTo>
                    <a:pt x="70" y="66"/>
                  </a:lnTo>
                  <a:lnTo>
                    <a:pt x="72" y="67"/>
                  </a:lnTo>
                  <a:lnTo>
                    <a:pt x="73" y="69"/>
                  </a:lnTo>
                  <a:lnTo>
                    <a:pt x="77" y="71"/>
                  </a:lnTo>
                  <a:lnTo>
                    <a:pt x="80" y="72"/>
                  </a:lnTo>
                  <a:lnTo>
                    <a:pt x="83" y="73"/>
                  </a:lnTo>
                  <a:lnTo>
                    <a:pt x="86" y="72"/>
                  </a:lnTo>
                  <a:lnTo>
                    <a:pt x="88" y="71"/>
                  </a:lnTo>
                  <a:lnTo>
                    <a:pt x="91" y="68"/>
                  </a:lnTo>
                  <a:lnTo>
                    <a:pt x="94" y="64"/>
                  </a:lnTo>
                  <a:lnTo>
                    <a:pt x="97" y="62"/>
                  </a:lnTo>
                  <a:lnTo>
                    <a:pt x="99" y="60"/>
                  </a:lnTo>
                  <a:lnTo>
                    <a:pt x="102" y="58"/>
                  </a:lnTo>
                  <a:lnTo>
                    <a:pt x="104" y="57"/>
                  </a:lnTo>
                  <a:lnTo>
                    <a:pt x="108" y="56"/>
                  </a:lnTo>
                  <a:lnTo>
                    <a:pt x="110" y="56"/>
                  </a:lnTo>
                  <a:lnTo>
                    <a:pt x="112" y="57"/>
                  </a:lnTo>
                  <a:lnTo>
                    <a:pt x="113" y="57"/>
                  </a:lnTo>
                  <a:lnTo>
                    <a:pt x="114" y="58"/>
                  </a:lnTo>
                  <a:lnTo>
                    <a:pt x="116" y="60"/>
                  </a:lnTo>
                  <a:lnTo>
                    <a:pt x="117" y="63"/>
                  </a:lnTo>
                  <a:lnTo>
                    <a:pt x="119" y="65"/>
                  </a:lnTo>
                  <a:lnTo>
                    <a:pt x="119" y="68"/>
                  </a:lnTo>
                  <a:lnTo>
                    <a:pt x="119" y="70"/>
                  </a:lnTo>
                  <a:lnTo>
                    <a:pt x="119" y="72"/>
                  </a:lnTo>
                  <a:lnTo>
                    <a:pt x="118" y="74"/>
                  </a:lnTo>
                  <a:lnTo>
                    <a:pt x="116" y="77"/>
                  </a:lnTo>
                  <a:lnTo>
                    <a:pt x="113" y="80"/>
                  </a:lnTo>
                  <a:lnTo>
                    <a:pt x="108" y="84"/>
                  </a:lnTo>
                  <a:lnTo>
                    <a:pt x="104" y="87"/>
                  </a:lnTo>
                  <a:lnTo>
                    <a:pt x="100" y="90"/>
                  </a:lnTo>
                  <a:lnTo>
                    <a:pt x="97" y="93"/>
                  </a:lnTo>
                  <a:lnTo>
                    <a:pt x="96" y="95"/>
                  </a:lnTo>
                  <a:lnTo>
                    <a:pt x="95" y="97"/>
                  </a:lnTo>
                  <a:lnTo>
                    <a:pt x="95" y="105"/>
                  </a:lnTo>
                  <a:lnTo>
                    <a:pt x="94" y="116"/>
                  </a:lnTo>
                  <a:lnTo>
                    <a:pt x="95" y="128"/>
                  </a:lnTo>
                  <a:lnTo>
                    <a:pt x="96" y="139"/>
                  </a:lnTo>
                  <a:lnTo>
                    <a:pt x="98" y="150"/>
                  </a:lnTo>
                  <a:lnTo>
                    <a:pt x="99" y="154"/>
                  </a:lnTo>
                  <a:lnTo>
                    <a:pt x="101" y="158"/>
                  </a:lnTo>
                  <a:lnTo>
                    <a:pt x="103" y="161"/>
                  </a:lnTo>
                  <a:lnTo>
                    <a:pt x="105" y="162"/>
                  </a:lnTo>
                  <a:lnTo>
                    <a:pt x="108" y="164"/>
                  </a:lnTo>
                  <a:lnTo>
                    <a:pt x="111" y="166"/>
                  </a:lnTo>
                  <a:lnTo>
                    <a:pt x="113" y="168"/>
                  </a:lnTo>
                  <a:lnTo>
                    <a:pt x="114" y="171"/>
                  </a:lnTo>
                  <a:lnTo>
                    <a:pt x="115" y="173"/>
                  </a:lnTo>
                  <a:lnTo>
                    <a:pt x="115" y="176"/>
                  </a:lnTo>
                  <a:lnTo>
                    <a:pt x="114" y="179"/>
                  </a:lnTo>
                  <a:lnTo>
                    <a:pt x="113" y="182"/>
                  </a:lnTo>
                  <a:lnTo>
                    <a:pt x="110" y="185"/>
                  </a:lnTo>
                  <a:lnTo>
                    <a:pt x="109" y="186"/>
                  </a:lnTo>
                  <a:lnTo>
                    <a:pt x="107" y="186"/>
                  </a:lnTo>
                  <a:lnTo>
                    <a:pt x="105" y="187"/>
                  </a:lnTo>
                  <a:lnTo>
                    <a:pt x="102" y="186"/>
                  </a:lnTo>
                  <a:lnTo>
                    <a:pt x="99" y="186"/>
                  </a:lnTo>
                  <a:lnTo>
                    <a:pt x="96" y="186"/>
                  </a:lnTo>
                  <a:lnTo>
                    <a:pt x="93" y="188"/>
                  </a:lnTo>
                  <a:lnTo>
                    <a:pt x="90" y="191"/>
                  </a:lnTo>
                  <a:lnTo>
                    <a:pt x="89" y="193"/>
                  </a:lnTo>
                  <a:lnTo>
                    <a:pt x="88" y="195"/>
                  </a:lnTo>
                  <a:lnTo>
                    <a:pt x="89" y="199"/>
                  </a:lnTo>
                  <a:lnTo>
                    <a:pt x="91" y="203"/>
                  </a:lnTo>
                  <a:lnTo>
                    <a:pt x="94" y="207"/>
                  </a:lnTo>
                  <a:lnTo>
                    <a:pt x="96" y="211"/>
                  </a:lnTo>
                  <a:lnTo>
                    <a:pt x="98" y="214"/>
                  </a:lnTo>
                  <a:lnTo>
                    <a:pt x="98" y="218"/>
                  </a:lnTo>
                  <a:lnTo>
                    <a:pt x="97" y="219"/>
                  </a:lnTo>
                  <a:lnTo>
                    <a:pt x="96" y="221"/>
                  </a:lnTo>
                  <a:lnTo>
                    <a:pt x="93" y="223"/>
                  </a:lnTo>
                  <a:lnTo>
                    <a:pt x="91" y="224"/>
                  </a:lnTo>
                  <a:lnTo>
                    <a:pt x="89" y="225"/>
                  </a:lnTo>
                  <a:lnTo>
                    <a:pt x="86" y="224"/>
                  </a:lnTo>
                  <a:lnTo>
                    <a:pt x="84" y="223"/>
                  </a:lnTo>
                  <a:lnTo>
                    <a:pt x="82" y="221"/>
                  </a:lnTo>
                  <a:lnTo>
                    <a:pt x="78" y="216"/>
                  </a:lnTo>
                  <a:lnTo>
                    <a:pt x="73" y="211"/>
                  </a:lnTo>
                  <a:lnTo>
                    <a:pt x="71" y="209"/>
                  </a:lnTo>
                  <a:lnTo>
                    <a:pt x="68" y="207"/>
                  </a:lnTo>
                  <a:lnTo>
                    <a:pt x="66" y="206"/>
                  </a:lnTo>
                  <a:lnTo>
                    <a:pt x="63" y="206"/>
                  </a:lnTo>
                  <a:lnTo>
                    <a:pt x="60" y="206"/>
                  </a:lnTo>
                  <a:lnTo>
                    <a:pt x="56" y="207"/>
                  </a:lnTo>
                  <a:lnTo>
                    <a:pt x="54" y="208"/>
                  </a:lnTo>
                  <a:lnTo>
                    <a:pt x="52" y="209"/>
                  </a:lnTo>
                  <a:lnTo>
                    <a:pt x="50" y="212"/>
                  </a:lnTo>
                  <a:lnTo>
                    <a:pt x="48" y="215"/>
                  </a:lnTo>
                  <a:lnTo>
                    <a:pt x="47" y="219"/>
                  </a:lnTo>
                  <a:lnTo>
                    <a:pt x="45" y="222"/>
                  </a:lnTo>
                  <a:lnTo>
                    <a:pt x="43" y="224"/>
                  </a:lnTo>
                  <a:lnTo>
                    <a:pt x="41" y="225"/>
                  </a:lnTo>
                  <a:lnTo>
                    <a:pt x="39" y="226"/>
                  </a:lnTo>
                  <a:lnTo>
                    <a:pt x="33" y="226"/>
                  </a:lnTo>
                  <a:lnTo>
                    <a:pt x="28" y="225"/>
                  </a:lnTo>
                  <a:lnTo>
                    <a:pt x="23" y="225"/>
                  </a:lnTo>
                  <a:lnTo>
                    <a:pt x="20" y="226"/>
                  </a:lnTo>
                  <a:lnTo>
                    <a:pt x="17" y="226"/>
                  </a:lnTo>
                  <a:lnTo>
                    <a:pt x="14" y="228"/>
                  </a:lnTo>
                  <a:lnTo>
                    <a:pt x="12" y="231"/>
                  </a:lnTo>
                  <a:lnTo>
                    <a:pt x="10" y="233"/>
                  </a:lnTo>
                  <a:lnTo>
                    <a:pt x="8" y="236"/>
                  </a:lnTo>
                  <a:lnTo>
                    <a:pt x="5" y="238"/>
                  </a:lnTo>
                  <a:lnTo>
                    <a:pt x="3" y="238"/>
                  </a:lnTo>
                  <a:lnTo>
                    <a:pt x="0" y="238"/>
                  </a:lnTo>
                </a:path>
              </a:pathLst>
            </a:custGeom>
            <a:noFill/>
            <a:ln w="3175">
              <a:solidFill>
                <a:srgbClr val="FF009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77" name="Freeform 53"/>
            <p:cNvSpPr>
              <a:spLocks/>
            </p:cNvSpPr>
            <p:nvPr/>
          </p:nvSpPr>
          <p:spPr bwMode="auto">
            <a:xfrm>
              <a:off x="5612" y="3985"/>
              <a:ext cx="28" cy="29"/>
            </a:xfrm>
            <a:custGeom>
              <a:avLst/>
              <a:gdLst/>
              <a:ahLst/>
              <a:cxnLst>
                <a:cxn ang="0">
                  <a:pos x="15" y="29"/>
                </a:cxn>
                <a:cxn ang="0">
                  <a:pos x="12" y="28"/>
                </a:cxn>
                <a:cxn ang="0">
                  <a:pos x="9" y="27"/>
                </a:cxn>
                <a:cxn ang="0">
                  <a:pos x="6" y="26"/>
                </a:cxn>
                <a:cxn ang="0">
                  <a:pos x="4" y="24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20" y="1"/>
                </a:cxn>
                <a:cxn ang="0">
                  <a:pos x="22" y="3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8" y="13"/>
                </a:cxn>
                <a:cxn ang="0">
                  <a:pos x="28" y="16"/>
                </a:cxn>
                <a:cxn ang="0">
                  <a:pos x="28" y="18"/>
                </a:cxn>
                <a:cxn ang="0">
                  <a:pos x="27" y="21"/>
                </a:cxn>
                <a:cxn ang="0">
                  <a:pos x="26" y="23"/>
                </a:cxn>
                <a:cxn ang="0">
                  <a:pos x="24" y="25"/>
                </a:cxn>
                <a:cxn ang="0">
                  <a:pos x="21" y="26"/>
                </a:cxn>
                <a:cxn ang="0">
                  <a:pos x="19" y="28"/>
                </a:cxn>
                <a:cxn ang="0">
                  <a:pos x="17" y="28"/>
                </a:cxn>
                <a:cxn ang="0">
                  <a:pos x="15" y="29"/>
                </a:cxn>
              </a:cxnLst>
              <a:rect l="0" t="0" r="r" b="b"/>
              <a:pathLst>
                <a:path w="28" h="29">
                  <a:moveTo>
                    <a:pt x="15" y="29"/>
                  </a:moveTo>
                  <a:lnTo>
                    <a:pt x="12" y="28"/>
                  </a:lnTo>
                  <a:lnTo>
                    <a:pt x="9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20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7" y="21"/>
                  </a:lnTo>
                  <a:lnTo>
                    <a:pt x="26" y="23"/>
                  </a:lnTo>
                  <a:lnTo>
                    <a:pt x="24" y="25"/>
                  </a:lnTo>
                  <a:lnTo>
                    <a:pt x="21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5" y="29"/>
                  </a:lnTo>
                  <a:close/>
                </a:path>
              </a:pathLst>
            </a:custGeom>
            <a:solidFill>
              <a:srgbClr val="FF00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78" name="Freeform 54"/>
            <p:cNvSpPr>
              <a:spLocks/>
            </p:cNvSpPr>
            <p:nvPr/>
          </p:nvSpPr>
          <p:spPr bwMode="auto">
            <a:xfrm>
              <a:off x="5612" y="3985"/>
              <a:ext cx="28" cy="29"/>
            </a:xfrm>
            <a:custGeom>
              <a:avLst/>
              <a:gdLst/>
              <a:ahLst/>
              <a:cxnLst>
                <a:cxn ang="0">
                  <a:pos x="15" y="29"/>
                </a:cxn>
                <a:cxn ang="0">
                  <a:pos x="12" y="28"/>
                </a:cxn>
                <a:cxn ang="0">
                  <a:pos x="9" y="27"/>
                </a:cxn>
                <a:cxn ang="0">
                  <a:pos x="6" y="26"/>
                </a:cxn>
                <a:cxn ang="0">
                  <a:pos x="4" y="24"/>
                </a:cxn>
                <a:cxn ang="0">
                  <a:pos x="2" y="22"/>
                </a:cxn>
                <a:cxn ang="0">
                  <a:pos x="1" y="19"/>
                </a:cxn>
                <a:cxn ang="0">
                  <a:pos x="0" y="16"/>
                </a:cxn>
                <a:cxn ang="0">
                  <a:pos x="0" y="14"/>
                </a:cxn>
                <a:cxn ang="0">
                  <a:pos x="0" y="11"/>
                </a:cxn>
                <a:cxn ang="0">
                  <a:pos x="1" y="8"/>
                </a:cxn>
                <a:cxn ang="0">
                  <a:pos x="2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9" y="1"/>
                </a:cxn>
                <a:cxn ang="0">
                  <a:pos x="12" y="0"/>
                </a:cxn>
                <a:cxn ang="0">
                  <a:pos x="15" y="0"/>
                </a:cxn>
                <a:cxn ang="0">
                  <a:pos x="17" y="1"/>
                </a:cxn>
                <a:cxn ang="0">
                  <a:pos x="20" y="1"/>
                </a:cxn>
                <a:cxn ang="0">
                  <a:pos x="22" y="3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8" y="13"/>
                </a:cxn>
                <a:cxn ang="0">
                  <a:pos x="28" y="16"/>
                </a:cxn>
                <a:cxn ang="0">
                  <a:pos x="28" y="18"/>
                </a:cxn>
                <a:cxn ang="0">
                  <a:pos x="27" y="21"/>
                </a:cxn>
                <a:cxn ang="0">
                  <a:pos x="26" y="23"/>
                </a:cxn>
                <a:cxn ang="0">
                  <a:pos x="24" y="25"/>
                </a:cxn>
                <a:cxn ang="0">
                  <a:pos x="21" y="26"/>
                </a:cxn>
                <a:cxn ang="0">
                  <a:pos x="19" y="28"/>
                </a:cxn>
                <a:cxn ang="0">
                  <a:pos x="17" y="28"/>
                </a:cxn>
                <a:cxn ang="0">
                  <a:pos x="15" y="29"/>
                </a:cxn>
              </a:cxnLst>
              <a:rect l="0" t="0" r="r" b="b"/>
              <a:pathLst>
                <a:path w="28" h="29">
                  <a:moveTo>
                    <a:pt x="15" y="29"/>
                  </a:moveTo>
                  <a:lnTo>
                    <a:pt x="12" y="28"/>
                  </a:lnTo>
                  <a:lnTo>
                    <a:pt x="9" y="27"/>
                  </a:lnTo>
                  <a:lnTo>
                    <a:pt x="6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1" y="19"/>
                  </a:lnTo>
                  <a:lnTo>
                    <a:pt x="0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1" y="8"/>
                  </a:lnTo>
                  <a:lnTo>
                    <a:pt x="2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9" y="1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1"/>
                  </a:lnTo>
                  <a:lnTo>
                    <a:pt x="20" y="1"/>
                  </a:lnTo>
                  <a:lnTo>
                    <a:pt x="22" y="3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8" y="13"/>
                  </a:lnTo>
                  <a:lnTo>
                    <a:pt x="28" y="16"/>
                  </a:lnTo>
                  <a:lnTo>
                    <a:pt x="28" y="18"/>
                  </a:lnTo>
                  <a:lnTo>
                    <a:pt x="27" y="21"/>
                  </a:lnTo>
                  <a:lnTo>
                    <a:pt x="26" y="23"/>
                  </a:lnTo>
                  <a:lnTo>
                    <a:pt x="24" y="25"/>
                  </a:lnTo>
                  <a:lnTo>
                    <a:pt x="21" y="26"/>
                  </a:lnTo>
                  <a:lnTo>
                    <a:pt x="19" y="28"/>
                  </a:lnTo>
                  <a:lnTo>
                    <a:pt x="17" y="28"/>
                  </a:lnTo>
                  <a:lnTo>
                    <a:pt x="15" y="29"/>
                  </a:lnTo>
                </a:path>
              </a:pathLst>
            </a:custGeom>
            <a:noFill/>
            <a:ln w="3175">
              <a:solidFill>
                <a:srgbClr val="FF009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79" name="Freeform 55"/>
            <p:cNvSpPr>
              <a:spLocks/>
            </p:cNvSpPr>
            <p:nvPr/>
          </p:nvSpPr>
          <p:spPr bwMode="auto">
            <a:xfrm>
              <a:off x="5626" y="3991"/>
              <a:ext cx="10" cy="18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6"/>
                </a:cxn>
                <a:cxn ang="0">
                  <a:pos x="4" y="15"/>
                </a:cxn>
                <a:cxn ang="0">
                  <a:pos x="5" y="14"/>
                </a:cxn>
                <a:cxn ang="0">
                  <a:pos x="7" y="11"/>
                </a:cxn>
                <a:cxn ang="0">
                  <a:pos x="7" y="9"/>
                </a:cxn>
                <a:cxn ang="0">
                  <a:pos x="6" y="6"/>
                </a:cxn>
                <a:cxn ang="0">
                  <a:pos x="5" y="4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1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9" y="5"/>
                </a:cxn>
                <a:cxn ang="0">
                  <a:pos x="9" y="7"/>
                </a:cxn>
                <a:cxn ang="0">
                  <a:pos x="10" y="9"/>
                </a:cxn>
                <a:cxn ang="0">
                  <a:pos x="10" y="11"/>
                </a:cxn>
                <a:cxn ang="0">
                  <a:pos x="8" y="14"/>
                </a:cxn>
                <a:cxn ang="0">
                  <a:pos x="6" y="16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0" h="18">
                  <a:moveTo>
                    <a:pt x="0" y="18"/>
                  </a:moveTo>
                  <a:lnTo>
                    <a:pt x="3" y="16"/>
                  </a:lnTo>
                  <a:lnTo>
                    <a:pt x="4" y="15"/>
                  </a:lnTo>
                  <a:lnTo>
                    <a:pt x="5" y="14"/>
                  </a:lnTo>
                  <a:lnTo>
                    <a:pt x="7" y="11"/>
                  </a:lnTo>
                  <a:lnTo>
                    <a:pt x="7" y="9"/>
                  </a:lnTo>
                  <a:lnTo>
                    <a:pt x="6" y="6"/>
                  </a:lnTo>
                  <a:lnTo>
                    <a:pt x="5" y="4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1"/>
                  </a:lnTo>
                  <a:lnTo>
                    <a:pt x="6" y="2"/>
                  </a:lnTo>
                  <a:lnTo>
                    <a:pt x="8" y="4"/>
                  </a:lnTo>
                  <a:lnTo>
                    <a:pt x="9" y="5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8" y="14"/>
                  </a:lnTo>
                  <a:lnTo>
                    <a:pt x="6" y="16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80" name="Freeform 56"/>
            <p:cNvSpPr>
              <a:spLocks/>
            </p:cNvSpPr>
            <p:nvPr/>
          </p:nvSpPr>
          <p:spPr bwMode="auto">
            <a:xfrm>
              <a:off x="5488" y="4142"/>
              <a:ext cx="119" cy="98"/>
            </a:xfrm>
            <a:custGeom>
              <a:avLst/>
              <a:gdLst/>
              <a:ahLst/>
              <a:cxnLst>
                <a:cxn ang="0">
                  <a:pos x="26" y="91"/>
                </a:cxn>
                <a:cxn ang="0">
                  <a:pos x="31" y="96"/>
                </a:cxn>
                <a:cxn ang="0">
                  <a:pos x="38" y="98"/>
                </a:cxn>
                <a:cxn ang="0">
                  <a:pos x="45" y="96"/>
                </a:cxn>
                <a:cxn ang="0">
                  <a:pos x="51" y="92"/>
                </a:cxn>
                <a:cxn ang="0">
                  <a:pos x="54" y="92"/>
                </a:cxn>
                <a:cxn ang="0">
                  <a:pos x="60" y="93"/>
                </a:cxn>
                <a:cxn ang="0">
                  <a:pos x="65" y="92"/>
                </a:cxn>
                <a:cxn ang="0">
                  <a:pos x="76" y="86"/>
                </a:cxn>
                <a:cxn ang="0">
                  <a:pos x="82" y="78"/>
                </a:cxn>
                <a:cxn ang="0">
                  <a:pos x="88" y="75"/>
                </a:cxn>
                <a:cxn ang="0">
                  <a:pos x="95" y="76"/>
                </a:cxn>
                <a:cxn ang="0">
                  <a:pos x="102" y="76"/>
                </a:cxn>
                <a:cxn ang="0">
                  <a:pos x="107" y="73"/>
                </a:cxn>
                <a:cxn ang="0">
                  <a:pos x="108" y="70"/>
                </a:cxn>
                <a:cxn ang="0">
                  <a:pos x="108" y="67"/>
                </a:cxn>
                <a:cxn ang="0">
                  <a:pos x="110" y="63"/>
                </a:cxn>
                <a:cxn ang="0">
                  <a:pos x="115" y="58"/>
                </a:cxn>
                <a:cxn ang="0">
                  <a:pos x="117" y="55"/>
                </a:cxn>
                <a:cxn ang="0">
                  <a:pos x="118" y="49"/>
                </a:cxn>
                <a:cxn ang="0">
                  <a:pos x="114" y="37"/>
                </a:cxn>
                <a:cxn ang="0">
                  <a:pos x="112" y="30"/>
                </a:cxn>
                <a:cxn ang="0">
                  <a:pos x="112" y="11"/>
                </a:cxn>
                <a:cxn ang="0">
                  <a:pos x="111" y="4"/>
                </a:cxn>
                <a:cxn ang="0">
                  <a:pos x="107" y="20"/>
                </a:cxn>
                <a:cxn ang="0">
                  <a:pos x="106" y="36"/>
                </a:cxn>
                <a:cxn ang="0">
                  <a:pos x="106" y="48"/>
                </a:cxn>
                <a:cxn ang="0">
                  <a:pos x="104" y="53"/>
                </a:cxn>
                <a:cxn ang="0">
                  <a:pos x="99" y="59"/>
                </a:cxn>
                <a:cxn ang="0">
                  <a:pos x="95" y="64"/>
                </a:cxn>
                <a:cxn ang="0">
                  <a:pos x="92" y="65"/>
                </a:cxn>
                <a:cxn ang="0">
                  <a:pos x="88" y="64"/>
                </a:cxn>
                <a:cxn ang="0">
                  <a:pos x="82" y="63"/>
                </a:cxn>
                <a:cxn ang="0">
                  <a:pos x="76" y="72"/>
                </a:cxn>
                <a:cxn ang="0">
                  <a:pos x="68" y="77"/>
                </a:cxn>
                <a:cxn ang="0">
                  <a:pos x="64" y="78"/>
                </a:cxn>
                <a:cxn ang="0">
                  <a:pos x="54" y="78"/>
                </a:cxn>
                <a:cxn ang="0">
                  <a:pos x="48" y="79"/>
                </a:cxn>
                <a:cxn ang="0">
                  <a:pos x="42" y="84"/>
                </a:cxn>
                <a:cxn ang="0">
                  <a:pos x="37" y="86"/>
                </a:cxn>
                <a:cxn ang="0">
                  <a:pos x="30" y="85"/>
                </a:cxn>
                <a:cxn ang="0">
                  <a:pos x="25" y="84"/>
                </a:cxn>
                <a:cxn ang="0">
                  <a:pos x="15" y="82"/>
                </a:cxn>
                <a:cxn ang="0">
                  <a:pos x="6" y="84"/>
                </a:cxn>
                <a:cxn ang="0">
                  <a:pos x="8" y="86"/>
                </a:cxn>
                <a:cxn ang="0">
                  <a:pos x="23" y="90"/>
                </a:cxn>
              </a:cxnLst>
              <a:rect l="0" t="0" r="r" b="b"/>
              <a:pathLst>
                <a:path w="118" h="98">
                  <a:moveTo>
                    <a:pt x="23" y="90"/>
                  </a:moveTo>
                  <a:lnTo>
                    <a:pt x="26" y="91"/>
                  </a:lnTo>
                  <a:lnTo>
                    <a:pt x="27" y="93"/>
                  </a:lnTo>
                  <a:lnTo>
                    <a:pt x="31" y="96"/>
                  </a:lnTo>
                  <a:lnTo>
                    <a:pt x="34" y="97"/>
                  </a:lnTo>
                  <a:lnTo>
                    <a:pt x="38" y="98"/>
                  </a:lnTo>
                  <a:lnTo>
                    <a:pt x="42" y="97"/>
                  </a:lnTo>
                  <a:lnTo>
                    <a:pt x="45" y="96"/>
                  </a:lnTo>
                  <a:lnTo>
                    <a:pt x="48" y="94"/>
                  </a:lnTo>
                  <a:lnTo>
                    <a:pt x="51" y="92"/>
                  </a:lnTo>
                  <a:lnTo>
                    <a:pt x="53" y="92"/>
                  </a:lnTo>
                  <a:lnTo>
                    <a:pt x="54" y="92"/>
                  </a:lnTo>
                  <a:lnTo>
                    <a:pt x="58" y="93"/>
                  </a:lnTo>
                  <a:lnTo>
                    <a:pt x="60" y="93"/>
                  </a:lnTo>
                  <a:lnTo>
                    <a:pt x="62" y="93"/>
                  </a:lnTo>
                  <a:lnTo>
                    <a:pt x="65" y="92"/>
                  </a:lnTo>
                  <a:lnTo>
                    <a:pt x="69" y="90"/>
                  </a:lnTo>
                  <a:lnTo>
                    <a:pt x="76" y="86"/>
                  </a:lnTo>
                  <a:lnTo>
                    <a:pt x="80" y="82"/>
                  </a:lnTo>
                  <a:lnTo>
                    <a:pt x="82" y="78"/>
                  </a:lnTo>
                  <a:lnTo>
                    <a:pt x="86" y="75"/>
                  </a:lnTo>
                  <a:lnTo>
                    <a:pt x="88" y="75"/>
                  </a:lnTo>
                  <a:lnTo>
                    <a:pt x="90" y="75"/>
                  </a:lnTo>
                  <a:lnTo>
                    <a:pt x="95" y="76"/>
                  </a:lnTo>
                  <a:lnTo>
                    <a:pt x="100" y="77"/>
                  </a:lnTo>
                  <a:lnTo>
                    <a:pt x="102" y="76"/>
                  </a:lnTo>
                  <a:lnTo>
                    <a:pt x="104" y="75"/>
                  </a:lnTo>
                  <a:lnTo>
                    <a:pt x="107" y="73"/>
                  </a:lnTo>
                  <a:lnTo>
                    <a:pt x="108" y="71"/>
                  </a:lnTo>
                  <a:lnTo>
                    <a:pt x="108" y="70"/>
                  </a:lnTo>
                  <a:lnTo>
                    <a:pt x="108" y="69"/>
                  </a:lnTo>
                  <a:lnTo>
                    <a:pt x="108" y="67"/>
                  </a:lnTo>
                  <a:lnTo>
                    <a:pt x="109" y="65"/>
                  </a:lnTo>
                  <a:lnTo>
                    <a:pt x="110" y="63"/>
                  </a:lnTo>
                  <a:lnTo>
                    <a:pt x="114" y="60"/>
                  </a:lnTo>
                  <a:lnTo>
                    <a:pt x="115" y="58"/>
                  </a:lnTo>
                  <a:lnTo>
                    <a:pt x="117" y="57"/>
                  </a:lnTo>
                  <a:lnTo>
                    <a:pt x="117" y="55"/>
                  </a:lnTo>
                  <a:lnTo>
                    <a:pt x="118" y="53"/>
                  </a:lnTo>
                  <a:lnTo>
                    <a:pt x="118" y="49"/>
                  </a:lnTo>
                  <a:lnTo>
                    <a:pt x="117" y="45"/>
                  </a:lnTo>
                  <a:lnTo>
                    <a:pt x="114" y="37"/>
                  </a:lnTo>
                  <a:lnTo>
                    <a:pt x="113" y="34"/>
                  </a:lnTo>
                  <a:lnTo>
                    <a:pt x="112" y="30"/>
                  </a:lnTo>
                  <a:lnTo>
                    <a:pt x="112" y="21"/>
                  </a:lnTo>
                  <a:lnTo>
                    <a:pt x="112" y="11"/>
                  </a:lnTo>
                  <a:lnTo>
                    <a:pt x="112" y="0"/>
                  </a:lnTo>
                  <a:lnTo>
                    <a:pt x="111" y="4"/>
                  </a:lnTo>
                  <a:lnTo>
                    <a:pt x="108" y="14"/>
                  </a:lnTo>
                  <a:lnTo>
                    <a:pt x="107" y="20"/>
                  </a:lnTo>
                  <a:lnTo>
                    <a:pt x="106" y="28"/>
                  </a:lnTo>
                  <a:lnTo>
                    <a:pt x="106" y="36"/>
                  </a:lnTo>
                  <a:lnTo>
                    <a:pt x="106" y="45"/>
                  </a:lnTo>
                  <a:lnTo>
                    <a:pt x="106" y="48"/>
                  </a:lnTo>
                  <a:lnTo>
                    <a:pt x="105" y="51"/>
                  </a:lnTo>
                  <a:lnTo>
                    <a:pt x="104" y="53"/>
                  </a:lnTo>
                  <a:lnTo>
                    <a:pt x="102" y="55"/>
                  </a:lnTo>
                  <a:lnTo>
                    <a:pt x="99" y="59"/>
                  </a:lnTo>
                  <a:lnTo>
                    <a:pt x="95" y="63"/>
                  </a:lnTo>
                  <a:lnTo>
                    <a:pt x="95" y="64"/>
                  </a:lnTo>
                  <a:lnTo>
                    <a:pt x="94" y="64"/>
                  </a:lnTo>
                  <a:lnTo>
                    <a:pt x="92" y="65"/>
                  </a:lnTo>
                  <a:lnTo>
                    <a:pt x="90" y="64"/>
                  </a:lnTo>
                  <a:lnTo>
                    <a:pt x="88" y="64"/>
                  </a:lnTo>
                  <a:lnTo>
                    <a:pt x="84" y="63"/>
                  </a:lnTo>
                  <a:lnTo>
                    <a:pt x="82" y="63"/>
                  </a:lnTo>
                  <a:lnTo>
                    <a:pt x="81" y="65"/>
                  </a:lnTo>
                  <a:lnTo>
                    <a:pt x="76" y="72"/>
                  </a:lnTo>
                  <a:lnTo>
                    <a:pt x="71" y="76"/>
                  </a:lnTo>
                  <a:lnTo>
                    <a:pt x="68" y="77"/>
                  </a:lnTo>
                  <a:lnTo>
                    <a:pt x="66" y="78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54" y="78"/>
                  </a:lnTo>
                  <a:lnTo>
                    <a:pt x="50" y="79"/>
                  </a:lnTo>
                  <a:lnTo>
                    <a:pt x="48" y="79"/>
                  </a:lnTo>
                  <a:lnTo>
                    <a:pt x="46" y="81"/>
                  </a:lnTo>
                  <a:lnTo>
                    <a:pt x="42" y="84"/>
                  </a:lnTo>
                  <a:lnTo>
                    <a:pt x="39" y="86"/>
                  </a:lnTo>
                  <a:lnTo>
                    <a:pt x="37" y="86"/>
                  </a:lnTo>
                  <a:lnTo>
                    <a:pt x="35" y="86"/>
                  </a:lnTo>
                  <a:lnTo>
                    <a:pt x="30" y="85"/>
                  </a:lnTo>
                  <a:lnTo>
                    <a:pt x="28" y="85"/>
                  </a:lnTo>
                  <a:lnTo>
                    <a:pt x="25" y="84"/>
                  </a:lnTo>
                  <a:lnTo>
                    <a:pt x="19" y="83"/>
                  </a:lnTo>
                  <a:lnTo>
                    <a:pt x="15" y="82"/>
                  </a:lnTo>
                  <a:lnTo>
                    <a:pt x="11" y="83"/>
                  </a:lnTo>
                  <a:lnTo>
                    <a:pt x="6" y="84"/>
                  </a:lnTo>
                  <a:lnTo>
                    <a:pt x="0" y="86"/>
                  </a:lnTo>
                  <a:lnTo>
                    <a:pt x="8" y="86"/>
                  </a:lnTo>
                  <a:lnTo>
                    <a:pt x="14" y="87"/>
                  </a:lnTo>
                  <a:lnTo>
                    <a:pt x="23" y="9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  <p:sp>
          <p:nvSpPr>
            <p:cNvPr id="1081" name="Freeform 57"/>
            <p:cNvSpPr>
              <a:spLocks/>
            </p:cNvSpPr>
            <p:nvPr/>
          </p:nvSpPr>
          <p:spPr bwMode="auto">
            <a:xfrm>
              <a:off x="5646" y="4203"/>
              <a:ext cx="26" cy="24"/>
            </a:xfrm>
            <a:custGeom>
              <a:avLst/>
              <a:gdLst/>
              <a:ahLst/>
              <a:cxnLst>
                <a:cxn ang="0">
                  <a:pos x="12" y="25"/>
                </a:cxn>
                <a:cxn ang="0">
                  <a:pos x="10" y="25"/>
                </a:cxn>
                <a:cxn ang="0">
                  <a:pos x="7" y="24"/>
                </a:cxn>
                <a:cxn ang="0">
                  <a:pos x="3" y="21"/>
                </a:cxn>
                <a:cxn ang="0">
                  <a:pos x="2" y="19"/>
                </a:cxn>
                <a:cxn ang="0">
                  <a:pos x="1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1" y="7"/>
                </a:cxn>
                <a:cxn ang="0">
                  <a:pos x="4" y="3"/>
                </a:cxn>
                <a:cxn ang="0">
                  <a:pos x="6" y="2"/>
                </a:cxn>
                <a:cxn ang="0">
                  <a:pos x="8" y="1"/>
                </a:cxn>
                <a:cxn ang="0">
                  <a:pos x="11" y="0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1"/>
                </a:cxn>
                <a:cxn ang="0">
                  <a:pos x="22" y="4"/>
                </a:cxn>
                <a:cxn ang="0">
                  <a:pos x="24" y="6"/>
                </a:cxn>
                <a:cxn ang="0">
                  <a:pos x="25" y="8"/>
                </a:cxn>
                <a:cxn ang="0">
                  <a:pos x="25" y="10"/>
                </a:cxn>
                <a:cxn ang="0">
                  <a:pos x="26" y="13"/>
                </a:cxn>
                <a:cxn ang="0">
                  <a:pos x="25" y="16"/>
                </a:cxn>
                <a:cxn ang="0">
                  <a:pos x="24" y="18"/>
                </a:cxn>
                <a:cxn ang="0">
                  <a:pos x="22" y="22"/>
                </a:cxn>
                <a:cxn ang="0">
                  <a:pos x="20" y="23"/>
                </a:cxn>
                <a:cxn ang="0">
                  <a:pos x="17" y="24"/>
                </a:cxn>
                <a:cxn ang="0">
                  <a:pos x="15" y="25"/>
                </a:cxn>
                <a:cxn ang="0">
                  <a:pos x="12" y="25"/>
                </a:cxn>
              </a:cxnLst>
              <a:rect l="0" t="0" r="r" b="b"/>
              <a:pathLst>
                <a:path w="26" h="25">
                  <a:moveTo>
                    <a:pt x="12" y="25"/>
                  </a:moveTo>
                  <a:lnTo>
                    <a:pt x="10" y="25"/>
                  </a:lnTo>
                  <a:lnTo>
                    <a:pt x="7" y="24"/>
                  </a:lnTo>
                  <a:lnTo>
                    <a:pt x="3" y="21"/>
                  </a:lnTo>
                  <a:lnTo>
                    <a:pt x="2" y="19"/>
                  </a:lnTo>
                  <a:lnTo>
                    <a:pt x="1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1" y="7"/>
                  </a:lnTo>
                  <a:lnTo>
                    <a:pt x="4" y="3"/>
                  </a:lnTo>
                  <a:lnTo>
                    <a:pt x="6" y="2"/>
                  </a:lnTo>
                  <a:lnTo>
                    <a:pt x="8" y="1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1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5" y="8"/>
                  </a:lnTo>
                  <a:lnTo>
                    <a:pt x="25" y="10"/>
                  </a:lnTo>
                  <a:lnTo>
                    <a:pt x="26" y="13"/>
                  </a:lnTo>
                  <a:lnTo>
                    <a:pt x="25" y="16"/>
                  </a:lnTo>
                  <a:lnTo>
                    <a:pt x="24" y="18"/>
                  </a:lnTo>
                  <a:lnTo>
                    <a:pt x="22" y="22"/>
                  </a:lnTo>
                  <a:lnTo>
                    <a:pt x="20" y="23"/>
                  </a:lnTo>
                  <a:lnTo>
                    <a:pt x="17" y="24"/>
                  </a:lnTo>
                  <a:lnTo>
                    <a:pt x="15" y="25"/>
                  </a:lnTo>
                  <a:lnTo>
                    <a:pt x="12" y="25"/>
                  </a:lnTo>
                  <a:close/>
                </a:path>
              </a:pathLst>
            </a:custGeom>
            <a:solidFill>
              <a:srgbClr val="FF00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/>
            </a:p>
          </p:txBody>
        </p:sp>
      </p:grpSp>
      <p:sp>
        <p:nvSpPr>
          <p:cNvPr id="1131" name="Rectangle 107"/>
          <p:cNvSpPr>
            <a:spLocks noChangeArrowheads="1"/>
          </p:cNvSpPr>
          <p:nvPr/>
        </p:nvSpPr>
        <p:spPr bwMode="auto">
          <a:xfrm>
            <a:off x="123825" y="6491288"/>
            <a:ext cx="3305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400">
                <a:solidFill>
                  <a:srgbClr val="B2B2BB"/>
                </a:solidFill>
              </a:rPr>
              <a:t>Eduard Gröller</a:t>
            </a:r>
          </a:p>
        </p:txBody>
      </p:sp>
      <p:sp>
        <p:nvSpPr>
          <p:cNvPr id="1133" name="Rectangle 109"/>
          <p:cNvSpPr>
            <a:spLocks noChangeArrowheads="1"/>
          </p:cNvSpPr>
          <p:nvPr/>
        </p:nvSpPr>
        <p:spPr bwMode="auto">
          <a:xfrm>
            <a:off x="5181600" y="6491288"/>
            <a:ext cx="3305175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r">
              <a:defRPr/>
            </a:pPr>
            <a:r>
              <a:rPr lang="en-US" sz="1400">
                <a:solidFill>
                  <a:srgbClr val="B2B2BB"/>
                </a:solidFill>
              </a:rPr>
              <a:t>Vienna University of Technology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0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463550" indent="-4635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8C8C9A"/>
        </a:buClr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979488" indent="-401638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A0A0AC"/>
        </a:buClr>
        <a:buSzPct val="75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443038" indent="-3492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B5B5BD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841500" indent="-2841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CBCBD1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176463" indent="-2206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3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633663" indent="-2206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3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3090863" indent="-2206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3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548063" indent="-2206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3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4005263" indent="-220663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chemeClr val="tx1"/>
        </a:buClr>
        <a:buSzPct val="3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 userDrawn="1"/>
        </p:nvGrpSpPr>
        <p:grpSpPr bwMode="auto">
          <a:xfrm>
            <a:off x="8693150" y="6327775"/>
            <a:ext cx="361950" cy="406400"/>
            <a:chOff x="5494" y="4030"/>
            <a:chExt cx="179" cy="201"/>
          </a:xfrm>
        </p:grpSpPr>
        <p:sp>
          <p:nvSpPr>
            <p:cNvPr id="1027" name="Freeform 3"/>
            <p:cNvSpPr>
              <a:spLocks/>
            </p:cNvSpPr>
            <p:nvPr userDrawn="1"/>
          </p:nvSpPr>
          <p:spPr bwMode="auto">
            <a:xfrm>
              <a:off x="5494" y="4030"/>
              <a:ext cx="160" cy="201"/>
            </a:xfrm>
            <a:custGeom>
              <a:avLst/>
              <a:gdLst/>
              <a:ahLst/>
              <a:cxnLst>
                <a:cxn ang="0">
                  <a:pos x="116" y="318"/>
                </a:cxn>
                <a:cxn ang="0">
                  <a:pos x="108" y="299"/>
                </a:cxn>
                <a:cxn ang="0">
                  <a:pos x="93" y="298"/>
                </a:cxn>
                <a:cxn ang="0">
                  <a:pos x="83" y="309"/>
                </a:cxn>
                <a:cxn ang="0">
                  <a:pos x="66" y="306"/>
                </a:cxn>
                <a:cxn ang="0">
                  <a:pos x="69" y="282"/>
                </a:cxn>
                <a:cxn ang="0">
                  <a:pos x="51" y="276"/>
                </a:cxn>
                <a:cxn ang="0">
                  <a:pos x="19" y="294"/>
                </a:cxn>
                <a:cxn ang="0">
                  <a:pos x="2" y="287"/>
                </a:cxn>
                <a:cxn ang="0">
                  <a:pos x="5" y="271"/>
                </a:cxn>
                <a:cxn ang="0">
                  <a:pos x="36" y="256"/>
                </a:cxn>
                <a:cxn ang="0">
                  <a:pos x="42" y="234"/>
                </a:cxn>
                <a:cxn ang="0">
                  <a:pos x="31" y="219"/>
                </a:cxn>
                <a:cxn ang="0">
                  <a:pos x="7" y="208"/>
                </a:cxn>
                <a:cxn ang="0">
                  <a:pos x="14" y="193"/>
                </a:cxn>
                <a:cxn ang="0">
                  <a:pos x="39" y="187"/>
                </a:cxn>
                <a:cxn ang="0">
                  <a:pos x="49" y="168"/>
                </a:cxn>
                <a:cxn ang="0">
                  <a:pos x="47" y="145"/>
                </a:cxn>
                <a:cxn ang="0">
                  <a:pos x="63" y="136"/>
                </a:cxn>
                <a:cxn ang="0">
                  <a:pos x="83" y="124"/>
                </a:cxn>
                <a:cxn ang="0">
                  <a:pos x="73" y="104"/>
                </a:cxn>
                <a:cxn ang="0">
                  <a:pos x="76" y="86"/>
                </a:cxn>
                <a:cxn ang="0">
                  <a:pos x="93" y="89"/>
                </a:cxn>
                <a:cxn ang="0">
                  <a:pos x="118" y="99"/>
                </a:cxn>
                <a:cxn ang="0">
                  <a:pos x="131" y="82"/>
                </a:cxn>
                <a:cxn ang="0">
                  <a:pos x="126" y="47"/>
                </a:cxn>
                <a:cxn ang="0">
                  <a:pos x="120" y="19"/>
                </a:cxn>
                <a:cxn ang="0">
                  <a:pos x="126" y="3"/>
                </a:cxn>
                <a:cxn ang="0">
                  <a:pos x="147" y="2"/>
                </a:cxn>
                <a:cxn ang="0">
                  <a:pos x="158" y="19"/>
                </a:cxn>
                <a:cxn ang="0">
                  <a:pos x="150" y="51"/>
                </a:cxn>
                <a:cxn ang="0">
                  <a:pos x="145" y="94"/>
                </a:cxn>
                <a:cxn ang="0">
                  <a:pos x="155" y="109"/>
                </a:cxn>
                <a:cxn ang="0">
                  <a:pos x="182" y="111"/>
                </a:cxn>
                <a:cxn ang="0">
                  <a:pos x="189" y="99"/>
                </a:cxn>
                <a:cxn ang="0">
                  <a:pos x="205" y="66"/>
                </a:cxn>
                <a:cxn ang="0">
                  <a:pos x="221" y="66"/>
                </a:cxn>
                <a:cxn ang="0">
                  <a:pos x="221" y="86"/>
                </a:cxn>
                <a:cxn ang="0">
                  <a:pos x="199" y="119"/>
                </a:cxn>
                <a:cxn ang="0">
                  <a:pos x="205" y="136"/>
                </a:cxn>
                <a:cxn ang="0">
                  <a:pos x="224" y="136"/>
                </a:cxn>
                <a:cxn ang="0">
                  <a:pos x="242" y="123"/>
                </a:cxn>
                <a:cxn ang="0">
                  <a:pos x="252" y="131"/>
                </a:cxn>
                <a:cxn ang="0">
                  <a:pos x="251" y="145"/>
                </a:cxn>
                <a:cxn ang="0">
                  <a:pos x="231" y="165"/>
                </a:cxn>
                <a:cxn ang="0">
                  <a:pos x="232" y="224"/>
                </a:cxn>
                <a:cxn ang="0">
                  <a:pos x="246" y="240"/>
                </a:cxn>
                <a:cxn ang="0">
                  <a:pos x="247" y="259"/>
                </a:cxn>
                <a:cxn ang="0">
                  <a:pos x="232" y="262"/>
                </a:cxn>
                <a:cxn ang="0">
                  <a:pos x="222" y="276"/>
                </a:cxn>
                <a:cxn ang="0">
                  <a:pos x="231" y="298"/>
                </a:cxn>
                <a:cxn ang="0">
                  <a:pos x="217" y="303"/>
                </a:cxn>
                <a:cxn ang="0">
                  <a:pos x="199" y="284"/>
                </a:cxn>
                <a:cxn ang="0">
                  <a:pos x="182" y="291"/>
                </a:cxn>
                <a:cxn ang="0">
                  <a:pos x="170" y="306"/>
                </a:cxn>
                <a:cxn ang="0">
                  <a:pos x="143" y="308"/>
                </a:cxn>
                <a:cxn ang="0">
                  <a:pos x="128" y="318"/>
                </a:cxn>
              </a:cxnLst>
              <a:rect l="0" t="0" r="r" b="b"/>
              <a:pathLst>
                <a:path w="254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  <a:lnTo>
                    <a:pt x="155" y="109"/>
                  </a:lnTo>
                  <a:lnTo>
                    <a:pt x="158" y="109"/>
                  </a:lnTo>
                  <a:lnTo>
                    <a:pt x="165" y="113"/>
                  </a:lnTo>
                  <a:lnTo>
                    <a:pt x="172" y="113"/>
                  </a:lnTo>
                  <a:lnTo>
                    <a:pt x="175" y="113"/>
                  </a:lnTo>
                  <a:lnTo>
                    <a:pt x="180" y="111"/>
                  </a:lnTo>
                  <a:lnTo>
                    <a:pt x="182" y="111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7" y="108"/>
                  </a:lnTo>
                  <a:lnTo>
                    <a:pt x="187" y="104"/>
                  </a:lnTo>
                  <a:lnTo>
                    <a:pt x="189" y="103"/>
                  </a:lnTo>
                  <a:lnTo>
                    <a:pt x="189" y="99"/>
                  </a:lnTo>
                  <a:lnTo>
                    <a:pt x="190" y="89"/>
                  </a:lnTo>
                  <a:lnTo>
                    <a:pt x="195" y="79"/>
                  </a:lnTo>
                  <a:lnTo>
                    <a:pt x="199" y="74"/>
                  </a:lnTo>
                  <a:lnTo>
                    <a:pt x="200" y="71"/>
                  </a:lnTo>
                  <a:lnTo>
                    <a:pt x="204" y="67"/>
                  </a:lnTo>
                  <a:lnTo>
                    <a:pt x="205" y="66"/>
                  </a:lnTo>
                  <a:lnTo>
                    <a:pt x="207" y="64"/>
                  </a:lnTo>
                  <a:lnTo>
                    <a:pt x="212" y="62"/>
                  </a:lnTo>
                  <a:lnTo>
                    <a:pt x="215" y="62"/>
                  </a:lnTo>
                  <a:lnTo>
                    <a:pt x="217" y="62"/>
                  </a:lnTo>
                  <a:lnTo>
                    <a:pt x="219" y="64"/>
                  </a:lnTo>
                  <a:lnTo>
                    <a:pt x="221" y="66"/>
                  </a:lnTo>
                  <a:lnTo>
                    <a:pt x="222" y="67"/>
                  </a:lnTo>
                  <a:lnTo>
                    <a:pt x="224" y="71"/>
                  </a:lnTo>
                  <a:lnTo>
                    <a:pt x="224" y="76"/>
                  </a:lnTo>
                  <a:lnTo>
                    <a:pt x="224" y="81"/>
                  </a:lnTo>
                  <a:lnTo>
                    <a:pt x="222" y="82"/>
                  </a:lnTo>
                  <a:lnTo>
                    <a:pt x="221" y="86"/>
                  </a:lnTo>
                  <a:lnTo>
                    <a:pt x="219" y="94"/>
                  </a:lnTo>
                  <a:lnTo>
                    <a:pt x="212" y="101"/>
                  </a:lnTo>
                  <a:lnTo>
                    <a:pt x="204" y="108"/>
                  </a:lnTo>
                  <a:lnTo>
                    <a:pt x="202" y="109"/>
                  </a:lnTo>
                  <a:lnTo>
                    <a:pt x="202" y="113"/>
                  </a:lnTo>
                  <a:lnTo>
                    <a:pt x="199" y="119"/>
                  </a:lnTo>
                  <a:lnTo>
                    <a:pt x="199" y="124"/>
                  </a:lnTo>
                  <a:lnTo>
                    <a:pt x="199" y="128"/>
                  </a:lnTo>
                  <a:lnTo>
                    <a:pt x="200" y="131"/>
                  </a:lnTo>
                  <a:lnTo>
                    <a:pt x="202" y="133"/>
                  </a:lnTo>
                  <a:lnTo>
                    <a:pt x="204" y="135"/>
                  </a:lnTo>
                  <a:lnTo>
                    <a:pt x="205" y="136"/>
                  </a:lnTo>
                  <a:lnTo>
                    <a:pt x="210" y="140"/>
                  </a:lnTo>
                  <a:lnTo>
                    <a:pt x="212" y="140"/>
                  </a:lnTo>
                  <a:lnTo>
                    <a:pt x="215" y="141"/>
                  </a:lnTo>
                  <a:lnTo>
                    <a:pt x="219" y="140"/>
                  </a:lnTo>
                  <a:lnTo>
                    <a:pt x="221" y="140"/>
                  </a:lnTo>
                  <a:lnTo>
                    <a:pt x="224" y="136"/>
                  </a:lnTo>
                  <a:lnTo>
                    <a:pt x="227" y="131"/>
                  </a:lnTo>
                  <a:lnTo>
                    <a:pt x="231" y="130"/>
                  </a:lnTo>
                  <a:lnTo>
                    <a:pt x="232" y="128"/>
                  </a:lnTo>
                  <a:lnTo>
                    <a:pt x="236" y="124"/>
                  </a:lnTo>
                  <a:lnTo>
                    <a:pt x="239" y="124"/>
                  </a:lnTo>
                  <a:lnTo>
                    <a:pt x="242" y="123"/>
                  </a:lnTo>
                  <a:lnTo>
                    <a:pt x="244" y="123"/>
                  </a:lnTo>
                  <a:lnTo>
                    <a:pt x="247" y="124"/>
                  </a:lnTo>
                  <a:lnTo>
                    <a:pt x="247" y="124"/>
                  </a:lnTo>
                  <a:lnTo>
                    <a:pt x="249" y="124"/>
                  </a:lnTo>
                  <a:lnTo>
                    <a:pt x="251" y="128"/>
                  </a:lnTo>
                  <a:lnTo>
                    <a:pt x="252" y="131"/>
                  </a:lnTo>
                  <a:lnTo>
                    <a:pt x="254" y="133"/>
                  </a:lnTo>
                  <a:lnTo>
                    <a:pt x="254" y="136"/>
                  </a:lnTo>
                  <a:lnTo>
                    <a:pt x="254" y="138"/>
                  </a:lnTo>
                  <a:lnTo>
                    <a:pt x="254" y="140"/>
                  </a:lnTo>
                  <a:lnTo>
                    <a:pt x="252" y="143"/>
                  </a:lnTo>
                  <a:lnTo>
                    <a:pt x="251" y="145"/>
                  </a:lnTo>
                  <a:lnTo>
                    <a:pt x="247" y="148"/>
                  </a:lnTo>
                  <a:lnTo>
                    <a:pt x="242" y="153"/>
                  </a:lnTo>
                  <a:lnTo>
                    <a:pt x="239" y="156"/>
                  </a:lnTo>
                  <a:lnTo>
                    <a:pt x="234" y="160"/>
                  </a:lnTo>
                  <a:lnTo>
                    <a:pt x="231" y="163"/>
                  </a:lnTo>
                  <a:lnTo>
                    <a:pt x="231" y="165"/>
                  </a:lnTo>
                  <a:lnTo>
                    <a:pt x="229" y="166"/>
                  </a:lnTo>
                  <a:lnTo>
                    <a:pt x="229" y="175"/>
                  </a:lnTo>
                  <a:lnTo>
                    <a:pt x="227" y="187"/>
                  </a:lnTo>
                  <a:lnTo>
                    <a:pt x="229" y="200"/>
                  </a:lnTo>
                  <a:lnTo>
                    <a:pt x="231" y="212"/>
                  </a:lnTo>
                  <a:lnTo>
                    <a:pt x="232" y="224"/>
                  </a:lnTo>
                  <a:lnTo>
                    <a:pt x="232" y="229"/>
                  </a:lnTo>
                  <a:lnTo>
                    <a:pt x="236" y="232"/>
                  </a:lnTo>
                  <a:lnTo>
                    <a:pt x="237" y="235"/>
                  </a:lnTo>
                  <a:lnTo>
                    <a:pt x="239" y="237"/>
                  </a:lnTo>
                  <a:lnTo>
                    <a:pt x="242" y="239"/>
                  </a:lnTo>
                  <a:lnTo>
                    <a:pt x="246" y="240"/>
                  </a:lnTo>
                  <a:lnTo>
                    <a:pt x="247" y="244"/>
                  </a:lnTo>
                  <a:lnTo>
                    <a:pt x="249" y="247"/>
                  </a:lnTo>
                  <a:lnTo>
                    <a:pt x="249" y="249"/>
                  </a:lnTo>
                  <a:lnTo>
                    <a:pt x="249" y="252"/>
                  </a:lnTo>
                  <a:lnTo>
                    <a:pt x="249" y="256"/>
                  </a:lnTo>
                  <a:lnTo>
                    <a:pt x="247" y="259"/>
                  </a:lnTo>
                  <a:lnTo>
                    <a:pt x="244" y="261"/>
                  </a:lnTo>
                  <a:lnTo>
                    <a:pt x="244" y="262"/>
                  </a:lnTo>
                  <a:lnTo>
                    <a:pt x="241" y="262"/>
                  </a:lnTo>
                  <a:lnTo>
                    <a:pt x="239" y="264"/>
                  </a:lnTo>
                  <a:lnTo>
                    <a:pt x="236" y="262"/>
                  </a:lnTo>
                  <a:lnTo>
                    <a:pt x="232" y="262"/>
                  </a:lnTo>
                  <a:lnTo>
                    <a:pt x="231" y="262"/>
                  </a:lnTo>
                  <a:lnTo>
                    <a:pt x="227" y="264"/>
                  </a:lnTo>
                  <a:lnTo>
                    <a:pt x="224" y="267"/>
                  </a:lnTo>
                  <a:lnTo>
                    <a:pt x="222" y="271"/>
                  </a:lnTo>
                  <a:lnTo>
                    <a:pt x="221" y="272"/>
                  </a:lnTo>
                  <a:lnTo>
                    <a:pt x="222" y="276"/>
                  </a:lnTo>
                  <a:lnTo>
                    <a:pt x="224" y="281"/>
                  </a:lnTo>
                  <a:lnTo>
                    <a:pt x="227" y="286"/>
                  </a:lnTo>
                  <a:lnTo>
                    <a:pt x="231" y="289"/>
                  </a:lnTo>
                  <a:lnTo>
                    <a:pt x="232" y="293"/>
                  </a:lnTo>
                  <a:lnTo>
                    <a:pt x="232" y="298"/>
                  </a:lnTo>
                  <a:lnTo>
                    <a:pt x="231" y="298"/>
                  </a:lnTo>
                  <a:lnTo>
                    <a:pt x="231" y="299"/>
                  </a:lnTo>
                  <a:lnTo>
                    <a:pt x="227" y="303"/>
                  </a:lnTo>
                  <a:lnTo>
                    <a:pt x="224" y="303"/>
                  </a:lnTo>
                  <a:lnTo>
                    <a:pt x="222" y="304"/>
                  </a:lnTo>
                  <a:lnTo>
                    <a:pt x="219" y="303"/>
                  </a:lnTo>
                  <a:lnTo>
                    <a:pt x="217" y="303"/>
                  </a:lnTo>
                  <a:lnTo>
                    <a:pt x="215" y="299"/>
                  </a:lnTo>
                  <a:lnTo>
                    <a:pt x="210" y="294"/>
                  </a:lnTo>
                  <a:lnTo>
                    <a:pt x="205" y="289"/>
                  </a:lnTo>
                  <a:lnTo>
                    <a:pt x="204" y="287"/>
                  </a:lnTo>
                  <a:lnTo>
                    <a:pt x="200" y="286"/>
                  </a:lnTo>
                  <a:lnTo>
                    <a:pt x="199" y="284"/>
                  </a:lnTo>
                  <a:lnTo>
                    <a:pt x="195" y="284"/>
                  </a:lnTo>
                  <a:lnTo>
                    <a:pt x="192" y="284"/>
                  </a:lnTo>
                  <a:lnTo>
                    <a:pt x="187" y="286"/>
                  </a:lnTo>
                  <a:lnTo>
                    <a:pt x="185" y="286"/>
                  </a:lnTo>
                  <a:lnTo>
                    <a:pt x="184" y="287"/>
                  </a:lnTo>
                  <a:lnTo>
                    <a:pt x="182" y="291"/>
                  </a:lnTo>
                  <a:lnTo>
                    <a:pt x="178" y="294"/>
                  </a:lnTo>
                  <a:lnTo>
                    <a:pt x="178" y="298"/>
                  </a:lnTo>
                  <a:lnTo>
                    <a:pt x="175" y="301"/>
                  </a:lnTo>
                  <a:lnTo>
                    <a:pt x="173" y="303"/>
                  </a:lnTo>
                  <a:lnTo>
                    <a:pt x="172" y="304"/>
                  </a:lnTo>
                  <a:lnTo>
                    <a:pt x="170" y="306"/>
                  </a:lnTo>
                  <a:lnTo>
                    <a:pt x="163" y="306"/>
                  </a:lnTo>
                  <a:lnTo>
                    <a:pt x="158" y="304"/>
                  </a:lnTo>
                  <a:lnTo>
                    <a:pt x="153" y="304"/>
                  </a:lnTo>
                  <a:lnTo>
                    <a:pt x="150" y="306"/>
                  </a:lnTo>
                  <a:lnTo>
                    <a:pt x="147" y="306"/>
                  </a:lnTo>
                  <a:lnTo>
                    <a:pt x="143" y="308"/>
                  </a:lnTo>
                  <a:lnTo>
                    <a:pt x="142" y="311"/>
                  </a:lnTo>
                  <a:lnTo>
                    <a:pt x="138" y="313"/>
                  </a:lnTo>
                  <a:lnTo>
                    <a:pt x="136" y="316"/>
                  </a:lnTo>
                  <a:lnTo>
                    <a:pt x="133" y="318"/>
                  </a:lnTo>
                  <a:lnTo>
                    <a:pt x="131" y="318"/>
                  </a:lnTo>
                  <a:lnTo>
                    <a:pt x="128" y="318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28" name="Freeform 4"/>
            <p:cNvSpPr>
              <a:spLocks/>
            </p:cNvSpPr>
            <p:nvPr userDrawn="1"/>
          </p:nvSpPr>
          <p:spPr bwMode="auto">
            <a:xfrm>
              <a:off x="5494" y="4030"/>
              <a:ext cx="100" cy="201"/>
            </a:xfrm>
            <a:custGeom>
              <a:avLst/>
              <a:gdLst/>
              <a:ahLst/>
              <a:cxnLst>
                <a:cxn ang="0">
                  <a:pos x="120" y="319"/>
                </a:cxn>
                <a:cxn ang="0">
                  <a:pos x="113" y="311"/>
                </a:cxn>
                <a:cxn ang="0">
                  <a:pos x="108" y="299"/>
                </a:cxn>
                <a:cxn ang="0">
                  <a:pos x="96" y="298"/>
                </a:cxn>
                <a:cxn ang="0">
                  <a:pos x="89" y="301"/>
                </a:cxn>
                <a:cxn ang="0">
                  <a:pos x="83" y="309"/>
                </a:cxn>
                <a:cxn ang="0">
                  <a:pos x="71" y="309"/>
                </a:cxn>
                <a:cxn ang="0">
                  <a:pos x="64" y="301"/>
                </a:cxn>
                <a:cxn ang="0">
                  <a:pos x="69" y="282"/>
                </a:cxn>
                <a:cxn ang="0">
                  <a:pos x="61" y="276"/>
                </a:cxn>
                <a:cxn ang="0">
                  <a:pos x="42" y="279"/>
                </a:cxn>
                <a:cxn ang="0">
                  <a:pos x="19" y="294"/>
                </a:cxn>
                <a:cxn ang="0">
                  <a:pos x="5" y="293"/>
                </a:cxn>
                <a:cxn ang="0">
                  <a:pos x="0" y="282"/>
                </a:cxn>
                <a:cxn ang="0">
                  <a:pos x="5" y="271"/>
                </a:cxn>
                <a:cxn ang="0">
                  <a:pos x="31" y="259"/>
                </a:cxn>
                <a:cxn ang="0">
                  <a:pos x="39" y="249"/>
                </a:cxn>
                <a:cxn ang="0">
                  <a:pos x="42" y="234"/>
                </a:cxn>
                <a:cxn ang="0">
                  <a:pos x="36" y="222"/>
                </a:cxn>
                <a:cxn ang="0">
                  <a:pos x="17" y="215"/>
                </a:cxn>
                <a:cxn ang="0">
                  <a:pos x="7" y="208"/>
                </a:cxn>
                <a:cxn ang="0">
                  <a:pos x="9" y="195"/>
                </a:cxn>
                <a:cxn ang="0">
                  <a:pos x="22" y="193"/>
                </a:cxn>
                <a:cxn ang="0">
                  <a:pos x="39" y="187"/>
                </a:cxn>
                <a:cxn ang="0">
                  <a:pos x="49" y="172"/>
                </a:cxn>
                <a:cxn ang="0">
                  <a:pos x="44" y="156"/>
                </a:cxn>
                <a:cxn ang="0">
                  <a:pos x="47" y="145"/>
                </a:cxn>
                <a:cxn ang="0">
                  <a:pos x="56" y="136"/>
                </a:cxn>
                <a:cxn ang="0">
                  <a:pos x="71" y="136"/>
                </a:cxn>
                <a:cxn ang="0">
                  <a:pos x="83" y="124"/>
                </a:cxn>
                <a:cxn ang="0">
                  <a:pos x="81" y="114"/>
                </a:cxn>
                <a:cxn ang="0">
                  <a:pos x="71" y="98"/>
                </a:cxn>
                <a:cxn ang="0">
                  <a:pos x="76" y="86"/>
                </a:cxn>
                <a:cxn ang="0">
                  <a:pos x="88" y="86"/>
                </a:cxn>
                <a:cxn ang="0">
                  <a:pos x="105" y="98"/>
                </a:cxn>
                <a:cxn ang="0">
                  <a:pos x="118" y="99"/>
                </a:cxn>
                <a:cxn ang="0">
                  <a:pos x="130" y="91"/>
                </a:cxn>
                <a:cxn ang="0">
                  <a:pos x="133" y="72"/>
                </a:cxn>
                <a:cxn ang="0">
                  <a:pos x="126" y="47"/>
                </a:cxn>
                <a:cxn ang="0">
                  <a:pos x="120" y="27"/>
                </a:cxn>
                <a:cxn ang="0">
                  <a:pos x="121" y="14"/>
                </a:cxn>
                <a:cxn ang="0">
                  <a:pos x="126" y="3"/>
                </a:cxn>
                <a:cxn ang="0">
                  <a:pos x="142" y="0"/>
                </a:cxn>
                <a:cxn ang="0">
                  <a:pos x="153" y="5"/>
                </a:cxn>
                <a:cxn ang="0">
                  <a:pos x="158" y="19"/>
                </a:cxn>
                <a:cxn ang="0">
                  <a:pos x="155" y="39"/>
                </a:cxn>
                <a:cxn ang="0">
                  <a:pos x="147" y="59"/>
                </a:cxn>
                <a:cxn ang="0">
                  <a:pos x="145" y="94"/>
                </a:cxn>
                <a:cxn ang="0">
                  <a:pos x="150" y="106"/>
                </a:cxn>
              </a:cxnLst>
              <a:rect l="0" t="0" r="r" b="b"/>
              <a:pathLst>
                <a:path w="158" h="319">
                  <a:moveTo>
                    <a:pt x="128" y="318"/>
                  </a:moveTo>
                  <a:lnTo>
                    <a:pt x="125" y="319"/>
                  </a:lnTo>
                  <a:lnTo>
                    <a:pt x="121" y="319"/>
                  </a:lnTo>
                  <a:lnTo>
                    <a:pt x="120" y="319"/>
                  </a:lnTo>
                  <a:lnTo>
                    <a:pt x="118" y="318"/>
                  </a:lnTo>
                  <a:lnTo>
                    <a:pt x="116" y="318"/>
                  </a:lnTo>
                  <a:lnTo>
                    <a:pt x="116" y="314"/>
                  </a:lnTo>
                  <a:lnTo>
                    <a:pt x="113" y="311"/>
                  </a:lnTo>
                  <a:lnTo>
                    <a:pt x="113" y="306"/>
                  </a:lnTo>
                  <a:lnTo>
                    <a:pt x="111" y="304"/>
                  </a:lnTo>
                  <a:lnTo>
                    <a:pt x="110" y="303"/>
                  </a:lnTo>
                  <a:lnTo>
                    <a:pt x="108" y="299"/>
                  </a:lnTo>
                  <a:lnTo>
                    <a:pt x="106" y="299"/>
                  </a:lnTo>
                  <a:lnTo>
                    <a:pt x="103" y="298"/>
                  </a:lnTo>
                  <a:lnTo>
                    <a:pt x="100" y="298"/>
                  </a:lnTo>
                  <a:lnTo>
                    <a:pt x="96" y="298"/>
                  </a:lnTo>
                  <a:lnTo>
                    <a:pt x="94" y="298"/>
                  </a:lnTo>
                  <a:lnTo>
                    <a:pt x="93" y="298"/>
                  </a:lnTo>
                  <a:lnTo>
                    <a:pt x="91" y="299"/>
                  </a:lnTo>
                  <a:lnTo>
                    <a:pt x="89" y="301"/>
                  </a:lnTo>
                  <a:lnTo>
                    <a:pt x="88" y="304"/>
                  </a:lnTo>
                  <a:lnTo>
                    <a:pt x="84" y="308"/>
                  </a:lnTo>
                  <a:lnTo>
                    <a:pt x="84" y="309"/>
                  </a:lnTo>
                  <a:lnTo>
                    <a:pt x="83" y="309"/>
                  </a:lnTo>
                  <a:lnTo>
                    <a:pt x="79" y="311"/>
                  </a:lnTo>
                  <a:lnTo>
                    <a:pt x="76" y="311"/>
                  </a:lnTo>
                  <a:lnTo>
                    <a:pt x="73" y="311"/>
                  </a:lnTo>
                  <a:lnTo>
                    <a:pt x="71" y="309"/>
                  </a:lnTo>
                  <a:lnTo>
                    <a:pt x="68" y="308"/>
                  </a:lnTo>
                  <a:lnTo>
                    <a:pt x="66" y="306"/>
                  </a:lnTo>
                  <a:lnTo>
                    <a:pt x="64" y="304"/>
                  </a:lnTo>
                  <a:lnTo>
                    <a:pt x="64" y="301"/>
                  </a:lnTo>
                  <a:lnTo>
                    <a:pt x="64" y="299"/>
                  </a:lnTo>
                  <a:lnTo>
                    <a:pt x="66" y="294"/>
                  </a:lnTo>
                  <a:lnTo>
                    <a:pt x="69" y="284"/>
                  </a:lnTo>
                  <a:lnTo>
                    <a:pt x="69" y="282"/>
                  </a:lnTo>
                  <a:lnTo>
                    <a:pt x="69" y="279"/>
                  </a:lnTo>
                  <a:lnTo>
                    <a:pt x="68" y="279"/>
                  </a:lnTo>
                  <a:lnTo>
                    <a:pt x="68" y="277"/>
                  </a:lnTo>
                  <a:lnTo>
                    <a:pt x="61" y="276"/>
                  </a:lnTo>
                  <a:lnTo>
                    <a:pt x="56" y="276"/>
                  </a:lnTo>
                  <a:lnTo>
                    <a:pt x="51" y="276"/>
                  </a:lnTo>
                  <a:lnTo>
                    <a:pt x="47" y="277"/>
                  </a:lnTo>
                  <a:lnTo>
                    <a:pt x="42" y="279"/>
                  </a:lnTo>
                  <a:lnTo>
                    <a:pt x="39" y="282"/>
                  </a:lnTo>
                  <a:lnTo>
                    <a:pt x="31" y="287"/>
                  </a:lnTo>
                  <a:lnTo>
                    <a:pt x="22" y="293"/>
                  </a:lnTo>
                  <a:lnTo>
                    <a:pt x="19" y="294"/>
                  </a:lnTo>
                  <a:lnTo>
                    <a:pt x="16" y="296"/>
                  </a:lnTo>
                  <a:lnTo>
                    <a:pt x="12" y="296"/>
                  </a:lnTo>
                  <a:lnTo>
                    <a:pt x="9" y="294"/>
                  </a:lnTo>
                  <a:lnTo>
                    <a:pt x="5" y="293"/>
                  </a:lnTo>
                  <a:lnTo>
                    <a:pt x="4" y="291"/>
                  </a:lnTo>
                  <a:lnTo>
                    <a:pt x="2" y="287"/>
                  </a:lnTo>
                  <a:lnTo>
                    <a:pt x="0" y="284"/>
                  </a:lnTo>
                  <a:lnTo>
                    <a:pt x="0" y="282"/>
                  </a:lnTo>
                  <a:lnTo>
                    <a:pt x="0" y="279"/>
                  </a:lnTo>
                  <a:lnTo>
                    <a:pt x="2" y="276"/>
                  </a:lnTo>
                  <a:lnTo>
                    <a:pt x="4" y="274"/>
                  </a:lnTo>
                  <a:lnTo>
                    <a:pt x="5" y="271"/>
                  </a:lnTo>
                  <a:lnTo>
                    <a:pt x="10" y="269"/>
                  </a:lnTo>
                  <a:lnTo>
                    <a:pt x="19" y="264"/>
                  </a:lnTo>
                  <a:lnTo>
                    <a:pt x="27" y="261"/>
                  </a:lnTo>
                  <a:lnTo>
                    <a:pt x="31" y="259"/>
                  </a:lnTo>
                  <a:lnTo>
                    <a:pt x="32" y="256"/>
                  </a:lnTo>
                  <a:lnTo>
                    <a:pt x="36" y="256"/>
                  </a:lnTo>
                  <a:lnTo>
                    <a:pt x="39" y="251"/>
                  </a:lnTo>
                  <a:lnTo>
                    <a:pt x="39" y="249"/>
                  </a:lnTo>
                  <a:lnTo>
                    <a:pt x="41" y="247"/>
                  </a:lnTo>
                  <a:lnTo>
                    <a:pt x="42" y="242"/>
                  </a:lnTo>
                  <a:lnTo>
                    <a:pt x="42" y="235"/>
                  </a:lnTo>
                  <a:lnTo>
                    <a:pt x="42" y="234"/>
                  </a:lnTo>
                  <a:lnTo>
                    <a:pt x="42" y="232"/>
                  </a:lnTo>
                  <a:lnTo>
                    <a:pt x="39" y="227"/>
                  </a:lnTo>
                  <a:lnTo>
                    <a:pt x="39" y="224"/>
                  </a:lnTo>
                  <a:lnTo>
                    <a:pt x="36" y="222"/>
                  </a:lnTo>
                  <a:lnTo>
                    <a:pt x="32" y="220"/>
                  </a:lnTo>
                  <a:lnTo>
                    <a:pt x="31" y="219"/>
                  </a:lnTo>
                  <a:lnTo>
                    <a:pt x="24" y="217"/>
                  </a:lnTo>
                  <a:lnTo>
                    <a:pt x="17" y="215"/>
                  </a:lnTo>
                  <a:lnTo>
                    <a:pt x="12" y="214"/>
                  </a:lnTo>
                  <a:lnTo>
                    <a:pt x="10" y="212"/>
                  </a:lnTo>
                  <a:lnTo>
                    <a:pt x="9" y="210"/>
                  </a:lnTo>
                  <a:lnTo>
                    <a:pt x="7" y="208"/>
                  </a:lnTo>
                  <a:lnTo>
                    <a:pt x="7" y="205"/>
                  </a:lnTo>
                  <a:lnTo>
                    <a:pt x="7" y="200"/>
                  </a:lnTo>
                  <a:lnTo>
                    <a:pt x="7" y="198"/>
                  </a:lnTo>
                  <a:lnTo>
                    <a:pt x="9" y="195"/>
                  </a:lnTo>
                  <a:lnTo>
                    <a:pt x="10" y="193"/>
                  </a:lnTo>
                  <a:lnTo>
                    <a:pt x="14" y="193"/>
                  </a:lnTo>
                  <a:lnTo>
                    <a:pt x="17" y="193"/>
                  </a:lnTo>
                  <a:lnTo>
                    <a:pt x="22" y="193"/>
                  </a:lnTo>
                  <a:lnTo>
                    <a:pt x="31" y="192"/>
                  </a:lnTo>
                  <a:lnTo>
                    <a:pt x="32" y="190"/>
                  </a:lnTo>
                  <a:lnTo>
                    <a:pt x="36" y="190"/>
                  </a:lnTo>
                  <a:lnTo>
                    <a:pt x="39" y="187"/>
                  </a:lnTo>
                  <a:lnTo>
                    <a:pt x="42" y="185"/>
                  </a:lnTo>
                  <a:lnTo>
                    <a:pt x="46" y="182"/>
                  </a:lnTo>
                  <a:lnTo>
                    <a:pt x="47" y="175"/>
                  </a:lnTo>
                  <a:lnTo>
                    <a:pt x="49" y="172"/>
                  </a:lnTo>
                  <a:lnTo>
                    <a:pt x="49" y="170"/>
                  </a:lnTo>
                  <a:lnTo>
                    <a:pt x="49" y="168"/>
                  </a:lnTo>
                  <a:lnTo>
                    <a:pt x="46" y="160"/>
                  </a:lnTo>
                  <a:lnTo>
                    <a:pt x="44" y="156"/>
                  </a:lnTo>
                  <a:lnTo>
                    <a:pt x="44" y="151"/>
                  </a:lnTo>
                  <a:lnTo>
                    <a:pt x="46" y="150"/>
                  </a:lnTo>
                  <a:lnTo>
                    <a:pt x="46" y="148"/>
                  </a:lnTo>
                  <a:lnTo>
                    <a:pt x="47" y="145"/>
                  </a:lnTo>
                  <a:lnTo>
                    <a:pt x="49" y="143"/>
                  </a:lnTo>
                  <a:lnTo>
                    <a:pt x="54" y="140"/>
                  </a:lnTo>
                  <a:lnTo>
                    <a:pt x="54" y="138"/>
                  </a:lnTo>
                  <a:lnTo>
                    <a:pt x="56" y="136"/>
                  </a:lnTo>
                  <a:lnTo>
                    <a:pt x="59" y="136"/>
                  </a:lnTo>
                  <a:lnTo>
                    <a:pt x="63" y="136"/>
                  </a:lnTo>
                  <a:lnTo>
                    <a:pt x="68" y="136"/>
                  </a:lnTo>
                  <a:lnTo>
                    <a:pt x="71" y="136"/>
                  </a:lnTo>
                  <a:lnTo>
                    <a:pt x="74" y="133"/>
                  </a:lnTo>
                  <a:lnTo>
                    <a:pt x="79" y="131"/>
                  </a:lnTo>
                  <a:lnTo>
                    <a:pt x="81" y="128"/>
                  </a:lnTo>
                  <a:lnTo>
                    <a:pt x="83" y="124"/>
                  </a:lnTo>
                  <a:lnTo>
                    <a:pt x="84" y="121"/>
                  </a:lnTo>
                  <a:lnTo>
                    <a:pt x="84" y="119"/>
                  </a:lnTo>
                  <a:lnTo>
                    <a:pt x="83" y="116"/>
                  </a:lnTo>
                  <a:lnTo>
                    <a:pt x="81" y="114"/>
                  </a:lnTo>
                  <a:lnTo>
                    <a:pt x="76" y="109"/>
                  </a:lnTo>
                  <a:lnTo>
                    <a:pt x="73" y="104"/>
                  </a:lnTo>
                  <a:lnTo>
                    <a:pt x="71" y="101"/>
                  </a:lnTo>
                  <a:lnTo>
                    <a:pt x="71" y="98"/>
                  </a:lnTo>
                  <a:lnTo>
                    <a:pt x="71" y="96"/>
                  </a:lnTo>
                  <a:lnTo>
                    <a:pt x="71" y="93"/>
                  </a:lnTo>
                  <a:lnTo>
                    <a:pt x="73" y="89"/>
                  </a:lnTo>
                  <a:lnTo>
                    <a:pt x="76" y="86"/>
                  </a:lnTo>
                  <a:lnTo>
                    <a:pt x="79" y="86"/>
                  </a:lnTo>
                  <a:lnTo>
                    <a:pt x="83" y="84"/>
                  </a:lnTo>
                  <a:lnTo>
                    <a:pt x="86" y="84"/>
                  </a:lnTo>
                  <a:lnTo>
                    <a:pt x="88" y="86"/>
                  </a:lnTo>
                  <a:lnTo>
                    <a:pt x="91" y="86"/>
                  </a:lnTo>
                  <a:lnTo>
                    <a:pt x="93" y="89"/>
                  </a:lnTo>
                  <a:lnTo>
                    <a:pt x="100" y="93"/>
                  </a:lnTo>
                  <a:lnTo>
                    <a:pt x="105" y="98"/>
                  </a:lnTo>
                  <a:lnTo>
                    <a:pt x="108" y="99"/>
                  </a:lnTo>
                  <a:lnTo>
                    <a:pt x="111" y="101"/>
                  </a:lnTo>
                  <a:lnTo>
                    <a:pt x="115" y="101"/>
                  </a:lnTo>
                  <a:lnTo>
                    <a:pt x="118" y="99"/>
                  </a:lnTo>
                  <a:lnTo>
                    <a:pt x="121" y="98"/>
                  </a:lnTo>
                  <a:lnTo>
                    <a:pt x="126" y="94"/>
                  </a:lnTo>
                  <a:lnTo>
                    <a:pt x="128" y="93"/>
                  </a:lnTo>
                  <a:lnTo>
                    <a:pt x="130" y="91"/>
                  </a:lnTo>
                  <a:lnTo>
                    <a:pt x="131" y="86"/>
                  </a:lnTo>
                  <a:lnTo>
                    <a:pt x="131" y="82"/>
                  </a:lnTo>
                  <a:lnTo>
                    <a:pt x="133" y="79"/>
                  </a:lnTo>
                  <a:lnTo>
                    <a:pt x="133" y="72"/>
                  </a:lnTo>
                  <a:lnTo>
                    <a:pt x="131" y="66"/>
                  </a:lnTo>
                  <a:lnTo>
                    <a:pt x="130" y="57"/>
                  </a:lnTo>
                  <a:lnTo>
                    <a:pt x="128" y="51"/>
                  </a:lnTo>
                  <a:lnTo>
                    <a:pt x="126" y="47"/>
                  </a:lnTo>
                  <a:lnTo>
                    <a:pt x="125" y="40"/>
                  </a:lnTo>
                  <a:lnTo>
                    <a:pt x="121" y="35"/>
                  </a:lnTo>
                  <a:lnTo>
                    <a:pt x="121" y="32"/>
                  </a:lnTo>
                  <a:lnTo>
                    <a:pt x="120" y="27"/>
                  </a:lnTo>
                  <a:lnTo>
                    <a:pt x="120" y="24"/>
                  </a:lnTo>
                  <a:lnTo>
                    <a:pt x="120" y="19"/>
                  </a:lnTo>
                  <a:lnTo>
                    <a:pt x="120" y="15"/>
                  </a:lnTo>
                  <a:lnTo>
                    <a:pt x="121" y="14"/>
                  </a:lnTo>
                  <a:lnTo>
                    <a:pt x="121" y="10"/>
                  </a:lnTo>
                  <a:lnTo>
                    <a:pt x="123" y="9"/>
                  </a:lnTo>
                  <a:lnTo>
                    <a:pt x="125" y="5"/>
                  </a:lnTo>
                  <a:lnTo>
                    <a:pt x="126" y="3"/>
                  </a:lnTo>
                  <a:lnTo>
                    <a:pt x="130" y="2"/>
                  </a:lnTo>
                  <a:lnTo>
                    <a:pt x="133" y="0"/>
                  </a:lnTo>
                  <a:lnTo>
                    <a:pt x="136" y="0"/>
                  </a:lnTo>
                  <a:lnTo>
                    <a:pt x="142" y="0"/>
                  </a:lnTo>
                  <a:lnTo>
                    <a:pt x="145" y="0"/>
                  </a:lnTo>
                  <a:lnTo>
                    <a:pt x="147" y="2"/>
                  </a:lnTo>
                  <a:lnTo>
                    <a:pt x="150" y="3"/>
                  </a:lnTo>
                  <a:lnTo>
                    <a:pt x="153" y="5"/>
                  </a:lnTo>
                  <a:lnTo>
                    <a:pt x="155" y="9"/>
                  </a:lnTo>
                  <a:lnTo>
                    <a:pt x="157" y="12"/>
                  </a:lnTo>
                  <a:lnTo>
                    <a:pt x="158" y="15"/>
                  </a:lnTo>
                  <a:lnTo>
                    <a:pt x="158" y="19"/>
                  </a:lnTo>
                  <a:lnTo>
                    <a:pt x="158" y="24"/>
                  </a:lnTo>
                  <a:lnTo>
                    <a:pt x="158" y="29"/>
                  </a:lnTo>
                  <a:lnTo>
                    <a:pt x="157" y="34"/>
                  </a:lnTo>
                  <a:lnTo>
                    <a:pt x="155" y="39"/>
                  </a:lnTo>
                  <a:lnTo>
                    <a:pt x="153" y="44"/>
                  </a:lnTo>
                  <a:lnTo>
                    <a:pt x="150" y="51"/>
                  </a:lnTo>
                  <a:lnTo>
                    <a:pt x="148" y="52"/>
                  </a:lnTo>
                  <a:lnTo>
                    <a:pt x="147" y="59"/>
                  </a:lnTo>
                  <a:lnTo>
                    <a:pt x="147" y="64"/>
                  </a:lnTo>
                  <a:lnTo>
                    <a:pt x="145" y="71"/>
                  </a:lnTo>
                  <a:lnTo>
                    <a:pt x="145" y="84"/>
                  </a:lnTo>
                  <a:lnTo>
                    <a:pt x="145" y="94"/>
                  </a:lnTo>
                  <a:lnTo>
                    <a:pt x="145" y="98"/>
                  </a:lnTo>
                  <a:lnTo>
                    <a:pt x="147" y="99"/>
                  </a:lnTo>
                  <a:lnTo>
                    <a:pt x="148" y="103"/>
                  </a:lnTo>
                  <a:lnTo>
                    <a:pt x="150" y="106"/>
                  </a:lnTo>
                  <a:lnTo>
                    <a:pt x="153" y="108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29" name="Freeform 5"/>
            <p:cNvSpPr>
              <a:spLocks/>
            </p:cNvSpPr>
            <p:nvPr userDrawn="1"/>
          </p:nvSpPr>
          <p:spPr bwMode="auto">
            <a:xfrm>
              <a:off x="5575" y="4069"/>
              <a:ext cx="79" cy="162"/>
            </a:xfrm>
            <a:custGeom>
              <a:avLst/>
              <a:gdLst/>
              <a:ahLst/>
              <a:cxnLst>
                <a:cxn ang="0">
                  <a:pos x="30" y="47"/>
                </a:cxn>
                <a:cxn ang="0">
                  <a:pos x="47" y="51"/>
                </a:cxn>
                <a:cxn ang="0">
                  <a:pos x="56" y="47"/>
                </a:cxn>
                <a:cxn ang="0">
                  <a:pos x="59" y="42"/>
                </a:cxn>
                <a:cxn ang="0">
                  <a:pos x="62" y="27"/>
                </a:cxn>
                <a:cxn ang="0">
                  <a:pos x="72" y="9"/>
                </a:cxn>
                <a:cxn ang="0">
                  <a:pos x="79" y="2"/>
                </a:cxn>
                <a:cxn ang="0">
                  <a:pos x="89" y="0"/>
                </a:cxn>
                <a:cxn ang="0">
                  <a:pos x="94" y="5"/>
                </a:cxn>
                <a:cxn ang="0">
                  <a:pos x="96" y="19"/>
                </a:cxn>
                <a:cxn ang="0">
                  <a:pos x="91" y="32"/>
                </a:cxn>
                <a:cxn ang="0">
                  <a:pos x="74" y="47"/>
                </a:cxn>
                <a:cxn ang="0">
                  <a:pos x="71" y="62"/>
                </a:cxn>
                <a:cxn ang="0">
                  <a:pos x="74" y="71"/>
                </a:cxn>
                <a:cxn ang="0">
                  <a:pos x="82" y="78"/>
                </a:cxn>
                <a:cxn ang="0">
                  <a:pos x="91" y="78"/>
                </a:cxn>
                <a:cxn ang="0">
                  <a:pos x="99" y="69"/>
                </a:cxn>
                <a:cxn ang="0">
                  <a:pos x="108" y="62"/>
                </a:cxn>
                <a:cxn ang="0">
                  <a:pos x="116" y="61"/>
                </a:cxn>
                <a:cxn ang="0">
                  <a:pos x="121" y="62"/>
                </a:cxn>
                <a:cxn ang="0">
                  <a:pos x="126" y="71"/>
                </a:cxn>
                <a:cxn ang="0">
                  <a:pos x="126" y="78"/>
                </a:cxn>
                <a:cxn ang="0">
                  <a:pos x="119" y="86"/>
                </a:cxn>
                <a:cxn ang="0">
                  <a:pos x="106" y="98"/>
                </a:cxn>
                <a:cxn ang="0">
                  <a:pos x="101" y="104"/>
                </a:cxn>
                <a:cxn ang="0">
                  <a:pos x="101" y="138"/>
                </a:cxn>
                <a:cxn ang="0">
                  <a:pos x="104" y="167"/>
                </a:cxn>
                <a:cxn ang="0">
                  <a:pos x="111" y="175"/>
                </a:cxn>
                <a:cxn ang="0">
                  <a:pos x="119" y="182"/>
                </a:cxn>
                <a:cxn ang="0">
                  <a:pos x="121" y="190"/>
                </a:cxn>
                <a:cxn ang="0">
                  <a:pos x="116" y="199"/>
                </a:cxn>
                <a:cxn ang="0">
                  <a:pos x="111" y="202"/>
                </a:cxn>
                <a:cxn ang="0">
                  <a:pos x="103" y="200"/>
                </a:cxn>
                <a:cxn ang="0">
                  <a:pos x="94" y="209"/>
                </a:cxn>
                <a:cxn ang="0">
                  <a:pos x="96" y="219"/>
                </a:cxn>
                <a:cxn ang="0">
                  <a:pos x="104" y="231"/>
                </a:cxn>
                <a:cxn ang="0">
                  <a:pos x="103" y="237"/>
                </a:cxn>
                <a:cxn ang="0">
                  <a:pos x="94" y="242"/>
                </a:cxn>
                <a:cxn ang="0">
                  <a:pos x="87" y="237"/>
                </a:cxn>
                <a:cxn ang="0">
                  <a:pos x="76" y="225"/>
                </a:cxn>
                <a:cxn ang="0">
                  <a:pos x="67" y="222"/>
                </a:cxn>
                <a:cxn ang="0">
                  <a:pos x="57" y="224"/>
                </a:cxn>
                <a:cxn ang="0">
                  <a:pos x="50" y="232"/>
                </a:cxn>
                <a:cxn ang="0">
                  <a:pos x="45" y="241"/>
                </a:cxn>
                <a:cxn ang="0">
                  <a:pos x="35" y="244"/>
                </a:cxn>
                <a:cxn ang="0">
                  <a:pos x="22" y="244"/>
                </a:cxn>
                <a:cxn ang="0">
                  <a:pos x="14" y="249"/>
                </a:cxn>
                <a:cxn ang="0">
                  <a:pos x="5" y="256"/>
                </a:cxn>
              </a:cxnLst>
              <a:rect l="0" t="0" r="r" b="b"/>
              <a:pathLst>
                <a:path w="126" h="256">
                  <a:moveTo>
                    <a:pt x="25" y="46"/>
                  </a:moveTo>
                  <a:lnTo>
                    <a:pt x="27" y="47"/>
                  </a:lnTo>
                  <a:lnTo>
                    <a:pt x="30" y="47"/>
                  </a:lnTo>
                  <a:lnTo>
                    <a:pt x="37" y="51"/>
                  </a:lnTo>
                  <a:lnTo>
                    <a:pt x="44" y="51"/>
                  </a:lnTo>
                  <a:lnTo>
                    <a:pt x="47" y="51"/>
                  </a:lnTo>
                  <a:lnTo>
                    <a:pt x="52" y="49"/>
                  </a:lnTo>
                  <a:lnTo>
                    <a:pt x="54" y="49"/>
                  </a:lnTo>
                  <a:lnTo>
                    <a:pt x="56" y="47"/>
                  </a:lnTo>
                  <a:lnTo>
                    <a:pt x="56" y="47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1" y="41"/>
                  </a:lnTo>
                  <a:lnTo>
                    <a:pt x="61" y="37"/>
                  </a:lnTo>
                  <a:lnTo>
                    <a:pt x="62" y="27"/>
                  </a:lnTo>
                  <a:lnTo>
                    <a:pt x="67" y="17"/>
                  </a:lnTo>
                  <a:lnTo>
                    <a:pt x="71" y="12"/>
                  </a:lnTo>
                  <a:lnTo>
                    <a:pt x="72" y="9"/>
                  </a:lnTo>
                  <a:lnTo>
                    <a:pt x="76" y="5"/>
                  </a:lnTo>
                  <a:lnTo>
                    <a:pt x="77" y="4"/>
                  </a:lnTo>
                  <a:lnTo>
                    <a:pt x="79" y="2"/>
                  </a:lnTo>
                  <a:lnTo>
                    <a:pt x="84" y="0"/>
                  </a:lnTo>
                  <a:lnTo>
                    <a:pt x="87" y="0"/>
                  </a:lnTo>
                  <a:lnTo>
                    <a:pt x="89" y="0"/>
                  </a:lnTo>
                  <a:lnTo>
                    <a:pt x="91" y="2"/>
                  </a:lnTo>
                  <a:lnTo>
                    <a:pt x="93" y="4"/>
                  </a:lnTo>
                  <a:lnTo>
                    <a:pt x="94" y="5"/>
                  </a:lnTo>
                  <a:lnTo>
                    <a:pt x="96" y="9"/>
                  </a:lnTo>
                  <a:lnTo>
                    <a:pt x="96" y="14"/>
                  </a:lnTo>
                  <a:lnTo>
                    <a:pt x="96" y="19"/>
                  </a:lnTo>
                  <a:lnTo>
                    <a:pt x="94" y="20"/>
                  </a:lnTo>
                  <a:lnTo>
                    <a:pt x="93" y="24"/>
                  </a:lnTo>
                  <a:lnTo>
                    <a:pt x="91" y="32"/>
                  </a:lnTo>
                  <a:lnTo>
                    <a:pt x="84" y="39"/>
                  </a:lnTo>
                  <a:lnTo>
                    <a:pt x="76" y="46"/>
                  </a:lnTo>
                  <a:lnTo>
                    <a:pt x="74" y="47"/>
                  </a:lnTo>
                  <a:lnTo>
                    <a:pt x="74" y="51"/>
                  </a:lnTo>
                  <a:lnTo>
                    <a:pt x="71" y="57"/>
                  </a:lnTo>
                  <a:lnTo>
                    <a:pt x="71" y="62"/>
                  </a:lnTo>
                  <a:lnTo>
                    <a:pt x="71" y="66"/>
                  </a:lnTo>
                  <a:lnTo>
                    <a:pt x="72" y="69"/>
                  </a:lnTo>
                  <a:lnTo>
                    <a:pt x="74" y="71"/>
                  </a:lnTo>
                  <a:lnTo>
                    <a:pt x="76" y="73"/>
                  </a:lnTo>
                  <a:lnTo>
                    <a:pt x="77" y="74"/>
                  </a:lnTo>
                  <a:lnTo>
                    <a:pt x="82" y="78"/>
                  </a:lnTo>
                  <a:lnTo>
                    <a:pt x="84" y="78"/>
                  </a:lnTo>
                  <a:lnTo>
                    <a:pt x="87" y="79"/>
                  </a:lnTo>
                  <a:lnTo>
                    <a:pt x="91" y="78"/>
                  </a:lnTo>
                  <a:lnTo>
                    <a:pt x="93" y="78"/>
                  </a:lnTo>
                  <a:lnTo>
                    <a:pt x="96" y="74"/>
                  </a:lnTo>
                  <a:lnTo>
                    <a:pt x="99" y="69"/>
                  </a:lnTo>
                  <a:lnTo>
                    <a:pt x="103" y="68"/>
                  </a:lnTo>
                  <a:lnTo>
                    <a:pt x="104" y="66"/>
                  </a:lnTo>
                  <a:lnTo>
                    <a:pt x="108" y="62"/>
                  </a:lnTo>
                  <a:lnTo>
                    <a:pt x="111" y="62"/>
                  </a:lnTo>
                  <a:lnTo>
                    <a:pt x="114" y="61"/>
                  </a:lnTo>
                  <a:lnTo>
                    <a:pt x="116" y="61"/>
                  </a:lnTo>
                  <a:lnTo>
                    <a:pt x="119" y="62"/>
                  </a:lnTo>
                  <a:lnTo>
                    <a:pt x="119" y="62"/>
                  </a:lnTo>
                  <a:lnTo>
                    <a:pt x="121" y="62"/>
                  </a:lnTo>
                  <a:lnTo>
                    <a:pt x="123" y="66"/>
                  </a:lnTo>
                  <a:lnTo>
                    <a:pt x="124" y="69"/>
                  </a:lnTo>
                  <a:lnTo>
                    <a:pt x="126" y="71"/>
                  </a:lnTo>
                  <a:lnTo>
                    <a:pt x="126" y="74"/>
                  </a:lnTo>
                  <a:lnTo>
                    <a:pt x="126" y="76"/>
                  </a:lnTo>
                  <a:lnTo>
                    <a:pt x="126" y="78"/>
                  </a:lnTo>
                  <a:lnTo>
                    <a:pt x="124" y="81"/>
                  </a:lnTo>
                  <a:lnTo>
                    <a:pt x="123" y="83"/>
                  </a:lnTo>
                  <a:lnTo>
                    <a:pt x="119" y="86"/>
                  </a:lnTo>
                  <a:lnTo>
                    <a:pt x="114" y="91"/>
                  </a:lnTo>
                  <a:lnTo>
                    <a:pt x="111" y="94"/>
                  </a:lnTo>
                  <a:lnTo>
                    <a:pt x="106" y="98"/>
                  </a:lnTo>
                  <a:lnTo>
                    <a:pt x="103" y="101"/>
                  </a:lnTo>
                  <a:lnTo>
                    <a:pt x="103" y="103"/>
                  </a:lnTo>
                  <a:lnTo>
                    <a:pt x="101" y="104"/>
                  </a:lnTo>
                  <a:lnTo>
                    <a:pt x="101" y="113"/>
                  </a:lnTo>
                  <a:lnTo>
                    <a:pt x="99" y="125"/>
                  </a:lnTo>
                  <a:lnTo>
                    <a:pt x="101" y="138"/>
                  </a:lnTo>
                  <a:lnTo>
                    <a:pt x="103" y="150"/>
                  </a:lnTo>
                  <a:lnTo>
                    <a:pt x="104" y="162"/>
                  </a:lnTo>
                  <a:lnTo>
                    <a:pt x="104" y="167"/>
                  </a:lnTo>
                  <a:lnTo>
                    <a:pt x="108" y="170"/>
                  </a:lnTo>
                  <a:lnTo>
                    <a:pt x="109" y="173"/>
                  </a:lnTo>
                  <a:lnTo>
                    <a:pt x="111" y="175"/>
                  </a:lnTo>
                  <a:lnTo>
                    <a:pt x="114" y="177"/>
                  </a:lnTo>
                  <a:lnTo>
                    <a:pt x="118" y="178"/>
                  </a:lnTo>
                  <a:lnTo>
                    <a:pt x="119" y="182"/>
                  </a:lnTo>
                  <a:lnTo>
                    <a:pt x="121" y="185"/>
                  </a:lnTo>
                  <a:lnTo>
                    <a:pt x="121" y="187"/>
                  </a:lnTo>
                  <a:lnTo>
                    <a:pt x="121" y="190"/>
                  </a:lnTo>
                  <a:lnTo>
                    <a:pt x="121" y="194"/>
                  </a:lnTo>
                  <a:lnTo>
                    <a:pt x="119" y="197"/>
                  </a:lnTo>
                  <a:lnTo>
                    <a:pt x="116" y="199"/>
                  </a:lnTo>
                  <a:lnTo>
                    <a:pt x="116" y="200"/>
                  </a:lnTo>
                  <a:lnTo>
                    <a:pt x="113" y="200"/>
                  </a:lnTo>
                  <a:lnTo>
                    <a:pt x="111" y="202"/>
                  </a:lnTo>
                  <a:lnTo>
                    <a:pt x="108" y="200"/>
                  </a:lnTo>
                  <a:lnTo>
                    <a:pt x="104" y="200"/>
                  </a:lnTo>
                  <a:lnTo>
                    <a:pt x="103" y="200"/>
                  </a:lnTo>
                  <a:lnTo>
                    <a:pt x="99" y="202"/>
                  </a:lnTo>
                  <a:lnTo>
                    <a:pt x="96" y="205"/>
                  </a:lnTo>
                  <a:lnTo>
                    <a:pt x="94" y="209"/>
                  </a:lnTo>
                  <a:lnTo>
                    <a:pt x="93" y="210"/>
                  </a:lnTo>
                  <a:lnTo>
                    <a:pt x="94" y="214"/>
                  </a:lnTo>
                  <a:lnTo>
                    <a:pt x="96" y="219"/>
                  </a:lnTo>
                  <a:lnTo>
                    <a:pt x="99" y="224"/>
                  </a:lnTo>
                  <a:lnTo>
                    <a:pt x="103" y="227"/>
                  </a:lnTo>
                  <a:lnTo>
                    <a:pt x="104" y="231"/>
                  </a:lnTo>
                  <a:lnTo>
                    <a:pt x="104" y="236"/>
                  </a:lnTo>
                  <a:lnTo>
                    <a:pt x="103" y="236"/>
                  </a:lnTo>
                  <a:lnTo>
                    <a:pt x="103" y="237"/>
                  </a:lnTo>
                  <a:lnTo>
                    <a:pt x="99" y="241"/>
                  </a:lnTo>
                  <a:lnTo>
                    <a:pt x="96" y="241"/>
                  </a:lnTo>
                  <a:lnTo>
                    <a:pt x="94" y="242"/>
                  </a:lnTo>
                  <a:lnTo>
                    <a:pt x="91" y="241"/>
                  </a:lnTo>
                  <a:lnTo>
                    <a:pt x="89" y="241"/>
                  </a:lnTo>
                  <a:lnTo>
                    <a:pt x="87" y="237"/>
                  </a:lnTo>
                  <a:lnTo>
                    <a:pt x="82" y="232"/>
                  </a:lnTo>
                  <a:lnTo>
                    <a:pt x="77" y="227"/>
                  </a:lnTo>
                  <a:lnTo>
                    <a:pt x="76" y="225"/>
                  </a:lnTo>
                  <a:lnTo>
                    <a:pt x="72" y="224"/>
                  </a:lnTo>
                  <a:lnTo>
                    <a:pt x="71" y="222"/>
                  </a:lnTo>
                  <a:lnTo>
                    <a:pt x="67" y="222"/>
                  </a:lnTo>
                  <a:lnTo>
                    <a:pt x="64" y="222"/>
                  </a:lnTo>
                  <a:lnTo>
                    <a:pt x="59" y="224"/>
                  </a:lnTo>
                  <a:lnTo>
                    <a:pt x="57" y="224"/>
                  </a:lnTo>
                  <a:lnTo>
                    <a:pt x="56" y="225"/>
                  </a:lnTo>
                  <a:lnTo>
                    <a:pt x="54" y="229"/>
                  </a:lnTo>
                  <a:lnTo>
                    <a:pt x="50" y="232"/>
                  </a:lnTo>
                  <a:lnTo>
                    <a:pt x="50" y="236"/>
                  </a:lnTo>
                  <a:lnTo>
                    <a:pt x="47" y="239"/>
                  </a:lnTo>
                  <a:lnTo>
                    <a:pt x="45" y="241"/>
                  </a:lnTo>
                  <a:lnTo>
                    <a:pt x="44" y="242"/>
                  </a:lnTo>
                  <a:lnTo>
                    <a:pt x="42" y="244"/>
                  </a:lnTo>
                  <a:lnTo>
                    <a:pt x="35" y="244"/>
                  </a:lnTo>
                  <a:lnTo>
                    <a:pt x="30" y="242"/>
                  </a:lnTo>
                  <a:lnTo>
                    <a:pt x="25" y="242"/>
                  </a:lnTo>
                  <a:lnTo>
                    <a:pt x="22" y="244"/>
                  </a:lnTo>
                  <a:lnTo>
                    <a:pt x="19" y="244"/>
                  </a:lnTo>
                  <a:lnTo>
                    <a:pt x="15" y="246"/>
                  </a:lnTo>
                  <a:lnTo>
                    <a:pt x="14" y="249"/>
                  </a:lnTo>
                  <a:lnTo>
                    <a:pt x="10" y="251"/>
                  </a:lnTo>
                  <a:lnTo>
                    <a:pt x="8" y="254"/>
                  </a:lnTo>
                  <a:lnTo>
                    <a:pt x="5" y="256"/>
                  </a:lnTo>
                  <a:lnTo>
                    <a:pt x="3" y="256"/>
                  </a:lnTo>
                  <a:lnTo>
                    <a:pt x="0" y="256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30" name="Freeform 6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31" name="Freeform 7"/>
            <p:cNvSpPr>
              <a:spLocks/>
            </p:cNvSpPr>
            <p:nvPr userDrawn="1"/>
          </p:nvSpPr>
          <p:spPr bwMode="auto">
            <a:xfrm>
              <a:off x="5633" y="4039"/>
              <a:ext cx="19" cy="21"/>
            </a:xfrm>
            <a:custGeom>
              <a:avLst/>
              <a:gdLst/>
              <a:ahLst/>
              <a:cxnLst>
                <a:cxn ang="0">
                  <a:pos x="16" y="32"/>
                </a:cxn>
                <a:cxn ang="0">
                  <a:pos x="13" y="31"/>
                </a:cxn>
                <a:cxn ang="0">
                  <a:pos x="10" y="29"/>
                </a:cxn>
                <a:cxn ang="0">
                  <a:pos x="6" y="29"/>
                </a:cxn>
                <a:cxn ang="0">
                  <a:pos x="5" y="25"/>
                </a:cxn>
                <a:cxn ang="0">
                  <a:pos x="3" y="24"/>
                </a:cxn>
                <a:cxn ang="0">
                  <a:pos x="1" y="20"/>
                </a:cxn>
                <a:cxn ang="0">
                  <a:pos x="0" y="17"/>
                </a:cxn>
                <a:cxn ang="0">
                  <a:pos x="0" y="15"/>
                </a:cxn>
                <a:cxn ang="0">
                  <a:pos x="0" y="12"/>
                </a:cxn>
                <a:cxn ang="0">
                  <a:pos x="1" y="9"/>
                </a:cxn>
                <a:cxn ang="0">
                  <a:pos x="3" y="7"/>
                </a:cxn>
                <a:cxn ang="0">
                  <a:pos x="5" y="5"/>
                </a:cxn>
                <a:cxn ang="0">
                  <a:pos x="6" y="2"/>
                </a:cxn>
                <a:cxn ang="0">
                  <a:pos x="10" y="2"/>
                </a:cxn>
                <a:cxn ang="0">
                  <a:pos x="13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21" y="2"/>
                </a:cxn>
                <a:cxn ang="0">
                  <a:pos x="23" y="4"/>
                </a:cxn>
                <a:cxn ang="0">
                  <a:pos x="26" y="5"/>
                </a:cxn>
                <a:cxn ang="0">
                  <a:pos x="28" y="9"/>
                </a:cxn>
                <a:cxn ang="0">
                  <a:pos x="28" y="12"/>
                </a:cxn>
                <a:cxn ang="0">
                  <a:pos x="30" y="14"/>
                </a:cxn>
                <a:cxn ang="0">
                  <a:pos x="30" y="17"/>
                </a:cxn>
                <a:cxn ang="0">
                  <a:pos x="30" y="20"/>
                </a:cxn>
                <a:cxn ang="0">
                  <a:pos x="28" y="24"/>
                </a:cxn>
                <a:cxn ang="0">
                  <a:pos x="28" y="25"/>
                </a:cxn>
                <a:cxn ang="0">
                  <a:pos x="26" y="27"/>
                </a:cxn>
                <a:cxn ang="0">
                  <a:pos x="23" y="29"/>
                </a:cxn>
                <a:cxn ang="0">
                  <a:pos x="20" y="31"/>
                </a:cxn>
                <a:cxn ang="0">
                  <a:pos x="18" y="31"/>
                </a:cxn>
                <a:cxn ang="0">
                  <a:pos x="16" y="32"/>
                </a:cxn>
              </a:cxnLst>
              <a:rect l="0" t="0" r="r" b="b"/>
              <a:pathLst>
                <a:path w="30" h="32">
                  <a:moveTo>
                    <a:pt x="16" y="32"/>
                  </a:moveTo>
                  <a:lnTo>
                    <a:pt x="13" y="31"/>
                  </a:lnTo>
                  <a:lnTo>
                    <a:pt x="10" y="29"/>
                  </a:lnTo>
                  <a:lnTo>
                    <a:pt x="6" y="29"/>
                  </a:lnTo>
                  <a:lnTo>
                    <a:pt x="5" y="25"/>
                  </a:lnTo>
                  <a:lnTo>
                    <a:pt x="3" y="24"/>
                  </a:lnTo>
                  <a:lnTo>
                    <a:pt x="1" y="20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0" y="12"/>
                  </a:lnTo>
                  <a:lnTo>
                    <a:pt x="1" y="9"/>
                  </a:lnTo>
                  <a:lnTo>
                    <a:pt x="3" y="7"/>
                  </a:lnTo>
                  <a:lnTo>
                    <a:pt x="5" y="5"/>
                  </a:lnTo>
                  <a:lnTo>
                    <a:pt x="6" y="2"/>
                  </a:lnTo>
                  <a:lnTo>
                    <a:pt x="10" y="2"/>
                  </a:lnTo>
                  <a:lnTo>
                    <a:pt x="13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21" y="2"/>
                  </a:lnTo>
                  <a:lnTo>
                    <a:pt x="23" y="4"/>
                  </a:lnTo>
                  <a:lnTo>
                    <a:pt x="26" y="5"/>
                  </a:lnTo>
                  <a:lnTo>
                    <a:pt x="28" y="9"/>
                  </a:lnTo>
                  <a:lnTo>
                    <a:pt x="28" y="12"/>
                  </a:lnTo>
                  <a:lnTo>
                    <a:pt x="30" y="14"/>
                  </a:lnTo>
                  <a:lnTo>
                    <a:pt x="30" y="17"/>
                  </a:lnTo>
                  <a:lnTo>
                    <a:pt x="30" y="20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6" y="27"/>
                  </a:lnTo>
                  <a:lnTo>
                    <a:pt x="23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6" y="32"/>
                  </a:lnTo>
                </a:path>
              </a:pathLst>
            </a:custGeom>
            <a:noFill/>
            <a:ln w="3175">
              <a:solidFill>
                <a:srgbClr val="C32D9B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32" name="Freeform 8"/>
            <p:cNvSpPr>
              <a:spLocks/>
            </p:cNvSpPr>
            <p:nvPr userDrawn="1"/>
          </p:nvSpPr>
          <p:spPr bwMode="auto">
            <a:xfrm>
              <a:off x="5643" y="4044"/>
              <a:ext cx="7" cy="1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3" y="17"/>
                </a:cxn>
                <a:cxn ang="0">
                  <a:pos x="5" y="17"/>
                </a:cxn>
                <a:cxn ang="0">
                  <a:pos x="5" y="15"/>
                </a:cxn>
                <a:cxn ang="0">
                  <a:pos x="8" y="12"/>
                </a:cxn>
                <a:cxn ang="0">
                  <a:pos x="8" y="10"/>
                </a:cxn>
                <a:cxn ang="0">
                  <a:pos x="6" y="7"/>
                </a:cxn>
                <a:cxn ang="0">
                  <a:pos x="5" y="5"/>
                </a:cxn>
                <a:cxn ang="0">
                  <a:pos x="3" y="2"/>
                </a:cxn>
                <a:cxn ang="0">
                  <a:pos x="1" y="0"/>
                </a:cxn>
                <a:cxn ang="0">
                  <a:pos x="3" y="0"/>
                </a:cxn>
                <a:cxn ang="0">
                  <a:pos x="5" y="2"/>
                </a:cxn>
                <a:cxn ang="0">
                  <a:pos x="6" y="2"/>
                </a:cxn>
                <a:cxn ang="0">
                  <a:pos x="8" y="5"/>
                </a:cxn>
                <a:cxn ang="0">
                  <a:pos x="10" y="5"/>
                </a:cxn>
                <a:cxn ang="0">
                  <a:pos x="10" y="7"/>
                </a:cxn>
                <a:cxn ang="0">
                  <a:pos x="11" y="10"/>
                </a:cxn>
                <a:cxn ang="0">
                  <a:pos x="11" y="12"/>
                </a:cxn>
                <a:cxn ang="0">
                  <a:pos x="8" y="15"/>
                </a:cxn>
                <a:cxn ang="0">
                  <a:pos x="6" y="17"/>
                </a:cxn>
                <a:cxn ang="0">
                  <a:pos x="3" y="18"/>
                </a:cxn>
                <a:cxn ang="0">
                  <a:pos x="0" y="18"/>
                </a:cxn>
              </a:cxnLst>
              <a:rect l="0" t="0" r="r" b="b"/>
              <a:pathLst>
                <a:path w="11" h="18">
                  <a:moveTo>
                    <a:pt x="0" y="18"/>
                  </a:moveTo>
                  <a:lnTo>
                    <a:pt x="3" y="17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8" y="12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2"/>
                  </a:lnTo>
                  <a:lnTo>
                    <a:pt x="1" y="0"/>
                  </a:lnTo>
                  <a:lnTo>
                    <a:pt x="3" y="0"/>
                  </a:lnTo>
                  <a:lnTo>
                    <a:pt x="5" y="2"/>
                  </a:lnTo>
                  <a:lnTo>
                    <a:pt x="6" y="2"/>
                  </a:lnTo>
                  <a:lnTo>
                    <a:pt x="8" y="5"/>
                  </a:lnTo>
                  <a:lnTo>
                    <a:pt x="10" y="5"/>
                  </a:lnTo>
                  <a:lnTo>
                    <a:pt x="10" y="7"/>
                  </a:lnTo>
                  <a:lnTo>
                    <a:pt x="11" y="10"/>
                  </a:lnTo>
                  <a:lnTo>
                    <a:pt x="11" y="12"/>
                  </a:lnTo>
                  <a:lnTo>
                    <a:pt x="8" y="15"/>
                  </a:lnTo>
                  <a:lnTo>
                    <a:pt x="6" y="17"/>
                  </a:lnTo>
                  <a:lnTo>
                    <a:pt x="3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33" name="Freeform 9"/>
            <p:cNvSpPr>
              <a:spLocks/>
            </p:cNvSpPr>
            <p:nvPr userDrawn="1"/>
          </p:nvSpPr>
          <p:spPr bwMode="auto">
            <a:xfrm>
              <a:off x="5550" y="4145"/>
              <a:ext cx="80" cy="68"/>
            </a:xfrm>
            <a:custGeom>
              <a:avLst/>
              <a:gdLst/>
              <a:ahLst/>
              <a:cxnLst>
                <a:cxn ang="0">
                  <a:pos x="29" y="99"/>
                </a:cxn>
                <a:cxn ang="0">
                  <a:pos x="34" y="104"/>
                </a:cxn>
                <a:cxn ang="0">
                  <a:pos x="41" y="106"/>
                </a:cxn>
                <a:cxn ang="0">
                  <a:pos x="49" y="104"/>
                </a:cxn>
                <a:cxn ang="0">
                  <a:pos x="56" y="99"/>
                </a:cxn>
                <a:cxn ang="0">
                  <a:pos x="58" y="99"/>
                </a:cxn>
                <a:cxn ang="0">
                  <a:pos x="64" y="101"/>
                </a:cxn>
                <a:cxn ang="0">
                  <a:pos x="69" y="99"/>
                </a:cxn>
                <a:cxn ang="0">
                  <a:pos x="81" y="93"/>
                </a:cxn>
                <a:cxn ang="0">
                  <a:pos x="88" y="84"/>
                </a:cxn>
                <a:cxn ang="0">
                  <a:pos x="95" y="81"/>
                </a:cxn>
                <a:cxn ang="0">
                  <a:pos x="101" y="83"/>
                </a:cxn>
                <a:cxn ang="0">
                  <a:pos x="110" y="83"/>
                </a:cxn>
                <a:cxn ang="0">
                  <a:pos x="115" y="79"/>
                </a:cxn>
                <a:cxn ang="0">
                  <a:pos x="115" y="76"/>
                </a:cxn>
                <a:cxn ang="0">
                  <a:pos x="115" y="73"/>
                </a:cxn>
                <a:cxn ang="0">
                  <a:pos x="118" y="69"/>
                </a:cxn>
                <a:cxn ang="0">
                  <a:pos x="123" y="64"/>
                </a:cxn>
                <a:cxn ang="0">
                  <a:pos x="125" y="61"/>
                </a:cxn>
                <a:cxn ang="0">
                  <a:pos x="126" y="54"/>
                </a:cxn>
                <a:cxn ang="0">
                  <a:pos x="121" y="41"/>
                </a:cxn>
                <a:cxn ang="0">
                  <a:pos x="120" y="34"/>
                </a:cxn>
                <a:cxn ang="0">
                  <a:pos x="120" y="14"/>
                </a:cxn>
                <a:cxn ang="0">
                  <a:pos x="118" y="5"/>
                </a:cxn>
                <a:cxn ang="0">
                  <a:pos x="115" y="22"/>
                </a:cxn>
                <a:cxn ang="0">
                  <a:pos x="113" y="39"/>
                </a:cxn>
                <a:cxn ang="0">
                  <a:pos x="113" y="52"/>
                </a:cxn>
                <a:cxn ang="0">
                  <a:pos x="111" y="57"/>
                </a:cxn>
                <a:cxn ang="0">
                  <a:pos x="106" y="64"/>
                </a:cxn>
                <a:cxn ang="0">
                  <a:pos x="101" y="69"/>
                </a:cxn>
                <a:cxn ang="0">
                  <a:pos x="98" y="71"/>
                </a:cxn>
                <a:cxn ang="0">
                  <a:pos x="95" y="69"/>
                </a:cxn>
                <a:cxn ang="0">
                  <a:pos x="88" y="69"/>
                </a:cxn>
                <a:cxn ang="0">
                  <a:pos x="81" y="79"/>
                </a:cxn>
                <a:cxn ang="0">
                  <a:pos x="73" y="84"/>
                </a:cxn>
                <a:cxn ang="0">
                  <a:pos x="69" y="84"/>
                </a:cxn>
                <a:cxn ang="0">
                  <a:pos x="58" y="84"/>
                </a:cxn>
                <a:cxn ang="0">
                  <a:pos x="53" y="86"/>
                </a:cxn>
                <a:cxn ang="0">
                  <a:pos x="46" y="91"/>
                </a:cxn>
                <a:cxn ang="0">
                  <a:pos x="41" y="93"/>
                </a:cxn>
                <a:cxn ang="0">
                  <a:pos x="32" y="93"/>
                </a:cxn>
                <a:cxn ang="0">
                  <a:pos x="27" y="91"/>
                </a:cxn>
                <a:cxn ang="0">
                  <a:pos x="17" y="89"/>
                </a:cxn>
                <a:cxn ang="0">
                  <a:pos x="7" y="91"/>
                </a:cxn>
                <a:cxn ang="0">
                  <a:pos x="11" y="93"/>
                </a:cxn>
                <a:cxn ang="0">
                  <a:pos x="26" y="98"/>
                </a:cxn>
              </a:cxnLst>
              <a:rect l="0" t="0" r="r" b="b"/>
              <a:pathLst>
                <a:path w="126" h="106">
                  <a:moveTo>
                    <a:pt x="26" y="98"/>
                  </a:moveTo>
                  <a:lnTo>
                    <a:pt x="29" y="99"/>
                  </a:lnTo>
                  <a:lnTo>
                    <a:pt x="29" y="101"/>
                  </a:lnTo>
                  <a:lnTo>
                    <a:pt x="34" y="104"/>
                  </a:lnTo>
                  <a:lnTo>
                    <a:pt x="37" y="104"/>
                  </a:lnTo>
                  <a:lnTo>
                    <a:pt x="41" y="106"/>
                  </a:lnTo>
                  <a:lnTo>
                    <a:pt x="46" y="104"/>
                  </a:lnTo>
                  <a:lnTo>
                    <a:pt x="49" y="104"/>
                  </a:lnTo>
                  <a:lnTo>
                    <a:pt x="53" y="103"/>
                  </a:lnTo>
                  <a:lnTo>
                    <a:pt x="56" y="99"/>
                  </a:lnTo>
                  <a:lnTo>
                    <a:pt x="58" y="99"/>
                  </a:lnTo>
                  <a:lnTo>
                    <a:pt x="58" y="99"/>
                  </a:lnTo>
                  <a:lnTo>
                    <a:pt x="63" y="101"/>
                  </a:lnTo>
                  <a:lnTo>
                    <a:pt x="64" y="101"/>
                  </a:lnTo>
                  <a:lnTo>
                    <a:pt x="66" y="101"/>
                  </a:lnTo>
                  <a:lnTo>
                    <a:pt x="69" y="99"/>
                  </a:lnTo>
                  <a:lnTo>
                    <a:pt x="74" y="98"/>
                  </a:lnTo>
                  <a:lnTo>
                    <a:pt x="81" y="93"/>
                  </a:lnTo>
                  <a:lnTo>
                    <a:pt x="86" y="89"/>
                  </a:lnTo>
                  <a:lnTo>
                    <a:pt x="88" y="84"/>
                  </a:lnTo>
                  <a:lnTo>
                    <a:pt x="93" y="81"/>
                  </a:lnTo>
                  <a:lnTo>
                    <a:pt x="95" y="81"/>
                  </a:lnTo>
                  <a:lnTo>
                    <a:pt x="96" y="81"/>
                  </a:lnTo>
                  <a:lnTo>
                    <a:pt x="101" y="83"/>
                  </a:lnTo>
                  <a:lnTo>
                    <a:pt x="106" y="84"/>
                  </a:lnTo>
                  <a:lnTo>
                    <a:pt x="110" y="83"/>
                  </a:lnTo>
                  <a:lnTo>
                    <a:pt x="111" y="81"/>
                  </a:lnTo>
                  <a:lnTo>
                    <a:pt x="115" y="79"/>
                  </a:lnTo>
                  <a:lnTo>
                    <a:pt x="115" y="78"/>
                  </a:lnTo>
                  <a:lnTo>
                    <a:pt x="115" y="76"/>
                  </a:lnTo>
                  <a:lnTo>
                    <a:pt x="115" y="76"/>
                  </a:lnTo>
                  <a:lnTo>
                    <a:pt x="115" y="73"/>
                  </a:lnTo>
                  <a:lnTo>
                    <a:pt x="116" y="71"/>
                  </a:lnTo>
                  <a:lnTo>
                    <a:pt x="118" y="69"/>
                  </a:lnTo>
                  <a:lnTo>
                    <a:pt x="121" y="66"/>
                  </a:lnTo>
                  <a:lnTo>
                    <a:pt x="123" y="64"/>
                  </a:lnTo>
                  <a:lnTo>
                    <a:pt x="125" y="62"/>
                  </a:lnTo>
                  <a:lnTo>
                    <a:pt x="125" y="61"/>
                  </a:lnTo>
                  <a:lnTo>
                    <a:pt x="126" y="57"/>
                  </a:lnTo>
                  <a:lnTo>
                    <a:pt x="126" y="54"/>
                  </a:lnTo>
                  <a:lnTo>
                    <a:pt x="125" y="49"/>
                  </a:lnTo>
                  <a:lnTo>
                    <a:pt x="121" y="41"/>
                  </a:lnTo>
                  <a:lnTo>
                    <a:pt x="121" y="37"/>
                  </a:lnTo>
                  <a:lnTo>
                    <a:pt x="120" y="34"/>
                  </a:lnTo>
                  <a:lnTo>
                    <a:pt x="120" y="24"/>
                  </a:lnTo>
                  <a:lnTo>
                    <a:pt x="120" y="14"/>
                  </a:lnTo>
                  <a:lnTo>
                    <a:pt x="120" y="0"/>
                  </a:lnTo>
                  <a:lnTo>
                    <a:pt x="118" y="5"/>
                  </a:lnTo>
                  <a:lnTo>
                    <a:pt x="115" y="15"/>
                  </a:lnTo>
                  <a:lnTo>
                    <a:pt x="115" y="22"/>
                  </a:lnTo>
                  <a:lnTo>
                    <a:pt x="113" y="31"/>
                  </a:lnTo>
                  <a:lnTo>
                    <a:pt x="113" y="39"/>
                  </a:lnTo>
                  <a:lnTo>
                    <a:pt x="113" y="49"/>
                  </a:lnTo>
                  <a:lnTo>
                    <a:pt x="113" y="52"/>
                  </a:lnTo>
                  <a:lnTo>
                    <a:pt x="113" y="56"/>
                  </a:lnTo>
                  <a:lnTo>
                    <a:pt x="111" y="57"/>
                  </a:lnTo>
                  <a:lnTo>
                    <a:pt x="110" y="61"/>
                  </a:lnTo>
                  <a:lnTo>
                    <a:pt x="106" y="64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101" y="69"/>
                  </a:lnTo>
                  <a:lnTo>
                    <a:pt x="98" y="71"/>
                  </a:lnTo>
                  <a:lnTo>
                    <a:pt x="96" y="69"/>
                  </a:lnTo>
                  <a:lnTo>
                    <a:pt x="95" y="69"/>
                  </a:lnTo>
                  <a:lnTo>
                    <a:pt x="89" y="69"/>
                  </a:lnTo>
                  <a:lnTo>
                    <a:pt x="88" y="69"/>
                  </a:lnTo>
                  <a:lnTo>
                    <a:pt x="86" y="71"/>
                  </a:lnTo>
                  <a:lnTo>
                    <a:pt x="81" y="79"/>
                  </a:lnTo>
                  <a:lnTo>
                    <a:pt x="76" y="83"/>
                  </a:lnTo>
                  <a:lnTo>
                    <a:pt x="73" y="84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6" y="84"/>
                  </a:lnTo>
                  <a:lnTo>
                    <a:pt x="58" y="84"/>
                  </a:lnTo>
                  <a:lnTo>
                    <a:pt x="54" y="86"/>
                  </a:lnTo>
                  <a:lnTo>
                    <a:pt x="53" y="86"/>
                  </a:lnTo>
                  <a:lnTo>
                    <a:pt x="49" y="88"/>
                  </a:lnTo>
                  <a:lnTo>
                    <a:pt x="46" y="91"/>
                  </a:lnTo>
                  <a:lnTo>
                    <a:pt x="42" y="93"/>
                  </a:lnTo>
                  <a:lnTo>
                    <a:pt x="41" y="93"/>
                  </a:lnTo>
                  <a:lnTo>
                    <a:pt x="37" y="93"/>
                  </a:lnTo>
                  <a:lnTo>
                    <a:pt x="32" y="93"/>
                  </a:lnTo>
                  <a:lnTo>
                    <a:pt x="31" y="93"/>
                  </a:lnTo>
                  <a:lnTo>
                    <a:pt x="27" y="91"/>
                  </a:lnTo>
                  <a:lnTo>
                    <a:pt x="21" y="91"/>
                  </a:lnTo>
                  <a:lnTo>
                    <a:pt x="17" y="89"/>
                  </a:lnTo>
                  <a:lnTo>
                    <a:pt x="12" y="91"/>
                  </a:lnTo>
                  <a:lnTo>
                    <a:pt x="7" y="91"/>
                  </a:lnTo>
                  <a:lnTo>
                    <a:pt x="0" y="93"/>
                  </a:lnTo>
                  <a:lnTo>
                    <a:pt x="11" y="93"/>
                  </a:lnTo>
                  <a:lnTo>
                    <a:pt x="16" y="94"/>
                  </a:lnTo>
                  <a:lnTo>
                    <a:pt x="26" y="9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34" name="Freeform 10"/>
            <p:cNvSpPr>
              <a:spLocks/>
            </p:cNvSpPr>
            <p:nvPr userDrawn="1"/>
          </p:nvSpPr>
          <p:spPr bwMode="auto">
            <a:xfrm>
              <a:off x="5656" y="4187"/>
              <a:ext cx="17" cy="17"/>
            </a:xfrm>
            <a:custGeom>
              <a:avLst/>
              <a:gdLst/>
              <a:ahLst/>
              <a:cxnLst>
                <a:cxn ang="0">
                  <a:pos x="12" y="27"/>
                </a:cxn>
                <a:cxn ang="0">
                  <a:pos x="11" y="27"/>
                </a:cxn>
                <a:cxn ang="0">
                  <a:pos x="7" y="27"/>
                </a:cxn>
                <a:cxn ang="0">
                  <a:pos x="4" y="23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0" y="17"/>
                </a:cxn>
                <a:cxn ang="0">
                  <a:pos x="0" y="13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4" y="3"/>
                </a:cxn>
                <a:cxn ang="0">
                  <a:pos x="7" y="3"/>
                </a:cxn>
                <a:cxn ang="0">
                  <a:pos x="9" y="2"/>
                </a:cxn>
                <a:cxn ang="0">
                  <a:pos x="12" y="0"/>
                </a:cxn>
                <a:cxn ang="0">
                  <a:pos x="14" y="0"/>
                </a:cxn>
                <a:cxn ang="0">
                  <a:pos x="17" y="0"/>
                </a:cxn>
                <a:cxn ang="0">
                  <a:pos x="19" y="2"/>
                </a:cxn>
                <a:cxn ang="0">
                  <a:pos x="24" y="5"/>
                </a:cxn>
                <a:cxn ang="0">
                  <a:pos x="26" y="7"/>
                </a:cxn>
                <a:cxn ang="0">
                  <a:pos x="27" y="10"/>
                </a:cxn>
                <a:cxn ang="0">
                  <a:pos x="27" y="12"/>
                </a:cxn>
                <a:cxn ang="0">
                  <a:pos x="27" y="15"/>
                </a:cxn>
                <a:cxn ang="0">
                  <a:pos x="27" y="18"/>
                </a:cxn>
                <a:cxn ang="0">
                  <a:pos x="26" y="20"/>
                </a:cxn>
                <a:cxn ang="0">
                  <a:pos x="24" y="25"/>
                </a:cxn>
                <a:cxn ang="0">
                  <a:pos x="21" y="25"/>
                </a:cxn>
                <a:cxn ang="0">
                  <a:pos x="19" y="27"/>
                </a:cxn>
                <a:cxn ang="0">
                  <a:pos x="16" y="27"/>
                </a:cxn>
                <a:cxn ang="0">
                  <a:pos x="12" y="27"/>
                </a:cxn>
              </a:cxnLst>
              <a:rect l="0" t="0" r="r" b="b"/>
              <a:pathLst>
                <a:path w="27" h="27">
                  <a:moveTo>
                    <a:pt x="12" y="27"/>
                  </a:moveTo>
                  <a:lnTo>
                    <a:pt x="11" y="27"/>
                  </a:lnTo>
                  <a:lnTo>
                    <a:pt x="7" y="27"/>
                  </a:lnTo>
                  <a:lnTo>
                    <a:pt x="4" y="23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0" y="17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2" y="8"/>
                  </a:lnTo>
                  <a:lnTo>
                    <a:pt x="4" y="3"/>
                  </a:lnTo>
                  <a:lnTo>
                    <a:pt x="7" y="3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4" y="0"/>
                  </a:lnTo>
                  <a:lnTo>
                    <a:pt x="17" y="0"/>
                  </a:lnTo>
                  <a:lnTo>
                    <a:pt x="19" y="2"/>
                  </a:lnTo>
                  <a:lnTo>
                    <a:pt x="24" y="5"/>
                  </a:lnTo>
                  <a:lnTo>
                    <a:pt x="26" y="7"/>
                  </a:lnTo>
                  <a:lnTo>
                    <a:pt x="27" y="10"/>
                  </a:lnTo>
                  <a:lnTo>
                    <a:pt x="27" y="12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6" y="20"/>
                  </a:lnTo>
                  <a:lnTo>
                    <a:pt x="24" y="25"/>
                  </a:lnTo>
                  <a:lnTo>
                    <a:pt x="21" y="25"/>
                  </a:lnTo>
                  <a:lnTo>
                    <a:pt x="19" y="27"/>
                  </a:lnTo>
                  <a:lnTo>
                    <a:pt x="16" y="27"/>
                  </a:lnTo>
                  <a:lnTo>
                    <a:pt x="12" y="27"/>
                  </a:lnTo>
                  <a:close/>
                </a:path>
              </a:pathLst>
            </a:custGeom>
            <a:solidFill>
              <a:srgbClr val="C32D9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</p:grpSp>
      <p:sp>
        <p:nvSpPr>
          <p:cNvPr id="1035" name="Freeform 11"/>
          <p:cNvSpPr>
            <a:spLocks/>
          </p:cNvSpPr>
          <p:nvPr userDrawn="1"/>
        </p:nvSpPr>
        <p:spPr bwMode="auto">
          <a:xfrm>
            <a:off x="115888" y="85725"/>
            <a:ext cx="8912225" cy="669925"/>
          </a:xfrm>
          <a:custGeom>
            <a:avLst/>
            <a:gdLst/>
            <a:ahLst/>
            <a:cxnLst>
              <a:cxn ang="0">
                <a:pos x="5614" y="422"/>
              </a:cxn>
              <a:cxn ang="0">
                <a:pos x="202" y="422"/>
              </a:cxn>
              <a:cxn ang="0">
                <a:pos x="202" y="422"/>
              </a:cxn>
              <a:cxn ang="0">
                <a:pos x="180" y="422"/>
              </a:cxn>
              <a:cxn ang="0">
                <a:pos x="161" y="418"/>
              </a:cxn>
              <a:cxn ang="0">
                <a:pos x="141" y="413"/>
              </a:cxn>
              <a:cxn ang="0">
                <a:pos x="123" y="407"/>
              </a:cxn>
              <a:cxn ang="0">
                <a:pos x="106" y="397"/>
              </a:cxn>
              <a:cxn ang="0">
                <a:pos x="89" y="387"/>
              </a:cxn>
              <a:cxn ang="0">
                <a:pos x="74" y="375"/>
              </a:cxn>
              <a:cxn ang="0">
                <a:pos x="59" y="361"/>
              </a:cxn>
              <a:cxn ang="0">
                <a:pos x="45" y="346"/>
              </a:cxn>
              <a:cxn ang="0">
                <a:pos x="34" y="329"/>
              </a:cxn>
              <a:cxn ang="0">
                <a:pos x="24" y="313"/>
              </a:cxn>
              <a:cxn ang="0">
                <a:pos x="15" y="294"/>
              </a:cxn>
              <a:cxn ang="0">
                <a:pos x="8" y="274"/>
              </a:cxn>
              <a:cxn ang="0">
                <a:pos x="3" y="254"/>
              </a:cxn>
              <a:cxn ang="0">
                <a:pos x="2" y="234"/>
              </a:cxn>
              <a:cxn ang="0">
                <a:pos x="0" y="212"/>
              </a:cxn>
              <a:cxn ang="0">
                <a:pos x="0" y="212"/>
              </a:cxn>
              <a:cxn ang="0">
                <a:pos x="2" y="190"/>
              </a:cxn>
              <a:cxn ang="0">
                <a:pos x="3" y="168"/>
              </a:cxn>
              <a:cxn ang="0">
                <a:pos x="8" y="148"/>
              </a:cxn>
              <a:cxn ang="0">
                <a:pos x="15" y="129"/>
              </a:cxn>
              <a:cxn ang="0">
                <a:pos x="24" y="111"/>
              </a:cxn>
              <a:cxn ang="0">
                <a:pos x="34" y="92"/>
              </a:cxn>
              <a:cxn ang="0">
                <a:pos x="45" y="77"/>
              </a:cxn>
              <a:cxn ang="0">
                <a:pos x="59" y="62"/>
              </a:cxn>
              <a:cxn ang="0">
                <a:pos x="72" y="49"/>
              </a:cxn>
              <a:cxn ang="0">
                <a:pos x="89" y="37"/>
              </a:cxn>
              <a:cxn ang="0">
                <a:pos x="106" y="25"/>
              </a:cxn>
              <a:cxn ang="0">
                <a:pos x="123" y="17"/>
              </a:cxn>
              <a:cxn ang="0">
                <a:pos x="141" y="10"/>
              </a:cxn>
              <a:cxn ang="0">
                <a:pos x="160" y="5"/>
              </a:cxn>
              <a:cxn ang="0">
                <a:pos x="180" y="2"/>
              </a:cxn>
              <a:cxn ang="0">
                <a:pos x="200" y="0"/>
              </a:cxn>
              <a:cxn ang="0">
                <a:pos x="5614" y="0"/>
              </a:cxn>
              <a:cxn ang="0">
                <a:pos x="5614" y="422"/>
              </a:cxn>
            </a:cxnLst>
            <a:rect l="0" t="0" r="r" b="b"/>
            <a:pathLst>
              <a:path w="5614" h="422">
                <a:moveTo>
                  <a:pt x="5614" y="422"/>
                </a:moveTo>
                <a:lnTo>
                  <a:pt x="202" y="422"/>
                </a:lnTo>
                <a:lnTo>
                  <a:pt x="202" y="422"/>
                </a:lnTo>
                <a:lnTo>
                  <a:pt x="180" y="422"/>
                </a:lnTo>
                <a:lnTo>
                  <a:pt x="161" y="418"/>
                </a:lnTo>
                <a:lnTo>
                  <a:pt x="141" y="413"/>
                </a:lnTo>
                <a:lnTo>
                  <a:pt x="123" y="407"/>
                </a:lnTo>
                <a:lnTo>
                  <a:pt x="106" y="397"/>
                </a:lnTo>
                <a:lnTo>
                  <a:pt x="89" y="387"/>
                </a:lnTo>
                <a:lnTo>
                  <a:pt x="74" y="375"/>
                </a:lnTo>
                <a:lnTo>
                  <a:pt x="59" y="361"/>
                </a:lnTo>
                <a:lnTo>
                  <a:pt x="45" y="346"/>
                </a:lnTo>
                <a:lnTo>
                  <a:pt x="34" y="329"/>
                </a:lnTo>
                <a:lnTo>
                  <a:pt x="24" y="313"/>
                </a:lnTo>
                <a:lnTo>
                  <a:pt x="15" y="294"/>
                </a:lnTo>
                <a:lnTo>
                  <a:pt x="8" y="274"/>
                </a:lnTo>
                <a:lnTo>
                  <a:pt x="3" y="254"/>
                </a:lnTo>
                <a:lnTo>
                  <a:pt x="2" y="234"/>
                </a:lnTo>
                <a:lnTo>
                  <a:pt x="0" y="212"/>
                </a:lnTo>
                <a:lnTo>
                  <a:pt x="0" y="212"/>
                </a:lnTo>
                <a:lnTo>
                  <a:pt x="2" y="190"/>
                </a:lnTo>
                <a:lnTo>
                  <a:pt x="3" y="168"/>
                </a:lnTo>
                <a:lnTo>
                  <a:pt x="8" y="148"/>
                </a:lnTo>
                <a:lnTo>
                  <a:pt x="15" y="129"/>
                </a:lnTo>
                <a:lnTo>
                  <a:pt x="24" y="111"/>
                </a:lnTo>
                <a:lnTo>
                  <a:pt x="34" y="92"/>
                </a:lnTo>
                <a:lnTo>
                  <a:pt x="45" y="77"/>
                </a:lnTo>
                <a:lnTo>
                  <a:pt x="59" y="62"/>
                </a:lnTo>
                <a:lnTo>
                  <a:pt x="72" y="49"/>
                </a:lnTo>
                <a:lnTo>
                  <a:pt x="89" y="37"/>
                </a:lnTo>
                <a:lnTo>
                  <a:pt x="106" y="25"/>
                </a:lnTo>
                <a:lnTo>
                  <a:pt x="123" y="17"/>
                </a:lnTo>
                <a:lnTo>
                  <a:pt x="141" y="10"/>
                </a:lnTo>
                <a:lnTo>
                  <a:pt x="160" y="5"/>
                </a:lnTo>
                <a:lnTo>
                  <a:pt x="180" y="2"/>
                </a:lnTo>
                <a:lnTo>
                  <a:pt x="200" y="0"/>
                </a:lnTo>
                <a:lnTo>
                  <a:pt x="5614" y="0"/>
                </a:lnTo>
                <a:lnTo>
                  <a:pt x="5614" y="422"/>
                </a:lnTo>
                <a:close/>
              </a:path>
            </a:pathLst>
          </a:custGeom>
          <a:solidFill>
            <a:srgbClr val="2AA3D8"/>
          </a:solidFill>
          <a:ln w="15875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grpSp>
        <p:nvGrpSpPr>
          <p:cNvPr id="3" name="Group 12"/>
          <p:cNvGrpSpPr>
            <a:grpSpLocks/>
          </p:cNvGrpSpPr>
          <p:nvPr userDrawn="1"/>
        </p:nvGrpSpPr>
        <p:grpSpPr bwMode="auto">
          <a:xfrm>
            <a:off x="8432800" y="160338"/>
            <a:ext cx="517525" cy="520700"/>
            <a:chOff x="5312" y="101"/>
            <a:chExt cx="326" cy="328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5341" y="150"/>
              <a:ext cx="126" cy="32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38" name="Freeform 14"/>
            <p:cNvSpPr>
              <a:spLocks/>
            </p:cNvSpPr>
            <p:nvPr userDrawn="1"/>
          </p:nvSpPr>
          <p:spPr bwMode="auto">
            <a:xfrm>
              <a:off x="5477" y="150"/>
              <a:ext cx="57" cy="15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101"/>
                </a:cxn>
                <a:cxn ang="0">
                  <a:pos x="0" y="101"/>
                </a:cxn>
                <a:cxn ang="0">
                  <a:pos x="2" y="109"/>
                </a:cxn>
                <a:cxn ang="0">
                  <a:pos x="3" y="117"/>
                </a:cxn>
                <a:cxn ang="0">
                  <a:pos x="8" y="126"/>
                </a:cxn>
                <a:cxn ang="0">
                  <a:pos x="15" y="134"/>
                </a:cxn>
                <a:cxn ang="0">
                  <a:pos x="23" y="141"/>
                </a:cxn>
                <a:cxn ang="0">
                  <a:pos x="34" y="146"/>
                </a:cxn>
                <a:cxn ang="0">
                  <a:pos x="45" y="151"/>
                </a:cxn>
                <a:cxn ang="0">
                  <a:pos x="57" y="151"/>
                </a:cxn>
                <a:cxn ang="0">
                  <a:pos x="57" y="151"/>
                </a:cxn>
                <a:cxn ang="0">
                  <a:pos x="57" y="119"/>
                </a:cxn>
                <a:cxn ang="0">
                  <a:pos x="57" y="119"/>
                </a:cxn>
                <a:cxn ang="0">
                  <a:pos x="54" y="119"/>
                </a:cxn>
                <a:cxn ang="0">
                  <a:pos x="45" y="114"/>
                </a:cxn>
                <a:cxn ang="0">
                  <a:pos x="42" y="112"/>
                </a:cxn>
                <a:cxn ang="0">
                  <a:pos x="39" y="107"/>
                </a:cxn>
                <a:cxn ang="0">
                  <a:pos x="35" y="102"/>
                </a:cxn>
                <a:cxn ang="0">
                  <a:pos x="35" y="97"/>
                </a:cxn>
                <a:cxn ang="0">
                  <a:pos x="35" y="0"/>
                </a:cxn>
                <a:cxn ang="0">
                  <a:pos x="0" y="0"/>
                </a:cxn>
              </a:cxnLst>
              <a:rect l="0" t="0" r="r" b="b"/>
              <a:pathLst>
                <a:path w="57" h="151">
                  <a:moveTo>
                    <a:pt x="0" y="0"/>
                  </a:moveTo>
                  <a:lnTo>
                    <a:pt x="0" y="0"/>
                  </a:lnTo>
                  <a:lnTo>
                    <a:pt x="0" y="101"/>
                  </a:lnTo>
                  <a:lnTo>
                    <a:pt x="0" y="101"/>
                  </a:lnTo>
                  <a:lnTo>
                    <a:pt x="2" y="109"/>
                  </a:lnTo>
                  <a:lnTo>
                    <a:pt x="3" y="117"/>
                  </a:lnTo>
                  <a:lnTo>
                    <a:pt x="8" y="126"/>
                  </a:lnTo>
                  <a:lnTo>
                    <a:pt x="15" y="134"/>
                  </a:lnTo>
                  <a:lnTo>
                    <a:pt x="23" y="141"/>
                  </a:lnTo>
                  <a:lnTo>
                    <a:pt x="34" y="146"/>
                  </a:lnTo>
                  <a:lnTo>
                    <a:pt x="45" y="151"/>
                  </a:lnTo>
                  <a:lnTo>
                    <a:pt x="57" y="151"/>
                  </a:lnTo>
                  <a:lnTo>
                    <a:pt x="57" y="151"/>
                  </a:lnTo>
                  <a:lnTo>
                    <a:pt x="57" y="119"/>
                  </a:lnTo>
                  <a:lnTo>
                    <a:pt x="57" y="119"/>
                  </a:lnTo>
                  <a:lnTo>
                    <a:pt x="54" y="119"/>
                  </a:lnTo>
                  <a:lnTo>
                    <a:pt x="45" y="114"/>
                  </a:lnTo>
                  <a:lnTo>
                    <a:pt x="42" y="112"/>
                  </a:lnTo>
                  <a:lnTo>
                    <a:pt x="39" y="107"/>
                  </a:lnTo>
                  <a:lnTo>
                    <a:pt x="35" y="102"/>
                  </a:lnTo>
                  <a:lnTo>
                    <a:pt x="35" y="97"/>
                  </a:lnTo>
                  <a:lnTo>
                    <a:pt x="3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39" name="Freeform 15"/>
            <p:cNvSpPr>
              <a:spLocks/>
            </p:cNvSpPr>
            <p:nvPr userDrawn="1"/>
          </p:nvSpPr>
          <p:spPr bwMode="auto">
            <a:xfrm>
              <a:off x="5541" y="150"/>
              <a:ext cx="57" cy="151"/>
            </a:xfrm>
            <a:custGeom>
              <a:avLst/>
              <a:gdLst/>
              <a:ahLst/>
              <a:cxnLst>
                <a:cxn ang="0">
                  <a:pos x="57" y="0"/>
                </a:cxn>
                <a:cxn ang="0">
                  <a:pos x="57" y="0"/>
                </a:cxn>
                <a:cxn ang="0">
                  <a:pos x="57" y="101"/>
                </a:cxn>
                <a:cxn ang="0">
                  <a:pos x="57" y="101"/>
                </a:cxn>
                <a:cxn ang="0">
                  <a:pos x="57" y="109"/>
                </a:cxn>
                <a:cxn ang="0">
                  <a:pos x="54" y="117"/>
                </a:cxn>
                <a:cxn ang="0">
                  <a:pos x="49" y="126"/>
                </a:cxn>
                <a:cxn ang="0">
                  <a:pos x="42" y="134"/>
                </a:cxn>
                <a:cxn ang="0">
                  <a:pos x="33" y="141"/>
                </a:cxn>
                <a:cxn ang="0">
                  <a:pos x="23" y="146"/>
                </a:cxn>
                <a:cxn ang="0">
                  <a:pos x="13" y="151"/>
                </a:cxn>
                <a:cxn ang="0">
                  <a:pos x="0" y="151"/>
                </a:cxn>
                <a:cxn ang="0">
                  <a:pos x="0" y="151"/>
                </a:cxn>
                <a:cxn ang="0">
                  <a:pos x="0" y="119"/>
                </a:cxn>
                <a:cxn ang="0">
                  <a:pos x="0" y="119"/>
                </a:cxn>
                <a:cxn ang="0">
                  <a:pos x="3" y="119"/>
                </a:cxn>
                <a:cxn ang="0">
                  <a:pos x="12" y="114"/>
                </a:cxn>
                <a:cxn ang="0">
                  <a:pos x="15" y="112"/>
                </a:cxn>
                <a:cxn ang="0">
                  <a:pos x="18" y="107"/>
                </a:cxn>
                <a:cxn ang="0">
                  <a:pos x="22" y="102"/>
                </a:cxn>
                <a:cxn ang="0">
                  <a:pos x="22" y="97"/>
                </a:cxn>
                <a:cxn ang="0">
                  <a:pos x="22" y="0"/>
                </a:cxn>
                <a:cxn ang="0">
                  <a:pos x="57" y="0"/>
                </a:cxn>
              </a:cxnLst>
              <a:rect l="0" t="0" r="r" b="b"/>
              <a:pathLst>
                <a:path w="57" h="151">
                  <a:moveTo>
                    <a:pt x="57" y="0"/>
                  </a:moveTo>
                  <a:lnTo>
                    <a:pt x="57" y="0"/>
                  </a:lnTo>
                  <a:lnTo>
                    <a:pt x="57" y="101"/>
                  </a:lnTo>
                  <a:lnTo>
                    <a:pt x="57" y="101"/>
                  </a:lnTo>
                  <a:lnTo>
                    <a:pt x="57" y="109"/>
                  </a:lnTo>
                  <a:lnTo>
                    <a:pt x="54" y="117"/>
                  </a:lnTo>
                  <a:lnTo>
                    <a:pt x="49" y="126"/>
                  </a:lnTo>
                  <a:lnTo>
                    <a:pt x="42" y="134"/>
                  </a:lnTo>
                  <a:lnTo>
                    <a:pt x="33" y="141"/>
                  </a:lnTo>
                  <a:lnTo>
                    <a:pt x="23" y="146"/>
                  </a:lnTo>
                  <a:lnTo>
                    <a:pt x="13" y="151"/>
                  </a:lnTo>
                  <a:lnTo>
                    <a:pt x="0" y="151"/>
                  </a:lnTo>
                  <a:lnTo>
                    <a:pt x="0" y="151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12" y="114"/>
                  </a:lnTo>
                  <a:lnTo>
                    <a:pt x="15" y="112"/>
                  </a:lnTo>
                  <a:lnTo>
                    <a:pt x="18" y="107"/>
                  </a:lnTo>
                  <a:lnTo>
                    <a:pt x="22" y="102"/>
                  </a:lnTo>
                  <a:lnTo>
                    <a:pt x="22" y="97"/>
                  </a:lnTo>
                  <a:lnTo>
                    <a:pt x="22" y="0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40" name="Rectangle 16"/>
            <p:cNvSpPr>
              <a:spLocks noChangeArrowheads="1"/>
            </p:cNvSpPr>
            <p:nvPr userDrawn="1"/>
          </p:nvSpPr>
          <p:spPr bwMode="auto">
            <a:xfrm>
              <a:off x="5388" y="190"/>
              <a:ext cx="33" cy="1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41" name="Freeform 17"/>
            <p:cNvSpPr>
              <a:spLocks noEditPoints="1"/>
            </p:cNvSpPr>
            <p:nvPr userDrawn="1"/>
          </p:nvSpPr>
          <p:spPr bwMode="auto">
            <a:xfrm>
              <a:off x="5312" y="101"/>
              <a:ext cx="326" cy="328"/>
            </a:xfrm>
            <a:custGeom>
              <a:avLst/>
              <a:gdLst/>
              <a:ahLst/>
              <a:cxnLst>
                <a:cxn ang="0">
                  <a:pos x="323" y="0"/>
                </a:cxn>
                <a:cxn ang="0">
                  <a:pos x="0" y="0"/>
                </a:cxn>
                <a:cxn ang="0">
                  <a:pos x="0" y="328"/>
                </a:cxn>
                <a:cxn ang="0">
                  <a:pos x="326" y="328"/>
                </a:cxn>
                <a:cxn ang="0">
                  <a:pos x="326" y="0"/>
                </a:cxn>
                <a:cxn ang="0">
                  <a:pos x="323" y="0"/>
                </a:cxn>
                <a:cxn ang="0">
                  <a:pos x="323" y="0"/>
                </a:cxn>
                <a:cxn ang="0">
                  <a:pos x="318" y="8"/>
                </a:cxn>
                <a:cxn ang="0">
                  <a:pos x="318" y="8"/>
                </a:cxn>
                <a:cxn ang="0">
                  <a:pos x="318" y="319"/>
                </a:cxn>
                <a:cxn ang="0">
                  <a:pos x="318" y="319"/>
                </a:cxn>
                <a:cxn ang="0">
                  <a:pos x="9" y="319"/>
                </a:cxn>
                <a:cxn ang="0">
                  <a:pos x="9" y="319"/>
                </a:cxn>
                <a:cxn ang="0">
                  <a:pos x="9" y="8"/>
                </a:cxn>
                <a:cxn ang="0">
                  <a:pos x="9" y="8"/>
                </a:cxn>
                <a:cxn ang="0">
                  <a:pos x="318" y="8"/>
                </a:cxn>
              </a:cxnLst>
              <a:rect l="0" t="0" r="r" b="b"/>
              <a:pathLst>
                <a:path w="326" h="328">
                  <a:moveTo>
                    <a:pt x="323" y="0"/>
                  </a:moveTo>
                  <a:lnTo>
                    <a:pt x="0" y="0"/>
                  </a:lnTo>
                  <a:lnTo>
                    <a:pt x="0" y="328"/>
                  </a:lnTo>
                  <a:lnTo>
                    <a:pt x="326" y="328"/>
                  </a:lnTo>
                  <a:lnTo>
                    <a:pt x="326" y="0"/>
                  </a:lnTo>
                  <a:lnTo>
                    <a:pt x="323" y="0"/>
                  </a:lnTo>
                  <a:lnTo>
                    <a:pt x="323" y="0"/>
                  </a:lnTo>
                  <a:close/>
                  <a:moveTo>
                    <a:pt x="318" y="8"/>
                  </a:moveTo>
                  <a:lnTo>
                    <a:pt x="318" y="8"/>
                  </a:lnTo>
                  <a:lnTo>
                    <a:pt x="318" y="319"/>
                  </a:lnTo>
                  <a:lnTo>
                    <a:pt x="318" y="319"/>
                  </a:lnTo>
                  <a:lnTo>
                    <a:pt x="9" y="319"/>
                  </a:lnTo>
                  <a:lnTo>
                    <a:pt x="9" y="319"/>
                  </a:lnTo>
                  <a:lnTo>
                    <a:pt x="9" y="8"/>
                  </a:lnTo>
                  <a:lnTo>
                    <a:pt x="9" y="8"/>
                  </a:lnTo>
                  <a:lnTo>
                    <a:pt x="318" y="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42" name="Freeform 18"/>
            <p:cNvSpPr>
              <a:spLocks/>
            </p:cNvSpPr>
            <p:nvPr userDrawn="1"/>
          </p:nvSpPr>
          <p:spPr bwMode="auto">
            <a:xfrm>
              <a:off x="5339" y="358"/>
              <a:ext cx="40" cy="44"/>
            </a:xfrm>
            <a:custGeom>
              <a:avLst/>
              <a:gdLst/>
              <a:ahLst/>
              <a:cxnLst>
                <a:cxn ang="0">
                  <a:pos x="27" y="44"/>
                </a:cxn>
                <a:cxn ang="0">
                  <a:pos x="14" y="44"/>
                </a:cxn>
                <a:cxn ang="0">
                  <a:pos x="0" y="0"/>
                </a:cxn>
                <a:cxn ang="0">
                  <a:pos x="12" y="0"/>
                </a:cxn>
                <a:cxn ang="0">
                  <a:pos x="20" y="32"/>
                </a:cxn>
                <a:cxn ang="0">
                  <a:pos x="20" y="32"/>
                </a:cxn>
                <a:cxn ang="0">
                  <a:pos x="29" y="0"/>
                </a:cxn>
                <a:cxn ang="0">
                  <a:pos x="40" y="0"/>
                </a:cxn>
                <a:cxn ang="0">
                  <a:pos x="27" y="44"/>
                </a:cxn>
              </a:cxnLst>
              <a:rect l="0" t="0" r="r" b="b"/>
              <a:pathLst>
                <a:path w="40" h="44">
                  <a:moveTo>
                    <a:pt x="27" y="44"/>
                  </a:moveTo>
                  <a:lnTo>
                    <a:pt x="14" y="44"/>
                  </a:lnTo>
                  <a:lnTo>
                    <a:pt x="0" y="0"/>
                  </a:lnTo>
                  <a:lnTo>
                    <a:pt x="12" y="0"/>
                  </a:lnTo>
                  <a:lnTo>
                    <a:pt x="20" y="32"/>
                  </a:lnTo>
                  <a:lnTo>
                    <a:pt x="20" y="32"/>
                  </a:lnTo>
                  <a:lnTo>
                    <a:pt x="29" y="0"/>
                  </a:lnTo>
                  <a:lnTo>
                    <a:pt x="40" y="0"/>
                  </a:lnTo>
                  <a:lnTo>
                    <a:pt x="27" y="4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43" name="Rectangle 19"/>
            <p:cNvSpPr>
              <a:spLocks noChangeArrowheads="1"/>
            </p:cNvSpPr>
            <p:nvPr userDrawn="1"/>
          </p:nvSpPr>
          <p:spPr bwMode="auto">
            <a:xfrm>
              <a:off x="5391" y="358"/>
              <a:ext cx="12" cy="4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44" name="Freeform 20"/>
            <p:cNvSpPr>
              <a:spLocks/>
            </p:cNvSpPr>
            <p:nvPr userDrawn="1"/>
          </p:nvSpPr>
          <p:spPr bwMode="auto">
            <a:xfrm>
              <a:off x="5418" y="358"/>
              <a:ext cx="3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9"/>
                </a:cxn>
                <a:cxn ang="0">
                  <a:pos x="12" y="9"/>
                </a:cxn>
                <a:cxn ang="0">
                  <a:pos x="12" y="17"/>
                </a:cxn>
                <a:cxn ang="0">
                  <a:pos x="34" y="17"/>
                </a:cxn>
                <a:cxn ang="0">
                  <a:pos x="34" y="25"/>
                </a:cxn>
                <a:cxn ang="0">
                  <a:pos x="12" y="25"/>
                </a:cxn>
                <a:cxn ang="0">
                  <a:pos x="12" y="34"/>
                </a:cxn>
                <a:cxn ang="0">
                  <a:pos x="35" y="34"/>
                </a:cxn>
                <a:cxn ang="0">
                  <a:pos x="35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5" h="44">
                  <a:moveTo>
                    <a:pt x="0" y="0"/>
                  </a:moveTo>
                  <a:lnTo>
                    <a:pt x="35" y="0"/>
                  </a:lnTo>
                  <a:lnTo>
                    <a:pt x="35" y="9"/>
                  </a:lnTo>
                  <a:lnTo>
                    <a:pt x="12" y="9"/>
                  </a:lnTo>
                  <a:lnTo>
                    <a:pt x="12" y="17"/>
                  </a:lnTo>
                  <a:lnTo>
                    <a:pt x="34" y="17"/>
                  </a:lnTo>
                  <a:lnTo>
                    <a:pt x="34" y="25"/>
                  </a:lnTo>
                  <a:lnTo>
                    <a:pt x="12" y="25"/>
                  </a:lnTo>
                  <a:lnTo>
                    <a:pt x="12" y="34"/>
                  </a:lnTo>
                  <a:lnTo>
                    <a:pt x="35" y="34"/>
                  </a:lnTo>
                  <a:lnTo>
                    <a:pt x="35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45" name="Freeform 21"/>
            <p:cNvSpPr>
              <a:spLocks/>
            </p:cNvSpPr>
            <p:nvPr userDrawn="1"/>
          </p:nvSpPr>
          <p:spPr bwMode="auto">
            <a:xfrm>
              <a:off x="5467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7" y="44"/>
                </a:cxn>
                <a:cxn ang="0">
                  <a:pos x="12" y="17"/>
                </a:cxn>
                <a:cxn ang="0">
                  <a:pos x="12" y="17"/>
                </a:cxn>
                <a:cxn ang="0">
                  <a:pos x="12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7" y="44"/>
                  </a:lnTo>
                  <a:lnTo>
                    <a:pt x="12" y="17"/>
                  </a:lnTo>
                  <a:lnTo>
                    <a:pt x="12" y="17"/>
                  </a:lnTo>
                  <a:lnTo>
                    <a:pt x="12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46" name="Freeform 22"/>
            <p:cNvSpPr>
              <a:spLocks/>
            </p:cNvSpPr>
            <p:nvPr userDrawn="1"/>
          </p:nvSpPr>
          <p:spPr bwMode="auto">
            <a:xfrm>
              <a:off x="5519" y="358"/>
              <a:ext cx="37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7" y="27"/>
                </a:cxn>
                <a:cxn ang="0">
                  <a:pos x="27" y="27"/>
                </a:cxn>
                <a:cxn ang="0">
                  <a:pos x="27" y="0"/>
                </a:cxn>
                <a:cxn ang="0">
                  <a:pos x="37" y="0"/>
                </a:cxn>
                <a:cxn ang="0">
                  <a:pos x="37" y="44"/>
                </a:cxn>
                <a:cxn ang="0">
                  <a:pos x="25" y="44"/>
                </a:cxn>
                <a:cxn ang="0">
                  <a:pos x="12" y="15"/>
                </a:cxn>
                <a:cxn ang="0">
                  <a:pos x="10" y="15"/>
                </a:cxn>
                <a:cxn ang="0">
                  <a:pos x="10" y="44"/>
                </a:cxn>
                <a:cxn ang="0">
                  <a:pos x="0" y="44"/>
                </a:cxn>
                <a:cxn ang="0">
                  <a:pos x="0" y="0"/>
                </a:cxn>
              </a:cxnLst>
              <a:rect l="0" t="0" r="r" b="b"/>
              <a:pathLst>
                <a:path w="37" h="44">
                  <a:moveTo>
                    <a:pt x="0" y="0"/>
                  </a:moveTo>
                  <a:lnTo>
                    <a:pt x="12" y="0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27" y="0"/>
                  </a:lnTo>
                  <a:lnTo>
                    <a:pt x="37" y="0"/>
                  </a:lnTo>
                  <a:lnTo>
                    <a:pt x="37" y="44"/>
                  </a:lnTo>
                  <a:lnTo>
                    <a:pt x="25" y="44"/>
                  </a:lnTo>
                  <a:lnTo>
                    <a:pt x="12" y="15"/>
                  </a:lnTo>
                  <a:lnTo>
                    <a:pt x="10" y="15"/>
                  </a:lnTo>
                  <a:lnTo>
                    <a:pt x="10" y="44"/>
                  </a:lnTo>
                  <a:lnTo>
                    <a:pt x="0" y="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47" name="Freeform 23"/>
            <p:cNvSpPr>
              <a:spLocks noEditPoints="1"/>
            </p:cNvSpPr>
            <p:nvPr userDrawn="1"/>
          </p:nvSpPr>
          <p:spPr bwMode="auto">
            <a:xfrm>
              <a:off x="5568" y="358"/>
              <a:ext cx="43" cy="42"/>
            </a:xfrm>
            <a:custGeom>
              <a:avLst/>
              <a:gdLst/>
              <a:ahLst/>
              <a:cxnLst>
                <a:cxn ang="0">
                  <a:pos x="15" y="0"/>
                </a:cxn>
                <a:cxn ang="0">
                  <a:pos x="27" y="0"/>
                </a:cxn>
                <a:cxn ang="0">
                  <a:pos x="43" y="42"/>
                </a:cxn>
                <a:cxn ang="0">
                  <a:pos x="32" y="42"/>
                </a:cxn>
                <a:cxn ang="0">
                  <a:pos x="28" y="35"/>
                </a:cxn>
                <a:cxn ang="0">
                  <a:pos x="13" y="35"/>
                </a:cxn>
                <a:cxn ang="0">
                  <a:pos x="11" y="42"/>
                </a:cxn>
                <a:cxn ang="0">
                  <a:pos x="0" y="42"/>
                </a:cxn>
                <a:cxn ang="0">
                  <a:pos x="15" y="0"/>
                </a:cxn>
                <a:cxn ang="0">
                  <a:pos x="15" y="0"/>
                </a:cxn>
                <a:cxn ang="0">
                  <a:pos x="16" y="27"/>
                </a:cxn>
                <a:cxn ang="0">
                  <a:pos x="27" y="27"/>
                </a:cxn>
                <a:cxn ang="0">
                  <a:pos x="22" y="12"/>
                </a:cxn>
                <a:cxn ang="0">
                  <a:pos x="22" y="12"/>
                </a:cxn>
                <a:cxn ang="0">
                  <a:pos x="16" y="27"/>
                </a:cxn>
              </a:cxnLst>
              <a:rect l="0" t="0" r="r" b="b"/>
              <a:pathLst>
                <a:path w="43" h="42">
                  <a:moveTo>
                    <a:pt x="15" y="0"/>
                  </a:moveTo>
                  <a:lnTo>
                    <a:pt x="27" y="0"/>
                  </a:lnTo>
                  <a:lnTo>
                    <a:pt x="43" y="42"/>
                  </a:lnTo>
                  <a:lnTo>
                    <a:pt x="32" y="42"/>
                  </a:lnTo>
                  <a:lnTo>
                    <a:pt x="28" y="35"/>
                  </a:lnTo>
                  <a:lnTo>
                    <a:pt x="13" y="35"/>
                  </a:lnTo>
                  <a:lnTo>
                    <a:pt x="11" y="42"/>
                  </a:lnTo>
                  <a:lnTo>
                    <a:pt x="0" y="42"/>
                  </a:lnTo>
                  <a:lnTo>
                    <a:pt x="15" y="0"/>
                  </a:lnTo>
                  <a:lnTo>
                    <a:pt x="15" y="0"/>
                  </a:lnTo>
                  <a:close/>
                  <a:moveTo>
                    <a:pt x="16" y="27"/>
                  </a:moveTo>
                  <a:lnTo>
                    <a:pt x="27" y="27"/>
                  </a:lnTo>
                  <a:lnTo>
                    <a:pt x="22" y="12"/>
                  </a:lnTo>
                  <a:lnTo>
                    <a:pt x="22" y="12"/>
                  </a:lnTo>
                  <a:lnTo>
                    <a:pt x="16" y="27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  <p:sp>
          <p:nvSpPr>
            <p:cNvPr id="1048" name="Rectangle 24"/>
            <p:cNvSpPr>
              <a:spLocks noChangeArrowheads="1"/>
            </p:cNvSpPr>
            <p:nvPr userDrawn="1"/>
          </p:nvSpPr>
          <p:spPr bwMode="auto">
            <a:xfrm>
              <a:off x="5336" y="331"/>
              <a:ext cx="272" cy="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e-AT">
                <a:solidFill>
                  <a:srgbClr val="000000"/>
                </a:solidFill>
              </a:endParaRPr>
            </a:p>
          </p:txBody>
        </p:sp>
      </p:grpSp>
      <p:sp>
        <p:nvSpPr>
          <p:cNvPr id="1049" name="Freeform 25"/>
          <p:cNvSpPr>
            <a:spLocks/>
          </p:cNvSpPr>
          <p:nvPr userDrawn="1"/>
        </p:nvSpPr>
        <p:spPr bwMode="auto">
          <a:xfrm>
            <a:off x="8470900" y="531813"/>
            <a:ext cx="431800" cy="15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72" y="0"/>
              </a:cxn>
              <a:cxn ang="0">
                <a:pos x="0" y="0"/>
              </a:cxn>
            </a:cxnLst>
            <a:rect l="0" t="0" r="r" b="b"/>
            <a:pathLst>
              <a:path w="272">
                <a:moveTo>
                  <a:pt x="0" y="0"/>
                </a:moveTo>
                <a:lnTo>
                  <a:pt x="2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de-AT">
              <a:solidFill>
                <a:srgbClr val="000000"/>
              </a:solidFill>
            </a:endParaRPr>
          </a:p>
        </p:txBody>
      </p:sp>
      <p:sp>
        <p:nvSpPr>
          <p:cNvPr id="3078" name="Rectangle 26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4450"/>
            <a:ext cx="7761287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Click to edit Master title style</a:t>
            </a:r>
          </a:p>
        </p:txBody>
      </p:sp>
      <p:sp>
        <p:nvSpPr>
          <p:cNvPr id="3079" name="Rectangle 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9063" y="908050"/>
            <a:ext cx="8907462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AT" smtClean="0"/>
              <a:t>Text</a:t>
            </a:r>
          </a:p>
          <a:p>
            <a:pPr lvl="1"/>
            <a:r>
              <a:rPr lang="de-AT" smtClean="0"/>
              <a:t>Text</a:t>
            </a:r>
          </a:p>
          <a:p>
            <a:pPr lvl="2"/>
            <a:r>
              <a:rPr lang="de-AT" smtClean="0"/>
              <a:t>Text</a:t>
            </a:r>
          </a:p>
          <a:p>
            <a:pPr lvl="3"/>
            <a:r>
              <a:rPr lang="de-AT" smtClean="0"/>
              <a:t>Text</a:t>
            </a:r>
          </a:p>
          <a:p>
            <a:pPr lvl="4"/>
            <a:r>
              <a:rPr lang="de-AT" smtClean="0"/>
              <a:t>Text</a:t>
            </a:r>
          </a:p>
        </p:txBody>
      </p:sp>
      <p:sp>
        <p:nvSpPr>
          <p:cNvPr id="1052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5888" y="6511925"/>
            <a:ext cx="3760787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>
              <a:defRPr sz="12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AT">
                <a:solidFill>
                  <a:srgbClr val="5F5F5F"/>
                </a:solidFill>
              </a:rPr>
              <a:t>Eduard Gröller</a:t>
            </a:r>
          </a:p>
        </p:txBody>
      </p:sp>
      <p:sp>
        <p:nvSpPr>
          <p:cNvPr id="1053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030663" y="6507163"/>
            <a:ext cx="1079500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9F2D241D-9821-4F50-AF66-20B6F0BE6048}" type="slidenum">
              <a:rPr lang="de-AT">
                <a:solidFill>
                  <a:srgbClr val="5F5F5F"/>
                </a:solidFill>
              </a:rPr>
              <a:pPr>
                <a:defRPr/>
              </a:pPr>
              <a:t>‹#›</a:t>
            </a:fld>
            <a:endParaRPr lang="de-AT">
              <a:solidFill>
                <a:srgbClr val="5F5F5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9pPr>
    </p:titleStyle>
    <p:bodyStyle>
      <a:lvl1pPr marL="36036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60363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5"/>
        </a:buBlip>
        <a:defRPr sz="3000">
          <a:solidFill>
            <a:schemeClr val="tx1"/>
          </a:solidFill>
          <a:latin typeface="+mn-lt"/>
        </a:defRPr>
      </a:lvl2pPr>
      <a:lvl3pPr marL="1346200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800">
          <a:solidFill>
            <a:schemeClr val="tx1"/>
          </a:solidFill>
          <a:latin typeface="+mn-lt"/>
        </a:defRPr>
      </a:lvl3pPr>
      <a:lvl4pPr marL="1792288" indent="-266700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90000"/>
        <a:buFont typeface="Arial" charset="0"/>
        <a:buBlip>
          <a:blip r:embed="rId15"/>
        </a:buBlip>
        <a:defRPr sz="2600">
          <a:solidFill>
            <a:schemeClr val="tx1"/>
          </a:solidFill>
          <a:latin typeface="+mn-lt"/>
        </a:defRPr>
      </a:lvl4pPr>
      <a:lvl5pPr marL="2239963" indent="-268288" algn="l" rtl="0" eaLnBrk="0" fontAlgn="base" hangingPunct="0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chemeClr val="tx1"/>
          </a:solidFill>
          <a:latin typeface="+mn-lt"/>
        </a:defRPr>
      </a:lvl5pPr>
      <a:lvl6pPr marL="26971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chemeClr val="tx1"/>
          </a:solidFill>
          <a:latin typeface="+mn-lt"/>
        </a:defRPr>
      </a:lvl6pPr>
      <a:lvl7pPr marL="31543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chemeClr val="tx1"/>
          </a:solidFill>
          <a:latin typeface="+mn-lt"/>
        </a:defRPr>
      </a:lvl7pPr>
      <a:lvl8pPr marL="36115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chemeClr val="tx1"/>
          </a:solidFill>
          <a:latin typeface="+mn-lt"/>
        </a:defRPr>
      </a:lvl8pPr>
      <a:lvl9pPr marL="4068763" indent="-268288" algn="l" rtl="0" fontAlgn="base">
        <a:spcBef>
          <a:spcPct val="20000"/>
        </a:spcBef>
        <a:spcAft>
          <a:spcPct val="0"/>
        </a:spcAft>
        <a:buClr>
          <a:srgbClr val="2AA3D8"/>
        </a:buClr>
        <a:buSzPct val="65000"/>
        <a:buFont typeface="Arial" charset="0"/>
        <a:buBlip>
          <a:blip r:embed="rId14"/>
        </a:buBlip>
        <a:defRPr sz="2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jpe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C:\InOut\IEEEVis2001\armin\DVR_full.avi" TargetMode="External"/><Relationship Id="rId6" Type="http://schemas.openxmlformats.org/officeDocument/2006/relationships/hyperlink" Target="generationCPR_Cinepak.avi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260350"/>
            <a:ext cx="7772400" cy="22098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How To Do Research</a:t>
            </a:r>
            <a:endParaRPr lang="en-US" dirty="0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40200" y="3644900"/>
            <a:ext cx="4824413" cy="17526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Eduard </a:t>
            </a:r>
            <a:r>
              <a:rPr lang="en-US" dirty="0" err="1" smtClean="0"/>
              <a:t>Gröller</a:t>
            </a:r>
            <a:endParaRPr lang="en-US" dirty="0" smtClean="0"/>
          </a:p>
          <a:p>
            <a:pPr algn="l">
              <a:defRPr/>
            </a:pPr>
            <a:endParaRPr lang="en-US" dirty="0" smtClean="0"/>
          </a:p>
          <a:p>
            <a:pPr algn="l">
              <a:defRPr/>
            </a:pPr>
            <a:r>
              <a:rPr lang="en-US" sz="2800" dirty="0" err="1" smtClean="0"/>
              <a:t>Institut</a:t>
            </a:r>
            <a:r>
              <a:rPr lang="en-US" sz="2800" dirty="0" smtClean="0"/>
              <a:t> </a:t>
            </a:r>
            <a:r>
              <a:rPr lang="en-US" sz="2800" dirty="0" err="1" smtClean="0"/>
              <a:t>für</a:t>
            </a:r>
            <a:r>
              <a:rPr lang="en-US" sz="2800" dirty="0" smtClean="0"/>
              <a:t> </a:t>
            </a:r>
            <a:r>
              <a:rPr lang="en-US" sz="2800" dirty="0" err="1" smtClean="0"/>
              <a:t>Computergraphik</a:t>
            </a:r>
            <a:r>
              <a:rPr lang="en-US" sz="2800" dirty="0" smtClean="0"/>
              <a:t> und </a:t>
            </a:r>
            <a:r>
              <a:rPr lang="en-US" sz="2800" dirty="0" err="1" smtClean="0"/>
              <a:t>Algorithmen</a:t>
            </a:r>
            <a:r>
              <a:rPr lang="en-US" sz="2800" dirty="0" smtClean="0"/>
              <a:t>, TU Wien</a:t>
            </a:r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0" y="1989138"/>
          <a:ext cx="4427538" cy="4427537"/>
        </p:xfrm>
        <a:graphic>
          <a:graphicData uri="http://schemas.openxmlformats.org/presentationml/2006/ole">
            <p:oleObj spid="_x0000_s1026" name="CorelDRAW" r:id="rId4" imgW="8147160" imgH="8137800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4B1A5A2-8ED1-4F91-921F-643AE1AED989}" type="slidenum">
              <a:rPr lang="en-US" smtClean="0"/>
              <a:pPr/>
              <a:t>10</a:t>
            </a:fld>
            <a:r>
              <a:rPr lang="en-US" smtClean="0"/>
              <a:t> /23</a:t>
            </a:r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Research Projects (1)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686800" cy="9144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GB" dirty="0" smtClean="0"/>
              <a:t>Single projects – joint projects</a:t>
            </a:r>
          </a:p>
          <a:p>
            <a:pPr>
              <a:lnSpc>
                <a:spcPct val="80000"/>
              </a:lnSpc>
              <a:defRPr/>
            </a:pPr>
            <a:endParaRPr lang="en-GB" dirty="0" smtClean="0"/>
          </a:p>
          <a:p>
            <a:pPr>
              <a:lnSpc>
                <a:spcPct val="80000"/>
              </a:lnSpc>
              <a:defRPr/>
            </a:pPr>
            <a:r>
              <a:rPr lang="en-GB" dirty="0" smtClean="0"/>
              <a:t>Processing in several phases (milestones)</a:t>
            </a:r>
          </a:p>
          <a:p>
            <a:pPr>
              <a:lnSpc>
                <a:spcPct val="80000"/>
              </a:lnSpc>
              <a:defRPr/>
            </a:pPr>
            <a:endParaRPr lang="en-GB" dirty="0" smtClean="0"/>
          </a:p>
          <a:p>
            <a:pPr>
              <a:lnSpc>
                <a:spcPct val="80000"/>
              </a:lnSpc>
              <a:defRPr/>
            </a:pPr>
            <a:r>
              <a:rPr lang="en-GB" dirty="0" smtClean="0"/>
              <a:t>In each phase defined</a:t>
            </a:r>
          </a:p>
          <a:p>
            <a:pPr lvl="1">
              <a:lnSpc>
                <a:spcPct val="80000"/>
              </a:lnSpc>
              <a:defRPr/>
            </a:pPr>
            <a:r>
              <a:rPr lang="en-GB" dirty="0" smtClean="0"/>
              <a:t>Desired goals and results</a:t>
            </a:r>
          </a:p>
          <a:p>
            <a:pPr lvl="1">
              <a:lnSpc>
                <a:spcPct val="80000"/>
              </a:lnSpc>
              <a:defRPr/>
            </a:pPr>
            <a:r>
              <a:rPr lang="en-GB" dirty="0" smtClean="0"/>
              <a:t>Actions</a:t>
            </a:r>
          </a:p>
          <a:p>
            <a:pPr lvl="1">
              <a:lnSpc>
                <a:spcPct val="80000"/>
              </a:lnSpc>
              <a:defRPr/>
            </a:pPr>
            <a:r>
              <a:rPr lang="en-GB" dirty="0" smtClean="0"/>
              <a:t>Evaluation</a:t>
            </a:r>
          </a:p>
          <a:p>
            <a:pPr lvl="1">
              <a:lnSpc>
                <a:spcPct val="80000"/>
              </a:lnSpc>
              <a:defRPr/>
            </a:pPr>
            <a:r>
              <a:rPr lang="en-GB" dirty="0" smtClean="0"/>
              <a:t>Duration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3"/>
          <p:cNvSpPr>
            <a:spLocks noChangeShapeType="1"/>
          </p:cNvSpPr>
          <p:nvPr/>
        </p:nvSpPr>
        <p:spPr bwMode="auto">
          <a:xfrm>
            <a:off x="4500563" y="3429000"/>
            <a:ext cx="2735262" cy="1512888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15363" name="Line 8"/>
          <p:cNvSpPr>
            <a:spLocks noChangeShapeType="1"/>
          </p:cNvSpPr>
          <p:nvPr/>
        </p:nvSpPr>
        <p:spPr bwMode="auto">
          <a:xfrm flipV="1">
            <a:off x="4500563" y="1989138"/>
            <a:ext cx="2447925" cy="15113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15364" name="Line 6"/>
          <p:cNvSpPr>
            <a:spLocks noChangeShapeType="1"/>
          </p:cNvSpPr>
          <p:nvPr/>
        </p:nvSpPr>
        <p:spPr bwMode="auto">
          <a:xfrm>
            <a:off x="4500563" y="3429000"/>
            <a:ext cx="3024187" cy="43180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15365" name="Line 7"/>
          <p:cNvSpPr>
            <a:spLocks noChangeShapeType="1"/>
          </p:cNvSpPr>
          <p:nvPr/>
        </p:nvSpPr>
        <p:spPr bwMode="auto">
          <a:xfrm flipV="1">
            <a:off x="4500563" y="2636838"/>
            <a:ext cx="3095625" cy="792162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pic>
        <p:nvPicPr>
          <p:cNvPr id="153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2673350"/>
            <a:ext cx="1217613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788" y="5876925"/>
            <a:ext cx="15160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Line 4"/>
          <p:cNvSpPr>
            <a:spLocks noChangeShapeType="1"/>
          </p:cNvSpPr>
          <p:nvPr/>
        </p:nvSpPr>
        <p:spPr bwMode="auto">
          <a:xfrm>
            <a:off x="4643438" y="3573463"/>
            <a:ext cx="1944687" cy="2376487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7164288" y="2185414"/>
            <a:ext cx="1798637" cy="1171578"/>
            <a:chOff x="4195" y="2296"/>
            <a:chExt cx="1133" cy="738"/>
          </a:xfrm>
          <a:solidFill>
            <a:schemeClr val="bg1"/>
          </a:solidFill>
        </p:grpSpPr>
        <p:sp>
          <p:nvSpPr>
            <p:cNvPr id="334866" name="Text Box 18"/>
            <p:cNvSpPr txBox="1">
              <a:spLocks noChangeArrowheads="1"/>
            </p:cNvSpPr>
            <p:nvPr/>
          </p:nvSpPr>
          <p:spPr bwMode="auto">
            <a:xfrm>
              <a:off x="4195" y="2734"/>
              <a:ext cx="1133" cy="300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17" tIns="45709" rIns="91417" bIns="45709">
              <a:spAutoFit/>
            </a:bodyPr>
            <a:lstStyle/>
            <a:p>
              <a:pPr>
                <a:defRPr/>
              </a:pPr>
              <a:r>
                <a:rPr lang="de-AT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University of Bergen</a:t>
              </a:r>
            </a:p>
            <a:p>
              <a:pPr>
                <a:defRPr/>
              </a:pPr>
              <a:r>
                <a:rPr lang="de-AT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Norway</a:t>
              </a:r>
              <a:endPara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334884" name="Picture 3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13" y="2296"/>
              <a:ext cx="454" cy="4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370" name="Line 5"/>
          <p:cNvSpPr>
            <a:spLocks noChangeShapeType="1"/>
          </p:cNvSpPr>
          <p:nvPr/>
        </p:nvSpPr>
        <p:spPr bwMode="auto">
          <a:xfrm flipH="1">
            <a:off x="3563938" y="3500438"/>
            <a:ext cx="936625" cy="2520950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15371" name="Line 5"/>
          <p:cNvSpPr>
            <a:spLocks noChangeShapeType="1"/>
          </p:cNvSpPr>
          <p:nvPr/>
        </p:nvSpPr>
        <p:spPr bwMode="auto">
          <a:xfrm flipH="1">
            <a:off x="1476375" y="3500438"/>
            <a:ext cx="3024188" cy="1512887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15372" name="Line 4"/>
          <p:cNvSpPr>
            <a:spLocks noChangeShapeType="1"/>
          </p:cNvSpPr>
          <p:nvPr/>
        </p:nvSpPr>
        <p:spPr bwMode="auto">
          <a:xfrm flipH="1" flipV="1">
            <a:off x="1500188" y="3000375"/>
            <a:ext cx="3000375" cy="42862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15373" name="Line 4"/>
          <p:cNvSpPr>
            <a:spLocks noChangeShapeType="1"/>
          </p:cNvSpPr>
          <p:nvPr/>
        </p:nvSpPr>
        <p:spPr bwMode="auto">
          <a:xfrm flipH="1">
            <a:off x="1428750" y="3429000"/>
            <a:ext cx="3071813" cy="42862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15374" name="Line 4"/>
          <p:cNvSpPr>
            <a:spLocks noChangeShapeType="1"/>
          </p:cNvSpPr>
          <p:nvPr/>
        </p:nvSpPr>
        <p:spPr bwMode="auto">
          <a:xfrm flipH="1">
            <a:off x="2484438" y="3429000"/>
            <a:ext cx="2016125" cy="2087563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15375" name="Line 4"/>
          <p:cNvSpPr>
            <a:spLocks noChangeShapeType="1"/>
          </p:cNvSpPr>
          <p:nvPr/>
        </p:nvSpPr>
        <p:spPr bwMode="auto">
          <a:xfrm>
            <a:off x="4500563" y="3429000"/>
            <a:ext cx="503237" cy="2663825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7072313" y="3644900"/>
            <a:ext cx="2305050" cy="969963"/>
            <a:chOff x="4059" y="3158"/>
            <a:chExt cx="1452" cy="611"/>
          </a:xfrm>
        </p:grpSpPr>
        <p:pic>
          <p:nvPicPr>
            <p:cNvPr id="15404" name="Picture 3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22" y="3158"/>
              <a:ext cx="830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4887" name="Text Box 39"/>
            <p:cNvSpPr txBox="1">
              <a:spLocks noChangeArrowheads="1"/>
            </p:cNvSpPr>
            <p:nvPr/>
          </p:nvSpPr>
          <p:spPr bwMode="auto">
            <a:xfrm>
              <a:off x="4059" y="3475"/>
              <a:ext cx="1452" cy="2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17" tIns="45709" rIns="91417" bIns="45709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Upper Austria University of Applied Sciences</a:t>
              </a: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47625" y="4643438"/>
            <a:ext cx="1524000" cy="1304925"/>
            <a:chOff x="144" y="768"/>
            <a:chExt cx="960" cy="822"/>
          </a:xfrm>
        </p:grpSpPr>
        <p:pic>
          <p:nvPicPr>
            <p:cNvPr id="15402" name="Picture 25" descr="Akademie der Wissenschaften"/>
            <p:cNvPicPr>
              <a:picLocks noChangeAspect="1" noChangeArrowheads="1"/>
            </p:cNvPicPr>
            <p:nvPr/>
          </p:nvPicPr>
          <p:blipFill>
            <a:blip r:embed="rId7" cstate="print"/>
            <a:srcRect r="77153"/>
            <a:stretch>
              <a:fillRect/>
            </a:stretch>
          </p:blipFill>
          <p:spPr bwMode="auto">
            <a:xfrm>
              <a:off x="240" y="768"/>
              <a:ext cx="768" cy="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4874" name="Text Box 26"/>
            <p:cNvSpPr txBox="1">
              <a:spLocks noChangeArrowheads="1"/>
            </p:cNvSpPr>
            <p:nvPr/>
          </p:nvSpPr>
          <p:spPr bwMode="auto">
            <a:xfrm>
              <a:off x="144" y="1296"/>
              <a:ext cx="960" cy="294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17" tIns="45709" rIns="91417" bIns="45709">
              <a:spAutoFit/>
            </a:bodyPr>
            <a:lstStyle/>
            <a:p>
              <a:pPr>
                <a:defRPr/>
              </a:pPr>
              <a:r>
                <a:rPr lang="de-AT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Austrian Academy of Sciences</a:t>
              </a:r>
              <a:endPara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1476375" y="5513388"/>
            <a:ext cx="1370013" cy="1344612"/>
            <a:chOff x="210" y="1920"/>
            <a:chExt cx="863" cy="847"/>
          </a:xfrm>
        </p:grpSpPr>
        <p:pic>
          <p:nvPicPr>
            <p:cNvPr id="15400" name="Picture 22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2" y="1920"/>
              <a:ext cx="522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4871" name="Text Box 23"/>
            <p:cNvSpPr txBox="1">
              <a:spLocks noChangeArrowheads="1"/>
            </p:cNvSpPr>
            <p:nvPr/>
          </p:nvSpPr>
          <p:spPr bwMode="auto">
            <a:xfrm>
              <a:off x="210" y="2467"/>
              <a:ext cx="863" cy="30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 lIns="91417" tIns="45709" rIns="91417" bIns="45709">
              <a:spAutoFit/>
            </a:bodyPr>
            <a:lstStyle/>
            <a:p>
              <a:pPr>
                <a:defRPr/>
              </a:pPr>
              <a:r>
                <a:rPr lang="de-AT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General Hospital </a:t>
              </a:r>
            </a:p>
            <a:p>
              <a:pPr>
                <a:defRPr/>
              </a:pPr>
              <a:r>
                <a:rPr lang="de-AT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Vienna</a:t>
              </a:r>
              <a:endPara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15379" name="Line 4"/>
          <p:cNvSpPr>
            <a:spLocks noChangeShapeType="1"/>
          </p:cNvSpPr>
          <p:nvPr/>
        </p:nvSpPr>
        <p:spPr bwMode="auto">
          <a:xfrm flipH="1" flipV="1">
            <a:off x="1428750" y="2000250"/>
            <a:ext cx="3071813" cy="1500188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sp>
        <p:nvSpPr>
          <p:cNvPr id="15380" name="Line 9"/>
          <p:cNvSpPr>
            <a:spLocks noChangeShapeType="1"/>
          </p:cNvSpPr>
          <p:nvPr/>
        </p:nvSpPr>
        <p:spPr bwMode="auto">
          <a:xfrm flipH="1" flipV="1">
            <a:off x="2143125" y="1357313"/>
            <a:ext cx="2357438" cy="2071687"/>
          </a:xfrm>
          <a:prstGeom prst="line">
            <a:avLst/>
          </a:prstGeom>
          <a:noFill/>
          <a:ln w="50800">
            <a:solidFill>
              <a:srgbClr val="00FFFF"/>
            </a:solidFill>
            <a:round/>
            <a:headEnd/>
            <a:tailEnd type="triangle" w="med" len="lg"/>
          </a:ln>
        </p:spPr>
        <p:txBody>
          <a:bodyPr lIns="91379" tIns="45689" rIns="91379" bIns="45689"/>
          <a:lstStyle/>
          <a:p>
            <a:endParaRPr lang="de-AT" smtClean="0">
              <a:solidFill>
                <a:srgbClr val="000000"/>
              </a:solidFill>
            </a:endParaRPr>
          </a:p>
        </p:txBody>
      </p:sp>
      <p:pic>
        <p:nvPicPr>
          <p:cNvPr id="1538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27013" y="1643063"/>
            <a:ext cx="12017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2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13" y="2428875"/>
            <a:ext cx="1417637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313" y="3643313"/>
            <a:ext cx="11017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4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57250" y="928688"/>
            <a:ext cx="1604963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5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00900" y="4797425"/>
            <a:ext cx="19431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6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72000" y="6165850"/>
            <a:ext cx="101123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itle 1"/>
          <p:cNvSpPr txBox="1">
            <a:spLocks/>
          </p:cNvSpPr>
          <p:nvPr/>
        </p:nvSpPr>
        <p:spPr>
          <a:xfrm>
            <a:off x="468313" y="100013"/>
            <a:ext cx="7761287" cy="757237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US" kern="0" dirty="0">
                <a:solidFill>
                  <a:srgbClr val="FFFFFF"/>
                </a:solidFill>
                <a:latin typeface="Arial"/>
              </a:rPr>
              <a:t>Vis-Group and Funding and Projects</a:t>
            </a:r>
          </a:p>
        </p:txBody>
      </p:sp>
      <p:pic>
        <p:nvPicPr>
          <p:cNvPr id="15388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932363" y="1557338"/>
            <a:ext cx="10191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89" name="Picture 3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248025" y="2781300"/>
            <a:ext cx="131603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4" descr="http://berlinbears.de/wb/media/kontakt/unknown-person.gif"/>
          <p:cNvPicPr>
            <a:picLocks noChangeAspect="1" noChangeArrowheads="1"/>
          </p:cNvPicPr>
          <p:nvPr/>
        </p:nvPicPr>
        <p:blipFill>
          <a:blip r:embed="rId17" cstate="print"/>
          <a:srcRect l="9525" r="9525"/>
          <a:stretch>
            <a:fillRect/>
          </a:stretch>
        </p:blipFill>
        <p:spPr bwMode="auto">
          <a:xfrm>
            <a:off x="2312988" y="2133600"/>
            <a:ext cx="1106487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1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144838" y="1412875"/>
            <a:ext cx="92233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4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3059113" y="6194425"/>
            <a:ext cx="109537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470525" y="4010025"/>
            <a:ext cx="1057275" cy="136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6572264" y="1047452"/>
            <a:ext cx="2438400" cy="941388"/>
            <a:chOff x="4128" y="1008"/>
            <a:chExt cx="1536" cy="593"/>
          </a:xfrm>
          <a:solidFill>
            <a:schemeClr val="bg1"/>
          </a:solidFill>
        </p:grpSpPr>
        <p:pic>
          <p:nvPicPr>
            <p:cNvPr id="334864" name="Picture 16" descr="VRVisLogoSmall"/>
            <p:cNvPicPr>
              <a:picLocks noChangeAspect="1" noChangeArrowheads="1"/>
            </p:cNvPicPr>
            <p:nvPr/>
          </p:nvPicPr>
          <p:blipFill>
            <a:blip r:embed="rId21" cstate="print"/>
            <a:srcRect/>
            <a:stretch>
              <a:fillRect/>
            </a:stretch>
          </p:blipFill>
          <p:spPr bwMode="auto">
            <a:xfrm>
              <a:off x="4464" y="1008"/>
              <a:ext cx="792" cy="30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34865" name="Text Box 17"/>
            <p:cNvSpPr txBox="1">
              <a:spLocks noChangeArrowheads="1"/>
            </p:cNvSpPr>
            <p:nvPr/>
          </p:nvSpPr>
          <p:spPr bwMode="auto">
            <a:xfrm>
              <a:off x="4128" y="1310"/>
              <a:ext cx="1536" cy="291"/>
            </a:xfrm>
            <a:prstGeom prst="rect">
              <a:avLst/>
            </a:prstGeom>
            <a:grpFill/>
            <a:ln w="12700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lIns="91417" tIns="45709" rIns="91417" bIns="45709">
              <a:spAutoFit/>
            </a:bodyPr>
            <a:lstStyle/>
            <a:p>
              <a:pPr>
                <a:defRPr/>
              </a:pPr>
              <a:r>
                <a:rPr lang="de-AT" sz="12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Virtual Reality and Visualization Research Center</a:t>
              </a:r>
              <a:endParaRPr lang="en-US" sz="12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pic>
        <p:nvPicPr>
          <p:cNvPr id="15395" name="Picture 5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3348038" y="4076700"/>
            <a:ext cx="13684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6" name="Picture 3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312988" y="3429000"/>
            <a:ext cx="1193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7" name="Picture 6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067175" y="1412875"/>
            <a:ext cx="9032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8" name="Picture 11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546600" y="2771775"/>
            <a:ext cx="1000125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9" name="Picture 9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403725" y="4076700"/>
            <a:ext cx="11112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B5B3EBB-3C60-4D3A-AD4C-3E43B623B94F}" type="slidenum">
              <a:rPr lang="en-US" smtClean="0"/>
              <a:pPr/>
              <a:t>12</a:t>
            </a:fld>
            <a:r>
              <a:rPr lang="en-US" smtClean="0"/>
              <a:t> /23</a:t>
            </a:r>
          </a:p>
        </p:txBody>
      </p:sp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Research </a:t>
            </a:r>
            <a:r>
              <a:rPr lang="en-GB" dirty="0" err="1" smtClean="0"/>
              <a:t>Projekt</a:t>
            </a:r>
            <a:r>
              <a:rPr lang="en-GB" dirty="0" smtClean="0"/>
              <a:t> - Milestones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524000"/>
            <a:ext cx="8001000" cy="47244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Project start</a:t>
            </a:r>
          </a:p>
          <a:p>
            <a:pPr>
              <a:defRPr/>
            </a:pPr>
            <a:r>
              <a:rPr lang="en-GB" dirty="0" smtClean="0"/>
              <a:t>State-of-the-art survey</a:t>
            </a:r>
          </a:p>
          <a:p>
            <a:pPr>
              <a:defRPr/>
            </a:pPr>
            <a:r>
              <a:rPr lang="en-GB" dirty="0" smtClean="0"/>
              <a:t>Formulation of ideas and goals</a:t>
            </a:r>
          </a:p>
          <a:p>
            <a:pPr>
              <a:defRPr/>
            </a:pPr>
            <a:r>
              <a:rPr lang="en-GB" dirty="0" smtClean="0"/>
              <a:t>Implementation, realization</a:t>
            </a:r>
          </a:p>
          <a:p>
            <a:pPr>
              <a:defRPr/>
            </a:pPr>
            <a:r>
              <a:rPr lang="en-GB" dirty="0" smtClean="0"/>
              <a:t>Testing, evaluation</a:t>
            </a:r>
          </a:p>
          <a:p>
            <a:pPr>
              <a:defRPr/>
            </a:pPr>
            <a:r>
              <a:rPr lang="en-GB" dirty="0" smtClean="0"/>
              <a:t>Publishing (write a scientific paper)</a:t>
            </a:r>
          </a:p>
          <a:p>
            <a:pPr>
              <a:defRPr/>
            </a:pPr>
            <a:r>
              <a:rPr lang="en-GB" dirty="0" smtClean="0"/>
              <a:t>Project end with debriefing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5388611-841C-4189-9DC3-12B0A828183D}" type="slidenum">
              <a:rPr lang="en-US" smtClean="0"/>
              <a:pPr/>
              <a:t>13</a:t>
            </a:fld>
            <a:r>
              <a:rPr lang="en-US" smtClean="0"/>
              <a:t> /23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err="1" smtClean="0"/>
              <a:t>Reserch</a:t>
            </a:r>
            <a:r>
              <a:rPr lang="en-GB" dirty="0" smtClean="0"/>
              <a:t> Project - Example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GB" sz="2800" dirty="0" smtClean="0"/>
              <a:t> CT – angiography</a:t>
            </a:r>
          </a:p>
        </p:txBody>
      </p:sp>
      <p:pic>
        <p:nvPicPr>
          <p:cNvPr id="17413" name="Picture 4" descr="Overview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057400"/>
            <a:ext cx="1863725" cy="431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67589" name="DVR_full.avi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2057400"/>
            <a:ext cx="1481138" cy="43180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17415" name="Picture 6" descr="pic25_022_old_Mpr02">
            <a:hlinkClick r:id="rId6" action="ppaction://hlinkfile"/>
          </p:cNvPr>
          <p:cNvPicPr preferRelativeResize="0"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2057400"/>
            <a:ext cx="2673350" cy="431800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758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5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75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589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6D5442C-FFE0-48F7-ADFF-10500F0FBC2D}" type="slidenum">
              <a:rPr lang="en-US" smtClean="0"/>
              <a:pPr/>
              <a:t>14</a:t>
            </a:fld>
            <a:r>
              <a:rPr lang="en-US" smtClean="0"/>
              <a:t> /23</a:t>
            </a:r>
          </a:p>
        </p:txBody>
      </p:sp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Research Results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14612" y="1395436"/>
            <a:ext cx="5500726" cy="5391150"/>
          </a:xfrm>
        </p:spPr>
        <p:txBody>
          <a:bodyPr/>
          <a:lstStyle/>
          <a:p>
            <a:pPr marL="0" indent="0">
              <a:defRPr/>
            </a:pPr>
            <a:r>
              <a:rPr lang="en-GB" dirty="0" smtClean="0"/>
              <a:t> Master theses</a:t>
            </a:r>
          </a:p>
          <a:p>
            <a:pPr marL="0" indent="0">
              <a:defRPr/>
            </a:pPr>
            <a:r>
              <a:rPr lang="en-GB" dirty="0" smtClean="0"/>
              <a:t> PhD theses</a:t>
            </a:r>
          </a:p>
          <a:p>
            <a:pPr marL="0" indent="0">
              <a:defRPr/>
            </a:pPr>
            <a:r>
              <a:rPr lang="en-GB" dirty="0" smtClean="0"/>
              <a:t> Publications </a:t>
            </a:r>
          </a:p>
          <a:p>
            <a:pPr lvl="1">
              <a:defRPr/>
            </a:pPr>
            <a:r>
              <a:rPr lang="en-GB" dirty="0" smtClean="0"/>
              <a:t>at conferences</a:t>
            </a:r>
          </a:p>
          <a:p>
            <a:pPr lvl="1">
              <a:defRPr/>
            </a:pPr>
            <a:r>
              <a:rPr lang="en-GB" dirty="0" smtClean="0"/>
              <a:t>in scientific journals</a:t>
            </a:r>
          </a:p>
          <a:p>
            <a:pPr marL="0" indent="0">
              <a:defRPr/>
            </a:pPr>
            <a:r>
              <a:rPr lang="en-GB" dirty="0" smtClean="0"/>
              <a:t> Software prototypes</a:t>
            </a:r>
          </a:p>
          <a:p>
            <a:pPr marL="0" indent="0">
              <a:defRPr/>
            </a:pPr>
            <a:r>
              <a:rPr lang="en-GB" dirty="0" smtClean="0"/>
              <a:t> Patents, licenses</a:t>
            </a:r>
          </a:p>
          <a:p>
            <a:pPr marL="0" indent="0">
              <a:defRPr/>
            </a:pPr>
            <a:r>
              <a:rPr lang="en-GB" dirty="0" smtClean="0"/>
              <a:t> Spin-off companies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651D98C-097B-4B40-B44F-6A2EE37B253C}" type="slidenum">
              <a:rPr lang="en-US" smtClean="0"/>
              <a:pPr/>
              <a:t>15</a:t>
            </a:fld>
            <a:r>
              <a:rPr lang="en-US" smtClean="0"/>
              <a:t> /23</a:t>
            </a: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Research Groups (1)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8288" y="1236663"/>
            <a:ext cx="7467600" cy="914400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GB" dirty="0" smtClean="0"/>
              <a:t>Internal Communication</a:t>
            </a:r>
          </a:p>
          <a:p>
            <a:pPr lvl="1">
              <a:lnSpc>
                <a:spcPct val="100000"/>
              </a:lnSpc>
              <a:defRPr/>
            </a:pPr>
            <a:r>
              <a:rPr lang="en-GB" dirty="0" smtClean="0"/>
              <a:t>Individual meetings</a:t>
            </a:r>
          </a:p>
          <a:p>
            <a:pPr lvl="1">
              <a:lnSpc>
                <a:spcPct val="100000"/>
              </a:lnSpc>
              <a:defRPr/>
            </a:pPr>
            <a:r>
              <a:rPr lang="en-GB" dirty="0" smtClean="0"/>
              <a:t>Organisational meeting</a:t>
            </a:r>
          </a:p>
          <a:p>
            <a:pPr lvl="1">
              <a:lnSpc>
                <a:spcPct val="100000"/>
              </a:lnSpc>
              <a:defRPr/>
            </a:pPr>
            <a:r>
              <a:rPr lang="en-GB" dirty="0" smtClean="0"/>
              <a:t>Scientific meeting</a:t>
            </a:r>
          </a:p>
          <a:p>
            <a:pPr lvl="1">
              <a:lnSpc>
                <a:spcPct val="100000"/>
              </a:lnSpc>
              <a:defRPr/>
            </a:pPr>
            <a:r>
              <a:rPr lang="en-GB" dirty="0" smtClean="0"/>
              <a:t>Colloquy cycle </a:t>
            </a:r>
          </a:p>
          <a:p>
            <a:pPr lvl="1">
              <a:lnSpc>
                <a:spcPct val="100000"/>
              </a:lnSpc>
              <a:defRPr/>
            </a:pPr>
            <a:r>
              <a:rPr lang="en-GB" dirty="0" smtClean="0"/>
              <a:t>Yearly closed meetings</a:t>
            </a:r>
          </a:p>
          <a:p>
            <a:pPr lvl="1">
              <a:lnSpc>
                <a:spcPct val="100000"/>
              </a:lnSpc>
              <a:defRPr/>
            </a:pPr>
            <a:r>
              <a:rPr lang="en-GB" dirty="0" smtClean="0"/>
              <a:t>Social interaction</a:t>
            </a:r>
          </a:p>
        </p:txBody>
      </p:sp>
      <p:pic>
        <p:nvPicPr>
          <p:cNvPr id="19461" name="Picture 4" descr="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00800" y="2971800"/>
            <a:ext cx="2036763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6339840-1AEA-460C-A0CA-F534571E2989}" type="slidenum">
              <a:rPr lang="en-US" smtClean="0"/>
              <a:pPr/>
              <a:t>16</a:t>
            </a:fld>
            <a:r>
              <a:rPr lang="en-US" smtClean="0"/>
              <a:t> /23</a:t>
            </a:r>
          </a:p>
        </p:txBody>
      </p:sp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Research Groups (2)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9144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External Communication</a:t>
            </a:r>
          </a:p>
          <a:p>
            <a:pPr lvl="1">
              <a:defRPr/>
            </a:pPr>
            <a:r>
              <a:rPr lang="en-GB" dirty="0" smtClean="0"/>
              <a:t>Colloquy cycle, guest lecturer</a:t>
            </a:r>
          </a:p>
          <a:p>
            <a:pPr lvl="1">
              <a:defRPr/>
            </a:pPr>
            <a:r>
              <a:rPr lang="en-GB" dirty="0" smtClean="0"/>
              <a:t>Guest researcher</a:t>
            </a:r>
          </a:p>
          <a:p>
            <a:pPr lvl="1">
              <a:defRPr/>
            </a:pPr>
            <a:r>
              <a:rPr lang="en-GB" dirty="0" smtClean="0"/>
              <a:t>External research stays</a:t>
            </a:r>
          </a:p>
          <a:p>
            <a:pPr lvl="1">
              <a:defRPr/>
            </a:pPr>
            <a:r>
              <a:rPr lang="en-GB" dirty="0" smtClean="0"/>
              <a:t>Conference attendance</a:t>
            </a:r>
          </a:p>
          <a:p>
            <a:pPr lvl="1">
              <a:defRPr/>
            </a:pPr>
            <a:r>
              <a:rPr lang="en-GB" dirty="0" smtClean="0"/>
              <a:t>Publications (papers, posters)</a:t>
            </a:r>
          </a:p>
          <a:p>
            <a:pPr lvl="2">
              <a:defRPr/>
            </a:pPr>
            <a:r>
              <a:rPr lang="en-GB" dirty="0" smtClean="0"/>
              <a:t>scientific</a:t>
            </a:r>
          </a:p>
          <a:p>
            <a:pPr lvl="2">
              <a:defRPr/>
            </a:pPr>
            <a:r>
              <a:rPr lang="en-GB" dirty="0" smtClean="0"/>
              <a:t>popular science</a:t>
            </a:r>
          </a:p>
          <a:p>
            <a:pPr lvl="1">
              <a:defRPr/>
            </a:pPr>
            <a:r>
              <a:rPr lang="en-GB" dirty="0" smtClean="0"/>
              <a:t>Trade fairs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580BDB1-1F68-4400-9614-F2323621E84E}" type="slidenum">
              <a:rPr lang="en-US" smtClean="0"/>
              <a:pPr/>
              <a:t>17</a:t>
            </a:fld>
            <a:r>
              <a:rPr lang="en-US" smtClean="0"/>
              <a:t> /23</a:t>
            </a:r>
          </a:p>
        </p:txBody>
      </p:sp>
      <p:sp>
        <p:nvSpPr>
          <p:cNvPr id="911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Publications - Conferences</a:t>
            </a:r>
          </a:p>
        </p:txBody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Organized by scientific associations</a:t>
            </a:r>
          </a:p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Local organizers</a:t>
            </a:r>
          </a:p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Conference chair, program committee</a:t>
            </a:r>
          </a:p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Call-for-papers</a:t>
            </a:r>
          </a:p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Submission of scientific papers (technical reports)</a:t>
            </a:r>
          </a:p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Peer reviewing</a:t>
            </a:r>
          </a:p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Conference attendance, giving a talk</a:t>
            </a:r>
          </a:p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Article published in conference proceedings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A86D7A0-8553-4828-9EB5-A07EA1454ADE}" type="slidenum">
              <a:rPr lang="en-US" smtClean="0"/>
              <a:pPr/>
              <a:t>18</a:t>
            </a:fld>
            <a:r>
              <a:rPr lang="en-US" smtClean="0"/>
              <a:t> /23</a:t>
            </a:r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Publications - Journals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19200"/>
            <a:ext cx="8686800" cy="4876800"/>
          </a:xfrm>
        </p:spPr>
        <p:txBody>
          <a:bodyPr/>
          <a:lstStyle/>
          <a:p>
            <a:pPr>
              <a:lnSpc>
                <a:spcPct val="130000"/>
              </a:lnSpc>
              <a:defRPr/>
            </a:pPr>
            <a:r>
              <a:rPr lang="en-GB" sz="2800" dirty="0" smtClean="0"/>
              <a:t>Published by commercial publisher or scientific association</a:t>
            </a:r>
          </a:p>
          <a:p>
            <a:pPr>
              <a:lnSpc>
                <a:spcPct val="130000"/>
              </a:lnSpc>
              <a:defRPr/>
            </a:pPr>
            <a:r>
              <a:rPr lang="en-GB" sz="2800" dirty="0" smtClean="0"/>
              <a:t>Editor-in-chief, editorial board</a:t>
            </a:r>
          </a:p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Submission of scientific papers (technical reports)</a:t>
            </a:r>
          </a:p>
          <a:p>
            <a:pPr>
              <a:lnSpc>
                <a:spcPct val="120000"/>
              </a:lnSpc>
              <a:defRPr/>
            </a:pPr>
            <a:r>
              <a:rPr lang="en-GB" sz="2800" dirty="0" smtClean="0"/>
              <a:t>Peer reviewing</a:t>
            </a:r>
          </a:p>
          <a:p>
            <a:pPr>
              <a:lnSpc>
                <a:spcPct val="130000"/>
              </a:lnSpc>
              <a:defRPr/>
            </a:pPr>
            <a:r>
              <a:rPr lang="en-GB" sz="2800" dirty="0" smtClean="0"/>
              <a:t>Major revision with second review cycle</a:t>
            </a:r>
          </a:p>
          <a:p>
            <a:pPr>
              <a:lnSpc>
                <a:spcPct val="130000"/>
              </a:lnSpc>
              <a:defRPr/>
            </a:pPr>
            <a:r>
              <a:rPr lang="en-GB" sz="2800" dirty="0" smtClean="0"/>
              <a:t>Article published in journal</a:t>
            </a:r>
          </a:p>
          <a:p>
            <a:pPr>
              <a:lnSpc>
                <a:spcPct val="130000"/>
              </a:lnSpc>
              <a:defRPr/>
            </a:pPr>
            <a:r>
              <a:rPr lang="en-GB" sz="2800" dirty="0" smtClean="0"/>
              <a:t>Duration: half a year and longer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BA5E603-79BD-462D-BAD4-536B4EFBFACC}" type="slidenum">
              <a:rPr lang="en-US" smtClean="0"/>
              <a:pPr/>
              <a:t>19</a:t>
            </a:fld>
            <a:r>
              <a:rPr lang="en-US" smtClean="0"/>
              <a:t> /23</a:t>
            </a:r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Scientific Associations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en-GB" sz="2800" dirty="0" smtClean="0"/>
              <a:t>Advancement of scientific area, members</a:t>
            </a:r>
          </a:p>
          <a:p>
            <a:pPr>
              <a:lnSpc>
                <a:spcPct val="100000"/>
              </a:lnSpc>
              <a:defRPr/>
            </a:pPr>
            <a:r>
              <a:rPr lang="en-GB" sz="2800" dirty="0" smtClean="0"/>
              <a:t>Ethical guidelines</a:t>
            </a:r>
          </a:p>
          <a:p>
            <a:pPr>
              <a:lnSpc>
                <a:spcPct val="100000"/>
              </a:lnSpc>
              <a:defRPr/>
            </a:pPr>
            <a:r>
              <a:rPr lang="en-GB" sz="2800" dirty="0" smtClean="0"/>
              <a:t>Publishing of journals</a:t>
            </a:r>
          </a:p>
          <a:p>
            <a:pPr>
              <a:lnSpc>
                <a:spcPct val="100000"/>
              </a:lnSpc>
              <a:defRPr/>
            </a:pPr>
            <a:r>
              <a:rPr lang="en-GB" sz="2800" dirty="0" smtClean="0"/>
              <a:t>Organization of scientific events</a:t>
            </a:r>
          </a:p>
          <a:p>
            <a:pPr>
              <a:lnSpc>
                <a:spcPct val="100000"/>
              </a:lnSpc>
              <a:defRPr/>
            </a:pPr>
            <a:r>
              <a:rPr lang="en-GB" sz="2800" dirty="0" smtClean="0"/>
              <a:t>Examples of scientific associations</a:t>
            </a:r>
          </a:p>
          <a:p>
            <a:pPr lvl="1">
              <a:defRPr/>
            </a:pPr>
            <a:r>
              <a:rPr lang="en-GB" sz="2800" dirty="0" smtClean="0"/>
              <a:t>OCG (http://www.ocg.at/)</a:t>
            </a:r>
          </a:p>
          <a:p>
            <a:pPr lvl="1">
              <a:defRPr/>
            </a:pPr>
            <a:r>
              <a:rPr lang="en-GB" sz="2800" dirty="0" smtClean="0"/>
              <a:t>GI (http://www.gi-ev.de/), </a:t>
            </a:r>
          </a:p>
          <a:p>
            <a:pPr lvl="1">
              <a:defRPr/>
            </a:pPr>
            <a:r>
              <a:rPr lang="en-GB" sz="2800" dirty="0" err="1" smtClean="0"/>
              <a:t>Eurographics</a:t>
            </a:r>
            <a:r>
              <a:rPr lang="en-GB" sz="2800" dirty="0" smtClean="0"/>
              <a:t> (http://www.eg.org/)</a:t>
            </a:r>
          </a:p>
          <a:p>
            <a:pPr lvl="1">
              <a:defRPr/>
            </a:pPr>
            <a:r>
              <a:rPr lang="en-GB" sz="2800" dirty="0" smtClean="0"/>
              <a:t>IEEE (http://www.ieee.org/)</a:t>
            </a:r>
          </a:p>
          <a:p>
            <a:pPr lvl="1">
              <a:defRPr/>
            </a:pPr>
            <a:r>
              <a:rPr lang="en-GB" sz="2800" dirty="0" smtClean="0"/>
              <a:t>ACM (http://www.acm.org/)</a:t>
            </a:r>
          </a:p>
        </p:txBody>
      </p:sp>
      <p:pic>
        <p:nvPicPr>
          <p:cNvPr id="23557" name="Picture 4" descr="oc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3733800"/>
            <a:ext cx="23336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5" descr="gilogo-gel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1000" y="4267200"/>
            <a:ext cx="66675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59" name="Group 8"/>
          <p:cNvGrpSpPr>
            <a:grpSpLocks/>
          </p:cNvGrpSpPr>
          <p:nvPr/>
        </p:nvGrpSpPr>
        <p:grpSpPr bwMode="auto">
          <a:xfrm>
            <a:off x="6781800" y="4724400"/>
            <a:ext cx="714375" cy="495300"/>
            <a:chOff x="4416" y="3408"/>
            <a:chExt cx="450" cy="312"/>
          </a:xfrm>
        </p:grpSpPr>
        <p:pic>
          <p:nvPicPr>
            <p:cNvPr id="23562" name="Picture 6" descr="eg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416" y="3408"/>
              <a:ext cx="450" cy="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3" name="Picture 7" descr="eg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416" y="3558"/>
              <a:ext cx="450" cy="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560" name="Picture 9" descr="ieeehome_r1_c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5000" y="5334000"/>
            <a:ext cx="13525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1" name="Picture 10" descr="acm_logo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0" y="5638800"/>
            <a:ext cx="78105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73D0C2D-E97B-4A06-B0F4-3EB6DB0ED62B}" type="slidenum">
              <a:rPr lang="en-US" smtClean="0"/>
              <a:pPr/>
              <a:t>2</a:t>
            </a:fld>
            <a:r>
              <a:rPr lang="en-US" smtClean="0"/>
              <a:t> /23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What is Research?</a:t>
            </a:r>
          </a:p>
        </p:txBody>
      </p:sp>
      <p:pic>
        <p:nvPicPr>
          <p:cNvPr id="7172" name="Picture 4" descr="figure09_hi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219200"/>
            <a:ext cx="444817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953000" y="1676400"/>
            <a:ext cx="4038600" cy="14478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Nibble on the tree of knowledge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Incitement: human curiosity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0967AC8-0847-4BAE-AFC2-3D44AB4DC81C}" type="slidenum">
              <a:rPr lang="en-US" smtClean="0"/>
              <a:pPr/>
              <a:t>20</a:t>
            </a:fld>
            <a:r>
              <a:rPr lang="en-US" smtClean="0"/>
              <a:t> /23</a:t>
            </a:r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GB" dirty="0" smtClean="0"/>
              <a:t>Journals on Academic Establishment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Austrian university journal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German university journal</a:t>
            </a:r>
          </a:p>
        </p:txBody>
      </p:sp>
      <p:pic>
        <p:nvPicPr>
          <p:cNvPr id="24581" name="Picture 4" descr="duz_t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5200" y="4572000"/>
            <a:ext cx="156686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5" descr="heft-ohz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775" y="1676400"/>
            <a:ext cx="150812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6C8E363-340F-45B2-AFD4-CE0AF8CD5838}" type="slidenum">
              <a:rPr lang="en-US" smtClean="0"/>
              <a:pPr/>
              <a:t>21</a:t>
            </a:fld>
            <a:r>
              <a:rPr lang="en-US" smtClean="0"/>
              <a:t> /23</a:t>
            </a: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Research Activities - Evaluation</a:t>
            </a:r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686800" cy="5510234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defRPr/>
            </a:pPr>
            <a:r>
              <a:rPr lang="en-GB" sz="2400" dirty="0" smtClean="0"/>
              <a:t>#Publications</a:t>
            </a:r>
          </a:p>
          <a:p>
            <a:pPr>
              <a:lnSpc>
                <a:spcPct val="100000"/>
              </a:lnSpc>
              <a:defRPr/>
            </a:pPr>
            <a:r>
              <a:rPr lang="en-GB" sz="2400" dirty="0" smtClean="0"/>
              <a:t>#Patents</a:t>
            </a:r>
          </a:p>
          <a:p>
            <a:pPr>
              <a:lnSpc>
                <a:spcPct val="100000"/>
              </a:lnSpc>
              <a:defRPr/>
            </a:pPr>
            <a:r>
              <a:rPr lang="en-GB" sz="2400" dirty="0" smtClean="0"/>
              <a:t>#Talks</a:t>
            </a:r>
          </a:p>
          <a:p>
            <a:pPr>
              <a:lnSpc>
                <a:spcPct val="100000"/>
              </a:lnSpc>
              <a:defRPr/>
            </a:pPr>
            <a:r>
              <a:rPr lang="en-GB" sz="2400" dirty="0" smtClean="0"/>
              <a:t>Acquired research </a:t>
            </a:r>
            <a:r>
              <a:rPr lang="en-GB" sz="2400" dirty="0" err="1" smtClean="0"/>
              <a:t>fundings</a:t>
            </a:r>
            <a:endParaRPr lang="en-GB" sz="2400" dirty="0" smtClean="0"/>
          </a:p>
          <a:p>
            <a:pPr>
              <a:lnSpc>
                <a:spcPct val="100000"/>
              </a:lnSpc>
              <a:defRPr/>
            </a:pPr>
            <a:r>
              <a:rPr lang="en-GB" sz="2400" dirty="0" smtClean="0"/>
              <a:t>#PhD students, #Master students</a:t>
            </a:r>
          </a:p>
          <a:p>
            <a:pPr>
              <a:lnSpc>
                <a:spcPct val="100000"/>
              </a:lnSpc>
              <a:defRPr/>
            </a:pPr>
            <a:r>
              <a:rPr lang="en-GB" sz="2400" dirty="0" smtClean="0"/>
              <a:t>Member in scientific associations</a:t>
            </a:r>
          </a:p>
          <a:p>
            <a:pPr>
              <a:lnSpc>
                <a:spcPct val="100000"/>
              </a:lnSpc>
              <a:defRPr/>
            </a:pPr>
            <a:r>
              <a:rPr lang="en-GB" sz="2400" dirty="0" smtClean="0"/>
              <a:t>Member in program committees</a:t>
            </a:r>
          </a:p>
          <a:p>
            <a:pPr>
              <a:lnSpc>
                <a:spcPct val="100000"/>
              </a:lnSpc>
              <a:defRPr/>
            </a:pPr>
            <a:r>
              <a:rPr lang="en-GB" sz="2400" dirty="0" smtClean="0"/>
              <a:t>Member in editorial boards</a:t>
            </a:r>
          </a:p>
          <a:p>
            <a:pPr>
              <a:lnSpc>
                <a:spcPct val="100000"/>
              </a:lnSpc>
              <a:defRPr/>
            </a:pPr>
            <a:r>
              <a:rPr lang="en-GB" sz="2400" dirty="0" smtClean="0"/>
              <a:t>#citations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sz="1800" dirty="0" smtClean="0"/>
              <a:t>Science Citation Index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sz="1800" dirty="0" smtClean="0"/>
              <a:t>http://citeseer.ist.psu.edu/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sz="1800" dirty="0" smtClean="0"/>
              <a:t>http://scholar.google.com/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sz="1800" dirty="0" smtClean="0"/>
              <a:t>http://www.scopus.com/scopus/home.url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sz="1800" dirty="0" smtClean="0"/>
              <a:t>http://www.vs.inf.ethz.ch/publ/slides/Citation-Index-Unsinn.pdf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  <a:defRPr/>
            </a:pPr>
            <a:r>
              <a:rPr lang="en-GB" sz="1800" dirty="0" smtClean="0"/>
              <a:t>http://en.wikipedia.org/wiki/H-index</a:t>
            </a:r>
          </a:p>
          <a:p>
            <a:pPr lvl="1">
              <a:lnSpc>
                <a:spcPct val="100000"/>
              </a:lnSpc>
              <a:defRPr/>
            </a:pPr>
            <a:endParaRPr lang="en-GB" sz="1800" dirty="0" smtClean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564904"/>
            <a:ext cx="3046412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FA4F075F-0303-45AF-83F9-C0CEB4C84973}" type="slidenum">
              <a:rPr lang="en-US" smtClean="0"/>
              <a:pPr/>
              <a:t>22</a:t>
            </a:fld>
            <a:r>
              <a:rPr lang="en-US" smtClean="0"/>
              <a:t> /23</a:t>
            </a:r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Research Funding</a:t>
            </a:r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7772400" cy="48768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University, science funds, company funding</a:t>
            </a:r>
          </a:p>
          <a:p>
            <a:pPr>
              <a:defRPr/>
            </a:pPr>
            <a:r>
              <a:rPr lang="en-GB" dirty="0" smtClean="0"/>
              <a:t>Science funds</a:t>
            </a:r>
          </a:p>
          <a:p>
            <a:pPr lvl="1">
              <a:defRPr/>
            </a:pPr>
            <a:r>
              <a:rPr lang="en-GB" dirty="0" smtClean="0"/>
              <a:t>FWF – basic research fund (http://www.fwf.ac.at/)</a:t>
            </a:r>
          </a:p>
          <a:p>
            <a:pPr lvl="1">
              <a:defRPr/>
            </a:pPr>
            <a:r>
              <a:rPr lang="en-GB" dirty="0" smtClean="0"/>
              <a:t>FFG – applied research fund (http://www.ffg.at/)</a:t>
            </a:r>
          </a:p>
          <a:p>
            <a:pPr lvl="1">
              <a:defRPr/>
            </a:pPr>
            <a:r>
              <a:rPr lang="en-GB" dirty="0" smtClean="0"/>
              <a:t>EU-programme</a:t>
            </a:r>
          </a:p>
          <a:p>
            <a:pPr lvl="2">
              <a:defRPr/>
            </a:pPr>
            <a:r>
              <a:rPr lang="en-GB" dirty="0" smtClean="0"/>
              <a:t>7. framework programme (FP7)</a:t>
            </a:r>
          </a:p>
        </p:txBody>
      </p:sp>
      <p:pic>
        <p:nvPicPr>
          <p:cNvPr id="26629" name="Picture 4" descr="fw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0275" y="2309813"/>
            <a:ext cx="150495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050" y="3500438"/>
            <a:ext cx="209550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4043D63-E84C-4358-AE1B-0DE2B0C61723}" type="slidenum">
              <a:rPr lang="en-US" smtClean="0"/>
              <a:pPr/>
              <a:t>23</a:t>
            </a:fld>
            <a:r>
              <a:rPr lang="en-US" smtClean="0"/>
              <a:t> /23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Study and Research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Unity of teaching and research</a:t>
            </a:r>
          </a:p>
          <a:p>
            <a:pPr>
              <a:defRPr/>
            </a:pPr>
            <a:r>
              <a:rPr lang="en-GB" dirty="0" smtClean="0"/>
              <a:t>Scientific topics dealt with in</a:t>
            </a:r>
          </a:p>
          <a:p>
            <a:pPr lvl="1">
              <a:defRPr/>
            </a:pPr>
            <a:r>
              <a:rPr lang="en-GB" sz="2800" dirty="0" smtClean="0"/>
              <a:t>Seminars</a:t>
            </a:r>
          </a:p>
          <a:p>
            <a:pPr lvl="1">
              <a:defRPr/>
            </a:pPr>
            <a:r>
              <a:rPr lang="en-GB" sz="2800" dirty="0" smtClean="0"/>
              <a:t>Programming assignments</a:t>
            </a:r>
          </a:p>
          <a:p>
            <a:pPr lvl="1">
              <a:defRPr/>
            </a:pPr>
            <a:r>
              <a:rPr lang="en-GB" sz="2800" dirty="0" smtClean="0"/>
              <a:t>Master theses</a:t>
            </a:r>
          </a:p>
          <a:p>
            <a:pPr lvl="1">
              <a:defRPr/>
            </a:pPr>
            <a:r>
              <a:rPr lang="en-GB" sz="2800" dirty="0" smtClean="0"/>
              <a:t>PhD theses</a:t>
            </a:r>
          </a:p>
          <a:p>
            <a:pPr lvl="1">
              <a:defRPr/>
            </a:pPr>
            <a:endParaRPr lang="en-GB" dirty="0" smtClean="0"/>
          </a:p>
          <a:p>
            <a:pPr lvl="1"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</p:txBody>
      </p:sp>
      <p:pic>
        <p:nvPicPr>
          <p:cNvPr id="27653" name="Picture 4" descr="figure09_hig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124200"/>
            <a:ext cx="28956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5"/>
          <p:cNvSpPr txBox="1">
            <a:spLocks noChangeArrowheads="1"/>
          </p:cNvSpPr>
          <p:nvPr/>
        </p:nvSpPr>
        <p:spPr bwMode="auto">
          <a:xfrm>
            <a:off x="990600" y="4724400"/>
            <a:ext cx="444384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GB" dirty="0" smtClean="0">
                <a:solidFill>
                  <a:schemeClr val="tx2"/>
                </a:solidFill>
              </a:rPr>
              <a:t>Research is fascinating</a:t>
            </a:r>
            <a:endParaRPr lang="en-GB" dirty="0">
              <a:solidFill>
                <a:schemeClr val="tx2"/>
              </a:solidFill>
            </a:endParaRPr>
          </a:p>
          <a:p>
            <a:pPr algn="ctr"/>
            <a:r>
              <a:rPr lang="en-GB" dirty="0" smtClean="0">
                <a:solidFill>
                  <a:schemeClr val="tx2"/>
                </a:solidFill>
              </a:rPr>
              <a:t>Join in nibbling!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02B0C80-36F8-43B1-A174-8DFE0D77A89A}" type="slidenum">
              <a:rPr lang="en-US" smtClean="0"/>
              <a:pPr/>
              <a:t>3</a:t>
            </a:fld>
            <a:r>
              <a:rPr lang="en-US" smtClean="0"/>
              <a:t> /23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Gain of Knowledge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4876800"/>
          </a:xfrm>
        </p:spPr>
        <p:txBody>
          <a:bodyPr/>
          <a:lstStyle/>
          <a:p>
            <a:pPr>
              <a:lnSpc>
                <a:spcPct val="140000"/>
              </a:lnSpc>
              <a:defRPr/>
            </a:pPr>
            <a:r>
              <a:rPr lang="en-GB" dirty="0" smtClean="0"/>
              <a:t>Observations, measurements, trials</a:t>
            </a:r>
          </a:p>
          <a:p>
            <a:pPr>
              <a:lnSpc>
                <a:spcPct val="140000"/>
              </a:lnSpc>
              <a:defRPr/>
            </a:pPr>
            <a:r>
              <a:rPr lang="en-GB" dirty="0" smtClean="0"/>
              <a:t>Axioms, hypotheses, models</a:t>
            </a:r>
          </a:p>
          <a:p>
            <a:pPr>
              <a:lnSpc>
                <a:spcPct val="140000"/>
              </a:lnSpc>
              <a:defRPr/>
            </a:pPr>
            <a:r>
              <a:rPr lang="en-GB" dirty="0" smtClean="0"/>
              <a:t>Validation, verification, falsification</a:t>
            </a:r>
          </a:p>
          <a:p>
            <a:pPr lvl="1">
              <a:defRPr/>
            </a:pPr>
            <a:r>
              <a:rPr lang="en-GB" dirty="0" smtClean="0"/>
              <a:t>Proof (theoretical sciences)</a:t>
            </a:r>
          </a:p>
          <a:p>
            <a:pPr lvl="1">
              <a:defRPr/>
            </a:pPr>
            <a:r>
              <a:rPr lang="en-GB" dirty="0" smtClean="0"/>
              <a:t>Experiment (applied sciences)</a:t>
            </a:r>
          </a:p>
          <a:p>
            <a:pPr lvl="1">
              <a:defRPr/>
            </a:pPr>
            <a:r>
              <a:rPr lang="en-GB" dirty="0" smtClean="0"/>
              <a:t>Empirical study, survey (social sciences)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56F9B55-3CE2-4E3D-B554-D0D430FA658E}" type="slidenum">
              <a:rPr lang="en-US" smtClean="0"/>
              <a:pPr/>
              <a:t>4</a:t>
            </a:fld>
            <a:r>
              <a:rPr lang="en-US" smtClean="0"/>
              <a:t> /23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Issues in Research (1)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6172200" cy="4876800"/>
          </a:xfrm>
        </p:spPr>
        <p:txBody>
          <a:bodyPr/>
          <a:lstStyle/>
          <a:p>
            <a:pPr>
              <a:lnSpc>
                <a:spcPct val="160000"/>
              </a:lnSpc>
              <a:defRPr/>
            </a:pPr>
            <a:r>
              <a:rPr lang="en-GB" dirty="0" err="1" smtClean="0"/>
              <a:t>Objectifiable</a:t>
            </a:r>
            <a:r>
              <a:rPr lang="en-GB" dirty="0" smtClean="0"/>
              <a:t>, rational</a:t>
            </a:r>
          </a:p>
          <a:p>
            <a:pPr>
              <a:lnSpc>
                <a:spcPct val="160000"/>
              </a:lnSpc>
              <a:defRPr/>
            </a:pPr>
            <a:r>
              <a:rPr lang="en-GB" dirty="0" smtClean="0"/>
              <a:t>Reproducible, verifiable</a:t>
            </a:r>
          </a:p>
          <a:p>
            <a:pPr>
              <a:lnSpc>
                <a:spcPct val="160000"/>
              </a:lnSpc>
              <a:defRPr/>
            </a:pPr>
            <a:r>
              <a:rPr lang="en-GB" dirty="0" smtClean="0"/>
              <a:t>Principle of causality</a:t>
            </a:r>
          </a:p>
          <a:p>
            <a:pPr>
              <a:lnSpc>
                <a:spcPct val="160000"/>
              </a:lnSpc>
              <a:defRPr/>
            </a:pPr>
            <a:r>
              <a:rPr lang="en-GB" dirty="0" smtClean="0"/>
              <a:t>Reductionism - holism</a:t>
            </a:r>
          </a:p>
          <a:p>
            <a:pPr>
              <a:lnSpc>
                <a:spcPct val="160000"/>
              </a:lnSpc>
              <a:defRPr/>
            </a:pPr>
            <a:r>
              <a:rPr lang="en-GB" dirty="0" smtClean="0"/>
              <a:t>Paradigm shift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8B77802-3EA4-4A2D-AECC-8FC6116BB453}" type="slidenum">
              <a:rPr lang="en-US" smtClean="0"/>
              <a:pPr/>
              <a:t>5</a:t>
            </a:fld>
            <a:r>
              <a:rPr lang="en-US" smtClean="0"/>
              <a:t> /23</a:t>
            </a:r>
          </a:p>
        </p:txBody>
      </p:sp>
      <p:sp>
        <p:nvSpPr>
          <p:cNvPr id="57346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Issues in Research (2)</a:t>
            </a:r>
          </a:p>
        </p:txBody>
      </p:sp>
      <p:sp>
        <p:nvSpPr>
          <p:cNvPr id="5734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  <a:defRPr/>
            </a:pPr>
            <a:r>
              <a:rPr lang="en-GB" dirty="0" smtClean="0"/>
              <a:t>Society and Science</a:t>
            </a:r>
          </a:p>
          <a:p>
            <a:pPr lvl="1">
              <a:lnSpc>
                <a:spcPct val="120000"/>
              </a:lnSpc>
              <a:defRPr/>
            </a:pPr>
            <a:r>
              <a:rPr lang="en-GB" dirty="0" smtClean="0"/>
              <a:t>Scientism</a:t>
            </a:r>
          </a:p>
          <a:p>
            <a:pPr lvl="1">
              <a:lnSpc>
                <a:spcPct val="120000"/>
              </a:lnSpc>
              <a:defRPr/>
            </a:pPr>
            <a:r>
              <a:rPr lang="en-GB" dirty="0" smtClean="0"/>
              <a:t>Anti-scientism</a:t>
            </a:r>
          </a:p>
          <a:p>
            <a:pPr>
              <a:lnSpc>
                <a:spcPct val="120000"/>
              </a:lnSpc>
              <a:defRPr/>
            </a:pPr>
            <a:r>
              <a:rPr lang="en-GB" dirty="0" smtClean="0"/>
              <a:t>Science – research - development</a:t>
            </a:r>
          </a:p>
          <a:p>
            <a:pPr>
              <a:lnSpc>
                <a:spcPct val="120000"/>
              </a:lnSpc>
              <a:defRPr/>
            </a:pPr>
            <a:r>
              <a:rPr lang="en-GB" dirty="0" smtClean="0"/>
              <a:t>Basic research – applied research</a:t>
            </a:r>
          </a:p>
          <a:p>
            <a:pPr>
              <a:lnSpc>
                <a:spcPct val="120000"/>
              </a:lnSpc>
              <a:defRPr/>
            </a:pPr>
            <a:r>
              <a:rPr lang="en-GB" dirty="0" smtClean="0"/>
              <a:t>Research is very costly (even more costly is not doing research)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6029FFA-B0AC-4AA6-A7B9-A1EDBBAB096C}" type="slidenum">
              <a:rPr lang="en-US" smtClean="0"/>
              <a:pPr/>
              <a:t>6</a:t>
            </a:fld>
            <a:r>
              <a:rPr lang="en-US" smtClean="0"/>
              <a:t> /23</a:t>
            </a:r>
          </a:p>
        </p:txBody>
      </p:sp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Issues in Research (3)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86800" cy="48768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Very strong differentiation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lnSpc>
                <a:spcPct val="120000"/>
              </a:lnSpc>
              <a:defRPr/>
            </a:pPr>
            <a:r>
              <a:rPr lang="en-GB" dirty="0" smtClean="0"/>
              <a:t>Exponential data growth</a:t>
            </a:r>
          </a:p>
        </p:txBody>
      </p:sp>
      <p:grpSp>
        <p:nvGrpSpPr>
          <p:cNvPr id="11269" name="Group 43"/>
          <p:cNvGrpSpPr>
            <a:grpSpLocks/>
          </p:cNvGrpSpPr>
          <p:nvPr/>
        </p:nvGrpSpPr>
        <p:grpSpPr bwMode="auto">
          <a:xfrm>
            <a:off x="1447800" y="1600200"/>
            <a:ext cx="6442078" cy="3890963"/>
            <a:chOff x="912" y="1008"/>
            <a:chExt cx="4058" cy="2451"/>
          </a:xfrm>
        </p:grpSpPr>
        <p:sp>
          <p:nvSpPr>
            <p:cNvPr id="11270" name="Text Box 4"/>
            <p:cNvSpPr txBox="1">
              <a:spLocks noChangeArrowheads="1"/>
            </p:cNvSpPr>
            <p:nvPr/>
          </p:nvSpPr>
          <p:spPr bwMode="auto">
            <a:xfrm>
              <a:off x="1530" y="1440"/>
              <a:ext cx="201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33CC33"/>
                  </a:solidFill>
                </a:rPr>
                <a:t>computer science (</a:t>
              </a:r>
              <a:r>
                <a:rPr lang="en-GB" sz="2400" dirty="0" err="1" smtClean="0">
                  <a:solidFill>
                    <a:srgbClr val="33CC33"/>
                  </a:solidFill>
                </a:rPr>
                <a:t>cs</a:t>
              </a:r>
              <a:r>
                <a:rPr lang="en-GB" sz="2400" dirty="0" smtClean="0">
                  <a:solidFill>
                    <a:srgbClr val="33CC33"/>
                  </a:solidFill>
                </a:rPr>
                <a:t>)</a:t>
              </a:r>
              <a:endParaRPr lang="en-GB" sz="2400" dirty="0"/>
            </a:p>
          </p:txBody>
        </p:sp>
        <p:sp>
          <p:nvSpPr>
            <p:cNvPr id="11271" name="Text Box 7"/>
            <p:cNvSpPr txBox="1">
              <a:spLocks noChangeArrowheads="1"/>
            </p:cNvSpPr>
            <p:nvPr/>
          </p:nvSpPr>
          <p:spPr bwMode="auto">
            <a:xfrm>
              <a:off x="1505" y="1008"/>
              <a:ext cx="173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33CC33"/>
                  </a:solidFill>
                </a:rPr>
                <a:t>technical sciences</a:t>
              </a:r>
              <a:endParaRPr lang="en-GB" sz="2400" dirty="0"/>
            </a:p>
          </p:txBody>
        </p:sp>
        <p:grpSp>
          <p:nvGrpSpPr>
            <p:cNvPr id="11272" name="Group 15"/>
            <p:cNvGrpSpPr>
              <a:grpSpLocks/>
            </p:cNvGrpSpPr>
            <p:nvPr/>
          </p:nvGrpSpPr>
          <p:grpSpPr bwMode="auto">
            <a:xfrm>
              <a:off x="912" y="1872"/>
              <a:ext cx="4058" cy="291"/>
              <a:chOff x="912" y="1856"/>
              <a:chExt cx="4058" cy="291"/>
            </a:xfrm>
          </p:grpSpPr>
          <p:sp>
            <p:nvSpPr>
              <p:cNvPr id="11299" name="Text Box 8"/>
              <p:cNvSpPr txBox="1">
                <a:spLocks noChangeArrowheads="1"/>
              </p:cNvSpPr>
              <p:nvPr/>
            </p:nvSpPr>
            <p:spPr bwMode="auto">
              <a:xfrm>
                <a:off x="912" y="1856"/>
                <a:ext cx="1259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400" dirty="0" smtClean="0">
                    <a:solidFill>
                      <a:srgbClr val="33CC33"/>
                    </a:solidFill>
                  </a:rPr>
                  <a:t>theoretical </a:t>
                </a:r>
                <a:r>
                  <a:rPr lang="en-GB" sz="2400" dirty="0" err="1" smtClean="0">
                    <a:solidFill>
                      <a:srgbClr val="33CC33"/>
                    </a:solidFill>
                  </a:rPr>
                  <a:t>cs</a:t>
                </a:r>
                <a:endParaRPr lang="en-GB" sz="2400" dirty="0"/>
              </a:p>
            </p:txBody>
          </p:sp>
          <p:sp>
            <p:nvSpPr>
              <p:cNvPr id="11300" name="Text Box 9"/>
              <p:cNvSpPr txBox="1">
                <a:spLocks noChangeArrowheads="1"/>
              </p:cNvSpPr>
              <p:nvPr/>
            </p:nvSpPr>
            <p:spPr bwMode="auto">
              <a:xfrm>
                <a:off x="2250" y="1856"/>
                <a:ext cx="1087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400" dirty="0" smtClean="0">
                    <a:solidFill>
                      <a:srgbClr val="33CC33"/>
                    </a:solidFill>
                  </a:rPr>
                  <a:t>practical </a:t>
                </a:r>
                <a:r>
                  <a:rPr lang="en-GB" sz="2400" dirty="0" err="1" smtClean="0">
                    <a:solidFill>
                      <a:srgbClr val="33CC33"/>
                    </a:solidFill>
                  </a:rPr>
                  <a:t>cs</a:t>
                </a:r>
                <a:endParaRPr lang="en-GB" sz="2400" dirty="0"/>
              </a:p>
            </p:txBody>
          </p:sp>
          <p:sp>
            <p:nvSpPr>
              <p:cNvPr id="11301" name="Text Box 10"/>
              <p:cNvSpPr txBox="1">
                <a:spLocks noChangeArrowheads="1"/>
              </p:cNvSpPr>
              <p:nvPr/>
            </p:nvSpPr>
            <p:spPr bwMode="auto">
              <a:xfrm>
                <a:off x="3840" y="1856"/>
                <a:ext cx="1130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sz="2400" dirty="0" smtClean="0">
                    <a:solidFill>
                      <a:srgbClr val="33CC33"/>
                    </a:solidFill>
                  </a:rPr>
                  <a:t>technical </a:t>
                </a:r>
                <a:r>
                  <a:rPr lang="en-GB" sz="2400" dirty="0" err="1" smtClean="0">
                    <a:solidFill>
                      <a:srgbClr val="33CC33"/>
                    </a:solidFill>
                  </a:rPr>
                  <a:t>cs</a:t>
                </a:r>
                <a:endParaRPr lang="en-GB" sz="2400" dirty="0"/>
              </a:p>
            </p:txBody>
          </p:sp>
        </p:grpSp>
        <p:sp>
          <p:nvSpPr>
            <p:cNvPr id="11273" name="Text Box 11"/>
            <p:cNvSpPr txBox="1">
              <a:spLocks noChangeArrowheads="1"/>
            </p:cNvSpPr>
            <p:nvPr/>
          </p:nvSpPr>
          <p:spPr bwMode="auto">
            <a:xfrm>
              <a:off x="1710" y="2304"/>
              <a:ext cx="1713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33CC33"/>
                  </a:solidFill>
                </a:rPr>
                <a:t>computer graphics</a:t>
              </a:r>
              <a:endParaRPr lang="en-GB" sz="2400" dirty="0"/>
            </a:p>
          </p:txBody>
        </p:sp>
        <p:sp>
          <p:nvSpPr>
            <p:cNvPr id="11274" name="Text Box 12"/>
            <p:cNvSpPr txBox="1">
              <a:spLocks noChangeArrowheads="1"/>
            </p:cNvSpPr>
            <p:nvPr/>
          </p:nvSpPr>
          <p:spPr bwMode="auto">
            <a:xfrm>
              <a:off x="1975" y="2736"/>
              <a:ext cx="11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33CC33"/>
                  </a:solidFill>
                </a:rPr>
                <a:t>visualization</a:t>
              </a:r>
              <a:endParaRPr lang="en-GB" sz="2400" dirty="0"/>
            </a:p>
          </p:txBody>
        </p:sp>
        <p:sp>
          <p:nvSpPr>
            <p:cNvPr id="11275" name="Text Box 13"/>
            <p:cNvSpPr txBox="1">
              <a:spLocks noChangeArrowheads="1"/>
            </p:cNvSpPr>
            <p:nvPr/>
          </p:nvSpPr>
          <p:spPr bwMode="auto">
            <a:xfrm>
              <a:off x="1656" y="3168"/>
              <a:ext cx="185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400" dirty="0" smtClean="0">
                  <a:solidFill>
                    <a:srgbClr val="33CC33"/>
                  </a:solidFill>
                </a:rPr>
                <a:t>volume visualization</a:t>
              </a:r>
              <a:endParaRPr lang="en-GB" sz="2400" dirty="0"/>
            </a:p>
          </p:txBody>
        </p:sp>
        <p:sp>
          <p:nvSpPr>
            <p:cNvPr id="11276" name="Line 16"/>
            <p:cNvSpPr>
              <a:spLocks noChangeShapeType="1"/>
            </p:cNvSpPr>
            <p:nvPr/>
          </p:nvSpPr>
          <p:spPr bwMode="auto">
            <a:xfrm>
              <a:off x="2352" y="1296"/>
              <a:ext cx="0" cy="19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77" name="Line 17"/>
            <p:cNvSpPr>
              <a:spLocks noChangeShapeType="1"/>
            </p:cNvSpPr>
            <p:nvPr/>
          </p:nvSpPr>
          <p:spPr bwMode="auto">
            <a:xfrm flipH="1">
              <a:off x="1584" y="1680"/>
              <a:ext cx="528" cy="240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78" name="Line 18"/>
            <p:cNvSpPr>
              <a:spLocks noChangeShapeType="1"/>
            </p:cNvSpPr>
            <p:nvPr/>
          </p:nvSpPr>
          <p:spPr bwMode="auto">
            <a:xfrm>
              <a:off x="2448" y="1728"/>
              <a:ext cx="240" cy="19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79" name="Line 19"/>
            <p:cNvSpPr>
              <a:spLocks noChangeShapeType="1"/>
            </p:cNvSpPr>
            <p:nvPr/>
          </p:nvSpPr>
          <p:spPr bwMode="auto">
            <a:xfrm>
              <a:off x="2736" y="1728"/>
              <a:ext cx="1152" cy="19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80" name="Line 20"/>
            <p:cNvSpPr>
              <a:spLocks noChangeShapeType="1"/>
            </p:cNvSpPr>
            <p:nvPr/>
          </p:nvSpPr>
          <p:spPr bwMode="auto">
            <a:xfrm>
              <a:off x="2784" y="2112"/>
              <a:ext cx="0" cy="19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81" name="Line 21"/>
            <p:cNvSpPr>
              <a:spLocks noChangeShapeType="1"/>
            </p:cNvSpPr>
            <p:nvPr/>
          </p:nvSpPr>
          <p:spPr bwMode="auto">
            <a:xfrm>
              <a:off x="2544" y="2592"/>
              <a:ext cx="0" cy="19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82" name="Line 22"/>
            <p:cNvSpPr>
              <a:spLocks noChangeShapeType="1"/>
            </p:cNvSpPr>
            <p:nvPr/>
          </p:nvSpPr>
          <p:spPr bwMode="auto">
            <a:xfrm>
              <a:off x="2544" y="3024"/>
              <a:ext cx="0" cy="19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83" name="Line 23"/>
            <p:cNvSpPr>
              <a:spLocks noChangeShapeType="1"/>
            </p:cNvSpPr>
            <p:nvPr/>
          </p:nvSpPr>
          <p:spPr bwMode="auto">
            <a:xfrm>
              <a:off x="3216" y="1296"/>
              <a:ext cx="384" cy="144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84" name="Line 24"/>
            <p:cNvSpPr>
              <a:spLocks noChangeShapeType="1"/>
            </p:cNvSpPr>
            <p:nvPr/>
          </p:nvSpPr>
          <p:spPr bwMode="auto">
            <a:xfrm flipH="1">
              <a:off x="1488" y="1296"/>
              <a:ext cx="240" cy="9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85" name="Text Box 25"/>
            <p:cNvSpPr txBox="1">
              <a:spLocks noChangeArrowheads="1"/>
            </p:cNvSpPr>
            <p:nvPr/>
          </p:nvSpPr>
          <p:spPr bwMode="auto">
            <a:xfrm>
              <a:off x="1824" y="1104"/>
              <a:ext cx="3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>
                  <a:solidFill>
                    <a:srgbClr val="33CC33"/>
                  </a:solidFill>
                </a:rPr>
                <a:t>...</a:t>
              </a:r>
              <a:endParaRPr lang="en-GB"/>
            </a:p>
          </p:txBody>
        </p:sp>
        <p:sp>
          <p:nvSpPr>
            <p:cNvPr id="11286" name="Text Box 28"/>
            <p:cNvSpPr txBox="1">
              <a:spLocks noChangeArrowheads="1"/>
            </p:cNvSpPr>
            <p:nvPr/>
          </p:nvSpPr>
          <p:spPr bwMode="auto">
            <a:xfrm>
              <a:off x="2592" y="1104"/>
              <a:ext cx="3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>
                  <a:solidFill>
                    <a:srgbClr val="33CC33"/>
                  </a:solidFill>
                </a:rPr>
                <a:t>...</a:t>
              </a:r>
              <a:endParaRPr lang="en-GB"/>
            </a:p>
          </p:txBody>
        </p:sp>
        <p:sp>
          <p:nvSpPr>
            <p:cNvPr id="11287" name="Text Box 29"/>
            <p:cNvSpPr txBox="1">
              <a:spLocks noChangeArrowheads="1"/>
            </p:cNvSpPr>
            <p:nvPr/>
          </p:nvSpPr>
          <p:spPr bwMode="auto">
            <a:xfrm>
              <a:off x="2832" y="1968"/>
              <a:ext cx="3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33CC33"/>
                  </a:solidFill>
                </a:rPr>
                <a:t>...</a:t>
              </a:r>
              <a:endParaRPr lang="en-GB" dirty="0"/>
            </a:p>
          </p:txBody>
        </p:sp>
        <p:sp>
          <p:nvSpPr>
            <p:cNvPr id="11288" name="Line 30"/>
            <p:cNvSpPr>
              <a:spLocks noChangeShapeType="1"/>
            </p:cNvSpPr>
            <p:nvPr/>
          </p:nvSpPr>
          <p:spPr bwMode="auto">
            <a:xfrm>
              <a:off x="3168" y="2112"/>
              <a:ext cx="288" cy="144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89" name="Text Box 32"/>
            <p:cNvSpPr txBox="1">
              <a:spLocks noChangeArrowheads="1"/>
            </p:cNvSpPr>
            <p:nvPr/>
          </p:nvSpPr>
          <p:spPr bwMode="auto">
            <a:xfrm>
              <a:off x="1872" y="2400"/>
              <a:ext cx="3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33CC33"/>
                  </a:solidFill>
                </a:rPr>
                <a:t>...</a:t>
              </a:r>
              <a:endParaRPr lang="en-GB" dirty="0"/>
            </a:p>
          </p:txBody>
        </p:sp>
        <p:sp>
          <p:nvSpPr>
            <p:cNvPr id="11290" name="Line 33"/>
            <p:cNvSpPr>
              <a:spLocks noChangeShapeType="1"/>
            </p:cNvSpPr>
            <p:nvPr/>
          </p:nvSpPr>
          <p:spPr bwMode="auto">
            <a:xfrm flipH="1">
              <a:off x="1440" y="2592"/>
              <a:ext cx="240" cy="9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91" name="Line 34"/>
            <p:cNvSpPr>
              <a:spLocks noChangeShapeType="1"/>
            </p:cNvSpPr>
            <p:nvPr/>
          </p:nvSpPr>
          <p:spPr bwMode="auto">
            <a:xfrm>
              <a:off x="2976" y="2592"/>
              <a:ext cx="240" cy="192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92" name="Line 35"/>
            <p:cNvSpPr>
              <a:spLocks noChangeShapeType="1"/>
            </p:cNvSpPr>
            <p:nvPr/>
          </p:nvSpPr>
          <p:spPr bwMode="auto">
            <a:xfrm flipH="1">
              <a:off x="1728" y="2976"/>
              <a:ext cx="288" cy="9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93" name="Line 36"/>
            <p:cNvSpPr>
              <a:spLocks noChangeShapeType="1"/>
            </p:cNvSpPr>
            <p:nvPr/>
          </p:nvSpPr>
          <p:spPr bwMode="auto">
            <a:xfrm>
              <a:off x="2928" y="3024"/>
              <a:ext cx="624" cy="48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94" name="Text Box 37"/>
            <p:cNvSpPr txBox="1">
              <a:spLocks noChangeArrowheads="1"/>
            </p:cNvSpPr>
            <p:nvPr/>
          </p:nvSpPr>
          <p:spPr bwMode="auto">
            <a:xfrm>
              <a:off x="2640" y="2400"/>
              <a:ext cx="3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>
                  <a:solidFill>
                    <a:srgbClr val="33CC33"/>
                  </a:solidFill>
                </a:rPr>
                <a:t>...</a:t>
              </a:r>
              <a:endParaRPr lang="en-GB"/>
            </a:p>
          </p:txBody>
        </p:sp>
        <p:sp>
          <p:nvSpPr>
            <p:cNvPr id="11295" name="Text Box 38"/>
            <p:cNvSpPr txBox="1">
              <a:spLocks noChangeArrowheads="1"/>
            </p:cNvSpPr>
            <p:nvPr/>
          </p:nvSpPr>
          <p:spPr bwMode="auto">
            <a:xfrm>
              <a:off x="2016" y="2784"/>
              <a:ext cx="3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>
                  <a:solidFill>
                    <a:srgbClr val="33CC33"/>
                  </a:solidFill>
                </a:rPr>
                <a:t>...</a:t>
              </a:r>
              <a:endParaRPr lang="en-GB"/>
            </a:p>
          </p:txBody>
        </p:sp>
        <p:sp>
          <p:nvSpPr>
            <p:cNvPr id="11296" name="Text Box 39"/>
            <p:cNvSpPr txBox="1">
              <a:spLocks noChangeArrowheads="1"/>
            </p:cNvSpPr>
            <p:nvPr/>
          </p:nvSpPr>
          <p:spPr bwMode="auto">
            <a:xfrm>
              <a:off x="2592" y="2784"/>
              <a:ext cx="3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33CC33"/>
                  </a:solidFill>
                </a:rPr>
                <a:t>...</a:t>
              </a:r>
              <a:endParaRPr lang="en-GB" dirty="0"/>
            </a:p>
          </p:txBody>
        </p:sp>
        <p:sp>
          <p:nvSpPr>
            <p:cNvPr id="11297" name="Line 40"/>
            <p:cNvSpPr>
              <a:spLocks noChangeShapeType="1"/>
            </p:cNvSpPr>
            <p:nvPr/>
          </p:nvSpPr>
          <p:spPr bwMode="auto">
            <a:xfrm flipH="1">
              <a:off x="2160" y="2160"/>
              <a:ext cx="384" cy="96"/>
            </a:xfrm>
            <a:prstGeom prst="line">
              <a:avLst/>
            </a:prstGeom>
            <a:noFill/>
            <a:ln w="28575">
              <a:solidFill>
                <a:srgbClr val="33CC33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de-AT"/>
            </a:p>
          </p:txBody>
        </p:sp>
        <p:sp>
          <p:nvSpPr>
            <p:cNvPr id="11298" name="Text Box 41"/>
            <p:cNvSpPr txBox="1">
              <a:spLocks noChangeArrowheads="1"/>
            </p:cNvSpPr>
            <p:nvPr/>
          </p:nvSpPr>
          <p:spPr bwMode="auto">
            <a:xfrm>
              <a:off x="2448" y="1968"/>
              <a:ext cx="30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2800" dirty="0">
                  <a:solidFill>
                    <a:srgbClr val="33CC33"/>
                  </a:solidFill>
                </a:rPr>
                <a:t>...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60C88A8-8EBF-419D-B54E-20F6880AE879}" type="slidenum">
              <a:rPr lang="en-US" smtClean="0"/>
              <a:pPr/>
              <a:t>7</a:t>
            </a:fld>
            <a:r>
              <a:rPr lang="en-US" smtClean="0"/>
              <a:t> /23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Where does Research happen?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990600"/>
            <a:ext cx="8915400" cy="48768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Universities: </a:t>
            </a:r>
            <a:r>
              <a:rPr lang="en-GB" sz="2800" dirty="0" smtClean="0">
                <a:solidFill>
                  <a:schemeClr val="accent1"/>
                </a:solidFill>
              </a:rPr>
              <a:t>“Unity of Teaching and Research”</a:t>
            </a:r>
          </a:p>
          <a:p>
            <a:pPr>
              <a:defRPr/>
            </a:pPr>
            <a:r>
              <a:rPr lang="en-GB" dirty="0" smtClean="0"/>
              <a:t>Extra-mural research institutes</a:t>
            </a:r>
          </a:p>
          <a:p>
            <a:pPr>
              <a:defRPr/>
            </a:pPr>
            <a:r>
              <a:rPr lang="en-GB" dirty="0" smtClean="0"/>
              <a:t>Academy of sciences</a:t>
            </a:r>
          </a:p>
          <a:p>
            <a:pPr>
              <a:defRPr/>
            </a:pPr>
            <a:r>
              <a:rPr lang="en-GB" dirty="0" smtClean="0"/>
              <a:t>Public – private research partnerships</a:t>
            </a:r>
          </a:p>
          <a:p>
            <a:pPr>
              <a:defRPr/>
            </a:pPr>
            <a:r>
              <a:rPr lang="en-GB" dirty="0" smtClean="0"/>
              <a:t>Commercial companies</a:t>
            </a:r>
          </a:p>
          <a:p>
            <a:pPr lvl="1">
              <a:defRPr/>
            </a:pPr>
            <a:r>
              <a:rPr lang="en-GB" dirty="0" smtClean="0"/>
              <a:t>typically in large firms</a:t>
            </a:r>
          </a:p>
          <a:p>
            <a:pPr lvl="1">
              <a:defRPr/>
            </a:pPr>
            <a:r>
              <a:rPr lang="en-GB" dirty="0" smtClean="0"/>
              <a:t>(Research and)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CBC3DF8-AB30-4C34-9444-25F456DE069C}" type="slidenum">
              <a:rPr lang="en-US" smtClean="0"/>
              <a:pPr/>
              <a:t>8</a:t>
            </a:fld>
            <a:r>
              <a:rPr lang="en-US" smtClean="0"/>
              <a:t> /23</a:t>
            </a:r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Research at Universities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686800" cy="9144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What is a university teacher doing?</a:t>
            </a:r>
          </a:p>
        </p:txBody>
      </p:sp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990600" y="1676400"/>
            <a:ext cx="579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 smtClean="0"/>
              <a:t>He/she is teaching</a:t>
            </a:r>
            <a:endParaRPr lang="en-GB" sz="2800" dirty="0"/>
          </a:p>
          <a:p>
            <a:r>
              <a:rPr lang="en-GB" sz="2800" dirty="0"/>
              <a:t>(4 - 12 </a:t>
            </a:r>
            <a:r>
              <a:rPr lang="en-GB" sz="2800" dirty="0" smtClean="0"/>
              <a:t>weekly hours each term)</a:t>
            </a:r>
            <a:endParaRPr lang="en-GB" sz="2800" dirty="0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990600" y="2819400"/>
            <a:ext cx="5867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 dirty="0" smtClean="0"/>
              <a:t>He/she is doing administrative work</a:t>
            </a:r>
            <a:endParaRPr lang="en-GB" sz="2800" dirty="0"/>
          </a:p>
          <a:p>
            <a:r>
              <a:rPr lang="en-GB" sz="2800" dirty="0" smtClean="0"/>
              <a:t>(study curriculum, </a:t>
            </a:r>
            <a:r>
              <a:rPr lang="en-GB" sz="2800" dirty="0"/>
              <a:t>...)</a:t>
            </a:r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152400" y="4114800"/>
            <a:ext cx="8686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463550" indent="-463550">
              <a:lnSpc>
                <a:spcPct val="90000"/>
              </a:lnSpc>
              <a:spcBef>
                <a:spcPct val="30000"/>
              </a:spcBef>
              <a:buClr>
                <a:srgbClr val="8C8C9A"/>
              </a:buClr>
              <a:buFont typeface="Wingdings" pitchFamily="2" charset="2"/>
              <a:buChar char="n"/>
              <a:defRPr/>
            </a:pPr>
            <a:r>
              <a:rPr lang="en-GB" dirty="0" smtClean="0"/>
              <a:t>What is he/she doing during the breaks?</a:t>
            </a:r>
            <a:endParaRPr lang="en-GB" dirty="0"/>
          </a:p>
        </p:txBody>
      </p:sp>
      <p:pic>
        <p:nvPicPr>
          <p:cNvPr id="60425" name="Picture 9" descr="Edi99-06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7600" y="1066800"/>
            <a:ext cx="1128713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990600" y="4724400"/>
            <a:ext cx="46529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800" dirty="0" smtClean="0"/>
              <a:t>He/she is going on vacation</a:t>
            </a:r>
            <a:endParaRPr lang="en-GB" sz="2800" dirty="0"/>
          </a:p>
        </p:txBody>
      </p:sp>
      <p:sp>
        <p:nvSpPr>
          <p:cNvPr id="60427" name="Rectangle 11"/>
          <p:cNvSpPr>
            <a:spLocks noChangeArrowheads="1"/>
          </p:cNvSpPr>
          <p:nvPr/>
        </p:nvSpPr>
        <p:spPr bwMode="auto">
          <a:xfrm>
            <a:off x="152400" y="5410200"/>
            <a:ext cx="8915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4000" dirty="0" smtClean="0">
                <a:solidFill>
                  <a:schemeClr val="tx2"/>
                </a:solidFill>
              </a:rPr>
              <a:t>And then he/she is doing research</a:t>
            </a:r>
            <a:endParaRPr lang="en-GB" sz="2400" dirty="0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0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 autoUpdateAnimBg="0"/>
      <p:bldP spid="60420" grpId="0" autoUpdateAnimBg="0"/>
      <p:bldP spid="60422" grpId="0" autoUpdateAnimBg="0"/>
      <p:bldP spid="60423" grpId="0" autoUpdateAnimBg="0"/>
      <p:bldP spid="60426" grpId="0" autoUpdateAnimBg="0"/>
      <p:bldP spid="60427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98A76A0-A15F-4795-A385-BC145A55958A}" type="slidenum">
              <a:rPr lang="en-US" smtClean="0"/>
              <a:pPr/>
              <a:t>9</a:t>
            </a:fld>
            <a:r>
              <a:rPr lang="en-US" smtClean="0"/>
              <a:t> /23</a:t>
            </a:r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 smtClean="0"/>
              <a:t>Research Groups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062938" cy="914400"/>
          </a:xfrm>
        </p:spPr>
        <p:txBody>
          <a:bodyPr/>
          <a:lstStyle/>
          <a:p>
            <a:pPr>
              <a:defRPr/>
            </a:pPr>
            <a:r>
              <a:rPr lang="en-GB" dirty="0" smtClean="0"/>
              <a:t>Institute subdivided in several research groups</a:t>
            </a:r>
          </a:p>
          <a:p>
            <a:pPr>
              <a:defRPr/>
            </a:pPr>
            <a:r>
              <a:rPr lang="en-GB" dirty="0" smtClean="0"/>
              <a:t>Joint research interests</a:t>
            </a:r>
          </a:p>
          <a:p>
            <a:pPr lvl="1">
              <a:defRPr/>
            </a:pPr>
            <a:r>
              <a:rPr lang="en-GB" dirty="0" smtClean="0"/>
              <a:t>ICGA: </a:t>
            </a:r>
            <a:r>
              <a:rPr lang="en-GB" dirty="0" err="1" smtClean="0"/>
              <a:t>rvr</a:t>
            </a:r>
            <a:r>
              <a:rPr lang="en-GB" dirty="0" smtClean="0"/>
              <a:t>, </a:t>
            </a:r>
            <a:r>
              <a:rPr lang="en-GB" dirty="0" err="1" smtClean="0"/>
              <a:t>vis</a:t>
            </a:r>
            <a:r>
              <a:rPr lang="en-GB" dirty="0" smtClean="0"/>
              <a:t>-group, ads</a:t>
            </a:r>
          </a:p>
          <a:p>
            <a:pPr>
              <a:defRPr/>
            </a:pPr>
            <a:r>
              <a:rPr lang="en-GB" dirty="0" smtClean="0"/>
              <a:t>Members of a research group</a:t>
            </a:r>
          </a:p>
          <a:p>
            <a:pPr lvl="1">
              <a:defRPr/>
            </a:pPr>
            <a:r>
              <a:rPr lang="en-GB" dirty="0" smtClean="0"/>
              <a:t>University teachers</a:t>
            </a:r>
          </a:p>
          <a:p>
            <a:pPr lvl="1">
              <a:defRPr/>
            </a:pPr>
            <a:r>
              <a:rPr lang="en-GB" dirty="0" smtClean="0"/>
              <a:t>Research associates, PhD students</a:t>
            </a:r>
          </a:p>
          <a:p>
            <a:pPr lvl="1">
              <a:defRPr/>
            </a:pPr>
            <a:r>
              <a:rPr lang="en-GB" dirty="0" smtClean="0"/>
              <a:t>Master students, interested students</a:t>
            </a:r>
          </a:p>
          <a:p>
            <a:pPr>
              <a:defRPr/>
            </a:pPr>
            <a:r>
              <a:rPr lang="en-GB" dirty="0" smtClean="0"/>
              <a:t>Carrying out research projects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CC99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B98AE7"/>
      </a:accent6>
      <a:hlink>
        <a:srgbClr val="6600CC"/>
      </a:hlink>
      <a:folHlink>
        <a:srgbClr val="6699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CC99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B98AE7"/>
        </a:accent6>
        <a:hlink>
          <a:srgbClr val="6600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ends">
  <a:themeElements>
    <a:clrScheme name="Blends 1">
      <a:dk1>
        <a:srgbClr val="000000"/>
      </a:dk1>
      <a:lt1>
        <a:srgbClr val="FFFFFF"/>
      </a:lt1>
      <a:dk2>
        <a:srgbClr val="FFFFFF"/>
      </a:dk2>
      <a:lt2>
        <a:srgbClr val="5F5F5F"/>
      </a:lt2>
      <a:accent1>
        <a:srgbClr val="2AA3D8"/>
      </a:accent1>
      <a:accent2>
        <a:srgbClr val="C32D9B"/>
      </a:accent2>
      <a:accent3>
        <a:srgbClr val="FFFFFF"/>
      </a:accent3>
      <a:accent4>
        <a:srgbClr val="000000"/>
      </a:accent4>
      <a:accent5>
        <a:srgbClr val="ACCEE9"/>
      </a:accent5>
      <a:accent6>
        <a:srgbClr val="B0288C"/>
      </a:accent6>
      <a:hlink>
        <a:srgbClr val="FF0000"/>
      </a:hlink>
      <a:folHlink>
        <a:srgbClr val="3333CC"/>
      </a:folHlink>
    </a:clrScheme>
    <a:fontScheme name="Ble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AT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ends 1">
        <a:dk1>
          <a:srgbClr val="000000"/>
        </a:dk1>
        <a:lt1>
          <a:srgbClr val="FFFFFF"/>
        </a:lt1>
        <a:dk2>
          <a:srgbClr val="FFFFFF"/>
        </a:dk2>
        <a:lt2>
          <a:srgbClr val="5F5F5F"/>
        </a:lt2>
        <a:accent1>
          <a:srgbClr val="2AA3D8"/>
        </a:accent1>
        <a:accent2>
          <a:srgbClr val="C32D9B"/>
        </a:accent2>
        <a:accent3>
          <a:srgbClr val="FFFFFF"/>
        </a:accent3>
        <a:accent4>
          <a:srgbClr val="000000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2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2AA3D8"/>
        </a:accent1>
        <a:accent2>
          <a:srgbClr val="C32D9B"/>
        </a:accent2>
        <a:accent3>
          <a:srgbClr val="AAAAAA"/>
        </a:accent3>
        <a:accent4>
          <a:srgbClr val="DADADA"/>
        </a:accent4>
        <a:accent5>
          <a:srgbClr val="ACCEE9"/>
        </a:accent5>
        <a:accent6>
          <a:srgbClr val="B0288C"/>
        </a:accent6>
        <a:hlink>
          <a:srgbClr val="FF0000"/>
        </a:hlink>
        <a:folHlink>
          <a:srgbClr val="3333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T77-Erlangen-November2005</Template>
  <TotalTime>0</TotalTime>
  <Words>773</Words>
  <Application>Microsoft Office PowerPoint</Application>
  <PresentationFormat>On-screen Show (4:3)</PresentationFormat>
  <Paragraphs>225</Paragraphs>
  <Slides>23</Slides>
  <Notes>23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Default Design</vt:lpstr>
      <vt:lpstr>1_Blends</vt:lpstr>
      <vt:lpstr>CorelDRAW</vt:lpstr>
      <vt:lpstr>How To Do Research</vt:lpstr>
      <vt:lpstr>What is Research?</vt:lpstr>
      <vt:lpstr>Gain of Knowledge</vt:lpstr>
      <vt:lpstr>Issues in Research (1)</vt:lpstr>
      <vt:lpstr>Issues in Research (2)</vt:lpstr>
      <vt:lpstr>Issues in Research (3)</vt:lpstr>
      <vt:lpstr>Where does Research happen?</vt:lpstr>
      <vt:lpstr>Research at Universities</vt:lpstr>
      <vt:lpstr>Research Groups</vt:lpstr>
      <vt:lpstr>Research Projects (1)</vt:lpstr>
      <vt:lpstr>Slide 11</vt:lpstr>
      <vt:lpstr>Research Projekt - Milestones</vt:lpstr>
      <vt:lpstr>Reserch Project - Example</vt:lpstr>
      <vt:lpstr>Research Results</vt:lpstr>
      <vt:lpstr>Research Groups (1)</vt:lpstr>
      <vt:lpstr>Research Groups (2)</vt:lpstr>
      <vt:lpstr>Publications - Conferences</vt:lpstr>
      <vt:lpstr>Publications - Journals</vt:lpstr>
      <vt:lpstr>Scientific Associations</vt:lpstr>
      <vt:lpstr>Journals on Academic Establishment</vt:lpstr>
      <vt:lpstr>Research Activities - Evaluation</vt:lpstr>
      <vt:lpstr>Research Funding</vt:lpstr>
      <vt:lpstr>Study and Research</vt:lpstr>
    </vt:vector>
  </TitlesOfParts>
  <Company>111111111111111111111111111111111111111111111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Kein Folientitel</dc:title>
  <dc:creator>Anton L. Fuhrmann</dc:creator>
  <cp:lastModifiedBy>ICGA</cp:lastModifiedBy>
  <cp:revision>245</cp:revision>
  <cp:lastPrinted>2001-11-27T11:36:21Z</cp:lastPrinted>
  <dcterms:created xsi:type="dcterms:W3CDTF">1997-10-14T10:18:04Z</dcterms:created>
  <dcterms:modified xsi:type="dcterms:W3CDTF">2011-02-14T15:13:35Z</dcterms:modified>
</cp:coreProperties>
</file>