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4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comments/comment4.xml" ContentType="application/vnd.openxmlformats-officedocument.presentationml.comments+xml"/>
  <Override PartName="/ppt/comments/comment11.xml" ContentType="application/vnd.openxmlformats-officedocument.presentationml.comments+xml"/>
  <Override PartName="/ppt/notesSlides/notesSlide4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Layouts/slideLayout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comments/comment9.xml" ContentType="application/vnd.openxmlformats-officedocument.presentationml.comments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Default Extension="emf" ContentType="image/x-emf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comments/comment16.xml" ContentType="application/vnd.openxmlformats-officedocument.presentationml.comments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comments/comment6.xml" ContentType="application/vnd.openxmlformats-officedocument.presentationml.comments+xml"/>
  <Override PartName="/ppt/notesSlides/notesSlide25.xml" ContentType="application/vnd.openxmlformats-officedocument.presentationml.notesSlide+xml"/>
  <Override PartName="/ppt/comments/comment13.xml" ContentType="application/vnd.openxmlformats-officedocument.presentationml.comments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comments/comment2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Default Extension="jpeg" ContentType="image/jpeg"/>
  <Override PartName="/ppt/comments/comment7.xml" ContentType="application/vnd.openxmlformats-officedocument.presentationml.comments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comments/comment14.xml" ContentType="application/vnd.openxmlformats-officedocument.presentationml.comments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omments/comment3.xml" ContentType="application/vnd.openxmlformats-officedocument.presentationml.comments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10.xml" ContentType="application/vnd.openxmlformats-officedocument.presentationml.comments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omments/comment8.xml" ContentType="application/vnd.openxmlformats-officedocument.presentationml.comments+xml"/>
  <Override PartName="/ppt/notesSlides/notesSlide45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notesSlides/notesSlide34.xml" ContentType="application/vnd.openxmlformats-officedocument.presentationml.notesSlide+xml"/>
  <Override PartName="/ppt/comments/comment15.xml" ContentType="application/vnd.openxmlformats-officedocument.presentationml.comment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comments/comment5.xml" ContentType="application/vnd.openxmlformats-officedocument.presentationml.comments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comments/comment12.xml" ContentType="application/vnd.openxmlformats-officedocument.presentationml.comments+xml"/>
  <Override PartName="/ppt/notesSlides/notesSlide42.xml" ContentType="application/vnd.openxmlformats-officedocument.presentationml.notesSlide+xml"/>
  <Default Extension="gif" ContentType="image/gif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74" r:id="rId3"/>
    <p:sldMasterId id="2147483689" r:id="rId4"/>
    <p:sldMasterId id="2147483704" r:id="rId5"/>
    <p:sldMasterId id="2147483717" r:id="rId6"/>
    <p:sldMasterId id="2147483734" r:id="rId7"/>
  </p:sldMasterIdLst>
  <p:notesMasterIdLst>
    <p:notesMasterId r:id="rId91"/>
  </p:notesMasterIdLst>
  <p:sldIdLst>
    <p:sldId id="256" r:id="rId8"/>
    <p:sldId id="544" r:id="rId9"/>
    <p:sldId id="548" r:id="rId10"/>
    <p:sldId id="258" r:id="rId11"/>
    <p:sldId id="390" r:id="rId12"/>
    <p:sldId id="549" r:id="rId13"/>
    <p:sldId id="391" r:id="rId14"/>
    <p:sldId id="393" r:id="rId15"/>
    <p:sldId id="394" r:id="rId16"/>
    <p:sldId id="408" r:id="rId17"/>
    <p:sldId id="398" r:id="rId18"/>
    <p:sldId id="407" r:id="rId19"/>
    <p:sldId id="399" r:id="rId20"/>
    <p:sldId id="550" r:id="rId21"/>
    <p:sldId id="400" r:id="rId22"/>
    <p:sldId id="257" r:id="rId23"/>
    <p:sldId id="387" r:id="rId24"/>
    <p:sldId id="395" r:id="rId25"/>
    <p:sldId id="396" r:id="rId26"/>
    <p:sldId id="531" r:id="rId27"/>
    <p:sldId id="397" r:id="rId28"/>
    <p:sldId id="463" r:id="rId29"/>
    <p:sldId id="513" r:id="rId30"/>
    <p:sldId id="466" r:id="rId31"/>
    <p:sldId id="327" r:id="rId32"/>
    <p:sldId id="328" r:id="rId33"/>
    <p:sldId id="324" r:id="rId34"/>
    <p:sldId id="516" r:id="rId35"/>
    <p:sldId id="519" r:id="rId36"/>
    <p:sldId id="320" r:id="rId37"/>
    <p:sldId id="318" r:id="rId38"/>
    <p:sldId id="322" r:id="rId39"/>
    <p:sldId id="325" r:id="rId40"/>
    <p:sldId id="333" r:id="rId41"/>
    <p:sldId id="340" r:id="rId42"/>
    <p:sldId id="520" r:id="rId43"/>
    <p:sldId id="521" r:id="rId44"/>
    <p:sldId id="359" r:id="rId45"/>
    <p:sldId id="368" r:id="rId46"/>
    <p:sldId id="369" r:id="rId47"/>
    <p:sldId id="373" r:id="rId48"/>
    <p:sldId id="532" r:id="rId49"/>
    <p:sldId id="264" r:id="rId50"/>
    <p:sldId id="283" r:id="rId51"/>
    <p:sldId id="286" r:id="rId52"/>
    <p:sldId id="419" r:id="rId53"/>
    <p:sldId id="288" r:id="rId54"/>
    <p:sldId id="411" r:id="rId55"/>
    <p:sldId id="289" r:id="rId56"/>
    <p:sldId id="525" r:id="rId57"/>
    <p:sldId id="293" r:id="rId58"/>
    <p:sldId id="294" r:id="rId59"/>
    <p:sldId id="296" r:id="rId60"/>
    <p:sldId id="297" r:id="rId61"/>
    <p:sldId id="440" r:id="rId62"/>
    <p:sldId id="299" r:id="rId63"/>
    <p:sldId id="543" r:id="rId64"/>
    <p:sldId id="300" r:id="rId65"/>
    <p:sldId id="417" r:id="rId66"/>
    <p:sldId id="547" r:id="rId67"/>
    <p:sldId id="533" r:id="rId68"/>
    <p:sldId id="265" r:id="rId69"/>
    <p:sldId id="518" r:id="rId70"/>
    <p:sldId id="268" r:id="rId71"/>
    <p:sldId id="512" r:id="rId72"/>
    <p:sldId id="410" r:id="rId73"/>
    <p:sldId id="269" r:id="rId74"/>
    <p:sldId id="266" r:id="rId75"/>
    <p:sldId id="272" r:id="rId76"/>
    <p:sldId id="273" r:id="rId77"/>
    <p:sldId id="274" r:id="rId78"/>
    <p:sldId id="275" r:id="rId79"/>
    <p:sldId id="537" r:id="rId80"/>
    <p:sldId id="279" r:id="rId81"/>
    <p:sldId id="280" r:id="rId82"/>
    <p:sldId id="542" r:id="rId83"/>
    <p:sldId id="540" r:id="rId84"/>
    <p:sldId id="539" r:id="rId85"/>
    <p:sldId id="261" r:id="rId86"/>
    <p:sldId id="491" r:id="rId87"/>
    <p:sldId id="536" r:id="rId88"/>
    <p:sldId id="535" r:id="rId89"/>
    <p:sldId id="263" r:id="rId90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1pPr>
    <a:lvl2pPr marL="4572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2pPr>
    <a:lvl3pPr marL="9144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3pPr>
    <a:lvl4pPr marL="1371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4pPr>
    <a:lvl5pPr marL="18288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tt" initials="m" lastIdx="19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C20EB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8" autoAdjust="0"/>
    <p:restoredTop sz="98283" autoAdjust="0"/>
  </p:normalViewPr>
  <p:slideViewPr>
    <p:cSldViewPr>
      <p:cViewPr>
        <p:scale>
          <a:sx n="100" d="100"/>
          <a:sy n="100" d="100"/>
        </p:scale>
        <p:origin x="-1998" y="-102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slide" Target="slides/slide69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87" Type="http://schemas.openxmlformats.org/officeDocument/2006/relationships/slide" Target="slides/slide80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90" Type="http://schemas.openxmlformats.org/officeDocument/2006/relationships/slide" Target="slides/slide83.xml"/><Relationship Id="rId95" Type="http://schemas.openxmlformats.org/officeDocument/2006/relationships/theme" Target="theme/theme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0-04-26T17:39:06.032" idx="190">
    <p:pos x="5016" y="828"/>
    <p:text>show interactive video here</p:tex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7-05-13T20:22:35.500" idx="152">
    <p:pos x="10" y="10"/>
    <p:text>too much text: merge
figure: show visible / invsible queries</p:tex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7-05-13T20:22:35.500" idx="5">
    <p:pos x="10" y="10"/>
    <p:text>too much text: merge
figure: show visible / invsible queries</p:tex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7-05-13T20:22:35.500" idx="142">
    <p:pos x="10" y="10"/>
    <p:text>too much text: merge
figure: show visible / invsible queries</p:text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7-05-13T22:32:33.765" idx="6">
    <p:pos x="3409" y="601"/>
    <p:text>show image of engine block</p:text>
  </p:cm>
</p:cmLst>
</file>

<file path=ppt/comments/comment1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8-03-30T15:54:57.921" idx="7">
    <p:pos x="10" y="10"/>
    <p:text>update picture</p:text>
  </p:cm>
</p:cmLst>
</file>

<file path=ppt/comments/comment1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8-03-06T12:29:40.250" idx="148">
    <p:pos x="10" y="10"/>
    <p:text>show teaser: state change reduction or just graph!
only show vfc, chc and chc ++</p:text>
  </p:cm>
</p:cmLst>
</file>

<file path=ppt/comments/comment1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8-03-06T12:29:40.250" idx="191">
    <p:pos x="10" y="10"/>
    <p:text>show teaser: state change reduction or just graph!
only show vfc, chc and chc ++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0-04-26T17:39:06.032" idx="192">
    <p:pos x="5016" y="828"/>
    <p:text>show interactive video here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6-06-20T19:38:01.234" idx="137">
    <p:pos x="3262" y="724"/>
    <p:text>teaser with town, 3d figure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6-06-20T19:38:01.234" idx="141">
    <p:pos x="3262" y="724"/>
    <p:text>teaser with town, 3d figure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6-06-20T19:38:01.234" idx="166">
    <p:pos x="3262" y="724"/>
    <p:text>teaser with town, 3d figure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6-06-20T17:19:47.140" idx="94">
    <p:pos x="4354" y="3549"/>
    <p:text>more explanation</p:tex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6-06-20T17:19:47.140" idx="92">
    <p:pos x="4354" y="3549"/>
    <p:text>more explanation</p:tex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7-04-21T23:08:38.375" idx="130">
    <p:pos x="10" y="10"/>
    <p:text>use image here (sweep?)</p:tex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8-03-06T12:29:40.250" idx="1">
    <p:pos x="10" y="10"/>
    <p:text>show teaser: state change reduction or just graph!
only show vfc, chc and chc ++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endParaRPr lang="de-A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endParaRPr lang="de-AT"/>
          </a:p>
        </p:txBody>
      </p:sp>
      <p:sp>
        <p:nvSpPr>
          <p:cNvPr id="3077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8825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8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smtClean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endParaRPr lang="de-AT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fld id="{BEB05405-CC46-4BB8-8214-1381EF102326}" type="slidenum">
              <a:rPr lang="de-AT"/>
              <a:pPr/>
              <a:t>‹#›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3AE22CB-0F8F-45D1-90E3-131ECB8AA89F}" type="slidenum">
              <a:rPr lang="de-AT"/>
              <a:pPr/>
              <a:t>1</a:t>
            </a:fld>
            <a:endParaRPr lang="de-AT"/>
          </a:p>
        </p:txBody>
      </p:sp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102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0A344F-198E-412D-A79A-1E0274DC7569}" type="slidenum">
              <a:rPr lang="de-AT"/>
              <a:pPr/>
              <a:t>10</a:t>
            </a:fld>
            <a:endParaRPr lang="de-AT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9EC6A8-61A2-4C5C-8308-B27E721CB096}" type="slidenum">
              <a:rPr lang="de-AT">
                <a:solidFill>
                  <a:prstClr val="black"/>
                </a:solidFill>
              </a:rPr>
              <a:pPr/>
              <a:t>11</a:t>
            </a:fld>
            <a:endParaRPr lang="de-AT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9EC6A8-61A2-4C5C-8308-B27E721CB096}" type="slidenum">
              <a:rPr lang="de-AT">
                <a:solidFill>
                  <a:prstClr val="black"/>
                </a:solidFill>
              </a:rPr>
              <a:pPr/>
              <a:t>12</a:t>
            </a:fld>
            <a:endParaRPr lang="de-AT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71BC882-F62E-4FAA-A6D4-A93DCBFA8BBE}" type="slidenum">
              <a:rPr lang="de-AT"/>
              <a:pPr/>
              <a:t>16</a:t>
            </a:fld>
            <a:endParaRPr lang="de-AT"/>
          </a:p>
        </p:txBody>
      </p:sp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112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71BC882-F62E-4FAA-A6D4-A93DCBFA8BBE}" type="slidenum">
              <a:rPr lang="de-AT"/>
              <a:pPr/>
              <a:t>17</a:t>
            </a:fld>
            <a:endParaRPr lang="de-AT"/>
          </a:p>
        </p:txBody>
      </p:sp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112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0A344F-198E-412D-A79A-1E0274DC7569}" type="slidenum">
              <a:rPr lang="de-AT"/>
              <a:pPr/>
              <a:t>18</a:t>
            </a:fld>
            <a:endParaRPr lang="de-AT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0A344F-198E-412D-A79A-1E0274DC7569}" type="slidenum">
              <a:rPr lang="de-AT"/>
              <a:pPr/>
              <a:t>19</a:t>
            </a:fld>
            <a:endParaRPr lang="de-AT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0A344F-198E-412D-A79A-1E0274DC7569}" type="slidenum">
              <a:rPr lang="de-AT"/>
              <a:pPr/>
              <a:t>20</a:t>
            </a:fld>
            <a:endParaRPr lang="de-AT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3AE22CB-0F8F-45D1-90E3-131ECB8AA89F}" type="slidenum">
              <a:rPr lang="de-AT">
                <a:solidFill>
                  <a:prstClr val="white"/>
                </a:solidFill>
              </a:rPr>
              <a:pPr/>
              <a:t>21</a:t>
            </a:fld>
            <a:endParaRPr lang="de-AT">
              <a:solidFill>
                <a:prstClr val="white"/>
              </a:solidFill>
            </a:endParaRPr>
          </a:p>
        </p:txBody>
      </p:sp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>
              <a:solidFill>
                <a:prstClr val="white"/>
              </a:solidFill>
            </a:endParaRPr>
          </a:p>
        </p:txBody>
      </p:sp>
      <p:sp>
        <p:nvSpPr>
          <p:cNvPr id="102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9EC6A8-61A2-4C5C-8308-B27E721CB096}" type="slidenum">
              <a:rPr lang="de-AT">
                <a:solidFill>
                  <a:prstClr val="black"/>
                </a:solidFill>
              </a:rPr>
              <a:pPr/>
              <a:t>22</a:t>
            </a:fld>
            <a:endParaRPr lang="de-AT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71BC882-F62E-4FAA-A6D4-A93DCBFA8BBE}" type="slidenum">
              <a:rPr lang="de-AT"/>
              <a:pPr/>
              <a:t>2</a:t>
            </a:fld>
            <a:endParaRPr lang="de-AT"/>
          </a:p>
        </p:txBody>
      </p:sp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112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0A344F-198E-412D-A79A-1E0274DC7569}" type="slidenum">
              <a:rPr lang="de-AT"/>
              <a:pPr/>
              <a:t>24</a:t>
            </a:fld>
            <a:endParaRPr lang="de-AT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7AF49B-425D-4956-B8CF-641677256DD4}" type="slidenum">
              <a:rPr lang="de-AT">
                <a:solidFill>
                  <a:prstClr val="black"/>
                </a:solidFill>
              </a:rPr>
              <a:pPr/>
              <a:t>25</a:t>
            </a:fld>
            <a:endParaRPr lang="de-AT">
              <a:solidFill>
                <a:prstClr val="black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21B9B2-3FD2-4DB9-83A7-86E34F053FCB}" type="slidenum">
              <a:rPr lang="de-AT">
                <a:solidFill>
                  <a:prstClr val="black"/>
                </a:solidFill>
              </a:rPr>
              <a:pPr/>
              <a:t>26</a:t>
            </a:fld>
            <a:endParaRPr lang="de-AT">
              <a:solidFill>
                <a:prstClr val="black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83138D-0C26-4B1D-93FD-580684AFF712}" type="slidenum">
              <a:rPr lang="de-AT">
                <a:solidFill>
                  <a:prstClr val="black"/>
                </a:solidFill>
              </a:rPr>
              <a:pPr/>
              <a:t>27</a:t>
            </a:fld>
            <a:endParaRPr lang="de-AT">
              <a:solidFill>
                <a:prstClr val="black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3AE22CB-0F8F-45D1-90E3-131ECB8AA89F}" type="slidenum">
              <a:rPr lang="de-AT">
                <a:solidFill>
                  <a:prstClr val="white"/>
                </a:solidFill>
              </a:rPr>
              <a:pPr/>
              <a:t>29</a:t>
            </a:fld>
            <a:endParaRPr lang="de-AT">
              <a:solidFill>
                <a:prstClr val="white"/>
              </a:solidFill>
            </a:endParaRPr>
          </a:p>
        </p:txBody>
      </p:sp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>
              <a:solidFill>
                <a:prstClr val="white"/>
              </a:solidFill>
            </a:endParaRPr>
          </a:p>
        </p:txBody>
      </p:sp>
      <p:sp>
        <p:nvSpPr>
          <p:cNvPr id="102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B811A7-920D-4F65-9A72-A83BD3559511}" type="slidenum">
              <a:rPr lang="de-AT">
                <a:solidFill>
                  <a:prstClr val="black"/>
                </a:solidFill>
              </a:rPr>
              <a:pPr/>
              <a:t>30</a:t>
            </a:fld>
            <a:endParaRPr lang="de-AT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929A5C-6815-4121-A9C9-B40572DD770E}" type="slidenum">
              <a:rPr lang="de-AT">
                <a:solidFill>
                  <a:prstClr val="black"/>
                </a:solidFill>
              </a:rPr>
              <a:pPr/>
              <a:t>31</a:t>
            </a:fld>
            <a:endParaRPr lang="de-AT">
              <a:solidFill>
                <a:prstClr val="black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20B47A-267D-45FF-B1B5-5451681C750C}" type="slidenum">
              <a:rPr lang="de-AT">
                <a:solidFill>
                  <a:prstClr val="black"/>
                </a:solidFill>
              </a:rPr>
              <a:pPr/>
              <a:t>32</a:t>
            </a:fld>
            <a:endParaRPr lang="de-AT">
              <a:solidFill>
                <a:prstClr val="black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EE3B85-BED3-43E9-A060-6AD386C1CB39}" type="slidenum">
              <a:rPr lang="de-AT">
                <a:solidFill>
                  <a:prstClr val="black"/>
                </a:solidFill>
              </a:rPr>
              <a:pPr/>
              <a:t>33</a:t>
            </a:fld>
            <a:endParaRPr lang="de-AT">
              <a:solidFill>
                <a:prstClr val="black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9D844D-BAC5-4EFD-8100-18C8B56F9386}" type="slidenum">
              <a:rPr lang="de-AT">
                <a:solidFill>
                  <a:prstClr val="black"/>
                </a:solidFill>
              </a:rPr>
              <a:pPr/>
              <a:t>35</a:t>
            </a:fld>
            <a:endParaRPr lang="de-AT">
              <a:solidFill>
                <a:prstClr val="black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71BC882-F62E-4FAA-A6D4-A93DCBFA8BBE}" type="slidenum">
              <a:rPr lang="de-AT"/>
              <a:pPr/>
              <a:t>3</a:t>
            </a:fld>
            <a:endParaRPr lang="de-AT"/>
          </a:p>
        </p:txBody>
      </p:sp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112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3AE22CB-0F8F-45D1-90E3-131ECB8AA89F}" type="slidenum">
              <a:rPr lang="de-AT">
                <a:solidFill>
                  <a:prstClr val="white"/>
                </a:solidFill>
              </a:rPr>
              <a:pPr/>
              <a:t>37</a:t>
            </a:fld>
            <a:endParaRPr lang="de-AT">
              <a:solidFill>
                <a:prstClr val="white"/>
              </a:solidFill>
            </a:endParaRPr>
          </a:p>
        </p:txBody>
      </p:sp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>
              <a:solidFill>
                <a:prstClr val="white"/>
              </a:solidFill>
            </a:endParaRPr>
          </a:p>
        </p:txBody>
      </p:sp>
      <p:sp>
        <p:nvSpPr>
          <p:cNvPr id="102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0A344F-198E-412D-A79A-1E0274DC7569}" type="slidenum">
              <a:rPr lang="de-AT"/>
              <a:pPr/>
              <a:t>42</a:t>
            </a:fld>
            <a:endParaRPr lang="de-AT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3AE22CB-0F8F-45D1-90E3-131ECB8AA89F}" type="slidenum">
              <a:rPr lang="de-AT"/>
              <a:pPr/>
              <a:t>43</a:t>
            </a:fld>
            <a:endParaRPr lang="de-AT"/>
          </a:p>
        </p:txBody>
      </p:sp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102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AT" smtClean="0"/>
              <a:t>Chc++ several times better than previous work,  always better than vfc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CFEB12-CD64-49A9-87CF-03C2CD35A13D}" type="slidenum">
              <a:rPr lang="de-AT" smtClean="0"/>
              <a:pPr/>
              <a:t>44</a:t>
            </a:fld>
            <a:endParaRPr lang="de-AT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AT" smtClean="0"/>
              <a:t>Always use term „near optimal algorithm“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1F03C4-9C87-4980-A3BF-32DFB8F88A46}" type="slidenum">
              <a:rPr lang="de-AT" smtClean="0"/>
              <a:pPr/>
              <a:t>46</a:t>
            </a:fld>
            <a:endParaRPr lang="de-AT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AT" smtClean="0"/>
              <a:t>Note that state changes are costly</a:t>
            </a:r>
          </a:p>
          <a:p>
            <a:r>
              <a:rPr lang="de-AT" smtClean="0"/>
              <a:t>Vfc problem prevents wide spread use</a:t>
            </a: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629718-8B2F-4D12-890E-A2D6F448404E}" type="slidenum">
              <a:rPr lang="de-AT" smtClean="0"/>
              <a:pPr/>
              <a:t>49</a:t>
            </a:fld>
            <a:endParaRPr lang="de-AT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AT" smtClean="0"/>
              <a:t>Go through once, then click</a:t>
            </a:r>
          </a:p>
          <a:p>
            <a:r>
              <a:rPr lang="de-AT" smtClean="0"/>
              <a:t>Multiqueries: reduce queries for previously invisible nodes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E68D6E-E4C7-4BFB-9C0C-776054D9FE9D}" type="slidenum">
              <a:rPr lang="de-AT" smtClean="0"/>
              <a:pPr/>
              <a:t>50</a:t>
            </a:fld>
            <a:endParaRPr lang="de-AT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AT" smtClean="0"/>
              <a:t>Depth write on / off quite costly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C6FC99-C731-44ED-BE66-2058284E8A06}" type="slidenum">
              <a:rPr lang="de-AT" smtClean="0"/>
              <a:pPr/>
              <a:t>51</a:t>
            </a:fld>
            <a:endParaRPr lang="de-AT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AT" smtClean="0"/>
              <a:t>Reduce number of state changes by 1/n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FC5EF0-B955-453C-BD77-52451E1BF6BC}" type="slidenum">
              <a:rPr lang="de-AT" smtClean="0"/>
              <a:pPr/>
              <a:t>52</a:t>
            </a:fld>
            <a:endParaRPr lang="de-AT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AT" smtClean="0"/>
              <a:t>Sorted by probability to stay invisible</a:t>
            </a: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9D7462-4048-40B1-B454-832725C79E32}" type="slidenum">
              <a:rPr lang="de-AT" smtClean="0"/>
              <a:pPr/>
              <a:t>56</a:t>
            </a:fld>
            <a:endParaRPr lang="de-A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0A344F-198E-412D-A79A-1E0274DC7569}" type="slidenum">
              <a:rPr lang="de-AT"/>
              <a:pPr/>
              <a:t>4</a:t>
            </a:fld>
            <a:endParaRPr lang="de-AT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AT" smtClean="0"/>
              <a:t>Show movie in continous loop</a:t>
            </a:r>
          </a:p>
        </p:txBody>
      </p:sp>
      <p:sp>
        <p:nvSpPr>
          <p:cNvPr id="5222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C0BF75-9856-497E-9141-8989853A61AE}" type="slidenum">
              <a:rPr lang="de-AT" smtClean="0"/>
              <a:pPr/>
              <a:t>57</a:t>
            </a:fld>
            <a:endParaRPr lang="de-AT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AT" smtClean="0"/>
              <a:t>New: i-queue and v-queue</a:t>
            </a: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1C528E-E0BA-4955-B36B-18D57FE698F4}" type="slidenum">
              <a:rPr lang="de-AT" smtClean="0"/>
              <a:pPr/>
              <a:t>58</a:t>
            </a:fld>
            <a:endParaRPr lang="de-AT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0A344F-198E-412D-A79A-1E0274DC7569}" type="slidenum">
              <a:rPr lang="de-AT"/>
              <a:pPr/>
              <a:t>61</a:t>
            </a:fld>
            <a:endParaRPr lang="de-AT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3AE22CB-0F8F-45D1-90E3-131ECB8AA89F}" type="slidenum">
              <a:rPr lang="de-AT"/>
              <a:pPr/>
              <a:t>62</a:t>
            </a:fld>
            <a:endParaRPr lang="de-AT"/>
          </a:p>
        </p:txBody>
      </p:sp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102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F68A9A7-6721-4BB5-866E-314C1B0FEAFE}" type="slidenum">
              <a:rPr lang="de-AT"/>
              <a:pPr/>
              <a:t>63</a:t>
            </a:fld>
            <a:endParaRPr lang="de-AT"/>
          </a:p>
        </p:txBody>
      </p:sp>
      <p:sp>
        <p:nvSpPr>
          <p:cNvPr id="133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3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A1FD58-DC3F-4482-8A0E-65A040FECE5A}" type="slidenum">
              <a:rPr lang="de-AT"/>
              <a:pPr/>
              <a:t>79</a:t>
            </a:fld>
            <a:endParaRPr lang="de-AT"/>
          </a:p>
        </p:txBody>
      </p:sp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1536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A1FD58-DC3F-4482-8A0E-65A040FECE5A}" type="slidenum">
              <a:rPr lang="de-AT"/>
              <a:pPr/>
              <a:t>80</a:t>
            </a:fld>
            <a:endParaRPr lang="de-AT"/>
          </a:p>
        </p:txBody>
      </p:sp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1536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A1FD58-DC3F-4482-8A0E-65A040FECE5A}" type="slidenum">
              <a:rPr lang="de-AT"/>
              <a:pPr/>
              <a:t>81</a:t>
            </a:fld>
            <a:endParaRPr lang="de-AT"/>
          </a:p>
        </p:txBody>
      </p:sp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1536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A1FD58-DC3F-4482-8A0E-65A040FECE5A}" type="slidenum">
              <a:rPr lang="de-AT"/>
              <a:pPr/>
              <a:t>82</a:t>
            </a:fld>
            <a:endParaRPr lang="de-AT"/>
          </a:p>
        </p:txBody>
      </p:sp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1536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A1FD58-DC3F-4482-8A0E-65A040FECE5A}" type="slidenum">
              <a:rPr lang="de-AT"/>
              <a:pPr/>
              <a:t>83</a:t>
            </a:fld>
            <a:endParaRPr lang="de-AT"/>
          </a:p>
        </p:txBody>
      </p:sp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1536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0A344F-198E-412D-A79A-1E0274DC7569}" type="slidenum">
              <a:rPr lang="de-AT"/>
              <a:pPr/>
              <a:t>5</a:t>
            </a:fld>
            <a:endParaRPr lang="de-AT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0A344F-198E-412D-A79A-1E0274DC7569}" type="slidenum">
              <a:rPr lang="de-AT"/>
              <a:pPr/>
              <a:t>6</a:t>
            </a:fld>
            <a:endParaRPr lang="de-AT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71BC882-F62E-4FAA-A6D4-A93DCBFA8BBE}" type="slidenum">
              <a:rPr lang="de-AT"/>
              <a:pPr/>
              <a:t>7</a:t>
            </a:fld>
            <a:endParaRPr lang="de-AT"/>
          </a:p>
        </p:txBody>
      </p:sp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112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0A344F-198E-412D-A79A-1E0274DC7569}" type="slidenum">
              <a:rPr lang="de-AT"/>
              <a:pPr/>
              <a:t>8</a:t>
            </a:fld>
            <a:endParaRPr lang="de-AT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0A344F-198E-412D-A79A-1E0274DC7569}" type="slidenum">
              <a:rPr lang="de-AT"/>
              <a:pPr/>
              <a:t>9</a:t>
            </a:fld>
            <a:endParaRPr lang="de-AT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Oliver Mattausch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BBC8DD6-B25C-4DF9-BE12-FFADA47B915B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Oliver Mattausch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9A8C195-07D7-4FEC-945C-86DCB8C2B9BC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7675" y="-112713"/>
            <a:ext cx="2225675" cy="6491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9063" y="-112713"/>
            <a:ext cx="6526212" cy="6491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Oliver Mattausch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1A82B87-13D6-4E8E-AA4C-484DB6E50CB8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4450"/>
            <a:ext cx="7761287" cy="757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9063" y="908050"/>
            <a:ext cx="4376737" cy="5473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8050"/>
            <a:ext cx="4378325" cy="5473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Oliver Mattausch</a:t>
            </a: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E0BB9-EEC9-4048-9130-101C6A9BD40F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A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72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7012" cy="472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Oliver Mattausch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90BEBA0-F0D4-4150-8EE3-F33D29931A5E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115888"/>
            <a:ext cx="2125662" cy="6216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388" y="115888"/>
            <a:ext cx="6226175" cy="6216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8421687" cy="27336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693150" y="6327775"/>
            <a:ext cx="361950" cy="406400"/>
            <a:chOff x="5494" y="4030"/>
            <a:chExt cx="179" cy="201"/>
          </a:xfrm>
        </p:grpSpPr>
        <p:sp>
          <p:nvSpPr>
            <p:cNvPr id="5" name="Freeform 3"/>
            <p:cNvSpPr>
              <a:spLocks/>
            </p:cNvSpPr>
            <p:nvPr userDrawn="1"/>
          </p:nvSpPr>
          <p:spPr bwMode="auto">
            <a:xfrm>
              <a:off x="5494" y="4030"/>
              <a:ext cx="160" cy="201"/>
            </a:xfrm>
            <a:custGeom>
              <a:avLst/>
              <a:gdLst/>
              <a:ahLst/>
              <a:cxnLst>
                <a:cxn ang="0">
                  <a:pos x="116" y="318"/>
                </a:cxn>
                <a:cxn ang="0">
                  <a:pos x="108" y="299"/>
                </a:cxn>
                <a:cxn ang="0">
                  <a:pos x="93" y="298"/>
                </a:cxn>
                <a:cxn ang="0">
                  <a:pos x="83" y="309"/>
                </a:cxn>
                <a:cxn ang="0">
                  <a:pos x="66" y="306"/>
                </a:cxn>
                <a:cxn ang="0">
                  <a:pos x="69" y="282"/>
                </a:cxn>
                <a:cxn ang="0">
                  <a:pos x="51" y="276"/>
                </a:cxn>
                <a:cxn ang="0">
                  <a:pos x="19" y="294"/>
                </a:cxn>
                <a:cxn ang="0">
                  <a:pos x="2" y="287"/>
                </a:cxn>
                <a:cxn ang="0">
                  <a:pos x="5" y="271"/>
                </a:cxn>
                <a:cxn ang="0">
                  <a:pos x="36" y="256"/>
                </a:cxn>
                <a:cxn ang="0">
                  <a:pos x="42" y="234"/>
                </a:cxn>
                <a:cxn ang="0">
                  <a:pos x="31" y="219"/>
                </a:cxn>
                <a:cxn ang="0">
                  <a:pos x="7" y="208"/>
                </a:cxn>
                <a:cxn ang="0">
                  <a:pos x="14" y="193"/>
                </a:cxn>
                <a:cxn ang="0">
                  <a:pos x="39" y="187"/>
                </a:cxn>
                <a:cxn ang="0">
                  <a:pos x="49" y="168"/>
                </a:cxn>
                <a:cxn ang="0">
                  <a:pos x="47" y="145"/>
                </a:cxn>
                <a:cxn ang="0">
                  <a:pos x="63" y="136"/>
                </a:cxn>
                <a:cxn ang="0">
                  <a:pos x="83" y="124"/>
                </a:cxn>
                <a:cxn ang="0">
                  <a:pos x="73" y="104"/>
                </a:cxn>
                <a:cxn ang="0">
                  <a:pos x="76" y="86"/>
                </a:cxn>
                <a:cxn ang="0">
                  <a:pos x="93" y="89"/>
                </a:cxn>
                <a:cxn ang="0">
                  <a:pos x="118" y="99"/>
                </a:cxn>
                <a:cxn ang="0">
                  <a:pos x="131" y="82"/>
                </a:cxn>
                <a:cxn ang="0">
                  <a:pos x="126" y="47"/>
                </a:cxn>
                <a:cxn ang="0">
                  <a:pos x="120" y="19"/>
                </a:cxn>
                <a:cxn ang="0">
                  <a:pos x="126" y="3"/>
                </a:cxn>
                <a:cxn ang="0">
                  <a:pos x="147" y="2"/>
                </a:cxn>
                <a:cxn ang="0">
                  <a:pos x="158" y="19"/>
                </a:cxn>
                <a:cxn ang="0">
                  <a:pos x="150" y="51"/>
                </a:cxn>
                <a:cxn ang="0">
                  <a:pos x="145" y="94"/>
                </a:cxn>
                <a:cxn ang="0">
                  <a:pos x="155" y="109"/>
                </a:cxn>
                <a:cxn ang="0">
                  <a:pos x="182" y="111"/>
                </a:cxn>
                <a:cxn ang="0">
                  <a:pos x="189" y="99"/>
                </a:cxn>
                <a:cxn ang="0">
                  <a:pos x="205" y="66"/>
                </a:cxn>
                <a:cxn ang="0">
                  <a:pos x="221" y="66"/>
                </a:cxn>
                <a:cxn ang="0">
                  <a:pos x="221" y="86"/>
                </a:cxn>
                <a:cxn ang="0">
                  <a:pos x="199" y="119"/>
                </a:cxn>
                <a:cxn ang="0">
                  <a:pos x="205" y="136"/>
                </a:cxn>
                <a:cxn ang="0">
                  <a:pos x="224" y="136"/>
                </a:cxn>
                <a:cxn ang="0">
                  <a:pos x="242" y="123"/>
                </a:cxn>
                <a:cxn ang="0">
                  <a:pos x="252" y="131"/>
                </a:cxn>
                <a:cxn ang="0">
                  <a:pos x="251" y="145"/>
                </a:cxn>
                <a:cxn ang="0">
                  <a:pos x="231" y="165"/>
                </a:cxn>
                <a:cxn ang="0">
                  <a:pos x="232" y="224"/>
                </a:cxn>
                <a:cxn ang="0">
                  <a:pos x="246" y="240"/>
                </a:cxn>
                <a:cxn ang="0">
                  <a:pos x="247" y="259"/>
                </a:cxn>
                <a:cxn ang="0">
                  <a:pos x="232" y="262"/>
                </a:cxn>
                <a:cxn ang="0">
                  <a:pos x="222" y="276"/>
                </a:cxn>
                <a:cxn ang="0">
                  <a:pos x="231" y="298"/>
                </a:cxn>
                <a:cxn ang="0">
                  <a:pos x="217" y="303"/>
                </a:cxn>
                <a:cxn ang="0">
                  <a:pos x="199" y="284"/>
                </a:cxn>
                <a:cxn ang="0">
                  <a:pos x="182" y="291"/>
                </a:cxn>
                <a:cxn ang="0">
                  <a:pos x="170" y="306"/>
                </a:cxn>
                <a:cxn ang="0">
                  <a:pos x="143" y="308"/>
                </a:cxn>
                <a:cxn ang="0">
                  <a:pos x="128" y="318"/>
                </a:cxn>
              </a:cxnLst>
              <a:rect l="0" t="0" r="r" b="b"/>
              <a:pathLst>
                <a:path w="254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  <a:lnTo>
                    <a:pt x="155" y="109"/>
                  </a:lnTo>
                  <a:lnTo>
                    <a:pt x="158" y="109"/>
                  </a:lnTo>
                  <a:lnTo>
                    <a:pt x="165" y="113"/>
                  </a:lnTo>
                  <a:lnTo>
                    <a:pt x="172" y="113"/>
                  </a:lnTo>
                  <a:lnTo>
                    <a:pt x="175" y="113"/>
                  </a:lnTo>
                  <a:lnTo>
                    <a:pt x="180" y="111"/>
                  </a:lnTo>
                  <a:lnTo>
                    <a:pt x="182" y="111"/>
                  </a:lnTo>
                  <a:lnTo>
                    <a:pt x="184" y="109"/>
                  </a:lnTo>
                  <a:lnTo>
                    <a:pt x="184" y="109"/>
                  </a:lnTo>
                  <a:lnTo>
                    <a:pt x="187" y="108"/>
                  </a:lnTo>
                  <a:lnTo>
                    <a:pt x="187" y="104"/>
                  </a:lnTo>
                  <a:lnTo>
                    <a:pt x="189" y="103"/>
                  </a:lnTo>
                  <a:lnTo>
                    <a:pt x="189" y="99"/>
                  </a:lnTo>
                  <a:lnTo>
                    <a:pt x="190" y="89"/>
                  </a:lnTo>
                  <a:lnTo>
                    <a:pt x="195" y="79"/>
                  </a:lnTo>
                  <a:lnTo>
                    <a:pt x="199" y="74"/>
                  </a:lnTo>
                  <a:lnTo>
                    <a:pt x="200" y="71"/>
                  </a:lnTo>
                  <a:lnTo>
                    <a:pt x="204" y="67"/>
                  </a:lnTo>
                  <a:lnTo>
                    <a:pt x="205" y="66"/>
                  </a:lnTo>
                  <a:lnTo>
                    <a:pt x="207" y="64"/>
                  </a:lnTo>
                  <a:lnTo>
                    <a:pt x="212" y="62"/>
                  </a:lnTo>
                  <a:lnTo>
                    <a:pt x="215" y="62"/>
                  </a:lnTo>
                  <a:lnTo>
                    <a:pt x="217" y="62"/>
                  </a:lnTo>
                  <a:lnTo>
                    <a:pt x="219" y="64"/>
                  </a:lnTo>
                  <a:lnTo>
                    <a:pt x="221" y="66"/>
                  </a:lnTo>
                  <a:lnTo>
                    <a:pt x="222" y="67"/>
                  </a:lnTo>
                  <a:lnTo>
                    <a:pt x="224" y="71"/>
                  </a:lnTo>
                  <a:lnTo>
                    <a:pt x="224" y="76"/>
                  </a:lnTo>
                  <a:lnTo>
                    <a:pt x="224" y="81"/>
                  </a:lnTo>
                  <a:lnTo>
                    <a:pt x="222" y="82"/>
                  </a:lnTo>
                  <a:lnTo>
                    <a:pt x="221" y="86"/>
                  </a:lnTo>
                  <a:lnTo>
                    <a:pt x="219" y="94"/>
                  </a:lnTo>
                  <a:lnTo>
                    <a:pt x="212" y="101"/>
                  </a:lnTo>
                  <a:lnTo>
                    <a:pt x="204" y="108"/>
                  </a:lnTo>
                  <a:lnTo>
                    <a:pt x="202" y="109"/>
                  </a:lnTo>
                  <a:lnTo>
                    <a:pt x="202" y="113"/>
                  </a:lnTo>
                  <a:lnTo>
                    <a:pt x="199" y="119"/>
                  </a:lnTo>
                  <a:lnTo>
                    <a:pt x="199" y="124"/>
                  </a:lnTo>
                  <a:lnTo>
                    <a:pt x="199" y="128"/>
                  </a:lnTo>
                  <a:lnTo>
                    <a:pt x="200" y="131"/>
                  </a:lnTo>
                  <a:lnTo>
                    <a:pt x="202" y="133"/>
                  </a:lnTo>
                  <a:lnTo>
                    <a:pt x="204" y="135"/>
                  </a:lnTo>
                  <a:lnTo>
                    <a:pt x="205" y="136"/>
                  </a:lnTo>
                  <a:lnTo>
                    <a:pt x="210" y="140"/>
                  </a:lnTo>
                  <a:lnTo>
                    <a:pt x="212" y="140"/>
                  </a:lnTo>
                  <a:lnTo>
                    <a:pt x="215" y="141"/>
                  </a:lnTo>
                  <a:lnTo>
                    <a:pt x="219" y="140"/>
                  </a:lnTo>
                  <a:lnTo>
                    <a:pt x="221" y="140"/>
                  </a:lnTo>
                  <a:lnTo>
                    <a:pt x="224" y="136"/>
                  </a:lnTo>
                  <a:lnTo>
                    <a:pt x="227" y="131"/>
                  </a:lnTo>
                  <a:lnTo>
                    <a:pt x="231" y="130"/>
                  </a:lnTo>
                  <a:lnTo>
                    <a:pt x="232" y="128"/>
                  </a:lnTo>
                  <a:lnTo>
                    <a:pt x="236" y="124"/>
                  </a:lnTo>
                  <a:lnTo>
                    <a:pt x="239" y="124"/>
                  </a:lnTo>
                  <a:lnTo>
                    <a:pt x="242" y="123"/>
                  </a:lnTo>
                  <a:lnTo>
                    <a:pt x="244" y="123"/>
                  </a:lnTo>
                  <a:lnTo>
                    <a:pt x="247" y="124"/>
                  </a:lnTo>
                  <a:lnTo>
                    <a:pt x="247" y="124"/>
                  </a:lnTo>
                  <a:lnTo>
                    <a:pt x="249" y="124"/>
                  </a:lnTo>
                  <a:lnTo>
                    <a:pt x="251" y="128"/>
                  </a:lnTo>
                  <a:lnTo>
                    <a:pt x="252" y="131"/>
                  </a:lnTo>
                  <a:lnTo>
                    <a:pt x="254" y="133"/>
                  </a:lnTo>
                  <a:lnTo>
                    <a:pt x="254" y="136"/>
                  </a:lnTo>
                  <a:lnTo>
                    <a:pt x="254" y="138"/>
                  </a:lnTo>
                  <a:lnTo>
                    <a:pt x="254" y="140"/>
                  </a:lnTo>
                  <a:lnTo>
                    <a:pt x="252" y="143"/>
                  </a:lnTo>
                  <a:lnTo>
                    <a:pt x="251" y="145"/>
                  </a:lnTo>
                  <a:lnTo>
                    <a:pt x="247" y="148"/>
                  </a:lnTo>
                  <a:lnTo>
                    <a:pt x="242" y="153"/>
                  </a:lnTo>
                  <a:lnTo>
                    <a:pt x="239" y="156"/>
                  </a:lnTo>
                  <a:lnTo>
                    <a:pt x="234" y="160"/>
                  </a:lnTo>
                  <a:lnTo>
                    <a:pt x="231" y="163"/>
                  </a:lnTo>
                  <a:lnTo>
                    <a:pt x="231" y="165"/>
                  </a:lnTo>
                  <a:lnTo>
                    <a:pt x="229" y="166"/>
                  </a:lnTo>
                  <a:lnTo>
                    <a:pt x="229" y="175"/>
                  </a:lnTo>
                  <a:lnTo>
                    <a:pt x="227" y="187"/>
                  </a:lnTo>
                  <a:lnTo>
                    <a:pt x="229" y="200"/>
                  </a:lnTo>
                  <a:lnTo>
                    <a:pt x="231" y="212"/>
                  </a:lnTo>
                  <a:lnTo>
                    <a:pt x="232" y="224"/>
                  </a:lnTo>
                  <a:lnTo>
                    <a:pt x="232" y="229"/>
                  </a:lnTo>
                  <a:lnTo>
                    <a:pt x="236" y="232"/>
                  </a:lnTo>
                  <a:lnTo>
                    <a:pt x="237" y="235"/>
                  </a:lnTo>
                  <a:lnTo>
                    <a:pt x="239" y="237"/>
                  </a:lnTo>
                  <a:lnTo>
                    <a:pt x="242" y="239"/>
                  </a:lnTo>
                  <a:lnTo>
                    <a:pt x="246" y="240"/>
                  </a:lnTo>
                  <a:lnTo>
                    <a:pt x="247" y="244"/>
                  </a:lnTo>
                  <a:lnTo>
                    <a:pt x="249" y="247"/>
                  </a:lnTo>
                  <a:lnTo>
                    <a:pt x="249" y="249"/>
                  </a:lnTo>
                  <a:lnTo>
                    <a:pt x="249" y="252"/>
                  </a:lnTo>
                  <a:lnTo>
                    <a:pt x="249" y="256"/>
                  </a:lnTo>
                  <a:lnTo>
                    <a:pt x="247" y="259"/>
                  </a:lnTo>
                  <a:lnTo>
                    <a:pt x="244" y="261"/>
                  </a:lnTo>
                  <a:lnTo>
                    <a:pt x="244" y="262"/>
                  </a:lnTo>
                  <a:lnTo>
                    <a:pt x="241" y="262"/>
                  </a:lnTo>
                  <a:lnTo>
                    <a:pt x="239" y="264"/>
                  </a:lnTo>
                  <a:lnTo>
                    <a:pt x="236" y="262"/>
                  </a:lnTo>
                  <a:lnTo>
                    <a:pt x="232" y="262"/>
                  </a:lnTo>
                  <a:lnTo>
                    <a:pt x="231" y="262"/>
                  </a:lnTo>
                  <a:lnTo>
                    <a:pt x="227" y="264"/>
                  </a:lnTo>
                  <a:lnTo>
                    <a:pt x="224" y="267"/>
                  </a:lnTo>
                  <a:lnTo>
                    <a:pt x="222" y="271"/>
                  </a:lnTo>
                  <a:lnTo>
                    <a:pt x="221" y="272"/>
                  </a:lnTo>
                  <a:lnTo>
                    <a:pt x="222" y="276"/>
                  </a:lnTo>
                  <a:lnTo>
                    <a:pt x="224" y="281"/>
                  </a:lnTo>
                  <a:lnTo>
                    <a:pt x="227" y="286"/>
                  </a:lnTo>
                  <a:lnTo>
                    <a:pt x="231" y="289"/>
                  </a:lnTo>
                  <a:lnTo>
                    <a:pt x="232" y="293"/>
                  </a:lnTo>
                  <a:lnTo>
                    <a:pt x="232" y="298"/>
                  </a:lnTo>
                  <a:lnTo>
                    <a:pt x="231" y="298"/>
                  </a:lnTo>
                  <a:lnTo>
                    <a:pt x="231" y="299"/>
                  </a:lnTo>
                  <a:lnTo>
                    <a:pt x="227" y="303"/>
                  </a:lnTo>
                  <a:lnTo>
                    <a:pt x="224" y="303"/>
                  </a:lnTo>
                  <a:lnTo>
                    <a:pt x="222" y="304"/>
                  </a:lnTo>
                  <a:lnTo>
                    <a:pt x="219" y="303"/>
                  </a:lnTo>
                  <a:lnTo>
                    <a:pt x="217" y="303"/>
                  </a:lnTo>
                  <a:lnTo>
                    <a:pt x="215" y="299"/>
                  </a:lnTo>
                  <a:lnTo>
                    <a:pt x="210" y="294"/>
                  </a:lnTo>
                  <a:lnTo>
                    <a:pt x="205" y="289"/>
                  </a:lnTo>
                  <a:lnTo>
                    <a:pt x="204" y="287"/>
                  </a:lnTo>
                  <a:lnTo>
                    <a:pt x="200" y="286"/>
                  </a:lnTo>
                  <a:lnTo>
                    <a:pt x="199" y="284"/>
                  </a:lnTo>
                  <a:lnTo>
                    <a:pt x="195" y="284"/>
                  </a:lnTo>
                  <a:lnTo>
                    <a:pt x="192" y="284"/>
                  </a:lnTo>
                  <a:lnTo>
                    <a:pt x="187" y="286"/>
                  </a:lnTo>
                  <a:lnTo>
                    <a:pt x="185" y="286"/>
                  </a:lnTo>
                  <a:lnTo>
                    <a:pt x="184" y="287"/>
                  </a:lnTo>
                  <a:lnTo>
                    <a:pt x="182" y="291"/>
                  </a:lnTo>
                  <a:lnTo>
                    <a:pt x="178" y="294"/>
                  </a:lnTo>
                  <a:lnTo>
                    <a:pt x="178" y="298"/>
                  </a:lnTo>
                  <a:lnTo>
                    <a:pt x="175" y="301"/>
                  </a:lnTo>
                  <a:lnTo>
                    <a:pt x="173" y="303"/>
                  </a:lnTo>
                  <a:lnTo>
                    <a:pt x="172" y="304"/>
                  </a:lnTo>
                  <a:lnTo>
                    <a:pt x="170" y="306"/>
                  </a:lnTo>
                  <a:lnTo>
                    <a:pt x="163" y="306"/>
                  </a:lnTo>
                  <a:lnTo>
                    <a:pt x="158" y="304"/>
                  </a:lnTo>
                  <a:lnTo>
                    <a:pt x="153" y="304"/>
                  </a:lnTo>
                  <a:lnTo>
                    <a:pt x="150" y="306"/>
                  </a:lnTo>
                  <a:lnTo>
                    <a:pt x="147" y="306"/>
                  </a:lnTo>
                  <a:lnTo>
                    <a:pt x="143" y="308"/>
                  </a:lnTo>
                  <a:lnTo>
                    <a:pt x="142" y="311"/>
                  </a:lnTo>
                  <a:lnTo>
                    <a:pt x="138" y="313"/>
                  </a:lnTo>
                  <a:lnTo>
                    <a:pt x="136" y="316"/>
                  </a:lnTo>
                  <a:lnTo>
                    <a:pt x="133" y="318"/>
                  </a:lnTo>
                  <a:lnTo>
                    <a:pt x="131" y="318"/>
                  </a:lnTo>
                  <a:lnTo>
                    <a:pt x="128" y="318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" name="Freeform 4"/>
            <p:cNvSpPr>
              <a:spLocks/>
            </p:cNvSpPr>
            <p:nvPr userDrawn="1"/>
          </p:nvSpPr>
          <p:spPr bwMode="auto">
            <a:xfrm>
              <a:off x="5494" y="4030"/>
              <a:ext cx="100" cy="201"/>
            </a:xfrm>
            <a:custGeom>
              <a:avLst/>
              <a:gdLst/>
              <a:ahLst/>
              <a:cxnLst>
                <a:cxn ang="0">
                  <a:pos x="120" y="319"/>
                </a:cxn>
                <a:cxn ang="0">
                  <a:pos x="113" y="311"/>
                </a:cxn>
                <a:cxn ang="0">
                  <a:pos x="108" y="299"/>
                </a:cxn>
                <a:cxn ang="0">
                  <a:pos x="96" y="298"/>
                </a:cxn>
                <a:cxn ang="0">
                  <a:pos x="89" y="301"/>
                </a:cxn>
                <a:cxn ang="0">
                  <a:pos x="83" y="309"/>
                </a:cxn>
                <a:cxn ang="0">
                  <a:pos x="71" y="309"/>
                </a:cxn>
                <a:cxn ang="0">
                  <a:pos x="64" y="301"/>
                </a:cxn>
                <a:cxn ang="0">
                  <a:pos x="69" y="282"/>
                </a:cxn>
                <a:cxn ang="0">
                  <a:pos x="61" y="276"/>
                </a:cxn>
                <a:cxn ang="0">
                  <a:pos x="42" y="279"/>
                </a:cxn>
                <a:cxn ang="0">
                  <a:pos x="19" y="294"/>
                </a:cxn>
                <a:cxn ang="0">
                  <a:pos x="5" y="293"/>
                </a:cxn>
                <a:cxn ang="0">
                  <a:pos x="0" y="282"/>
                </a:cxn>
                <a:cxn ang="0">
                  <a:pos x="5" y="271"/>
                </a:cxn>
                <a:cxn ang="0">
                  <a:pos x="31" y="259"/>
                </a:cxn>
                <a:cxn ang="0">
                  <a:pos x="39" y="249"/>
                </a:cxn>
                <a:cxn ang="0">
                  <a:pos x="42" y="234"/>
                </a:cxn>
                <a:cxn ang="0">
                  <a:pos x="36" y="222"/>
                </a:cxn>
                <a:cxn ang="0">
                  <a:pos x="17" y="215"/>
                </a:cxn>
                <a:cxn ang="0">
                  <a:pos x="7" y="208"/>
                </a:cxn>
                <a:cxn ang="0">
                  <a:pos x="9" y="195"/>
                </a:cxn>
                <a:cxn ang="0">
                  <a:pos x="22" y="193"/>
                </a:cxn>
                <a:cxn ang="0">
                  <a:pos x="39" y="187"/>
                </a:cxn>
                <a:cxn ang="0">
                  <a:pos x="49" y="172"/>
                </a:cxn>
                <a:cxn ang="0">
                  <a:pos x="44" y="156"/>
                </a:cxn>
                <a:cxn ang="0">
                  <a:pos x="47" y="145"/>
                </a:cxn>
                <a:cxn ang="0">
                  <a:pos x="56" y="136"/>
                </a:cxn>
                <a:cxn ang="0">
                  <a:pos x="71" y="136"/>
                </a:cxn>
                <a:cxn ang="0">
                  <a:pos x="83" y="124"/>
                </a:cxn>
                <a:cxn ang="0">
                  <a:pos x="81" y="114"/>
                </a:cxn>
                <a:cxn ang="0">
                  <a:pos x="71" y="98"/>
                </a:cxn>
                <a:cxn ang="0">
                  <a:pos x="76" y="86"/>
                </a:cxn>
                <a:cxn ang="0">
                  <a:pos x="88" y="86"/>
                </a:cxn>
                <a:cxn ang="0">
                  <a:pos x="105" y="98"/>
                </a:cxn>
                <a:cxn ang="0">
                  <a:pos x="118" y="99"/>
                </a:cxn>
                <a:cxn ang="0">
                  <a:pos x="130" y="91"/>
                </a:cxn>
                <a:cxn ang="0">
                  <a:pos x="133" y="72"/>
                </a:cxn>
                <a:cxn ang="0">
                  <a:pos x="126" y="47"/>
                </a:cxn>
                <a:cxn ang="0">
                  <a:pos x="120" y="27"/>
                </a:cxn>
                <a:cxn ang="0">
                  <a:pos x="121" y="14"/>
                </a:cxn>
                <a:cxn ang="0">
                  <a:pos x="126" y="3"/>
                </a:cxn>
                <a:cxn ang="0">
                  <a:pos x="142" y="0"/>
                </a:cxn>
                <a:cxn ang="0">
                  <a:pos x="153" y="5"/>
                </a:cxn>
                <a:cxn ang="0">
                  <a:pos x="158" y="19"/>
                </a:cxn>
                <a:cxn ang="0">
                  <a:pos x="155" y="39"/>
                </a:cxn>
                <a:cxn ang="0">
                  <a:pos x="147" y="59"/>
                </a:cxn>
                <a:cxn ang="0">
                  <a:pos x="145" y="94"/>
                </a:cxn>
                <a:cxn ang="0">
                  <a:pos x="150" y="106"/>
                </a:cxn>
              </a:cxnLst>
              <a:rect l="0" t="0" r="r" b="b"/>
              <a:pathLst>
                <a:path w="158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auto">
            <a:xfrm>
              <a:off x="5575" y="4069"/>
              <a:ext cx="79" cy="162"/>
            </a:xfrm>
            <a:custGeom>
              <a:avLst/>
              <a:gdLst/>
              <a:ahLst/>
              <a:cxnLst>
                <a:cxn ang="0">
                  <a:pos x="30" y="47"/>
                </a:cxn>
                <a:cxn ang="0">
                  <a:pos x="47" y="51"/>
                </a:cxn>
                <a:cxn ang="0">
                  <a:pos x="56" y="47"/>
                </a:cxn>
                <a:cxn ang="0">
                  <a:pos x="59" y="42"/>
                </a:cxn>
                <a:cxn ang="0">
                  <a:pos x="62" y="27"/>
                </a:cxn>
                <a:cxn ang="0">
                  <a:pos x="72" y="9"/>
                </a:cxn>
                <a:cxn ang="0">
                  <a:pos x="79" y="2"/>
                </a:cxn>
                <a:cxn ang="0">
                  <a:pos x="89" y="0"/>
                </a:cxn>
                <a:cxn ang="0">
                  <a:pos x="94" y="5"/>
                </a:cxn>
                <a:cxn ang="0">
                  <a:pos x="96" y="19"/>
                </a:cxn>
                <a:cxn ang="0">
                  <a:pos x="91" y="32"/>
                </a:cxn>
                <a:cxn ang="0">
                  <a:pos x="74" y="47"/>
                </a:cxn>
                <a:cxn ang="0">
                  <a:pos x="71" y="62"/>
                </a:cxn>
                <a:cxn ang="0">
                  <a:pos x="74" y="71"/>
                </a:cxn>
                <a:cxn ang="0">
                  <a:pos x="82" y="78"/>
                </a:cxn>
                <a:cxn ang="0">
                  <a:pos x="91" y="78"/>
                </a:cxn>
                <a:cxn ang="0">
                  <a:pos x="99" y="69"/>
                </a:cxn>
                <a:cxn ang="0">
                  <a:pos x="108" y="62"/>
                </a:cxn>
                <a:cxn ang="0">
                  <a:pos x="116" y="61"/>
                </a:cxn>
                <a:cxn ang="0">
                  <a:pos x="121" y="62"/>
                </a:cxn>
                <a:cxn ang="0">
                  <a:pos x="126" y="71"/>
                </a:cxn>
                <a:cxn ang="0">
                  <a:pos x="126" y="78"/>
                </a:cxn>
                <a:cxn ang="0">
                  <a:pos x="119" y="86"/>
                </a:cxn>
                <a:cxn ang="0">
                  <a:pos x="106" y="98"/>
                </a:cxn>
                <a:cxn ang="0">
                  <a:pos x="101" y="104"/>
                </a:cxn>
                <a:cxn ang="0">
                  <a:pos x="101" y="138"/>
                </a:cxn>
                <a:cxn ang="0">
                  <a:pos x="104" y="167"/>
                </a:cxn>
                <a:cxn ang="0">
                  <a:pos x="111" y="175"/>
                </a:cxn>
                <a:cxn ang="0">
                  <a:pos x="119" y="182"/>
                </a:cxn>
                <a:cxn ang="0">
                  <a:pos x="121" y="190"/>
                </a:cxn>
                <a:cxn ang="0">
                  <a:pos x="116" y="199"/>
                </a:cxn>
                <a:cxn ang="0">
                  <a:pos x="111" y="202"/>
                </a:cxn>
                <a:cxn ang="0">
                  <a:pos x="103" y="200"/>
                </a:cxn>
                <a:cxn ang="0">
                  <a:pos x="94" y="209"/>
                </a:cxn>
                <a:cxn ang="0">
                  <a:pos x="96" y="219"/>
                </a:cxn>
                <a:cxn ang="0">
                  <a:pos x="104" y="231"/>
                </a:cxn>
                <a:cxn ang="0">
                  <a:pos x="103" y="237"/>
                </a:cxn>
                <a:cxn ang="0">
                  <a:pos x="94" y="242"/>
                </a:cxn>
                <a:cxn ang="0">
                  <a:pos x="87" y="237"/>
                </a:cxn>
                <a:cxn ang="0">
                  <a:pos x="76" y="225"/>
                </a:cxn>
                <a:cxn ang="0">
                  <a:pos x="67" y="222"/>
                </a:cxn>
                <a:cxn ang="0">
                  <a:pos x="57" y="224"/>
                </a:cxn>
                <a:cxn ang="0">
                  <a:pos x="50" y="232"/>
                </a:cxn>
                <a:cxn ang="0">
                  <a:pos x="45" y="241"/>
                </a:cxn>
                <a:cxn ang="0">
                  <a:pos x="35" y="244"/>
                </a:cxn>
                <a:cxn ang="0">
                  <a:pos x="22" y="244"/>
                </a:cxn>
                <a:cxn ang="0">
                  <a:pos x="14" y="249"/>
                </a:cxn>
                <a:cxn ang="0">
                  <a:pos x="5" y="256"/>
                </a:cxn>
              </a:cxnLst>
              <a:rect l="0" t="0" r="r" b="b"/>
              <a:pathLst>
                <a:path w="126" h="256">
                  <a:moveTo>
                    <a:pt x="25" y="46"/>
                  </a:moveTo>
                  <a:lnTo>
                    <a:pt x="27" y="47"/>
                  </a:lnTo>
                  <a:lnTo>
                    <a:pt x="30" y="47"/>
                  </a:lnTo>
                  <a:lnTo>
                    <a:pt x="37" y="51"/>
                  </a:lnTo>
                  <a:lnTo>
                    <a:pt x="44" y="51"/>
                  </a:lnTo>
                  <a:lnTo>
                    <a:pt x="47" y="51"/>
                  </a:lnTo>
                  <a:lnTo>
                    <a:pt x="52" y="49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9" y="46"/>
                  </a:lnTo>
                  <a:lnTo>
                    <a:pt x="59" y="42"/>
                  </a:lnTo>
                  <a:lnTo>
                    <a:pt x="61" y="41"/>
                  </a:lnTo>
                  <a:lnTo>
                    <a:pt x="61" y="37"/>
                  </a:lnTo>
                  <a:lnTo>
                    <a:pt x="62" y="27"/>
                  </a:lnTo>
                  <a:lnTo>
                    <a:pt x="67" y="17"/>
                  </a:lnTo>
                  <a:lnTo>
                    <a:pt x="71" y="12"/>
                  </a:lnTo>
                  <a:lnTo>
                    <a:pt x="72" y="9"/>
                  </a:lnTo>
                  <a:lnTo>
                    <a:pt x="76" y="5"/>
                  </a:lnTo>
                  <a:lnTo>
                    <a:pt x="77" y="4"/>
                  </a:lnTo>
                  <a:lnTo>
                    <a:pt x="79" y="2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1" y="2"/>
                  </a:lnTo>
                  <a:lnTo>
                    <a:pt x="93" y="4"/>
                  </a:lnTo>
                  <a:lnTo>
                    <a:pt x="94" y="5"/>
                  </a:lnTo>
                  <a:lnTo>
                    <a:pt x="96" y="9"/>
                  </a:lnTo>
                  <a:lnTo>
                    <a:pt x="96" y="14"/>
                  </a:lnTo>
                  <a:lnTo>
                    <a:pt x="96" y="19"/>
                  </a:lnTo>
                  <a:lnTo>
                    <a:pt x="94" y="20"/>
                  </a:lnTo>
                  <a:lnTo>
                    <a:pt x="93" y="24"/>
                  </a:lnTo>
                  <a:lnTo>
                    <a:pt x="91" y="32"/>
                  </a:lnTo>
                  <a:lnTo>
                    <a:pt x="84" y="39"/>
                  </a:lnTo>
                  <a:lnTo>
                    <a:pt x="76" y="46"/>
                  </a:lnTo>
                  <a:lnTo>
                    <a:pt x="74" y="47"/>
                  </a:lnTo>
                  <a:lnTo>
                    <a:pt x="74" y="51"/>
                  </a:lnTo>
                  <a:lnTo>
                    <a:pt x="71" y="57"/>
                  </a:lnTo>
                  <a:lnTo>
                    <a:pt x="71" y="62"/>
                  </a:lnTo>
                  <a:lnTo>
                    <a:pt x="71" y="66"/>
                  </a:lnTo>
                  <a:lnTo>
                    <a:pt x="72" y="69"/>
                  </a:lnTo>
                  <a:lnTo>
                    <a:pt x="74" y="71"/>
                  </a:lnTo>
                  <a:lnTo>
                    <a:pt x="76" y="73"/>
                  </a:lnTo>
                  <a:lnTo>
                    <a:pt x="77" y="74"/>
                  </a:lnTo>
                  <a:lnTo>
                    <a:pt x="82" y="78"/>
                  </a:lnTo>
                  <a:lnTo>
                    <a:pt x="84" y="78"/>
                  </a:lnTo>
                  <a:lnTo>
                    <a:pt x="87" y="79"/>
                  </a:lnTo>
                  <a:lnTo>
                    <a:pt x="91" y="78"/>
                  </a:lnTo>
                  <a:lnTo>
                    <a:pt x="93" y="78"/>
                  </a:lnTo>
                  <a:lnTo>
                    <a:pt x="96" y="74"/>
                  </a:lnTo>
                  <a:lnTo>
                    <a:pt x="99" y="69"/>
                  </a:lnTo>
                  <a:lnTo>
                    <a:pt x="103" y="68"/>
                  </a:lnTo>
                  <a:lnTo>
                    <a:pt x="104" y="66"/>
                  </a:lnTo>
                  <a:lnTo>
                    <a:pt x="108" y="62"/>
                  </a:lnTo>
                  <a:lnTo>
                    <a:pt x="111" y="62"/>
                  </a:lnTo>
                  <a:lnTo>
                    <a:pt x="114" y="61"/>
                  </a:lnTo>
                  <a:lnTo>
                    <a:pt x="116" y="61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21" y="62"/>
                  </a:lnTo>
                  <a:lnTo>
                    <a:pt x="123" y="66"/>
                  </a:lnTo>
                  <a:lnTo>
                    <a:pt x="124" y="69"/>
                  </a:lnTo>
                  <a:lnTo>
                    <a:pt x="126" y="71"/>
                  </a:lnTo>
                  <a:lnTo>
                    <a:pt x="126" y="74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3" y="83"/>
                  </a:lnTo>
                  <a:lnTo>
                    <a:pt x="119" y="86"/>
                  </a:lnTo>
                  <a:lnTo>
                    <a:pt x="114" y="91"/>
                  </a:lnTo>
                  <a:lnTo>
                    <a:pt x="111" y="94"/>
                  </a:lnTo>
                  <a:lnTo>
                    <a:pt x="106" y="98"/>
                  </a:lnTo>
                  <a:lnTo>
                    <a:pt x="103" y="101"/>
                  </a:lnTo>
                  <a:lnTo>
                    <a:pt x="103" y="103"/>
                  </a:lnTo>
                  <a:lnTo>
                    <a:pt x="101" y="104"/>
                  </a:lnTo>
                  <a:lnTo>
                    <a:pt x="101" y="113"/>
                  </a:lnTo>
                  <a:lnTo>
                    <a:pt x="99" y="125"/>
                  </a:lnTo>
                  <a:lnTo>
                    <a:pt x="101" y="138"/>
                  </a:lnTo>
                  <a:lnTo>
                    <a:pt x="103" y="150"/>
                  </a:lnTo>
                  <a:lnTo>
                    <a:pt x="104" y="162"/>
                  </a:lnTo>
                  <a:lnTo>
                    <a:pt x="104" y="167"/>
                  </a:lnTo>
                  <a:lnTo>
                    <a:pt x="108" y="170"/>
                  </a:lnTo>
                  <a:lnTo>
                    <a:pt x="109" y="173"/>
                  </a:lnTo>
                  <a:lnTo>
                    <a:pt x="111" y="175"/>
                  </a:lnTo>
                  <a:lnTo>
                    <a:pt x="114" y="177"/>
                  </a:lnTo>
                  <a:lnTo>
                    <a:pt x="118" y="178"/>
                  </a:lnTo>
                  <a:lnTo>
                    <a:pt x="119" y="182"/>
                  </a:lnTo>
                  <a:lnTo>
                    <a:pt x="121" y="185"/>
                  </a:lnTo>
                  <a:lnTo>
                    <a:pt x="121" y="187"/>
                  </a:lnTo>
                  <a:lnTo>
                    <a:pt x="121" y="190"/>
                  </a:lnTo>
                  <a:lnTo>
                    <a:pt x="121" y="194"/>
                  </a:lnTo>
                  <a:lnTo>
                    <a:pt x="119" y="197"/>
                  </a:lnTo>
                  <a:lnTo>
                    <a:pt x="116" y="199"/>
                  </a:lnTo>
                  <a:lnTo>
                    <a:pt x="116" y="200"/>
                  </a:lnTo>
                  <a:lnTo>
                    <a:pt x="113" y="200"/>
                  </a:lnTo>
                  <a:lnTo>
                    <a:pt x="111" y="202"/>
                  </a:lnTo>
                  <a:lnTo>
                    <a:pt x="108" y="200"/>
                  </a:lnTo>
                  <a:lnTo>
                    <a:pt x="104" y="200"/>
                  </a:lnTo>
                  <a:lnTo>
                    <a:pt x="103" y="200"/>
                  </a:lnTo>
                  <a:lnTo>
                    <a:pt x="99" y="202"/>
                  </a:lnTo>
                  <a:lnTo>
                    <a:pt x="96" y="205"/>
                  </a:lnTo>
                  <a:lnTo>
                    <a:pt x="94" y="209"/>
                  </a:lnTo>
                  <a:lnTo>
                    <a:pt x="93" y="210"/>
                  </a:lnTo>
                  <a:lnTo>
                    <a:pt x="94" y="214"/>
                  </a:lnTo>
                  <a:lnTo>
                    <a:pt x="96" y="219"/>
                  </a:lnTo>
                  <a:lnTo>
                    <a:pt x="99" y="224"/>
                  </a:lnTo>
                  <a:lnTo>
                    <a:pt x="103" y="227"/>
                  </a:lnTo>
                  <a:lnTo>
                    <a:pt x="104" y="231"/>
                  </a:lnTo>
                  <a:lnTo>
                    <a:pt x="104" y="236"/>
                  </a:lnTo>
                  <a:lnTo>
                    <a:pt x="103" y="236"/>
                  </a:lnTo>
                  <a:lnTo>
                    <a:pt x="103" y="237"/>
                  </a:lnTo>
                  <a:lnTo>
                    <a:pt x="99" y="241"/>
                  </a:lnTo>
                  <a:lnTo>
                    <a:pt x="96" y="241"/>
                  </a:lnTo>
                  <a:lnTo>
                    <a:pt x="94" y="242"/>
                  </a:lnTo>
                  <a:lnTo>
                    <a:pt x="91" y="241"/>
                  </a:lnTo>
                  <a:lnTo>
                    <a:pt x="89" y="241"/>
                  </a:lnTo>
                  <a:lnTo>
                    <a:pt x="87" y="237"/>
                  </a:lnTo>
                  <a:lnTo>
                    <a:pt x="82" y="232"/>
                  </a:lnTo>
                  <a:lnTo>
                    <a:pt x="77" y="227"/>
                  </a:lnTo>
                  <a:lnTo>
                    <a:pt x="76" y="225"/>
                  </a:lnTo>
                  <a:lnTo>
                    <a:pt x="72" y="224"/>
                  </a:lnTo>
                  <a:lnTo>
                    <a:pt x="71" y="222"/>
                  </a:lnTo>
                  <a:lnTo>
                    <a:pt x="67" y="222"/>
                  </a:lnTo>
                  <a:lnTo>
                    <a:pt x="64" y="222"/>
                  </a:lnTo>
                  <a:lnTo>
                    <a:pt x="59" y="224"/>
                  </a:lnTo>
                  <a:lnTo>
                    <a:pt x="57" y="224"/>
                  </a:lnTo>
                  <a:lnTo>
                    <a:pt x="56" y="225"/>
                  </a:lnTo>
                  <a:lnTo>
                    <a:pt x="54" y="229"/>
                  </a:lnTo>
                  <a:lnTo>
                    <a:pt x="50" y="232"/>
                  </a:lnTo>
                  <a:lnTo>
                    <a:pt x="50" y="236"/>
                  </a:lnTo>
                  <a:lnTo>
                    <a:pt x="47" y="239"/>
                  </a:lnTo>
                  <a:lnTo>
                    <a:pt x="45" y="241"/>
                  </a:lnTo>
                  <a:lnTo>
                    <a:pt x="44" y="242"/>
                  </a:lnTo>
                  <a:lnTo>
                    <a:pt x="42" y="244"/>
                  </a:lnTo>
                  <a:lnTo>
                    <a:pt x="35" y="244"/>
                  </a:lnTo>
                  <a:lnTo>
                    <a:pt x="30" y="242"/>
                  </a:lnTo>
                  <a:lnTo>
                    <a:pt x="25" y="242"/>
                  </a:lnTo>
                  <a:lnTo>
                    <a:pt x="22" y="244"/>
                  </a:lnTo>
                  <a:lnTo>
                    <a:pt x="19" y="244"/>
                  </a:lnTo>
                  <a:lnTo>
                    <a:pt x="15" y="246"/>
                  </a:lnTo>
                  <a:lnTo>
                    <a:pt x="14" y="249"/>
                  </a:lnTo>
                  <a:lnTo>
                    <a:pt x="10" y="251"/>
                  </a:lnTo>
                  <a:lnTo>
                    <a:pt x="8" y="254"/>
                  </a:lnTo>
                  <a:lnTo>
                    <a:pt x="5" y="256"/>
                  </a:lnTo>
                  <a:lnTo>
                    <a:pt x="3" y="256"/>
                  </a:lnTo>
                  <a:lnTo>
                    <a:pt x="0" y="256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5643" y="4044"/>
              <a:ext cx="7" cy="1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" y="17"/>
                </a:cxn>
                <a:cxn ang="0">
                  <a:pos x="5" y="17"/>
                </a:cxn>
                <a:cxn ang="0">
                  <a:pos x="5" y="15"/>
                </a:cxn>
                <a:cxn ang="0">
                  <a:pos x="8" y="12"/>
                </a:cxn>
                <a:cxn ang="0">
                  <a:pos x="8" y="10"/>
                </a:cxn>
                <a:cxn ang="0">
                  <a:pos x="6" y="7"/>
                </a:cxn>
                <a:cxn ang="0">
                  <a:pos x="5" y="5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6" y="2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0" y="7"/>
                </a:cxn>
                <a:cxn ang="0">
                  <a:pos x="11" y="10"/>
                </a:cxn>
                <a:cxn ang="0">
                  <a:pos x="11" y="12"/>
                </a:cxn>
                <a:cxn ang="0">
                  <a:pos x="8" y="15"/>
                </a:cxn>
                <a:cxn ang="0">
                  <a:pos x="6" y="17"/>
                </a:cxn>
                <a:cxn ang="0">
                  <a:pos x="3" y="18"/>
                </a:cxn>
                <a:cxn ang="0">
                  <a:pos x="0" y="18"/>
                </a:cxn>
              </a:cxnLst>
              <a:rect l="0" t="0" r="r" b="b"/>
              <a:pathLst>
                <a:path w="11" h="18">
                  <a:moveTo>
                    <a:pt x="0" y="18"/>
                  </a:moveTo>
                  <a:lnTo>
                    <a:pt x="3" y="17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7"/>
                  </a:lnTo>
                  <a:lnTo>
                    <a:pt x="5" y="5"/>
                  </a:lnTo>
                  <a:lnTo>
                    <a:pt x="3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3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550" y="4145"/>
              <a:ext cx="80" cy="68"/>
            </a:xfrm>
            <a:custGeom>
              <a:avLst/>
              <a:gdLst/>
              <a:ahLst/>
              <a:cxnLst>
                <a:cxn ang="0">
                  <a:pos x="29" y="99"/>
                </a:cxn>
                <a:cxn ang="0">
                  <a:pos x="34" y="104"/>
                </a:cxn>
                <a:cxn ang="0">
                  <a:pos x="41" y="106"/>
                </a:cxn>
                <a:cxn ang="0">
                  <a:pos x="49" y="104"/>
                </a:cxn>
                <a:cxn ang="0">
                  <a:pos x="56" y="99"/>
                </a:cxn>
                <a:cxn ang="0">
                  <a:pos x="58" y="99"/>
                </a:cxn>
                <a:cxn ang="0">
                  <a:pos x="64" y="101"/>
                </a:cxn>
                <a:cxn ang="0">
                  <a:pos x="69" y="99"/>
                </a:cxn>
                <a:cxn ang="0">
                  <a:pos x="81" y="93"/>
                </a:cxn>
                <a:cxn ang="0">
                  <a:pos x="88" y="84"/>
                </a:cxn>
                <a:cxn ang="0">
                  <a:pos x="95" y="81"/>
                </a:cxn>
                <a:cxn ang="0">
                  <a:pos x="101" y="83"/>
                </a:cxn>
                <a:cxn ang="0">
                  <a:pos x="110" y="83"/>
                </a:cxn>
                <a:cxn ang="0">
                  <a:pos x="115" y="79"/>
                </a:cxn>
                <a:cxn ang="0">
                  <a:pos x="115" y="76"/>
                </a:cxn>
                <a:cxn ang="0">
                  <a:pos x="115" y="73"/>
                </a:cxn>
                <a:cxn ang="0">
                  <a:pos x="118" y="69"/>
                </a:cxn>
                <a:cxn ang="0">
                  <a:pos x="123" y="64"/>
                </a:cxn>
                <a:cxn ang="0">
                  <a:pos x="125" y="61"/>
                </a:cxn>
                <a:cxn ang="0">
                  <a:pos x="126" y="54"/>
                </a:cxn>
                <a:cxn ang="0">
                  <a:pos x="121" y="41"/>
                </a:cxn>
                <a:cxn ang="0">
                  <a:pos x="120" y="34"/>
                </a:cxn>
                <a:cxn ang="0">
                  <a:pos x="120" y="14"/>
                </a:cxn>
                <a:cxn ang="0">
                  <a:pos x="118" y="5"/>
                </a:cxn>
                <a:cxn ang="0">
                  <a:pos x="115" y="22"/>
                </a:cxn>
                <a:cxn ang="0">
                  <a:pos x="113" y="39"/>
                </a:cxn>
                <a:cxn ang="0">
                  <a:pos x="113" y="52"/>
                </a:cxn>
                <a:cxn ang="0">
                  <a:pos x="111" y="57"/>
                </a:cxn>
                <a:cxn ang="0">
                  <a:pos x="106" y="64"/>
                </a:cxn>
                <a:cxn ang="0">
                  <a:pos x="101" y="69"/>
                </a:cxn>
                <a:cxn ang="0">
                  <a:pos x="98" y="71"/>
                </a:cxn>
                <a:cxn ang="0">
                  <a:pos x="95" y="69"/>
                </a:cxn>
                <a:cxn ang="0">
                  <a:pos x="88" y="69"/>
                </a:cxn>
                <a:cxn ang="0">
                  <a:pos x="81" y="79"/>
                </a:cxn>
                <a:cxn ang="0">
                  <a:pos x="73" y="84"/>
                </a:cxn>
                <a:cxn ang="0">
                  <a:pos x="69" y="84"/>
                </a:cxn>
                <a:cxn ang="0">
                  <a:pos x="58" y="84"/>
                </a:cxn>
                <a:cxn ang="0">
                  <a:pos x="53" y="86"/>
                </a:cxn>
                <a:cxn ang="0">
                  <a:pos x="46" y="91"/>
                </a:cxn>
                <a:cxn ang="0">
                  <a:pos x="41" y="93"/>
                </a:cxn>
                <a:cxn ang="0">
                  <a:pos x="32" y="93"/>
                </a:cxn>
                <a:cxn ang="0">
                  <a:pos x="27" y="91"/>
                </a:cxn>
                <a:cxn ang="0">
                  <a:pos x="17" y="89"/>
                </a:cxn>
                <a:cxn ang="0">
                  <a:pos x="7" y="91"/>
                </a:cxn>
                <a:cxn ang="0">
                  <a:pos x="11" y="93"/>
                </a:cxn>
                <a:cxn ang="0">
                  <a:pos x="26" y="98"/>
                </a:cxn>
              </a:cxnLst>
              <a:rect l="0" t="0" r="r" b="b"/>
              <a:pathLst>
                <a:path w="126" h="106">
                  <a:moveTo>
                    <a:pt x="26" y="98"/>
                  </a:moveTo>
                  <a:lnTo>
                    <a:pt x="29" y="99"/>
                  </a:lnTo>
                  <a:lnTo>
                    <a:pt x="29" y="101"/>
                  </a:lnTo>
                  <a:lnTo>
                    <a:pt x="34" y="104"/>
                  </a:lnTo>
                  <a:lnTo>
                    <a:pt x="37" y="104"/>
                  </a:lnTo>
                  <a:lnTo>
                    <a:pt x="41" y="106"/>
                  </a:lnTo>
                  <a:lnTo>
                    <a:pt x="46" y="104"/>
                  </a:lnTo>
                  <a:lnTo>
                    <a:pt x="49" y="104"/>
                  </a:lnTo>
                  <a:lnTo>
                    <a:pt x="53" y="103"/>
                  </a:lnTo>
                  <a:lnTo>
                    <a:pt x="56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6" y="101"/>
                  </a:lnTo>
                  <a:lnTo>
                    <a:pt x="69" y="99"/>
                  </a:lnTo>
                  <a:lnTo>
                    <a:pt x="74" y="98"/>
                  </a:lnTo>
                  <a:lnTo>
                    <a:pt x="81" y="93"/>
                  </a:lnTo>
                  <a:lnTo>
                    <a:pt x="86" y="89"/>
                  </a:lnTo>
                  <a:lnTo>
                    <a:pt x="88" y="84"/>
                  </a:lnTo>
                  <a:lnTo>
                    <a:pt x="93" y="81"/>
                  </a:lnTo>
                  <a:lnTo>
                    <a:pt x="95" y="81"/>
                  </a:lnTo>
                  <a:lnTo>
                    <a:pt x="96" y="81"/>
                  </a:lnTo>
                  <a:lnTo>
                    <a:pt x="101" y="83"/>
                  </a:lnTo>
                  <a:lnTo>
                    <a:pt x="106" y="84"/>
                  </a:lnTo>
                  <a:lnTo>
                    <a:pt x="110" y="83"/>
                  </a:lnTo>
                  <a:lnTo>
                    <a:pt x="111" y="81"/>
                  </a:lnTo>
                  <a:lnTo>
                    <a:pt x="115" y="79"/>
                  </a:lnTo>
                  <a:lnTo>
                    <a:pt x="115" y="78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3"/>
                  </a:lnTo>
                  <a:lnTo>
                    <a:pt x="116" y="71"/>
                  </a:lnTo>
                  <a:lnTo>
                    <a:pt x="118" y="69"/>
                  </a:lnTo>
                  <a:lnTo>
                    <a:pt x="121" y="66"/>
                  </a:lnTo>
                  <a:lnTo>
                    <a:pt x="123" y="64"/>
                  </a:lnTo>
                  <a:lnTo>
                    <a:pt x="125" y="62"/>
                  </a:lnTo>
                  <a:lnTo>
                    <a:pt x="125" y="61"/>
                  </a:lnTo>
                  <a:lnTo>
                    <a:pt x="126" y="57"/>
                  </a:lnTo>
                  <a:lnTo>
                    <a:pt x="126" y="54"/>
                  </a:lnTo>
                  <a:lnTo>
                    <a:pt x="125" y="49"/>
                  </a:lnTo>
                  <a:lnTo>
                    <a:pt x="121" y="41"/>
                  </a:lnTo>
                  <a:lnTo>
                    <a:pt x="121" y="37"/>
                  </a:lnTo>
                  <a:lnTo>
                    <a:pt x="120" y="34"/>
                  </a:lnTo>
                  <a:lnTo>
                    <a:pt x="120" y="24"/>
                  </a:lnTo>
                  <a:lnTo>
                    <a:pt x="120" y="14"/>
                  </a:lnTo>
                  <a:lnTo>
                    <a:pt x="120" y="0"/>
                  </a:lnTo>
                  <a:lnTo>
                    <a:pt x="118" y="5"/>
                  </a:lnTo>
                  <a:lnTo>
                    <a:pt x="115" y="15"/>
                  </a:lnTo>
                  <a:lnTo>
                    <a:pt x="115" y="22"/>
                  </a:lnTo>
                  <a:lnTo>
                    <a:pt x="113" y="31"/>
                  </a:lnTo>
                  <a:lnTo>
                    <a:pt x="113" y="39"/>
                  </a:lnTo>
                  <a:lnTo>
                    <a:pt x="113" y="49"/>
                  </a:lnTo>
                  <a:lnTo>
                    <a:pt x="113" y="52"/>
                  </a:lnTo>
                  <a:lnTo>
                    <a:pt x="113" y="56"/>
                  </a:lnTo>
                  <a:lnTo>
                    <a:pt x="111" y="57"/>
                  </a:lnTo>
                  <a:lnTo>
                    <a:pt x="110" y="61"/>
                  </a:lnTo>
                  <a:lnTo>
                    <a:pt x="106" y="64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98" y="71"/>
                  </a:lnTo>
                  <a:lnTo>
                    <a:pt x="96" y="69"/>
                  </a:lnTo>
                  <a:lnTo>
                    <a:pt x="95" y="69"/>
                  </a:lnTo>
                  <a:lnTo>
                    <a:pt x="89" y="69"/>
                  </a:lnTo>
                  <a:lnTo>
                    <a:pt x="88" y="69"/>
                  </a:lnTo>
                  <a:lnTo>
                    <a:pt x="86" y="71"/>
                  </a:lnTo>
                  <a:lnTo>
                    <a:pt x="81" y="79"/>
                  </a:lnTo>
                  <a:lnTo>
                    <a:pt x="76" y="83"/>
                  </a:lnTo>
                  <a:lnTo>
                    <a:pt x="73" y="84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58" y="84"/>
                  </a:lnTo>
                  <a:lnTo>
                    <a:pt x="54" y="86"/>
                  </a:lnTo>
                  <a:lnTo>
                    <a:pt x="53" y="86"/>
                  </a:lnTo>
                  <a:lnTo>
                    <a:pt x="49" y="88"/>
                  </a:lnTo>
                  <a:lnTo>
                    <a:pt x="46" y="91"/>
                  </a:lnTo>
                  <a:lnTo>
                    <a:pt x="42" y="93"/>
                  </a:lnTo>
                  <a:lnTo>
                    <a:pt x="41" y="93"/>
                  </a:lnTo>
                  <a:lnTo>
                    <a:pt x="37" y="93"/>
                  </a:lnTo>
                  <a:lnTo>
                    <a:pt x="32" y="93"/>
                  </a:lnTo>
                  <a:lnTo>
                    <a:pt x="31" y="93"/>
                  </a:lnTo>
                  <a:lnTo>
                    <a:pt x="27" y="91"/>
                  </a:lnTo>
                  <a:lnTo>
                    <a:pt x="21" y="91"/>
                  </a:lnTo>
                  <a:lnTo>
                    <a:pt x="17" y="89"/>
                  </a:lnTo>
                  <a:lnTo>
                    <a:pt x="12" y="91"/>
                  </a:lnTo>
                  <a:lnTo>
                    <a:pt x="7" y="91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16" y="94"/>
                  </a:lnTo>
                  <a:lnTo>
                    <a:pt x="26" y="9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5656" y="4187"/>
              <a:ext cx="17" cy="17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11" y="27"/>
                </a:cxn>
                <a:cxn ang="0">
                  <a:pos x="7" y="27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3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4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7" y="18"/>
                </a:cxn>
                <a:cxn ang="0">
                  <a:pos x="26" y="20"/>
                </a:cxn>
                <a:cxn ang="0">
                  <a:pos x="24" y="25"/>
                </a:cxn>
                <a:cxn ang="0">
                  <a:pos x="21" y="25"/>
                </a:cxn>
                <a:cxn ang="0">
                  <a:pos x="19" y="27"/>
                </a:cxn>
                <a:cxn ang="0">
                  <a:pos x="16" y="27"/>
                </a:cxn>
                <a:cxn ang="0">
                  <a:pos x="12" y="27"/>
                </a:cxn>
              </a:cxnLst>
              <a:rect l="0" t="0" r="r" b="b"/>
              <a:pathLst>
                <a:path w="27" h="27">
                  <a:moveTo>
                    <a:pt x="12" y="27"/>
                  </a:moveTo>
                  <a:lnTo>
                    <a:pt x="11" y="27"/>
                  </a:lnTo>
                  <a:lnTo>
                    <a:pt x="7" y="27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6" y="20"/>
                  </a:lnTo>
                  <a:lnTo>
                    <a:pt x="24" y="25"/>
                  </a:lnTo>
                  <a:lnTo>
                    <a:pt x="21" y="25"/>
                  </a:lnTo>
                  <a:lnTo>
                    <a:pt x="19" y="27"/>
                  </a:lnTo>
                  <a:lnTo>
                    <a:pt x="16" y="27"/>
                  </a:lnTo>
                  <a:lnTo>
                    <a:pt x="12" y="27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8691563" y="85725"/>
            <a:ext cx="336550" cy="6121400"/>
            <a:chOff x="5475" y="54"/>
            <a:chExt cx="212" cy="3856"/>
          </a:xfrm>
        </p:grpSpPr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5633" y="53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5527" y="53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5633" y="582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auto">
            <a:xfrm>
              <a:off x="5475" y="582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auto">
            <a:xfrm>
              <a:off x="5633" y="635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auto">
            <a:xfrm>
              <a:off x="5581" y="635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auto">
            <a:xfrm>
              <a:off x="5633" y="688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auto">
            <a:xfrm>
              <a:off x="5581" y="582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auto">
            <a:xfrm>
              <a:off x="5527" y="688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auto">
            <a:xfrm>
              <a:off x="5475" y="688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auto">
            <a:xfrm>
              <a:off x="5633" y="74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auto">
            <a:xfrm>
              <a:off x="5581" y="7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auto">
            <a:xfrm>
              <a:off x="5527" y="79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auto">
            <a:xfrm>
              <a:off x="5633" y="79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auto">
            <a:xfrm>
              <a:off x="5633" y="847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auto">
            <a:xfrm>
              <a:off x="5581" y="847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auto">
            <a:xfrm>
              <a:off x="5475" y="847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auto">
            <a:xfrm>
              <a:off x="5633" y="89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auto">
            <a:xfrm>
              <a:off x="5581" y="89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auto">
            <a:xfrm>
              <a:off x="5527" y="899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auto">
            <a:xfrm>
              <a:off x="5633" y="953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auto">
            <a:xfrm>
              <a:off x="5581" y="95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auto">
            <a:xfrm>
              <a:off x="5475" y="953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7" name="Rectangle 35"/>
            <p:cNvSpPr>
              <a:spLocks noChangeArrowheads="1"/>
            </p:cNvSpPr>
            <p:nvPr userDrawn="1"/>
          </p:nvSpPr>
          <p:spPr bwMode="auto">
            <a:xfrm>
              <a:off x="5633" y="1005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 userDrawn="1"/>
          </p:nvSpPr>
          <p:spPr bwMode="auto">
            <a:xfrm>
              <a:off x="5527" y="100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 userDrawn="1"/>
          </p:nvSpPr>
          <p:spPr bwMode="auto">
            <a:xfrm>
              <a:off x="5633" y="1057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0" name="Rectangle 38"/>
            <p:cNvSpPr>
              <a:spLocks noChangeArrowheads="1"/>
            </p:cNvSpPr>
            <p:nvPr userDrawn="1"/>
          </p:nvSpPr>
          <p:spPr bwMode="auto">
            <a:xfrm>
              <a:off x="5581" y="1057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1" name="Rectangle 39"/>
            <p:cNvSpPr>
              <a:spLocks noChangeArrowheads="1"/>
            </p:cNvSpPr>
            <p:nvPr userDrawn="1"/>
          </p:nvSpPr>
          <p:spPr bwMode="auto">
            <a:xfrm>
              <a:off x="5475" y="1057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2" name="Rectangle 40"/>
            <p:cNvSpPr>
              <a:spLocks noChangeArrowheads="1"/>
            </p:cNvSpPr>
            <p:nvPr userDrawn="1"/>
          </p:nvSpPr>
          <p:spPr bwMode="auto">
            <a:xfrm>
              <a:off x="5633" y="111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3" name="Rectangle 41"/>
            <p:cNvSpPr>
              <a:spLocks noChangeArrowheads="1"/>
            </p:cNvSpPr>
            <p:nvPr userDrawn="1"/>
          </p:nvSpPr>
          <p:spPr bwMode="auto">
            <a:xfrm>
              <a:off x="5581" y="1111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4" name="Rectangle 42"/>
            <p:cNvSpPr>
              <a:spLocks noChangeArrowheads="1"/>
            </p:cNvSpPr>
            <p:nvPr userDrawn="1"/>
          </p:nvSpPr>
          <p:spPr bwMode="auto">
            <a:xfrm>
              <a:off x="5633" y="116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5" name="Rectangle 43"/>
            <p:cNvSpPr>
              <a:spLocks noChangeArrowheads="1"/>
            </p:cNvSpPr>
            <p:nvPr userDrawn="1"/>
          </p:nvSpPr>
          <p:spPr bwMode="auto">
            <a:xfrm>
              <a:off x="5527" y="116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6" name="Rectangle 44"/>
            <p:cNvSpPr>
              <a:spLocks noChangeArrowheads="1"/>
            </p:cNvSpPr>
            <p:nvPr userDrawn="1"/>
          </p:nvSpPr>
          <p:spPr bwMode="auto">
            <a:xfrm>
              <a:off x="5633" y="1217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7" name="Rectangle 45"/>
            <p:cNvSpPr>
              <a:spLocks noChangeArrowheads="1"/>
            </p:cNvSpPr>
            <p:nvPr userDrawn="1"/>
          </p:nvSpPr>
          <p:spPr bwMode="auto">
            <a:xfrm>
              <a:off x="5581" y="121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8" name="Rectangle 46"/>
            <p:cNvSpPr>
              <a:spLocks noChangeArrowheads="1"/>
            </p:cNvSpPr>
            <p:nvPr userDrawn="1"/>
          </p:nvSpPr>
          <p:spPr bwMode="auto">
            <a:xfrm>
              <a:off x="5527" y="1217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9" name="Rectangle 47"/>
            <p:cNvSpPr>
              <a:spLocks noChangeArrowheads="1"/>
            </p:cNvSpPr>
            <p:nvPr userDrawn="1"/>
          </p:nvSpPr>
          <p:spPr bwMode="auto">
            <a:xfrm>
              <a:off x="5633" y="126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0" name="Rectangle 48"/>
            <p:cNvSpPr>
              <a:spLocks noChangeArrowheads="1"/>
            </p:cNvSpPr>
            <p:nvPr userDrawn="1"/>
          </p:nvSpPr>
          <p:spPr bwMode="auto">
            <a:xfrm>
              <a:off x="5581" y="126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1" name="Rectangle 49"/>
            <p:cNvSpPr>
              <a:spLocks noChangeArrowheads="1"/>
            </p:cNvSpPr>
            <p:nvPr userDrawn="1"/>
          </p:nvSpPr>
          <p:spPr bwMode="auto">
            <a:xfrm>
              <a:off x="5475" y="126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2" name="Rectangle 50"/>
            <p:cNvSpPr>
              <a:spLocks noChangeArrowheads="1"/>
            </p:cNvSpPr>
            <p:nvPr userDrawn="1"/>
          </p:nvSpPr>
          <p:spPr bwMode="auto">
            <a:xfrm>
              <a:off x="5633" y="1323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3" name="Rectangle 51"/>
            <p:cNvSpPr>
              <a:spLocks noChangeArrowheads="1"/>
            </p:cNvSpPr>
            <p:nvPr userDrawn="1"/>
          </p:nvSpPr>
          <p:spPr bwMode="auto">
            <a:xfrm>
              <a:off x="5527" y="132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4" name="Rectangle 52"/>
            <p:cNvSpPr>
              <a:spLocks noChangeArrowheads="1"/>
            </p:cNvSpPr>
            <p:nvPr userDrawn="1"/>
          </p:nvSpPr>
          <p:spPr bwMode="auto">
            <a:xfrm>
              <a:off x="5633" y="137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5" name="Rectangle 53"/>
            <p:cNvSpPr>
              <a:spLocks noChangeArrowheads="1"/>
            </p:cNvSpPr>
            <p:nvPr userDrawn="1"/>
          </p:nvSpPr>
          <p:spPr bwMode="auto">
            <a:xfrm>
              <a:off x="5581" y="1375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6" name="Rectangle 54"/>
            <p:cNvSpPr>
              <a:spLocks noChangeArrowheads="1"/>
            </p:cNvSpPr>
            <p:nvPr userDrawn="1"/>
          </p:nvSpPr>
          <p:spPr bwMode="auto">
            <a:xfrm>
              <a:off x="5527" y="137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7" name="Rectangle 55"/>
            <p:cNvSpPr>
              <a:spLocks noChangeArrowheads="1"/>
            </p:cNvSpPr>
            <p:nvPr userDrawn="1"/>
          </p:nvSpPr>
          <p:spPr bwMode="auto">
            <a:xfrm>
              <a:off x="5633" y="1427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8" name="Rectangle 56"/>
            <p:cNvSpPr>
              <a:spLocks noChangeArrowheads="1"/>
            </p:cNvSpPr>
            <p:nvPr userDrawn="1"/>
          </p:nvSpPr>
          <p:spPr bwMode="auto">
            <a:xfrm>
              <a:off x="5581" y="1427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9" name="Rectangle 57"/>
            <p:cNvSpPr>
              <a:spLocks noChangeArrowheads="1"/>
            </p:cNvSpPr>
            <p:nvPr userDrawn="1"/>
          </p:nvSpPr>
          <p:spPr bwMode="auto">
            <a:xfrm>
              <a:off x="5633" y="148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0" name="Rectangle 58"/>
            <p:cNvSpPr>
              <a:spLocks noChangeArrowheads="1"/>
            </p:cNvSpPr>
            <p:nvPr userDrawn="1"/>
          </p:nvSpPr>
          <p:spPr bwMode="auto">
            <a:xfrm>
              <a:off x="5581" y="148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1" name="Rectangle 59"/>
            <p:cNvSpPr>
              <a:spLocks noChangeArrowheads="1"/>
            </p:cNvSpPr>
            <p:nvPr userDrawn="1"/>
          </p:nvSpPr>
          <p:spPr bwMode="auto">
            <a:xfrm>
              <a:off x="5527" y="148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2" name="Rectangle 60"/>
            <p:cNvSpPr>
              <a:spLocks noChangeArrowheads="1"/>
            </p:cNvSpPr>
            <p:nvPr userDrawn="1"/>
          </p:nvSpPr>
          <p:spPr bwMode="auto">
            <a:xfrm>
              <a:off x="5633" y="1533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3" name="Rectangle 61"/>
            <p:cNvSpPr>
              <a:spLocks noChangeArrowheads="1"/>
            </p:cNvSpPr>
            <p:nvPr userDrawn="1"/>
          </p:nvSpPr>
          <p:spPr bwMode="auto">
            <a:xfrm>
              <a:off x="5475" y="1533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4" name="Rectangle 62"/>
            <p:cNvSpPr>
              <a:spLocks noChangeArrowheads="1"/>
            </p:cNvSpPr>
            <p:nvPr userDrawn="1"/>
          </p:nvSpPr>
          <p:spPr bwMode="auto">
            <a:xfrm>
              <a:off x="5633" y="1586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5" name="Rectangle 63"/>
            <p:cNvSpPr>
              <a:spLocks noChangeArrowheads="1"/>
            </p:cNvSpPr>
            <p:nvPr userDrawn="1"/>
          </p:nvSpPr>
          <p:spPr bwMode="auto">
            <a:xfrm>
              <a:off x="5581" y="1586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6" name="Rectangle 64"/>
            <p:cNvSpPr>
              <a:spLocks noChangeArrowheads="1"/>
            </p:cNvSpPr>
            <p:nvPr userDrawn="1"/>
          </p:nvSpPr>
          <p:spPr bwMode="auto">
            <a:xfrm>
              <a:off x="5527" y="1586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7" name="Rectangle 65"/>
            <p:cNvSpPr>
              <a:spLocks noChangeArrowheads="1"/>
            </p:cNvSpPr>
            <p:nvPr userDrawn="1"/>
          </p:nvSpPr>
          <p:spPr bwMode="auto">
            <a:xfrm>
              <a:off x="5633" y="1639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8" name="Rectangle 66"/>
            <p:cNvSpPr>
              <a:spLocks noChangeArrowheads="1"/>
            </p:cNvSpPr>
            <p:nvPr userDrawn="1"/>
          </p:nvSpPr>
          <p:spPr bwMode="auto">
            <a:xfrm>
              <a:off x="5633" y="169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9" name="Rectangle 67"/>
            <p:cNvSpPr>
              <a:spLocks noChangeArrowheads="1"/>
            </p:cNvSpPr>
            <p:nvPr userDrawn="1"/>
          </p:nvSpPr>
          <p:spPr bwMode="auto">
            <a:xfrm>
              <a:off x="5581" y="1692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0" name="Rectangle 68"/>
            <p:cNvSpPr>
              <a:spLocks noChangeArrowheads="1"/>
            </p:cNvSpPr>
            <p:nvPr userDrawn="1"/>
          </p:nvSpPr>
          <p:spPr bwMode="auto">
            <a:xfrm>
              <a:off x="5527" y="169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1" name="Rectangle 69"/>
            <p:cNvSpPr>
              <a:spLocks noChangeArrowheads="1"/>
            </p:cNvSpPr>
            <p:nvPr userDrawn="1"/>
          </p:nvSpPr>
          <p:spPr bwMode="auto">
            <a:xfrm>
              <a:off x="5633" y="174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2" name="Rectangle 70"/>
            <p:cNvSpPr>
              <a:spLocks noChangeArrowheads="1"/>
            </p:cNvSpPr>
            <p:nvPr userDrawn="1"/>
          </p:nvSpPr>
          <p:spPr bwMode="auto">
            <a:xfrm>
              <a:off x="5581" y="1744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3" name="Rectangle 71"/>
            <p:cNvSpPr>
              <a:spLocks noChangeArrowheads="1"/>
            </p:cNvSpPr>
            <p:nvPr userDrawn="1"/>
          </p:nvSpPr>
          <p:spPr bwMode="auto">
            <a:xfrm>
              <a:off x="5527" y="174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4" name="Rectangle 72"/>
            <p:cNvSpPr>
              <a:spLocks noChangeArrowheads="1"/>
            </p:cNvSpPr>
            <p:nvPr userDrawn="1"/>
          </p:nvSpPr>
          <p:spPr bwMode="auto">
            <a:xfrm>
              <a:off x="5633" y="179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5" name="Rectangle 73"/>
            <p:cNvSpPr>
              <a:spLocks noChangeArrowheads="1"/>
            </p:cNvSpPr>
            <p:nvPr userDrawn="1"/>
          </p:nvSpPr>
          <p:spPr bwMode="auto">
            <a:xfrm>
              <a:off x="5527" y="185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6" name="Rectangle 74"/>
            <p:cNvSpPr>
              <a:spLocks noChangeArrowheads="1"/>
            </p:cNvSpPr>
            <p:nvPr userDrawn="1"/>
          </p:nvSpPr>
          <p:spPr bwMode="auto">
            <a:xfrm>
              <a:off x="5475" y="1798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7" name="Rectangle 75"/>
            <p:cNvSpPr>
              <a:spLocks noChangeArrowheads="1"/>
            </p:cNvSpPr>
            <p:nvPr userDrawn="1"/>
          </p:nvSpPr>
          <p:spPr bwMode="auto">
            <a:xfrm>
              <a:off x="5633" y="185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8" name="Rectangle 76"/>
            <p:cNvSpPr>
              <a:spLocks noChangeArrowheads="1"/>
            </p:cNvSpPr>
            <p:nvPr userDrawn="1"/>
          </p:nvSpPr>
          <p:spPr bwMode="auto">
            <a:xfrm>
              <a:off x="5633" y="1902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9" name="Rectangle 77"/>
            <p:cNvSpPr>
              <a:spLocks noChangeArrowheads="1"/>
            </p:cNvSpPr>
            <p:nvPr userDrawn="1"/>
          </p:nvSpPr>
          <p:spPr bwMode="auto">
            <a:xfrm>
              <a:off x="5581" y="1902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0" name="Rectangle 78"/>
            <p:cNvSpPr>
              <a:spLocks noChangeArrowheads="1"/>
            </p:cNvSpPr>
            <p:nvPr userDrawn="1"/>
          </p:nvSpPr>
          <p:spPr bwMode="auto">
            <a:xfrm>
              <a:off x="5633" y="243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1" name="Rectangle 79"/>
            <p:cNvSpPr>
              <a:spLocks noChangeArrowheads="1"/>
            </p:cNvSpPr>
            <p:nvPr userDrawn="1"/>
          </p:nvSpPr>
          <p:spPr bwMode="auto">
            <a:xfrm>
              <a:off x="5581" y="243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2" name="Rectangle 80"/>
            <p:cNvSpPr>
              <a:spLocks noChangeArrowheads="1"/>
            </p:cNvSpPr>
            <p:nvPr userDrawn="1"/>
          </p:nvSpPr>
          <p:spPr bwMode="auto">
            <a:xfrm>
              <a:off x="5527" y="243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3" name="Rectangle 81"/>
            <p:cNvSpPr>
              <a:spLocks noChangeArrowheads="1"/>
            </p:cNvSpPr>
            <p:nvPr userDrawn="1"/>
          </p:nvSpPr>
          <p:spPr bwMode="auto">
            <a:xfrm>
              <a:off x="5633" y="248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4" name="Rectangle 82"/>
            <p:cNvSpPr>
              <a:spLocks noChangeArrowheads="1"/>
            </p:cNvSpPr>
            <p:nvPr userDrawn="1"/>
          </p:nvSpPr>
          <p:spPr bwMode="auto">
            <a:xfrm>
              <a:off x="5581" y="2484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5" name="Rectangle 83"/>
            <p:cNvSpPr>
              <a:spLocks noChangeArrowheads="1"/>
            </p:cNvSpPr>
            <p:nvPr userDrawn="1"/>
          </p:nvSpPr>
          <p:spPr bwMode="auto">
            <a:xfrm>
              <a:off x="5633" y="2538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6" name="Rectangle 84"/>
            <p:cNvSpPr>
              <a:spLocks noChangeArrowheads="1"/>
            </p:cNvSpPr>
            <p:nvPr userDrawn="1"/>
          </p:nvSpPr>
          <p:spPr bwMode="auto">
            <a:xfrm>
              <a:off x="5527" y="253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7" name="Rectangle 85"/>
            <p:cNvSpPr>
              <a:spLocks noChangeArrowheads="1"/>
            </p:cNvSpPr>
            <p:nvPr userDrawn="1"/>
          </p:nvSpPr>
          <p:spPr bwMode="auto">
            <a:xfrm>
              <a:off x="5633" y="2590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8" name="Rectangle 86"/>
            <p:cNvSpPr>
              <a:spLocks noChangeArrowheads="1"/>
            </p:cNvSpPr>
            <p:nvPr userDrawn="1"/>
          </p:nvSpPr>
          <p:spPr bwMode="auto">
            <a:xfrm>
              <a:off x="5581" y="2590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9" name="Rectangle 87"/>
            <p:cNvSpPr>
              <a:spLocks noChangeArrowheads="1"/>
            </p:cNvSpPr>
            <p:nvPr userDrawn="1"/>
          </p:nvSpPr>
          <p:spPr bwMode="auto">
            <a:xfrm>
              <a:off x="5475" y="2590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0" name="Rectangle 88"/>
            <p:cNvSpPr>
              <a:spLocks noChangeArrowheads="1"/>
            </p:cNvSpPr>
            <p:nvPr userDrawn="1"/>
          </p:nvSpPr>
          <p:spPr bwMode="auto">
            <a:xfrm>
              <a:off x="5633" y="264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1" name="Rectangle 89"/>
            <p:cNvSpPr>
              <a:spLocks noChangeArrowheads="1"/>
            </p:cNvSpPr>
            <p:nvPr userDrawn="1"/>
          </p:nvSpPr>
          <p:spPr bwMode="auto">
            <a:xfrm>
              <a:off x="5581" y="264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2" name="Rectangle 90"/>
            <p:cNvSpPr>
              <a:spLocks noChangeArrowheads="1"/>
            </p:cNvSpPr>
            <p:nvPr userDrawn="1"/>
          </p:nvSpPr>
          <p:spPr bwMode="auto">
            <a:xfrm>
              <a:off x="5527" y="2643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3" name="Rectangle 91"/>
            <p:cNvSpPr>
              <a:spLocks noChangeArrowheads="1"/>
            </p:cNvSpPr>
            <p:nvPr userDrawn="1"/>
          </p:nvSpPr>
          <p:spPr bwMode="auto">
            <a:xfrm>
              <a:off x="5633" y="2695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4" name="Rectangle 92"/>
            <p:cNvSpPr>
              <a:spLocks noChangeArrowheads="1"/>
            </p:cNvSpPr>
            <p:nvPr userDrawn="1"/>
          </p:nvSpPr>
          <p:spPr bwMode="auto">
            <a:xfrm>
              <a:off x="5581" y="2695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5" name="Rectangle 93"/>
            <p:cNvSpPr>
              <a:spLocks noChangeArrowheads="1"/>
            </p:cNvSpPr>
            <p:nvPr userDrawn="1"/>
          </p:nvSpPr>
          <p:spPr bwMode="auto">
            <a:xfrm>
              <a:off x="5633" y="2748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6" name="Rectangle 94"/>
            <p:cNvSpPr>
              <a:spLocks noChangeArrowheads="1"/>
            </p:cNvSpPr>
            <p:nvPr userDrawn="1"/>
          </p:nvSpPr>
          <p:spPr bwMode="auto">
            <a:xfrm>
              <a:off x="5581" y="2748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7" name="Rectangle 95"/>
            <p:cNvSpPr>
              <a:spLocks noChangeArrowheads="1"/>
            </p:cNvSpPr>
            <p:nvPr userDrawn="1"/>
          </p:nvSpPr>
          <p:spPr bwMode="auto">
            <a:xfrm>
              <a:off x="5527" y="2748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8" name="Rectangle 96"/>
            <p:cNvSpPr>
              <a:spLocks noChangeArrowheads="1"/>
            </p:cNvSpPr>
            <p:nvPr userDrawn="1"/>
          </p:nvSpPr>
          <p:spPr bwMode="auto">
            <a:xfrm>
              <a:off x="5633" y="280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9" name="Rectangle 97"/>
            <p:cNvSpPr>
              <a:spLocks noChangeArrowheads="1"/>
            </p:cNvSpPr>
            <p:nvPr userDrawn="1"/>
          </p:nvSpPr>
          <p:spPr bwMode="auto">
            <a:xfrm>
              <a:off x="5581" y="280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0" name="Rectangle 98"/>
            <p:cNvSpPr>
              <a:spLocks noChangeArrowheads="1"/>
            </p:cNvSpPr>
            <p:nvPr userDrawn="1"/>
          </p:nvSpPr>
          <p:spPr bwMode="auto">
            <a:xfrm>
              <a:off x="5475" y="2801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1" name="Rectangle 99"/>
            <p:cNvSpPr>
              <a:spLocks noChangeArrowheads="1"/>
            </p:cNvSpPr>
            <p:nvPr userDrawn="1"/>
          </p:nvSpPr>
          <p:spPr bwMode="auto">
            <a:xfrm>
              <a:off x="5633" y="285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2" name="Rectangle 100"/>
            <p:cNvSpPr>
              <a:spLocks noChangeArrowheads="1"/>
            </p:cNvSpPr>
            <p:nvPr userDrawn="1"/>
          </p:nvSpPr>
          <p:spPr bwMode="auto">
            <a:xfrm>
              <a:off x="5527" y="2853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3" name="Rectangle 101"/>
            <p:cNvSpPr>
              <a:spLocks noChangeArrowheads="1"/>
            </p:cNvSpPr>
            <p:nvPr userDrawn="1"/>
          </p:nvSpPr>
          <p:spPr bwMode="auto">
            <a:xfrm>
              <a:off x="5633" y="290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4" name="Rectangle 102"/>
            <p:cNvSpPr>
              <a:spLocks noChangeArrowheads="1"/>
            </p:cNvSpPr>
            <p:nvPr userDrawn="1"/>
          </p:nvSpPr>
          <p:spPr bwMode="auto">
            <a:xfrm>
              <a:off x="5581" y="290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5" name="Rectangle 103"/>
            <p:cNvSpPr>
              <a:spLocks noChangeArrowheads="1"/>
            </p:cNvSpPr>
            <p:nvPr userDrawn="1"/>
          </p:nvSpPr>
          <p:spPr bwMode="auto">
            <a:xfrm>
              <a:off x="5475" y="290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6" name="Rectangle 104"/>
            <p:cNvSpPr>
              <a:spLocks noChangeArrowheads="1"/>
            </p:cNvSpPr>
            <p:nvPr userDrawn="1"/>
          </p:nvSpPr>
          <p:spPr bwMode="auto">
            <a:xfrm>
              <a:off x="5633" y="295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7" name="Rectangle 105"/>
            <p:cNvSpPr>
              <a:spLocks noChangeArrowheads="1"/>
            </p:cNvSpPr>
            <p:nvPr userDrawn="1"/>
          </p:nvSpPr>
          <p:spPr bwMode="auto">
            <a:xfrm>
              <a:off x="5581" y="295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8" name="Rectangle 106"/>
            <p:cNvSpPr>
              <a:spLocks noChangeArrowheads="1"/>
            </p:cNvSpPr>
            <p:nvPr userDrawn="1"/>
          </p:nvSpPr>
          <p:spPr bwMode="auto">
            <a:xfrm>
              <a:off x="5527" y="295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9" name="Rectangle 107"/>
            <p:cNvSpPr>
              <a:spLocks noChangeArrowheads="1"/>
            </p:cNvSpPr>
            <p:nvPr userDrawn="1"/>
          </p:nvSpPr>
          <p:spPr bwMode="auto">
            <a:xfrm>
              <a:off x="5633" y="301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10" name="Rectangle 108"/>
            <p:cNvSpPr>
              <a:spLocks noChangeArrowheads="1"/>
            </p:cNvSpPr>
            <p:nvPr userDrawn="1"/>
          </p:nvSpPr>
          <p:spPr bwMode="auto">
            <a:xfrm>
              <a:off x="5475" y="301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11" name="Rectangle 109"/>
            <p:cNvSpPr>
              <a:spLocks noChangeArrowheads="1"/>
            </p:cNvSpPr>
            <p:nvPr userDrawn="1"/>
          </p:nvSpPr>
          <p:spPr bwMode="auto">
            <a:xfrm>
              <a:off x="5633" y="3065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12" name="Rectangle 110"/>
            <p:cNvSpPr>
              <a:spLocks noChangeArrowheads="1"/>
            </p:cNvSpPr>
            <p:nvPr userDrawn="1"/>
          </p:nvSpPr>
          <p:spPr bwMode="auto">
            <a:xfrm>
              <a:off x="5581" y="3065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13" name="Rectangle 111"/>
            <p:cNvSpPr>
              <a:spLocks noChangeArrowheads="1"/>
            </p:cNvSpPr>
            <p:nvPr userDrawn="1"/>
          </p:nvSpPr>
          <p:spPr bwMode="auto">
            <a:xfrm>
              <a:off x="5527" y="306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14" name="Rectangle 112"/>
            <p:cNvSpPr>
              <a:spLocks noChangeArrowheads="1"/>
            </p:cNvSpPr>
            <p:nvPr userDrawn="1"/>
          </p:nvSpPr>
          <p:spPr bwMode="auto">
            <a:xfrm>
              <a:off x="5633" y="3117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15" name="Rectangle 113"/>
            <p:cNvSpPr>
              <a:spLocks noChangeArrowheads="1"/>
            </p:cNvSpPr>
            <p:nvPr userDrawn="1"/>
          </p:nvSpPr>
          <p:spPr bwMode="auto">
            <a:xfrm>
              <a:off x="5581" y="3117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16" name="Rectangle 114"/>
            <p:cNvSpPr>
              <a:spLocks noChangeArrowheads="1"/>
            </p:cNvSpPr>
            <p:nvPr userDrawn="1"/>
          </p:nvSpPr>
          <p:spPr bwMode="auto">
            <a:xfrm>
              <a:off x="5633" y="317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17" name="Rectangle 115"/>
            <p:cNvSpPr>
              <a:spLocks noChangeArrowheads="1"/>
            </p:cNvSpPr>
            <p:nvPr userDrawn="1"/>
          </p:nvSpPr>
          <p:spPr bwMode="auto">
            <a:xfrm>
              <a:off x="5527" y="317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18" name="Rectangle 116"/>
            <p:cNvSpPr>
              <a:spLocks noChangeArrowheads="1"/>
            </p:cNvSpPr>
            <p:nvPr userDrawn="1"/>
          </p:nvSpPr>
          <p:spPr bwMode="auto">
            <a:xfrm>
              <a:off x="5633" y="322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19" name="Rectangle 117"/>
            <p:cNvSpPr>
              <a:spLocks noChangeArrowheads="1"/>
            </p:cNvSpPr>
            <p:nvPr userDrawn="1"/>
          </p:nvSpPr>
          <p:spPr bwMode="auto">
            <a:xfrm>
              <a:off x="5581" y="3223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20" name="Rectangle 118"/>
            <p:cNvSpPr>
              <a:spLocks noChangeArrowheads="1"/>
            </p:cNvSpPr>
            <p:nvPr userDrawn="1"/>
          </p:nvSpPr>
          <p:spPr bwMode="auto">
            <a:xfrm>
              <a:off x="5475" y="3223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21" name="Rectangle 119"/>
            <p:cNvSpPr>
              <a:spLocks noChangeArrowheads="1"/>
            </p:cNvSpPr>
            <p:nvPr userDrawn="1"/>
          </p:nvSpPr>
          <p:spPr bwMode="auto">
            <a:xfrm>
              <a:off x="5633" y="327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22" name="Rectangle 120"/>
            <p:cNvSpPr>
              <a:spLocks noChangeArrowheads="1"/>
            </p:cNvSpPr>
            <p:nvPr userDrawn="1"/>
          </p:nvSpPr>
          <p:spPr bwMode="auto">
            <a:xfrm>
              <a:off x="5581" y="327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23" name="Rectangle 121"/>
            <p:cNvSpPr>
              <a:spLocks noChangeArrowheads="1"/>
            </p:cNvSpPr>
            <p:nvPr userDrawn="1"/>
          </p:nvSpPr>
          <p:spPr bwMode="auto">
            <a:xfrm>
              <a:off x="5527" y="327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24" name="Rectangle 122"/>
            <p:cNvSpPr>
              <a:spLocks noChangeArrowheads="1"/>
            </p:cNvSpPr>
            <p:nvPr userDrawn="1"/>
          </p:nvSpPr>
          <p:spPr bwMode="auto">
            <a:xfrm>
              <a:off x="5633" y="332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25" name="Rectangle 123"/>
            <p:cNvSpPr>
              <a:spLocks noChangeArrowheads="1"/>
            </p:cNvSpPr>
            <p:nvPr userDrawn="1"/>
          </p:nvSpPr>
          <p:spPr bwMode="auto">
            <a:xfrm>
              <a:off x="5581" y="3329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26" name="Rectangle 124"/>
            <p:cNvSpPr>
              <a:spLocks noChangeArrowheads="1"/>
            </p:cNvSpPr>
            <p:nvPr userDrawn="1"/>
          </p:nvSpPr>
          <p:spPr bwMode="auto">
            <a:xfrm>
              <a:off x="5475" y="3329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27" name="Rectangle 125"/>
            <p:cNvSpPr>
              <a:spLocks noChangeArrowheads="1"/>
            </p:cNvSpPr>
            <p:nvPr userDrawn="1"/>
          </p:nvSpPr>
          <p:spPr bwMode="auto">
            <a:xfrm>
              <a:off x="5633" y="338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28" name="Rectangle 126"/>
            <p:cNvSpPr>
              <a:spLocks noChangeArrowheads="1"/>
            </p:cNvSpPr>
            <p:nvPr userDrawn="1"/>
          </p:nvSpPr>
          <p:spPr bwMode="auto">
            <a:xfrm>
              <a:off x="5581" y="3383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29" name="Rectangle 127"/>
            <p:cNvSpPr>
              <a:spLocks noChangeArrowheads="1"/>
            </p:cNvSpPr>
            <p:nvPr userDrawn="1"/>
          </p:nvSpPr>
          <p:spPr bwMode="auto">
            <a:xfrm>
              <a:off x="5527" y="338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30" name="Rectangle 128"/>
            <p:cNvSpPr>
              <a:spLocks noChangeArrowheads="1"/>
            </p:cNvSpPr>
            <p:nvPr userDrawn="1"/>
          </p:nvSpPr>
          <p:spPr bwMode="auto">
            <a:xfrm>
              <a:off x="5633" y="3435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31" name="Rectangle 129"/>
            <p:cNvSpPr>
              <a:spLocks noChangeArrowheads="1"/>
            </p:cNvSpPr>
            <p:nvPr userDrawn="1"/>
          </p:nvSpPr>
          <p:spPr bwMode="auto">
            <a:xfrm>
              <a:off x="5633" y="3489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32" name="Rectangle 130"/>
            <p:cNvSpPr>
              <a:spLocks noChangeArrowheads="1"/>
            </p:cNvSpPr>
            <p:nvPr userDrawn="1"/>
          </p:nvSpPr>
          <p:spPr bwMode="auto">
            <a:xfrm>
              <a:off x="5581" y="3489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33" name="Rectangle 131"/>
            <p:cNvSpPr>
              <a:spLocks noChangeArrowheads="1"/>
            </p:cNvSpPr>
            <p:nvPr userDrawn="1"/>
          </p:nvSpPr>
          <p:spPr bwMode="auto">
            <a:xfrm>
              <a:off x="5527" y="3489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34" name="Rectangle 132"/>
            <p:cNvSpPr>
              <a:spLocks noChangeArrowheads="1"/>
            </p:cNvSpPr>
            <p:nvPr userDrawn="1"/>
          </p:nvSpPr>
          <p:spPr bwMode="auto">
            <a:xfrm>
              <a:off x="5633" y="354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35" name="Rectangle 133"/>
            <p:cNvSpPr>
              <a:spLocks noChangeArrowheads="1"/>
            </p:cNvSpPr>
            <p:nvPr userDrawn="1"/>
          </p:nvSpPr>
          <p:spPr bwMode="auto">
            <a:xfrm>
              <a:off x="5581" y="35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36" name="Rectangle 134"/>
            <p:cNvSpPr>
              <a:spLocks noChangeArrowheads="1"/>
            </p:cNvSpPr>
            <p:nvPr userDrawn="1"/>
          </p:nvSpPr>
          <p:spPr bwMode="auto">
            <a:xfrm>
              <a:off x="5475" y="35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37" name="Rectangle 135"/>
            <p:cNvSpPr>
              <a:spLocks noChangeArrowheads="1"/>
            </p:cNvSpPr>
            <p:nvPr userDrawn="1"/>
          </p:nvSpPr>
          <p:spPr bwMode="auto">
            <a:xfrm>
              <a:off x="5633" y="359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38" name="Rectangle 136"/>
            <p:cNvSpPr>
              <a:spLocks noChangeArrowheads="1"/>
            </p:cNvSpPr>
            <p:nvPr userDrawn="1"/>
          </p:nvSpPr>
          <p:spPr bwMode="auto">
            <a:xfrm>
              <a:off x="5527" y="3593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39" name="Rectangle 137"/>
            <p:cNvSpPr>
              <a:spLocks noChangeArrowheads="1"/>
            </p:cNvSpPr>
            <p:nvPr userDrawn="1"/>
          </p:nvSpPr>
          <p:spPr bwMode="auto">
            <a:xfrm>
              <a:off x="5633" y="364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40" name="Rectangle 138"/>
            <p:cNvSpPr>
              <a:spLocks noChangeArrowheads="1"/>
            </p:cNvSpPr>
            <p:nvPr userDrawn="1"/>
          </p:nvSpPr>
          <p:spPr bwMode="auto">
            <a:xfrm>
              <a:off x="5581" y="364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41" name="Rectangle 139"/>
            <p:cNvSpPr>
              <a:spLocks noChangeArrowheads="1"/>
            </p:cNvSpPr>
            <p:nvPr userDrawn="1"/>
          </p:nvSpPr>
          <p:spPr bwMode="auto">
            <a:xfrm>
              <a:off x="5475" y="3699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42" name="Rectangle 140"/>
            <p:cNvSpPr>
              <a:spLocks noChangeArrowheads="1"/>
            </p:cNvSpPr>
            <p:nvPr userDrawn="1"/>
          </p:nvSpPr>
          <p:spPr bwMode="auto">
            <a:xfrm>
              <a:off x="5633" y="3699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43" name="Rectangle 141"/>
            <p:cNvSpPr>
              <a:spLocks noChangeArrowheads="1"/>
            </p:cNvSpPr>
            <p:nvPr userDrawn="1"/>
          </p:nvSpPr>
          <p:spPr bwMode="auto">
            <a:xfrm>
              <a:off x="5581" y="3699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44" name="Rectangle 142"/>
            <p:cNvSpPr>
              <a:spLocks noChangeArrowheads="1"/>
            </p:cNvSpPr>
            <p:nvPr userDrawn="1"/>
          </p:nvSpPr>
          <p:spPr bwMode="auto">
            <a:xfrm>
              <a:off x="5633" y="375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45" name="Rectangle 143"/>
            <p:cNvSpPr>
              <a:spLocks noChangeArrowheads="1"/>
            </p:cNvSpPr>
            <p:nvPr userDrawn="1"/>
          </p:nvSpPr>
          <p:spPr bwMode="auto">
            <a:xfrm>
              <a:off x="5527" y="375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46" name="Rectangle 144"/>
            <p:cNvSpPr>
              <a:spLocks noChangeArrowheads="1"/>
            </p:cNvSpPr>
            <p:nvPr userDrawn="1"/>
          </p:nvSpPr>
          <p:spPr bwMode="auto">
            <a:xfrm>
              <a:off x="5633" y="380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47" name="Rectangle 145"/>
            <p:cNvSpPr>
              <a:spLocks noChangeArrowheads="1"/>
            </p:cNvSpPr>
            <p:nvPr userDrawn="1"/>
          </p:nvSpPr>
          <p:spPr bwMode="auto">
            <a:xfrm>
              <a:off x="5581" y="3804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48" name="Rectangle 146"/>
            <p:cNvSpPr>
              <a:spLocks noChangeArrowheads="1"/>
            </p:cNvSpPr>
            <p:nvPr userDrawn="1"/>
          </p:nvSpPr>
          <p:spPr bwMode="auto">
            <a:xfrm>
              <a:off x="5527" y="380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49" name="Rectangle 147"/>
            <p:cNvSpPr>
              <a:spLocks noChangeArrowheads="1"/>
            </p:cNvSpPr>
            <p:nvPr userDrawn="1"/>
          </p:nvSpPr>
          <p:spPr bwMode="auto">
            <a:xfrm>
              <a:off x="5633" y="385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50" name="Rectangle 148"/>
            <p:cNvSpPr>
              <a:spLocks noChangeArrowheads="1"/>
            </p:cNvSpPr>
            <p:nvPr userDrawn="1"/>
          </p:nvSpPr>
          <p:spPr bwMode="auto">
            <a:xfrm>
              <a:off x="5581" y="3858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51" name="Rectangle 149"/>
            <p:cNvSpPr>
              <a:spLocks noChangeArrowheads="1"/>
            </p:cNvSpPr>
            <p:nvPr userDrawn="1"/>
          </p:nvSpPr>
          <p:spPr bwMode="auto">
            <a:xfrm>
              <a:off x="5527" y="385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52" name="Rectangle 150"/>
            <p:cNvSpPr>
              <a:spLocks noChangeArrowheads="1"/>
            </p:cNvSpPr>
            <p:nvPr userDrawn="1"/>
          </p:nvSpPr>
          <p:spPr bwMode="auto">
            <a:xfrm>
              <a:off x="5475" y="3858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53" name="Rectangle 151"/>
            <p:cNvSpPr>
              <a:spLocks noChangeArrowheads="1"/>
            </p:cNvSpPr>
            <p:nvPr userDrawn="1"/>
          </p:nvSpPr>
          <p:spPr bwMode="auto">
            <a:xfrm>
              <a:off x="5633" y="195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54" name="Rectangle 152"/>
            <p:cNvSpPr>
              <a:spLocks noChangeArrowheads="1"/>
            </p:cNvSpPr>
            <p:nvPr userDrawn="1"/>
          </p:nvSpPr>
          <p:spPr bwMode="auto">
            <a:xfrm>
              <a:off x="5581" y="1956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55" name="Rectangle 153"/>
            <p:cNvSpPr>
              <a:spLocks noChangeArrowheads="1"/>
            </p:cNvSpPr>
            <p:nvPr userDrawn="1"/>
          </p:nvSpPr>
          <p:spPr bwMode="auto">
            <a:xfrm>
              <a:off x="5527" y="195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56" name="Rectangle 154"/>
            <p:cNvSpPr>
              <a:spLocks noChangeArrowheads="1"/>
            </p:cNvSpPr>
            <p:nvPr userDrawn="1"/>
          </p:nvSpPr>
          <p:spPr bwMode="auto">
            <a:xfrm>
              <a:off x="5633" y="200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57" name="Rectangle 155"/>
            <p:cNvSpPr>
              <a:spLocks noChangeArrowheads="1"/>
            </p:cNvSpPr>
            <p:nvPr userDrawn="1"/>
          </p:nvSpPr>
          <p:spPr bwMode="auto">
            <a:xfrm>
              <a:off x="5527" y="2114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58" name="Rectangle 156"/>
            <p:cNvSpPr>
              <a:spLocks noChangeArrowheads="1"/>
            </p:cNvSpPr>
            <p:nvPr userDrawn="1"/>
          </p:nvSpPr>
          <p:spPr bwMode="auto">
            <a:xfrm>
              <a:off x="5527" y="200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59" name="Rectangle 157"/>
            <p:cNvSpPr>
              <a:spLocks noChangeArrowheads="1"/>
            </p:cNvSpPr>
            <p:nvPr userDrawn="1"/>
          </p:nvSpPr>
          <p:spPr bwMode="auto">
            <a:xfrm>
              <a:off x="5633" y="206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60" name="Rectangle 158"/>
            <p:cNvSpPr>
              <a:spLocks noChangeArrowheads="1"/>
            </p:cNvSpPr>
            <p:nvPr userDrawn="1"/>
          </p:nvSpPr>
          <p:spPr bwMode="auto">
            <a:xfrm>
              <a:off x="5581" y="206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61" name="Rectangle 159"/>
            <p:cNvSpPr>
              <a:spLocks noChangeArrowheads="1"/>
            </p:cNvSpPr>
            <p:nvPr userDrawn="1"/>
          </p:nvSpPr>
          <p:spPr bwMode="auto">
            <a:xfrm>
              <a:off x="5475" y="206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62" name="Rectangle 160"/>
            <p:cNvSpPr>
              <a:spLocks noChangeArrowheads="1"/>
            </p:cNvSpPr>
            <p:nvPr userDrawn="1"/>
          </p:nvSpPr>
          <p:spPr bwMode="auto">
            <a:xfrm>
              <a:off x="5633" y="2114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63" name="Rectangle 161"/>
            <p:cNvSpPr>
              <a:spLocks noChangeArrowheads="1"/>
            </p:cNvSpPr>
            <p:nvPr userDrawn="1"/>
          </p:nvSpPr>
          <p:spPr bwMode="auto">
            <a:xfrm>
              <a:off x="5633" y="216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64" name="Rectangle 162"/>
            <p:cNvSpPr>
              <a:spLocks noChangeArrowheads="1"/>
            </p:cNvSpPr>
            <p:nvPr userDrawn="1"/>
          </p:nvSpPr>
          <p:spPr bwMode="auto">
            <a:xfrm>
              <a:off x="5581" y="2168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65" name="Rectangle 163"/>
            <p:cNvSpPr>
              <a:spLocks noChangeArrowheads="1"/>
            </p:cNvSpPr>
            <p:nvPr userDrawn="1"/>
          </p:nvSpPr>
          <p:spPr bwMode="auto">
            <a:xfrm>
              <a:off x="5633" y="222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66" name="Rectangle 164"/>
            <p:cNvSpPr>
              <a:spLocks noChangeArrowheads="1"/>
            </p:cNvSpPr>
            <p:nvPr userDrawn="1"/>
          </p:nvSpPr>
          <p:spPr bwMode="auto">
            <a:xfrm>
              <a:off x="5581" y="2220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67" name="Rectangle 165"/>
            <p:cNvSpPr>
              <a:spLocks noChangeArrowheads="1"/>
            </p:cNvSpPr>
            <p:nvPr userDrawn="1"/>
          </p:nvSpPr>
          <p:spPr bwMode="auto">
            <a:xfrm>
              <a:off x="5527" y="222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68" name="Rectangle 166"/>
            <p:cNvSpPr>
              <a:spLocks noChangeArrowheads="1"/>
            </p:cNvSpPr>
            <p:nvPr userDrawn="1"/>
          </p:nvSpPr>
          <p:spPr bwMode="auto">
            <a:xfrm>
              <a:off x="5633" y="2272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69" name="Rectangle 167"/>
            <p:cNvSpPr>
              <a:spLocks noChangeArrowheads="1"/>
            </p:cNvSpPr>
            <p:nvPr userDrawn="1"/>
          </p:nvSpPr>
          <p:spPr bwMode="auto">
            <a:xfrm>
              <a:off x="5633" y="232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70" name="Rectangle 168"/>
            <p:cNvSpPr>
              <a:spLocks noChangeArrowheads="1"/>
            </p:cNvSpPr>
            <p:nvPr userDrawn="1"/>
          </p:nvSpPr>
          <p:spPr bwMode="auto">
            <a:xfrm>
              <a:off x="5581" y="2272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71" name="Rectangle 169"/>
            <p:cNvSpPr>
              <a:spLocks noChangeArrowheads="1"/>
            </p:cNvSpPr>
            <p:nvPr userDrawn="1"/>
          </p:nvSpPr>
          <p:spPr bwMode="auto">
            <a:xfrm>
              <a:off x="5527" y="2326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72" name="Rectangle 170"/>
            <p:cNvSpPr>
              <a:spLocks noChangeArrowheads="1"/>
            </p:cNvSpPr>
            <p:nvPr userDrawn="1"/>
          </p:nvSpPr>
          <p:spPr bwMode="auto">
            <a:xfrm>
              <a:off x="5633" y="237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73" name="Rectangle 171"/>
            <p:cNvSpPr>
              <a:spLocks noChangeArrowheads="1"/>
            </p:cNvSpPr>
            <p:nvPr userDrawn="1"/>
          </p:nvSpPr>
          <p:spPr bwMode="auto">
            <a:xfrm>
              <a:off x="5581" y="2378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74" name="Rectangle 172"/>
            <p:cNvSpPr>
              <a:spLocks noChangeArrowheads="1"/>
            </p:cNvSpPr>
            <p:nvPr userDrawn="1"/>
          </p:nvSpPr>
          <p:spPr bwMode="auto">
            <a:xfrm>
              <a:off x="5475" y="2378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75" name="Rectangle 173"/>
            <p:cNvSpPr>
              <a:spLocks noChangeArrowheads="1"/>
            </p:cNvSpPr>
            <p:nvPr userDrawn="1"/>
          </p:nvSpPr>
          <p:spPr bwMode="auto">
            <a:xfrm>
              <a:off x="5581" y="1798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76" name="Rectangle 174"/>
            <p:cNvSpPr>
              <a:spLocks noChangeArrowheads="1"/>
            </p:cNvSpPr>
            <p:nvPr userDrawn="1"/>
          </p:nvSpPr>
          <p:spPr bwMode="auto">
            <a:xfrm>
              <a:off x="5581" y="477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77" name="Rectangle 175"/>
            <p:cNvSpPr>
              <a:spLocks noChangeArrowheads="1"/>
            </p:cNvSpPr>
            <p:nvPr userDrawn="1"/>
          </p:nvSpPr>
          <p:spPr bwMode="auto">
            <a:xfrm>
              <a:off x="5633" y="477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78" name="Rectangle 176"/>
            <p:cNvSpPr>
              <a:spLocks noChangeArrowheads="1"/>
            </p:cNvSpPr>
            <p:nvPr userDrawn="1"/>
          </p:nvSpPr>
          <p:spPr bwMode="auto">
            <a:xfrm>
              <a:off x="5527" y="42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79" name="Rectangle 177"/>
            <p:cNvSpPr>
              <a:spLocks noChangeArrowheads="1"/>
            </p:cNvSpPr>
            <p:nvPr userDrawn="1"/>
          </p:nvSpPr>
          <p:spPr bwMode="auto">
            <a:xfrm>
              <a:off x="5581" y="42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80" name="Rectangle 178"/>
            <p:cNvSpPr>
              <a:spLocks noChangeArrowheads="1"/>
            </p:cNvSpPr>
            <p:nvPr userDrawn="1"/>
          </p:nvSpPr>
          <p:spPr bwMode="auto">
            <a:xfrm>
              <a:off x="5633" y="42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81" name="Rectangle 179"/>
            <p:cNvSpPr>
              <a:spLocks noChangeArrowheads="1"/>
            </p:cNvSpPr>
            <p:nvPr userDrawn="1"/>
          </p:nvSpPr>
          <p:spPr bwMode="auto">
            <a:xfrm>
              <a:off x="5633" y="37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82" name="Rectangle 180"/>
            <p:cNvSpPr>
              <a:spLocks noChangeArrowheads="1"/>
            </p:cNvSpPr>
            <p:nvPr userDrawn="1"/>
          </p:nvSpPr>
          <p:spPr bwMode="auto">
            <a:xfrm>
              <a:off x="5475" y="37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83" name="Rectangle 181"/>
            <p:cNvSpPr>
              <a:spLocks noChangeArrowheads="1"/>
            </p:cNvSpPr>
            <p:nvPr userDrawn="1"/>
          </p:nvSpPr>
          <p:spPr bwMode="auto">
            <a:xfrm>
              <a:off x="5527" y="318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84" name="Rectangle 182"/>
            <p:cNvSpPr>
              <a:spLocks noChangeArrowheads="1"/>
            </p:cNvSpPr>
            <p:nvPr userDrawn="1"/>
          </p:nvSpPr>
          <p:spPr bwMode="auto">
            <a:xfrm>
              <a:off x="5581" y="318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85" name="Rectangle 183"/>
            <p:cNvSpPr>
              <a:spLocks noChangeArrowheads="1"/>
            </p:cNvSpPr>
            <p:nvPr userDrawn="1"/>
          </p:nvSpPr>
          <p:spPr bwMode="auto">
            <a:xfrm>
              <a:off x="5633" y="318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86" name="Rectangle 184"/>
            <p:cNvSpPr>
              <a:spLocks noChangeArrowheads="1"/>
            </p:cNvSpPr>
            <p:nvPr userDrawn="1"/>
          </p:nvSpPr>
          <p:spPr bwMode="auto">
            <a:xfrm>
              <a:off x="5581" y="266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87" name="Rectangle 185"/>
            <p:cNvSpPr>
              <a:spLocks noChangeArrowheads="1"/>
            </p:cNvSpPr>
            <p:nvPr userDrawn="1"/>
          </p:nvSpPr>
          <p:spPr bwMode="auto">
            <a:xfrm>
              <a:off x="5633" y="26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88" name="Rectangle 186"/>
            <p:cNvSpPr>
              <a:spLocks noChangeArrowheads="1"/>
            </p:cNvSpPr>
            <p:nvPr userDrawn="1"/>
          </p:nvSpPr>
          <p:spPr bwMode="auto">
            <a:xfrm>
              <a:off x="5527" y="212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89" name="Rectangle 187"/>
            <p:cNvSpPr>
              <a:spLocks noChangeArrowheads="1"/>
            </p:cNvSpPr>
            <p:nvPr userDrawn="1"/>
          </p:nvSpPr>
          <p:spPr bwMode="auto">
            <a:xfrm>
              <a:off x="5581" y="212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90" name="Rectangle 188"/>
            <p:cNvSpPr>
              <a:spLocks noChangeArrowheads="1"/>
            </p:cNvSpPr>
            <p:nvPr userDrawn="1"/>
          </p:nvSpPr>
          <p:spPr bwMode="auto">
            <a:xfrm>
              <a:off x="5633" y="212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91" name="Rectangle 189"/>
            <p:cNvSpPr>
              <a:spLocks noChangeArrowheads="1"/>
            </p:cNvSpPr>
            <p:nvPr userDrawn="1"/>
          </p:nvSpPr>
          <p:spPr bwMode="auto">
            <a:xfrm>
              <a:off x="5476" y="21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92" name="Rectangle 190"/>
            <p:cNvSpPr>
              <a:spLocks noChangeArrowheads="1"/>
            </p:cNvSpPr>
            <p:nvPr userDrawn="1"/>
          </p:nvSpPr>
          <p:spPr bwMode="auto">
            <a:xfrm>
              <a:off x="5527" y="16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93" name="Rectangle 191"/>
            <p:cNvSpPr>
              <a:spLocks noChangeArrowheads="1"/>
            </p:cNvSpPr>
            <p:nvPr userDrawn="1"/>
          </p:nvSpPr>
          <p:spPr bwMode="auto">
            <a:xfrm>
              <a:off x="5581" y="160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94" name="Rectangle 192"/>
            <p:cNvSpPr>
              <a:spLocks noChangeArrowheads="1"/>
            </p:cNvSpPr>
            <p:nvPr userDrawn="1"/>
          </p:nvSpPr>
          <p:spPr bwMode="auto">
            <a:xfrm>
              <a:off x="5633" y="16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95" name="Rectangle 193"/>
            <p:cNvSpPr>
              <a:spLocks noChangeArrowheads="1"/>
            </p:cNvSpPr>
            <p:nvPr userDrawn="1"/>
          </p:nvSpPr>
          <p:spPr bwMode="auto">
            <a:xfrm>
              <a:off x="5581" y="106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96" name="Rectangle 194"/>
            <p:cNvSpPr>
              <a:spLocks noChangeArrowheads="1"/>
            </p:cNvSpPr>
            <p:nvPr userDrawn="1"/>
          </p:nvSpPr>
          <p:spPr bwMode="auto">
            <a:xfrm>
              <a:off x="5633" y="106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97" name="Rectangle 195"/>
            <p:cNvSpPr>
              <a:spLocks noChangeArrowheads="1"/>
            </p:cNvSpPr>
            <p:nvPr userDrawn="1"/>
          </p:nvSpPr>
          <p:spPr bwMode="auto">
            <a:xfrm>
              <a:off x="5527" y="5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98" name="Rectangle 196"/>
            <p:cNvSpPr>
              <a:spLocks noChangeArrowheads="1"/>
            </p:cNvSpPr>
            <p:nvPr userDrawn="1"/>
          </p:nvSpPr>
          <p:spPr bwMode="auto">
            <a:xfrm>
              <a:off x="5581" y="5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99" name="Rectangle 197"/>
            <p:cNvSpPr>
              <a:spLocks noChangeArrowheads="1"/>
            </p:cNvSpPr>
            <p:nvPr userDrawn="1"/>
          </p:nvSpPr>
          <p:spPr bwMode="auto">
            <a:xfrm>
              <a:off x="5633" y="5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00" name="Rectangle 198"/>
            <p:cNvSpPr>
              <a:spLocks noChangeArrowheads="1"/>
            </p:cNvSpPr>
            <p:nvPr userDrawn="1"/>
          </p:nvSpPr>
          <p:spPr bwMode="auto">
            <a:xfrm>
              <a:off x="5475" y="5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</p:grpSp>
      <p:sp>
        <p:nvSpPr>
          <p:cNvPr id="2247" name="Rectangle 199"/>
          <p:cNvSpPr>
            <a:spLocks noGrp="1" noChangeArrowheads="1"/>
          </p:cNvSpPr>
          <p:nvPr>
            <p:ph type="ctrTitle"/>
          </p:nvPr>
        </p:nvSpPr>
        <p:spPr>
          <a:xfrm>
            <a:off x="179388" y="115888"/>
            <a:ext cx="8424862" cy="2736850"/>
          </a:xfrm>
        </p:spPr>
        <p:txBody>
          <a:bodyPr anchor="b" anchorCtr="1"/>
          <a:lstStyle>
            <a:lvl1pPr algn="ctr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de-AT"/>
              <a:t>Click to edit Master title style</a:t>
            </a:r>
          </a:p>
        </p:txBody>
      </p:sp>
      <p:sp>
        <p:nvSpPr>
          <p:cNvPr id="2248" name="Rectangle 200"/>
          <p:cNvSpPr>
            <a:spLocks noGrp="1" noChangeArrowheads="1"/>
          </p:cNvSpPr>
          <p:nvPr>
            <p:ph type="subTitle" idx="1"/>
          </p:nvPr>
        </p:nvSpPr>
        <p:spPr>
          <a:xfrm>
            <a:off x="179388" y="2997200"/>
            <a:ext cx="8424862" cy="1439863"/>
          </a:xfrm>
        </p:spPr>
        <p:txBody>
          <a:bodyPr anchor="ctr"/>
          <a:lstStyle>
            <a:lvl1pPr marL="0" indent="0" algn="ctr">
              <a:buFont typeface="Arial" charset="0"/>
              <a:buNone/>
              <a:defRPr sz="3600"/>
            </a:lvl1pPr>
          </a:lstStyle>
          <a:p>
            <a:r>
              <a:rPr lang="de-AT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>
                <a:solidFill>
                  <a:srgbClr val="5F5F5F"/>
                </a:solidFill>
              </a:rPr>
              <a:t>Oliver Mattausch</a:t>
            </a:r>
            <a:endParaRPr lang="de-AT">
              <a:solidFill>
                <a:srgbClr val="5F5F5F"/>
              </a:solidFill>
            </a:endParaRP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ECB01-8835-4457-B4E9-BC151E01D4BD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>
                <a:solidFill>
                  <a:srgbClr val="5F5F5F"/>
                </a:solidFill>
              </a:rPr>
              <a:t>Oliver Mattausch</a:t>
            </a:r>
            <a:endParaRPr lang="de-AT">
              <a:solidFill>
                <a:srgbClr val="5F5F5F"/>
              </a:solidFill>
            </a:endParaRP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9A43D-F4F3-4D85-BC84-9FBC4999B4FF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063" y="908050"/>
            <a:ext cx="4376737" cy="547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8050"/>
            <a:ext cx="4378325" cy="547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>
                <a:solidFill>
                  <a:srgbClr val="5F5F5F"/>
                </a:solidFill>
              </a:rPr>
              <a:t>Oliver Mattausch</a:t>
            </a:r>
            <a:endParaRPr lang="de-AT">
              <a:solidFill>
                <a:srgbClr val="5F5F5F"/>
              </a:solidFill>
            </a:endParaRP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F8A77-6DBD-4E32-A3EE-07943DD8FAF5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>
                <a:solidFill>
                  <a:srgbClr val="5F5F5F"/>
                </a:solidFill>
              </a:rPr>
              <a:t>Oliver Mattausch</a:t>
            </a:r>
            <a:endParaRPr lang="de-AT">
              <a:solidFill>
                <a:srgbClr val="5F5F5F"/>
              </a:solidFill>
            </a:endParaRPr>
          </a:p>
        </p:txBody>
      </p:sp>
      <p:sp>
        <p:nvSpPr>
          <p:cNvPr id="8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BB195-561B-488C-BD64-CB552E921397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Oliver Mattausch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AD25DA7-043F-42BD-A098-1A4EEE08DE92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>
                <a:solidFill>
                  <a:srgbClr val="5F5F5F"/>
                </a:solidFill>
              </a:rPr>
              <a:t>Oliver Mattausch</a:t>
            </a:r>
            <a:endParaRPr lang="de-AT">
              <a:solidFill>
                <a:srgbClr val="5F5F5F"/>
              </a:solidFill>
            </a:endParaRPr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D9F90-BCC6-4B0D-90C2-3916A22F5B5C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>
                <a:solidFill>
                  <a:srgbClr val="5F5F5F"/>
                </a:solidFill>
              </a:rPr>
              <a:t>Oliver Mattausch</a:t>
            </a:r>
            <a:endParaRPr lang="de-AT">
              <a:solidFill>
                <a:srgbClr val="5F5F5F"/>
              </a:solidFill>
            </a:endParaRPr>
          </a:p>
        </p:txBody>
      </p:sp>
      <p:sp>
        <p:nvSpPr>
          <p:cNvPr id="3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FFDC7-76B0-43AB-9ABF-F4002E8F75CE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>
                <a:solidFill>
                  <a:srgbClr val="5F5F5F"/>
                </a:solidFill>
              </a:rPr>
              <a:t>Oliver Mattausch</a:t>
            </a:r>
            <a:endParaRPr lang="de-AT">
              <a:solidFill>
                <a:srgbClr val="5F5F5F"/>
              </a:solidFill>
            </a:endParaRP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112DD-30FE-4AE8-A4E6-AEAE71D9C874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>
                <a:solidFill>
                  <a:srgbClr val="5F5F5F"/>
                </a:solidFill>
              </a:rPr>
              <a:t>Oliver Mattausch</a:t>
            </a:r>
            <a:endParaRPr lang="de-AT">
              <a:solidFill>
                <a:srgbClr val="5F5F5F"/>
              </a:solidFill>
            </a:endParaRP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5D12E-6531-408D-AEC1-8DB9D51356D0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>
                <a:solidFill>
                  <a:srgbClr val="5F5F5F"/>
                </a:solidFill>
              </a:rPr>
              <a:t>Oliver Mattausch</a:t>
            </a:r>
            <a:endParaRPr lang="de-AT">
              <a:solidFill>
                <a:srgbClr val="5F5F5F"/>
              </a:solidFill>
            </a:endParaRP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6D2DC-46A5-4496-ACF6-8DD776F40687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44450"/>
            <a:ext cx="2225675" cy="6337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9063" y="44450"/>
            <a:ext cx="6529387" cy="6337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>
                <a:solidFill>
                  <a:srgbClr val="5F5F5F"/>
                </a:solidFill>
              </a:rPr>
              <a:t>Oliver Mattausch</a:t>
            </a:r>
            <a:endParaRPr lang="de-AT">
              <a:solidFill>
                <a:srgbClr val="5F5F5F"/>
              </a:solidFill>
            </a:endParaRP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3E57E-AA99-45BB-9D38-F456D7C5D4CA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4450"/>
            <a:ext cx="7761287" cy="757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9063" y="908050"/>
            <a:ext cx="4376737" cy="5473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08050"/>
            <a:ext cx="4378325" cy="2660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21100"/>
            <a:ext cx="4378325" cy="2660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>
                <a:solidFill>
                  <a:srgbClr val="5F5F5F"/>
                </a:solidFill>
              </a:rPr>
              <a:t>Oliver Mattausch</a:t>
            </a:r>
            <a:endParaRPr lang="de-AT">
              <a:solidFill>
                <a:srgbClr val="5F5F5F"/>
              </a:solidFill>
            </a:endParaRPr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3BF7B-2F45-4F07-B071-1BC6174BCAD0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4450"/>
            <a:ext cx="7761287" cy="757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9063" y="908050"/>
            <a:ext cx="4376737" cy="5473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8050"/>
            <a:ext cx="4378325" cy="5473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>
                <a:solidFill>
                  <a:srgbClr val="5F5F5F"/>
                </a:solidFill>
              </a:rPr>
              <a:t>Oliver Mattausch</a:t>
            </a:r>
            <a:endParaRPr lang="de-AT">
              <a:solidFill>
                <a:srgbClr val="5F5F5F"/>
              </a:solidFill>
            </a:endParaRP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02E41-9C22-4A7E-A599-1D863401A77F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68313" y="44450"/>
            <a:ext cx="7761287" cy="757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9063" y="908050"/>
            <a:ext cx="4376737" cy="2660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08050"/>
            <a:ext cx="4378325" cy="2660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19063" y="3721100"/>
            <a:ext cx="4376737" cy="2660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721100"/>
            <a:ext cx="4378325" cy="2660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>
                <a:solidFill>
                  <a:srgbClr val="5F5F5F"/>
                </a:solidFill>
              </a:rPr>
              <a:t>Oliver Mattausch</a:t>
            </a:r>
            <a:endParaRPr lang="de-AT">
              <a:solidFill>
                <a:srgbClr val="5F5F5F"/>
              </a:solidFill>
            </a:endParaRPr>
          </a:p>
        </p:txBody>
      </p:sp>
      <p:sp>
        <p:nvSpPr>
          <p:cNvPr id="8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BFAFA-54E5-4A4B-8B76-17DB441B2828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693150" y="6327775"/>
            <a:ext cx="361950" cy="406400"/>
            <a:chOff x="5494" y="4030"/>
            <a:chExt cx="179" cy="201"/>
          </a:xfrm>
        </p:grpSpPr>
        <p:sp>
          <p:nvSpPr>
            <p:cNvPr id="5" name="Freeform 3"/>
            <p:cNvSpPr>
              <a:spLocks/>
            </p:cNvSpPr>
            <p:nvPr userDrawn="1"/>
          </p:nvSpPr>
          <p:spPr bwMode="auto">
            <a:xfrm>
              <a:off x="5494" y="4030"/>
              <a:ext cx="160" cy="201"/>
            </a:xfrm>
            <a:custGeom>
              <a:avLst/>
              <a:gdLst/>
              <a:ahLst/>
              <a:cxnLst>
                <a:cxn ang="0">
                  <a:pos x="116" y="318"/>
                </a:cxn>
                <a:cxn ang="0">
                  <a:pos x="108" y="299"/>
                </a:cxn>
                <a:cxn ang="0">
                  <a:pos x="93" y="298"/>
                </a:cxn>
                <a:cxn ang="0">
                  <a:pos x="83" y="309"/>
                </a:cxn>
                <a:cxn ang="0">
                  <a:pos x="66" y="306"/>
                </a:cxn>
                <a:cxn ang="0">
                  <a:pos x="69" y="282"/>
                </a:cxn>
                <a:cxn ang="0">
                  <a:pos x="51" y="276"/>
                </a:cxn>
                <a:cxn ang="0">
                  <a:pos x="19" y="294"/>
                </a:cxn>
                <a:cxn ang="0">
                  <a:pos x="2" y="287"/>
                </a:cxn>
                <a:cxn ang="0">
                  <a:pos x="5" y="271"/>
                </a:cxn>
                <a:cxn ang="0">
                  <a:pos x="36" y="256"/>
                </a:cxn>
                <a:cxn ang="0">
                  <a:pos x="42" y="234"/>
                </a:cxn>
                <a:cxn ang="0">
                  <a:pos x="31" y="219"/>
                </a:cxn>
                <a:cxn ang="0">
                  <a:pos x="7" y="208"/>
                </a:cxn>
                <a:cxn ang="0">
                  <a:pos x="14" y="193"/>
                </a:cxn>
                <a:cxn ang="0">
                  <a:pos x="39" y="187"/>
                </a:cxn>
                <a:cxn ang="0">
                  <a:pos x="49" y="168"/>
                </a:cxn>
                <a:cxn ang="0">
                  <a:pos x="47" y="145"/>
                </a:cxn>
                <a:cxn ang="0">
                  <a:pos x="63" y="136"/>
                </a:cxn>
                <a:cxn ang="0">
                  <a:pos x="83" y="124"/>
                </a:cxn>
                <a:cxn ang="0">
                  <a:pos x="73" y="104"/>
                </a:cxn>
                <a:cxn ang="0">
                  <a:pos x="76" y="86"/>
                </a:cxn>
                <a:cxn ang="0">
                  <a:pos x="93" y="89"/>
                </a:cxn>
                <a:cxn ang="0">
                  <a:pos x="118" y="99"/>
                </a:cxn>
                <a:cxn ang="0">
                  <a:pos x="131" y="82"/>
                </a:cxn>
                <a:cxn ang="0">
                  <a:pos x="126" y="47"/>
                </a:cxn>
                <a:cxn ang="0">
                  <a:pos x="120" y="19"/>
                </a:cxn>
                <a:cxn ang="0">
                  <a:pos x="126" y="3"/>
                </a:cxn>
                <a:cxn ang="0">
                  <a:pos x="147" y="2"/>
                </a:cxn>
                <a:cxn ang="0">
                  <a:pos x="158" y="19"/>
                </a:cxn>
                <a:cxn ang="0">
                  <a:pos x="150" y="51"/>
                </a:cxn>
                <a:cxn ang="0">
                  <a:pos x="145" y="94"/>
                </a:cxn>
                <a:cxn ang="0">
                  <a:pos x="155" y="109"/>
                </a:cxn>
                <a:cxn ang="0">
                  <a:pos x="182" y="111"/>
                </a:cxn>
                <a:cxn ang="0">
                  <a:pos x="189" y="99"/>
                </a:cxn>
                <a:cxn ang="0">
                  <a:pos x="205" y="66"/>
                </a:cxn>
                <a:cxn ang="0">
                  <a:pos x="221" y="66"/>
                </a:cxn>
                <a:cxn ang="0">
                  <a:pos x="221" y="86"/>
                </a:cxn>
                <a:cxn ang="0">
                  <a:pos x="199" y="119"/>
                </a:cxn>
                <a:cxn ang="0">
                  <a:pos x="205" y="136"/>
                </a:cxn>
                <a:cxn ang="0">
                  <a:pos x="224" y="136"/>
                </a:cxn>
                <a:cxn ang="0">
                  <a:pos x="242" y="123"/>
                </a:cxn>
                <a:cxn ang="0">
                  <a:pos x="252" y="131"/>
                </a:cxn>
                <a:cxn ang="0">
                  <a:pos x="251" y="145"/>
                </a:cxn>
                <a:cxn ang="0">
                  <a:pos x="231" y="165"/>
                </a:cxn>
                <a:cxn ang="0">
                  <a:pos x="232" y="224"/>
                </a:cxn>
                <a:cxn ang="0">
                  <a:pos x="246" y="240"/>
                </a:cxn>
                <a:cxn ang="0">
                  <a:pos x="247" y="259"/>
                </a:cxn>
                <a:cxn ang="0">
                  <a:pos x="232" y="262"/>
                </a:cxn>
                <a:cxn ang="0">
                  <a:pos x="222" y="276"/>
                </a:cxn>
                <a:cxn ang="0">
                  <a:pos x="231" y="298"/>
                </a:cxn>
                <a:cxn ang="0">
                  <a:pos x="217" y="303"/>
                </a:cxn>
                <a:cxn ang="0">
                  <a:pos x="199" y="284"/>
                </a:cxn>
                <a:cxn ang="0">
                  <a:pos x="182" y="291"/>
                </a:cxn>
                <a:cxn ang="0">
                  <a:pos x="170" y="306"/>
                </a:cxn>
                <a:cxn ang="0">
                  <a:pos x="143" y="308"/>
                </a:cxn>
                <a:cxn ang="0">
                  <a:pos x="128" y="318"/>
                </a:cxn>
              </a:cxnLst>
              <a:rect l="0" t="0" r="r" b="b"/>
              <a:pathLst>
                <a:path w="254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  <a:lnTo>
                    <a:pt x="155" y="109"/>
                  </a:lnTo>
                  <a:lnTo>
                    <a:pt x="158" y="109"/>
                  </a:lnTo>
                  <a:lnTo>
                    <a:pt x="165" y="113"/>
                  </a:lnTo>
                  <a:lnTo>
                    <a:pt x="172" y="113"/>
                  </a:lnTo>
                  <a:lnTo>
                    <a:pt x="175" y="113"/>
                  </a:lnTo>
                  <a:lnTo>
                    <a:pt x="180" y="111"/>
                  </a:lnTo>
                  <a:lnTo>
                    <a:pt x="182" y="111"/>
                  </a:lnTo>
                  <a:lnTo>
                    <a:pt x="184" y="109"/>
                  </a:lnTo>
                  <a:lnTo>
                    <a:pt x="184" y="109"/>
                  </a:lnTo>
                  <a:lnTo>
                    <a:pt x="187" y="108"/>
                  </a:lnTo>
                  <a:lnTo>
                    <a:pt x="187" y="104"/>
                  </a:lnTo>
                  <a:lnTo>
                    <a:pt x="189" y="103"/>
                  </a:lnTo>
                  <a:lnTo>
                    <a:pt x="189" y="99"/>
                  </a:lnTo>
                  <a:lnTo>
                    <a:pt x="190" y="89"/>
                  </a:lnTo>
                  <a:lnTo>
                    <a:pt x="195" y="79"/>
                  </a:lnTo>
                  <a:lnTo>
                    <a:pt x="199" y="74"/>
                  </a:lnTo>
                  <a:lnTo>
                    <a:pt x="200" y="71"/>
                  </a:lnTo>
                  <a:lnTo>
                    <a:pt x="204" y="67"/>
                  </a:lnTo>
                  <a:lnTo>
                    <a:pt x="205" y="66"/>
                  </a:lnTo>
                  <a:lnTo>
                    <a:pt x="207" y="64"/>
                  </a:lnTo>
                  <a:lnTo>
                    <a:pt x="212" y="62"/>
                  </a:lnTo>
                  <a:lnTo>
                    <a:pt x="215" y="62"/>
                  </a:lnTo>
                  <a:lnTo>
                    <a:pt x="217" y="62"/>
                  </a:lnTo>
                  <a:lnTo>
                    <a:pt x="219" y="64"/>
                  </a:lnTo>
                  <a:lnTo>
                    <a:pt x="221" y="66"/>
                  </a:lnTo>
                  <a:lnTo>
                    <a:pt x="222" y="67"/>
                  </a:lnTo>
                  <a:lnTo>
                    <a:pt x="224" y="71"/>
                  </a:lnTo>
                  <a:lnTo>
                    <a:pt x="224" y="76"/>
                  </a:lnTo>
                  <a:lnTo>
                    <a:pt x="224" y="81"/>
                  </a:lnTo>
                  <a:lnTo>
                    <a:pt x="222" y="82"/>
                  </a:lnTo>
                  <a:lnTo>
                    <a:pt x="221" y="86"/>
                  </a:lnTo>
                  <a:lnTo>
                    <a:pt x="219" y="94"/>
                  </a:lnTo>
                  <a:lnTo>
                    <a:pt x="212" y="101"/>
                  </a:lnTo>
                  <a:lnTo>
                    <a:pt x="204" y="108"/>
                  </a:lnTo>
                  <a:lnTo>
                    <a:pt x="202" y="109"/>
                  </a:lnTo>
                  <a:lnTo>
                    <a:pt x="202" y="113"/>
                  </a:lnTo>
                  <a:lnTo>
                    <a:pt x="199" y="119"/>
                  </a:lnTo>
                  <a:lnTo>
                    <a:pt x="199" y="124"/>
                  </a:lnTo>
                  <a:lnTo>
                    <a:pt x="199" y="128"/>
                  </a:lnTo>
                  <a:lnTo>
                    <a:pt x="200" y="131"/>
                  </a:lnTo>
                  <a:lnTo>
                    <a:pt x="202" y="133"/>
                  </a:lnTo>
                  <a:lnTo>
                    <a:pt x="204" y="135"/>
                  </a:lnTo>
                  <a:lnTo>
                    <a:pt x="205" y="136"/>
                  </a:lnTo>
                  <a:lnTo>
                    <a:pt x="210" y="140"/>
                  </a:lnTo>
                  <a:lnTo>
                    <a:pt x="212" y="140"/>
                  </a:lnTo>
                  <a:lnTo>
                    <a:pt x="215" y="141"/>
                  </a:lnTo>
                  <a:lnTo>
                    <a:pt x="219" y="140"/>
                  </a:lnTo>
                  <a:lnTo>
                    <a:pt x="221" y="140"/>
                  </a:lnTo>
                  <a:lnTo>
                    <a:pt x="224" y="136"/>
                  </a:lnTo>
                  <a:lnTo>
                    <a:pt x="227" y="131"/>
                  </a:lnTo>
                  <a:lnTo>
                    <a:pt x="231" y="130"/>
                  </a:lnTo>
                  <a:lnTo>
                    <a:pt x="232" y="128"/>
                  </a:lnTo>
                  <a:lnTo>
                    <a:pt x="236" y="124"/>
                  </a:lnTo>
                  <a:lnTo>
                    <a:pt x="239" y="124"/>
                  </a:lnTo>
                  <a:lnTo>
                    <a:pt x="242" y="123"/>
                  </a:lnTo>
                  <a:lnTo>
                    <a:pt x="244" y="123"/>
                  </a:lnTo>
                  <a:lnTo>
                    <a:pt x="247" y="124"/>
                  </a:lnTo>
                  <a:lnTo>
                    <a:pt x="247" y="124"/>
                  </a:lnTo>
                  <a:lnTo>
                    <a:pt x="249" y="124"/>
                  </a:lnTo>
                  <a:lnTo>
                    <a:pt x="251" y="128"/>
                  </a:lnTo>
                  <a:lnTo>
                    <a:pt x="252" y="131"/>
                  </a:lnTo>
                  <a:lnTo>
                    <a:pt x="254" y="133"/>
                  </a:lnTo>
                  <a:lnTo>
                    <a:pt x="254" y="136"/>
                  </a:lnTo>
                  <a:lnTo>
                    <a:pt x="254" y="138"/>
                  </a:lnTo>
                  <a:lnTo>
                    <a:pt x="254" y="140"/>
                  </a:lnTo>
                  <a:lnTo>
                    <a:pt x="252" y="143"/>
                  </a:lnTo>
                  <a:lnTo>
                    <a:pt x="251" y="145"/>
                  </a:lnTo>
                  <a:lnTo>
                    <a:pt x="247" y="148"/>
                  </a:lnTo>
                  <a:lnTo>
                    <a:pt x="242" y="153"/>
                  </a:lnTo>
                  <a:lnTo>
                    <a:pt x="239" y="156"/>
                  </a:lnTo>
                  <a:lnTo>
                    <a:pt x="234" y="160"/>
                  </a:lnTo>
                  <a:lnTo>
                    <a:pt x="231" y="163"/>
                  </a:lnTo>
                  <a:lnTo>
                    <a:pt x="231" y="165"/>
                  </a:lnTo>
                  <a:lnTo>
                    <a:pt x="229" y="166"/>
                  </a:lnTo>
                  <a:lnTo>
                    <a:pt x="229" y="175"/>
                  </a:lnTo>
                  <a:lnTo>
                    <a:pt x="227" y="187"/>
                  </a:lnTo>
                  <a:lnTo>
                    <a:pt x="229" y="200"/>
                  </a:lnTo>
                  <a:lnTo>
                    <a:pt x="231" y="212"/>
                  </a:lnTo>
                  <a:lnTo>
                    <a:pt x="232" y="224"/>
                  </a:lnTo>
                  <a:lnTo>
                    <a:pt x="232" y="229"/>
                  </a:lnTo>
                  <a:lnTo>
                    <a:pt x="236" y="232"/>
                  </a:lnTo>
                  <a:lnTo>
                    <a:pt x="237" y="235"/>
                  </a:lnTo>
                  <a:lnTo>
                    <a:pt x="239" y="237"/>
                  </a:lnTo>
                  <a:lnTo>
                    <a:pt x="242" y="239"/>
                  </a:lnTo>
                  <a:lnTo>
                    <a:pt x="246" y="240"/>
                  </a:lnTo>
                  <a:lnTo>
                    <a:pt x="247" y="244"/>
                  </a:lnTo>
                  <a:lnTo>
                    <a:pt x="249" y="247"/>
                  </a:lnTo>
                  <a:lnTo>
                    <a:pt x="249" y="249"/>
                  </a:lnTo>
                  <a:lnTo>
                    <a:pt x="249" y="252"/>
                  </a:lnTo>
                  <a:lnTo>
                    <a:pt x="249" y="256"/>
                  </a:lnTo>
                  <a:lnTo>
                    <a:pt x="247" y="259"/>
                  </a:lnTo>
                  <a:lnTo>
                    <a:pt x="244" y="261"/>
                  </a:lnTo>
                  <a:lnTo>
                    <a:pt x="244" y="262"/>
                  </a:lnTo>
                  <a:lnTo>
                    <a:pt x="241" y="262"/>
                  </a:lnTo>
                  <a:lnTo>
                    <a:pt x="239" y="264"/>
                  </a:lnTo>
                  <a:lnTo>
                    <a:pt x="236" y="262"/>
                  </a:lnTo>
                  <a:lnTo>
                    <a:pt x="232" y="262"/>
                  </a:lnTo>
                  <a:lnTo>
                    <a:pt x="231" y="262"/>
                  </a:lnTo>
                  <a:lnTo>
                    <a:pt x="227" y="264"/>
                  </a:lnTo>
                  <a:lnTo>
                    <a:pt x="224" y="267"/>
                  </a:lnTo>
                  <a:lnTo>
                    <a:pt x="222" y="271"/>
                  </a:lnTo>
                  <a:lnTo>
                    <a:pt x="221" y="272"/>
                  </a:lnTo>
                  <a:lnTo>
                    <a:pt x="222" y="276"/>
                  </a:lnTo>
                  <a:lnTo>
                    <a:pt x="224" y="281"/>
                  </a:lnTo>
                  <a:lnTo>
                    <a:pt x="227" y="286"/>
                  </a:lnTo>
                  <a:lnTo>
                    <a:pt x="231" y="289"/>
                  </a:lnTo>
                  <a:lnTo>
                    <a:pt x="232" y="293"/>
                  </a:lnTo>
                  <a:lnTo>
                    <a:pt x="232" y="298"/>
                  </a:lnTo>
                  <a:lnTo>
                    <a:pt x="231" y="298"/>
                  </a:lnTo>
                  <a:lnTo>
                    <a:pt x="231" y="299"/>
                  </a:lnTo>
                  <a:lnTo>
                    <a:pt x="227" y="303"/>
                  </a:lnTo>
                  <a:lnTo>
                    <a:pt x="224" y="303"/>
                  </a:lnTo>
                  <a:lnTo>
                    <a:pt x="222" y="304"/>
                  </a:lnTo>
                  <a:lnTo>
                    <a:pt x="219" y="303"/>
                  </a:lnTo>
                  <a:lnTo>
                    <a:pt x="217" y="303"/>
                  </a:lnTo>
                  <a:lnTo>
                    <a:pt x="215" y="299"/>
                  </a:lnTo>
                  <a:lnTo>
                    <a:pt x="210" y="294"/>
                  </a:lnTo>
                  <a:lnTo>
                    <a:pt x="205" y="289"/>
                  </a:lnTo>
                  <a:lnTo>
                    <a:pt x="204" y="287"/>
                  </a:lnTo>
                  <a:lnTo>
                    <a:pt x="200" y="286"/>
                  </a:lnTo>
                  <a:lnTo>
                    <a:pt x="199" y="284"/>
                  </a:lnTo>
                  <a:lnTo>
                    <a:pt x="195" y="284"/>
                  </a:lnTo>
                  <a:lnTo>
                    <a:pt x="192" y="284"/>
                  </a:lnTo>
                  <a:lnTo>
                    <a:pt x="187" y="286"/>
                  </a:lnTo>
                  <a:lnTo>
                    <a:pt x="185" y="286"/>
                  </a:lnTo>
                  <a:lnTo>
                    <a:pt x="184" y="287"/>
                  </a:lnTo>
                  <a:lnTo>
                    <a:pt x="182" y="291"/>
                  </a:lnTo>
                  <a:lnTo>
                    <a:pt x="178" y="294"/>
                  </a:lnTo>
                  <a:lnTo>
                    <a:pt x="178" y="298"/>
                  </a:lnTo>
                  <a:lnTo>
                    <a:pt x="175" y="301"/>
                  </a:lnTo>
                  <a:lnTo>
                    <a:pt x="173" y="303"/>
                  </a:lnTo>
                  <a:lnTo>
                    <a:pt x="172" y="304"/>
                  </a:lnTo>
                  <a:lnTo>
                    <a:pt x="170" y="306"/>
                  </a:lnTo>
                  <a:lnTo>
                    <a:pt x="163" y="306"/>
                  </a:lnTo>
                  <a:lnTo>
                    <a:pt x="158" y="304"/>
                  </a:lnTo>
                  <a:lnTo>
                    <a:pt x="153" y="304"/>
                  </a:lnTo>
                  <a:lnTo>
                    <a:pt x="150" y="306"/>
                  </a:lnTo>
                  <a:lnTo>
                    <a:pt x="147" y="306"/>
                  </a:lnTo>
                  <a:lnTo>
                    <a:pt x="143" y="308"/>
                  </a:lnTo>
                  <a:lnTo>
                    <a:pt x="142" y="311"/>
                  </a:lnTo>
                  <a:lnTo>
                    <a:pt x="138" y="313"/>
                  </a:lnTo>
                  <a:lnTo>
                    <a:pt x="136" y="316"/>
                  </a:lnTo>
                  <a:lnTo>
                    <a:pt x="133" y="318"/>
                  </a:lnTo>
                  <a:lnTo>
                    <a:pt x="131" y="318"/>
                  </a:lnTo>
                  <a:lnTo>
                    <a:pt x="128" y="318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" name="Freeform 4"/>
            <p:cNvSpPr>
              <a:spLocks/>
            </p:cNvSpPr>
            <p:nvPr userDrawn="1"/>
          </p:nvSpPr>
          <p:spPr bwMode="auto">
            <a:xfrm>
              <a:off x="5494" y="4030"/>
              <a:ext cx="100" cy="201"/>
            </a:xfrm>
            <a:custGeom>
              <a:avLst/>
              <a:gdLst/>
              <a:ahLst/>
              <a:cxnLst>
                <a:cxn ang="0">
                  <a:pos x="120" y="319"/>
                </a:cxn>
                <a:cxn ang="0">
                  <a:pos x="113" y="311"/>
                </a:cxn>
                <a:cxn ang="0">
                  <a:pos x="108" y="299"/>
                </a:cxn>
                <a:cxn ang="0">
                  <a:pos x="96" y="298"/>
                </a:cxn>
                <a:cxn ang="0">
                  <a:pos x="89" y="301"/>
                </a:cxn>
                <a:cxn ang="0">
                  <a:pos x="83" y="309"/>
                </a:cxn>
                <a:cxn ang="0">
                  <a:pos x="71" y="309"/>
                </a:cxn>
                <a:cxn ang="0">
                  <a:pos x="64" y="301"/>
                </a:cxn>
                <a:cxn ang="0">
                  <a:pos x="69" y="282"/>
                </a:cxn>
                <a:cxn ang="0">
                  <a:pos x="61" y="276"/>
                </a:cxn>
                <a:cxn ang="0">
                  <a:pos x="42" y="279"/>
                </a:cxn>
                <a:cxn ang="0">
                  <a:pos x="19" y="294"/>
                </a:cxn>
                <a:cxn ang="0">
                  <a:pos x="5" y="293"/>
                </a:cxn>
                <a:cxn ang="0">
                  <a:pos x="0" y="282"/>
                </a:cxn>
                <a:cxn ang="0">
                  <a:pos x="5" y="271"/>
                </a:cxn>
                <a:cxn ang="0">
                  <a:pos x="31" y="259"/>
                </a:cxn>
                <a:cxn ang="0">
                  <a:pos x="39" y="249"/>
                </a:cxn>
                <a:cxn ang="0">
                  <a:pos x="42" y="234"/>
                </a:cxn>
                <a:cxn ang="0">
                  <a:pos x="36" y="222"/>
                </a:cxn>
                <a:cxn ang="0">
                  <a:pos x="17" y="215"/>
                </a:cxn>
                <a:cxn ang="0">
                  <a:pos x="7" y="208"/>
                </a:cxn>
                <a:cxn ang="0">
                  <a:pos x="9" y="195"/>
                </a:cxn>
                <a:cxn ang="0">
                  <a:pos x="22" y="193"/>
                </a:cxn>
                <a:cxn ang="0">
                  <a:pos x="39" y="187"/>
                </a:cxn>
                <a:cxn ang="0">
                  <a:pos x="49" y="172"/>
                </a:cxn>
                <a:cxn ang="0">
                  <a:pos x="44" y="156"/>
                </a:cxn>
                <a:cxn ang="0">
                  <a:pos x="47" y="145"/>
                </a:cxn>
                <a:cxn ang="0">
                  <a:pos x="56" y="136"/>
                </a:cxn>
                <a:cxn ang="0">
                  <a:pos x="71" y="136"/>
                </a:cxn>
                <a:cxn ang="0">
                  <a:pos x="83" y="124"/>
                </a:cxn>
                <a:cxn ang="0">
                  <a:pos x="81" y="114"/>
                </a:cxn>
                <a:cxn ang="0">
                  <a:pos x="71" y="98"/>
                </a:cxn>
                <a:cxn ang="0">
                  <a:pos x="76" y="86"/>
                </a:cxn>
                <a:cxn ang="0">
                  <a:pos x="88" y="86"/>
                </a:cxn>
                <a:cxn ang="0">
                  <a:pos x="105" y="98"/>
                </a:cxn>
                <a:cxn ang="0">
                  <a:pos x="118" y="99"/>
                </a:cxn>
                <a:cxn ang="0">
                  <a:pos x="130" y="91"/>
                </a:cxn>
                <a:cxn ang="0">
                  <a:pos x="133" y="72"/>
                </a:cxn>
                <a:cxn ang="0">
                  <a:pos x="126" y="47"/>
                </a:cxn>
                <a:cxn ang="0">
                  <a:pos x="120" y="27"/>
                </a:cxn>
                <a:cxn ang="0">
                  <a:pos x="121" y="14"/>
                </a:cxn>
                <a:cxn ang="0">
                  <a:pos x="126" y="3"/>
                </a:cxn>
                <a:cxn ang="0">
                  <a:pos x="142" y="0"/>
                </a:cxn>
                <a:cxn ang="0">
                  <a:pos x="153" y="5"/>
                </a:cxn>
                <a:cxn ang="0">
                  <a:pos x="158" y="19"/>
                </a:cxn>
                <a:cxn ang="0">
                  <a:pos x="155" y="39"/>
                </a:cxn>
                <a:cxn ang="0">
                  <a:pos x="147" y="59"/>
                </a:cxn>
                <a:cxn ang="0">
                  <a:pos x="145" y="94"/>
                </a:cxn>
                <a:cxn ang="0">
                  <a:pos x="150" y="106"/>
                </a:cxn>
              </a:cxnLst>
              <a:rect l="0" t="0" r="r" b="b"/>
              <a:pathLst>
                <a:path w="158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auto">
            <a:xfrm>
              <a:off x="5575" y="4069"/>
              <a:ext cx="79" cy="162"/>
            </a:xfrm>
            <a:custGeom>
              <a:avLst/>
              <a:gdLst/>
              <a:ahLst/>
              <a:cxnLst>
                <a:cxn ang="0">
                  <a:pos x="30" y="47"/>
                </a:cxn>
                <a:cxn ang="0">
                  <a:pos x="47" y="51"/>
                </a:cxn>
                <a:cxn ang="0">
                  <a:pos x="56" y="47"/>
                </a:cxn>
                <a:cxn ang="0">
                  <a:pos x="59" y="42"/>
                </a:cxn>
                <a:cxn ang="0">
                  <a:pos x="62" y="27"/>
                </a:cxn>
                <a:cxn ang="0">
                  <a:pos x="72" y="9"/>
                </a:cxn>
                <a:cxn ang="0">
                  <a:pos x="79" y="2"/>
                </a:cxn>
                <a:cxn ang="0">
                  <a:pos x="89" y="0"/>
                </a:cxn>
                <a:cxn ang="0">
                  <a:pos x="94" y="5"/>
                </a:cxn>
                <a:cxn ang="0">
                  <a:pos x="96" y="19"/>
                </a:cxn>
                <a:cxn ang="0">
                  <a:pos x="91" y="32"/>
                </a:cxn>
                <a:cxn ang="0">
                  <a:pos x="74" y="47"/>
                </a:cxn>
                <a:cxn ang="0">
                  <a:pos x="71" y="62"/>
                </a:cxn>
                <a:cxn ang="0">
                  <a:pos x="74" y="71"/>
                </a:cxn>
                <a:cxn ang="0">
                  <a:pos x="82" y="78"/>
                </a:cxn>
                <a:cxn ang="0">
                  <a:pos x="91" y="78"/>
                </a:cxn>
                <a:cxn ang="0">
                  <a:pos x="99" y="69"/>
                </a:cxn>
                <a:cxn ang="0">
                  <a:pos x="108" y="62"/>
                </a:cxn>
                <a:cxn ang="0">
                  <a:pos x="116" y="61"/>
                </a:cxn>
                <a:cxn ang="0">
                  <a:pos x="121" y="62"/>
                </a:cxn>
                <a:cxn ang="0">
                  <a:pos x="126" y="71"/>
                </a:cxn>
                <a:cxn ang="0">
                  <a:pos x="126" y="78"/>
                </a:cxn>
                <a:cxn ang="0">
                  <a:pos x="119" y="86"/>
                </a:cxn>
                <a:cxn ang="0">
                  <a:pos x="106" y="98"/>
                </a:cxn>
                <a:cxn ang="0">
                  <a:pos x="101" y="104"/>
                </a:cxn>
                <a:cxn ang="0">
                  <a:pos x="101" y="138"/>
                </a:cxn>
                <a:cxn ang="0">
                  <a:pos x="104" y="167"/>
                </a:cxn>
                <a:cxn ang="0">
                  <a:pos x="111" y="175"/>
                </a:cxn>
                <a:cxn ang="0">
                  <a:pos x="119" y="182"/>
                </a:cxn>
                <a:cxn ang="0">
                  <a:pos x="121" y="190"/>
                </a:cxn>
                <a:cxn ang="0">
                  <a:pos x="116" y="199"/>
                </a:cxn>
                <a:cxn ang="0">
                  <a:pos x="111" y="202"/>
                </a:cxn>
                <a:cxn ang="0">
                  <a:pos x="103" y="200"/>
                </a:cxn>
                <a:cxn ang="0">
                  <a:pos x="94" y="209"/>
                </a:cxn>
                <a:cxn ang="0">
                  <a:pos x="96" y="219"/>
                </a:cxn>
                <a:cxn ang="0">
                  <a:pos x="104" y="231"/>
                </a:cxn>
                <a:cxn ang="0">
                  <a:pos x="103" y="237"/>
                </a:cxn>
                <a:cxn ang="0">
                  <a:pos x="94" y="242"/>
                </a:cxn>
                <a:cxn ang="0">
                  <a:pos x="87" y="237"/>
                </a:cxn>
                <a:cxn ang="0">
                  <a:pos x="76" y="225"/>
                </a:cxn>
                <a:cxn ang="0">
                  <a:pos x="67" y="222"/>
                </a:cxn>
                <a:cxn ang="0">
                  <a:pos x="57" y="224"/>
                </a:cxn>
                <a:cxn ang="0">
                  <a:pos x="50" y="232"/>
                </a:cxn>
                <a:cxn ang="0">
                  <a:pos x="45" y="241"/>
                </a:cxn>
                <a:cxn ang="0">
                  <a:pos x="35" y="244"/>
                </a:cxn>
                <a:cxn ang="0">
                  <a:pos x="22" y="244"/>
                </a:cxn>
                <a:cxn ang="0">
                  <a:pos x="14" y="249"/>
                </a:cxn>
                <a:cxn ang="0">
                  <a:pos x="5" y="256"/>
                </a:cxn>
              </a:cxnLst>
              <a:rect l="0" t="0" r="r" b="b"/>
              <a:pathLst>
                <a:path w="126" h="256">
                  <a:moveTo>
                    <a:pt x="25" y="46"/>
                  </a:moveTo>
                  <a:lnTo>
                    <a:pt x="27" y="47"/>
                  </a:lnTo>
                  <a:lnTo>
                    <a:pt x="30" y="47"/>
                  </a:lnTo>
                  <a:lnTo>
                    <a:pt x="37" y="51"/>
                  </a:lnTo>
                  <a:lnTo>
                    <a:pt x="44" y="51"/>
                  </a:lnTo>
                  <a:lnTo>
                    <a:pt x="47" y="51"/>
                  </a:lnTo>
                  <a:lnTo>
                    <a:pt x="52" y="49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9" y="46"/>
                  </a:lnTo>
                  <a:lnTo>
                    <a:pt x="59" y="42"/>
                  </a:lnTo>
                  <a:lnTo>
                    <a:pt x="61" y="41"/>
                  </a:lnTo>
                  <a:lnTo>
                    <a:pt x="61" y="37"/>
                  </a:lnTo>
                  <a:lnTo>
                    <a:pt x="62" y="27"/>
                  </a:lnTo>
                  <a:lnTo>
                    <a:pt x="67" y="17"/>
                  </a:lnTo>
                  <a:lnTo>
                    <a:pt x="71" y="12"/>
                  </a:lnTo>
                  <a:lnTo>
                    <a:pt x="72" y="9"/>
                  </a:lnTo>
                  <a:lnTo>
                    <a:pt x="76" y="5"/>
                  </a:lnTo>
                  <a:lnTo>
                    <a:pt x="77" y="4"/>
                  </a:lnTo>
                  <a:lnTo>
                    <a:pt x="79" y="2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1" y="2"/>
                  </a:lnTo>
                  <a:lnTo>
                    <a:pt x="93" y="4"/>
                  </a:lnTo>
                  <a:lnTo>
                    <a:pt x="94" y="5"/>
                  </a:lnTo>
                  <a:lnTo>
                    <a:pt x="96" y="9"/>
                  </a:lnTo>
                  <a:lnTo>
                    <a:pt x="96" y="14"/>
                  </a:lnTo>
                  <a:lnTo>
                    <a:pt x="96" y="19"/>
                  </a:lnTo>
                  <a:lnTo>
                    <a:pt x="94" y="20"/>
                  </a:lnTo>
                  <a:lnTo>
                    <a:pt x="93" y="24"/>
                  </a:lnTo>
                  <a:lnTo>
                    <a:pt x="91" y="32"/>
                  </a:lnTo>
                  <a:lnTo>
                    <a:pt x="84" y="39"/>
                  </a:lnTo>
                  <a:lnTo>
                    <a:pt x="76" y="46"/>
                  </a:lnTo>
                  <a:lnTo>
                    <a:pt x="74" y="47"/>
                  </a:lnTo>
                  <a:lnTo>
                    <a:pt x="74" y="51"/>
                  </a:lnTo>
                  <a:lnTo>
                    <a:pt x="71" y="57"/>
                  </a:lnTo>
                  <a:lnTo>
                    <a:pt x="71" y="62"/>
                  </a:lnTo>
                  <a:lnTo>
                    <a:pt x="71" y="66"/>
                  </a:lnTo>
                  <a:lnTo>
                    <a:pt x="72" y="69"/>
                  </a:lnTo>
                  <a:lnTo>
                    <a:pt x="74" y="71"/>
                  </a:lnTo>
                  <a:lnTo>
                    <a:pt x="76" y="73"/>
                  </a:lnTo>
                  <a:lnTo>
                    <a:pt x="77" y="74"/>
                  </a:lnTo>
                  <a:lnTo>
                    <a:pt x="82" y="78"/>
                  </a:lnTo>
                  <a:lnTo>
                    <a:pt x="84" y="78"/>
                  </a:lnTo>
                  <a:lnTo>
                    <a:pt x="87" y="79"/>
                  </a:lnTo>
                  <a:lnTo>
                    <a:pt x="91" y="78"/>
                  </a:lnTo>
                  <a:lnTo>
                    <a:pt x="93" y="78"/>
                  </a:lnTo>
                  <a:lnTo>
                    <a:pt x="96" y="74"/>
                  </a:lnTo>
                  <a:lnTo>
                    <a:pt x="99" y="69"/>
                  </a:lnTo>
                  <a:lnTo>
                    <a:pt x="103" y="68"/>
                  </a:lnTo>
                  <a:lnTo>
                    <a:pt x="104" y="66"/>
                  </a:lnTo>
                  <a:lnTo>
                    <a:pt x="108" y="62"/>
                  </a:lnTo>
                  <a:lnTo>
                    <a:pt x="111" y="62"/>
                  </a:lnTo>
                  <a:lnTo>
                    <a:pt x="114" y="61"/>
                  </a:lnTo>
                  <a:lnTo>
                    <a:pt x="116" y="61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21" y="62"/>
                  </a:lnTo>
                  <a:lnTo>
                    <a:pt x="123" y="66"/>
                  </a:lnTo>
                  <a:lnTo>
                    <a:pt x="124" y="69"/>
                  </a:lnTo>
                  <a:lnTo>
                    <a:pt x="126" y="71"/>
                  </a:lnTo>
                  <a:lnTo>
                    <a:pt x="126" y="74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3" y="83"/>
                  </a:lnTo>
                  <a:lnTo>
                    <a:pt x="119" y="86"/>
                  </a:lnTo>
                  <a:lnTo>
                    <a:pt x="114" y="91"/>
                  </a:lnTo>
                  <a:lnTo>
                    <a:pt x="111" y="94"/>
                  </a:lnTo>
                  <a:lnTo>
                    <a:pt x="106" y="98"/>
                  </a:lnTo>
                  <a:lnTo>
                    <a:pt x="103" y="101"/>
                  </a:lnTo>
                  <a:lnTo>
                    <a:pt x="103" y="103"/>
                  </a:lnTo>
                  <a:lnTo>
                    <a:pt x="101" y="104"/>
                  </a:lnTo>
                  <a:lnTo>
                    <a:pt x="101" y="113"/>
                  </a:lnTo>
                  <a:lnTo>
                    <a:pt x="99" y="125"/>
                  </a:lnTo>
                  <a:lnTo>
                    <a:pt x="101" y="138"/>
                  </a:lnTo>
                  <a:lnTo>
                    <a:pt x="103" y="150"/>
                  </a:lnTo>
                  <a:lnTo>
                    <a:pt x="104" y="162"/>
                  </a:lnTo>
                  <a:lnTo>
                    <a:pt x="104" y="167"/>
                  </a:lnTo>
                  <a:lnTo>
                    <a:pt x="108" y="170"/>
                  </a:lnTo>
                  <a:lnTo>
                    <a:pt x="109" y="173"/>
                  </a:lnTo>
                  <a:lnTo>
                    <a:pt x="111" y="175"/>
                  </a:lnTo>
                  <a:lnTo>
                    <a:pt x="114" y="177"/>
                  </a:lnTo>
                  <a:lnTo>
                    <a:pt x="118" y="178"/>
                  </a:lnTo>
                  <a:lnTo>
                    <a:pt x="119" y="182"/>
                  </a:lnTo>
                  <a:lnTo>
                    <a:pt x="121" y="185"/>
                  </a:lnTo>
                  <a:lnTo>
                    <a:pt x="121" y="187"/>
                  </a:lnTo>
                  <a:lnTo>
                    <a:pt x="121" y="190"/>
                  </a:lnTo>
                  <a:lnTo>
                    <a:pt x="121" y="194"/>
                  </a:lnTo>
                  <a:lnTo>
                    <a:pt x="119" y="197"/>
                  </a:lnTo>
                  <a:lnTo>
                    <a:pt x="116" y="199"/>
                  </a:lnTo>
                  <a:lnTo>
                    <a:pt x="116" y="200"/>
                  </a:lnTo>
                  <a:lnTo>
                    <a:pt x="113" y="200"/>
                  </a:lnTo>
                  <a:lnTo>
                    <a:pt x="111" y="202"/>
                  </a:lnTo>
                  <a:lnTo>
                    <a:pt x="108" y="200"/>
                  </a:lnTo>
                  <a:lnTo>
                    <a:pt x="104" y="200"/>
                  </a:lnTo>
                  <a:lnTo>
                    <a:pt x="103" y="200"/>
                  </a:lnTo>
                  <a:lnTo>
                    <a:pt x="99" y="202"/>
                  </a:lnTo>
                  <a:lnTo>
                    <a:pt x="96" y="205"/>
                  </a:lnTo>
                  <a:lnTo>
                    <a:pt x="94" y="209"/>
                  </a:lnTo>
                  <a:lnTo>
                    <a:pt x="93" y="210"/>
                  </a:lnTo>
                  <a:lnTo>
                    <a:pt x="94" y="214"/>
                  </a:lnTo>
                  <a:lnTo>
                    <a:pt x="96" y="219"/>
                  </a:lnTo>
                  <a:lnTo>
                    <a:pt x="99" y="224"/>
                  </a:lnTo>
                  <a:lnTo>
                    <a:pt x="103" y="227"/>
                  </a:lnTo>
                  <a:lnTo>
                    <a:pt x="104" y="231"/>
                  </a:lnTo>
                  <a:lnTo>
                    <a:pt x="104" y="236"/>
                  </a:lnTo>
                  <a:lnTo>
                    <a:pt x="103" y="236"/>
                  </a:lnTo>
                  <a:lnTo>
                    <a:pt x="103" y="237"/>
                  </a:lnTo>
                  <a:lnTo>
                    <a:pt x="99" y="241"/>
                  </a:lnTo>
                  <a:lnTo>
                    <a:pt x="96" y="241"/>
                  </a:lnTo>
                  <a:lnTo>
                    <a:pt x="94" y="242"/>
                  </a:lnTo>
                  <a:lnTo>
                    <a:pt x="91" y="241"/>
                  </a:lnTo>
                  <a:lnTo>
                    <a:pt x="89" y="241"/>
                  </a:lnTo>
                  <a:lnTo>
                    <a:pt x="87" y="237"/>
                  </a:lnTo>
                  <a:lnTo>
                    <a:pt x="82" y="232"/>
                  </a:lnTo>
                  <a:lnTo>
                    <a:pt x="77" y="227"/>
                  </a:lnTo>
                  <a:lnTo>
                    <a:pt x="76" y="225"/>
                  </a:lnTo>
                  <a:lnTo>
                    <a:pt x="72" y="224"/>
                  </a:lnTo>
                  <a:lnTo>
                    <a:pt x="71" y="222"/>
                  </a:lnTo>
                  <a:lnTo>
                    <a:pt x="67" y="222"/>
                  </a:lnTo>
                  <a:lnTo>
                    <a:pt x="64" y="222"/>
                  </a:lnTo>
                  <a:lnTo>
                    <a:pt x="59" y="224"/>
                  </a:lnTo>
                  <a:lnTo>
                    <a:pt x="57" y="224"/>
                  </a:lnTo>
                  <a:lnTo>
                    <a:pt x="56" y="225"/>
                  </a:lnTo>
                  <a:lnTo>
                    <a:pt x="54" y="229"/>
                  </a:lnTo>
                  <a:lnTo>
                    <a:pt x="50" y="232"/>
                  </a:lnTo>
                  <a:lnTo>
                    <a:pt x="50" y="236"/>
                  </a:lnTo>
                  <a:lnTo>
                    <a:pt x="47" y="239"/>
                  </a:lnTo>
                  <a:lnTo>
                    <a:pt x="45" y="241"/>
                  </a:lnTo>
                  <a:lnTo>
                    <a:pt x="44" y="242"/>
                  </a:lnTo>
                  <a:lnTo>
                    <a:pt x="42" y="244"/>
                  </a:lnTo>
                  <a:lnTo>
                    <a:pt x="35" y="244"/>
                  </a:lnTo>
                  <a:lnTo>
                    <a:pt x="30" y="242"/>
                  </a:lnTo>
                  <a:lnTo>
                    <a:pt x="25" y="242"/>
                  </a:lnTo>
                  <a:lnTo>
                    <a:pt x="22" y="244"/>
                  </a:lnTo>
                  <a:lnTo>
                    <a:pt x="19" y="244"/>
                  </a:lnTo>
                  <a:lnTo>
                    <a:pt x="15" y="246"/>
                  </a:lnTo>
                  <a:lnTo>
                    <a:pt x="14" y="249"/>
                  </a:lnTo>
                  <a:lnTo>
                    <a:pt x="10" y="251"/>
                  </a:lnTo>
                  <a:lnTo>
                    <a:pt x="8" y="254"/>
                  </a:lnTo>
                  <a:lnTo>
                    <a:pt x="5" y="256"/>
                  </a:lnTo>
                  <a:lnTo>
                    <a:pt x="3" y="256"/>
                  </a:lnTo>
                  <a:lnTo>
                    <a:pt x="0" y="256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5643" y="4044"/>
              <a:ext cx="7" cy="1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" y="17"/>
                </a:cxn>
                <a:cxn ang="0">
                  <a:pos x="5" y="17"/>
                </a:cxn>
                <a:cxn ang="0">
                  <a:pos x="5" y="15"/>
                </a:cxn>
                <a:cxn ang="0">
                  <a:pos x="8" y="12"/>
                </a:cxn>
                <a:cxn ang="0">
                  <a:pos x="8" y="10"/>
                </a:cxn>
                <a:cxn ang="0">
                  <a:pos x="6" y="7"/>
                </a:cxn>
                <a:cxn ang="0">
                  <a:pos x="5" y="5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6" y="2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0" y="7"/>
                </a:cxn>
                <a:cxn ang="0">
                  <a:pos x="11" y="10"/>
                </a:cxn>
                <a:cxn ang="0">
                  <a:pos x="11" y="12"/>
                </a:cxn>
                <a:cxn ang="0">
                  <a:pos x="8" y="15"/>
                </a:cxn>
                <a:cxn ang="0">
                  <a:pos x="6" y="17"/>
                </a:cxn>
                <a:cxn ang="0">
                  <a:pos x="3" y="18"/>
                </a:cxn>
                <a:cxn ang="0">
                  <a:pos x="0" y="18"/>
                </a:cxn>
              </a:cxnLst>
              <a:rect l="0" t="0" r="r" b="b"/>
              <a:pathLst>
                <a:path w="11" h="18">
                  <a:moveTo>
                    <a:pt x="0" y="18"/>
                  </a:moveTo>
                  <a:lnTo>
                    <a:pt x="3" y="17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7"/>
                  </a:lnTo>
                  <a:lnTo>
                    <a:pt x="5" y="5"/>
                  </a:lnTo>
                  <a:lnTo>
                    <a:pt x="3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3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550" y="4145"/>
              <a:ext cx="80" cy="68"/>
            </a:xfrm>
            <a:custGeom>
              <a:avLst/>
              <a:gdLst/>
              <a:ahLst/>
              <a:cxnLst>
                <a:cxn ang="0">
                  <a:pos x="29" y="99"/>
                </a:cxn>
                <a:cxn ang="0">
                  <a:pos x="34" y="104"/>
                </a:cxn>
                <a:cxn ang="0">
                  <a:pos x="41" y="106"/>
                </a:cxn>
                <a:cxn ang="0">
                  <a:pos x="49" y="104"/>
                </a:cxn>
                <a:cxn ang="0">
                  <a:pos x="56" y="99"/>
                </a:cxn>
                <a:cxn ang="0">
                  <a:pos x="58" y="99"/>
                </a:cxn>
                <a:cxn ang="0">
                  <a:pos x="64" y="101"/>
                </a:cxn>
                <a:cxn ang="0">
                  <a:pos x="69" y="99"/>
                </a:cxn>
                <a:cxn ang="0">
                  <a:pos x="81" y="93"/>
                </a:cxn>
                <a:cxn ang="0">
                  <a:pos x="88" y="84"/>
                </a:cxn>
                <a:cxn ang="0">
                  <a:pos x="95" y="81"/>
                </a:cxn>
                <a:cxn ang="0">
                  <a:pos x="101" y="83"/>
                </a:cxn>
                <a:cxn ang="0">
                  <a:pos x="110" y="83"/>
                </a:cxn>
                <a:cxn ang="0">
                  <a:pos x="115" y="79"/>
                </a:cxn>
                <a:cxn ang="0">
                  <a:pos x="115" y="76"/>
                </a:cxn>
                <a:cxn ang="0">
                  <a:pos x="115" y="73"/>
                </a:cxn>
                <a:cxn ang="0">
                  <a:pos x="118" y="69"/>
                </a:cxn>
                <a:cxn ang="0">
                  <a:pos x="123" y="64"/>
                </a:cxn>
                <a:cxn ang="0">
                  <a:pos x="125" y="61"/>
                </a:cxn>
                <a:cxn ang="0">
                  <a:pos x="126" y="54"/>
                </a:cxn>
                <a:cxn ang="0">
                  <a:pos x="121" y="41"/>
                </a:cxn>
                <a:cxn ang="0">
                  <a:pos x="120" y="34"/>
                </a:cxn>
                <a:cxn ang="0">
                  <a:pos x="120" y="14"/>
                </a:cxn>
                <a:cxn ang="0">
                  <a:pos x="118" y="5"/>
                </a:cxn>
                <a:cxn ang="0">
                  <a:pos x="115" y="22"/>
                </a:cxn>
                <a:cxn ang="0">
                  <a:pos x="113" y="39"/>
                </a:cxn>
                <a:cxn ang="0">
                  <a:pos x="113" y="52"/>
                </a:cxn>
                <a:cxn ang="0">
                  <a:pos x="111" y="57"/>
                </a:cxn>
                <a:cxn ang="0">
                  <a:pos x="106" y="64"/>
                </a:cxn>
                <a:cxn ang="0">
                  <a:pos x="101" y="69"/>
                </a:cxn>
                <a:cxn ang="0">
                  <a:pos x="98" y="71"/>
                </a:cxn>
                <a:cxn ang="0">
                  <a:pos x="95" y="69"/>
                </a:cxn>
                <a:cxn ang="0">
                  <a:pos x="88" y="69"/>
                </a:cxn>
                <a:cxn ang="0">
                  <a:pos x="81" y="79"/>
                </a:cxn>
                <a:cxn ang="0">
                  <a:pos x="73" y="84"/>
                </a:cxn>
                <a:cxn ang="0">
                  <a:pos x="69" y="84"/>
                </a:cxn>
                <a:cxn ang="0">
                  <a:pos x="58" y="84"/>
                </a:cxn>
                <a:cxn ang="0">
                  <a:pos x="53" y="86"/>
                </a:cxn>
                <a:cxn ang="0">
                  <a:pos x="46" y="91"/>
                </a:cxn>
                <a:cxn ang="0">
                  <a:pos x="41" y="93"/>
                </a:cxn>
                <a:cxn ang="0">
                  <a:pos x="32" y="93"/>
                </a:cxn>
                <a:cxn ang="0">
                  <a:pos x="27" y="91"/>
                </a:cxn>
                <a:cxn ang="0">
                  <a:pos x="17" y="89"/>
                </a:cxn>
                <a:cxn ang="0">
                  <a:pos x="7" y="91"/>
                </a:cxn>
                <a:cxn ang="0">
                  <a:pos x="11" y="93"/>
                </a:cxn>
                <a:cxn ang="0">
                  <a:pos x="26" y="98"/>
                </a:cxn>
              </a:cxnLst>
              <a:rect l="0" t="0" r="r" b="b"/>
              <a:pathLst>
                <a:path w="126" h="106">
                  <a:moveTo>
                    <a:pt x="26" y="98"/>
                  </a:moveTo>
                  <a:lnTo>
                    <a:pt x="29" y="99"/>
                  </a:lnTo>
                  <a:lnTo>
                    <a:pt x="29" y="101"/>
                  </a:lnTo>
                  <a:lnTo>
                    <a:pt x="34" y="104"/>
                  </a:lnTo>
                  <a:lnTo>
                    <a:pt x="37" y="104"/>
                  </a:lnTo>
                  <a:lnTo>
                    <a:pt x="41" y="106"/>
                  </a:lnTo>
                  <a:lnTo>
                    <a:pt x="46" y="104"/>
                  </a:lnTo>
                  <a:lnTo>
                    <a:pt x="49" y="104"/>
                  </a:lnTo>
                  <a:lnTo>
                    <a:pt x="53" y="103"/>
                  </a:lnTo>
                  <a:lnTo>
                    <a:pt x="56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6" y="101"/>
                  </a:lnTo>
                  <a:lnTo>
                    <a:pt x="69" y="99"/>
                  </a:lnTo>
                  <a:lnTo>
                    <a:pt x="74" y="98"/>
                  </a:lnTo>
                  <a:lnTo>
                    <a:pt x="81" y="93"/>
                  </a:lnTo>
                  <a:lnTo>
                    <a:pt x="86" y="89"/>
                  </a:lnTo>
                  <a:lnTo>
                    <a:pt x="88" y="84"/>
                  </a:lnTo>
                  <a:lnTo>
                    <a:pt x="93" y="81"/>
                  </a:lnTo>
                  <a:lnTo>
                    <a:pt x="95" y="81"/>
                  </a:lnTo>
                  <a:lnTo>
                    <a:pt x="96" y="81"/>
                  </a:lnTo>
                  <a:lnTo>
                    <a:pt x="101" y="83"/>
                  </a:lnTo>
                  <a:lnTo>
                    <a:pt x="106" y="84"/>
                  </a:lnTo>
                  <a:lnTo>
                    <a:pt x="110" y="83"/>
                  </a:lnTo>
                  <a:lnTo>
                    <a:pt x="111" y="81"/>
                  </a:lnTo>
                  <a:lnTo>
                    <a:pt x="115" y="79"/>
                  </a:lnTo>
                  <a:lnTo>
                    <a:pt x="115" y="78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3"/>
                  </a:lnTo>
                  <a:lnTo>
                    <a:pt x="116" y="71"/>
                  </a:lnTo>
                  <a:lnTo>
                    <a:pt x="118" y="69"/>
                  </a:lnTo>
                  <a:lnTo>
                    <a:pt x="121" y="66"/>
                  </a:lnTo>
                  <a:lnTo>
                    <a:pt x="123" y="64"/>
                  </a:lnTo>
                  <a:lnTo>
                    <a:pt x="125" y="62"/>
                  </a:lnTo>
                  <a:lnTo>
                    <a:pt x="125" y="61"/>
                  </a:lnTo>
                  <a:lnTo>
                    <a:pt x="126" y="57"/>
                  </a:lnTo>
                  <a:lnTo>
                    <a:pt x="126" y="54"/>
                  </a:lnTo>
                  <a:lnTo>
                    <a:pt x="125" y="49"/>
                  </a:lnTo>
                  <a:lnTo>
                    <a:pt x="121" y="41"/>
                  </a:lnTo>
                  <a:lnTo>
                    <a:pt x="121" y="37"/>
                  </a:lnTo>
                  <a:lnTo>
                    <a:pt x="120" y="34"/>
                  </a:lnTo>
                  <a:lnTo>
                    <a:pt x="120" y="24"/>
                  </a:lnTo>
                  <a:lnTo>
                    <a:pt x="120" y="14"/>
                  </a:lnTo>
                  <a:lnTo>
                    <a:pt x="120" y="0"/>
                  </a:lnTo>
                  <a:lnTo>
                    <a:pt x="118" y="5"/>
                  </a:lnTo>
                  <a:lnTo>
                    <a:pt x="115" y="15"/>
                  </a:lnTo>
                  <a:lnTo>
                    <a:pt x="115" y="22"/>
                  </a:lnTo>
                  <a:lnTo>
                    <a:pt x="113" y="31"/>
                  </a:lnTo>
                  <a:lnTo>
                    <a:pt x="113" y="39"/>
                  </a:lnTo>
                  <a:lnTo>
                    <a:pt x="113" y="49"/>
                  </a:lnTo>
                  <a:lnTo>
                    <a:pt x="113" y="52"/>
                  </a:lnTo>
                  <a:lnTo>
                    <a:pt x="113" y="56"/>
                  </a:lnTo>
                  <a:lnTo>
                    <a:pt x="111" y="57"/>
                  </a:lnTo>
                  <a:lnTo>
                    <a:pt x="110" y="61"/>
                  </a:lnTo>
                  <a:lnTo>
                    <a:pt x="106" y="64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98" y="71"/>
                  </a:lnTo>
                  <a:lnTo>
                    <a:pt x="96" y="69"/>
                  </a:lnTo>
                  <a:lnTo>
                    <a:pt x="95" y="69"/>
                  </a:lnTo>
                  <a:lnTo>
                    <a:pt x="89" y="69"/>
                  </a:lnTo>
                  <a:lnTo>
                    <a:pt x="88" y="69"/>
                  </a:lnTo>
                  <a:lnTo>
                    <a:pt x="86" y="71"/>
                  </a:lnTo>
                  <a:lnTo>
                    <a:pt x="81" y="79"/>
                  </a:lnTo>
                  <a:lnTo>
                    <a:pt x="76" y="83"/>
                  </a:lnTo>
                  <a:lnTo>
                    <a:pt x="73" y="84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58" y="84"/>
                  </a:lnTo>
                  <a:lnTo>
                    <a:pt x="54" y="86"/>
                  </a:lnTo>
                  <a:lnTo>
                    <a:pt x="53" y="86"/>
                  </a:lnTo>
                  <a:lnTo>
                    <a:pt x="49" y="88"/>
                  </a:lnTo>
                  <a:lnTo>
                    <a:pt x="46" y="91"/>
                  </a:lnTo>
                  <a:lnTo>
                    <a:pt x="42" y="93"/>
                  </a:lnTo>
                  <a:lnTo>
                    <a:pt x="41" y="93"/>
                  </a:lnTo>
                  <a:lnTo>
                    <a:pt x="37" y="93"/>
                  </a:lnTo>
                  <a:lnTo>
                    <a:pt x="32" y="93"/>
                  </a:lnTo>
                  <a:lnTo>
                    <a:pt x="31" y="93"/>
                  </a:lnTo>
                  <a:lnTo>
                    <a:pt x="27" y="91"/>
                  </a:lnTo>
                  <a:lnTo>
                    <a:pt x="21" y="91"/>
                  </a:lnTo>
                  <a:lnTo>
                    <a:pt x="17" y="89"/>
                  </a:lnTo>
                  <a:lnTo>
                    <a:pt x="12" y="91"/>
                  </a:lnTo>
                  <a:lnTo>
                    <a:pt x="7" y="91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16" y="94"/>
                  </a:lnTo>
                  <a:lnTo>
                    <a:pt x="26" y="9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5656" y="4187"/>
              <a:ext cx="17" cy="17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11" y="27"/>
                </a:cxn>
                <a:cxn ang="0">
                  <a:pos x="7" y="27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3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4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7" y="18"/>
                </a:cxn>
                <a:cxn ang="0">
                  <a:pos x="26" y="20"/>
                </a:cxn>
                <a:cxn ang="0">
                  <a:pos x="24" y="25"/>
                </a:cxn>
                <a:cxn ang="0">
                  <a:pos x="21" y="25"/>
                </a:cxn>
                <a:cxn ang="0">
                  <a:pos x="19" y="27"/>
                </a:cxn>
                <a:cxn ang="0">
                  <a:pos x="16" y="27"/>
                </a:cxn>
                <a:cxn ang="0">
                  <a:pos x="12" y="27"/>
                </a:cxn>
              </a:cxnLst>
              <a:rect l="0" t="0" r="r" b="b"/>
              <a:pathLst>
                <a:path w="27" h="27">
                  <a:moveTo>
                    <a:pt x="12" y="27"/>
                  </a:moveTo>
                  <a:lnTo>
                    <a:pt x="11" y="27"/>
                  </a:lnTo>
                  <a:lnTo>
                    <a:pt x="7" y="27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6" y="20"/>
                  </a:lnTo>
                  <a:lnTo>
                    <a:pt x="24" y="25"/>
                  </a:lnTo>
                  <a:lnTo>
                    <a:pt x="21" y="25"/>
                  </a:lnTo>
                  <a:lnTo>
                    <a:pt x="19" y="27"/>
                  </a:lnTo>
                  <a:lnTo>
                    <a:pt x="16" y="27"/>
                  </a:lnTo>
                  <a:lnTo>
                    <a:pt x="12" y="27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8691563" y="85725"/>
            <a:ext cx="336550" cy="6121400"/>
            <a:chOff x="5475" y="54"/>
            <a:chExt cx="212" cy="3856"/>
          </a:xfrm>
        </p:grpSpPr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5633" y="53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5527" y="53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5633" y="582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auto">
            <a:xfrm>
              <a:off x="5475" y="582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auto">
            <a:xfrm>
              <a:off x="5633" y="635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auto">
            <a:xfrm>
              <a:off x="5581" y="635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auto">
            <a:xfrm>
              <a:off x="5633" y="688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auto">
            <a:xfrm>
              <a:off x="5581" y="582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auto">
            <a:xfrm>
              <a:off x="5527" y="688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auto">
            <a:xfrm>
              <a:off x="5475" y="688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auto">
            <a:xfrm>
              <a:off x="5633" y="74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auto">
            <a:xfrm>
              <a:off x="5581" y="7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auto">
            <a:xfrm>
              <a:off x="5527" y="79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auto">
            <a:xfrm>
              <a:off x="5633" y="79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auto">
            <a:xfrm>
              <a:off x="5633" y="847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auto">
            <a:xfrm>
              <a:off x="5581" y="847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auto">
            <a:xfrm>
              <a:off x="5475" y="847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auto">
            <a:xfrm>
              <a:off x="5633" y="89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auto">
            <a:xfrm>
              <a:off x="5581" y="89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auto">
            <a:xfrm>
              <a:off x="5527" y="899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auto">
            <a:xfrm>
              <a:off x="5633" y="953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auto">
            <a:xfrm>
              <a:off x="5581" y="95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auto">
            <a:xfrm>
              <a:off x="5475" y="953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7" name="Rectangle 35"/>
            <p:cNvSpPr>
              <a:spLocks noChangeArrowheads="1"/>
            </p:cNvSpPr>
            <p:nvPr userDrawn="1"/>
          </p:nvSpPr>
          <p:spPr bwMode="auto">
            <a:xfrm>
              <a:off x="5633" y="1005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 userDrawn="1"/>
          </p:nvSpPr>
          <p:spPr bwMode="auto">
            <a:xfrm>
              <a:off x="5527" y="100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 userDrawn="1"/>
          </p:nvSpPr>
          <p:spPr bwMode="auto">
            <a:xfrm>
              <a:off x="5633" y="1057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0" name="Rectangle 38"/>
            <p:cNvSpPr>
              <a:spLocks noChangeArrowheads="1"/>
            </p:cNvSpPr>
            <p:nvPr userDrawn="1"/>
          </p:nvSpPr>
          <p:spPr bwMode="auto">
            <a:xfrm>
              <a:off x="5581" y="1057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1" name="Rectangle 39"/>
            <p:cNvSpPr>
              <a:spLocks noChangeArrowheads="1"/>
            </p:cNvSpPr>
            <p:nvPr userDrawn="1"/>
          </p:nvSpPr>
          <p:spPr bwMode="auto">
            <a:xfrm>
              <a:off x="5475" y="1057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2" name="Rectangle 40"/>
            <p:cNvSpPr>
              <a:spLocks noChangeArrowheads="1"/>
            </p:cNvSpPr>
            <p:nvPr userDrawn="1"/>
          </p:nvSpPr>
          <p:spPr bwMode="auto">
            <a:xfrm>
              <a:off x="5633" y="111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3" name="Rectangle 41"/>
            <p:cNvSpPr>
              <a:spLocks noChangeArrowheads="1"/>
            </p:cNvSpPr>
            <p:nvPr userDrawn="1"/>
          </p:nvSpPr>
          <p:spPr bwMode="auto">
            <a:xfrm>
              <a:off x="5581" y="1111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4" name="Rectangle 42"/>
            <p:cNvSpPr>
              <a:spLocks noChangeArrowheads="1"/>
            </p:cNvSpPr>
            <p:nvPr userDrawn="1"/>
          </p:nvSpPr>
          <p:spPr bwMode="auto">
            <a:xfrm>
              <a:off x="5633" y="116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5" name="Rectangle 43"/>
            <p:cNvSpPr>
              <a:spLocks noChangeArrowheads="1"/>
            </p:cNvSpPr>
            <p:nvPr userDrawn="1"/>
          </p:nvSpPr>
          <p:spPr bwMode="auto">
            <a:xfrm>
              <a:off x="5527" y="116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6" name="Rectangle 44"/>
            <p:cNvSpPr>
              <a:spLocks noChangeArrowheads="1"/>
            </p:cNvSpPr>
            <p:nvPr userDrawn="1"/>
          </p:nvSpPr>
          <p:spPr bwMode="auto">
            <a:xfrm>
              <a:off x="5633" y="1217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7" name="Rectangle 45"/>
            <p:cNvSpPr>
              <a:spLocks noChangeArrowheads="1"/>
            </p:cNvSpPr>
            <p:nvPr userDrawn="1"/>
          </p:nvSpPr>
          <p:spPr bwMode="auto">
            <a:xfrm>
              <a:off x="5581" y="121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8" name="Rectangle 46"/>
            <p:cNvSpPr>
              <a:spLocks noChangeArrowheads="1"/>
            </p:cNvSpPr>
            <p:nvPr userDrawn="1"/>
          </p:nvSpPr>
          <p:spPr bwMode="auto">
            <a:xfrm>
              <a:off x="5527" y="1217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9" name="Rectangle 47"/>
            <p:cNvSpPr>
              <a:spLocks noChangeArrowheads="1"/>
            </p:cNvSpPr>
            <p:nvPr userDrawn="1"/>
          </p:nvSpPr>
          <p:spPr bwMode="auto">
            <a:xfrm>
              <a:off x="5633" y="126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0" name="Rectangle 48"/>
            <p:cNvSpPr>
              <a:spLocks noChangeArrowheads="1"/>
            </p:cNvSpPr>
            <p:nvPr userDrawn="1"/>
          </p:nvSpPr>
          <p:spPr bwMode="auto">
            <a:xfrm>
              <a:off x="5581" y="126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1" name="Rectangle 49"/>
            <p:cNvSpPr>
              <a:spLocks noChangeArrowheads="1"/>
            </p:cNvSpPr>
            <p:nvPr userDrawn="1"/>
          </p:nvSpPr>
          <p:spPr bwMode="auto">
            <a:xfrm>
              <a:off x="5475" y="126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2" name="Rectangle 50"/>
            <p:cNvSpPr>
              <a:spLocks noChangeArrowheads="1"/>
            </p:cNvSpPr>
            <p:nvPr userDrawn="1"/>
          </p:nvSpPr>
          <p:spPr bwMode="auto">
            <a:xfrm>
              <a:off x="5633" y="1323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3" name="Rectangle 51"/>
            <p:cNvSpPr>
              <a:spLocks noChangeArrowheads="1"/>
            </p:cNvSpPr>
            <p:nvPr userDrawn="1"/>
          </p:nvSpPr>
          <p:spPr bwMode="auto">
            <a:xfrm>
              <a:off x="5527" y="132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4" name="Rectangle 52"/>
            <p:cNvSpPr>
              <a:spLocks noChangeArrowheads="1"/>
            </p:cNvSpPr>
            <p:nvPr userDrawn="1"/>
          </p:nvSpPr>
          <p:spPr bwMode="auto">
            <a:xfrm>
              <a:off x="5633" y="137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5" name="Rectangle 53"/>
            <p:cNvSpPr>
              <a:spLocks noChangeArrowheads="1"/>
            </p:cNvSpPr>
            <p:nvPr userDrawn="1"/>
          </p:nvSpPr>
          <p:spPr bwMode="auto">
            <a:xfrm>
              <a:off x="5581" y="1375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6" name="Rectangle 54"/>
            <p:cNvSpPr>
              <a:spLocks noChangeArrowheads="1"/>
            </p:cNvSpPr>
            <p:nvPr userDrawn="1"/>
          </p:nvSpPr>
          <p:spPr bwMode="auto">
            <a:xfrm>
              <a:off x="5527" y="137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7" name="Rectangle 55"/>
            <p:cNvSpPr>
              <a:spLocks noChangeArrowheads="1"/>
            </p:cNvSpPr>
            <p:nvPr userDrawn="1"/>
          </p:nvSpPr>
          <p:spPr bwMode="auto">
            <a:xfrm>
              <a:off x="5633" y="1427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8" name="Rectangle 56"/>
            <p:cNvSpPr>
              <a:spLocks noChangeArrowheads="1"/>
            </p:cNvSpPr>
            <p:nvPr userDrawn="1"/>
          </p:nvSpPr>
          <p:spPr bwMode="auto">
            <a:xfrm>
              <a:off x="5581" y="1427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9" name="Rectangle 57"/>
            <p:cNvSpPr>
              <a:spLocks noChangeArrowheads="1"/>
            </p:cNvSpPr>
            <p:nvPr userDrawn="1"/>
          </p:nvSpPr>
          <p:spPr bwMode="auto">
            <a:xfrm>
              <a:off x="5633" y="148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0" name="Rectangle 58"/>
            <p:cNvSpPr>
              <a:spLocks noChangeArrowheads="1"/>
            </p:cNvSpPr>
            <p:nvPr userDrawn="1"/>
          </p:nvSpPr>
          <p:spPr bwMode="auto">
            <a:xfrm>
              <a:off x="5581" y="148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1" name="Rectangle 59"/>
            <p:cNvSpPr>
              <a:spLocks noChangeArrowheads="1"/>
            </p:cNvSpPr>
            <p:nvPr userDrawn="1"/>
          </p:nvSpPr>
          <p:spPr bwMode="auto">
            <a:xfrm>
              <a:off x="5527" y="148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2" name="Rectangle 60"/>
            <p:cNvSpPr>
              <a:spLocks noChangeArrowheads="1"/>
            </p:cNvSpPr>
            <p:nvPr userDrawn="1"/>
          </p:nvSpPr>
          <p:spPr bwMode="auto">
            <a:xfrm>
              <a:off x="5633" y="1533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3" name="Rectangle 61"/>
            <p:cNvSpPr>
              <a:spLocks noChangeArrowheads="1"/>
            </p:cNvSpPr>
            <p:nvPr userDrawn="1"/>
          </p:nvSpPr>
          <p:spPr bwMode="auto">
            <a:xfrm>
              <a:off x="5475" y="1533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4" name="Rectangle 62"/>
            <p:cNvSpPr>
              <a:spLocks noChangeArrowheads="1"/>
            </p:cNvSpPr>
            <p:nvPr userDrawn="1"/>
          </p:nvSpPr>
          <p:spPr bwMode="auto">
            <a:xfrm>
              <a:off x="5633" y="1586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5" name="Rectangle 63"/>
            <p:cNvSpPr>
              <a:spLocks noChangeArrowheads="1"/>
            </p:cNvSpPr>
            <p:nvPr userDrawn="1"/>
          </p:nvSpPr>
          <p:spPr bwMode="auto">
            <a:xfrm>
              <a:off x="5581" y="1586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6" name="Rectangle 64"/>
            <p:cNvSpPr>
              <a:spLocks noChangeArrowheads="1"/>
            </p:cNvSpPr>
            <p:nvPr userDrawn="1"/>
          </p:nvSpPr>
          <p:spPr bwMode="auto">
            <a:xfrm>
              <a:off x="5527" y="1586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7" name="Rectangle 65"/>
            <p:cNvSpPr>
              <a:spLocks noChangeArrowheads="1"/>
            </p:cNvSpPr>
            <p:nvPr userDrawn="1"/>
          </p:nvSpPr>
          <p:spPr bwMode="auto">
            <a:xfrm>
              <a:off x="5633" y="1639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8" name="Rectangle 66"/>
            <p:cNvSpPr>
              <a:spLocks noChangeArrowheads="1"/>
            </p:cNvSpPr>
            <p:nvPr userDrawn="1"/>
          </p:nvSpPr>
          <p:spPr bwMode="auto">
            <a:xfrm>
              <a:off x="5633" y="169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9" name="Rectangle 67"/>
            <p:cNvSpPr>
              <a:spLocks noChangeArrowheads="1"/>
            </p:cNvSpPr>
            <p:nvPr userDrawn="1"/>
          </p:nvSpPr>
          <p:spPr bwMode="auto">
            <a:xfrm>
              <a:off x="5581" y="1692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0" name="Rectangle 68"/>
            <p:cNvSpPr>
              <a:spLocks noChangeArrowheads="1"/>
            </p:cNvSpPr>
            <p:nvPr userDrawn="1"/>
          </p:nvSpPr>
          <p:spPr bwMode="auto">
            <a:xfrm>
              <a:off x="5527" y="169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1" name="Rectangle 69"/>
            <p:cNvSpPr>
              <a:spLocks noChangeArrowheads="1"/>
            </p:cNvSpPr>
            <p:nvPr userDrawn="1"/>
          </p:nvSpPr>
          <p:spPr bwMode="auto">
            <a:xfrm>
              <a:off x="5633" y="174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2" name="Rectangle 70"/>
            <p:cNvSpPr>
              <a:spLocks noChangeArrowheads="1"/>
            </p:cNvSpPr>
            <p:nvPr userDrawn="1"/>
          </p:nvSpPr>
          <p:spPr bwMode="auto">
            <a:xfrm>
              <a:off x="5581" y="1744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3" name="Rectangle 71"/>
            <p:cNvSpPr>
              <a:spLocks noChangeArrowheads="1"/>
            </p:cNvSpPr>
            <p:nvPr userDrawn="1"/>
          </p:nvSpPr>
          <p:spPr bwMode="auto">
            <a:xfrm>
              <a:off x="5527" y="174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4" name="Rectangle 72"/>
            <p:cNvSpPr>
              <a:spLocks noChangeArrowheads="1"/>
            </p:cNvSpPr>
            <p:nvPr userDrawn="1"/>
          </p:nvSpPr>
          <p:spPr bwMode="auto">
            <a:xfrm>
              <a:off x="5633" y="179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5" name="Rectangle 73"/>
            <p:cNvSpPr>
              <a:spLocks noChangeArrowheads="1"/>
            </p:cNvSpPr>
            <p:nvPr userDrawn="1"/>
          </p:nvSpPr>
          <p:spPr bwMode="auto">
            <a:xfrm>
              <a:off x="5527" y="185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6" name="Rectangle 74"/>
            <p:cNvSpPr>
              <a:spLocks noChangeArrowheads="1"/>
            </p:cNvSpPr>
            <p:nvPr userDrawn="1"/>
          </p:nvSpPr>
          <p:spPr bwMode="auto">
            <a:xfrm>
              <a:off x="5475" y="1798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7" name="Rectangle 75"/>
            <p:cNvSpPr>
              <a:spLocks noChangeArrowheads="1"/>
            </p:cNvSpPr>
            <p:nvPr userDrawn="1"/>
          </p:nvSpPr>
          <p:spPr bwMode="auto">
            <a:xfrm>
              <a:off x="5633" y="185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8" name="Rectangle 76"/>
            <p:cNvSpPr>
              <a:spLocks noChangeArrowheads="1"/>
            </p:cNvSpPr>
            <p:nvPr userDrawn="1"/>
          </p:nvSpPr>
          <p:spPr bwMode="auto">
            <a:xfrm>
              <a:off x="5633" y="1902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9" name="Rectangle 77"/>
            <p:cNvSpPr>
              <a:spLocks noChangeArrowheads="1"/>
            </p:cNvSpPr>
            <p:nvPr userDrawn="1"/>
          </p:nvSpPr>
          <p:spPr bwMode="auto">
            <a:xfrm>
              <a:off x="5581" y="1902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0" name="Rectangle 78"/>
            <p:cNvSpPr>
              <a:spLocks noChangeArrowheads="1"/>
            </p:cNvSpPr>
            <p:nvPr userDrawn="1"/>
          </p:nvSpPr>
          <p:spPr bwMode="auto">
            <a:xfrm>
              <a:off x="5633" y="243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1" name="Rectangle 79"/>
            <p:cNvSpPr>
              <a:spLocks noChangeArrowheads="1"/>
            </p:cNvSpPr>
            <p:nvPr userDrawn="1"/>
          </p:nvSpPr>
          <p:spPr bwMode="auto">
            <a:xfrm>
              <a:off x="5581" y="243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2" name="Rectangle 80"/>
            <p:cNvSpPr>
              <a:spLocks noChangeArrowheads="1"/>
            </p:cNvSpPr>
            <p:nvPr userDrawn="1"/>
          </p:nvSpPr>
          <p:spPr bwMode="auto">
            <a:xfrm>
              <a:off x="5527" y="243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3" name="Rectangle 81"/>
            <p:cNvSpPr>
              <a:spLocks noChangeArrowheads="1"/>
            </p:cNvSpPr>
            <p:nvPr userDrawn="1"/>
          </p:nvSpPr>
          <p:spPr bwMode="auto">
            <a:xfrm>
              <a:off x="5633" y="248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4" name="Rectangle 82"/>
            <p:cNvSpPr>
              <a:spLocks noChangeArrowheads="1"/>
            </p:cNvSpPr>
            <p:nvPr userDrawn="1"/>
          </p:nvSpPr>
          <p:spPr bwMode="auto">
            <a:xfrm>
              <a:off x="5581" y="2484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5" name="Rectangle 83"/>
            <p:cNvSpPr>
              <a:spLocks noChangeArrowheads="1"/>
            </p:cNvSpPr>
            <p:nvPr userDrawn="1"/>
          </p:nvSpPr>
          <p:spPr bwMode="auto">
            <a:xfrm>
              <a:off x="5633" y="2538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6" name="Rectangle 84"/>
            <p:cNvSpPr>
              <a:spLocks noChangeArrowheads="1"/>
            </p:cNvSpPr>
            <p:nvPr userDrawn="1"/>
          </p:nvSpPr>
          <p:spPr bwMode="auto">
            <a:xfrm>
              <a:off x="5527" y="253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7" name="Rectangle 85"/>
            <p:cNvSpPr>
              <a:spLocks noChangeArrowheads="1"/>
            </p:cNvSpPr>
            <p:nvPr userDrawn="1"/>
          </p:nvSpPr>
          <p:spPr bwMode="auto">
            <a:xfrm>
              <a:off x="5633" y="2590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8" name="Rectangle 86"/>
            <p:cNvSpPr>
              <a:spLocks noChangeArrowheads="1"/>
            </p:cNvSpPr>
            <p:nvPr userDrawn="1"/>
          </p:nvSpPr>
          <p:spPr bwMode="auto">
            <a:xfrm>
              <a:off x="5581" y="2590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9" name="Rectangle 87"/>
            <p:cNvSpPr>
              <a:spLocks noChangeArrowheads="1"/>
            </p:cNvSpPr>
            <p:nvPr userDrawn="1"/>
          </p:nvSpPr>
          <p:spPr bwMode="auto">
            <a:xfrm>
              <a:off x="5475" y="2590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0" name="Rectangle 88"/>
            <p:cNvSpPr>
              <a:spLocks noChangeArrowheads="1"/>
            </p:cNvSpPr>
            <p:nvPr userDrawn="1"/>
          </p:nvSpPr>
          <p:spPr bwMode="auto">
            <a:xfrm>
              <a:off x="5633" y="264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1" name="Rectangle 89"/>
            <p:cNvSpPr>
              <a:spLocks noChangeArrowheads="1"/>
            </p:cNvSpPr>
            <p:nvPr userDrawn="1"/>
          </p:nvSpPr>
          <p:spPr bwMode="auto">
            <a:xfrm>
              <a:off x="5581" y="264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2" name="Rectangle 90"/>
            <p:cNvSpPr>
              <a:spLocks noChangeArrowheads="1"/>
            </p:cNvSpPr>
            <p:nvPr userDrawn="1"/>
          </p:nvSpPr>
          <p:spPr bwMode="auto">
            <a:xfrm>
              <a:off x="5527" y="2643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3" name="Rectangle 91"/>
            <p:cNvSpPr>
              <a:spLocks noChangeArrowheads="1"/>
            </p:cNvSpPr>
            <p:nvPr userDrawn="1"/>
          </p:nvSpPr>
          <p:spPr bwMode="auto">
            <a:xfrm>
              <a:off x="5633" y="2695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4" name="Rectangle 92"/>
            <p:cNvSpPr>
              <a:spLocks noChangeArrowheads="1"/>
            </p:cNvSpPr>
            <p:nvPr userDrawn="1"/>
          </p:nvSpPr>
          <p:spPr bwMode="auto">
            <a:xfrm>
              <a:off x="5581" y="2695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5" name="Rectangle 93"/>
            <p:cNvSpPr>
              <a:spLocks noChangeArrowheads="1"/>
            </p:cNvSpPr>
            <p:nvPr userDrawn="1"/>
          </p:nvSpPr>
          <p:spPr bwMode="auto">
            <a:xfrm>
              <a:off x="5633" y="2748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6" name="Rectangle 94"/>
            <p:cNvSpPr>
              <a:spLocks noChangeArrowheads="1"/>
            </p:cNvSpPr>
            <p:nvPr userDrawn="1"/>
          </p:nvSpPr>
          <p:spPr bwMode="auto">
            <a:xfrm>
              <a:off x="5581" y="2748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7" name="Rectangle 95"/>
            <p:cNvSpPr>
              <a:spLocks noChangeArrowheads="1"/>
            </p:cNvSpPr>
            <p:nvPr userDrawn="1"/>
          </p:nvSpPr>
          <p:spPr bwMode="auto">
            <a:xfrm>
              <a:off x="5527" y="2748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8" name="Rectangle 96"/>
            <p:cNvSpPr>
              <a:spLocks noChangeArrowheads="1"/>
            </p:cNvSpPr>
            <p:nvPr userDrawn="1"/>
          </p:nvSpPr>
          <p:spPr bwMode="auto">
            <a:xfrm>
              <a:off x="5633" y="280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9" name="Rectangle 97"/>
            <p:cNvSpPr>
              <a:spLocks noChangeArrowheads="1"/>
            </p:cNvSpPr>
            <p:nvPr userDrawn="1"/>
          </p:nvSpPr>
          <p:spPr bwMode="auto">
            <a:xfrm>
              <a:off x="5581" y="280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0" name="Rectangle 98"/>
            <p:cNvSpPr>
              <a:spLocks noChangeArrowheads="1"/>
            </p:cNvSpPr>
            <p:nvPr userDrawn="1"/>
          </p:nvSpPr>
          <p:spPr bwMode="auto">
            <a:xfrm>
              <a:off x="5475" y="2801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1" name="Rectangle 99"/>
            <p:cNvSpPr>
              <a:spLocks noChangeArrowheads="1"/>
            </p:cNvSpPr>
            <p:nvPr userDrawn="1"/>
          </p:nvSpPr>
          <p:spPr bwMode="auto">
            <a:xfrm>
              <a:off x="5633" y="285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2" name="Rectangle 100"/>
            <p:cNvSpPr>
              <a:spLocks noChangeArrowheads="1"/>
            </p:cNvSpPr>
            <p:nvPr userDrawn="1"/>
          </p:nvSpPr>
          <p:spPr bwMode="auto">
            <a:xfrm>
              <a:off x="5527" y="2853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3" name="Rectangle 101"/>
            <p:cNvSpPr>
              <a:spLocks noChangeArrowheads="1"/>
            </p:cNvSpPr>
            <p:nvPr userDrawn="1"/>
          </p:nvSpPr>
          <p:spPr bwMode="auto">
            <a:xfrm>
              <a:off x="5633" y="290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4" name="Rectangle 102"/>
            <p:cNvSpPr>
              <a:spLocks noChangeArrowheads="1"/>
            </p:cNvSpPr>
            <p:nvPr userDrawn="1"/>
          </p:nvSpPr>
          <p:spPr bwMode="auto">
            <a:xfrm>
              <a:off x="5581" y="290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5" name="Rectangle 103"/>
            <p:cNvSpPr>
              <a:spLocks noChangeArrowheads="1"/>
            </p:cNvSpPr>
            <p:nvPr userDrawn="1"/>
          </p:nvSpPr>
          <p:spPr bwMode="auto">
            <a:xfrm>
              <a:off x="5475" y="290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6" name="Rectangle 104"/>
            <p:cNvSpPr>
              <a:spLocks noChangeArrowheads="1"/>
            </p:cNvSpPr>
            <p:nvPr userDrawn="1"/>
          </p:nvSpPr>
          <p:spPr bwMode="auto">
            <a:xfrm>
              <a:off x="5633" y="295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7" name="Rectangle 105"/>
            <p:cNvSpPr>
              <a:spLocks noChangeArrowheads="1"/>
            </p:cNvSpPr>
            <p:nvPr userDrawn="1"/>
          </p:nvSpPr>
          <p:spPr bwMode="auto">
            <a:xfrm>
              <a:off x="5581" y="295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8" name="Rectangle 106"/>
            <p:cNvSpPr>
              <a:spLocks noChangeArrowheads="1"/>
            </p:cNvSpPr>
            <p:nvPr userDrawn="1"/>
          </p:nvSpPr>
          <p:spPr bwMode="auto">
            <a:xfrm>
              <a:off x="5527" y="295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9" name="Rectangle 107"/>
            <p:cNvSpPr>
              <a:spLocks noChangeArrowheads="1"/>
            </p:cNvSpPr>
            <p:nvPr userDrawn="1"/>
          </p:nvSpPr>
          <p:spPr bwMode="auto">
            <a:xfrm>
              <a:off x="5633" y="301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10" name="Rectangle 108"/>
            <p:cNvSpPr>
              <a:spLocks noChangeArrowheads="1"/>
            </p:cNvSpPr>
            <p:nvPr userDrawn="1"/>
          </p:nvSpPr>
          <p:spPr bwMode="auto">
            <a:xfrm>
              <a:off x="5475" y="301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11" name="Rectangle 109"/>
            <p:cNvSpPr>
              <a:spLocks noChangeArrowheads="1"/>
            </p:cNvSpPr>
            <p:nvPr userDrawn="1"/>
          </p:nvSpPr>
          <p:spPr bwMode="auto">
            <a:xfrm>
              <a:off x="5633" y="3065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12" name="Rectangle 110"/>
            <p:cNvSpPr>
              <a:spLocks noChangeArrowheads="1"/>
            </p:cNvSpPr>
            <p:nvPr userDrawn="1"/>
          </p:nvSpPr>
          <p:spPr bwMode="auto">
            <a:xfrm>
              <a:off x="5581" y="3065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13" name="Rectangle 111"/>
            <p:cNvSpPr>
              <a:spLocks noChangeArrowheads="1"/>
            </p:cNvSpPr>
            <p:nvPr userDrawn="1"/>
          </p:nvSpPr>
          <p:spPr bwMode="auto">
            <a:xfrm>
              <a:off x="5527" y="306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14" name="Rectangle 112"/>
            <p:cNvSpPr>
              <a:spLocks noChangeArrowheads="1"/>
            </p:cNvSpPr>
            <p:nvPr userDrawn="1"/>
          </p:nvSpPr>
          <p:spPr bwMode="auto">
            <a:xfrm>
              <a:off x="5633" y="3117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15" name="Rectangle 113"/>
            <p:cNvSpPr>
              <a:spLocks noChangeArrowheads="1"/>
            </p:cNvSpPr>
            <p:nvPr userDrawn="1"/>
          </p:nvSpPr>
          <p:spPr bwMode="auto">
            <a:xfrm>
              <a:off x="5581" y="3117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16" name="Rectangle 114"/>
            <p:cNvSpPr>
              <a:spLocks noChangeArrowheads="1"/>
            </p:cNvSpPr>
            <p:nvPr userDrawn="1"/>
          </p:nvSpPr>
          <p:spPr bwMode="auto">
            <a:xfrm>
              <a:off x="5633" y="317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17" name="Rectangle 115"/>
            <p:cNvSpPr>
              <a:spLocks noChangeArrowheads="1"/>
            </p:cNvSpPr>
            <p:nvPr userDrawn="1"/>
          </p:nvSpPr>
          <p:spPr bwMode="auto">
            <a:xfrm>
              <a:off x="5527" y="317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18" name="Rectangle 116"/>
            <p:cNvSpPr>
              <a:spLocks noChangeArrowheads="1"/>
            </p:cNvSpPr>
            <p:nvPr userDrawn="1"/>
          </p:nvSpPr>
          <p:spPr bwMode="auto">
            <a:xfrm>
              <a:off x="5633" y="322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19" name="Rectangle 117"/>
            <p:cNvSpPr>
              <a:spLocks noChangeArrowheads="1"/>
            </p:cNvSpPr>
            <p:nvPr userDrawn="1"/>
          </p:nvSpPr>
          <p:spPr bwMode="auto">
            <a:xfrm>
              <a:off x="5581" y="3223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20" name="Rectangle 118"/>
            <p:cNvSpPr>
              <a:spLocks noChangeArrowheads="1"/>
            </p:cNvSpPr>
            <p:nvPr userDrawn="1"/>
          </p:nvSpPr>
          <p:spPr bwMode="auto">
            <a:xfrm>
              <a:off x="5475" y="3223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21" name="Rectangle 119"/>
            <p:cNvSpPr>
              <a:spLocks noChangeArrowheads="1"/>
            </p:cNvSpPr>
            <p:nvPr userDrawn="1"/>
          </p:nvSpPr>
          <p:spPr bwMode="auto">
            <a:xfrm>
              <a:off x="5633" y="327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22" name="Rectangle 120"/>
            <p:cNvSpPr>
              <a:spLocks noChangeArrowheads="1"/>
            </p:cNvSpPr>
            <p:nvPr userDrawn="1"/>
          </p:nvSpPr>
          <p:spPr bwMode="auto">
            <a:xfrm>
              <a:off x="5581" y="327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23" name="Rectangle 121"/>
            <p:cNvSpPr>
              <a:spLocks noChangeArrowheads="1"/>
            </p:cNvSpPr>
            <p:nvPr userDrawn="1"/>
          </p:nvSpPr>
          <p:spPr bwMode="auto">
            <a:xfrm>
              <a:off x="5527" y="327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24" name="Rectangle 122"/>
            <p:cNvSpPr>
              <a:spLocks noChangeArrowheads="1"/>
            </p:cNvSpPr>
            <p:nvPr userDrawn="1"/>
          </p:nvSpPr>
          <p:spPr bwMode="auto">
            <a:xfrm>
              <a:off x="5633" y="332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25" name="Rectangle 123"/>
            <p:cNvSpPr>
              <a:spLocks noChangeArrowheads="1"/>
            </p:cNvSpPr>
            <p:nvPr userDrawn="1"/>
          </p:nvSpPr>
          <p:spPr bwMode="auto">
            <a:xfrm>
              <a:off x="5581" y="3329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26" name="Rectangle 124"/>
            <p:cNvSpPr>
              <a:spLocks noChangeArrowheads="1"/>
            </p:cNvSpPr>
            <p:nvPr userDrawn="1"/>
          </p:nvSpPr>
          <p:spPr bwMode="auto">
            <a:xfrm>
              <a:off x="5475" y="3329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27" name="Rectangle 125"/>
            <p:cNvSpPr>
              <a:spLocks noChangeArrowheads="1"/>
            </p:cNvSpPr>
            <p:nvPr userDrawn="1"/>
          </p:nvSpPr>
          <p:spPr bwMode="auto">
            <a:xfrm>
              <a:off x="5633" y="338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28" name="Rectangle 126"/>
            <p:cNvSpPr>
              <a:spLocks noChangeArrowheads="1"/>
            </p:cNvSpPr>
            <p:nvPr userDrawn="1"/>
          </p:nvSpPr>
          <p:spPr bwMode="auto">
            <a:xfrm>
              <a:off x="5581" y="3383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29" name="Rectangle 127"/>
            <p:cNvSpPr>
              <a:spLocks noChangeArrowheads="1"/>
            </p:cNvSpPr>
            <p:nvPr userDrawn="1"/>
          </p:nvSpPr>
          <p:spPr bwMode="auto">
            <a:xfrm>
              <a:off x="5527" y="338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30" name="Rectangle 128"/>
            <p:cNvSpPr>
              <a:spLocks noChangeArrowheads="1"/>
            </p:cNvSpPr>
            <p:nvPr userDrawn="1"/>
          </p:nvSpPr>
          <p:spPr bwMode="auto">
            <a:xfrm>
              <a:off x="5633" y="3435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31" name="Rectangle 129"/>
            <p:cNvSpPr>
              <a:spLocks noChangeArrowheads="1"/>
            </p:cNvSpPr>
            <p:nvPr userDrawn="1"/>
          </p:nvSpPr>
          <p:spPr bwMode="auto">
            <a:xfrm>
              <a:off x="5633" y="3489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32" name="Rectangle 130"/>
            <p:cNvSpPr>
              <a:spLocks noChangeArrowheads="1"/>
            </p:cNvSpPr>
            <p:nvPr userDrawn="1"/>
          </p:nvSpPr>
          <p:spPr bwMode="auto">
            <a:xfrm>
              <a:off x="5581" y="3489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33" name="Rectangle 131"/>
            <p:cNvSpPr>
              <a:spLocks noChangeArrowheads="1"/>
            </p:cNvSpPr>
            <p:nvPr userDrawn="1"/>
          </p:nvSpPr>
          <p:spPr bwMode="auto">
            <a:xfrm>
              <a:off x="5527" y="3489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34" name="Rectangle 132"/>
            <p:cNvSpPr>
              <a:spLocks noChangeArrowheads="1"/>
            </p:cNvSpPr>
            <p:nvPr userDrawn="1"/>
          </p:nvSpPr>
          <p:spPr bwMode="auto">
            <a:xfrm>
              <a:off x="5633" y="354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35" name="Rectangle 133"/>
            <p:cNvSpPr>
              <a:spLocks noChangeArrowheads="1"/>
            </p:cNvSpPr>
            <p:nvPr userDrawn="1"/>
          </p:nvSpPr>
          <p:spPr bwMode="auto">
            <a:xfrm>
              <a:off x="5581" y="35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36" name="Rectangle 134"/>
            <p:cNvSpPr>
              <a:spLocks noChangeArrowheads="1"/>
            </p:cNvSpPr>
            <p:nvPr userDrawn="1"/>
          </p:nvSpPr>
          <p:spPr bwMode="auto">
            <a:xfrm>
              <a:off x="5475" y="35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37" name="Rectangle 135"/>
            <p:cNvSpPr>
              <a:spLocks noChangeArrowheads="1"/>
            </p:cNvSpPr>
            <p:nvPr userDrawn="1"/>
          </p:nvSpPr>
          <p:spPr bwMode="auto">
            <a:xfrm>
              <a:off x="5633" y="359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38" name="Rectangle 136"/>
            <p:cNvSpPr>
              <a:spLocks noChangeArrowheads="1"/>
            </p:cNvSpPr>
            <p:nvPr userDrawn="1"/>
          </p:nvSpPr>
          <p:spPr bwMode="auto">
            <a:xfrm>
              <a:off x="5527" y="3593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39" name="Rectangle 137"/>
            <p:cNvSpPr>
              <a:spLocks noChangeArrowheads="1"/>
            </p:cNvSpPr>
            <p:nvPr userDrawn="1"/>
          </p:nvSpPr>
          <p:spPr bwMode="auto">
            <a:xfrm>
              <a:off x="5633" y="364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40" name="Rectangle 138"/>
            <p:cNvSpPr>
              <a:spLocks noChangeArrowheads="1"/>
            </p:cNvSpPr>
            <p:nvPr userDrawn="1"/>
          </p:nvSpPr>
          <p:spPr bwMode="auto">
            <a:xfrm>
              <a:off x="5581" y="364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41" name="Rectangle 139"/>
            <p:cNvSpPr>
              <a:spLocks noChangeArrowheads="1"/>
            </p:cNvSpPr>
            <p:nvPr userDrawn="1"/>
          </p:nvSpPr>
          <p:spPr bwMode="auto">
            <a:xfrm>
              <a:off x="5475" y="3699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42" name="Rectangle 140"/>
            <p:cNvSpPr>
              <a:spLocks noChangeArrowheads="1"/>
            </p:cNvSpPr>
            <p:nvPr userDrawn="1"/>
          </p:nvSpPr>
          <p:spPr bwMode="auto">
            <a:xfrm>
              <a:off x="5633" y="3699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43" name="Rectangle 141"/>
            <p:cNvSpPr>
              <a:spLocks noChangeArrowheads="1"/>
            </p:cNvSpPr>
            <p:nvPr userDrawn="1"/>
          </p:nvSpPr>
          <p:spPr bwMode="auto">
            <a:xfrm>
              <a:off x="5581" y="3699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44" name="Rectangle 142"/>
            <p:cNvSpPr>
              <a:spLocks noChangeArrowheads="1"/>
            </p:cNvSpPr>
            <p:nvPr userDrawn="1"/>
          </p:nvSpPr>
          <p:spPr bwMode="auto">
            <a:xfrm>
              <a:off x="5633" y="375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45" name="Rectangle 143"/>
            <p:cNvSpPr>
              <a:spLocks noChangeArrowheads="1"/>
            </p:cNvSpPr>
            <p:nvPr userDrawn="1"/>
          </p:nvSpPr>
          <p:spPr bwMode="auto">
            <a:xfrm>
              <a:off x="5527" y="375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46" name="Rectangle 144"/>
            <p:cNvSpPr>
              <a:spLocks noChangeArrowheads="1"/>
            </p:cNvSpPr>
            <p:nvPr userDrawn="1"/>
          </p:nvSpPr>
          <p:spPr bwMode="auto">
            <a:xfrm>
              <a:off x="5633" y="380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47" name="Rectangle 145"/>
            <p:cNvSpPr>
              <a:spLocks noChangeArrowheads="1"/>
            </p:cNvSpPr>
            <p:nvPr userDrawn="1"/>
          </p:nvSpPr>
          <p:spPr bwMode="auto">
            <a:xfrm>
              <a:off x="5581" y="3804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48" name="Rectangle 146"/>
            <p:cNvSpPr>
              <a:spLocks noChangeArrowheads="1"/>
            </p:cNvSpPr>
            <p:nvPr userDrawn="1"/>
          </p:nvSpPr>
          <p:spPr bwMode="auto">
            <a:xfrm>
              <a:off x="5527" y="380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49" name="Rectangle 147"/>
            <p:cNvSpPr>
              <a:spLocks noChangeArrowheads="1"/>
            </p:cNvSpPr>
            <p:nvPr userDrawn="1"/>
          </p:nvSpPr>
          <p:spPr bwMode="auto">
            <a:xfrm>
              <a:off x="5633" y="385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50" name="Rectangle 148"/>
            <p:cNvSpPr>
              <a:spLocks noChangeArrowheads="1"/>
            </p:cNvSpPr>
            <p:nvPr userDrawn="1"/>
          </p:nvSpPr>
          <p:spPr bwMode="auto">
            <a:xfrm>
              <a:off x="5581" y="3858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51" name="Rectangle 149"/>
            <p:cNvSpPr>
              <a:spLocks noChangeArrowheads="1"/>
            </p:cNvSpPr>
            <p:nvPr userDrawn="1"/>
          </p:nvSpPr>
          <p:spPr bwMode="auto">
            <a:xfrm>
              <a:off x="5527" y="385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52" name="Rectangle 150"/>
            <p:cNvSpPr>
              <a:spLocks noChangeArrowheads="1"/>
            </p:cNvSpPr>
            <p:nvPr userDrawn="1"/>
          </p:nvSpPr>
          <p:spPr bwMode="auto">
            <a:xfrm>
              <a:off x="5475" y="3858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53" name="Rectangle 151"/>
            <p:cNvSpPr>
              <a:spLocks noChangeArrowheads="1"/>
            </p:cNvSpPr>
            <p:nvPr userDrawn="1"/>
          </p:nvSpPr>
          <p:spPr bwMode="auto">
            <a:xfrm>
              <a:off x="5633" y="195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54" name="Rectangle 152"/>
            <p:cNvSpPr>
              <a:spLocks noChangeArrowheads="1"/>
            </p:cNvSpPr>
            <p:nvPr userDrawn="1"/>
          </p:nvSpPr>
          <p:spPr bwMode="auto">
            <a:xfrm>
              <a:off x="5581" y="1956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55" name="Rectangle 153"/>
            <p:cNvSpPr>
              <a:spLocks noChangeArrowheads="1"/>
            </p:cNvSpPr>
            <p:nvPr userDrawn="1"/>
          </p:nvSpPr>
          <p:spPr bwMode="auto">
            <a:xfrm>
              <a:off x="5527" y="195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56" name="Rectangle 154"/>
            <p:cNvSpPr>
              <a:spLocks noChangeArrowheads="1"/>
            </p:cNvSpPr>
            <p:nvPr userDrawn="1"/>
          </p:nvSpPr>
          <p:spPr bwMode="auto">
            <a:xfrm>
              <a:off x="5633" y="200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57" name="Rectangle 155"/>
            <p:cNvSpPr>
              <a:spLocks noChangeArrowheads="1"/>
            </p:cNvSpPr>
            <p:nvPr userDrawn="1"/>
          </p:nvSpPr>
          <p:spPr bwMode="auto">
            <a:xfrm>
              <a:off x="5527" y="2114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58" name="Rectangle 156"/>
            <p:cNvSpPr>
              <a:spLocks noChangeArrowheads="1"/>
            </p:cNvSpPr>
            <p:nvPr userDrawn="1"/>
          </p:nvSpPr>
          <p:spPr bwMode="auto">
            <a:xfrm>
              <a:off x="5527" y="200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59" name="Rectangle 157"/>
            <p:cNvSpPr>
              <a:spLocks noChangeArrowheads="1"/>
            </p:cNvSpPr>
            <p:nvPr userDrawn="1"/>
          </p:nvSpPr>
          <p:spPr bwMode="auto">
            <a:xfrm>
              <a:off x="5633" y="206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60" name="Rectangle 158"/>
            <p:cNvSpPr>
              <a:spLocks noChangeArrowheads="1"/>
            </p:cNvSpPr>
            <p:nvPr userDrawn="1"/>
          </p:nvSpPr>
          <p:spPr bwMode="auto">
            <a:xfrm>
              <a:off x="5581" y="206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61" name="Rectangle 159"/>
            <p:cNvSpPr>
              <a:spLocks noChangeArrowheads="1"/>
            </p:cNvSpPr>
            <p:nvPr userDrawn="1"/>
          </p:nvSpPr>
          <p:spPr bwMode="auto">
            <a:xfrm>
              <a:off x="5475" y="206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62" name="Rectangle 160"/>
            <p:cNvSpPr>
              <a:spLocks noChangeArrowheads="1"/>
            </p:cNvSpPr>
            <p:nvPr userDrawn="1"/>
          </p:nvSpPr>
          <p:spPr bwMode="auto">
            <a:xfrm>
              <a:off x="5633" y="2114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63" name="Rectangle 161"/>
            <p:cNvSpPr>
              <a:spLocks noChangeArrowheads="1"/>
            </p:cNvSpPr>
            <p:nvPr userDrawn="1"/>
          </p:nvSpPr>
          <p:spPr bwMode="auto">
            <a:xfrm>
              <a:off x="5633" y="216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64" name="Rectangle 162"/>
            <p:cNvSpPr>
              <a:spLocks noChangeArrowheads="1"/>
            </p:cNvSpPr>
            <p:nvPr userDrawn="1"/>
          </p:nvSpPr>
          <p:spPr bwMode="auto">
            <a:xfrm>
              <a:off x="5581" y="2168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65" name="Rectangle 163"/>
            <p:cNvSpPr>
              <a:spLocks noChangeArrowheads="1"/>
            </p:cNvSpPr>
            <p:nvPr userDrawn="1"/>
          </p:nvSpPr>
          <p:spPr bwMode="auto">
            <a:xfrm>
              <a:off x="5633" y="222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66" name="Rectangle 164"/>
            <p:cNvSpPr>
              <a:spLocks noChangeArrowheads="1"/>
            </p:cNvSpPr>
            <p:nvPr userDrawn="1"/>
          </p:nvSpPr>
          <p:spPr bwMode="auto">
            <a:xfrm>
              <a:off x="5581" y="2220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67" name="Rectangle 165"/>
            <p:cNvSpPr>
              <a:spLocks noChangeArrowheads="1"/>
            </p:cNvSpPr>
            <p:nvPr userDrawn="1"/>
          </p:nvSpPr>
          <p:spPr bwMode="auto">
            <a:xfrm>
              <a:off x="5527" y="222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68" name="Rectangle 166"/>
            <p:cNvSpPr>
              <a:spLocks noChangeArrowheads="1"/>
            </p:cNvSpPr>
            <p:nvPr userDrawn="1"/>
          </p:nvSpPr>
          <p:spPr bwMode="auto">
            <a:xfrm>
              <a:off x="5633" y="2272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69" name="Rectangle 167"/>
            <p:cNvSpPr>
              <a:spLocks noChangeArrowheads="1"/>
            </p:cNvSpPr>
            <p:nvPr userDrawn="1"/>
          </p:nvSpPr>
          <p:spPr bwMode="auto">
            <a:xfrm>
              <a:off x="5633" y="232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70" name="Rectangle 168"/>
            <p:cNvSpPr>
              <a:spLocks noChangeArrowheads="1"/>
            </p:cNvSpPr>
            <p:nvPr userDrawn="1"/>
          </p:nvSpPr>
          <p:spPr bwMode="auto">
            <a:xfrm>
              <a:off x="5581" y="2272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71" name="Rectangle 169"/>
            <p:cNvSpPr>
              <a:spLocks noChangeArrowheads="1"/>
            </p:cNvSpPr>
            <p:nvPr userDrawn="1"/>
          </p:nvSpPr>
          <p:spPr bwMode="auto">
            <a:xfrm>
              <a:off x="5527" y="2326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72" name="Rectangle 170"/>
            <p:cNvSpPr>
              <a:spLocks noChangeArrowheads="1"/>
            </p:cNvSpPr>
            <p:nvPr userDrawn="1"/>
          </p:nvSpPr>
          <p:spPr bwMode="auto">
            <a:xfrm>
              <a:off x="5633" y="237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73" name="Rectangle 171"/>
            <p:cNvSpPr>
              <a:spLocks noChangeArrowheads="1"/>
            </p:cNvSpPr>
            <p:nvPr userDrawn="1"/>
          </p:nvSpPr>
          <p:spPr bwMode="auto">
            <a:xfrm>
              <a:off x="5581" y="2378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74" name="Rectangle 172"/>
            <p:cNvSpPr>
              <a:spLocks noChangeArrowheads="1"/>
            </p:cNvSpPr>
            <p:nvPr userDrawn="1"/>
          </p:nvSpPr>
          <p:spPr bwMode="auto">
            <a:xfrm>
              <a:off x="5475" y="2378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75" name="Rectangle 173"/>
            <p:cNvSpPr>
              <a:spLocks noChangeArrowheads="1"/>
            </p:cNvSpPr>
            <p:nvPr userDrawn="1"/>
          </p:nvSpPr>
          <p:spPr bwMode="auto">
            <a:xfrm>
              <a:off x="5581" y="1798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76" name="Rectangle 174"/>
            <p:cNvSpPr>
              <a:spLocks noChangeArrowheads="1"/>
            </p:cNvSpPr>
            <p:nvPr userDrawn="1"/>
          </p:nvSpPr>
          <p:spPr bwMode="auto">
            <a:xfrm>
              <a:off x="5581" y="477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77" name="Rectangle 175"/>
            <p:cNvSpPr>
              <a:spLocks noChangeArrowheads="1"/>
            </p:cNvSpPr>
            <p:nvPr userDrawn="1"/>
          </p:nvSpPr>
          <p:spPr bwMode="auto">
            <a:xfrm>
              <a:off x="5633" y="477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78" name="Rectangle 176"/>
            <p:cNvSpPr>
              <a:spLocks noChangeArrowheads="1"/>
            </p:cNvSpPr>
            <p:nvPr userDrawn="1"/>
          </p:nvSpPr>
          <p:spPr bwMode="auto">
            <a:xfrm>
              <a:off x="5527" y="42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79" name="Rectangle 177"/>
            <p:cNvSpPr>
              <a:spLocks noChangeArrowheads="1"/>
            </p:cNvSpPr>
            <p:nvPr userDrawn="1"/>
          </p:nvSpPr>
          <p:spPr bwMode="auto">
            <a:xfrm>
              <a:off x="5581" y="42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80" name="Rectangle 178"/>
            <p:cNvSpPr>
              <a:spLocks noChangeArrowheads="1"/>
            </p:cNvSpPr>
            <p:nvPr userDrawn="1"/>
          </p:nvSpPr>
          <p:spPr bwMode="auto">
            <a:xfrm>
              <a:off x="5633" y="42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81" name="Rectangle 179"/>
            <p:cNvSpPr>
              <a:spLocks noChangeArrowheads="1"/>
            </p:cNvSpPr>
            <p:nvPr userDrawn="1"/>
          </p:nvSpPr>
          <p:spPr bwMode="auto">
            <a:xfrm>
              <a:off x="5633" y="37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82" name="Rectangle 180"/>
            <p:cNvSpPr>
              <a:spLocks noChangeArrowheads="1"/>
            </p:cNvSpPr>
            <p:nvPr userDrawn="1"/>
          </p:nvSpPr>
          <p:spPr bwMode="auto">
            <a:xfrm>
              <a:off x="5475" y="37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83" name="Rectangle 181"/>
            <p:cNvSpPr>
              <a:spLocks noChangeArrowheads="1"/>
            </p:cNvSpPr>
            <p:nvPr userDrawn="1"/>
          </p:nvSpPr>
          <p:spPr bwMode="auto">
            <a:xfrm>
              <a:off x="5527" y="318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84" name="Rectangle 182"/>
            <p:cNvSpPr>
              <a:spLocks noChangeArrowheads="1"/>
            </p:cNvSpPr>
            <p:nvPr userDrawn="1"/>
          </p:nvSpPr>
          <p:spPr bwMode="auto">
            <a:xfrm>
              <a:off x="5581" y="318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85" name="Rectangle 183"/>
            <p:cNvSpPr>
              <a:spLocks noChangeArrowheads="1"/>
            </p:cNvSpPr>
            <p:nvPr userDrawn="1"/>
          </p:nvSpPr>
          <p:spPr bwMode="auto">
            <a:xfrm>
              <a:off x="5633" y="318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86" name="Rectangle 184"/>
            <p:cNvSpPr>
              <a:spLocks noChangeArrowheads="1"/>
            </p:cNvSpPr>
            <p:nvPr userDrawn="1"/>
          </p:nvSpPr>
          <p:spPr bwMode="auto">
            <a:xfrm>
              <a:off x="5581" y="266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87" name="Rectangle 185"/>
            <p:cNvSpPr>
              <a:spLocks noChangeArrowheads="1"/>
            </p:cNvSpPr>
            <p:nvPr userDrawn="1"/>
          </p:nvSpPr>
          <p:spPr bwMode="auto">
            <a:xfrm>
              <a:off x="5633" y="26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88" name="Rectangle 186"/>
            <p:cNvSpPr>
              <a:spLocks noChangeArrowheads="1"/>
            </p:cNvSpPr>
            <p:nvPr userDrawn="1"/>
          </p:nvSpPr>
          <p:spPr bwMode="auto">
            <a:xfrm>
              <a:off x="5527" y="212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89" name="Rectangle 187"/>
            <p:cNvSpPr>
              <a:spLocks noChangeArrowheads="1"/>
            </p:cNvSpPr>
            <p:nvPr userDrawn="1"/>
          </p:nvSpPr>
          <p:spPr bwMode="auto">
            <a:xfrm>
              <a:off x="5581" y="212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90" name="Rectangle 188"/>
            <p:cNvSpPr>
              <a:spLocks noChangeArrowheads="1"/>
            </p:cNvSpPr>
            <p:nvPr userDrawn="1"/>
          </p:nvSpPr>
          <p:spPr bwMode="auto">
            <a:xfrm>
              <a:off x="5633" y="212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91" name="Rectangle 189"/>
            <p:cNvSpPr>
              <a:spLocks noChangeArrowheads="1"/>
            </p:cNvSpPr>
            <p:nvPr userDrawn="1"/>
          </p:nvSpPr>
          <p:spPr bwMode="auto">
            <a:xfrm>
              <a:off x="5476" y="21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92" name="Rectangle 190"/>
            <p:cNvSpPr>
              <a:spLocks noChangeArrowheads="1"/>
            </p:cNvSpPr>
            <p:nvPr userDrawn="1"/>
          </p:nvSpPr>
          <p:spPr bwMode="auto">
            <a:xfrm>
              <a:off x="5527" y="16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93" name="Rectangle 191"/>
            <p:cNvSpPr>
              <a:spLocks noChangeArrowheads="1"/>
            </p:cNvSpPr>
            <p:nvPr userDrawn="1"/>
          </p:nvSpPr>
          <p:spPr bwMode="auto">
            <a:xfrm>
              <a:off x="5581" y="160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94" name="Rectangle 192"/>
            <p:cNvSpPr>
              <a:spLocks noChangeArrowheads="1"/>
            </p:cNvSpPr>
            <p:nvPr userDrawn="1"/>
          </p:nvSpPr>
          <p:spPr bwMode="auto">
            <a:xfrm>
              <a:off x="5633" y="16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95" name="Rectangle 193"/>
            <p:cNvSpPr>
              <a:spLocks noChangeArrowheads="1"/>
            </p:cNvSpPr>
            <p:nvPr userDrawn="1"/>
          </p:nvSpPr>
          <p:spPr bwMode="auto">
            <a:xfrm>
              <a:off x="5581" y="106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96" name="Rectangle 194"/>
            <p:cNvSpPr>
              <a:spLocks noChangeArrowheads="1"/>
            </p:cNvSpPr>
            <p:nvPr userDrawn="1"/>
          </p:nvSpPr>
          <p:spPr bwMode="auto">
            <a:xfrm>
              <a:off x="5633" y="106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97" name="Rectangle 195"/>
            <p:cNvSpPr>
              <a:spLocks noChangeArrowheads="1"/>
            </p:cNvSpPr>
            <p:nvPr userDrawn="1"/>
          </p:nvSpPr>
          <p:spPr bwMode="auto">
            <a:xfrm>
              <a:off x="5527" y="5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98" name="Rectangle 196"/>
            <p:cNvSpPr>
              <a:spLocks noChangeArrowheads="1"/>
            </p:cNvSpPr>
            <p:nvPr userDrawn="1"/>
          </p:nvSpPr>
          <p:spPr bwMode="auto">
            <a:xfrm>
              <a:off x="5581" y="5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99" name="Rectangle 197"/>
            <p:cNvSpPr>
              <a:spLocks noChangeArrowheads="1"/>
            </p:cNvSpPr>
            <p:nvPr userDrawn="1"/>
          </p:nvSpPr>
          <p:spPr bwMode="auto">
            <a:xfrm>
              <a:off x="5633" y="5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00" name="Rectangle 198"/>
            <p:cNvSpPr>
              <a:spLocks noChangeArrowheads="1"/>
            </p:cNvSpPr>
            <p:nvPr userDrawn="1"/>
          </p:nvSpPr>
          <p:spPr bwMode="auto">
            <a:xfrm>
              <a:off x="5475" y="5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</p:grpSp>
      <p:sp>
        <p:nvSpPr>
          <p:cNvPr id="2247" name="Rectangle 199"/>
          <p:cNvSpPr>
            <a:spLocks noGrp="1" noChangeArrowheads="1"/>
          </p:cNvSpPr>
          <p:nvPr>
            <p:ph type="ctrTitle"/>
          </p:nvPr>
        </p:nvSpPr>
        <p:spPr>
          <a:xfrm>
            <a:off x="179388" y="115888"/>
            <a:ext cx="8424862" cy="2736850"/>
          </a:xfrm>
        </p:spPr>
        <p:txBody>
          <a:bodyPr anchor="b" anchorCtr="1"/>
          <a:lstStyle>
            <a:lvl1pPr algn="ctr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de-AT"/>
              <a:t>Click to edit Master title style</a:t>
            </a:r>
          </a:p>
        </p:txBody>
      </p:sp>
      <p:sp>
        <p:nvSpPr>
          <p:cNvPr id="2248" name="Rectangle 200"/>
          <p:cNvSpPr>
            <a:spLocks noGrp="1" noChangeArrowheads="1"/>
          </p:cNvSpPr>
          <p:nvPr>
            <p:ph type="subTitle" idx="1"/>
          </p:nvPr>
        </p:nvSpPr>
        <p:spPr>
          <a:xfrm>
            <a:off x="179388" y="2997200"/>
            <a:ext cx="8424862" cy="1439863"/>
          </a:xfrm>
        </p:spPr>
        <p:txBody>
          <a:bodyPr anchor="ctr"/>
          <a:lstStyle>
            <a:lvl1pPr marL="0" indent="0" algn="ctr">
              <a:buFont typeface="Arial" charset="0"/>
              <a:buNone/>
              <a:defRPr sz="3600"/>
            </a:lvl1pPr>
          </a:lstStyle>
          <a:p>
            <a:r>
              <a:rPr lang="de-AT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063" y="908050"/>
            <a:ext cx="4375150" cy="5470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908050"/>
            <a:ext cx="4376737" cy="5470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Oliver Mattausch</a:t>
            </a:r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5D8A6B9-192F-4151-B635-D7046482CB52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>
                <a:solidFill>
                  <a:srgbClr val="5F5F5F"/>
                </a:solidFill>
              </a:rPr>
              <a:t>Oliver Mattausch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22E19-7025-4638-BB15-28FF674611B1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>
                <a:solidFill>
                  <a:srgbClr val="5F5F5F"/>
                </a:solidFill>
              </a:rPr>
              <a:t>Oliver Mattausch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52EEE-B219-4AE5-9556-5D56CBFF7E48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063" y="908050"/>
            <a:ext cx="4376737" cy="547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8050"/>
            <a:ext cx="4378325" cy="547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>
                <a:solidFill>
                  <a:srgbClr val="5F5F5F"/>
                </a:solidFill>
              </a:rPr>
              <a:t>Oliver Mattausch</a:t>
            </a: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5EE30-BC9A-43D2-A067-CEB3988BF12B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>
                <a:solidFill>
                  <a:srgbClr val="5F5F5F"/>
                </a:solidFill>
              </a:rPr>
              <a:t>Oliver Mattausch</a:t>
            </a:r>
          </a:p>
        </p:txBody>
      </p:sp>
      <p:sp>
        <p:nvSpPr>
          <p:cNvPr id="8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69C3A-8F3A-4351-A85B-B36BE10C5F94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>
                <a:solidFill>
                  <a:srgbClr val="5F5F5F"/>
                </a:solidFill>
              </a:rPr>
              <a:t>Oliver Mattausch</a:t>
            </a:r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92F35-D81C-4607-BBC6-48C72FF8BD65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>
                <a:solidFill>
                  <a:srgbClr val="5F5F5F"/>
                </a:solidFill>
              </a:rPr>
              <a:t>Oliver Mattausch</a:t>
            </a:r>
          </a:p>
        </p:txBody>
      </p:sp>
      <p:sp>
        <p:nvSpPr>
          <p:cNvPr id="3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AF5F9-F503-4F53-B676-22B72A1DA845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>
                <a:solidFill>
                  <a:srgbClr val="5F5F5F"/>
                </a:solidFill>
              </a:rPr>
              <a:t>Oliver Mattausch</a:t>
            </a: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780EE-9CE1-4BC5-8836-27F23B4475A8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>
                <a:solidFill>
                  <a:srgbClr val="5F5F5F"/>
                </a:solidFill>
              </a:rPr>
              <a:t>Oliver Mattausch</a:t>
            </a: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2AE48-13F9-4647-A901-4399F9A14A33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>
                <a:solidFill>
                  <a:srgbClr val="5F5F5F"/>
                </a:solidFill>
              </a:rPr>
              <a:t>Oliver Mattausch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330D6-CF9C-4066-BDC8-BC5FCF931A8E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44450"/>
            <a:ext cx="2225675" cy="6337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9063" y="44450"/>
            <a:ext cx="6529387" cy="6337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>
                <a:solidFill>
                  <a:srgbClr val="5F5F5F"/>
                </a:solidFill>
              </a:rPr>
              <a:t>Oliver Mattausch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B366B-C9EC-4D7D-B6FD-3D583E628E3B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7" name="Footer Placeholder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Oliver Mattausch</a:t>
            </a:r>
            <a:endParaRPr lang="de-A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BC6FFD6-9F7C-42A5-920B-BF327C32CBA6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4450"/>
            <a:ext cx="7761287" cy="757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9063" y="908050"/>
            <a:ext cx="4376737" cy="5473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08050"/>
            <a:ext cx="4378325" cy="2660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21100"/>
            <a:ext cx="4378325" cy="2660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>
                <a:solidFill>
                  <a:srgbClr val="5F5F5F"/>
                </a:solidFill>
              </a:rPr>
              <a:t>Oliver Mattausch</a:t>
            </a:r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D9705-5F89-408C-AD1A-AD90898CBE3C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4450"/>
            <a:ext cx="7761287" cy="757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9063" y="908050"/>
            <a:ext cx="4376737" cy="5473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8050"/>
            <a:ext cx="4378325" cy="5473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>
                <a:solidFill>
                  <a:srgbClr val="5F5F5F"/>
                </a:solidFill>
              </a:rPr>
              <a:t>Oliver Mattausch</a:t>
            </a: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7FE7A-A7E9-4998-BB49-5A123798B141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4450"/>
            <a:ext cx="7761287" cy="757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9063" y="908050"/>
            <a:ext cx="8907462" cy="5473700"/>
          </a:xfrm>
        </p:spPr>
        <p:txBody>
          <a:bodyPr/>
          <a:lstStyle/>
          <a:p>
            <a:pPr lvl="0"/>
            <a:endParaRPr lang="de-AT" noProof="0" smtClean="0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>
                <a:solidFill>
                  <a:srgbClr val="5F5F5F"/>
                </a:solidFill>
              </a:rPr>
              <a:t>Oliver Mattausch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CB338-D1E0-4D94-AC3A-76AE306502A2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A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72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7012" cy="472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Oliver Mattausch</a:t>
            </a:r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268871D-F0E3-43D6-85A5-E11181DE7CF8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115888"/>
            <a:ext cx="2125662" cy="6216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388" y="115888"/>
            <a:ext cx="6226175" cy="6216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8421687" cy="27336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693150" y="6327775"/>
            <a:ext cx="361950" cy="406400"/>
            <a:chOff x="5494" y="4030"/>
            <a:chExt cx="179" cy="201"/>
          </a:xfrm>
        </p:grpSpPr>
        <p:sp>
          <p:nvSpPr>
            <p:cNvPr id="5" name="Freeform 3"/>
            <p:cNvSpPr>
              <a:spLocks/>
            </p:cNvSpPr>
            <p:nvPr userDrawn="1"/>
          </p:nvSpPr>
          <p:spPr bwMode="auto">
            <a:xfrm>
              <a:off x="5494" y="4030"/>
              <a:ext cx="160" cy="201"/>
            </a:xfrm>
            <a:custGeom>
              <a:avLst/>
              <a:gdLst/>
              <a:ahLst/>
              <a:cxnLst>
                <a:cxn ang="0">
                  <a:pos x="116" y="318"/>
                </a:cxn>
                <a:cxn ang="0">
                  <a:pos x="108" y="299"/>
                </a:cxn>
                <a:cxn ang="0">
                  <a:pos x="93" y="298"/>
                </a:cxn>
                <a:cxn ang="0">
                  <a:pos x="83" y="309"/>
                </a:cxn>
                <a:cxn ang="0">
                  <a:pos x="66" y="306"/>
                </a:cxn>
                <a:cxn ang="0">
                  <a:pos x="69" y="282"/>
                </a:cxn>
                <a:cxn ang="0">
                  <a:pos x="51" y="276"/>
                </a:cxn>
                <a:cxn ang="0">
                  <a:pos x="19" y="294"/>
                </a:cxn>
                <a:cxn ang="0">
                  <a:pos x="2" y="287"/>
                </a:cxn>
                <a:cxn ang="0">
                  <a:pos x="5" y="271"/>
                </a:cxn>
                <a:cxn ang="0">
                  <a:pos x="36" y="256"/>
                </a:cxn>
                <a:cxn ang="0">
                  <a:pos x="42" y="234"/>
                </a:cxn>
                <a:cxn ang="0">
                  <a:pos x="31" y="219"/>
                </a:cxn>
                <a:cxn ang="0">
                  <a:pos x="7" y="208"/>
                </a:cxn>
                <a:cxn ang="0">
                  <a:pos x="14" y="193"/>
                </a:cxn>
                <a:cxn ang="0">
                  <a:pos x="39" y="187"/>
                </a:cxn>
                <a:cxn ang="0">
                  <a:pos x="49" y="168"/>
                </a:cxn>
                <a:cxn ang="0">
                  <a:pos x="47" y="145"/>
                </a:cxn>
                <a:cxn ang="0">
                  <a:pos x="63" y="136"/>
                </a:cxn>
                <a:cxn ang="0">
                  <a:pos x="83" y="124"/>
                </a:cxn>
                <a:cxn ang="0">
                  <a:pos x="73" y="104"/>
                </a:cxn>
                <a:cxn ang="0">
                  <a:pos x="76" y="86"/>
                </a:cxn>
                <a:cxn ang="0">
                  <a:pos x="93" y="89"/>
                </a:cxn>
                <a:cxn ang="0">
                  <a:pos x="118" y="99"/>
                </a:cxn>
                <a:cxn ang="0">
                  <a:pos x="131" y="82"/>
                </a:cxn>
                <a:cxn ang="0">
                  <a:pos x="126" y="47"/>
                </a:cxn>
                <a:cxn ang="0">
                  <a:pos x="120" y="19"/>
                </a:cxn>
                <a:cxn ang="0">
                  <a:pos x="126" y="3"/>
                </a:cxn>
                <a:cxn ang="0">
                  <a:pos x="147" y="2"/>
                </a:cxn>
                <a:cxn ang="0">
                  <a:pos x="158" y="19"/>
                </a:cxn>
                <a:cxn ang="0">
                  <a:pos x="150" y="51"/>
                </a:cxn>
                <a:cxn ang="0">
                  <a:pos x="145" y="94"/>
                </a:cxn>
                <a:cxn ang="0">
                  <a:pos x="155" y="109"/>
                </a:cxn>
                <a:cxn ang="0">
                  <a:pos x="182" y="111"/>
                </a:cxn>
                <a:cxn ang="0">
                  <a:pos x="189" y="99"/>
                </a:cxn>
                <a:cxn ang="0">
                  <a:pos x="205" y="66"/>
                </a:cxn>
                <a:cxn ang="0">
                  <a:pos x="221" y="66"/>
                </a:cxn>
                <a:cxn ang="0">
                  <a:pos x="221" y="86"/>
                </a:cxn>
                <a:cxn ang="0">
                  <a:pos x="199" y="119"/>
                </a:cxn>
                <a:cxn ang="0">
                  <a:pos x="205" y="136"/>
                </a:cxn>
                <a:cxn ang="0">
                  <a:pos x="224" y="136"/>
                </a:cxn>
                <a:cxn ang="0">
                  <a:pos x="242" y="123"/>
                </a:cxn>
                <a:cxn ang="0">
                  <a:pos x="252" y="131"/>
                </a:cxn>
                <a:cxn ang="0">
                  <a:pos x="251" y="145"/>
                </a:cxn>
                <a:cxn ang="0">
                  <a:pos x="231" y="165"/>
                </a:cxn>
                <a:cxn ang="0">
                  <a:pos x="232" y="224"/>
                </a:cxn>
                <a:cxn ang="0">
                  <a:pos x="246" y="240"/>
                </a:cxn>
                <a:cxn ang="0">
                  <a:pos x="247" y="259"/>
                </a:cxn>
                <a:cxn ang="0">
                  <a:pos x="232" y="262"/>
                </a:cxn>
                <a:cxn ang="0">
                  <a:pos x="222" y="276"/>
                </a:cxn>
                <a:cxn ang="0">
                  <a:pos x="231" y="298"/>
                </a:cxn>
                <a:cxn ang="0">
                  <a:pos x="217" y="303"/>
                </a:cxn>
                <a:cxn ang="0">
                  <a:pos x="199" y="284"/>
                </a:cxn>
                <a:cxn ang="0">
                  <a:pos x="182" y="291"/>
                </a:cxn>
                <a:cxn ang="0">
                  <a:pos x="170" y="306"/>
                </a:cxn>
                <a:cxn ang="0">
                  <a:pos x="143" y="308"/>
                </a:cxn>
                <a:cxn ang="0">
                  <a:pos x="128" y="318"/>
                </a:cxn>
              </a:cxnLst>
              <a:rect l="0" t="0" r="r" b="b"/>
              <a:pathLst>
                <a:path w="254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  <a:lnTo>
                    <a:pt x="155" y="109"/>
                  </a:lnTo>
                  <a:lnTo>
                    <a:pt x="158" y="109"/>
                  </a:lnTo>
                  <a:lnTo>
                    <a:pt x="165" y="113"/>
                  </a:lnTo>
                  <a:lnTo>
                    <a:pt x="172" y="113"/>
                  </a:lnTo>
                  <a:lnTo>
                    <a:pt x="175" y="113"/>
                  </a:lnTo>
                  <a:lnTo>
                    <a:pt x="180" y="111"/>
                  </a:lnTo>
                  <a:lnTo>
                    <a:pt x="182" y="111"/>
                  </a:lnTo>
                  <a:lnTo>
                    <a:pt x="184" y="109"/>
                  </a:lnTo>
                  <a:lnTo>
                    <a:pt x="184" y="109"/>
                  </a:lnTo>
                  <a:lnTo>
                    <a:pt x="187" y="108"/>
                  </a:lnTo>
                  <a:lnTo>
                    <a:pt x="187" y="104"/>
                  </a:lnTo>
                  <a:lnTo>
                    <a:pt x="189" y="103"/>
                  </a:lnTo>
                  <a:lnTo>
                    <a:pt x="189" y="99"/>
                  </a:lnTo>
                  <a:lnTo>
                    <a:pt x="190" y="89"/>
                  </a:lnTo>
                  <a:lnTo>
                    <a:pt x="195" y="79"/>
                  </a:lnTo>
                  <a:lnTo>
                    <a:pt x="199" y="74"/>
                  </a:lnTo>
                  <a:lnTo>
                    <a:pt x="200" y="71"/>
                  </a:lnTo>
                  <a:lnTo>
                    <a:pt x="204" y="67"/>
                  </a:lnTo>
                  <a:lnTo>
                    <a:pt x="205" y="66"/>
                  </a:lnTo>
                  <a:lnTo>
                    <a:pt x="207" y="64"/>
                  </a:lnTo>
                  <a:lnTo>
                    <a:pt x="212" y="62"/>
                  </a:lnTo>
                  <a:lnTo>
                    <a:pt x="215" y="62"/>
                  </a:lnTo>
                  <a:lnTo>
                    <a:pt x="217" y="62"/>
                  </a:lnTo>
                  <a:lnTo>
                    <a:pt x="219" y="64"/>
                  </a:lnTo>
                  <a:lnTo>
                    <a:pt x="221" y="66"/>
                  </a:lnTo>
                  <a:lnTo>
                    <a:pt x="222" y="67"/>
                  </a:lnTo>
                  <a:lnTo>
                    <a:pt x="224" y="71"/>
                  </a:lnTo>
                  <a:lnTo>
                    <a:pt x="224" y="76"/>
                  </a:lnTo>
                  <a:lnTo>
                    <a:pt x="224" y="81"/>
                  </a:lnTo>
                  <a:lnTo>
                    <a:pt x="222" y="82"/>
                  </a:lnTo>
                  <a:lnTo>
                    <a:pt x="221" y="86"/>
                  </a:lnTo>
                  <a:lnTo>
                    <a:pt x="219" y="94"/>
                  </a:lnTo>
                  <a:lnTo>
                    <a:pt x="212" y="101"/>
                  </a:lnTo>
                  <a:lnTo>
                    <a:pt x="204" y="108"/>
                  </a:lnTo>
                  <a:lnTo>
                    <a:pt x="202" y="109"/>
                  </a:lnTo>
                  <a:lnTo>
                    <a:pt x="202" y="113"/>
                  </a:lnTo>
                  <a:lnTo>
                    <a:pt x="199" y="119"/>
                  </a:lnTo>
                  <a:lnTo>
                    <a:pt x="199" y="124"/>
                  </a:lnTo>
                  <a:lnTo>
                    <a:pt x="199" y="128"/>
                  </a:lnTo>
                  <a:lnTo>
                    <a:pt x="200" y="131"/>
                  </a:lnTo>
                  <a:lnTo>
                    <a:pt x="202" y="133"/>
                  </a:lnTo>
                  <a:lnTo>
                    <a:pt x="204" y="135"/>
                  </a:lnTo>
                  <a:lnTo>
                    <a:pt x="205" y="136"/>
                  </a:lnTo>
                  <a:lnTo>
                    <a:pt x="210" y="140"/>
                  </a:lnTo>
                  <a:lnTo>
                    <a:pt x="212" y="140"/>
                  </a:lnTo>
                  <a:lnTo>
                    <a:pt x="215" y="141"/>
                  </a:lnTo>
                  <a:lnTo>
                    <a:pt x="219" y="140"/>
                  </a:lnTo>
                  <a:lnTo>
                    <a:pt x="221" y="140"/>
                  </a:lnTo>
                  <a:lnTo>
                    <a:pt x="224" y="136"/>
                  </a:lnTo>
                  <a:lnTo>
                    <a:pt x="227" y="131"/>
                  </a:lnTo>
                  <a:lnTo>
                    <a:pt x="231" y="130"/>
                  </a:lnTo>
                  <a:lnTo>
                    <a:pt x="232" y="128"/>
                  </a:lnTo>
                  <a:lnTo>
                    <a:pt x="236" y="124"/>
                  </a:lnTo>
                  <a:lnTo>
                    <a:pt x="239" y="124"/>
                  </a:lnTo>
                  <a:lnTo>
                    <a:pt x="242" y="123"/>
                  </a:lnTo>
                  <a:lnTo>
                    <a:pt x="244" y="123"/>
                  </a:lnTo>
                  <a:lnTo>
                    <a:pt x="247" y="124"/>
                  </a:lnTo>
                  <a:lnTo>
                    <a:pt x="247" y="124"/>
                  </a:lnTo>
                  <a:lnTo>
                    <a:pt x="249" y="124"/>
                  </a:lnTo>
                  <a:lnTo>
                    <a:pt x="251" y="128"/>
                  </a:lnTo>
                  <a:lnTo>
                    <a:pt x="252" y="131"/>
                  </a:lnTo>
                  <a:lnTo>
                    <a:pt x="254" y="133"/>
                  </a:lnTo>
                  <a:lnTo>
                    <a:pt x="254" y="136"/>
                  </a:lnTo>
                  <a:lnTo>
                    <a:pt x="254" y="138"/>
                  </a:lnTo>
                  <a:lnTo>
                    <a:pt x="254" y="140"/>
                  </a:lnTo>
                  <a:lnTo>
                    <a:pt x="252" y="143"/>
                  </a:lnTo>
                  <a:lnTo>
                    <a:pt x="251" y="145"/>
                  </a:lnTo>
                  <a:lnTo>
                    <a:pt x="247" y="148"/>
                  </a:lnTo>
                  <a:lnTo>
                    <a:pt x="242" y="153"/>
                  </a:lnTo>
                  <a:lnTo>
                    <a:pt x="239" y="156"/>
                  </a:lnTo>
                  <a:lnTo>
                    <a:pt x="234" y="160"/>
                  </a:lnTo>
                  <a:lnTo>
                    <a:pt x="231" y="163"/>
                  </a:lnTo>
                  <a:lnTo>
                    <a:pt x="231" y="165"/>
                  </a:lnTo>
                  <a:lnTo>
                    <a:pt x="229" y="166"/>
                  </a:lnTo>
                  <a:lnTo>
                    <a:pt x="229" y="175"/>
                  </a:lnTo>
                  <a:lnTo>
                    <a:pt x="227" y="187"/>
                  </a:lnTo>
                  <a:lnTo>
                    <a:pt x="229" y="200"/>
                  </a:lnTo>
                  <a:lnTo>
                    <a:pt x="231" y="212"/>
                  </a:lnTo>
                  <a:lnTo>
                    <a:pt x="232" y="224"/>
                  </a:lnTo>
                  <a:lnTo>
                    <a:pt x="232" y="229"/>
                  </a:lnTo>
                  <a:lnTo>
                    <a:pt x="236" y="232"/>
                  </a:lnTo>
                  <a:lnTo>
                    <a:pt x="237" y="235"/>
                  </a:lnTo>
                  <a:lnTo>
                    <a:pt x="239" y="237"/>
                  </a:lnTo>
                  <a:lnTo>
                    <a:pt x="242" y="239"/>
                  </a:lnTo>
                  <a:lnTo>
                    <a:pt x="246" y="240"/>
                  </a:lnTo>
                  <a:lnTo>
                    <a:pt x="247" y="244"/>
                  </a:lnTo>
                  <a:lnTo>
                    <a:pt x="249" y="247"/>
                  </a:lnTo>
                  <a:lnTo>
                    <a:pt x="249" y="249"/>
                  </a:lnTo>
                  <a:lnTo>
                    <a:pt x="249" y="252"/>
                  </a:lnTo>
                  <a:lnTo>
                    <a:pt x="249" y="256"/>
                  </a:lnTo>
                  <a:lnTo>
                    <a:pt x="247" y="259"/>
                  </a:lnTo>
                  <a:lnTo>
                    <a:pt x="244" y="261"/>
                  </a:lnTo>
                  <a:lnTo>
                    <a:pt x="244" y="262"/>
                  </a:lnTo>
                  <a:lnTo>
                    <a:pt x="241" y="262"/>
                  </a:lnTo>
                  <a:lnTo>
                    <a:pt x="239" y="264"/>
                  </a:lnTo>
                  <a:lnTo>
                    <a:pt x="236" y="262"/>
                  </a:lnTo>
                  <a:lnTo>
                    <a:pt x="232" y="262"/>
                  </a:lnTo>
                  <a:lnTo>
                    <a:pt x="231" y="262"/>
                  </a:lnTo>
                  <a:lnTo>
                    <a:pt x="227" y="264"/>
                  </a:lnTo>
                  <a:lnTo>
                    <a:pt x="224" y="267"/>
                  </a:lnTo>
                  <a:lnTo>
                    <a:pt x="222" y="271"/>
                  </a:lnTo>
                  <a:lnTo>
                    <a:pt x="221" y="272"/>
                  </a:lnTo>
                  <a:lnTo>
                    <a:pt x="222" y="276"/>
                  </a:lnTo>
                  <a:lnTo>
                    <a:pt x="224" y="281"/>
                  </a:lnTo>
                  <a:lnTo>
                    <a:pt x="227" y="286"/>
                  </a:lnTo>
                  <a:lnTo>
                    <a:pt x="231" y="289"/>
                  </a:lnTo>
                  <a:lnTo>
                    <a:pt x="232" y="293"/>
                  </a:lnTo>
                  <a:lnTo>
                    <a:pt x="232" y="298"/>
                  </a:lnTo>
                  <a:lnTo>
                    <a:pt x="231" y="298"/>
                  </a:lnTo>
                  <a:lnTo>
                    <a:pt x="231" y="299"/>
                  </a:lnTo>
                  <a:lnTo>
                    <a:pt x="227" y="303"/>
                  </a:lnTo>
                  <a:lnTo>
                    <a:pt x="224" y="303"/>
                  </a:lnTo>
                  <a:lnTo>
                    <a:pt x="222" y="304"/>
                  </a:lnTo>
                  <a:lnTo>
                    <a:pt x="219" y="303"/>
                  </a:lnTo>
                  <a:lnTo>
                    <a:pt x="217" y="303"/>
                  </a:lnTo>
                  <a:lnTo>
                    <a:pt x="215" y="299"/>
                  </a:lnTo>
                  <a:lnTo>
                    <a:pt x="210" y="294"/>
                  </a:lnTo>
                  <a:lnTo>
                    <a:pt x="205" y="289"/>
                  </a:lnTo>
                  <a:lnTo>
                    <a:pt x="204" y="287"/>
                  </a:lnTo>
                  <a:lnTo>
                    <a:pt x="200" y="286"/>
                  </a:lnTo>
                  <a:lnTo>
                    <a:pt x="199" y="284"/>
                  </a:lnTo>
                  <a:lnTo>
                    <a:pt x="195" y="284"/>
                  </a:lnTo>
                  <a:lnTo>
                    <a:pt x="192" y="284"/>
                  </a:lnTo>
                  <a:lnTo>
                    <a:pt x="187" y="286"/>
                  </a:lnTo>
                  <a:lnTo>
                    <a:pt x="185" y="286"/>
                  </a:lnTo>
                  <a:lnTo>
                    <a:pt x="184" y="287"/>
                  </a:lnTo>
                  <a:lnTo>
                    <a:pt x="182" y="291"/>
                  </a:lnTo>
                  <a:lnTo>
                    <a:pt x="178" y="294"/>
                  </a:lnTo>
                  <a:lnTo>
                    <a:pt x="178" y="298"/>
                  </a:lnTo>
                  <a:lnTo>
                    <a:pt x="175" y="301"/>
                  </a:lnTo>
                  <a:lnTo>
                    <a:pt x="173" y="303"/>
                  </a:lnTo>
                  <a:lnTo>
                    <a:pt x="172" y="304"/>
                  </a:lnTo>
                  <a:lnTo>
                    <a:pt x="170" y="306"/>
                  </a:lnTo>
                  <a:lnTo>
                    <a:pt x="163" y="306"/>
                  </a:lnTo>
                  <a:lnTo>
                    <a:pt x="158" y="304"/>
                  </a:lnTo>
                  <a:lnTo>
                    <a:pt x="153" y="304"/>
                  </a:lnTo>
                  <a:lnTo>
                    <a:pt x="150" y="306"/>
                  </a:lnTo>
                  <a:lnTo>
                    <a:pt x="147" y="306"/>
                  </a:lnTo>
                  <a:lnTo>
                    <a:pt x="143" y="308"/>
                  </a:lnTo>
                  <a:lnTo>
                    <a:pt x="142" y="311"/>
                  </a:lnTo>
                  <a:lnTo>
                    <a:pt x="138" y="313"/>
                  </a:lnTo>
                  <a:lnTo>
                    <a:pt x="136" y="316"/>
                  </a:lnTo>
                  <a:lnTo>
                    <a:pt x="133" y="318"/>
                  </a:lnTo>
                  <a:lnTo>
                    <a:pt x="131" y="318"/>
                  </a:lnTo>
                  <a:lnTo>
                    <a:pt x="128" y="318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 userDrawn="1"/>
          </p:nvSpPr>
          <p:spPr bwMode="auto">
            <a:xfrm>
              <a:off x="5494" y="4030"/>
              <a:ext cx="100" cy="201"/>
            </a:xfrm>
            <a:custGeom>
              <a:avLst/>
              <a:gdLst/>
              <a:ahLst/>
              <a:cxnLst>
                <a:cxn ang="0">
                  <a:pos x="120" y="319"/>
                </a:cxn>
                <a:cxn ang="0">
                  <a:pos x="113" y="311"/>
                </a:cxn>
                <a:cxn ang="0">
                  <a:pos x="108" y="299"/>
                </a:cxn>
                <a:cxn ang="0">
                  <a:pos x="96" y="298"/>
                </a:cxn>
                <a:cxn ang="0">
                  <a:pos x="89" y="301"/>
                </a:cxn>
                <a:cxn ang="0">
                  <a:pos x="83" y="309"/>
                </a:cxn>
                <a:cxn ang="0">
                  <a:pos x="71" y="309"/>
                </a:cxn>
                <a:cxn ang="0">
                  <a:pos x="64" y="301"/>
                </a:cxn>
                <a:cxn ang="0">
                  <a:pos x="69" y="282"/>
                </a:cxn>
                <a:cxn ang="0">
                  <a:pos x="61" y="276"/>
                </a:cxn>
                <a:cxn ang="0">
                  <a:pos x="42" y="279"/>
                </a:cxn>
                <a:cxn ang="0">
                  <a:pos x="19" y="294"/>
                </a:cxn>
                <a:cxn ang="0">
                  <a:pos x="5" y="293"/>
                </a:cxn>
                <a:cxn ang="0">
                  <a:pos x="0" y="282"/>
                </a:cxn>
                <a:cxn ang="0">
                  <a:pos x="5" y="271"/>
                </a:cxn>
                <a:cxn ang="0">
                  <a:pos x="31" y="259"/>
                </a:cxn>
                <a:cxn ang="0">
                  <a:pos x="39" y="249"/>
                </a:cxn>
                <a:cxn ang="0">
                  <a:pos x="42" y="234"/>
                </a:cxn>
                <a:cxn ang="0">
                  <a:pos x="36" y="222"/>
                </a:cxn>
                <a:cxn ang="0">
                  <a:pos x="17" y="215"/>
                </a:cxn>
                <a:cxn ang="0">
                  <a:pos x="7" y="208"/>
                </a:cxn>
                <a:cxn ang="0">
                  <a:pos x="9" y="195"/>
                </a:cxn>
                <a:cxn ang="0">
                  <a:pos x="22" y="193"/>
                </a:cxn>
                <a:cxn ang="0">
                  <a:pos x="39" y="187"/>
                </a:cxn>
                <a:cxn ang="0">
                  <a:pos x="49" y="172"/>
                </a:cxn>
                <a:cxn ang="0">
                  <a:pos x="44" y="156"/>
                </a:cxn>
                <a:cxn ang="0">
                  <a:pos x="47" y="145"/>
                </a:cxn>
                <a:cxn ang="0">
                  <a:pos x="56" y="136"/>
                </a:cxn>
                <a:cxn ang="0">
                  <a:pos x="71" y="136"/>
                </a:cxn>
                <a:cxn ang="0">
                  <a:pos x="83" y="124"/>
                </a:cxn>
                <a:cxn ang="0">
                  <a:pos x="81" y="114"/>
                </a:cxn>
                <a:cxn ang="0">
                  <a:pos x="71" y="98"/>
                </a:cxn>
                <a:cxn ang="0">
                  <a:pos x="76" y="86"/>
                </a:cxn>
                <a:cxn ang="0">
                  <a:pos x="88" y="86"/>
                </a:cxn>
                <a:cxn ang="0">
                  <a:pos x="105" y="98"/>
                </a:cxn>
                <a:cxn ang="0">
                  <a:pos x="118" y="99"/>
                </a:cxn>
                <a:cxn ang="0">
                  <a:pos x="130" y="91"/>
                </a:cxn>
                <a:cxn ang="0">
                  <a:pos x="133" y="72"/>
                </a:cxn>
                <a:cxn ang="0">
                  <a:pos x="126" y="47"/>
                </a:cxn>
                <a:cxn ang="0">
                  <a:pos x="120" y="27"/>
                </a:cxn>
                <a:cxn ang="0">
                  <a:pos x="121" y="14"/>
                </a:cxn>
                <a:cxn ang="0">
                  <a:pos x="126" y="3"/>
                </a:cxn>
                <a:cxn ang="0">
                  <a:pos x="142" y="0"/>
                </a:cxn>
                <a:cxn ang="0">
                  <a:pos x="153" y="5"/>
                </a:cxn>
                <a:cxn ang="0">
                  <a:pos x="158" y="19"/>
                </a:cxn>
                <a:cxn ang="0">
                  <a:pos x="155" y="39"/>
                </a:cxn>
                <a:cxn ang="0">
                  <a:pos x="147" y="59"/>
                </a:cxn>
                <a:cxn ang="0">
                  <a:pos x="145" y="94"/>
                </a:cxn>
                <a:cxn ang="0">
                  <a:pos x="150" y="106"/>
                </a:cxn>
              </a:cxnLst>
              <a:rect l="0" t="0" r="r" b="b"/>
              <a:pathLst>
                <a:path w="158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auto">
            <a:xfrm>
              <a:off x="5575" y="4069"/>
              <a:ext cx="79" cy="162"/>
            </a:xfrm>
            <a:custGeom>
              <a:avLst/>
              <a:gdLst/>
              <a:ahLst/>
              <a:cxnLst>
                <a:cxn ang="0">
                  <a:pos x="30" y="47"/>
                </a:cxn>
                <a:cxn ang="0">
                  <a:pos x="47" y="51"/>
                </a:cxn>
                <a:cxn ang="0">
                  <a:pos x="56" y="47"/>
                </a:cxn>
                <a:cxn ang="0">
                  <a:pos x="59" y="42"/>
                </a:cxn>
                <a:cxn ang="0">
                  <a:pos x="62" y="27"/>
                </a:cxn>
                <a:cxn ang="0">
                  <a:pos x="72" y="9"/>
                </a:cxn>
                <a:cxn ang="0">
                  <a:pos x="79" y="2"/>
                </a:cxn>
                <a:cxn ang="0">
                  <a:pos x="89" y="0"/>
                </a:cxn>
                <a:cxn ang="0">
                  <a:pos x="94" y="5"/>
                </a:cxn>
                <a:cxn ang="0">
                  <a:pos x="96" y="19"/>
                </a:cxn>
                <a:cxn ang="0">
                  <a:pos x="91" y="32"/>
                </a:cxn>
                <a:cxn ang="0">
                  <a:pos x="74" y="47"/>
                </a:cxn>
                <a:cxn ang="0">
                  <a:pos x="71" y="62"/>
                </a:cxn>
                <a:cxn ang="0">
                  <a:pos x="74" y="71"/>
                </a:cxn>
                <a:cxn ang="0">
                  <a:pos x="82" y="78"/>
                </a:cxn>
                <a:cxn ang="0">
                  <a:pos x="91" y="78"/>
                </a:cxn>
                <a:cxn ang="0">
                  <a:pos x="99" y="69"/>
                </a:cxn>
                <a:cxn ang="0">
                  <a:pos x="108" y="62"/>
                </a:cxn>
                <a:cxn ang="0">
                  <a:pos x="116" y="61"/>
                </a:cxn>
                <a:cxn ang="0">
                  <a:pos x="121" y="62"/>
                </a:cxn>
                <a:cxn ang="0">
                  <a:pos x="126" y="71"/>
                </a:cxn>
                <a:cxn ang="0">
                  <a:pos x="126" y="78"/>
                </a:cxn>
                <a:cxn ang="0">
                  <a:pos x="119" y="86"/>
                </a:cxn>
                <a:cxn ang="0">
                  <a:pos x="106" y="98"/>
                </a:cxn>
                <a:cxn ang="0">
                  <a:pos x="101" y="104"/>
                </a:cxn>
                <a:cxn ang="0">
                  <a:pos x="101" y="138"/>
                </a:cxn>
                <a:cxn ang="0">
                  <a:pos x="104" y="167"/>
                </a:cxn>
                <a:cxn ang="0">
                  <a:pos x="111" y="175"/>
                </a:cxn>
                <a:cxn ang="0">
                  <a:pos x="119" y="182"/>
                </a:cxn>
                <a:cxn ang="0">
                  <a:pos x="121" y="190"/>
                </a:cxn>
                <a:cxn ang="0">
                  <a:pos x="116" y="199"/>
                </a:cxn>
                <a:cxn ang="0">
                  <a:pos x="111" y="202"/>
                </a:cxn>
                <a:cxn ang="0">
                  <a:pos x="103" y="200"/>
                </a:cxn>
                <a:cxn ang="0">
                  <a:pos x="94" y="209"/>
                </a:cxn>
                <a:cxn ang="0">
                  <a:pos x="96" y="219"/>
                </a:cxn>
                <a:cxn ang="0">
                  <a:pos x="104" y="231"/>
                </a:cxn>
                <a:cxn ang="0">
                  <a:pos x="103" y="237"/>
                </a:cxn>
                <a:cxn ang="0">
                  <a:pos x="94" y="242"/>
                </a:cxn>
                <a:cxn ang="0">
                  <a:pos x="87" y="237"/>
                </a:cxn>
                <a:cxn ang="0">
                  <a:pos x="76" y="225"/>
                </a:cxn>
                <a:cxn ang="0">
                  <a:pos x="67" y="222"/>
                </a:cxn>
                <a:cxn ang="0">
                  <a:pos x="57" y="224"/>
                </a:cxn>
                <a:cxn ang="0">
                  <a:pos x="50" y="232"/>
                </a:cxn>
                <a:cxn ang="0">
                  <a:pos x="45" y="241"/>
                </a:cxn>
                <a:cxn ang="0">
                  <a:pos x="35" y="244"/>
                </a:cxn>
                <a:cxn ang="0">
                  <a:pos x="22" y="244"/>
                </a:cxn>
                <a:cxn ang="0">
                  <a:pos x="14" y="249"/>
                </a:cxn>
                <a:cxn ang="0">
                  <a:pos x="5" y="256"/>
                </a:cxn>
              </a:cxnLst>
              <a:rect l="0" t="0" r="r" b="b"/>
              <a:pathLst>
                <a:path w="126" h="256">
                  <a:moveTo>
                    <a:pt x="25" y="46"/>
                  </a:moveTo>
                  <a:lnTo>
                    <a:pt x="27" y="47"/>
                  </a:lnTo>
                  <a:lnTo>
                    <a:pt x="30" y="47"/>
                  </a:lnTo>
                  <a:lnTo>
                    <a:pt x="37" y="51"/>
                  </a:lnTo>
                  <a:lnTo>
                    <a:pt x="44" y="51"/>
                  </a:lnTo>
                  <a:lnTo>
                    <a:pt x="47" y="51"/>
                  </a:lnTo>
                  <a:lnTo>
                    <a:pt x="52" y="49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9" y="46"/>
                  </a:lnTo>
                  <a:lnTo>
                    <a:pt x="59" y="42"/>
                  </a:lnTo>
                  <a:lnTo>
                    <a:pt x="61" y="41"/>
                  </a:lnTo>
                  <a:lnTo>
                    <a:pt x="61" y="37"/>
                  </a:lnTo>
                  <a:lnTo>
                    <a:pt x="62" y="27"/>
                  </a:lnTo>
                  <a:lnTo>
                    <a:pt x="67" y="17"/>
                  </a:lnTo>
                  <a:lnTo>
                    <a:pt x="71" y="12"/>
                  </a:lnTo>
                  <a:lnTo>
                    <a:pt x="72" y="9"/>
                  </a:lnTo>
                  <a:lnTo>
                    <a:pt x="76" y="5"/>
                  </a:lnTo>
                  <a:lnTo>
                    <a:pt x="77" y="4"/>
                  </a:lnTo>
                  <a:lnTo>
                    <a:pt x="79" y="2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1" y="2"/>
                  </a:lnTo>
                  <a:lnTo>
                    <a:pt x="93" y="4"/>
                  </a:lnTo>
                  <a:lnTo>
                    <a:pt x="94" y="5"/>
                  </a:lnTo>
                  <a:lnTo>
                    <a:pt x="96" y="9"/>
                  </a:lnTo>
                  <a:lnTo>
                    <a:pt x="96" y="14"/>
                  </a:lnTo>
                  <a:lnTo>
                    <a:pt x="96" y="19"/>
                  </a:lnTo>
                  <a:lnTo>
                    <a:pt x="94" y="20"/>
                  </a:lnTo>
                  <a:lnTo>
                    <a:pt x="93" y="24"/>
                  </a:lnTo>
                  <a:lnTo>
                    <a:pt x="91" y="32"/>
                  </a:lnTo>
                  <a:lnTo>
                    <a:pt x="84" y="39"/>
                  </a:lnTo>
                  <a:lnTo>
                    <a:pt x="76" y="46"/>
                  </a:lnTo>
                  <a:lnTo>
                    <a:pt x="74" y="47"/>
                  </a:lnTo>
                  <a:lnTo>
                    <a:pt x="74" y="51"/>
                  </a:lnTo>
                  <a:lnTo>
                    <a:pt x="71" y="57"/>
                  </a:lnTo>
                  <a:lnTo>
                    <a:pt x="71" y="62"/>
                  </a:lnTo>
                  <a:lnTo>
                    <a:pt x="71" y="66"/>
                  </a:lnTo>
                  <a:lnTo>
                    <a:pt x="72" y="69"/>
                  </a:lnTo>
                  <a:lnTo>
                    <a:pt x="74" y="71"/>
                  </a:lnTo>
                  <a:lnTo>
                    <a:pt x="76" y="73"/>
                  </a:lnTo>
                  <a:lnTo>
                    <a:pt x="77" y="74"/>
                  </a:lnTo>
                  <a:lnTo>
                    <a:pt x="82" y="78"/>
                  </a:lnTo>
                  <a:lnTo>
                    <a:pt x="84" y="78"/>
                  </a:lnTo>
                  <a:lnTo>
                    <a:pt x="87" y="79"/>
                  </a:lnTo>
                  <a:lnTo>
                    <a:pt x="91" y="78"/>
                  </a:lnTo>
                  <a:lnTo>
                    <a:pt x="93" y="78"/>
                  </a:lnTo>
                  <a:lnTo>
                    <a:pt x="96" y="74"/>
                  </a:lnTo>
                  <a:lnTo>
                    <a:pt x="99" y="69"/>
                  </a:lnTo>
                  <a:lnTo>
                    <a:pt x="103" y="68"/>
                  </a:lnTo>
                  <a:lnTo>
                    <a:pt x="104" y="66"/>
                  </a:lnTo>
                  <a:lnTo>
                    <a:pt x="108" y="62"/>
                  </a:lnTo>
                  <a:lnTo>
                    <a:pt x="111" y="62"/>
                  </a:lnTo>
                  <a:lnTo>
                    <a:pt x="114" y="61"/>
                  </a:lnTo>
                  <a:lnTo>
                    <a:pt x="116" y="61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21" y="62"/>
                  </a:lnTo>
                  <a:lnTo>
                    <a:pt x="123" y="66"/>
                  </a:lnTo>
                  <a:lnTo>
                    <a:pt x="124" y="69"/>
                  </a:lnTo>
                  <a:lnTo>
                    <a:pt x="126" y="71"/>
                  </a:lnTo>
                  <a:lnTo>
                    <a:pt x="126" y="74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3" y="83"/>
                  </a:lnTo>
                  <a:lnTo>
                    <a:pt x="119" y="86"/>
                  </a:lnTo>
                  <a:lnTo>
                    <a:pt x="114" y="91"/>
                  </a:lnTo>
                  <a:lnTo>
                    <a:pt x="111" y="94"/>
                  </a:lnTo>
                  <a:lnTo>
                    <a:pt x="106" y="98"/>
                  </a:lnTo>
                  <a:lnTo>
                    <a:pt x="103" y="101"/>
                  </a:lnTo>
                  <a:lnTo>
                    <a:pt x="103" y="103"/>
                  </a:lnTo>
                  <a:lnTo>
                    <a:pt x="101" y="104"/>
                  </a:lnTo>
                  <a:lnTo>
                    <a:pt x="101" y="113"/>
                  </a:lnTo>
                  <a:lnTo>
                    <a:pt x="99" y="125"/>
                  </a:lnTo>
                  <a:lnTo>
                    <a:pt x="101" y="138"/>
                  </a:lnTo>
                  <a:lnTo>
                    <a:pt x="103" y="150"/>
                  </a:lnTo>
                  <a:lnTo>
                    <a:pt x="104" y="162"/>
                  </a:lnTo>
                  <a:lnTo>
                    <a:pt x="104" y="167"/>
                  </a:lnTo>
                  <a:lnTo>
                    <a:pt x="108" y="170"/>
                  </a:lnTo>
                  <a:lnTo>
                    <a:pt x="109" y="173"/>
                  </a:lnTo>
                  <a:lnTo>
                    <a:pt x="111" y="175"/>
                  </a:lnTo>
                  <a:lnTo>
                    <a:pt x="114" y="177"/>
                  </a:lnTo>
                  <a:lnTo>
                    <a:pt x="118" y="178"/>
                  </a:lnTo>
                  <a:lnTo>
                    <a:pt x="119" y="182"/>
                  </a:lnTo>
                  <a:lnTo>
                    <a:pt x="121" y="185"/>
                  </a:lnTo>
                  <a:lnTo>
                    <a:pt x="121" y="187"/>
                  </a:lnTo>
                  <a:lnTo>
                    <a:pt x="121" y="190"/>
                  </a:lnTo>
                  <a:lnTo>
                    <a:pt x="121" y="194"/>
                  </a:lnTo>
                  <a:lnTo>
                    <a:pt x="119" y="197"/>
                  </a:lnTo>
                  <a:lnTo>
                    <a:pt x="116" y="199"/>
                  </a:lnTo>
                  <a:lnTo>
                    <a:pt x="116" y="200"/>
                  </a:lnTo>
                  <a:lnTo>
                    <a:pt x="113" y="200"/>
                  </a:lnTo>
                  <a:lnTo>
                    <a:pt x="111" y="202"/>
                  </a:lnTo>
                  <a:lnTo>
                    <a:pt x="108" y="200"/>
                  </a:lnTo>
                  <a:lnTo>
                    <a:pt x="104" y="200"/>
                  </a:lnTo>
                  <a:lnTo>
                    <a:pt x="103" y="200"/>
                  </a:lnTo>
                  <a:lnTo>
                    <a:pt x="99" y="202"/>
                  </a:lnTo>
                  <a:lnTo>
                    <a:pt x="96" y="205"/>
                  </a:lnTo>
                  <a:lnTo>
                    <a:pt x="94" y="209"/>
                  </a:lnTo>
                  <a:lnTo>
                    <a:pt x="93" y="210"/>
                  </a:lnTo>
                  <a:lnTo>
                    <a:pt x="94" y="214"/>
                  </a:lnTo>
                  <a:lnTo>
                    <a:pt x="96" y="219"/>
                  </a:lnTo>
                  <a:lnTo>
                    <a:pt x="99" y="224"/>
                  </a:lnTo>
                  <a:lnTo>
                    <a:pt x="103" y="227"/>
                  </a:lnTo>
                  <a:lnTo>
                    <a:pt x="104" y="231"/>
                  </a:lnTo>
                  <a:lnTo>
                    <a:pt x="104" y="236"/>
                  </a:lnTo>
                  <a:lnTo>
                    <a:pt x="103" y="236"/>
                  </a:lnTo>
                  <a:lnTo>
                    <a:pt x="103" y="237"/>
                  </a:lnTo>
                  <a:lnTo>
                    <a:pt x="99" y="241"/>
                  </a:lnTo>
                  <a:lnTo>
                    <a:pt x="96" y="241"/>
                  </a:lnTo>
                  <a:lnTo>
                    <a:pt x="94" y="242"/>
                  </a:lnTo>
                  <a:lnTo>
                    <a:pt x="91" y="241"/>
                  </a:lnTo>
                  <a:lnTo>
                    <a:pt x="89" y="241"/>
                  </a:lnTo>
                  <a:lnTo>
                    <a:pt x="87" y="237"/>
                  </a:lnTo>
                  <a:lnTo>
                    <a:pt x="82" y="232"/>
                  </a:lnTo>
                  <a:lnTo>
                    <a:pt x="77" y="227"/>
                  </a:lnTo>
                  <a:lnTo>
                    <a:pt x="76" y="225"/>
                  </a:lnTo>
                  <a:lnTo>
                    <a:pt x="72" y="224"/>
                  </a:lnTo>
                  <a:lnTo>
                    <a:pt x="71" y="222"/>
                  </a:lnTo>
                  <a:lnTo>
                    <a:pt x="67" y="222"/>
                  </a:lnTo>
                  <a:lnTo>
                    <a:pt x="64" y="222"/>
                  </a:lnTo>
                  <a:lnTo>
                    <a:pt x="59" y="224"/>
                  </a:lnTo>
                  <a:lnTo>
                    <a:pt x="57" y="224"/>
                  </a:lnTo>
                  <a:lnTo>
                    <a:pt x="56" y="225"/>
                  </a:lnTo>
                  <a:lnTo>
                    <a:pt x="54" y="229"/>
                  </a:lnTo>
                  <a:lnTo>
                    <a:pt x="50" y="232"/>
                  </a:lnTo>
                  <a:lnTo>
                    <a:pt x="50" y="236"/>
                  </a:lnTo>
                  <a:lnTo>
                    <a:pt x="47" y="239"/>
                  </a:lnTo>
                  <a:lnTo>
                    <a:pt x="45" y="241"/>
                  </a:lnTo>
                  <a:lnTo>
                    <a:pt x="44" y="242"/>
                  </a:lnTo>
                  <a:lnTo>
                    <a:pt x="42" y="244"/>
                  </a:lnTo>
                  <a:lnTo>
                    <a:pt x="35" y="244"/>
                  </a:lnTo>
                  <a:lnTo>
                    <a:pt x="30" y="242"/>
                  </a:lnTo>
                  <a:lnTo>
                    <a:pt x="25" y="242"/>
                  </a:lnTo>
                  <a:lnTo>
                    <a:pt x="22" y="244"/>
                  </a:lnTo>
                  <a:lnTo>
                    <a:pt x="19" y="244"/>
                  </a:lnTo>
                  <a:lnTo>
                    <a:pt x="15" y="246"/>
                  </a:lnTo>
                  <a:lnTo>
                    <a:pt x="14" y="249"/>
                  </a:lnTo>
                  <a:lnTo>
                    <a:pt x="10" y="251"/>
                  </a:lnTo>
                  <a:lnTo>
                    <a:pt x="8" y="254"/>
                  </a:lnTo>
                  <a:lnTo>
                    <a:pt x="5" y="256"/>
                  </a:lnTo>
                  <a:lnTo>
                    <a:pt x="3" y="256"/>
                  </a:lnTo>
                  <a:lnTo>
                    <a:pt x="0" y="256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5643" y="4044"/>
              <a:ext cx="7" cy="1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" y="17"/>
                </a:cxn>
                <a:cxn ang="0">
                  <a:pos x="5" y="17"/>
                </a:cxn>
                <a:cxn ang="0">
                  <a:pos x="5" y="15"/>
                </a:cxn>
                <a:cxn ang="0">
                  <a:pos x="8" y="12"/>
                </a:cxn>
                <a:cxn ang="0">
                  <a:pos x="8" y="10"/>
                </a:cxn>
                <a:cxn ang="0">
                  <a:pos x="6" y="7"/>
                </a:cxn>
                <a:cxn ang="0">
                  <a:pos x="5" y="5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6" y="2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0" y="7"/>
                </a:cxn>
                <a:cxn ang="0">
                  <a:pos x="11" y="10"/>
                </a:cxn>
                <a:cxn ang="0">
                  <a:pos x="11" y="12"/>
                </a:cxn>
                <a:cxn ang="0">
                  <a:pos x="8" y="15"/>
                </a:cxn>
                <a:cxn ang="0">
                  <a:pos x="6" y="17"/>
                </a:cxn>
                <a:cxn ang="0">
                  <a:pos x="3" y="18"/>
                </a:cxn>
                <a:cxn ang="0">
                  <a:pos x="0" y="18"/>
                </a:cxn>
              </a:cxnLst>
              <a:rect l="0" t="0" r="r" b="b"/>
              <a:pathLst>
                <a:path w="11" h="18">
                  <a:moveTo>
                    <a:pt x="0" y="18"/>
                  </a:moveTo>
                  <a:lnTo>
                    <a:pt x="3" y="17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7"/>
                  </a:lnTo>
                  <a:lnTo>
                    <a:pt x="5" y="5"/>
                  </a:lnTo>
                  <a:lnTo>
                    <a:pt x="3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3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550" y="4145"/>
              <a:ext cx="80" cy="68"/>
            </a:xfrm>
            <a:custGeom>
              <a:avLst/>
              <a:gdLst/>
              <a:ahLst/>
              <a:cxnLst>
                <a:cxn ang="0">
                  <a:pos x="29" y="99"/>
                </a:cxn>
                <a:cxn ang="0">
                  <a:pos x="34" y="104"/>
                </a:cxn>
                <a:cxn ang="0">
                  <a:pos x="41" y="106"/>
                </a:cxn>
                <a:cxn ang="0">
                  <a:pos x="49" y="104"/>
                </a:cxn>
                <a:cxn ang="0">
                  <a:pos x="56" y="99"/>
                </a:cxn>
                <a:cxn ang="0">
                  <a:pos x="58" y="99"/>
                </a:cxn>
                <a:cxn ang="0">
                  <a:pos x="64" y="101"/>
                </a:cxn>
                <a:cxn ang="0">
                  <a:pos x="69" y="99"/>
                </a:cxn>
                <a:cxn ang="0">
                  <a:pos x="81" y="93"/>
                </a:cxn>
                <a:cxn ang="0">
                  <a:pos x="88" y="84"/>
                </a:cxn>
                <a:cxn ang="0">
                  <a:pos x="95" y="81"/>
                </a:cxn>
                <a:cxn ang="0">
                  <a:pos x="101" y="83"/>
                </a:cxn>
                <a:cxn ang="0">
                  <a:pos x="110" y="83"/>
                </a:cxn>
                <a:cxn ang="0">
                  <a:pos x="115" y="79"/>
                </a:cxn>
                <a:cxn ang="0">
                  <a:pos x="115" y="76"/>
                </a:cxn>
                <a:cxn ang="0">
                  <a:pos x="115" y="73"/>
                </a:cxn>
                <a:cxn ang="0">
                  <a:pos x="118" y="69"/>
                </a:cxn>
                <a:cxn ang="0">
                  <a:pos x="123" y="64"/>
                </a:cxn>
                <a:cxn ang="0">
                  <a:pos x="125" y="61"/>
                </a:cxn>
                <a:cxn ang="0">
                  <a:pos x="126" y="54"/>
                </a:cxn>
                <a:cxn ang="0">
                  <a:pos x="121" y="41"/>
                </a:cxn>
                <a:cxn ang="0">
                  <a:pos x="120" y="34"/>
                </a:cxn>
                <a:cxn ang="0">
                  <a:pos x="120" y="14"/>
                </a:cxn>
                <a:cxn ang="0">
                  <a:pos x="118" y="5"/>
                </a:cxn>
                <a:cxn ang="0">
                  <a:pos x="115" y="22"/>
                </a:cxn>
                <a:cxn ang="0">
                  <a:pos x="113" y="39"/>
                </a:cxn>
                <a:cxn ang="0">
                  <a:pos x="113" y="52"/>
                </a:cxn>
                <a:cxn ang="0">
                  <a:pos x="111" y="57"/>
                </a:cxn>
                <a:cxn ang="0">
                  <a:pos x="106" y="64"/>
                </a:cxn>
                <a:cxn ang="0">
                  <a:pos x="101" y="69"/>
                </a:cxn>
                <a:cxn ang="0">
                  <a:pos x="98" y="71"/>
                </a:cxn>
                <a:cxn ang="0">
                  <a:pos x="95" y="69"/>
                </a:cxn>
                <a:cxn ang="0">
                  <a:pos x="88" y="69"/>
                </a:cxn>
                <a:cxn ang="0">
                  <a:pos x="81" y="79"/>
                </a:cxn>
                <a:cxn ang="0">
                  <a:pos x="73" y="84"/>
                </a:cxn>
                <a:cxn ang="0">
                  <a:pos x="69" y="84"/>
                </a:cxn>
                <a:cxn ang="0">
                  <a:pos x="58" y="84"/>
                </a:cxn>
                <a:cxn ang="0">
                  <a:pos x="53" y="86"/>
                </a:cxn>
                <a:cxn ang="0">
                  <a:pos x="46" y="91"/>
                </a:cxn>
                <a:cxn ang="0">
                  <a:pos x="41" y="93"/>
                </a:cxn>
                <a:cxn ang="0">
                  <a:pos x="32" y="93"/>
                </a:cxn>
                <a:cxn ang="0">
                  <a:pos x="27" y="91"/>
                </a:cxn>
                <a:cxn ang="0">
                  <a:pos x="17" y="89"/>
                </a:cxn>
                <a:cxn ang="0">
                  <a:pos x="7" y="91"/>
                </a:cxn>
                <a:cxn ang="0">
                  <a:pos x="11" y="93"/>
                </a:cxn>
                <a:cxn ang="0">
                  <a:pos x="26" y="98"/>
                </a:cxn>
              </a:cxnLst>
              <a:rect l="0" t="0" r="r" b="b"/>
              <a:pathLst>
                <a:path w="126" h="106">
                  <a:moveTo>
                    <a:pt x="26" y="98"/>
                  </a:moveTo>
                  <a:lnTo>
                    <a:pt x="29" y="99"/>
                  </a:lnTo>
                  <a:lnTo>
                    <a:pt x="29" y="101"/>
                  </a:lnTo>
                  <a:lnTo>
                    <a:pt x="34" y="104"/>
                  </a:lnTo>
                  <a:lnTo>
                    <a:pt x="37" y="104"/>
                  </a:lnTo>
                  <a:lnTo>
                    <a:pt x="41" y="106"/>
                  </a:lnTo>
                  <a:lnTo>
                    <a:pt x="46" y="104"/>
                  </a:lnTo>
                  <a:lnTo>
                    <a:pt x="49" y="104"/>
                  </a:lnTo>
                  <a:lnTo>
                    <a:pt x="53" y="103"/>
                  </a:lnTo>
                  <a:lnTo>
                    <a:pt x="56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6" y="101"/>
                  </a:lnTo>
                  <a:lnTo>
                    <a:pt x="69" y="99"/>
                  </a:lnTo>
                  <a:lnTo>
                    <a:pt x="74" y="98"/>
                  </a:lnTo>
                  <a:lnTo>
                    <a:pt x="81" y="93"/>
                  </a:lnTo>
                  <a:lnTo>
                    <a:pt x="86" y="89"/>
                  </a:lnTo>
                  <a:lnTo>
                    <a:pt x="88" y="84"/>
                  </a:lnTo>
                  <a:lnTo>
                    <a:pt x="93" y="81"/>
                  </a:lnTo>
                  <a:lnTo>
                    <a:pt x="95" y="81"/>
                  </a:lnTo>
                  <a:lnTo>
                    <a:pt x="96" y="81"/>
                  </a:lnTo>
                  <a:lnTo>
                    <a:pt x="101" y="83"/>
                  </a:lnTo>
                  <a:lnTo>
                    <a:pt x="106" y="84"/>
                  </a:lnTo>
                  <a:lnTo>
                    <a:pt x="110" y="83"/>
                  </a:lnTo>
                  <a:lnTo>
                    <a:pt x="111" y="81"/>
                  </a:lnTo>
                  <a:lnTo>
                    <a:pt x="115" y="79"/>
                  </a:lnTo>
                  <a:lnTo>
                    <a:pt x="115" y="78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3"/>
                  </a:lnTo>
                  <a:lnTo>
                    <a:pt x="116" y="71"/>
                  </a:lnTo>
                  <a:lnTo>
                    <a:pt x="118" y="69"/>
                  </a:lnTo>
                  <a:lnTo>
                    <a:pt x="121" y="66"/>
                  </a:lnTo>
                  <a:lnTo>
                    <a:pt x="123" y="64"/>
                  </a:lnTo>
                  <a:lnTo>
                    <a:pt x="125" y="62"/>
                  </a:lnTo>
                  <a:lnTo>
                    <a:pt x="125" y="61"/>
                  </a:lnTo>
                  <a:lnTo>
                    <a:pt x="126" y="57"/>
                  </a:lnTo>
                  <a:lnTo>
                    <a:pt x="126" y="54"/>
                  </a:lnTo>
                  <a:lnTo>
                    <a:pt x="125" y="49"/>
                  </a:lnTo>
                  <a:lnTo>
                    <a:pt x="121" y="41"/>
                  </a:lnTo>
                  <a:lnTo>
                    <a:pt x="121" y="37"/>
                  </a:lnTo>
                  <a:lnTo>
                    <a:pt x="120" y="34"/>
                  </a:lnTo>
                  <a:lnTo>
                    <a:pt x="120" y="24"/>
                  </a:lnTo>
                  <a:lnTo>
                    <a:pt x="120" y="14"/>
                  </a:lnTo>
                  <a:lnTo>
                    <a:pt x="120" y="0"/>
                  </a:lnTo>
                  <a:lnTo>
                    <a:pt x="118" y="5"/>
                  </a:lnTo>
                  <a:lnTo>
                    <a:pt x="115" y="15"/>
                  </a:lnTo>
                  <a:lnTo>
                    <a:pt x="115" y="22"/>
                  </a:lnTo>
                  <a:lnTo>
                    <a:pt x="113" y="31"/>
                  </a:lnTo>
                  <a:lnTo>
                    <a:pt x="113" y="39"/>
                  </a:lnTo>
                  <a:lnTo>
                    <a:pt x="113" y="49"/>
                  </a:lnTo>
                  <a:lnTo>
                    <a:pt x="113" y="52"/>
                  </a:lnTo>
                  <a:lnTo>
                    <a:pt x="113" y="56"/>
                  </a:lnTo>
                  <a:lnTo>
                    <a:pt x="111" y="57"/>
                  </a:lnTo>
                  <a:lnTo>
                    <a:pt x="110" y="61"/>
                  </a:lnTo>
                  <a:lnTo>
                    <a:pt x="106" y="64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98" y="71"/>
                  </a:lnTo>
                  <a:lnTo>
                    <a:pt x="96" y="69"/>
                  </a:lnTo>
                  <a:lnTo>
                    <a:pt x="95" y="69"/>
                  </a:lnTo>
                  <a:lnTo>
                    <a:pt x="89" y="69"/>
                  </a:lnTo>
                  <a:lnTo>
                    <a:pt x="88" y="69"/>
                  </a:lnTo>
                  <a:lnTo>
                    <a:pt x="86" y="71"/>
                  </a:lnTo>
                  <a:lnTo>
                    <a:pt x="81" y="79"/>
                  </a:lnTo>
                  <a:lnTo>
                    <a:pt x="76" y="83"/>
                  </a:lnTo>
                  <a:lnTo>
                    <a:pt x="73" y="84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58" y="84"/>
                  </a:lnTo>
                  <a:lnTo>
                    <a:pt x="54" y="86"/>
                  </a:lnTo>
                  <a:lnTo>
                    <a:pt x="53" y="86"/>
                  </a:lnTo>
                  <a:lnTo>
                    <a:pt x="49" y="88"/>
                  </a:lnTo>
                  <a:lnTo>
                    <a:pt x="46" y="91"/>
                  </a:lnTo>
                  <a:lnTo>
                    <a:pt x="42" y="93"/>
                  </a:lnTo>
                  <a:lnTo>
                    <a:pt x="41" y="93"/>
                  </a:lnTo>
                  <a:lnTo>
                    <a:pt x="37" y="93"/>
                  </a:lnTo>
                  <a:lnTo>
                    <a:pt x="32" y="93"/>
                  </a:lnTo>
                  <a:lnTo>
                    <a:pt x="31" y="93"/>
                  </a:lnTo>
                  <a:lnTo>
                    <a:pt x="27" y="91"/>
                  </a:lnTo>
                  <a:lnTo>
                    <a:pt x="21" y="91"/>
                  </a:lnTo>
                  <a:lnTo>
                    <a:pt x="17" y="89"/>
                  </a:lnTo>
                  <a:lnTo>
                    <a:pt x="12" y="91"/>
                  </a:lnTo>
                  <a:lnTo>
                    <a:pt x="7" y="91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16" y="94"/>
                  </a:lnTo>
                  <a:lnTo>
                    <a:pt x="26" y="9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5656" y="4187"/>
              <a:ext cx="17" cy="17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11" y="27"/>
                </a:cxn>
                <a:cxn ang="0">
                  <a:pos x="7" y="27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3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4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7" y="18"/>
                </a:cxn>
                <a:cxn ang="0">
                  <a:pos x="26" y="20"/>
                </a:cxn>
                <a:cxn ang="0">
                  <a:pos x="24" y="25"/>
                </a:cxn>
                <a:cxn ang="0">
                  <a:pos x="21" y="25"/>
                </a:cxn>
                <a:cxn ang="0">
                  <a:pos x="19" y="27"/>
                </a:cxn>
                <a:cxn ang="0">
                  <a:pos x="16" y="27"/>
                </a:cxn>
                <a:cxn ang="0">
                  <a:pos x="12" y="27"/>
                </a:cxn>
              </a:cxnLst>
              <a:rect l="0" t="0" r="r" b="b"/>
              <a:pathLst>
                <a:path w="27" h="27">
                  <a:moveTo>
                    <a:pt x="12" y="27"/>
                  </a:moveTo>
                  <a:lnTo>
                    <a:pt x="11" y="27"/>
                  </a:lnTo>
                  <a:lnTo>
                    <a:pt x="7" y="27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6" y="20"/>
                  </a:lnTo>
                  <a:lnTo>
                    <a:pt x="24" y="25"/>
                  </a:lnTo>
                  <a:lnTo>
                    <a:pt x="21" y="25"/>
                  </a:lnTo>
                  <a:lnTo>
                    <a:pt x="19" y="27"/>
                  </a:lnTo>
                  <a:lnTo>
                    <a:pt x="16" y="27"/>
                  </a:lnTo>
                  <a:lnTo>
                    <a:pt x="12" y="27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8691563" y="85725"/>
            <a:ext cx="336550" cy="6121400"/>
            <a:chOff x="5475" y="54"/>
            <a:chExt cx="212" cy="3856"/>
          </a:xfrm>
        </p:grpSpPr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5633" y="53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5527" y="53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5633" y="582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auto">
            <a:xfrm>
              <a:off x="5475" y="582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auto">
            <a:xfrm>
              <a:off x="5633" y="635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auto">
            <a:xfrm>
              <a:off x="5581" y="635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auto">
            <a:xfrm>
              <a:off x="5633" y="688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auto">
            <a:xfrm>
              <a:off x="5581" y="582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auto">
            <a:xfrm>
              <a:off x="5527" y="688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auto">
            <a:xfrm>
              <a:off x="5475" y="688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auto">
            <a:xfrm>
              <a:off x="5633" y="74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auto">
            <a:xfrm>
              <a:off x="5581" y="7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auto">
            <a:xfrm>
              <a:off x="5527" y="79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auto">
            <a:xfrm>
              <a:off x="5633" y="79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auto">
            <a:xfrm>
              <a:off x="5633" y="847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auto">
            <a:xfrm>
              <a:off x="5581" y="847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auto">
            <a:xfrm>
              <a:off x="5475" y="847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auto">
            <a:xfrm>
              <a:off x="5633" y="89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auto">
            <a:xfrm>
              <a:off x="5581" y="89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auto">
            <a:xfrm>
              <a:off x="5527" y="899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auto">
            <a:xfrm>
              <a:off x="5633" y="953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auto">
            <a:xfrm>
              <a:off x="5581" y="95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auto">
            <a:xfrm>
              <a:off x="5475" y="953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37" name="Rectangle 35"/>
            <p:cNvSpPr>
              <a:spLocks noChangeArrowheads="1"/>
            </p:cNvSpPr>
            <p:nvPr userDrawn="1"/>
          </p:nvSpPr>
          <p:spPr bwMode="auto">
            <a:xfrm>
              <a:off x="5633" y="1005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 userDrawn="1"/>
          </p:nvSpPr>
          <p:spPr bwMode="auto">
            <a:xfrm>
              <a:off x="5527" y="100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 userDrawn="1"/>
          </p:nvSpPr>
          <p:spPr bwMode="auto">
            <a:xfrm>
              <a:off x="5633" y="1057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40" name="Rectangle 38"/>
            <p:cNvSpPr>
              <a:spLocks noChangeArrowheads="1"/>
            </p:cNvSpPr>
            <p:nvPr userDrawn="1"/>
          </p:nvSpPr>
          <p:spPr bwMode="auto">
            <a:xfrm>
              <a:off x="5581" y="1057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41" name="Rectangle 39"/>
            <p:cNvSpPr>
              <a:spLocks noChangeArrowheads="1"/>
            </p:cNvSpPr>
            <p:nvPr userDrawn="1"/>
          </p:nvSpPr>
          <p:spPr bwMode="auto">
            <a:xfrm>
              <a:off x="5475" y="1057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42" name="Rectangle 40"/>
            <p:cNvSpPr>
              <a:spLocks noChangeArrowheads="1"/>
            </p:cNvSpPr>
            <p:nvPr userDrawn="1"/>
          </p:nvSpPr>
          <p:spPr bwMode="auto">
            <a:xfrm>
              <a:off x="5633" y="111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43" name="Rectangle 41"/>
            <p:cNvSpPr>
              <a:spLocks noChangeArrowheads="1"/>
            </p:cNvSpPr>
            <p:nvPr userDrawn="1"/>
          </p:nvSpPr>
          <p:spPr bwMode="auto">
            <a:xfrm>
              <a:off x="5581" y="1111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44" name="Rectangle 42"/>
            <p:cNvSpPr>
              <a:spLocks noChangeArrowheads="1"/>
            </p:cNvSpPr>
            <p:nvPr userDrawn="1"/>
          </p:nvSpPr>
          <p:spPr bwMode="auto">
            <a:xfrm>
              <a:off x="5633" y="116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45" name="Rectangle 43"/>
            <p:cNvSpPr>
              <a:spLocks noChangeArrowheads="1"/>
            </p:cNvSpPr>
            <p:nvPr userDrawn="1"/>
          </p:nvSpPr>
          <p:spPr bwMode="auto">
            <a:xfrm>
              <a:off x="5527" y="116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46" name="Rectangle 44"/>
            <p:cNvSpPr>
              <a:spLocks noChangeArrowheads="1"/>
            </p:cNvSpPr>
            <p:nvPr userDrawn="1"/>
          </p:nvSpPr>
          <p:spPr bwMode="auto">
            <a:xfrm>
              <a:off x="5633" y="1217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47" name="Rectangle 45"/>
            <p:cNvSpPr>
              <a:spLocks noChangeArrowheads="1"/>
            </p:cNvSpPr>
            <p:nvPr userDrawn="1"/>
          </p:nvSpPr>
          <p:spPr bwMode="auto">
            <a:xfrm>
              <a:off x="5581" y="121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48" name="Rectangle 46"/>
            <p:cNvSpPr>
              <a:spLocks noChangeArrowheads="1"/>
            </p:cNvSpPr>
            <p:nvPr userDrawn="1"/>
          </p:nvSpPr>
          <p:spPr bwMode="auto">
            <a:xfrm>
              <a:off x="5527" y="1217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49" name="Rectangle 47"/>
            <p:cNvSpPr>
              <a:spLocks noChangeArrowheads="1"/>
            </p:cNvSpPr>
            <p:nvPr userDrawn="1"/>
          </p:nvSpPr>
          <p:spPr bwMode="auto">
            <a:xfrm>
              <a:off x="5633" y="126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50" name="Rectangle 48"/>
            <p:cNvSpPr>
              <a:spLocks noChangeArrowheads="1"/>
            </p:cNvSpPr>
            <p:nvPr userDrawn="1"/>
          </p:nvSpPr>
          <p:spPr bwMode="auto">
            <a:xfrm>
              <a:off x="5581" y="126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51" name="Rectangle 49"/>
            <p:cNvSpPr>
              <a:spLocks noChangeArrowheads="1"/>
            </p:cNvSpPr>
            <p:nvPr userDrawn="1"/>
          </p:nvSpPr>
          <p:spPr bwMode="auto">
            <a:xfrm>
              <a:off x="5475" y="126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52" name="Rectangle 50"/>
            <p:cNvSpPr>
              <a:spLocks noChangeArrowheads="1"/>
            </p:cNvSpPr>
            <p:nvPr userDrawn="1"/>
          </p:nvSpPr>
          <p:spPr bwMode="auto">
            <a:xfrm>
              <a:off x="5633" y="1323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53" name="Rectangle 51"/>
            <p:cNvSpPr>
              <a:spLocks noChangeArrowheads="1"/>
            </p:cNvSpPr>
            <p:nvPr userDrawn="1"/>
          </p:nvSpPr>
          <p:spPr bwMode="auto">
            <a:xfrm>
              <a:off x="5527" y="132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54" name="Rectangle 52"/>
            <p:cNvSpPr>
              <a:spLocks noChangeArrowheads="1"/>
            </p:cNvSpPr>
            <p:nvPr userDrawn="1"/>
          </p:nvSpPr>
          <p:spPr bwMode="auto">
            <a:xfrm>
              <a:off x="5633" y="137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55" name="Rectangle 53"/>
            <p:cNvSpPr>
              <a:spLocks noChangeArrowheads="1"/>
            </p:cNvSpPr>
            <p:nvPr userDrawn="1"/>
          </p:nvSpPr>
          <p:spPr bwMode="auto">
            <a:xfrm>
              <a:off x="5581" y="1375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56" name="Rectangle 54"/>
            <p:cNvSpPr>
              <a:spLocks noChangeArrowheads="1"/>
            </p:cNvSpPr>
            <p:nvPr userDrawn="1"/>
          </p:nvSpPr>
          <p:spPr bwMode="auto">
            <a:xfrm>
              <a:off x="5527" y="137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57" name="Rectangle 55"/>
            <p:cNvSpPr>
              <a:spLocks noChangeArrowheads="1"/>
            </p:cNvSpPr>
            <p:nvPr userDrawn="1"/>
          </p:nvSpPr>
          <p:spPr bwMode="auto">
            <a:xfrm>
              <a:off x="5633" y="1427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58" name="Rectangle 56"/>
            <p:cNvSpPr>
              <a:spLocks noChangeArrowheads="1"/>
            </p:cNvSpPr>
            <p:nvPr userDrawn="1"/>
          </p:nvSpPr>
          <p:spPr bwMode="auto">
            <a:xfrm>
              <a:off x="5581" y="1427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59" name="Rectangle 57"/>
            <p:cNvSpPr>
              <a:spLocks noChangeArrowheads="1"/>
            </p:cNvSpPr>
            <p:nvPr userDrawn="1"/>
          </p:nvSpPr>
          <p:spPr bwMode="auto">
            <a:xfrm>
              <a:off x="5633" y="148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60" name="Rectangle 58"/>
            <p:cNvSpPr>
              <a:spLocks noChangeArrowheads="1"/>
            </p:cNvSpPr>
            <p:nvPr userDrawn="1"/>
          </p:nvSpPr>
          <p:spPr bwMode="auto">
            <a:xfrm>
              <a:off x="5581" y="148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61" name="Rectangle 59"/>
            <p:cNvSpPr>
              <a:spLocks noChangeArrowheads="1"/>
            </p:cNvSpPr>
            <p:nvPr userDrawn="1"/>
          </p:nvSpPr>
          <p:spPr bwMode="auto">
            <a:xfrm>
              <a:off x="5527" y="148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62" name="Rectangle 60"/>
            <p:cNvSpPr>
              <a:spLocks noChangeArrowheads="1"/>
            </p:cNvSpPr>
            <p:nvPr userDrawn="1"/>
          </p:nvSpPr>
          <p:spPr bwMode="auto">
            <a:xfrm>
              <a:off x="5633" y="1533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63" name="Rectangle 61"/>
            <p:cNvSpPr>
              <a:spLocks noChangeArrowheads="1"/>
            </p:cNvSpPr>
            <p:nvPr userDrawn="1"/>
          </p:nvSpPr>
          <p:spPr bwMode="auto">
            <a:xfrm>
              <a:off x="5475" y="1533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64" name="Rectangle 62"/>
            <p:cNvSpPr>
              <a:spLocks noChangeArrowheads="1"/>
            </p:cNvSpPr>
            <p:nvPr userDrawn="1"/>
          </p:nvSpPr>
          <p:spPr bwMode="auto">
            <a:xfrm>
              <a:off x="5633" y="1586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65" name="Rectangle 63"/>
            <p:cNvSpPr>
              <a:spLocks noChangeArrowheads="1"/>
            </p:cNvSpPr>
            <p:nvPr userDrawn="1"/>
          </p:nvSpPr>
          <p:spPr bwMode="auto">
            <a:xfrm>
              <a:off x="5581" y="1586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66" name="Rectangle 64"/>
            <p:cNvSpPr>
              <a:spLocks noChangeArrowheads="1"/>
            </p:cNvSpPr>
            <p:nvPr userDrawn="1"/>
          </p:nvSpPr>
          <p:spPr bwMode="auto">
            <a:xfrm>
              <a:off x="5527" y="1586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67" name="Rectangle 65"/>
            <p:cNvSpPr>
              <a:spLocks noChangeArrowheads="1"/>
            </p:cNvSpPr>
            <p:nvPr userDrawn="1"/>
          </p:nvSpPr>
          <p:spPr bwMode="auto">
            <a:xfrm>
              <a:off x="5633" y="1639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68" name="Rectangle 66"/>
            <p:cNvSpPr>
              <a:spLocks noChangeArrowheads="1"/>
            </p:cNvSpPr>
            <p:nvPr userDrawn="1"/>
          </p:nvSpPr>
          <p:spPr bwMode="auto">
            <a:xfrm>
              <a:off x="5633" y="169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69" name="Rectangle 67"/>
            <p:cNvSpPr>
              <a:spLocks noChangeArrowheads="1"/>
            </p:cNvSpPr>
            <p:nvPr userDrawn="1"/>
          </p:nvSpPr>
          <p:spPr bwMode="auto">
            <a:xfrm>
              <a:off x="5581" y="1692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70" name="Rectangle 68"/>
            <p:cNvSpPr>
              <a:spLocks noChangeArrowheads="1"/>
            </p:cNvSpPr>
            <p:nvPr userDrawn="1"/>
          </p:nvSpPr>
          <p:spPr bwMode="auto">
            <a:xfrm>
              <a:off x="5527" y="169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71" name="Rectangle 69"/>
            <p:cNvSpPr>
              <a:spLocks noChangeArrowheads="1"/>
            </p:cNvSpPr>
            <p:nvPr userDrawn="1"/>
          </p:nvSpPr>
          <p:spPr bwMode="auto">
            <a:xfrm>
              <a:off x="5633" y="174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72" name="Rectangle 70"/>
            <p:cNvSpPr>
              <a:spLocks noChangeArrowheads="1"/>
            </p:cNvSpPr>
            <p:nvPr userDrawn="1"/>
          </p:nvSpPr>
          <p:spPr bwMode="auto">
            <a:xfrm>
              <a:off x="5581" y="1744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73" name="Rectangle 71"/>
            <p:cNvSpPr>
              <a:spLocks noChangeArrowheads="1"/>
            </p:cNvSpPr>
            <p:nvPr userDrawn="1"/>
          </p:nvSpPr>
          <p:spPr bwMode="auto">
            <a:xfrm>
              <a:off x="5527" y="174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74" name="Rectangle 72"/>
            <p:cNvSpPr>
              <a:spLocks noChangeArrowheads="1"/>
            </p:cNvSpPr>
            <p:nvPr userDrawn="1"/>
          </p:nvSpPr>
          <p:spPr bwMode="auto">
            <a:xfrm>
              <a:off x="5633" y="179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75" name="Rectangle 73"/>
            <p:cNvSpPr>
              <a:spLocks noChangeArrowheads="1"/>
            </p:cNvSpPr>
            <p:nvPr userDrawn="1"/>
          </p:nvSpPr>
          <p:spPr bwMode="auto">
            <a:xfrm>
              <a:off x="5527" y="185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76" name="Rectangle 74"/>
            <p:cNvSpPr>
              <a:spLocks noChangeArrowheads="1"/>
            </p:cNvSpPr>
            <p:nvPr userDrawn="1"/>
          </p:nvSpPr>
          <p:spPr bwMode="auto">
            <a:xfrm>
              <a:off x="5475" y="1798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77" name="Rectangle 75"/>
            <p:cNvSpPr>
              <a:spLocks noChangeArrowheads="1"/>
            </p:cNvSpPr>
            <p:nvPr userDrawn="1"/>
          </p:nvSpPr>
          <p:spPr bwMode="auto">
            <a:xfrm>
              <a:off x="5633" y="185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78" name="Rectangle 76"/>
            <p:cNvSpPr>
              <a:spLocks noChangeArrowheads="1"/>
            </p:cNvSpPr>
            <p:nvPr userDrawn="1"/>
          </p:nvSpPr>
          <p:spPr bwMode="auto">
            <a:xfrm>
              <a:off x="5633" y="1902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79" name="Rectangle 77"/>
            <p:cNvSpPr>
              <a:spLocks noChangeArrowheads="1"/>
            </p:cNvSpPr>
            <p:nvPr userDrawn="1"/>
          </p:nvSpPr>
          <p:spPr bwMode="auto">
            <a:xfrm>
              <a:off x="5581" y="1902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80" name="Rectangle 78"/>
            <p:cNvSpPr>
              <a:spLocks noChangeArrowheads="1"/>
            </p:cNvSpPr>
            <p:nvPr userDrawn="1"/>
          </p:nvSpPr>
          <p:spPr bwMode="auto">
            <a:xfrm>
              <a:off x="5633" y="243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81" name="Rectangle 79"/>
            <p:cNvSpPr>
              <a:spLocks noChangeArrowheads="1"/>
            </p:cNvSpPr>
            <p:nvPr userDrawn="1"/>
          </p:nvSpPr>
          <p:spPr bwMode="auto">
            <a:xfrm>
              <a:off x="5581" y="243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82" name="Rectangle 80"/>
            <p:cNvSpPr>
              <a:spLocks noChangeArrowheads="1"/>
            </p:cNvSpPr>
            <p:nvPr userDrawn="1"/>
          </p:nvSpPr>
          <p:spPr bwMode="auto">
            <a:xfrm>
              <a:off x="5527" y="243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83" name="Rectangle 81"/>
            <p:cNvSpPr>
              <a:spLocks noChangeArrowheads="1"/>
            </p:cNvSpPr>
            <p:nvPr userDrawn="1"/>
          </p:nvSpPr>
          <p:spPr bwMode="auto">
            <a:xfrm>
              <a:off x="5633" y="248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84" name="Rectangle 82"/>
            <p:cNvSpPr>
              <a:spLocks noChangeArrowheads="1"/>
            </p:cNvSpPr>
            <p:nvPr userDrawn="1"/>
          </p:nvSpPr>
          <p:spPr bwMode="auto">
            <a:xfrm>
              <a:off x="5581" y="2484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85" name="Rectangle 83"/>
            <p:cNvSpPr>
              <a:spLocks noChangeArrowheads="1"/>
            </p:cNvSpPr>
            <p:nvPr userDrawn="1"/>
          </p:nvSpPr>
          <p:spPr bwMode="auto">
            <a:xfrm>
              <a:off x="5633" y="2538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86" name="Rectangle 84"/>
            <p:cNvSpPr>
              <a:spLocks noChangeArrowheads="1"/>
            </p:cNvSpPr>
            <p:nvPr userDrawn="1"/>
          </p:nvSpPr>
          <p:spPr bwMode="auto">
            <a:xfrm>
              <a:off x="5527" y="253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87" name="Rectangle 85"/>
            <p:cNvSpPr>
              <a:spLocks noChangeArrowheads="1"/>
            </p:cNvSpPr>
            <p:nvPr userDrawn="1"/>
          </p:nvSpPr>
          <p:spPr bwMode="auto">
            <a:xfrm>
              <a:off x="5633" y="2590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88" name="Rectangle 86"/>
            <p:cNvSpPr>
              <a:spLocks noChangeArrowheads="1"/>
            </p:cNvSpPr>
            <p:nvPr userDrawn="1"/>
          </p:nvSpPr>
          <p:spPr bwMode="auto">
            <a:xfrm>
              <a:off x="5581" y="2590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89" name="Rectangle 87"/>
            <p:cNvSpPr>
              <a:spLocks noChangeArrowheads="1"/>
            </p:cNvSpPr>
            <p:nvPr userDrawn="1"/>
          </p:nvSpPr>
          <p:spPr bwMode="auto">
            <a:xfrm>
              <a:off x="5475" y="2590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90" name="Rectangle 88"/>
            <p:cNvSpPr>
              <a:spLocks noChangeArrowheads="1"/>
            </p:cNvSpPr>
            <p:nvPr userDrawn="1"/>
          </p:nvSpPr>
          <p:spPr bwMode="auto">
            <a:xfrm>
              <a:off x="5633" y="264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91" name="Rectangle 89"/>
            <p:cNvSpPr>
              <a:spLocks noChangeArrowheads="1"/>
            </p:cNvSpPr>
            <p:nvPr userDrawn="1"/>
          </p:nvSpPr>
          <p:spPr bwMode="auto">
            <a:xfrm>
              <a:off x="5581" y="264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92" name="Rectangle 90"/>
            <p:cNvSpPr>
              <a:spLocks noChangeArrowheads="1"/>
            </p:cNvSpPr>
            <p:nvPr userDrawn="1"/>
          </p:nvSpPr>
          <p:spPr bwMode="auto">
            <a:xfrm>
              <a:off x="5527" y="2643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93" name="Rectangle 91"/>
            <p:cNvSpPr>
              <a:spLocks noChangeArrowheads="1"/>
            </p:cNvSpPr>
            <p:nvPr userDrawn="1"/>
          </p:nvSpPr>
          <p:spPr bwMode="auto">
            <a:xfrm>
              <a:off x="5633" y="2695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94" name="Rectangle 92"/>
            <p:cNvSpPr>
              <a:spLocks noChangeArrowheads="1"/>
            </p:cNvSpPr>
            <p:nvPr userDrawn="1"/>
          </p:nvSpPr>
          <p:spPr bwMode="auto">
            <a:xfrm>
              <a:off x="5581" y="2695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95" name="Rectangle 93"/>
            <p:cNvSpPr>
              <a:spLocks noChangeArrowheads="1"/>
            </p:cNvSpPr>
            <p:nvPr userDrawn="1"/>
          </p:nvSpPr>
          <p:spPr bwMode="auto">
            <a:xfrm>
              <a:off x="5633" y="2748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96" name="Rectangle 94"/>
            <p:cNvSpPr>
              <a:spLocks noChangeArrowheads="1"/>
            </p:cNvSpPr>
            <p:nvPr userDrawn="1"/>
          </p:nvSpPr>
          <p:spPr bwMode="auto">
            <a:xfrm>
              <a:off x="5581" y="2748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97" name="Rectangle 95"/>
            <p:cNvSpPr>
              <a:spLocks noChangeArrowheads="1"/>
            </p:cNvSpPr>
            <p:nvPr userDrawn="1"/>
          </p:nvSpPr>
          <p:spPr bwMode="auto">
            <a:xfrm>
              <a:off x="5527" y="2748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98" name="Rectangle 96"/>
            <p:cNvSpPr>
              <a:spLocks noChangeArrowheads="1"/>
            </p:cNvSpPr>
            <p:nvPr userDrawn="1"/>
          </p:nvSpPr>
          <p:spPr bwMode="auto">
            <a:xfrm>
              <a:off x="5633" y="280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99" name="Rectangle 97"/>
            <p:cNvSpPr>
              <a:spLocks noChangeArrowheads="1"/>
            </p:cNvSpPr>
            <p:nvPr userDrawn="1"/>
          </p:nvSpPr>
          <p:spPr bwMode="auto">
            <a:xfrm>
              <a:off x="5581" y="280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00" name="Rectangle 98"/>
            <p:cNvSpPr>
              <a:spLocks noChangeArrowheads="1"/>
            </p:cNvSpPr>
            <p:nvPr userDrawn="1"/>
          </p:nvSpPr>
          <p:spPr bwMode="auto">
            <a:xfrm>
              <a:off x="5475" y="2801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01" name="Rectangle 99"/>
            <p:cNvSpPr>
              <a:spLocks noChangeArrowheads="1"/>
            </p:cNvSpPr>
            <p:nvPr userDrawn="1"/>
          </p:nvSpPr>
          <p:spPr bwMode="auto">
            <a:xfrm>
              <a:off x="5633" y="285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02" name="Rectangle 100"/>
            <p:cNvSpPr>
              <a:spLocks noChangeArrowheads="1"/>
            </p:cNvSpPr>
            <p:nvPr userDrawn="1"/>
          </p:nvSpPr>
          <p:spPr bwMode="auto">
            <a:xfrm>
              <a:off x="5527" y="2853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03" name="Rectangle 101"/>
            <p:cNvSpPr>
              <a:spLocks noChangeArrowheads="1"/>
            </p:cNvSpPr>
            <p:nvPr userDrawn="1"/>
          </p:nvSpPr>
          <p:spPr bwMode="auto">
            <a:xfrm>
              <a:off x="5633" y="290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04" name="Rectangle 102"/>
            <p:cNvSpPr>
              <a:spLocks noChangeArrowheads="1"/>
            </p:cNvSpPr>
            <p:nvPr userDrawn="1"/>
          </p:nvSpPr>
          <p:spPr bwMode="auto">
            <a:xfrm>
              <a:off x="5581" y="290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05" name="Rectangle 103"/>
            <p:cNvSpPr>
              <a:spLocks noChangeArrowheads="1"/>
            </p:cNvSpPr>
            <p:nvPr userDrawn="1"/>
          </p:nvSpPr>
          <p:spPr bwMode="auto">
            <a:xfrm>
              <a:off x="5475" y="290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06" name="Rectangle 104"/>
            <p:cNvSpPr>
              <a:spLocks noChangeArrowheads="1"/>
            </p:cNvSpPr>
            <p:nvPr userDrawn="1"/>
          </p:nvSpPr>
          <p:spPr bwMode="auto">
            <a:xfrm>
              <a:off x="5633" y="295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07" name="Rectangle 105"/>
            <p:cNvSpPr>
              <a:spLocks noChangeArrowheads="1"/>
            </p:cNvSpPr>
            <p:nvPr userDrawn="1"/>
          </p:nvSpPr>
          <p:spPr bwMode="auto">
            <a:xfrm>
              <a:off x="5581" y="295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08" name="Rectangle 106"/>
            <p:cNvSpPr>
              <a:spLocks noChangeArrowheads="1"/>
            </p:cNvSpPr>
            <p:nvPr userDrawn="1"/>
          </p:nvSpPr>
          <p:spPr bwMode="auto">
            <a:xfrm>
              <a:off x="5527" y="295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09" name="Rectangle 107"/>
            <p:cNvSpPr>
              <a:spLocks noChangeArrowheads="1"/>
            </p:cNvSpPr>
            <p:nvPr userDrawn="1"/>
          </p:nvSpPr>
          <p:spPr bwMode="auto">
            <a:xfrm>
              <a:off x="5633" y="301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10" name="Rectangle 108"/>
            <p:cNvSpPr>
              <a:spLocks noChangeArrowheads="1"/>
            </p:cNvSpPr>
            <p:nvPr userDrawn="1"/>
          </p:nvSpPr>
          <p:spPr bwMode="auto">
            <a:xfrm>
              <a:off x="5475" y="301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11" name="Rectangle 109"/>
            <p:cNvSpPr>
              <a:spLocks noChangeArrowheads="1"/>
            </p:cNvSpPr>
            <p:nvPr userDrawn="1"/>
          </p:nvSpPr>
          <p:spPr bwMode="auto">
            <a:xfrm>
              <a:off x="5633" y="3065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12" name="Rectangle 110"/>
            <p:cNvSpPr>
              <a:spLocks noChangeArrowheads="1"/>
            </p:cNvSpPr>
            <p:nvPr userDrawn="1"/>
          </p:nvSpPr>
          <p:spPr bwMode="auto">
            <a:xfrm>
              <a:off x="5581" y="3065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13" name="Rectangle 111"/>
            <p:cNvSpPr>
              <a:spLocks noChangeArrowheads="1"/>
            </p:cNvSpPr>
            <p:nvPr userDrawn="1"/>
          </p:nvSpPr>
          <p:spPr bwMode="auto">
            <a:xfrm>
              <a:off x="5527" y="306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14" name="Rectangle 112"/>
            <p:cNvSpPr>
              <a:spLocks noChangeArrowheads="1"/>
            </p:cNvSpPr>
            <p:nvPr userDrawn="1"/>
          </p:nvSpPr>
          <p:spPr bwMode="auto">
            <a:xfrm>
              <a:off x="5633" y="3117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15" name="Rectangle 113"/>
            <p:cNvSpPr>
              <a:spLocks noChangeArrowheads="1"/>
            </p:cNvSpPr>
            <p:nvPr userDrawn="1"/>
          </p:nvSpPr>
          <p:spPr bwMode="auto">
            <a:xfrm>
              <a:off x="5581" y="3117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16" name="Rectangle 114"/>
            <p:cNvSpPr>
              <a:spLocks noChangeArrowheads="1"/>
            </p:cNvSpPr>
            <p:nvPr userDrawn="1"/>
          </p:nvSpPr>
          <p:spPr bwMode="auto">
            <a:xfrm>
              <a:off x="5633" y="317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17" name="Rectangle 115"/>
            <p:cNvSpPr>
              <a:spLocks noChangeArrowheads="1"/>
            </p:cNvSpPr>
            <p:nvPr userDrawn="1"/>
          </p:nvSpPr>
          <p:spPr bwMode="auto">
            <a:xfrm>
              <a:off x="5527" y="317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18" name="Rectangle 116"/>
            <p:cNvSpPr>
              <a:spLocks noChangeArrowheads="1"/>
            </p:cNvSpPr>
            <p:nvPr userDrawn="1"/>
          </p:nvSpPr>
          <p:spPr bwMode="auto">
            <a:xfrm>
              <a:off x="5633" y="322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19" name="Rectangle 117"/>
            <p:cNvSpPr>
              <a:spLocks noChangeArrowheads="1"/>
            </p:cNvSpPr>
            <p:nvPr userDrawn="1"/>
          </p:nvSpPr>
          <p:spPr bwMode="auto">
            <a:xfrm>
              <a:off x="5581" y="3223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20" name="Rectangle 118"/>
            <p:cNvSpPr>
              <a:spLocks noChangeArrowheads="1"/>
            </p:cNvSpPr>
            <p:nvPr userDrawn="1"/>
          </p:nvSpPr>
          <p:spPr bwMode="auto">
            <a:xfrm>
              <a:off x="5475" y="3223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21" name="Rectangle 119"/>
            <p:cNvSpPr>
              <a:spLocks noChangeArrowheads="1"/>
            </p:cNvSpPr>
            <p:nvPr userDrawn="1"/>
          </p:nvSpPr>
          <p:spPr bwMode="auto">
            <a:xfrm>
              <a:off x="5633" y="327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22" name="Rectangle 120"/>
            <p:cNvSpPr>
              <a:spLocks noChangeArrowheads="1"/>
            </p:cNvSpPr>
            <p:nvPr userDrawn="1"/>
          </p:nvSpPr>
          <p:spPr bwMode="auto">
            <a:xfrm>
              <a:off x="5581" y="327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23" name="Rectangle 121"/>
            <p:cNvSpPr>
              <a:spLocks noChangeArrowheads="1"/>
            </p:cNvSpPr>
            <p:nvPr userDrawn="1"/>
          </p:nvSpPr>
          <p:spPr bwMode="auto">
            <a:xfrm>
              <a:off x="5527" y="327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24" name="Rectangle 122"/>
            <p:cNvSpPr>
              <a:spLocks noChangeArrowheads="1"/>
            </p:cNvSpPr>
            <p:nvPr userDrawn="1"/>
          </p:nvSpPr>
          <p:spPr bwMode="auto">
            <a:xfrm>
              <a:off x="5633" y="332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25" name="Rectangle 123"/>
            <p:cNvSpPr>
              <a:spLocks noChangeArrowheads="1"/>
            </p:cNvSpPr>
            <p:nvPr userDrawn="1"/>
          </p:nvSpPr>
          <p:spPr bwMode="auto">
            <a:xfrm>
              <a:off x="5581" y="3329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26" name="Rectangle 124"/>
            <p:cNvSpPr>
              <a:spLocks noChangeArrowheads="1"/>
            </p:cNvSpPr>
            <p:nvPr userDrawn="1"/>
          </p:nvSpPr>
          <p:spPr bwMode="auto">
            <a:xfrm>
              <a:off x="5475" y="3329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27" name="Rectangle 125"/>
            <p:cNvSpPr>
              <a:spLocks noChangeArrowheads="1"/>
            </p:cNvSpPr>
            <p:nvPr userDrawn="1"/>
          </p:nvSpPr>
          <p:spPr bwMode="auto">
            <a:xfrm>
              <a:off x="5633" y="338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28" name="Rectangle 126"/>
            <p:cNvSpPr>
              <a:spLocks noChangeArrowheads="1"/>
            </p:cNvSpPr>
            <p:nvPr userDrawn="1"/>
          </p:nvSpPr>
          <p:spPr bwMode="auto">
            <a:xfrm>
              <a:off x="5581" y="3383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29" name="Rectangle 127"/>
            <p:cNvSpPr>
              <a:spLocks noChangeArrowheads="1"/>
            </p:cNvSpPr>
            <p:nvPr userDrawn="1"/>
          </p:nvSpPr>
          <p:spPr bwMode="auto">
            <a:xfrm>
              <a:off x="5527" y="338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30" name="Rectangle 128"/>
            <p:cNvSpPr>
              <a:spLocks noChangeArrowheads="1"/>
            </p:cNvSpPr>
            <p:nvPr userDrawn="1"/>
          </p:nvSpPr>
          <p:spPr bwMode="auto">
            <a:xfrm>
              <a:off x="5633" y="3435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31" name="Rectangle 129"/>
            <p:cNvSpPr>
              <a:spLocks noChangeArrowheads="1"/>
            </p:cNvSpPr>
            <p:nvPr userDrawn="1"/>
          </p:nvSpPr>
          <p:spPr bwMode="auto">
            <a:xfrm>
              <a:off x="5633" y="3489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32" name="Rectangle 130"/>
            <p:cNvSpPr>
              <a:spLocks noChangeArrowheads="1"/>
            </p:cNvSpPr>
            <p:nvPr userDrawn="1"/>
          </p:nvSpPr>
          <p:spPr bwMode="auto">
            <a:xfrm>
              <a:off x="5581" y="3489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33" name="Rectangle 131"/>
            <p:cNvSpPr>
              <a:spLocks noChangeArrowheads="1"/>
            </p:cNvSpPr>
            <p:nvPr userDrawn="1"/>
          </p:nvSpPr>
          <p:spPr bwMode="auto">
            <a:xfrm>
              <a:off x="5527" y="3489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34" name="Rectangle 132"/>
            <p:cNvSpPr>
              <a:spLocks noChangeArrowheads="1"/>
            </p:cNvSpPr>
            <p:nvPr userDrawn="1"/>
          </p:nvSpPr>
          <p:spPr bwMode="auto">
            <a:xfrm>
              <a:off x="5633" y="354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35" name="Rectangle 133"/>
            <p:cNvSpPr>
              <a:spLocks noChangeArrowheads="1"/>
            </p:cNvSpPr>
            <p:nvPr userDrawn="1"/>
          </p:nvSpPr>
          <p:spPr bwMode="auto">
            <a:xfrm>
              <a:off x="5581" y="35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36" name="Rectangle 134"/>
            <p:cNvSpPr>
              <a:spLocks noChangeArrowheads="1"/>
            </p:cNvSpPr>
            <p:nvPr userDrawn="1"/>
          </p:nvSpPr>
          <p:spPr bwMode="auto">
            <a:xfrm>
              <a:off x="5475" y="35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37" name="Rectangle 135"/>
            <p:cNvSpPr>
              <a:spLocks noChangeArrowheads="1"/>
            </p:cNvSpPr>
            <p:nvPr userDrawn="1"/>
          </p:nvSpPr>
          <p:spPr bwMode="auto">
            <a:xfrm>
              <a:off x="5633" y="359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38" name="Rectangle 136"/>
            <p:cNvSpPr>
              <a:spLocks noChangeArrowheads="1"/>
            </p:cNvSpPr>
            <p:nvPr userDrawn="1"/>
          </p:nvSpPr>
          <p:spPr bwMode="auto">
            <a:xfrm>
              <a:off x="5527" y="3593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39" name="Rectangle 137"/>
            <p:cNvSpPr>
              <a:spLocks noChangeArrowheads="1"/>
            </p:cNvSpPr>
            <p:nvPr userDrawn="1"/>
          </p:nvSpPr>
          <p:spPr bwMode="auto">
            <a:xfrm>
              <a:off x="5633" y="364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40" name="Rectangle 138"/>
            <p:cNvSpPr>
              <a:spLocks noChangeArrowheads="1"/>
            </p:cNvSpPr>
            <p:nvPr userDrawn="1"/>
          </p:nvSpPr>
          <p:spPr bwMode="auto">
            <a:xfrm>
              <a:off x="5581" y="364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41" name="Rectangle 139"/>
            <p:cNvSpPr>
              <a:spLocks noChangeArrowheads="1"/>
            </p:cNvSpPr>
            <p:nvPr userDrawn="1"/>
          </p:nvSpPr>
          <p:spPr bwMode="auto">
            <a:xfrm>
              <a:off x="5475" y="3699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42" name="Rectangle 140"/>
            <p:cNvSpPr>
              <a:spLocks noChangeArrowheads="1"/>
            </p:cNvSpPr>
            <p:nvPr userDrawn="1"/>
          </p:nvSpPr>
          <p:spPr bwMode="auto">
            <a:xfrm>
              <a:off x="5633" y="3699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43" name="Rectangle 141"/>
            <p:cNvSpPr>
              <a:spLocks noChangeArrowheads="1"/>
            </p:cNvSpPr>
            <p:nvPr userDrawn="1"/>
          </p:nvSpPr>
          <p:spPr bwMode="auto">
            <a:xfrm>
              <a:off x="5581" y="3699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44" name="Rectangle 142"/>
            <p:cNvSpPr>
              <a:spLocks noChangeArrowheads="1"/>
            </p:cNvSpPr>
            <p:nvPr userDrawn="1"/>
          </p:nvSpPr>
          <p:spPr bwMode="auto">
            <a:xfrm>
              <a:off x="5633" y="375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45" name="Rectangle 143"/>
            <p:cNvSpPr>
              <a:spLocks noChangeArrowheads="1"/>
            </p:cNvSpPr>
            <p:nvPr userDrawn="1"/>
          </p:nvSpPr>
          <p:spPr bwMode="auto">
            <a:xfrm>
              <a:off x="5527" y="375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46" name="Rectangle 144"/>
            <p:cNvSpPr>
              <a:spLocks noChangeArrowheads="1"/>
            </p:cNvSpPr>
            <p:nvPr userDrawn="1"/>
          </p:nvSpPr>
          <p:spPr bwMode="auto">
            <a:xfrm>
              <a:off x="5633" y="380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47" name="Rectangle 145"/>
            <p:cNvSpPr>
              <a:spLocks noChangeArrowheads="1"/>
            </p:cNvSpPr>
            <p:nvPr userDrawn="1"/>
          </p:nvSpPr>
          <p:spPr bwMode="auto">
            <a:xfrm>
              <a:off x="5581" y="3804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48" name="Rectangle 146"/>
            <p:cNvSpPr>
              <a:spLocks noChangeArrowheads="1"/>
            </p:cNvSpPr>
            <p:nvPr userDrawn="1"/>
          </p:nvSpPr>
          <p:spPr bwMode="auto">
            <a:xfrm>
              <a:off x="5527" y="380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49" name="Rectangle 147"/>
            <p:cNvSpPr>
              <a:spLocks noChangeArrowheads="1"/>
            </p:cNvSpPr>
            <p:nvPr userDrawn="1"/>
          </p:nvSpPr>
          <p:spPr bwMode="auto">
            <a:xfrm>
              <a:off x="5633" y="385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50" name="Rectangle 148"/>
            <p:cNvSpPr>
              <a:spLocks noChangeArrowheads="1"/>
            </p:cNvSpPr>
            <p:nvPr userDrawn="1"/>
          </p:nvSpPr>
          <p:spPr bwMode="auto">
            <a:xfrm>
              <a:off x="5581" y="3858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51" name="Rectangle 149"/>
            <p:cNvSpPr>
              <a:spLocks noChangeArrowheads="1"/>
            </p:cNvSpPr>
            <p:nvPr userDrawn="1"/>
          </p:nvSpPr>
          <p:spPr bwMode="auto">
            <a:xfrm>
              <a:off x="5527" y="385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52" name="Rectangle 150"/>
            <p:cNvSpPr>
              <a:spLocks noChangeArrowheads="1"/>
            </p:cNvSpPr>
            <p:nvPr userDrawn="1"/>
          </p:nvSpPr>
          <p:spPr bwMode="auto">
            <a:xfrm>
              <a:off x="5475" y="3858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53" name="Rectangle 151"/>
            <p:cNvSpPr>
              <a:spLocks noChangeArrowheads="1"/>
            </p:cNvSpPr>
            <p:nvPr userDrawn="1"/>
          </p:nvSpPr>
          <p:spPr bwMode="auto">
            <a:xfrm>
              <a:off x="5633" y="195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54" name="Rectangle 152"/>
            <p:cNvSpPr>
              <a:spLocks noChangeArrowheads="1"/>
            </p:cNvSpPr>
            <p:nvPr userDrawn="1"/>
          </p:nvSpPr>
          <p:spPr bwMode="auto">
            <a:xfrm>
              <a:off x="5581" y="1956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55" name="Rectangle 153"/>
            <p:cNvSpPr>
              <a:spLocks noChangeArrowheads="1"/>
            </p:cNvSpPr>
            <p:nvPr userDrawn="1"/>
          </p:nvSpPr>
          <p:spPr bwMode="auto">
            <a:xfrm>
              <a:off x="5527" y="195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56" name="Rectangle 154"/>
            <p:cNvSpPr>
              <a:spLocks noChangeArrowheads="1"/>
            </p:cNvSpPr>
            <p:nvPr userDrawn="1"/>
          </p:nvSpPr>
          <p:spPr bwMode="auto">
            <a:xfrm>
              <a:off x="5633" y="200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57" name="Rectangle 155"/>
            <p:cNvSpPr>
              <a:spLocks noChangeArrowheads="1"/>
            </p:cNvSpPr>
            <p:nvPr userDrawn="1"/>
          </p:nvSpPr>
          <p:spPr bwMode="auto">
            <a:xfrm>
              <a:off x="5527" y="2114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58" name="Rectangle 156"/>
            <p:cNvSpPr>
              <a:spLocks noChangeArrowheads="1"/>
            </p:cNvSpPr>
            <p:nvPr userDrawn="1"/>
          </p:nvSpPr>
          <p:spPr bwMode="auto">
            <a:xfrm>
              <a:off x="5527" y="200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59" name="Rectangle 157"/>
            <p:cNvSpPr>
              <a:spLocks noChangeArrowheads="1"/>
            </p:cNvSpPr>
            <p:nvPr userDrawn="1"/>
          </p:nvSpPr>
          <p:spPr bwMode="auto">
            <a:xfrm>
              <a:off x="5633" y="206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60" name="Rectangle 158"/>
            <p:cNvSpPr>
              <a:spLocks noChangeArrowheads="1"/>
            </p:cNvSpPr>
            <p:nvPr userDrawn="1"/>
          </p:nvSpPr>
          <p:spPr bwMode="auto">
            <a:xfrm>
              <a:off x="5581" y="206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61" name="Rectangle 159"/>
            <p:cNvSpPr>
              <a:spLocks noChangeArrowheads="1"/>
            </p:cNvSpPr>
            <p:nvPr userDrawn="1"/>
          </p:nvSpPr>
          <p:spPr bwMode="auto">
            <a:xfrm>
              <a:off x="5475" y="206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62" name="Rectangle 160"/>
            <p:cNvSpPr>
              <a:spLocks noChangeArrowheads="1"/>
            </p:cNvSpPr>
            <p:nvPr userDrawn="1"/>
          </p:nvSpPr>
          <p:spPr bwMode="auto">
            <a:xfrm>
              <a:off x="5633" y="2114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63" name="Rectangle 161"/>
            <p:cNvSpPr>
              <a:spLocks noChangeArrowheads="1"/>
            </p:cNvSpPr>
            <p:nvPr userDrawn="1"/>
          </p:nvSpPr>
          <p:spPr bwMode="auto">
            <a:xfrm>
              <a:off x="5633" y="216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64" name="Rectangle 162"/>
            <p:cNvSpPr>
              <a:spLocks noChangeArrowheads="1"/>
            </p:cNvSpPr>
            <p:nvPr userDrawn="1"/>
          </p:nvSpPr>
          <p:spPr bwMode="auto">
            <a:xfrm>
              <a:off x="5581" y="2168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65" name="Rectangle 163"/>
            <p:cNvSpPr>
              <a:spLocks noChangeArrowheads="1"/>
            </p:cNvSpPr>
            <p:nvPr userDrawn="1"/>
          </p:nvSpPr>
          <p:spPr bwMode="auto">
            <a:xfrm>
              <a:off x="5633" y="222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66" name="Rectangle 164"/>
            <p:cNvSpPr>
              <a:spLocks noChangeArrowheads="1"/>
            </p:cNvSpPr>
            <p:nvPr userDrawn="1"/>
          </p:nvSpPr>
          <p:spPr bwMode="auto">
            <a:xfrm>
              <a:off x="5581" y="2220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67" name="Rectangle 165"/>
            <p:cNvSpPr>
              <a:spLocks noChangeArrowheads="1"/>
            </p:cNvSpPr>
            <p:nvPr userDrawn="1"/>
          </p:nvSpPr>
          <p:spPr bwMode="auto">
            <a:xfrm>
              <a:off x="5527" y="222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68" name="Rectangle 166"/>
            <p:cNvSpPr>
              <a:spLocks noChangeArrowheads="1"/>
            </p:cNvSpPr>
            <p:nvPr userDrawn="1"/>
          </p:nvSpPr>
          <p:spPr bwMode="auto">
            <a:xfrm>
              <a:off x="5633" y="2272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69" name="Rectangle 167"/>
            <p:cNvSpPr>
              <a:spLocks noChangeArrowheads="1"/>
            </p:cNvSpPr>
            <p:nvPr userDrawn="1"/>
          </p:nvSpPr>
          <p:spPr bwMode="auto">
            <a:xfrm>
              <a:off x="5633" y="232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70" name="Rectangle 168"/>
            <p:cNvSpPr>
              <a:spLocks noChangeArrowheads="1"/>
            </p:cNvSpPr>
            <p:nvPr userDrawn="1"/>
          </p:nvSpPr>
          <p:spPr bwMode="auto">
            <a:xfrm>
              <a:off x="5581" y="2272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71" name="Rectangle 169"/>
            <p:cNvSpPr>
              <a:spLocks noChangeArrowheads="1"/>
            </p:cNvSpPr>
            <p:nvPr userDrawn="1"/>
          </p:nvSpPr>
          <p:spPr bwMode="auto">
            <a:xfrm>
              <a:off x="5527" y="2326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72" name="Rectangle 170"/>
            <p:cNvSpPr>
              <a:spLocks noChangeArrowheads="1"/>
            </p:cNvSpPr>
            <p:nvPr userDrawn="1"/>
          </p:nvSpPr>
          <p:spPr bwMode="auto">
            <a:xfrm>
              <a:off x="5633" y="237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73" name="Rectangle 171"/>
            <p:cNvSpPr>
              <a:spLocks noChangeArrowheads="1"/>
            </p:cNvSpPr>
            <p:nvPr userDrawn="1"/>
          </p:nvSpPr>
          <p:spPr bwMode="auto">
            <a:xfrm>
              <a:off x="5581" y="2378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74" name="Rectangle 172"/>
            <p:cNvSpPr>
              <a:spLocks noChangeArrowheads="1"/>
            </p:cNvSpPr>
            <p:nvPr userDrawn="1"/>
          </p:nvSpPr>
          <p:spPr bwMode="auto">
            <a:xfrm>
              <a:off x="5475" y="2378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75" name="Rectangle 173"/>
            <p:cNvSpPr>
              <a:spLocks noChangeArrowheads="1"/>
            </p:cNvSpPr>
            <p:nvPr userDrawn="1"/>
          </p:nvSpPr>
          <p:spPr bwMode="auto">
            <a:xfrm>
              <a:off x="5581" y="1798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76" name="Rectangle 174"/>
            <p:cNvSpPr>
              <a:spLocks noChangeArrowheads="1"/>
            </p:cNvSpPr>
            <p:nvPr userDrawn="1"/>
          </p:nvSpPr>
          <p:spPr bwMode="auto">
            <a:xfrm>
              <a:off x="5581" y="477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77" name="Rectangle 175"/>
            <p:cNvSpPr>
              <a:spLocks noChangeArrowheads="1"/>
            </p:cNvSpPr>
            <p:nvPr userDrawn="1"/>
          </p:nvSpPr>
          <p:spPr bwMode="auto">
            <a:xfrm>
              <a:off x="5633" y="477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78" name="Rectangle 176"/>
            <p:cNvSpPr>
              <a:spLocks noChangeArrowheads="1"/>
            </p:cNvSpPr>
            <p:nvPr userDrawn="1"/>
          </p:nvSpPr>
          <p:spPr bwMode="auto">
            <a:xfrm>
              <a:off x="5527" y="42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79" name="Rectangle 177"/>
            <p:cNvSpPr>
              <a:spLocks noChangeArrowheads="1"/>
            </p:cNvSpPr>
            <p:nvPr userDrawn="1"/>
          </p:nvSpPr>
          <p:spPr bwMode="auto">
            <a:xfrm>
              <a:off x="5581" y="42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80" name="Rectangle 178"/>
            <p:cNvSpPr>
              <a:spLocks noChangeArrowheads="1"/>
            </p:cNvSpPr>
            <p:nvPr userDrawn="1"/>
          </p:nvSpPr>
          <p:spPr bwMode="auto">
            <a:xfrm>
              <a:off x="5633" y="42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81" name="Rectangle 179"/>
            <p:cNvSpPr>
              <a:spLocks noChangeArrowheads="1"/>
            </p:cNvSpPr>
            <p:nvPr userDrawn="1"/>
          </p:nvSpPr>
          <p:spPr bwMode="auto">
            <a:xfrm>
              <a:off x="5633" y="37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82" name="Rectangle 180"/>
            <p:cNvSpPr>
              <a:spLocks noChangeArrowheads="1"/>
            </p:cNvSpPr>
            <p:nvPr userDrawn="1"/>
          </p:nvSpPr>
          <p:spPr bwMode="auto">
            <a:xfrm>
              <a:off x="5475" y="37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83" name="Rectangle 181"/>
            <p:cNvSpPr>
              <a:spLocks noChangeArrowheads="1"/>
            </p:cNvSpPr>
            <p:nvPr userDrawn="1"/>
          </p:nvSpPr>
          <p:spPr bwMode="auto">
            <a:xfrm>
              <a:off x="5527" y="318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84" name="Rectangle 182"/>
            <p:cNvSpPr>
              <a:spLocks noChangeArrowheads="1"/>
            </p:cNvSpPr>
            <p:nvPr userDrawn="1"/>
          </p:nvSpPr>
          <p:spPr bwMode="auto">
            <a:xfrm>
              <a:off x="5581" y="318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85" name="Rectangle 183"/>
            <p:cNvSpPr>
              <a:spLocks noChangeArrowheads="1"/>
            </p:cNvSpPr>
            <p:nvPr userDrawn="1"/>
          </p:nvSpPr>
          <p:spPr bwMode="auto">
            <a:xfrm>
              <a:off x="5633" y="318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86" name="Rectangle 184"/>
            <p:cNvSpPr>
              <a:spLocks noChangeArrowheads="1"/>
            </p:cNvSpPr>
            <p:nvPr userDrawn="1"/>
          </p:nvSpPr>
          <p:spPr bwMode="auto">
            <a:xfrm>
              <a:off x="5581" y="266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87" name="Rectangle 185"/>
            <p:cNvSpPr>
              <a:spLocks noChangeArrowheads="1"/>
            </p:cNvSpPr>
            <p:nvPr userDrawn="1"/>
          </p:nvSpPr>
          <p:spPr bwMode="auto">
            <a:xfrm>
              <a:off x="5633" y="26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88" name="Rectangle 186"/>
            <p:cNvSpPr>
              <a:spLocks noChangeArrowheads="1"/>
            </p:cNvSpPr>
            <p:nvPr userDrawn="1"/>
          </p:nvSpPr>
          <p:spPr bwMode="auto">
            <a:xfrm>
              <a:off x="5527" y="212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89" name="Rectangle 187"/>
            <p:cNvSpPr>
              <a:spLocks noChangeArrowheads="1"/>
            </p:cNvSpPr>
            <p:nvPr userDrawn="1"/>
          </p:nvSpPr>
          <p:spPr bwMode="auto">
            <a:xfrm>
              <a:off x="5581" y="212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90" name="Rectangle 188"/>
            <p:cNvSpPr>
              <a:spLocks noChangeArrowheads="1"/>
            </p:cNvSpPr>
            <p:nvPr userDrawn="1"/>
          </p:nvSpPr>
          <p:spPr bwMode="auto">
            <a:xfrm>
              <a:off x="5633" y="212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91" name="Rectangle 189"/>
            <p:cNvSpPr>
              <a:spLocks noChangeArrowheads="1"/>
            </p:cNvSpPr>
            <p:nvPr userDrawn="1"/>
          </p:nvSpPr>
          <p:spPr bwMode="auto">
            <a:xfrm>
              <a:off x="5476" y="21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92" name="Rectangle 190"/>
            <p:cNvSpPr>
              <a:spLocks noChangeArrowheads="1"/>
            </p:cNvSpPr>
            <p:nvPr userDrawn="1"/>
          </p:nvSpPr>
          <p:spPr bwMode="auto">
            <a:xfrm>
              <a:off x="5527" y="16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93" name="Rectangle 191"/>
            <p:cNvSpPr>
              <a:spLocks noChangeArrowheads="1"/>
            </p:cNvSpPr>
            <p:nvPr userDrawn="1"/>
          </p:nvSpPr>
          <p:spPr bwMode="auto">
            <a:xfrm>
              <a:off x="5581" y="160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94" name="Rectangle 192"/>
            <p:cNvSpPr>
              <a:spLocks noChangeArrowheads="1"/>
            </p:cNvSpPr>
            <p:nvPr userDrawn="1"/>
          </p:nvSpPr>
          <p:spPr bwMode="auto">
            <a:xfrm>
              <a:off x="5633" y="16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95" name="Rectangle 193"/>
            <p:cNvSpPr>
              <a:spLocks noChangeArrowheads="1"/>
            </p:cNvSpPr>
            <p:nvPr userDrawn="1"/>
          </p:nvSpPr>
          <p:spPr bwMode="auto">
            <a:xfrm>
              <a:off x="5581" y="106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96" name="Rectangle 194"/>
            <p:cNvSpPr>
              <a:spLocks noChangeArrowheads="1"/>
            </p:cNvSpPr>
            <p:nvPr userDrawn="1"/>
          </p:nvSpPr>
          <p:spPr bwMode="auto">
            <a:xfrm>
              <a:off x="5633" y="106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97" name="Rectangle 195"/>
            <p:cNvSpPr>
              <a:spLocks noChangeArrowheads="1"/>
            </p:cNvSpPr>
            <p:nvPr userDrawn="1"/>
          </p:nvSpPr>
          <p:spPr bwMode="auto">
            <a:xfrm>
              <a:off x="5527" y="5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98" name="Rectangle 196"/>
            <p:cNvSpPr>
              <a:spLocks noChangeArrowheads="1"/>
            </p:cNvSpPr>
            <p:nvPr userDrawn="1"/>
          </p:nvSpPr>
          <p:spPr bwMode="auto">
            <a:xfrm>
              <a:off x="5581" y="5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99" name="Rectangle 197"/>
            <p:cNvSpPr>
              <a:spLocks noChangeArrowheads="1"/>
            </p:cNvSpPr>
            <p:nvPr userDrawn="1"/>
          </p:nvSpPr>
          <p:spPr bwMode="auto">
            <a:xfrm>
              <a:off x="5633" y="5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200" name="Rectangle 198"/>
            <p:cNvSpPr>
              <a:spLocks noChangeArrowheads="1"/>
            </p:cNvSpPr>
            <p:nvPr userDrawn="1"/>
          </p:nvSpPr>
          <p:spPr bwMode="auto">
            <a:xfrm>
              <a:off x="5475" y="5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</p:grpSp>
      <p:sp>
        <p:nvSpPr>
          <p:cNvPr id="2247" name="Rectangle 199"/>
          <p:cNvSpPr>
            <a:spLocks noGrp="1" noChangeArrowheads="1"/>
          </p:cNvSpPr>
          <p:nvPr>
            <p:ph type="ctrTitle"/>
          </p:nvPr>
        </p:nvSpPr>
        <p:spPr>
          <a:xfrm>
            <a:off x="179388" y="115888"/>
            <a:ext cx="8424862" cy="2736850"/>
          </a:xfrm>
        </p:spPr>
        <p:txBody>
          <a:bodyPr anchor="b" anchorCtr="1"/>
          <a:lstStyle>
            <a:lvl1pPr algn="ctr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de-AT"/>
              <a:t>Click to edit Master title style</a:t>
            </a:r>
          </a:p>
        </p:txBody>
      </p:sp>
      <p:sp>
        <p:nvSpPr>
          <p:cNvPr id="2248" name="Rectangle 200"/>
          <p:cNvSpPr>
            <a:spLocks noGrp="1" noChangeArrowheads="1"/>
          </p:cNvSpPr>
          <p:nvPr>
            <p:ph type="subTitle" idx="1"/>
          </p:nvPr>
        </p:nvSpPr>
        <p:spPr>
          <a:xfrm>
            <a:off x="179388" y="2997200"/>
            <a:ext cx="8424862" cy="1439863"/>
          </a:xfrm>
        </p:spPr>
        <p:txBody>
          <a:bodyPr anchor="ctr"/>
          <a:lstStyle>
            <a:lvl1pPr marL="0" indent="0" algn="ctr">
              <a:buFont typeface="Arial" charset="0"/>
              <a:buNone/>
              <a:defRPr sz="3600"/>
            </a:lvl1pPr>
          </a:lstStyle>
          <a:p>
            <a:r>
              <a:rPr lang="de-AT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>
                <a:solidFill>
                  <a:srgbClr val="5F5F5F"/>
                </a:solidFill>
              </a:rPr>
              <a:t>Oliver Mattausch</a:t>
            </a:r>
            <a:endParaRPr lang="de-AT">
              <a:solidFill>
                <a:srgbClr val="5F5F5F"/>
              </a:solidFill>
            </a:endParaRP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ECB01-8835-4457-B4E9-BC151E01D4BD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>
                <a:solidFill>
                  <a:srgbClr val="5F5F5F"/>
                </a:solidFill>
              </a:rPr>
              <a:t>Oliver Mattausch</a:t>
            </a:r>
            <a:endParaRPr lang="de-AT">
              <a:solidFill>
                <a:srgbClr val="5F5F5F"/>
              </a:solidFill>
            </a:endParaRP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9A43D-F4F3-4D85-BC84-9FBC4999B4FF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063" y="908050"/>
            <a:ext cx="4376737" cy="547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8050"/>
            <a:ext cx="4378325" cy="547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>
                <a:solidFill>
                  <a:srgbClr val="5F5F5F"/>
                </a:solidFill>
              </a:rPr>
              <a:t>Oliver Mattausch</a:t>
            </a:r>
            <a:endParaRPr lang="de-AT">
              <a:solidFill>
                <a:srgbClr val="5F5F5F"/>
              </a:solidFill>
            </a:endParaRP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F8A77-6DBD-4E32-A3EE-07943DD8FAF5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>
                <a:solidFill>
                  <a:srgbClr val="5F5F5F"/>
                </a:solidFill>
              </a:rPr>
              <a:t>Oliver Mattausch</a:t>
            </a:r>
            <a:endParaRPr lang="de-AT">
              <a:solidFill>
                <a:srgbClr val="5F5F5F"/>
              </a:solidFill>
            </a:endParaRPr>
          </a:p>
        </p:txBody>
      </p:sp>
      <p:sp>
        <p:nvSpPr>
          <p:cNvPr id="8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BB195-561B-488C-BD64-CB552E921397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Oliver Mattausch</a:t>
            </a:r>
            <a:endParaRPr lang="de-A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7D05CCB-D5F1-4427-81C3-789E4EB8545F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>
                <a:solidFill>
                  <a:srgbClr val="5F5F5F"/>
                </a:solidFill>
              </a:rPr>
              <a:t>Oliver Mattausch</a:t>
            </a:r>
            <a:endParaRPr lang="de-AT">
              <a:solidFill>
                <a:srgbClr val="5F5F5F"/>
              </a:solidFill>
            </a:endParaRPr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D9F90-BCC6-4B0D-90C2-3916A22F5B5C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>
                <a:solidFill>
                  <a:srgbClr val="5F5F5F"/>
                </a:solidFill>
              </a:rPr>
              <a:t>Oliver Mattausch</a:t>
            </a:r>
            <a:endParaRPr lang="de-AT">
              <a:solidFill>
                <a:srgbClr val="5F5F5F"/>
              </a:solidFill>
            </a:endParaRPr>
          </a:p>
        </p:txBody>
      </p:sp>
      <p:sp>
        <p:nvSpPr>
          <p:cNvPr id="3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FFDC7-76B0-43AB-9ABF-F4002E8F75CE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>
                <a:solidFill>
                  <a:srgbClr val="5F5F5F"/>
                </a:solidFill>
              </a:rPr>
              <a:t>Oliver Mattausch</a:t>
            </a:r>
            <a:endParaRPr lang="de-AT">
              <a:solidFill>
                <a:srgbClr val="5F5F5F"/>
              </a:solidFill>
            </a:endParaRP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112DD-30FE-4AE8-A4E6-AEAE71D9C874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>
                <a:solidFill>
                  <a:srgbClr val="5F5F5F"/>
                </a:solidFill>
              </a:rPr>
              <a:t>Oliver Mattausch</a:t>
            </a:r>
            <a:endParaRPr lang="de-AT">
              <a:solidFill>
                <a:srgbClr val="5F5F5F"/>
              </a:solidFill>
            </a:endParaRP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5D12E-6531-408D-AEC1-8DB9D51356D0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>
                <a:solidFill>
                  <a:srgbClr val="5F5F5F"/>
                </a:solidFill>
              </a:rPr>
              <a:t>Oliver Mattausch</a:t>
            </a:r>
            <a:endParaRPr lang="de-AT">
              <a:solidFill>
                <a:srgbClr val="5F5F5F"/>
              </a:solidFill>
            </a:endParaRP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6D2DC-46A5-4496-ACF6-8DD776F40687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44450"/>
            <a:ext cx="2225675" cy="6337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9063" y="44450"/>
            <a:ext cx="6529387" cy="6337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>
                <a:solidFill>
                  <a:srgbClr val="5F5F5F"/>
                </a:solidFill>
              </a:rPr>
              <a:t>Oliver Mattausch</a:t>
            </a:r>
            <a:endParaRPr lang="de-AT">
              <a:solidFill>
                <a:srgbClr val="5F5F5F"/>
              </a:solidFill>
            </a:endParaRP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3E57E-AA99-45BB-9D38-F456D7C5D4CA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4450"/>
            <a:ext cx="7761287" cy="757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9063" y="908050"/>
            <a:ext cx="4376737" cy="5473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08050"/>
            <a:ext cx="4378325" cy="2660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21100"/>
            <a:ext cx="4378325" cy="2660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>
                <a:solidFill>
                  <a:srgbClr val="5F5F5F"/>
                </a:solidFill>
              </a:rPr>
              <a:t>Oliver Mattausch</a:t>
            </a:r>
            <a:endParaRPr lang="de-AT">
              <a:solidFill>
                <a:srgbClr val="5F5F5F"/>
              </a:solidFill>
            </a:endParaRPr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3BF7B-2F45-4F07-B071-1BC6174BCAD0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4450"/>
            <a:ext cx="7761287" cy="757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9063" y="908050"/>
            <a:ext cx="4376737" cy="5473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8050"/>
            <a:ext cx="4378325" cy="5473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>
                <a:solidFill>
                  <a:srgbClr val="5F5F5F"/>
                </a:solidFill>
              </a:rPr>
              <a:t>Oliver Mattausch</a:t>
            </a:r>
            <a:endParaRPr lang="de-AT">
              <a:solidFill>
                <a:srgbClr val="5F5F5F"/>
              </a:solidFill>
            </a:endParaRP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02E41-9C22-4A7E-A599-1D863401A77F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68313" y="44450"/>
            <a:ext cx="7761287" cy="757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9063" y="908050"/>
            <a:ext cx="4376737" cy="2660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08050"/>
            <a:ext cx="4378325" cy="2660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19063" y="3721100"/>
            <a:ext cx="4376737" cy="2660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721100"/>
            <a:ext cx="4378325" cy="2660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>
                <a:solidFill>
                  <a:srgbClr val="5F5F5F"/>
                </a:solidFill>
              </a:rPr>
              <a:t>Oliver Mattausch</a:t>
            </a:r>
            <a:endParaRPr lang="de-AT">
              <a:solidFill>
                <a:srgbClr val="5F5F5F"/>
              </a:solidFill>
            </a:endParaRPr>
          </a:p>
        </p:txBody>
      </p:sp>
      <p:sp>
        <p:nvSpPr>
          <p:cNvPr id="8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BFAFA-54E5-4A4B-8B76-17DB441B2828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Oliver Mattausch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BBC8DD6-B25C-4DF9-BE12-FFADA47B915B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Oliver Mattausch</a:t>
            </a:r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EDE64DE-B4AD-4206-8124-81440108A025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Oliver Mattausch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90BEBA0-F0D4-4150-8EE3-F33D29931A5E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Oliver Mattausch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AD25DA7-043F-42BD-A098-1A4EEE08DE92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063" y="908050"/>
            <a:ext cx="4375150" cy="5470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908050"/>
            <a:ext cx="4376737" cy="5470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Oliver Mattausch</a:t>
            </a:r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5D8A6B9-192F-4151-B635-D7046482CB52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7" name="Footer Placeholder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Oliver Mattausch</a:t>
            </a:r>
            <a:endParaRPr lang="de-A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BC6FFD6-9F7C-42A5-920B-BF327C32CBA6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Oliver Mattausch</a:t>
            </a:r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268871D-F0E3-43D6-85A5-E11181DE7CF8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Oliver Mattausch</a:t>
            </a:r>
            <a:endParaRPr lang="de-A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7D05CCB-D5F1-4427-81C3-789E4EB8545F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Oliver Mattausch</a:t>
            </a:r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EDE64DE-B4AD-4206-8124-81440108A025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Oliver Mattausch</a:t>
            </a:r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5407F81-B8A9-4D09-A13F-EB31F9259984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Oliver Mattausch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9A8C195-07D7-4FEC-945C-86DCB8C2B9BC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7675" y="-112713"/>
            <a:ext cx="2225675" cy="6491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9063" y="-112713"/>
            <a:ext cx="6526212" cy="6491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Oliver Mattausch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1A82B87-13D6-4E8E-AA4C-484DB6E50CB8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Oliver Mattausch</a:t>
            </a:r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5407F81-B8A9-4D09-A13F-EB31F9259984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4450"/>
            <a:ext cx="7761287" cy="757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9063" y="908050"/>
            <a:ext cx="4376737" cy="5473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8050"/>
            <a:ext cx="4378325" cy="5473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Oliver Mattausch</a:t>
            </a: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E0BB9-EEC9-4048-9130-101C6A9BD40F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4450"/>
            <a:ext cx="7761287" cy="757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9063" y="908050"/>
            <a:ext cx="4376737" cy="5473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08050"/>
            <a:ext cx="4378325" cy="2660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21100"/>
            <a:ext cx="4378325" cy="2660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>
                <a:solidFill>
                  <a:srgbClr val="5F5F5F"/>
                </a:solidFill>
              </a:rPr>
              <a:t>Oliver Mattausch</a:t>
            </a:r>
            <a:endParaRPr lang="de-AT">
              <a:solidFill>
                <a:srgbClr val="5F5F5F"/>
              </a:solidFill>
            </a:endParaRPr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3BF7B-2F45-4F07-B071-1BC6174BCAD0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4450"/>
            <a:ext cx="7761287" cy="757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9063" y="908050"/>
            <a:ext cx="8907462" cy="5473700"/>
          </a:xfrm>
        </p:spPr>
        <p:txBody>
          <a:bodyPr/>
          <a:lstStyle/>
          <a:p>
            <a:pPr lvl="0"/>
            <a:endParaRPr lang="de-AT" noProof="0" smtClean="0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>
                <a:solidFill>
                  <a:srgbClr val="5F5F5F"/>
                </a:solidFill>
              </a:rPr>
              <a:t>Oliver Mattausch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CB338-D1E0-4D94-AC3A-76AE306502A2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4.emf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4.emf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image" Target="../media/image4.emf"/><Relationship Id="rId2" Type="http://schemas.openxmlformats.org/officeDocument/2006/relationships/slideLayout" Target="../slideLayouts/slideLayout66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80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" name="Group 1"/>
          <p:cNvGrpSpPr>
            <a:grpSpLocks/>
          </p:cNvGrpSpPr>
          <p:nvPr/>
        </p:nvGrpSpPr>
        <p:grpSpPr bwMode="auto">
          <a:xfrm>
            <a:off x="8693150" y="6327775"/>
            <a:ext cx="360363" cy="404813"/>
            <a:chOff x="5476" y="3986"/>
            <a:chExt cx="227" cy="255"/>
          </a:xfrm>
        </p:grpSpPr>
        <p:sp>
          <p:nvSpPr>
            <p:cNvPr id="1026" name="Freeform 2"/>
            <p:cNvSpPr>
              <a:spLocks noChangeArrowheads="1"/>
            </p:cNvSpPr>
            <p:nvPr/>
          </p:nvSpPr>
          <p:spPr bwMode="auto">
            <a:xfrm>
              <a:off x="5476" y="3986"/>
              <a:ext cx="204" cy="256"/>
            </a:xfrm>
            <a:custGeom>
              <a:avLst/>
              <a:gdLst/>
              <a:ahLst/>
              <a:cxnLst>
                <a:cxn ang="0">
                  <a:pos x="116" y="318"/>
                </a:cxn>
                <a:cxn ang="0">
                  <a:pos x="108" y="299"/>
                </a:cxn>
                <a:cxn ang="0">
                  <a:pos x="93" y="298"/>
                </a:cxn>
                <a:cxn ang="0">
                  <a:pos x="83" y="309"/>
                </a:cxn>
                <a:cxn ang="0">
                  <a:pos x="66" y="306"/>
                </a:cxn>
                <a:cxn ang="0">
                  <a:pos x="69" y="282"/>
                </a:cxn>
                <a:cxn ang="0">
                  <a:pos x="51" y="276"/>
                </a:cxn>
                <a:cxn ang="0">
                  <a:pos x="19" y="294"/>
                </a:cxn>
                <a:cxn ang="0">
                  <a:pos x="2" y="287"/>
                </a:cxn>
                <a:cxn ang="0">
                  <a:pos x="5" y="271"/>
                </a:cxn>
                <a:cxn ang="0">
                  <a:pos x="36" y="256"/>
                </a:cxn>
                <a:cxn ang="0">
                  <a:pos x="42" y="234"/>
                </a:cxn>
                <a:cxn ang="0">
                  <a:pos x="31" y="219"/>
                </a:cxn>
                <a:cxn ang="0">
                  <a:pos x="7" y="208"/>
                </a:cxn>
                <a:cxn ang="0">
                  <a:pos x="14" y="193"/>
                </a:cxn>
                <a:cxn ang="0">
                  <a:pos x="39" y="187"/>
                </a:cxn>
                <a:cxn ang="0">
                  <a:pos x="49" y="168"/>
                </a:cxn>
                <a:cxn ang="0">
                  <a:pos x="47" y="145"/>
                </a:cxn>
                <a:cxn ang="0">
                  <a:pos x="63" y="136"/>
                </a:cxn>
                <a:cxn ang="0">
                  <a:pos x="83" y="124"/>
                </a:cxn>
                <a:cxn ang="0">
                  <a:pos x="73" y="104"/>
                </a:cxn>
                <a:cxn ang="0">
                  <a:pos x="76" y="86"/>
                </a:cxn>
                <a:cxn ang="0">
                  <a:pos x="93" y="89"/>
                </a:cxn>
                <a:cxn ang="0">
                  <a:pos x="118" y="99"/>
                </a:cxn>
                <a:cxn ang="0">
                  <a:pos x="131" y="82"/>
                </a:cxn>
                <a:cxn ang="0">
                  <a:pos x="126" y="47"/>
                </a:cxn>
                <a:cxn ang="0">
                  <a:pos x="120" y="19"/>
                </a:cxn>
                <a:cxn ang="0">
                  <a:pos x="126" y="3"/>
                </a:cxn>
                <a:cxn ang="0">
                  <a:pos x="147" y="2"/>
                </a:cxn>
                <a:cxn ang="0">
                  <a:pos x="158" y="19"/>
                </a:cxn>
                <a:cxn ang="0">
                  <a:pos x="150" y="51"/>
                </a:cxn>
                <a:cxn ang="0">
                  <a:pos x="145" y="94"/>
                </a:cxn>
                <a:cxn ang="0">
                  <a:pos x="155" y="109"/>
                </a:cxn>
                <a:cxn ang="0">
                  <a:pos x="182" y="111"/>
                </a:cxn>
                <a:cxn ang="0">
                  <a:pos x="189" y="99"/>
                </a:cxn>
                <a:cxn ang="0">
                  <a:pos x="205" y="66"/>
                </a:cxn>
                <a:cxn ang="0">
                  <a:pos x="221" y="66"/>
                </a:cxn>
                <a:cxn ang="0">
                  <a:pos x="221" y="86"/>
                </a:cxn>
                <a:cxn ang="0">
                  <a:pos x="199" y="119"/>
                </a:cxn>
                <a:cxn ang="0">
                  <a:pos x="205" y="136"/>
                </a:cxn>
                <a:cxn ang="0">
                  <a:pos x="224" y="136"/>
                </a:cxn>
                <a:cxn ang="0">
                  <a:pos x="242" y="123"/>
                </a:cxn>
                <a:cxn ang="0">
                  <a:pos x="252" y="131"/>
                </a:cxn>
                <a:cxn ang="0">
                  <a:pos x="251" y="145"/>
                </a:cxn>
                <a:cxn ang="0">
                  <a:pos x="231" y="165"/>
                </a:cxn>
                <a:cxn ang="0">
                  <a:pos x="232" y="224"/>
                </a:cxn>
                <a:cxn ang="0">
                  <a:pos x="246" y="240"/>
                </a:cxn>
                <a:cxn ang="0">
                  <a:pos x="247" y="259"/>
                </a:cxn>
                <a:cxn ang="0">
                  <a:pos x="232" y="262"/>
                </a:cxn>
                <a:cxn ang="0">
                  <a:pos x="222" y="276"/>
                </a:cxn>
                <a:cxn ang="0">
                  <a:pos x="231" y="298"/>
                </a:cxn>
                <a:cxn ang="0">
                  <a:pos x="217" y="303"/>
                </a:cxn>
                <a:cxn ang="0">
                  <a:pos x="199" y="284"/>
                </a:cxn>
                <a:cxn ang="0">
                  <a:pos x="182" y="291"/>
                </a:cxn>
                <a:cxn ang="0">
                  <a:pos x="170" y="306"/>
                </a:cxn>
                <a:cxn ang="0">
                  <a:pos x="143" y="308"/>
                </a:cxn>
                <a:cxn ang="0">
                  <a:pos x="128" y="318"/>
                </a:cxn>
              </a:cxnLst>
              <a:rect l="0" t="0" r="r" b="b"/>
              <a:pathLst>
                <a:path w="254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  <a:lnTo>
                    <a:pt x="155" y="109"/>
                  </a:lnTo>
                  <a:lnTo>
                    <a:pt x="158" y="109"/>
                  </a:lnTo>
                  <a:lnTo>
                    <a:pt x="165" y="113"/>
                  </a:lnTo>
                  <a:lnTo>
                    <a:pt x="172" y="113"/>
                  </a:lnTo>
                  <a:lnTo>
                    <a:pt x="175" y="113"/>
                  </a:lnTo>
                  <a:lnTo>
                    <a:pt x="180" y="111"/>
                  </a:lnTo>
                  <a:lnTo>
                    <a:pt x="182" y="111"/>
                  </a:lnTo>
                  <a:lnTo>
                    <a:pt x="184" y="109"/>
                  </a:lnTo>
                  <a:lnTo>
                    <a:pt x="184" y="109"/>
                  </a:lnTo>
                  <a:lnTo>
                    <a:pt x="187" y="108"/>
                  </a:lnTo>
                  <a:lnTo>
                    <a:pt x="187" y="104"/>
                  </a:lnTo>
                  <a:lnTo>
                    <a:pt x="189" y="103"/>
                  </a:lnTo>
                  <a:lnTo>
                    <a:pt x="189" y="99"/>
                  </a:lnTo>
                  <a:lnTo>
                    <a:pt x="190" y="89"/>
                  </a:lnTo>
                  <a:lnTo>
                    <a:pt x="195" y="79"/>
                  </a:lnTo>
                  <a:lnTo>
                    <a:pt x="199" y="74"/>
                  </a:lnTo>
                  <a:lnTo>
                    <a:pt x="200" y="71"/>
                  </a:lnTo>
                  <a:lnTo>
                    <a:pt x="204" y="67"/>
                  </a:lnTo>
                  <a:lnTo>
                    <a:pt x="205" y="66"/>
                  </a:lnTo>
                  <a:lnTo>
                    <a:pt x="207" y="64"/>
                  </a:lnTo>
                  <a:lnTo>
                    <a:pt x="212" y="62"/>
                  </a:lnTo>
                  <a:lnTo>
                    <a:pt x="215" y="62"/>
                  </a:lnTo>
                  <a:lnTo>
                    <a:pt x="217" y="62"/>
                  </a:lnTo>
                  <a:lnTo>
                    <a:pt x="219" y="64"/>
                  </a:lnTo>
                  <a:lnTo>
                    <a:pt x="221" y="66"/>
                  </a:lnTo>
                  <a:lnTo>
                    <a:pt x="222" y="67"/>
                  </a:lnTo>
                  <a:lnTo>
                    <a:pt x="224" y="71"/>
                  </a:lnTo>
                  <a:lnTo>
                    <a:pt x="224" y="76"/>
                  </a:lnTo>
                  <a:lnTo>
                    <a:pt x="224" y="81"/>
                  </a:lnTo>
                  <a:lnTo>
                    <a:pt x="222" y="82"/>
                  </a:lnTo>
                  <a:lnTo>
                    <a:pt x="221" y="86"/>
                  </a:lnTo>
                  <a:lnTo>
                    <a:pt x="219" y="94"/>
                  </a:lnTo>
                  <a:lnTo>
                    <a:pt x="212" y="101"/>
                  </a:lnTo>
                  <a:lnTo>
                    <a:pt x="204" y="108"/>
                  </a:lnTo>
                  <a:lnTo>
                    <a:pt x="202" y="109"/>
                  </a:lnTo>
                  <a:lnTo>
                    <a:pt x="202" y="113"/>
                  </a:lnTo>
                  <a:lnTo>
                    <a:pt x="199" y="119"/>
                  </a:lnTo>
                  <a:lnTo>
                    <a:pt x="199" y="124"/>
                  </a:lnTo>
                  <a:lnTo>
                    <a:pt x="199" y="128"/>
                  </a:lnTo>
                  <a:lnTo>
                    <a:pt x="200" y="131"/>
                  </a:lnTo>
                  <a:lnTo>
                    <a:pt x="202" y="133"/>
                  </a:lnTo>
                  <a:lnTo>
                    <a:pt x="204" y="135"/>
                  </a:lnTo>
                  <a:lnTo>
                    <a:pt x="205" y="136"/>
                  </a:lnTo>
                  <a:lnTo>
                    <a:pt x="210" y="140"/>
                  </a:lnTo>
                  <a:lnTo>
                    <a:pt x="212" y="140"/>
                  </a:lnTo>
                  <a:lnTo>
                    <a:pt x="215" y="141"/>
                  </a:lnTo>
                  <a:lnTo>
                    <a:pt x="219" y="140"/>
                  </a:lnTo>
                  <a:lnTo>
                    <a:pt x="221" y="140"/>
                  </a:lnTo>
                  <a:lnTo>
                    <a:pt x="224" y="136"/>
                  </a:lnTo>
                  <a:lnTo>
                    <a:pt x="227" y="131"/>
                  </a:lnTo>
                  <a:lnTo>
                    <a:pt x="231" y="130"/>
                  </a:lnTo>
                  <a:lnTo>
                    <a:pt x="232" y="128"/>
                  </a:lnTo>
                  <a:lnTo>
                    <a:pt x="236" y="124"/>
                  </a:lnTo>
                  <a:lnTo>
                    <a:pt x="239" y="124"/>
                  </a:lnTo>
                  <a:lnTo>
                    <a:pt x="242" y="123"/>
                  </a:lnTo>
                  <a:lnTo>
                    <a:pt x="244" y="123"/>
                  </a:lnTo>
                  <a:lnTo>
                    <a:pt x="247" y="124"/>
                  </a:lnTo>
                  <a:lnTo>
                    <a:pt x="247" y="124"/>
                  </a:lnTo>
                  <a:lnTo>
                    <a:pt x="249" y="124"/>
                  </a:lnTo>
                  <a:lnTo>
                    <a:pt x="251" y="128"/>
                  </a:lnTo>
                  <a:lnTo>
                    <a:pt x="252" y="131"/>
                  </a:lnTo>
                  <a:lnTo>
                    <a:pt x="254" y="133"/>
                  </a:lnTo>
                  <a:lnTo>
                    <a:pt x="254" y="136"/>
                  </a:lnTo>
                  <a:lnTo>
                    <a:pt x="254" y="138"/>
                  </a:lnTo>
                  <a:lnTo>
                    <a:pt x="254" y="140"/>
                  </a:lnTo>
                  <a:lnTo>
                    <a:pt x="252" y="143"/>
                  </a:lnTo>
                  <a:lnTo>
                    <a:pt x="251" y="145"/>
                  </a:lnTo>
                  <a:lnTo>
                    <a:pt x="247" y="148"/>
                  </a:lnTo>
                  <a:lnTo>
                    <a:pt x="242" y="153"/>
                  </a:lnTo>
                  <a:lnTo>
                    <a:pt x="239" y="156"/>
                  </a:lnTo>
                  <a:lnTo>
                    <a:pt x="234" y="160"/>
                  </a:lnTo>
                  <a:lnTo>
                    <a:pt x="231" y="163"/>
                  </a:lnTo>
                  <a:lnTo>
                    <a:pt x="231" y="165"/>
                  </a:lnTo>
                  <a:lnTo>
                    <a:pt x="229" y="166"/>
                  </a:lnTo>
                  <a:lnTo>
                    <a:pt x="229" y="175"/>
                  </a:lnTo>
                  <a:lnTo>
                    <a:pt x="227" y="187"/>
                  </a:lnTo>
                  <a:lnTo>
                    <a:pt x="229" y="200"/>
                  </a:lnTo>
                  <a:lnTo>
                    <a:pt x="231" y="212"/>
                  </a:lnTo>
                  <a:lnTo>
                    <a:pt x="232" y="224"/>
                  </a:lnTo>
                  <a:lnTo>
                    <a:pt x="232" y="229"/>
                  </a:lnTo>
                  <a:lnTo>
                    <a:pt x="236" y="232"/>
                  </a:lnTo>
                  <a:lnTo>
                    <a:pt x="237" y="235"/>
                  </a:lnTo>
                  <a:lnTo>
                    <a:pt x="239" y="237"/>
                  </a:lnTo>
                  <a:lnTo>
                    <a:pt x="242" y="239"/>
                  </a:lnTo>
                  <a:lnTo>
                    <a:pt x="246" y="240"/>
                  </a:lnTo>
                  <a:lnTo>
                    <a:pt x="247" y="244"/>
                  </a:lnTo>
                  <a:lnTo>
                    <a:pt x="249" y="247"/>
                  </a:lnTo>
                  <a:lnTo>
                    <a:pt x="249" y="249"/>
                  </a:lnTo>
                  <a:lnTo>
                    <a:pt x="249" y="252"/>
                  </a:lnTo>
                  <a:lnTo>
                    <a:pt x="249" y="256"/>
                  </a:lnTo>
                  <a:lnTo>
                    <a:pt x="247" y="259"/>
                  </a:lnTo>
                  <a:lnTo>
                    <a:pt x="244" y="261"/>
                  </a:lnTo>
                  <a:lnTo>
                    <a:pt x="244" y="262"/>
                  </a:lnTo>
                  <a:lnTo>
                    <a:pt x="241" y="262"/>
                  </a:lnTo>
                  <a:lnTo>
                    <a:pt x="239" y="264"/>
                  </a:lnTo>
                  <a:lnTo>
                    <a:pt x="236" y="262"/>
                  </a:lnTo>
                  <a:lnTo>
                    <a:pt x="232" y="262"/>
                  </a:lnTo>
                  <a:lnTo>
                    <a:pt x="231" y="262"/>
                  </a:lnTo>
                  <a:lnTo>
                    <a:pt x="227" y="264"/>
                  </a:lnTo>
                  <a:lnTo>
                    <a:pt x="224" y="267"/>
                  </a:lnTo>
                  <a:lnTo>
                    <a:pt x="222" y="271"/>
                  </a:lnTo>
                  <a:lnTo>
                    <a:pt x="221" y="272"/>
                  </a:lnTo>
                  <a:lnTo>
                    <a:pt x="222" y="276"/>
                  </a:lnTo>
                  <a:lnTo>
                    <a:pt x="224" y="281"/>
                  </a:lnTo>
                  <a:lnTo>
                    <a:pt x="227" y="286"/>
                  </a:lnTo>
                  <a:lnTo>
                    <a:pt x="231" y="289"/>
                  </a:lnTo>
                  <a:lnTo>
                    <a:pt x="232" y="293"/>
                  </a:lnTo>
                  <a:lnTo>
                    <a:pt x="232" y="298"/>
                  </a:lnTo>
                  <a:lnTo>
                    <a:pt x="231" y="298"/>
                  </a:lnTo>
                  <a:lnTo>
                    <a:pt x="231" y="299"/>
                  </a:lnTo>
                  <a:lnTo>
                    <a:pt x="227" y="303"/>
                  </a:lnTo>
                  <a:lnTo>
                    <a:pt x="224" y="303"/>
                  </a:lnTo>
                  <a:lnTo>
                    <a:pt x="222" y="304"/>
                  </a:lnTo>
                  <a:lnTo>
                    <a:pt x="219" y="303"/>
                  </a:lnTo>
                  <a:lnTo>
                    <a:pt x="217" y="303"/>
                  </a:lnTo>
                  <a:lnTo>
                    <a:pt x="215" y="299"/>
                  </a:lnTo>
                  <a:lnTo>
                    <a:pt x="210" y="294"/>
                  </a:lnTo>
                  <a:lnTo>
                    <a:pt x="205" y="289"/>
                  </a:lnTo>
                  <a:lnTo>
                    <a:pt x="204" y="287"/>
                  </a:lnTo>
                  <a:lnTo>
                    <a:pt x="200" y="286"/>
                  </a:lnTo>
                  <a:lnTo>
                    <a:pt x="199" y="284"/>
                  </a:lnTo>
                  <a:lnTo>
                    <a:pt x="195" y="284"/>
                  </a:lnTo>
                  <a:lnTo>
                    <a:pt x="192" y="284"/>
                  </a:lnTo>
                  <a:lnTo>
                    <a:pt x="187" y="286"/>
                  </a:lnTo>
                  <a:lnTo>
                    <a:pt x="185" y="286"/>
                  </a:lnTo>
                  <a:lnTo>
                    <a:pt x="184" y="287"/>
                  </a:lnTo>
                  <a:lnTo>
                    <a:pt x="182" y="291"/>
                  </a:lnTo>
                  <a:lnTo>
                    <a:pt x="178" y="294"/>
                  </a:lnTo>
                  <a:lnTo>
                    <a:pt x="178" y="298"/>
                  </a:lnTo>
                  <a:lnTo>
                    <a:pt x="175" y="301"/>
                  </a:lnTo>
                  <a:lnTo>
                    <a:pt x="173" y="303"/>
                  </a:lnTo>
                  <a:lnTo>
                    <a:pt x="172" y="304"/>
                  </a:lnTo>
                  <a:lnTo>
                    <a:pt x="170" y="306"/>
                  </a:lnTo>
                  <a:lnTo>
                    <a:pt x="163" y="306"/>
                  </a:lnTo>
                  <a:lnTo>
                    <a:pt x="158" y="304"/>
                  </a:lnTo>
                  <a:lnTo>
                    <a:pt x="153" y="304"/>
                  </a:lnTo>
                  <a:lnTo>
                    <a:pt x="150" y="306"/>
                  </a:lnTo>
                  <a:lnTo>
                    <a:pt x="147" y="306"/>
                  </a:lnTo>
                  <a:lnTo>
                    <a:pt x="143" y="308"/>
                  </a:lnTo>
                  <a:lnTo>
                    <a:pt x="142" y="311"/>
                  </a:lnTo>
                  <a:lnTo>
                    <a:pt x="138" y="313"/>
                  </a:lnTo>
                  <a:lnTo>
                    <a:pt x="136" y="316"/>
                  </a:lnTo>
                  <a:lnTo>
                    <a:pt x="133" y="318"/>
                  </a:lnTo>
                  <a:lnTo>
                    <a:pt x="131" y="318"/>
                  </a:lnTo>
                  <a:lnTo>
                    <a:pt x="128" y="318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27" name="Freeform 3"/>
            <p:cNvSpPr>
              <a:spLocks noChangeArrowheads="1"/>
            </p:cNvSpPr>
            <p:nvPr/>
          </p:nvSpPr>
          <p:spPr bwMode="auto">
            <a:xfrm>
              <a:off x="5476" y="3986"/>
              <a:ext cx="127" cy="256"/>
            </a:xfrm>
            <a:custGeom>
              <a:avLst/>
              <a:gdLst/>
              <a:ahLst/>
              <a:cxnLst>
                <a:cxn ang="0">
                  <a:pos x="120" y="319"/>
                </a:cxn>
                <a:cxn ang="0">
                  <a:pos x="113" y="311"/>
                </a:cxn>
                <a:cxn ang="0">
                  <a:pos x="108" y="299"/>
                </a:cxn>
                <a:cxn ang="0">
                  <a:pos x="96" y="298"/>
                </a:cxn>
                <a:cxn ang="0">
                  <a:pos x="89" y="301"/>
                </a:cxn>
                <a:cxn ang="0">
                  <a:pos x="83" y="309"/>
                </a:cxn>
                <a:cxn ang="0">
                  <a:pos x="71" y="309"/>
                </a:cxn>
                <a:cxn ang="0">
                  <a:pos x="64" y="301"/>
                </a:cxn>
                <a:cxn ang="0">
                  <a:pos x="69" y="282"/>
                </a:cxn>
                <a:cxn ang="0">
                  <a:pos x="61" y="276"/>
                </a:cxn>
                <a:cxn ang="0">
                  <a:pos x="42" y="279"/>
                </a:cxn>
                <a:cxn ang="0">
                  <a:pos x="19" y="294"/>
                </a:cxn>
                <a:cxn ang="0">
                  <a:pos x="5" y="293"/>
                </a:cxn>
                <a:cxn ang="0">
                  <a:pos x="0" y="282"/>
                </a:cxn>
                <a:cxn ang="0">
                  <a:pos x="5" y="271"/>
                </a:cxn>
                <a:cxn ang="0">
                  <a:pos x="31" y="259"/>
                </a:cxn>
                <a:cxn ang="0">
                  <a:pos x="39" y="249"/>
                </a:cxn>
                <a:cxn ang="0">
                  <a:pos x="42" y="234"/>
                </a:cxn>
                <a:cxn ang="0">
                  <a:pos x="36" y="222"/>
                </a:cxn>
                <a:cxn ang="0">
                  <a:pos x="17" y="215"/>
                </a:cxn>
                <a:cxn ang="0">
                  <a:pos x="7" y="208"/>
                </a:cxn>
                <a:cxn ang="0">
                  <a:pos x="9" y="195"/>
                </a:cxn>
                <a:cxn ang="0">
                  <a:pos x="22" y="193"/>
                </a:cxn>
                <a:cxn ang="0">
                  <a:pos x="39" y="187"/>
                </a:cxn>
                <a:cxn ang="0">
                  <a:pos x="49" y="172"/>
                </a:cxn>
                <a:cxn ang="0">
                  <a:pos x="44" y="156"/>
                </a:cxn>
                <a:cxn ang="0">
                  <a:pos x="47" y="145"/>
                </a:cxn>
                <a:cxn ang="0">
                  <a:pos x="56" y="136"/>
                </a:cxn>
                <a:cxn ang="0">
                  <a:pos x="71" y="136"/>
                </a:cxn>
                <a:cxn ang="0">
                  <a:pos x="83" y="124"/>
                </a:cxn>
                <a:cxn ang="0">
                  <a:pos x="81" y="114"/>
                </a:cxn>
                <a:cxn ang="0">
                  <a:pos x="71" y="98"/>
                </a:cxn>
                <a:cxn ang="0">
                  <a:pos x="76" y="86"/>
                </a:cxn>
                <a:cxn ang="0">
                  <a:pos x="88" y="86"/>
                </a:cxn>
                <a:cxn ang="0">
                  <a:pos x="105" y="98"/>
                </a:cxn>
                <a:cxn ang="0">
                  <a:pos x="118" y="99"/>
                </a:cxn>
                <a:cxn ang="0">
                  <a:pos x="130" y="91"/>
                </a:cxn>
                <a:cxn ang="0">
                  <a:pos x="133" y="72"/>
                </a:cxn>
                <a:cxn ang="0">
                  <a:pos x="126" y="47"/>
                </a:cxn>
                <a:cxn ang="0">
                  <a:pos x="120" y="27"/>
                </a:cxn>
                <a:cxn ang="0">
                  <a:pos x="121" y="14"/>
                </a:cxn>
                <a:cxn ang="0">
                  <a:pos x="126" y="3"/>
                </a:cxn>
                <a:cxn ang="0">
                  <a:pos x="142" y="0"/>
                </a:cxn>
                <a:cxn ang="0">
                  <a:pos x="153" y="5"/>
                </a:cxn>
                <a:cxn ang="0">
                  <a:pos x="158" y="19"/>
                </a:cxn>
                <a:cxn ang="0">
                  <a:pos x="155" y="39"/>
                </a:cxn>
                <a:cxn ang="0">
                  <a:pos x="147" y="59"/>
                </a:cxn>
                <a:cxn ang="0">
                  <a:pos x="145" y="94"/>
                </a:cxn>
                <a:cxn ang="0">
                  <a:pos x="150" y="106"/>
                </a:cxn>
              </a:cxnLst>
              <a:rect l="0" t="0" r="r" b="b"/>
              <a:pathLst>
                <a:path w="158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</a:path>
              </a:pathLst>
            </a:custGeom>
            <a:noFill/>
            <a:ln w="3240">
              <a:solidFill>
                <a:srgbClr val="C32D9B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28" name="Freeform 4"/>
            <p:cNvSpPr>
              <a:spLocks noChangeArrowheads="1"/>
            </p:cNvSpPr>
            <p:nvPr/>
          </p:nvSpPr>
          <p:spPr bwMode="auto">
            <a:xfrm>
              <a:off x="5579" y="4035"/>
              <a:ext cx="101" cy="206"/>
            </a:xfrm>
            <a:custGeom>
              <a:avLst/>
              <a:gdLst/>
              <a:ahLst/>
              <a:cxnLst>
                <a:cxn ang="0">
                  <a:pos x="30" y="47"/>
                </a:cxn>
                <a:cxn ang="0">
                  <a:pos x="47" y="51"/>
                </a:cxn>
                <a:cxn ang="0">
                  <a:pos x="56" y="47"/>
                </a:cxn>
                <a:cxn ang="0">
                  <a:pos x="59" y="42"/>
                </a:cxn>
                <a:cxn ang="0">
                  <a:pos x="62" y="27"/>
                </a:cxn>
                <a:cxn ang="0">
                  <a:pos x="72" y="9"/>
                </a:cxn>
                <a:cxn ang="0">
                  <a:pos x="79" y="2"/>
                </a:cxn>
                <a:cxn ang="0">
                  <a:pos x="89" y="0"/>
                </a:cxn>
                <a:cxn ang="0">
                  <a:pos x="94" y="5"/>
                </a:cxn>
                <a:cxn ang="0">
                  <a:pos x="96" y="19"/>
                </a:cxn>
                <a:cxn ang="0">
                  <a:pos x="91" y="32"/>
                </a:cxn>
                <a:cxn ang="0">
                  <a:pos x="74" y="47"/>
                </a:cxn>
                <a:cxn ang="0">
                  <a:pos x="71" y="62"/>
                </a:cxn>
                <a:cxn ang="0">
                  <a:pos x="74" y="71"/>
                </a:cxn>
                <a:cxn ang="0">
                  <a:pos x="82" y="78"/>
                </a:cxn>
                <a:cxn ang="0">
                  <a:pos x="91" y="78"/>
                </a:cxn>
                <a:cxn ang="0">
                  <a:pos x="99" y="69"/>
                </a:cxn>
                <a:cxn ang="0">
                  <a:pos x="108" y="62"/>
                </a:cxn>
                <a:cxn ang="0">
                  <a:pos x="116" y="61"/>
                </a:cxn>
                <a:cxn ang="0">
                  <a:pos x="121" y="62"/>
                </a:cxn>
                <a:cxn ang="0">
                  <a:pos x="126" y="71"/>
                </a:cxn>
                <a:cxn ang="0">
                  <a:pos x="126" y="78"/>
                </a:cxn>
                <a:cxn ang="0">
                  <a:pos x="119" y="86"/>
                </a:cxn>
                <a:cxn ang="0">
                  <a:pos x="106" y="98"/>
                </a:cxn>
                <a:cxn ang="0">
                  <a:pos x="101" y="104"/>
                </a:cxn>
                <a:cxn ang="0">
                  <a:pos x="101" y="138"/>
                </a:cxn>
                <a:cxn ang="0">
                  <a:pos x="104" y="167"/>
                </a:cxn>
                <a:cxn ang="0">
                  <a:pos x="111" y="175"/>
                </a:cxn>
                <a:cxn ang="0">
                  <a:pos x="119" y="182"/>
                </a:cxn>
                <a:cxn ang="0">
                  <a:pos x="121" y="190"/>
                </a:cxn>
                <a:cxn ang="0">
                  <a:pos x="116" y="199"/>
                </a:cxn>
                <a:cxn ang="0">
                  <a:pos x="111" y="202"/>
                </a:cxn>
                <a:cxn ang="0">
                  <a:pos x="103" y="200"/>
                </a:cxn>
                <a:cxn ang="0">
                  <a:pos x="94" y="209"/>
                </a:cxn>
                <a:cxn ang="0">
                  <a:pos x="96" y="219"/>
                </a:cxn>
                <a:cxn ang="0">
                  <a:pos x="104" y="231"/>
                </a:cxn>
                <a:cxn ang="0">
                  <a:pos x="103" y="237"/>
                </a:cxn>
                <a:cxn ang="0">
                  <a:pos x="94" y="242"/>
                </a:cxn>
                <a:cxn ang="0">
                  <a:pos x="87" y="237"/>
                </a:cxn>
                <a:cxn ang="0">
                  <a:pos x="76" y="225"/>
                </a:cxn>
                <a:cxn ang="0">
                  <a:pos x="67" y="222"/>
                </a:cxn>
                <a:cxn ang="0">
                  <a:pos x="57" y="224"/>
                </a:cxn>
                <a:cxn ang="0">
                  <a:pos x="50" y="232"/>
                </a:cxn>
                <a:cxn ang="0">
                  <a:pos x="45" y="241"/>
                </a:cxn>
                <a:cxn ang="0">
                  <a:pos x="35" y="244"/>
                </a:cxn>
                <a:cxn ang="0">
                  <a:pos x="22" y="244"/>
                </a:cxn>
                <a:cxn ang="0">
                  <a:pos x="14" y="249"/>
                </a:cxn>
                <a:cxn ang="0">
                  <a:pos x="5" y="256"/>
                </a:cxn>
              </a:cxnLst>
              <a:rect l="0" t="0" r="r" b="b"/>
              <a:pathLst>
                <a:path w="126" h="256">
                  <a:moveTo>
                    <a:pt x="25" y="46"/>
                  </a:moveTo>
                  <a:lnTo>
                    <a:pt x="27" y="47"/>
                  </a:lnTo>
                  <a:lnTo>
                    <a:pt x="30" y="47"/>
                  </a:lnTo>
                  <a:lnTo>
                    <a:pt x="37" y="51"/>
                  </a:lnTo>
                  <a:lnTo>
                    <a:pt x="44" y="51"/>
                  </a:lnTo>
                  <a:lnTo>
                    <a:pt x="47" y="51"/>
                  </a:lnTo>
                  <a:lnTo>
                    <a:pt x="52" y="49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9" y="46"/>
                  </a:lnTo>
                  <a:lnTo>
                    <a:pt x="59" y="42"/>
                  </a:lnTo>
                  <a:lnTo>
                    <a:pt x="61" y="41"/>
                  </a:lnTo>
                  <a:lnTo>
                    <a:pt x="61" y="37"/>
                  </a:lnTo>
                  <a:lnTo>
                    <a:pt x="62" y="27"/>
                  </a:lnTo>
                  <a:lnTo>
                    <a:pt x="67" y="17"/>
                  </a:lnTo>
                  <a:lnTo>
                    <a:pt x="71" y="12"/>
                  </a:lnTo>
                  <a:lnTo>
                    <a:pt x="72" y="9"/>
                  </a:lnTo>
                  <a:lnTo>
                    <a:pt x="76" y="5"/>
                  </a:lnTo>
                  <a:lnTo>
                    <a:pt x="77" y="4"/>
                  </a:lnTo>
                  <a:lnTo>
                    <a:pt x="79" y="2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1" y="2"/>
                  </a:lnTo>
                  <a:lnTo>
                    <a:pt x="93" y="4"/>
                  </a:lnTo>
                  <a:lnTo>
                    <a:pt x="94" y="5"/>
                  </a:lnTo>
                  <a:lnTo>
                    <a:pt x="96" y="9"/>
                  </a:lnTo>
                  <a:lnTo>
                    <a:pt x="96" y="14"/>
                  </a:lnTo>
                  <a:lnTo>
                    <a:pt x="96" y="19"/>
                  </a:lnTo>
                  <a:lnTo>
                    <a:pt x="94" y="20"/>
                  </a:lnTo>
                  <a:lnTo>
                    <a:pt x="93" y="24"/>
                  </a:lnTo>
                  <a:lnTo>
                    <a:pt x="91" y="32"/>
                  </a:lnTo>
                  <a:lnTo>
                    <a:pt x="84" y="39"/>
                  </a:lnTo>
                  <a:lnTo>
                    <a:pt x="76" y="46"/>
                  </a:lnTo>
                  <a:lnTo>
                    <a:pt x="74" y="47"/>
                  </a:lnTo>
                  <a:lnTo>
                    <a:pt x="74" y="51"/>
                  </a:lnTo>
                  <a:lnTo>
                    <a:pt x="71" y="57"/>
                  </a:lnTo>
                  <a:lnTo>
                    <a:pt x="71" y="62"/>
                  </a:lnTo>
                  <a:lnTo>
                    <a:pt x="71" y="66"/>
                  </a:lnTo>
                  <a:lnTo>
                    <a:pt x="72" y="69"/>
                  </a:lnTo>
                  <a:lnTo>
                    <a:pt x="74" y="71"/>
                  </a:lnTo>
                  <a:lnTo>
                    <a:pt x="76" y="73"/>
                  </a:lnTo>
                  <a:lnTo>
                    <a:pt x="77" y="74"/>
                  </a:lnTo>
                  <a:lnTo>
                    <a:pt x="82" y="78"/>
                  </a:lnTo>
                  <a:lnTo>
                    <a:pt x="84" y="78"/>
                  </a:lnTo>
                  <a:lnTo>
                    <a:pt x="87" y="79"/>
                  </a:lnTo>
                  <a:lnTo>
                    <a:pt x="91" y="78"/>
                  </a:lnTo>
                  <a:lnTo>
                    <a:pt x="93" y="78"/>
                  </a:lnTo>
                  <a:lnTo>
                    <a:pt x="96" y="74"/>
                  </a:lnTo>
                  <a:lnTo>
                    <a:pt x="99" y="69"/>
                  </a:lnTo>
                  <a:lnTo>
                    <a:pt x="103" y="68"/>
                  </a:lnTo>
                  <a:lnTo>
                    <a:pt x="104" y="66"/>
                  </a:lnTo>
                  <a:lnTo>
                    <a:pt x="108" y="62"/>
                  </a:lnTo>
                  <a:lnTo>
                    <a:pt x="111" y="62"/>
                  </a:lnTo>
                  <a:lnTo>
                    <a:pt x="114" y="61"/>
                  </a:lnTo>
                  <a:lnTo>
                    <a:pt x="116" y="61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21" y="62"/>
                  </a:lnTo>
                  <a:lnTo>
                    <a:pt x="123" y="66"/>
                  </a:lnTo>
                  <a:lnTo>
                    <a:pt x="124" y="69"/>
                  </a:lnTo>
                  <a:lnTo>
                    <a:pt x="126" y="71"/>
                  </a:lnTo>
                  <a:lnTo>
                    <a:pt x="126" y="74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3" y="83"/>
                  </a:lnTo>
                  <a:lnTo>
                    <a:pt x="119" y="86"/>
                  </a:lnTo>
                  <a:lnTo>
                    <a:pt x="114" y="91"/>
                  </a:lnTo>
                  <a:lnTo>
                    <a:pt x="111" y="94"/>
                  </a:lnTo>
                  <a:lnTo>
                    <a:pt x="106" y="98"/>
                  </a:lnTo>
                  <a:lnTo>
                    <a:pt x="103" y="101"/>
                  </a:lnTo>
                  <a:lnTo>
                    <a:pt x="103" y="103"/>
                  </a:lnTo>
                  <a:lnTo>
                    <a:pt x="101" y="104"/>
                  </a:lnTo>
                  <a:lnTo>
                    <a:pt x="101" y="113"/>
                  </a:lnTo>
                  <a:lnTo>
                    <a:pt x="99" y="125"/>
                  </a:lnTo>
                  <a:lnTo>
                    <a:pt x="101" y="138"/>
                  </a:lnTo>
                  <a:lnTo>
                    <a:pt x="103" y="150"/>
                  </a:lnTo>
                  <a:lnTo>
                    <a:pt x="104" y="162"/>
                  </a:lnTo>
                  <a:lnTo>
                    <a:pt x="104" y="167"/>
                  </a:lnTo>
                  <a:lnTo>
                    <a:pt x="108" y="170"/>
                  </a:lnTo>
                  <a:lnTo>
                    <a:pt x="109" y="173"/>
                  </a:lnTo>
                  <a:lnTo>
                    <a:pt x="111" y="175"/>
                  </a:lnTo>
                  <a:lnTo>
                    <a:pt x="114" y="177"/>
                  </a:lnTo>
                  <a:lnTo>
                    <a:pt x="118" y="178"/>
                  </a:lnTo>
                  <a:lnTo>
                    <a:pt x="119" y="182"/>
                  </a:lnTo>
                  <a:lnTo>
                    <a:pt x="121" y="185"/>
                  </a:lnTo>
                  <a:lnTo>
                    <a:pt x="121" y="187"/>
                  </a:lnTo>
                  <a:lnTo>
                    <a:pt x="121" y="190"/>
                  </a:lnTo>
                  <a:lnTo>
                    <a:pt x="121" y="194"/>
                  </a:lnTo>
                  <a:lnTo>
                    <a:pt x="119" y="197"/>
                  </a:lnTo>
                  <a:lnTo>
                    <a:pt x="116" y="199"/>
                  </a:lnTo>
                  <a:lnTo>
                    <a:pt x="116" y="200"/>
                  </a:lnTo>
                  <a:lnTo>
                    <a:pt x="113" y="200"/>
                  </a:lnTo>
                  <a:lnTo>
                    <a:pt x="111" y="202"/>
                  </a:lnTo>
                  <a:lnTo>
                    <a:pt x="108" y="200"/>
                  </a:lnTo>
                  <a:lnTo>
                    <a:pt x="104" y="200"/>
                  </a:lnTo>
                  <a:lnTo>
                    <a:pt x="103" y="200"/>
                  </a:lnTo>
                  <a:lnTo>
                    <a:pt x="99" y="202"/>
                  </a:lnTo>
                  <a:lnTo>
                    <a:pt x="96" y="205"/>
                  </a:lnTo>
                  <a:lnTo>
                    <a:pt x="94" y="209"/>
                  </a:lnTo>
                  <a:lnTo>
                    <a:pt x="93" y="210"/>
                  </a:lnTo>
                  <a:lnTo>
                    <a:pt x="94" y="214"/>
                  </a:lnTo>
                  <a:lnTo>
                    <a:pt x="96" y="219"/>
                  </a:lnTo>
                  <a:lnTo>
                    <a:pt x="99" y="224"/>
                  </a:lnTo>
                  <a:lnTo>
                    <a:pt x="103" y="227"/>
                  </a:lnTo>
                  <a:lnTo>
                    <a:pt x="104" y="231"/>
                  </a:lnTo>
                  <a:lnTo>
                    <a:pt x="104" y="236"/>
                  </a:lnTo>
                  <a:lnTo>
                    <a:pt x="103" y="236"/>
                  </a:lnTo>
                  <a:lnTo>
                    <a:pt x="103" y="237"/>
                  </a:lnTo>
                  <a:lnTo>
                    <a:pt x="99" y="241"/>
                  </a:lnTo>
                  <a:lnTo>
                    <a:pt x="96" y="241"/>
                  </a:lnTo>
                  <a:lnTo>
                    <a:pt x="94" y="242"/>
                  </a:lnTo>
                  <a:lnTo>
                    <a:pt x="91" y="241"/>
                  </a:lnTo>
                  <a:lnTo>
                    <a:pt x="89" y="241"/>
                  </a:lnTo>
                  <a:lnTo>
                    <a:pt x="87" y="237"/>
                  </a:lnTo>
                  <a:lnTo>
                    <a:pt x="82" y="232"/>
                  </a:lnTo>
                  <a:lnTo>
                    <a:pt x="77" y="227"/>
                  </a:lnTo>
                  <a:lnTo>
                    <a:pt x="76" y="225"/>
                  </a:lnTo>
                  <a:lnTo>
                    <a:pt x="72" y="224"/>
                  </a:lnTo>
                  <a:lnTo>
                    <a:pt x="71" y="222"/>
                  </a:lnTo>
                  <a:lnTo>
                    <a:pt x="67" y="222"/>
                  </a:lnTo>
                  <a:lnTo>
                    <a:pt x="64" y="222"/>
                  </a:lnTo>
                  <a:lnTo>
                    <a:pt x="59" y="224"/>
                  </a:lnTo>
                  <a:lnTo>
                    <a:pt x="57" y="224"/>
                  </a:lnTo>
                  <a:lnTo>
                    <a:pt x="56" y="225"/>
                  </a:lnTo>
                  <a:lnTo>
                    <a:pt x="54" y="229"/>
                  </a:lnTo>
                  <a:lnTo>
                    <a:pt x="50" y="232"/>
                  </a:lnTo>
                  <a:lnTo>
                    <a:pt x="50" y="236"/>
                  </a:lnTo>
                  <a:lnTo>
                    <a:pt x="47" y="239"/>
                  </a:lnTo>
                  <a:lnTo>
                    <a:pt x="45" y="241"/>
                  </a:lnTo>
                  <a:lnTo>
                    <a:pt x="44" y="242"/>
                  </a:lnTo>
                  <a:lnTo>
                    <a:pt x="42" y="244"/>
                  </a:lnTo>
                  <a:lnTo>
                    <a:pt x="35" y="244"/>
                  </a:lnTo>
                  <a:lnTo>
                    <a:pt x="30" y="242"/>
                  </a:lnTo>
                  <a:lnTo>
                    <a:pt x="25" y="242"/>
                  </a:lnTo>
                  <a:lnTo>
                    <a:pt x="22" y="244"/>
                  </a:lnTo>
                  <a:lnTo>
                    <a:pt x="19" y="244"/>
                  </a:lnTo>
                  <a:lnTo>
                    <a:pt x="15" y="246"/>
                  </a:lnTo>
                  <a:lnTo>
                    <a:pt x="14" y="249"/>
                  </a:lnTo>
                  <a:lnTo>
                    <a:pt x="10" y="251"/>
                  </a:lnTo>
                  <a:lnTo>
                    <a:pt x="8" y="254"/>
                  </a:lnTo>
                  <a:lnTo>
                    <a:pt x="5" y="256"/>
                  </a:lnTo>
                  <a:lnTo>
                    <a:pt x="3" y="256"/>
                  </a:lnTo>
                  <a:lnTo>
                    <a:pt x="0" y="256"/>
                  </a:lnTo>
                </a:path>
              </a:pathLst>
            </a:custGeom>
            <a:noFill/>
            <a:ln w="3240">
              <a:solidFill>
                <a:srgbClr val="C32D9B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29" name="Freeform 5"/>
            <p:cNvSpPr>
              <a:spLocks noChangeArrowheads="1"/>
            </p:cNvSpPr>
            <p:nvPr/>
          </p:nvSpPr>
          <p:spPr bwMode="auto">
            <a:xfrm>
              <a:off x="5653" y="3997"/>
              <a:ext cx="24" cy="27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0" name="Freeform 6"/>
            <p:cNvSpPr>
              <a:spLocks noChangeArrowheads="1"/>
            </p:cNvSpPr>
            <p:nvPr/>
          </p:nvSpPr>
          <p:spPr bwMode="auto">
            <a:xfrm>
              <a:off x="5653" y="3997"/>
              <a:ext cx="24" cy="27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</a:path>
              </a:pathLst>
            </a:custGeom>
            <a:noFill/>
            <a:ln w="3240">
              <a:solidFill>
                <a:srgbClr val="C32D9B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1" name="Freeform 7"/>
            <p:cNvSpPr>
              <a:spLocks noChangeArrowheads="1"/>
            </p:cNvSpPr>
            <p:nvPr/>
          </p:nvSpPr>
          <p:spPr bwMode="auto">
            <a:xfrm>
              <a:off x="5666" y="4004"/>
              <a:ext cx="9" cy="14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" y="17"/>
                </a:cxn>
                <a:cxn ang="0">
                  <a:pos x="5" y="17"/>
                </a:cxn>
                <a:cxn ang="0">
                  <a:pos x="5" y="15"/>
                </a:cxn>
                <a:cxn ang="0">
                  <a:pos x="8" y="12"/>
                </a:cxn>
                <a:cxn ang="0">
                  <a:pos x="8" y="10"/>
                </a:cxn>
                <a:cxn ang="0">
                  <a:pos x="6" y="7"/>
                </a:cxn>
                <a:cxn ang="0">
                  <a:pos x="5" y="5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6" y="2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0" y="7"/>
                </a:cxn>
                <a:cxn ang="0">
                  <a:pos x="11" y="10"/>
                </a:cxn>
                <a:cxn ang="0">
                  <a:pos x="11" y="12"/>
                </a:cxn>
                <a:cxn ang="0">
                  <a:pos x="8" y="15"/>
                </a:cxn>
                <a:cxn ang="0">
                  <a:pos x="6" y="17"/>
                </a:cxn>
                <a:cxn ang="0">
                  <a:pos x="3" y="18"/>
                </a:cxn>
                <a:cxn ang="0">
                  <a:pos x="0" y="18"/>
                </a:cxn>
              </a:cxnLst>
              <a:rect l="0" t="0" r="r" b="b"/>
              <a:pathLst>
                <a:path w="11" h="18">
                  <a:moveTo>
                    <a:pt x="0" y="18"/>
                  </a:moveTo>
                  <a:lnTo>
                    <a:pt x="3" y="17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7"/>
                  </a:lnTo>
                  <a:lnTo>
                    <a:pt x="5" y="5"/>
                  </a:lnTo>
                  <a:lnTo>
                    <a:pt x="3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3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2" name="Freeform 8"/>
            <p:cNvSpPr>
              <a:spLocks noChangeArrowheads="1"/>
            </p:cNvSpPr>
            <p:nvPr/>
          </p:nvSpPr>
          <p:spPr bwMode="auto">
            <a:xfrm>
              <a:off x="5547" y="4132"/>
              <a:ext cx="102" cy="85"/>
            </a:xfrm>
            <a:custGeom>
              <a:avLst/>
              <a:gdLst/>
              <a:ahLst/>
              <a:cxnLst>
                <a:cxn ang="0">
                  <a:pos x="29" y="99"/>
                </a:cxn>
                <a:cxn ang="0">
                  <a:pos x="34" y="104"/>
                </a:cxn>
                <a:cxn ang="0">
                  <a:pos x="41" y="106"/>
                </a:cxn>
                <a:cxn ang="0">
                  <a:pos x="49" y="104"/>
                </a:cxn>
                <a:cxn ang="0">
                  <a:pos x="56" y="99"/>
                </a:cxn>
                <a:cxn ang="0">
                  <a:pos x="58" y="99"/>
                </a:cxn>
                <a:cxn ang="0">
                  <a:pos x="64" y="101"/>
                </a:cxn>
                <a:cxn ang="0">
                  <a:pos x="69" y="99"/>
                </a:cxn>
                <a:cxn ang="0">
                  <a:pos x="81" y="93"/>
                </a:cxn>
                <a:cxn ang="0">
                  <a:pos x="88" y="84"/>
                </a:cxn>
                <a:cxn ang="0">
                  <a:pos x="95" y="81"/>
                </a:cxn>
                <a:cxn ang="0">
                  <a:pos x="101" y="83"/>
                </a:cxn>
                <a:cxn ang="0">
                  <a:pos x="110" y="83"/>
                </a:cxn>
                <a:cxn ang="0">
                  <a:pos x="115" y="79"/>
                </a:cxn>
                <a:cxn ang="0">
                  <a:pos x="115" y="76"/>
                </a:cxn>
                <a:cxn ang="0">
                  <a:pos x="115" y="73"/>
                </a:cxn>
                <a:cxn ang="0">
                  <a:pos x="118" y="69"/>
                </a:cxn>
                <a:cxn ang="0">
                  <a:pos x="123" y="64"/>
                </a:cxn>
                <a:cxn ang="0">
                  <a:pos x="125" y="61"/>
                </a:cxn>
                <a:cxn ang="0">
                  <a:pos x="126" y="54"/>
                </a:cxn>
                <a:cxn ang="0">
                  <a:pos x="121" y="41"/>
                </a:cxn>
                <a:cxn ang="0">
                  <a:pos x="120" y="34"/>
                </a:cxn>
                <a:cxn ang="0">
                  <a:pos x="120" y="14"/>
                </a:cxn>
                <a:cxn ang="0">
                  <a:pos x="118" y="5"/>
                </a:cxn>
                <a:cxn ang="0">
                  <a:pos x="115" y="22"/>
                </a:cxn>
                <a:cxn ang="0">
                  <a:pos x="113" y="39"/>
                </a:cxn>
                <a:cxn ang="0">
                  <a:pos x="113" y="52"/>
                </a:cxn>
                <a:cxn ang="0">
                  <a:pos x="111" y="57"/>
                </a:cxn>
                <a:cxn ang="0">
                  <a:pos x="106" y="64"/>
                </a:cxn>
                <a:cxn ang="0">
                  <a:pos x="101" y="69"/>
                </a:cxn>
                <a:cxn ang="0">
                  <a:pos x="98" y="71"/>
                </a:cxn>
                <a:cxn ang="0">
                  <a:pos x="95" y="69"/>
                </a:cxn>
                <a:cxn ang="0">
                  <a:pos x="88" y="69"/>
                </a:cxn>
                <a:cxn ang="0">
                  <a:pos x="81" y="79"/>
                </a:cxn>
                <a:cxn ang="0">
                  <a:pos x="73" y="84"/>
                </a:cxn>
                <a:cxn ang="0">
                  <a:pos x="69" y="84"/>
                </a:cxn>
                <a:cxn ang="0">
                  <a:pos x="58" y="84"/>
                </a:cxn>
                <a:cxn ang="0">
                  <a:pos x="53" y="86"/>
                </a:cxn>
                <a:cxn ang="0">
                  <a:pos x="46" y="91"/>
                </a:cxn>
                <a:cxn ang="0">
                  <a:pos x="41" y="93"/>
                </a:cxn>
                <a:cxn ang="0">
                  <a:pos x="32" y="93"/>
                </a:cxn>
                <a:cxn ang="0">
                  <a:pos x="27" y="91"/>
                </a:cxn>
                <a:cxn ang="0">
                  <a:pos x="17" y="89"/>
                </a:cxn>
                <a:cxn ang="0">
                  <a:pos x="7" y="91"/>
                </a:cxn>
                <a:cxn ang="0">
                  <a:pos x="11" y="93"/>
                </a:cxn>
                <a:cxn ang="0">
                  <a:pos x="26" y="98"/>
                </a:cxn>
              </a:cxnLst>
              <a:rect l="0" t="0" r="r" b="b"/>
              <a:pathLst>
                <a:path w="126" h="106">
                  <a:moveTo>
                    <a:pt x="26" y="98"/>
                  </a:moveTo>
                  <a:lnTo>
                    <a:pt x="29" y="99"/>
                  </a:lnTo>
                  <a:lnTo>
                    <a:pt x="29" y="101"/>
                  </a:lnTo>
                  <a:lnTo>
                    <a:pt x="34" y="104"/>
                  </a:lnTo>
                  <a:lnTo>
                    <a:pt x="37" y="104"/>
                  </a:lnTo>
                  <a:lnTo>
                    <a:pt x="41" y="106"/>
                  </a:lnTo>
                  <a:lnTo>
                    <a:pt x="46" y="104"/>
                  </a:lnTo>
                  <a:lnTo>
                    <a:pt x="49" y="104"/>
                  </a:lnTo>
                  <a:lnTo>
                    <a:pt x="53" y="103"/>
                  </a:lnTo>
                  <a:lnTo>
                    <a:pt x="56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6" y="101"/>
                  </a:lnTo>
                  <a:lnTo>
                    <a:pt x="69" y="99"/>
                  </a:lnTo>
                  <a:lnTo>
                    <a:pt x="74" y="98"/>
                  </a:lnTo>
                  <a:lnTo>
                    <a:pt x="81" y="93"/>
                  </a:lnTo>
                  <a:lnTo>
                    <a:pt x="86" y="89"/>
                  </a:lnTo>
                  <a:lnTo>
                    <a:pt x="88" y="84"/>
                  </a:lnTo>
                  <a:lnTo>
                    <a:pt x="93" y="81"/>
                  </a:lnTo>
                  <a:lnTo>
                    <a:pt x="95" y="81"/>
                  </a:lnTo>
                  <a:lnTo>
                    <a:pt x="96" y="81"/>
                  </a:lnTo>
                  <a:lnTo>
                    <a:pt x="101" y="83"/>
                  </a:lnTo>
                  <a:lnTo>
                    <a:pt x="106" y="84"/>
                  </a:lnTo>
                  <a:lnTo>
                    <a:pt x="110" y="83"/>
                  </a:lnTo>
                  <a:lnTo>
                    <a:pt x="111" y="81"/>
                  </a:lnTo>
                  <a:lnTo>
                    <a:pt x="115" y="79"/>
                  </a:lnTo>
                  <a:lnTo>
                    <a:pt x="115" y="78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3"/>
                  </a:lnTo>
                  <a:lnTo>
                    <a:pt x="116" y="71"/>
                  </a:lnTo>
                  <a:lnTo>
                    <a:pt x="118" y="69"/>
                  </a:lnTo>
                  <a:lnTo>
                    <a:pt x="121" y="66"/>
                  </a:lnTo>
                  <a:lnTo>
                    <a:pt x="123" y="64"/>
                  </a:lnTo>
                  <a:lnTo>
                    <a:pt x="125" y="62"/>
                  </a:lnTo>
                  <a:lnTo>
                    <a:pt x="125" y="61"/>
                  </a:lnTo>
                  <a:lnTo>
                    <a:pt x="126" y="57"/>
                  </a:lnTo>
                  <a:lnTo>
                    <a:pt x="126" y="54"/>
                  </a:lnTo>
                  <a:lnTo>
                    <a:pt x="125" y="49"/>
                  </a:lnTo>
                  <a:lnTo>
                    <a:pt x="121" y="41"/>
                  </a:lnTo>
                  <a:lnTo>
                    <a:pt x="121" y="37"/>
                  </a:lnTo>
                  <a:lnTo>
                    <a:pt x="120" y="34"/>
                  </a:lnTo>
                  <a:lnTo>
                    <a:pt x="120" y="24"/>
                  </a:lnTo>
                  <a:lnTo>
                    <a:pt x="120" y="14"/>
                  </a:lnTo>
                  <a:lnTo>
                    <a:pt x="120" y="0"/>
                  </a:lnTo>
                  <a:lnTo>
                    <a:pt x="118" y="5"/>
                  </a:lnTo>
                  <a:lnTo>
                    <a:pt x="115" y="15"/>
                  </a:lnTo>
                  <a:lnTo>
                    <a:pt x="115" y="22"/>
                  </a:lnTo>
                  <a:lnTo>
                    <a:pt x="113" y="31"/>
                  </a:lnTo>
                  <a:lnTo>
                    <a:pt x="113" y="39"/>
                  </a:lnTo>
                  <a:lnTo>
                    <a:pt x="113" y="49"/>
                  </a:lnTo>
                  <a:lnTo>
                    <a:pt x="113" y="52"/>
                  </a:lnTo>
                  <a:lnTo>
                    <a:pt x="113" y="56"/>
                  </a:lnTo>
                  <a:lnTo>
                    <a:pt x="111" y="57"/>
                  </a:lnTo>
                  <a:lnTo>
                    <a:pt x="110" y="61"/>
                  </a:lnTo>
                  <a:lnTo>
                    <a:pt x="106" y="64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98" y="71"/>
                  </a:lnTo>
                  <a:lnTo>
                    <a:pt x="96" y="69"/>
                  </a:lnTo>
                  <a:lnTo>
                    <a:pt x="95" y="69"/>
                  </a:lnTo>
                  <a:lnTo>
                    <a:pt x="89" y="69"/>
                  </a:lnTo>
                  <a:lnTo>
                    <a:pt x="88" y="69"/>
                  </a:lnTo>
                  <a:lnTo>
                    <a:pt x="86" y="71"/>
                  </a:lnTo>
                  <a:lnTo>
                    <a:pt x="81" y="79"/>
                  </a:lnTo>
                  <a:lnTo>
                    <a:pt x="76" y="83"/>
                  </a:lnTo>
                  <a:lnTo>
                    <a:pt x="73" y="84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58" y="84"/>
                  </a:lnTo>
                  <a:lnTo>
                    <a:pt x="54" y="86"/>
                  </a:lnTo>
                  <a:lnTo>
                    <a:pt x="53" y="86"/>
                  </a:lnTo>
                  <a:lnTo>
                    <a:pt x="49" y="88"/>
                  </a:lnTo>
                  <a:lnTo>
                    <a:pt x="46" y="91"/>
                  </a:lnTo>
                  <a:lnTo>
                    <a:pt x="42" y="93"/>
                  </a:lnTo>
                  <a:lnTo>
                    <a:pt x="41" y="93"/>
                  </a:lnTo>
                  <a:lnTo>
                    <a:pt x="37" y="93"/>
                  </a:lnTo>
                  <a:lnTo>
                    <a:pt x="32" y="93"/>
                  </a:lnTo>
                  <a:lnTo>
                    <a:pt x="31" y="93"/>
                  </a:lnTo>
                  <a:lnTo>
                    <a:pt x="27" y="91"/>
                  </a:lnTo>
                  <a:lnTo>
                    <a:pt x="21" y="91"/>
                  </a:lnTo>
                  <a:lnTo>
                    <a:pt x="17" y="89"/>
                  </a:lnTo>
                  <a:lnTo>
                    <a:pt x="12" y="91"/>
                  </a:lnTo>
                  <a:lnTo>
                    <a:pt x="7" y="91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16" y="94"/>
                  </a:lnTo>
                  <a:lnTo>
                    <a:pt x="26" y="9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3" name="Freeform 9"/>
            <p:cNvSpPr>
              <a:spLocks noChangeArrowheads="1"/>
            </p:cNvSpPr>
            <p:nvPr/>
          </p:nvSpPr>
          <p:spPr bwMode="auto">
            <a:xfrm>
              <a:off x="5682" y="4186"/>
              <a:ext cx="22" cy="21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11" y="27"/>
                </a:cxn>
                <a:cxn ang="0">
                  <a:pos x="7" y="27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3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4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7" y="18"/>
                </a:cxn>
                <a:cxn ang="0">
                  <a:pos x="26" y="20"/>
                </a:cxn>
                <a:cxn ang="0">
                  <a:pos x="24" y="25"/>
                </a:cxn>
                <a:cxn ang="0">
                  <a:pos x="21" y="25"/>
                </a:cxn>
                <a:cxn ang="0">
                  <a:pos x="19" y="27"/>
                </a:cxn>
                <a:cxn ang="0">
                  <a:pos x="16" y="27"/>
                </a:cxn>
                <a:cxn ang="0">
                  <a:pos x="12" y="27"/>
                </a:cxn>
              </a:cxnLst>
              <a:rect l="0" t="0" r="r" b="b"/>
              <a:pathLst>
                <a:path w="27" h="27">
                  <a:moveTo>
                    <a:pt x="12" y="27"/>
                  </a:moveTo>
                  <a:lnTo>
                    <a:pt x="11" y="27"/>
                  </a:lnTo>
                  <a:lnTo>
                    <a:pt x="7" y="27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6" y="20"/>
                  </a:lnTo>
                  <a:lnTo>
                    <a:pt x="24" y="25"/>
                  </a:lnTo>
                  <a:lnTo>
                    <a:pt x="21" y="25"/>
                  </a:lnTo>
                  <a:lnTo>
                    <a:pt x="19" y="27"/>
                  </a:lnTo>
                  <a:lnTo>
                    <a:pt x="16" y="27"/>
                  </a:lnTo>
                  <a:lnTo>
                    <a:pt x="12" y="27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1034" name="Freeform 10"/>
          <p:cNvSpPr>
            <a:spLocks noChangeArrowheads="1"/>
          </p:cNvSpPr>
          <p:nvPr/>
        </p:nvSpPr>
        <p:spPr bwMode="auto">
          <a:xfrm>
            <a:off x="115888" y="85725"/>
            <a:ext cx="8912225" cy="669925"/>
          </a:xfrm>
          <a:custGeom>
            <a:avLst/>
            <a:gdLst/>
            <a:ahLst/>
            <a:cxnLst>
              <a:cxn ang="0">
                <a:pos x="5614" y="422"/>
              </a:cxn>
              <a:cxn ang="0">
                <a:pos x="202" y="422"/>
              </a:cxn>
              <a:cxn ang="0">
                <a:pos x="202" y="422"/>
              </a:cxn>
              <a:cxn ang="0">
                <a:pos x="180" y="422"/>
              </a:cxn>
              <a:cxn ang="0">
                <a:pos x="161" y="418"/>
              </a:cxn>
              <a:cxn ang="0">
                <a:pos x="141" y="413"/>
              </a:cxn>
              <a:cxn ang="0">
                <a:pos x="123" y="407"/>
              </a:cxn>
              <a:cxn ang="0">
                <a:pos x="106" y="397"/>
              </a:cxn>
              <a:cxn ang="0">
                <a:pos x="89" y="387"/>
              </a:cxn>
              <a:cxn ang="0">
                <a:pos x="74" y="375"/>
              </a:cxn>
              <a:cxn ang="0">
                <a:pos x="59" y="361"/>
              </a:cxn>
              <a:cxn ang="0">
                <a:pos x="45" y="346"/>
              </a:cxn>
              <a:cxn ang="0">
                <a:pos x="34" y="329"/>
              </a:cxn>
              <a:cxn ang="0">
                <a:pos x="24" y="313"/>
              </a:cxn>
              <a:cxn ang="0">
                <a:pos x="15" y="294"/>
              </a:cxn>
              <a:cxn ang="0">
                <a:pos x="8" y="274"/>
              </a:cxn>
              <a:cxn ang="0">
                <a:pos x="3" y="254"/>
              </a:cxn>
              <a:cxn ang="0">
                <a:pos x="2" y="234"/>
              </a:cxn>
              <a:cxn ang="0">
                <a:pos x="0" y="212"/>
              </a:cxn>
              <a:cxn ang="0">
                <a:pos x="0" y="212"/>
              </a:cxn>
              <a:cxn ang="0">
                <a:pos x="2" y="190"/>
              </a:cxn>
              <a:cxn ang="0">
                <a:pos x="3" y="168"/>
              </a:cxn>
              <a:cxn ang="0">
                <a:pos x="8" y="148"/>
              </a:cxn>
              <a:cxn ang="0">
                <a:pos x="15" y="129"/>
              </a:cxn>
              <a:cxn ang="0">
                <a:pos x="24" y="111"/>
              </a:cxn>
              <a:cxn ang="0">
                <a:pos x="34" y="92"/>
              </a:cxn>
              <a:cxn ang="0">
                <a:pos x="45" y="77"/>
              </a:cxn>
              <a:cxn ang="0">
                <a:pos x="59" y="62"/>
              </a:cxn>
              <a:cxn ang="0">
                <a:pos x="72" y="49"/>
              </a:cxn>
              <a:cxn ang="0">
                <a:pos x="89" y="37"/>
              </a:cxn>
              <a:cxn ang="0">
                <a:pos x="106" y="25"/>
              </a:cxn>
              <a:cxn ang="0">
                <a:pos x="123" y="17"/>
              </a:cxn>
              <a:cxn ang="0">
                <a:pos x="141" y="10"/>
              </a:cxn>
              <a:cxn ang="0">
                <a:pos x="160" y="5"/>
              </a:cxn>
              <a:cxn ang="0">
                <a:pos x="180" y="2"/>
              </a:cxn>
              <a:cxn ang="0">
                <a:pos x="200" y="0"/>
              </a:cxn>
              <a:cxn ang="0">
                <a:pos x="5614" y="0"/>
              </a:cxn>
              <a:cxn ang="0">
                <a:pos x="5614" y="422"/>
              </a:cxn>
            </a:cxnLst>
            <a:rect l="0" t="0" r="r" b="b"/>
            <a:pathLst>
              <a:path w="5614" h="422">
                <a:moveTo>
                  <a:pt x="5614" y="422"/>
                </a:moveTo>
                <a:lnTo>
                  <a:pt x="202" y="422"/>
                </a:lnTo>
                <a:lnTo>
                  <a:pt x="202" y="422"/>
                </a:lnTo>
                <a:lnTo>
                  <a:pt x="180" y="422"/>
                </a:lnTo>
                <a:lnTo>
                  <a:pt x="161" y="418"/>
                </a:lnTo>
                <a:lnTo>
                  <a:pt x="141" y="413"/>
                </a:lnTo>
                <a:lnTo>
                  <a:pt x="123" y="407"/>
                </a:lnTo>
                <a:lnTo>
                  <a:pt x="106" y="397"/>
                </a:lnTo>
                <a:lnTo>
                  <a:pt x="89" y="387"/>
                </a:lnTo>
                <a:lnTo>
                  <a:pt x="74" y="375"/>
                </a:lnTo>
                <a:lnTo>
                  <a:pt x="59" y="361"/>
                </a:lnTo>
                <a:lnTo>
                  <a:pt x="45" y="346"/>
                </a:lnTo>
                <a:lnTo>
                  <a:pt x="34" y="329"/>
                </a:lnTo>
                <a:lnTo>
                  <a:pt x="24" y="313"/>
                </a:lnTo>
                <a:lnTo>
                  <a:pt x="15" y="294"/>
                </a:lnTo>
                <a:lnTo>
                  <a:pt x="8" y="274"/>
                </a:lnTo>
                <a:lnTo>
                  <a:pt x="3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lnTo>
                  <a:pt x="2" y="190"/>
                </a:lnTo>
                <a:lnTo>
                  <a:pt x="3" y="168"/>
                </a:lnTo>
                <a:lnTo>
                  <a:pt x="8" y="148"/>
                </a:lnTo>
                <a:lnTo>
                  <a:pt x="15" y="129"/>
                </a:lnTo>
                <a:lnTo>
                  <a:pt x="24" y="111"/>
                </a:lnTo>
                <a:lnTo>
                  <a:pt x="34" y="92"/>
                </a:lnTo>
                <a:lnTo>
                  <a:pt x="45" y="77"/>
                </a:lnTo>
                <a:lnTo>
                  <a:pt x="59" y="62"/>
                </a:lnTo>
                <a:lnTo>
                  <a:pt x="72" y="49"/>
                </a:lnTo>
                <a:lnTo>
                  <a:pt x="89" y="37"/>
                </a:lnTo>
                <a:lnTo>
                  <a:pt x="106" y="25"/>
                </a:lnTo>
                <a:lnTo>
                  <a:pt x="123" y="17"/>
                </a:lnTo>
                <a:lnTo>
                  <a:pt x="141" y="10"/>
                </a:lnTo>
                <a:lnTo>
                  <a:pt x="160" y="5"/>
                </a:lnTo>
                <a:lnTo>
                  <a:pt x="180" y="2"/>
                </a:lnTo>
                <a:lnTo>
                  <a:pt x="200" y="0"/>
                </a:lnTo>
                <a:lnTo>
                  <a:pt x="5614" y="0"/>
                </a:lnTo>
                <a:lnTo>
                  <a:pt x="5614" y="422"/>
                </a:lnTo>
                <a:close/>
              </a:path>
            </a:pathLst>
          </a:custGeom>
          <a:solidFill>
            <a:srgbClr val="2AA3D8"/>
          </a:solidFill>
          <a:ln w="1584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grpSp>
        <p:nvGrpSpPr>
          <p:cNvPr id="1035" name="Group 11"/>
          <p:cNvGrpSpPr>
            <a:grpSpLocks/>
          </p:cNvGrpSpPr>
          <p:nvPr/>
        </p:nvGrpSpPr>
        <p:grpSpPr bwMode="auto">
          <a:xfrm>
            <a:off x="8432800" y="160338"/>
            <a:ext cx="515938" cy="519112"/>
            <a:chOff x="5312" y="101"/>
            <a:chExt cx="325" cy="327"/>
          </a:xfrm>
        </p:grpSpPr>
        <p:sp>
          <p:nvSpPr>
            <p:cNvPr id="1036" name="Rectangle 12"/>
            <p:cNvSpPr>
              <a:spLocks noChangeArrowheads="1"/>
            </p:cNvSpPr>
            <p:nvPr/>
          </p:nvSpPr>
          <p:spPr bwMode="auto">
            <a:xfrm>
              <a:off x="5341" y="150"/>
              <a:ext cx="126" cy="32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7" name="Freeform 13"/>
            <p:cNvSpPr>
              <a:spLocks noChangeArrowheads="1"/>
            </p:cNvSpPr>
            <p:nvPr/>
          </p:nvSpPr>
          <p:spPr bwMode="auto">
            <a:xfrm>
              <a:off x="5477" y="150"/>
              <a:ext cx="57" cy="15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01"/>
                </a:cxn>
                <a:cxn ang="0">
                  <a:pos x="0" y="101"/>
                </a:cxn>
                <a:cxn ang="0">
                  <a:pos x="2" y="109"/>
                </a:cxn>
                <a:cxn ang="0">
                  <a:pos x="3" y="117"/>
                </a:cxn>
                <a:cxn ang="0">
                  <a:pos x="8" y="126"/>
                </a:cxn>
                <a:cxn ang="0">
                  <a:pos x="15" y="134"/>
                </a:cxn>
                <a:cxn ang="0">
                  <a:pos x="23" y="141"/>
                </a:cxn>
                <a:cxn ang="0">
                  <a:pos x="34" y="146"/>
                </a:cxn>
                <a:cxn ang="0">
                  <a:pos x="45" y="151"/>
                </a:cxn>
                <a:cxn ang="0">
                  <a:pos x="57" y="151"/>
                </a:cxn>
                <a:cxn ang="0">
                  <a:pos x="57" y="151"/>
                </a:cxn>
                <a:cxn ang="0">
                  <a:pos x="57" y="119"/>
                </a:cxn>
                <a:cxn ang="0">
                  <a:pos x="57" y="119"/>
                </a:cxn>
                <a:cxn ang="0">
                  <a:pos x="54" y="119"/>
                </a:cxn>
                <a:cxn ang="0">
                  <a:pos x="45" y="114"/>
                </a:cxn>
                <a:cxn ang="0">
                  <a:pos x="42" y="112"/>
                </a:cxn>
                <a:cxn ang="0">
                  <a:pos x="39" y="107"/>
                </a:cxn>
                <a:cxn ang="0">
                  <a:pos x="35" y="102"/>
                </a:cxn>
                <a:cxn ang="0">
                  <a:pos x="35" y="97"/>
                </a:cxn>
                <a:cxn ang="0">
                  <a:pos x="35" y="0"/>
                </a:cxn>
                <a:cxn ang="0">
                  <a:pos x="0" y="0"/>
                </a:cxn>
              </a:cxnLst>
              <a:rect l="0" t="0" r="r" b="b"/>
              <a:pathLst>
                <a:path w="57" h="151">
                  <a:moveTo>
                    <a:pt x="0" y="0"/>
                  </a:moveTo>
                  <a:lnTo>
                    <a:pt x="0" y="0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2" y="109"/>
                  </a:lnTo>
                  <a:lnTo>
                    <a:pt x="3" y="117"/>
                  </a:lnTo>
                  <a:lnTo>
                    <a:pt x="8" y="126"/>
                  </a:lnTo>
                  <a:lnTo>
                    <a:pt x="15" y="134"/>
                  </a:lnTo>
                  <a:lnTo>
                    <a:pt x="23" y="141"/>
                  </a:lnTo>
                  <a:lnTo>
                    <a:pt x="34" y="146"/>
                  </a:lnTo>
                  <a:lnTo>
                    <a:pt x="45" y="151"/>
                  </a:lnTo>
                  <a:lnTo>
                    <a:pt x="57" y="151"/>
                  </a:lnTo>
                  <a:lnTo>
                    <a:pt x="57" y="151"/>
                  </a:lnTo>
                  <a:lnTo>
                    <a:pt x="57" y="119"/>
                  </a:lnTo>
                  <a:lnTo>
                    <a:pt x="57" y="119"/>
                  </a:lnTo>
                  <a:lnTo>
                    <a:pt x="54" y="119"/>
                  </a:lnTo>
                  <a:lnTo>
                    <a:pt x="45" y="114"/>
                  </a:lnTo>
                  <a:lnTo>
                    <a:pt x="42" y="112"/>
                  </a:lnTo>
                  <a:lnTo>
                    <a:pt x="39" y="107"/>
                  </a:lnTo>
                  <a:lnTo>
                    <a:pt x="35" y="102"/>
                  </a:lnTo>
                  <a:lnTo>
                    <a:pt x="35" y="97"/>
                  </a:lnTo>
                  <a:lnTo>
                    <a:pt x="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8" name="Freeform 14"/>
            <p:cNvSpPr>
              <a:spLocks noChangeArrowheads="1"/>
            </p:cNvSpPr>
            <p:nvPr/>
          </p:nvSpPr>
          <p:spPr bwMode="auto">
            <a:xfrm>
              <a:off x="5541" y="150"/>
              <a:ext cx="57" cy="151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57" y="0"/>
                </a:cxn>
                <a:cxn ang="0">
                  <a:pos x="57" y="101"/>
                </a:cxn>
                <a:cxn ang="0">
                  <a:pos x="57" y="101"/>
                </a:cxn>
                <a:cxn ang="0">
                  <a:pos x="57" y="109"/>
                </a:cxn>
                <a:cxn ang="0">
                  <a:pos x="54" y="117"/>
                </a:cxn>
                <a:cxn ang="0">
                  <a:pos x="49" y="126"/>
                </a:cxn>
                <a:cxn ang="0">
                  <a:pos x="42" y="134"/>
                </a:cxn>
                <a:cxn ang="0">
                  <a:pos x="33" y="141"/>
                </a:cxn>
                <a:cxn ang="0">
                  <a:pos x="23" y="146"/>
                </a:cxn>
                <a:cxn ang="0">
                  <a:pos x="13" y="151"/>
                </a:cxn>
                <a:cxn ang="0">
                  <a:pos x="0" y="151"/>
                </a:cxn>
                <a:cxn ang="0">
                  <a:pos x="0" y="151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12" y="114"/>
                </a:cxn>
                <a:cxn ang="0">
                  <a:pos x="15" y="112"/>
                </a:cxn>
                <a:cxn ang="0">
                  <a:pos x="18" y="107"/>
                </a:cxn>
                <a:cxn ang="0">
                  <a:pos x="22" y="102"/>
                </a:cxn>
                <a:cxn ang="0">
                  <a:pos x="22" y="97"/>
                </a:cxn>
                <a:cxn ang="0">
                  <a:pos x="22" y="0"/>
                </a:cxn>
                <a:cxn ang="0">
                  <a:pos x="57" y="0"/>
                </a:cxn>
              </a:cxnLst>
              <a:rect l="0" t="0" r="r" b="b"/>
              <a:pathLst>
                <a:path w="57" h="151">
                  <a:moveTo>
                    <a:pt x="57" y="0"/>
                  </a:moveTo>
                  <a:lnTo>
                    <a:pt x="57" y="0"/>
                  </a:lnTo>
                  <a:lnTo>
                    <a:pt x="57" y="101"/>
                  </a:lnTo>
                  <a:lnTo>
                    <a:pt x="57" y="101"/>
                  </a:lnTo>
                  <a:lnTo>
                    <a:pt x="57" y="109"/>
                  </a:lnTo>
                  <a:lnTo>
                    <a:pt x="54" y="117"/>
                  </a:lnTo>
                  <a:lnTo>
                    <a:pt x="49" y="126"/>
                  </a:lnTo>
                  <a:lnTo>
                    <a:pt x="42" y="134"/>
                  </a:lnTo>
                  <a:lnTo>
                    <a:pt x="33" y="141"/>
                  </a:lnTo>
                  <a:lnTo>
                    <a:pt x="23" y="146"/>
                  </a:lnTo>
                  <a:lnTo>
                    <a:pt x="13" y="151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12" y="114"/>
                  </a:lnTo>
                  <a:lnTo>
                    <a:pt x="15" y="112"/>
                  </a:lnTo>
                  <a:lnTo>
                    <a:pt x="18" y="107"/>
                  </a:lnTo>
                  <a:lnTo>
                    <a:pt x="22" y="102"/>
                  </a:lnTo>
                  <a:lnTo>
                    <a:pt x="22" y="97"/>
                  </a:lnTo>
                  <a:lnTo>
                    <a:pt x="22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9" name="Rectangle 15"/>
            <p:cNvSpPr>
              <a:spLocks noChangeArrowheads="1"/>
            </p:cNvSpPr>
            <p:nvPr/>
          </p:nvSpPr>
          <p:spPr bwMode="auto">
            <a:xfrm>
              <a:off x="5388" y="190"/>
              <a:ext cx="33" cy="1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40" name="Freeform 16"/>
            <p:cNvSpPr>
              <a:spLocks noChangeArrowheads="1"/>
            </p:cNvSpPr>
            <p:nvPr/>
          </p:nvSpPr>
          <p:spPr bwMode="auto">
            <a:xfrm>
              <a:off x="5312" y="101"/>
              <a:ext cx="326" cy="328"/>
            </a:xfrm>
            <a:custGeom>
              <a:avLst/>
              <a:gdLst/>
              <a:ahLst/>
              <a:cxnLst>
                <a:cxn ang="0">
                  <a:pos x="323" y="0"/>
                </a:cxn>
                <a:cxn ang="0">
                  <a:pos x="0" y="0"/>
                </a:cxn>
                <a:cxn ang="0">
                  <a:pos x="0" y="328"/>
                </a:cxn>
                <a:cxn ang="0">
                  <a:pos x="326" y="328"/>
                </a:cxn>
                <a:cxn ang="0">
                  <a:pos x="326" y="0"/>
                </a:cxn>
                <a:cxn ang="0">
                  <a:pos x="323" y="0"/>
                </a:cxn>
                <a:cxn ang="0">
                  <a:pos x="323" y="0"/>
                </a:cxn>
                <a:cxn ang="0">
                  <a:pos x="318" y="8"/>
                </a:cxn>
                <a:cxn ang="0">
                  <a:pos x="318" y="8"/>
                </a:cxn>
                <a:cxn ang="0">
                  <a:pos x="318" y="319"/>
                </a:cxn>
                <a:cxn ang="0">
                  <a:pos x="318" y="319"/>
                </a:cxn>
                <a:cxn ang="0">
                  <a:pos x="9" y="319"/>
                </a:cxn>
                <a:cxn ang="0">
                  <a:pos x="9" y="319"/>
                </a:cxn>
                <a:cxn ang="0">
                  <a:pos x="9" y="8"/>
                </a:cxn>
                <a:cxn ang="0">
                  <a:pos x="9" y="8"/>
                </a:cxn>
                <a:cxn ang="0">
                  <a:pos x="318" y="8"/>
                </a:cxn>
              </a:cxnLst>
              <a:rect l="0" t="0" r="r" b="b"/>
              <a:pathLst>
                <a:path w="326" h="328">
                  <a:moveTo>
                    <a:pt x="323" y="0"/>
                  </a:moveTo>
                  <a:lnTo>
                    <a:pt x="0" y="0"/>
                  </a:lnTo>
                  <a:lnTo>
                    <a:pt x="0" y="328"/>
                  </a:lnTo>
                  <a:lnTo>
                    <a:pt x="326" y="328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23" y="0"/>
                  </a:lnTo>
                  <a:close/>
                  <a:moveTo>
                    <a:pt x="318" y="8"/>
                  </a:moveTo>
                  <a:lnTo>
                    <a:pt x="318" y="8"/>
                  </a:lnTo>
                  <a:lnTo>
                    <a:pt x="318" y="319"/>
                  </a:lnTo>
                  <a:lnTo>
                    <a:pt x="318" y="319"/>
                  </a:lnTo>
                  <a:lnTo>
                    <a:pt x="9" y="319"/>
                  </a:lnTo>
                  <a:lnTo>
                    <a:pt x="9" y="319"/>
                  </a:lnTo>
                  <a:lnTo>
                    <a:pt x="9" y="8"/>
                  </a:lnTo>
                  <a:lnTo>
                    <a:pt x="9" y="8"/>
                  </a:lnTo>
                  <a:lnTo>
                    <a:pt x="318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41" name="Freeform 17"/>
            <p:cNvSpPr>
              <a:spLocks noChangeArrowheads="1"/>
            </p:cNvSpPr>
            <p:nvPr/>
          </p:nvSpPr>
          <p:spPr bwMode="auto">
            <a:xfrm>
              <a:off x="5339" y="358"/>
              <a:ext cx="40" cy="44"/>
            </a:xfrm>
            <a:custGeom>
              <a:avLst/>
              <a:gdLst/>
              <a:ahLst/>
              <a:cxnLst>
                <a:cxn ang="0">
                  <a:pos x="27" y="44"/>
                </a:cxn>
                <a:cxn ang="0">
                  <a:pos x="14" y="44"/>
                </a:cxn>
                <a:cxn ang="0">
                  <a:pos x="0" y="0"/>
                </a:cxn>
                <a:cxn ang="0">
                  <a:pos x="12" y="0"/>
                </a:cxn>
                <a:cxn ang="0">
                  <a:pos x="20" y="32"/>
                </a:cxn>
                <a:cxn ang="0">
                  <a:pos x="20" y="32"/>
                </a:cxn>
                <a:cxn ang="0">
                  <a:pos x="29" y="0"/>
                </a:cxn>
                <a:cxn ang="0">
                  <a:pos x="40" y="0"/>
                </a:cxn>
                <a:cxn ang="0">
                  <a:pos x="27" y="44"/>
                </a:cxn>
              </a:cxnLst>
              <a:rect l="0" t="0" r="r" b="b"/>
              <a:pathLst>
                <a:path w="40" h="44">
                  <a:moveTo>
                    <a:pt x="27" y="44"/>
                  </a:moveTo>
                  <a:lnTo>
                    <a:pt x="14" y="44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9" y="0"/>
                  </a:lnTo>
                  <a:lnTo>
                    <a:pt x="40" y="0"/>
                  </a:lnTo>
                  <a:lnTo>
                    <a:pt x="27" y="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42" name="Rectangle 18"/>
            <p:cNvSpPr>
              <a:spLocks noChangeArrowheads="1"/>
            </p:cNvSpPr>
            <p:nvPr/>
          </p:nvSpPr>
          <p:spPr bwMode="auto">
            <a:xfrm>
              <a:off x="5391" y="358"/>
              <a:ext cx="12" cy="44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43" name="Freeform 19"/>
            <p:cNvSpPr>
              <a:spLocks noChangeArrowheads="1"/>
            </p:cNvSpPr>
            <p:nvPr/>
          </p:nvSpPr>
          <p:spPr bwMode="auto">
            <a:xfrm>
              <a:off x="5418" y="358"/>
              <a:ext cx="35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9"/>
                </a:cxn>
                <a:cxn ang="0">
                  <a:pos x="12" y="9"/>
                </a:cxn>
                <a:cxn ang="0">
                  <a:pos x="12" y="17"/>
                </a:cxn>
                <a:cxn ang="0">
                  <a:pos x="34" y="17"/>
                </a:cxn>
                <a:cxn ang="0">
                  <a:pos x="34" y="25"/>
                </a:cxn>
                <a:cxn ang="0">
                  <a:pos x="12" y="25"/>
                </a:cxn>
                <a:cxn ang="0">
                  <a:pos x="12" y="34"/>
                </a:cxn>
                <a:cxn ang="0">
                  <a:pos x="35" y="34"/>
                </a:cxn>
                <a:cxn ang="0">
                  <a:pos x="35" y="44"/>
                </a:cxn>
                <a:cxn ang="0">
                  <a:pos x="0" y="44"/>
                </a:cxn>
                <a:cxn ang="0">
                  <a:pos x="0" y="0"/>
                </a:cxn>
              </a:cxnLst>
              <a:rect l="0" t="0" r="r" b="b"/>
              <a:pathLst>
                <a:path w="35" h="44">
                  <a:moveTo>
                    <a:pt x="0" y="0"/>
                  </a:moveTo>
                  <a:lnTo>
                    <a:pt x="35" y="0"/>
                  </a:lnTo>
                  <a:lnTo>
                    <a:pt x="35" y="9"/>
                  </a:lnTo>
                  <a:lnTo>
                    <a:pt x="12" y="9"/>
                  </a:lnTo>
                  <a:lnTo>
                    <a:pt x="12" y="17"/>
                  </a:lnTo>
                  <a:lnTo>
                    <a:pt x="34" y="17"/>
                  </a:lnTo>
                  <a:lnTo>
                    <a:pt x="34" y="25"/>
                  </a:lnTo>
                  <a:lnTo>
                    <a:pt x="12" y="25"/>
                  </a:lnTo>
                  <a:lnTo>
                    <a:pt x="12" y="34"/>
                  </a:lnTo>
                  <a:lnTo>
                    <a:pt x="35" y="34"/>
                  </a:lnTo>
                  <a:lnTo>
                    <a:pt x="35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44" name="Freeform 20"/>
            <p:cNvSpPr>
              <a:spLocks noChangeArrowheads="1"/>
            </p:cNvSpPr>
            <p:nvPr/>
          </p:nvSpPr>
          <p:spPr bwMode="auto">
            <a:xfrm>
              <a:off x="5467" y="358"/>
              <a:ext cx="37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27" y="27"/>
                </a:cxn>
                <a:cxn ang="0">
                  <a:pos x="27" y="27"/>
                </a:cxn>
                <a:cxn ang="0">
                  <a:pos x="27" y="0"/>
                </a:cxn>
                <a:cxn ang="0">
                  <a:pos x="37" y="0"/>
                </a:cxn>
                <a:cxn ang="0">
                  <a:pos x="37" y="44"/>
                </a:cxn>
                <a:cxn ang="0">
                  <a:pos x="27" y="44"/>
                </a:cxn>
                <a:cxn ang="0">
                  <a:pos x="12" y="17"/>
                </a:cxn>
                <a:cxn ang="0">
                  <a:pos x="12" y="17"/>
                </a:cxn>
                <a:cxn ang="0">
                  <a:pos x="12" y="44"/>
                </a:cxn>
                <a:cxn ang="0">
                  <a:pos x="0" y="44"/>
                </a:cxn>
                <a:cxn ang="0">
                  <a:pos x="0" y="0"/>
                </a:cxn>
              </a:cxnLst>
              <a:rect l="0" t="0" r="r" b="b"/>
              <a:pathLst>
                <a:path w="37" h="44">
                  <a:moveTo>
                    <a:pt x="0" y="0"/>
                  </a:moveTo>
                  <a:lnTo>
                    <a:pt x="12" y="0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0"/>
                  </a:lnTo>
                  <a:lnTo>
                    <a:pt x="37" y="0"/>
                  </a:lnTo>
                  <a:lnTo>
                    <a:pt x="37" y="44"/>
                  </a:lnTo>
                  <a:lnTo>
                    <a:pt x="27" y="44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45" name="Freeform 21"/>
            <p:cNvSpPr>
              <a:spLocks noChangeArrowheads="1"/>
            </p:cNvSpPr>
            <p:nvPr/>
          </p:nvSpPr>
          <p:spPr bwMode="auto">
            <a:xfrm>
              <a:off x="5519" y="358"/>
              <a:ext cx="37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27" y="27"/>
                </a:cxn>
                <a:cxn ang="0">
                  <a:pos x="27" y="27"/>
                </a:cxn>
                <a:cxn ang="0">
                  <a:pos x="27" y="0"/>
                </a:cxn>
                <a:cxn ang="0">
                  <a:pos x="37" y="0"/>
                </a:cxn>
                <a:cxn ang="0">
                  <a:pos x="37" y="44"/>
                </a:cxn>
                <a:cxn ang="0">
                  <a:pos x="25" y="44"/>
                </a:cxn>
                <a:cxn ang="0">
                  <a:pos x="12" y="15"/>
                </a:cxn>
                <a:cxn ang="0">
                  <a:pos x="10" y="15"/>
                </a:cxn>
                <a:cxn ang="0">
                  <a:pos x="10" y="44"/>
                </a:cxn>
                <a:cxn ang="0">
                  <a:pos x="0" y="44"/>
                </a:cxn>
                <a:cxn ang="0">
                  <a:pos x="0" y="0"/>
                </a:cxn>
              </a:cxnLst>
              <a:rect l="0" t="0" r="r" b="b"/>
              <a:pathLst>
                <a:path w="37" h="44">
                  <a:moveTo>
                    <a:pt x="0" y="0"/>
                  </a:moveTo>
                  <a:lnTo>
                    <a:pt x="12" y="0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0"/>
                  </a:lnTo>
                  <a:lnTo>
                    <a:pt x="37" y="0"/>
                  </a:lnTo>
                  <a:lnTo>
                    <a:pt x="37" y="44"/>
                  </a:lnTo>
                  <a:lnTo>
                    <a:pt x="25" y="44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0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46" name="Freeform 22"/>
            <p:cNvSpPr>
              <a:spLocks noChangeArrowheads="1"/>
            </p:cNvSpPr>
            <p:nvPr/>
          </p:nvSpPr>
          <p:spPr bwMode="auto">
            <a:xfrm>
              <a:off x="5568" y="358"/>
              <a:ext cx="43" cy="42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7" y="0"/>
                </a:cxn>
                <a:cxn ang="0">
                  <a:pos x="43" y="42"/>
                </a:cxn>
                <a:cxn ang="0">
                  <a:pos x="32" y="42"/>
                </a:cxn>
                <a:cxn ang="0">
                  <a:pos x="28" y="35"/>
                </a:cxn>
                <a:cxn ang="0">
                  <a:pos x="13" y="35"/>
                </a:cxn>
                <a:cxn ang="0">
                  <a:pos x="11" y="42"/>
                </a:cxn>
                <a:cxn ang="0">
                  <a:pos x="0" y="42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6" y="27"/>
                </a:cxn>
                <a:cxn ang="0">
                  <a:pos x="27" y="27"/>
                </a:cxn>
                <a:cxn ang="0">
                  <a:pos x="22" y="12"/>
                </a:cxn>
                <a:cxn ang="0">
                  <a:pos x="22" y="12"/>
                </a:cxn>
                <a:cxn ang="0">
                  <a:pos x="16" y="27"/>
                </a:cxn>
              </a:cxnLst>
              <a:rect l="0" t="0" r="r" b="b"/>
              <a:pathLst>
                <a:path w="43" h="42">
                  <a:moveTo>
                    <a:pt x="15" y="0"/>
                  </a:moveTo>
                  <a:lnTo>
                    <a:pt x="27" y="0"/>
                  </a:lnTo>
                  <a:lnTo>
                    <a:pt x="43" y="42"/>
                  </a:lnTo>
                  <a:lnTo>
                    <a:pt x="32" y="42"/>
                  </a:lnTo>
                  <a:lnTo>
                    <a:pt x="28" y="35"/>
                  </a:lnTo>
                  <a:lnTo>
                    <a:pt x="13" y="35"/>
                  </a:lnTo>
                  <a:lnTo>
                    <a:pt x="11" y="42"/>
                  </a:lnTo>
                  <a:lnTo>
                    <a:pt x="0" y="42"/>
                  </a:lnTo>
                  <a:lnTo>
                    <a:pt x="15" y="0"/>
                  </a:lnTo>
                  <a:lnTo>
                    <a:pt x="15" y="0"/>
                  </a:lnTo>
                  <a:close/>
                  <a:moveTo>
                    <a:pt x="16" y="27"/>
                  </a:moveTo>
                  <a:lnTo>
                    <a:pt x="27" y="27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16" y="2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47" name="Rectangle 23"/>
            <p:cNvSpPr>
              <a:spLocks noChangeArrowheads="1"/>
            </p:cNvSpPr>
            <p:nvPr/>
          </p:nvSpPr>
          <p:spPr bwMode="auto">
            <a:xfrm>
              <a:off x="5336" y="331"/>
              <a:ext cx="272" cy="5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1048" name="Freeform 24"/>
          <p:cNvSpPr>
            <a:spLocks noChangeArrowheads="1"/>
          </p:cNvSpPr>
          <p:nvPr/>
        </p:nvSpPr>
        <p:spPr bwMode="auto">
          <a:xfrm>
            <a:off x="8470900" y="531813"/>
            <a:ext cx="431800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2" y="0"/>
              </a:cxn>
              <a:cxn ang="0">
                <a:pos x="0" y="0"/>
              </a:cxn>
            </a:cxnLst>
            <a:rect l="0" t="0" r="r" b="b"/>
            <a:pathLst>
              <a:path w="272">
                <a:moveTo>
                  <a:pt x="0" y="0"/>
                </a:moveTo>
                <a:lnTo>
                  <a:pt x="27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104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-112713"/>
            <a:ext cx="7758112" cy="10668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das Format des Titeltextes zu bearbeiten</a:t>
            </a:r>
          </a:p>
        </p:txBody>
      </p:sp>
      <p:sp>
        <p:nvSpPr>
          <p:cNvPr id="1050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9063" y="908050"/>
            <a:ext cx="8904287" cy="5470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die Formate des Gliederungstextes zu bearbeiten</a:t>
            </a:r>
          </a:p>
          <a:p>
            <a:pPr lvl="1"/>
            <a:r>
              <a:rPr lang="en-GB" smtClean="0"/>
              <a:t>Zweite Gliederungsebene</a:t>
            </a:r>
          </a:p>
          <a:p>
            <a:pPr lvl="2"/>
            <a:r>
              <a:rPr lang="en-GB" smtClean="0"/>
              <a:t>Dritte Gliederungsebene</a:t>
            </a:r>
          </a:p>
          <a:p>
            <a:pPr lvl="3"/>
            <a:r>
              <a:rPr lang="en-GB" smtClean="0"/>
              <a:t>Vierte Gliederungsebene</a:t>
            </a:r>
          </a:p>
          <a:p>
            <a:pPr lvl="4"/>
            <a:r>
              <a:rPr lang="en-GB" smtClean="0"/>
              <a:t>Fünfte Gliederungsebene</a:t>
            </a:r>
          </a:p>
          <a:p>
            <a:pPr lvl="4"/>
            <a:r>
              <a:rPr lang="en-GB" smtClean="0"/>
              <a:t>Sechste Gliederungsebene</a:t>
            </a:r>
          </a:p>
          <a:p>
            <a:pPr lvl="4"/>
            <a:r>
              <a:rPr lang="en-GB" smtClean="0"/>
              <a:t>Siebente Gliederungsebene</a:t>
            </a:r>
          </a:p>
          <a:p>
            <a:pPr lvl="4"/>
            <a:r>
              <a:rPr lang="en-GB" smtClean="0"/>
              <a:t>Achte Gliederungsebene</a:t>
            </a:r>
          </a:p>
          <a:p>
            <a:pPr lvl="4"/>
            <a:r>
              <a:rPr lang="en-GB" smtClean="0"/>
              <a:t>Neunte Gliederungsebene</a:t>
            </a:r>
          </a:p>
        </p:txBody>
      </p:sp>
      <p:sp>
        <p:nvSpPr>
          <p:cNvPr id="1051" name="Rectangle 27"/>
          <p:cNvSpPr>
            <a:spLocks noGrp="1" noChangeArrowheads="1"/>
          </p:cNvSpPr>
          <p:nvPr>
            <p:ph type="ftr"/>
          </p:nvPr>
        </p:nvSpPr>
        <p:spPr bwMode="auto">
          <a:xfrm>
            <a:off x="115888" y="6511925"/>
            <a:ext cx="3757612" cy="298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de-AT" smtClean="0"/>
              <a:t>Oliver Mattausch</a:t>
            </a:r>
            <a:endParaRPr lang="de-AT"/>
          </a:p>
        </p:txBody>
      </p:sp>
      <p:sp>
        <p:nvSpPr>
          <p:cNvPr id="1052" name="Rectangle 28"/>
          <p:cNvSpPr>
            <a:spLocks noGrp="1" noChangeArrowheads="1"/>
          </p:cNvSpPr>
          <p:nvPr>
            <p:ph type="sldNum"/>
          </p:nvPr>
        </p:nvSpPr>
        <p:spPr bwMode="auto">
          <a:xfrm>
            <a:off x="4030663" y="6505575"/>
            <a:ext cx="1076325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fld id="{DFA69AA8-2958-48AC-A11D-652D8578A2FA}" type="slidenum">
              <a:rPr lang="de-AT"/>
              <a:pPr/>
              <a:t>‹#›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3" r:id="rId12"/>
  </p:sldLayoutIdLst>
  <p:hf hdr="0" dt="0"/>
  <p:txStyles>
    <p:titleStyle>
      <a:lvl1pPr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+mj-lt"/>
          <a:ea typeface="+mj-ea"/>
          <a:cs typeface="+mj-cs"/>
        </a:defRPr>
      </a:lvl1pPr>
      <a:lvl2pPr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ea typeface="MS Gothic" charset="-128"/>
        </a:defRPr>
      </a:lvl2pPr>
      <a:lvl3pPr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ea typeface="MS Gothic" charset="-128"/>
        </a:defRPr>
      </a:lvl3pPr>
      <a:lvl4pPr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ea typeface="MS Gothic" charset="-128"/>
        </a:defRPr>
      </a:lvl4pPr>
      <a:lvl5pPr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ea typeface="MS Gothic" charset="-128"/>
        </a:defRPr>
      </a:lvl5pPr>
      <a:lvl6pPr marL="457200"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ea typeface="MS Gothic" charset="-128"/>
        </a:defRPr>
      </a:lvl6pPr>
      <a:lvl7pPr marL="914400"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ea typeface="MS Gothic" charset="-128"/>
        </a:defRPr>
      </a:lvl7pPr>
      <a:lvl8pPr marL="1371600"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ea typeface="MS Gothic" charset="-128"/>
        </a:defRPr>
      </a:lvl8pPr>
      <a:lvl9pPr marL="1828800"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ea typeface="MS Gothic" charset="-128"/>
        </a:defRPr>
      </a:lvl9pPr>
    </p:titleStyle>
    <p:bodyStyle>
      <a:lvl1pPr marL="357188" indent="-357188" algn="l" defTabSz="449263" rtl="0" fontAlgn="base">
        <a:spcBef>
          <a:spcPts val="8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96938" indent="-357188" algn="l" defTabSz="449263" rtl="0" fontAlgn="base">
        <a:spcBef>
          <a:spcPts val="750"/>
        </a:spcBef>
        <a:spcAft>
          <a:spcPct val="0"/>
        </a:spcAft>
        <a:buClr>
          <a:srgbClr val="2AA3D8"/>
        </a:buClr>
        <a:buSzPct val="141000"/>
        <a:buFont typeface="Arial" charset="0"/>
        <a:buBlip>
          <a:blip r:embed="rId15"/>
        </a:buBlip>
        <a:defRPr sz="3000">
          <a:solidFill>
            <a:srgbClr val="000000"/>
          </a:solidFill>
          <a:latin typeface="+mn-lt"/>
          <a:ea typeface="+mn-ea"/>
        </a:defRPr>
      </a:lvl2pPr>
      <a:lvl3pPr marL="1343025" indent="-266700" algn="l" defTabSz="449263" rtl="0" fontAlgn="base">
        <a:spcBef>
          <a:spcPts val="700"/>
        </a:spcBef>
        <a:spcAft>
          <a:spcPct val="0"/>
        </a:spcAft>
        <a:buClr>
          <a:srgbClr val="2AA3D8"/>
        </a:buClr>
        <a:buSzPct val="89000"/>
        <a:buFont typeface="Arial" charset="0"/>
        <a:buBlip>
          <a:blip r:embed="rId14"/>
        </a:buBlip>
        <a:defRPr sz="2800">
          <a:solidFill>
            <a:srgbClr val="000000"/>
          </a:solidFill>
          <a:latin typeface="+mn-lt"/>
          <a:ea typeface="+mn-ea"/>
        </a:defRPr>
      </a:lvl3pPr>
      <a:lvl4pPr marL="1789113" indent="-266700" algn="l" defTabSz="449263" rtl="0" fontAlgn="base">
        <a:spcBef>
          <a:spcPts val="650"/>
        </a:spcBef>
        <a:spcAft>
          <a:spcPct val="0"/>
        </a:spcAft>
        <a:buClr>
          <a:srgbClr val="2AA3D8"/>
        </a:buClr>
        <a:buSzPct val="105000"/>
        <a:buFont typeface="Arial" charset="0"/>
        <a:buBlip>
          <a:blip r:embed="rId15"/>
        </a:buBlip>
        <a:defRPr sz="2600">
          <a:solidFill>
            <a:srgbClr val="000000"/>
          </a:solidFill>
          <a:latin typeface="+mn-lt"/>
          <a:ea typeface="+mn-ea"/>
        </a:defRPr>
      </a:lvl4pPr>
      <a:lvl5pPr marL="2236788" indent="-266700" algn="l" defTabSz="449263" rtl="0" fontAlgn="base">
        <a:spcBef>
          <a:spcPts val="6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2400">
          <a:solidFill>
            <a:srgbClr val="000000"/>
          </a:solidFill>
          <a:latin typeface="+mn-lt"/>
          <a:ea typeface="+mn-ea"/>
        </a:defRPr>
      </a:lvl5pPr>
      <a:lvl6pPr marL="2693988" indent="-266700" algn="l" defTabSz="449263" rtl="0" fontAlgn="base">
        <a:spcBef>
          <a:spcPts val="6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2400">
          <a:solidFill>
            <a:srgbClr val="000000"/>
          </a:solidFill>
          <a:latin typeface="+mn-lt"/>
          <a:ea typeface="+mn-ea"/>
        </a:defRPr>
      </a:lvl6pPr>
      <a:lvl7pPr marL="3151188" indent="-266700" algn="l" defTabSz="449263" rtl="0" fontAlgn="base">
        <a:spcBef>
          <a:spcPts val="6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2400">
          <a:solidFill>
            <a:srgbClr val="000000"/>
          </a:solidFill>
          <a:latin typeface="+mn-lt"/>
          <a:ea typeface="+mn-ea"/>
        </a:defRPr>
      </a:lvl7pPr>
      <a:lvl8pPr marL="3608388" indent="-266700" algn="l" defTabSz="449263" rtl="0" fontAlgn="base">
        <a:spcBef>
          <a:spcPts val="6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2400">
          <a:solidFill>
            <a:srgbClr val="000000"/>
          </a:solidFill>
          <a:latin typeface="+mn-lt"/>
          <a:ea typeface="+mn-ea"/>
        </a:defRPr>
      </a:lvl8pPr>
      <a:lvl9pPr marL="4065588" indent="-266700" algn="l" defTabSz="449263" rtl="0" fontAlgn="base">
        <a:spcBef>
          <a:spcPts val="6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24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9" name="Group 1"/>
          <p:cNvGrpSpPr>
            <a:grpSpLocks/>
          </p:cNvGrpSpPr>
          <p:nvPr/>
        </p:nvGrpSpPr>
        <p:grpSpPr bwMode="auto">
          <a:xfrm>
            <a:off x="8693150" y="6327775"/>
            <a:ext cx="360363" cy="404813"/>
            <a:chOff x="5476" y="3986"/>
            <a:chExt cx="227" cy="255"/>
          </a:xfrm>
        </p:grpSpPr>
        <p:sp>
          <p:nvSpPr>
            <p:cNvPr id="2050" name="Freeform 2"/>
            <p:cNvSpPr>
              <a:spLocks noChangeArrowheads="1"/>
            </p:cNvSpPr>
            <p:nvPr/>
          </p:nvSpPr>
          <p:spPr bwMode="auto">
            <a:xfrm>
              <a:off x="5476" y="3986"/>
              <a:ext cx="204" cy="256"/>
            </a:xfrm>
            <a:custGeom>
              <a:avLst/>
              <a:gdLst/>
              <a:ahLst/>
              <a:cxnLst>
                <a:cxn ang="0">
                  <a:pos x="116" y="318"/>
                </a:cxn>
                <a:cxn ang="0">
                  <a:pos x="108" y="299"/>
                </a:cxn>
                <a:cxn ang="0">
                  <a:pos x="93" y="298"/>
                </a:cxn>
                <a:cxn ang="0">
                  <a:pos x="83" y="309"/>
                </a:cxn>
                <a:cxn ang="0">
                  <a:pos x="66" y="306"/>
                </a:cxn>
                <a:cxn ang="0">
                  <a:pos x="69" y="282"/>
                </a:cxn>
                <a:cxn ang="0">
                  <a:pos x="51" y="276"/>
                </a:cxn>
                <a:cxn ang="0">
                  <a:pos x="19" y="294"/>
                </a:cxn>
                <a:cxn ang="0">
                  <a:pos x="2" y="287"/>
                </a:cxn>
                <a:cxn ang="0">
                  <a:pos x="5" y="271"/>
                </a:cxn>
                <a:cxn ang="0">
                  <a:pos x="36" y="256"/>
                </a:cxn>
                <a:cxn ang="0">
                  <a:pos x="42" y="234"/>
                </a:cxn>
                <a:cxn ang="0">
                  <a:pos x="31" y="219"/>
                </a:cxn>
                <a:cxn ang="0">
                  <a:pos x="7" y="208"/>
                </a:cxn>
                <a:cxn ang="0">
                  <a:pos x="14" y="193"/>
                </a:cxn>
                <a:cxn ang="0">
                  <a:pos x="39" y="187"/>
                </a:cxn>
                <a:cxn ang="0">
                  <a:pos x="49" y="168"/>
                </a:cxn>
                <a:cxn ang="0">
                  <a:pos x="47" y="145"/>
                </a:cxn>
                <a:cxn ang="0">
                  <a:pos x="63" y="136"/>
                </a:cxn>
                <a:cxn ang="0">
                  <a:pos x="83" y="124"/>
                </a:cxn>
                <a:cxn ang="0">
                  <a:pos x="73" y="104"/>
                </a:cxn>
                <a:cxn ang="0">
                  <a:pos x="76" y="86"/>
                </a:cxn>
                <a:cxn ang="0">
                  <a:pos x="93" y="89"/>
                </a:cxn>
                <a:cxn ang="0">
                  <a:pos x="118" y="99"/>
                </a:cxn>
                <a:cxn ang="0">
                  <a:pos x="131" y="82"/>
                </a:cxn>
                <a:cxn ang="0">
                  <a:pos x="126" y="47"/>
                </a:cxn>
                <a:cxn ang="0">
                  <a:pos x="120" y="19"/>
                </a:cxn>
                <a:cxn ang="0">
                  <a:pos x="126" y="3"/>
                </a:cxn>
                <a:cxn ang="0">
                  <a:pos x="147" y="2"/>
                </a:cxn>
                <a:cxn ang="0">
                  <a:pos x="158" y="19"/>
                </a:cxn>
                <a:cxn ang="0">
                  <a:pos x="150" y="51"/>
                </a:cxn>
                <a:cxn ang="0">
                  <a:pos x="145" y="94"/>
                </a:cxn>
                <a:cxn ang="0">
                  <a:pos x="155" y="109"/>
                </a:cxn>
                <a:cxn ang="0">
                  <a:pos x="182" y="111"/>
                </a:cxn>
                <a:cxn ang="0">
                  <a:pos x="189" y="99"/>
                </a:cxn>
                <a:cxn ang="0">
                  <a:pos x="205" y="66"/>
                </a:cxn>
                <a:cxn ang="0">
                  <a:pos x="221" y="66"/>
                </a:cxn>
                <a:cxn ang="0">
                  <a:pos x="221" y="86"/>
                </a:cxn>
                <a:cxn ang="0">
                  <a:pos x="199" y="119"/>
                </a:cxn>
                <a:cxn ang="0">
                  <a:pos x="205" y="136"/>
                </a:cxn>
                <a:cxn ang="0">
                  <a:pos x="224" y="136"/>
                </a:cxn>
                <a:cxn ang="0">
                  <a:pos x="242" y="123"/>
                </a:cxn>
                <a:cxn ang="0">
                  <a:pos x="252" y="131"/>
                </a:cxn>
                <a:cxn ang="0">
                  <a:pos x="251" y="145"/>
                </a:cxn>
                <a:cxn ang="0">
                  <a:pos x="231" y="165"/>
                </a:cxn>
                <a:cxn ang="0">
                  <a:pos x="232" y="224"/>
                </a:cxn>
                <a:cxn ang="0">
                  <a:pos x="246" y="240"/>
                </a:cxn>
                <a:cxn ang="0">
                  <a:pos x="247" y="259"/>
                </a:cxn>
                <a:cxn ang="0">
                  <a:pos x="232" y="262"/>
                </a:cxn>
                <a:cxn ang="0">
                  <a:pos x="222" y="276"/>
                </a:cxn>
                <a:cxn ang="0">
                  <a:pos x="231" y="298"/>
                </a:cxn>
                <a:cxn ang="0">
                  <a:pos x="217" y="303"/>
                </a:cxn>
                <a:cxn ang="0">
                  <a:pos x="199" y="284"/>
                </a:cxn>
                <a:cxn ang="0">
                  <a:pos x="182" y="291"/>
                </a:cxn>
                <a:cxn ang="0">
                  <a:pos x="170" y="306"/>
                </a:cxn>
                <a:cxn ang="0">
                  <a:pos x="143" y="308"/>
                </a:cxn>
                <a:cxn ang="0">
                  <a:pos x="128" y="318"/>
                </a:cxn>
              </a:cxnLst>
              <a:rect l="0" t="0" r="r" b="b"/>
              <a:pathLst>
                <a:path w="254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  <a:lnTo>
                    <a:pt x="155" y="109"/>
                  </a:lnTo>
                  <a:lnTo>
                    <a:pt x="158" y="109"/>
                  </a:lnTo>
                  <a:lnTo>
                    <a:pt x="165" y="113"/>
                  </a:lnTo>
                  <a:lnTo>
                    <a:pt x="172" y="113"/>
                  </a:lnTo>
                  <a:lnTo>
                    <a:pt x="175" y="113"/>
                  </a:lnTo>
                  <a:lnTo>
                    <a:pt x="180" y="111"/>
                  </a:lnTo>
                  <a:lnTo>
                    <a:pt x="182" y="111"/>
                  </a:lnTo>
                  <a:lnTo>
                    <a:pt x="184" y="109"/>
                  </a:lnTo>
                  <a:lnTo>
                    <a:pt x="184" y="109"/>
                  </a:lnTo>
                  <a:lnTo>
                    <a:pt x="187" y="108"/>
                  </a:lnTo>
                  <a:lnTo>
                    <a:pt x="187" y="104"/>
                  </a:lnTo>
                  <a:lnTo>
                    <a:pt x="189" y="103"/>
                  </a:lnTo>
                  <a:lnTo>
                    <a:pt x="189" y="99"/>
                  </a:lnTo>
                  <a:lnTo>
                    <a:pt x="190" y="89"/>
                  </a:lnTo>
                  <a:lnTo>
                    <a:pt x="195" y="79"/>
                  </a:lnTo>
                  <a:lnTo>
                    <a:pt x="199" y="74"/>
                  </a:lnTo>
                  <a:lnTo>
                    <a:pt x="200" y="71"/>
                  </a:lnTo>
                  <a:lnTo>
                    <a:pt x="204" y="67"/>
                  </a:lnTo>
                  <a:lnTo>
                    <a:pt x="205" y="66"/>
                  </a:lnTo>
                  <a:lnTo>
                    <a:pt x="207" y="64"/>
                  </a:lnTo>
                  <a:lnTo>
                    <a:pt x="212" y="62"/>
                  </a:lnTo>
                  <a:lnTo>
                    <a:pt x="215" y="62"/>
                  </a:lnTo>
                  <a:lnTo>
                    <a:pt x="217" y="62"/>
                  </a:lnTo>
                  <a:lnTo>
                    <a:pt x="219" y="64"/>
                  </a:lnTo>
                  <a:lnTo>
                    <a:pt x="221" y="66"/>
                  </a:lnTo>
                  <a:lnTo>
                    <a:pt x="222" y="67"/>
                  </a:lnTo>
                  <a:lnTo>
                    <a:pt x="224" y="71"/>
                  </a:lnTo>
                  <a:lnTo>
                    <a:pt x="224" y="76"/>
                  </a:lnTo>
                  <a:lnTo>
                    <a:pt x="224" y="81"/>
                  </a:lnTo>
                  <a:lnTo>
                    <a:pt x="222" y="82"/>
                  </a:lnTo>
                  <a:lnTo>
                    <a:pt x="221" y="86"/>
                  </a:lnTo>
                  <a:lnTo>
                    <a:pt x="219" y="94"/>
                  </a:lnTo>
                  <a:lnTo>
                    <a:pt x="212" y="101"/>
                  </a:lnTo>
                  <a:lnTo>
                    <a:pt x="204" y="108"/>
                  </a:lnTo>
                  <a:lnTo>
                    <a:pt x="202" y="109"/>
                  </a:lnTo>
                  <a:lnTo>
                    <a:pt x="202" y="113"/>
                  </a:lnTo>
                  <a:lnTo>
                    <a:pt x="199" y="119"/>
                  </a:lnTo>
                  <a:lnTo>
                    <a:pt x="199" y="124"/>
                  </a:lnTo>
                  <a:lnTo>
                    <a:pt x="199" y="128"/>
                  </a:lnTo>
                  <a:lnTo>
                    <a:pt x="200" y="131"/>
                  </a:lnTo>
                  <a:lnTo>
                    <a:pt x="202" y="133"/>
                  </a:lnTo>
                  <a:lnTo>
                    <a:pt x="204" y="135"/>
                  </a:lnTo>
                  <a:lnTo>
                    <a:pt x="205" y="136"/>
                  </a:lnTo>
                  <a:lnTo>
                    <a:pt x="210" y="140"/>
                  </a:lnTo>
                  <a:lnTo>
                    <a:pt x="212" y="140"/>
                  </a:lnTo>
                  <a:lnTo>
                    <a:pt x="215" y="141"/>
                  </a:lnTo>
                  <a:lnTo>
                    <a:pt x="219" y="140"/>
                  </a:lnTo>
                  <a:lnTo>
                    <a:pt x="221" y="140"/>
                  </a:lnTo>
                  <a:lnTo>
                    <a:pt x="224" y="136"/>
                  </a:lnTo>
                  <a:lnTo>
                    <a:pt x="227" y="131"/>
                  </a:lnTo>
                  <a:lnTo>
                    <a:pt x="231" y="130"/>
                  </a:lnTo>
                  <a:lnTo>
                    <a:pt x="232" y="128"/>
                  </a:lnTo>
                  <a:lnTo>
                    <a:pt x="236" y="124"/>
                  </a:lnTo>
                  <a:lnTo>
                    <a:pt x="239" y="124"/>
                  </a:lnTo>
                  <a:lnTo>
                    <a:pt x="242" y="123"/>
                  </a:lnTo>
                  <a:lnTo>
                    <a:pt x="244" y="123"/>
                  </a:lnTo>
                  <a:lnTo>
                    <a:pt x="247" y="124"/>
                  </a:lnTo>
                  <a:lnTo>
                    <a:pt x="247" y="124"/>
                  </a:lnTo>
                  <a:lnTo>
                    <a:pt x="249" y="124"/>
                  </a:lnTo>
                  <a:lnTo>
                    <a:pt x="251" y="128"/>
                  </a:lnTo>
                  <a:lnTo>
                    <a:pt x="252" y="131"/>
                  </a:lnTo>
                  <a:lnTo>
                    <a:pt x="254" y="133"/>
                  </a:lnTo>
                  <a:lnTo>
                    <a:pt x="254" y="136"/>
                  </a:lnTo>
                  <a:lnTo>
                    <a:pt x="254" y="138"/>
                  </a:lnTo>
                  <a:lnTo>
                    <a:pt x="254" y="140"/>
                  </a:lnTo>
                  <a:lnTo>
                    <a:pt x="252" y="143"/>
                  </a:lnTo>
                  <a:lnTo>
                    <a:pt x="251" y="145"/>
                  </a:lnTo>
                  <a:lnTo>
                    <a:pt x="247" y="148"/>
                  </a:lnTo>
                  <a:lnTo>
                    <a:pt x="242" y="153"/>
                  </a:lnTo>
                  <a:lnTo>
                    <a:pt x="239" y="156"/>
                  </a:lnTo>
                  <a:lnTo>
                    <a:pt x="234" y="160"/>
                  </a:lnTo>
                  <a:lnTo>
                    <a:pt x="231" y="163"/>
                  </a:lnTo>
                  <a:lnTo>
                    <a:pt x="231" y="165"/>
                  </a:lnTo>
                  <a:lnTo>
                    <a:pt x="229" y="166"/>
                  </a:lnTo>
                  <a:lnTo>
                    <a:pt x="229" y="175"/>
                  </a:lnTo>
                  <a:lnTo>
                    <a:pt x="227" y="187"/>
                  </a:lnTo>
                  <a:lnTo>
                    <a:pt x="229" y="200"/>
                  </a:lnTo>
                  <a:lnTo>
                    <a:pt x="231" y="212"/>
                  </a:lnTo>
                  <a:lnTo>
                    <a:pt x="232" y="224"/>
                  </a:lnTo>
                  <a:lnTo>
                    <a:pt x="232" y="229"/>
                  </a:lnTo>
                  <a:lnTo>
                    <a:pt x="236" y="232"/>
                  </a:lnTo>
                  <a:lnTo>
                    <a:pt x="237" y="235"/>
                  </a:lnTo>
                  <a:lnTo>
                    <a:pt x="239" y="237"/>
                  </a:lnTo>
                  <a:lnTo>
                    <a:pt x="242" y="239"/>
                  </a:lnTo>
                  <a:lnTo>
                    <a:pt x="246" y="240"/>
                  </a:lnTo>
                  <a:lnTo>
                    <a:pt x="247" y="244"/>
                  </a:lnTo>
                  <a:lnTo>
                    <a:pt x="249" y="247"/>
                  </a:lnTo>
                  <a:lnTo>
                    <a:pt x="249" y="249"/>
                  </a:lnTo>
                  <a:lnTo>
                    <a:pt x="249" y="252"/>
                  </a:lnTo>
                  <a:lnTo>
                    <a:pt x="249" y="256"/>
                  </a:lnTo>
                  <a:lnTo>
                    <a:pt x="247" y="259"/>
                  </a:lnTo>
                  <a:lnTo>
                    <a:pt x="244" y="261"/>
                  </a:lnTo>
                  <a:lnTo>
                    <a:pt x="244" y="262"/>
                  </a:lnTo>
                  <a:lnTo>
                    <a:pt x="241" y="262"/>
                  </a:lnTo>
                  <a:lnTo>
                    <a:pt x="239" y="264"/>
                  </a:lnTo>
                  <a:lnTo>
                    <a:pt x="236" y="262"/>
                  </a:lnTo>
                  <a:lnTo>
                    <a:pt x="232" y="262"/>
                  </a:lnTo>
                  <a:lnTo>
                    <a:pt x="231" y="262"/>
                  </a:lnTo>
                  <a:lnTo>
                    <a:pt x="227" y="264"/>
                  </a:lnTo>
                  <a:lnTo>
                    <a:pt x="224" y="267"/>
                  </a:lnTo>
                  <a:lnTo>
                    <a:pt x="222" y="271"/>
                  </a:lnTo>
                  <a:lnTo>
                    <a:pt x="221" y="272"/>
                  </a:lnTo>
                  <a:lnTo>
                    <a:pt x="222" y="276"/>
                  </a:lnTo>
                  <a:lnTo>
                    <a:pt x="224" y="281"/>
                  </a:lnTo>
                  <a:lnTo>
                    <a:pt x="227" y="286"/>
                  </a:lnTo>
                  <a:lnTo>
                    <a:pt x="231" y="289"/>
                  </a:lnTo>
                  <a:lnTo>
                    <a:pt x="232" y="293"/>
                  </a:lnTo>
                  <a:lnTo>
                    <a:pt x="232" y="298"/>
                  </a:lnTo>
                  <a:lnTo>
                    <a:pt x="231" y="298"/>
                  </a:lnTo>
                  <a:lnTo>
                    <a:pt x="231" y="299"/>
                  </a:lnTo>
                  <a:lnTo>
                    <a:pt x="227" y="303"/>
                  </a:lnTo>
                  <a:lnTo>
                    <a:pt x="224" y="303"/>
                  </a:lnTo>
                  <a:lnTo>
                    <a:pt x="222" y="304"/>
                  </a:lnTo>
                  <a:lnTo>
                    <a:pt x="219" y="303"/>
                  </a:lnTo>
                  <a:lnTo>
                    <a:pt x="217" y="303"/>
                  </a:lnTo>
                  <a:lnTo>
                    <a:pt x="215" y="299"/>
                  </a:lnTo>
                  <a:lnTo>
                    <a:pt x="210" y="294"/>
                  </a:lnTo>
                  <a:lnTo>
                    <a:pt x="205" y="289"/>
                  </a:lnTo>
                  <a:lnTo>
                    <a:pt x="204" y="287"/>
                  </a:lnTo>
                  <a:lnTo>
                    <a:pt x="200" y="286"/>
                  </a:lnTo>
                  <a:lnTo>
                    <a:pt x="199" y="284"/>
                  </a:lnTo>
                  <a:lnTo>
                    <a:pt x="195" y="284"/>
                  </a:lnTo>
                  <a:lnTo>
                    <a:pt x="192" y="284"/>
                  </a:lnTo>
                  <a:lnTo>
                    <a:pt x="187" y="286"/>
                  </a:lnTo>
                  <a:lnTo>
                    <a:pt x="185" y="286"/>
                  </a:lnTo>
                  <a:lnTo>
                    <a:pt x="184" y="287"/>
                  </a:lnTo>
                  <a:lnTo>
                    <a:pt x="182" y="291"/>
                  </a:lnTo>
                  <a:lnTo>
                    <a:pt x="178" y="294"/>
                  </a:lnTo>
                  <a:lnTo>
                    <a:pt x="178" y="298"/>
                  </a:lnTo>
                  <a:lnTo>
                    <a:pt x="175" y="301"/>
                  </a:lnTo>
                  <a:lnTo>
                    <a:pt x="173" y="303"/>
                  </a:lnTo>
                  <a:lnTo>
                    <a:pt x="172" y="304"/>
                  </a:lnTo>
                  <a:lnTo>
                    <a:pt x="170" y="306"/>
                  </a:lnTo>
                  <a:lnTo>
                    <a:pt x="163" y="306"/>
                  </a:lnTo>
                  <a:lnTo>
                    <a:pt x="158" y="304"/>
                  </a:lnTo>
                  <a:lnTo>
                    <a:pt x="153" y="304"/>
                  </a:lnTo>
                  <a:lnTo>
                    <a:pt x="150" y="306"/>
                  </a:lnTo>
                  <a:lnTo>
                    <a:pt x="147" y="306"/>
                  </a:lnTo>
                  <a:lnTo>
                    <a:pt x="143" y="308"/>
                  </a:lnTo>
                  <a:lnTo>
                    <a:pt x="142" y="311"/>
                  </a:lnTo>
                  <a:lnTo>
                    <a:pt x="138" y="313"/>
                  </a:lnTo>
                  <a:lnTo>
                    <a:pt x="136" y="316"/>
                  </a:lnTo>
                  <a:lnTo>
                    <a:pt x="133" y="318"/>
                  </a:lnTo>
                  <a:lnTo>
                    <a:pt x="131" y="318"/>
                  </a:lnTo>
                  <a:lnTo>
                    <a:pt x="128" y="318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51" name="Freeform 3"/>
            <p:cNvSpPr>
              <a:spLocks noChangeArrowheads="1"/>
            </p:cNvSpPr>
            <p:nvPr/>
          </p:nvSpPr>
          <p:spPr bwMode="auto">
            <a:xfrm>
              <a:off x="5476" y="3986"/>
              <a:ext cx="127" cy="256"/>
            </a:xfrm>
            <a:custGeom>
              <a:avLst/>
              <a:gdLst/>
              <a:ahLst/>
              <a:cxnLst>
                <a:cxn ang="0">
                  <a:pos x="120" y="319"/>
                </a:cxn>
                <a:cxn ang="0">
                  <a:pos x="113" y="311"/>
                </a:cxn>
                <a:cxn ang="0">
                  <a:pos x="108" y="299"/>
                </a:cxn>
                <a:cxn ang="0">
                  <a:pos x="96" y="298"/>
                </a:cxn>
                <a:cxn ang="0">
                  <a:pos x="89" y="301"/>
                </a:cxn>
                <a:cxn ang="0">
                  <a:pos x="83" y="309"/>
                </a:cxn>
                <a:cxn ang="0">
                  <a:pos x="71" y="309"/>
                </a:cxn>
                <a:cxn ang="0">
                  <a:pos x="64" y="301"/>
                </a:cxn>
                <a:cxn ang="0">
                  <a:pos x="69" y="282"/>
                </a:cxn>
                <a:cxn ang="0">
                  <a:pos x="61" y="276"/>
                </a:cxn>
                <a:cxn ang="0">
                  <a:pos x="42" y="279"/>
                </a:cxn>
                <a:cxn ang="0">
                  <a:pos x="19" y="294"/>
                </a:cxn>
                <a:cxn ang="0">
                  <a:pos x="5" y="293"/>
                </a:cxn>
                <a:cxn ang="0">
                  <a:pos x="0" y="282"/>
                </a:cxn>
                <a:cxn ang="0">
                  <a:pos x="5" y="271"/>
                </a:cxn>
                <a:cxn ang="0">
                  <a:pos x="31" y="259"/>
                </a:cxn>
                <a:cxn ang="0">
                  <a:pos x="39" y="249"/>
                </a:cxn>
                <a:cxn ang="0">
                  <a:pos x="42" y="234"/>
                </a:cxn>
                <a:cxn ang="0">
                  <a:pos x="36" y="222"/>
                </a:cxn>
                <a:cxn ang="0">
                  <a:pos x="17" y="215"/>
                </a:cxn>
                <a:cxn ang="0">
                  <a:pos x="7" y="208"/>
                </a:cxn>
                <a:cxn ang="0">
                  <a:pos x="9" y="195"/>
                </a:cxn>
                <a:cxn ang="0">
                  <a:pos x="22" y="193"/>
                </a:cxn>
                <a:cxn ang="0">
                  <a:pos x="39" y="187"/>
                </a:cxn>
                <a:cxn ang="0">
                  <a:pos x="49" y="172"/>
                </a:cxn>
                <a:cxn ang="0">
                  <a:pos x="44" y="156"/>
                </a:cxn>
                <a:cxn ang="0">
                  <a:pos x="47" y="145"/>
                </a:cxn>
                <a:cxn ang="0">
                  <a:pos x="56" y="136"/>
                </a:cxn>
                <a:cxn ang="0">
                  <a:pos x="71" y="136"/>
                </a:cxn>
                <a:cxn ang="0">
                  <a:pos x="83" y="124"/>
                </a:cxn>
                <a:cxn ang="0">
                  <a:pos x="81" y="114"/>
                </a:cxn>
                <a:cxn ang="0">
                  <a:pos x="71" y="98"/>
                </a:cxn>
                <a:cxn ang="0">
                  <a:pos x="76" y="86"/>
                </a:cxn>
                <a:cxn ang="0">
                  <a:pos x="88" y="86"/>
                </a:cxn>
                <a:cxn ang="0">
                  <a:pos x="105" y="98"/>
                </a:cxn>
                <a:cxn ang="0">
                  <a:pos x="118" y="99"/>
                </a:cxn>
                <a:cxn ang="0">
                  <a:pos x="130" y="91"/>
                </a:cxn>
                <a:cxn ang="0">
                  <a:pos x="133" y="72"/>
                </a:cxn>
                <a:cxn ang="0">
                  <a:pos x="126" y="47"/>
                </a:cxn>
                <a:cxn ang="0">
                  <a:pos x="120" y="27"/>
                </a:cxn>
                <a:cxn ang="0">
                  <a:pos x="121" y="14"/>
                </a:cxn>
                <a:cxn ang="0">
                  <a:pos x="126" y="3"/>
                </a:cxn>
                <a:cxn ang="0">
                  <a:pos x="142" y="0"/>
                </a:cxn>
                <a:cxn ang="0">
                  <a:pos x="153" y="5"/>
                </a:cxn>
                <a:cxn ang="0">
                  <a:pos x="158" y="19"/>
                </a:cxn>
                <a:cxn ang="0">
                  <a:pos x="155" y="39"/>
                </a:cxn>
                <a:cxn ang="0">
                  <a:pos x="147" y="59"/>
                </a:cxn>
                <a:cxn ang="0">
                  <a:pos x="145" y="94"/>
                </a:cxn>
                <a:cxn ang="0">
                  <a:pos x="150" y="106"/>
                </a:cxn>
              </a:cxnLst>
              <a:rect l="0" t="0" r="r" b="b"/>
              <a:pathLst>
                <a:path w="158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</a:path>
              </a:pathLst>
            </a:custGeom>
            <a:noFill/>
            <a:ln w="3240">
              <a:solidFill>
                <a:srgbClr val="C32D9B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52" name="Freeform 4"/>
            <p:cNvSpPr>
              <a:spLocks noChangeArrowheads="1"/>
            </p:cNvSpPr>
            <p:nvPr/>
          </p:nvSpPr>
          <p:spPr bwMode="auto">
            <a:xfrm>
              <a:off x="5579" y="4035"/>
              <a:ext cx="101" cy="206"/>
            </a:xfrm>
            <a:custGeom>
              <a:avLst/>
              <a:gdLst/>
              <a:ahLst/>
              <a:cxnLst>
                <a:cxn ang="0">
                  <a:pos x="30" y="47"/>
                </a:cxn>
                <a:cxn ang="0">
                  <a:pos x="47" y="51"/>
                </a:cxn>
                <a:cxn ang="0">
                  <a:pos x="56" y="47"/>
                </a:cxn>
                <a:cxn ang="0">
                  <a:pos x="59" y="42"/>
                </a:cxn>
                <a:cxn ang="0">
                  <a:pos x="62" y="27"/>
                </a:cxn>
                <a:cxn ang="0">
                  <a:pos x="72" y="9"/>
                </a:cxn>
                <a:cxn ang="0">
                  <a:pos x="79" y="2"/>
                </a:cxn>
                <a:cxn ang="0">
                  <a:pos x="89" y="0"/>
                </a:cxn>
                <a:cxn ang="0">
                  <a:pos x="94" y="5"/>
                </a:cxn>
                <a:cxn ang="0">
                  <a:pos x="96" y="19"/>
                </a:cxn>
                <a:cxn ang="0">
                  <a:pos x="91" y="32"/>
                </a:cxn>
                <a:cxn ang="0">
                  <a:pos x="74" y="47"/>
                </a:cxn>
                <a:cxn ang="0">
                  <a:pos x="71" y="62"/>
                </a:cxn>
                <a:cxn ang="0">
                  <a:pos x="74" y="71"/>
                </a:cxn>
                <a:cxn ang="0">
                  <a:pos x="82" y="78"/>
                </a:cxn>
                <a:cxn ang="0">
                  <a:pos x="91" y="78"/>
                </a:cxn>
                <a:cxn ang="0">
                  <a:pos x="99" y="69"/>
                </a:cxn>
                <a:cxn ang="0">
                  <a:pos x="108" y="62"/>
                </a:cxn>
                <a:cxn ang="0">
                  <a:pos x="116" y="61"/>
                </a:cxn>
                <a:cxn ang="0">
                  <a:pos x="121" y="62"/>
                </a:cxn>
                <a:cxn ang="0">
                  <a:pos x="126" y="71"/>
                </a:cxn>
                <a:cxn ang="0">
                  <a:pos x="126" y="78"/>
                </a:cxn>
                <a:cxn ang="0">
                  <a:pos x="119" y="86"/>
                </a:cxn>
                <a:cxn ang="0">
                  <a:pos x="106" y="98"/>
                </a:cxn>
                <a:cxn ang="0">
                  <a:pos x="101" y="104"/>
                </a:cxn>
                <a:cxn ang="0">
                  <a:pos x="101" y="138"/>
                </a:cxn>
                <a:cxn ang="0">
                  <a:pos x="104" y="167"/>
                </a:cxn>
                <a:cxn ang="0">
                  <a:pos x="111" y="175"/>
                </a:cxn>
                <a:cxn ang="0">
                  <a:pos x="119" y="182"/>
                </a:cxn>
                <a:cxn ang="0">
                  <a:pos x="121" y="190"/>
                </a:cxn>
                <a:cxn ang="0">
                  <a:pos x="116" y="199"/>
                </a:cxn>
                <a:cxn ang="0">
                  <a:pos x="111" y="202"/>
                </a:cxn>
                <a:cxn ang="0">
                  <a:pos x="103" y="200"/>
                </a:cxn>
                <a:cxn ang="0">
                  <a:pos x="94" y="209"/>
                </a:cxn>
                <a:cxn ang="0">
                  <a:pos x="96" y="219"/>
                </a:cxn>
                <a:cxn ang="0">
                  <a:pos x="104" y="231"/>
                </a:cxn>
                <a:cxn ang="0">
                  <a:pos x="103" y="237"/>
                </a:cxn>
                <a:cxn ang="0">
                  <a:pos x="94" y="242"/>
                </a:cxn>
                <a:cxn ang="0">
                  <a:pos x="87" y="237"/>
                </a:cxn>
                <a:cxn ang="0">
                  <a:pos x="76" y="225"/>
                </a:cxn>
                <a:cxn ang="0">
                  <a:pos x="67" y="222"/>
                </a:cxn>
                <a:cxn ang="0">
                  <a:pos x="57" y="224"/>
                </a:cxn>
                <a:cxn ang="0">
                  <a:pos x="50" y="232"/>
                </a:cxn>
                <a:cxn ang="0">
                  <a:pos x="45" y="241"/>
                </a:cxn>
                <a:cxn ang="0">
                  <a:pos x="35" y="244"/>
                </a:cxn>
                <a:cxn ang="0">
                  <a:pos x="22" y="244"/>
                </a:cxn>
                <a:cxn ang="0">
                  <a:pos x="14" y="249"/>
                </a:cxn>
                <a:cxn ang="0">
                  <a:pos x="5" y="256"/>
                </a:cxn>
              </a:cxnLst>
              <a:rect l="0" t="0" r="r" b="b"/>
              <a:pathLst>
                <a:path w="126" h="256">
                  <a:moveTo>
                    <a:pt x="25" y="46"/>
                  </a:moveTo>
                  <a:lnTo>
                    <a:pt x="27" y="47"/>
                  </a:lnTo>
                  <a:lnTo>
                    <a:pt x="30" y="47"/>
                  </a:lnTo>
                  <a:lnTo>
                    <a:pt x="37" y="51"/>
                  </a:lnTo>
                  <a:lnTo>
                    <a:pt x="44" y="51"/>
                  </a:lnTo>
                  <a:lnTo>
                    <a:pt x="47" y="51"/>
                  </a:lnTo>
                  <a:lnTo>
                    <a:pt x="52" y="49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9" y="46"/>
                  </a:lnTo>
                  <a:lnTo>
                    <a:pt x="59" y="42"/>
                  </a:lnTo>
                  <a:lnTo>
                    <a:pt x="61" y="41"/>
                  </a:lnTo>
                  <a:lnTo>
                    <a:pt x="61" y="37"/>
                  </a:lnTo>
                  <a:lnTo>
                    <a:pt x="62" y="27"/>
                  </a:lnTo>
                  <a:lnTo>
                    <a:pt x="67" y="17"/>
                  </a:lnTo>
                  <a:lnTo>
                    <a:pt x="71" y="12"/>
                  </a:lnTo>
                  <a:lnTo>
                    <a:pt x="72" y="9"/>
                  </a:lnTo>
                  <a:lnTo>
                    <a:pt x="76" y="5"/>
                  </a:lnTo>
                  <a:lnTo>
                    <a:pt x="77" y="4"/>
                  </a:lnTo>
                  <a:lnTo>
                    <a:pt x="79" y="2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1" y="2"/>
                  </a:lnTo>
                  <a:lnTo>
                    <a:pt x="93" y="4"/>
                  </a:lnTo>
                  <a:lnTo>
                    <a:pt x="94" y="5"/>
                  </a:lnTo>
                  <a:lnTo>
                    <a:pt x="96" y="9"/>
                  </a:lnTo>
                  <a:lnTo>
                    <a:pt x="96" y="14"/>
                  </a:lnTo>
                  <a:lnTo>
                    <a:pt x="96" y="19"/>
                  </a:lnTo>
                  <a:lnTo>
                    <a:pt x="94" y="20"/>
                  </a:lnTo>
                  <a:lnTo>
                    <a:pt x="93" y="24"/>
                  </a:lnTo>
                  <a:lnTo>
                    <a:pt x="91" y="32"/>
                  </a:lnTo>
                  <a:lnTo>
                    <a:pt x="84" y="39"/>
                  </a:lnTo>
                  <a:lnTo>
                    <a:pt x="76" y="46"/>
                  </a:lnTo>
                  <a:lnTo>
                    <a:pt x="74" y="47"/>
                  </a:lnTo>
                  <a:lnTo>
                    <a:pt x="74" y="51"/>
                  </a:lnTo>
                  <a:lnTo>
                    <a:pt x="71" y="57"/>
                  </a:lnTo>
                  <a:lnTo>
                    <a:pt x="71" y="62"/>
                  </a:lnTo>
                  <a:lnTo>
                    <a:pt x="71" y="66"/>
                  </a:lnTo>
                  <a:lnTo>
                    <a:pt x="72" y="69"/>
                  </a:lnTo>
                  <a:lnTo>
                    <a:pt x="74" y="71"/>
                  </a:lnTo>
                  <a:lnTo>
                    <a:pt x="76" y="73"/>
                  </a:lnTo>
                  <a:lnTo>
                    <a:pt x="77" y="74"/>
                  </a:lnTo>
                  <a:lnTo>
                    <a:pt x="82" y="78"/>
                  </a:lnTo>
                  <a:lnTo>
                    <a:pt x="84" y="78"/>
                  </a:lnTo>
                  <a:lnTo>
                    <a:pt x="87" y="79"/>
                  </a:lnTo>
                  <a:lnTo>
                    <a:pt x="91" y="78"/>
                  </a:lnTo>
                  <a:lnTo>
                    <a:pt x="93" y="78"/>
                  </a:lnTo>
                  <a:lnTo>
                    <a:pt x="96" y="74"/>
                  </a:lnTo>
                  <a:lnTo>
                    <a:pt x="99" y="69"/>
                  </a:lnTo>
                  <a:lnTo>
                    <a:pt x="103" y="68"/>
                  </a:lnTo>
                  <a:lnTo>
                    <a:pt x="104" y="66"/>
                  </a:lnTo>
                  <a:lnTo>
                    <a:pt x="108" y="62"/>
                  </a:lnTo>
                  <a:lnTo>
                    <a:pt x="111" y="62"/>
                  </a:lnTo>
                  <a:lnTo>
                    <a:pt x="114" y="61"/>
                  </a:lnTo>
                  <a:lnTo>
                    <a:pt x="116" y="61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21" y="62"/>
                  </a:lnTo>
                  <a:lnTo>
                    <a:pt x="123" y="66"/>
                  </a:lnTo>
                  <a:lnTo>
                    <a:pt x="124" y="69"/>
                  </a:lnTo>
                  <a:lnTo>
                    <a:pt x="126" y="71"/>
                  </a:lnTo>
                  <a:lnTo>
                    <a:pt x="126" y="74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3" y="83"/>
                  </a:lnTo>
                  <a:lnTo>
                    <a:pt x="119" y="86"/>
                  </a:lnTo>
                  <a:lnTo>
                    <a:pt x="114" y="91"/>
                  </a:lnTo>
                  <a:lnTo>
                    <a:pt x="111" y="94"/>
                  </a:lnTo>
                  <a:lnTo>
                    <a:pt x="106" y="98"/>
                  </a:lnTo>
                  <a:lnTo>
                    <a:pt x="103" y="101"/>
                  </a:lnTo>
                  <a:lnTo>
                    <a:pt x="103" y="103"/>
                  </a:lnTo>
                  <a:lnTo>
                    <a:pt x="101" y="104"/>
                  </a:lnTo>
                  <a:lnTo>
                    <a:pt x="101" y="113"/>
                  </a:lnTo>
                  <a:lnTo>
                    <a:pt x="99" y="125"/>
                  </a:lnTo>
                  <a:lnTo>
                    <a:pt x="101" y="138"/>
                  </a:lnTo>
                  <a:lnTo>
                    <a:pt x="103" y="150"/>
                  </a:lnTo>
                  <a:lnTo>
                    <a:pt x="104" y="162"/>
                  </a:lnTo>
                  <a:lnTo>
                    <a:pt x="104" y="167"/>
                  </a:lnTo>
                  <a:lnTo>
                    <a:pt x="108" y="170"/>
                  </a:lnTo>
                  <a:lnTo>
                    <a:pt x="109" y="173"/>
                  </a:lnTo>
                  <a:lnTo>
                    <a:pt x="111" y="175"/>
                  </a:lnTo>
                  <a:lnTo>
                    <a:pt x="114" y="177"/>
                  </a:lnTo>
                  <a:lnTo>
                    <a:pt x="118" y="178"/>
                  </a:lnTo>
                  <a:lnTo>
                    <a:pt x="119" y="182"/>
                  </a:lnTo>
                  <a:lnTo>
                    <a:pt x="121" y="185"/>
                  </a:lnTo>
                  <a:lnTo>
                    <a:pt x="121" y="187"/>
                  </a:lnTo>
                  <a:lnTo>
                    <a:pt x="121" y="190"/>
                  </a:lnTo>
                  <a:lnTo>
                    <a:pt x="121" y="194"/>
                  </a:lnTo>
                  <a:lnTo>
                    <a:pt x="119" y="197"/>
                  </a:lnTo>
                  <a:lnTo>
                    <a:pt x="116" y="199"/>
                  </a:lnTo>
                  <a:lnTo>
                    <a:pt x="116" y="200"/>
                  </a:lnTo>
                  <a:lnTo>
                    <a:pt x="113" y="200"/>
                  </a:lnTo>
                  <a:lnTo>
                    <a:pt x="111" y="202"/>
                  </a:lnTo>
                  <a:lnTo>
                    <a:pt x="108" y="200"/>
                  </a:lnTo>
                  <a:lnTo>
                    <a:pt x="104" y="200"/>
                  </a:lnTo>
                  <a:lnTo>
                    <a:pt x="103" y="200"/>
                  </a:lnTo>
                  <a:lnTo>
                    <a:pt x="99" y="202"/>
                  </a:lnTo>
                  <a:lnTo>
                    <a:pt x="96" y="205"/>
                  </a:lnTo>
                  <a:lnTo>
                    <a:pt x="94" y="209"/>
                  </a:lnTo>
                  <a:lnTo>
                    <a:pt x="93" y="210"/>
                  </a:lnTo>
                  <a:lnTo>
                    <a:pt x="94" y="214"/>
                  </a:lnTo>
                  <a:lnTo>
                    <a:pt x="96" y="219"/>
                  </a:lnTo>
                  <a:lnTo>
                    <a:pt x="99" y="224"/>
                  </a:lnTo>
                  <a:lnTo>
                    <a:pt x="103" y="227"/>
                  </a:lnTo>
                  <a:lnTo>
                    <a:pt x="104" y="231"/>
                  </a:lnTo>
                  <a:lnTo>
                    <a:pt x="104" y="236"/>
                  </a:lnTo>
                  <a:lnTo>
                    <a:pt x="103" y="236"/>
                  </a:lnTo>
                  <a:lnTo>
                    <a:pt x="103" y="237"/>
                  </a:lnTo>
                  <a:lnTo>
                    <a:pt x="99" y="241"/>
                  </a:lnTo>
                  <a:lnTo>
                    <a:pt x="96" y="241"/>
                  </a:lnTo>
                  <a:lnTo>
                    <a:pt x="94" y="242"/>
                  </a:lnTo>
                  <a:lnTo>
                    <a:pt x="91" y="241"/>
                  </a:lnTo>
                  <a:lnTo>
                    <a:pt x="89" y="241"/>
                  </a:lnTo>
                  <a:lnTo>
                    <a:pt x="87" y="237"/>
                  </a:lnTo>
                  <a:lnTo>
                    <a:pt x="82" y="232"/>
                  </a:lnTo>
                  <a:lnTo>
                    <a:pt x="77" y="227"/>
                  </a:lnTo>
                  <a:lnTo>
                    <a:pt x="76" y="225"/>
                  </a:lnTo>
                  <a:lnTo>
                    <a:pt x="72" y="224"/>
                  </a:lnTo>
                  <a:lnTo>
                    <a:pt x="71" y="222"/>
                  </a:lnTo>
                  <a:lnTo>
                    <a:pt x="67" y="222"/>
                  </a:lnTo>
                  <a:lnTo>
                    <a:pt x="64" y="222"/>
                  </a:lnTo>
                  <a:lnTo>
                    <a:pt x="59" y="224"/>
                  </a:lnTo>
                  <a:lnTo>
                    <a:pt x="57" y="224"/>
                  </a:lnTo>
                  <a:lnTo>
                    <a:pt x="56" y="225"/>
                  </a:lnTo>
                  <a:lnTo>
                    <a:pt x="54" y="229"/>
                  </a:lnTo>
                  <a:lnTo>
                    <a:pt x="50" y="232"/>
                  </a:lnTo>
                  <a:lnTo>
                    <a:pt x="50" y="236"/>
                  </a:lnTo>
                  <a:lnTo>
                    <a:pt x="47" y="239"/>
                  </a:lnTo>
                  <a:lnTo>
                    <a:pt x="45" y="241"/>
                  </a:lnTo>
                  <a:lnTo>
                    <a:pt x="44" y="242"/>
                  </a:lnTo>
                  <a:lnTo>
                    <a:pt x="42" y="244"/>
                  </a:lnTo>
                  <a:lnTo>
                    <a:pt x="35" y="244"/>
                  </a:lnTo>
                  <a:lnTo>
                    <a:pt x="30" y="242"/>
                  </a:lnTo>
                  <a:lnTo>
                    <a:pt x="25" y="242"/>
                  </a:lnTo>
                  <a:lnTo>
                    <a:pt x="22" y="244"/>
                  </a:lnTo>
                  <a:lnTo>
                    <a:pt x="19" y="244"/>
                  </a:lnTo>
                  <a:lnTo>
                    <a:pt x="15" y="246"/>
                  </a:lnTo>
                  <a:lnTo>
                    <a:pt x="14" y="249"/>
                  </a:lnTo>
                  <a:lnTo>
                    <a:pt x="10" y="251"/>
                  </a:lnTo>
                  <a:lnTo>
                    <a:pt x="8" y="254"/>
                  </a:lnTo>
                  <a:lnTo>
                    <a:pt x="5" y="256"/>
                  </a:lnTo>
                  <a:lnTo>
                    <a:pt x="3" y="256"/>
                  </a:lnTo>
                  <a:lnTo>
                    <a:pt x="0" y="256"/>
                  </a:lnTo>
                </a:path>
              </a:pathLst>
            </a:custGeom>
            <a:noFill/>
            <a:ln w="3240">
              <a:solidFill>
                <a:srgbClr val="C32D9B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53" name="Freeform 5"/>
            <p:cNvSpPr>
              <a:spLocks noChangeArrowheads="1"/>
            </p:cNvSpPr>
            <p:nvPr/>
          </p:nvSpPr>
          <p:spPr bwMode="auto">
            <a:xfrm>
              <a:off x="5653" y="3997"/>
              <a:ext cx="24" cy="27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54" name="Freeform 6"/>
            <p:cNvSpPr>
              <a:spLocks noChangeArrowheads="1"/>
            </p:cNvSpPr>
            <p:nvPr/>
          </p:nvSpPr>
          <p:spPr bwMode="auto">
            <a:xfrm>
              <a:off x="5653" y="3997"/>
              <a:ext cx="24" cy="27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</a:path>
              </a:pathLst>
            </a:custGeom>
            <a:noFill/>
            <a:ln w="3240">
              <a:solidFill>
                <a:srgbClr val="C32D9B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55" name="Freeform 7"/>
            <p:cNvSpPr>
              <a:spLocks noChangeArrowheads="1"/>
            </p:cNvSpPr>
            <p:nvPr/>
          </p:nvSpPr>
          <p:spPr bwMode="auto">
            <a:xfrm>
              <a:off x="5666" y="4004"/>
              <a:ext cx="9" cy="14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" y="17"/>
                </a:cxn>
                <a:cxn ang="0">
                  <a:pos x="5" y="17"/>
                </a:cxn>
                <a:cxn ang="0">
                  <a:pos x="5" y="15"/>
                </a:cxn>
                <a:cxn ang="0">
                  <a:pos x="8" y="12"/>
                </a:cxn>
                <a:cxn ang="0">
                  <a:pos x="8" y="10"/>
                </a:cxn>
                <a:cxn ang="0">
                  <a:pos x="6" y="7"/>
                </a:cxn>
                <a:cxn ang="0">
                  <a:pos x="5" y="5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6" y="2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0" y="7"/>
                </a:cxn>
                <a:cxn ang="0">
                  <a:pos x="11" y="10"/>
                </a:cxn>
                <a:cxn ang="0">
                  <a:pos x="11" y="12"/>
                </a:cxn>
                <a:cxn ang="0">
                  <a:pos x="8" y="15"/>
                </a:cxn>
                <a:cxn ang="0">
                  <a:pos x="6" y="17"/>
                </a:cxn>
                <a:cxn ang="0">
                  <a:pos x="3" y="18"/>
                </a:cxn>
                <a:cxn ang="0">
                  <a:pos x="0" y="18"/>
                </a:cxn>
              </a:cxnLst>
              <a:rect l="0" t="0" r="r" b="b"/>
              <a:pathLst>
                <a:path w="11" h="18">
                  <a:moveTo>
                    <a:pt x="0" y="18"/>
                  </a:moveTo>
                  <a:lnTo>
                    <a:pt x="3" y="17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7"/>
                  </a:lnTo>
                  <a:lnTo>
                    <a:pt x="5" y="5"/>
                  </a:lnTo>
                  <a:lnTo>
                    <a:pt x="3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3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56" name="Freeform 8"/>
            <p:cNvSpPr>
              <a:spLocks noChangeArrowheads="1"/>
            </p:cNvSpPr>
            <p:nvPr/>
          </p:nvSpPr>
          <p:spPr bwMode="auto">
            <a:xfrm>
              <a:off x="5547" y="4132"/>
              <a:ext cx="102" cy="85"/>
            </a:xfrm>
            <a:custGeom>
              <a:avLst/>
              <a:gdLst/>
              <a:ahLst/>
              <a:cxnLst>
                <a:cxn ang="0">
                  <a:pos x="29" y="99"/>
                </a:cxn>
                <a:cxn ang="0">
                  <a:pos x="34" y="104"/>
                </a:cxn>
                <a:cxn ang="0">
                  <a:pos x="41" y="106"/>
                </a:cxn>
                <a:cxn ang="0">
                  <a:pos x="49" y="104"/>
                </a:cxn>
                <a:cxn ang="0">
                  <a:pos x="56" y="99"/>
                </a:cxn>
                <a:cxn ang="0">
                  <a:pos x="58" y="99"/>
                </a:cxn>
                <a:cxn ang="0">
                  <a:pos x="64" y="101"/>
                </a:cxn>
                <a:cxn ang="0">
                  <a:pos x="69" y="99"/>
                </a:cxn>
                <a:cxn ang="0">
                  <a:pos x="81" y="93"/>
                </a:cxn>
                <a:cxn ang="0">
                  <a:pos x="88" y="84"/>
                </a:cxn>
                <a:cxn ang="0">
                  <a:pos x="95" y="81"/>
                </a:cxn>
                <a:cxn ang="0">
                  <a:pos x="101" y="83"/>
                </a:cxn>
                <a:cxn ang="0">
                  <a:pos x="110" y="83"/>
                </a:cxn>
                <a:cxn ang="0">
                  <a:pos x="115" y="79"/>
                </a:cxn>
                <a:cxn ang="0">
                  <a:pos x="115" y="76"/>
                </a:cxn>
                <a:cxn ang="0">
                  <a:pos x="115" y="73"/>
                </a:cxn>
                <a:cxn ang="0">
                  <a:pos x="118" y="69"/>
                </a:cxn>
                <a:cxn ang="0">
                  <a:pos x="123" y="64"/>
                </a:cxn>
                <a:cxn ang="0">
                  <a:pos x="125" y="61"/>
                </a:cxn>
                <a:cxn ang="0">
                  <a:pos x="126" y="54"/>
                </a:cxn>
                <a:cxn ang="0">
                  <a:pos x="121" y="41"/>
                </a:cxn>
                <a:cxn ang="0">
                  <a:pos x="120" y="34"/>
                </a:cxn>
                <a:cxn ang="0">
                  <a:pos x="120" y="14"/>
                </a:cxn>
                <a:cxn ang="0">
                  <a:pos x="118" y="5"/>
                </a:cxn>
                <a:cxn ang="0">
                  <a:pos x="115" y="22"/>
                </a:cxn>
                <a:cxn ang="0">
                  <a:pos x="113" y="39"/>
                </a:cxn>
                <a:cxn ang="0">
                  <a:pos x="113" y="52"/>
                </a:cxn>
                <a:cxn ang="0">
                  <a:pos x="111" y="57"/>
                </a:cxn>
                <a:cxn ang="0">
                  <a:pos x="106" y="64"/>
                </a:cxn>
                <a:cxn ang="0">
                  <a:pos x="101" y="69"/>
                </a:cxn>
                <a:cxn ang="0">
                  <a:pos x="98" y="71"/>
                </a:cxn>
                <a:cxn ang="0">
                  <a:pos x="95" y="69"/>
                </a:cxn>
                <a:cxn ang="0">
                  <a:pos x="88" y="69"/>
                </a:cxn>
                <a:cxn ang="0">
                  <a:pos x="81" y="79"/>
                </a:cxn>
                <a:cxn ang="0">
                  <a:pos x="73" y="84"/>
                </a:cxn>
                <a:cxn ang="0">
                  <a:pos x="69" y="84"/>
                </a:cxn>
                <a:cxn ang="0">
                  <a:pos x="58" y="84"/>
                </a:cxn>
                <a:cxn ang="0">
                  <a:pos x="53" y="86"/>
                </a:cxn>
                <a:cxn ang="0">
                  <a:pos x="46" y="91"/>
                </a:cxn>
                <a:cxn ang="0">
                  <a:pos x="41" y="93"/>
                </a:cxn>
                <a:cxn ang="0">
                  <a:pos x="32" y="93"/>
                </a:cxn>
                <a:cxn ang="0">
                  <a:pos x="27" y="91"/>
                </a:cxn>
                <a:cxn ang="0">
                  <a:pos x="17" y="89"/>
                </a:cxn>
                <a:cxn ang="0">
                  <a:pos x="7" y="91"/>
                </a:cxn>
                <a:cxn ang="0">
                  <a:pos x="11" y="93"/>
                </a:cxn>
                <a:cxn ang="0">
                  <a:pos x="26" y="98"/>
                </a:cxn>
              </a:cxnLst>
              <a:rect l="0" t="0" r="r" b="b"/>
              <a:pathLst>
                <a:path w="126" h="106">
                  <a:moveTo>
                    <a:pt x="26" y="98"/>
                  </a:moveTo>
                  <a:lnTo>
                    <a:pt x="29" y="99"/>
                  </a:lnTo>
                  <a:lnTo>
                    <a:pt x="29" y="101"/>
                  </a:lnTo>
                  <a:lnTo>
                    <a:pt x="34" y="104"/>
                  </a:lnTo>
                  <a:lnTo>
                    <a:pt x="37" y="104"/>
                  </a:lnTo>
                  <a:lnTo>
                    <a:pt x="41" y="106"/>
                  </a:lnTo>
                  <a:lnTo>
                    <a:pt x="46" y="104"/>
                  </a:lnTo>
                  <a:lnTo>
                    <a:pt x="49" y="104"/>
                  </a:lnTo>
                  <a:lnTo>
                    <a:pt x="53" y="103"/>
                  </a:lnTo>
                  <a:lnTo>
                    <a:pt x="56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6" y="101"/>
                  </a:lnTo>
                  <a:lnTo>
                    <a:pt x="69" y="99"/>
                  </a:lnTo>
                  <a:lnTo>
                    <a:pt x="74" y="98"/>
                  </a:lnTo>
                  <a:lnTo>
                    <a:pt x="81" y="93"/>
                  </a:lnTo>
                  <a:lnTo>
                    <a:pt x="86" y="89"/>
                  </a:lnTo>
                  <a:lnTo>
                    <a:pt x="88" y="84"/>
                  </a:lnTo>
                  <a:lnTo>
                    <a:pt x="93" y="81"/>
                  </a:lnTo>
                  <a:lnTo>
                    <a:pt x="95" y="81"/>
                  </a:lnTo>
                  <a:lnTo>
                    <a:pt x="96" y="81"/>
                  </a:lnTo>
                  <a:lnTo>
                    <a:pt x="101" y="83"/>
                  </a:lnTo>
                  <a:lnTo>
                    <a:pt x="106" y="84"/>
                  </a:lnTo>
                  <a:lnTo>
                    <a:pt x="110" y="83"/>
                  </a:lnTo>
                  <a:lnTo>
                    <a:pt x="111" y="81"/>
                  </a:lnTo>
                  <a:lnTo>
                    <a:pt x="115" y="79"/>
                  </a:lnTo>
                  <a:lnTo>
                    <a:pt x="115" y="78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3"/>
                  </a:lnTo>
                  <a:lnTo>
                    <a:pt x="116" y="71"/>
                  </a:lnTo>
                  <a:lnTo>
                    <a:pt x="118" y="69"/>
                  </a:lnTo>
                  <a:lnTo>
                    <a:pt x="121" y="66"/>
                  </a:lnTo>
                  <a:lnTo>
                    <a:pt x="123" y="64"/>
                  </a:lnTo>
                  <a:lnTo>
                    <a:pt x="125" y="62"/>
                  </a:lnTo>
                  <a:lnTo>
                    <a:pt x="125" y="61"/>
                  </a:lnTo>
                  <a:lnTo>
                    <a:pt x="126" y="57"/>
                  </a:lnTo>
                  <a:lnTo>
                    <a:pt x="126" y="54"/>
                  </a:lnTo>
                  <a:lnTo>
                    <a:pt x="125" y="49"/>
                  </a:lnTo>
                  <a:lnTo>
                    <a:pt x="121" y="41"/>
                  </a:lnTo>
                  <a:lnTo>
                    <a:pt x="121" y="37"/>
                  </a:lnTo>
                  <a:lnTo>
                    <a:pt x="120" y="34"/>
                  </a:lnTo>
                  <a:lnTo>
                    <a:pt x="120" y="24"/>
                  </a:lnTo>
                  <a:lnTo>
                    <a:pt x="120" y="14"/>
                  </a:lnTo>
                  <a:lnTo>
                    <a:pt x="120" y="0"/>
                  </a:lnTo>
                  <a:lnTo>
                    <a:pt x="118" y="5"/>
                  </a:lnTo>
                  <a:lnTo>
                    <a:pt x="115" y="15"/>
                  </a:lnTo>
                  <a:lnTo>
                    <a:pt x="115" y="22"/>
                  </a:lnTo>
                  <a:lnTo>
                    <a:pt x="113" y="31"/>
                  </a:lnTo>
                  <a:lnTo>
                    <a:pt x="113" y="39"/>
                  </a:lnTo>
                  <a:lnTo>
                    <a:pt x="113" y="49"/>
                  </a:lnTo>
                  <a:lnTo>
                    <a:pt x="113" y="52"/>
                  </a:lnTo>
                  <a:lnTo>
                    <a:pt x="113" y="56"/>
                  </a:lnTo>
                  <a:lnTo>
                    <a:pt x="111" y="57"/>
                  </a:lnTo>
                  <a:lnTo>
                    <a:pt x="110" y="61"/>
                  </a:lnTo>
                  <a:lnTo>
                    <a:pt x="106" y="64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98" y="71"/>
                  </a:lnTo>
                  <a:lnTo>
                    <a:pt x="96" y="69"/>
                  </a:lnTo>
                  <a:lnTo>
                    <a:pt x="95" y="69"/>
                  </a:lnTo>
                  <a:lnTo>
                    <a:pt x="89" y="69"/>
                  </a:lnTo>
                  <a:lnTo>
                    <a:pt x="88" y="69"/>
                  </a:lnTo>
                  <a:lnTo>
                    <a:pt x="86" y="71"/>
                  </a:lnTo>
                  <a:lnTo>
                    <a:pt x="81" y="79"/>
                  </a:lnTo>
                  <a:lnTo>
                    <a:pt x="76" y="83"/>
                  </a:lnTo>
                  <a:lnTo>
                    <a:pt x="73" y="84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58" y="84"/>
                  </a:lnTo>
                  <a:lnTo>
                    <a:pt x="54" y="86"/>
                  </a:lnTo>
                  <a:lnTo>
                    <a:pt x="53" y="86"/>
                  </a:lnTo>
                  <a:lnTo>
                    <a:pt x="49" y="88"/>
                  </a:lnTo>
                  <a:lnTo>
                    <a:pt x="46" y="91"/>
                  </a:lnTo>
                  <a:lnTo>
                    <a:pt x="42" y="93"/>
                  </a:lnTo>
                  <a:lnTo>
                    <a:pt x="41" y="93"/>
                  </a:lnTo>
                  <a:lnTo>
                    <a:pt x="37" y="93"/>
                  </a:lnTo>
                  <a:lnTo>
                    <a:pt x="32" y="93"/>
                  </a:lnTo>
                  <a:lnTo>
                    <a:pt x="31" y="93"/>
                  </a:lnTo>
                  <a:lnTo>
                    <a:pt x="27" y="91"/>
                  </a:lnTo>
                  <a:lnTo>
                    <a:pt x="21" y="91"/>
                  </a:lnTo>
                  <a:lnTo>
                    <a:pt x="17" y="89"/>
                  </a:lnTo>
                  <a:lnTo>
                    <a:pt x="12" y="91"/>
                  </a:lnTo>
                  <a:lnTo>
                    <a:pt x="7" y="91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16" y="94"/>
                  </a:lnTo>
                  <a:lnTo>
                    <a:pt x="26" y="9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57" name="Freeform 9"/>
            <p:cNvSpPr>
              <a:spLocks noChangeArrowheads="1"/>
            </p:cNvSpPr>
            <p:nvPr/>
          </p:nvSpPr>
          <p:spPr bwMode="auto">
            <a:xfrm>
              <a:off x="5682" y="4186"/>
              <a:ext cx="22" cy="21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11" y="27"/>
                </a:cxn>
                <a:cxn ang="0">
                  <a:pos x="7" y="27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3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4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7" y="18"/>
                </a:cxn>
                <a:cxn ang="0">
                  <a:pos x="26" y="20"/>
                </a:cxn>
                <a:cxn ang="0">
                  <a:pos x="24" y="25"/>
                </a:cxn>
                <a:cxn ang="0">
                  <a:pos x="21" y="25"/>
                </a:cxn>
                <a:cxn ang="0">
                  <a:pos x="19" y="27"/>
                </a:cxn>
                <a:cxn ang="0">
                  <a:pos x="16" y="27"/>
                </a:cxn>
                <a:cxn ang="0">
                  <a:pos x="12" y="27"/>
                </a:cxn>
              </a:cxnLst>
              <a:rect l="0" t="0" r="r" b="b"/>
              <a:pathLst>
                <a:path w="27" h="27">
                  <a:moveTo>
                    <a:pt x="12" y="27"/>
                  </a:moveTo>
                  <a:lnTo>
                    <a:pt x="11" y="27"/>
                  </a:lnTo>
                  <a:lnTo>
                    <a:pt x="7" y="27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6" y="20"/>
                  </a:lnTo>
                  <a:lnTo>
                    <a:pt x="24" y="25"/>
                  </a:lnTo>
                  <a:lnTo>
                    <a:pt x="21" y="25"/>
                  </a:lnTo>
                  <a:lnTo>
                    <a:pt x="19" y="27"/>
                  </a:lnTo>
                  <a:lnTo>
                    <a:pt x="16" y="27"/>
                  </a:lnTo>
                  <a:lnTo>
                    <a:pt x="12" y="27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</p:grpSp>
      <p:grpSp>
        <p:nvGrpSpPr>
          <p:cNvPr id="2058" name="Group 10"/>
          <p:cNvGrpSpPr>
            <a:grpSpLocks/>
          </p:cNvGrpSpPr>
          <p:nvPr/>
        </p:nvGrpSpPr>
        <p:grpSpPr bwMode="auto">
          <a:xfrm>
            <a:off x="8691563" y="85725"/>
            <a:ext cx="334962" cy="6119813"/>
            <a:chOff x="5475" y="54"/>
            <a:chExt cx="211" cy="3855"/>
          </a:xfrm>
        </p:grpSpPr>
        <p:sp>
          <p:nvSpPr>
            <p:cNvPr id="2059" name="Rectangle 11"/>
            <p:cNvSpPr>
              <a:spLocks noChangeArrowheads="1"/>
            </p:cNvSpPr>
            <p:nvPr/>
          </p:nvSpPr>
          <p:spPr bwMode="auto">
            <a:xfrm>
              <a:off x="5633" y="530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60" name="Rectangle 12"/>
            <p:cNvSpPr>
              <a:spLocks noChangeArrowheads="1"/>
            </p:cNvSpPr>
            <p:nvPr/>
          </p:nvSpPr>
          <p:spPr bwMode="auto">
            <a:xfrm>
              <a:off x="5527" y="530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61" name="Rectangle 13"/>
            <p:cNvSpPr>
              <a:spLocks noChangeArrowheads="1"/>
            </p:cNvSpPr>
            <p:nvPr/>
          </p:nvSpPr>
          <p:spPr bwMode="auto">
            <a:xfrm>
              <a:off x="5633" y="582"/>
              <a:ext cx="54" cy="53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62" name="Rectangle 14"/>
            <p:cNvSpPr>
              <a:spLocks noChangeArrowheads="1"/>
            </p:cNvSpPr>
            <p:nvPr/>
          </p:nvSpPr>
          <p:spPr bwMode="auto">
            <a:xfrm>
              <a:off x="5475" y="582"/>
              <a:ext cx="52" cy="53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63" name="Rectangle 15"/>
            <p:cNvSpPr>
              <a:spLocks noChangeArrowheads="1"/>
            </p:cNvSpPr>
            <p:nvPr/>
          </p:nvSpPr>
          <p:spPr bwMode="auto">
            <a:xfrm>
              <a:off x="5633" y="635"/>
              <a:ext cx="54" cy="53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64" name="Rectangle 16"/>
            <p:cNvSpPr>
              <a:spLocks noChangeArrowheads="1"/>
            </p:cNvSpPr>
            <p:nvPr/>
          </p:nvSpPr>
          <p:spPr bwMode="auto">
            <a:xfrm>
              <a:off x="5581" y="635"/>
              <a:ext cx="52" cy="53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65" name="Rectangle 17"/>
            <p:cNvSpPr>
              <a:spLocks noChangeArrowheads="1"/>
            </p:cNvSpPr>
            <p:nvPr/>
          </p:nvSpPr>
          <p:spPr bwMode="auto">
            <a:xfrm>
              <a:off x="5633" y="688"/>
              <a:ext cx="54" cy="53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66" name="Rectangle 18"/>
            <p:cNvSpPr>
              <a:spLocks noChangeArrowheads="1"/>
            </p:cNvSpPr>
            <p:nvPr/>
          </p:nvSpPr>
          <p:spPr bwMode="auto">
            <a:xfrm>
              <a:off x="5581" y="582"/>
              <a:ext cx="52" cy="53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67" name="Rectangle 19"/>
            <p:cNvSpPr>
              <a:spLocks noChangeArrowheads="1"/>
            </p:cNvSpPr>
            <p:nvPr/>
          </p:nvSpPr>
          <p:spPr bwMode="auto">
            <a:xfrm>
              <a:off x="5527" y="688"/>
              <a:ext cx="54" cy="53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68" name="Rectangle 20"/>
            <p:cNvSpPr>
              <a:spLocks noChangeArrowheads="1"/>
            </p:cNvSpPr>
            <p:nvPr/>
          </p:nvSpPr>
          <p:spPr bwMode="auto">
            <a:xfrm>
              <a:off x="5475" y="688"/>
              <a:ext cx="52" cy="53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69" name="Rectangle 21"/>
            <p:cNvSpPr>
              <a:spLocks noChangeArrowheads="1"/>
            </p:cNvSpPr>
            <p:nvPr/>
          </p:nvSpPr>
          <p:spPr bwMode="auto">
            <a:xfrm>
              <a:off x="5633" y="741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70" name="Rectangle 22"/>
            <p:cNvSpPr>
              <a:spLocks noChangeArrowheads="1"/>
            </p:cNvSpPr>
            <p:nvPr/>
          </p:nvSpPr>
          <p:spPr bwMode="auto">
            <a:xfrm>
              <a:off x="5581" y="741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71" name="Rectangle 23"/>
            <p:cNvSpPr>
              <a:spLocks noChangeArrowheads="1"/>
            </p:cNvSpPr>
            <p:nvPr/>
          </p:nvSpPr>
          <p:spPr bwMode="auto">
            <a:xfrm>
              <a:off x="5527" y="793"/>
              <a:ext cx="54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72" name="Rectangle 24"/>
            <p:cNvSpPr>
              <a:spLocks noChangeArrowheads="1"/>
            </p:cNvSpPr>
            <p:nvPr/>
          </p:nvSpPr>
          <p:spPr bwMode="auto">
            <a:xfrm>
              <a:off x="5633" y="793"/>
              <a:ext cx="54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73" name="Rectangle 25"/>
            <p:cNvSpPr>
              <a:spLocks noChangeArrowheads="1"/>
            </p:cNvSpPr>
            <p:nvPr/>
          </p:nvSpPr>
          <p:spPr bwMode="auto">
            <a:xfrm>
              <a:off x="5633" y="847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74" name="Rectangle 26"/>
            <p:cNvSpPr>
              <a:spLocks noChangeArrowheads="1"/>
            </p:cNvSpPr>
            <p:nvPr/>
          </p:nvSpPr>
          <p:spPr bwMode="auto">
            <a:xfrm>
              <a:off x="5581" y="847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75" name="Rectangle 27"/>
            <p:cNvSpPr>
              <a:spLocks noChangeArrowheads="1"/>
            </p:cNvSpPr>
            <p:nvPr/>
          </p:nvSpPr>
          <p:spPr bwMode="auto">
            <a:xfrm>
              <a:off x="5475" y="847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76" name="Rectangle 28"/>
            <p:cNvSpPr>
              <a:spLocks noChangeArrowheads="1"/>
            </p:cNvSpPr>
            <p:nvPr/>
          </p:nvSpPr>
          <p:spPr bwMode="auto">
            <a:xfrm>
              <a:off x="5633" y="899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77" name="Rectangle 29"/>
            <p:cNvSpPr>
              <a:spLocks noChangeArrowheads="1"/>
            </p:cNvSpPr>
            <p:nvPr/>
          </p:nvSpPr>
          <p:spPr bwMode="auto">
            <a:xfrm>
              <a:off x="5581" y="899"/>
              <a:ext cx="52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78" name="Rectangle 30"/>
            <p:cNvSpPr>
              <a:spLocks noChangeArrowheads="1"/>
            </p:cNvSpPr>
            <p:nvPr/>
          </p:nvSpPr>
          <p:spPr bwMode="auto">
            <a:xfrm>
              <a:off x="5527" y="899"/>
              <a:ext cx="54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79" name="Rectangle 31"/>
            <p:cNvSpPr>
              <a:spLocks noChangeArrowheads="1"/>
            </p:cNvSpPr>
            <p:nvPr/>
          </p:nvSpPr>
          <p:spPr bwMode="auto">
            <a:xfrm>
              <a:off x="5633" y="953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80" name="Rectangle 32"/>
            <p:cNvSpPr>
              <a:spLocks noChangeArrowheads="1"/>
            </p:cNvSpPr>
            <p:nvPr/>
          </p:nvSpPr>
          <p:spPr bwMode="auto">
            <a:xfrm>
              <a:off x="5581" y="953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81" name="Rectangle 33"/>
            <p:cNvSpPr>
              <a:spLocks noChangeArrowheads="1"/>
            </p:cNvSpPr>
            <p:nvPr/>
          </p:nvSpPr>
          <p:spPr bwMode="auto">
            <a:xfrm>
              <a:off x="5475" y="953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82" name="Rectangle 34"/>
            <p:cNvSpPr>
              <a:spLocks noChangeArrowheads="1"/>
            </p:cNvSpPr>
            <p:nvPr/>
          </p:nvSpPr>
          <p:spPr bwMode="auto">
            <a:xfrm>
              <a:off x="5633" y="1005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83" name="Rectangle 35"/>
            <p:cNvSpPr>
              <a:spLocks noChangeArrowheads="1"/>
            </p:cNvSpPr>
            <p:nvPr/>
          </p:nvSpPr>
          <p:spPr bwMode="auto">
            <a:xfrm>
              <a:off x="5527" y="1005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84" name="Rectangle 36"/>
            <p:cNvSpPr>
              <a:spLocks noChangeArrowheads="1"/>
            </p:cNvSpPr>
            <p:nvPr/>
          </p:nvSpPr>
          <p:spPr bwMode="auto">
            <a:xfrm>
              <a:off x="5633" y="1057"/>
              <a:ext cx="54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85" name="Rectangle 37"/>
            <p:cNvSpPr>
              <a:spLocks noChangeArrowheads="1"/>
            </p:cNvSpPr>
            <p:nvPr/>
          </p:nvSpPr>
          <p:spPr bwMode="auto">
            <a:xfrm>
              <a:off x="5581" y="1057"/>
              <a:ext cx="52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86" name="Rectangle 38"/>
            <p:cNvSpPr>
              <a:spLocks noChangeArrowheads="1"/>
            </p:cNvSpPr>
            <p:nvPr/>
          </p:nvSpPr>
          <p:spPr bwMode="auto">
            <a:xfrm>
              <a:off x="5475" y="1057"/>
              <a:ext cx="52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87" name="Rectangle 39"/>
            <p:cNvSpPr>
              <a:spLocks noChangeArrowheads="1"/>
            </p:cNvSpPr>
            <p:nvPr/>
          </p:nvSpPr>
          <p:spPr bwMode="auto">
            <a:xfrm>
              <a:off x="5633" y="1111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88" name="Rectangle 40"/>
            <p:cNvSpPr>
              <a:spLocks noChangeArrowheads="1"/>
            </p:cNvSpPr>
            <p:nvPr/>
          </p:nvSpPr>
          <p:spPr bwMode="auto">
            <a:xfrm>
              <a:off x="5581" y="1111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89" name="Rectangle 41"/>
            <p:cNvSpPr>
              <a:spLocks noChangeArrowheads="1"/>
            </p:cNvSpPr>
            <p:nvPr/>
          </p:nvSpPr>
          <p:spPr bwMode="auto">
            <a:xfrm>
              <a:off x="5633" y="1163"/>
              <a:ext cx="54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90" name="Rectangle 42"/>
            <p:cNvSpPr>
              <a:spLocks noChangeArrowheads="1"/>
            </p:cNvSpPr>
            <p:nvPr/>
          </p:nvSpPr>
          <p:spPr bwMode="auto">
            <a:xfrm>
              <a:off x="5527" y="1163"/>
              <a:ext cx="54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91" name="Rectangle 43"/>
            <p:cNvSpPr>
              <a:spLocks noChangeArrowheads="1"/>
            </p:cNvSpPr>
            <p:nvPr/>
          </p:nvSpPr>
          <p:spPr bwMode="auto">
            <a:xfrm>
              <a:off x="5633" y="1217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92" name="Rectangle 44"/>
            <p:cNvSpPr>
              <a:spLocks noChangeArrowheads="1"/>
            </p:cNvSpPr>
            <p:nvPr/>
          </p:nvSpPr>
          <p:spPr bwMode="auto">
            <a:xfrm>
              <a:off x="5581" y="1217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93" name="Rectangle 45"/>
            <p:cNvSpPr>
              <a:spLocks noChangeArrowheads="1"/>
            </p:cNvSpPr>
            <p:nvPr/>
          </p:nvSpPr>
          <p:spPr bwMode="auto">
            <a:xfrm>
              <a:off x="5527" y="1217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94" name="Rectangle 46"/>
            <p:cNvSpPr>
              <a:spLocks noChangeArrowheads="1"/>
            </p:cNvSpPr>
            <p:nvPr/>
          </p:nvSpPr>
          <p:spPr bwMode="auto">
            <a:xfrm>
              <a:off x="5633" y="1269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95" name="Rectangle 47"/>
            <p:cNvSpPr>
              <a:spLocks noChangeArrowheads="1"/>
            </p:cNvSpPr>
            <p:nvPr/>
          </p:nvSpPr>
          <p:spPr bwMode="auto">
            <a:xfrm>
              <a:off x="5581" y="1269"/>
              <a:ext cx="52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96" name="Rectangle 48"/>
            <p:cNvSpPr>
              <a:spLocks noChangeArrowheads="1"/>
            </p:cNvSpPr>
            <p:nvPr/>
          </p:nvSpPr>
          <p:spPr bwMode="auto">
            <a:xfrm>
              <a:off x="5475" y="1269"/>
              <a:ext cx="52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97" name="Rectangle 49"/>
            <p:cNvSpPr>
              <a:spLocks noChangeArrowheads="1"/>
            </p:cNvSpPr>
            <p:nvPr/>
          </p:nvSpPr>
          <p:spPr bwMode="auto">
            <a:xfrm>
              <a:off x="5633" y="1323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98" name="Rectangle 50"/>
            <p:cNvSpPr>
              <a:spLocks noChangeArrowheads="1"/>
            </p:cNvSpPr>
            <p:nvPr/>
          </p:nvSpPr>
          <p:spPr bwMode="auto">
            <a:xfrm>
              <a:off x="5527" y="1323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99" name="Rectangle 51"/>
            <p:cNvSpPr>
              <a:spLocks noChangeArrowheads="1"/>
            </p:cNvSpPr>
            <p:nvPr/>
          </p:nvSpPr>
          <p:spPr bwMode="auto">
            <a:xfrm>
              <a:off x="5633" y="1375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00" name="Rectangle 52"/>
            <p:cNvSpPr>
              <a:spLocks noChangeArrowheads="1"/>
            </p:cNvSpPr>
            <p:nvPr/>
          </p:nvSpPr>
          <p:spPr bwMode="auto">
            <a:xfrm>
              <a:off x="5581" y="1375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01" name="Rectangle 53"/>
            <p:cNvSpPr>
              <a:spLocks noChangeArrowheads="1"/>
            </p:cNvSpPr>
            <p:nvPr/>
          </p:nvSpPr>
          <p:spPr bwMode="auto">
            <a:xfrm>
              <a:off x="5527" y="1375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02" name="Rectangle 54"/>
            <p:cNvSpPr>
              <a:spLocks noChangeArrowheads="1"/>
            </p:cNvSpPr>
            <p:nvPr/>
          </p:nvSpPr>
          <p:spPr bwMode="auto">
            <a:xfrm>
              <a:off x="5633" y="1427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03" name="Rectangle 55"/>
            <p:cNvSpPr>
              <a:spLocks noChangeArrowheads="1"/>
            </p:cNvSpPr>
            <p:nvPr/>
          </p:nvSpPr>
          <p:spPr bwMode="auto">
            <a:xfrm>
              <a:off x="5581" y="1427"/>
              <a:ext cx="52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04" name="Rectangle 56"/>
            <p:cNvSpPr>
              <a:spLocks noChangeArrowheads="1"/>
            </p:cNvSpPr>
            <p:nvPr/>
          </p:nvSpPr>
          <p:spPr bwMode="auto">
            <a:xfrm>
              <a:off x="5633" y="1481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05" name="Rectangle 57"/>
            <p:cNvSpPr>
              <a:spLocks noChangeArrowheads="1"/>
            </p:cNvSpPr>
            <p:nvPr/>
          </p:nvSpPr>
          <p:spPr bwMode="auto">
            <a:xfrm>
              <a:off x="5581" y="1481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06" name="Rectangle 58"/>
            <p:cNvSpPr>
              <a:spLocks noChangeArrowheads="1"/>
            </p:cNvSpPr>
            <p:nvPr/>
          </p:nvSpPr>
          <p:spPr bwMode="auto">
            <a:xfrm>
              <a:off x="5527" y="1481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07" name="Rectangle 59"/>
            <p:cNvSpPr>
              <a:spLocks noChangeArrowheads="1"/>
            </p:cNvSpPr>
            <p:nvPr/>
          </p:nvSpPr>
          <p:spPr bwMode="auto">
            <a:xfrm>
              <a:off x="5633" y="1533"/>
              <a:ext cx="54" cy="53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08" name="Rectangle 60"/>
            <p:cNvSpPr>
              <a:spLocks noChangeArrowheads="1"/>
            </p:cNvSpPr>
            <p:nvPr/>
          </p:nvSpPr>
          <p:spPr bwMode="auto">
            <a:xfrm>
              <a:off x="5475" y="1533"/>
              <a:ext cx="52" cy="53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09" name="Rectangle 61"/>
            <p:cNvSpPr>
              <a:spLocks noChangeArrowheads="1"/>
            </p:cNvSpPr>
            <p:nvPr/>
          </p:nvSpPr>
          <p:spPr bwMode="auto">
            <a:xfrm>
              <a:off x="5633" y="1586"/>
              <a:ext cx="54" cy="53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10" name="Rectangle 62"/>
            <p:cNvSpPr>
              <a:spLocks noChangeArrowheads="1"/>
            </p:cNvSpPr>
            <p:nvPr/>
          </p:nvSpPr>
          <p:spPr bwMode="auto">
            <a:xfrm>
              <a:off x="5581" y="1586"/>
              <a:ext cx="52" cy="53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11" name="Rectangle 63"/>
            <p:cNvSpPr>
              <a:spLocks noChangeArrowheads="1"/>
            </p:cNvSpPr>
            <p:nvPr/>
          </p:nvSpPr>
          <p:spPr bwMode="auto">
            <a:xfrm>
              <a:off x="5527" y="1586"/>
              <a:ext cx="54" cy="53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12" name="Rectangle 64"/>
            <p:cNvSpPr>
              <a:spLocks noChangeArrowheads="1"/>
            </p:cNvSpPr>
            <p:nvPr/>
          </p:nvSpPr>
          <p:spPr bwMode="auto">
            <a:xfrm>
              <a:off x="5633" y="1639"/>
              <a:ext cx="54" cy="53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13" name="Rectangle 65"/>
            <p:cNvSpPr>
              <a:spLocks noChangeArrowheads="1"/>
            </p:cNvSpPr>
            <p:nvPr/>
          </p:nvSpPr>
          <p:spPr bwMode="auto">
            <a:xfrm>
              <a:off x="5633" y="1692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14" name="Rectangle 66"/>
            <p:cNvSpPr>
              <a:spLocks noChangeArrowheads="1"/>
            </p:cNvSpPr>
            <p:nvPr/>
          </p:nvSpPr>
          <p:spPr bwMode="auto">
            <a:xfrm>
              <a:off x="5581" y="1692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15" name="Rectangle 67"/>
            <p:cNvSpPr>
              <a:spLocks noChangeArrowheads="1"/>
            </p:cNvSpPr>
            <p:nvPr/>
          </p:nvSpPr>
          <p:spPr bwMode="auto">
            <a:xfrm>
              <a:off x="5527" y="1692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16" name="Rectangle 68"/>
            <p:cNvSpPr>
              <a:spLocks noChangeArrowheads="1"/>
            </p:cNvSpPr>
            <p:nvPr/>
          </p:nvSpPr>
          <p:spPr bwMode="auto">
            <a:xfrm>
              <a:off x="5633" y="1744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17" name="Rectangle 69"/>
            <p:cNvSpPr>
              <a:spLocks noChangeArrowheads="1"/>
            </p:cNvSpPr>
            <p:nvPr/>
          </p:nvSpPr>
          <p:spPr bwMode="auto">
            <a:xfrm>
              <a:off x="5581" y="1744"/>
              <a:ext cx="52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18" name="Rectangle 70"/>
            <p:cNvSpPr>
              <a:spLocks noChangeArrowheads="1"/>
            </p:cNvSpPr>
            <p:nvPr/>
          </p:nvSpPr>
          <p:spPr bwMode="auto">
            <a:xfrm>
              <a:off x="5527" y="1744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19" name="Rectangle 71"/>
            <p:cNvSpPr>
              <a:spLocks noChangeArrowheads="1"/>
            </p:cNvSpPr>
            <p:nvPr/>
          </p:nvSpPr>
          <p:spPr bwMode="auto">
            <a:xfrm>
              <a:off x="5633" y="1798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20" name="Rectangle 72"/>
            <p:cNvSpPr>
              <a:spLocks noChangeArrowheads="1"/>
            </p:cNvSpPr>
            <p:nvPr/>
          </p:nvSpPr>
          <p:spPr bwMode="auto">
            <a:xfrm>
              <a:off x="5527" y="1850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21" name="Rectangle 73"/>
            <p:cNvSpPr>
              <a:spLocks noChangeArrowheads="1"/>
            </p:cNvSpPr>
            <p:nvPr/>
          </p:nvSpPr>
          <p:spPr bwMode="auto">
            <a:xfrm>
              <a:off x="5475" y="1798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22" name="Rectangle 74"/>
            <p:cNvSpPr>
              <a:spLocks noChangeArrowheads="1"/>
            </p:cNvSpPr>
            <p:nvPr/>
          </p:nvSpPr>
          <p:spPr bwMode="auto">
            <a:xfrm>
              <a:off x="5633" y="1850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23" name="Rectangle 75"/>
            <p:cNvSpPr>
              <a:spLocks noChangeArrowheads="1"/>
            </p:cNvSpPr>
            <p:nvPr/>
          </p:nvSpPr>
          <p:spPr bwMode="auto">
            <a:xfrm>
              <a:off x="5633" y="1902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24" name="Rectangle 76"/>
            <p:cNvSpPr>
              <a:spLocks noChangeArrowheads="1"/>
            </p:cNvSpPr>
            <p:nvPr/>
          </p:nvSpPr>
          <p:spPr bwMode="auto">
            <a:xfrm>
              <a:off x="5581" y="1902"/>
              <a:ext cx="52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25" name="Rectangle 77"/>
            <p:cNvSpPr>
              <a:spLocks noChangeArrowheads="1"/>
            </p:cNvSpPr>
            <p:nvPr/>
          </p:nvSpPr>
          <p:spPr bwMode="auto">
            <a:xfrm>
              <a:off x="5633" y="2432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26" name="Rectangle 78"/>
            <p:cNvSpPr>
              <a:spLocks noChangeArrowheads="1"/>
            </p:cNvSpPr>
            <p:nvPr/>
          </p:nvSpPr>
          <p:spPr bwMode="auto">
            <a:xfrm>
              <a:off x="5581" y="2432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27" name="Rectangle 79"/>
            <p:cNvSpPr>
              <a:spLocks noChangeArrowheads="1"/>
            </p:cNvSpPr>
            <p:nvPr/>
          </p:nvSpPr>
          <p:spPr bwMode="auto">
            <a:xfrm>
              <a:off x="5527" y="2432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28" name="Rectangle 80"/>
            <p:cNvSpPr>
              <a:spLocks noChangeArrowheads="1"/>
            </p:cNvSpPr>
            <p:nvPr/>
          </p:nvSpPr>
          <p:spPr bwMode="auto">
            <a:xfrm>
              <a:off x="5633" y="2484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29" name="Rectangle 81"/>
            <p:cNvSpPr>
              <a:spLocks noChangeArrowheads="1"/>
            </p:cNvSpPr>
            <p:nvPr/>
          </p:nvSpPr>
          <p:spPr bwMode="auto">
            <a:xfrm>
              <a:off x="5581" y="2484"/>
              <a:ext cx="52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30" name="Rectangle 82"/>
            <p:cNvSpPr>
              <a:spLocks noChangeArrowheads="1"/>
            </p:cNvSpPr>
            <p:nvPr/>
          </p:nvSpPr>
          <p:spPr bwMode="auto">
            <a:xfrm>
              <a:off x="5633" y="2538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31" name="Rectangle 83"/>
            <p:cNvSpPr>
              <a:spLocks noChangeArrowheads="1"/>
            </p:cNvSpPr>
            <p:nvPr/>
          </p:nvSpPr>
          <p:spPr bwMode="auto">
            <a:xfrm>
              <a:off x="5527" y="2538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32" name="Rectangle 84"/>
            <p:cNvSpPr>
              <a:spLocks noChangeArrowheads="1"/>
            </p:cNvSpPr>
            <p:nvPr/>
          </p:nvSpPr>
          <p:spPr bwMode="auto">
            <a:xfrm>
              <a:off x="5633" y="2590"/>
              <a:ext cx="54" cy="53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33" name="Rectangle 85"/>
            <p:cNvSpPr>
              <a:spLocks noChangeArrowheads="1"/>
            </p:cNvSpPr>
            <p:nvPr/>
          </p:nvSpPr>
          <p:spPr bwMode="auto">
            <a:xfrm>
              <a:off x="5581" y="2590"/>
              <a:ext cx="52" cy="53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34" name="Rectangle 86"/>
            <p:cNvSpPr>
              <a:spLocks noChangeArrowheads="1"/>
            </p:cNvSpPr>
            <p:nvPr/>
          </p:nvSpPr>
          <p:spPr bwMode="auto">
            <a:xfrm>
              <a:off x="5475" y="2590"/>
              <a:ext cx="52" cy="53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35" name="Rectangle 87"/>
            <p:cNvSpPr>
              <a:spLocks noChangeArrowheads="1"/>
            </p:cNvSpPr>
            <p:nvPr/>
          </p:nvSpPr>
          <p:spPr bwMode="auto">
            <a:xfrm>
              <a:off x="5633" y="2643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36" name="Rectangle 88"/>
            <p:cNvSpPr>
              <a:spLocks noChangeArrowheads="1"/>
            </p:cNvSpPr>
            <p:nvPr/>
          </p:nvSpPr>
          <p:spPr bwMode="auto">
            <a:xfrm>
              <a:off x="5581" y="2643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37" name="Rectangle 89"/>
            <p:cNvSpPr>
              <a:spLocks noChangeArrowheads="1"/>
            </p:cNvSpPr>
            <p:nvPr/>
          </p:nvSpPr>
          <p:spPr bwMode="auto">
            <a:xfrm>
              <a:off x="5527" y="2643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38" name="Rectangle 90"/>
            <p:cNvSpPr>
              <a:spLocks noChangeArrowheads="1"/>
            </p:cNvSpPr>
            <p:nvPr/>
          </p:nvSpPr>
          <p:spPr bwMode="auto">
            <a:xfrm>
              <a:off x="5633" y="2695"/>
              <a:ext cx="54" cy="53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39" name="Rectangle 91"/>
            <p:cNvSpPr>
              <a:spLocks noChangeArrowheads="1"/>
            </p:cNvSpPr>
            <p:nvPr/>
          </p:nvSpPr>
          <p:spPr bwMode="auto">
            <a:xfrm>
              <a:off x="5581" y="2695"/>
              <a:ext cx="52" cy="53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40" name="Rectangle 92"/>
            <p:cNvSpPr>
              <a:spLocks noChangeArrowheads="1"/>
            </p:cNvSpPr>
            <p:nvPr/>
          </p:nvSpPr>
          <p:spPr bwMode="auto">
            <a:xfrm>
              <a:off x="5633" y="2748"/>
              <a:ext cx="54" cy="53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41" name="Rectangle 93"/>
            <p:cNvSpPr>
              <a:spLocks noChangeArrowheads="1"/>
            </p:cNvSpPr>
            <p:nvPr/>
          </p:nvSpPr>
          <p:spPr bwMode="auto">
            <a:xfrm>
              <a:off x="5581" y="2748"/>
              <a:ext cx="52" cy="53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42" name="Rectangle 94"/>
            <p:cNvSpPr>
              <a:spLocks noChangeArrowheads="1"/>
            </p:cNvSpPr>
            <p:nvPr/>
          </p:nvSpPr>
          <p:spPr bwMode="auto">
            <a:xfrm>
              <a:off x="5527" y="2748"/>
              <a:ext cx="54" cy="53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43" name="Rectangle 95"/>
            <p:cNvSpPr>
              <a:spLocks noChangeArrowheads="1"/>
            </p:cNvSpPr>
            <p:nvPr/>
          </p:nvSpPr>
          <p:spPr bwMode="auto">
            <a:xfrm>
              <a:off x="5633" y="2801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44" name="Rectangle 96"/>
            <p:cNvSpPr>
              <a:spLocks noChangeArrowheads="1"/>
            </p:cNvSpPr>
            <p:nvPr/>
          </p:nvSpPr>
          <p:spPr bwMode="auto">
            <a:xfrm>
              <a:off x="5581" y="2801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45" name="Rectangle 97"/>
            <p:cNvSpPr>
              <a:spLocks noChangeArrowheads="1"/>
            </p:cNvSpPr>
            <p:nvPr/>
          </p:nvSpPr>
          <p:spPr bwMode="auto">
            <a:xfrm>
              <a:off x="5475" y="2801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46" name="Rectangle 98"/>
            <p:cNvSpPr>
              <a:spLocks noChangeArrowheads="1"/>
            </p:cNvSpPr>
            <p:nvPr/>
          </p:nvSpPr>
          <p:spPr bwMode="auto">
            <a:xfrm>
              <a:off x="5633" y="2853"/>
              <a:ext cx="54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47" name="Rectangle 99"/>
            <p:cNvSpPr>
              <a:spLocks noChangeArrowheads="1"/>
            </p:cNvSpPr>
            <p:nvPr/>
          </p:nvSpPr>
          <p:spPr bwMode="auto">
            <a:xfrm>
              <a:off x="5527" y="2853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48" name="Rectangle 100"/>
            <p:cNvSpPr>
              <a:spLocks noChangeArrowheads="1"/>
            </p:cNvSpPr>
            <p:nvPr/>
          </p:nvSpPr>
          <p:spPr bwMode="auto">
            <a:xfrm>
              <a:off x="5633" y="2907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49" name="Rectangle 101"/>
            <p:cNvSpPr>
              <a:spLocks noChangeArrowheads="1"/>
            </p:cNvSpPr>
            <p:nvPr/>
          </p:nvSpPr>
          <p:spPr bwMode="auto">
            <a:xfrm>
              <a:off x="5581" y="2907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50" name="Rectangle 102"/>
            <p:cNvSpPr>
              <a:spLocks noChangeArrowheads="1"/>
            </p:cNvSpPr>
            <p:nvPr/>
          </p:nvSpPr>
          <p:spPr bwMode="auto">
            <a:xfrm>
              <a:off x="5475" y="2907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51" name="Rectangle 103"/>
            <p:cNvSpPr>
              <a:spLocks noChangeArrowheads="1"/>
            </p:cNvSpPr>
            <p:nvPr/>
          </p:nvSpPr>
          <p:spPr bwMode="auto">
            <a:xfrm>
              <a:off x="5633" y="2959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52" name="Rectangle 104"/>
            <p:cNvSpPr>
              <a:spLocks noChangeArrowheads="1"/>
            </p:cNvSpPr>
            <p:nvPr/>
          </p:nvSpPr>
          <p:spPr bwMode="auto">
            <a:xfrm>
              <a:off x="5581" y="2959"/>
              <a:ext cx="52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53" name="Rectangle 105"/>
            <p:cNvSpPr>
              <a:spLocks noChangeArrowheads="1"/>
            </p:cNvSpPr>
            <p:nvPr/>
          </p:nvSpPr>
          <p:spPr bwMode="auto">
            <a:xfrm>
              <a:off x="5527" y="2959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54" name="Rectangle 106"/>
            <p:cNvSpPr>
              <a:spLocks noChangeArrowheads="1"/>
            </p:cNvSpPr>
            <p:nvPr/>
          </p:nvSpPr>
          <p:spPr bwMode="auto">
            <a:xfrm>
              <a:off x="5633" y="3013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55" name="Rectangle 107"/>
            <p:cNvSpPr>
              <a:spLocks noChangeArrowheads="1"/>
            </p:cNvSpPr>
            <p:nvPr/>
          </p:nvSpPr>
          <p:spPr bwMode="auto">
            <a:xfrm>
              <a:off x="5475" y="3013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56" name="Rectangle 108"/>
            <p:cNvSpPr>
              <a:spLocks noChangeArrowheads="1"/>
            </p:cNvSpPr>
            <p:nvPr/>
          </p:nvSpPr>
          <p:spPr bwMode="auto">
            <a:xfrm>
              <a:off x="5633" y="3065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57" name="Rectangle 109"/>
            <p:cNvSpPr>
              <a:spLocks noChangeArrowheads="1"/>
            </p:cNvSpPr>
            <p:nvPr/>
          </p:nvSpPr>
          <p:spPr bwMode="auto">
            <a:xfrm>
              <a:off x="5581" y="3065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58" name="Rectangle 110"/>
            <p:cNvSpPr>
              <a:spLocks noChangeArrowheads="1"/>
            </p:cNvSpPr>
            <p:nvPr/>
          </p:nvSpPr>
          <p:spPr bwMode="auto">
            <a:xfrm>
              <a:off x="5527" y="3065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59" name="Rectangle 111"/>
            <p:cNvSpPr>
              <a:spLocks noChangeArrowheads="1"/>
            </p:cNvSpPr>
            <p:nvPr/>
          </p:nvSpPr>
          <p:spPr bwMode="auto">
            <a:xfrm>
              <a:off x="5633" y="3117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60" name="Rectangle 112"/>
            <p:cNvSpPr>
              <a:spLocks noChangeArrowheads="1"/>
            </p:cNvSpPr>
            <p:nvPr/>
          </p:nvSpPr>
          <p:spPr bwMode="auto">
            <a:xfrm>
              <a:off x="5581" y="3117"/>
              <a:ext cx="52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61" name="Rectangle 113"/>
            <p:cNvSpPr>
              <a:spLocks noChangeArrowheads="1"/>
            </p:cNvSpPr>
            <p:nvPr/>
          </p:nvSpPr>
          <p:spPr bwMode="auto">
            <a:xfrm>
              <a:off x="5633" y="3171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62" name="Rectangle 114"/>
            <p:cNvSpPr>
              <a:spLocks noChangeArrowheads="1"/>
            </p:cNvSpPr>
            <p:nvPr/>
          </p:nvSpPr>
          <p:spPr bwMode="auto">
            <a:xfrm>
              <a:off x="5527" y="3171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63" name="Rectangle 115"/>
            <p:cNvSpPr>
              <a:spLocks noChangeArrowheads="1"/>
            </p:cNvSpPr>
            <p:nvPr/>
          </p:nvSpPr>
          <p:spPr bwMode="auto">
            <a:xfrm>
              <a:off x="5633" y="3223"/>
              <a:ext cx="54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64" name="Rectangle 116"/>
            <p:cNvSpPr>
              <a:spLocks noChangeArrowheads="1"/>
            </p:cNvSpPr>
            <p:nvPr/>
          </p:nvSpPr>
          <p:spPr bwMode="auto">
            <a:xfrm>
              <a:off x="5581" y="3223"/>
              <a:ext cx="52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65" name="Rectangle 117"/>
            <p:cNvSpPr>
              <a:spLocks noChangeArrowheads="1"/>
            </p:cNvSpPr>
            <p:nvPr/>
          </p:nvSpPr>
          <p:spPr bwMode="auto">
            <a:xfrm>
              <a:off x="5475" y="3223"/>
              <a:ext cx="52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66" name="Rectangle 118"/>
            <p:cNvSpPr>
              <a:spLocks noChangeArrowheads="1"/>
            </p:cNvSpPr>
            <p:nvPr/>
          </p:nvSpPr>
          <p:spPr bwMode="auto">
            <a:xfrm>
              <a:off x="5633" y="3277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67" name="Rectangle 119"/>
            <p:cNvSpPr>
              <a:spLocks noChangeArrowheads="1"/>
            </p:cNvSpPr>
            <p:nvPr/>
          </p:nvSpPr>
          <p:spPr bwMode="auto">
            <a:xfrm>
              <a:off x="5581" y="3277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68" name="Rectangle 120"/>
            <p:cNvSpPr>
              <a:spLocks noChangeArrowheads="1"/>
            </p:cNvSpPr>
            <p:nvPr/>
          </p:nvSpPr>
          <p:spPr bwMode="auto">
            <a:xfrm>
              <a:off x="5527" y="3277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69" name="Rectangle 121"/>
            <p:cNvSpPr>
              <a:spLocks noChangeArrowheads="1"/>
            </p:cNvSpPr>
            <p:nvPr/>
          </p:nvSpPr>
          <p:spPr bwMode="auto">
            <a:xfrm>
              <a:off x="5633" y="3329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70" name="Rectangle 122"/>
            <p:cNvSpPr>
              <a:spLocks noChangeArrowheads="1"/>
            </p:cNvSpPr>
            <p:nvPr/>
          </p:nvSpPr>
          <p:spPr bwMode="auto">
            <a:xfrm>
              <a:off x="5581" y="3329"/>
              <a:ext cx="52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71" name="Rectangle 123"/>
            <p:cNvSpPr>
              <a:spLocks noChangeArrowheads="1"/>
            </p:cNvSpPr>
            <p:nvPr/>
          </p:nvSpPr>
          <p:spPr bwMode="auto">
            <a:xfrm>
              <a:off x="5475" y="3329"/>
              <a:ext cx="52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72" name="Rectangle 124"/>
            <p:cNvSpPr>
              <a:spLocks noChangeArrowheads="1"/>
            </p:cNvSpPr>
            <p:nvPr/>
          </p:nvSpPr>
          <p:spPr bwMode="auto">
            <a:xfrm>
              <a:off x="5633" y="3383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73" name="Rectangle 125"/>
            <p:cNvSpPr>
              <a:spLocks noChangeArrowheads="1"/>
            </p:cNvSpPr>
            <p:nvPr/>
          </p:nvSpPr>
          <p:spPr bwMode="auto">
            <a:xfrm>
              <a:off x="5581" y="3383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74" name="Rectangle 126"/>
            <p:cNvSpPr>
              <a:spLocks noChangeArrowheads="1"/>
            </p:cNvSpPr>
            <p:nvPr/>
          </p:nvSpPr>
          <p:spPr bwMode="auto">
            <a:xfrm>
              <a:off x="5527" y="3383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75" name="Rectangle 127"/>
            <p:cNvSpPr>
              <a:spLocks noChangeArrowheads="1"/>
            </p:cNvSpPr>
            <p:nvPr/>
          </p:nvSpPr>
          <p:spPr bwMode="auto">
            <a:xfrm>
              <a:off x="5633" y="3435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76" name="Rectangle 128"/>
            <p:cNvSpPr>
              <a:spLocks noChangeArrowheads="1"/>
            </p:cNvSpPr>
            <p:nvPr/>
          </p:nvSpPr>
          <p:spPr bwMode="auto">
            <a:xfrm>
              <a:off x="5633" y="3489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77" name="Rectangle 129"/>
            <p:cNvSpPr>
              <a:spLocks noChangeArrowheads="1"/>
            </p:cNvSpPr>
            <p:nvPr/>
          </p:nvSpPr>
          <p:spPr bwMode="auto">
            <a:xfrm>
              <a:off x="5581" y="3489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78" name="Rectangle 130"/>
            <p:cNvSpPr>
              <a:spLocks noChangeArrowheads="1"/>
            </p:cNvSpPr>
            <p:nvPr/>
          </p:nvSpPr>
          <p:spPr bwMode="auto">
            <a:xfrm>
              <a:off x="5527" y="3489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79" name="Rectangle 131"/>
            <p:cNvSpPr>
              <a:spLocks noChangeArrowheads="1"/>
            </p:cNvSpPr>
            <p:nvPr/>
          </p:nvSpPr>
          <p:spPr bwMode="auto">
            <a:xfrm>
              <a:off x="5633" y="3541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80" name="Rectangle 132"/>
            <p:cNvSpPr>
              <a:spLocks noChangeArrowheads="1"/>
            </p:cNvSpPr>
            <p:nvPr/>
          </p:nvSpPr>
          <p:spPr bwMode="auto">
            <a:xfrm>
              <a:off x="5581" y="3541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81" name="Rectangle 133"/>
            <p:cNvSpPr>
              <a:spLocks noChangeArrowheads="1"/>
            </p:cNvSpPr>
            <p:nvPr/>
          </p:nvSpPr>
          <p:spPr bwMode="auto">
            <a:xfrm>
              <a:off x="5475" y="3541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82" name="Rectangle 134"/>
            <p:cNvSpPr>
              <a:spLocks noChangeArrowheads="1"/>
            </p:cNvSpPr>
            <p:nvPr/>
          </p:nvSpPr>
          <p:spPr bwMode="auto">
            <a:xfrm>
              <a:off x="5633" y="3593"/>
              <a:ext cx="54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83" name="Rectangle 135"/>
            <p:cNvSpPr>
              <a:spLocks noChangeArrowheads="1"/>
            </p:cNvSpPr>
            <p:nvPr/>
          </p:nvSpPr>
          <p:spPr bwMode="auto">
            <a:xfrm>
              <a:off x="5527" y="3593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84" name="Rectangle 136"/>
            <p:cNvSpPr>
              <a:spLocks noChangeArrowheads="1"/>
            </p:cNvSpPr>
            <p:nvPr/>
          </p:nvSpPr>
          <p:spPr bwMode="auto">
            <a:xfrm>
              <a:off x="5633" y="3647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85" name="Rectangle 137"/>
            <p:cNvSpPr>
              <a:spLocks noChangeArrowheads="1"/>
            </p:cNvSpPr>
            <p:nvPr/>
          </p:nvSpPr>
          <p:spPr bwMode="auto">
            <a:xfrm>
              <a:off x="5581" y="3647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86" name="Rectangle 138"/>
            <p:cNvSpPr>
              <a:spLocks noChangeArrowheads="1"/>
            </p:cNvSpPr>
            <p:nvPr/>
          </p:nvSpPr>
          <p:spPr bwMode="auto">
            <a:xfrm>
              <a:off x="5475" y="3699"/>
              <a:ext cx="52" cy="53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87" name="Rectangle 139"/>
            <p:cNvSpPr>
              <a:spLocks noChangeArrowheads="1"/>
            </p:cNvSpPr>
            <p:nvPr/>
          </p:nvSpPr>
          <p:spPr bwMode="auto">
            <a:xfrm>
              <a:off x="5633" y="3699"/>
              <a:ext cx="54" cy="53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88" name="Rectangle 140"/>
            <p:cNvSpPr>
              <a:spLocks noChangeArrowheads="1"/>
            </p:cNvSpPr>
            <p:nvPr/>
          </p:nvSpPr>
          <p:spPr bwMode="auto">
            <a:xfrm>
              <a:off x="5581" y="3699"/>
              <a:ext cx="52" cy="53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89" name="Rectangle 141"/>
            <p:cNvSpPr>
              <a:spLocks noChangeArrowheads="1"/>
            </p:cNvSpPr>
            <p:nvPr/>
          </p:nvSpPr>
          <p:spPr bwMode="auto">
            <a:xfrm>
              <a:off x="5633" y="3752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90" name="Rectangle 142"/>
            <p:cNvSpPr>
              <a:spLocks noChangeArrowheads="1"/>
            </p:cNvSpPr>
            <p:nvPr/>
          </p:nvSpPr>
          <p:spPr bwMode="auto">
            <a:xfrm>
              <a:off x="5527" y="3752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91" name="Rectangle 143"/>
            <p:cNvSpPr>
              <a:spLocks noChangeArrowheads="1"/>
            </p:cNvSpPr>
            <p:nvPr/>
          </p:nvSpPr>
          <p:spPr bwMode="auto">
            <a:xfrm>
              <a:off x="5633" y="3804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92" name="Rectangle 144"/>
            <p:cNvSpPr>
              <a:spLocks noChangeArrowheads="1"/>
            </p:cNvSpPr>
            <p:nvPr/>
          </p:nvSpPr>
          <p:spPr bwMode="auto">
            <a:xfrm>
              <a:off x="5581" y="3804"/>
              <a:ext cx="52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93" name="Rectangle 145"/>
            <p:cNvSpPr>
              <a:spLocks noChangeArrowheads="1"/>
            </p:cNvSpPr>
            <p:nvPr/>
          </p:nvSpPr>
          <p:spPr bwMode="auto">
            <a:xfrm>
              <a:off x="5527" y="3804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94" name="Rectangle 146"/>
            <p:cNvSpPr>
              <a:spLocks noChangeArrowheads="1"/>
            </p:cNvSpPr>
            <p:nvPr/>
          </p:nvSpPr>
          <p:spPr bwMode="auto">
            <a:xfrm>
              <a:off x="5633" y="3858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95" name="Rectangle 147"/>
            <p:cNvSpPr>
              <a:spLocks noChangeArrowheads="1"/>
            </p:cNvSpPr>
            <p:nvPr/>
          </p:nvSpPr>
          <p:spPr bwMode="auto">
            <a:xfrm>
              <a:off x="5581" y="3858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96" name="Rectangle 148"/>
            <p:cNvSpPr>
              <a:spLocks noChangeArrowheads="1"/>
            </p:cNvSpPr>
            <p:nvPr/>
          </p:nvSpPr>
          <p:spPr bwMode="auto">
            <a:xfrm>
              <a:off x="5527" y="3858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97" name="Rectangle 149"/>
            <p:cNvSpPr>
              <a:spLocks noChangeArrowheads="1"/>
            </p:cNvSpPr>
            <p:nvPr/>
          </p:nvSpPr>
          <p:spPr bwMode="auto">
            <a:xfrm>
              <a:off x="5475" y="3858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98" name="Rectangle 150"/>
            <p:cNvSpPr>
              <a:spLocks noChangeArrowheads="1"/>
            </p:cNvSpPr>
            <p:nvPr/>
          </p:nvSpPr>
          <p:spPr bwMode="auto">
            <a:xfrm>
              <a:off x="5633" y="1956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199" name="Rectangle 151"/>
            <p:cNvSpPr>
              <a:spLocks noChangeArrowheads="1"/>
            </p:cNvSpPr>
            <p:nvPr/>
          </p:nvSpPr>
          <p:spPr bwMode="auto">
            <a:xfrm>
              <a:off x="5581" y="1956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00" name="Rectangle 152"/>
            <p:cNvSpPr>
              <a:spLocks noChangeArrowheads="1"/>
            </p:cNvSpPr>
            <p:nvPr/>
          </p:nvSpPr>
          <p:spPr bwMode="auto">
            <a:xfrm>
              <a:off x="5527" y="1956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01" name="Rectangle 153"/>
            <p:cNvSpPr>
              <a:spLocks noChangeArrowheads="1"/>
            </p:cNvSpPr>
            <p:nvPr/>
          </p:nvSpPr>
          <p:spPr bwMode="auto">
            <a:xfrm>
              <a:off x="5633" y="2008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02" name="Rectangle 154"/>
            <p:cNvSpPr>
              <a:spLocks noChangeArrowheads="1"/>
            </p:cNvSpPr>
            <p:nvPr/>
          </p:nvSpPr>
          <p:spPr bwMode="auto">
            <a:xfrm>
              <a:off x="5527" y="2114"/>
              <a:ext cx="54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03" name="Rectangle 155"/>
            <p:cNvSpPr>
              <a:spLocks noChangeArrowheads="1"/>
            </p:cNvSpPr>
            <p:nvPr/>
          </p:nvSpPr>
          <p:spPr bwMode="auto">
            <a:xfrm>
              <a:off x="5527" y="2008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04" name="Rectangle 156"/>
            <p:cNvSpPr>
              <a:spLocks noChangeArrowheads="1"/>
            </p:cNvSpPr>
            <p:nvPr/>
          </p:nvSpPr>
          <p:spPr bwMode="auto">
            <a:xfrm>
              <a:off x="5633" y="2062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05" name="Rectangle 157"/>
            <p:cNvSpPr>
              <a:spLocks noChangeArrowheads="1"/>
            </p:cNvSpPr>
            <p:nvPr/>
          </p:nvSpPr>
          <p:spPr bwMode="auto">
            <a:xfrm>
              <a:off x="5581" y="2062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06" name="Rectangle 158"/>
            <p:cNvSpPr>
              <a:spLocks noChangeArrowheads="1"/>
            </p:cNvSpPr>
            <p:nvPr/>
          </p:nvSpPr>
          <p:spPr bwMode="auto">
            <a:xfrm>
              <a:off x="5475" y="2062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07" name="Rectangle 159"/>
            <p:cNvSpPr>
              <a:spLocks noChangeArrowheads="1"/>
            </p:cNvSpPr>
            <p:nvPr/>
          </p:nvSpPr>
          <p:spPr bwMode="auto">
            <a:xfrm>
              <a:off x="5633" y="2114"/>
              <a:ext cx="54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08" name="Rectangle 160"/>
            <p:cNvSpPr>
              <a:spLocks noChangeArrowheads="1"/>
            </p:cNvSpPr>
            <p:nvPr/>
          </p:nvSpPr>
          <p:spPr bwMode="auto">
            <a:xfrm>
              <a:off x="5633" y="2168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09" name="Rectangle 161"/>
            <p:cNvSpPr>
              <a:spLocks noChangeArrowheads="1"/>
            </p:cNvSpPr>
            <p:nvPr/>
          </p:nvSpPr>
          <p:spPr bwMode="auto">
            <a:xfrm>
              <a:off x="5581" y="2168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10" name="Rectangle 162"/>
            <p:cNvSpPr>
              <a:spLocks noChangeArrowheads="1"/>
            </p:cNvSpPr>
            <p:nvPr/>
          </p:nvSpPr>
          <p:spPr bwMode="auto">
            <a:xfrm>
              <a:off x="5633" y="2220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11" name="Rectangle 163"/>
            <p:cNvSpPr>
              <a:spLocks noChangeArrowheads="1"/>
            </p:cNvSpPr>
            <p:nvPr/>
          </p:nvSpPr>
          <p:spPr bwMode="auto">
            <a:xfrm>
              <a:off x="5581" y="2220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12" name="Rectangle 164"/>
            <p:cNvSpPr>
              <a:spLocks noChangeArrowheads="1"/>
            </p:cNvSpPr>
            <p:nvPr/>
          </p:nvSpPr>
          <p:spPr bwMode="auto">
            <a:xfrm>
              <a:off x="5527" y="2220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13" name="Rectangle 165"/>
            <p:cNvSpPr>
              <a:spLocks noChangeArrowheads="1"/>
            </p:cNvSpPr>
            <p:nvPr/>
          </p:nvSpPr>
          <p:spPr bwMode="auto">
            <a:xfrm>
              <a:off x="5633" y="2272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14" name="Rectangle 166"/>
            <p:cNvSpPr>
              <a:spLocks noChangeArrowheads="1"/>
            </p:cNvSpPr>
            <p:nvPr/>
          </p:nvSpPr>
          <p:spPr bwMode="auto">
            <a:xfrm>
              <a:off x="5633" y="2326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15" name="Rectangle 167"/>
            <p:cNvSpPr>
              <a:spLocks noChangeArrowheads="1"/>
            </p:cNvSpPr>
            <p:nvPr/>
          </p:nvSpPr>
          <p:spPr bwMode="auto">
            <a:xfrm>
              <a:off x="5581" y="2272"/>
              <a:ext cx="52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16" name="Rectangle 168"/>
            <p:cNvSpPr>
              <a:spLocks noChangeArrowheads="1"/>
            </p:cNvSpPr>
            <p:nvPr/>
          </p:nvSpPr>
          <p:spPr bwMode="auto">
            <a:xfrm>
              <a:off x="5527" y="2326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17" name="Rectangle 169"/>
            <p:cNvSpPr>
              <a:spLocks noChangeArrowheads="1"/>
            </p:cNvSpPr>
            <p:nvPr/>
          </p:nvSpPr>
          <p:spPr bwMode="auto">
            <a:xfrm>
              <a:off x="5633" y="2378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18" name="Rectangle 170"/>
            <p:cNvSpPr>
              <a:spLocks noChangeArrowheads="1"/>
            </p:cNvSpPr>
            <p:nvPr/>
          </p:nvSpPr>
          <p:spPr bwMode="auto">
            <a:xfrm>
              <a:off x="5581" y="2378"/>
              <a:ext cx="52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19" name="Rectangle 171"/>
            <p:cNvSpPr>
              <a:spLocks noChangeArrowheads="1"/>
            </p:cNvSpPr>
            <p:nvPr/>
          </p:nvSpPr>
          <p:spPr bwMode="auto">
            <a:xfrm>
              <a:off x="5475" y="2378"/>
              <a:ext cx="52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20" name="Rectangle 172"/>
            <p:cNvSpPr>
              <a:spLocks noChangeArrowheads="1"/>
            </p:cNvSpPr>
            <p:nvPr/>
          </p:nvSpPr>
          <p:spPr bwMode="auto">
            <a:xfrm>
              <a:off x="5581" y="1798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21" name="Rectangle 173"/>
            <p:cNvSpPr>
              <a:spLocks noChangeArrowheads="1"/>
            </p:cNvSpPr>
            <p:nvPr/>
          </p:nvSpPr>
          <p:spPr bwMode="auto">
            <a:xfrm>
              <a:off x="5581" y="477"/>
              <a:ext cx="52" cy="53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22" name="Rectangle 174"/>
            <p:cNvSpPr>
              <a:spLocks noChangeArrowheads="1"/>
            </p:cNvSpPr>
            <p:nvPr/>
          </p:nvSpPr>
          <p:spPr bwMode="auto">
            <a:xfrm>
              <a:off x="5633" y="477"/>
              <a:ext cx="54" cy="53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23" name="Rectangle 175"/>
            <p:cNvSpPr>
              <a:spLocks noChangeArrowheads="1"/>
            </p:cNvSpPr>
            <p:nvPr/>
          </p:nvSpPr>
          <p:spPr bwMode="auto">
            <a:xfrm>
              <a:off x="5527" y="424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24" name="Rectangle 176"/>
            <p:cNvSpPr>
              <a:spLocks noChangeArrowheads="1"/>
            </p:cNvSpPr>
            <p:nvPr/>
          </p:nvSpPr>
          <p:spPr bwMode="auto">
            <a:xfrm>
              <a:off x="5581" y="424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25" name="Rectangle 177"/>
            <p:cNvSpPr>
              <a:spLocks noChangeArrowheads="1"/>
            </p:cNvSpPr>
            <p:nvPr/>
          </p:nvSpPr>
          <p:spPr bwMode="auto">
            <a:xfrm>
              <a:off x="5633" y="424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26" name="Rectangle 178"/>
            <p:cNvSpPr>
              <a:spLocks noChangeArrowheads="1"/>
            </p:cNvSpPr>
            <p:nvPr/>
          </p:nvSpPr>
          <p:spPr bwMode="auto">
            <a:xfrm>
              <a:off x="5633" y="372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27" name="Rectangle 179"/>
            <p:cNvSpPr>
              <a:spLocks noChangeArrowheads="1"/>
            </p:cNvSpPr>
            <p:nvPr/>
          </p:nvSpPr>
          <p:spPr bwMode="auto">
            <a:xfrm>
              <a:off x="5475" y="372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28" name="Rectangle 180"/>
            <p:cNvSpPr>
              <a:spLocks noChangeArrowheads="1"/>
            </p:cNvSpPr>
            <p:nvPr/>
          </p:nvSpPr>
          <p:spPr bwMode="auto">
            <a:xfrm>
              <a:off x="5527" y="318"/>
              <a:ext cx="54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29" name="Rectangle 181"/>
            <p:cNvSpPr>
              <a:spLocks noChangeArrowheads="1"/>
            </p:cNvSpPr>
            <p:nvPr/>
          </p:nvSpPr>
          <p:spPr bwMode="auto">
            <a:xfrm>
              <a:off x="5581" y="318"/>
              <a:ext cx="52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30" name="Rectangle 182"/>
            <p:cNvSpPr>
              <a:spLocks noChangeArrowheads="1"/>
            </p:cNvSpPr>
            <p:nvPr/>
          </p:nvSpPr>
          <p:spPr bwMode="auto">
            <a:xfrm>
              <a:off x="5633" y="318"/>
              <a:ext cx="54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31" name="Rectangle 183"/>
            <p:cNvSpPr>
              <a:spLocks noChangeArrowheads="1"/>
            </p:cNvSpPr>
            <p:nvPr/>
          </p:nvSpPr>
          <p:spPr bwMode="auto">
            <a:xfrm>
              <a:off x="5581" y="266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32" name="Rectangle 184"/>
            <p:cNvSpPr>
              <a:spLocks noChangeArrowheads="1"/>
            </p:cNvSpPr>
            <p:nvPr/>
          </p:nvSpPr>
          <p:spPr bwMode="auto">
            <a:xfrm>
              <a:off x="5633" y="266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33" name="Rectangle 185"/>
            <p:cNvSpPr>
              <a:spLocks noChangeArrowheads="1"/>
            </p:cNvSpPr>
            <p:nvPr/>
          </p:nvSpPr>
          <p:spPr bwMode="auto">
            <a:xfrm>
              <a:off x="5527" y="212"/>
              <a:ext cx="54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34" name="Rectangle 186"/>
            <p:cNvSpPr>
              <a:spLocks noChangeArrowheads="1"/>
            </p:cNvSpPr>
            <p:nvPr/>
          </p:nvSpPr>
          <p:spPr bwMode="auto">
            <a:xfrm>
              <a:off x="5581" y="212"/>
              <a:ext cx="52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35" name="Rectangle 187"/>
            <p:cNvSpPr>
              <a:spLocks noChangeArrowheads="1"/>
            </p:cNvSpPr>
            <p:nvPr/>
          </p:nvSpPr>
          <p:spPr bwMode="auto">
            <a:xfrm>
              <a:off x="5633" y="212"/>
              <a:ext cx="54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36" name="Rectangle 188"/>
            <p:cNvSpPr>
              <a:spLocks noChangeArrowheads="1"/>
            </p:cNvSpPr>
            <p:nvPr/>
          </p:nvSpPr>
          <p:spPr bwMode="auto">
            <a:xfrm>
              <a:off x="5476" y="214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37" name="Rectangle 189"/>
            <p:cNvSpPr>
              <a:spLocks noChangeArrowheads="1"/>
            </p:cNvSpPr>
            <p:nvPr/>
          </p:nvSpPr>
          <p:spPr bwMode="auto">
            <a:xfrm>
              <a:off x="5527" y="160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38" name="Rectangle 190"/>
            <p:cNvSpPr>
              <a:spLocks noChangeArrowheads="1"/>
            </p:cNvSpPr>
            <p:nvPr/>
          </p:nvSpPr>
          <p:spPr bwMode="auto">
            <a:xfrm>
              <a:off x="5581" y="160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39" name="Rectangle 191"/>
            <p:cNvSpPr>
              <a:spLocks noChangeArrowheads="1"/>
            </p:cNvSpPr>
            <p:nvPr/>
          </p:nvSpPr>
          <p:spPr bwMode="auto">
            <a:xfrm>
              <a:off x="5633" y="160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40" name="Rectangle 192"/>
            <p:cNvSpPr>
              <a:spLocks noChangeArrowheads="1"/>
            </p:cNvSpPr>
            <p:nvPr/>
          </p:nvSpPr>
          <p:spPr bwMode="auto">
            <a:xfrm>
              <a:off x="5581" y="106"/>
              <a:ext cx="52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41" name="Rectangle 193"/>
            <p:cNvSpPr>
              <a:spLocks noChangeArrowheads="1"/>
            </p:cNvSpPr>
            <p:nvPr/>
          </p:nvSpPr>
          <p:spPr bwMode="auto">
            <a:xfrm>
              <a:off x="5633" y="106"/>
              <a:ext cx="54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42" name="Rectangle 194"/>
            <p:cNvSpPr>
              <a:spLocks noChangeArrowheads="1"/>
            </p:cNvSpPr>
            <p:nvPr/>
          </p:nvSpPr>
          <p:spPr bwMode="auto">
            <a:xfrm>
              <a:off x="5527" y="54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43" name="Rectangle 195"/>
            <p:cNvSpPr>
              <a:spLocks noChangeArrowheads="1"/>
            </p:cNvSpPr>
            <p:nvPr/>
          </p:nvSpPr>
          <p:spPr bwMode="auto">
            <a:xfrm>
              <a:off x="5581" y="54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44" name="Rectangle 196"/>
            <p:cNvSpPr>
              <a:spLocks noChangeArrowheads="1"/>
            </p:cNvSpPr>
            <p:nvPr/>
          </p:nvSpPr>
          <p:spPr bwMode="auto">
            <a:xfrm>
              <a:off x="5633" y="54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45" name="Rectangle 197"/>
            <p:cNvSpPr>
              <a:spLocks noChangeArrowheads="1"/>
            </p:cNvSpPr>
            <p:nvPr/>
          </p:nvSpPr>
          <p:spPr bwMode="auto">
            <a:xfrm>
              <a:off x="5475" y="54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2246" name="Rectangle 198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115888"/>
            <a:ext cx="8421687" cy="2733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1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das Format des Titeltextes zu bearbeiten</a:t>
            </a:r>
          </a:p>
        </p:txBody>
      </p:sp>
      <p:sp>
        <p:nvSpPr>
          <p:cNvPr id="2247" name="Rectangle 19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6425" cy="4727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die Formate des Gliederungstextes zu bearbeiten</a:t>
            </a:r>
          </a:p>
          <a:p>
            <a:pPr lvl="1"/>
            <a:r>
              <a:rPr lang="en-GB" smtClean="0"/>
              <a:t>Zweite Gliederungsebene</a:t>
            </a:r>
          </a:p>
          <a:p>
            <a:pPr lvl="2"/>
            <a:r>
              <a:rPr lang="en-GB" smtClean="0"/>
              <a:t>Dritte Gliederungsebene</a:t>
            </a:r>
          </a:p>
          <a:p>
            <a:pPr lvl="3"/>
            <a:r>
              <a:rPr lang="en-GB" smtClean="0"/>
              <a:t>Vierte Gliederungsebene</a:t>
            </a:r>
          </a:p>
          <a:p>
            <a:pPr lvl="4"/>
            <a:r>
              <a:rPr lang="en-GB" smtClean="0"/>
              <a:t>Fünfte Gliederungsebene</a:t>
            </a:r>
          </a:p>
          <a:p>
            <a:pPr lvl="4"/>
            <a:r>
              <a:rPr lang="en-GB" smtClean="0"/>
              <a:t>Sechste Gliederungsebene</a:t>
            </a:r>
          </a:p>
          <a:p>
            <a:pPr lvl="4"/>
            <a:r>
              <a:rPr lang="en-GB" smtClean="0"/>
              <a:t>Siebente Gliederungsebene</a:t>
            </a:r>
          </a:p>
          <a:p>
            <a:pPr lvl="4"/>
            <a:r>
              <a:rPr lang="en-GB" smtClean="0"/>
              <a:t>Achte Gliederungsebene</a:t>
            </a:r>
          </a:p>
          <a:p>
            <a:pPr lvl="4"/>
            <a:r>
              <a:rPr lang="en-GB" smtClean="0"/>
              <a:t>Neunte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+mj-lt"/>
          <a:ea typeface="+mj-ea"/>
          <a:cs typeface="+mj-cs"/>
        </a:defRPr>
      </a:lvl1pPr>
      <a:lvl2pPr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ea typeface="MS Gothic" charset="-128"/>
        </a:defRPr>
      </a:lvl2pPr>
      <a:lvl3pPr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ea typeface="MS Gothic" charset="-128"/>
        </a:defRPr>
      </a:lvl3pPr>
      <a:lvl4pPr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ea typeface="MS Gothic" charset="-128"/>
        </a:defRPr>
      </a:lvl4pPr>
      <a:lvl5pPr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ea typeface="MS Gothic" charset="-128"/>
        </a:defRPr>
      </a:lvl5pPr>
      <a:lvl6pPr marL="457200"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ea typeface="MS Gothic" charset="-128"/>
        </a:defRPr>
      </a:lvl6pPr>
      <a:lvl7pPr marL="914400"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ea typeface="MS Gothic" charset="-128"/>
        </a:defRPr>
      </a:lvl7pPr>
      <a:lvl8pPr marL="1371600"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ea typeface="MS Gothic" charset="-128"/>
        </a:defRPr>
      </a:lvl8pPr>
      <a:lvl9pPr marL="1828800"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ea typeface="MS Gothic" charset="-128"/>
        </a:defRPr>
      </a:lvl9pPr>
    </p:titleStyle>
    <p:bodyStyle>
      <a:lvl1pPr marL="357188" indent="-357188" algn="l" defTabSz="449263" rtl="0" fontAlgn="base">
        <a:spcBef>
          <a:spcPts val="8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96938" indent="-357188" algn="l" defTabSz="449263" rtl="0" fontAlgn="base">
        <a:spcBef>
          <a:spcPts val="750"/>
        </a:spcBef>
        <a:spcAft>
          <a:spcPct val="0"/>
        </a:spcAft>
        <a:buClr>
          <a:srgbClr val="2AA3D8"/>
        </a:buClr>
        <a:buSzPct val="141000"/>
        <a:buFont typeface="Arial" charset="0"/>
        <a:buBlip>
          <a:blip r:embed="rId15"/>
        </a:buBlip>
        <a:defRPr sz="3000">
          <a:solidFill>
            <a:srgbClr val="000000"/>
          </a:solidFill>
          <a:latin typeface="+mn-lt"/>
          <a:ea typeface="+mn-ea"/>
        </a:defRPr>
      </a:lvl2pPr>
      <a:lvl3pPr marL="1343025" indent="-266700" algn="l" defTabSz="449263" rtl="0" fontAlgn="base">
        <a:spcBef>
          <a:spcPts val="700"/>
        </a:spcBef>
        <a:spcAft>
          <a:spcPct val="0"/>
        </a:spcAft>
        <a:buClr>
          <a:srgbClr val="2AA3D8"/>
        </a:buClr>
        <a:buSzPct val="89000"/>
        <a:buFont typeface="Arial" charset="0"/>
        <a:buBlip>
          <a:blip r:embed="rId14"/>
        </a:buBlip>
        <a:defRPr sz="2800">
          <a:solidFill>
            <a:srgbClr val="000000"/>
          </a:solidFill>
          <a:latin typeface="+mn-lt"/>
          <a:ea typeface="+mn-ea"/>
        </a:defRPr>
      </a:lvl3pPr>
      <a:lvl4pPr marL="1789113" indent="-266700" algn="l" defTabSz="449263" rtl="0" fontAlgn="base">
        <a:spcBef>
          <a:spcPts val="650"/>
        </a:spcBef>
        <a:spcAft>
          <a:spcPct val="0"/>
        </a:spcAft>
        <a:buClr>
          <a:srgbClr val="2AA3D8"/>
        </a:buClr>
        <a:buSzPct val="105000"/>
        <a:buFont typeface="Arial" charset="0"/>
        <a:buBlip>
          <a:blip r:embed="rId15"/>
        </a:buBlip>
        <a:defRPr sz="2600">
          <a:solidFill>
            <a:srgbClr val="000000"/>
          </a:solidFill>
          <a:latin typeface="+mn-lt"/>
          <a:ea typeface="+mn-ea"/>
        </a:defRPr>
      </a:lvl4pPr>
      <a:lvl5pPr marL="2236788" indent="-266700" algn="l" defTabSz="449263" rtl="0" fontAlgn="base">
        <a:spcBef>
          <a:spcPts val="6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2400">
          <a:solidFill>
            <a:srgbClr val="000000"/>
          </a:solidFill>
          <a:latin typeface="+mn-lt"/>
          <a:ea typeface="+mn-ea"/>
        </a:defRPr>
      </a:lvl5pPr>
      <a:lvl6pPr marL="2693988" indent="-266700" algn="l" defTabSz="449263" rtl="0" fontAlgn="base">
        <a:spcBef>
          <a:spcPts val="6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2400">
          <a:solidFill>
            <a:srgbClr val="000000"/>
          </a:solidFill>
          <a:latin typeface="+mn-lt"/>
          <a:ea typeface="+mn-ea"/>
        </a:defRPr>
      </a:lvl6pPr>
      <a:lvl7pPr marL="3151188" indent="-266700" algn="l" defTabSz="449263" rtl="0" fontAlgn="base">
        <a:spcBef>
          <a:spcPts val="6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2400">
          <a:solidFill>
            <a:srgbClr val="000000"/>
          </a:solidFill>
          <a:latin typeface="+mn-lt"/>
          <a:ea typeface="+mn-ea"/>
        </a:defRPr>
      </a:lvl7pPr>
      <a:lvl8pPr marL="3608388" indent="-266700" algn="l" defTabSz="449263" rtl="0" fontAlgn="base">
        <a:spcBef>
          <a:spcPts val="6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2400">
          <a:solidFill>
            <a:srgbClr val="000000"/>
          </a:solidFill>
          <a:latin typeface="+mn-lt"/>
          <a:ea typeface="+mn-ea"/>
        </a:defRPr>
      </a:lvl8pPr>
      <a:lvl9pPr marL="4065588" indent="-266700" algn="l" defTabSz="449263" rtl="0" fontAlgn="base">
        <a:spcBef>
          <a:spcPts val="6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24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693150" y="6327775"/>
            <a:ext cx="361950" cy="406400"/>
            <a:chOff x="5494" y="4030"/>
            <a:chExt cx="179" cy="201"/>
          </a:xfrm>
        </p:grpSpPr>
        <p:sp>
          <p:nvSpPr>
            <p:cNvPr id="1027" name="Freeform 3"/>
            <p:cNvSpPr>
              <a:spLocks/>
            </p:cNvSpPr>
            <p:nvPr userDrawn="1"/>
          </p:nvSpPr>
          <p:spPr bwMode="auto">
            <a:xfrm>
              <a:off x="5494" y="4030"/>
              <a:ext cx="160" cy="201"/>
            </a:xfrm>
            <a:custGeom>
              <a:avLst/>
              <a:gdLst/>
              <a:ahLst/>
              <a:cxnLst>
                <a:cxn ang="0">
                  <a:pos x="116" y="318"/>
                </a:cxn>
                <a:cxn ang="0">
                  <a:pos x="108" y="299"/>
                </a:cxn>
                <a:cxn ang="0">
                  <a:pos x="93" y="298"/>
                </a:cxn>
                <a:cxn ang="0">
                  <a:pos x="83" y="309"/>
                </a:cxn>
                <a:cxn ang="0">
                  <a:pos x="66" y="306"/>
                </a:cxn>
                <a:cxn ang="0">
                  <a:pos x="69" y="282"/>
                </a:cxn>
                <a:cxn ang="0">
                  <a:pos x="51" y="276"/>
                </a:cxn>
                <a:cxn ang="0">
                  <a:pos x="19" y="294"/>
                </a:cxn>
                <a:cxn ang="0">
                  <a:pos x="2" y="287"/>
                </a:cxn>
                <a:cxn ang="0">
                  <a:pos x="5" y="271"/>
                </a:cxn>
                <a:cxn ang="0">
                  <a:pos x="36" y="256"/>
                </a:cxn>
                <a:cxn ang="0">
                  <a:pos x="42" y="234"/>
                </a:cxn>
                <a:cxn ang="0">
                  <a:pos x="31" y="219"/>
                </a:cxn>
                <a:cxn ang="0">
                  <a:pos x="7" y="208"/>
                </a:cxn>
                <a:cxn ang="0">
                  <a:pos x="14" y="193"/>
                </a:cxn>
                <a:cxn ang="0">
                  <a:pos x="39" y="187"/>
                </a:cxn>
                <a:cxn ang="0">
                  <a:pos x="49" y="168"/>
                </a:cxn>
                <a:cxn ang="0">
                  <a:pos x="47" y="145"/>
                </a:cxn>
                <a:cxn ang="0">
                  <a:pos x="63" y="136"/>
                </a:cxn>
                <a:cxn ang="0">
                  <a:pos x="83" y="124"/>
                </a:cxn>
                <a:cxn ang="0">
                  <a:pos x="73" y="104"/>
                </a:cxn>
                <a:cxn ang="0">
                  <a:pos x="76" y="86"/>
                </a:cxn>
                <a:cxn ang="0">
                  <a:pos x="93" y="89"/>
                </a:cxn>
                <a:cxn ang="0">
                  <a:pos x="118" y="99"/>
                </a:cxn>
                <a:cxn ang="0">
                  <a:pos x="131" y="82"/>
                </a:cxn>
                <a:cxn ang="0">
                  <a:pos x="126" y="47"/>
                </a:cxn>
                <a:cxn ang="0">
                  <a:pos x="120" y="19"/>
                </a:cxn>
                <a:cxn ang="0">
                  <a:pos x="126" y="3"/>
                </a:cxn>
                <a:cxn ang="0">
                  <a:pos x="147" y="2"/>
                </a:cxn>
                <a:cxn ang="0">
                  <a:pos x="158" y="19"/>
                </a:cxn>
                <a:cxn ang="0">
                  <a:pos x="150" y="51"/>
                </a:cxn>
                <a:cxn ang="0">
                  <a:pos x="145" y="94"/>
                </a:cxn>
                <a:cxn ang="0">
                  <a:pos x="155" y="109"/>
                </a:cxn>
                <a:cxn ang="0">
                  <a:pos x="182" y="111"/>
                </a:cxn>
                <a:cxn ang="0">
                  <a:pos x="189" y="99"/>
                </a:cxn>
                <a:cxn ang="0">
                  <a:pos x="205" y="66"/>
                </a:cxn>
                <a:cxn ang="0">
                  <a:pos x="221" y="66"/>
                </a:cxn>
                <a:cxn ang="0">
                  <a:pos x="221" y="86"/>
                </a:cxn>
                <a:cxn ang="0">
                  <a:pos x="199" y="119"/>
                </a:cxn>
                <a:cxn ang="0">
                  <a:pos x="205" y="136"/>
                </a:cxn>
                <a:cxn ang="0">
                  <a:pos x="224" y="136"/>
                </a:cxn>
                <a:cxn ang="0">
                  <a:pos x="242" y="123"/>
                </a:cxn>
                <a:cxn ang="0">
                  <a:pos x="252" y="131"/>
                </a:cxn>
                <a:cxn ang="0">
                  <a:pos x="251" y="145"/>
                </a:cxn>
                <a:cxn ang="0">
                  <a:pos x="231" y="165"/>
                </a:cxn>
                <a:cxn ang="0">
                  <a:pos x="232" y="224"/>
                </a:cxn>
                <a:cxn ang="0">
                  <a:pos x="246" y="240"/>
                </a:cxn>
                <a:cxn ang="0">
                  <a:pos x="247" y="259"/>
                </a:cxn>
                <a:cxn ang="0">
                  <a:pos x="232" y="262"/>
                </a:cxn>
                <a:cxn ang="0">
                  <a:pos x="222" y="276"/>
                </a:cxn>
                <a:cxn ang="0">
                  <a:pos x="231" y="298"/>
                </a:cxn>
                <a:cxn ang="0">
                  <a:pos x="217" y="303"/>
                </a:cxn>
                <a:cxn ang="0">
                  <a:pos x="199" y="284"/>
                </a:cxn>
                <a:cxn ang="0">
                  <a:pos x="182" y="291"/>
                </a:cxn>
                <a:cxn ang="0">
                  <a:pos x="170" y="306"/>
                </a:cxn>
                <a:cxn ang="0">
                  <a:pos x="143" y="308"/>
                </a:cxn>
                <a:cxn ang="0">
                  <a:pos x="128" y="318"/>
                </a:cxn>
              </a:cxnLst>
              <a:rect l="0" t="0" r="r" b="b"/>
              <a:pathLst>
                <a:path w="254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  <a:lnTo>
                    <a:pt x="155" y="109"/>
                  </a:lnTo>
                  <a:lnTo>
                    <a:pt x="158" y="109"/>
                  </a:lnTo>
                  <a:lnTo>
                    <a:pt x="165" y="113"/>
                  </a:lnTo>
                  <a:lnTo>
                    <a:pt x="172" y="113"/>
                  </a:lnTo>
                  <a:lnTo>
                    <a:pt x="175" y="113"/>
                  </a:lnTo>
                  <a:lnTo>
                    <a:pt x="180" y="111"/>
                  </a:lnTo>
                  <a:lnTo>
                    <a:pt x="182" y="111"/>
                  </a:lnTo>
                  <a:lnTo>
                    <a:pt x="184" y="109"/>
                  </a:lnTo>
                  <a:lnTo>
                    <a:pt x="184" y="109"/>
                  </a:lnTo>
                  <a:lnTo>
                    <a:pt x="187" y="108"/>
                  </a:lnTo>
                  <a:lnTo>
                    <a:pt x="187" y="104"/>
                  </a:lnTo>
                  <a:lnTo>
                    <a:pt x="189" y="103"/>
                  </a:lnTo>
                  <a:lnTo>
                    <a:pt x="189" y="99"/>
                  </a:lnTo>
                  <a:lnTo>
                    <a:pt x="190" y="89"/>
                  </a:lnTo>
                  <a:lnTo>
                    <a:pt x="195" y="79"/>
                  </a:lnTo>
                  <a:lnTo>
                    <a:pt x="199" y="74"/>
                  </a:lnTo>
                  <a:lnTo>
                    <a:pt x="200" y="71"/>
                  </a:lnTo>
                  <a:lnTo>
                    <a:pt x="204" y="67"/>
                  </a:lnTo>
                  <a:lnTo>
                    <a:pt x="205" y="66"/>
                  </a:lnTo>
                  <a:lnTo>
                    <a:pt x="207" y="64"/>
                  </a:lnTo>
                  <a:lnTo>
                    <a:pt x="212" y="62"/>
                  </a:lnTo>
                  <a:lnTo>
                    <a:pt x="215" y="62"/>
                  </a:lnTo>
                  <a:lnTo>
                    <a:pt x="217" y="62"/>
                  </a:lnTo>
                  <a:lnTo>
                    <a:pt x="219" y="64"/>
                  </a:lnTo>
                  <a:lnTo>
                    <a:pt x="221" y="66"/>
                  </a:lnTo>
                  <a:lnTo>
                    <a:pt x="222" y="67"/>
                  </a:lnTo>
                  <a:lnTo>
                    <a:pt x="224" y="71"/>
                  </a:lnTo>
                  <a:lnTo>
                    <a:pt x="224" y="76"/>
                  </a:lnTo>
                  <a:lnTo>
                    <a:pt x="224" y="81"/>
                  </a:lnTo>
                  <a:lnTo>
                    <a:pt x="222" y="82"/>
                  </a:lnTo>
                  <a:lnTo>
                    <a:pt x="221" y="86"/>
                  </a:lnTo>
                  <a:lnTo>
                    <a:pt x="219" y="94"/>
                  </a:lnTo>
                  <a:lnTo>
                    <a:pt x="212" y="101"/>
                  </a:lnTo>
                  <a:lnTo>
                    <a:pt x="204" y="108"/>
                  </a:lnTo>
                  <a:lnTo>
                    <a:pt x="202" y="109"/>
                  </a:lnTo>
                  <a:lnTo>
                    <a:pt x="202" y="113"/>
                  </a:lnTo>
                  <a:lnTo>
                    <a:pt x="199" y="119"/>
                  </a:lnTo>
                  <a:lnTo>
                    <a:pt x="199" y="124"/>
                  </a:lnTo>
                  <a:lnTo>
                    <a:pt x="199" y="128"/>
                  </a:lnTo>
                  <a:lnTo>
                    <a:pt x="200" y="131"/>
                  </a:lnTo>
                  <a:lnTo>
                    <a:pt x="202" y="133"/>
                  </a:lnTo>
                  <a:lnTo>
                    <a:pt x="204" y="135"/>
                  </a:lnTo>
                  <a:lnTo>
                    <a:pt x="205" y="136"/>
                  </a:lnTo>
                  <a:lnTo>
                    <a:pt x="210" y="140"/>
                  </a:lnTo>
                  <a:lnTo>
                    <a:pt x="212" y="140"/>
                  </a:lnTo>
                  <a:lnTo>
                    <a:pt x="215" y="141"/>
                  </a:lnTo>
                  <a:lnTo>
                    <a:pt x="219" y="140"/>
                  </a:lnTo>
                  <a:lnTo>
                    <a:pt x="221" y="140"/>
                  </a:lnTo>
                  <a:lnTo>
                    <a:pt x="224" y="136"/>
                  </a:lnTo>
                  <a:lnTo>
                    <a:pt x="227" y="131"/>
                  </a:lnTo>
                  <a:lnTo>
                    <a:pt x="231" y="130"/>
                  </a:lnTo>
                  <a:lnTo>
                    <a:pt x="232" y="128"/>
                  </a:lnTo>
                  <a:lnTo>
                    <a:pt x="236" y="124"/>
                  </a:lnTo>
                  <a:lnTo>
                    <a:pt x="239" y="124"/>
                  </a:lnTo>
                  <a:lnTo>
                    <a:pt x="242" y="123"/>
                  </a:lnTo>
                  <a:lnTo>
                    <a:pt x="244" y="123"/>
                  </a:lnTo>
                  <a:lnTo>
                    <a:pt x="247" y="124"/>
                  </a:lnTo>
                  <a:lnTo>
                    <a:pt x="247" y="124"/>
                  </a:lnTo>
                  <a:lnTo>
                    <a:pt x="249" y="124"/>
                  </a:lnTo>
                  <a:lnTo>
                    <a:pt x="251" y="128"/>
                  </a:lnTo>
                  <a:lnTo>
                    <a:pt x="252" y="131"/>
                  </a:lnTo>
                  <a:lnTo>
                    <a:pt x="254" y="133"/>
                  </a:lnTo>
                  <a:lnTo>
                    <a:pt x="254" y="136"/>
                  </a:lnTo>
                  <a:lnTo>
                    <a:pt x="254" y="138"/>
                  </a:lnTo>
                  <a:lnTo>
                    <a:pt x="254" y="140"/>
                  </a:lnTo>
                  <a:lnTo>
                    <a:pt x="252" y="143"/>
                  </a:lnTo>
                  <a:lnTo>
                    <a:pt x="251" y="145"/>
                  </a:lnTo>
                  <a:lnTo>
                    <a:pt x="247" y="148"/>
                  </a:lnTo>
                  <a:lnTo>
                    <a:pt x="242" y="153"/>
                  </a:lnTo>
                  <a:lnTo>
                    <a:pt x="239" y="156"/>
                  </a:lnTo>
                  <a:lnTo>
                    <a:pt x="234" y="160"/>
                  </a:lnTo>
                  <a:lnTo>
                    <a:pt x="231" y="163"/>
                  </a:lnTo>
                  <a:lnTo>
                    <a:pt x="231" y="165"/>
                  </a:lnTo>
                  <a:lnTo>
                    <a:pt x="229" y="166"/>
                  </a:lnTo>
                  <a:lnTo>
                    <a:pt x="229" y="175"/>
                  </a:lnTo>
                  <a:lnTo>
                    <a:pt x="227" y="187"/>
                  </a:lnTo>
                  <a:lnTo>
                    <a:pt x="229" y="200"/>
                  </a:lnTo>
                  <a:lnTo>
                    <a:pt x="231" y="212"/>
                  </a:lnTo>
                  <a:lnTo>
                    <a:pt x="232" y="224"/>
                  </a:lnTo>
                  <a:lnTo>
                    <a:pt x="232" y="229"/>
                  </a:lnTo>
                  <a:lnTo>
                    <a:pt x="236" y="232"/>
                  </a:lnTo>
                  <a:lnTo>
                    <a:pt x="237" y="235"/>
                  </a:lnTo>
                  <a:lnTo>
                    <a:pt x="239" y="237"/>
                  </a:lnTo>
                  <a:lnTo>
                    <a:pt x="242" y="239"/>
                  </a:lnTo>
                  <a:lnTo>
                    <a:pt x="246" y="240"/>
                  </a:lnTo>
                  <a:lnTo>
                    <a:pt x="247" y="244"/>
                  </a:lnTo>
                  <a:lnTo>
                    <a:pt x="249" y="247"/>
                  </a:lnTo>
                  <a:lnTo>
                    <a:pt x="249" y="249"/>
                  </a:lnTo>
                  <a:lnTo>
                    <a:pt x="249" y="252"/>
                  </a:lnTo>
                  <a:lnTo>
                    <a:pt x="249" y="256"/>
                  </a:lnTo>
                  <a:lnTo>
                    <a:pt x="247" y="259"/>
                  </a:lnTo>
                  <a:lnTo>
                    <a:pt x="244" y="261"/>
                  </a:lnTo>
                  <a:lnTo>
                    <a:pt x="244" y="262"/>
                  </a:lnTo>
                  <a:lnTo>
                    <a:pt x="241" y="262"/>
                  </a:lnTo>
                  <a:lnTo>
                    <a:pt x="239" y="264"/>
                  </a:lnTo>
                  <a:lnTo>
                    <a:pt x="236" y="262"/>
                  </a:lnTo>
                  <a:lnTo>
                    <a:pt x="232" y="262"/>
                  </a:lnTo>
                  <a:lnTo>
                    <a:pt x="231" y="262"/>
                  </a:lnTo>
                  <a:lnTo>
                    <a:pt x="227" y="264"/>
                  </a:lnTo>
                  <a:lnTo>
                    <a:pt x="224" y="267"/>
                  </a:lnTo>
                  <a:lnTo>
                    <a:pt x="222" y="271"/>
                  </a:lnTo>
                  <a:lnTo>
                    <a:pt x="221" y="272"/>
                  </a:lnTo>
                  <a:lnTo>
                    <a:pt x="222" y="276"/>
                  </a:lnTo>
                  <a:lnTo>
                    <a:pt x="224" y="281"/>
                  </a:lnTo>
                  <a:lnTo>
                    <a:pt x="227" y="286"/>
                  </a:lnTo>
                  <a:lnTo>
                    <a:pt x="231" y="289"/>
                  </a:lnTo>
                  <a:lnTo>
                    <a:pt x="232" y="293"/>
                  </a:lnTo>
                  <a:lnTo>
                    <a:pt x="232" y="298"/>
                  </a:lnTo>
                  <a:lnTo>
                    <a:pt x="231" y="298"/>
                  </a:lnTo>
                  <a:lnTo>
                    <a:pt x="231" y="299"/>
                  </a:lnTo>
                  <a:lnTo>
                    <a:pt x="227" y="303"/>
                  </a:lnTo>
                  <a:lnTo>
                    <a:pt x="224" y="303"/>
                  </a:lnTo>
                  <a:lnTo>
                    <a:pt x="222" y="304"/>
                  </a:lnTo>
                  <a:lnTo>
                    <a:pt x="219" y="303"/>
                  </a:lnTo>
                  <a:lnTo>
                    <a:pt x="217" y="303"/>
                  </a:lnTo>
                  <a:lnTo>
                    <a:pt x="215" y="299"/>
                  </a:lnTo>
                  <a:lnTo>
                    <a:pt x="210" y="294"/>
                  </a:lnTo>
                  <a:lnTo>
                    <a:pt x="205" y="289"/>
                  </a:lnTo>
                  <a:lnTo>
                    <a:pt x="204" y="287"/>
                  </a:lnTo>
                  <a:lnTo>
                    <a:pt x="200" y="286"/>
                  </a:lnTo>
                  <a:lnTo>
                    <a:pt x="199" y="284"/>
                  </a:lnTo>
                  <a:lnTo>
                    <a:pt x="195" y="284"/>
                  </a:lnTo>
                  <a:lnTo>
                    <a:pt x="192" y="284"/>
                  </a:lnTo>
                  <a:lnTo>
                    <a:pt x="187" y="286"/>
                  </a:lnTo>
                  <a:lnTo>
                    <a:pt x="185" y="286"/>
                  </a:lnTo>
                  <a:lnTo>
                    <a:pt x="184" y="287"/>
                  </a:lnTo>
                  <a:lnTo>
                    <a:pt x="182" y="291"/>
                  </a:lnTo>
                  <a:lnTo>
                    <a:pt x="178" y="294"/>
                  </a:lnTo>
                  <a:lnTo>
                    <a:pt x="178" y="298"/>
                  </a:lnTo>
                  <a:lnTo>
                    <a:pt x="175" y="301"/>
                  </a:lnTo>
                  <a:lnTo>
                    <a:pt x="173" y="303"/>
                  </a:lnTo>
                  <a:lnTo>
                    <a:pt x="172" y="304"/>
                  </a:lnTo>
                  <a:lnTo>
                    <a:pt x="170" y="306"/>
                  </a:lnTo>
                  <a:lnTo>
                    <a:pt x="163" y="306"/>
                  </a:lnTo>
                  <a:lnTo>
                    <a:pt x="158" y="304"/>
                  </a:lnTo>
                  <a:lnTo>
                    <a:pt x="153" y="304"/>
                  </a:lnTo>
                  <a:lnTo>
                    <a:pt x="150" y="306"/>
                  </a:lnTo>
                  <a:lnTo>
                    <a:pt x="147" y="306"/>
                  </a:lnTo>
                  <a:lnTo>
                    <a:pt x="143" y="308"/>
                  </a:lnTo>
                  <a:lnTo>
                    <a:pt x="142" y="311"/>
                  </a:lnTo>
                  <a:lnTo>
                    <a:pt x="138" y="313"/>
                  </a:lnTo>
                  <a:lnTo>
                    <a:pt x="136" y="316"/>
                  </a:lnTo>
                  <a:lnTo>
                    <a:pt x="133" y="318"/>
                  </a:lnTo>
                  <a:lnTo>
                    <a:pt x="131" y="318"/>
                  </a:lnTo>
                  <a:lnTo>
                    <a:pt x="128" y="318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28" name="Freeform 4"/>
            <p:cNvSpPr>
              <a:spLocks/>
            </p:cNvSpPr>
            <p:nvPr userDrawn="1"/>
          </p:nvSpPr>
          <p:spPr bwMode="auto">
            <a:xfrm>
              <a:off x="5494" y="4030"/>
              <a:ext cx="100" cy="201"/>
            </a:xfrm>
            <a:custGeom>
              <a:avLst/>
              <a:gdLst/>
              <a:ahLst/>
              <a:cxnLst>
                <a:cxn ang="0">
                  <a:pos x="120" y="319"/>
                </a:cxn>
                <a:cxn ang="0">
                  <a:pos x="113" y="311"/>
                </a:cxn>
                <a:cxn ang="0">
                  <a:pos x="108" y="299"/>
                </a:cxn>
                <a:cxn ang="0">
                  <a:pos x="96" y="298"/>
                </a:cxn>
                <a:cxn ang="0">
                  <a:pos x="89" y="301"/>
                </a:cxn>
                <a:cxn ang="0">
                  <a:pos x="83" y="309"/>
                </a:cxn>
                <a:cxn ang="0">
                  <a:pos x="71" y="309"/>
                </a:cxn>
                <a:cxn ang="0">
                  <a:pos x="64" y="301"/>
                </a:cxn>
                <a:cxn ang="0">
                  <a:pos x="69" y="282"/>
                </a:cxn>
                <a:cxn ang="0">
                  <a:pos x="61" y="276"/>
                </a:cxn>
                <a:cxn ang="0">
                  <a:pos x="42" y="279"/>
                </a:cxn>
                <a:cxn ang="0">
                  <a:pos x="19" y="294"/>
                </a:cxn>
                <a:cxn ang="0">
                  <a:pos x="5" y="293"/>
                </a:cxn>
                <a:cxn ang="0">
                  <a:pos x="0" y="282"/>
                </a:cxn>
                <a:cxn ang="0">
                  <a:pos x="5" y="271"/>
                </a:cxn>
                <a:cxn ang="0">
                  <a:pos x="31" y="259"/>
                </a:cxn>
                <a:cxn ang="0">
                  <a:pos x="39" y="249"/>
                </a:cxn>
                <a:cxn ang="0">
                  <a:pos x="42" y="234"/>
                </a:cxn>
                <a:cxn ang="0">
                  <a:pos x="36" y="222"/>
                </a:cxn>
                <a:cxn ang="0">
                  <a:pos x="17" y="215"/>
                </a:cxn>
                <a:cxn ang="0">
                  <a:pos x="7" y="208"/>
                </a:cxn>
                <a:cxn ang="0">
                  <a:pos x="9" y="195"/>
                </a:cxn>
                <a:cxn ang="0">
                  <a:pos x="22" y="193"/>
                </a:cxn>
                <a:cxn ang="0">
                  <a:pos x="39" y="187"/>
                </a:cxn>
                <a:cxn ang="0">
                  <a:pos x="49" y="172"/>
                </a:cxn>
                <a:cxn ang="0">
                  <a:pos x="44" y="156"/>
                </a:cxn>
                <a:cxn ang="0">
                  <a:pos x="47" y="145"/>
                </a:cxn>
                <a:cxn ang="0">
                  <a:pos x="56" y="136"/>
                </a:cxn>
                <a:cxn ang="0">
                  <a:pos x="71" y="136"/>
                </a:cxn>
                <a:cxn ang="0">
                  <a:pos x="83" y="124"/>
                </a:cxn>
                <a:cxn ang="0">
                  <a:pos x="81" y="114"/>
                </a:cxn>
                <a:cxn ang="0">
                  <a:pos x="71" y="98"/>
                </a:cxn>
                <a:cxn ang="0">
                  <a:pos x="76" y="86"/>
                </a:cxn>
                <a:cxn ang="0">
                  <a:pos x="88" y="86"/>
                </a:cxn>
                <a:cxn ang="0">
                  <a:pos x="105" y="98"/>
                </a:cxn>
                <a:cxn ang="0">
                  <a:pos x="118" y="99"/>
                </a:cxn>
                <a:cxn ang="0">
                  <a:pos x="130" y="91"/>
                </a:cxn>
                <a:cxn ang="0">
                  <a:pos x="133" y="72"/>
                </a:cxn>
                <a:cxn ang="0">
                  <a:pos x="126" y="47"/>
                </a:cxn>
                <a:cxn ang="0">
                  <a:pos x="120" y="27"/>
                </a:cxn>
                <a:cxn ang="0">
                  <a:pos x="121" y="14"/>
                </a:cxn>
                <a:cxn ang="0">
                  <a:pos x="126" y="3"/>
                </a:cxn>
                <a:cxn ang="0">
                  <a:pos x="142" y="0"/>
                </a:cxn>
                <a:cxn ang="0">
                  <a:pos x="153" y="5"/>
                </a:cxn>
                <a:cxn ang="0">
                  <a:pos x="158" y="19"/>
                </a:cxn>
                <a:cxn ang="0">
                  <a:pos x="155" y="39"/>
                </a:cxn>
                <a:cxn ang="0">
                  <a:pos x="147" y="59"/>
                </a:cxn>
                <a:cxn ang="0">
                  <a:pos x="145" y="94"/>
                </a:cxn>
                <a:cxn ang="0">
                  <a:pos x="150" y="106"/>
                </a:cxn>
              </a:cxnLst>
              <a:rect l="0" t="0" r="r" b="b"/>
              <a:pathLst>
                <a:path w="158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29" name="Freeform 5"/>
            <p:cNvSpPr>
              <a:spLocks/>
            </p:cNvSpPr>
            <p:nvPr userDrawn="1"/>
          </p:nvSpPr>
          <p:spPr bwMode="auto">
            <a:xfrm>
              <a:off x="5575" y="4069"/>
              <a:ext cx="79" cy="162"/>
            </a:xfrm>
            <a:custGeom>
              <a:avLst/>
              <a:gdLst/>
              <a:ahLst/>
              <a:cxnLst>
                <a:cxn ang="0">
                  <a:pos x="30" y="47"/>
                </a:cxn>
                <a:cxn ang="0">
                  <a:pos x="47" y="51"/>
                </a:cxn>
                <a:cxn ang="0">
                  <a:pos x="56" y="47"/>
                </a:cxn>
                <a:cxn ang="0">
                  <a:pos x="59" y="42"/>
                </a:cxn>
                <a:cxn ang="0">
                  <a:pos x="62" y="27"/>
                </a:cxn>
                <a:cxn ang="0">
                  <a:pos x="72" y="9"/>
                </a:cxn>
                <a:cxn ang="0">
                  <a:pos x="79" y="2"/>
                </a:cxn>
                <a:cxn ang="0">
                  <a:pos x="89" y="0"/>
                </a:cxn>
                <a:cxn ang="0">
                  <a:pos x="94" y="5"/>
                </a:cxn>
                <a:cxn ang="0">
                  <a:pos x="96" y="19"/>
                </a:cxn>
                <a:cxn ang="0">
                  <a:pos x="91" y="32"/>
                </a:cxn>
                <a:cxn ang="0">
                  <a:pos x="74" y="47"/>
                </a:cxn>
                <a:cxn ang="0">
                  <a:pos x="71" y="62"/>
                </a:cxn>
                <a:cxn ang="0">
                  <a:pos x="74" y="71"/>
                </a:cxn>
                <a:cxn ang="0">
                  <a:pos x="82" y="78"/>
                </a:cxn>
                <a:cxn ang="0">
                  <a:pos x="91" y="78"/>
                </a:cxn>
                <a:cxn ang="0">
                  <a:pos x="99" y="69"/>
                </a:cxn>
                <a:cxn ang="0">
                  <a:pos x="108" y="62"/>
                </a:cxn>
                <a:cxn ang="0">
                  <a:pos x="116" y="61"/>
                </a:cxn>
                <a:cxn ang="0">
                  <a:pos x="121" y="62"/>
                </a:cxn>
                <a:cxn ang="0">
                  <a:pos x="126" y="71"/>
                </a:cxn>
                <a:cxn ang="0">
                  <a:pos x="126" y="78"/>
                </a:cxn>
                <a:cxn ang="0">
                  <a:pos x="119" y="86"/>
                </a:cxn>
                <a:cxn ang="0">
                  <a:pos x="106" y="98"/>
                </a:cxn>
                <a:cxn ang="0">
                  <a:pos x="101" y="104"/>
                </a:cxn>
                <a:cxn ang="0">
                  <a:pos x="101" y="138"/>
                </a:cxn>
                <a:cxn ang="0">
                  <a:pos x="104" y="167"/>
                </a:cxn>
                <a:cxn ang="0">
                  <a:pos x="111" y="175"/>
                </a:cxn>
                <a:cxn ang="0">
                  <a:pos x="119" y="182"/>
                </a:cxn>
                <a:cxn ang="0">
                  <a:pos x="121" y="190"/>
                </a:cxn>
                <a:cxn ang="0">
                  <a:pos x="116" y="199"/>
                </a:cxn>
                <a:cxn ang="0">
                  <a:pos x="111" y="202"/>
                </a:cxn>
                <a:cxn ang="0">
                  <a:pos x="103" y="200"/>
                </a:cxn>
                <a:cxn ang="0">
                  <a:pos x="94" y="209"/>
                </a:cxn>
                <a:cxn ang="0">
                  <a:pos x="96" y="219"/>
                </a:cxn>
                <a:cxn ang="0">
                  <a:pos x="104" y="231"/>
                </a:cxn>
                <a:cxn ang="0">
                  <a:pos x="103" y="237"/>
                </a:cxn>
                <a:cxn ang="0">
                  <a:pos x="94" y="242"/>
                </a:cxn>
                <a:cxn ang="0">
                  <a:pos x="87" y="237"/>
                </a:cxn>
                <a:cxn ang="0">
                  <a:pos x="76" y="225"/>
                </a:cxn>
                <a:cxn ang="0">
                  <a:pos x="67" y="222"/>
                </a:cxn>
                <a:cxn ang="0">
                  <a:pos x="57" y="224"/>
                </a:cxn>
                <a:cxn ang="0">
                  <a:pos x="50" y="232"/>
                </a:cxn>
                <a:cxn ang="0">
                  <a:pos x="45" y="241"/>
                </a:cxn>
                <a:cxn ang="0">
                  <a:pos x="35" y="244"/>
                </a:cxn>
                <a:cxn ang="0">
                  <a:pos x="22" y="244"/>
                </a:cxn>
                <a:cxn ang="0">
                  <a:pos x="14" y="249"/>
                </a:cxn>
                <a:cxn ang="0">
                  <a:pos x="5" y="256"/>
                </a:cxn>
              </a:cxnLst>
              <a:rect l="0" t="0" r="r" b="b"/>
              <a:pathLst>
                <a:path w="126" h="256">
                  <a:moveTo>
                    <a:pt x="25" y="46"/>
                  </a:moveTo>
                  <a:lnTo>
                    <a:pt x="27" y="47"/>
                  </a:lnTo>
                  <a:lnTo>
                    <a:pt x="30" y="47"/>
                  </a:lnTo>
                  <a:lnTo>
                    <a:pt x="37" y="51"/>
                  </a:lnTo>
                  <a:lnTo>
                    <a:pt x="44" y="51"/>
                  </a:lnTo>
                  <a:lnTo>
                    <a:pt x="47" y="51"/>
                  </a:lnTo>
                  <a:lnTo>
                    <a:pt x="52" y="49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9" y="46"/>
                  </a:lnTo>
                  <a:lnTo>
                    <a:pt x="59" y="42"/>
                  </a:lnTo>
                  <a:lnTo>
                    <a:pt x="61" y="41"/>
                  </a:lnTo>
                  <a:lnTo>
                    <a:pt x="61" y="37"/>
                  </a:lnTo>
                  <a:lnTo>
                    <a:pt x="62" y="27"/>
                  </a:lnTo>
                  <a:lnTo>
                    <a:pt x="67" y="17"/>
                  </a:lnTo>
                  <a:lnTo>
                    <a:pt x="71" y="12"/>
                  </a:lnTo>
                  <a:lnTo>
                    <a:pt x="72" y="9"/>
                  </a:lnTo>
                  <a:lnTo>
                    <a:pt x="76" y="5"/>
                  </a:lnTo>
                  <a:lnTo>
                    <a:pt x="77" y="4"/>
                  </a:lnTo>
                  <a:lnTo>
                    <a:pt x="79" y="2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1" y="2"/>
                  </a:lnTo>
                  <a:lnTo>
                    <a:pt x="93" y="4"/>
                  </a:lnTo>
                  <a:lnTo>
                    <a:pt x="94" y="5"/>
                  </a:lnTo>
                  <a:lnTo>
                    <a:pt x="96" y="9"/>
                  </a:lnTo>
                  <a:lnTo>
                    <a:pt x="96" y="14"/>
                  </a:lnTo>
                  <a:lnTo>
                    <a:pt x="96" y="19"/>
                  </a:lnTo>
                  <a:lnTo>
                    <a:pt x="94" y="20"/>
                  </a:lnTo>
                  <a:lnTo>
                    <a:pt x="93" y="24"/>
                  </a:lnTo>
                  <a:lnTo>
                    <a:pt x="91" y="32"/>
                  </a:lnTo>
                  <a:lnTo>
                    <a:pt x="84" y="39"/>
                  </a:lnTo>
                  <a:lnTo>
                    <a:pt x="76" y="46"/>
                  </a:lnTo>
                  <a:lnTo>
                    <a:pt x="74" y="47"/>
                  </a:lnTo>
                  <a:lnTo>
                    <a:pt x="74" y="51"/>
                  </a:lnTo>
                  <a:lnTo>
                    <a:pt x="71" y="57"/>
                  </a:lnTo>
                  <a:lnTo>
                    <a:pt x="71" y="62"/>
                  </a:lnTo>
                  <a:lnTo>
                    <a:pt x="71" y="66"/>
                  </a:lnTo>
                  <a:lnTo>
                    <a:pt x="72" y="69"/>
                  </a:lnTo>
                  <a:lnTo>
                    <a:pt x="74" y="71"/>
                  </a:lnTo>
                  <a:lnTo>
                    <a:pt x="76" y="73"/>
                  </a:lnTo>
                  <a:lnTo>
                    <a:pt x="77" y="74"/>
                  </a:lnTo>
                  <a:lnTo>
                    <a:pt x="82" y="78"/>
                  </a:lnTo>
                  <a:lnTo>
                    <a:pt x="84" y="78"/>
                  </a:lnTo>
                  <a:lnTo>
                    <a:pt x="87" y="79"/>
                  </a:lnTo>
                  <a:lnTo>
                    <a:pt x="91" y="78"/>
                  </a:lnTo>
                  <a:lnTo>
                    <a:pt x="93" y="78"/>
                  </a:lnTo>
                  <a:lnTo>
                    <a:pt x="96" y="74"/>
                  </a:lnTo>
                  <a:lnTo>
                    <a:pt x="99" y="69"/>
                  </a:lnTo>
                  <a:lnTo>
                    <a:pt x="103" y="68"/>
                  </a:lnTo>
                  <a:lnTo>
                    <a:pt x="104" y="66"/>
                  </a:lnTo>
                  <a:lnTo>
                    <a:pt x="108" y="62"/>
                  </a:lnTo>
                  <a:lnTo>
                    <a:pt x="111" y="62"/>
                  </a:lnTo>
                  <a:lnTo>
                    <a:pt x="114" y="61"/>
                  </a:lnTo>
                  <a:lnTo>
                    <a:pt x="116" y="61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21" y="62"/>
                  </a:lnTo>
                  <a:lnTo>
                    <a:pt x="123" y="66"/>
                  </a:lnTo>
                  <a:lnTo>
                    <a:pt x="124" y="69"/>
                  </a:lnTo>
                  <a:lnTo>
                    <a:pt x="126" y="71"/>
                  </a:lnTo>
                  <a:lnTo>
                    <a:pt x="126" y="74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3" y="83"/>
                  </a:lnTo>
                  <a:lnTo>
                    <a:pt x="119" y="86"/>
                  </a:lnTo>
                  <a:lnTo>
                    <a:pt x="114" y="91"/>
                  </a:lnTo>
                  <a:lnTo>
                    <a:pt x="111" y="94"/>
                  </a:lnTo>
                  <a:lnTo>
                    <a:pt x="106" y="98"/>
                  </a:lnTo>
                  <a:lnTo>
                    <a:pt x="103" y="101"/>
                  </a:lnTo>
                  <a:lnTo>
                    <a:pt x="103" y="103"/>
                  </a:lnTo>
                  <a:lnTo>
                    <a:pt x="101" y="104"/>
                  </a:lnTo>
                  <a:lnTo>
                    <a:pt x="101" y="113"/>
                  </a:lnTo>
                  <a:lnTo>
                    <a:pt x="99" y="125"/>
                  </a:lnTo>
                  <a:lnTo>
                    <a:pt x="101" y="138"/>
                  </a:lnTo>
                  <a:lnTo>
                    <a:pt x="103" y="150"/>
                  </a:lnTo>
                  <a:lnTo>
                    <a:pt x="104" y="162"/>
                  </a:lnTo>
                  <a:lnTo>
                    <a:pt x="104" y="167"/>
                  </a:lnTo>
                  <a:lnTo>
                    <a:pt x="108" y="170"/>
                  </a:lnTo>
                  <a:lnTo>
                    <a:pt x="109" y="173"/>
                  </a:lnTo>
                  <a:lnTo>
                    <a:pt x="111" y="175"/>
                  </a:lnTo>
                  <a:lnTo>
                    <a:pt x="114" y="177"/>
                  </a:lnTo>
                  <a:lnTo>
                    <a:pt x="118" y="178"/>
                  </a:lnTo>
                  <a:lnTo>
                    <a:pt x="119" y="182"/>
                  </a:lnTo>
                  <a:lnTo>
                    <a:pt x="121" y="185"/>
                  </a:lnTo>
                  <a:lnTo>
                    <a:pt x="121" y="187"/>
                  </a:lnTo>
                  <a:lnTo>
                    <a:pt x="121" y="190"/>
                  </a:lnTo>
                  <a:lnTo>
                    <a:pt x="121" y="194"/>
                  </a:lnTo>
                  <a:lnTo>
                    <a:pt x="119" y="197"/>
                  </a:lnTo>
                  <a:lnTo>
                    <a:pt x="116" y="199"/>
                  </a:lnTo>
                  <a:lnTo>
                    <a:pt x="116" y="200"/>
                  </a:lnTo>
                  <a:lnTo>
                    <a:pt x="113" y="200"/>
                  </a:lnTo>
                  <a:lnTo>
                    <a:pt x="111" y="202"/>
                  </a:lnTo>
                  <a:lnTo>
                    <a:pt x="108" y="200"/>
                  </a:lnTo>
                  <a:lnTo>
                    <a:pt x="104" y="200"/>
                  </a:lnTo>
                  <a:lnTo>
                    <a:pt x="103" y="200"/>
                  </a:lnTo>
                  <a:lnTo>
                    <a:pt x="99" y="202"/>
                  </a:lnTo>
                  <a:lnTo>
                    <a:pt x="96" y="205"/>
                  </a:lnTo>
                  <a:lnTo>
                    <a:pt x="94" y="209"/>
                  </a:lnTo>
                  <a:lnTo>
                    <a:pt x="93" y="210"/>
                  </a:lnTo>
                  <a:lnTo>
                    <a:pt x="94" y="214"/>
                  </a:lnTo>
                  <a:lnTo>
                    <a:pt x="96" y="219"/>
                  </a:lnTo>
                  <a:lnTo>
                    <a:pt x="99" y="224"/>
                  </a:lnTo>
                  <a:lnTo>
                    <a:pt x="103" y="227"/>
                  </a:lnTo>
                  <a:lnTo>
                    <a:pt x="104" y="231"/>
                  </a:lnTo>
                  <a:lnTo>
                    <a:pt x="104" y="236"/>
                  </a:lnTo>
                  <a:lnTo>
                    <a:pt x="103" y="236"/>
                  </a:lnTo>
                  <a:lnTo>
                    <a:pt x="103" y="237"/>
                  </a:lnTo>
                  <a:lnTo>
                    <a:pt x="99" y="241"/>
                  </a:lnTo>
                  <a:lnTo>
                    <a:pt x="96" y="241"/>
                  </a:lnTo>
                  <a:lnTo>
                    <a:pt x="94" y="242"/>
                  </a:lnTo>
                  <a:lnTo>
                    <a:pt x="91" y="241"/>
                  </a:lnTo>
                  <a:lnTo>
                    <a:pt x="89" y="241"/>
                  </a:lnTo>
                  <a:lnTo>
                    <a:pt x="87" y="237"/>
                  </a:lnTo>
                  <a:lnTo>
                    <a:pt x="82" y="232"/>
                  </a:lnTo>
                  <a:lnTo>
                    <a:pt x="77" y="227"/>
                  </a:lnTo>
                  <a:lnTo>
                    <a:pt x="76" y="225"/>
                  </a:lnTo>
                  <a:lnTo>
                    <a:pt x="72" y="224"/>
                  </a:lnTo>
                  <a:lnTo>
                    <a:pt x="71" y="222"/>
                  </a:lnTo>
                  <a:lnTo>
                    <a:pt x="67" y="222"/>
                  </a:lnTo>
                  <a:lnTo>
                    <a:pt x="64" y="222"/>
                  </a:lnTo>
                  <a:lnTo>
                    <a:pt x="59" y="224"/>
                  </a:lnTo>
                  <a:lnTo>
                    <a:pt x="57" y="224"/>
                  </a:lnTo>
                  <a:lnTo>
                    <a:pt x="56" y="225"/>
                  </a:lnTo>
                  <a:lnTo>
                    <a:pt x="54" y="229"/>
                  </a:lnTo>
                  <a:lnTo>
                    <a:pt x="50" y="232"/>
                  </a:lnTo>
                  <a:lnTo>
                    <a:pt x="50" y="236"/>
                  </a:lnTo>
                  <a:lnTo>
                    <a:pt x="47" y="239"/>
                  </a:lnTo>
                  <a:lnTo>
                    <a:pt x="45" y="241"/>
                  </a:lnTo>
                  <a:lnTo>
                    <a:pt x="44" y="242"/>
                  </a:lnTo>
                  <a:lnTo>
                    <a:pt x="42" y="244"/>
                  </a:lnTo>
                  <a:lnTo>
                    <a:pt x="35" y="244"/>
                  </a:lnTo>
                  <a:lnTo>
                    <a:pt x="30" y="242"/>
                  </a:lnTo>
                  <a:lnTo>
                    <a:pt x="25" y="242"/>
                  </a:lnTo>
                  <a:lnTo>
                    <a:pt x="22" y="244"/>
                  </a:lnTo>
                  <a:lnTo>
                    <a:pt x="19" y="244"/>
                  </a:lnTo>
                  <a:lnTo>
                    <a:pt x="15" y="246"/>
                  </a:lnTo>
                  <a:lnTo>
                    <a:pt x="14" y="249"/>
                  </a:lnTo>
                  <a:lnTo>
                    <a:pt x="10" y="251"/>
                  </a:lnTo>
                  <a:lnTo>
                    <a:pt x="8" y="254"/>
                  </a:lnTo>
                  <a:lnTo>
                    <a:pt x="5" y="256"/>
                  </a:lnTo>
                  <a:lnTo>
                    <a:pt x="3" y="256"/>
                  </a:lnTo>
                  <a:lnTo>
                    <a:pt x="0" y="256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30" name="Freeform 6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31" name="Freeform 7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32" name="Freeform 8"/>
            <p:cNvSpPr>
              <a:spLocks/>
            </p:cNvSpPr>
            <p:nvPr userDrawn="1"/>
          </p:nvSpPr>
          <p:spPr bwMode="auto">
            <a:xfrm>
              <a:off x="5643" y="4044"/>
              <a:ext cx="7" cy="1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" y="17"/>
                </a:cxn>
                <a:cxn ang="0">
                  <a:pos x="5" y="17"/>
                </a:cxn>
                <a:cxn ang="0">
                  <a:pos x="5" y="15"/>
                </a:cxn>
                <a:cxn ang="0">
                  <a:pos x="8" y="12"/>
                </a:cxn>
                <a:cxn ang="0">
                  <a:pos x="8" y="10"/>
                </a:cxn>
                <a:cxn ang="0">
                  <a:pos x="6" y="7"/>
                </a:cxn>
                <a:cxn ang="0">
                  <a:pos x="5" y="5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6" y="2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0" y="7"/>
                </a:cxn>
                <a:cxn ang="0">
                  <a:pos x="11" y="10"/>
                </a:cxn>
                <a:cxn ang="0">
                  <a:pos x="11" y="12"/>
                </a:cxn>
                <a:cxn ang="0">
                  <a:pos x="8" y="15"/>
                </a:cxn>
                <a:cxn ang="0">
                  <a:pos x="6" y="17"/>
                </a:cxn>
                <a:cxn ang="0">
                  <a:pos x="3" y="18"/>
                </a:cxn>
                <a:cxn ang="0">
                  <a:pos x="0" y="18"/>
                </a:cxn>
              </a:cxnLst>
              <a:rect l="0" t="0" r="r" b="b"/>
              <a:pathLst>
                <a:path w="11" h="18">
                  <a:moveTo>
                    <a:pt x="0" y="18"/>
                  </a:moveTo>
                  <a:lnTo>
                    <a:pt x="3" y="17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7"/>
                  </a:lnTo>
                  <a:lnTo>
                    <a:pt x="5" y="5"/>
                  </a:lnTo>
                  <a:lnTo>
                    <a:pt x="3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3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33" name="Freeform 9"/>
            <p:cNvSpPr>
              <a:spLocks/>
            </p:cNvSpPr>
            <p:nvPr userDrawn="1"/>
          </p:nvSpPr>
          <p:spPr bwMode="auto">
            <a:xfrm>
              <a:off x="5550" y="4145"/>
              <a:ext cx="80" cy="68"/>
            </a:xfrm>
            <a:custGeom>
              <a:avLst/>
              <a:gdLst/>
              <a:ahLst/>
              <a:cxnLst>
                <a:cxn ang="0">
                  <a:pos x="29" y="99"/>
                </a:cxn>
                <a:cxn ang="0">
                  <a:pos x="34" y="104"/>
                </a:cxn>
                <a:cxn ang="0">
                  <a:pos x="41" y="106"/>
                </a:cxn>
                <a:cxn ang="0">
                  <a:pos x="49" y="104"/>
                </a:cxn>
                <a:cxn ang="0">
                  <a:pos x="56" y="99"/>
                </a:cxn>
                <a:cxn ang="0">
                  <a:pos x="58" y="99"/>
                </a:cxn>
                <a:cxn ang="0">
                  <a:pos x="64" y="101"/>
                </a:cxn>
                <a:cxn ang="0">
                  <a:pos x="69" y="99"/>
                </a:cxn>
                <a:cxn ang="0">
                  <a:pos x="81" y="93"/>
                </a:cxn>
                <a:cxn ang="0">
                  <a:pos x="88" y="84"/>
                </a:cxn>
                <a:cxn ang="0">
                  <a:pos x="95" y="81"/>
                </a:cxn>
                <a:cxn ang="0">
                  <a:pos x="101" y="83"/>
                </a:cxn>
                <a:cxn ang="0">
                  <a:pos x="110" y="83"/>
                </a:cxn>
                <a:cxn ang="0">
                  <a:pos x="115" y="79"/>
                </a:cxn>
                <a:cxn ang="0">
                  <a:pos x="115" y="76"/>
                </a:cxn>
                <a:cxn ang="0">
                  <a:pos x="115" y="73"/>
                </a:cxn>
                <a:cxn ang="0">
                  <a:pos x="118" y="69"/>
                </a:cxn>
                <a:cxn ang="0">
                  <a:pos x="123" y="64"/>
                </a:cxn>
                <a:cxn ang="0">
                  <a:pos x="125" y="61"/>
                </a:cxn>
                <a:cxn ang="0">
                  <a:pos x="126" y="54"/>
                </a:cxn>
                <a:cxn ang="0">
                  <a:pos x="121" y="41"/>
                </a:cxn>
                <a:cxn ang="0">
                  <a:pos x="120" y="34"/>
                </a:cxn>
                <a:cxn ang="0">
                  <a:pos x="120" y="14"/>
                </a:cxn>
                <a:cxn ang="0">
                  <a:pos x="118" y="5"/>
                </a:cxn>
                <a:cxn ang="0">
                  <a:pos x="115" y="22"/>
                </a:cxn>
                <a:cxn ang="0">
                  <a:pos x="113" y="39"/>
                </a:cxn>
                <a:cxn ang="0">
                  <a:pos x="113" y="52"/>
                </a:cxn>
                <a:cxn ang="0">
                  <a:pos x="111" y="57"/>
                </a:cxn>
                <a:cxn ang="0">
                  <a:pos x="106" y="64"/>
                </a:cxn>
                <a:cxn ang="0">
                  <a:pos x="101" y="69"/>
                </a:cxn>
                <a:cxn ang="0">
                  <a:pos x="98" y="71"/>
                </a:cxn>
                <a:cxn ang="0">
                  <a:pos x="95" y="69"/>
                </a:cxn>
                <a:cxn ang="0">
                  <a:pos x="88" y="69"/>
                </a:cxn>
                <a:cxn ang="0">
                  <a:pos x="81" y="79"/>
                </a:cxn>
                <a:cxn ang="0">
                  <a:pos x="73" y="84"/>
                </a:cxn>
                <a:cxn ang="0">
                  <a:pos x="69" y="84"/>
                </a:cxn>
                <a:cxn ang="0">
                  <a:pos x="58" y="84"/>
                </a:cxn>
                <a:cxn ang="0">
                  <a:pos x="53" y="86"/>
                </a:cxn>
                <a:cxn ang="0">
                  <a:pos x="46" y="91"/>
                </a:cxn>
                <a:cxn ang="0">
                  <a:pos x="41" y="93"/>
                </a:cxn>
                <a:cxn ang="0">
                  <a:pos x="32" y="93"/>
                </a:cxn>
                <a:cxn ang="0">
                  <a:pos x="27" y="91"/>
                </a:cxn>
                <a:cxn ang="0">
                  <a:pos x="17" y="89"/>
                </a:cxn>
                <a:cxn ang="0">
                  <a:pos x="7" y="91"/>
                </a:cxn>
                <a:cxn ang="0">
                  <a:pos x="11" y="93"/>
                </a:cxn>
                <a:cxn ang="0">
                  <a:pos x="26" y="98"/>
                </a:cxn>
              </a:cxnLst>
              <a:rect l="0" t="0" r="r" b="b"/>
              <a:pathLst>
                <a:path w="126" h="106">
                  <a:moveTo>
                    <a:pt x="26" y="98"/>
                  </a:moveTo>
                  <a:lnTo>
                    <a:pt x="29" y="99"/>
                  </a:lnTo>
                  <a:lnTo>
                    <a:pt x="29" y="101"/>
                  </a:lnTo>
                  <a:lnTo>
                    <a:pt x="34" y="104"/>
                  </a:lnTo>
                  <a:lnTo>
                    <a:pt x="37" y="104"/>
                  </a:lnTo>
                  <a:lnTo>
                    <a:pt x="41" y="106"/>
                  </a:lnTo>
                  <a:lnTo>
                    <a:pt x="46" y="104"/>
                  </a:lnTo>
                  <a:lnTo>
                    <a:pt x="49" y="104"/>
                  </a:lnTo>
                  <a:lnTo>
                    <a:pt x="53" y="103"/>
                  </a:lnTo>
                  <a:lnTo>
                    <a:pt x="56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6" y="101"/>
                  </a:lnTo>
                  <a:lnTo>
                    <a:pt x="69" y="99"/>
                  </a:lnTo>
                  <a:lnTo>
                    <a:pt x="74" y="98"/>
                  </a:lnTo>
                  <a:lnTo>
                    <a:pt x="81" y="93"/>
                  </a:lnTo>
                  <a:lnTo>
                    <a:pt x="86" y="89"/>
                  </a:lnTo>
                  <a:lnTo>
                    <a:pt x="88" y="84"/>
                  </a:lnTo>
                  <a:lnTo>
                    <a:pt x="93" y="81"/>
                  </a:lnTo>
                  <a:lnTo>
                    <a:pt x="95" y="81"/>
                  </a:lnTo>
                  <a:lnTo>
                    <a:pt x="96" y="81"/>
                  </a:lnTo>
                  <a:lnTo>
                    <a:pt x="101" y="83"/>
                  </a:lnTo>
                  <a:lnTo>
                    <a:pt x="106" y="84"/>
                  </a:lnTo>
                  <a:lnTo>
                    <a:pt x="110" y="83"/>
                  </a:lnTo>
                  <a:lnTo>
                    <a:pt x="111" y="81"/>
                  </a:lnTo>
                  <a:lnTo>
                    <a:pt x="115" y="79"/>
                  </a:lnTo>
                  <a:lnTo>
                    <a:pt x="115" y="78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3"/>
                  </a:lnTo>
                  <a:lnTo>
                    <a:pt x="116" y="71"/>
                  </a:lnTo>
                  <a:lnTo>
                    <a:pt x="118" y="69"/>
                  </a:lnTo>
                  <a:lnTo>
                    <a:pt x="121" y="66"/>
                  </a:lnTo>
                  <a:lnTo>
                    <a:pt x="123" y="64"/>
                  </a:lnTo>
                  <a:lnTo>
                    <a:pt x="125" y="62"/>
                  </a:lnTo>
                  <a:lnTo>
                    <a:pt x="125" y="61"/>
                  </a:lnTo>
                  <a:lnTo>
                    <a:pt x="126" y="57"/>
                  </a:lnTo>
                  <a:lnTo>
                    <a:pt x="126" y="54"/>
                  </a:lnTo>
                  <a:lnTo>
                    <a:pt x="125" y="49"/>
                  </a:lnTo>
                  <a:lnTo>
                    <a:pt x="121" y="41"/>
                  </a:lnTo>
                  <a:lnTo>
                    <a:pt x="121" y="37"/>
                  </a:lnTo>
                  <a:lnTo>
                    <a:pt x="120" y="34"/>
                  </a:lnTo>
                  <a:lnTo>
                    <a:pt x="120" y="24"/>
                  </a:lnTo>
                  <a:lnTo>
                    <a:pt x="120" y="14"/>
                  </a:lnTo>
                  <a:lnTo>
                    <a:pt x="120" y="0"/>
                  </a:lnTo>
                  <a:lnTo>
                    <a:pt x="118" y="5"/>
                  </a:lnTo>
                  <a:lnTo>
                    <a:pt x="115" y="15"/>
                  </a:lnTo>
                  <a:lnTo>
                    <a:pt x="115" y="22"/>
                  </a:lnTo>
                  <a:lnTo>
                    <a:pt x="113" y="31"/>
                  </a:lnTo>
                  <a:lnTo>
                    <a:pt x="113" y="39"/>
                  </a:lnTo>
                  <a:lnTo>
                    <a:pt x="113" y="49"/>
                  </a:lnTo>
                  <a:lnTo>
                    <a:pt x="113" y="52"/>
                  </a:lnTo>
                  <a:lnTo>
                    <a:pt x="113" y="56"/>
                  </a:lnTo>
                  <a:lnTo>
                    <a:pt x="111" y="57"/>
                  </a:lnTo>
                  <a:lnTo>
                    <a:pt x="110" y="61"/>
                  </a:lnTo>
                  <a:lnTo>
                    <a:pt x="106" y="64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98" y="71"/>
                  </a:lnTo>
                  <a:lnTo>
                    <a:pt x="96" y="69"/>
                  </a:lnTo>
                  <a:lnTo>
                    <a:pt x="95" y="69"/>
                  </a:lnTo>
                  <a:lnTo>
                    <a:pt x="89" y="69"/>
                  </a:lnTo>
                  <a:lnTo>
                    <a:pt x="88" y="69"/>
                  </a:lnTo>
                  <a:lnTo>
                    <a:pt x="86" y="71"/>
                  </a:lnTo>
                  <a:lnTo>
                    <a:pt x="81" y="79"/>
                  </a:lnTo>
                  <a:lnTo>
                    <a:pt x="76" y="83"/>
                  </a:lnTo>
                  <a:lnTo>
                    <a:pt x="73" y="84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58" y="84"/>
                  </a:lnTo>
                  <a:lnTo>
                    <a:pt x="54" y="86"/>
                  </a:lnTo>
                  <a:lnTo>
                    <a:pt x="53" y="86"/>
                  </a:lnTo>
                  <a:lnTo>
                    <a:pt x="49" y="88"/>
                  </a:lnTo>
                  <a:lnTo>
                    <a:pt x="46" y="91"/>
                  </a:lnTo>
                  <a:lnTo>
                    <a:pt x="42" y="93"/>
                  </a:lnTo>
                  <a:lnTo>
                    <a:pt x="41" y="93"/>
                  </a:lnTo>
                  <a:lnTo>
                    <a:pt x="37" y="93"/>
                  </a:lnTo>
                  <a:lnTo>
                    <a:pt x="32" y="93"/>
                  </a:lnTo>
                  <a:lnTo>
                    <a:pt x="31" y="93"/>
                  </a:lnTo>
                  <a:lnTo>
                    <a:pt x="27" y="91"/>
                  </a:lnTo>
                  <a:lnTo>
                    <a:pt x="21" y="91"/>
                  </a:lnTo>
                  <a:lnTo>
                    <a:pt x="17" y="89"/>
                  </a:lnTo>
                  <a:lnTo>
                    <a:pt x="12" y="91"/>
                  </a:lnTo>
                  <a:lnTo>
                    <a:pt x="7" y="91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16" y="94"/>
                  </a:lnTo>
                  <a:lnTo>
                    <a:pt x="26" y="9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34" name="Freeform 10"/>
            <p:cNvSpPr>
              <a:spLocks/>
            </p:cNvSpPr>
            <p:nvPr userDrawn="1"/>
          </p:nvSpPr>
          <p:spPr bwMode="auto">
            <a:xfrm>
              <a:off x="5656" y="4187"/>
              <a:ext cx="17" cy="17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11" y="27"/>
                </a:cxn>
                <a:cxn ang="0">
                  <a:pos x="7" y="27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3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4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7" y="18"/>
                </a:cxn>
                <a:cxn ang="0">
                  <a:pos x="26" y="20"/>
                </a:cxn>
                <a:cxn ang="0">
                  <a:pos x="24" y="25"/>
                </a:cxn>
                <a:cxn ang="0">
                  <a:pos x="21" y="25"/>
                </a:cxn>
                <a:cxn ang="0">
                  <a:pos x="19" y="27"/>
                </a:cxn>
                <a:cxn ang="0">
                  <a:pos x="16" y="27"/>
                </a:cxn>
                <a:cxn ang="0">
                  <a:pos x="12" y="27"/>
                </a:cxn>
              </a:cxnLst>
              <a:rect l="0" t="0" r="r" b="b"/>
              <a:pathLst>
                <a:path w="27" h="27">
                  <a:moveTo>
                    <a:pt x="12" y="27"/>
                  </a:moveTo>
                  <a:lnTo>
                    <a:pt x="11" y="27"/>
                  </a:lnTo>
                  <a:lnTo>
                    <a:pt x="7" y="27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6" y="20"/>
                  </a:lnTo>
                  <a:lnTo>
                    <a:pt x="24" y="25"/>
                  </a:lnTo>
                  <a:lnTo>
                    <a:pt x="21" y="25"/>
                  </a:lnTo>
                  <a:lnTo>
                    <a:pt x="19" y="27"/>
                  </a:lnTo>
                  <a:lnTo>
                    <a:pt x="16" y="27"/>
                  </a:lnTo>
                  <a:lnTo>
                    <a:pt x="12" y="27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</p:grpSp>
      <p:sp>
        <p:nvSpPr>
          <p:cNvPr id="1035" name="Freeform 11"/>
          <p:cNvSpPr>
            <a:spLocks/>
          </p:cNvSpPr>
          <p:nvPr/>
        </p:nvSpPr>
        <p:spPr bwMode="auto">
          <a:xfrm>
            <a:off x="115888" y="85725"/>
            <a:ext cx="8912225" cy="669925"/>
          </a:xfrm>
          <a:custGeom>
            <a:avLst/>
            <a:gdLst/>
            <a:ahLst/>
            <a:cxnLst>
              <a:cxn ang="0">
                <a:pos x="5614" y="422"/>
              </a:cxn>
              <a:cxn ang="0">
                <a:pos x="202" y="422"/>
              </a:cxn>
              <a:cxn ang="0">
                <a:pos x="202" y="422"/>
              </a:cxn>
              <a:cxn ang="0">
                <a:pos x="180" y="422"/>
              </a:cxn>
              <a:cxn ang="0">
                <a:pos x="161" y="418"/>
              </a:cxn>
              <a:cxn ang="0">
                <a:pos x="141" y="413"/>
              </a:cxn>
              <a:cxn ang="0">
                <a:pos x="123" y="407"/>
              </a:cxn>
              <a:cxn ang="0">
                <a:pos x="106" y="397"/>
              </a:cxn>
              <a:cxn ang="0">
                <a:pos x="89" y="387"/>
              </a:cxn>
              <a:cxn ang="0">
                <a:pos x="74" y="375"/>
              </a:cxn>
              <a:cxn ang="0">
                <a:pos x="59" y="361"/>
              </a:cxn>
              <a:cxn ang="0">
                <a:pos x="45" y="346"/>
              </a:cxn>
              <a:cxn ang="0">
                <a:pos x="34" y="329"/>
              </a:cxn>
              <a:cxn ang="0">
                <a:pos x="24" y="313"/>
              </a:cxn>
              <a:cxn ang="0">
                <a:pos x="15" y="294"/>
              </a:cxn>
              <a:cxn ang="0">
                <a:pos x="8" y="274"/>
              </a:cxn>
              <a:cxn ang="0">
                <a:pos x="3" y="254"/>
              </a:cxn>
              <a:cxn ang="0">
                <a:pos x="2" y="234"/>
              </a:cxn>
              <a:cxn ang="0">
                <a:pos x="0" y="212"/>
              </a:cxn>
              <a:cxn ang="0">
                <a:pos x="0" y="212"/>
              </a:cxn>
              <a:cxn ang="0">
                <a:pos x="2" y="190"/>
              </a:cxn>
              <a:cxn ang="0">
                <a:pos x="3" y="168"/>
              </a:cxn>
              <a:cxn ang="0">
                <a:pos x="8" y="148"/>
              </a:cxn>
              <a:cxn ang="0">
                <a:pos x="15" y="129"/>
              </a:cxn>
              <a:cxn ang="0">
                <a:pos x="24" y="111"/>
              </a:cxn>
              <a:cxn ang="0">
                <a:pos x="34" y="92"/>
              </a:cxn>
              <a:cxn ang="0">
                <a:pos x="45" y="77"/>
              </a:cxn>
              <a:cxn ang="0">
                <a:pos x="59" y="62"/>
              </a:cxn>
              <a:cxn ang="0">
                <a:pos x="72" y="49"/>
              </a:cxn>
              <a:cxn ang="0">
                <a:pos x="89" y="37"/>
              </a:cxn>
              <a:cxn ang="0">
                <a:pos x="106" y="25"/>
              </a:cxn>
              <a:cxn ang="0">
                <a:pos x="123" y="17"/>
              </a:cxn>
              <a:cxn ang="0">
                <a:pos x="141" y="10"/>
              </a:cxn>
              <a:cxn ang="0">
                <a:pos x="160" y="5"/>
              </a:cxn>
              <a:cxn ang="0">
                <a:pos x="180" y="2"/>
              </a:cxn>
              <a:cxn ang="0">
                <a:pos x="200" y="0"/>
              </a:cxn>
              <a:cxn ang="0">
                <a:pos x="5614" y="0"/>
              </a:cxn>
              <a:cxn ang="0">
                <a:pos x="5614" y="422"/>
              </a:cxn>
            </a:cxnLst>
            <a:rect l="0" t="0" r="r" b="b"/>
            <a:pathLst>
              <a:path w="5614" h="422">
                <a:moveTo>
                  <a:pt x="5614" y="422"/>
                </a:moveTo>
                <a:lnTo>
                  <a:pt x="202" y="422"/>
                </a:lnTo>
                <a:lnTo>
                  <a:pt x="202" y="422"/>
                </a:lnTo>
                <a:lnTo>
                  <a:pt x="180" y="422"/>
                </a:lnTo>
                <a:lnTo>
                  <a:pt x="161" y="418"/>
                </a:lnTo>
                <a:lnTo>
                  <a:pt x="141" y="413"/>
                </a:lnTo>
                <a:lnTo>
                  <a:pt x="123" y="407"/>
                </a:lnTo>
                <a:lnTo>
                  <a:pt x="106" y="397"/>
                </a:lnTo>
                <a:lnTo>
                  <a:pt x="89" y="387"/>
                </a:lnTo>
                <a:lnTo>
                  <a:pt x="74" y="375"/>
                </a:lnTo>
                <a:lnTo>
                  <a:pt x="59" y="361"/>
                </a:lnTo>
                <a:lnTo>
                  <a:pt x="45" y="346"/>
                </a:lnTo>
                <a:lnTo>
                  <a:pt x="34" y="329"/>
                </a:lnTo>
                <a:lnTo>
                  <a:pt x="24" y="313"/>
                </a:lnTo>
                <a:lnTo>
                  <a:pt x="15" y="294"/>
                </a:lnTo>
                <a:lnTo>
                  <a:pt x="8" y="274"/>
                </a:lnTo>
                <a:lnTo>
                  <a:pt x="3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lnTo>
                  <a:pt x="2" y="190"/>
                </a:lnTo>
                <a:lnTo>
                  <a:pt x="3" y="168"/>
                </a:lnTo>
                <a:lnTo>
                  <a:pt x="8" y="148"/>
                </a:lnTo>
                <a:lnTo>
                  <a:pt x="15" y="129"/>
                </a:lnTo>
                <a:lnTo>
                  <a:pt x="24" y="111"/>
                </a:lnTo>
                <a:lnTo>
                  <a:pt x="34" y="92"/>
                </a:lnTo>
                <a:lnTo>
                  <a:pt x="45" y="77"/>
                </a:lnTo>
                <a:lnTo>
                  <a:pt x="59" y="62"/>
                </a:lnTo>
                <a:lnTo>
                  <a:pt x="72" y="49"/>
                </a:lnTo>
                <a:lnTo>
                  <a:pt x="89" y="37"/>
                </a:lnTo>
                <a:lnTo>
                  <a:pt x="106" y="25"/>
                </a:lnTo>
                <a:lnTo>
                  <a:pt x="123" y="17"/>
                </a:lnTo>
                <a:lnTo>
                  <a:pt x="141" y="10"/>
                </a:lnTo>
                <a:lnTo>
                  <a:pt x="160" y="5"/>
                </a:lnTo>
                <a:lnTo>
                  <a:pt x="180" y="2"/>
                </a:lnTo>
                <a:lnTo>
                  <a:pt x="200" y="0"/>
                </a:lnTo>
                <a:lnTo>
                  <a:pt x="5614" y="0"/>
                </a:lnTo>
                <a:lnTo>
                  <a:pt x="5614" y="422"/>
                </a:lnTo>
                <a:close/>
              </a:path>
            </a:pathLst>
          </a:custGeom>
          <a:solidFill>
            <a:srgbClr val="2AA3D8"/>
          </a:solidFill>
          <a:ln w="1587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algn="ctr" defTabSz="914400">
              <a:buClrTx/>
              <a:buSzTx/>
              <a:buFontTx/>
              <a:buNone/>
              <a:defRPr/>
            </a:pPr>
            <a:endParaRPr lang="de-AT" sz="2800">
              <a:solidFill>
                <a:srgbClr val="000000"/>
              </a:solidFill>
              <a:ea typeface="+mn-ea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8432800" y="160338"/>
            <a:ext cx="517525" cy="520700"/>
            <a:chOff x="5312" y="101"/>
            <a:chExt cx="326" cy="328"/>
          </a:xfrm>
        </p:grpSpPr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5341" y="150"/>
              <a:ext cx="126" cy="3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38" name="Freeform 14"/>
            <p:cNvSpPr>
              <a:spLocks/>
            </p:cNvSpPr>
            <p:nvPr userDrawn="1"/>
          </p:nvSpPr>
          <p:spPr bwMode="auto">
            <a:xfrm>
              <a:off x="5477" y="150"/>
              <a:ext cx="57" cy="15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01"/>
                </a:cxn>
                <a:cxn ang="0">
                  <a:pos x="0" y="101"/>
                </a:cxn>
                <a:cxn ang="0">
                  <a:pos x="2" y="109"/>
                </a:cxn>
                <a:cxn ang="0">
                  <a:pos x="3" y="117"/>
                </a:cxn>
                <a:cxn ang="0">
                  <a:pos x="8" y="126"/>
                </a:cxn>
                <a:cxn ang="0">
                  <a:pos x="15" y="134"/>
                </a:cxn>
                <a:cxn ang="0">
                  <a:pos x="23" y="141"/>
                </a:cxn>
                <a:cxn ang="0">
                  <a:pos x="34" y="146"/>
                </a:cxn>
                <a:cxn ang="0">
                  <a:pos x="45" y="151"/>
                </a:cxn>
                <a:cxn ang="0">
                  <a:pos x="57" y="151"/>
                </a:cxn>
                <a:cxn ang="0">
                  <a:pos x="57" y="151"/>
                </a:cxn>
                <a:cxn ang="0">
                  <a:pos x="57" y="119"/>
                </a:cxn>
                <a:cxn ang="0">
                  <a:pos x="57" y="119"/>
                </a:cxn>
                <a:cxn ang="0">
                  <a:pos x="54" y="119"/>
                </a:cxn>
                <a:cxn ang="0">
                  <a:pos x="45" y="114"/>
                </a:cxn>
                <a:cxn ang="0">
                  <a:pos x="42" y="112"/>
                </a:cxn>
                <a:cxn ang="0">
                  <a:pos x="39" y="107"/>
                </a:cxn>
                <a:cxn ang="0">
                  <a:pos x="35" y="102"/>
                </a:cxn>
                <a:cxn ang="0">
                  <a:pos x="35" y="97"/>
                </a:cxn>
                <a:cxn ang="0">
                  <a:pos x="35" y="0"/>
                </a:cxn>
                <a:cxn ang="0">
                  <a:pos x="0" y="0"/>
                </a:cxn>
              </a:cxnLst>
              <a:rect l="0" t="0" r="r" b="b"/>
              <a:pathLst>
                <a:path w="57" h="151">
                  <a:moveTo>
                    <a:pt x="0" y="0"/>
                  </a:moveTo>
                  <a:lnTo>
                    <a:pt x="0" y="0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2" y="109"/>
                  </a:lnTo>
                  <a:lnTo>
                    <a:pt x="3" y="117"/>
                  </a:lnTo>
                  <a:lnTo>
                    <a:pt x="8" y="126"/>
                  </a:lnTo>
                  <a:lnTo>
                    <a:pt x="15" y="134"/>
                  </a:lnTo>
                  <a:lnTo>
                    <a:pt x="23" y="141"/>
                  </a:lnTo>
                  <a:lnTo>
                    <a:pt x="34" y="146"/>
                  </a:lnTo>
                  <a:lnTo>
                    <a:pt x="45" y="151"/>
                  </a:lnTo>
                  <a:lnTo>
                    <a:pt x="57" y="151"/>
                  </a:lnTo>
                  <a:lnTo>
                    <a:pt x="57" y="151"/>
                  </a:lnTo>
                  <a:lnTo>
                    <a:pt x="57" y="119"/>
                  </a:lnTo>
                  <a:lnTo>
                    <a:pt x="57" y="119"/>
                  </a:lnTo>
                  <a:lnTo>
                    <a:pt x="54" y="119"/>
                  </a:lnTo>
                  <a:lnTo>
                    <a:pt x="45" y="114"/>
                  </a:lnTo>
                  <a:lnTo>
                    <a:pt x="42" y="112"/>
                  </a:lnTo>
                  <a:lnTo>
                    <a:pt x="39" y="107"/>
                  </a:lnTo>
                  <a:lnTo>
                    <a:pt x="35" y="102"/>
                  </a:lnTo>
                  <a:lnTo>
                    <a:pt x="35" y="97"/>
                  </a:lnTo>
                  <a:lnTo>
                    <a:pt x="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39" name="Freeform 15"/>
            <p:cNvSpPr>
              <a:spLocks/>
            </p:cNvSpPr>
            <p:nvPr userDrawn="1"/>
          </p:nvSpPr>
          <p:spPr bwMode="auto">
            <a:xfrm>
              <a:off x="5541" y="150"/>
              <a:ext cx="57" cy="151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57" y="0"/>
                </a:cxn>
                <a:cxn ang="0">
                  <a:pos x="57" y="101"/>
                </a:cxn>
                <a:cxn ang="0">
                  <a:pos x="57" y="101"/>
                </a:cxn>
                <a:cxn ang="0">
                  <a:pos x="57" y="109"/>
                </a:cxn>
                <a:cxn ang="0">
                  <a:pos x="54" y="117"/>
                </a:cxn>
                <a:cxn ang="0">
                  <a:pos x="49" y="126"/>
                </a:cxn>
                <a:cxn ang="0">
                  <a:pos x="42" y="134"/>
                </a:cxn>
                <a:cxn ang="0">
                  <a:pos x="33" y="141"/>
                </a:cxn>
                <a:cxn ang="0">
                  <a:pos x="23" y="146"/>
                </a:cxn>
                <a:cxn ang="0">
                  <a:pos x="13" y="151"/>
                </a:cxn>
                <a:cxn ang="0">
                  <a:pos x="0" y="151"/>
                </a:cxn>
                <a:cxn ang="0">
                  <a:pos x="0" y="151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12" y="114"/>
                </a:cxn>
                <a:cxn ang="0">
                  <a:pos x="15" y="112"/>
                </a:cxn>
                <a:cxn ang="0">
                  <a:pos x="18" y="107"/>
                </a:cxn>
                <a:cxn ang="0">
                  <a:pos x="22" y="102"/>
                </a:cxn>
                <a:cxn ang="0">
                  <a:pos x="22" y="97"/>
                </a:cxn>
                <a:cxn ang="0">
                  <a:pos x="22" y="0"/>
                </a:cxn>
                <a:cxn ang="0">
                  <a:pos x="57" y="0"/>
                </a:cxn>
              </a:cxnLst>
              <a:rect l="0" t="0" r="r" b="b"/>
              <a:pathLst>
                <a:path w="57" h="151">
                  <a:moveTo>
                    <a:pt x="57" y="0"/>
                  </a:moveTo>
                  <a:lnTo>
                    <a:pt x="57" y="0"/>
                  </a:lnTo>
                  <a:lnTo>
                    <a:pt x="57" y="101"/>
                  </a:lnTo>
                  <a:lnTo>
                    <a:pt x="57" y="101"/>
                  </a:lnTo>
                  <a:lnTo>
                    <a:pt x="57" y="109"/>
                  </a:lnTo>
                  <a:lnTo>
                    <a:pt x="54" y="117"/>
                  </a:lnTo>
                  <a:lnTo>
                    <a:pt x="49" y="126"/>
                  </a:lnTo>
                  <a:lnTo>
                    <a:pt x="42" y="134"/>
                  </a:lnTo>
                  <a:lnTo>
                    <a:pt x="33" y="141"/>
                  </a:lnTo>
                  <a:lnTo>
                    <a:pt x="23" y="146"/>
                  </a:lnTo>
                  <a:lnTo>
                    <a:pt x="13" y="151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12" y="114"/>
                  </a:lnTo>
                  <a:lnTo>
                    <a:pt x="15" y="112"/>
                  </a:lnTo>
                  <a:lnTo>
                    <a:pt x="18" y="107"/>
                  </a:lnTo>
                  <a:lnTo>
                    <a:pt x="22" y="102"/>
                  </a:lnTo>
                  <a:lnTo>
                    <a:pt x="22" y="97"/>
                  </a:lnTo>
                  <a:lnTo>
                    <a:pt x="22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40" name="Rectangle 16"/>
            <p:cNvSpPr>
              <a:spLocks noChangeArrowheads="1"/>
            </p:cNvSpPr>
            <p:nvPr userDrawn="1"/>
          </p:nvSpPr>
          <p:spPr bwMode="auto">
            <a:xfrm>
              <a:off x="5388" y="190"/>
              <a:ext cx="33" cy="1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41" name="Freeform 17"/>
            <p:cNvSpPr>
              <a:spLocks noEditPoints="1"/>
            </p:cNvSpPr>
            <p:nvPr userDrawn="1"/>
          </p:nvSpPr>
          <p:spPr bwMode="auto">
            <a:xfrm>
              <a:off x="5312" y="101"/>
              <a:ext cx="326" cy="328"/>
            </a:xfrm>
            <a:custGeom>
              <a:avLst/>
              <a:gdLst/>
              <a:ahLst/>
              <a:cxnLst>
                <a:cxn ang="0">
                  <a:pos x="323" y="0"/>
                </a:cxn>
                <a:cxn ang="0">
                  <a:pos x="0" y="0"/>
                </a:cxn>
                <a:cxn ang="0">
                  <a:pos x="0" y="328"/>
                </a:cxn>
                <a:cxn ang="0">
                  <a:pos x="326" y="328"/>
                </a:cxn>
                <a:cxn ang="0">
                  <a:pos x="326" y="0"/>
                </a:cxn>
                <a:cxn ang="0">
                  <a:pos x="323" y="0"/>
                </a:cxn>
                <a:cxn ang="0">
                  <a:pos x="323" y="0"/>
                </a:cxn>
                <a:cxn ang="0">
                  <a:pos x="318" y="8"/>
                </a:cxn>
                <a:cxn ang="0">
                  <a:pos x="318" y="8"/>
                </a:cxn>
                <a:cxn ang="0">
                  <a:pos x="318" y="319"/>
                </a:cxn>
                <a:cxn ang="0">
                  <a:pos x="318" y="319"/>
                </a:cxn>
                <a:cxn ang="0">
                  <a:pos x="9" y="319"/>
                </a:cxn>
                <a:cxn ang="0">
                  <a:pos x="9" y="319"/>
                </a:cxn>
                <a:cxn ang="0">
                  <a:pos x="9" y="8"/>
                </a:cxn>
                <a:cxn ang="0">
                  <a:pos x="9" y="8"/>
                </a:cxn>
                <a:cxn ang="0">
                  <a:pos x="318" y="8"/>
                </a:cxn>
              </a:cxnLst>
              <a:rect l="0" t="0" r="r" b="b"/>
              <a:pathLst>
                <a:path w="326" h="328">
                  <a:moveTo>
                    <a:pt x="323" y="0"/>
                  </a:moveTo>
                  <a:lnTo>
                    <a:pt x="0" y="0"/>
                  </a:lnTo>
                  <a:lnTo>
                    <a:pt x="0" y="328"/>
                  </a:lnTo>
                  <a:lnTo>
                    <a:pt x="326" y="328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23" y="0"/>
                  </a:lnTo>
                  <a:close/>
                  <a:moveTo>
                    <a:pt x="318" y="8"/>
                  </a:moveTo>
                  <a:lnTo>
                    <a:pt x="318" y="8"/>
                  </a:lnTo>
                  <a:lnTo>
                    <a:pt x="318" y="319"/>
                  </a:lnTo>
                  <a:lnTo>
                    <a:pt x="318" y="319"/>
                  </a:lnTo>
                  <a:lnTo>
                    <a:pt x="9" y="319"/>
                  </a:lnTo>
                  <a:lnTo>
                    <a:pt x="9" y="319"/>
                  </a:lnTo>
                  <a:lnTo>
                    <a:pt x="9" y="8"/>
                  </a:lnTo>
                  <a:lnTo>
                    <a:pt x="9" y="8"/>
                  </a:lnTo>
                  <a:lnTo>
                    <a:pt x="318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42" name="Freeform 18"/>
            <p:cNvSpPr>
              <a:spLocks/>
            </p:cNvSpPr>
            <p:nvPr userDrawn="1"/>
          </p:nvSpPr>
          <p:spPr bwMode="auto">
            <a:xfrm>
              <a:off x="5339" y="358"/>
              <a:ext cx="40" cy="44"/>
            </a:xfrm>
            <a:custGeom>
              <a:avLst/>
              <a:gdLst/>
              <a:ahLst/>
              <a:cxnLst>
                <a:cxn ang="0">
                  <a:pos x="27" y="44"/>
                </a:cxn>
                <a:cxn ang="0">
                  <a:pos x="14" y="44"/>
                </a:cxn>
                <a:cxn ang="0">
                  <a:pos x="0" y="0"/>
                </a:cxn>
                <a:cxn ang="0">
                  <a:pos x="12" y="0"/>
                </a:cxn>
                <a:cxn ang="0">
                  <a:pos x="20" y="32"/>
                </a:cxn>
                <a:cxn ang="0">
                  <a:pos x="20" y="32"/>
                </a:cxn>
                <a:cxn ang="0">
                  <a:pos x="29" y="0"/>
                </a:cxn>
                <a:cxn ang="0">
                  <a:pos x="40" y="0"/>
                </a:cxn>
                <a:cxn ang="0">
                  <a:pos x="27" y="44"/>
                </a:cxn>
              </a:cxnLst>
              <a:rect l="0" t="0" r="r" b="b"/>
              <a:pathLst>
                <a:path w="40" h="44">
                  <a:moveTo>
                    <a:pt x="27" y="44"/>
                  </a:moveTo>
                  <a:lnTo>
                    <a:pt x="14" y="44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9" y="0"/>
                  </a:lnTo>
                  <a:lnTo>
                    <a:pt x="40" y="0"/>
                  </a:lnTo>
                  <a:lnTo>
                    <a:pt x="27" y="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43" name="Rectangle 19"/>
            <p:cNvSpPr>
              <a:spLocks noChangeArrowheads="1"/>
            </p:cNvSpPr>
            <p:nvPr userDrawn="1"/>
          </p:nvSpPr>
          <p:spPr bwMode="auto">
            <a:xfrm>
              <a:off x="5391" y="358"/>
              <a:ext cx="12" cy="4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44" name="Freeform 20"/>
            <p:cNvSpPr>
              <a:spLocks/>
            </p:cNvSpPr>
            <p:nvPr userDrawn="1"/>
          </p:nvSpPr>
          <p:spPr bwMode="auto">
            <a:xfrm>
              <a:off x="5418" y="358"/>
              <a:ext cx="35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9"/>
                </a:cxn>
                <a:cxn ang="0">
                  <a:pos x="12" y="9"/>
                </a:cxn>
                <a:cxn ang="0">
                  <a:pos x="12" y="17"/>
                </a:cxn>
                <a:cxn ang="0">
                  <a:pos x="34" y="17"/>
                </a:cxn>
                <a:cxn ang="0">
                  <a:pos x="34" y="25"/>
                </a:cxn>
                <a:cxn ang="0">
                  <a:pos x="12" y="25"/>
                </a:cxn>
                <a:cxn ang="0">
                  <a:pos x="12" y="34"/>
                </a:cxn>
                <a:cxn ang="0">
                  <a:pos x="35" y="34"/>
                </a:cxn>
                <a:cxn ang="0">
                  <a:pos x="35" y="44"/>
                </a:cxn>
                <a:cxn ang="0">
                  <a:pos x="0" y="44"/>
                </a:cxn>
                <a:cxn ang="0">
                  <a:pos x="0" y="0"/>
                </a:cxn>
              </a:cxnLst>
              <a:rect l="0" t="0" r="r" b="b"/>
              <a:pathLst>
                <a:path w="35" h="44">
                  <a:moveTo>
                    <a:pt x="0" y="0"/>
                  </a:moveTo>
                  <a:lnTo>
                    <a:pt x="35" y="0"/>
                  </a:lnTo>
                  <a:lnTo>
                    <a:pt x="35" y="9"/>
                  </a:lnTo>
                  <a:lnTo>
                    <a:pt x="12" y="9"/>
                  </a:lnTo>
                  <a:lnTo>
                    <a:pt x="12" y="17"/>
                  </a:lnTo>
                  <a:lnTo>
                    <a:pt x="34" y="17"/>
                  </a:lnTo>
                  <a:lnTo>
                    <a:pt x="34" y="25"/>
                  </a:lnTo>
                  <a:lnTo>
                    <a:pt x="12" y="25"/>
                  </a:lnTo>
                  <a:lnTo>
                    <a:pt x="12" y="34"/>
                  </a:lnTo>
                  <a:lnTo>
                    <a:pt x="35" y="34"/>
                  </a:lnTo>
                  <a:lnTo>
                    <a:pt x="35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45" name="Freeform 21"/>
            <p:cNvSpPr>
              <a:spLocks/>
            </p:cNvSpPr>
            <p:nvPr userDrawn="1"/>
          </p:nvSpPr>
          <p:spPr bwMode="auto">
            <a:xfrm>
              <a:off x="5467" y="358"/>
              <a:ext cx="37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27" y="27"/>
                </a:cxn>
                <a:cxn ang="0">
                  <a:pos x="27" y="27"/>
                </a:cxn>
                <a:cxn ang="0">
                  <a:pos x="27" y="0"/>
                </a:cxn>
                <a:cxn ang="0">
                  <a:pos x="37" y="0"/>
                </a:cxn>
                <a:cxn ang="0">
                  <a:pos x="37" y="44"/>
                </a:cxn>
                <a:cxn ang="0">
                  <a:pos x="27" y="44"/>
                </a:cxn>
                <a:cxn ang="0">
                  <a:pos x="12" y="17"/>
                </a:cxn>
                <a:cxn ang="0">
                  <a:pos x="12" y="17"/>
                </a:cxn>
                <a:cxn ang="0">
                  <a:pos x="12" y="44"/>
                </a:cxn>
                <a:cxn ang="0">
                  <a:pos x="0" y="44"/>
                </a:cxn>
                <a:cxn ang="0">
                  <a:pos x="0" y="0"/>
                </a:cxn>
              </a:cxnLst>
              <a:rect l="0" t="0" r="r" b="b"/>
              <a:pathLst>
                <a:path w="37" h="44">
                  <a:moveTo>
                    <a:pt x="0" y="0"/>
                  </a:moveTo>
                  <a:lnTo>
                    <a:pt x="12" y="0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0"/>
                  </a:lnTo>
                  <a:lnTo>
                    <a:pt x="37" y="0"/>
                  </a:lnTo>
                  <a:lnTo>
                    <a:pt x="37" y="44"/>
                  </a:lnTo>
                  <a:lnTo>
                    <a:pt x="27" y="44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46" name="Freeform 22"/>
            <p:cNvSpPr>
              <a:spLocks/>
            </p:cNvSpPr>
            <p:nvPr userDrawn="1"/>
          </p:nvSpPr>
          <p:spPr bwMode="auto">
            <a:xfrm>
              <a:off x="5519" y="358"/>
              <a:ext cx="37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27" y="27"/>
                </a:cxn>
                <a:cxn ang="0">
                  <a:pos x="27" y="27"/>
                </a:cxn>
                <a:cxn ang="0">
                  <a:pos x="27" y="0"/>
                </a:cxn>
                <a:cxn ang="0">
                  <a:pos x="37" y="0"/>
                </a:cxn>
                <a:cxn ang="0">
                  <a:pos x="37" y="44"/>
                </a:cxn>
                <a:cxn ang="0">
                  <a:pos x="25" y="44"/>
                </a:cxn>
                <a:cxn ang="0">
                  <a:pos x="12" y="15"/>
                </a:cxn>
                <a:cxn ang="0">
                  <a:pos x="10" y="15"/>
                </a:cxn>
                <a:cxn ang="0">
                  <a:pos x="10" y="44"/>
                </a:cxn>
                <a:cxn ang="0">
                  <a:pos x="0" y="44"/>
                </a:cxn>
                <a:cxn ang="0">
                  <a:pos x="0" y="0"/>
                </a:cxn>
              </a:cxnLst>
              <a:rect l="0" t="0" r="r" b="b"/>
              <a:pathLst>
                <a:path w="37" h="44">
                  <a:moveTo>
                    <a:pt x="0" y="0"/>
                  </a:moveTo>
                  <a:lnTo>
                    <a:pt x="12" y="0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0"/>
                  </a:lnTo>
                  <a:lnTo>
                    <a:pt x="37" y="0"/>
                  </a:lnTo>
                  <a:lnTo>
                    <a:pt x="37" y="44"/>
                  </a:lnTo>
                  <a:lnTo>
                    <a:pt x="25" y="44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0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47" name="Freeform 23"/>
            <p:cNvSpPr>
              <a:spLocks noEditPoints="1"/>
            </p:cNvSpPr>
            <p:nvPr userDrawn="1"/>
          </p:nvSpPr>
          <p:spPr bwMode="auto">
            <a:xfrm>
              <a:off x="5568" y="358"/>
              <a:ext cx="43" cy="42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7" y="0"/>
                </a:cxn>
                <a:cxn ang="0">
                  <a:pos x="43" y="42"/>
                </a:cxn>
                <a:cxn ang="0">
                  <a:pos x="32" y="42"/>
                </a:cxn>
                <a:cxn ang="0">
                  <a:pos x="28" y="35"/>
                </a:cxn>
                <a:cxn ang="0">
                  <a:pos x="13" y="35"/>
                </a:cxn>
                <a:cxn ang="0">
                  <a:pos x="11" y="42"/>
                </a:cxn>
                <a:cxn ang="0">
                  <a:pos x="0" y="42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6" y="27"/>
                </a:cxn>
                <a:cxn ang="0">
                  <a:pos x="27" y="27"/>
                </a:cxn>
                <a:cxn ang="0">
                  <a:pos x="22" y="12"/>
                </a:cxn>
                <a:cxn ang="0">
                  <a:pos x="22" y="12"/>
                </a:cxn>
                <a:cxn ang="0">
                  <a:pos x="16" y="27"/>
                </a:cxn>
              </a:cxnLst>
              <a:rect l="0" t="0" r="r" b="b"/>
              <a:pathLst>
                <a:path w="43" h="42">
                  <a:moveTo>
                    <a:pt x="15" y="0"/>
                  </a:moveTo>
                  <a:lnTo>
                    <a:pt x="27" y="0"/>
                  </a:lnTo>
                  <a:lnTo>
                    <a:pt x="43" y="42"/>
                  </a:lnTo>
                  <a:lnTo>
                    <a:pt x="32" y="42"/>
                  </a:lnTo>
                  <a:lnTo>
                    <a:pt x="28" y="35"/>
                  </a:lnTo>
                  <a:lnTo>
                    <a:pt x="13" y="35"/>
                  </a:lnTo>
                  <a:lnTo>
                    <a:pt x="11" y="42"/>
                  </a:lnTo>
                  <a:lnTo>
                    <a:pt x="0" y="42"/>
                  </a:lnTo>
                  <a:lnTo>
                    <a:pt x="15" y="0"/>
                  </a:lnTo>
                  <a:lnTo>
                    <a:pt x="15" y="0"/>
                  </a:lnTo>
                  <a:close/>
                  <a:moveTo>
                    <a:pt x="16" y="27"/>
                  </a:moveTo>
                  <a:lnTo>
                    <a:pt x="27" y="27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16" y="2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48" name="Rectangle 24"/>
            <p:cNvSpPr>
              <a:spLocks noChangeArrowheads="1"/>
            </p:cNvSpPr>
            <p:nvPr userDrawn="1"/>
          </p:nvSpPr>
          <p:spPr bwMode="auto">
            <a:xfrm>
              <a:off x="5336" y="331"/>
              <a:ext cx="272" cy="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  <a:ea typeface="+mn-ea"/>
              </a:endParaRPr>
            </a:p>
          </p:txBody>
        </p:sp>
      </p:grpSp>
      <p:sp>
        <p:nvSpPr>
          <p:cNvPr id="1049" name="Freeform 25"/>
          <p:cNvSpPr>
            <a:spLocks/>
          </p:cNvSpPr>
          <p:nvPr/>
        </p:nvSpPr>
        <p:spPr bwMode="auto">
          <a:xfrm>
            <a:off x="8470900" y="531813"/>
            <a:ext cx="431800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2" y="0"/>
              </a:cxn>
              <a:cxn ang="0">
                <a:pos x="0" y="0"/>
              </a:cxn>
            </a:cxnLst>
            <a:rect l="0" t="0" r="r" b="b"/>
            <a:pathLst>
              <a:path w="272">
                <a:moveTo>
                  <a:pt x="0" y="0"/>
                </a:moveTo>
                <a:lnTo>
                  <a:pt x="27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 defTabSz="914400">
              <a:buClrTx/>
              <a:buSzTx/>
              <a:buFontTx/>
              <a:buNone/>
              <a:defRPr/>
            </a:pPr>
            <a:endParaRPr lang="de-AT" sz="2800">
              <a:solidFill>
                <a:srgbClr val="000000"/>
              </a:solidFill>
              <a:ea typeface="+mn-ea"/>
            </a:endParaRPr>
          </a:p>
        </p:txBody>
      </p:sp>
      <p:sp>
        <p:nvSpPr>
          <p:cNvPr id="5126" name="Rectangle 26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44450"/>
            <a:ext cx="7761287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Click to edit Master title style</a:t>
            </a:r>
          </a:p>
        </p:txBody>
      </p:sp>
      <p:sp>
        <p:nvSpPr>
          <p:cNvPr id="5127" name="Rectangle 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9063" y="908050"/>
            <a:ext cx="8907462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Text</a:t>
            </a:r>
          </a:p>
          <a:p>
            <a:pPr lvl="1"/>
            <a:r>
              <a:rPr lang="de-AT" smtClean="0"/>
              <a:t>Text</a:t>
            </a:r>
          </a:p>
          <a:p>
            <a:pPr lvl="2"/>
            <a:r>
              <a:rPr lang="de-AT" smtClean="0"/>
              <a:t>Text</a:t>
            </a:r>
          </a:p>
          <a:p>
            <a:pPr lvl="3"/>
            <a:r>
              <a:rPr lang="de-AT" smtClean="0"/>
              <a:t>Text</a:t>
            </a:r>
          </a:p>
          <a:p>
            <a:pPr lvl="4"/>
            <a:r>
              <a:rPr lang="de-AT" smtClean="0"/>
              <a:t>Text</a:t>
            </a:r>
          </a:p>
        </p:txBody>
      </p:sp>
      <p:sp>
        <p:nvSpPr>
          <p:cNvPr id="1052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5888" y="6511925"/>
            <a:ext cx="376078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 b="1">
                <a:solidFill>
                  <a:schemeClr val="bg2"/>
                </a:solidFill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r>
              <a:rPr lang="de-AT" smtClean="0">
                <a:solidFill>
                  <a:srgbClr val="5F5F5F"/>
                </a:solidFill>
                <a:ea typeface="+mn-ea"/>
              </a:rPr>
              <a:t>Oliver Mattausch</a:t>
            </a:r>
            <a:endParaRPr lang="de-AT">
              <a:solidFill>
                <a:srgbClr val="5F5F5F"/>
              </a:solidFill>
              <a:ea typeface="+mn-ea"/>
            </a:endParaRPr>
          </a:p>
        </p:txBody>
      </p:sp>
      <p:sp>
        <p:nvSpPr>
          <p:cNvPr id="1053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030663" y="6507163"/>
            <a:ext cx="10795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2"/>
                </a:solidFill>
              </a:defRPr>
            </a:lvl1pPr>
          </a:lstStyle>
          <a:p>
            <a:pPr algn="ctr" defTabSz="914400">
              <a:buClrTx/>
              <a:buSzTx/>
              <a:buFontTx/>
              <a:buNone/>
              <a:defRPr/>
            </a:pPr>
            <a:fld id="{9F8CDE80-D0C0-49A3-AB9D-0448C2B8E408}" type="slidenum">
              <a:rPr lang="de-AT">
                <a:solidFill>
                  <a:srgbClr val="5F5F5F"/>
                </a:solidFill>
                <a:ea typeface="+mn-ea"/>
              </a:rPr>
              <a:pPr algn="ctr" defTabSz="914400">
                <a:buClrTx/>
                <a:buSzTx/>
                <a:buFontTx/>
                <a:buNone/>
                <a:defRPr/>
              </a:pPr>
              <a:t>‹#›</a:t>
            </a:fld>
            <a:endParaRPr lang="de-AT">
              <a:solidFill>
                <a:srgbClr val="5F5F5F"/>
              </a:solidFill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60363" indent="-360363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00113" indent="-360363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90000"/>
        <a:buFont typeface="Arial" charset="0"/>
        <a:buBlip>
          <a:blip r:embed="rId17"/>
        </a:buBlip>
        <a:defRPr sz="3000">
          <a:solidFill>
            <a:schemeClr val="tx1"/>
          </a:solidFill>
          <a:latin typeface="+mn-lt"/>
        </a:defRPr>
      </a:lvl2pPr>
      <a:lvl3pPr marL="1346200" indent="-266700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6"/>
        </a:buBlip>
        <a:defRPr sz="2800">
          <a:solidFill>
            <a:schemeClr val="tx1"/>
          </a:solidFill>
          <a:latin typeface="+mn-lt"/>
        </a:defRPr>
      </a:lvl3pPr>
      <a:lvl4pPr marL="1792288" indent="-266700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90000"/>
        <a:buFont typeface="Arial" charset="0"/>
        <a:buBlip>
          <a:blip r:embed="rId17"/>
        </a:buBlip>
        <a:defRPr sz="2600">
          <a:solidFill>
            <a:schemeClr val="tx1"/>
          </a:solidFill>
          <a:latin typeface="+mn-lt"/>
        </a:defRPr>
      </a:lvl4pPr>
      <a:lvl5pPr marL="2239963" indent="-268288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6"/>
        </a:buBlip>
        <a:defRPr sz="2400">
          <a:solidFill>
            <a:schemeClr val="tx1"/>
          </a:solidFill>
          <a:latin typeface="+mn-lt"/>
        </a:defRPr>
      </a:lvl5pPr>
      <a:lvl6pPr marL="2697163" indent="-268288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6"/>
        </a:buBlip>
        <a:defRPr sz="2400">
          <a:solidFill>
            <a:schemeClr val="tx1"/>
          </a:solidFill>
          <a:latin typeface="+mn-lt"/>
        </a:defRPr>
      </a:lvl6pPr>
      <a:lvl7pPr marL="3154363" indent="-268288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6"/>
        </a:buBlip>
        <a:defRPr sz="2400">
          <a:solidFill>
            <a:schemeClr val="tx1"/>
          </a:solidFill>
          <a:latin typeface="+mn-lt"/>
        </a:defRPr>
      </a:lvl7pPr>
      <a:lvl8pPr marL="3611563" indent="-268288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6"/>
        </a:buBlip>
        <a:defRPr sz="2400">
          <a:solidFill>
            <a:schemeClr val="tx1"/>
          </a:solidFill>
          <a:latin typeface="+mn-lt"/>
        </a:defRPr>
      </a:lvl8pPr>
      <a:lvl9pPr marL="4068763" indent="-268288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6"/>
        </a:buBlip>
        <a:defRPr sz="2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693150" y="6327775"/>
            <a:ext cx="361950" cy="406400"/>
            <a:chOff x="5494" y="4030"/>
            <a:chExt cx="179" cy="201"/>
          </a:xfrm>
        </p:grpSpPr>
        <p:sp>
          <p:nvSpPr>
            <p:cNvPr id="1027" name="Freeform 3"/>
            <p:cNvSpPr>
              <a:spLocks/>
            </p:cNvSpPr>
            <p:nvPr userDrawn="1"/>
          </p:nvSpPr>
          <p:spPr bwMode="auto">
            <a:xfrm>
              <a:off x="5494" y="4030"/>
              <a:ext cx="160" cy="201"/>
            </a:xfrm>
            <a:custGeom>
              <a:avLst/>
              <a:gdLst/>
              <a:ahLst/>
              <a:cxnLst>
                <a:cxn ang="0">
                  <a:pos x="116" y="318"/>
                </a:cxn>
                <a:cxn ang="0">
                  <a:pos x="108" y="299"/>
                </a:cxn>
                <a:cxn ang="0">
                  <a:pos x="93" y="298"/>
                </a:cxn>
                <a:cxn ang="0">
                  <a:pos x="83" y="309"/>
                </a:cxn>
                <a:cxn ang="0">
                  <a:pos x="66" y="306"/>
                </a:cxn>
                <a:cxn ang="0">
                  <a:pos x="69" y="282"/>
                </a:cxn>
                <a:cxn ang="0">
                  <a:pos x="51" y="276"/>
                </a:cxn>
                <a:cxn ang="0">
                  <a:pos x="19" y="294"/>
                </a:cxn>
                <a:cxn ang="0">
                  <a:pos x="2" y="287"/>
                </a:cxn>
                <a:cxn ang="0">
                  <a:pos x="5" y="271"/>
                </a:cxn>
                <a:cxn ang="0">
                  <a:pos x="36" y="256"/>
                </a:cxn>
                <a:cxn ang="0">
                  <a:pos x="42" y="234"/>
                </a:cxn>
                <a:cxn ang="0">
                  <a:pos x="31" y="219"/>
                </a:cxn>
                <a:cxn ang="0">
                  <a:pos x="7" y="208"/>
                </a:cxn>
                <a:cxn ang="0">
                  <a:pos x="14" y="193"/>
                </a:cxn>
                <a:cxn ang="0">
                  <a:pos x="39" y="187"/>
                </a:cxn>
                <a:cxn ang="0">
                  <a:pos x="49" y="168"/>
                </a:cxn>
                <a:cxn ang="0">
                  <a:pos x="47" y="145"/>
                </a:cxn>
                <a:cxn ang="0">
                  <a:pos x="63" y="136"/>
                </a:cxn>
                <a:cxn ang="0">
                  <a:pos x="83" y="124"/>
                </a:cxn>
                <a:cxn ang="0">
                  <a:pos x="73" y="104"/>
                </a:cxn>
                <a:cxn ang="0">
                  <a:pos x="76" y="86"/>
                </a:cxn>
                <a:cxn ang="0">
                  <a:pos x="93" y="89"/>
                </a:cxn>
                <a:cxn ang="0">
                  <a:pos x="118" y="99"/>
                </a:cxn>
                <a:cxn ang="0">
                  <a:pos x="131" y="82"/>
                </a:cxn>
                <a:cxn ang="0">
                  <a:pos x="126" y="47"/>
                </a:cxn>
                <a:cxn ang="0">
                  <a:pos x="120" y="19"/>
                </a:cxn>
                <a:cxn ang="0">
                  <a:pos x="126" y="3"/>
                </a:cxn>
                <a:cxn ang="0">
                  <a:pos x="147" y="2"/>
                </a:cxn>
                <a:cxn ang="0">
                  <a:pos x="158" y="19"/>
                </a:cxn>
                <a:cxn ang="0">
                  <a:pos x="150" y="51"/>
                </a:cxn>
                <a:cxn ang="0">
                  <a:pos x="145" y="94"/>
                </a:cxn>
                <a:cxn ang="0">
                  <a:pos x="155" y="109"/>
                </a:cxn>
                <a:cxn ang="0">
                  <a:pos x="182" y="111"/>
                </a:cxn>
                <a:cxn ang="0">
                  <a:pos x="189" y="99"/>
                </a:cxn>
                <a:cxn ang="0">
                  <a:pos x="205" y="66"/>
                </a:cxn>
                <a:cxn ang="0">
                  <a:pos x="221" y="66"/>
                </a:cxn>
                <a:cxn ang="0">
                  <a:pos x="221" y="86"/>
                </a:cxn>
                <a:cxn ang="0">
                  <a:pos x="199" y="119"/>
                </a:cxn>
                <a:cxn ang="0">
                  <a:pos x="205" y="136"/>
                </a:cxn>
                <a:cxn ang="0">
                  <a:pos x="224" y="136"/>
                </a:cxn>
                <a:cxn ang="0">
                  <a:pos x="242" y="123"/>
                </a:cxn>
                <a:cxn ang="0">
                  <a:pos x="252" y="131"/>
                </a:cxn>
                <a:cxn ang="0">
                  <a:pos x="251" y="145"/>
                </a:cxn>
                <a:cxn ang="0">
                  <a:pos x="231" y="165"/>
                </a:cxn>
                <a:cxn ang="0">
                  <a:pos x="232" y="224"/>
                </a:cxn>
                <a:cxn ang="0">
                  <a:pos x="246" y="240"/>
                </a:cxn>
                <a:cxn ang="0">
                  <a:pos x="247" y="259"/>
                </a:cxn>
                <a:cxn ang="0">
                  <a:pos x="232" y="262"/>
                </a:cxn>
                <a:cxn ang="0">
                  <a:pos x="222" y="276"/>
                </a:cxn>
                <a:cxn ang="0">
                  <a:pos x="231" y="298"/>
                </a:cxn>
                <a:cxn ang="0">
                  <a:pos x="217" y="303"/>
                </a:cxn>
                <a:cxn ang="0">
                  <a:pos x="199" y="284"/>
                </a:cxn>
                <a:cxn ang="0">
                  <a:pos x="182" y="291"/>
                </a:cxn>
                <a:cxn ang="0">
                  <a:pos x="170" y="306"/>
                </a:cxn>
                <a:cxn ang="0">
                  <a:pos x="143" y="308"/>
                </a:cxn>
                <a:cxn ang="0">
                  <a:pos x="128" y="318"/>
                </a:cxn>
              </a:cxnLst>
              <a:rect l="0" t="0" r="r" b="b"/>
              <a:pathLst>
                <a:path w="254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  <a:lnTo>
                    <a:pt x="155" y="109"/>
                  </a:lnTo>
                  <a:lnTo>
                    <a:pt x="158" y="109"/>
                  </a:lnTo>
                  <a:lnTo>
                    <a:pt x="165" y="113"/>
                  </a:lnTo>
                  <a:lnTo>
                    <a:pt x="172" y="113"/>
                  </a:lnTo>
                  <a:lnTo>
                    <a:pt x="175" y="113"/>
                  </a:lnTo>
                  <a:lnTo>
                    <a:pt x="180" y="111"/>
                  </a:lnTo>
                  <a:lnTo>
                    <a:pt x="182" y="111"/>
                  </a:lnTo>
                  <a:lnTo>
                    <a:pt x="184" y="109"/>
                  </a:lnTo>
                  <a:lnTo>
                    <a:pt x="184" y="109"/>
                  </a:lnTo>
                  <a:lnTo>
                    <a:pt x="187" y="108"/>
                  </a:lnTo>
                  <a:lnTo>
                    <a:pt x="187" y="104"/>
                  </a:lnTo>
                  <a:lnTo>
                    <a:pt x="189" y="103"/>
                  </a:lnTo>
                  <a:lnTo>
                    <a:pt x="189" y="99"/>
                  </a:lnTo>
                  <a:lnTo>
                    <a:pt x="190" y="89"/>
                  </a:lnTo>
                  <a:lnTo>
                    <a:pt x="195" y="79"/>
                  </a:lnTo>
                  <a:lnTo>
                    <a:pt x="199" y="74"/>
                  </a:lnTo>
                  <a:lnTo>
                    <a:pt x="200" y="71"/>
                  </a:lnTo>
                  <a:lnTo>
                    <a:pt x="204" y="67"/>
                  </a:lnTo>
                  <a:lnTo>
                    <a:pt x="205" y="66"/>
                  </a:lnTo>
                  <a:lnTo>
                    <a:pt x="207" y="64"/>
                  </a:lnTo>
                  <a:lnTo>
                    <a:pt x="212" y="62"/>
                  </a:lnTo>
                  <a:lnTo>
                    <a:pt x="215" y="62"/>
                  </a:lnTo>
                  <a:lnTo>
                    <a:pt x="217" y="62"/>
                  </a:lnTo>
                  <a:lnTo>
                    <a:pt x="219" y="64"/>
                  </a:lnTo>
                  <a:lnTo>
                    <a:pt x="221" y="66"/>
                  </a:lnTo>
                  <a:lnTo>
                    <a:pt x="222" y="67"/>
                  </a:lnTo>
                  <a:lnTo>
                    <a:pt x="224" y="71"/>
                  </a:lnTo>
                  <a:lnTo>
                    <a:pt x="224" y="76"/>
                  </a:lnTo>
                  <a:lnTo>
                    <a:pt x="224" y="81"/>
                  </a:lnTo>
                  <a:lnTo>
                    <a:pt x="222" y="82"/>
                  </a:lnTo>
                  <a:lnTo>
                    <a:pt x="221" y="86"/>
                  </a:lnTo>
                  <a:lnTo>
                    <a:pt x="219" y="94"/>
                  </a:lnTo>
                  <a:lnTo>
                    <a:pt x="212" y="101"/>
                  </a:lnTo>
                  <a:lnTo>
                    <a:pt x="204" y="108"/>
                  </a:lnTo>
                  <a:lnTo>
                    <a:pt x="202" y="109"/>
                  </a:lnTo>
                  <a:lnTo>
                    <a:pt x="202" y="113"/>
                  </a:lnTo>
                  <a:lnTo>
                    <a:pt x="199" y="119"/>
                  </a:lnTo>
                  <a:lnTo>
                    <a:pt x="199" y="124"/>
                  </a:lnTo>
                  <a:lnTo>
                    <a:pt x="199" y="128"/>
                  </a:lnTo>
                  <a:lnTo>
                    <a:pt x="200" y="131"/>
                  </a:lnTo>
                  <a:lnTo>
                    <a:pt x="202" y="133"/>
                  </a:lnTo>
                  <a:lnTo>
                    <a:pt x="204" y="135"/>
                  </a:lnTo>
                  <a:lnTo>
                    <a:pt x="205" y="136"/>
                  </a:lnTo>
                  <a:lnTo>
                    <a:pt x="210" y="140"/>
                  </a:lnTo>
                  <a:lnTo>
                    <a:pt x="212" y="140"/>
                  </a:lnTo>
                  <a:lnTo>
                    <a:pt x="215" y="141"/>
                  </a:lnTo>
                  <a:lnTo>
                    <a:pt x="219" y="140"/>
                  </a:lnTo>
                  <a:lnTo>
                    <a:pt x="221" y="140"/>
                  </a:lnTo>
                  <a:lnTo>
                    <a:pt x="224" y="136"/>
                  </a:lnTo>
                  <a:lnTo>
                    <a:pt x="227" y="131"/>
                  </a:lnTo>
                  <a:lnTo>
                    <a:pt x="231" y="130"/>
                  </a:lnTo>
                  <a:lnTo>
                    <a:pt x="232" y="128"/>
                  </a:lnTo>
                  <a:lnTo>
                    <a:pt x="236" y="124"/>
                  </a:lnTo>
                  <a:lnTo>
                    <a:pt x="239" y="124"/>
                  </a:lnTo>
                  <a:lnTo>
                    <a:pt x="242" y="123"/>
                  </a:lnTo>
                  <a:lnTo>
                    <a:pt x="244" y="123"/>
                  </a:lnTo>
                  <a:lnTo>
                    <a:pt x="247" y="124"/>
                  </a:lnTo>
                  <a:lnTo>
                    <a:pt x="247" y="124"/>
                  </a:lnTo>
                  <a:lnTo>
                    <a:pt x="249" y="124"/>
                  </a:lnTo>
                  <a:lnTo>
                    <a:pt x="251" y="128"/>
                  </a:lnTo>
                  <a:lnTo>
                    <a:pt x="252" y="131"/>
                  </a:lnTo>
                  <a:lnTo>
                    <a:pt x="254" y="133"/>
                  </a:lnTo>
                  <a:lnTo>
                    <a:pt x="254" y="136"/>
                  </a:lnTo>
                  <a:lnTo>
                    <a:pt x="254" y="138"/>
                  </a:lnTo>
                  <a:lnTo>
                    <a:pt x="254" y="140"/>
                  </a:lnTo>
                  <a:lnTo>
                    <a:pt x="252" y="143"/>
                  </a:lnTo>
                  <a:lnTo>
                    <a:pt x="251" y="145"/>
                  </a:lnTo>
                  <a:lnTo>
                    <a:pt x="247" y="148"/>
                  </a:lnTo>
                  <a:lnTo>
                    <a:pt x="242" y="153"/>
                  </a:lnTo>
                  <a:lnTo>
                    <a:pt x="239" y="156"/>
                  </a:lnTo>
                  <a:lnTo>
                    <a:pt x="234" y="160"/>
                  </a:lnTo>
                  <a:lnTo>
                    <a:pt x="231" y="163"/>
                  </a:lnTo>
                  <a:lnTo>
                    <a:pt x="231" y="165"/>
                  </a:lnTo>
                  <a:lnTo>
                    <a:pt x="229" y="166"/>
                  </a:lnTo>
                  <a:lnTo>
                    <a:pt x="229" y="175"/>
                  </a:lnTo>
                  <a:lnTo>
                    <a:pt x="227" y="187"/>
                  </a:lnTo>
                  <a:lnTo>
                    <a:pt x="229" y="200"/>
                  </a:lnTo>
                  <a:lnTo>
                    <a:pt x="231" y="212"/>
                  </a:lnTo>
                  <a:lnTo>
                    <a:pt x="232" y="224"/>
                  </a:lnTo>
                  <a:lnTo>
                    <a:pt x="232" y="229"/>
                  </a:lnTo>
                  <a:lnTo>
                    <a:pt x="236" y="232"/>
                  </a:lnTo>
                  <a:lnTo>
                    <a:pt x="237" y="235"/>
                  </a:lnTo>
                  <a:lnTo>
                    <a:pt x="239" y="237"/>
                  </a:lnTo>
                  <a:lnTo>
                    <a:pt x="242" y="239"/>
                  </a:lnTo>
                  <a:lnTo>
                    <a:pt x="246" y="240"/>
                  </a:lnTo>
                  <a:lnTo>
                    <a:pt x="247" y="244"/>
                  </a:lnTo>
                  <a:lnTo>
                    <a:pt x="249" y="247"/>
                  </a:lnTo>
                  <a:lnTo>
                    <a:pt x="249" y="249"/>
                  </a:lnTo>
                  <a:lnTo>
                    <a:pt x="249" y="252"/>
                  </a:lnTo>
                  <a:lnTo>
                    <a:pt x="249" y="256"/>
                  </a:lnTo>
                  <a:lnTo>
                    <a:pt x="247" y="259"/>
                  </a:lnTo>
                  <a:lnTo>
                    <a:pt x="244" y="261"/>
                  </a:lnTo>
                  <a:lnTo>
                    <a:pt x="244" y="262"/>
                  </a:lnTo>
                  <a:lnTo>
                    <a:pt x="241" y="262"/>
                  </a:lnTo>
                  <a:lnTo>
                    <a:pt x="239" y="264"/>
                  </a:lnTo>
                  <a:lnTo>
                    <a:pt x="236" y="262"/>
                  </a:lnTo>
                  <a:lnTo>
                    <a:pt x="232" y="262"/>
                  </a:lnTo>
                  <a:lnTo>
                    <a:pt x="231" y="262"/>
                  </a:lnTo>
                  <a:lnTo>
                    <a:pt x="227" y="264"/>
                  </a:lnTo>
                  <a:lnTo>
                    <a:pt x="224" y="267"/>
                  </a:lnTo>
                  <a:lnTo>
                    <a:pt x="222" y="271"/>
                  </a:lnTo>
                  <a:lnTo>
                    <a:pt x="221" y="272"/>
                  </a:lnTo>
                  <a:lnTo>
                    <a:pt x="222" y="276"/>
                  </a:lnTo>
                  <a:lnTo>
                    <a:pt x="224" y="281"/>
                  </a:lnTo>
                  <a:lnTo>
                    <a:pt x="227" y="286"/>
                  </a:lnTo>
                  <a:lnTo>
                    <a:pt x="231" y="289"/>
                  </a:lnTo>
                  <a:lnTo>
                    <a:pt x="232" y="293"/>
                  </a:lnTo>
                  <a:lnTo>
                    <a:pt x="232" y="298"/>
                  </a:lnTo>
                  <a:lnTo>
                    <a:pt x="231" y="298"/>
                  </a:lnTo>
                  <a:lnTo>
                    <a:pt x="231" y="299"/>
                  </a:lnTo>
                  <a:lnTo>
                    <a:pt x="227" y="303"/>
                  </a:lnTo>
                  <a:lnTo>
                    <a:pt x="224" y="303"/>
                  </a:lnTo>
                  <a:lnTo>
                    <a:pt x="222" y="304"/>
                  </a:lnTo>
                  <a:lnTo>
                    <a:pt x="219" y="303"/>
                  </a:lnTo>
                  <a:lnTo>
                    <a:pt x="217" y="303"/>
                  </a:lnTo>
                  <a:lnTo>
                    <a:pt x="215" y="299"/>
                  </a:lnTo>
                  <a:lnTo>
                    <a:pt x="210" y="294"/>
                  </a:lnTo>
                  <a:lnTo>
                    <a:pt x="205" y="289"/>
                  </a:lnTo>
                  <a:lnTo>
                    <a:pt x="204" y="287"/>
                  </a:lnTo>
                  <a:lnTo>
                    <a:pt x="200" y="286"/>
                  </a:lnTo>
                  <a:lnTo>
                    <a:pt x="199" y="284"/>
                  </a:lnTo>
                  <a:lnTo>
                    <a:pt x="195" y="284"/>
                  </a:lnTo>
                  <a:lnTo>
                    <a:pt x="192" y="284"/>
                  </a:lnTo>
                  <a:lnTo>
                    <a:pt x="187" y="286"/>
                  </a:lnTo>
                  <a:lnTo>
                    <a:pt x="185" y="286"/>
                  </a:lnTo>
                  <a:lnTo>
                    <a:pt x="184" y="287"/>
                  </a:lnTo>
                  <a:lnTo>
                    <a:pt x="182" y="291"/>
                  </a:lnTo>
                  <a:lnTo>
                    <a:pt x="178" y="294"/>
                  </a:lnTo>
                  <a:lnTo>
                    <a:pt x="178" y="298"/>
                  </a:lnTo>
                  <a:lnTo>
                    <a:pt x="175" y="301"/>
                  </a:lnTo>
                  <a:lnTo>
                    <a:pt x="173" y="303"/>
                  </a:lnTo>
                  <a:lnTo>
                    <a:pt x="172" y="304"/>
                  </a:lnTo>
                  <a:lnTo>
                    <a:pt x="170" y="306"/>
                  </a:lnTo>
                  <a:lnTo>
                    <a:pt x="163" y="306"/>
                  </a:lnTo>
                  <a:lnTo>
                    <a:pt x="158" y="304"/>
                  </a:lnTo>
                  <a:lnTo>
                    <a:pt x="153" y="304"/>
                  </a:lnTo>
                  <a:lnTo>
                    <a:pt x="150" y="306"/>
                  </a:lnTo>
                  <a:lnTo>
                    <a:pt x="147" y="306"/>
                  </a:lnTo>
                  <a:lnTo>
                    <a:pt x="143" y="308"/>
                  </a:lnTo>
                  <a:lnTo>
                    <a:pt x="142" y="311"/>
                  </a:lnTo>
                  <a:lnTo>
                    <a:pt x="138" y="313"/>
                  </a:lnTo>
                  <a:lnTo>
                    <a:pt x="136" y="316"/>
                  </a:lnTo>
                  <a:lnTo>
                    <a:pt x="133" y="318"/>
                  </a:lnTo>
                  <a:lnTo>
                    <a:pt x="131" y="318"/>
                  </a:lnTo>
                  <a:lnTo>
                    <a:pt x="128" y="318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28" name="Freeform 4"/>
            <p:cNvSpPr>
              <a:spLocks/>
            </p:cNvSpPr>
            <p:nvPr userDrawn="1"/>
          </p:nvSpPr>
          <p:spPr bwMode="auto">
            <a:xfrm>
              <a:off x="5494" y="4030"/>
              <a:ext cx="100" cy="201"/>
            </a:xfrm>
            <a:custGeom>
              <a:avLst/>
              <a:gdLst/>
              <a:ahLst/>
              <a:cxnLst>
                <a:cxn ang="0">
                  <a:pos x="120" y="319"/>
                </a:cxn>
                <a:cxn ang="0">
                  <a:pos x="113" y="311"/>
                </a:cxn>
                <a:cxn ang="0">
                  <a:pos x="108" y="299"/>
                </a:cxn>
                <a:cxn ang="0">
                  <a:pos x="96" y="298"/>
                </a:cxn>
                <a:cxn ang="0">
                  <a:pos x="89" y="301"/>
                </a:cxn>
                <a:cxn ang="0">
                  <a:pos x="83" y="309"/>
                </a:cxn>
                <a:cxn ang="0">
                  <a:pos x="71" y="309"/>
                </a:cxn>
                <a:cxn ang="0">
                  <a:pos x="64" y="301"/>
                </a:cxn>
                <a:cxn ang="0">
                  <a:pos x="69" y="282"/>
                </a:cxn>
                <a:cxn ang="0">
                  <a:pos x="61" y="276"/>
                </a:cxn>
                <a:cxn ang="0">
                  <a:pos x="42" y="279"/>
                </a:cxn>
                <a:cxn ang="0">
                  <a:pos x="19" y="294"/>
                </a:cxn>
                <a:cxn ang="0">
                  <a:pos x="5" y="293"/>
                </a:cxn>
                <a:cxn ang="0">
                  <a:pos x="0" y="282"/>
                </a:cxn>
                <a:cxn ang="0">
                  <a:pos x="5" y="271"/>
                </a:cxn>
                <a:cxn ang="0">
                  <a:pos x="31" y="259"/>
                </a:cxn>
                <a:cxn ang="0">
                  <a:pos x="39" y="249"/>
                </a:cxn>
                <a:cxn ang="0">
                  <a:pos x="42" y="234"/>
                </a:cxn>
                <a:cxn ang="0">
                  <a:pos x="36" y="222"/>
                </a:cxn>
                <a:cxn ang="0">
                  <a:pos x="17" y="215"/>
                </a:cxn>
                <a:cxn ang="0">
                  <a:pos x="7" y="208"/>
                </a:cxn>
                <a:cxn ang="0">
                  <a:pos x="9" y="195"/>
                </a:cxn>
                <a:cxn ang="0">
                  <a:pos x="22" y="193"/>
                </a:cxn>
                <a:cxn ang="0">
                  <a:pos x="39" y="187"/>
                </a:cxn>
                <a:cxn ang="0">
                  <a:pos x="49" y="172"/>
                </a:cxn>
                <a:cxn ang="0">
                  <a:pos x="44" y="156"/>
                </a:cxn>
                <a:cxn ang="0">
                  <a:pos x="47" y="145"/>
                </a:cxn>
                <a:cxn ang="0">
                  <a:pos x="56" y="136"/>
                </a:cxn>
                <a:cxn ang="0">
                  <a:pos x="71" y="136"/>
                </a:cxn>
                <a:cxn ang="0">
                  <a:pos x="83" y="124"/>
                </a:cxn>
                <a:cxn ang="0">
                  <a:pos x="81" y="114"/>
                </a:cxn>
                <a:cxn ang="0">
                  <a:pos x="71" y="98"/>
                </a:cxn>
                <a:cxn ang="0">
                  <a:pos x="76" y="86"/>
                </a:cxn>
                <a:cxn ang="0">
                  <a:pos x="88" y="86"/>
                </a:cxn>
                <a:cxn ang="0">
                  <a:pos x="105" y="98"/>
                </a:cxn>
                <a:cxn ang="0">
                  <a:pos x="118" y="99"/>
                </a:cxn>
                <a:cxn ang="0">
                  <a:pos x="130" y="91"/>
                </a:cxn>
                <a:cxn ang="0">
                  <a:pos x="133" y="72"/>
                </a:cxn>
                <a:cxn ang="0">
                  <a:pos x="126" y="47"/>
                </a:cxn>
                <a:cxn ang="0">
                  <a:pos x="120" y="27"/>
                </a:cxn>
                <a:cxn ang="0">
                  <a:pos x="121" y="14"/>
                </a:cxn>
                <a:cxn ang="0">
                  <a:pos x="126" y="3"/>
                </a:cxn>
                <a:cxn ang="0">
                  <a:pos x="142" y="0"/>
                </a:cxn>
                <a:cxn ang="0">
                  <a:pos x="153" y="5"/>
                </a:cxn>
                <a:cxn ang="0">
                  <a:pos x="158" y="19"/>
                </a:cxn>
                <a:cxn ang="0">
                  <a:pos x="155" y="39"/>
                </a:cxn>
                <a:cxn ang="0">
                  <a:pos x="147" y="59"/>
                </a:cxn>
                <a:cxn ang="0">
                  <a:pos x="145" y="94"/>
                </a:cxn>
                <a:cxn ang="0">
                  <a:pos x="150" y="106"/>
                </a:cxn>
              </a:cxnLst>
              <a:rect l="0" t="0" r="r" b="b"/>
              <a:pathLst>
                <a:path w="158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29" name="Freeform 5"/>
            <p:cNvSpPr>
              <a:spLocks/>
            </p:cNvSpPr>
            <p:nvPr userDrawn="1"/>
          </p:nvSpPr>
          <p:spPr bwMode="auto">
            <a:xfrm>
              <a:off x="5575" y="4069"/>
              <a:ext cx="79" cy="162"/>
            </a:xfrm>
            <a:custGeom>
              <a:avLst/>
              <a:gdLst/>
              <a:ahLst/>
              <a:cxnLst>
                <a:cxn ang="0">
                  <a:pos x="30" y="47"/>
                </a:cxn>
                <a:cxn ang="0">
                  <a:pos x="47" y="51"/>
                </a:cxn>
                <a:cxn ang="0">
                  <a:pos x="56" y="47"/>
                </a:cxn>
                <a:cxn ang="0">
                  <a:pos x="59" y="42"/>
                </a:cxn>
                <a:cxn ang="0">
                  <a:pos x="62" y="27"/>
                </a:cxn>
                <a:cxn ang="0">
                  <a:pos x="72" y="9"/>
                </a:cxn>
                <a:cxn ang="0">
                  <a:pos x="79" y="2"/>
                </a:cxn>
                <a:cxn ang="0">
                  <a:pos x="89" y="0"/>
                </a:cxn>
                <a:cxn ang="0">
                  <a:pos x="94" y="5"/>
                </a:cxn>
                <a:cxn ang="0">
                  <a:pos x="96" y="19"/>
                </a:cxn>
                <a:cxn ang="0">
                  <a:pos x="91" y="32"/>
                </a:cxn>
                <a:cxn ang="0">
                  <a:pos x="74" y="47"/>
                </a:cxn>
                <a:cxn ang="0">
                  <a:pos x="71" y="62"/>
                </a:cxn>
                <a:cxn ang="0">
                  <a:pos x="74" y="71"/>
                </a:cxn>
                <a:cxn ang="0">
                  <a:pos x="82" y="78"/>
                </a:cxn>
                <a:cxn ang="0">
                  <a:pos x="91" y="78"/>
                </a:cxn>
                <a:cxn ang="0">
                  <a:pos x="99" y="69"/>
                </a:cxn>
                <a:cxn ang="0">
                  <a:pos x="108" y="62"/>
                </a:cxn>
                <a:cxn ang="0">
                  <a:pos x="116" y="61"/>
                </a:cxn>
                <a:cxn ang="0">
                  <a:pos x="121" y="62"/>
                </a:cxn>
                <a:cxn ang="0">
                  <a:pos x="126" y="71"/>
                </a:cxn>
                <a:cxn ang="0">
                  <a:pos x="126" y="78"/>
                </a:cxn>
                <a:cxn ang="0">
                  <a:pos x="119" y="86"/>
                </a:cxn>
                <a:cxn ang="0">
                  <a:pos x="106" y="98"/>
                </a:cxn>
                <a:cxn ang="0">
                  <a:pos x="101" y="104"/>
                </a:cxn>
                <a:cxn ang="0">
                  <a:pos x="101" y="138"/>
                </a:cxn>
                <a:cxn ang="0">
                  <a:pos x="104" y="167"/>
                </a:cxn>
                <a:cxn ang="0">
                  <a:pos x="111" y="175"/>
                </a:cxn>
                <a:cxn ang="0">
                  <a:pos x="119" y="182"/>
                </a:cxn>
                <a:cxn ang="0">
                  <a:pos x="121" y="190"/>
                </a:cxn>
                <a:cxn ang="0">
                  <a:pos x="116" y="199"/>
                </a:cxn>
                <a:cxn ang="0">
                  <a:pos x="111" y="202"/>
                </a:cxn>
                <a:cxn ang="0">
                  <a:pos x="103" y="200"/>
                </a:cxn>
                <a:cxn ang="0">
                  <a:pos x="94" y="209"/>
                </a:cxn>
                <a:cxn ang="0">
                  <a:pos x="96" y="219"/>
                </a:cxn>
                <a:cxn ang="0">
                  <a:pos x="104" y="231"/>
                </a:cxn>
                <a:cxn ang="0">
                  <a:pos x="103" y="237"/>
                </a:cxn>
                <a:cxn ang="0">
                  <a:pos x="94" y="242"/>
                </a:cxn>
                <a:cxn ang="0">
                  <a:pos x="87" y="237"/>
                </a:cxn>
                <a:cxn ang="0">
                  <a:pos x="76" y="225"/>
                </a:cxn>
                <a:cxn ang="0">
                  <a:pos x="67" y="222"/>
                </a:cxn>
                <a:cxn ang="0">
                  <a:pos x="57" y="224"/>
                </a:cxn>
                <a:cxn ang="0">
                  <a:pos x="50" y="232"/>
                </a:cxn>
                <a:cxn ang="0">
                  <a:pos x="45" y="241"/>
                </a:cxn>
                <a:cxn ang="0">
                  <a:pos x="35" y="244"/>
                </a:cxn>
                <a:cxn ang="0">
                  <a:pos x="22" y="244"/>
                </a:cxn>
                <a:cxn ang="0">
                  <a:pos x="14" y="249"/>
                </a:cxn>
                <a:cxn ang="0">
                  <a:pos x="5" y="256"/>
                </a:cxn>
              </a:cxnLst>
              <a:rect l="0" t="0" r="r" b="b"/>
              <a:pathLst>
                <a:path w="126" h="256">
                  <a:moveTo>
                    <a:pt x="25" y="46"/>
                  </a:moveTo>
                  <a:lnTo>
                    <a:pt x="27" y="47"/>
                  </a:lnTo>
                  <a:lnTo>
                    <a:pt x="30" y="47"/>
                  </a:lnTo>
                  <a:lnTo>
                    <a:pt x="37" y="51"/>
                  </a:lnTo>
                  <a:lnTo>
                    <a:pt x="44" y="51"/>
                  </a:lnTo>
                  <a:lnTo>
                    <a:pt x="47" y="51"/>
                  </a:lnTo>
                  <a:lnTo>
                    <a:pt x="52" y="49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9" y="46"/>
                  </a:lnTo>
                  <a:lnTo>
                    <a:pt x="59" y="42"/>
                  </a:lnTo>
                  <a:lnTo>
                    <a:pt x="61" y="41"/>
                  </a:lnTo>
                  <a:lnTo>
                    <a:pt x="61" y="37"/>
                  </a:lnTo>
                  <a:lnTo>
                    <a:pt x="62" y="27"/>
                  </a:lnTo>
                  <a:lnTo>
                    <a:pt x="67" y="17"/>
                  </a:lnTo>
                  <a:lnTo>
                    <a:pt x="71" y="12"/>
                  </a:lnTo>
                  <a:lnTo>
                    <a:pt x="72" y="9"/>
                  </a:lnTo>
                  <a:lnTo>
                    <a:pt x="76" y="5"/>
                  </a:lnTo>
                  <a:lnTo>
                    <a:pt x="77" y="4"/>
                  </a:lnTo>
                  <a:lnTo>
                    <a:pt x="79" y="2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1" y="2"/>
                  </a:lnTo>
                  <a:lnTo>
                    <a:pt x="93" y="4"/>
                  </a:lnTo>
                  <a:lnTo>
                    <a:pt x="94" y="5"/>
                  </a:lnTo>
                  <a:lnTo>
                    <a:pt x="96" y="9"/>
                  </a:lnTo>
                  <a:lnTo>
                    <a:pt x="96" y="14"/>
                  </a:lnTo>
                  <a:lnTo>
                    <a:pt x="96" y="19"/>
                  </a:lnTo>
                  <a:lnTo>
                    <a:pt x="94" y="20"/>
                  </a:lnTo>
                  <a:lnTo>
                    <a:pt x="93" y="24"/>
                  </a:lnTo>
                  <a:lnTo>
                    <a:pt x="91" y="32"/>
                  </a:lnTo>
                  <a:lnTo>
                    <a:pt x="84" y="39"/>
                  </a:lnTo>
                  <a:lnTo>
                    <a:pt x="76" y="46"/>
                  </a:lnTo>
                  <a:lnTo>
                    <a:pt x="74" y="47"/>
                  </a:lnTo>
                  <a:lnTo>
                    <a:pt x="74" y="51"/>
                  </a:lnTo>
                  <a:lnTo>
                    <a:pt x="71" y="57"/>
                  </a:lnTo>
                  <a:lnTo>
                    <a:pt x="71" y="62"/>
                  </a:lnTo>
                  <a:lnTo>
                    <a:pt x="71" y="66"/>
                  </a:lnTo>
                  <a:lnTo>
                    <a:pt x="72" y="69"/>
                  </a:lnTo>
                  <a:lnTo>
                    <a:pt x="74" y="71"/>
                  </a:lnTo>
                  <a:lnTo>
                    <a:pt x="76" y="73"/>
                  </a:lnTo>
                  <a:lnTo>
                    <a:pt x="77" y="74"/>
                  </a:lnTo>
                  <a:lnTo>
                    <a:pt x="82" y="78"/>
                  </a:lnTo>
                  <a:lnTo>
                    <a:pt x="84" y="78"/>
                  </a:lnTo>
                  <a:lnTo>
                    <a:pt x="87" y="79"/>
                  </a:lnTo>
                  <a:lnTo>
                    <a:pt x="91" y="78"/>
                  </a:lnTo>
                  <a:lnTo>
                    <a:pt x="93" y="78"/>
                  </a:lnTo>
                  <a:lnTo>
                    <a:pt x="96" y="74"/>
                  </a:lnTo>
                  <a:lnTo>
                    <a:pt x="99" y="69"/>
                  </a:lnTo>
                  <a:lnTo>
                    <a:pt x="103" y="68"/>
                  </a:lnTo>
                  <a:lnTo>
                    <a:pt x="104" y="66"/>
                  </a:lnTo>
                  <a:lnTo>
                    <a:pt x="108" y="62"/>
                  </a:lnTo>
                  <a:lnTo>
                    <a:pt x="111" y="62"/>
                  </a:lnTo>
                  <a:lnTo>
                    <a:pt x="114" y="61"/>
                  </a:lnTo>
                  <a:lnTo>
                    <a:pt x="116" y="61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21" y="62"/>
                  </a:lnTo>
                  <a:lnTo>
                    <a:pt x="123" y="66"/>
                  </a:lnTo>
                  <a:lnTo>
                    <a:pt x="124" y="69"/>
                  </a:lnTo>
                  <a:lnTo>
                    <a:pt x="126" y="71"/>
                  </a:lnTo>
                  <a:lnTo>
                    <a:pt x="126" y="74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3" y="83"/>
                  </a:lnTo>
                  <a:lnTo>
                    <a:pt x="119" y="86"/>
                  </a:lnTo>
                  <a:lnTo>
                    <a:pt x="114" y="91"/>
                  </a:lnTo>
                  <a:lnTo>
                    <a:pt x="111" y="94"/>
                  </a:lnTo>
                  <a:lnTo>
                    <a:pt x="106" y="98"/>
                  </a:lnTo>
                  <a:lnTo>
                    <a:pt x="103" y="101"/>
                  </a:lnTo>
                  <a:lnTo>
                    <a:pt x="103" y="103"/>
                  </a:lnTo>
                  <a:lnTo>
                    <a:pt x="101" y="104"/>
                  </a:lnTo>
                  <a:lnTo>
                    <a:pt x="101" y="113"/>
                  </a:lnTo>
                  <a:lnTo>
                    <a:pt x="99" y="125"/>
                  </a:lnTo>
                  <a:lnTo>
                    <a:pt x="101" y="138"/>
                  </a:lnTo>
                  <a:lnTo>
                    <a:pt x="103" y="150"/>
                  </a:lnTo>
                  <a:lnTo>
                    <a:pt x="104" y="162"/>
                  </a:lnTo>
                  <a:lnTo>
                    <a:pt x="104" y="167"/>
                  </a:lnTo>
                  <a:lnTo>
                    <a:pt x="108" y="170"/>
                  </a:lnTo>
                  <a:lnTo>
                    <a:pt x="109" y="173"/>
                  </a:lnTo>
                  <a:lnTo>
                    <a:pt x="111" y="175"/>
                  </a:lnTo>
                  <a:lnTo>
                    <a:pt x="114" y="177"/>
                  </a:lnTo>
                  <a:lnTo>
                    <a:pt x="118" y="178"/>
                  </a:lnTo>
                  <a:lnTo>
                    <a:pt x="119" y="182"/>
                  </a:lnTo>
                  <a:lnTo>
                    <a:pt x="121" y="185"/>
                  </a:lnTo>
                  <a:lnTo>
                    <a:pt x="121" y="187"/>
                  </a:lnTo>
                  <a:lnTo>
                    <a:pt x="121" y="190"/>
                  </a:lnTo>
                  <a:lnTo>
                    <a:pt x="121" y="194"/>
                  </a:lnTo>
                  <a:lnTo>
                    <a:pt x="119" y="197"/>
                  </a:lnTo>
                  <a:lnTo>
                    <a:pt x="116" y="199"/>
                  </a:lnTo>
                  <a:lnTo>
                    <a:pt x="116" y="200"/>
                  </a:lnTo>
                  <a:lnTo>
                    <a:pt x="113" y="200"/>
                  </a:lnTo>
                  <a:lnTo>
                    <a:pt x="111" y="202"/>
                  </a:lnTo>
                  <a:lnTo>
                    <a:pt x="108" y="200"/>
                  </a:lnTo>
                  <a:lnTo>
                    <a:pt x="104" y="200"/>
                  </a:lnTo>
                  <a:lnTo>
                    <a:pt x="103" y="200"/>
                  </a:lnTo>
                  <a:lnTo>
                    <a:pt x="99" y="202"/>
                  </a:lnTo>
                  <a:lnTo>
                    <a:pt x="96" y="205"/>
                  </a:lnTo>
                  <a:lnTo>
                    <a:pt x="94" y="209"/>
                  </a:lnTo>
                  <a:lnTo>
                    <a:pt x="93" y="210"/>
                  </a:lnTo>
                  <a:lnTo>
                    <a:pt x="94" y="214"/>
                  </a:lnTo>
                  <a:lnTo>
                    <a:pt x="96" y="219"/>
                  </a:lnTo>
                  <a:lnTo>
                    <a:pt x="99" y="224"/>
                  </a:lnTo>
                  <a:lnTo>
                    <a:pt x="103" y="227"/>
                  </a:lnTo>
                  <a:lnTo>
                    <a:pt x="104" y="231"/>
                  </a:lnTo>
                  <a:lnTo>
                    <a:pt x="104" y="236"/>
                  </a:lnTo>
                  <a:lnTo>
                    <a:pt x="103" y="236"/>
                  </a:lnTo>
                  <a:lnTo>
                    <a:pt x="103" y="237"/>
                  </a:lnTo>
                  <a:lnTo>
                    <a:pt x="99" y="241"/>
                  </a:lnTo>
                  <a:lnTo>
                    <a:pt x="96" y="241"/>
                  </a:lnTo>
                  <a:lnTo>
                    <a:pt x="94" y="242"/>
                  </a:lnTo>
                  <a:lnTo>
                    <a:pt x="91" y="241"/>
                  </a:lnTo>
                  <a:lnTo>
                    <a:pt x="89" y="241"/>
                  </a:lnTo>
                  <a:lnTo>
                    <a:pt x="87" y="237"/>
                  </a:lnTo>
                  <a:lnTo>
                    <a:pt x="82" y="232"/>
                  </a:lnTo>
                  <a:lnTo>
                    <a:pt x="77" y="227"/>
                  </a:lnTo>
                  <a:lnTo>
                    <a:pt x="76" y="225"/>
                  </a:lnTo>
                  <a:lnTo>
                    <a:pt x="72" y="224"/>
                  </a:lnTo>
                  <a:lnTo>
                    <a:pt x="71" y="222"/>
                  </a:lnTo>
                  <a:lnTo>
                    <a:pt x="67" y="222"/>
                  </a:lnTo>
                  <a:lnTo>
                    <a:pt x="64" y="222"/>
                  </a:lnTo>
                  <a:lnTo>
                    <a:pt x="59" y="224"/>
                  </a:lnTo>
                  <a:lnTo>
                    <a:pt x="57" y="224"/>
                  </a:lnTo>
                  <a:lnTo>
                    <a:pt x="56" y="225"/>
                  </a:lnTo>
                  <a:lnTo>
                    <a:pt x="54" y="229"/>
                  </a:lnTo>
                  <a:lnTo>
                    <a:pt x="50" y="232"/>
                  </a:lnTo>
                  <a:lnTo>
                    <a:pt x="50" y="236"/>
                  </a:lnTo>
                  <a:lnTo>
                    <a:pt x="47" y="239"/>
                  </a:lnTo>
                  <a:lnTo>
                    <a:pt x="45" y="241"/>
                  </a:lnTo>
                  <a:lnTo>
                    <a:pt x="44" y="242"/>
                  </a:lnTo>
                  <a:lnTo>
                    <a:pt x="42" y="244"/>
                  </a:lnTo>
                  <a:lnTo>
                    <a:pt x="35" y="244"/>
                  </a:lnTo>
                  <a:lnTo>
                    <a:pt x="30" y="242"/>
                  </a:lnTo>
                  <a:lnTo>
                    <a:pt x="25" y="242"/>
                  </a:lnTo>
                  <a:lnTo>
                    <a:pt x="22" y="244"/>
                  </a:lnTo>
                  <a:lnTo>
                    <a:pt x="19" y="244"/>
                  </a:lnTo>
                  <a:lnTo>
                    <a:pt x="15" y="246"/>
                  </a:lnTo>
                  <a:lnTo>
                    <a:pt x="14" y="249"/>
                  </a:lnTo>
                  <a:lnTo>
                    <a:pt x="10" y="251"/>
                  </a:lnTo>
                  <a:lnTo>
                    <a:pt x="8" y="254"/>
                  </a:lnTo>
                  <a:lnTo>
                    <a:pt x="5" y="256"/>
                  </a:lnTo>
                  <a:lnTo>
                    <a:pt x="3" y="256"/>
                  </a:lnTo>
                  <a:lnTo>
                    <a:pt x="0" y="256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30" name="Freeform 6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31" name="Freeform 7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32" name="Freeform 8"/>
            <p:cNvSpPr>
              <a:spLocks/>
            </p:cNvSpPr>
            <p:nvPr userDrawn="1"/>
          </p:nvSpPr>
          <p:spPr bwMode="auto">
            <a:xfrm>
              <a:off x="5643" y="4044"/>
              <a:ext cx="7" cy="1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" y="17"/>
                </a:cxn>
                <a:cxn ang="0">
                  <a:pos x="5" y="17"/>
                </a:cxn>
                <a:cxn ang="0">
                  <a:pos x="5" y="15"/>
                </a:cxn>
                <a:cxn ang="0">
                  <a:pos x="8" y="12"/>
                </a:cxn>
                <a:cxn ang="0">
                  <a:pos x="8" y="10"/>
                </a:cxn>
                <a:cxn ang="0">
                  <a:pos x="6" y="7"/>
                </a:cxn>
                <a:cxn ang="0">
                  <a:pos x="5" y="5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6" y="2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0" y="7"/>
                </a:cxn>
                <a:cxn ang="0">
                  <a:pos x="11" y="10"/>
                </a:cxn>
                <a:cxn ang="0">
                  <a:pos x="11" y="12"/>
                </a:cxn>
                <a:cxn ang="0">
                  <a:pos x="8" y="15"/>
                </a:cxn>
                <a:cxn ang="0">
                  <a:pos x="6" y="17"/>
                </a:cxn>
                <a:cxn ang="0">
                  <a:pos x="3" y="18"/>
                </a:cxn>
                <a:cxn ang="0">
                  <a:pos x="0" y="18"/>
                </a:cxn>
              </a:cxnLst>
              <a:rect l="0" t="0" r="r" b="b"/>
              <a:pathLst>
                <a:path w="11" h="18">
                  <a:moveTo>
                    <a:pt x="0" y="18"/>
                  </a:moveTo>
                  <a:lnTo>
                    <a:pt x="3" y="17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7"/>
                  </a:lnTo>
                  <a:lnTo>
                    <a:pt x="5" y="5"/>
                  </a:lnTo>
                  <a:lnTo>
                    <a:pt x="3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3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33" name="Freeform 9"/>
            <p:cNvSpPr>
              <a:spLocks/>
            </p:cNvSpPr>
            <p:nvPr userDrawn="1"/>
          </p:nvSpPr>
          <p:spPr bwMode="auto">
            <a:xfrm>
              <a:off x="5550" y="4145"/>
              <a:ext cx="80" cy="68"/>
            </a:xfrm>
            <a:custGeom>
              <a:avLst/>
              <a:gdLst/>
              <a:ahLst/>
              <a:cxnLst>
                <a:cxn ang="0">
                  <a:pos x="29" y="99"/>
                </a:cxn>
                <a:cxn ang="0">
                  <a:pos x="34" y="104"/>
                </a:cxn>
                <a:cxn ang="0">
                  <a:pos x="41" y="106"/>
                </a:cxn>
                <a:cxn ang="0">
                  <a:pos x="49" y="104"/>
                </a:cxn>
                <a:cxn ang="0">
                  <a:pos x="56" y="99"/>
                </a:cxn>
                <a:cxn ang="0">
                  <a:pos x="58" y="99"/>
                </a:cxn>
                <a:cxn ang="0">
                  <a:pos x="64" y="101"/>
                </a:cxn>
                <a:cxn ang="0">
                  <a:pos x="69" y="99"/>
                </a:cxn>
                <a:cxn ang="0">
                  <a:pos x="81" y="93"/>
                </a:cxn>
                <a:cxn ang="0">
                  <a:pos x="88" y="84"/>
                </a:cxn>
                <a:cxn ang="0">
                  <a:pos x="95" y="81"/>
                </a:cxn>
                <a:cxn ang="0">
                  <a:pos x="101" y="83"/>
                </a:cxn>
                <a:cxn ang="0">
                  <a:pos x="110" y="83"/>
                </a:cxn>
                <a:cxn ang="0">
                  <a:pos x="115" y="79"/>
                </a:cxn>
                <a:cxn ang="0">
                  <a:pos x="115" y="76"/>
                </a:cxn>
                <a:cxn ang="0">
                  <a:pos x="115" y="73"/>
                </a:cxn>
                <a:cxn ang="0">
                  <a:pos x="118" y="69"/>
                </a:cxn>
                <a:cxn ang="0">
                  <a:pos x="123" y="64"/>
                </a:cxn>
                <a:cxn ang="0">
                  <a:pos x="125" y="61"/>
                </a:cxn>
                <a:cxn ang="0">
                  <a:pos x="126" y="54"/>
                </a:cxn>
                <a:cxn ang="0">
                  <a:pos x="121" y="41"/>
                </a:cxn>
                <a:cxn ang="0">
                  <a:pos x="120" y="34"/>
                </a:cxn>
                <a:cxn ang="0">
                  <a:pos x="120" y="14"/>
                </a:cxn>
                <a:cxn ang="0">
                  <a:pos x="118" y="5"/>
                </a:cxn>
                <a:cxn ang="0">
                  <a:pos x="115" y="22"/>
                </a:cxn>
                <a:cxn ang="0">
                  <a:pos x="113" y="39"/>
                </a:cxn>
                <a:cxn ang="0">
                  <a:pos x="113" y="52"/>
                </a:cxn>
                <a:cxn ang="0">
                  <a:pos x="111" y="57"/>
                </a:cxn>
                <a:cxn ang="0">
                  <a:pos x="106" y="64"/>
                </a:cxn>
                <a:cxn ang="0">
                  <a:pos x="101" y="69"/>
                </a:cxn>
                <a:cxn ang="0">
                  <a:pos x="98" y="71"/>
                </a:cxn>
                <a:cxn ang="0">
                  <a:pos x="95" y="69"/>
                </a:cxn>
                <a:cxn ang="0">
                  <a:pos x="88" y="69"/>
                </a:cxn>
                <a:cxn ang="0">
                  <a:pos x="81" y="79"/>
                </a:cxn>
                <a:cxn ang="0">
                  <a:pos x="73" y="84"/>
                </a:cxn>
                <a:cxn ang="0">
                  <a:pos x="69" y="84"/>
                </a:cxn>
                <a:cxn ang="0">
                  <a:pos x="58" y="84"/>
                </a:cxn>
                <a:cxn ang="0">
                  <a:pos x="53" y="86"/>
                </a:cxn>
                <a:cxn ang="0">
                  <a:pos x="46" y="91"/>
                </a:cxn>
                <a:cxn ang="0">
                  <a:pos x="41" y="93"/>
                </a:cxn>
                <a:cxn ang="0">
                  <a:pos x="32" y="93"/>
                </a:cxn>
                <a:cxn ang="0">
                  <a:pos x="27" y="91"/>
                </a:cxn>
                <a:cxn ang="0">
                  <a:pos x="17" y="89"/>
                </a:cxn>
                <a:cxn ang="0">
                  <a:pos x="7" y="91"/>
                </a:cxn>
                <a:cxn ang="0">
                  <a:pos x="11" y="93"/>
                </a:cxn>
                <a:cxn ang="0">
                  <a:pos x="26" y="98"/>
                </a:cxn>
              </a:cxnLst>
              <a:rect l="0" t="0" r="r" b="b"/>
              <a:pathLst>
                <a:path w="126" h="106">
                  <a:moveTo>
                    <a:pt x="26" y="98"/>
                  </a:moveTo>
                  <a:lnTo>
                    <a:pt x="29" y="99"/>
                  </a:lnTo>
                  <a:lnTo>
                    <a:pt x="29" y="101"/>
                  </a:lnTo>
                  <a:lnTo>
                    <a:pt x="34" y="104"/>
                  </a:lnTo>
                  <a:lnTo>
                    <a:pt x="37" y="104"/>
                  </a:lnTo>
                  <a:lnTo>
                    <a:pt x="41" y="106"/>
                  </a:lnTo>
                  <a:lnTo>
                    <a:pt x="46" y="104"/>
                  </a:lnTo>
                  <a:lnTo>
                    <a:pt x="49" y="104"/>
                  </a:lnTo>
                  <a:lnTo>
                    <a:pt x="53" y="103"/>
                  </a:lnTo>
                  <a:lnTo>
                    <a:pt x="56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6" y="101"/>
                  </a:lnTo>
                  <a:lnTo>
                    <a:pt x="69" y="99"/>
                  </a:lnTo>
                  <a:lnTo>
                    <a:pt x="74" y="98"/>
                  </a:lnTo>
                  <a:lnTo>
                    <a:pt x="81" y="93"/>
                  </a:lnTo>
                  <a:lnTo>
                    <a:pt x="86" y="89"/>
                  </a:lnTo>
                  <a:lnTo>
                    <a:pt x="88" y="84"/>
                  </a:lnTo>
                  <a:lnTo>
                    <a:pt x="93" y="81"/>
                  </a:lnTo>
                  <a:lnTo>
                    <a:pt x="95" y="81"/>
                  </a:lnTo>
                  <a:lnTo>
                    <a:pt x="96" y="81"/>
                  </a:lnTo>
                  <a:lnTo>
                    <a:pt x="101" y="83"/>
                  </a:lnTo>
                  <a:lnTo>
                    <a:pt x="106" y="84"/>
                  </a:lnTo>
                  <a:lnTo>
                    <a:pt x="110" y="83"/>
                  </a:lnTo>
                  <a:lnTo>
                    <a:pt x="111" y="81"/>
                  </a:lnTo>
                  <a:lnTo>
                    <a:pt x="115" y="79"/>
                  </a:lnTo>
                  <a:lnTo>
                    <a:pt x="115" y="78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3"/>
                  </a:lnTo>
                  <a:lnTo>
                    <a:pt x="116" y="71"/>
                  </a:lnTo>
                  <a:lnTo>
                    <a:pt x="118" y="69"/>
                  </a:lnTo>
                  <a:lnTo>
                    <a:pt x="121" y="66"/>
                  </a:lnTo>
                  <a:lnTo>
                    <a:pt x="123" y="64"/>
                  </a:lnTo>
                  <a:lnTo>
                    <a:pt x="125" y="62"/>
                  </a:lnTo>
                  <a:lnTo>
                    <a:pt x="125" y="61"/>
                  </a:lnTo>
                  <a:lnTo>
                    <a:pt x="126" y="57"/>
                  </a:lnTo>
                  <a:lnTo>
                    <a:pt x="126" y="54"/>
                  </a:lnTo>
                  <a:lnTo>
                    <a:pt x="125" y="49"/>
                  </a:lnTo>
                  <a:lnTo>
                    <a:pt x="121" y="41"/>
                  </a:lnTo>
                  <a:lnTo>
                    <a:pt x="121" y="37"/>
                  </a:lnTo>
                  <a:lnTo>
                    <a:pt x="120" y="34"/>
                  </a:lnTo>
                  <a:lnTo>
                    <a:pt x="120" y="24"/>
                  </a:lnTo>
                  <a:lnTo>
                    <a:pt x="120" y="14"/>
                  </a:lnTo>
                  <a:lnTo>
                    <a:pt x="120" y="0"/>
                  </a:lnTo>
                  <a:lnTo>
                    <a:pt x="118" y="5"/>
                  </a:lnTo>
                  <a:lnTo>
                    <a:pt x="115" y="15"/>
                  </a:lnTo>
                  <a:lnTo>
                    <a:pt x="115" y="22"/>
                  </a:lnTo>
                  <a:lnTo>
                    <a:pt x="113" y="31"/>
                  </a:lnTo>
                  <a:lnTo>
                    <a:pt x="113" y="39"/>
                  </a:lnTo>
                  <a:lnTo>
                    <a:pt x="113" y="49"/>
                  </a:lnTo>
                  <a:lnTo>
                    <a:pt x="113" y="52"/>
                  </a:lnTo>
                  <a:lnTo>
                    <a:pt x="113" y="56"/>
                  </a:lnTo>
                  <a:lnTo>
                    <a:pt x="111" y="57"/>
                  </a:lnTo>
                  <a:lnTo>
                    <a:pt x="110" y="61"/>
                  </a:lnTo>
                  <a:lnTo>
                    <a:pt x="106" y="64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98" y="71"/>
                  </a:lnTo>
                  <a:lnTo>
                    <a:pt x="96" y="69"/>
                  </a:lnTo>
                  <a:lnTo>
                    <a:pt x="95" y="69"/>
                  </a:lnTo>
                  <a:lnTo>
                    <a:pt x="89" y="69"/>
                  </a:lnTo>
                  <a:lnTo>
                    <a:pt x="88" y="69"/>
                  </a:lnTo>
                  <a:lnTo>
                    <a:pt x="86" y="71"/>
                  </a:lnTo>
                  <a:lnTo>
                    <a:pt x="81" y="79"/>
                  </a:lnTo>
                  <a:lnTo>
                    <a:pt x="76" y="83"/>
                  </a:lnTo>
                  <a:lnTo>
                    <a:pt x="73" y="84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58" y="84"/>
                  </a:lnTo>
                  <a:lnTo>
                    <a:pt x="54" y="86"/>
                  </a:lnTo>
                  <a:lnTo>
                    <a:pt x="53" y="86"/>
                  </a:lnTo>
                  <a:lnTo>
                    <a:pt x="49" y="88"/>
                  </a:lnTo>
                  <a:lnTo>
                    <a:pt x="46" y="91"/>
                  </a:lnTo>
                  <a:lnTo>
                    <a:pt x="42" y="93"/>
                  </a:lnTo>
                  <a:lnTo>
                    <a:pt x="41" y="93"/>
                  </a:lnTo>
                  <a:lnTo>
                    <a:pt x="37" y="93"/>
                  </a:lnTo>
                  <a:lnTo>
                    <a:pt x="32" y="93"/>
                  </a:lnTo>
                  <a:lnTo>
                    <a:pt x="31" y="93"/>
                  </a:lnTo>
                  <a:lnTo>
                    <a:pt x="27" y="91"/>
                  </a:lnTo>
                  <a:lnTo>
                    <a:pt x="21" y="91"/>
                  </a:lnTo>
                  <a:lnTo>
                    <a:pt x="17" y="89"/>
                  </a:lnTo>
                  <a:lnTo>
                    <a:pt x="12" y="91"/>
                  </a:lnTo>
                  <a:lnTo>
                    <a:pt x="7" y="91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16" y="94"/>
                  </a:lnTo>
                  <a:lnTo>
                    <a:pt x="26" y="9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34" name="Freeform 10"/>
            <p:cNvSpPr>
              <a:spLocks/>
            </p:cNvSpPr>
            <p:nvPr userDrawn="1"/>
          </p:nvSpPr>
          <p:spPr bwMode="auto">
            <a:xfrm>
              <a:off x="5656" y="4187"/>
              <a:ext cx="17" cy="17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11" y="27"/>
                </a:cxn>
                <a:cxn ang="0">
                  <a:pos x="7" y="27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3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4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7" y="18"/>
                </a:cxn>
                <a:cxn ang="0">
                  <a:pos x="26" y="20"/>
                </a:cxn>
                <a:cxn ang="0">
                  <a:pos x="24" y="25"/>
                </a:cxn>
                <a:cxn ang="0">
                  <a:pos x="21" y="25"/>
                </a:cxn>
                <a:cxn ang="0">
                  <a:pos x="19" y="27"/>
                </a:cxn>
                <a:cxn ang="0">
                  <a:pos x="16" y="27"/>
                </a:cxn>
                <a:cxn ang="0">
                  <a:pos x="12" y="27"/>
                </a:cxn>
              </a:cxnLst>
              <a:rect l="0" t="0" r="r" b="b"/>
              <a:pathLst>
                <a:path w="27" h="27">
                  <a:moveTo>
                    <a:pt x="12" y="27"/>
                  </a:moveTo>
                  <a:lnTo>
                    <a:pt x="11" y="27"/>
                  </a:lnTo>
                  <a:lnTo>
                    <a:pt x="7" y="27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6" y="20"/>
                  </a:lnTo>
                  <a:lnTo>
                    <a:pt x="24" y="25"/>
                  </a:lnTo>
                  <a:lnTo>
                    <a:pt x="21" y="25"/>
                  </a:lnTo>
                  <a:lnTo>
                    <a:pt x="19" y="27"/>
                  </a:lnTo>
                  <a:lnTo>
                    <a:pt x="16" y="27"/>
                  </a:lnTo>
                  <a:lnTo>
                    <a:pt x="12" y="27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</p:grpSp>
      <p:sp>
        <p:nvSpPr>
          <p:cNvPr id="1035" name="Freeform 11"/>
          <p:cNvSpPr>
            <a:spLocks/>
          </p:cNvSpPr>
          <p:nvPr/>
        </p:nvSpPr>
        <p:spPr bwMode="auto">
          <a:xfrm>
            <a:off x="115888" y="85725"/>
            <a:ext cx="8912225" cy="669925"/>
          </a:xfrm>
          <a:custGeom>
            <a:avLst/>
            <a:gdLst/>
            <a:ahLst/>
            <a:cxnLst>
              <a:cxn ang="0">
                <a:pos x="5614" y="422"/>
              </a:cxn>
              <a:cxn ang="0">
                <a:pos x="202" y="422"/>
              </a:cxn>
              <a:cxn ang="0">
                <a:pos x="202" y="422"/>
              </a:cxn>
              <a:cxn ang="0">
                <a:pos x="180" y="422"/>
              </a:cxn>
              <a:cxn ang="0">
                <a:pos x="161" y="418"/>
              </a:cxn>
              <a:cxn ang="0">
                <a:pos x="141" y="413"/>
              </a:cxn>
              <a:cxn ang="0">
                <a:pos x="123" y="407"/>
              </a:cxn>
              <a:cxn ang="0">
                <a:pos x="106" y="397"/>
              </a:cxn>
              <a:cxn ang="0">
                <a:pos x="89" y="387"/>
              </a:cxn>
              <a:cxn ang="0">
                <a:pos x="74" y="375"/>
              </a:cxn>
              <a:cxn ang="0">
                <a:pos x="59" y="361"/>
              </a:cxn>
              <a:cxn ang="0">
                <a:pos x="45" y="346"/>
              </a:cxn>
              <a:cxn ang="0">
                <a:pos x="34" y="329"/>
              </a:cxn>
              <a:cxn ang="0">
                <a:pos x="24" y="313"/>
              </a:cxn>
              <a:cxn ang="0">
                <a:pos x="15" y="294"/>
              </a:cxn>
              <a:cxn ang="0">
                <a:pos x="8" y="274"/>
              </a:cxn>
              <a:cxn ang="0">
                <a:pos x="3" y="254"/>
              </a:cxn>
              <a:cxn ang="0">
                <a:pos x="2" y="234"/>
              </a:cxn>
              <a:cxn ang="0">
                <a:pos x="0" y="212"/>
              </a:cxn>
              <a:cxn ang="0">
                <a:pos x="0" y="212"/>
              </a:cxn>
              <a:cxn ang="0">
                <a:pos x="2" y="190"/>
              </a:cxn>
              <a:cxn ang="0">
                <a:pos x="3" y="168"/>
              </a:cxn>
              <a:cxn ang="0">
                <a:pos x="8" y="148"/>
              </a:cxn>
              <a:cxn ang="0">
                <a:pos x="15" y="129"/>
              </a:cxn>
              <a:cxn ang="0">
                <a:pos x="24" y="111"/>
              </a:cxn>
              <a:cxn ang="0">
                <a:pos x="34" y="92"/>
              </a:cxn>
              <a:cxn ang="0">
                <a:pos x="45" y="77"/>
              </a:cxn>
              <a:cxn ang="0">
                <a:pos x="59" y="62"/>
              </a:cxn>
              <a:cxn ang="0">
                <a:pos x="72" y="49"/>
              </a:cxn>
              <a:cxn ang="0">
                <a:pos x="89" y="37"/>
              </a:cxn>
              <a:cxn ang="0">
                <a:pos x="106" y="25"/>
              </a:cxn>
              <a:cxn ang="0">
                <a:pos x="123" y="17"/>
              </a:cxn>
              <a:cxn ang="0">
                <a:pos x="141" y="10"/>
              </a:cxn>
              <a:cxn ang="0">
                <a:pos x="160" y="5"/>
              </a:cxn>
              <a:cxn ang="0">
                <a:pos x="180" y="2"/>
              </a:cxn>
              <a:cxn ang="0">
                <a:pos x="200" y="0"/>
              </a:cxn>
              <a:cxn ang="0">
                <a:pos x="5614" y="0"/>
              </a:cxn>
              <a:cxn ang="0">
                <a:pos x="5614" y="422"/>
              </a:cxn>
            </a:cxnLst>
            <a:rect l="0" t="0" r="r" b="b"/>
            <a:pathLst>
              <a:path w="5614" h="422">
                <a:moveTo>
                  <a:pt x="5614" y="422"/>
                </a:moveTo>
                <a:lnTo>
                  <a:pt x="202" y="422"/>
                </a:lnTo>
                <a:lnTo>
                  <a:pt x="202" y="422"/>
                </a:lnTo>
                <a:lnTo>
                  <a:pt x="180" y="422"/>
                </a:lnTo>
                <a:lnTo>
                  <a:pt x="161" y="418"/>
                </a:lnTo>
                <a:lnTo>
                  <a:pt x="141" y="413"/>
                </a:lnTo>
                <a:lnTo>
                  <a:pt x="123" y="407"/>
                </a:lnTo>
                <a:lnTo>
                  <a:pt x="106" y="397"/>
                </a:lnTo>
                <a:lnTo>
                  <a:pt x="89" y="387"/>
                </a:lnTo>
                <a:lnTo>
                  <a:pt x="74" y="375"/>
                </a:lnTo>
                <a:lnTo>
                  <a:pt x="59" y="361"/>
                </a:lnTo>
                <a:lnTo>
                  <a:pt x="45" y="346"/>
                </a:lnTo>
                <a:lnTo>
                  <a:pt x="34" y="329"/>
                </a:lnTo>
                <a:lnTo>
                  <a:pt x="24" y="313"/>
                </a:lnTo>
                <a:lnTo>
                  <a:pt x="15" y="294"/>
                </a:lnTo>
                <a:lnTo>
                  <a:pt x="8" y="274"/>
                </a:lnTo>
                <a:lnTo>
                  <a:pt x="3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lnTo>
                  <a:pt x="2" y="190"/>
                </a:lnTo>
                <a:lnTo>
                  <a:pt x="3" y="168"/>
                </a:lnTo>
                <a:lnTo>
                  <a:pt x="8" y="148"/>
                </a:lnTo>
                <a:lnTo>
                  <a:pt x="15" y="129"/>
                </a:lnTo>
                <a:lnTo>
                  <a:pt x="24" y="111"/>
                </a:lnTo>
                <a:lnTo>
                  <a:pt x="34" y="92"/>
                </a:lnTo>
                <a:lnTo>
                  <a:pt x="45" y="77"/>
                </a:lnTo>
                <a:lnTo>
                  <a:pt x="59" y="62"/>
                </a:lnTo>
                <a:lnTo>
                  <a:pt x="72" y="49"/>
                </a:lnTo>
                <a:lnTo>
                  <a:pt x="89" y="37"/>
                </a:lnTo>
                <a:lnTo>
                  <a:pt x="106" y="25"/>
                </a:lnTo>
                <a:lnTo>
                  <a:pt x="123" y="17"/>
                </a:lnTo>
                <a:lnTo>
                  <a:pt x="141" y="10"/>
                </a:lnTo>
                <a:lnTo>
                  <a:pt x="160" y="5"/>
                </a:lnTo>
                <a:lnTo>
                  <a:pt x="180" y="2"/>
                </a:lnTo>
                <a:lnTo>
                  <a:pt x="200" y="0"/>
                </a:lnTo>
                <a:lnTo>
                  <a:pt x="5614" y="0"/>
                </a:lnTo>
                <a:lnTo>
                  <a:pt x="5614" y="422"/>
                </a:lnTo>
                <a:close/>
              </a:path>
            </a:pathLst>
          </a:custGeom>
          <a:solidFill>
            <a:srgbClr val="2AA3D8"/>
          </a:solidFill>
          <a:ln w="1587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de-AT">
              <a:solidFill>
                <a:srgbClr val="000000"/>
              </a:solidFill>
              <a:ea typeface="+mn-ea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8432800" y="160338"/>
            <a:ext cx="517525" cy="520700"/>
            <a:chOff x="5312" y="101"/>
            <a:chExt cx="326" cy="328"/>
          </a:xfrm>
        </p:grpSpPr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5341" y="150"/>
              <a:ext cx="126" cy="3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38" name="Freeform 14"/>
            <p:cNvSpPr>
              <a:spLocks/>
            </p:cNvSpPr>
            <p:nvPr userDrawn="1"/>
          </p:nvSpPr>
          <p:spPr bwMode="auto">
            <a:xfrm>
              <a:off x="5477" y="150"/>
              <a:ext cx="57" cy="15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01"/>
                </a:cxn>
                <a:cxn ang="0">
                  <a:pos x="0" y="101"/>
                </a:cxn>
                <a:cxn ang="0">
                  <a:pos x="2" y="109"/>
                </a:cxn>
                <a:cxn ang="0">
                  <a:pos x="3" y="117"/>
                </a:cxn>
                <a:cxn ang="0">
                  <a:pos x="8" y="126"/>
                </a:cxn>
                <a:cxn ang="0">
                  <a:pos x="15" y="134"/>
                </a:cxn>
                <a:cxn ang="0">
                  <a:pos x="23" y="141"/>
                </a:cxn>
                <a:cxn ang="0">
                  <a:pos x="34" y="146"/>
                </a:cxn>
                <a:cxn ang="0">
                  <a:pos x="45" y="151"/>
                </a:cxn>
                <a:cxn ang="0">
                  <a:pos x="57" y="151"/>
                </a:cxn>
                <a:cxn ang="0">
                  <a:pos x="57" y="151"/>
                </a:cxn>
                <a:cxn ang="0">
                  <a:pos x="57" y="119"/>
                </a:cxn>
                <a:cxn ang="0">
                  <a:pos x="57" y="119"/>
                </a:cxn>
                <a:cxn ang="0">
                  <a:pos x="54" y="119"/>
                </a:cxn>
                <a:cxn ang="0">
                  <a:pos x="45" y="114"/>
                </a:cxn>
                <a:cxn ang="0">
                  <a:pos x="42" y="112"/>
                </a:cxn>
                <a:cxn ang="0">
                  <a:pos x="39" y="107"/>
                </a:cxn>
                <a:cxn ang="0">
                  <a:pos x="35" y="102"/>
                </a:cxn>
                <a:cxn ang="0">
                  <a:pos x="35" y="97"/>
                </a:cxn>
                <a:cxn ang="0">
                  <a:pos x="35" y="0"/>
                </a:cxn>
                <a:cxn ang="0">
                  <a:pos x="0" y="0"/>
                </a:cxn>
              </a:cxnLst>
              <a:rect l="0" t="0" r="r" b="b"/>
              <a:pathLst>
                <a:path w="57" h="151">
                  <a:moveTo>
                    <a:pt x="0" y="0"/>
                  </a:moveTo>
                  <a:lnTo>
                    <a:pt x="0" y="0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2" y="109"/>
                  </a:lnTo>
                  <a:lnTo>
                    <a:pt x="3" y="117"/>
                  </a:lnTo>
                  <a:lnTo>
                    <a:pt x="8" y="126"/>
                  </a:lnTo>
                  <a:lnTo>
                    <a:pt x="15" y="134"/>
                  </a:lnTo>
                  <a:lnTo>
                    <a:pt x="23" y="141"/>
                  </a:lnTo>
                  <a:lnTo>
                    <a:pt x="34" y="146"/>
                  </a:lnTo>
                  <a:lnTo>
                    <a:pt x="45" y="151"/>
                  </a:lnTo>
                  <a:lnTo>
                    <a:pt x="57" y="151"/>
                  </a:lnTo>
                  <a:lnTo>
                    <a:pt x="57" y="151"/>
                  </a:lnTo>
                  <a:lnTo>
                    <a:pt x="57" y="119"/>
                  </a:lnTo>
                  <a:lnTo>
                    <a:pt x="57" y="119"/>
                  </a:lnTo>
                  <a:lnTo>
                    <a:pt x="54" y="119"/>
                  </a:lnTo>
                  <a:lnTo>
                    <a:pt x="45" y="114"/>
                  </a:lnTo>
                  <a:lnTo>
                    <a:pt x="42" y="112"/>
                  </a:lnTo>
                  <a:lnTo>
                    <a:pt x="39" y="107"/>
                  </a:lnTo>
                  <a:lnTo>
                    <a:pt x="35" y="102"/>
                  </a:lnTo>
                  <a:lnTo>
                    <a:pt x="35" y="97"/>
                  </a:lnTo>
                  <a:lnTo>
                    <a:pt x="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39" name="Freeform 15"/>
            <p:cNvSpPr>
              <a:spLocks/>
            </p:cNvSpPr>
            <p:nvPr userDrawn="1"/>
          </p:nvSpPr>
          <p:spPr bwMode="auto">
            <a:xfrm>
              <a:off x="5541" y="150"/>
              <a:ext cx="57" cy="151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57" y="0"/>
                </a:cxn>
                <a:cxn ang="0">
                  <a:pos x="57" y="101"/>
                </a:cxn>
                <a:cxn ang="0">
                  <a:pos x="57" y="101"/>
                </a:cxn>
                <a:cxn ang="0">
                  <a:pos x="57" y="109"/>
                </a:cxn>
                <a:cxn ang="0">
                  <a:pos x="54" y="117"/>
                </a:cxn>
                <a:cxn ang="0">
                  <a:pos x="49" y="126"/>
                </a:cxn>
                <a:cxn ang="0">
                  <a:pos x="42" y="134"/>
                </a:cxn>
                <a:cxn ang="0">
                  <a:pos x="33" y="141"/>
                </a:cxn>
                <a:cxn ang="0">
                  <a:pos x="23" y="146"/>
                </a:cxn>
                <a:cxn ang="0">
                  <a:pos x="13" y="151"/>
                </a:cxn>
                <a:cxn ang="0">
                  <a:pos x="0" y="151"/>
                </a:cxn>
                <a:cxn ang="0">
                  <a:pos x="0" y="151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12" y="114"/>
                </a:cxn>
                <a:cxn ang="0">
                  <a:pos x="15" y="112"/>
                </a:cxn>
                <a:cxn ang="0">
                  <a:pos x="18" y="107"/>
                </a:cxn>
                <a:cxn ang="0">
                  <a:pos x="22" y="102"/>
                </a:cxn>
                <a:cxn ang="0">
                  <a:pos x="22" y="97"/>
                </a:cxn>
                <a:cxn ang="0">
                  <a:pos x="22" y="0"/>
                </a:cxn>
                <a:cxn ang="0">
                  <a:pos x="57" y="0"/>
                </a:cxn>
              </a:cxnLst>
              <a:rect l="0" t="0" r="r" b="b"/>
              <a:pathLst>
                <a:path w="57" h="151">
                  <a:moveTo>
                    <a:pt x="57" y="0"/>
                  </a:moveTo>
                  <a:lnTo>
                    <a:pt x="57" y="0"/>
                  </a:lnTo>
                  <a:lnTo>
                    <a:pt x="57" y="101"/>
                  </a:lnTo>
                  <a:lnTo>
                    <a:pt x="57" y="101"/>
                  </a:lnTo>
                  <a:lnTo>
                    <a:pt x="57" y="109"/>
                  </a:lnTo>
                  <a:lnTo>
                    <a:pt x="54" y="117"/>
                  </a:lnTo>
                  <a:lnTo>
                    <a:pt x="49" y="126"/>
                  </a:lnTo>
                  <a:lnTo>
                    <a:pt x="42" y="134"/>
                  </a:lnTo>
                  <a:lnTo>
                    <a:pt x="33" y="141"/>
                  </a:lnTo>
                  <a:lnTo>
                    <a:pt x="23" y="146"/>
                  </a:lnTo>
                  <a:lnTo>
                    <a:pt x="13" y="151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12" y="114"/>
                  </a:lnTo>
                  <a:lnTo>
                    <a:pt x="15" y="112"/>
                  </a:lnTo>
                  <a:lnTo>
                    <a:pt x="18" y="107"/>
                  </a:lnTo>
                  <a:lnTo>
                    <a:pt x="22" y="102"/>
                  </a:lnTo>
                  <a:lnTo>
                    <a:pt x="22" y="97"/>
                  </a:lnTo>
                  <a:lnTo>
                    <a:pt x="22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40" name="Rectangle 16"/>
            <p:cNvSpPr>
              <a:spLocks noChangeArrowheads="1"/>
            </p:cNvSpPr>
            <p:nvPr userDrawn="1"/>
          </p:nvSpPr>
          <p:spPr bwMode="auto">
            <a:xfrm>
              <a:off x="5388" y="190"/>
              <a:ext cx="33" cy="1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41" name="Freeform 17"/>
            <p:cNvSpPr>
              <a:spLocks noEditPoints="1"/>
            </p:cNvSpPr>
            <p:nvPr userDrawn="1"/>
          </p:nvSpPr>
          <p:spPr bwMode="auto">
            <a:xfrm>
              <a:off x="5312" y="101"/>
              <a:ext cx="326" cy="328"/>
            </a:xfrm>
            <a:custGeom>
              <a:avLst/>
              <a:gdLst/>
              <a:ahLst/>
              <a:cxnLst>
                <a:cxn ang="0">
                  <a:pos x="323" y="0"/>
                </a:cxn>
                <a:cxn ang="0">
                  <a:pos x="0" y="0"/>
                </a:cxn>
                <a:cxn ang="0">
                  <a:pos x="0" y="328"/>
                </a:cxn>
                <a:cxn ang="0">
                  <a:pos x="326" y="328"/>
                </a:cxn>
                <a:cxn ang="0">
                  <a:pos x="326" y="0"/>
                </a:cxn>
                <a:cxn ang="0">
                  <a:pos x="323" y="0"/>
                </a:cxn>
                <a:cxn ang="0">
                  <a:pos x="323" y="0"/>
                </a:cxn>
                <a:cxn ang="0">
                  <a:pos x="318" y="8"/>
                </a:cxn>
                <a:cxn ang="0">
                  <a:pos x="318" y="8"/>
                </a:cxn>
                <a:cxn ang="0">
                  <a:pos x="318" y="319"/>
                </a:cxn>
                <a:cxn ang="0">
                  <a:pos x="318" y="319"/>
                </a:cxn>
                <a:cxn ang="0">
                  <a:pos x="9" y="319"/>
                </a:cxn>
                <a:cxn ang="0">
                  <a:pos x="9" y="319"/>
                </a:cxn>
                <a:cxn ang="0">
                  <a:pos x="9" y="8"/>
                </a:cxn>
                <a:cxn ang="0">
                  <a:pos x="9" y="8"/>
                </a:cxn>
                <a:cxn ang="0">
                  <a:pos x="318" y="8"/>
                </a:cxn>
              </a:cxnLst>
              <a:rect l="0" t="0" r="r" b="b"/>
              <a:pathLst>
                <a:path w="326" h="328">
                  <a:moveTo>
                    <a:pt x="323" y="0"/>
                  </a:moveTo>
                  <a:lnTo>
                    <a:pt x="0" y="0"/>
                  </a:lnTo>
                  <a:lnTo>
                    <a:pt x="0" y="328"/>
                  </a:lnTo>
                  <a:lnTo>
                    <a:pt x="326" y="328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23" y="0"/>
                  </a:lnTo>
                  <a:close/>
                  <a:moveTo>
                    <a:pt x="318" y="8"/>
                  </a:moveTo>
                  <a:lnTo>
                    <a:pt x="318" y="8"/>
                  </a:lnTo>
                  <a:lnTo>
                    <a:pt x="318" y="319"/>
                  </a:lnTo>
                  <a:lnTo>
                    <a:pt x="318" y="319"/>
                  </a:lnTo>
                  <a:lnTo>
                    <a:pt x="9" y="319"/>
                  </a:lnTo>
                  <a:lnTo>
                    <a:pt x="9" y="319"/>
                  </a:lnTo>
                  <a:lnTo>
                    <a:pt x="9" y="8"/>
                  </a:lnTo>
                  <a:lnTo>
                    <a:pt x="9" y="8"/>
                  </a:lnTo>
                  <a:lnTo>
                    <a:pt x="318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42" name="Freeform 18"/>
            <p:cNvSpPr>
              <a:spLocks/>
            </p:cNvSpPr>
            <p:nvPr userDrawn="1"/>
          </p:nvSpPr>
          <p:spPr bwMode="auto">
            <a:xfrm>
              <a:off x="5339" y="358"/>
              <a:ext cx="40" cy="44"/>
            </a:xfrm>
            <a:custGeom>
              <a:avLst/>
              <a:gdLst/>
              <a:ahLst/>
              <a:cxnLst>
                <a:cxn ang="0">
                  <a:pos x="27" y="44"/>
                </a:cxn>
                <a:cxn ang="0">
                  <a:pos x="14" y="44"/>
                </a:cxn>
                <a:cxn ang="0">
                  <a:pos x="0" y="0"/>
                </a:cxn>
                <a:cxn ang="0">
                  <a:pos x="12" y="0"/>
                </a:cxn>
                <a:cxn ang="0">
                  <a:pos x="20" y="32"/>
                </a:cxn>
                <a:cxn ang="0">
                  <a:pos x="20" y="32"/>
                </a:cxn>
                <a:cxn ang="0">
                  <a:pos x="29" y="0"/>
                </a:cxn>
                <a:cxn ang="0">
                  <a:pos x="40" y="0"/>
                </a:cxn>
                <a:cxn ang="0">
                  <a:pos x="27" y="44"/>
                </a:cxn>
              </a:cxnLst>
              <a:rect l="0" t="0" r="r" b="b"/>
              <a:pathLst>
                <a:path w="40" h="44">
                  <a:moveTo>
                    <a:pt x="27" y="44"/>
                  </a:moveTo>
                  <a:lnTo>
                    <a:pt x="14" y="44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9" y="0"/>
                  </a:lnTo>
                  <a:lnTo>
                    <a:pt x="40" y="0"/>
                  </a:lnTo>
                  <a:lnTo>
                    <a:pt x="27" y="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43" name="Rectangle 19"/>
            <p:cNvSpPr>
              <a:spLocks noChangeArrowheads="1"/>
            </p:cNvSpPr>
            <p:nvPr userDrawn="1"/>
          </p:nvSpPr>
          <p:spPr bwMode="auto">
            <a:xfrm>
              <a:off x="5391" y="358"/>
              <a:ext cx="12" cy="4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44" name="Freeform 20"/>
            <p:cNvSpPr>
              <a:spLocks/>
            </p:cNvSpPr>
            <p:nvPr userDrawn="1"/>
          </p:nvSpPr>
          <p:spPr bwMode="auto">
            <a:xfrm>
              <a:off x="5418" y="358"/>
              <a:ext cx="35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9"/>
                </a:cxn>
                <a:cxn ang="0">
                  <a:pos x="12" y="9"/>
                </a:cxn>
                <a:cxn ang="0">
                  <a:pos x="12" y="17"/>
                </a:cxn>
                <a:cxn ang="0">
                  <a:pos x="34" y="17"/>
                </a:cxn>
                <a:cxn ang="0">
                  <a:pos x="34" y="25"/>
                </a:cxn>
                <a:cxn ang="0">
                  <a:pos x="12" y="25"/>
                </a:cxn>
                <a:cxn ang="0">
                  <a:pos x="12" y="34"/>
                </a:cxn>
                <a:cxn ang="0">
                  <a:pos x="35" y="34"/>
                </a:cxn>
                <a:cxn ang="0">
                  <a:pos x="35" y="44"/>
                </a:cxn>
                <a:cxn ang="0">
                  <a:pos x="0" y="44"/>
                </a:cxn>
                <a:cxn ang="0">
                  <a:pos x="0" y="0"/>
                </a:cxn>
              </a:cxnLst>
              <a:rect l="0" t="0" r="r" b="b"/>
              <a:pathLst>
                <a:path w="35" h="44">
                  <a:moveTo>
                    <a:pt x="0" y="0"/>
                  </a:moveTo>
                  <a:lnTo>
                    <a:pt x="35" y="0"/>
                  </a:lnTo>
                  <a:lnTo>
                    <a:pt x="35" y="9"/>
                  </a:lnTo>
                  <a:lnTo>
                    <a:pt x="12" y="9"/>
                  </a:lnTo>
                  <a:lnTo>
                    <a:pt x="12" y="17"/>
                  </a:lnTo>
                  <a:lnTo>
                    <a:pt x="34" y="17"/>
                  </a:lnTo>
                  <a:lnTo>
                    <a:pt x="34" y="25"/>
                  </a:lnTo>
                  <a:lnTo>
                    <a:pt x="12" y="25"/>
                  </a:lnTo>
                  <a:lnTo>
                    <a:pt x="12" y="34"/>
                  </a:lnTo>
                  <a:lnTo>
                    <a:pt x="35" y="34"/>
                  </a:lnTo>
                  <a:lnTo>
                    <a:pt x="35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45" name="Freeform 21"/>
            <p:cNvSpPr>
              <a:spLocks/>
            </p:cNvSpPr>
            <p:nvPr userDrawn="1"/>
          </p:nvSpPr>
          <p:spPr bwMode="auto">
            <a:xfrm>
              <a:off x="5467" y="358"/>
              <a:ext cx="37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27" y="27"/>
                </a:cxn>
                <a:cxn ang="0">
                  <a:pos x="27" y="27"/>
                </a:cxn>
                <a:cxn ang="0">
                  <a:pos x="27" y="0"/>
                </a:cxn>
                <a:cxn ang="0">
                  <a:pos x="37" y="0"/>
                </a:cxn>
                <a:cxn ang="0">
                  <a:pos x="37" y="44"/>
                </a:cxn>
                <a:cxn ang="0">
                  <a:pos x="27" y="44"/>
                </a:cxn>
                <a:cxn ang="0">
                  <a:pos x="12" y="17"/>
                </a:cxn>
                <a:cxn ang="0">
                  <a:pos x="12" y="17"/>
                </a:cxn>
                <a:cxn ang="0">
                  <a:pos x="12" y="44"/>
                </a:cxn>
                <a:cxn ang="0">
                  <a:pos x="0" y="44"/>
                </a:cxn>
                <a:cxn ang="0">
                  <a:pos x="0" y="0"/>
                </a:cxn>
              </a:cxnLst>
              <a:rect l="0" t="0" r="r" b="b"/>
              <a:pathLst>
                <a:path w="37" h="44">
                  <a:moveTo>
                    <a:pt x="0" y="0"/>
                  </a:moveTo>
                  <a:lnTo>
                    <a:pt x="12" y="0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0"/>
                  </a:lnTo>
                  <a:lnTo>
                    <a:pt x="37" y="0"/>
                  </a:lnTo>
                  <a:lnTo>
                    <a:pt x="37" y="44"/>
                  </a:lnTo>
                  <a:lnTo>
                    <a:pt x="27" y="44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46" name="Freeform 22"/>
            <p:cNvSpPr>
              <a:spLocks/>
            </p:cNvSpPr>
            <p:nvPr userDrawn="1"/>
          </p:nvSpPr>
          <p:spPr bwMode="auto">
            <a:xfrm>
              <a:off x="5519" y="358"/>
              <a:ext cx="37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27" y="27"/>
                </a:cxn>
                <a:cxn ang="0">
                  <a:pos x="27" y="27"/>
                </a:cxn>
                <a:cxn ang="0">
                  <a:pos x="27" y="0"/>
                </a:cxn>
                <a:cxn ang="0">
                  <a:pos x="37" y="0"/>
                </a:cxn>
                <a:cxn ang="0">
                  <a:pos x="37" y="44"/>
                </a:cxn>
                <a:cxn ang="0">
                  <a:pos x="25" y="44"/>
                </a:cxn>
                <a:cxn ang="0">
                  <a:pos x="12" y="15"/>
                </a:cxn>
                <a:cxn ang="0">
                  <a:pos x="10" y="15"/>
                </a:cxn>
                <a:cxn ang="0">
                  <a:pos x="10" y="44"/>
                </a:cxn>
                <a:cxn ang="0">
                  <a:pos x="0" y="44"/>
                </a:cxn>
                <a:cxn ang="0">
                  <a:pos x="0" y="0"/>
                </a:cxn>
              </a:cxnLst>
              <a:rect l="0" t="0" r="r" b="b"/>
              <a:pathLst>
                <a:path w="37" h="44">
                  <a:moveTo>
                    <a:pt x="0" y="0"/>
                  </a:moveTo>
                  <a:lnTo>
                    <a:pt x="12" y="0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0"/>
                  </a:lnTo>
                  <a:lnTo>
                    <a:pt x="37" y="0"/>
                  </a:lnTo>
                  <a:lnTo>
                    <a:pt x="37" y="44"/>
                  </a:lnTo>
                  <a:lnTo>
                    <a:pt x="25" y="44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0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47" name="Freeform 23"/>
            <p:cNvSpPr>
              <a:spLocks noEditPoints="1"/>
            </p:cNvSpPr>
            <p:nvPr userDrawn="1"/>
          </p:nvSpPr>
          <p:spPr bwMode="auto">
            <a:xfrm>
              <a:off x="5568" y="358"/>
              <a:ext cx="43" cy="42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7" y="0"/>
                </a:cxn>
                <a:cxn ang="0">
                  <a:pos x="43" y="42"/>
                </a:cxn>
                <a:cxn ang="0">
                  <a:pos x="32" y="42"/>
                </a:cxn>
                <a:cxn ang="0">
                  <a:pos x="28" y="35"/>
                </a:cxn>
                <a:cxn ang="0">
                  <a:pos x="13" y="35"/>
                </a:cxn>
                <a:cxn ang="0">
                  <a:pos x="11" y="42"/>
                </a:cxn>
                <a:cxn ang="0">
                  <a:pos x="0" y="42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6" y="27"/>
                </a:cxn>
                <a:cxn ang="0">
                  <a:pos x="27" y="27"/>
                </a:cxn>
                <a:cxn ang="0">
                  <a:pos x="22" y="12"/>
                </a:cxn>
                <a:cxn ang="0">
                  <a:pos x="22" y="12"/>
                </a:cxn>
                <a:cxn ang="0">
                  <a:pos x="16" y="27"/>
                </a:cxn>
              </a:cxnLst>
              <a:rect l="0" t="0" r="r" b="b"/>
              <a:pathLst>
                <a:path w="43" h="42">
                  <a:moveTo>
                    <a:pt x="15" y="0"/>
                  </a:moveTo>
                  <a:lnTo>
                    <a:pt x="27" y="0"/>
                  </a:lnTo>
                  <a:lnTo>
                    <a:pt x="43" y="42"/>
                  </a:lnTo>
                  <a:lnTo>
                    <a:pt x="32" y="42"/>
                  </a:lnTo>
                  <a:lnTo>
                    <a:pt x="28" y="35"/>
                  </a:lnTo>
                  <a:lnTo>
                    <a:pt x="13" y="35"/>
                  </a:lnTo>
                  <a:lnTo>
                    <a:pt x="11" y="42"/>
                  </a:lnTo>
                  <a:lnTo>
                    <a:pt x="0" y="42"/>
                  </a:lnTo>
                  <a:lnTo>
                    <a:pt x="15" y="0"/>
                  </a:lnTo>
                  <a:lnTo>
                    <a:pt x="15" y="0"/>
                  </a:lnTo>
                  <a:close/>
                  <a:moveTo>
                    <a:pt x="16" y="27"/>
                  </a:moveTo>
                  <a:lnTo>
                    <a:pt x="27" y="27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16" y="2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48" name="Rectangle 24"/>
            <p:cNvSpPr>
              <a:spLocks noChangeArrowheads="1"/>
            </p:cNvSpPr>
            <p:nvPr userDrawn="1"/>
          </p:nvSpPr>
          <p:spPr bwMode="auto">
            <a:xfrm>
              <a:off x="5336" y="331"/>
              <a:ext cx="272" cy="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de-AT">
                <a:solidFill>
                  <a:srgbClr val="000000"/>
                </a:solidFill>
                <a:ea typeface="+mn-ea"/>
              </a:endParaRPr>
            </a:p>
          </p:txBody>
        </p:sp>
      </p:grpSp>
      <p:sp>
        <p:nvSpPr>
          <p:cNvPr id="1049" name="Freeform 25"/>
          <p:cNvSpPr>
            <a:spLocks/>
          </p:cNvSpPr>
          <p:nvPr/>
        </p:nvSpPr>
        <p:spPr bwMode="auto">
          <a:xfrm>
            <a:off x="8470900" y="531813"/>
            <a:ext cx="431800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2" y="0"/>
              </a:cxn>
              <a:cxn ang="0">
                <a:pos x="0" y="0"/>
              </a:cxn>
            </a:cxnLst>
            <a:rect l="0" t="0" r="r" b="b"/>
            <a:pathLst>
              <a:path w="272">
                <a:moveTo>
                  <a:pt x="0" y="0"/>
                </a:moveTo>
                <a:lnTo>
                  <a:pt x="27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de-AT">
              <a:solidFill>
                <a:srgbClr val="000000"/>
              </a:solidFill>
              <a:ea typeface="+mn-ea"/>
            </a:endParaRPr>
          </a:p>
        </p:txBody>
      </p:sp>
      <p:sp>
        <p:nvSpPr>
          <p:cNvPr id="3078" name="Rectangle 26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44450"/>
            <a:ext cx="7761287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Click to edit Master title style</a:t>
            </a:r>
          </a:p>
        </p:txBody>
      </p:sp>
      <p:sp>
        <p:nvSpPr>
          <p:cNvPr id="3079" name="Rectangle 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9063" y="908050"/>
            <a:ext cx="8907462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Text</a:t>
            </a:r>
          </a:p>
          <a:p>
            <a:pPr lvl="1"/>
            <a:r>
              <a:rPr lang="de-AT" smtClean="0"/>
              <a:t>Text</a:t>
            </a:r>
          </a:p>
          <a:p>
            <a:pPr lvl="2"/>
            <a:r>
              <a:rPr lang="de-AT" smtClean="0"/>
              <a:t>Text</a:t>
            </a:r>
          </a:p>
          <a:p>
            <a:pPr lvl="3"/>
            <a:r>
              <a:rPr lang="de-AT" smtClean="0"/>
              <a:t>Text</a:t>
            </a:r>
          </a:p>
          <a:p>
            <a:pPr lvl="4"/>
            <a:r>
              <a:rPr lang="de-AT" smtClean="0"/>
              <a:t>Text</a:t>
            </a:r>
          </a:p>
        </p:txBody>
      </p:sp>
      <p:sp>
        <p:nvSpPr>
          <p:cNvPr id="1052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5888" y="6511925"/>
            <a:ext cx="376078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2"/>
                </a:solidFill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r>
              <a:rPr lang="de-AT">
                <a:solidFill>
                  <a:srgbClr val="5F5F5F"/>
                </a:solidFill>
                <a:ea typeface="+mn-ea"/>
              </a:rPr>
              <a:t>Oliver Mattausch</a:t>
            </a:r>
          </a:p>
        </p:txBody>
      </p:sp>
      <p:sp>
        <p:nvSpPr>
          <p:cNvPr id="1053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030663" y="6507163"/>
            <a:ext cx="10795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2"/>
                </a:solidFill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347CA2FB-F758-435A-B924-3B3B13E2BF2C}" type="slidenum">
              <a:rPr lang="de-AT">
                <a:solidFill>
                  <a:srgbClr val="5F5F5F"/>
                </a:solidFill>
                <a:ea typeface="+mn-ea"/>
              </a:rPr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lang="de-AT">
              <a:solidFill>
                <a:srgbClr val="5F5F5F"/>
              </a:solidFill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60363" indent="-360363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00113" indent="-360363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90000"/>
        <a:buFont typeface="Arial" charset="0"/>
        <a:buBlip>
          <a:blip r:embed="rId17"/>
        </a:buBlip>
        <a:defRPr sz="3000">
          <a:solidFill>
            <a:schemeClr val="tx1"/>
          </a:solidFill>
          <a:latin typeface="+mn-lt"/>
        </a:defRPr>
      </a:lvl2pPr>
      <a:lvl3pPr marL="1346200" indent="-266700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6"/>
        </a:buBlip>
        <a:defRPr sz="2800">
          <a:solidFill>
            <a:schemeClr val="tx1"/>
          </a:solidFill>
          <a:latin typeface="+mn-lt"/>
        </a:defRPr>
      </a:lvl3pPr>
      <a:lvl4pPr marL="1792288" indent="-266700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90000"/>
        <a:buFont typeface="Arial" charset="0"/>
        <a:buBlip>
          <a:blip r:embed="rId17"/>
        </a:buBlip>
        <a:defRPr sz="2600">
          <a:solidFill>
            <a:schemeClr val="tx1"/>
          </a:solidFill>
          <a:latin typeface="+mn-lt"/>
        </a:defRPr>
      </a:lvl4pPr>
      <a:lvl5pPr marL="2239963" indent="-268288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6"/>
        </a:buBlip>
        <a:defRPr sz="2400">
          <a:solidFill>
            <a:schemeClr val="tx1"/>
          </a:solidFill>
          <a:latin typeface="+mn-lt"/>
        </a:defRPr>
      </a:lvl5pPr>
      <a:lvl6pPr marL="2697163" indent="-268288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6"/>
        </a:buBlip>
        <a:defRPr sz="2400">
          <a:solidFill>
            <a:schemeClr val="tx1"/>
          </a:solidFill>
          <a:latin typeface="+mn-lt"/>
        </a:defRPr>
      </a:lvl6pPr>
      <a:lvl7pPr marL="3154363" indent="-268288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6"/>
        </a:buBlip>
        <a:defRPr sz="2400">
          <a:solidFill>
            <a:schemeClr val="tx1"/>
          </a:solidFill>
          <a:latin typeface="+mn-lt"/>
        </a:defRPr>
      </a:lvl7pPr>
      <a:lvl8pPr marL="3611563" indent="-268288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6"/>
        </a:buBlip>
        <a:defRPr sz="2400">
          <a:solidFill>
            <a:schemeClr val="tx1"/>
          </a:solidFill>
          <a:latin typeface="+mn-lt"/>
        </a:defRPr>
      </a:lvl8pPr>
      <a:lvl9pPr marL="4068763" indent="-268288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6"/>
        </a:buBlip>
        <a:defRPr sz="2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8693150" y="6327775"/>
            <a:ext cx="360363" cy="404813"/>
            <a:chOff x="5476" y="3986"/>
            <a:chExt cx="227" cy="255"/>
          </a:xfrm>
        </p:grpSpPr>
        <p:sp>
          <p:nvSpPr>
            <p:cNvPr id="2050" name="Freeform 2"/>
            <p:cNvSpPr>
              <a:spLocks noChangeArrowheads="1"/>
            </p:cNvSpPr>
            <p:nvPr/>
          </p:nvSpPr>
          <p:spPr bwMode="auto">
            <a:xfrm>
              <a:off x="5476" y="3986"/>
              <a:ext cx="204" cy="256"/>
            </a:xfrm>
            <a:custGeom>
              <a:avLst/>
              <a:gdLst/>
              <a:ahLst/>
              <a:cxnLst>
                <a:cxn ang="0">
                  <a:pos x="116" y="318"/>
                </a:cxn>
                <a:cxn ang="0">
                  <a:pos x="108" y="299"/>
                </a:cxn>
                <a:cxn ang="0">
                  <a:pos x="93" y="298"/>
                </a:cxn>
                <a:cxn ang="0">
                  <a:pos x="83" y="309"/>
                </a:cxn>
                <a:cxn ang="0">
                  <a:pos x="66" y="306"/>
                </a:cxn>
                <a:cxn ang="0">
                  <a:pos x="69" y="282"/>
                </a:cxn>
                <a:cxn ang="0">
                  <a:pos x="51" y="276"/>
                </a:cxn>
                <a:cxn ang="0">
                  <a:pos x="19" y="294"/>
                </a:cxn>
                <a:cxn ang="0">
                  <a:pos x="2" y="287"/>
                </a:cxn>
                <a:cxn ang="0">
                  <a:pos x="5" y="271"/>
                </a:cxn>
                <a:cxn ang="0">
                  <a:pos x="36" y="256"/>
                </a:cxn>
                <a:cxn ang="0">
                  <a:pos x="42" y="234"/>
                </a:cxn>
                <a:cxn ang="0">
                  <a:pos x="31" y="219"/>
                </a:cxn>
                <a:cxn ang="0">
                  <a:pos x="7" y="208"/>
                </a:cxn>
                <a:cxn ang="0">
                  <a:pos x="14" y="193"/>
                </a:cxn>
                <a:cxn ang="0">
                  <a:pos x="39" y="187"/>
                </a:cxn>
                <a:cxn ang="0">
                  <a:pos x="49" y="168"/>
                </a:cxn>
                <a:cxn ang="0">
                  <a:pos x="47" y="145"/>
                </a:cxn>
                <a:cxn ang="0">
                  <a:pos x="63" y="136"/>
                </a:cxn>
                <a:cxn ang="0">
                  <a:pos x="83" y="124"/>
                </a:cxn>
                <a:cxn ang="0">
                  <a:pos x="73" y="104"/>
                </a:cxn>
                <a:cxn ang="0">
                  <a:pos x="76" y="86"/>
                </a:cxn>
                <a:cxn ang="0">
                  <a:pos x="93" y="89"/>
                </a:cxn>
                <a:cxn ang="0">
                  <a:pos x="118" y="99"/>
                </a:cxn>
                <a:cxn ang="0">
                  <a:pos x="131" y="82"/>
                </a:cxn>
                <a:cxn ang="0">
                  <a:pos x="126" y="47"/>
                </a:cxn>
                <a:cxn ang="0">
                  <a:pos x="120" y="19"/>
                </a:cxn>
                <a:cxn ang="0">
                  <a:pos x="126" y="3"/>
                </a:cxn>
                <a:cxn ang="0">
                  <a:pos x="147" y="2"/>
                </a:cxn>
                <a:cxn ang="0">
                  <a:pos x="158" y="19"/>
                </a:cxn>
                <a:cxn ang="0">
                  <a:pos x="150" y="51"/>
                </a:cxn>
                <a:cxn ang="0">
                  <a:pos x="145" y="94"/>
                </a:cxn>
                <a:cxn ang="0">
                  <a:pos x="155" y="109"/>
                </a:cxn>
                <a:cxn ang="0">
                  <a:pos x="182" y="111"/>
                </a:cxn>
                <a:cxn ang="0">
                  <a:pos x="189" y="99"/>
                </a:cxn>
                <a:cxn ang="0">
                  <a:pos x="205" y="66"/>
                </a:cxn>
                <a:cxn ang="0">
                  <a:pos x="221" y="66"/>
                </a:cxn>
                <a:cxn ang="0">
                  <a:pos x="221" y="86"/>
                </a:cxn>
                <a:cxn ang="0">
                  <a:pos x="199" y="119"/>
                </a:cxn>
                <a:cxn ang="0">
                  <a:pos x="205" y="136"/>
                </a:cxn>
                <a:cxn ang="0">
                  <a:pos x="224" y="136"/>
                </a:cxn>
                <a:cxn ang="0">
                  <a:pos x="242" y="123"/>
                </a:cxn>
                <a:cxn ang="0">
                  <a:pos x="252" y="131"/>
                </a:cxn>
                <a:cxn ang="0">
                  <a:pos x="251" y="145"/>
                </a:cxn>
                <a:cxn ang="0">
                  <a:pos x="231" y="165"/>
                </a:cxn>
                <a:cxn ang="0">
                  <a:pos x="232" y="224"/>
                </a:cxn>
                <a:cxn ang="0">
                  <a:pos x="246" y="240"/>
                </a:cxn>
                <a:cxn ang="0">
                  <a:pos x="247" y="259"/>
                </a:cxn>
                <a:cxn ang="0">
                  <a:pos x="232" y="262"/>
                </a:cxn>
                <a:cxn ang="0">
                  <a:pos x="222" y="276"/>
                </a:cxn>
                <a:cxn ang="0">
                  <a:pos x="231" y="298"/>
                </a:cxn>
                <a:cxn ang="0">
                  <a:pos x="217" y="303"/>
                </a:cxn>
                <a:cxn ang="0">
                  <a:pos x="199" y="284"/>
                </a:cxn>
                <a:cxn ang="0">
                  <a:pos x="182" y="291"/>
                </a:cxn>
                <a:cxn ang="0">
                  <a:pos x="170" y="306"/>
                </a:cxn>
                <a:cxn ang="0">
                  <a:pos x="143" y="308"/>
                </a:cxn>
                <a:cxn ang="0">
                  <a:pos x="128" y="318"/>
                </a:cxn>
              </a:cxnLst>
              <a:rect l="0" t="0" r="r" b="b"/>
              <a:pathLst>
                <a:path w="254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  <a:lnTo>
                    <a:pt x="155" y="109"/>
                  </a:lnTo>
                  <a:lnTo>
                    <a:pt x="158" y="109"/>
                  </a:lnTo>
                  <a:lnTo>
                    <a:pt x="165" y="113"/>
                  </a:lnTo>
                  <a:lnTo>
                    <a:pt x="172" y="113"/>
                  </a:lnTo>
                  <a:lnTo>
                    <a:pt x="175" y="113"/>
                  </a:lnTo>
                  <a:lnTo>
                    <a:pt x="180" y="111"/>
                  </a:lnTo>
                  <a:lnTo>
                    <a:pt x="182" y="111"/>
                  </a:lnTo>
                  <a:lnTo>
                    <a:pt x="184" y="109"/>
                  </a:lnTo>
                  <a:lnTo>
                    <a:pt x="184" y="109"/>
                  </a:lnTo>
                  <a:lnTo>
                    <a:pt x="187" y="108"/>
                  </a:lnTo>
                  <a:lnTo>
                    <a:pt x="187" y="104"/>
                  </a:lnTo>
                  <a:lnTo>
                    <a:pt x="189" y="103"/>
                  </a:lnTo>
                  <a:lnTo>
                    <a:pt x="189" y="99"/>
                  </a:lnTo>
                  <a:lnTo>
                    <a:pt x="190" y="89"/>
                  </a:lnTo>
                  <a:lnTo>
                    <a:pt x="195" y="79"/>
                  </a:lnTo>
                  <a:lnTo>
                    <a:pt x="199" y="74"/>
                  </a:lnTo>
                  <a:lnTo>
                    <a:pt x="200" y="71"/>
                  </a:lnTo>
                  <a:lnTo>
                    <a:pt x="204" y="67"/>
                  </a:lnTo>
                  <a:lnTo>
                    <a:pt x="205" y="66"/>
                  </a:lnTo>
                  <a:lnTo>
                    <a:pt x="207" y="64"/>
                  </a:lnTo>
                  <a:lnTo>
                    <a:pt x="212" y="62"/>
                  </a:lnTo>
                  <a:lnTo>
                    <a:pt x="215" y="62"/>
                  </a:lnTo>
                  <a:lnTo>
                    <a:pt x="217" y="62"/>
                  </a:lnTo>
                  <a:lnTo>
                    <a:pt x="219" y="64"/>
                  </a:lnTo>
                  <a:lnTo>
                    <a:pt x="221" y="66"/>
                  </a:lnTo>
                  <a:lnTo>
                    <a:pt x="222" y="67"/>
                  </a:lnTo>
                  <a:lnTo>
                    <a:pt x="224" y="71"/>
                  </a:lnTo>
                  <a:lnTo>
                    <a:pt x="224" y="76"/>
                  </a:lnTo>
                  <a:lnTo>
                    <a:pt x="224" y="81"/>
                  </a:lnTo>
                  <a:lnTo>
                    <a:pt x="222" y="82"/>
                  </a:lnTo>
                  <a:lnTo>
                    <a:pt x="221" y="86"/>
                  </a:lnTo>
                  <a:lnTo>
                    <a:pt x="219" y="94"/>
                  </a:lnTo>
                  <a:lnTo>
                    <a:pt x="212" y="101"/>
                  </a:lnTo>
                  <a:lnTo>
                    <a:pt x="204" y="108"/>
                  </a:lnTo>
                  <a:lnTo>
                    <a:pt x="202" y="109"/>
                  </a:lnTo>
                  <a:lnTo>
                    <a:pt x="202" y="113"/>
                  </a:lnTo>
                  <a:lnTo>
                    <a:pt x="199" y="119"/>
                  </a:lnTo>
                  <a:lnTo>
                    <a:pt x="199" y="124"/>
                  </a:lnTo>
                  <a:lnTo>
                    <a:pt x="199" y="128"/>
                  </a:lnTo>
                  <a:lnTo>
                    <a:pt x="200" y="131"/>
                  </a:lnTo>
                  <a:lnTo>
                    <a:pt x="202" y="133"/>
                  </a:lnTo>
                  <a:lnTo>
                    <a:pt x="204" y="135"/>
                  </a:lnTo>
                  <a:lnTo>
                    <a:pt x="205" y="136"/>
                  </a:lnTo>
                  <a:lnTo>
                    <a:pt x="210" y="140"/>
                  </a:lnTo>
                  <a:lnTo>
                    <a:pt x="212" y="140"/>
                  </a:lnTo>
                  <a:lnTo>
                    <a:pt x="215" y="141"/>
                  </a:lnTo>
                  <a:lnTo>
                    <a:pt x="219" y="140"/>
                  </a:lnTo>
                  <a:lnTo>
                    <a:pt x="221" y="140"/>
                  </a:lnTo>
                  <a:lnTo>
                    <a:pt x="224" y="136"/>
                  </a:lnTo>
                  <a:lnTo>
                    <a:pt x="227" y="131"/>
                  </a:lnTo>
                  <a:lnTo>
                    <a:pt x="231" y="130"/>
                  </a:lnTo>
                  <a:lnTo>
                    <a:pt x="232" y="128"/>
                  </a:lnTo>
                  <a:lnTo>
                    <a:pt x="236" y="124"/>
                  </a:lnTo>
                  <a:lnTo>
                    <a:pt x="239" y="124"/>
                  </a:lnTo>
                  <a:lnTo>
                    <a:pt x="242" y="123"/>
                  </a:lnTo>
                  <a:lnTo>
                    <a:pt x="244" y="123"/>
                  </a:lnTo>
                  <a:lnTo>
                    <a:pt x="247" y="124"/>
                  </a:lnTo>
                  <a:lnTo>
                    <a:pt x="247" y="124"/>
                  </a:lnTo>
                  <a:lnTo>
                    <a:pt x="249" y="124"/>
                  </a:lnTo>
                  <a:lnTo>
                    <a:pt x="251" y="128"/>
                  </a:lnTo>
                  <a:lnTo>
                    <a:pt x="252" y="131"/>
                  </a:lnTo>
                  <a:lnTo>
                    <a:pt x="254" y="133"/>
                  </a:lnTo>
                  <a:lnTo>
                    <a:pt x="254" y="136"/>
                  </a:lnTo>
                  <a:lnTo>
                    <a:pt x="254" y="138"/>
                  </a:lnTo>
                  <a:lnTo>
                    <a:pt x="254" y="140"/>
                  </a:lnTo>
                  <a:lnTo>
                    <a:pt x="252" y="143"/>
                  </a:lnTo>
                  <a:lnTo>
                    <a:pt x="251" y="145"/>
                  </a:lnTo>
                  <a:lnTo>
                    <a:pt x="247" y="148"/>
                  </a:lnTo>
                  <a:lnTo>
                    <a:pt x="242" y="153"/>
                  </a:lnTo>
                  <a:lnTo>
                    <a:pt x="239" y="156"/>
                  </a:lnTo>
                  <a:lnTo>
                    <a:pt x="234" y="160"/>
                  </a:lnTo>
                  <a:lnTo>
                    <a:pt x="231" y="163"/>
                  </a:lnTo>
                  <a:lnTo>
                    <a:pt x="231" y="165"/>
                  </a:lnTo>
                  <a:lnTo>
                    <a:pt x="229" y="166"/>
                  </a:lnTo>
                  <a:lnTo>
                    <a:pt x="229" y="175"/>
                  </a:lnTo>
                  <a:lnTo>
                    <a:pt x="227" y="187"/>
                  </a:lnTo>
                  <a:lnTo>
                    <a:pt x="229" y="200"/>
                  </a:lnTo>
                  <a:lnTo>
                    <a:pt x="231" y="212"/>
                  </a:lnTo>
                  <a:lnTo>
                    <a:pt x="232" y="224"/>
                  </a:lnTo>
                  <a:lnTo>
                    <a:pt x="232" y="229"/>
                  </a:lnTo>
                  <a:lnTo>
                    <a:pt x="236" y="232"/>
                  </a:lnTo>
                  <a:lnTo>
                    <a:pt x="237" y="235"/>
                  </a:lnTo>
                  <a:lnTo>
                    <a:pt x="239" y="237"/>
                  </a:lnTo>
                  <a:lnTo>
                    <a:pt x="242" y="239"/>
                  </a:lnTo>
                  <a:lnTo>
                    <a:pt x="246" y="240"/>
                  </a:lnTo>
                  <a:lnTo>
                    <a:pt x="247" y="244"/>
                  </a:lnTo>
                  <a:lnTo>
                    <a:pt x="249" y="247"/>
                  </a:lnTo>
                  <a:lnTo>
                    <a:pt x="249" y="249"/>
                  </a:lnTo>
                  <a:lnTo>
                    <a:pt x="249" y="252"/>
                  </a:lnTo>
                  <a:lnTo>
                    <a:pt x="249" y="256"/>
                  </a:lnTo>
                  <a:lnTo>
                    <a:pt x="247" y="259"/>
                  </a:lnTo>
                  <a:lnTo>
                    <a:pt x="244" y="261"/>
                  </a:lnTo>
                  <a:lnTo>
                    <a:pt x="244" y="262"/>
                  </a:lnTo>
                  <a:lnTo>
                    <a:pt x="241" y="262"/>
                  </a:lnTo>
                  <a:lnTo>
                    <a:pt x="239" y="264"/>
                  </a:lnTo>
                  <a:lnTo>
                    <a:pt x="236" y="262"/>
                  </a:lnTo>
                  <a:lnTo>
                    <a:pt x="232" y="262"/>
                  </a:lnTo>
                  <a:lnTo>
                    <a:pt x="231" y="262"/>
                  </a:lnTo>
                  <a:lnTo>
                    <a:pt x="227" y="264"/>
                  </a:lnTo>
                  <a:lnTo>
                    <a:pt x="224" y="267"/>
                  </a:lnTo>
                  <a:lnTo>
                    <a:pt x="222" y="271"/>
                  </a:lnTo>
                  <a:lnTo>
                    <a:pt x="221" y="272"/>
                  </a:lnTo>
                  <a:lnTo>
                    <a:pt x="222" y="276"/>
                  </a:lnTo>
                  <a:lnTo>
                    <a:pt x="224" y="281"/>
                  </a:lnTo>
                  <a:lnTo>
                    <a:pt x="227" y="286"/>
                  </a:lnTo>
                  <a:lnTo>
                    <a:pt x="231" y="289"/>
                  </a:lnTo>
                  <a:lnTo>
                    <a:pt x="232" y="293"/>
                  </a:lnTo>
                  <a:lnTo>
                    <a:pt x="232" y="298"/>
                  </a:lnTo>
                  <a:lnTo>
                    <a:pt x="231" y="298"/>
                  </a:lnTo>
                  <a:lnTo>
                    <a:pt x="231" y="299"/>
                  </a:lnTo>
                  <a:lnTo>
                    <a:pt x="227" y="303"/>
                  </a:lnTo>
                  <a:lnTo>
                    <a:pt x="224" y="303"/>
                  </a:lnTo>
                  <a:lnTo>
                    <a:pt x="222" y="304"/>
                  </a:lnTo>
                  <a:lnTo>
                    <a:pt x="219" y="303"/>
                  </a:lnTo>
                  <a:lnTo>
                    <a:pt x="217" y="303"/>
                  </a:lnTo>
                  <a:lnTo>
                    <a:pt x="215" y="299"/>
                  </a:lnTo>
                  <a:lnTo>
                    <a:pt x="210" y="294"/>
                  </a:lnTo>
                  <a:lnTo>
                    <a:pt x="205" y="289"/>
                  </a:lnTo>
                  <a:lnTo>
                    <a:pt x="204" y="287"/>
                  </a:lnTo>
                  <a:lnTo>
                    <a:pt x="200" y="286"/>
                  </a:lnTo>
                  <a:lnTo>
                    <a:pt x="199" y="284"/>
                  </a:lnTo>
                  <a:lnTo>
                    <a:pt x="195" y="284"/>
                  </a:lnTo>
                  <a:lnTo>
                    <a:pt x="192" y="284"/>
                  </a:lnTo>
                  <a:lnTo>
                    <a:pt x="187" y="286"/>
                  </a:lnTo>
                  <a:lnTo>
                    <a:pt x="185" y="286"/>
                  </a:lnTo>
                  <a:lnTo>
                    <a:pt x="184" y="287"/>
                  </a:lnTo>
                  <a:lnTo>
                    <a:pt x="182" y="291"/>
                  </a:lnTo>
                  <a:lnTo>
                    <a:pt x="178" y="294"/>
                  </a:lnTo>
                  <a:lnTo>
                    <a:pt x="178" y="298"/>
                  </a:lnTo>
                  <a:lnTo>
                    <a:pt x="175" y="301"/>
                  </a:lnTo>
                  <a:lnTo>
                    <a:pt x="173" y="303"/>
                  </a:lnTo>
                  <a:lnTo>
                    <a:pt x="172" y="304"/>
                  </a:lnTo>
                  <a:lnTo>
                    <a:pt x="170" y="306"/>
                  </a:lnTo>
                  <a:lnTo>
                    <a:pt x="163" y="306"/>
                  </a:lnTo>
                  <a:lnTo>
                    <a:pt x="158" y="304"/>
                  </a:lnTo>
                  <a:lnTo>
                    <a:pt x="153" y="304"/>
                  </a:lnTo>
                  <a:lnTo>
                    <a:pt x="150" y="306"/>
                  </a:lnTo>
                  <a:lnTo>
                    <a:pt x="147" y="306"/>
                  </a:lnTo>
                  <a:lnTo>
                    <a:pt x="143" y="308"/>
                  </a:lnTo>
                  <a:lnTo>
                    <a:pt x="142" y="311"/>
                  </a:lnTo>
                  <a:lnTo>
                    <a:pt x="138" y="313"/>
                  </a:lnTo>
                  <a:lnTo>
                    <a:pt x="136" y="316"/>
                  </a:lnTo>
                  <a:lnTo>
                    <a:pt x="133" y="318"/>
                  </a:lnTo>
                  <a:lnTo>
                    <a:pt x="131" y="318"/>
                  </a:lnTo>
                  <a:lnTo>
                    <a:pt x="128" y="318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51" name="Freeform 3"/>
            <p:cNvSpPr>
              <a:spLocks noChangeArrowheads="1"/>
            </p:cNvSpPr>
            <p:nvPr/>
          </p:nvSpPr>
          <p:spPr bwMode="auto">
            <a:xfrm>
              <a:off x="5476" y="3986"/>
              <a:ext cx="127" cy="256"/>
            </a:xfrm>
            <a:custGeom>
              <a:avLst/>
              <a:gdLst/>
              <a:ahLst/>
              <a:cxnLst>
                <a:cxn ang="0">
                  <a:pos x="120" y="319"/>
                </a:cxn>
                <a:cxn ang="0">
                  <a:pos x="113" y="311"/>
                </a:cxn>
                <a:cxn ang="0">
                  <a:pos x="108" y="299"/>
                </a:cxn>
                <a:cxn ang="0">
                  <a:pos x="96" y="298"/>
                </a:cxn>
                <a:cxn ang="0">
                  <a:pos x="89" y="301"/>
                </a:cxn>
                <a:cxn ang="0">
                  <a:pos x="83" y="309"/>
                </a:cxn>
                <a:cxn ang="0">
                  <a:pos x="71" y="309"/>
                </a:cxn>
                <a:cxn ang="0">
                  <a:pos x="64" y="301"/>
                </a:cxn>
                <a:cxn ang="0">
                  <a:pos x="69" y="282"/>
                </a:cxn>
                <a:cxn ang="0">
                  <a:pos x="61" y="276"/>
                </a:cxn>
                <a:cxn ang="0">
                  <a:pos x="42" y="279"/>
                </a:cxn>
                <a:cxn ang="0">
                  <a:pos x="19" y="294"/>
                </a:cxn>
                <a:cxn ang="0">
                  <a:pos x="5" y="293"/>
                </a:cxn>
                <a:cxn ang="0">
                  <a:pos x="0" y="282"/>
                </a:cxn>
                <a:cxn ang="0">
                  <a:pos x="5" y="271"/>
                </a:cxn>
                <a:cxn ang="0">
                  <a:pos x="31" y="259"/>
                </a:cxn>
                <a:cxn ang="0">
                  <a:pos x="39" y="249"/>
                </a:cxn>
                <a:cxn ang="0">
                  <a:pos x="42" y="234"/>
                </a:cxn>
                <a:cxn ang="0">
                  <a:pos x="36" y="222"/>
                </a:cxn>
                <a:cxn ang="0">
                  <a:pos x="17" y="215"/>
                </a:cxn>
                <a:cxn ang="0">
                  <a:pos x="7" y="208"/>
                </a:cxn>
                <a:cxn ang="0">
                  <a:pos x="9" y="195"/>
                </a:cxn>
                <a:cxn ang="0">
                  <a:pos x="22" y="193"/>
                </a:cxn>
                <a:cxn ang="0">
                  <a:pos x="39" y="187"/>
                </a:cxn>
                <a:cxn ang="0">
                  <a:pos x="49" y="172"/>
                </a:cxn>
                <a:cxn ang="0">
                  <a:pos x="44" y="156"/>
                </a:cxn>
                <a:cxn ang="0">
                  <a:pos x="47" y="145"/>
                </a:cxn>
                <a:cxn ang="0">
                  <a:pos x="56" y="136"/>
                </a:cxn>
                <a:cxn ang="0">
                  <a:pos x="71" y="136"/>
                </a:cxn>
                <a:cxn ang="0">
                  <a:pos x="83" y="124"/>
                </a:cxn>
                <a:cxn ang="0">
                  <a:pos x="81" y="114"/>
                </a:cxn>
                <a:cxn ang="0">
                  <a:pos x="71" y="98"/>
                </a:cxn>
                <a:cxn ang="0">
                  <a:pos x="76" y="86"/>
                </a:cxn>
                <a:cxn ang="0">
                  <a:pos x="88" y="86"/>
                </a:cxn>
                <a:cxn ang="0">
                  <a:pos x="105" y="98"/>
                </a:cxn>
                <a:cxn ang="0">
                  <a:pos x="118" y="99"/>
                </a:cxn>
                <a:cxn ang="0">
                  <a:pos x="130" y="91"/>
                </a:cxn>
                <a:cxn ang="0">
                  <a:pos x="133" y="72"/>
                </a:cxn>
                <a:cxn ang="0">
                  <a:pos x="126" y="47"/>
                </a:cxn>
                <a:cxn ang="0">
                  <a:pos x="120" y="27"/>
                </a:cxn>
                <a:cxn ang="0">
                  <a:pos x="121" y="14"/>
                </a:cxn>
                <a:cxn ang="0">
                  <a:pos x="126" y="3"/>
                </a:cxn>
                <a:cxn ang="0">
                  <a:pos x="142" y="0"/>
                </a:cxn>
                <a:cxn ang="0">
                  <a:pos x="153" y="5"/>
                </a:cxn>
                <a:cxn ang="0">
                  <a:pos x="158" y="19"/>
                </a:cxn>
                <a:cxn ang="0">
                  <a:pos x="155" y="39"/>
                </a:cxn>
                <a:cxn ang="0">
                  <a:pos x="147" y="59"/>
                </a:cxn>
                <a:cxn ang="0">
                  <a:pos x="145" y="94"/>
                </a:cxn>
                <a:cxn ang="0">
                  <a:pos x="150" y="106"/>
                </a:cxn>
              </a:cxnLst>
              <a:rect l="0" t="0" r="r" b="b"/>
              <a:pathLst>
                <a:path w="158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</a:path>
              </a:pathLst>
            </a:custGeom>
            <a:noFill/>
            <a:ln w="3240">
              <a:solidFill>
                <a:srgbClr val="C32D9B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52" name="Freeform 4"/>
            <p:cNvSpPr>
              <a:spLocks noChangeArrowheads="1"/>
            </p:cNvSpPr>
            <p:nvPr/>
          </p:nvSpPr>
          <p:spPr bwMode="auto">
            <a:xfrm>
              <a:off x="5579" y="4035"/>
              <a:ext cx="101" cy="206"/>
            </a:xfrm>
            <a:custGeom>
              <a:avLst/>
              <a:gdLst/>
              <a:ahLst/>
              <a:cxnLst>
                <a:cxn ang="0">
                  <a:pos x="30" y="47"/>
                </a:cxn>
                <a:cxn ang="0">
                  <a:pos x="47" y="51"/>
                </a:cxn>
                <a:cxn ang="0">
                  <a:pos x="56" y="47"/>
                </a:cxn>
                <a:cxn ang="0">
                  <a:pos x="59" y="42"/>
                </a:cxn>
                <a:cxn ang="0">
                  <a:pos x="62" y="27"/>
                </a:cxn>
                <a:cxn ang="0">
                  <a:pos x="72" y="9"/>
                </a:cxn>
                <a:cxn ang="0">
                  <a:pos x="79" y="2"/>
                </a:cxn>
                <a:cxn ang="0">
                  <a:pos x="89" y="0"/>
                </a:cxn>
                <a:cxn ang="0">
                  <a:pos x="94" y="5"/>
                </a:cxn>
                <a:cxn ang="0">
                  <a:pos x="96" y="19"/>
                </a:cxn>
                <a:cxn ang="0">
                  <a:pos x="91" y="32"/>
                </a:cxn>
                <a:cxn ang="0">
                  <a:pos x="74" y="47"/>
                </a:cxn>
                <a:cxn ang="0">
                  <a:pos x="71" y="62"/>
                </a:cxn>
                <a:cxn ang="0">
                  <a:pos x="74" y="71"/>
                </a:cxn>
                <a:cxn ang="0">
                  <a:pos x="82" y="78"/>
                </a:cxn>
                <a:cxn ang="0">
                  <a:pos x="91" y="78"/>
                </a:cxn>
                <a:cxn ang="0">
                  <a:pos x="99" y="69"/>
                </a:cxn>
                <a:cxn ang="0">
                  <a:pos x="108" y="62"/>
                </a:cxn>
                <a:cxn ang="0">
                  <a:pos x="116" y="61"/>
                </a:cxn>
                <a:cxn ang="0">
                  <a:pos x="121" y="62"/>
                </a:cxn>
                <a:cxn ang="0">
                  <a:pos x="126" y="71"/>
                </a:cxn>
                <a:cxn ang="0">
                  <a:pos x="126" y="78"/>
                </a:cxn>
                <a:cxn ang="0">
                  <a:pos x="119" y="86"/>
                </a:cxn>
                <a:cxn ang="0">
                  <a:pos x="106" y="98"/>
                </a:cxn>
                <a:cxn ang="0">
                  <a:pos x="101" y="104"/>
                </a:cxn>
                <a:cxn ang="0">
                  <a:pos x="101" y="138"/>
                </a:cxn>
                <a:cxn ang="0">
                  <a:pos x="104" y="167"/>
                </a:cxn>
                <a:cxn ang="0">
                  <a:pos x="111" y="175"/>
                </a:cxn>
                <a:cxn ang="0">
                  <a:pos x="119" y="182"/>
                </a:cxn>
                <a:cxn ang="0">
                  <a:pos x="121" y="190"/>
                </a:cxn>
                <a:cxn ang="0">
                  <a:pos x="116" y="199"/>
                </a:cxn>
                <a:cxn ang="0">
                  <a:pos x="111" y="202"/>
                </a:cxn>
                <a:cxn ang="0">
                  <a:pos x="103" y="200"/>
                </a:cxn>
                <a:cxn ang="0">
                  <a:pos x="94" y="209"/>
                </a:cxn>
                <a:cxn ang="0">
                  <a:pos x="96" y="219"/>
                </a:cxn>
                <a:cxn ang="0">
                  <a:pos x="104" y="231"/>
                </a:cxn>
                <a:cxn ang="0">
                  <a:pos x="103" y="237"/>
                </a:cxn>
                <a:cxn ang="0">
                  <a:pos x="94" y="242"/>
                </a:cxn>
                <a:cxn ang="0">
                  <a:pos x="87" y="237"/>
                </a:cxn>
                <a:cxn ang="0">
                  <a:pos x="76" y="225"/>
                </a:cxn>
                <a:cxn ang="0">
                  <a:pos x="67" y="222"/>
                </a:cxn>
                <a:cxn ang="0">
                  <a:pos x="57" y="224"/>
                </a:cxn>
                <a:cxn ang="0">
                  <a:pos x="50" y="232"/>
                </a:cxn>
                <a:cxn ang="0">
                  <a:pos x="45" y="241"/>
                </a:cxn>
                <a:cxn ang="0">
                  <a:pos x="35" y="244"/>
                </a:cxn>
                <a:cxn ang="0">
                  <a:pos x="22" y="244"/>
                </a:cxn>
                <a:cxn ang="0">
                  <a:pos x="14" y="249"/>
                </a:cxn>
                <a:cxn ang="0">
                  <a:pos x="5" y="256"/>
                </a:cxn>
              </a:cxnLst>
              <a:rect l="0" t="0" r="r" b="b"/>
              <a:pathLst>
                <a:path w="126" h="256">
                  <a:moveTo>
                    <a:pt x="25" y="46"/>
                  </a:moveTo>
                  <a:lnTo>
                    <a:pt x="27" y="47"/>
                  </a:lnTo>
                  <a:lnTo>
                    <a:pt x="30" y="47"/>
                  </a:lnTo>
                  <a:lnTo>
                    <a:pt x="37" y="51"/>
                  </a:lnTo>
                  <a:lnTo>
                    <a:pt x="44" y="51"/>
                  </a:lnTo>
                  <a:lnTo>
                    <a:pt x="47" y="51"/>
                  </a:lnTo>
                  <a:lnTo>
                    <a:pt x="52" y="49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9" y="46"/>
                  </a:lnTo>
                  <a:lnTo>
                    <a:pt x="59" y="42"/>
                  </a:lnTo>
                  <a:lnTo>
                    <a:pt x="61" y="41"/>
                  </a:lnTo>
                  <a:lnTo>
                    <a:pt x="61" y="37"/>
                  </a:lnTo>
                  <a:lnTo>
                    <a:pt x="62" y="27"/>
                  </a:lnTo>
                  <a:lnTo>
                    <a:pt x="67" y="17"/>
                  </a:lnTo>
                  <a:lnTo>
                    <a:pt x="71" y="12"/>
                  </a:lnTo>
                  <a:lnTo>
                    <a:pt x="72" y="9"/>
                  </a:lnTo>
                  <a:lnTo>
                    <a:pt x="76" y="5"/>
                  </a:lnTo>
                  <a:lnTo>
                    <a:pt x="77" y="4"/>
                  </a:lnTo>
                  <a:lnTo>
                    <a:pt x="79" y="2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1" y="2"/>
                  </a:lnTo>
                  <a:lnTo>
                    <a:pt x="93" y="4"/>
                  </a:lnTo>
                  <a:lnTo>
                    <a:pt x="94" y="5"/>
                  </a:lnTo>
                  <a:lnTo>
                    <a:pt x="96" y="9"/>
                  </a:lnTo>
                  <a:lnTo>
                    <a:pt x="96" y="14"/>
                  </a:lnTo>
                  <a:lnTo>
                    <a:pt x="96" y="19"/>
                  </a:lnTo>
                  <a:lnTo>
                    <a:pt x="94" y="20"/>
                  </a:lnTo>
                  <a:lnTo>
                    <a:pt x="93" y="24"/>
                  </a:lnTo>
                  <a:lnTo>
                    <a:pt x="91" y="32"/>
                  </a:lnTo>
                  <a:lnTo>
                    <a:pt x="84" y="39"/>
                  </a:lnTo>
                  <a:lnTo>
                    <a:pt x="76" y="46"/>
                  </a:lnTo>
                  <a:lnTo>
                    <a:pt x="74" y="47"/>
                  </a:lnTo>
                  <a:lnTo>
                    <a:pt x="74" y="51"/>
                  </a:lnTo>
                  <a:lnTo>
                    <a:pt x="71" y="57"/>
                  </a:lnTo>
                  <a:lnTo>
                    <a:pt x="71" y="62"/>
                  </a:lnTo>
                  <a:lnTo>
                    <a:pt x="71" y="66"/>
                  </a:lnTo>
                  <a:lnTo>
                    <a:pt x="72" y="69"/>
                  </a:lnTo>
                  <a:lnTo>
                    <a:pt x="74" y="71"/>
                  </a:lnTo>
                  <a:lnTo>
                    <a:pt x="76" y="73"/>
                  </a:lnTo>
                  <a:lnTo>
                    <a:pt x="77" y="74"/>
                  </a:lnTo>
                  <a:lnTo>
                    <a:pt x="82" y="78"/>
                  </a:lnTo>
                  <a:lnTo>
                    <a:pt x="84" y="78"/>
                  </a:lnTo>
                  <a:lnTo>
                    <a:pt x="87" y="79"/>
                  </a:lnTo>
                  <a:lnTo>
                    <a:pt x="91" y="78"/>
                  </a:lnTo>
                  <a:lnTo>
                    <a:pt x="93" y="78"/>
                  </a:lnTo>
                  <a:lnTo>
                    <a:pt x="96" y="74"/>
                  </a:lnTo>
                  <a:lnTo>
                    <a:pt x="99" y="69"/>
                  </a:lnTo>
                  <a:lnTo>
                    <a:pt x="103" y="68"/>
                  </a:lnTo>
                  <a:lnTo>
                    <a:pt x="104" y="66"/>
                  </a:lnTo>
                  <a:lnTo>
                    <a:pt x="108" y="62"/>
                  </a:lnTo>
                  <a:lnTo>
                    <a:pt x="111" y="62"/>
                  </a:lnTo>
                  <a:lnTo>
                    <a:pt x="114" y="61"/>
                  </a:lnTo>
                  <a:lnTo>
                    <a:pt x="116" y="61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21" y="62"/>
                  </a:lnTo>
                  <a:lnTo>
                    <a:pt x="123" y="66"/>
                  </a:lnTo>
                  <a:lnTo>
                    <a:pt x="124" y="69"/>
                  </a:lnTo>
                  <a:lnTo>
                    <a:pt x="126" y="71"/>
                  </a:lnTo>
                  <a:lnTo>
                    <a:pt x="126" y="74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3" y="83"/>
                  </a:lnTo>
                  <a:lnTo>
                    <a:pt x="119" y="86"/>
                  </a:lnTo>
                  <a:lnTo>
                    <a:pt x="114" y="91"/>
                  </a:lnTo>
                  <a:lnTo>
                    <a:pt x="111" y="94"/>
                  </a:lnTo>
                  <a:lnTo>
                    <a:pt x="106" y="98"/>
                  </a:lnTo>
                  <a:lnTo>
                    <a:pt x="103" y="101"/>
                  </a:lnTo>
                  <a:lnTo>
                    <a:pt x="103" y="103"/>
                  </a:lnTo>
                  <a:lnTo>
                    <a:pt x="101" y="104"/>
                  </a:lnTo>
                  <a:lnTo>
                    <a:pt x="101" y="113"/>
                  </a:lnTo>
                  <a:lnTo>
                    <a:pt x="99" y="125"/>
                  </a:lnTo>
                  <a:lnTo>
                    <a:pt x="101" y="138"/>
                  </a:lnTo>
                  <a:lnTo>
                    <a:pt x="103" y="150"/>
                  </a:lnTo>
                  <a:lnTo>
                    <a:pt x="104" y="162"/>
                  </a:lnTo>
                  <a:lnTo>
                    <a:pt x="104" y="167"/>
                  </a:lnTo>
                  <a:lnTo>
                    <a:pt x="108" y="170"/>
                  </a:lnTo>
                  <a:lnTo>
                    <a:pt x="109" y="173"/>
                  </a:lnTo>
                  <a:lnTo>
                    <a:pt x="111" y="175"/>
                  </a:lnTo>
                  <a:lnTo>
                    <a:pt x="114" y="177"/>
                  </a:lnTo>
                  <a:lnTo>
                    <a:pt x="118" y="178"/>
                  </a:lnTo>
                  <a:lnTo>
                    <a:pt x="119" y="182"/>
                  </a:lnTo>
                  <a:lnTo>
                    <a:pt x="121" y="185"/>
                  </a:lnTo>
                  <a:lnTo>
                    <a:pt x="121" y="187"/>
                  </a:lnTo>
                  <a:lnTo>
                    <a:pt x="121" y="190"/>
                  </a:lnTo>
                  <a:lnTo>
                    <a:pt x="121" y="194"/>
                  </a:lnTo>
                  <a:lnTo>
                    <a:pt x="119" y="197"/>
                  </a:lnTo>
                  <a:lnTo>
                    <a:pt x="116" y="199"/>
                  </a:lnTo>
                  <a:lnTo>
                    <a:pt x="116" y="200"/>
                  </a:lnTo>
                  <a:lnTo>
                    <a:pt x="113" y="200"/>
                  </a:lnTo>
                  <a:lnTo>
                    <a:pt x="111" y="202"/>
                  </a:lnTo>
                  <a:lnTo>
                    <a:pt x="108" y="200"/>
                  </a:lnTo>
                  <a:lnTo>
                    <a:pt x="104" y="200"/>
                  </a:lnTo>
                  <a:lnTo>
                    <a:pt x="103" y="200"/>
                  </a:lnTo>
                  <a:lnTo>
                    <a:pt x="99" y="202"/>
                  </a:lnTo>
                  <a:lnTo>
                    <a:pt x="96" y="205"/>
                  </a:lnTo>
                  <a:lnTo>
                    <a:pt x="94" y="209"/>
                  </a:lnTo>
                  <a:lnTo>
                    <a:pt x="93" y="210"/>
                  </a:lnTo>
                  <a:lnTo>
                    <a:pt x="94" y="214"/>
                  </a:lnTo>
                  <a:lnTo>
                    <a:pt x="96" y="219"/>
                  </a:lnTo>
                  <a:lnTo>
                    <a:pt x="99" y="224"/>
                  </a:lnTo>
                  <a:lnTo>
                    <a:pt x="103" y="227"/>
                  </a:lnTo>
                  <a:lnTo>
                    <a:pt x="104" y="231"/>
                  </a:lnTo>
                  <a:lnTo>
                    <a:pt x="104" y="236"/>
                  </a:lnTo>
                  <a:lnTo>
                    <a:pt x="103" y="236"/>
                  </a:lnTo>
                  <a:lnTo>
                    <a:pt x="103" y="237"/>
                  </a:lnTo>
                  <a:lnTo>
                    <a:pt x="99" y="241"/>
                  </a:lnTo>
                  <a:lnTo>
                    <a:pt x="96" y="241"/>
                  </a:lnTo>
                  <a:lnTo>
                    <a:pt x="94" y="242"/>
                  </a:lnTo>
                  <a:lnTo>
                    <a:pt x="91" y="241"/>
                  </a:lnTo>
                  <a:lnTo>
                    <a:pt x="89" y="241"/>
                  </a:lnTo>
                  <a:lnTo>
                    <a:pt x="87" y="237"/>
                  </a:lnTo>
                  <a:lnTo>
                    <a:pt x="82" y="232"/>
                  </a:lnTo>
                  <a:lnTo>
                    <a:pt x="77" y="227"/>
                  </a:lnTo>
                  <a:lnTo>
                    <a:pt x="76" y="225"/>
                  </a:lnTo>
                  <a:lnTo>
                    <a:pt x="72" y="224"/>
                  </a:lnTo>
                  <a:lnTo>
                    <a:pt x="71" y="222"/>
                  </a:lnTo>
                  <a:lnTo>
                    <a:pt x="67" y="222"/>
                  </a:lnTo>
                  <a:lnTo>
                    <a:pt x="64" y="222"/>
                  </a:lnTo>
                  <a:lnTo>
                    <a:pt x="59" y="224"/>
                  </a:lnTo>
                  <a:lnTo>
                    <a:pt x="57" y="224"/>
                  </a:lnTo>
                  <a:lnTo>
                    <a:pt x="56" y="225"/>
                  </a:lnTo>
                  <a:lnTo>
                    <a:pt x="54" y="229"/>
                  </a:lnTo>
                  <a:lnTo>
                    <a:pt x="50" y="232"/>
                  </a:lnTo>
                  <a:lnTo>
                    <a:pt x="50" y="236"/>
                  </a:lnTo>
                  <a:lnTo>
                    <a:pt x="47" y="239"/>
                  </a:lnTo>
                  <a:lnTo>
                    <a:pt x="45" y="241"/>
                  </a:lnTo>
                  <a:lnTo>
                    <a:pt x="44" y="242"/>
                  </a:lnTo>
                  <a:lnTo>
                    <a:pt x="42" y="244"/>
                  </a:lnTo>
                  <a:lnTo>
                    <a:pt x="35" y="244"/>
                  </a:lnTo>
                  <a:lnTo>
                    <a:pt x="30" y="242"/>
                  </a:lnTo>
                  <a:lnTo>
                    <a:pt x="25" y="242"/>
                  </a:lnTo>
                  <a:lnTo>
                    <a:pt x="22" y="244"/>
                  </a:lnTo>
                  <a:lnTo>
                    <a:pt x="19" y="244"/>
                  </a:lnTo>
                  <a:lnTo>
                    <a:pt x="15" y="246"/>
                  </a:lnTo>
                  <a:lnTo>
                    <a:pt x="14" y="249"/>
                  </a:lnTo>
                  <a:lnTo>
                    <a:pt x="10" y="251"/>
                  </a:lnTo>
                  <a:lnTo>
                    <a:pt x="8" y="254"/>
                  </a:lnTo>
                  <a:lnTo>
                    <a:pt x="5" y="256"/>
                  </a:lnTo>
                  <a:lnTo>
                    <a:pt x="3" y="256"/>
                  </a:lnTo>
                  <a:lnTo>
                    <a:pt x="0" y="256"/>
                  </a:lnTo>
                </a:path>
              </a:pathLst>
            </a:custGeom>
            <a:noFill/>
            <a:ln w="3240">
              <a:solidFill>
                <a:srgbClr val="C32D9B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53" name="Freeform 5"/>
            <p:cNvSpPr>
              <a:spLocks noChangeArrowheads="1"/>
            </p:cNvSpPr>
            <p:nvPr/>
          </p:nvSpPr>
          <p:spPr bwMode="auto">
            <a:xfrm>
              <a:off x="5653" y="3997"/>
              <a:ext cx="24" cy="27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54" name="Freeform 6"/>
            <p:cNvSpPr>
              <a:spLocks noChangeArrowheads="1"/>
            </p:cNvSpPr>
            <p:nvPr/>
          </p:nvSpPr>
          <p:spPr bwMode="auto">
            <a:xfrm>
              <a:off x="5653" y="3997"/>
              <a:ext cx="24" cy="27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</a:path>
              </a:pathLst>
            </a:custGeom>
            <a:noFill/>
            <a:ln w="3240">
              <a:solidFill>
                <a:srgbClr val="C32D9B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55" name="Freeform 7"/>
            <p:cNvSpPr>
              <a:spLocks noChangeArrowheads="1"/>
            </p:cNvSpPr>
            <p:nvPr/>
          </p:nvSpPr>
          <p:spPr bwMode="auto">
            <a:xfrm>
              <a:off x="5666" y="4004"/>
              <a:ext cx="9" cy="14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" y="17"/>
                </a:cxn>
                <a:cxn ang="0">
                  <a:pos x="5" y="17"/>
                </a:cxn>
                <a:cxn ang="0">
                  <a:pos x="5" y="15"/>
                </a:cxn>
                <a:cxn ang="0">
                  <a:pos x="8" y="12"/>
                </a:cxn>
                <a:cxn ang="0">
                  <a:pos x="8" y="10"/>
                </a:cxn>
                <a:cxn ang="0">
                  <a:pos x="6" y="7"/>
                </a:cxn>
                <a:cxn ang="0">
                  <a:pos x="5" y="5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6" y="2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0" y="7"/>
                </a:cxn>
                <a:cxn ang="0">
                  <a:pos x="11" y="10"/>
                </a:cxn>
                <a:cxn ang="0">
                  <a:pos x="11" y="12"/>
                </a:cxn>
                <a:cxn ang="0">
                  <a:pos x="8" y="15"/>
                </a:cxn>
                <a:cxn ang="0">
                  <a:pos x="6" y="17"/>
                </a:cxn>
                <a:cxn ang="0">
                  <a:pos x="3" y="18"/>
                </a:cxn>
                <a:cxn ang="0">
                  <a:pos x="0" y="18"/>
                </a:cxn>
              </a:cxnLst>
              <a:rect l="0" t="0" r="r" b="b"/>
              <a:pathLst>
                <a:path w="11" h="18">
                  <a:moveTo>
                    <a:pt x="0" y="18"/>
                  </a:moveTo>
                  <a:lnTo>
                    <a:pt x="3" y="17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7"/>
                  </a:lnTo>
                  <a:lnTo>
                    <a:pt x="5" y="5"/>
                  </a:lnTo>
                  <a:lnTo>
                    <a:pt x="3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3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56" name="Freeform 8"/>
            <p:cNvSpPr>
              <a:spLocks noChangeArrowheads="1"/>
            </p:cNvSpPr>
            <p:nvPr/>
          </p:nvSpPr>
          <p:spPr bwMode="auto">
            <a:xfrm>
              <a:off x="5547" y="4132"/>
              <a:ext cx="102" cy="85"/>
            </a:xfrm>
            <a:custGeom>
              <a:avLst/>
              <a:gdLst/>
              <a:ahLst/>
              <a:cxnLst>
                <a:cxn ang="0">
                  <a:pos x="29" y="99"/>
                </a:cxn>
                <a:cxn ang="0">
                  <a:pos x="34" y="104"/>
                </a:cxn>
                <a:cxn ang="0">
                  <a:pos x="41" y="106"/>
                </a:cxn>
                <a:cxn ang="0">
                  <a:pos x="49" y="104"/>
                </a:cxn>
                <a:cxn ang="0">
                  <a:pos x="56" y="99"/>
                </a:cxn>
                <a:cxn ang="0">
                  <a:pos x="58" y="99"/>
                </a:cxn>
                <a:cxn ang="0">
                  <a:pos x="64" y="101"/>
                </a:cxn>
                <a:cxn ang="0">
                  <a:pos x="69" y="99"/>
                </a:cxn>
                <a:cxn ang="0">
                  <a:pos x="81" y="93"/>
                </a:cxn>
                <a:cxn ang="0">
                  <a:pos x="88" y="84"/>
                </a:cxn>
                <a:cxn ang="0">
                  <a:pos x="95" y="81"/>
                </a:cxn>
                <a:cxn ang="0">
                  <a:pos x="101" y="83"/>
                </a:cxn>
                <a:cxn ang="0">
                  <a:pos x="110" y="83"/>
                </a:cxn>
                <a:cxn ang="0">
                  <a:pos x="115" y="79"/>
                </a:cxn>
                <a:cxn ang="0">
                  <a:pos x="115" y="76"/>
                </a:cxn>
                <a:cxn ang="0">
                  <a:pos x="115" y="73"/>
                </a:cxn>
                <a:cxn ang="0">
                  <a:pos x="118" y="69"/>
                </a:cxn>
                <a:cxn ang="0">
                  <a:pos x="123" y="64"/>
                </a:cxn>
                <a:cxn ang="0">
                  <a:pos x="125" y="61"/>
                </a:cxn>
                <a:cxn ang="0">
                  <a:pos x="126" y="54"/>
                </a:cxn>
                <a:cxn ang="0">
                  <a:pos x="121" y="41"/>
                </a:cxn>
                <a:cxn ang="0">
                  <a:pos x="120" y="34"/>
                </a:cxn>
                <a:cxn ang="0">
                  <a:pos x="120" y="14"/>
                </a:cxn>
                <a:cxn ang="0">
                  <a:pos x="118" y="5"/>
                </a:cxn>
                <a:cxn ang="0">
                  <a:pos x="115" y="22"/>
                </a:cxn>
                <a:cxn ang="0">
                  <a:pos x="113" y="39"/>
                </a:cxn>
                <a:cxn ang="0">
                  <a:pos x="113" y="52"/>
                </a:cxn>
                <a:cxn ang="0">
                  <a:pos x="111" y="57"/>
                </a:cxn>
                <a:cxn ang="0">
                  <a:pos x="106" y="64"/>
                </a:cxn>
                <a:cxn ang="0">
                  <a:pos x="101" y="69"/>
                </a:cxn>
                <a:cxn ang="0">
                  <a:pos x="98" y="71"/>
                </a:cxn>
                <a:cxn ang="0">
                  <a:pos x="95" y="69"/>
                </a:cxn>
                <a:cxn ang="0">
                  <a:pos x="88" y="69"/>
                </a:cxn>
                <a:cxn ang="0">
                  <a:pos x="81" y="79"/>
                </a:cxn>
                <a:cxn ang="0">
                  <a:pos x="73" y="84"/>
                </a:cxn>
                <a:cxn ang="0">
                  <a:pos x="69" y="84"/>
                </a:cxn>
                <a:cxn ang="0">
                  <a:pos x="58" y="84"/>
                </a:cxn>
                <a:cxn ang="0">
                  <a:pos x="53" y="86"/>
                </a:cxn>
                <a:cxn ang="0">
                  <a:pos x="46" y="91"/>
                </a:cxn>
                <a:cxn ang="0">
                  <a:pos x="41" y="93"/>
                </a:cxn>
                <a:cxn ang="0">
                  <a:pos x="32" y="93"/>
                </a:cxn>
                <a:cxn ang="0">
                  <a:pos x="27" y="91"/>
                </a:cxn>
                <a:cxn ang="0">
                  <a:pos x="17" y="89"/>
                </a:cxn>
                <a:cxn ang="0">
                  <a:pos x="7" y="91"/>
                </a:cxn>
                <a:cxn ang="0">
                  <a:pos x="11" y="93"/>
                </a:cxn>
                <a:cxn ang="0">
                  <a:pos x="26" y="98"/>
                </a:cxn>
              </a:cxnLst>
              <a:rect l="0" t="0" r="r" b="b"/>
              <a:pathLst>
                <a:path w="126" h="106">
                  <a:moveTo>
                    <a:pt x="26" y="98"/>
                  </a:moveTo>
                  <a:lnTo>
                    <a:pt x="29" y="99"/>
                  </a:lnTo>
                  <a:lnTo>
                    <a:pt x="29" y="101"/>
                  </a:lnTo>
                  <a:lnTo>
                    <a:pt x="34" y="104"/>
                  </a:lnTo>
                  <a:lnTo>
                    <a:pt x="37" y="104"/>
                  </a:lnTo>
                  <a:lnTo>
                    <a:pt x="41" y="106"/>
                  </a:lnTo>
                  <a:lnTo>
                    <a:pt x="46" y="104"/>
                  </a:lnTo>
                  <a:lnTo>
                    <a:pt x="49" y="104"/>
                  </a:lnTo>
                  <a:lnTo>
                    <a:pt x="53" y="103"/>
                  </a:lnTo>
                  <a:lnTo>
                    <a:pt x="56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6" y="101"/>
                  </a:lnTo>
                  <a:lnTo>
                    <a:pt x="69" y="99"/>
                  </a:lnTo>
                  <a:lnTo>
                    <a:pt x="74" y="98"/>
                  </a:lnTo>
                  <a:lnTo>
                    <a:pt x="81" y="93"/>
                  </a:lnTo>
                  <a:lnTo>
                    <a:pt x="86" y="89"/>
                  </a:lnTo>
                  <a:lnTo>
                    <a:pt x="88" y="84"/>
                  </a:lnTo>
                  <a:lnTo>
                    <a:pt x="93" y="81"/>
                  </a:lnTo>
                  <a:lnTo>
                    <a:pt x="95" y="81"/>
                  </a:lnTo>
                  <a:lnTo>
                    <a:pt x="96" y="81"/>
                  </a:lnTo>
                  <a:lnTo>
                    <a:pt x="101" y="83"/>
                  </a:lnTo>
                  <a:lnTo>
                    <a:pt x="106" y="84"/>
                  </a:lnTo>
                  <a:lnTo>
                    <a:pt x="110" y="83"/>
                  </a:lnTo>
                  <a:lnTo>
                    <a:pt x="111" y="81"/>
                  </a:lnTo>
                  <a:lnTo>
                    <a:pt x="115" y="79"/>
                  </a:lnTo>
                  <a:lnTo>
                    <a:pt x="115" y="78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3"/>
                  </a:lnTo>
                  <a:lnTo>
                    <a:pt x="116" y="71"/>
                  </a:lnTo>
                  <a:lnTo>
                    <a:pt x="118" y="69"/>
                  </a:lnTo>
                  <a:lnTo>
                    <a:pt x="121" y="66"/>
                  </a:lnTo>
                  <a:lnTo>
                    <a:pt x="123" y="64"/>
                  </a:lnTo>
                  <a:lnTo>
                    <a:pt x="125" y="62"/>
                  </a:lnTo>
                  <a:lnTo>
                    <a:pt x="125" y="61"/>
                  </a:lnTo>
                  <a:lnTo>
                    <a:pt x="126" y="57"/>
                  </a:lnTo>
                  <a:lnTo>
                    <a:pt x="126" y="54"/>
                  </a:lnTo>
                  <a:lnTo>
                    <a:pt x="125" y="49"/>
                  </a:lnTo>
                  <a:lnTo>
                    <a:pt x="121" y="41"/>
                  </a:lnTo>
                  <a:lnTo>
                    <a:pt x="121" y="37"/>
                  </a:lnTo>
                  <a:lnTo>
                    <a:pt x="120" y="34"/>
                  </a:lnTo>
                  <a:lnTo>
                    <a:pt x="120" y="24"/>
                  </a:lnTo>
                  <a:lnTo>
                    <a:pt x="120" y="14"/>
                  </a:lnTo>
                  <a:lnTo>
                    <a:pt x="120" y="0"/>
                  </a:lnTo>
                  <a:lnTo>
                    <a:pt x="118" y="5"/>
                  </a:lnTo>
                  <a:lnTo>
                    <a:pt x="115" y="15"/>
                  </a:lnTo>
                  <a:lnTo>
                    <a:pt x="115" y="22"/>
                  </a:lnTo>
                  <a:lnTo>
                    <a:pt x="113" y="31"/>
                  </a:lnTo>
                  <a:lnTo>
                    <a:pt x="113" y="39"/>
                  </a:lnTo>
                  <a:lnTo>
                    <a:pt x="113" y="49"/>
                  </a:lnTo>
                  <a:lnTo>
                    <a:pt x="113" y="52"/>
                  </a:lnTo>
                  <a:lnTo>
                    <a:pt x="113" y="56"/>
                  </a:lnTo>
                  <a:lnTo>
                    <a:pt x="111" y="57"/>
                  </a:lnTo>
                  <a:lnTo>
                    <a:pt x="110" y="61"/>
                  </a:lnTo>
                  <a:lnTo>
                    <a:pt x="106" y="64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98" y="71"/>
                  </a:lnTo>
                  <a:lnTo>
                    <a:pt x="96" y="69"/>
                  </a:lnTo>
                  <a:lnTo>
                    <a:pt x="95" y="69"/>
                  </a:lnTo>
                  <a:lnTo>
                    <a:pt x="89" y="69"/>
                  </a:lnTo>
                  <a:lnTo>
                    <a:pt x="88" y="69"/>
                  </a:lnTo>
                  <a:lnTo>
                    <a:pt x="86" y="71"/>
                  </a:lnTo>
                  <a:lnTo>
                    <a:pt x="81" y="79"/>
                  </a:lnTo>
                  <a:lnTo>
                    <a:pt x="76" y="83"/>
                  </a:lnTo>
                  <a:lnTo>
                    <a:pt x="73" y="84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58" y="84"/>
                  </a:lnTo>
                  <a:lnTo>
                    <a:pt x="54" y="86"/>
                  </a:lnTo>
                  <a:lnTo>
                    <a:pt x="53" y="86"/>
                  </a:lnTo>
                  <a:lnTo>
                    <a:pt x="49" y="88"/>
                  </a:lnTo>
                  <a:lnTo>
                    <a:pt x="46" y="91"/>
                  </a:lnTo>
                  <a:lnTo>
                    <a:pt x="42" y="93"/>
                  </a:lnTo>
                  <a:lnTo>
                    <a:pt x="41" y="93"/>
                  </a:lnTo>
                  <a:lnTo>
                    <a:pt x="37" y="93"/>
                  </a:lnTo>
                  <a:lnTo>
                    <a:pt x="32" y="93"/>
                  </a:lnTo>
                  <a:lnTo>
                    <a:pt x="31" y="93"/>
                  </a:lnTo>
                  <a:lnTo>
                    <a:pt x="27" y="91"/>
                  </a:lnTo>
                  <a:lnTo>
                    <a:pt x="21" y="91"/>
                  </a:lnTo>
                  <a:lnTo>
                    <a:pt x="17" y="89"/>
                  </a:lnTo>
                  <a:lnTo>
                    <a:pt x="12" y="91"/>
                  </a:lnTo>
                  <a:lnTo>
                    <a:pt x="7" y="91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16" y="94"/>
                  </a:lnTo>
                  <a:lnTo>
                    <a:pt x="26" y="9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57" name="Freeform 9"/>
            <p:cNvSpPr>
              <a:spLocks noChangeArrowheads="1"/>
            </p:cNvSpPr>
            <p:nvPr/>
          </p:nvSpPr>
          <p:spPr bwMode="auto">
            <a:xfrm>
              <a:off x="5682" y="4186"/>
              <a:ext cx="22" cy="21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11" y="27"/>
                </a:cxn>
                <a:cxn ang="0">
                  <a:pos x="7" y="27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3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4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7" y="18"/>
                </a:cxn>
                <a:cxn ang="0">
                  <a:pos x="26" y="20"/>
                </a:cxn>
                <a:cxn ang="0">
                  <a:pos x="24" y="25"/>
                </a:cxn>
                <a:cxn ang="0">
                  <a:pos x="21" y="25"/>
                </a:cxn>
                <a:cxn ang="0">
                  <a:pos x="19" y="27"/>
                </a:cxn>
                <a:cxn ang="0">
                  <a:pos x="16" y="27"/>
                </a:cxn>
                <a:cxn ang="0">
                  <a:pos x="12" y="27"/>
                </a:cxn>
              </a:cxnLst>
              <a:rect l="0" t="0" r="r" b="b"/>
              <a:pathLst>
                <a:path w="27" h="27">
                  <a:moveTo>
                    <a:pt x="12" y="27"/>
                  </a:moveTo>
                  <a:lnTo>
                    <a:pt x="11" y="27"/>
                  </a:lnTo>
                  <a:lnTo>
                    <a:pt x="7" y="27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6" y="20"/>
                  </a:lnTo>
                  <a:lnTo>
                    <a:pt x="24" y="25"/>
                  </a:lnTo>
                  <a:lnTo>
                    <a:pt x="21" y="25"/>
                  </a:lnTo>
                  <a:lnTo>
                    <a:pt x="19" y="27"/>
                  </a:lnTo>
                  <a:lnTo>
                    <a:pt x="16" y="27"/>
                  </a:lnTo>
                  <a:lnTo>
                    <a:pt x="12" y="27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8691563" y="85725"/>
            <a:ext cx="334962" cy="6119813"/>
            <a:chOff x="5475" y="54"/>
            <a:chExt cx="211" cy="3855"/>
          </a:xfrm>
        </p:grpSpPr>
        <p:sp>
          <p:nvSpPr>
            <p:cNvPr id="2059" name="Rectangle 11"/>
            <p:cNvSpPr>
              <a:spLocks noChangeArrowheads="1"/>
            </p:cNvSpPr>
            <p:nvPr/>
          </p:nvSpPr>
          <p:spPr bwMode="auto">
            <a:xfrm>
              <a:off x="5633" y="530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60" name="Rectangle 12"/>
            <p:cNvSpPr>
              <a:spLocks noChangeArrowheads="1"/>
            </p:cNvSpPr>
            <p:nvPr/>
          </p:nvSpPr>
          <p:spPr bwMode="auto">
            <a:xfrm>
              <a:off x="5527" y="530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61" name="Rectangle 13"/>
            <p:cNvSpPr>
              <a:spLocks noChangeArrowheads="1"/>
            </p:cNvSpPr>
            <p:nvPr/>
          </p:nvSpPr>
          <p:spPr bwMode="auto">
            <a:xfrm>
              <a:off x="5633" y="582"/>
              <a:ext cx="54" cy="53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62" name="Rectangle 14"/>
            <p:cNvSpPr>
              <a:spLocks noChangeArrowheads="1"/>
            </p:cNvSpPr>
            <p:nvPr/>
          </p:nvSpPr>
          <p:spPr bwMode="auto">
            <a:xfrm>
              <a:off x="5475" y="582"/>
              <a:ext cx="52" cy="53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63" name="Rectangle 15"/>
            <p:cNvSpPr>
              <a:spLocks noChangeArrowheads="1"/>
            </p:cNvSpPr>
            <p:nvPr/>
          </p:nvSpPr>
          <p:spPr bwMode="auto">
            <a:xfrm>
              <a:off x="5633" y="635"/>
              <a:ext cx="54" cy="53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64" name="Rectangle 16"/>
            <p:cNvSpPr>
              <a:spLocks noChangeArrowheads="1"/>
            </p:cNvSpPr>
            <p:nvPr/>
          </p:nvSpPr>
          <p:spPr bwMode="auto">
            <a:xfrm>
              <a:off x="5581" y="635"/>
              <a:ext cx="52" cy="53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65" name="Rectangle 17"/>
            <p:cNvSpPr>
              <a:spLocks noChangeArrowheads="1"/>
            </p:cNvSpPr>
            <p:nvPr/>
          </p:nvSpPr>
          <p:spPr bwMode="auto">
            <a:xfrm>
              <a:off x="5633" y="688"/>
              <a:ext cx="54" cy="53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66" name="Rectangle 18"/>
            <p:cNvSpPr>
              <a:spLocks noChangeArrowheads="1"/>
            </p:cNvSpPr>
            <p:nvPr/>
          </p:nvSpPr>
          <p:spPr bwMode="auto">
            <a:xfrm>
              <a:off x="5581" y="582"/>
              <a:ext cx="52" cy="53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67" name="Rectangle 19"/>
            <p:cNvSpPr>
              <a:spLocks noChangeArrowheads="1"/>
            </p:cNvSpPr>
            <p:nvPr/>
          </p:nvSpPr>
          <p:spPr bwMode="auto">
            <a:xfrm>
              <a:off x="5527" y="688"/>
              <a:ext cx="54" cy="53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68" name="Rectangle 20"/>
            <p:cNvSpPr>
              <a:spLocks noChangeArrowheads="1"/>
            </p:cNvSpPr>
            <p:nvPr/>
          </p:nvSpPr>
          <p:spPr bwMode="auto">
            <a:xfrm>
              <a:off x="5475" y="688"/>
              <a:ext cx="52" cy="53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69" name="Rectangle 21"/>
            <p:cNvSpPr>
              <a:spLocks noChangeArrowheads="1"/>
            </p:cNvSpPr>
            <p:nvPr/>
          </p:nvSpPr>
          <p:spPr bwMode="auto">
            <a:xfrm>
              <a:off x="5633" y="741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70" name="Rectangle 22"/>
            <p:cNvSpPr>
              <a:spLocks noChangeArrowheads="1"/>
            </p:cNvSpPr>
            <p:nvPr/>
          </p:nvSpPr>
          <p:spPr bwMode="auto">
            <a:xfrm>
              <a:off x="5581" y="741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71" name="Rectangle 23"/>
            <p:cNvSpPr>
              <a:spLocks noChangeArrowheads="1"/>
            </p:cNvSpPr>
            <p:nvPr/>
          </p:nvSpPr>
          <p:spPr bwMode="auto">
            <a:xfrm>
              <a:off x="5527" y="793"/>
              <a:ext cx="54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72" name="Rectangle 24"/>
            <p:cNvSpPr>
              <a:spLocks noChangeArrowheads="1"/>
            </p:cNvSpPr>
            <p:nvPr/>
          </p:nvSpPr>
          <p:spPr bwMode="auto">
            <a:xfrm>
              <a:off x="5633" y="793"/>
              <a:ext cx="54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73" name="Rectangle 25"/>
            <p:cNvSpPr>
              <a:spLocks noChangeArrowheads="1"/>
            </p:cNvSpPr>
            <p:nvPr/>
          </p:nvSpPr>
          <p:spPr bwMode="auto">
            <a:xfrm>
              <a:off x="5633" y="847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74" name="Rectangle 26"/>
            <p:cNvSpPr>
              <a:spLocks noChangeArrowheads="1"/>
            </p:cNvSpPr>
            <p:nvPr/>
          </p:nvSpPr>
          <p:spPr bwMode="auto">
            <a:xfrm>
              <a:off x="5581" y="847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75" name="Rectangle 27"/>
            <p:cNvSpPr>
              <a:spLocks noChangeArrowheads="1"/>
            </p:cNvSpPr>
            <p:nvPr/>
          </p:nvSpPr>
          <p:spPr bwMode="auto">
            <a:xfrm>
              <a:off x="5475" y="847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76" name="Rectangle 28"/>
            <p:cNvSpPr>
              <a:spLocks noChangeArrowheads="1"/>
            </p:cNvSpPr>
            <p:nvPr/>
          </p:nvSpPr>
          <p:spPr bwMode="auto">
            <a:xfrm>
              <a:off x="5633" y="899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77" name="Rectangle 29"/>
            <p:cNvSpPr>
              <a:spLocks noChangeArrowheads="1"/>
            </p:cNvSpPr>
            <p:nvPr/>
          </p:nvSpPr>
          <p:spPr bwMode="auto">
            <a:xfrm>
              <a:off x="5581" y="899"/>
              <a:ext cx="52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78" name="Rectangle 30"/>
            <p:cNvSpPr>
              <a:spLocks noChangeArrowheads="1"/>
            </p:cNvSpPr>
            <p:nvPr/>
          </p:nvSpPr>
          <p:spPr bwMode="auto">
            <a:xfrm>
              <a:off x="5527" y="899"/>
              <a:ext cx="54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79" name="Rectangle 31"/>
            <p:cNvSpPr>
              <a:spLocks noChangeArrowheads="1"/>
            </p:cNvSpPr>
            <p:nvPr/>
          </p:nvSpPr>
          <p:spPr bwMode="auto">
            <a:xfrm>
              <a:off x="5633" y="953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80" name="Rectangle 32"/>
            <p:cNvSpPr>
              <a:spLocks noChangeArrowheads="1"/>
            </p:cNvSpPr>
            <p:nvPr/>
          </p:nvSpPr>
          <p:spPr bwMode="auto">
            <a:xfrm>
              <a:off x="5581" y="953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81" name="Rectangle 33"/>
            <p:cNvSpPr>
              <a:spLocks noChangeArrowheads="1"/>
            </p:cNvSpPr>
            <p:nvPr/>
          </p:nvSpPr>
          <p:spPr bwMode="auto">
            <a:xfrm>
              <a:off x="5475" y="953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82" name="Rectangle 34"/>
            <p:cNvSpPr>
              <a:spLocks noChangeArrowheads="1"/>
            </p:cNvSpPr>
            <p:nvPr/>
          </p:nvSpPr>
          <p:spPr bwMode="auto">
            <a:xfrm>
              <a:off x="5633" y="1005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83" name="Rectangle 35"/>
            <p:cNvSpPr>
              <a:spLocks noChangeArrowheads="1"/>
            </p:cNvSpPr>
            <p:nvPr/>
          </p:nvSpPr>
          <p:spPr bwMode="auto">
            <a:xfrm>
              <a:off x="5527" y="1005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84" name="Rectangle 36"/>
            <p:cNvSpPr>
              <a:spLocks noChangeArrowheads="1"/>
            </p:cNvSpPr>
            <p:nvPr/>
          </p:nvSpPr>
          <p:spPr bwMode="auto">
            <a:xfrm>
              <a:off x="5633" y="1057"/>
              <a:ext cx="54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85" name="Rectangle 37"/>
            <p:cNvSpPr>
              <a:spLocks noChangeArrowheads="1"/>
            </p:cNvSpPr>
            <p:nvPr/>
          </p:nvSpPr>
          <p:spPr bwMode="auto">
            <a:xfrm>
              <a:off x="5581" y="1057"/>
              <a:ext cx="52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86" name="Rectangle 38"/>
            <p:cNvSpPr>
              <a:spLocks noChangeArrowheads="1"/>
            </p:cNvSpPr>
            <p:nvPr/>
          </p:nvSpPr>
          <p:spPr bwMode="auto">
            <a:xfrm>
              <a:off x="5475" y="1057"/>
              <a:ext cx="52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87" name="Rectangle 39"/>
            <p:cNvSpPr>
              <a:spLocks noChangeArrowheads="1"/>
            </p:cNvSpPr>
            <p:nvPr/>
          </p:nvSpPr>
          <p:spPr bwMode="auto">
            <a:xfrm>
              <a:off x="5633" y="1111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88" name="Rectangle 40"/>
            <p:cNvSpPr>
              <a:spLocks noChangeArrowheads="1"/>
            </p:cNvSpPr>
            <p:nvPr/>
          </p:nvSpPr>
          <p:spPr bwMode="auto">
            <a:xfrm>
              <a:off x="5581" y="1111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89" name="Rectangle 41"/>
            <p:cNvSpPr>
              <a:spLocks noChangeArrowheads="1"/>
            </p:cNvSpPr>
            <p:nvPr/>
          </p:nvSpPr>
          <p:spPr bwMode="auto">
            <a:xfrm>
              <a:off x="5633" y="1163"/>
              <a:ext cx="54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90" name="Rectangle 42"/>
            <p:cNvSpPr>
              <a:spLocks noChangeArrowheads="1"/>
            </p:cNvSpPr>
            <p:nvPr/>
          </p:nvSpPr>
          <p:spPr bwMode="auto">
            <a:xfrm>
              <a:off x="5527" y="1163"/>
              <a:ext cx="54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91" name="Rectangle 43"/>
            <p:cNvSpPr>
              <a:spLocks noChangeArrowheads="1"/>
            </p:cNvSpPr>
            <p:nvPr/>
          </p:nvSpPr>
          <p:spPr bwMode="auto">
            <a:xfrm>
              <a:off x="5633" y="1217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92" name="Rectangle 44"/>
            <p:cNvSpPr>
              <a:spLocks noChangeArrowheads="1"/>
            </p:cNvSpPr>
            <p:nvPr/>
          </p:nvSpPr>
          <p:spPr bwMode="auto">
            <a:xfrm>
              <a:off x="5581" y="1217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93" name="Rectangle 45"/>
            <p:cNvSpPr>
              <a:spLocks noChangeArrowheads="1"/>
            </p:cNvSpPr>
            <p:nvPr/>
          </p:nvSpPr>
          <p:spPr bwMode="auto">
            <a:xfrm>
              <a:off x="5527" y="1217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94" name="Rectangle 46"/>
            <p:cNvSpPr>
              <a:spLocks noChangeArrowheads="1"/>
            </p:cNvSpPr>
            <p:nvPr/>
          </p:nvSpPr>
          <p:spPr bwMode="auto">
            <a:xfrm>
              <a:off x="5633" y="1269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95" name="Rectangle 47"/>
            <p:cNvSpPr>
              <a:spLocks noChangeArrowheads="1"/>
            </p:cNvSpPr>
            <p:nvPr/>
          </p:nvSpPr>
          <p:spPr bwMode="auto">
            <a:xfrm>
              <a:off x="5581" y="1269"/>
              <a:ext cx="52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96" name="Rectangle 48"/>
            <p:cNvSpPr>
              <a:spLocks noChangeArrowheads="1"/>
            </p:cNvSpPr>
            <p:nvPr/>
          </p:nvSpPr>
          <p:spPr bwMode="auto">
            <a:xfrm>
              <a:off x="5475" y="1269"/>
              <a:ext cx="52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97" name="Rectangle 49"/>
            <p:cNvSpPr>
              <a:spLocks noChangeArrowheads="1"/>
            </p:cNvSpPr>
            <p:nvPr/>
          </p:nvSpPr>
          <p:spPr bwMode="auto">
            <a:xfrm>
              <a:off x="5633" y="1323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98" name="Rectangle 50"/>
            <p:cNvSpPr>
              <a:spLocks noChangeArrowheads="1"/>
            </p:cNvSpPr>
            <p:nvPr/>
          </p:nvSpPr>
          <p:spPr bwMode="auto">
            <a:xfrm>
              <a:off x="5527" y="1323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099" name="Rectangle 51"/>
            <p:cNvSpPr>
              <a:spLocks noChangeArrowheads="1"/>
            </p:cNvSpPr>
            <p:nvPr/>
          </p:nvSpPr>
          <p:spPr bwMode="auto">
            <a:xfrm>
              <a:off x="5633" y="1375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00" name="Rectangle 52"/>
            <p:cNvSpPr>
              <a:spLocks noChangeArrowheads="1"/>
            </p:cNvSpPr>
            <p:nvPr/>
          </p:nvSpPr>
          <p:spPr bwMode="auto">
            <a:xfrm>
              <a:off x="5581" y="1375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01" name="Rectangle 53"/>
            <p:cNvSpPr>
              <a:spLocks noChangeArrowheads="1"/>
            </p:cNvSpPr>
            <p:nvPr/>
          </p:nvSpPr>
          <p:spPr bwMode="auto">
            <a:xfrm>
              <a:off x="5527" y="1375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02" name="Rectangle 54"/>
            <p:cNvSpPr>
              <a:spLocks noChangeArrowheads="1"/>
            </p:cNvSpPr>
            <p:nvPr/>
          </p:nvSpPr>
          <p:spPr bwMode="auto">
            <a:xfrm>
              <a:off x="5633" y="1427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03" name="Rectangle 55"/>
            <p:cNvSpPr>
              <a:spLocks noChangeArrowheads="1"/>
            </p:cNvSpPr>
            <p:nvPr/>
          </p:nvSpPr>
          <p:spPr bwMode="auto">
            <a:xfrm>
              <a:off x="5581" y="1427"/>
              <a:ext cx="52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04" name="Rectangle 56"/>
            <p:cNvSpPr>
              <a:spLocks noChangeArrowheads="1"/>
            </p:cNvSpPr>
            <p:nvPr/>
          </p:nvSpPr>
          <p:spPr bwMode="auto">
            <a:xfrm>
              <a:off x="5633" y="1481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05" name="Rectangle 57"/>
            <p:cNvSpPr>
              <a:spLocks noChangeArrowheads="1"/>
            </p:cNvSpPr>
            <p:nvPr/>
          </p:nvSpPr>
          <p:spPr bwMode="auto">
            <a:xfrm>
              <a:off x="5581" y="1481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06" name="Rectangle 58"/>
            <p:cNvSpPr>
              <a:spLocks noChangeArrowheads="1"/>
            </p:cNvSpPr>
            <p:nvPr/>
          </p:nvSpPr>
          <p:spPr bwMode="auto">
            <a:xfrm>
              <a:off x="5527" y="1481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07" name="Rectangle 59"/>
            <p:cNvSpPr>
              <a:spLocks noChangeArrowheads="1"/>
            </p:cNvSpPr>
            <p:nvPr/>
          </p:nvSpPr>
          <p:spPr bwMode="auto">
            <a:xfrm>
              <a:off x="5633" y="1533"/>
              <a:ext cx="54" cy="53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08" name="Rectangle 60"/>
            <p:cNvSpPr>
              <a:spLocks noChangeArrowheads="1"/>
            </p:cNvSpPr>
            <p:nvPr/>
          </p:nvSpPr>
          <p:spPr bwMode="auto">
            <a:xfrm>
              <a:off x="5475" y="1533"/>
              <a:ext cx="52" cy="53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09" name="Rectangle 61"/>
            <p:cNvSpPr>
              <a:spLocks noChangeArrowheads="1"/>
            </p:cNvSpPr>
            <p:nvPr/>
          </p:nvSpPr>
          <p:spPr bwMode="auto">
            <a:xfrm>
              <a:off x="5633" y="1586"/>
              <a:ext cx="54" cy="53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10" name="Rectangle 62"/>
            <p:cNvSpPr>
              <a:spLocks noChangeArrowheads="1"/>
            </p:cNvSpPr>
            <p:nvPr/>
          </p:nvSpPr>
          <p:spPr bwMode="auto">
            <a:xfrm>
              <a:off x="5581" y="1586"/>
              <a:ext cx="52" cy="53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11" name="Rectangle 63"/>
            <p:cNvSpPr>
              <a:spLocks noChangeArrowheads="1"/>
            </p:cNvSpPr>
            <p:nvPr/>
          </p:nvSpPr>
          <p:spPr bwMode="auto">
            <a:xfrm>
              <a:off x="5527" y="1586"/>
              <a:ext cx="54" cy="53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12" name="Rectangle 64"/>
            <p:cNvSpPr>
              <a:spLocks noChangeArrowheads="1"/>
            </p:cNvSpPr>
            <p:nvPr/>
          </p:nvSpPr>
          <p:spPr bwMode="auto">
            <a:xfrm>
              <a:off x="5633" y="1639"/>
              <a:ext cx="54" cy="53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13" name="Rectangle 65"/>
            <p:cNvSpPr>
              <a:spLocks noChangeArrowheads="1"/>
            </p:cNvSpPr>
            <p:nvPr/>
          </p:nvSpPr>
          <p:spPr bwMode="auto">
            <a:xfrm>
              <a:off x="5633" y="1692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14" name="Rectangle 66"/>
            <p:cNvSpPr>
              <a:spLocks noChangeArrowheads="1"/>
            </p:cNvSpPr>
            <p:nvPr/>
          </p:nvSpPr>
          <p:spPr bwMode="auto">
            <a:xfrm>
              <a:off x="5581" y="1692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15" name="Rectangle 67"/>
            <p:cNvSpPr>
              <a:spLocks noChangeArrowheads="1"/>
            </p:cNvSpPr>
            <p:nvPr/>
          </p:nvSpPr>
          <p:spPr bwMode="auto">
            <a:xfrm>
              <a:off x="5527" y="1692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16" name="Rectangle 68"/>
            <p:cNvSpPr>
              <a:spLocks noChangeArrowheads="1"/>
            </p:cNvSpPr>
            <p:nvPr/>
          </p:nvSpPr>
          <p:spPr bwMode="auto">
            <a:xfrm>
              <a:off x="5633" y="1744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17" name="Rectangle 69"/>
            <p:cNvSpPr>
              <a:spLocks noChangeArrowheads="1"/>
            </p:cNvSpPr>
            <p:nvPr/>
          </p:nvSpPr>
          <p:spPr bwMode="auto">
            <a:xfrm>
              <a:off x="5581" y="1744"/>
              <a:ext cx="52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18" name="Rectangle 70"/>
            <p:cNvSpPr>
              <a:spLocks noChangeArrowheads="1"/>
            </p:cNvSpPr>
            <p:nvPr/>
          </p:nvSpPr>
          <p:spPr bwMode="auto">
            <a:xfrm>
              <a:off x="5527" y="1744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19" name="Rectangle 71"/>
            <p:cNvSpPr>
              <a:spLocks noChangeArrowheads="1"/>
            </p:cNvSpPr>
            <p:nvPr/>
          </p:nvSpPr>
          <p:spPr bwMode="auto">
            <a:xfrm>
              <a:off x="5633" y="1798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20" name="Rectangle 72"/>
            <p:cNvSpPr>
              <a:spLocks noChangeArrowheads="1"/>
            </p:cNvSpPr>
            <p:nvPr/>
          </p:nvSpPr>
          <p:spPr bwMode="auto">
            <a:xfrm>
              <a:off x="5527" y="1850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21" name="Rectangle 73"/>
            <p:cNvSpPr>
              <a:spLocks noChangeArrowheads="1"/>
            </p:cNvSpPr>
            <p:nvPr/>
          </p:nvSpPr>
          <p:spPr bwMode="auto">
            <a:xfrm>
              <a:off x="5475" y="1798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22" name="Rectangle 74"/>
            <p:cNvSpPr>
              <a:spLocks noChangeArrowheads="1"/>
            </p:cNvSpPr>
            <p:nvPr/>
          </p:nvSpPr>
          <p:spPr bwMode="auto">
            <a:xfrm>
              <a:off x="5633" y="1850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23" name="Rectangle 75"/>
            <p:cNvSpPr>
              <a:spLocks noChangeArrowheads="1"/>
            </p:cNvSpPr>
            <p:nvPr/>
          </p:nvSpPr>
          <p:spPr bwMode="auto">
            <a:xfrm>
              <a:off x="5633" y="1902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24" name="Rectangle 76"/>
            <p:cNvSpPr>
              <a:spLocks noChangeArrowheads="1"/>
            </p:cNvSpPr>
            <p:nvPr/>
          </p:nvSpPr>
          <p:spPr bwMode="auto">
            <a:xfrm>
              <a:off x="5581" y="1902"/>
              <a:ext cx="52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25" name="Rectangle 77"/>
            <p:cNvSpPr>
              <a:spLocks noChangeArrowheads="1"/>
            </p:cNvSpPr>
            <p:nvPr/>
          </p:nvSpPr>
          <p:spPr bwMode="auto">
            <a:xfrm>
              <a:off x="5633" y="2432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26" name="Rectangle 78"/>
            <p:cNvSpPr>
              <a:spLocks noChangeArrowheads="1"/>
            </p:cNvSpPr>
            <p:nvPr/>
          </p:nvSpPr>
          <p:spPr bwMode="auto">
            <a:xfrm>
              <a:off x="5581" y="2432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27" name="Rectangle 79"/>
            <p:cNvSpPr>
              <a:spLocks noChangeArrowheads="1"/>
            </p:cNvSpPr>
            <p:nvPr/>
          </p:nvSpPr>
          <p:spPr bwMode="auto">
            <a:xfrm>
              <a:off x="5527" y="2432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28" name="Rectangle 80"/>
            <p:cNvSpPr>
              <a:spLocks noChangeArrowheads="1"/>
            </p:cNvSpPr>
            <p:nvPr/>
          </p:nvSpPr>
          <p:spPr bwMode="auto">
            <a:xfrm>
              <a:off x="5633" y="2484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29" name="Rectangle 81"/>
            <p:cNvSpPr>
              <a:spLocks noChangeArrowheads="1"/>
            </p:cNvSpPr>
            <p:nvPr/>
          </p:nvSpPr>
          <p:spPr bwMode="auto">
            <a:xfrm>
              <a:off x="5581" y="2484"/>
              <a:ext cx="52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30" name="Rectangle 82"/>
            <p:cNvSpPr>
              <a:spLocks noChangeArrowheads="1"/>
            </p:cNvSpPr>
            <p:nvPr/>
          </p:nvSpPr>
          <p:spPr bwMode="auto">
            <a:xfrm>
              <a:off x="5633" y="2538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31" name="Rectangle 83"/>
            <p:cNvSpPr>
              <a:spLocks noChangeArrowheads="1"/>
            </p:cNvSpPr>
            <p:nvPr/>
          </p:nvSpPr>
          <p:spPr bwMode="auto">
            <a:xfrm>
              <a:off x="5527" y="2538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32" name="Rectangle 84"/>
            <p:cNvSpPr>
              <a:spLocks noChangeArrowheads="1"/>
            </p:cNvSpPr>
            <p:nvPr/>
          </p:nvSpPr>
          <p:spPr bwMode="auto">
            <a:xfrm>
              <a:off x="5633" y="2590"/>
              <a:ext cx="54" cy="53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33" name="Rectangle 85"/>
            <p:cNvSpPr>
              <a:spLocks noChangeArrowheads="1"/>
            </p:cNvSpPr>
            <p:nvPr/>
          </p:nvSpPr>
          <p:spPr bwMode="auto">
            <a:xfrm>
              <a:off x="5581" y="2590"/>
              <a:ext cx="52" cy="53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34" name="Rectangle 86"/>
            <p:cNvSpPr>
              <a:spLocks noChangeArrowheads="1"/>
            </p:cNvSpPr>
            <p:nvPr/>
          </p:nvSpPr>
          <p:spPr bwMode="auto">
            <a:xfrm>
              <a:off x="5475" y="2590"/>
              <a:ext cx="52" cy="53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35" name="Rectangle 87"/>
            <p:cNvSpPr>
              <a:spLocks noChangeArrowheads="1"/>
            </p:cNvSpPr>
            <p:nvPr/>
          </p:nvSpPr>
          <p:spPr bwMode="auto">
            <a:xfrm>
              <a:off x="5633" y="2643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36" name="Rectangle 88"/>
            <p:cNvSpPr>
              <a:spLocks noChangeArrowheads="1"/>
            </p:cNvSpPr>
            <p:nvPr/>
          </p:nvSpPr>
          <p:spPr bwMode="auto">
            <a:xfrm>
              <a:off x="5581" y="2643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37" name="Rectangle 89"/>
            <p:cNvSpPr>
              <a:spLocks noChangeArrowheads="1"/>
            </p:cNvSpPr>
            <p:nvPr/>
          </p:nvSpPr>
          <p:spPr bwMode="auto">
            <a:xfrm>
              <a:off x="5527" y="2643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38" name="Rectangle 90"/>
            <p:cNvSpPr>
              <a:spLocks noChangeArrowheads="1"/>
            </p:cNvSpPr>
            <p:nvPr/>
          </p:nvSpPr>
          <p:spPr bwMode="auto">
            <a:xfrm>
              <a:off x="5633" y="2695"/>
              <a:ext cx="54" cy="53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39" name="Rectangle 91"/>
            <p:cNvSpPr>
              <a:spLocks noChangeArrowheads="1"/>
            </p:cNvSpPr>
            <p:nvPr/>
          </p:nvSpPr>
          <p:spPr bwMode="auto">
            <a:xfrm>
              <a:off x="5581" y="2695"/>
              <a:ext cx="52" cy="53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40" name="Rectangle 92"/>
            <p:cNvSpPr>
              <a:spLocks noChangeArrowheads="1"/>
            </p:cNvSpPr>
            <p:nvPr/>
          </p:nvSpPr>
          <p:spPr bwMode="auto">
            <a:xfrm>
              <a:off x="5633" y="2748"/>
              <a:ext cx="54" cy="53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41" name="Rectangle 93"/>
            <p:cNvSpPr>
              <a:spLocks noChangeArrowheads="1"/>
            </p:cNvSpPr>
            <p:nvPr/>
          </p:nvSpPr>
          <p:spPr bwMode="auto">
            <a:xfrm>
              <a:off x="5581" y="2748"/>
              <a:ext cx="52" cy="53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42" name="Rectangle 94"/>
            <p:cNvSpPr>
              <a:spLocks noChangeArrowheads="1"/>
            </p:cNvSpPr>
            <p:nvPr/>
          </p:nvSpPr>
          <p:spPr bwMode="auto">
            <a:xfrm>
              <a:off x="5527" y="2748"/>
              <a:ext cx="54" cy="53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43" name="Rectangle 95"/>
            <p:cNvSpPr>
              <a:spLocks noChangeArrowheads="1"/>
            </p:cNvSpPr>
            <p:nvPr/>
          </p:nvSpPr>
          <p:spPr bwMode="auto">
            <a:xfrm>
              <a:off x="5633" y="2801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44" name="Rectangle 96"/>
            <p:cNvSpPr>
              <a:spLocks noChangeArrowheads="1"/>
            </p:cNvSpPr>
            <p:nvPr/>
          </p:nvSpPr>
          <p:spPr bwMode="auto">
            <a:xfrm>
              <a:off x="5581" y="2801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45" name="Rectangle 97"/>
            <p:cNvSpPr>
              <a:spLocks noChangeArrowheads="1"/>
            </p:cNvSpPr>
            <p:nvPr/>
          </p:nvSpPr>
          <p:spPr bwMode="auto">
            <a:xfrm>
              <a:off x="5475" y="2801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46" name="Rectangle 98"/>
            <p:cNvSpPr>
              <a:spLocks noChangeArrowheads="1"/>
            </p:cNvSpPr>
            <p:nvPr/>
          </p:nvSpPr>
          <p:spPr bwMode="auto">
            <a:xfrm>
              <a:off x="5633" y="2853"/>
              <a:ext cx="54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47" name="Rectangle 99"/>
            <p:cNvSpPr>
              <a:spLocks noChangeArrowheads="1"/>
            </p:cNvSpPr>
            <p:nvPr/>
          </p:nvSpPr>
          <p:spPr bwMode="auto">
            <a:xfrm>
              <a:off x="5527" y="2853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48" name="Rectangle 100"/>
            <p:cNvSpPr>
              <a:spLocks noChangeArrowheads="1"/>
            </p:cNvSpPr>
            <p:nvPr/>
          </p:nvSpPr>
          <p:spPr bwMode="auto">
            <a:xfrm>
              <a:off x="5633" y="2907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49" name="Rectangle 101"/>
            <p:cNvSpPr>
              <a:spLocks noChangeArrowheads="1"/>
            </p:cNvSpPr>
            <p:nvPr/>
          </p:nvSpPr>
          <p:spPr bwMode="auto">
            <a:xfrm>
              <a:off x="5581" y="2907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50" name="Rectangle 102"/>
            <p:cNvSpPr>
              <a:spLocks noChangeArrowheads="1"/>
            </p:cNvSpPr>
            <p:nvPr/>
          </p:nvSpPr>
          <p:spPr bwMode="auto">
            <a:xfrm>
              <a:off x="5475" y="2907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51" name="Rectangle 103"/>
            <p:cNvSpPr>
              <a:spLocks noChangeArrowheads="1"/>
            </p:cNvSpPr>
            <p:nvPr/>
          </p:nvSpPr>
          <p:spPr bwMode="auto">
            <a:xfrm>
              <a:off x="5633" y="2959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52" name="Rectangle 104"/>
            <p:cNvSpPr>
              <a:spLocks noChangeArrowheads="1"/>
            </p:cNvSpPr>
            <p:nvPr/>
          </p:nvSpPr>
          <p:spPr bwMode="auto">
            <a:xfrm>
              <a:off x="5581" y="2959"/>
              <a:ext cx="52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53" name="Rectangle 105"/>
            <p:cNvSpPr>
              <a:spLocks noChangeArrowheads="1"/>
            </p:cNvSpPr>
            <p:nvPr/>
          </p:nvSpPr>
          <p:spPr bwMode="auto">
            <a:xfrm>
              <a:off x="5527" y="2959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54" name="Rectangle 106"/>
            <p:cNvSpPr>
              <a:spLocks noChangeArrowheads="1"/>
            </p:cNvSpPr>
            <p:nvPr/>
          </p:nvSpPr>
          <p:spPr bwMode="auto">
            <a:xfrm>
              <a:off x="5633" y="3013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55" name="Rectangle 107"/>
            <p:cNvSpPr>
              <a:spLocks noChangeArrowheads="1"/>
            </p:cNvSpPr>
            <p:nvPr/>
          </p:nvSpPr>
          <p:spPr bwMode="auto">
            <a:xfrm>
              <a:off x="5475" y="3013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56" name="Rectangle 108"/>
            <p:cNvSpPr>
              <a:spLocks noChangeArrowheads="1"/>
            </p:cNvSpPr>
            <p:nvPr/>
          </p:nvSpPr>
          <p:spPr bwMode="auto">
            <a:xfrm>
              <a:off x="5633" y="3065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57" name="Rectangle 109"/>
            <p:cNvSpPr>
              <a:spLocks noChangeArrowheads="1"/>
            </p:cNvSpPr>
            <p:nvPr/>
          </p:nvSpPr>
          <p:spPr bwMode="auto">
            <a:xfrm>
              <a:off x="5581" y="3065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58" name="Rectangle 110"/>
            <p:cNvSpPr>
              <a:spLocks noChangeArrowheads="1"/>
            </p:cNvSpPr>
            <p:nvPr/>
          </p:nvSpPr>
          <p:spPr bwMode="auto">
            <a:xfrm>
              <a:off x="5527" y="3065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59" name="Rectangle 111"/>
            <p:cNvSpPr>
              <a:spLocks noChangeArrowheads="1"/>
            </p:cNvSpPr>
            <p:nvPr/>
          </p:nvSpPr>
          <p:spPr bwMode="auto">
            <a:xfrm>
              <a:off x="5633" y="3117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60" name="Rectangle 112"/>
            <p:cNvSpPr>
              <a:spLocks noChangeArrowheads="1"/>
            </p:cNvSpPr>
            <p:nvPr/>
          </p:nvSpPr>
          <p:spPr bwMode="auto">
            <a:xfrm>
              <a:off x="5581" y="3117"/>
              <a:ext cx="52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61" name="Rectangle 113"/>
            <p:cNvSpPr>
              <a:spLocks noChangeArrowheads="1"/>
            </p:cNvSpPr>
            <p:nvPr/>
          </p:nvSpPr>
          <p:spPr bwMode="auto">
            <a:xfrm>
              <a:off x="5633" y="3171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62" name="Rectangle 114"/>
            <p:cNvSpPr>
              <a:spLocks noChangeArrowheads="1"/>
            </p:cNvSpPr>
            <p:nvPr/>
          </p:nvSpPr>
          <p:spPr bwMode="auto">
            <a:xfrm>
              <a:off x="5527" y="3171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63" name="Rectangle 115"/>
            <p:cNvSpPr>
              <a:spLocks noChangeArrowheads="1"/>
            </p:cNvSpPr>
            <p:nvPr/>
          </p:nvSpPr>
          <p:spPr bwMode="auto">
            <a:xfrm>
              <a:off x="5633" y="3223"/>
              <a:ext cx="54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64" name="Rectangle 116"/>
            <p:cNvSpPr>
              <a:spLocks noChangeArrowheads="1"/>
            </p:cNvSpPr>
            <p:nvPr/>
          </p:nvSpPr>
          <p:spPr bwMode="auto">
            <a:xfrm>
              <a:off x="5581" y="3223"/>
              <a:ext cx="52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65" name="Rectangle 117"/>
            <p:cNvSpPr>
              <a:spLocks noChangeArrowheads="1"/>
            </p:cNvSpPr>
            <p:nvPr/>
          </p:nvSpPr>
          <p:spPr bwMode="auto">
            <a:xfrm>
              <a:off x="5475" y="3223"/>
              <a:ext cx="52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66" name="Rectangle 118"/>
            <p:cNvSpPr>
              <a:spLocks noChangeArrowheads="1"/>
            </p:cNvSpPr>
            <p:nvPr/>
          </p:nvSpPr>
          <p:spPr bwMode="auto">
            <a:xfrm>
              <a:off x="5633" y="3277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67" name="Rectangle 119"/>
            <p:cNvSpPr>
              <a:spLocks noChangeArrowheads="1"/>
            </p:cNvSpPr>
            <p:nvPr/>
          </p:nvSpPr>
          <p:spPr bwMode="auto">
            <a:xfrm>
              <a:off x="5581" y="3277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68" name="Rectangle 120"/>
            <p:cNvSpPr>
              <a:spLocks noChangeArrowheads="1"/>
            </p:cNvSpPr>
            <p:nvPr/>
          </p:nvSpPr>
          <p:spPr bwMode="auto">
            <a:xfrm>
              <a:off x="5527" y="3277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69" name="Rectangle 121"/>
            <p:cNvSpPr>
              <a:spLocks noChangeArrowheads="1"/>
            </p:cNvSpPr>
            <p:nvPr/>
          </p:nvSpPr>
          <p:spPr bwMode="auto">
            <a:xfrm>
              <a:off x="5633" y="3329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70" name="Rectangle 122"/>
            <p:cNvSpPr>
              <a:spLocks noChangeArrowheads="1"/>
            </p:cNvSpPr>
            <p:nvPr/>
          </p:nvSpPr>
          <p:spPr bwMode="auto">
            <a:xfrm>
              <a:off x="5581" y="3329"/>
              <a:ext cx="52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71" name="Rectangle 123"/>
            <p:cNvSpPr>
              <a:spLocks noChangeArrowheads="1"/>
            </p:cNvSpPr>
            <p:nvPr/>
          </p:nvSpPr>
          <p:spPr bwMode="auto">
            <a:xfrm>
              <a:off x="5475" y="3329"/>
              <a:ext cx="52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72" name="Rectangle 124"/>
            <p:cNvSpPr>
              <a:spLocks noChangeArrowheads="1"/>
            </p:cNvSpPr>
            <p:nvPr/>
          </p:nvSpPr>
          <p:spPr bwMode="auto">
            <a:xfrm>
              <a:off x="5633" y="3383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73" name="Rectangle 125"/>
            <p:cNvSpPr>
              <a:spLocks noChangeArrowheads="1"/>
            </p:cNvSpPr>
            <p:nvPr/>
          </p:nvSpPr>
          <p:spPr bwMode="auto">
            <a:xfrm>
              <a:off x="5581" y="3383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74" name="Rectangle 126"/>
            <p:cNvSpPr>
              <a:spLocks noChangeArrowheads="1"/>
            </p:cNvSpPr>
            <p:nvPr/>
          </p:nvSpPr>
          <p:spPr bwMode="auto">
            <a:xfrm>
              <a:off x="5527" y="3383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75" name="Rectangle 127"/>
            <p:cNvSpPr>
              <a:spLocks noChangeArrowheads="1"/>
            </p:cNvSpPr>
            <p:nvPr/>
          </p:nvSpPr>
          <p:spPr bwMode="auto">
            <a:xfrm>
              <a:off x="5633" y="3435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76" name="Rectangle 128"/>
            <p:cNvSpPr>
              <a:spLocks noChangeArrowheads="1"/>
            </p:cNvSpPr>
            <p:nvPr/>
          </p:nvSpPr>
          <p:spPr bwMode="auto">
            <a:xfrm>
              <a:off x="5633" y="3489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77" name="Rectangle 129"/>
            <p:cNvSpPr>
              <a:spLocks noChangeArrowheads="1"/>
            </p:cNvSpPr>
            <p:nvPr/>
          </p:nvSpPr>
          <p:spPr bwMode="auto">
            <a:xfrm>
              <a:off x="5581" y="3489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78" name="Rectangle 130"/>
            <p:cNvSpPr>
              <a:spLocks noChangeArrowheads="1"/>
            </p:cNvSpPr>
            <p:nvPr/>
          </p:nvSpPr>
          <p:spPr bwMode="auto">
            <a:xfrm>
              <a:off x="5527" y="3489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79" name="Rectangle 131"/>
            <p:cNvSpPr>
              <a:spLocks noChangeArrowheads="1"/>
            </p:cNvSpPr>
            <p:nvPr/>
          </p:nvSpPr>
          <p:spPr bwMode="auto">
            <a:xfrm>
              <a:off x="5633" y="3541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80" name="Rectangle 132"/>
            <p:cNvSpPr>
              <a:spLocks noChangeArrowheads="1"/>
            </p:cNvSpPr>
            <p:nvPr/>
          </p:nvSpPr>
          <p:spPr bwMode="auto">
            <a:xfrm>
              <a:off x="5581" y="3541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81" name="Rectangle 133"/>
            <p:cNvSpPr>
              <a:spLocks noChangeArrowheads="1"/>
            </p:cNvSpPr>
            <p:nvPr/>
          </p:nvSpPr>
          <p:spPr bwMode="auto">
            <a:xfrm>
              <a:off x="5475" y="3541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82" name="Rectangle 134"/>
            <p:cNvSpPr>
              <a:spLocks noChangeArrowheads="1"/>
            </p:cNvSpPr>
            <p:nvPr/>
          </p:nvSpPr>
          <p:spPr bwMode="auto">
            <a:xfrm>
              <a:off x="5633" y="3593"/>
              <a:ext cx="54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83" name="Rectangle 135"/>
            <p:cNvSpPr>
              <a:spLocks noChangeArrowheads="1"/>
            </p:cNvSpPr>
            <p:nvPr/>
          </p:nvSpPr>
          <p:spPr bwMode="auto">
            <a:xfrm>
              <a:off x="5527" y="3593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84" name="Rectangle 136"/>
            <p:cNvSpPr>
              <a:spLocks noChangeArrowheads="1"/>
            </p:cNvSpPr>
            <p:nvPr/>
          </p:nvSpPr>
          <p:spPr bwMode="auto">
            <a:xfrm>
              <a:off x="5633" y="3647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85" name="Rectangle 137"/>
            <p:cNvSpPr>
              <a:spLocks noChangeArrowheads="1"/>
            </p:cNvSpPr>
            <p:nvPr/>
          </p:nvSpPr>
          <p:spPr bwMode="auto">
            <a:xfrm>
              <a:off x="5581" y="3647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86" name="Rectangle 138"/>
            <p:cNvSpPr>
              <a:spLocks noChangeArrowheads="1"/>
            </p:cNvSpPr>
            <p:nvPr/>
          </p:nvSpPr>
          <p:spPr bwMode="auto">
            <a:xfrm>
              <a:off x="5475" y="3699"/>
              <a:ext cx="52" cy="53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87" name="Rectangle 139"/>
            <p:cNvSpPr>
              <a:spLocks noChangeArrowheads="1"/>
            </p:cNvSpPr>
            <p:nvPr/>
          </p:nvSpPr>
          <p:spPr bwMode="auto">
            <a:xfrm>
              <a:off x="5633" y="3699"/>
              <a:ext cx="54" cy="53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88" name="Rectangle 140"/>
            <p:cNvSpPr>
              <a:spLocks noChangeArrowheads="1"/>
            </p:cNvSpPr>
            <p:nvPr/>
          </p:nvSpPr>
          <p:spPr bwMode="auto">
            <a:xfrm>
              <a:off x="5581" y="3699"/>
              <a:ext cx="52" cy="53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89" name="Rectangle 141"/>
            <p:cNvSpPr>
              <a:spLocks noChangeArrowheads="1"/>
            </p:cNvSpPr>
            <p:nvPr/>
          </p:nvSpPr>
          <p:spPr bwMode="auto">
            <a:xfrm>
              <a:off x="5633" y="3752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90" name="Rectangle 142"/>
            <p:cNvSpPr>
              <a:spLocks noChangeArrowheads="1"/>
            </p:cNvSpPr>
            <p:nvPr/>
          </p:nvSpPr>
          <p:spPr bwMode="auto">
            <a:xfrm>
              <a:off x="5527" y="3752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91" name="Rectangle 143"/>
            <p:cNvSpPr>
              <a:spLocks noChangeArrowheads="1"/>
            </p:cNvSpPr>
            <p:nvPr/>
          </p:nvSpPr>
          <p:spPr bwMode="auto">
            <a:xfrm>
              <a:off x="5633" y="3804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92" name="Rectangle 144"/>
            <p:cNvSpPr>
              <a:spLocks noChangeArrowheads="1"/>
            </p:cNvSpPr>
            <p:nvPr/>
          </p:nvSpPr>
          <p:spPr bwMode="auto">
            <a:xfrm>
              <a:off x="5581" y="3804"/>
              <a:ext cx="52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93" name="Rectangle 145"/>
            <p:cNvSpPr>
              <a:spLocks noChangeArrowheads="1"/>
            </p:cNvSpPr>
            <p:nvPr/>
          </p:nvSpPr>
          <p:spPr bwMode="auto">
            <a:xfrm>
              <a:off x="5527" y="3804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94" name="Rectangle 146"/>
            <p:cNvSpPr>
              <a:spLocks noChangeArrowheads="1"/>
            </p:cNvSpPr>
            <p:nvPr/>
          </p:nvSpPr>
          <p:spPr bwMode="auto">
            <a:xfrm>
              <a:off x="5633" y="3858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95" name="Rectangle 147"/>
            <p:cNvSpPr>
              <a:spLocks noChangeArrowheads="1"/>
            </p:cNvSpPr>
            <p:nvPr/>
          </p:nvSpPr>
          <p:spPr bwMode="auto">
            <a:xfrm>
              <a:off x="5581" y="3858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96" name="Rectangle 148"/>
            <p:cNvSpPr>
              <a:spLocks noChangeArrowheads="1"/>
            </p:cNvSpPr>
            <p:nvPr/>
          </p:nvSpPr>
          <p:spPr bwMode="auto">
            <a:xfrm>
              <a:off x="5527" y="3858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97" name="Rectangle 149"/>
            <p:cNvSpPr>
              <a:spLocks noChangeArrowheads="1"/>
            </p:cNvSpPr>
            <p:nvPr/>
          </p:nvSpPr>
          <p:spPr bwMode="auto">
            <a:xfrm>
              <a:off x="5475" y="3858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98" name="Rectangle 150"/>
            <p:cNvSpPr>
              <a:spLocks noChangeArrowheads="1"/>
            </p:cNvSpPr>
            <p:nvPr/>
          </p:nvSpPr>
          <p:spPr bwMode="auto">
            <a:xfrm>
              <a:off x="5633" y="1956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199" name="Rectangle 151"/>
            <p:cNvSpPr>
              <a:spLocks noChangeArrowheads="1"/>
            </p:cNvSpPr>
            <p:nvPr/>
          </p:nvSpPr>
          <p:spPr bwMode="auto">
            <a:xfrm>
              <a:off x="5581" y="1956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00" name="Rectangle 152"/>
            <p:cNvSpPr>
              <a:spLocks noChangeArrowheads="1"/>
            </p:cNvSpPr>
            <p:nvPr/>
          </p:nvSpPr>
          <p:spPr bwMode="auto">
            <a:xfrm>
              <a:off x="5527" y="1956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01" name="Rectangle 153"/>
            <p:cNvSpPr>
              <a:spLocks noChangeArrowheads="1"/>
            </p:cNvSpPr>
            <p:nvPr/>
          </p:nvSpPr>
          <p:spPr bwMode="auto">
            <a:xfrm>
              <a:off x="5633" y="2008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02" name="Rectangle 154"/>
            <p:cNvSpPr>
              <a:spLocks noChangeArrowheads="1"/>
            </p:cNvSpPr>
            <p:nvPr/>
          </p:nvSpPr>
          <p:spPr bwMode="auto">
            <a:xfrm>
              <a:off x="5527" y="2114"/>
              <a:ext cx="54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03" name="Rectangle 155"/>
            <p:cNvSpPr>
              <a:spLocks noChangeArrowheads="1"/>
            </p:cNvSpPr>
            <p:nvPr/>
          </p:nvSpPr>
          <p:spPr bwMode="auto">
            <a:xfrm>
              <a:off x="5527" y="2008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04" name="Rectangle 156"/>
            <p:cNvSpPr>
              <a:spLocks noChangeArrowheads="1"/>
            </p:cNvSpPr>
            <p:nvPr/>
          </p:nvSpPr>
          <p:spPr bwMode="auto">
            <a:xfrm>
              <a:off x="5633" y="2062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05" name="Rectangle 157"/>
            <p:cNvSpPr>
              <a:spLocks noChangeArrowheads="1"/>
            </p:cNvSpPr>
            <p:nvPr/>
          </p:nvSpPr>
          <p:spPr bwMode="auto">
            <a:xfrm>
              <a:off x="5581" y="2062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06" name="Rectangle 158"/>
            <p:cNvSpPr>
              <a:spLocks noChangeArrowheads="1"/>
            </p:cNvSpPr>
            <p:nvPr/>
          </p:nvSpPr>
          <p:spPr bwMode="auto">
            <a:xfrm>
              <a:off x="5475" y="2062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07" name="Rectangle 159"/>
            <p:cNvSpPr>
              <a:spLocks noChangeArrowheads="1"/>
            </p:cNvSpPr>
            <p:nvPr/>
          </p:nvSpPr>
          <p:spPr bwMode="auto">
            <a:xfrm>
              <a:off x="5633" y="2114"/>
              <a:ext cx="54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08" name="Rectangle 160"/>
            <p:cNvSpPr>
              <a:spLocks noChangeArrowheads="1"/>
            </p:cNvSpPr>
            <p:nvPr/>
          </p:nvSpPr>
          <p:spPr bwMode="auto">
            <a:xfrm>
              <a:off x="5633" y="2168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09" name="Rectangle 161"/>
            <p:cNvSpPr>
              <a:spLocks noChangeArrowheads="1"/>
            </p:cNvSpPr>
            <p:nvPr/>
          </p:nvSpPr>
          <p:spPr bwMode="auto">
            <a:xfrm>
              <a:off x="5581" y="2168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10" name="Rectangle 162"/>
            <p:cNvSpPr>
              <a:spLocks noChangeArrowheads="1"/>
            </p:cNvSpPr>
            <p:nvPr/>
          </p:nvSpPr>
          <p:spPr bwMode="auto">
            <a:xfrm>
              <a:off x="5633" y="2220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11" name="Rectangle 163"/>
            <p:cNvSpPr>
              <a:spLocks noChangeArrowheads="1"/>
            </p:cNvSpPr>
            <p:nvPr/>
          </p:nvSpPr>
          <p:spPr bwMode="auto">
            <a:xfrm>
              <a:off x="5581" y="2220"/>
              <a:ext cx="52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12" name="Rectangle 164"/>
            <p:cNvSpPr>
              <a:spLocks noChangeArrowheads="1"/>
            </p:cNvSpPr>
            <p:nvPr/>
          </p:nvSpPr>
          <p:spPr bwMode="auto">
            <a:xfrm>
              <a:off x="5527" y="2220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13" name="Rectangle 165"/>
            <p:cNvSpPr>
              <a:spLocks noChangeArrowheads="1"/>
            </p:cNvSpPr>
            <p:nvPr/>
          </p:nvSpPr>
          <p:spPr bwMode="auto">
            <a:xfrm>
              <a:off x="5633" y="2272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14" name="Rectangle 166"/>
            <p:cNvSpPr>
              <a:spLocks noChangeArrowheads="1"/>
            </p:cNvSpPr>
            <p:nvPr/>
          </p:nvSpPr>
          <p:spPr bwMode="auto">
            <a:xfrm>
              <a:off x="5633" y="2326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15" name="Rectangle 167"/>
            <p:cNvSpPr>
              <a:spLocks noChangeArrowheads="1"/>
            </p:cNvSpPr>
            <p:nvPr/>
          </p:nvSpPr>
          <p:spPr bwMode="auto">
            <a:xfrm>
              <a:off x="5581" y="2272"/>
              <a:ext cx="52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16" name="Rectangle 168"/>
            <p:cNvSpPr>
              <a:spLocks noChangeArrowheads="1"/>
            </p:cNvSpPr>
            <p:nvPr/>
          </p:nvSpPr>
          <p:spPr bwMode="auto">
            <a:xfrm>
              <a:off x="5527" y="2326"/>
              <a:ext cx="54" cy="52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17" name="Rectangle 169"/>
            <p:cNvSpPr>
              <a:spLocks noChangeArrowheads="1"/>
            </p:cNvSpPr>
            <p:nvPr/>
          </p:nvSpPr>
          <p:spPr bwMode="auto">
            <a:xfrm>
              <a:off x="5633" y="2378"/>
              <a:ext cx="54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18" name="Rectangle 170"/>
            <p:cNvSpPr>
              <a:spLocks noChangeArrowheads="1"/>
            </p:cNvSpPr>
            <p:nvPr/>
          </p:nvSpPr>
          <p:spPr bwMode="auto">
            <a:xfrm>
              <a:off x="5581" y="2378"/>
              <a:ext cx="52" cy="54"/>
            </a:xfrm>
            <a:prstGeom prst="rect">
              <a:avLst/>
            </a:prstGeom>
            <a:solidFill>
              <a:srgbClr val="C32D9B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19" name="Rectangle 171"/>
            <p:cNvSpPr>
              <a:spLocks noChangeArrowheads="1"/>
            </p:cNvSpPr>
            <p:nvPr/>
          </p:nvSpPr>
          <p:spPr bwMode="auto">
            <a:xfrm>
              <a:off x="5475" y="2378"/>
              <a:ext cx="52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20" name="Rectangle 172"/>
            <p:cNvSpPr>
              <a:spLocks noChangeArrowheads="1"/>
            </p:cNvSpPr>
            <p:nvPr/>
          </p:nvSpPr>
          <p:spPr bwMode="auto">
            <a:xfrm>
              <a:off x="5581" y="1798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21" name="Rectangle 173"/>
            <p:cNvSpPr>
              <a:spLocks noChangeArrowheads="1"/>
            </p:cNvSpPr>
            <p:nvPr/>
          </p:nvSpPr>
          <p:spPr bwMode="auto">
            <a:xfrm>
              <a:off x="5581" y="477"/>
              <a:ext cx="52" cy="53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22" name="Rectangle 174"/>
            <p:cNvSpPr>
              <a:spLocks noChangeArrowheads="1"/>
            </p:cNvSpPr>
            <p:nvPr/>
          </p:nvSpPr>
          <p:spPr bwMode="auto">
            <a:xfrm>
              <a:off x="5633" y="477"/>
              <a:ext cx="54" cy="53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23" name="Rectangle 175"/>
            <p:cNvSpPr>
              <a:spLocks noChangeArrowheads="1"/>
            </p:cNvSpPr>
            <p:nvPr/>
          </p:nvSpPr>
          <p:spPr bwMode="auto">
            <a:xfrm>
              <a:off x="5527" y="424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24" name="Rectangle 176"/>
            <p:cNvSpPr>
              <a:spLocks noChangeArrowheads="1"/>
            </p:cNvSpPr>
            <p:nvPr/>
          </p:nvSpPr>
          <p:spPr bwMode="auto">
            <a:xfrm>
              <a:off x="5581" y="424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25" name="Rectangle 177"/>
            <p:cNvSpPr>
              <a:spLocks noChangeArrowheads="1"/>
            </p:cNvSpPr>
            <p:nvPr/>
          </p:nvSpPr>
          <p:spPr bwMode="auto">
            <a:xfrm>
              <a:off x="5633" y="424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26" name="Rectangle 178"/>
            <p:cNvSpPr>
              <a:spLocks noChangeArrowheads="1"/>
            </p:cNvSpPr>
            <p:nvPr/>
          </p:nvSpPr>
          <p:spPr bwMode="auto">
            <a:xfrm>
              <a:off x="5633" y="372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27" name="Rectangle 179"/>
            <p:cNvSpPr>
              <a:spLocks noChangeArrowheads="1"/>
            </p:cNvSpPr>
            <p:nvPr/>
          </p:nvSpPr>
          <p:spPr bwMode="auto">
            <a:xfrm>
              <a:off x="5475" y="372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28" name="Rectangle 180"/>
            <p:cNvSpPr>
              <a:spLocks noChangeArrowheads="1"/>
            </p:cNvSpPr>
            <p:nvPr/>
          </p:nvSpPr>
          <p:spPr bwMode="auto">
            <a:xfrm>
              <a:off x="5527" y="318"/>
              <a:ext cx="54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29" name="Rectangle 181"/>
            <p:cNvSpPr>
              <a:spLocks noChangeArrowheads="1"/>
            </p:cNvSpPr>
            <p:nvPr/>
          </p:nvSpPr>
          <p:spPr bwMode="auto">
            <a:xfrm>
              <a:off x="5581" y="318"/>
              <a:ext cx="52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30" name="Rectangle 182"/>
            <p:cNvSpPr>
              <a:spLocks noChangeArrowheads="1"/>
            </p:cNvSpPr>
            <p:nvPr/>
          </p:nvSpPr>
          <p:spPr bwMode="auto">
            <a:xfrm>
              <a:off x="5633" y="318"/>
              <a:ext cx="54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31" name="Rectangle 183"/>
            <p:cNvSpPr>
              <a:spLocks noChangeArrowheads="1"/>
            </p:cNvSpPr>
            <p:nvPr/>
          </p:nvSpPr>
          <p:spPr bwMode="auto">
            <a:xfrm>
              <a:off x="5581" y="266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32" name="Rectangle 184"/>
            <p:cNvSpPr>
              <a:spLocks noChangeArrowheads="1"/>
            </p:cNvSpPr>
            <p:nvPr/>
          </p:nvSpPr>
          <p:spPr bwMode="auto">
            <a:xfrm>
              <a:off x="5633" y="266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33" name="Rectangle 185"/>
            <p:cNvSpPr>
              <a:spLocks noChangeArrowheads="1"/>
            </p:cNvSpPr>
            <p:nvPr/>
          </p:nvSpPr>
          <p:spPr bwMode="auto">
            <a:xfrm>
              <a:off x="5527" y="212"/>
              <a:ext cx="54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34" name="Rectangle 186"/>
            <p:cNvSpPr>
              <a:spLocks noChangeArrowheads="1"/>
            </p:cNvSpPr>
            <p:nvPr/>
          </p:nvSpPr>
          <p:spPr bwMode="auto">
            <a:xfrm>
              <a:off x="5581" y="212"/>
              <a:ext cx="52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35" name="Rectangle 187"/>
            <p:cNvSpPr>
              <a:spLocks noChangeArrowheads="1"/>
            </p:cNvSpPr>
            <p:nvPr/>
          </p:nvSpPr>
          <p:spPr bwMode="auto">
            <a:xfrm>
              <a:off x="5633" y="212"/>
              <a:ext cx="54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36" name="Rectangle 188"/>
            <p:cNvSpPr>
              <a:spLocks noChangeArrowheads="1"/>
            </p:cNvSpPr>
            <p:nvPr/>
          </p:nvSpPr>
          <p:spPr bwMode="auto">
            <a:xfrm>
              <a:off x="5476" y="214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37" name="Rectangle 189"/>
            <p:cNvSpPr>
              <a:spLocks noChangeArrowheads="1"/>
            </p:cNvSpPr>
            <p:nvPr/>
          </p:nvSpPr>
          <p:spPr bwMode="auto">
            <a:xfrm>
              <a:off x="5527" y="160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38" name="Rectangle 190"/>
            <p:cNvSpPr>
              <a:spLocks noChangeArrowheads="1"/>
            </p:cNvSpPr>
            <p:nvPr/>
          </p:nvSpPr>
          <p:spPr bwMode="auto">
            <a:xfrm>
              <a:off x="5581" y="160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39" name="Rectangle 191"/>
            <p:cNvSpPr>
              <a:spLocks noChangeArrowheads="1"/>
            </p:cNvSpPr>
            <p:nvPr/>
          </p:nvSpPr>
          <p:spPr bwMode="auto">
            <a:xfrm>
              <a:off x="5633" y="160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40" name="Rectangle 192"/>
            <p:cNvSpPr>
              <a:spLocks noChangeArrowheads="1"/>
            </p:cNvSpPr>
            <p:nvPr/>
          </p:nvSpPr>
          <p:spPr bwMode="auto">
            <a:xfrm>
              <a:off x="5581" y="106"/>
              <a:ext cx="52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41" name="Rectangle 193"/>
            <p:cNvSpPr>
              <a:spLocks noChangeArrowheads="1"/>
            </p:cNvSpPr>
            <p:nvPr/>
          </p:nvSpPr>
          <p:spPr bwMode="auto">
            <a:xfrm>
              <a:off x="5633" y="106"/>
              <a:ext cx="54" cy="54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42" name="Rectangle 194"/>
            <p:cNvSpPr>
              <a:spLocks noChangeArrowheads="1"/>
            </p:cNvSpPr>
            <p:nvPr/>
          </p:nvSpPr>
          <p:spPr bwMode="auto">
            <a:xfrm>
              <a:off x="5527" y="54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43" name="Rectangle 195"/>
            <p:cNvSpPr>
              <a:spLocks noChangeArrowheads="1"/>
            </p:cNvSpPr>
            <p:nvPr/>
          </p:nvSpPr>
          <p:spPr bwMode="auto">
            <a:xfrm>
              <a:off x="5581" y="54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44" name="Rectangle 196"/>
            <p:cNvSpPr>
              <a:spLocks noChangeArrowheads="1"/>
            </p:cNvSpPr>
            <p:nvPr/>
          </p:nvSpPr>
          <p:spPr bwMode="auto">
            <a:xfrm>
              <a:off x="5633" y="54"/>
              <a:ext cx="54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2245" name="Rectangle 197"/>
            <p:cNvSpPr>
              <a:spLocks noChangeArrowheads="1"/>
            </p:cNvSpPr>
            <p:nvPr/>
          </p:nvSpPr>
          <p:spPr bwMode="auto">
            <a:xfrm>
              <a:off x="5475" y="54"/>
              <a:ext cx="52" cy="52"/>
            </a:xfrm>
            <a:prstGeom prst="rect">
              <a:avLst/>
            </a:prstGeom>
            <a:solidFill>
              <a:srgbClr val="2AA3D8"/>
            </a:solidFill>
            <a:ln w="1584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</p:grpSp>
      <p:sp>
        <p:nvSpPr>
          <p:cNvPr id="2246" name="Rectangle 198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115888"/>
            <a:ext cx="8421687" cy="2733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1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das Format des Titeltextes zu bearbeiten</a:t>
            </a:r>
          </a:p>
        </p:txBody>
      </p:sp>
      <p:sp>
        <p:nvSpPr>
          <p:cNvPr id="2247" name="Rectangle 19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6425" cy="4727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die Formate des Gliederungstextes zu bearbeiten</a:t>
            </a:r>
          </a:p>
          <a:p>
            <a:pPr lvl="1"/>
            <a:r>
              <a:rPr lang="en-GB" smtClean="0"/>
              <a:t>Zweite Gliederungsebene</a:t>
            </a:r>
          </a:p>
          <a:p>
            <a:pPr lvl="2"/>
            <a:r>
              <a:rPr lang="en-GB" smtClean="0"/>
              <a:t>Dritte Gliederungsebene</a:t>
            </a:r>
          </a:p>
          <a:p>
            <a:pPr lvl="3"/>
            <a:r>
              <a:rPr lang="en-GB" smtClean="0"/>
              <a:t>Vierte Gliederungsebene</a:t>
            </a:r>
          </a:p>
          <a:p>
            <a:pPr lvl="4"/>
            <a:r>
              <a:rPr lang="en-GB" smtClean="0"/>
              <a:t>Fünfte Gliederungsebene</a:t>
            </a:r>
          </a:p>
          <a:p>
            <a:pPr lvl="4"/>
            <a:r>
              <a:rPr lang="en-GB" smtClean="0"/>
              <a:t>Sechste Gliederungsebene</a:t>
            </a:r>
          </a:p>
          <a:p>
            <a:pPr lvl="4"/>
            <a:r>
              <a:rPr lang="en-GB" smtClean="0"/>
              <a:t>Siebente Gliederungsebene</a:t>
            </a:r>
          </a:p>
          <a:p>
            <a:pPr lvl="4"/>
            <a:r>
              <a:rPr lang="en-GB" smtClean="0"/>
              <a:t>Achte Gliederungsebene</a:t>
            </a:r>
          </a:p>
          <a:p>
            <a:pPr lvl="4"/>
            <a:r>
              <a:rPr lang="en-GB" smtClean="0"/>
              <a:t>Neunte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hdr="0" dt="0"/>
  <p:txStyles>
    <p:titleStyle>
      <a:lvl1pPr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+mj-lt"/>
          <a:ea typeface="+mj-ea"/>
          <a:cs typeface="+mj-cs"/>
        </a:defRPr>
      </a:lvl1pPr>
      <a:lvl2pPr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ea typeface="MS Gothic" charset="-128"/>
        </a:defRPr>
      </a:lvl2pPr>
      <a:lvl3pPr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ea typeface="MS Gothic" charset="-128"/>
        </a:defRPr>
      </a:lvl3pPr>
      <a:lvl4pPr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ea typeface="MS Gothic" charset="-128"/>
        </a:defRPr>
      </a:lvl4pPr>
      <a:lvl5pPr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ea typeface="MS Gothic" charset="-128"/>
        </a:defRPr>
      </a:lvl5pPr>
      <a:lvl6pPr marL="457200"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ea typeface="MS Gothic" charset="-128"/>
        </a:defRPr>
      </a:lvl6pPr>
      <a:lvl7pPr marL="914400"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ea typeface="MS Gothic" charset="-128"/>
        </a:defRPr>
      </a:lvl7pPr>
      <a:lvl8pPr marL="1371600"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ea typeface="MS Gothic" charset="-128"/>
        </a:defRPr>
      </a:lvl8pPr>
      <a:lvl9pPr marL="1828800"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ea typeface="MS Gothic" charset="-128"/>
        </a:defRPr>
      </a:lvl9pPr>
    </p:titleStyle>
    <p:bodyStyle>
      <a:lvl1pPr marL="357188" indent="-357188" algn="l" defTabSz="449263" rtl="0" fontAlgn="base">
        <a:spcBef>
          <a:spcPts val="8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96938" indent="-357188" algn="l" defTabSz="449263" rtl="0" fontAlgn="base">
        <a:spcBef>
          <a:spcPts val="750"/>
        </a:spcBef>
        <a:spcAft>
          <a:spcPct val="0"/>
        </a:spcAft>
        <a:buClr>
          <a:srgbClr val="2AA3D8"/>
        </a:buClr>
        <a:buSzPct val="141000"/>
        <a:buFont typeface="Arial" charset="0"/>
        <a:buBlip>
          <a:blip r:embed="rId15"/>
        </a:buBlip>
        <a:defRPr sz="3000">
          <a:solidFill>
            <a:srgbClr val="000000"/>
          </a:solidFill>
          <a:latin typeface="+mn-lt"/>
          <a:ea typeface="+mn-ea"/>
        </a:defRPr>
      </a:lvl2pPr>
      <a:lvl3pPr marL="1343025" indent="-266700" algn="l" defTabSz="449263" rtl="0" fontAlgn="base">
        <a:spcBef>
          <a:spcPts val="700"/>
        </a:spcBef>
        <a:spcAft>
          <a:spcPct val="0"/>
        </a:spcAft>
        <a:buClr>
          <a:srgbClr val="2AA3D8"/>
        </a:buClr>
        <a:buSzPct val="89000"/>
        <a:buFont typeface="Arial" charset="0"/>
        <a:buBlip>
          <a:blip r:embed="rId14"/>
        </a:buBlip>
        <a:defRPr sz="2800">
          <a:solidFill>
            <a:srgbClr val="000000"/>
          </a:solidFill>
          <a:latin typeface="+mn-lt"/>
          <a:ea typeface="+mn-ea"/>
        </a:defRPr>
      </a:lvl3pPr>
      <a:lvl4pPr marL="1789113" indent="-266700" algn="l" defTabSz="449263" rtl="0" fontAlgn="base">
        <a:spcBef>
          <a:spcPts val="650"/>
        </a:spcBef>
        <a:spcAft>
          <a:spcPct val="0"/>
        </a:spcAft>
        <a:buClr>
          <a:srgbClr val="2AA3D8"/>
        </a:buClr>
        <a:buSzPct val="105000"/>
        <a:buFont typeface="Arial" charset="0"/>
        <a:buBlip>
          <a:blip r:embed="rId15"/>
        </a:buBlip>
        <a:defRPr sz="2600">
          <a:solidFill>
            <a:srgbClr val="000000"/>
          </a:solidFill>
          <a:latin typeface="+mn-lt"/>
          <a:ea typeface="+mn-ea"/>
        </a:defRPr>
      </a:lvl4pPr>
      <a:lvl5pPr marL="2236788" indent="-266700" algn="l" defTabSz="449263" rtl="0" fontAlgn="base">
        <a:spcBef>
          <a:spcPts val="6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2400">
          <a:solidFill>
            <a:srgbClr val="000000"/>
          </a:solidFill>
          <a:latin typeface="+mn-lt"/>
          <a:ea typeface="+mn-ea"/>
        </a:defRPr>
      </a:lvl5pPr>
      <a:lvl6pPr marL="2693988" indent="-266700" algn="l" defTabSz="449263" rtl="0" fontAlgn="base">
        <a:spcBef>
          <a:spcPts val="6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2400">
          <a:solidFill>
            <a:srgbClr val="000000"/>
          </a:solidFill>
          <a:latin typeface="+mn-lt"/>
          <a:ea typeface="+mn-ea"/>
        </a:defRPr>
      </a:lvl6pPr>
      <a:lvl7pPr marL="3151188" indent="-266700" algn="l" defTabSz="449263" rtl="0" fontAlgn="base">
        <a:spcBef>
          <a:spcPts val="6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2400">
          <a:solidFill>
            <a:srgbClr val="000000"/>
          </a:solidFill>
          <a:latin typeface="+mn-lt"/>
          <a:ea typeface="+mn-ea"/>
        </a:defRPr>
      </a:lvl7pPr>
      <a:lvl8pPr marL="3608388" indent="-266700" algn="l" defTabSz="449263" rtl="0" fontAlgn="base">
        <a:spcBef>
          <a:spcPts val="6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2400">
          <a:solidFill>
            <a:srgbClr val="000000"/>
          </a:solidFill>
          <a:latin typeface="+mn-lt"/>
          <a:ea typeface="+mn-ea"/>
        </a:defRPr>
      </a:lvl8pPr>
      <a:lvl9pPr marL="4065588" indent="-266700" algn="l" defTabSz="449263" rtl="0" fontAlgn="base">
        <a:spcBef>
          <a:spcPts val="6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24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693150" y="6327775"/>
            <a:ext cx="361950" cy="406400"/>
            <a:chOff x="5494" y="4030"/>
            <a:chExt cx="179" cy="201"/>
          </a:xfrm>
        </p:grpSpPr>
        <p:sp>
          <p:nvSpPr>
            <p:cNvPr id="1027" name="Freeform 3"/>
            <p:cNvSpPr>
              <a:spLocks/>
            </p:cNvSpPr>
            <p:nvPr userDrawn="1"/>
          </p:nvSpPr>
          <p:spPr bwMode="auto">
            <a:xfrm>
              <a:off x="5494" y="4030"/>
              <a:ext cx="160" cy="201"/>
            </a:xfrm>
            <a:custGeom>
              <a:avLst/>
              <a:gdLst/>
              <a:ahLst/>
              <a:cxnLst>
                <a:cxn ang="0">
                  <a:pos x="116" y="318"/>
                </a:cxn>
                <a:cxn ang="0">
                  <a:pos x="108" y="299"/>
                </a:cxn>
                <a:cxn ang="0">
                  <a:pos x="93" y="298"/>
                </a:cxn>
                <a:cxn ang="0">
                  <a:pos x="83" y="309"/>
                </a:cxn>
                <a:cxn ang="0">
                  <a:pos x="66" y="306"/>
                </a:cxn>
                <a:cxn ang="0">
                  <a:pos x="69" y="282"/>
                </a:cxn>
                <a:cxn ang="0">
                  <a:pos x="51" y="276"/>
                </a:cxn>
                <a:cxn ang="0">
                  <a:pos x="19" y="294"/>
                </a:cxn>
                <a:cxn ang="0">
                  <a:pos x="2" y="287"/>
                </a:cxn>
                <a:cxn ang="0">
                  <a:pos x="5" y="271"/>
                </a:cxn>
                <a:cxn ang="0">
                  <a:pos x="36" y="256"/>
                </a:cxn>
                <a:cxn ang="0">
                  <a:pos x="42" y="234"/>
                </a:cxn>
                <a:cxn ang="0">
                  <a:pos x="31" y="219"/>
                </a:cxn>
                <a:cxn ang="0">
                  <a:pos x="7" y="208"/>
                </a:cxn>
                <a:cxn ang="0">
                  <a:pos x="14" y="193"/>
                </a:cxn>
                <a:cxn ang="0">
                  <a:pos x="39" y="187"/>
                </a:cxn>
                <a:cxn ang="0">
                  <a:pos x="49" y="168"/>
                </a:cxn>
                <a:cxn ang="0">
                  <a:pos x="47" y="145"/>
                </a:cxn>
                <a:cxn ang="0">
                  <a:pos x="63" y="136"/>
                </a:cxn>
                <a:cxn ang="0">
                  <a:pos x="83" y="124"/>
                </a:cxn>
                <a:cxn ang="0">
                  <a:pos x="73" y="104"/>
                </a:cxn>
                <a:cxn ang="0">
                  <a:pos x="76" y="86"/>
                </a:cxn>
                <a:cxn ang="0">
                  <a:pos x="93" y="89"/>
                </a:cxn>
                <a:cxn ang="0">
                  <a:pos x="118" y="99"/>
                </a:cxn>
                <a:cxn ang="0">
                  <a:pos x="131" y="82"/>
                </a:cxn>
                <a:cxn ang="0">
                  <a:pos x="126" y="47"/>
                </a:cxn>
                <a:cxn ang="0">
                  <a:pos x="120" y="19"/>
                </a:cxn>
                <a:cxn ang="0">
                  <a:pos x="126" y="3"/>
                </a:cxn>
                <a:cxn ang="0">
                  <a:pos x="147" y="2"/>
                </a:cxn>
                <a:cxn ang="0">
                  <a:pos x="158" y="19"/>
                </a:cxn>
                <a:cxn ang="0">
                  <a:pos x="150" y="51"/>
                </a:cxn>
                <a:cxn ang="0">
                  <a:pos x="145" y="94"/>
                </a:cxn>
                <a:cxn ang="0">
                  <a:pos x="155" y="109"/>
                </a:cxn>
                <a:cxn ang="0">
                  <a:pos x="182" y="111"/>
                </a:cxn>
                <a:cxn ang="0">
                  <a:pos x="189" y="99"/>
                </a:cxn>
                <a:cxn ang="0">
                  <a:pos x="205" y="66"/>
                </a:cxn>
                <a:cxn ang="0">
                  <a:pos x="221" y="66"/>
                </a:cxn>
                <a:cxn ang="0">
                  <a:pos x="221" y="86"/>
                </a:cxn>
                <a:cxn ang="0">
                  <a:pos x="199" y="119"/>
                </a:cxn>
                <a:cxn ang="0">
                  <a:pos x="205" y="136"/>
                </a:cxn>
                <a:cxn ang="0">
                  <a:pos x="224" y="136"/>
                </a:cxn>
                <a:cxn ang="0">
                  <a:pos x="242" y="123"/>
                </a:cxn>
                <a:cxn ang="0">
                  <a:pos x="252" y="131"/>
                </a:cxn>
                <a:cxn ang="0">
                  <a:pos x="251" y="145"/>
                </a:cxn>
                <a:cxn ang="0">
                  <a:pos x="231" y="165"/>
                </a:cxn>
                <a:cxn ang="0">
                  <a:pos x="232" y="224"/>
                </a:cxn>
                <a:cxn ang="0">
                  <a:pos x="246" y="240"/>
                </a:cxn>
                <a:cxn ang="0">
                  <a:pos x="247" y="259"/>
                </a:cxn>
                <a:cxn ang="0">
                  <a:pos x="232" y="262"/>
                </a:cxn>
                <a:cxn ang="0">
                  <a:pos x="222" y="276"/>
                </a:cxn>
                <a:cxn ang="0">
                  <a:pos x="231" y="298"/>
                </a:cxn>
                <a:cxn ang="0">
                  <a:pos x="217" y="303"/>
                </a:cxn>
                <a:cxn ang="0">
                  <a:pos x="199" y="284"/>
                </a:cxn>
                <a:cxn ang="0">
                  <a:pos x="182" y="291"/>
                </a:cxn>
                <a:cxn ang="0">
                  <a:pos x="170" y="306"/>
                </a:cxn>
                <a:cxn ang="0">
                  <a:pos x="143" y="308"/>
                </a:cxn>
                <a:cxn ang="0">
                  <a:pos x="128" y="318"/>
                </a:cxn>
              </a:cxnLst>
              <a:rect l="0" t="0" r="r" b="b"/>
              <a:pathLst>
                <a:path w="254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  <a:lnTo>
                    <a:pt x="155" y="109"/>
                  </a:lnTo>
                  <a:lnTo>
                    <a:pt x="158" y="109"/>
                  </a:lnTo>
                  <a:lnTo>
                    <a:pt x="165" y="113"/>
                  </a:lnTo>
                  <a:lnTo>
                    <a:pt x="172" y="113"/>
                  </a:lnTo>
                  <a:lnTo>
                    <a:pt x="175" y="113"/>
                  </a:lnTo>
                  <a:lnTo>
                    <a:pt x="180" y="111"/>
                  </a:lnTo>
                  <a:lnTo>
                    <a:pt x="182" y="111"/>
                  </a:lnTo>
                  <a:lnTo>
                    <a:pt x="184" y="109"/>
                  </a:lnTo>
                  <a:lnTo>
                    <a:pt x="184" y="109"/>
                  </a:lnTo>
                  <a:lnTo>
                    <a:pt x="187" y="108"/>
                  </a:lnTo>
                  <a:lnTo>
                    <a:pt x="187" y="104"/>
                  </a:lnTo>
                  <a:lnTo>
                    <a:pt x="189" y="103"/>
                  </a:lnTo>
                  <a:lnTo>
                    <a:pt x="189" y="99"/>
                  </a:lnTo>
                  <a:lnTo>
                    <a:pt x="190" y="89"/>
                  </a:lnTo>
                  <a:lnTo>
                    <a:pt x="195" y="79"/>
                  </a:lnTo>
                  <a:lnTo>
                    <a:pt x="199" y="74"/>
                  </a:lnTo>
                  <a:lnTo>
                    <a:pt x="200" y="71"/>
                  </a:lnTo>
                  <a:lnTo>
                    <a:pt x="204" y="67"/>
                  </a:lnTo>
                  <a:lnTo>
                    <a:pt x="205" y="66"/>
                  </a:lnTo>
                  <a:lnTo>
                    <a:pt x="207" y="64"/>
                  </a:lnTo>
                  <a:lnTo>
                    <a:pt x="212" y="62"/>
                  </a:lnTo>
                  <a:lnTo>
                    <a:pt x="215" y="62"/>
                  </a:lnTo>
                  <a:lnTo>
                    <a:pt x="217" y="62"/>
                  </a:lnTo>
                  <a:lnTo>
                    <a:pt x="219" y="64"/>
                  </a:lnTo>
                  <a:lnTo>
                    <a:pt x="221" y="66"/>
                  </a:lnTo>
                  <a:lnTo>
                    <a:pt x="222" y="67"/>
                  </a:lnTo>
                  <a:lnTo>
                    <a:pt x="224" y="71"/>
                  </a:lnTo>
                  <a:lnTo>
                    <a:pt x="224" y="76"/>
                  </a:lnTo>
                  <a:lnTo>
                    <a:pt x="224" y="81"/>
                  </a:lnTo>
                  <a:lnTo>
                    <a:pt x="222" y="82"/>
                  </a:lnTo>
                  <a:lnTo>
                    <a:pt x="221" y="86"/>
                  </a:lnTo>
                  <a:lnTo>
                    <a:pt x="219" y="94"/>
                  </a:lnTo>
                  <a:lnTo>
                    <a:pt x="212" y="101"/>
                  </a:lnTo>
                  <a:lnTo>
                    <a:pt x="204" y="108"/>
                  </a:lnTo>
                  <a:lnTo>
                    <a:pt x="202" y="109"/>
                  </a:lnTo>
                  <a:lnTo>
                    <a:pt x="202" y="113"/>
                  </a:lnTo>
                  <a:lnTo>
                    <a:pt x="199" y="119"/>
                  </a:lnTo>
                  <a:lnTo>
                    <a:pt x="199" y="124"/>
                  </a:lnTo>
                  <a:lnTo>
                    <a:pt x="199" y="128"/>
                  </a:lnTo>
                  <a:lnTo>
                    <a:pt x="200" y="131"/>
                  </a:lnTo>
                  <a:lnTo>
                    <a:pt x="202" y="133"/>
                  </a:lnTo>
                  <a:lnTo>
                    <a:pt x="204" y="135"/>
                  </a:lnTo>
                  <a:lnTo>
                    <a:pt x="205" y="136"/>
                  </a:lnTo>
                  <a:lnTo>
                    <a:pt x="210" y="140"/>
                  </a:lnTo>
                  <a:lnTo>
                    <a:pt x="212" y="140"/>
                  </a:lnTo>
                  <a:lnTo>
                    <a:pt x="215" y="141"/>
                  </a:lnTo>
                  <a:lnTo>
                    <a:pt x="219" y="140"/>
                  </a:lnTo>
                  <a:lnTo>
                    <a:pt x="221" y="140"/>
                  </a:lnTo>
                  <a:lnTo>
                    <a:pt x="224" y="136"/>
                  </a:lnTo>
                  <a:lnTo>
                    <a:pt x="227" y="131"/>
                  </a:lnTo>
                  <a:lnTo>
                    <a:pt x="231" y="130"/>
                  </a:lnTo>
                  <a:lnTo>
                    <a:pt x="232" y="128"/>
                  </a:lnTo>
                  <a:lnTo>
                    <a:pt x="236" y="124"/>
                  </a:lnTo>
                  <a:lnTo>
                    <a:pt x="239" y="124"/>
                  </a:lnTo>
                  <a:lnTo>
                    <a:pt x="242" y="123"/>
                  </a:lnTo>
                  <a:lnTo>
                    <a:pt x="244" y="123"/>
                  </a:lnTo>
                  <a:lnTo>
                    <a:pt x="247" y="124"/>
                  </a:lnTo>
                  <a:lnTo>
                    <a:pt x="247" y="124"/>
                  </a:lnTo>
                  <a:lnTo>
                    <a:pt x="249" y="124"/>
                  </a:lnTo>
                  <a:lnTo>
                    <a:pt x="251" y="128"/>
                  </a:lnTo>
                  <a:lnTo>
                    <a:pt x="252" y="131"/>
                  </a:lnTo>
                  <a:lnTo>
                    <a:pt x="254" y="133"/>
                  </a:lnTo>
                  <a:lnTo>
                    <a:pt x="254" y="136"/>
                  </a:lnTo>
                  <a:lnTo>
                    <a:pt x="254" y="138"/>
                  </a:lnTo>
                  <a:lnTo>
                    <a:pt x="254" y="140"/>
                  </a:lnTo>
                  <a:lnTo>
                    <a:pt x="252" y="143"/>
                  </a:lnTo>
                  <a:lnTo>
                    <a:pt x="251" y="145"/>
                  </a:lnTo>
                  <a:lnTo>
                    <a:pt x="247" y="148"/>
                  </a:lnTo>
                  <a:lnTo>
                    <a:pt x="242" y="153"/>
                  </a:lnTo>
                  <a:lnTo>
                    <a:pt x="239" y="156"/>
                  </a:lnTo>
                  <a:lnTo>
                    <a:pt x="234" y="160"/>
                  </a:lnTo>
                  <a:lnTo>
                    <a:pt x="231" y="163"/>
                  </a:lnTo>
                  <a:lnTo>
                    <a:pt x="231" y="165"/>
                  </a:lnTo>
                  <a:lnTo>
                    <a:pt x="229" y="166"/>
                  </a:lnTo>
                  <a:lnTo>
                    <a:pt x="229" y="175"/>
                  </a:lnTo>
                  <a:lnTo>
                    <a:pt x="227" y="187"/>
                  </a:lnTo>
                  <a:lnTo>
                    <a:pt x="229" y="200"/>
                  </a:lnTo>
                  <a:lnTo>
                    <a:pt x="231" y="212"/>
                  </a:lnTo>
                  <a:lnTo>
                    <a:pt x="232" y="224"/>
                  </a:lnTo>
                  <a:lnTo>
                    <a:pt x="232" y="229"/>
                  </a:lnTo>
                  <a:lnTo>
                    <a:pt x="236" y="232"/>
                  </a:lnTo>
                  <a:lnTo>
                    <a:pt x="237" y="235"/>
                  </a:lnTo>
                  <a:lnTo>
                    <a:pt x="239" y="237"/>
                  </a:lnTo>
                  <a:lnTo>
                    <a:pt x="242" y="239"/>
                  </a:lnTo>
                  <a:lnTo>
                    <a:pt x="246" y="240"/>
                  </a:lnTo>
                  <a:lnTo>
                    <a:pt x="247" y="244"/>
                  </a:lnTo>
                  <a:lnTo>
                    <a:pt x="249" y="247"/>
                  </a:lnTo>
                  <a:lnTo>
                    <a:pt x="249" y="249"/>
                  </a:lnTo>
                  <a:lnTo>
                    <a:pt x="249" y="252"/>
                  </a:lnTo>
                  <a:lnTo>
                    <a:pt x="249" y="256"/>
                  </a:lnTo>
                  <a:lnTo>
                    <a:pt x="247" y="259"/>
                  </a:lnTo>
                  <a:lnTo>
                    <a:pt x="244" y="261"/>
                  </a:lnTo>
                  <a:lnTo>
                    <a:pt x="244" y="262"/>
                  </a:lnTo>
                  <a:lnTo>
                    <a:pt x="241" y="262"/>
                  </a:lnTo>
                  <a:lnTo>
                    <a:pt x="239" y="264"/>
                  </a:lnTo>
                  <a:lnTo>
                    <a:pt x="236" y="262"/>
                  </a:lnTo>
                  <a:lnTo>
                    <a:pt x="232" y="262"/>
                  </a:lnTo>
                  <a:lnTo>
                    <a:pt x="231" y="262"/>
                  </a:lnTo>
                  <a:lnTo>
                    <a:pt x="227" y="264"/>
                  </a:lnTo>
                  <a:lnTo>
                    <a:pt x="224" y="267"/>
                  </a:lnTo>
                  <a:lnTo>
                    <a:pt x="222" y="271"/>
                  </a:lnTo>
                  <a:lnTo>
                    <a:pt x="221" y="272"/>
                  </a:lnTo>
                  <a:lnTo>
                    <a:pt x="222" y="276"/>
                  </a:lnTo>
                  <a:lnTo>
                    <a:pt x="224" y="281"/>
                  </a:lnTo>
                  <a:lnTo>
                    <a:pt x="227" y="286"/>
                  </a:lnTo>
                  <a:lnTo>
                    <a:pt x="231" y="289"/>
                  </a:lnTo>
                  <a:lnTo>
                    <a:pt x="232" y="293"/>
                  </a:lnTo>
                  <a:lnTo>
                    <a:pt x="232" y="298"/>
                  </a:lnTo>
                  <a:lnTo>
                    <a:pt x="231" y="298"/>
                  </a:lnTo>
                  <a:lnTo>
                    <a:pt x="231" y="299"/>
                  </a:lnTo>
                  <a:lnTo>
                    <a:pt x="227" y="303"/>
                  </a:lnTo>
                  <a:lnTo>
                    <a:pt x="224" y="303"/>
                  </a:lnTo>
                  <a:lnTo>
                    <a:pt x="222" y="304"/>
                  </a:lnTo>
                  <a:lnTo>
                    <a:pt x="219" y="303"/>
                  </a:lnTo>
                  <a:lnTo>
                    <a:pt x="217" y="303"/>
                  </a:lnTo>
                  <a:lnTo>
                    <a:pt x="215" y="299"/>
                  </a:lnTo>
                  <a:lnTo>
                    <a:pt x="210" y="294"/>
                  </a:lnTo>
                  <a:lnTo>
                    <a:pt x="205" y="289"/>
                  </a:lnTo>
                  <a:lnTo>
                    <a:pt x="204" y="287"/>
                  </a:lnTo>
                  <a:lnTo>
                    <a:pt x="200" y="286"/>
                  </a:lnTo>
                  <a:lnTo>
                    <a:pt x="199" y="284"/>
                  </a:lnTo>
                  <a:lnTo>
                    <a:pt x="195" y="284"/>
                  </a:lnTo>
                  <a:lnTo>
                    <a:pt x="192" y="284"/>
                  </a:lnTo>
                  <a:lnTo>
                    <a:pt x="187" y="286"/>
                  </a:lnTo>
                  <a:lnTo>
                    <a:pt x="185" y="286"/>
                  </a:lnTo>
                  <a:lnTo>
                    <a:pt x="184" y="287"/>
                  </a:lnTo>
                  <a:lnTo>
                    <a:pt x="182" y="291"/>
                  </a:lnTo>
                  <a:lnTo>
                    <a:pt x="178" y="294"/>
                  </a:lnTo>
                  <a:lnTo>
                    <a:pt x="178" y="298"/>
                  </a:lnTo>
                  <a:lnTo>
                    <a:pt x="175" y="301"/>
                  </a:lnTo>
                  <a:lnTo>
                    <a:pt x="173" y="303"/>
                  </a:lnTo>
                  <a:lnTo>
                    <a:pt x="172" y="304"/>
                  </a:lnTo>
                  <a:lnTo>
                    <a:pt x="170" y="306"/>
                  </a:lnTo>
                  <a:lnTo>
                    <a:pt x="163" y="306"/>
                  </a:lnTo>
                  <a:lnTo>
                    <a:pt x="158" y="304"/>
                  </a:lnTo>
                  <a:lnTo>
                    <a:pt x="153" y="304"/>
                  </a:lnTo>
                  <a:lnTo>
                    <a:pt x="150" y="306"/>
                  </a:lnTo>
                  <a:lnTo>
                    <a:pt x="147" y="306"/>
                  </a:lnTo>
                  <a:lnTo>
                    <a:pt x="143" y="308"/>
                  </a:lnTo>
                  <a:lnTo>
                    <a:pt x="142" y="311"/>
                  </a:lnTo>
                  <a:lnTo>
                    <a:pt x="138" y="313"/>
                  </a:lnTo>
                  <a:lnTo>
                    <a:pt x="136" y="316"/>
                  </a:lnTo>
                  <a:lnTo>
                    <a:pt x="133" y="318"/>
                  </a:lnTo>
                  <a:lnTo>
                    <a:pt x="131" y="318"/>
                  </a:lnTo>
                  <a:lnTo>
                    <a:pt x="128" y="318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028" name="Freeform 4"/>
            <p:cNvSpPr>
              <a:spLocks/>
            </p:cNvSpPr>
            <p:nvPr userDrawn="1"/>
          </p:nvSpPr>
          <p:spPr bwMode="auto">
            <a:xfrm>
              <a:off x="5494" y="4030"/>
              <a:ext cx="100" cy="201"/>
            </a:xfrm>
            <a:custGeom>
              <a:avLst/>
              <a:gdLst/>
              <a:ahLst/>
              <a:cxnLst>
                <a:cxn ang="0">
                  <a:pos x="120" y="319"/>
                </a:cxn>
                <a:cxn ang="0">
                  <a:pos x="113" y="311"/>
                </a:cxn>
                <a:cxn ang="0">
                  <a:pos x="108" y="299"/>
                </a:cxn>
                <a:cxn ang="0">
                  <a:pos x="96" y="298"/>
                </a:cxn>
                <a:cxn ang="0">
                  <a:pos x="89" y="301"/>
                </a:cxn>
                <a:cxn ang="0">
                  <a:pos x="83" y="309"/>
                </a:cxn>
                <a:cxn ang="0">
                  <a:pos x="71" y="309"/>
                </a:cxn>
                <a:cxn ang="0">
                  <a:pos x="64" y="301"/>
                </a:cxn>
                <a:cxn ang="0">
                  <a:pos x="69" y="282"/>
                </a:cxn>
                <a:cxn ang="0">
                  <a:pos x="61" y="276"/>
                </a:cxn>
                <a:cxn ang="0">
                  <a:pos x="42" y="279"/>
                </a:cxn>
                <a:cxn ang="0">
                  <a:pos x="19" y="294"/>
                </a:cxn>
                <a:cxn ang="0">
                  <a:pos x="5" y="293"/>
                </a:cxn>
                <a:cxn ang="0">
                  <a:pos x="0" y="282"/>
                </a:cxn>
                <a:cxn ang="0">
                  <a:pos x="5" y="271"/>
                </a:cxn>
                <a:cxn ang="0">
                  <a:pos x="31" y="259"/>
                </a:cxn>
                <a:cxn ang="0">
                  <a:pos x="39" y="249"/>
                </a:cxn>
                <a:cxn ang="0">
                  <a:pos x="42" y="234"/>
                </a:cxn>
                <a:cxn ang="0">
                  <a:pos x="36" y="222"/>
                </a:cxn>
                <a:cxn ang="0">
                  <a:pos x="17" y="215"/>
                </a:cxn>
                <a:cxn ang="0">
                  <a:pos x="7" y="208"/>
                </a:cxn>
                <a:cxn ang="0">
                  <a:pos x="9" y="195"/>
                </a:cxn>
                <a:cxn ang="0">
                  <a:pos x="22" y="193"/>
                </a:cxn>
                <a:cxn ang="0">
                  <a:pos x="39" y="187"/>
                </a:cxn>
                <a:cxn ang="0">
                  <a:pos x="49" y="172"/>
                </a:cxn>
                <a:cxn ang="0">
                  <a:pos x="44" y="156"/>
                </a:cxn>
                <a:cxn ang="0">
                  <a:pos x="47" y="145"/>
                </a:cxn>
                <a:cxn ang="0">
                  <a:pos x="56" y="136"/>
                </a:cxn>
                <a:cxn ang="0">
                  <a:pos x="71" y="136"/>
                </a:cxn>
                <a:cxn ang="0">
                  <a:pos x="83" y="124"/>
                </a:cxn>
                <a:cxn ang="0">
                  <a:pos x="81" y="114"/>
                </a:cxn>
                <a:cxn ang="0">
                  <a:pos x="71" y="98"/>
                </a:cxn>
                <a:cxn ang="0">
                  <a:pos x="76" y="86"/>
                </a:cxn>
                <a:cxn ang="0">
                  <a:pos x="88" y="86"/>
                </a:cxn>
                <a:cxn ang="0">
                  <a:pos x="105" y="98"/>
                </a:cxn>
                <a:cxn ang="0">
                  <a:pos x="118" y="99"/>
                </a:cxn>
                <a:cxn ang="0">
                  <a:pos x="130" y="91"/>
                </a:cxn>
                <a:cxn ang="0">
                  <a:pos x="133" y="72"/>
                </a:cxn>
                <a:cxn ang="0">
                  <a:pos x="126" y="47"/>
                </a:cxn>
                <a:cxn ang="0">
                  <a:pos x="120" y="27"/>
                </a:cxn>
                <a:cxn ang="0">
                  <a:pos x="121" y="14"/>
                </a:cxn>
                <a:cxn ang="0">
                  <a:pos x="126" y="3"/>
                </a:cxn>
                <a:cxn ang="0">
                  <a:pos x="142" y="0"/>
                </a:cxn>
                <a:cxn ang="0">
                  <a:pos x="153" y="5"/>
                </a:cxn>
                <a:cxn ang="0">
                  <a:pos x="158" y="19"/>
                </a:cxn>
                <a:cxn ang="0">
                  <a:pos x="155" y="39"/>
                </a:cxn>
                <a:cxn ang="0">
                  <a:pos x="147" y="59"/>
                </a:cxn>
                <a:cxn ang="0">
                  <a:pos x="145" y="94"/>
                </a:cxn>
                <a:cxn ang="0">
                  <a:pos x="150" y="106"/>
                </a:cxn>
              </a:cxnLst>
              <a:rect l="0" t="0" r="r" b="b"/>
              <a:pathLst>
                <a:path w="158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029" name="Freeform 5"/>
            <p:cNvSpPr>
              <a:spLocks/>
            </p:cNvSpPr>
            <p:nvPr userDrawn="1"/>
          </p:nvSpPr>
          <p:spPr bwMode="auto">
            <a:xfrm>
              <a:off x="5575" y="4069"/>
              <a:ext cx="79" cy="162"/>
            </a:xfrm>
            <a:custGeom>
              <a:avLst/>
              <a:gdLst/>
              <a:ahLst/>
              <a:cxnLst>
                <a:cxn ang="0">
                  <a:pos x="30" y="47"/>
                </a:cxn>
                <a:cxn ang="0">
                  <a:pos x="47" y="51"/>
                </a:cxn>
                <a:cxn ang="0">
                  <a:pos x="56" y="47"/>
                </a:cxn>
                <a:cxn ang="0">
                  <a:pos x="59" y="42"/>
                </a:cxn>
                <a:cxn ang="0">
                  <a:pos x="62" y="27"/>
                </a:cxn>
                <a:cxn ang="0">
                  <a:pos x="72" y="9"/>
                </a:cxn>
                <a:cxn ang="0">
                  <a:pos x="79" y="2"/>
                </a:cxn>
                <a:cxn ang="0">
                  <a:pos x="89" y="0"/>
                </a:cxn>
                <a:cxn ang="0">
                  <a:pos x="94" y="5"/>
                </a:cxn>
                <a:cxn ang="0">
                  <a:pos x="96" y="19"/>
                </a:cxn>
                <a:cxn ang="0">
                  <a:pos x="91" y="32"/>
                </a:cxn>
                <a:cxn ang="0">
                  <a:pos x="74" y="47"/>
                </a:cxn>
                <a:cxn ang="0">
                  <a:pos x="71" y="62"/>
                </a:cxn>
                <a:cxn ang="0">
                  <a:pos x="74" y="71"/>
                </a:cxn>
                <a:cxn ang="0">
                  <a:pos x="82" y="78"/>
                </a:cxn>
                <a:cxn ang="0">
                  <a:pos x="91" y="78"/>
                </a:cxn>
                <a:cxn ang="0">
                  <a:pos x="99" y="69"/>
                </a:cxn>
                <a:cxn ang="0">
                  <a:pos x="108" y="62"/>
                </a:cxn>
                <a:cxn ang="0">
                  <a:pos x="116" y="61"/>
                </a:cxn>
                <a:cxn ang="0">
                  <a:pos x="121" y="62"/>
                </a:cxn>
                <a:cxn ang="0">
                  <a:pos x="126" y="71"/>
                </a:cxn>
                <a:cxn ang="0">
                  <a:pos x="126" y="78"/>
                </a:cxn>
                <a:cxn ang="0">
                  <a:pos x="119" y="86"/>
                </a:cxn>
                <a:cxn ang="0">
                  <a:pos x="106" y="98"/>
                </a:cxn>
                <a:cxn ang="0">
                  <a:pos x="101" y="104"/>
                </a:cxn>
                <a:cxn ang="0">
                  <a:pos x="101" y="138"/>
                </a:cxn>
                <a:cxn ang="0">
                  <a:pos x="104" y="167"/>
                </a:cxn>
                <a:cxn ang="0">
                  <a:pos x="111" y="175"/>
                </a:cxn>
                <a:cxn ang="0">
                  <a:pos x="119" y="182"/>
                </a:cxn>
                <a:cxn ang="0">
                  <a:pos x="121" y="190"/>
                </a:cxn>
                <a:cxn ang="0">
                  <a:pos x="116" y="199"/>
                </a:cxn>
                <a:cxn ang="0">
                  <a:pos x="111" y="202"/>
                </a:cxn>
                <a:cxn ang="0">
                  <a:pos x="103" y="200"/>
                </a:cxn>
                <a:cxn ang="0">
                  <a:pos x="94" y="209"/>
                </a:cxn>
                <a:cxn ang="0">
                  <a:pos x="96" y="219"/>
                </a:cxn>
                <a:cxn ang="0">
                  <a:pos x="104" y="231"/>
                </a:cxn>
                <a:cxn ang="0">
                  <a:pos x="103" y="237"/>
                </a:cxn>
                <a:cxn ang="0">
                  <a:pos x="94" y="242"/>
                </a:cxn>
                <a:cxn ang="0">
                  <a:pos x="87" y="237"/>
                </a:cxn>
                <a:cxn ang="0">
                  <a:pos x="76" y="225"/>
                </a:cxn>
                <a:cxn ang="0">
                  <a:pos x="67" y="222"/>
                </a:cxn>
                <a:cxn ang="0">
                  <a:pos x="57" y="224"/>
                </a:cxn>
                <a:cxn ang="0">
                  <a:pos x="50" y="232"/>
                </a:cxn>
                <a:cxn ang="0">
                  <a:pos x="45" y="241"/>
                </a:cxn>
                <a:cxn ang="0">
                  <a:pos x="35" y="244"/>
                </a:cxn>
                <a:cxn ang="0">
                  <a:pos x="22" y="244"/>
                </a:cxn>
                <a:cxn ang="0">
                  <a:pos x="14" y="249"/>
                </a:cxn>
                <a:cxn ang="0">
                  <a:pos x="5" y="256"/>
                </a:cxn>
              </a:cxnLst>
              <a:rect l="0" t="0" r="r" b="b"/>
              <a:pathLst>
                <a:path w="126" h="256">
                  <a:moveTo>
                    <a:pt x="25" y="46"/>
                  </a:moveTo>
                  <a:lnTo>
                    <a:pt x="27" y="47"/>
                  </a:lnTo>
                  <a:lnTo>
                    <a:pt x="30" y="47"/>
                  </a:lnTo>
                  <a:lnTo>
                    <a:pt x="37" y="51"/>
                  </a:lnTo>
                  <a:lnTo>
                    <a:pt x="44" y="51"/>
                  </a:lnTo>
                  <a:lnTo>
                    <a:pt x="47" y="51"/>
                  </a:lnTo>
                  <a:lnTo>
                    <a:pt x="52" y="49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9" y="46"/>
                  </a:lnTo>
                  <a:lnTo>
                    <a:pt x="59" y="42"/>
                  </a:lnTo>
                  <a:lnTo>
                    <a:pt x="61" y="41"/>
                  </a:lnTo>
                  <a:lnTo>
                    <a:pt x="61" y="37"/>
                  </a:lnTo>
                  <a:lnTo>
                    <a:pt x="62" y="27"/>
                  </a:lnTo>
                  <a:lnTo>
                    <a:pt x="67" y="17"/>
                  </a:lnTo>
                  <a:lnTo>
                    <a:pt x="71" y="12"/>
                  </a:lnTo>
                  <a:lnTo>
                    <a:pt x="72" y="9"/>
                  </a:lnTo>
                  <a:lnTo>
                    <a:pt x="76" y="5"/>
                  </a:lnTo>
                  <a:lnTo>
                    <a:pt x="77" y="4"/>
                  </a:lnTo>
                  <a:lnTo>
                    <a:pt x="79" y="2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1" y="2"/>
                  </a:lnTo>
                  <a:lnTo>
                    <a:pt x="93" y="4"/>
                  </a:lnTo>
                  <a:lnTo>
                    <a:pt x="94" y="5"/>
                  </a:lnTo>
                  <a:lnTo>
                    <a:pt x="96" y="9"/>
                  </a:lnTo>
                  <a:lnTo>
                    <a:pt x="96" y="14"/>
                  </a:lnTo>
                  <a:lnTo>
                    <a:pt x="96" y="19"/>
                  </a:lnTo>
                  <a:lnTo>
                    <a:pt x="94" y="20"/>
                  </a:lnTo>
                  <a:lnTo>
                    <a:pt x="93" y="24"/>
                  </a:lnTo>
                  <a:lnTo>
                    <a:pt x="91" y="32"/>
                  </a:lnTo>
                  <a:lnTo>
                    <a:pt x="84" y="39"/>
                  </a:lnTo>
                  <a:lnTo>
                    <a:pt x="76" y="46"/>
                  </a:lnTo>
                  <a:lnTo>
                    <a:pt x="74" y="47"/>
                  </a:lnTo>
                  <a:lnTo>
                    <a:pt x="74" y="51"/>
                  </a:lnTo>
                  <a:lnTo>
                    <a:pt x="71" y="57"/>
                  </a:lnTo>
                  <a:lnTo>
                    <a:pt x="71" y="62"/>
                  </a:lnTo>
                  <a:lnTo>
                    <a:pt x="71" y="66"/>
                  </a:lnTo>
                  <a:lnTo>
                    <a:pt x="72" y="69"/>
                  </a:lnTo>
                  <a:lnTo>
                    <a:pt x="74" y="71"/>
                  </a:lnTo>
                  <a:lnTo>
                    <a:pt x="76" y="73"/>
                  </a:lnTo>
                  <a:lnTo>
                    <a:pt x="77" y="74"/>
                  </a:lnTo>
                  <a:lnTo>
                    <a:pt x="82" y="78"/>
                  </a:lnTo>
                  <a:lnTo>
                    <a:pt x="84" y="78"/>
                  </a:lnTo>
                  <a:lnTo>
                    <a:pt x="87" y="79"/>
                  </a:lnTo>
                  <a:lnTo>
                    <a:pt x="91" y="78"/>
                  </a:lnTo>
                  <a:lnTo>
                    <a:pt x="93" y="78"/>
                  </a:lnTo>
                  <a:lnTo>
                    <a:pt x="96" y="74"/>
                  </a:lnTo>
                  <a:lnTo>
                    <a:pt x="99" y="69"/>
                  </a:lnTo>
                  <a:lnTo>
                    <a:pt x="103" y="68"/>
                  </a:lnTo>
                  <a:lnTo>
                    <a:pt x="104" y="66"/>
                  </a:lnTo>
                  <a:lnTo>
                    <a:pt x="108" y="62"/>
                  </a:lnTo>
                  <a:lnTo>
                    <a:pt x="111" y="62"/>
                  </a:lnTo>
                  <a:lnTo>
                    <a:pt x="114" y="61"/>
                  </a:lnTo>
                  <a:lnTo>
                    <a:pt x="116" y="61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21" y="62"/>
                  </a:lnTo>
                  <a:lnTo>
                    <a:pt x="123" y="66"/>
                  </a:lnTo>
                  <a:lnTo>
                    <a:pt x="124" y="69"/>
                  </a:lnTo>
                  <a:lnTo>
                    <a:pt x="126" y="71"/>
                  </a:lnTo>
                  <a:lnTo>
                    <a:pt x="126" y="74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3" y="83"/>
                  </a:lnTo>
                  <a:lnTo>
                    <a:pt x="119" y="86"/>
                  </a:lnTo>
                  <a:lnTo>
                    <a:pt x="114" y="91"/>
                  </a:lnTo>
                  <a:lnTo>
                    <a:pt x="111" y="94"/>
                  </a:lnTo>
                  <a:lnTo>
                    <a:pt x="106" y="98"/>
                  </a:lnTo>
                  <a:lnTo>
                    <a:pt x="103" y="101"/>
                  </a:lnTo>
                  <a:lnTo>
                    <a:pt x="103" y="103"/>
                  </a:lnTo>
                  <a:lnTo>
                    <a:pt x="101" y="104"/>
                  </a:lnTo>
                  <a:lnTo>
                    <a:pt x="101" y="113"/>
                  </a:lnTo>
                  <a:lnTo>
                    <a:pt x="99" y="125"/>
                  </a:lnTo>
                  <a:lnTo>
                    <a:pt x="101" y="138"/>
                  </a:lnTo>
                  <a:lnTo>
                    <a:pt x="103" y="150"/>
                  </a:lnTo>
                  <a:lnTo>
                    <a:pt x="104" y="162"/>
                  </a:lnTo>
                  <a:lnTo>
                    <a:pt x="104" y="167"/>
                  </a:lnTo>
                  <a:lnTo>
                    <a:pt x="108" y="170"/>
                  </a:lnTo>
                  <a:lnTo>
                    <a:pt x="109" y="173"/>
                  </a:lnTo>
                  <a:lnTo>
                    <a:pt x="111" y="175"/>
                  </a:lnTo>
                  <a:lnTo>
                    <a:pt x="114" y="177"/>
                  </a:lnTo>
                  <a:lnTo>
                    <a:pt x="118" y="178"/>
                  </a:lnTo>
                  <a:lnTo>
                    <a:pt x="119" y="182"/>
                  </a:lnTo>
                  <a:lnTo>
                    <a:pt x="121" y="185"/>
                  </a:lnTo>
                  <a:lnTo>
                    <a:pt x="121" y="187"/>
                  </a:lnTo>
                  <a:lnTo>
                    <a:pt x="121" y="190"/>
                  </a:lnTo>
                  <a:lnTo>
                    <a:pt x="121" y="194"/>
                  </a:lnTo>
                  <a:lnTo>
                    <a:pt x="119" y="197"/>
                  </a:lnTo>
                  <a:lnTo>
                    <a:pt x="116" y="199"/>
                  </a:lnTo>
                  <a:lnTo>
                    <a:pt x="116" y="200"/>
                  </a:lnTo>
                  <a:lnTo>
                    <a:pt x="113" y="200"/>
                  </a:lnTo>
                  <a:lnTo>
                    <a:pt x="111" y="202"/>
                  </a:lnTo>
                  <a:lnTo>
                    <a:pt x="108" y="200"/>
                  </a:lnTo>
                  <a:lnTo>
                    <a:pt x="104" y="200"/>
                  </a:lnTo>
                  <a:lnTo>
                    <a:pt x="103" y="200"/>
                  </a:lnTo>
                  <a:lnTo>
                    <a:pt x="99" y="202"/>
                  </a:lnTo>
                  <a:lnTo>
                    <a:pt x="96" y="205"/>
                  </a:lnTo>
                  <a:lnTo>
                    <a:pt x="94" y="209"/>
                  </a:lnTo>
                  <a:lnTo>
                    <a:pt x="93" y="210"/>
                  </a:lnTo>
                  <a:lnTo>
                    <a:pt x="94" y="214"/>
                  </a:lnTo>
                  <a:lnTo>
                    <a:pt x="96" y="219"/>
                  </a:lnTo>
                  <a:lnTo>
                    <a:pt x="99" y="224"/>
                  </a:lnTo>
                  <a:lnTo>
                    <a:pt x="103" y="227"/>
                  </a:lnTo>
                  <a:lnTo>
                    <a:pt x="104" y="231"/>
                  </a:lnTo>
                  <a:lnTo>
                    <a:pt x="104" y="236"/>
                  </a:lnTo>
                  <a:lnTo>
                    <a:pt x="103" y="236"/>
                  </a:lnTo>
                  <a:lnTo>
                    <a:pt x="103" y="237"/>
                  </a:lnTo>
                  <a:lnTo>
                    <a:pt x="99" y="241"/>
                  </a:lnTo>
                  <a:lnTo>
                    <a:pt x="96" y="241"/>
                  </a:lnTo>
                  <a:lnTo>
                    <a:pt x="94" y="242"/>
                  </a:lnTo>
                  <a:lnTo>
                    <a:pt x="91" y="241"/>
                  </a:lnTo>
                  <a:lnTo>
                    <a:pt x="89" y="241"/>
                  </a:lnTo>
                  <a:lnTo>
                    <a:pt x="87" y="237"/>
                  </a:lnTo>
                  <a:lnTo>
                    <a:pt x="82" y="232"/>
                  </a:lnTo>
                  <a:lnTo>
                    <a:pt x="77" y="227"/>
                  </a:lnTo>
                  <a:lnTo>
                    <a:pt x="76" y="225"/>
                  </a:lnTo>
                  <a:lnTo>
                    <a:pt x="72" y="224"/>
                  </a:lnTo>
                  <a:lnTo>
                    <a:pt x="71" y="222"/>
                  </a:lnTo>
                  <a:lnTo>
                    <a:pt x="67" y="222"/>
                  </a:lnTo>
                  <a:lnTo>
                    <a:pt x="64" y="222"/>
                  </a:lnTo>
                  <a:lnTo>
                    <a:pt x="59" y="224"/>
                  </a:lnTo>
                  <a:lnTo>
                    <a:pt x="57" y="224"/>
                  </a:lnTo>
                  <a:lnTo>
                    <a:pt x="56" y="225"/>
                  </a:lnTo>
                  <a:lnTo>
                    <a:pt x="54" y="229"/>
                  </a:lnTo>
                  <a:lnTo>
                    <a:pt x="50" y="232"/>
                  </a:lnTo>
                  <a:lnTo>
                    <a:pt x="50" y="236"/>
                  </a:lnTo>
                  <a:lnTo>
                    <a:pt x="47" y="239"/>
                  </a:lnTo>
                  <a:lnTo>
                    <a:pt x="45" y="241"/>
                  </a:lnTo>
                  <a:lnTo>
                    <a:pt x="44" y="242"/>
                  </a:lnTo>
                  <a:lnTo>
                    <a:pt x="42" y="244"/>
                  </a:lnTo>
                  <a:lnTo>
                    <a:pt x="35" y="244"/>
                  </a:lnTo>
                  <a:lnTo>
                    <a:pt x="30" y="242"/>
                  </a:lnTo>
                  <a:lnTo>
                    <a:pt x="25" y="242"/>
                  </a:lnTo>
                  <a:lnTo>
                    <a:pt x="22" y="244"/>
                  </a:lnTo>
                  <a:lnTo>
                    <a:pt x="19" y="244"/>
                  </a:lnTo>
                  <a:lnTo>
                    <a:pt x="15" y="246"/>
                  </a:lnTo>
                  <a:lnTo>
                    <a:pt x="14" y="249"/>
                  </a:lnTo>
                  <a:lnTo>
                    <a:pt x="10" y="251"/>
                  </a:lnTo>
                  <a:lnTo>
                    <a:pt x="8" y="254"/>
                  </a:lnTo>
                  <a:lnTo>
                    <a:pt x="5" y="256"/>
                  </a:lnTo>
                  <a:lnTo>
                    <a:pt x="3" y="256"/>
                  </a:lnTo>
                  <a:lnTo>
                    <a:pt x="0" y="256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030" name="Freeform 6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031" name="Freeform 7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032" name="Freeform 8"/>
            <p:cNvSpPr>
              <a:spLocks/>
            </p:cNvSpPr>
            <p:nvPr userDrawn="1"/>
          </p:nvSpPr>
          <p:spPr bwMode="auto">
            <a:xfrm>
              <a:off x="5643" y="4044"/>
              <a:ext cx="7" cy="1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" y="17"/>
                </a:cxn>
                <a:cxn ang="0">
                  <a:pos x="5" y="17"/>
                </a:cxn>
                <a:cxn ang="0">
                  <a:pos x="5" y="15"/>
                </a:cxn>
                <a:cxn ang="0">
                  <a:pos x="8" y="12"/>
                </a:cxn>
                <a:cxn ang="0">
                  <a:pos x="8" y="10"/>
                </a:cxn>
                <a:cxn ang="0">
                  <a:pos x="6" y="7"/>
                </a:cxn>
                <a:cxn ang="0">
                  <a:pos x="5" y="5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6" y="2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0" y="7"/>
                </a:cxn>
                <a:cxn ang="0">
                  <a:pos x="11" y="10"/>
                </a:cxn>
                <a:cxn ang="0">
                  <a:pos x="11" y="12"/>
                </a:cxn>
                <a:cxn ang="0">
                  <a:pos x="8" y="15"/>
                </a:cxn>
                <a:cxn ang="0">
                  <a:pos x="6" y="17"/>
                </a:cxn>
                <a:cxn ang="0">
                  <a:pos x="3" y="18"/>
                </a:cxn>
                <a:cxn ang="0">
                  <a:pos x="0" y="18"/>
                </a:cxn>
              </a:cxnLst>
              <a:rect l="0" t="0" r="r" b="b"/>
              <a:pathLst>
                <a:path w="11" h="18">
                  <a:moveTo>
                    <a:pt x="0" y="18"/>
                  </a:moveTo>
                  <a:lnTo>
                    <a:pt x="3" y="17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7"/>
                  </a:lnTo>
                  <a:lnTo>
                    <a:pt x="5" y="5"/>
                  </a:lnTo>
                  <a:lnTo>
                    <a:pt x="3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3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033" name="Freeform 9"/>
            <p:cNvSpPr>
              <a:spLocks/>
            </p:cNvSpPr>
            <p:nvPr userDrawn="1"/>
          </p:nvSpPr>
          <p:spPr bwMode="auto">
            <a:xfrm>
              <a:off x="5550" y="4145"/>
              <a:ext cx="80" cy="68"/>
            </a:xfrm>
            <a:custGeom>
              <a:avLst/>
              <a:gdLst/>
              <a:ahLst/>
              <a:cxnLst>
                <a:cxn ang="0">
                  <a:pos x="29" y="99"/>
                </a:cxn>
                <a:cxn ang="0">
                  <a:pos x="34" y="104"/>
                </a:cxn>
                <a:cxn ang="0">
                  <a:pos x="41" y="106"/>
                </a:cxn>
                <a:cxn ang="0">
                  <a:pos x="49" y="104"/>
                </a:cxn>
                <a:cxn ang="0">
                  <a:pos x="56" y="99"/>
                </a:cxn>
                <a:cxn ang="0">
                  <a:pos x="58" y="99"/>
                </a:cxn>
                <a:cxn ang="0">
                  <a:pos x="64" y="101"/>
                </a:cxn>
                <a:cxn ang="0">
                  <a:pos x="69" y="99"/>
                </a:cxn>
                <a:cxn ang="0">
                  <a:pos x="81" y="93"/>
                </a:cxn>
                <a:cxn ang="0">
                  <a:pos x="88" y="84"/>
                </a:cxn>
                <a:cxn ang="0">
                  <a:pos x="95" y="81"/>
                </a:cxn>
                <a:cxn ang="0">
                  <a:pos x="101" y="83"/>
                </a:cxn>
                <a:cxn ang="0">
                  <a:pos x="110" y="83"/>
                </a:cxn>
                <a:cxn ang="0">
                  <a:pos x="115" y="79"/>
                </a:cxn>
                <a:cxn ang="0">
                  <a:pos x="115" y="76"/>
                </a:cxn>
                <a:cxn ang="0">
                  <a:pos x="115" y="73"/>
                </a:cxn>
                <a:cxn ang="0">
                  <a:pos x="118" y="69"/>
                </a:cxn>
                <a:cxn ang="0">
                  <a:pos x="123" y="64"/>
                </a:cxn>
                <a:cxn ang="0">
                  <a:pos x="125" y="61"/>
                </a:cxn>
                <a:cxn ang="0">
                  <a:pos x="126" y="54"/>
                </a:cxn>
                <a:cxn ang="0">
                  <a:pos x="121" y="41"/>
                </a:cxn>
                <a:cxn ang="0">
                  <a:pos x="120" y="34"/>
                </a:cxn>
                <a:cxn ang="0">
                  <a:pos x="120" y="14"/>
                </a:cxn>
                <a:cxn ang="0">
                  <a:pos x="118" y="5"/>
                </a:cxn>
                <a:cxn ang="0">
                  <a:pos x="115" y="22"/>
                </a:cxn>
                <a:cxn ang="0">
                  <a:pos x="113" y="39"/>
                </a:cxn>
                <a:cxn ang="0">
                  <a:pos x="113" y="52"/>
                </a:cxn>
                <a:cxn ang="0">
                  <a:pos x="111" y="57"/>
                </a:cxn>
                <a:cxn ang="0">
                  <a:pos x="106" y="64"/>
                </a:cxn>
                <a:cxn ang="0">
                  <a:pos x="101" y="69"/>
                </a:cxn>
                <a:cxn ang="0">
                  <a:pos x="98" y="71"/>
                </a:cxn>
                <a:cxn ang="0">
                  <a:pos x="95" y="69"/>
                </a:cxn>
                <a:cxn ang="0">
                  <a:pos x="88" y="69"/>
                </a:cxn>
                <a:cxn ang="0">
                  <a:pos x="81" y="79"/>
                </a:cxn>
                <a:cxn ang="0">
                  <a:pos x="73" y="84"/>
                </a:cxn>
                <a:cxn ang="0">
                  <a:pos x="69" y="84"/>
                </a:cxn>
                <a:cxn ang="0">
                  <a:pos x="58" y="84"/>
                </a:cxn>
                <a:cxn ang="0">
                  <a:pos x="53" y="86"/>
                </a:cxn>
                <a:cxn ang="0">
                  <a:pos x="46" y="91"/>
                </a:cxn>
                <a:cxn ang="0">
                  <a:pos x="41" y="93"/>
                </a:cxn>
                <a:cxn ang="0">
                  <a:pos x="32" y="93"/>
                </a:cxn>
                <a:cxn ang="0">
                  <a:pos x="27" y="91"/>
                </a:cxn>
                <a:cxn ang="0">
                  <a:pos x="17" y="89"/>
                </a:cxn>
                <a:cxn ang="0">
                  <a:pos x="7" y="91"/>
                </a:cxn>
                <a:cxn ang="0">
                  <a:pos x="11" y="93"/>
                </a:cxn>
                <a:cxn ang="0">
                  <a:pos x="26" y="98"/>
                </a:cxn>
              </a:cxnLst>
              <a:rect l="0" t="0" r="r" b="b"/>
              <a:pathLst>
                <a:path w="126" h="106">
                  <a:moveTo>
                    <a:pt x="26" y="98"/>
                  </a:moveTo>
                  <a:lnTo>
                    <a:pt x="29" y="99"/>
                  </a:lnTo>
                  <a:lnTo>
                    <a:pt x="29" y="101"/>
                  </a:lnTo>
                  <a:lnTo>
                    <a:pt x="34" y="104"/>
                  </a:lnTo>
                  <a:lnTo>
                    <a:pt x="37" y="104"/>
                  </a:lnTo>
                  <a:lnTo>
                    <a:pt x="41" y="106"/>
                  </a:lnTo>
                  <a:lnTo>
                    <a:pt x="46" y="104"/>
                  </a:lnTo>
                  <a:lnTo>
                    <a:pt x="49" y="104"/>
                  </a:lnTo>
                  <a:lnTo>
                    <a:pt x="53" y="103"/>
                  </a:lnTo>
                  <a:lnTo>
                    <a:pt x="56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6" y="101"/>
                  </a:lnTo>
                  <a:lnTo>
                    <a:pt x="69" y="99"/>
                  </a:lnTo>
                  <a:lnTo>
                    <a:pt x="74" y="98"/>
                  </a:lnTo>
                  <a:lnTo>
                    <a:pt x="81" y="93"/>
                  </a:lnTo>
                  <a:lnTo>
                    <a:pt x="86" y="89"/>
                  </a:lnTo>
                  <a:lnTo>
                    <a:pt x="88" y="84"/>
                  </a:lnTo>
                  <a:lnTo>
                    <a:pt x="93" y="81"/>
                  </a:lnTo>
                  <a:lnTo>
                    <a:pt x="95" y="81"/>
                  </a:lnTo>
                  <a:lnTo>
                    <a:pt x="96" y="81"/>
                  </a:lnTo>
                  <a:lnTo>
                    <a:pt x="101" y="83"/>
                  </a:lnTo>
                  <a:lnTo>
                    <a:pt x="106" y="84"/>
                  </a:lnTo>
                  <a:lnTo>
                    <a:pt x="110" y="83"/>
                  </a:lnTo>
                  <a:lnTo>
                    <a:pt x="111" y="81"/>
                  </a:lnTo>
                  <a:lnTo>
                    <a:pt x="115" y="79"/>
                  </a:lnTo>
                  <a:lnTo>
                    <a:pt x="115" y="78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3"/>
                  </a:lnTo>
                  <a:lnTo>
                    <a:pt x="116" y="71"/>
                  </a:lnTo>
                  <a:lnTo>
                    <a:pt x="118" y="69"/>
                  </a:lnTo>
                  <a:lnTo>
                    <a:pt x="121" y="66"/>
                  </a:lnTo>
                  <a:lnTo>
                    <a:pt x="123" y="64"/>
                  </a:lnTo>
                  <a:lnTo>
                    <a:pt x="125" y="62"/>
                  </a:lnTo>
                  <a:lnTo>
                    <a:pt x="125" y="61"/>
                  </a:lnTo>
                  <a:lnTo>
                    <a:pt x="126" y="57"/>
                  </a:lnTo>
                  <a:lnTo>
                    <a:pt x="126" y="54"/>
                  </a:lnTo>
                  <a:lnTo>
                    <a:pt x="125" y="49"/>
                  </a:lnTo>
                  <a:lnTo>
                    <a:pt x="121" y="41"/>
                  </a:lnTo>
                  <a:lnTo>
                    <a:pt x="121" y="37"/>
                  </a:lnTo>
                  <a:lnTo>
                    <a:pt x="120" y="34"/>
                  </a:lnTo>
                  <a:lnTo>
                    <a:pt x="120" y="24"/>
                  </a:lnTo>
                  <a:lnTo>
                    <a:pt x="120" y="14"/>
                  </a:lnTo>
                  <a:lnTo>
                    <a:pt x="120" y="0"/>
                  </a:lnTo>
                  <a:lnTo>
                    <a:pt x="118" y="5"/>
                  </a:lnTo>
                  <a:lnTo>
                    <a:pt x="115" y="15"/>
                  </a:lnTo>
                  <a:lnTo>
                    <a:pt x="115" y="22"/>
                  </a:lnTo>
                  <a:lnTo>
                    <a:pt x="113" y="31"/>
                  </a:lnTo>
                  <a:lnTo>
                    <a:pt x="113" y="39"/>
                  </a:lnTo>
                  <a:lnTo>
                    <a:pt x="113" y="49"/>
                  </a:lnTo>
                  <a:lnTo>
                    <a:pt x="113" y="52"/>
                  </a:lnTo>
                  <a:lnTo>
                    <a:pt x="113" y="56"/>
                  </a:lnTo>
                  <a:lnTo>
                    <a:pt x="111" y="57"/>
                  </a:lnTo>
                  <a:lnTo>
                    <a:pt x="110" y="61"/>
                  </a:lnTo>
                  <a:lnTo>
                    <a:pt x="106" y="64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98" y="71"/>
                  </a:lnTo>
                  <a:lnTo>
                    <a:pt x="96" y="69"/>
                  </a:lnTo>
                  <a:lnTo>
                    <a:pt x="95" y="69"/>
                  </a:lnTo>
                  <a:lnTo>
                    <a:pt x="89" y="69"/>
                  </a:lnTo>
                  <a:lnTo>
                    <a:pt x="88" y="69"/>
                  </a:lnTo>
                  <a:lnTo>
                    <a:pt x="86" y="71"/>
                  </a:lnTo>
                  <a:lnTo>
                    <a:pt x="81" y="79"/>
                  </a:lnTo>
                  <a:lnTo>
                    <a:pt x="76" y="83"/>
                  </a:lnTo>
                  <a:lnTo>
                    <a:pt x="73" y="84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58" y="84"/>
                  </a:lnTo>
                  <a:lnTo>
                    <a:pt x="54" y="86"/>
                  </a:lnTo>
                  <a:lnTo>
                    <a:pt x="53" y="86"/>
                  </a:lnTo>
                  <a:lnTo>
                    <a:pt x="49" y="88"/>
                  </a:lnTo>
                  <a:lnTo>
                    <a:pt x="46" y="91"/>
                  </a:lnTo>
                  <a:lnTo>
                    <a:pt x="42" y="93"/>
                  </a:lnTo>
                  <a:lnTo>
                    <a:pt x="41" y="93"/>
                  </a:lnTo>
                  <a:lnTo>
                    <a:pt x="37" y="93"/>
                  </a:lnTo>
                  <a:lnTo>
                    <a:pt x="32" y="93"/>
                  </a:lnTo>
                  <a:lnTo>
                    <a:pt x="31" y="93"/>
                  </a:lnTo>
                  <a:lnTo>
                    <a:pt x="27" y="91"/>
                  </a:lnTo>
                  <a:lnTo>
                    <a:pt x="21" y="91"/>
                  </a:lnTo>
                  <a:lnTo>
                    <a:pt x="17" y="89"/>
                  </a:lnTo>
                  <a:lnTo>
                    <a:pt x="12" y="91"/>
                  </a:lnTo>
                  <a:lnTo>
                    <a:pt x="7" y="91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16" y="94"/>
                  </a:lnTo>
                  <a:lnTo>
                    <a:pt x="26" y="9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034" name="Freeform 10"/>
            <p:cNvSpPr>
              <a:spLocks/>
            </p:cNvSpPr>
            <p:nvPr userDrawn="1"/>
          </p:nvSpPr>
          <p:spPr bwMode="auto">
            <a:xfrm>
              <a:off x="5656" y="4187"/>
              <a:ext cx="17" cy="17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11" y="27"/>
                </a:cxn>
                <a:cxn ang="0">
                  <a:pos x="7" y="27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3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4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7" y="18"/>
                </a:cxn>
                <a:cxn ang="0">
                  <a:pos x="26" y="20"/>
                </a:cxn>
                <a:cxn ang="0">
                  <a:pos x="24" y="25"/>
                </a:cxn>
                <a:cxn ang="0">
                  <a:pos x="21" y="25"/>
                </a:cxn>
                <a:cxn ang="0">
                  <a:pos x="19" y="27"/>
                </a:cxn>
                <a:cxn ang="0">
                  <a:pos x="16" y="27"/>
                </a:cxn>
                <a:cxn ang="0">
                  <a:pos x="12" y="27"/>
                </a:cxn>
              </a:cxnLst>
              <a:rect l="0" t="0" r="r" b="b"/>
              <a:pathLst>
                <a:path w="27" h="27">
                  <a:moveTo>
                    <a:pt x="12" y="27"/>
                  </a:moveTo>
                  <a:lnTo>
                    <a:pt x="11" y="27"/>
                  </a:lnTo>
                  <a:lnTo>
                    <a:pt x="7" y="27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6" y="20"/>
                  </a:lnTo>
                  <a:lnTo>
                    <a:pt x="24" y="25"/>
                  </a:lnTo>
                  <a:lnTo>
                    <a:pt x="21" y="25"/>
                  </a:lnTo>
                  <a:lnTo>
                    <a:pt x="19" y="27"/>
                  </a:lnTo>
                  <a:lnTo>
                    <a:pt x="16" y="27"/>
                  </a:lnTo>
                  <a:lnTo>
                    <a:pt x="12" y="27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</p:grpSp>
      <p:sp>
        <p:nvSpPr>
          <p:cNvPr id="1035" name="Freeform 11"/>
          <p:cNvSpPr>
            <a:spLocks/>
          </p:cNvSpPr>
          <p:nvPr/>
        </p:nvSpPr>
        <p:spPr bwMode="auto">
          <a:xfrm>
            <a:off x="115888" y="85725"/>
            <a:ext cx="8912225" cy="669925"/>
          </a:xfrm>
          <a:custGeom>
            <a:avLst/>
            <a:gdLst/>
            <a:ahLst/>
            <a:cxnLst>
              <a:cxn ang="0">
                <a:pos x="5614" y="422"/>
              </a:cxn>
              <a:cxn ang="0">
                <a:pos x="202" y="422"/>
              </a:cxn>
              <a:cxn ang="0">
                <a:pos x="202" y="422"/>
              </a:cxn>
              <a:cxn ang="0">
                <a:pos x="180" y="422"/>
              </a:cxn>
              <a:cxn ang="0">
                <a:pos x="161" y="418"/>
              </a:cxn>
              <a:cxn ang="0">
                <a:pos x="141" y="413"/>
              </a:cxn>
              <a:cxn ang="0">
                <a:pos x="123" y="407"/>
              </a:cxn>
              <a:cxn ang="0">
                <a:pos x="106" y="397"/>
              </a:cxn>
              <a:cxn ang="0">
                <a:pos x="89" y="387"/>
              </a:cxn>
              <a:cxn ang="0">
                <a:pos x="74" y="375"/>
              </a:cxn>
              <a:cxn ang="0">
                <a:pos x="59" y="361"/>
              </a:cxn>
              <a:cxn ang="0">
                <a:pos x="45" y="346"/>
              </a:cxn>
              <a:cxn ang="0">
                <a:pos x="34" y="329"/>
              </a:cxn>
              <a:cxn ang="0">
                <a:pos x="24" y="313"/>
              </a:cxn>
              <a:cxn ang="0">
                <a:pos x="15" y="294"/>
              </a:cxn>
              <a:cxn ang="0">
                <a:pos x="8" y="274"/>
              </a:cxn>
              <a:cxn ang="0">
                <a:pos x="3" y="254"/>
              </a:cxn>
              <a:cxn ang="0">
                <a:pos x="2" y="234"/>
              </a:cxn>
              <a:cxn ang="0">
                <a:pos x="0" y="212"/>
              </a:cxn>
              <a:cxn ang="0">
                <a:pos x="0" y="212"/>
              </a:cxn>
              <a:cxn ang="0">
                <a:pos x="2" y="190"/>
              </a:cxn>
              <a:cxn ang="0">
                <a:pos x="3" y="168"/>
              </a:cxn>
              <a:cxn ang="0">
                <a:pos x="8" y="148"/>
              </a:cxn>
              <a:cxn ang="0">
                <a:pos x="15" y="129"/>
              </a:cxn>
              <a:cxn ang="0">
                <a:pos x="24" y="111"/>
              </a:cxn>
              <a:cxn ang="0">
                <a:pos x="34" y="92"/>
              </a:cxn>
              <a:cxn ang="0">
                <a:pos x="45" y="77"/>
              </a:cxn>
              <a:cxn ang="0">
                <a:pos x="59" y="62"/>
              </a:cxn>
              <a:cxn ang="0">
                <a:pos x="72" y="49"/>
              </a:cxn>
              <a:cxn ang="0">
                <a:pos x="89" y="37"/>
              </a:cxn>
              <a:cxn ang="0">
                <a:pos x="106" y="25"/>
              </a:cxn>
              <a:cxn ang="0">
                <a:pos x="123" y="17"/>
              </a:cxn>
              <a:cxn ang="0">
                <a:pos x="141" y="10"/>
              </a:cxn>
              <a:cxn ang="0">
                <a:pos x="160" y="5"/>
              </a:cxn>
              <a:cxn ang="0">
                <a:pos x="180" y="2"/>
              </a:cxn>
              <a:cxn ang="0">
                <a:pos x="200" y="0"/>
              </a:cxn>
              <a:cxn ang="0">
                <a:pos x="5614" y="0"/>
              </a:cxn>
              <a:cxn ang="0">
                <a:pos x="5614" y="422"/>
              </a:cxn>
            </a:cxnLst>
            <a:rect l="0" t="0" r="r" b="b"/>
            <a:pathLst>
              <a:path w="5614" h="422">
                <a:moveTo>
                  <a:pt x="5614" y="422"/>
                </a:moveTo>
                <a:lnTo>
                  <a:pt x="202" y="422"/>
                </a:lnTo>
                <a:lnTo>
                  <a:pt x="202" y="422"/>
                </a:lnTo>
                <a:lnTo>
                  <a:pt x="180" y="422"/>
                </a:lnTo>
                <a:lnTo>
                  <a:pt x="161" y="418"/>
                </a:lnTo>
                <a:lnTo>
                  <a:pt x="141" y="413"/>
                </a:lnTo>
                <a:lnTo>
                  <a:pt x="123" y="407"/>
                </a:lnTo>
                <a:lnTo>
                  <a:pt x="106" y="397"/>
                </a:lnTo>
                <a:lnTo>
                  <a:pt x="89" y="387"/>
                </a:lnTo>
                <a:lnTo>
                  <a:pt x="74" y="375"/>
                </a:lnTo>
                <a:lnTo>
                  <a:pt x="59" y="361"/>
                </a:lnTo>
                <a:lnTo>
                  <a:pt x="45" y="346"/>
                </a:lnTo>
                <a:lnTo>
                  <a:pt x="34" y="329"/>
                </a:lnTo>
                <a:lnTo>
                  <a:pt x="24" y="313"/>
                </a:lnTo>
                <a:lnTo>
                  <a:pt x="15" y="294"/>
                </a:lnTo>
                <a:lnTo>
                  <a:pt x="8" y="274"/>
                </a:lnTo>
                <a:lnTo>
                  <a:pt x="3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lnTo>
                  <a:pt x="2" y="190"/>
                </a:lnTo>
                <a:lnTo>
                  <a:pt x="3" y="168"/>
                </a:lnTo>
                <a:lnTo>
                  <a:pt x="8" y="148"/>
                </a:lnTo>
                <a:lnTo>
                  <a:pt x="15" y="129"/>
                </a:lnTo>
                <a:lnTo>
                  <a:pt x="24" y="111"/>
                </a:lnTo>
                <a:lnTo>
                  <a:pt x="34" y="92"/>
                </a:lnTo>
                <a:lnTo>
                  <a:pt x="45" y="77"/>
                </a:lnTo>
                <a:lnTo>
                  <a:pt x="59" y="62"/>
                </a:lnTo>
                <a:lnTo>
                  <a:pt x="72" y="49"/>
                </a:lnTo>
                <a:lnTo>
                  <a:pt x="89" y="37"/>
                </a:lnTo>
                <a:lnTo>
                  <a:pt x="106" y="25"/>
                </a:lnTo>
                <a:lnTo>
                  <a:pt x="123" y="17"/>
                </a:lnTo>
                <a:lnTo>
                  <a:pt x="141" y="10"/>
                </a:lnTo>
                <a:lnTo>
                  <a:pt x="160" y="5"/>
                </a:lnTo>
                <a:lnTo>
                  <a:pt x="180" y="2"/>
                </a:lnTo>
                <a:lnTo>
                  <a:pt x="200" y="0"/>
                </a:lnTo>
                <a:lnTo>
                  <a:pt x="5614" y="0"/>
                </a:lnTo>
                <a:lnTo>
                  <a:pt x="5614" y="422"/>
                </a:lnTo>
                <a:close/>
              </a:path>
            </a:pathLst>
          </a:custGeom>
          <a:solidFill>
            <a:srgbClr val="2AA3D8"/>
          </a:solidFill>
          <a:ln w="1587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algn="ctr" defTabSz="914400">
              <a:buClrTx/>
              <a:buSzTx/>
              <a:buFontTx/>
              <a:buNone/>
              <a:defRPr/>
            </a:pPr>
            <a:endParaRPr lang="de-AT" sz="2800">
              <a:solidFill>
                <a:srgbClr val="000000"/>
              </a:solidFill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8432800" y="160338"/>
            <a:ext cx="517525" cy="520700"/>
            <a:chOff x="5312" y="101"/>
            <a:chExt cx="326" cy="328"/>
          </a:xfrm>
        </p:grpSpPr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5341" y="150"/>
              <a:ext cx="126" cy="3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038" name="Freeform 14"/>
            <p:cNvSpPr>
              <a:spLocks/>
            </p:cNvSpPr>
            <p:nvPr userDrawn="1"/>
          </p:nvSpPr>
          <p:spPr bwMode="auto">
            <a:xfrm>
              <a:off x="5477" y="150"/>
              <a:ext cx="57" cy="15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01"/>
                </a:cxn>
                <a:cxn ang="0">
                  <a:pos x="0" y="101"/>
                </a:cxn>
                <a:cxn ang="0">
                  <a:pos x="2" y="109"/>
                </a:cxn>
                <a:cxn ang="0">
                  <a:pos x="3" y="117"/>
                </a:cxn>
                <a:cxn ang="0">
                  <a:pos x="8" y="126"/>
                </a:cxn>
                <a:cxn ang="0">
                  <a:pos x="15" y="134"/>
                </a:cxn>
                <a:cxn ang="0">
                  <a:pos x="23" y="141"/>
                </a:cxn>
                <a:cxn ang="0">
                  <a:pos x="34" y="146"/>
                </a:cxn>
                <a:cxn ang="0">
                  <a:pos x="45" y="151"/>
                </a:cxn>
                <a:cxn ang="0">
                  <a:pos x="57" y="151"/>
                </a:cxn>
                <a:cxn ang="0">
                  <a:pos x="57" y="151"/>
                </a:cxn>
                <a:cxn ang="0">
                  <a:pos x="57" y="119"/>
                </a:cxn>
                <a:cxn ang="0">
                  <a:pos x="57" y="119"/>
                </a:cxn>
                <a:cxn ang="0">
                  <a:pos x="54" y="119"/>
                </a:cxn>
                <a:cxn ang="0">
                  <a:pos x="45" y="114"/>
                </a:cxn>
                <a:cxn ang="0">
                  <a:pos x="42" y="112"/>
                </a:cxn>
                <a:cxn ang="0">
                  <a:pos x="39" y="107"/>
                </a:cxn>
                <a:cxn ang="0">
                  <a:pos x="35" y="102"/>
                </a:cxn>
                <a:cxn ang="0">
                  <a:pos x="35" y="97"/>
                </a:cxn>
                <a:cxn ang="0">
                  <a:pos x="35" y="0"/>
                </a:cxn>
                <a:cxn ang="0">
                  <a:pos x="0" y="0"/>
                </a:cxn>
              </a:cxnLst>
              <a:rect l="0" t="0" r="r" b="b"/>
              <a:pathLst>
                <a:path w="57" h="151">
                  <a:moveTo>
                    <a:pt x="0" y="0"/>
                  </a:moveTo>
                  <a:lnTo>
                    <a:pt x="0" y="0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2" y="109"/>
                  </a:lnTo>
                  <a:lnTo>
                    <a:pt x="3" y="117"/>
                  </a:lnTo>
                  <a:lnTo>
                    <a:pt x="8" y="126"/>
                  </a:lnTo>
                  <a:lnTo>
                    <a:pt x="15" y="134"/>
                  </a:lnTo>
                  <a:lnTo>
                    <a:pt x="23" y="141"/>
                  </a:lnTo>
                  <a:lnTo>
                    <a:pt x="34" y="146"/>
                  </a:lnTo>
                  <a:lnTo>
                    <a:pt x="45" y="151"/>
                  </a:lnTo>
                  <a:lnTo>
                    <a:pt x="57" y="151"/>
                  </a:lnTo>
                  <a:lnTo>
                    <a:pt x="57" y="151"/>
                  </a:lnTo>
                  <a:lnTo>
                    <a:pt x="57" y="119"/>
                  </a:lnTo>
                  <a:lnTo>
                    <a:pt x="57" y="119"/>
                  </a:lnTo>
                  <a:lnTo>
                    <a:pt x="54" y="119"/>
                  </a:lnTo>
                  <a:lnTo>
                    <a:pt x="45" y="114"/>
                  </a:lnTo>
                  <a:lnTo>
                    <a:pt x="42" y="112"/>
                  </a:lnTo>
                  <a:lnTo>
                    <a:pt x="39" y="107"/>
                  </a:lnTo>
                  <a:lnTo>
                    <a:pt x="35" y="102"/>
                  </a:lnTo>
                  <a:lnTo>
                    <a:pt x="35" y="97"/>
                  </a:lnTo>
                  <a:lnTo>
                    <a:pt x="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039" name="Freeform 15"/>
            <p:cNvSpPr>
              <a:spLocks/>
            </p:cNvSpPr>
            <p:nvPr userDrawn="1"/>
          </p:nvSpPr>
          <p:spPr bwMode="auto">
            <a:xfrm>
              <a:off x="5541" y="150"/>
              <a:ext cx="57" cy="151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57" y="0"/>
                </a:cxn>
                <a:cxn ang="0">
                  <a:pos x="57" y="101"/>
                </a:cxn>
                <a:cxn ang="0">
                  <a:pos x="57" y="101"/>
                </a:cxn>
                <a:cxn ang="0">
                  <a:pos x="57" y="109"/>
                </a:cxn>
                <a:cxn ang="0">
                  <a:pos x="54" y="117"/>
                </a:cxn>
                <a:cxn ang="0">
                  <a:pos x="49" y="126"/>
                </a:cxn>
                <a:cxn ang="0">
                  <a:pos x="42" y="134"/>
                </a:cxn>
                <a:cxn ang="0">
                  <a:pos x="33" y="141"/>
                </a:cxn>
                <a:cxn ang="0">
                  <a:pos x="23" y="146"/>
                </a:cxn>
                <a:cxn ang="0">
                  <a:pos x="13" y="151"/>
                </a:cxn>
                <a:cxn ang="0">
                  <a:pos x="0" y="151"/>
                </a:cxn>
                <a:cxn ang="0">
                  <a:pos x="0" y="151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12" y="114"/>
                </a:cxn>
                <a:cxn ang="0">
                  <a:pos x="15" y="112"/>
                </a:cxn>
                <a:cxn ang="0">
                  <a:pos x="18" y="107"/>
                </a:cxn>
                <a:cxn ang="0">
                  <a:pos x="22" y="102"/>
                </a:cxn>
                <a:cxn ang="0">
                  <a:pos x="22" y="97"/>
                </a:cxn>
                <a:cxn ang="0">
                  <a:pos x="22" y="0"/>
                </a:cxn>
                <a:cxn ang="0">
                  <a:pos x="57" y="0"/>
                </a:cxn>
              </a:cxnLst>
              <a:rect l="0" t="0" r="r" b="b"/>
              <a:pathLst>
                <a:path w="57" h="151">
                  <a:moveTo>
                    <a:pt x="57" y="0"/>
                  </a:moveTo>
                  <a:lnTo>
                    <a:pt x="57" y="0"/>
                  </a:lnTo>
                  <a:lnTo>
                    <a:pt x="57" y="101"/>
                  </a:lnTo>
                  <a:lnTo>
                    <a:pt x="57" y="101"/>
                  </a:lnTo>
                  <a:lnTo>
                    <a:pt x="57" y="109"/>
                  </a:lnTo>
                  <a:lnTo>
                    <a:pt x="54" y="117"/>
                  </a:lnTo>
                  <a:lnTo>
                    <a:pt x="49" y="126"/>
                  </a:lnTo>
                  <a:lnTo>
                    <a:pt x="42" y="134"/>
                  </a:lnTo>
                  <a:lnTo>
                    <a:pt x="33" y="141"/>
                  </a:lnTo>
                  <a:lnTo>
                    <a:pt x="23" y="146"/>
                  </a:lnTo>
                  <a:lnTo>
                    <a:pt x="13" y="151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12" y="114"/>
                  </a:lnTo>
                  <a:lnTo>
                    <a:pt x="15" y="112"/>
                  </a:lnTo>
                  <a:lnTo>
                    <a:pt x="18" y="107"/>
                  </a:lnTo>
                  <a:lnTo>
                    <a:pt x="22" y="102"/>
                  </a:lnTo>
                  <a:lnTo>
                    <a:pt x="22" y="97"/>
                  </a:lnTo>
                  <a:lnTo>
                    <a:pt x="22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040" name="Rectangle 16"/>
            <p:cNvSpPr>
              <a:spLocks noChangeArrowheads="1"/>
            </p:cNvSpPr>
            <p:nvPr userDrawn="1"/>
          </p:nvSpPr>
          <p:spPr bwMode="auto">
            <a:xfrm>
              <a:off x="5388" y="190"/>
              <a:ext cx="33" cy="1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041" name="Freeform 17"/>
            <p:cNvSpPr>
              <a:spLocks noEditPoints="1"/>
            </p:cNvSpPr>
            <p:nvPr userDrawn="1"/>
          </p:nvSpPr>
          <p:spPr bwMode="auto">
            <a:xfrm>
              <a:off x="5312" y="101"/>
              <a:ext cx="326" cy="328"/>
            </a:xfrm>
            <a:custGeom>
              <a:avLst/>
              <a:gdLst/>
              <a:ahLst/>
              <a:cxnLst>
                <a:cxn ang="0">
                  <a:pos x="323" y="0"/>
                </a:cxn>
                <a:cxn ang="0">
                  <a:pos x="0" y="0"/>
                </a:cxn>
                <a:cxn ang="0">
                  <a:pos x="0" y="328"/>
                </a:cxn>
                <a:cxn ang="0">
                  <a:pos x="326" y="328"/>
                </a:cxn>
                <a:cxn ang="0">
                  <a:pos x="326" y="0"/>
                </a:cxn>
                <a:cxn ang="0">
                  <a:pos x="323" y="0"/>
                </a:cxn>
                <a:cxn ang="0">
                  <a:pos x="323" y="0"/>
                </a:cxn>
                <a:cxn ang="0">
                  <a:pos x="318" y="8"/>
                </a:cxn>
                <a:cxn ang="0">
                  <a:pos x="318" y="8"/>
                </a:cxn>
                <a:cxn ang="0">
                  <a:pos x="318" y="319"/>
                </a:cxn>
                <a:cxn ang="0">
                  <a:pos x="318" y="319"/>
                </a:cxn>
                <a:cxn ang="0">
                  <a:pos x="9" y="319"/>
                </a:cxn>
                <a:cxn ang="0">
                  <a:pos x="9" y="319"/>
                </a:cxn>
                <a:cxn ang="0">
                  <a:pos x="9" y="8"/>
                </a:cxn>
                <a:cxn ang="0">
                  <a:pos x="9" y="8"/>
                </a:cxn>
                <a:cxn ang="0">
                  <a:pos x="318" y="8"/>
                </a:cxn>
              </a:cxnLst>
              <a:rect l="0" t="0" r="r" b="b"/>
              <a:pathLst>
                <a:path w="326" h="328">
                  <a:moveTo>
                    <a:pt x="323" y="0"/>
                  </a:moveTo>
                  <a:lnTo>
                    <a:pt x="0" y="0"/>
                  </a:lnTo>
                  <a:lnTo>
                    <a:pt x="0" y="328"/>
                  </a:lnTo>
                  <a:lnTo>
                    <a:pt x="326" y="328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23" y="0"/>
                  </a:lnTo>
                  <a:close/>
                  <a:moveTo>
                    <a:pt x="318" y="8"/>
                  </a:moveTo>
                  <a:lnTo>
                    <a:pt x="318" y="8"/>
                  </a:lnTo>
                  <a:lnTo>
                    <a:pt x="318" y="319"/>
                  </a:lnTo>
                  <a:lnTo>
                    <a:pt x="318" y="319"/>
                  </a:lnTo>
                  <a:lnTo>
                    <a:pt x="9" y="319"/>
                  </a:lnTo>
                  <a:lnTo>
                    <a:pt x="9" y="319"/>
                  </a:lnTo>
                  <a:lnTo>
                    <a:pt x="9" y="8"/>
                  </a:lnTo>
                  <a:lnTo>
                    <a:pt x="9" y="8"/>
                  </a:lnTo>
                  <a:lnTo>
                    <a:pt x="318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042" name="Freeform 18"/>
            <p:cNvSpPr>
              <a:spLocks/>
            </p:cNvSpPr>
            <p:nvPr userDrawn="1"/>
          </p:nvSpPr>
          <p:spPr bwMode="auto">
            <a:xfrm>
              <a:off x="5339" y="358"/>
              <a:ext cx="40" cy="44"/>
            </a:xfrm>
            <a:custGeom>
              <a:avLst/>
              <a:gdLst/>
              <a:ahLst/>
              <a:cxnLst>
                <a:cxn ang="0">
                  <a:pos x="27" y="44"/>
                </a:cxn>
                <a:cxn ang="0">
                  <a:pos x="14" y="44"/>
                </a:cxn>
                <a:cxn ang="0">
                  <a:pos x="0" y="0"/>
                </a:cxn>
                <a:cxn ang="0">
                  <a:pos x="12" y="0"/>
                </a:cxn>
                <a:cxn ang="0">
                  <a:pos x="20" y="32"/>
                </a:cxn>
                <a:cxn ang="0">
                  <a:pos x="20" y="32"/>
                </a:cxn>
                <a:cxn ang="0">
                  <a:pos x="29" y="0"/>
                </a:cxn>
                <a:cxn ang="0">
                  <a:pos x="40" y="0"/>
                </a:cxn>
                <a:cxn ang="0">
                  <a:pos x="27" y="44"/>
                </a:cxn>
              </a:cxnLst>
              <a:rect l="0" t="0" r="r" b="b"/>
              <a:pathLst>
                <a:path w="40" h="44">
                  <a:moveTo>
                    <a:pt x="27" y="44"/>
                  </a:moveTo>
                  <a:lnTo>
                    <a:pt x="14" y="44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9" y="0"/>
                  </a:lnTo>
                  <a:lnTo>
                    <a:pt x="40" y="0"/>
                  </a:lnTo>
                  <a:lnTo>
                    <a:pt x="27" y="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043" name="Rectangle 19"/>
            <p:cNvSpPr>
              <a:spLocks noChangeArrowheads="1"/>
            </p:cNvSpPr>
            <p:nvPr userDrawn="1"/>
          </p:nvSpPr>
          <p:spPr bwMode="auto">
            <a:xfrm>
              <a:off x="5391" y="358"/>
              <a:ext cx="12" cy="4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044" name="Freeform 20"/>
            <p:cNvSpPr>
              <a:spLocks/>
            </p:cNvSpPr>
            <p:nvPr userDrawn="1"/>
          </p:nvSpPr>
          <p:spPr bwMode="auto">
            <a:xfrm>
              <a:off x="5418" y="358"/>
              <a:ext cx="35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9"/>
                </a:cxn>
                <a:cxn ang="0">
                  <a:pos x="12" y="9"/>
                </a:cxn>
                <a:cxn ang="0">
                  <a:pos x="12" y="17"/>
                </a:cxn>
                <a:cxn ang="0">
                  <a:pos x="34" y="17"/>
                </a:cxn>
                <a:cxn ang="0">
                  <a:pos x="34" y="25"/>
                </a:cxn>
                <a:cxn ang="0">
                  <a:pos x="12" y="25"/>
                </a:cxn>
                <a:cxn ang="0">
                  <a:pos x="12" y="34"/>
                </a:cxn>
                <a:cxn ang="0">
                  <a:pos x="35" y="34"/>
                </a:cxn>
                <a:cxn ang="0">
                  <a:pos x="35" y="44"/>
                </a:cxn>
                <a:cxn ang="0">
                  <a:pos x="0" y="44"/>
                </a:cxn>
                <a:cxn ang="0">
                  <a:pos x="0" y="0"/>
                </a:cxn>
              </a:cxnLst>
              <a:rect l="0" t="0" r="r" b="b"/>
              <a:pathLst>
                <a:path w="35" h="44">
                  <a:moveTo>
                    <a:pt x="0" y="0"/>
                  </a:moveTo>
                  <a:lnTo>
                    <a:pt x="35" y="0"/>
                  </a:lnTo>
                  <a:lnTo>
                    <a:pt x="35" y="9"/>
                  </a:lnTo>
                  <a:lnTo>
                    <a:pt x="12" y="9"/>
                  </a:lnTo>
                  <a:lnTo>
                    <a:pt x="12" y="17"/>
                  </a:lnTo>
                  <a:lnTo>
                    <a:pt x="34" y="17"/>
                  </a:lnTo>
                  <a:lnTo>
                    <a:pt x="34" y="25"/>
                  </a:lnTo>
                  <a:lnTo>
                    <a:pt x="12" y="25"/>
                  </a:lnTo>
                  <a:lnTo>
                    <a:pt x="12" y="34"/>
                  </a:lnTo>
                  <a:lnTo>
                    <a:pt x="35" y="34"/>
                  </a:lnTo>
                  <a:lnTo>
                    <a:pt x="35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045" name="Freeform 21"/>
            <p:cNvSpPr>
              <a:spLocks/>
            </p:cNvSpPr>
            <p:nvPr userDrawn="1"/>
          </p:nvSpPr>
          <p:spPr bwMode="auto">
            <a:xfrm>
              <a:off x="5467" y="358"/>
              <a:ext cx="37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27" y="27"/>
                </a:cxn>
                <a:cxn ang="0">
                  <a:pos x="27" y="27"/>
                </a:cxn>
                <a:cxn ang="0">
                  <a:pos x="27" y="0"/>
                </a:cxn>
                <a:cxn ang="0">
                  <a:pos x="37" y="0"/>
                </a:cxn>
                <a:cxn ang="0">
                  <a:pos x="37" y="44"/>
                </a:cxn>
                <a:cxn ang="0">
                  <a:pos x="27" y="44"/>
                </a:cxn>
                <a:cxn ang="0">
                  <a:pos x="12" y="17"/>
                </a:cxn>
                <a:cxn ang="0">
                  <a:pos x="12" y="17"/>
                </a:cxn>
                <a:cxn ang="0">
                  <a:pos x="12" y="44"/>
                </a:cxn>
                <a:cxn ang="0">
                  <a:pos x="0" y="44"/>
                </a:cxn>
                <a:cxn ang="0">
                  <a:pos x="0" y="0"/>
                </a:cxn>
              </a:cxnLst>
              <a:rect l="0" t="0" r="r" b="b"/>
              <a:pathLst>
                <a:path w="37" h="44">
                  <a:moveTo>
                    <a:pt x="0" y="0"/>
                  </a:moveTo>
                  <a:lnTo>
                    <a:pt x="12" y="0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0"/>
                  </a:lnTo>
                  <a:lnTo>
                    <a:pt x="37" y="0"/>
                  </a:lnTo>
                  <a:lnTo>
                    <a:pt x="37" y="44"/>
                  </a:lnTo>
                  <a:lnTo>
                    <a:pt x="27" y="44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046" name="Freeform 22"/>
            <p:cNvSpPr>
              <a:spLocks/>
            </p:cNvSpPr>
            <p:nvPr userDrawn="1"/>
          </p:nvSpPr>
          <p:spPr bwMode="auto">
            <a:xfrm>
              <a:off x="5519" y="358"/>
              <a:ext cx="37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27" y="27"/>
                </a:cxn>
                <a:cxn ang="0">
                  <a:pos x="27" y="27"/>
                </a:cxn>
                <a:cxn ang="0">
                  <a:pos x="27" y="0"/>
                </a:cxn>
                <a:cxn ang="0">
                  <a:pos x="37" y="0"/>
                </a:cxn>
                <a:cxn ang="0">
                  <a:pos x="37" y="44"/>
                </a:cxn>
                <a:cxn ang="0">
                  <a:pos x="25" y="44"/>
                </a:cxn>
                <a:cxn ang="0">
                  <a:pos x="12" y="15"/>
                </a:cxn>
                <a:cxn ang="0">
                  <a:pos x="10" y="15"/>
                </a:cxn>
                <a:cxn ang="0">
                  <a:pos x="10" y="44"/>
                </a:cxn>
                <a:cxn ang="0">
                  <a:pos x="0" y="44"/>
                </a:cxn>
                <a:cxn ang="0">
                  <a:pos x="0" y="0"/>
                </a:cxn>
              </a:cxnLst>
              <a:rect l="0" t="0" r="r" b="b"/>
              <a:pathLst>
                <a:path w="37" h="44">
                  <a:moveTo>
                    <a:pt x="0" y="0"/>
                  </a:moveTo>
                  <a:lnTo>
                    <a:pt x="12" y="0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0"/>
                  </a:lnTo>
                  <a:lnTo>
                    <a:pt x="37" y="0"/>
                  </a:lnTo>
                  <a:lnTo>
                    <a:pt x="37" y="44"/>
                  </a:lnTo>
                  <a:lnTo>
                    <a:pt x="25" y="44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0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047" name="Freeform 23"/>
            <p:cNvSpPr>
              <a:spLocks noEditPoints="1"/>
            </p:cNvSpPr>
            <p:nvPr userDrawn="1"/>
          </p:nvSpPr>
          <p:spPr bwMode="auto">
            <a:xfrm>
              <a:off x="5568" y="358"/>
              <a:ext cx="43" cy="42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7" y="0"/>
                </a:cxn>
                <a:cxn ang="0">
                  <a:pos x="43" y="42"/>
                </a:cxn>
                <a:cxn ang="0">
                  <a:pos x="32" y="42"/>
                </a:cxn>
                <a:cxn ang="0">
                  <a:pos x="28" y="35"/>
                </a:cxn>
                <a:cxn ang="0">
                  <a:pos x="13" y="35"/>
                </a:cxn>
                <a:cxn ang="0">
                  <a:pos x="11" y="42"/>
                </a:cxn>
                <a:cxn ang="0">
                  <a:pos x="0" y="42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6" y="27"/>
                </a:cxn>
                <a:cxn ang="0">
                  <a:pos x="27" y="27"/>
                </a:cxn>
                <a:cxn ang="0">
                  <a:pos x="22" y="12"/>
                </a:cxn>
                <a:cxn ang="0">
                  <a:pos x="22" y="12"/>
                </a:cxn>
                <a:cxn ang="0">
                  <a:pos x="16" y="27"/>
                </a:cxn>
              </a:cxnLst>
              <a:rect l="0" t="0" r="r" b="b"/>
              <a:pathLst>
                <a:path w="43" h="42">
                  <a:moveTo>
                    <a:pt x="15" y="0"/>
                  </a:moveTo>
                  <a:lnTo>
                    <a:pt x="27" y="0"/>
                  </a:lnTo>
                  <a:lnTo>
                    <a:pt x="43" y="42"/>
                  </a:lnTo>
                  <a:lnTo>
                    <a:pt x="32" y="42"/>
                  </a:lnTo>
                  <a:lnTo>
                    <a:pt x="28" y="35"/>
                  </a:lnTo>
                  <a:lnTo>
                    <a:pt x="13" y="35"/>
                  </a:lnTo>
                  <a:lnTo>
                    <a:pt x="11" y="42"/>
                  </a:lnTo>
                  <a:lnTo>
                    <a:pt x="0" y="42"/>
                  </a:lnTo>
                  <a:lnTo>
                    <a:pt x="15" y="0"/>
                  </a:lnTo>
                  <a:lnTo>
                    <a:pt x="15" y="0"/>
                  </a:lnTo>
                  <a:close/>
                  <a:moveTo>
                    <a:pt x="16" y="27"/>
                  </a:moveTo>
                  <a:lnTo>
                    <a:pt x="27" y="27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16" y="2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  <p:sp>
          <p:nvSpPr>
            <p:cNvPr id="1048" name="Rectangle 24"/>
            <p:cNvSpPr>
              <a:spLocks noChangeArrowheads="1"/>
            </p:cNvSpPr>
            <p:nvPr userDrawn="1"/>
          </p:nvSpPr>
          <p:spPr bwMode="auto">
            <a:xfrm>
              <a:off x="5336" y="331"/>
              <a:ext cx="272" cy="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buClrTx/>
                <a:buSzTx/>
                <a:buFontTx/>
                <a:buNone/>
                <a:defRPr/>
              </a:pPr>
              <a:endParaRPr lang="de-AT" sz="2800">
                <a:solidFill>
                  <a:srgbClr val="000000"/>
                </a:solidFill>
              </a:endParaRPr>
            </a:p>
          </p:txBody>
        </p:sp>
      </p:grpSp>
      <p:sp>
        <p:nvSpPr>
          <p:cNvPr id="1049" name="Freeform 25"/>
          <p:cNvSpPr>
            <a:spLocks/>
          </p:cNvSpPr>
          <p:nvPr/>
        </p:nvSpPr>
        <p:spPr bwMode="auto">
          <a:xfrm>
            <a:off x="8470900" y="531813"/>
            <a:ext cx="431800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2" y="0"/>
              </a:cxn>
              <a:cxn ang="0">
                <a:pos x="0" y="0"/>
              </a:cxn>
            </a:cxnLst>
            <a:rect l="0" t="0" r="r" b="b"/>
            <a:pathLst>
              <a:path w="272">
                <a:moveTo>
                  <a:pt x="0" y="0"/>
                </a:moveTo>
                <a:lnTo>
                  <a:pt x="27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 defTabSz="914400">
              <a:buClrTx/>
              <a:buSzTx/>
              <a:buFontTx/>
              <a:buNone/>
              <a:defRPr/>
            </a:pPr>
            <a:endParaRPr lang="de-AT" sz="2800">
              <a:solidFill>
                <a:srgbClr val="000000"/>
              </a:solidFill>
            </a:endParaRPr>
          </a:p>
        </p:txBody>
      </p:sp>
      <p:sp>
        <p:nvSpPr>
          <p:cNvPr id="5126" name="Rectangle 26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44450"/>
            <a:ext cx="7761287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Click to edit Master title style</a:t>
            </a:r>
          </a:p>
        </p:txBody>
      </p:sp>
      <p:sp>
        <p:nvSpPr>
          <p:cNvPr id="5127" name="Rectangle 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9063" y="908050"/>
            <a:ext cx="8907462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Text</a:t>
            </a:r>
          </a:p>
          <a:p>
            <a:pPr lvl="1"/>
            <a:r>
              <a:rPr lang="de-AT" smtClean="0"/>
              <a:t>Text</a:t>
            </a:r>
          </a:p>
          <a:p>
            <a:pPr lvl="2"/>
            <a:r>
              <a:rPr lang="de-AT" smtClean="0"/>
              <a:t>Text</a:t>
            </a:r>
          </a:p>
          <a:p>
            <a:pPr lvl="3"/>
            <a:r>
              <a:rPr lang="de-AT" smtClean="0"/>
              <a:t>Text</a:t>
            </a:r>
          </a:p>
          <a:p>
            <a:pPr lvl="4"/>
            <a:r>
              <a:rPr lang="de-AT" smtClean="0"/>
              <a:t>Text</a:t>
            </a:r>
          </a:p>
        </p:txBody>
      </p:sp>
      <p:sp>
        <p:nvSpPr>
          <p:cNvPr id="1052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5888" y="6511925"/>
            <a:ext cx="376078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 b="1">
                <a:solidFill>
                  <a:schemeClr val="bg2"/>
                </a:solidFill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r>
              <a:rPr lang="de-AT" smtClean="0">
                <a:solidFill>
                  <a:srgbClr val="5F5F5F"/>
                </a:solidFill>
              </a:rPr>
              <a:t>Oliver Mattausch</a:t>
            </a:r>
            <a:endParaRPr lang="de-AT">
              <a:solidFill>
                <a:srgbClr val="5F5F5F"/>
              </a:solidFill>
            </a:endParaRPr>
          </a:p>
        </p:txBody>
      </p:sp>
      <p:sp>
        <p:nvSpPr>
          <p:cNvPr id="1053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030663" y="6507163"/>
            <a:ext cx="10795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2"/>
                </a:solidFill>
              </a:defRPr>
            </a:lvl1pPr>
          </a:lstStyle>
          <a:p>
            <a:pPr algn="ctr" defTabSz="914400">
              <a:buClrTx/>
              <a:buSzTx/>
              <a:buFontTx/>
              <a:buNone/>
              <a:defRPr/>
            </a:pPr>
            <a:fld id="{9F8CDE80-D0C0-49A3-AB9D-0448C2B8E408}" type="slidenum">
              <a:rPr lang="de-AT">
                <a:solidFill>
                  <a:srgbClr val="5F5F5F"/>
                </a:solidFill>
              </a:rPr>
              <a:pPr algn="ctr" defTabSz="914400">
                <a:buClrTx/>
                <a:buSzTx/>
                <a:buFontTx/>
                <a:buNone/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60363" indent="-360363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00113" indent="-360363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90000"/>
        <a:buFont typeface="Arial" charset="0"/>
        <a:buBlip>
          <a:blip r:embed="rId17"/>
        </a:buBlip>
        <a:defRPr sz="3000">
          <a:solidFill>
            <a:schemeClr val="tx1"/>
          </a:solidFill>
          <a:latin typeface="+mn-lt"/>
        </a:defRPr>
      </a:lvl2pPr>
      <a:lvl3pPr marL="1346200" indent="-266700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6"/>
        </a:buBlip>
        <a:defRPr sz="2800">
          <a:solidFill>
            <a:schemeClr val="tx1"/>
          </a:solidFill>
          <a:latin typeface="+mn-lt"/>
        </a:defRPr>
      </a:lvl3pPr>
      <a:lvl4pPr marL="1792288" indent="-266700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90000"/>
        <a:buFont typeface="Arial" charset="0"/>
        <a:buBlip>
          <a:blip r:embed="rId17"/>
        </a:buBlip>
        <a:defRPr sz="2600">
          <a:solidFill>
            <a:schemeClr val="tx1"/>
          </a:solidFill>
          <a:latin typeface="+mn-lt"/>
        </a:defRPr>
      </a:lvl4pPr>
      <a:lvl5pPr marL="2239963" indent="-268288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6"/>
        </a:buBlip>
        <a:defRPr sz="2400">
          <a:solidFill>
            <a:schemeClr val="tx1"/>
          </a:solidFill>
          <a:latin typeface="+mn-lt"/>
        </a:defRPr>
      </a:lvl5pPr>
      <a:lvl6pPr marL="2697163" indent="-268288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6"/>
        </a:buBlip>
        <a:defRPr sz="2400">
          <a:solidFill>
            <a:schemeClr val="tx1"/>
          </a:solidFill>
          <a:latin typeface="+mn-lt"/>
        </a:defRPr>
      </a:lvl6pPr>
      <a:lvl7pPr marL="3154363" indent="-268288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6"/>
        </a:buBlip>
        <a:defRPr sz="2400">
          <a:solidFill>
            <a:schemeClr val="tx1"/>
          </a:solidFill>
          <a:latin typeface="+mn-lt"/>
        </a:defRPr>
      </a:lvl7pPr>
      <a:lvl8pPr marL="3611563" indent="-268288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6"/>
        </a:buBlip>
        <a:defRPr sz="2400">
          <a:solidFill>
            <a:schemeClr val="tx1"/>
          </a:solidFill>
          <a:latin typeface="+mn-lt"/>
        </a:defRPr>
      </a:lvl8pPr>
      <a:lvl9pPr marL="4068763" indent="-268288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6"/>
        </a:buBlip>
        <a:defRPr sz="2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8693150" y="6327775"/>
            <a:ext cx="360363" cy="404813"/>
            <a:chOff x="5476" y="3986"/>
            <a:chExt cx="227" cy="255"/>
          </a:xfrm>
        </p:grpSpPr>
        <p:sp>
          <p:nvSpPr>
            <p:cNvPr id="1026" name="Freeform 2"/>
            <p:cNvSpPr>
              <a:spLocks noChangeArrowheads="1"/>
            </p:cNvSpPr>
            <p:nvPr/>
          </p:nvSpPr>
          <p:spPr bwMode="auto">
            <a:xfrm>
              <a:off x="5476" y="3986"/>
              <a:ext cx="204" cy="256"/>
            </a:xfrm>
            <a:custGeom>
              <a:avLst/>
              <a:gdLst/>
              <a:ahLst/>
              <a:cxnLst>
                <a:cxn ang="0">
                  <a:pos x="116" y="318"/>
                </a:cxn>
                <a:cxn ang="0">
                  <a:pos x="108" y="299"/>
                </a:cxn>
                <a:cxn ang="0">
                  <a:pos x="93" y="298"/>
                </a:cxn>
                <a:cxn ang="0">
                  <a:pos x="83" y="309"/>
                </a:cxn>
                <a:cxn ang="0">
                  <a:pos x="66" y="306"/>
                </a:cxn>
                <a:cxn ang="0">
                  <a:pos x="69" y="282"/>
                </a:cxn>
                <a:cxn ang="0">
                  <a:pos x="51" y="276"/>
                </a:cxn>
                <a:cxn ang="0">
                  <a:pos x="19" y="294"/>
                </a:cxn>
                <a:cxn ang="0">
                  <a:pos x="2" y="287"/>
                </a:cxn>
                <a:cxn ang="0">
                  <a:pos x="5" y="271"/>
                </a:cxn>
                <a:cxn ang="0">
                  <a:pos x="36" y="256"/>
                </a:cxn>
                <a:cxn ang="0">
                  <a:pos x="42" y="234"/>
                </a:cxn>
                <a:cxn ang="0">
                  <a:pos x="31" y="219"/>
                </a:cxn>
                <a:cxn ang="0">
                  <a:pos x="7" y="208"/>
                </a:cxn>
                <a:cxn ang="0">
                  <a:pos x="14" y="193"/>
                </a:cxn>
                <a:cxn ang="0">
                  <a:pos x="39" y="187"/>
                </a:cxn>
                <a:cxn ang="0">
                  <a:pos x="49" y="168"/>
                </a:cxn>
                <a:cxn ang="0">
                  <a:pos x="47" y="145"/>
                </a:cxn>
                <a:cxn ang="0">
                  <a:pos x="63" y="136"/>
                </a:cxn>
                <a:cxn ang="0">
                  <a:pos x="83" y="124"/>
                </a:cxn>
                <a:cxn ang="0">
                  <a:pos x="73" y="104"/>
                </a:cxn>
                <a:cxn ang="0">
                  <a:pos x="76" y="86"/>
                </a:cxn>
                <a:cxn ang="0">
                  <a:pos x="93" y="89"/>
                </a:cxn>
                <a:cxn ang="0">
                  <a:pos x="118" y="99"/>
                </a:cxn>
                <a:cxn ang="0">
                  <a:pos x="131" y="82"/>
                </a:cxn>
                <a:cxn ang="0">
                  <a:pos x="126" y="47"/>
                </a:cxn>
                <a:cxn ang="0">
                  <a:pos x="120" y="19"/>
                </a:cxn>
                <a:cxn ang="0">
                  <a:pos x="126" y="3"/>
                </a:cxn>
                <a:cxn ang="0">
                  <a:pos x="147" y="2"/>
                </a:cxn>
                <a:cxn ang="0">
                  <a:pos x="158" y="19"/>
                </a:cxn>
                <a:cxn ang="0">
                  <a:pos x="150" y="51"/>
                </a:cxn>
                <a:cxn ang="0">
                  <a:pos x="145" y="94"/>
                </a:cxn>
                <a:cxn ang="0">
                  <a:pos x="155" y="109"/>
                </a:cxn>
                <a:cxn ang="0">
                  <a:pos x="182" y="111"/>
                </a:cxn>
                <a:cxn ang="0">
                  <a:pos x="189" y="99"/>
                </a:cxn>
                <a:cxn ang="0">
                  <a:pos x="205" y="66"/>
                </a:cxn>
                <a:cxn ang="0">
                  <a:pos x="221" y="66"/>
                </a:cxn>
                <a:cxn ang="0">
                  <a:pos x="221" y="86"/>
                </a:cxn>
                <a:cxn ang="0">
                  <a:pos x="199" y="119"/>
                </a:cxn>
                <a:cxn ang="0">
                  <a:pos x="205" y="136"/>
                </a:cxn>
                <a:cxn ang="0">
                  <a:pos x="224" y="136"/>
                </a:cxn>
                <a:cxn ang="0">
                  <a:pos x="242" y="123"/>
                </a:cxn>
                <a:cxn ang="0">
                  <a:pos x="252" y="131"/>
                </a:cxn>
                <a:cxn ang="0">
                  <a:pos x="251" y="145"/>
                </a:cxn>
                <a:cxn ang="0">
                  <a:pos x="231" y="165"/>
                </a:cxn>
                <a:cxn ang="0">
                  <a:pos x="232" y="224"/>
                </a:cxn>
                <a:cxn ang="0">
                  <a:pos x="246" y="240"/>
                </a:cxn>
                <a:cxn ang="0">
                  <a:pos x="247" y="259"/>
                </a:cxn>
                <a:cxn ang="0">
                  <a:pos x="232" y="262"/>
                </a:cxn>
                <a:cxn ang="0">
                  <a:pos x="222" y="276"/>
                </a:cxn>
                <a:cxn ang="0">
                  <a:pos x="231" y="298"/>
                </a:cxn>
                <a:cxn ang="0">
                  <a:pos x="217" y="303"/>
                </a:cxn>
                <a:cxn ang="0">
                  <a:pos x="199" y="284"/>
                </a:cxn>
                <a:cxn ang="0">
                  <a:pos x="182" y="291"/>
                </a:cxn>
                <a:cxn ang="0">
                  <a:pos x="170" y="306"/>
                </a:cxn>
                <a:cxn ang="0">
                  <a:pos x="143" y="308"/>
                </a:cxn>
                <a:cxn ang="0">
                  <a:pos x="128" y="318"/>
                </a:cxn>
              </a:cxnLst>
              <a:rect l="0" t="0" r="r" b="b"/>
              <a:pathLst>
                <a:path w="254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  <a:lnTo>
                    <a:pt x="155" y="109"/>
                  </a:lnTo>
                  <a:lnTo>
                    <a:pt x="158" y="109"/>
                  </a:lnTo>
                  <a:lnTo>
                    <a:pt x="165" y="113"/>
                  </a:lnTo>
                  <a:lnTo>
                    <a:pt x="172" y="113"/>
                  </a:lnTo>
                  <a:lnTo>
                    <a:pt x="175" y="113"/>
                  </a:lnTo>
                  <a:lnTo>
                    <a:pt x="180" y="111"/>
                  </a:lnTo>
                  <a:lnTo>
                    <a:pt x="182" y="111"/>
                  </a:lnTo>
                  <a:lnTo>
                    <a:pt x="184" y="109"/>
                  </a:lnTo>
                  <a:lnTo>
                    <a:pt x="184" y="109"/>
                  </a:lnTo>
                  <a:lnTo>
                    <a:pt x="187" y="108"/>
                  </a:lnTo>
                  <a:lnTo>
                    <a:pt x="187" y="104"/>
                  </a:lnTo>
                  <a:lnTo>
                    <a:pt x="189" y="103"/>
                  </a:lnTo>
                  <a:lnTo>
                    <a:pt x="189" y="99"/>
                  </a:lnTo>
                  <a:lnTo>
                    <a:pt x="190" y="89"/>
                  </a:lnTo>
                  <a:lnTo>
                    <a:pt x="195" y="79"/>
                  </a:lnTo>
                  <a:lnTo>
                    <a:pt x="199" y="74"/>
                  </a:lnTo>
                  <a:lnTo>
                    <a:pt x="200" y="71"/>
                  </a:lnTo>
                  <a:lnTo>
                    <a:pt x="204" y="67"/>
                  </a:lnTo>
                  <a:lnTo>
                    <a:pt x="205" y="66"/>
                  </a:lnTo>
                  <a:lnTo>
                    <a:pt x="207" y="64"/>
                  </a:lnTo>
                  <a:lnTo>
                    <a:pt x="212" y="62"/>
                  </a:lnTo>
                  <a:lnTo>
                    <a:pt x="215" y="62"/>
                  </a:lnTo>
                  <a:lnTo>
                    <a:pt x="217" y="62"/>
                  </a:lnTo>
                  <a:lnTo>
                    <a:pt x="219" y="64"/>
                  </a:lnTo>
                  <a:lnTo>
                    <a:pt x="221" y="66"/>
                  </a:lnTo>
                  <a:lnTo>
                    <a:pt x="222" y="67"/>
                  </a:lnTo>
                  <a:lnTo>
                    <a:pt x="224" y="71"/>
                  </a:lnTo>
                  <a:lnTo>
                    <a:pt x="224" y="76"/>
                  </a:lnTo>
                  <a:lnTo>
                    <a:pt x="224" y="81"/>
                  </a:lnTo>
                  <a:lnTo>
                    <a:pt x="222" y="82"/>
                  </a:lnTo>
                  <a:lnTo>
                    <a:pt x="221" y="86"/>
                  </a:lnTo>
                  <a:lnTo>
                    <a:pt x="219" y="94"/>
                  </a:lnTo>
                  <a:lnTo>
                    <a:pt x="212" y="101"/>
                  </a:lnTo>
                  <a:lnTo>
                    <a:pt x="204" y="108"/>
                  </a:lnTo>
                  <a:lnTo>
                    <a:pt x="202" y="109"/>
                  </a:lnTo>
                  <a:lnTo>
                    <a:pt x="202" y="113"/>
                  </a:lnTo>
                  <a:lnTo>
                    <a:pt x="199" y="119"/>
                  </a:lnTo>
                  <a:lnTo>
                    <a:pt x="199" y="124"/>
                  </a:lnTo>
                  <a:lnTo>
                    <a:pt x="199" y="128"/>
                  </a:lnTo>
                  <a:lnTo>
                    <a:pt x="200" y="131"/>
                  </a:lnTo>
                  <a:lnTo>
                    <a:pt x="202" y="133"/>
                  </a:lnTo>
                  <a:lnTo>
                    <a:pt x="204" y="135"/>
                  </a:lnTo>
                  <a:lnTo>
                    <a:pt x="205" y="136"/>
                  </a:lnTo>
                  <a:lnTo>
                    <a:pt x="210" y="140"/>
                  </a:lnTo>
                  <a:lnTo>
                    <a:pt x="212" y="140"/>
                  </a:lnTo>
                  <a:lnTo>
                    <a:pt x="215" y="141"/>
                  </a:lnTo>
                  <a:lnTo>
                    <a:pt x="219" y="140"/>
                  </a:lnTo>
                  <a:lnTo>
                    <a:pt x="221" y="140"/>
                  </a:lnTo>
                  <a:lnTo>
                    <a:pt x="224" y="136"/>
                  </a:lnTo>
                  <a:lnTo>
                    <a:pt x="227" y="131"/>
                  </a:lnTo>
                  <a:lnTo>
                    <a:pt x="231" y="130"/>
                  </a:lnTo>
                  <a:lnTo>
                    <a:pt x="232" y="128"/>
                  </a:lnTo>
                  <a:lnTo>
                    <a:pt x="236" y="124"/>
                  </a:lnTo>
                  <a:lnTo>
                    <a:pt x="239" y="124"/>
                  </a:lnTo>
                  <a:lnTo>
                    <a:pt x="242" y="123"/>
                  </a:lnTo>
                  <a:lnTo>
                    <a:pt x="244" y="123"/>
                  </a:lnTo>
                  <a:lnTo>
                    <a:pt x="247" y="124"/>
                  </a:lnTo>
                  <a:lnTo>
                    <a:pt x="247" y="124"/>
                  </a:lnTo>
                  <a:lnTo>
                    <a:pt x="249" y="124"/>
                  </a:lnTo>
                  <a:lnTo>
                    <a:pt x="251" y="128"/>
                  </a:lnTo>
                  <a:lnTo>
                    <a:pt x="252" y="131"/>
                  </a:lnTo>
                  <a:lnTo>
                    <a:pt x="254" y="133"/>
                  </a:lnTo>
                  <a:lnTo>
                    <a:pt x="254" y="136"/>
                  </a:lnTo>
                  <a:lnTo>
                    <a:pt x="254" y="138"/>
                  </a:lnTo>
                  <a:lnTo>
                    <a:pt x="254" y="140"/>
                  </a:lnTo>
                  <a:lnTo>
                    <a:pt x="252" y="143"/>
                  </a:lnTo>
                  <a:lnTo>
                    <a:pt x="251" y="145"/>
                  </a:lnTo>
                  <a:lnTo>
                    <a:pt x="247" y="148"/>
                  </a:lnTo>
                  <a:lnTo>
                    <a:pt x="242" y="153"/>
                  </a:lnTo>
                  <a:lnTo>
                    <a:pt x="239" y="156"/>
                  </a:lnTo>
                  <a:lnTo>
                    <a:pt x="234" y="160"/>
                  </a:lnTo>
                  <a:lnTo>
                    <a:pt x="231" y="163"/>
                  </a:lnTo>
                  <a:lnTo>
                    <a:pt x="231" y="165"/>
                  </a:lnTo>
                  <a:lnTo>
                    <a:pt x="229" y="166"/>
                  </a:lnTo>
                  <a:lnTo>
                    <a:pt x="229" y="175"/>
                  </a:lnTo>
                  <a:lnTo>
                    <a:pt x="227" y="187"/>
                  </a:lnTo>
                  <a:lnTo>
                    <a:pt x="229" y="200"/>
                  </a:lnTo>
                  <a:lnTo>
                    <a:pt x="231" y="212"/>
                  </a:lnTo>
                  <a:lnTo>
                    <a:pt x="232" y="224"/>
                  </a:lnTo>
                  <a:lnTo>
                    <a:pt x="232" y="229"/>
                  </a:lnTo>
                  <a:lnTo>
                    <a:pt x="236" y="232"/>
                  </a:lnTo>
                  <a:lnTo>
                    <a:pt x="237" y="235"/>
                  </a:lnTo>
                  <a:lnTo>
                    <a:pt x="239" y="237"/>
                  </a:lnTo>
                  <a:lnTo>
                    <a:pt x="242" y="239"/>
                  </a:lnTo>
                  <a:lnTo>
                    <a:pt x="246" y="240"/>
                  </a:lnTo>
                  <a:lnTo>
                    <a:pt x="247" y="244"/>
                  </a:lnTo>
                  <a:lnTo>
                    <a:pt x="249" y="247"/>
                  </a:lnTo>
                  <a:lnTo>
                    <a:pt x="249" y="249"/>
                  </a:lnTo>
                  <a:lnTo>
                    <a:pt x="249" y="252"/>
                  </a:lnTo>
                  <a:lnTo>
                    <a:pt x="249" y="256"/>
                  </a:lnTo>
                  <a:lnTo>
                    <a:pt x="247" y="259"/>
                  </a:lnTo>
                  <a:lnTo>
                    <a:pt x="244" y="261"/>
                  </a:lnTo>
                  <a:lnTo>
                    <a:pt x="244" y="262"/>
                  </a:lnTo>
                  <a:lnTo>
                    <a:pt x="241" y="262"/>
                  </a:lnTo>
                  <a:lnTo>
                    <a:pt x="239" y="264"/>
                  </a:lnTo>
                  <a:lnTo>
                    <a:pt x="236" y="262"/>
                  </a:lnTo>
                  <a:lnTo>
                    <a:pt x="232" y="262"/>
                  </a:lnTo>
                  <a:lnTo>
                    <a:pt x="231" y="262"/>
                  </a:lnTo>
                  <a:lnTo>
                    <a:pt x="227" y="264"/>
                  </a:lnTo>
                  <a:lnTo>
                    <a:pt x="224" y="267"/>
                  </a:lnTo>
                  <a:lnTo>
                    <a:pt x="222" y="271"/>
                  </a:lnTo>
                  <a:lnTo>
                    <a:pt x="221" y="272"/>
                  </a:lnTo>
                  <a:lnTo>
                    <a:pt x="222" y="276"/>
                  </a:lnTo>
                  <a:lnTo>
                    <a:pt x="224" y="281"/>
                  </a:lnTo>
                  <a:lnTo>
                    <a:pt x="227" y="286"/>
                  </a:lnTo>
                  <a:lnTo>
                    <a:pt x="231" y="289"/>
                  </a:lnTo>
                  <a:lnTo>
                    <a:pt x="232" y="293"/>
                  </a:lnTo>
                  <a:lnTo>
                    <a:pt x="232" y="298"/>
                  </a:lnTo>
                  <a:lnTo>
                    <a:pt x="231" y="298"/>
                  </a:lnTo>
                  <a:lnTo>
                    <a:pt x="231" y="299"/>
                  </a:lnTo>
                  <a:lnTo>
                    <a:pt x="227" y="303"/>
                  </a:lnTo>
                  <a:lnTo>
                    <a:pt x="224" y="303"/>
                  </a:lnTo>
                  <a:lnTo>
                    <a:pt x="222" y="304"/>
                  </a:lnTo>
                  <a:lnTo>
                    <a:pt x="219" y="303"/>
                  </a:lnTo>
                  <a:lnTo>
                    <a:pt x="217" y="303"/>
                  </a:lnTo>
                  <a:lnTo>
                    <a:pt x="215" y="299"/>
                  </a:lnTo>
                  <a:lnTo>
                    <a:pt x="210" y="294"/>
                  </a:lnTo>
                  <a:lnTo>
                    <a:pt x="205" y="289"/>
                  </a:lnTo>
                  <a:lnTo>
                    <a:pt x="204" y="287"/>
                  </a:lnTo>
                  <a:lnTo>
                    <a:pt x="200" y="286"/>
                  </a:lnTo>
                  <a:lnTo>
                    <a:pt x="199" y="284"/>
                  </a:lnTo>
                  <a:lnTo>
                    <a:pt x="195" y="284"/>
                  </a:lnTo>
                  <a:lnTo>
                    <a:pt x="192" y="284"/>
                  </a:lnTo>
                  <a:lnTo>
                    <a:pt x="187" y="286"/>
                  </a:lnTo>
                  <a:lnTo>
                    <a:pt x="185" y="286"/>
                  </a:lnTo>
                  <a:lnTo>
                    <a:pt x="184" y="287"/>
                  </a:lnTo>
                  <a:lnTo>
                    <a:pt x="182" y="291"/>
                  </a:lnTo>
                  <a:lnTo>
                    <a:pt x="178" y="294"/>
                  </a:lnTo>
                  <a:lnTo>
                    <a:pt x="178" y="298"/>
                  </a:lnTo>
                  <a:lnTo>
                    <a:pt x="175" y="301"/>
                  </a:lnTo>
                  <a:lnTo>
                    <a:pt x="173" y="303"/>
                  </a:lnTo>
                  <a:lnTo>
                    <a:pt x="172" y="304"/>
                  </a:lnTo>
                  <a:lnTo>
                    <a:pt x="170" y="306"/>
                  </a:lnTo>
                  <a:lnTo>
                    <a:pt x="163" y="306"/>
                  </a:lnTo>
                  <a:lnTo>
                    <a:pt x="158" y="304"/>
                  </a:lnTo>
                  <a:lnTo>
                    <a:pt x="153" y="304"/>
                  </a:lnTo>
                  <a:lnTo>
                    <a:pt x="150" y="306"/>
                  </a:lnTo>
                  <a:lnTo>
                    <a:pt x="147" y="306"/>
                  </a:lnTo>
                  <a:lnTo>
                    <a:pt x="143" y="308"/>
                  </a:lnTo>
                  <a:lnTo>
                    <a:pt x="142" y="311"/>
                  </a:lnTo>
                  <a:lnTo>
                    <a:pt x="138" y="313"/>
                  </a:lnTo>
                  <a:lnTo>
                    <a:pt x="136" y="316"/>
                  </a:lnTo>
                  <a:lnTo>
                    <a:pt x="133" y="318"/>
                  </a:lnTo>
                  <a:lnTo>
                    <a:pt x="131" y="318"/>
                  </a:lnTo>
                  <a:lnTo>
                    <a:pt x="128" y="318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1027" name="Freeform 3"/>
            <p:cNvSpPr>
              <a:spLocks noChangeArrowheads="1"/>
            </p:cNvSpPr>
            <p:nvPr/>
          </p:nvSpPr>
          <p:spPr bwMode="auto">
            <a:xfrm>
              <a:off x="5476" y="3986"/>
              <a:ext cx="127" cy="256"/>
            </a:xfrm>
            <a:custGeom>
              <a:avLst/>
              <a:gdLst/>
              <a:ahLst/>
              <a:cxnLst>
                <a:cxn ang="0">
                  <a:pos x="120" y="319"/>
                </a:cxn>
                <a:cxn ang="0">
                  <a:pos x="113" y="311"/>
                </a:cxn>
                <a:cxn ang="0">
                  <a:pos x="108" y="299"/>
                </a:cxn>
                <a:cxn ang="0">
                  <a:pos x="96" y="298"/>
                </a:cxn>
                <a:cxn ang="0">
                  <a:pos x="89" y="301"/>
                </a:cxn>
                <a:cxn ang="0">
                  <a:pos x="83" y="309"/>
                </a:cxn>
                <a:cxn ang="0">
                  <a:pos x="71" y="309"/>
                </a:cxn>
                <a:cxn ang="0">
                  <a:pos x="64" y="301"/>
                </a:cxn>
                <a:cxn ang="0">
                  <a:pos x="69" y="282"/>
                </a:cxn>
                <a:cxn ang="0">
                  <a:pos x="61" y="276"/>
                </a:cxn>
                <a:cxn ang="0">
                  <a:pos x="42" y="279"/>
                </a:cxn>
                <a:cxn ang="0">
                  <a:pos x="19" y="294"/>
                </a:cxn>
                <a:cxn ang="0">
                  <a:pos x="5" y="293"/>
                </a:cxn>
                <a:cxn ang="0">
                  <a:pos x="0" y="282"/>
                </a:cxn>
                <a:cxn ang="0">
                  <a:pos x="5" y="271"/>
                </a:cxn>
                <a:cxn ang="0">
                  <a:pos x="31" y="259"/>
                </a:cxn>
                <a:cxn ang="0">
                  <a:pos x="39" y="249"/>
                </a:cxn>
                <a:cxn ang="0">
                  <a:pos x="42" y="234"/>
                </a:cxn>
                <a:cxn ang="0">
                  <a:pos x="36" y="222"/>
                </a:cxn>
                <a:cxn ang="0">
                  <a:pos x="17" y="215"/>
                </a:cxn>
                <a:cxn ang="0">
                  <a:pos x="7" y="208"/>
                </a:cxn>
                <a:cxn ang="0">
                  <a:pos x="9" y="195"/>
                </a:cxn>
                <a:cxn ang="0">
                  <a:pos x="22" y="193"/>
                </a:cxn>
                <a:cxn ang="0">
                  <a:pos x="39" y="187"/>
                </a:cxn>
                <a:cxn ang="0">
                  <a:pos x="49" y="172"/>
                </a:cxn>
                <a:cxn ang="0">
                  <a:pos x="44" y="156"/>
                </a:cxn>
                <a:cxn ang="0">
                  <a:pos x="47" y="145"/>
                </a:cxn>
                <a:cxn ang="0">
                  <a:pos x="56" y="136"/>
                </a:cxn>
                <a:cxn ang="0">
                  <a:pos x="71" y="136"/>
                </a:cxn>
                <a:cxn ang="0">
                  <a:pos x="83" y="124"/>
                </a:cxn>
                <a:cxn ang="0">
                  <a:pos x="81" y="114"/>
                </a:cxn>
                <a:cxn ang="0">
                  <a:pos x="71" y="98"/>
                </a:cxn>
                <a:cxn ang="0">
                  <a:pos x="76" y="86"/>
                </a:cxn>
                <a:cxn ang="0">
                  <a:pos x="88" y="86"/>
                </a:cxn>
                <a:cxn ang="0">
                  <a:pos x="105" y="98"/>
                </a:cxn>
                <a:cxn ang="0">
                  <a:pos x="118" y="99"/>
                </a:cxn>
                <a:cxn ang="0">
                  <a:pos x="130" y="91"/>
                </a:cxn>
                <a:cxn ang="0">
                  <a:pos x="133" y="72"/>
                </a:cxn>
                <a:cxn ang="0">
                  <a:pos x="126" y="47"/>
                </a:cxn>
                <a:cxn ang="0">
                  <a:pos x="120" y="27"/>
                </a:cxn>
                <a:cxn ang="0">
                  <a:pos x="121" y="14"/>
                </a:cxn>
                <a:cxn ang="0">
                  <a:pos x="126" y="3"/>
                </a:cxn>
                <a:cxn ang="0">
                  <a:pos x="142" y="0"/>
                </a:cxn>
                <a:cxn ang="0">
                  <a:pos x="153" y="5"/>
                </a:cxn>
                <a:cxn ang="0">
                  <a:pos x="158" y="19"/>
                </a:cxn>
                <a:cxn ang="0">
                  <a:pos x="155" y="39"/>
                </a:cxn>
                <a:cxn ang="0">
                  <a:pos x="147" y="59"/>
                </a:cxn>
                <a:cxn ang="0">
                  <a:pos x="145" y="94"/>
                </a:cxn>
                <a:cxn ang="0">
                  <a:pos x="150" y="106"/>
                </a:cxn>
              </a:cxnLst>
              <a:rect l="0" t="0" r="r" b="b"/>
              <a:pathLst>
                <a:path w="158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</a:path>
              </a:pathLst>
            </a:custGeom>
            <a:noFill/>
            <a:ln w="3240">
              <a:solidFill>
                <a:srgbClr val="C32D9B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1028" name="Freeform 4"/>
            <p:cNvSpPr>
              <a:spLocks noChangeArrowheads="1"/>
            </p:cNvSpPr>
            <p:nvPr/>
          </p:nvSpPr>
          <p:spPr bwMode="auto">
            <a:xfrm>
              <a:off x="5579" y="4035"/>
              <a:ext cx="101" cy="206"/>
            </a:xfrm>
            <a:custGeom>
              <a:avLst/>
              <a:gdLst/>
              <a:ahLst/>
              <a:cxnLst>
                <a:cxn ang="0">
                  <a:pos x="30" y="47"/>
                </a:cxn>
                <a:cxn ang="0">
                  <a:pos x="47" y="51"/>
                </a:cxn>
                <a:cxn ang="0">
                  <a:pos x="56" y="47"/>
                </a:cxn>
                <a:cxn ang="0">
                  <a:pos x="59" y="42"/>
                </a:cxn>
                <a:cxn ang="0">
                  <a:pos x="62" y="27"/>
                </a:cxn>
                <a:cxn ang="0">
                  <a:pos x="72" y="9"/>
                </a:cxn>
                <a:cxn ang="0">
                  <a:pos x="79" y="2"/>
                </a:cxn>
                <a:cxn ang="0">
                  <a:pos x="89" y="0"/>
                </a:cxn>
                <a:cxn ang="0">
                  <a:pos x="94" y="5"/>
                </a:cxn>
                <a:cxn ang="0">
                  <a:pos x="96" y="19"/>
                </a:cxn>
                <a:cxn ang="0">
                  <a:pos x="91" y="32"/>
                </a:cxn>
                <a:cxn ang="0">
                  <a:pos x="74" y="47"/>
                </a:cxn>
                <a:cxn ang="0">
                  <a:pos x="71" y="62"/>
                </a:cxn>
                <a:cxn ang="0">
                  <a:pos x="74" y="71"/>
                </a:cxn>
                <a:cxn ang="0">
                  <a:pos x="82" y="78"/>
                </a:cxn>
                <a:cxn ang="0">
                  <a:pos x="91" y="78"/>
                </a:cxn>
                <a:cxn ang="0">
                  <a:pos x="99" y="69"/>
                </a:cxn>
                <a:cxn ang="0">
                  <a:pos x="108" y="62"/>
                </a:cxn>
                <a:cxn ang="0">
                  <a:pos x="116" y="61"/>
                </a:cxn>
                <a:cxn ang="0">
                  <a:pos x="121" y="62"/>
                </a:cxn>
                <a:cxn ang="0">
                  <a:pos x="126" y="71"/>
                </a:cxn>
                <a:cxn ang="0">
                  <a:pos x="126" y="78"/>
                </a:cxn>
                <a:cxn ang="0">
                  <a:pos x="119" y="86"/>
                </a:cxn>
                <a:cxn ang="0">
                  <a:pos x="106" y="98"/>
                </a:cxn>
                <a:cxn ang="0">
                  <a:pos x="101" y="104"/>
                </a:cxn>
                <a:cxn ang="0">
                  <a:pos x="101" y="138"/>
                </a:cxn>
                <a:cxn ang="0">
                  <a:pos x="104" y="167"/>
                </a:cxn>
                <a:cxn ang="0">
                  <a:pos x="111" y="175"/>
                </a:cxn>
                <a:cxn ang="0">
                  <a:pos x="119" y="182"/>
                </a:cxn>
                <a:cxn ang="0">
                  <a:pos x="121" y="190"/>
                </a:cxn>
                <a:cxn ang="0">
                  <a:pos x="116" y="199"/>
                </a:cxn>
                <a:cxn ang="0">
                  <a:pos x="111" y="202"/>
                </a:cxn>
                <a:cxn ang="0">
                  <a:pos x="103" y="200"/>
                </a:cxn>
                <a:cxn ang="0">
                  <a:pos x="94" y="209"/>
                </a:cxn>
                <a:cxn ang="0">
                  <a:pos x="96" y="219"/>
                </a:cxn>
                <a:cxn ang="0">
                  <a:pos x="104" y="231"/>
                </a:cxn>
                <a:cxn ang="0">
                  <a:pos x="103" y="237"/>
                </a:cxn>
                <a:cxn ang="0">
                  <a:pos x="94" y="242"/>
                </a:cxn>
                <a:cxn ang="0">
                  <a:pos x="87" y="237"/>
                </a:cxn>
                <a:cxn ang="0">
                  <a:pos x="76" y="225"/>
                </a:cxn>
                <a:cxn ang="0">
                  <a:pos x="67" y="222"/>
                </a:cxn>
                <a:cxn ang="0">
                  <a:pos x="57" y="224"/>
                </a:cxn>
                <a:cxn ang="0">
                  <a:pos x="50" y="232"/>
                </a:cxn>
                <a:cxn ang="0">
                  <a:pos x="45" y="241"/>
                </a:cxn>
                <a:cxn ang="0">
                  <a:pos x="35" y="244"/>
                </a:cxn>
                <a:cxn ang="0">
                  <a:pos x="22" y="244"/>
                </a:cxn>
                <a:cxn ang="0">
                  <a:pos x="14" y="249"/>
                </a:cxn>
                <a:cxn ang="0">
                  <a:pos x="5" y="256"/>
                </a:cxn>
              </a:cxnLst>
              <a:rect l="0" t="0" r="r" b="b"/>
              <a:pathLst>
                <a:path w="126" h="256">
                  <a:moveTo>
                    <a:pt x="25" y="46"/>
                  </a:moveTo>
                  <a:lnTo>
                    <a:pt x="27" y="47"/>
                  </a:lnTo>
                  <a:lnTo>
                    <a:pt x="30" y="47"/>
                  </a:lnTo>
                  <a:lnTo>
                    <a:pt x="37" y="51"/>
                  </a:lnTo>
                  <a:lnTo>
                    <a:pt x="44" y="51"/>
                  </a:lnTo>
                  <a:lnTo>
                    <a:pt x="47" y="51"/>
                  </a:lnTo>
                  <a:lnTo>
                    <a:pt x="52" y="49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9" y="46"/>
                  </a:lnTo>
                  <a:lnTo>
                    <a:pt x="59" y="42"/>
                  </a:lnTo>
                  <a:lnTo>
                    <a:pt x="61" y="41"/>
                  </a:lnTo>
                  <a:lnTo>
                    <a:pt x="61" y="37"/>
                  </a:lnTo>
                  <a:lnTo>
                    <a:pt x="62" y="27"/>
                  </a:lnTo>
                  <a:lnTo>
                    <a:pt x="67" y="17"/>
                  </a:lnTo>
                  <a:lnTo>
                    <a:pt x="71" y="12"/>
                  </a:lnTo>
                  <a:lnTo>
                    <a:pt x="72" y="9"/>
                  </a:lnTo>
                  <a:lnTo>
                    <a:pt x="76" y="5"/>
                  </a:lnTo>
                  <a:lnTo>
                    <a:pt x="77" y="4"/>
                  </a:lnTo>
                  <a:lnTo>
                    <a:pt x="79" y="2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1" y="2"/>
                  </a:lnTo>
                  <a:lnTo>
                    <a:pt x="93" y="4"/>
                  </a:lnTo>
                  <a:lnTo>
                    <a:pt x="94" y="5"/>
                  </a:lnTo>
                  <a:lnTo>
                    <a:pt x="96" y="9"/>
                  </a:lnTo>
                  <a:lnTo>
                    <a:pt x="96" y="14"/>
                  </a:lnTo>
                  <a:lnTo>
                    <a:pt x="96" y="19"/>
                  </a:lnTo>
                  <a:lnTo>
                    <a:pt x="94" y="20"/>
                  </a:lnTo>
                  <a:lnTo>
                    <a:pt x="93" y="24"/>
                  </a:lnTo>
                  <a:lnTo>
                    <a:pt x="91" y="32"/>
                  </a:lnTo>
                  <a:lnTo>
                    <a:pt x="84" y="39"/>
                  </a:lnTo>
                  <a:lnTo>
                    <a:pt x="76" y="46"/>
                  </a:lnTo>
                  <a:lnTo>
                    <a:pt x="74" y="47"/>
                  </a:lnTo>
                  <a:lnTo>
                    <a:pt x="74" y="51"/>
                  </a:lnTo>
                  <a:lnTo>
                    <a:pt x="71" y="57"/>
                  </a:lnTo>
                  <a:lnTo>
                    <a:pt x="71" y="62"/>
                  </a:lnTo>
                  <a:lnTo>
                    <a:pt x="71" y="66"/>
                  </a:lnTo>
                  <a:lnTo>
                    <a:pt x="72" y="69"/>
                  </a:lnTo>
                  <a:lnTo>
                    <a:pt x="74" y="71"/>
                  </a:lnTo>
                  <a:lnTo>
                    <a:pt x="76" y="73"/>
                  </a:lnTo>
                  <a:lnTo>
                    <a:pt x="77" y="74"/>
                  </a:lnTo>
                  <a:lnTo>
                    <a:pt x="82" y="78"/>
                  </a:lnTo>
                  <a:lnTo>
                    <a:pt x="84" y="78"/>
                  </a:lnTo>
                  <a:lnTo>
                    <a:pt x="87" y="79"/>
                  </a:lnTo>
                  <a:lnTo>
                    <a:pt x="91" y="78"/>
                  </a:lnTo>
                  <a:lnTo>
                    <a:pt x="93" y="78"/>
                  </a:lnTo>
                  <a:lnTo>
                    <a:pt x="96" y="74"/>
                  </a:lnTo>
                  <a:lnTo>
                    <a:pt x="99" y="69"/>
                  </a:lnTo>
                  <a:lnTo>
                    <a:pt x="103" y="68"/>
                  </a:lnTo>
                  <a:lnTo>
                    <a:pt x="104" y="66"/>
                  </a:lnTo>
                  <a:lnTo>
                    <a:pt x="108" y="62"/>
                  </a:lnTo>
                  <a:lnTo>
                    <a:pt x="111" y="62"/>
                  </a:lnTo>
                  <a:lnTo>
                    <a:pt x="114" y="61"/>
                  </a:lnTo>
                  <a:lnTo>
                    <a:pt x="116" y="61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21" y="62"/>
                  </a:lnTo>
                  <a:lnTo>
                    <a:pt x="123" y="66"/>
                  </a:lnTo>
                  <a:lnTo>
                    <a:pt x="124" y="69"/>
                  </a:lnTo>
                  <a:lnTo>
                    <a:pt x="126" y="71"/>
                  </a:lnTo>
                  <a:lnTo>
                    <a:pt x="126" y="74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3" y="83"/>
                  </a:lnTo>
                  <a:lnTo>
                    <a:pt x="119" y="86"/>
                  </a:lnTo>
                  <a:lnTo>
                    <a:pt x="114" y="91"/>
                  </a:lnTo>
                  <a:lnTo>
                    <a:pt x="111" y="94"/>
                  </a:lnTo>
                  <a:lnTo>
                    <a:pt x="106" y="98"/>
                  </a:lnTo>
                  <a:lnTo>
                    <a:pt x="103" y="101"/>
                  </a:lnTo>
                  <a:lnTo>
                    <a:pt x="103" y="103"/>
                  </a:lnTo>
                  <a:lnTo>
                    <a:pt x="101" y="104"/>
                  </a:lnTo>
                  <a:lnTo>
                    <a:pt x="101" y="113"/>
                  </a:lnTo>
                  <a:lnTo>
                    <a:pt x="99" y="125"/>
                  </a:lnTo>
                  <a:lnTo>
                    <a:pt x="101" y="138"/>
                  </a:lnTo>
                  <a:lnTo>
                    <a:pt x="103" y="150"/>
                  </a:lnTo>
                  <a:lnTo>
                    <a:pt x="104" y="162"/>
                  </a:lnTo>
                  <a:lnTo>
                    <a:pt x="104" y="167"/>
                  </a:lnTo>
                  <a:lnTo>
                    <a:pt x="108" y="170"/>
                  </a:lnTo>
                  <a:lnTo>
                    <a:pt x="109" y="173"/>
                  </a:lnTo>
                  <a:lnTo>
                    <a:pt x="111" y="175"/>
                  </a:lnTo>
                  <a:lnTo>
                    <a:pt x="114" y="177"/>
                  </a:lnTo>
                  <a:lnTo>
                    <a:pt x="118" y="178"/>
                  </a:lnTo>
                  <a:lnTo>
                    <a:pt x="119" y="182"/>
                  </a:lnTo>
                  <a:lnTo>
                    <a:pt x="121" y="185"/>
                  </a:lnTo>
                  <a:lnTo>
                    <a:pt x="121" y="187"/>
                  </a:lnTo>
                  <a:lnTo>
                    <a:pt x="121" y="190"/>
                  </a:lnTo>
                  <a:lnTo>
                    <a:pt x="121" y="194"/>
                  </a:lnTo>
                  <a:lnTo>
                    <a:pt x="119" y="197"/>
                  </a:lnTo>
                  <a:lnTo>
                    <a:pt x="116" y="199"/>
                  </a:lnTo>
                  <a:lnTo>
                    <a:pt x="116" y="200"/>
                  </a:lnTo>
                  <a:lnTo>
                    <a:pt x="113" y="200"/>
                  </a:lnTo>
                  <a:lnTo>
                    <a:pt x="111" y="202"/>
                  </a:lnTo>
                  <a:lnTo>
                    <a:pt x="108" y="200"/>
                  </a:lnTo>
                  <a:lnTo>
                    <a:pt x="104" y="200"/>
                  </a:lnTo>
                  <a:lnTo>
                    <a:pt x="103" y="200"/>
                  </a:lnTo>
                  <a:lnTo>
                    <a:pt x="99" y="202"/>
                  </a:lnTo>
                  <a:lnTo>
                    <a:pt x="96" y="205"/>
                  </a:lnTo>
                  <a:lnTo>
                    <a:pt x="94" y="209"/>
                  </a:lnTo>
                  <a:lnTo>
                    <a:pt x="93" y="210"/>
                  </a:lnTo>
                  <a:lnTo>
                    <a:pt x="94" y="214"/>
                  </a:lnTo>
                  <a:lnTo>
                    <a:pt x="96" y="219"/>
                  </a:lnTo>
                  <a:lnTo>
                    <a:pt x="99" y="224"/>
                  </a:lnTo>
                  <a:lnTo>
                    <a:pt x="103" y="227"/>
                  </a:lnTo>
                  <a:lnTo>
                    <a:pt x="104" y="231"/>
                  </a:lnTo>
                  <a:lnTo>
                    <a:pt x="104" y="236"/>
                  </a:lnTo>
                  <a:lnTo>
                    <a:pt x="103" y="236"/>
                  </a:lnTo>
                  <a:lnTo>
                    <a:pt x="103" y="237"/>
                  </a:lnTo>
                  <a:lnTo>
                    <a:pt x="99" y="241"/>
                  </a:lnTo>
                  <a:lnTo>
                    <a:pt x="96" y="241"/>
                  </a:lnTo>
                  <a:lnTo>
                    <a:pt x="94" y="242"/>
                  </a:lnTo>
                  <a:lnTo>
                    <a:pt x="91" y="241"/>
                  </a:lnTo>
                  <a:lnTo>
                    <a:pt x="89" y="241"/>
                  </a:lnTo>
                  <a:lnTo>
                    <a:pt x="87" y="237"/>
                  </a:lnTo>
                  <a:lnTo>
                    <a:pt x="82" y="232"/>
                  </a:lnTo>
                  <a:lnTo>
                    <a:pt x="77" y="227"/>
                  </a:lnTo>
                  <a:lnTo>
                    <a:pt x="76" y="225"/>
                  </a:lnTo>
                  <a:lnTo>
                    <a:pt x="72" y="224"/>
                  </a:lnTo>
                  <a:lnTo>
                    <a:pt x="71" y="222"/>
                  </a:lnTo>
                  <a:lnTo>
                    <a:pt x="67" y="222"/>
                  </a:lnTo>
                  <a:lnTo>
                    <a:pt x="64" y="222"/>
                  </a:lnTo>
                  <a:lnTo>
                    <a:pt x="59" y="224"/>
                  </a:lnTo>
                  <a:lnTo>
                    <a:pt x="57" y="224"/>
                  </a:lnTo>
                  <a:lnTo>
                    <a:pt x="56" y="225"/>
                  </a:lnTo>
                  <a:lnTo>
                    <a:pt x="54" y="229"/>
                  </a:lnTo>
                  <a:lnTo>
                    <a:pt x="50" y="232"/>
                  </a:lnTo>
                  <a:lnTo>
                    <a:pt x="50" y="236"/>
                  </a:lnTo>
                  <a:lnTo>
                    <a:pt x="47" y="239"/>
                  </a:lnTo>
                  <a:lnTo>
                    <a:pt x="45" y="241"/>
                  </a:lnTo>
                  <a:lnTo>
                    <a:pt x="44" y="242"/>
                  </a:lnTo>
                  <a:lnTo>
                    <a:pt x="42" y="244"/>
                  </a:lnTo>
                  <a:lnTo>
                    <a:pt x="35" y="244"/>
                  </a:lnTo>
                  <a:lnTo>
                    <a:pt x="30" y="242"/>
                  </a:lnTo>
                  <a:lnTo>
                    <a:pt x="25" y="242"/>
                  </a:lnTo>
                  <a:lnTo>
                    <a:pt x="22" y="244"/>
                  </a:lnTo>
                  <a:lnTo>
                    <a:pt x="19" y="244"/>
                  </a:lnTo>
                  <a:lnTo>
                    <a:pt x="15" y="246"/>
                  </a:lnTo>
                  <a:lnTo>
                    <a:pt x="14" y="249"/>
                  </a:lnTo>
                  <a:lnTo>
                    <a:pt x="10" y="251"/>
                  </a:lnTo>
                  <a:lnTo>
                    <a:pt x="8" y="254"/>
                  </a:lnTo>
                  <a:lnTo>
                    <a:pt x="5" y="256"/>
                  </a:lnTo>
                  <a:lnTo>
                    <a:pt x="3" y="256"/>
                  </a:lnTo>
                  <a:lnTo>
                    <a:pt x="0" y="256"/>
                  </a:lnTo>
                </a:path>
              </a:pathLst>
            </a:custGeom>
            <a:noFill/>
            <a:ln w="3240">
              <a:solidFill>
                <a:srgbClr val="C32D9B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1029" name="Freeform 5"/>
            <p:cNvSpPr>
              <a:spLocks noChangeArrowheads="1"/>
            </p:cNvSpPr>
            <p:nvPr/>
          </p:nvSpPr>
          <p:spPr bwMode="auto">
            <a:xfrm>
              <a:off x="5653" y="3997"/>
              <a:ext cx="24" cy="27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1030" name="Freeform 6"/>
            <p:cNvSpPr>
              <a:spLocks noChangeArrowheads="1"/>
            </p:cNvSpPr>
            <p:nvPr/>
          </p:nvSpPr>
          <p:spPr bwMode="auto">
            <a:xfrm>
              <a:off x="5653" y="3997"/>
              <a:ext cx="24" cy="27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</a:path>
              </a:pathLst>
            </a:custGeom>
            <a:noFill/>
            <a:ln w="3240">
              <a:solidFill>
                <a:srgbClr val="C32D9B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1031" name="Freeform 7"/>
            <p:cNvSpPr>
              <a:spLocks noChangeArrowheads="1"/>
            </p:cNvSpPr>
            <p:nvPr/>
          </p:nvSpPr>
          <p:spPr bwMode="auto">
            <a:xfrm>
              <a:off x="5666" y="4004"/>
              <a:ext cx="9" cy="14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" y="17"/>
                </a:cxn>
                <a:cxn ang="0">
                  <a:pos x="5" y="17"/>
                </a:cxn>
                <a:cxn ang="0">
                  <a:pos x="5" y="15"/>
                </a:cxn>
                <a:cxn ang="0">
                  <a:pos x="8" y="12"/>
                </a:cxn>
                <a:cxn ang="0">
                  <a:pos x="8" y="10"/>
                </a:cxn>
                <a:cxn ang="0">
                  <a:pos x="6" y="7"/>
                </a:cxn>
                <a:cxn ang="0">
                  <a:pos x="5" y="5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6" y="2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0" y="7"/>
                </a:cxn>
                <a:cxn ang="0">
                  <a:pos x="11" y="10"/>
                </a:cxn>
                <a:cxn ang="0">
                  <a:pos x="11" y="12"/>
                </a:cxn>
                <a:cxn ang="0">
                  <a:pos x="8" y="15"/>
                </a:cxn>
                <a:cxn ang="0">
                  <a:pos x="6" y="17"/>
                </a:cxn>
                <a:cxn ang="0">
                  <a:pos x="3" y="18"/>
                </a:cxn>
                <a:cxn ang="0">
                  <a:pos x="0" y="18"/>
                </a:cxn>
              </a:cxnLst>
              <a:rect l="0" t="0" r="r" b="b"/>
              <a:pathLst>
                <a:path w="11" h="18">
                  <a:moveTo>
                    <a:pt x="0" y="18"/>
                  </a:moveTo>
                  <a:lnTo>
                    <a:pt x="3" y="17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7"/>
                  </a:lnTo>
                  <a:lnTo>
                    <a:pt x="5" y="5"/>
                  </a:lnTo>
                  <a:lnTo>
                    <a:pt x="3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3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1032" name="Freeform 8"/>
            <p:cNvSpPr>
              <a:spLocks noChangeArrowheads="1"/>
            </p:cNvSpPr>
            <p:nvPr/>
          </p:nvSpPr>
          <p:spPr bwMode="auto">
            <a:xfrm>
              <a:off x="5547" y="4132"/>
              <a:ext cx="102" cy="85"/>
            </a:xfrm>
            <a:custGeom>
              <a:avLst/>
              <a:gdLst/>
              <a:ahLst/>
              <a:cxnLst>
                <a:cxn ang="0">
                  <a:pos x="29" y="99"/>
                </a:cxn>
                <a:cxn ang="0">
                  <a:pos x="34" y="104"/>
                </a:cxn>
                <a:cxn ang="0">
                  <a:pos x="41" y="106"/>
                </a:cxn>
                <a:cxn ang="0">
                  <a:pos x="49" y="104"/>
                </a:cxn>
                <a:cxn ang="0">
                  <a:pos x="56" y="99"/>
                </a:cxn>
                <a:cxn ang="0">
                  <a:pos x="58" y="99"/>
                </a:cxn>
                <a:cxn ang="0">
                  <a:pos x="64" y="101"/>
                </a:cxn>
                <a:cxn ang="0">
                  <a:pos x="69" y="99"/>
                </a:cxn>
                <a:cxn ang="0">
                  <a:pos x="81" y="93"/>
                </a:cxn>
                <a:cxn ang="0">
                  <a:pos x="88" y="84"/>
                </a:cxn>
                <a:cxn ang="0">
                  <a:pos x="95" y="81"/>
                </a:cxn>
                <a:cxn ang="0">
                  <a:pos x="101" y="83"/>
                </a:cxn>
                <a:cxn ang="0">
                  <a:pos x="110" y="83"/>
                </a:cxn>
                <a:cxn ang="0">
                  <a:pos x="115" y="79"/>
                </a:cxn>
                <a:cxn ang="0">
                  <a:pos x="115" y="76"/>
                </a:cxn>
                <a:cxn ang="0">
                  <a:pos x="115" y="73"/>
                </a:cxn>
                <a:cxn ang="0">
                  <a:pos x="118" y="69"/>
                </a:cxn>
                <a:cxn ang="0">
                  <a:pos x="123" y="64"/>
                </a:cxn>
                <a:cxn ang="0">
                  <a:pos x="125" y="61"/>
                </a:cxn>
                <a:cxn ang="0">
                  <a:pos x="126" y="54"/>
                </a:cxn>
                <a:cxn ang="0">
                  <a:pos x="121" y="41"/>
                </a:cxn>
                <a:cxn ang="0">
                  <a:pos x="120" y="34"/>
                </a:cxn>
                <a:cxn ang="0">
                  <a:pos x="120" y="14"/>
                </a:cxn>
                <a:cxn ang="0">
                  <a:pos x="118" y="5"/>
                </a:cxn>
                <a:cxn ang="0">
                  <a:pos x="115" y="22"/>
                </a:cxn>
                <a:cxn ang="0">
                  <a:pos x="113" y="39"/>
                </a:cxn>
                <a:cxn ang="0">
                  <a:pos x="113" y="52"/>
                </a:cxn>
                <a:cxn ang="0">
                  <a:pos x="111" y="57"/>
                </a:cxn>
                <a:cxn ang="0">
                  <a:pos x="106" y="64"/>
                </a:cxn>
                <a:cxn ang="0">
                  <a:pos x="101" y="69"/>
                </a:cxn>
                <a:cxn ang="0">
                  <a:pos x="98" y="71"/>
                </a:cxn>
                <a:cxn ang="0">
                  <a:pos x="95" y="69"/>
                </a:cxn>
                <a:cxn ang="0">
                  <a:pos x="88" y="69"/>
                </a:cxn>
                <a:cxn ang="0">
                  <a:pos x="81" y="79"/>
                </a:cxn>
                <a:cxn ang="0">
                  <a:pos x="73" y="84"/>
                </a:cxn>
                <a:cxn ang="0">
                  <a:pos x="69" y="84"/>
                </a:cxn>
                <a:cxn ang="0">
                  <a:pos x="58" y="84"/>
                </a:cxn>
                <a:cxn ang="0">
                  <a:pos x="53" y="86"/>
                </a:cxn>
                <a:cxn ang="0">
                  <a:pos x="46" y="91"/>
                </a:cxn>
                <a:cxn ang="0">
                  <a:pos x="41" y="93"/>
                </a:cxn>
                <a:cxn ang="0">
                  <a:pos x="32" y="93"/>
                </a:cxn>
                <a:cxn ang="0">
                  <a:pos x="27" y="91"/>
                </a:cxn>
                <a:cxn ang="0">
                  <a:pos x="17" y="89"/>
                </a:cxn>
                <a:cxn ang="0">
                  <a:pos x="7" y="91"/>
                </a:cxn>
                <a:cxn ang="0">
                  <a:pos x="11" y="93"/>
                </a:cxn>
                <a:cxn ang="0">
                  <a:pos x="26" y="98"/>
                </a:cxn>
              </a:cxnLst>
              <a:rect l="0" t="0" r="r" b="b"/>
              <a:pathLst>
                <a:path w="126" h="106">
                  <a:moveTo>
                    <a:pt x="26" y="98"/>
                  </a:moveTo>
                  <a:lnTo>
                    <a:pt x="29" y="99"/>
                  </a:lnTo>
                  <a:lnTo>
                    <a:pt x="29" y="101"/>
                  </a:lnTo>
                  <a:lnTo>
                    <a:pt x="34" y="104"/>
                  </a:lnTo>
                  <a:lnTo>
                    <a:pt x="37" y="104"/>
                  </a:lnTo>
                  <a:lnTo>
                    <a:pt x="41" y="106"/>
                  </a:lnTo>
                  <a:lnTo>
                    <a:pt x="46" y="104"/>
                  </a:lnTo>
                  <a:lnTo>
                    <a:pt x="49" y="104"/>
                  </a:lnTo>
                  <a:lnTo>
                    <a:pt x="53" y="103"/>
                  </a:lnTo>
                  <a:lnTo>
                    <a:pt x="56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6" y="101"/>
                  </a:lnTo>
                  <a:lnTo>
                    <a:pt x="69" y="99"/>
                  </a:lnTo>
                  <a:lnTo>
                    <a:pt x="74" y="98"/>
                  </a:lnTo>
                  <a:lnTo>
                    <a:pt x="81" y="93"/>
                  </a:lnTo>
                  <a:lnTo>
                    <a:pt x="86" y="89"/>
                  </a:lnTo>
                  <a:lnTo>
                    <a:pt x="88" y="84"/>
                  </a:lnTo>
                  <a:lnTo>
                    <a:pt x="93" y="81"/>
                  </a:lnTo>
                  <a:lnTo>
                    <a:pt x="95" y="81"/>
                  </a:lnTo>
                  <a:lnTo>
                    <a:pt x="96" y="81"/>
                  </a:lnTo>
                  <a:lnTo>
                    <a:pt x="101" y="83"/>
                  </a:lnTo>
                  <a:lnTo>
                    <a:pt x="106" y="84"/>
                  </a:lnTo>
                  <a:lnTo>
                    <a:pt x="110" y="83"/>
                  </a:lnTo>
                  <a:lnTo>
                    <a:pt x="111" y="81"/>
                  </a:lnTo>
                  <a:lnTo>
                    <a:pt x="115" y="79"/>
                  </a:lnTo>
                  <a:lnTo>
                    <a:pt x="115" y="78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3"/>
                  </a:lnTo>
                  <a:lnTo>
                    <a:pt x="116" y="71"/>
                  </a:lnTo>
                  <a:lnTo>
                    <a:pt x="118" y="69"/>
                  </a:lnTo>
                  <a:lnTo>
                    <a:pt x="121" y="66"/>
                  </a:lnTo>
                  <a:lnTo>
                    <a:pt x="123" y="64"/>
                  </a:lnTo>
                  <a:lnTo>
                    <a:pt x="125" y="62"/>
                  </a:lnTo>
                  <a:lnTo>
                    <a:pt x="125" y="61"/>
                  </a:lnTo>
                  <a:lnTo>
                    <a:pt x="126" y="57"/>
                  </a:lnTo>
                  <a:lnTo>
                    <a:pt x="126" y="54"/>
                  </a:lnTo>
                  <a:lnTo>
                    <a:pt x="125" y="49"/>
                  </a:lnTo>
                  <a:lnTo>
                    <a:pt x="121" y="41"/>
                  </a:lnTo>
                  <a:lnTo>
                    <a:pt x="121" y="37"/>
                  </a:lnTo>
                  <a:lnTo>
                    <a:pt x="120" y="34"/>
                  </a:lnTo>
                  <a:lnTo>
                    <a:pt x="120" y="24"/>
                  </a:lnTo>
                  <a:lnTo>
                    <a:pt x="120" y="14"/>
                  </a:lnTo>
                  <a:lnTo>
                    <a:pt x="120" y="0"/>
                  </a:lnTo>
                  <a:lnTo>
                    <a:pt x="118" y="5"/>
                  </a:lnTo>
                  <a:lnTo>
                    <a:pt x="115" y="15"/>
                  </a:lnTo>
                  <a:lnTo>
                    <a:pt x="115" y="22"/>
                  </a:lnTo>
                  <a:lnTo>
                    <a:pt x="113" y="31"/>
                  </a:lnTo>
                  <a:lnTo>
                    <a:pt x="113" y="39"/>
                  </a:lnTo>
                  <a:lnTo>
                    <a:pt x="113" y="49"/>
                  </a:lnTo>
                  <a:lnTo>
                    <a:pt x="113" y="52"/>
                  </a:lnTo>
                  <a:lnTo>
                    <a:pt x="113" y="56"/>
                  </a:lnTo>
                  <a:lnTo>
                    <a:pt x="111" y="57"/>
                  </a:lnTo>
                  <a:lnTo>
                    <a:pt x="110" y="61"/>
                  </a:lnTo>
                  <a:lnTo>
                    <a:pt x="106" y="64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98" y="71"/>
                  </a:lnTo>
                  <a:lnTo>
                    <a:pt x="96" y="69"/>
                  </a:lnTo>
                  <a:lnTo>
                    <a:pt x="95" y="69"/>
                  </a:lnTo>
                  <a:lnTo>
                    <a:pt x="89" y="69"/>
                  </a:lnTo>
                  <a:lnTo>
                    <a:pt x="88" y="69"/>
                  </a:lnTo>
                  <a:lnTo>
                    <a:pt x="86" y="71"/>
                  </a:lnTo>
                  <a:lnTo>
                    <a:pt x="81" y="79"/>
                  </a:lnTo>
                  <a:lnTo>
                    <a:pt x="76" y="83"/>
                  </a:lnTo>
                  <a:lnTo>
                    <a:pt x="73" y="84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58" y="84"/>
                  </a:lnTo>
                  <a:lnTo>
                    <a:pt x="54" y="86"/>
                  </a:lnTo>
                  <a:lnTo>
                    <a:pt x="53" y="86"/>
                  </a:lnTo>
                  <a:lnTo>
                    <a:pt x="49" y="88"/>
                  </a:lnTo>
                  <a:lnTo>
                    <a:pt x="46" y="91"/>
                  </a:lnTo>
                  <a:lnTo>
                    <a:pt x="42" y="93"/>
                  </a:lnTo>
                  <a:lnTo>
                    <a:pt x="41" y="93"/>
                  </a:lnTo>
                  <a:lnTo>
                    <a:pt x="37" y="93"/>
                  </a:lnTo>
                  <a:lnTo>
                    <a:pt x="32" y="93"/>
                  </a:lnTo>
                  <a:lnTo>
                    <a:pt x="31" y="93"/>
                  </a:lnTo>
                  <a:lnTo>
                    <a:pt x="27" y="91"/>
                  </a:lnTo>
                  <a:lnTo>
                    <a:pt x="21" y="91"/>
                  </a:lnTo>
                  <a:lnTo>
                    <a:pt x="17" y="89"/>
                  </a:lnTo>
                  <a:lnTo>
                    <a:pt x="12" y="91"/>
                  </a:lnTo>
                  <a:lnTo>
                    <a:pt x="7" y="91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16" y="94"/>
                  </a:lnTo>
                  <a:lnTo>
                    <a:pt x="26" y="9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1033" name="Freeform 9"/>
            <p:cNvSpPr>
              <a:spLocks noChangeArrowheads="1"/>
            </p:cNvSpPr>
            <p:nvPr/>
          </p:nvSpPr>
          <p:spPr bwMode="auto">
            <a:xfrm>
              <a:off x="5682" y="4186"/>
              <a:ext cx="22" cy="21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11" y="27"/>
                </a:cxn>
                <a:cxn ang="0">
                  <a:pos x="7" y="27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3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4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7" y="18"/>
                </a:cxn>
                <a:cxn ang="0">
                  <a:pos x="26" y="20"/>
                </a:cxn>
                <a:cxn ang="0">
                  <a:pos x="24" y="25"/>
                </a:cxn>
                <a:cxn ang="0">
                  <a:pos x="21" y="25"/>
                </a:cxn>
                <a:cxn ang="0">
                  <a:pos x="19" y="27"/>
                </a:cxn>
                <a:cxn ang="0">
                  <a:pos x="16" y="27"/>
                </a:cxn>
                <a:cxn ang="0">
                  <a:pos x="12" y="27"/>
                </a:cxn>
              </a:cxnLst>
              <a:rect l="0" t="0" r="r" b="b"/>
              <a:pathLst>
                <a:path w="27" h="27">
                  <a:moveTo>
                    <a:pt x="12" y="27"/>
                  </a:moveTo>
                  <a:lnTo>
                    <a:pt x="11" y="27"/>
                  </a:lnTo>
                  <a:lnTo>
                    <a:pt x="7" y="27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6" y="20"/>
                  </a:lnTo>
                  <a:lnTo>
                    <a:pt x="24" y="25"/>
                  </a:lnTo>
                  <a:lnTo>
                    <a:pt x="21" y="25"/>
                  </a:lnTo>
                  <a:lnTo>
                    <a:pt x="19" y="27"/>
                  </a:lnTo>
                  <a:lnTo>
                    <a:pt x="16" y="27"/>
                  </a:lnTo>
                  <a:lnTo>
                    <a:pt x="12" y="27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</p:grpSp>
      <p:sp>
        <p:nvSpPr>
          <p:cNvPr id="1034" name="Freeform 10"/>
          <p:cNvSpPr>
            <a:spLocks noChangeArrowheads="1"/>
          </p:cNvSpPr>
          <p:nvPr/>
        </p:nvSpPr>
        <p:spPr bwMode="auto">
          <a:xfrm>
            <a:off x="115888" y="85725"/>
            <a:ext cx="8912225" cy="669925"/>
          </a:xfrm>
          <a:custGeom>
            <a:avLst/>
            <a:gdLst/>
            <a:ahLst/>
            <a:cxnLst>
              <a:cxn ang="0">
                <a:pos x="5614" y="422"/>
              </a:cxn>
              <a:cxn ang="0">
                <a:pos x="202" y="422"/>
              </a:cxn>
              <a:cxn ang="0">
                <a:pos x="202" y="422"/>
              </a:cxn>
              <a:cxn ang="0">
                <a:pos x="180" y="422"/>
              </a:cxn>
              <a:cxn ang="0">
                <a:pos x="161" y="418"/>
              </a:cxn>
              <a:cxn ang="0">
                <a:pos x="141" y="413"/>
              </a:cxn>
              <a:cxn ang="0">
                <a:pos x="123" y="407"/>
              </a:cxn>
              <a:cxn ang="0">
                <a:pos x="106" y="397"/>
              </a:cxn>
              <a:cxn ang="0">
                <a:pos x="89" y="387"/>
              </a:cxn>
              <a:cxn ang="0">
                <a:pos x="74" y="375"/>
              </a:cxn>
              <a:cxn ang="0">
                <a:pos x="59" y="361"/>
              </a:cxn>
              <a:cxn ang="0">
                <a:pos x="45" y="346"/>
              </a:cxn>
              <a:cxn ang="0">
                <a:pos x="34" y="329"/>
              </a:cxn>
              <a:cxn ang="0">
                <a:pos x="24" y="313"/>
              </a:cxn>
              <a:cxn ang="0">
                <a:pos x="15" y="294"/>
              </a:cxn>
              <a:cxn ang="0">
                <a:pos x="8" y="274"/>
              </a:cxn>
              <a:cxn ang="0">
                <a:pos x="3" y="254"/>
              </a:cxn>
              <a:cxn ang="0">
                <a:pos x="2" y="234"/>
              </a:cxn>
              <a:cxn ang="0">
                <a:pos x="0" y="212"/>
              </a:cxn>
              <a:cxn ang="0">
                <a:pos x="0" y="212"/>
              </a:cxn>
              <a:cxn ang="0">
                <a:pos x="2" y="190"/>
              </a:cxn>
              <a:cxn ang="0">
                <a:pos x="3" y="168"/>
              </a:cxn>
              <a:cxn ang="0">
                <a:pos x="8" y="148"/>
              </a:cxn>
              <a:cxn ang="0">
                <a:pos x="15" y="129"/>
              </a:cxn>
              <a:cxn ang="0">
                <a:pos x="24" y="111"/>
              </a:cxn>
              <a:cxn ang="0">
                <a:pos x="34" y="92"/>
              </a:cxn>
              <a:cxn ang="0">
                <a:pos x="45" y="77"/>
              </a:cxn>
              <a:cxn ang="0">
                <a:pos x="59" y="62"/>
              </a:cxn>
              <a:cxn ang="0">
                <a:pos x="72" y="49"/>
              </a:cxn>
              <a:cxn ang="0">
                <a:pos x="89" y="37"/>
              </a:cxn>
              <a:cxn ang="0">
                <a:pos x="106" y="25"/>
              </a:cxn>
              <a:cxn ang="0">
                <a:pos x="123" y="17"/>
              </a:cxn>
              <a:cxn ang="0">
                <a:pos x="141" y="10"/>
              </a:cxn>
              <a:cxn ang="0">
                <a:pos x="160" y="5"/>
              </a:cxn>
              <a:cxn ang="0">
                <a:pos x="180" y="2"/>
              </a:cxn>
              <a:cxn ang="0">
                <a:pos x="200" y="0"/>
              </a:cxn>
              <a:cxn ang="0">
                <a:pos x="5614" y="0"/>
              </a:cxn>
              <a:cxn ang="0">
                <a:pos x="5614" y="422"/>
              </a:cxn>
            </a:cxnLst>
            <a:rect l="0" t="0" r="r" b="b"/>
            <a:pathLst>
              <a:path w="5614" h="422">
                <a:moveTo>
                  <a:pt x="5614" y="422"/>
                </a:moveTo>
                <a:lnTo>
                  <a:pt x="202" y="422"/>
                </a:lnTo>
                <a:lnTo>
                  <a:pt x="202" y="422"/>
                </a:lnTo>
                <a:lnTo>
                  <a:pt x="180" y="422"/>
                </a:lnTo>
                <a:lnTo>
                  <a:pt x="161" y="418"/>
                </a:lnTo>
                <a:lnTo>
                  <a:pt x="141" y="413"/>
                </a:lnTo>
                <a:lnTo>
                  <a:pt x="123" y="407"/>
                </a:lnTo>
                <a:lnTo>
                  <a:pt x="106" y="397"/>
                </a:lnTo>
                <a:lnTo>
                  <a:pt x="89" y="387"/>
                </a:lnTo>
                <a:lnTo>
                  <a:pt x="74" y="375"/>
                </a:lnTo>
                <a:lnTo>
                  <a:pt x="59" y="361"/>
                </a:lnTo>
                <a:lnTo>
                  <a:pt x="45" y="346"/>
                </a:lnTo>
                <a:lnTo>
                  <a:pt x="34" y="329"/>
                </a:lnTo>
                <a:lnTo>
                  <a:pt x="24" y="313"/>
                </a:lnTo>
                <a:lnTo>
                  <a:pt x="15" y="294"/>
                </a:lnTo>
                <a:lnTo>
                  <a:pt x="8" y="274"/>
                </a:lnTo>
                <a:lnTo>
                  <a:pt x="3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lnTo>
                  <a:pt x="2" y="190"/>
                </a:lnTo>
                <a:lnTo>
                  <a:pt x="3" y="168"/>
                </a:lnTo>
                <a:lnTo>
                  <a:pt x="8" y="148"/>
                </a:lnTo>
                <a:lnTo>
                  <a:pt x="15" y="129"/>
                </a:lnTo>
                <a:lnTo>
                  <a:pt x="24" y="111"/>
                </a:lnTo>
                <a:lnTo>
                  <a:pt x="34" y="92"/>
                </a:lnTo>
                <a:lnTo>
                  <a:pt x="45" y="77"/>
                </a:lnTo>
                <a:lnTo>
                  <a:pt x="59" y="62"/>
                </a:lnTo>
                <a:lnTo>
                  <a:pt x="72" y="49"/>
                </a:lnTo>
                <a:lnTo>
                  <a:pt x="89" y="37"/>
                </a:lnTo>
                <a:lnTo>
                  <a:pt x="106" y="25"/>
                </a:lnTo>
                <a:lnTo>
                  <a:pt x="123" y="17"/>
                </a:lnTo>
                <a:lnTo>
                  <a:pt x="141" y="10"/>
                </a:lnTo>
                <a:lnTo>
                  <a:pt x="160" y="5"/>
                </a:lnTo>
                <a:lnTo>
                  <a:pt x="180" y="2"/>
                </a:lnTo>
                <a:lnTo>
                  <a:pt x="200" y="0"/>
                </a:lnTo>
                <a:lnTo>
                  <a:pt x="5614" y="0"/>
                </a:lnTo>
                <a:lnTo>
                  <a:pt x="5614" y="422"/>
                </a:lnTo>
                <a:close/>
              </a:path>
            </a:pathLst>
          </a:custGeom>
          <a:solidFill>
            <a:srgbClr val="2AA3D8"/>
          </a:solidFill>
          <a:ln w="1584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AT">
              <a:solidFill>
                <a:srgbClr val="FFFFFF"/>
              </a:solidFill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8432800" y="160338"/>
            <a:ext cx="515938" cy="519112"/>
            <a:chOff x="5312" y="101"/>
            <a:chExt cx="325" cy="327"/>
          </a:xfrm>
        </p:grpSpPr>
        <p:sp>
          <p:nvSpPr>
            <p:cNvPr id="1036" name="Rectangle 12"/>
            <p:cNvSpPr>
              <a:spLocks noChangeArrowheads="1"/>
            </p:cNvSpPr>
            <p:nvPr/>
          </p:nvSpPr>
          <p:spPr bwMode="auto">
            <a:xfrm>
              <a:off x="5341" y="150"/>
              <a:ext cx="126" cy="32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1037" name="Freeform 13"/>
            <p:cNvSpPr>
              <a:spLocks noChangeArrowheads="1"/>
            </p:cNvSpPr>
            <p:nvPr/>
          </p:nvSpPr>
          <p:spPr bwMode="auto">
            <a:xfrm>
              <a:off x="5477" y="150"/>
              <a:ext cx="57" cy="15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01"/>
                </a:cxn>
                <a:cxn ang="0">
                  <a:pos x="0" y="101"/>
                </a:cxn>
                <a:cxn ang="0">
                  <a:pos x="2" y="109"/>
                </a:cxn>
                <a:cxn ang="0">
                  <a:pos x="3" y="117"/>
                </a:cxn>
                <a:cxn ang="0">
                  <a:pos x="8" y="126"/>
                </a:cxn>
                <a:cxn ang="0">
                  <a:pos x="15" y="134"/>
                </a:cxn>
                <a:cxn ang="0">
                  <a:pos x="23" y="141"/>
                </a:cxn>
                <a:cxn ang="0">
                  <a:pos x="34" y="146"/>
                </a:cxn>
                <a:cxn ang="0">
                  <a:pos x="45" y="151"/>
                </a:cxn>
                <a:cxn ang="0">
                  <a:pos x="57" y="151"/>
                </a:cxn>
                <a:cxn ang="0">
                  <a:pos x="57" y="151"/>
                </a:cxn>
                <a:cxn ang="0">
                  <a:pos x="57" y="119"/>
                </a:cxn>
                <a:cxn ang="0">
                  <a:pos x="57" y="119"/>
                </a:cxn>
                <a:cxn ang="0">
                  <a:pos x="54" y="119"/>
                </a:cxn>
                <a:cxn ang="0">
                  <a:pos x="45" y="114"/>
                </a:cxn>
                <a:cxn ang="0">
                  <a:pos x="42" y="112"/>
                </a:cxn>
                <a:cxn ang="0">
                  <a:pos x="39" y="107"/>
                </a:cxn>
                <a:cxn ang="0">
                  <a:pos x="35" y="102"/>
                </a:cxn>
                <a:cxn ang="0">
                  <a:pos x="35" y="97"/>
                </a:cxn>
                <a:cxn ang="0">
                  <a:pos x="35" y="0"/>
                </a:cxn>
                <a:cxn ang="0">
                  <a:pos x="0" y="0"/>
                </a:cxn>
              </a:cxnLst>
              <a:rect l="0" t="0" r="r" b="b"/>
              <a:pathLst>
                <a:path w="57" h="151">
                  <a:moveTo>
                    <a:pt x="0" y="0"/>
                  </a:moveTo>
                  <a:lnTo>
                    <a:pt x="0" y="0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2" y="109"/>
                  </a:lnTo>
                  <a:lnTo>
                    <a:pt x="3" y="117"/>
                  </a:lnTo>
                  <a:lnTo>
                    <a:pt x="8" y="126"/>
                  </a:lnTo>
                  <a:lnTo>
                    <a:pt x="15" y="134"/>
                  </a:lnTo>
                  <a:lnTo>
                    <a:pt x="23" y="141"/>
                  </a:lnTo>
                  <a:lnTo>
                    <a:pt x="34" y="146"/>
                  </a:lnTo>
                  <a:lnTo>
                    <a:pt x="45" y="151"/>
                  </a:lnTo>
                  <a:lnTo>
                    <a:pt x="57" y="151"/>
                  </a:lnTo>
                  <a:lnTo>
                    <a:pt x="57" y="151"/>
                  </a:lnTo>
                  <a:lnTo>
                    <a:pt x="57" y="119"/>
                  </a:lnTo>
                  <a:lnTo>
                    <a:pt x="57" y="119"/>
                  </a:lnTo>
                  <a:lnTo>
                    <a:pt x="54" y="119"/>
                  </a:lnTo>
                  <a:lnTo>
                    <a:pt x="45" y="114"/>
                  </a:lnTo>
                  <a:lnTo>
                    <a:pt x="42" y="112"/>
                  </a:lnTo>
                  <a:lnTo>
                    <a:pt x="39" y="107"/>
                  </a:lnTo>
                  <a:lnTo>
                    <a:pt x="35" y="102"/>
                  </a:lnTo>
                  <a:lnTo>
                    <a:pt x="35" y="97"/>
                  </a:lnTo>
                  <a:lnTo>
                    <a:pt x="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1038" name="Freeform 14"/>
            <p:cNvSpPr>
              <a:spLocks noChangeArrowheads="1"/>
            </p:cNvSpPr>
            <p:nvPr/>
          </p:nvSpPr>
          <p:spPr bwMode="auto">
            <a:xfrm>
              <a:off x="5541" y="150"/>
              <a:ext cx="57" cy="151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57" y="0"/>
                </a:cxn>
                <a:cxn ang="0">
                  <a:pos x="57" y="101"/>
                </a:cxn>
                <a:cxn ang="0">
                  <a:pos x="57" y="101"/>
                </a:cxn>
                <a:cxn ang="0">
                  <a:pos x="57" y="109"/>
                </a:cxn>
                <a:cxn ang="0">
                  <a:pos x="54" y="117"/>
                </a:cxn>
                <a:cxn ang="0">
                  <a:pos x="49" y="126"/>
                </a:cxn>
                <a:cxn ang="0">
                  <a:pos x="42" y="134"/>
                </a:cxn>
                <a:cxn ang="0">
                  <a:pos x="33" y="141"/>
                </a:cxn>
                <a:cxn ang="0">
                  <a:pos x="23" y="146"/>
                </a:cxn>
                <a:cxn ang="0">
                  <a:pos x="13" y="151"/>
                </a:cxn>
                <a:cxn ang="0">
                  <a:pos x="0" y="151"/>
                </a:cxn>
                <a:cxn ang="0">
                  <a:pos x="0" y="151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12" y="114"/>
                </a:cxn>
                <a:cxn ang="0">
                  <a:pos x="15" y="112"/>
                </a:cxn>
                <a:cxn ang="0">
                  <a:pos x="18" y="107"/>
                </a:cxn>
                <a:cxn ang="0">
                  <a:pos x="22" y="102"/>
                </a:cxn>
                <a:cxn ang="0">
                  <a:pos x="22" y="97"/>
                </a:cxn>
                <a:cxn ang="0">
                  <a:pos x="22" y="0"/>
                </a:cxn>
                <a:cxn ang="0">
                  <a:pos x="57" y="0"/>
                </a:cxn>
              </a:cxnLst>
              <a:rect l="0" t="0" r="r" b="b"/>
              <a:pathLst>
                <a:path w="57" h="151">
                  <a:moveTo>
                    <a:pt x="57" y="0"/>
                  </a:moveTo>
                  <a:lnTo>
                    <a:pt x="57" y="0"/>
                  </a:lnTo>
                  <a:lnTo>
                    <a:pt x="57" y="101"/>
                  </a:lnTo>
                  <a:lnTo>
                    <a:pt x="57" y="101"/>
                  </a:lnTo>
                  <a:lnTo>
                    <a:pt x="57" y="109"/>
                  </a:lnTo>
                  <a:lnTo>
                    <a:pt x="54" y="117"/>
                  </a:lnTo>
                  <a:lnTo>
                    <a:pt x="49" y="126"/>
                  </a:lnTo>
                  <a:lnTo>
                    <a:pt x="42" y="134"/>
                  </a:lnTo>
                  <a:lnTo>
                    <a:pt x="33" y="141"/>
                  </a:lnTo>
                  <a:lnTo>
                    <a:pt x="23" y="146"/>
                  </a:lnTo>
                  <a:lnTo>
                    <a:pt x="13" y="151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12" y="114"/>
                  </a:lnTo>
                  <a:lnTo>
                    <a:pt x="15" y="112"/>
                  </a:lnTo>
                  <a:lnTo>
                    <a:pt x="18" y="107"/>
                  </a:lnTo>
                  <a:lnTo>
                    <a:pt x="22" y="102"/>
                  </a:lnTo>
                  <a:lnTo>
                    <a:pt x="22" y="97"/>
                  </a:lnTo>
                  <a:lnTo>
                    <a:pt x="22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1039" name="Rectangle 15"/>
            <p:cNvSpPr>
              <a:spLocks noChangeArrowheads="1"/>
            </p:cNvSpPr>
            <p:nvPr/>
          </p:nvSpPr>
          <p:spPr bwMode="auto">
            <a:xfrm>
              <a:off x="5388" y="190"/>
              <a:ext cx="33" cy="1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1040" name="Freeform 16"/>
            <p:cNvSpPr>
              <a:spLocks noChangeArrowheads="1"/>
            </p:cNvSpPr>
            <p:nvPr/>
          </p:nvSpPr>
          <p:spPr bwMode="auto">
            <a:xfrm>
              <a:off x="5312" y="101"/>
              <a:ext cx="326" cy="328"/>
            </a:xfrm>
            <a:custGeom>
              <a:avLst/>
              <a:gdLst/>
              <a:ahLst/>
              <a:cxnLst>
                <a:cxn ang="0">
                  <a:pos x="323" y="0"/>
                </a:cxn>
                <a:cxn ang="0">
                  <a:pos x="0" y="0"/>
                </a:cxn>
                <a:cxn ang="0">
                  <a:pos x="0" y="328"/>
                </a:cxn>
                <a:cxn ang="0">
                  <a:pos x="326" y="328"/>
                </a:cxn>
                <a:cxn ang="0">
                  <a:pos x="326" y="0"/>
                </a:cxn>
                <a:cxn ang="0">
                  <a:pos x="323" y="0"/>
                </a:cxn>
                <a:cxn ang="0">
                  <a:pos x="323" y="0"/>
                </a:cxn>
                <a:cxn ang="0">
                  <a:pos x="318" y="8"/>
                </a:cxn>
                <a:cxn ang="0">
                  <a:pos x="318" y="8"/>
                </a:cxn>
                <a:cxn ang="0">
                  <a:pos x="318" y="319"/>
                </a:cxn>
                <a:cxn ang="0">
                  <a:pos x="318" y="319"/>
                </a:cxn>
                <a:cxn ang="0">
                  <a:pos x="9" y="319"/>
                </a:cxn>
                <a:cxn ang="0">
                  <a:pos x="9" y="319"/>
                </a:cxn>
                <a:cxn ang="0">
                  <a:pos x="9" y="8"/>
                </a:cxn>
                <a:cxn ang="0">
                  <a:pos x="9" y="8"/>
                </a:cxn>
                <a:cxn ang="0">
                  <a:pos x="318" y="8"/>
                </a:cxn>
              </a:cxnLst>
              <a:rect l="0" t="0" r="r" b="b"/>
              <a:pathLst>
                <a:path w="326" h="328">
                  <a:moveTo>
                    <a:pt x="323" y="0"/>
                  </a:moveTo>
                  <a:lnTo>
                    <a:pt x="0" y="0"/>
                  </a:lnTo>
                  <a:lnTo>
                    <a:pt x="0" y="328"/>
                  </a:lnTo>
                  <a:lnTo>
                    <a:pt x="326" y="328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23" y="0"/>
                  </a:lnTo>
                  <a:close/>
                  <a:moveTo>
                    <a:pt x="318" y="8"/>
                  </a:moveTo>
                  <a:lnTo>
                    <a:pt x="318" y="8"/>
                  </a:lnTo>
                  <a:lnTo>
                    <a:pt x="318" y="319"/>
                  </a:lnTo>
                  <a:lnTo>
                    <a:pt x="318" y="319"/>
                  </a:lnTo>
                  <a:lnTo>
                    <a:pt x="9" y="319"/>
                  </a:lnTo>
                  <a:lnTo>
                    <a:pt x="9" y="319"/>
                  </a:lnTo>
                  <a:lnTo>
                    <a:pt x="9" y="8"/>
                  </a:lnTo>
                  <a:lnTo>
                    <a:pt x="9" y="8"/>
                  </a:lnTo>
                  <a:lnTo>
                    <a:pt x="318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1041" name="Freeform 17"/>
            <p:cNvSpPr>
              <a:spLocks noChangeArrowheads="1"/>
            </p:cNvSpPr>
            <p:nvPr/>
          </p:nvSpPr>
          <p:spPr bwMode="auto">
            <a:xfrm>
              <a:off x="5339" y="358"/>
              <a:ext cx="40" cy="44"/>
            </a:xfrm>
            <a:custGeom>
              <a:avLst/>
              <a:gdLst/>
              <a:ahLst/>
              <a:cxnLst>
                <a:cxn ang="0">
                  <a:pos x="27" y="44"/>
                </a:cxn>
                <a:cxn ang="0">
                  <a:pos x="14" y="44"/>
                </a:cxn>
                <a:cxn ang="0">
                  <a:pos x="0" y="0"/>
                </a:cxn>
                <a:cxn ang="0">
                  <a:pos x="12" y="0"/>
                </a:cxn>
                <a:cxn ang="0">
                  <a:pos x="20" y="32"/>
                </a:cxn>
                <a:cxn ang="0">
                  <a:pos x="20" y="32"/>
                </a:cxn>
                <a:cxn ang="0">
                  <a:pos x="29" y="0"/>
                </a:cxn>
                <a:cxn ang="0">
                  <a:pos x="40" y="0"/>
                </a:cxn>
                <a:cxn ang="0">
                  <a:pos x="27" y="44"/>
                </a:cxn>
              </a:cxnLst>
              <a:rect l="0" t="0" r="r" b="b"/>
              <a:pathLst>
                <a:path w="40" h="44">
                  <a:moveTo>
                    <a:pt x="27" y="44"/>
                  </a:moveTo>
                  <a:lnTo>
                    <a:pt x="14" y="44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9" y="0"/>
                  </a:lnTo>
                  <a:lnTo>
                    <a:pt x="40" y="0"/>
                  </a:lnTo>
                  <a:lnTo>
                    <a:pt x="27" y="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1042" name="Rectangle 18"/>
            <p:cNvSpPr>
              <a:spLocks noChangeArrowheads="1"/>
            </p:cNvSpPr>
            <p:nvPr/>
          </p:nvSpPr>
          <p:spPr bwMode="auto">
            <a:xfrm>
              <a:off x="5391" y="358"/>
              <a:ext cx="12" cy="44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1043" name="Freeform 19"/>
            <p:cNvSpPr>
              <a:spLocks noChangeArrowheads="1"/>
            </p:cNvSpPr>
            <p:nvPr/>
          </p:nvSpPr>
          <p:spPr bwMode="auto">
            <a:xfrm>
              <a:off x="5418" y="358"/>
              <a:ext cx="35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9"/>
                </a:cxn>
                <a:cxn ang="0">
                  <a:pos x="12" y="9"/>
                </a:cxn>
                <a:cxn ang="0">
                  <a:pos x="12" y="17"/>
                </a:cxn>
                <a:cxn ang="0">
                  <a:pos x="34" y="17"/>
                </a:cxn>
                <a:cxn ang="0">
                  <a:pos x="34" y="25"/>
                </a:cxn>
                <a:cxn ang="0">
                  <a:pos x="12" y="25"/>
                </a:cxn>
                <a:cxn ang="0">
                  <a:pos x="12" y="34"/>
                </a:cxn>
                <a:cxn ang="0">
                  <a:pos x="35" y="34"/>
                </a:cxn>
                <a:cxn ang="0">
                  <a:pos x="35" y="44"/>
                </a:cxn>
                <a:cxn ang="0">
                  <a:pos x="0" y="44"/>
                </a:cxn>
                <a:cxn ang="0">
                  <a:pos x="0" y="0"/>
                </a:cxn>
              </a:cxnLst>
              <a:rect l="0" t="0" r="r" b="b"/>
              <a:pathLst>
                <a:path w="35" h="44">
                  <a:moveTo>
                    <a:pt x="0" y="0"/>
                  </a:moveTo>
                  <a:lnTo>
                    <a:pt x="35" y="0"/>
                  </a:lnTo>
                  <a:lnTo>
                    <a:pt x="35" y="9"/>
                  </a:lnTo>
                  <a:lnTo>
                    <a:pt x="12" y="9"/>
                  </a:lnTo>
                  <a:lnTo>
                    <a:pt x="12" y="17"/>
                  </a:lnTo>
                  <a:lnTo>
                    <a:pt x="34" y="17"/>
                  </a:lnTo>
                  <a:lnTo>
                    <a:pt x="34" y="25"/>
                  </a:lnTo>
                  <a:lnTo>
                    <a:pt x="12" y="25"/>
                  </a:lnTo>
                  <a:lnTo>
                    <a:pt x="12" y="34"/>
                  </a:lnTo>
                  <a:lnTo>
                    <a:pt x="35" y="34"/>
                  </a:lnTo>
                  <a:lnTo>
                    <a:pt x="35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1044" name="Freeform 20"/>
            <p:cNvSpPr>
              <a:spLocks noChangeArrowheads="1"/>
            </p:cNvSpPr>
            <p:nvPr/>
          </p:nvSpPr>
          <p:spPr bwMode="auto">
            <a:xfrm>
              <a:off x="5467" y="358"/>
              <a:ext cx="37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27" y="27"/>
                </a:cxn>
                <a:cxn ang="0">
                  <a:pos x="27" y="27"/>
                </a:cxn>
                <a:cxn ang="0">
                  <a:pos x="27" y="0"/>
                </a:cxn>
                <a:cxn ang="0">
                  <a:pos x="37" y="0"/>
                </a:cxn>
                <a:cxn ang="0">
                  <a:pos x="37" y="44"/>
                </a:cxn>
                <a:cxn ang="0">
                  <a:pos x="27" y="44"/>
                </a:cxn>
                <a:cxn ang="0">
                  <a:pos x="12" y="17"/>
                </a:cxn>
                <a:cxn ang="0">
                  <a:pos x="12" y="17"/>
                </a:cxn>
                <a:cxn ang="0">
                  <a:pos x="12" y="44"/>
                </a:cxn>
                <a:cxn ang="0">
                  <a:pos x="0" y="44"/>
                </a:cxn>
                <a:cxn ang="0">
                  <a:pos x="0" y="0"/>
                </a:cxn>
              </a:cxnLst>
              <a:rect l="0" t="0" r="r" b="b"/>
              <a:pathLst>
                <a:path w="37" h="44">
                  <a:moveTo>
                    <a:pt x="0" y="0"/>
                  </a:moveTo>
                  <a:lnTo>
                    <a:pt x="12" y="0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0"/>
                  </a:lnTo>
                  <a:lnTo>
                    <a:pt x="37" y="0"/>
                  </a:lnTo>
                  <a:lnTo>
                    <a:pt x="37" y="44"/>
                  </a:lnTo>
                  <a:lnTo>
                    <a:pt x="27" y="44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1045" name="Freeform 21"/>
            <p:cNvSpPr>
              <a:spLocks noChangeArrowheads="1"/>
            </p:cNvSpPr>
            <p:nvPr/>
          </p:nvSpPr>
          <p:spPr bwMode="auto">
            <a:xfrm>
              <a:off x="5519" y="358"/>
              <a:ext cx="37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27" y="27"/>
                </a:cxn>
                <a:cxn ang="0">
                  <a:pos x="27" y="27"/>
                </a:cxn>
                <a:cxn ang="0">
                  <a:pos x="27" y="0"/>
                </a:cxn>
                <a:cxn ang="0">
                  <a:pos x="37" y="0"/>
                </a:cxn>
                <a:cxn ang="0">
                  <a:pos x="37" y="44"/>
                </a:cxn>
                <a:cxn ang="0">
                  <a:pos x="25" y="44"/>
                </a:cxn>
                <a:cxn ang="0">
                  <a:pos x="12" y="15"/>
                </a:cxn>
                <a:cxn ang="0">
                  <a:pos x="10" y="15"/>
                </a:cxn>
                <a:cxn ang="0">
                  <a:pos x="10" y="44"/>
                </a:cxn>
                <a:cxn ang="0">
                  <a:pos x="0" y="44"/>
                </a:cxn>
                <a:cxn ang="0">
                  <a:pos x="0" y="0"/>
                </a:cxn>
              </a:cxnLst>
              <a:rect l="0" t="0" r="r" b="b"/>
              <a:pathLst>
                <a:path w="37" h="44">
                  <a:moveTo>
                    <a:pt x="0" y="0"/>
                  </a:moveTo>
                  <a:lnTo>
                    <a:pt x="12" y="0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0"/>
                  </a:lnTo>
                  <a:lnTo>
                    <a:pt x="37" y="0"/>
                  </a:lnTo>
                  <a:lnTo>
                    <a:pt x="37" y="44"/>
                  </a:lnTo>
                  <a:lnTo>
                    <a:pt x="25" y="44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0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1046" name="Freeform 22"/>
            <p:cNvSpPr>
              <a:spLocks noChangeArrowheads="1"/>
            </p:cNvSpPr>
            <p:nvPr/>
          </p:nvSpPr>
          <p:spPr bwMode="auto">
            <a:xfrm>
              <a:off x="5568" y="358"/>
              <a:ext cx="43" cy="42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7" y="0"/>
                </a:cxn>
                <a:cxn ang="0">
                  <a:pos x="43" y="42"/>
                </a:cxn>
                <a:cxn ang="0">
                  <a:pos x="32" y="42"/>
                </a:cxn>
                <a:cxn ang="0">
                  <a:pos x="28" y="35"/>
                </a:cxn>
                <a:cxn ang="0">
                  <a:pos x="13" y="35"/>
                </a:cxn>
                <a:cxn ang="0">
                  <a:pos x="11" y="42"/>
                </a:cxn>
                <a:cxn ang="0">
                  <a:pos x="0" y="42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6" y="27"/>
                </a:cxn>
                <a:cxn ang="0">
                  <a:pos x="27" y="27"/>
                </a:cxn>
                <a:cxn ang="0">
                  <a:pos x="22" y="12"/>
                </a:cxn>
                <a:cxn ang="0">
                  <a:pos x="22" y="12"/>
                </a:cxn>
                <a:cxn ang="0">
                  <a:pos x="16" y="27"/>
                </a:cxn>
              </a:cxnLst>
              <a:rect l="0" t="0" r="r" b="b"/>
              <a:pathLst>
                <a:path w="43" h="42">
                  <a:moveTo>
                    <a:pt x="15" y="0"/>
                  </a:moveTo>
                  <a:lnTo>
                    <a:pt x="27" y="0"/>
                  </a:lnTo>
                  <a:lnTo>
                    <a:pt x="43" y="42"/>
                  </a:lnTo>
                  <a:lnTo>
                    <a:pt x="32" y="42"/>
                  </a:lnTo>
                  <a:lnTo>
                    <a:pt x="28" y="35"/>
                  </a:lnTo>
                  <a:lnTo>
                    <a:pt x="13" y="35"/>
                  </a:lnTo>
                  <a:lnTo>
                    <a:pt x="11" y="42"/>
                  </a:lnTo>
                  <a:lnTo>
                    <a:pt x="0" y="42"/>
                  </a:lnTo>
                  <a:lnTo>
                    <a:pt x="15" y="0"/>
                  </a:lnTo>
                  <a:lnTo>
                    <a:pt x="15" y="0"/>
                  </a:lnTo>
                  <a:close/>
                  <a:moveTo>
                    <a:pt x="16" y="27"/>
                  </a:moveTo>
                  <a:lnTo>
                    <a:pt x="27" y="27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16" y="2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1047" name="Rectangle 23"/>
            <p:cNvSpPr>
              <a:spLocks noChangeArrowheads="1"/>
            </p:cNvSpPr>
            <p:nvPr/>
          </p:nvSpPr>
          <p:spPr bwMode="auto">
            <a:xfrm>
              <a:off x="5336" y="331"/>
              <a:ext cx="272" cy="5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>
                <a:solidFill>
                  <a:srgbClr val="FFFFFF"/>
                </a:solidFill>
              </a:endParaRPr>
            </a:p>
          </p:txBody>
        </p:sp>
      </p:grpSp>
      <p:sp>
        <p:nvSpPr>
          <p:cNvPr id="1048" name="Freeform 24"/>
          <p:cNvSpPr>
            <a:spLocks noChangeArrowheads="1"/>
          </p:cNvSpPr>
          <p:nvPr/>
        </p:nvSpPr>
        <p:spPr bwMode="auto">
          <a:xfrm>
            <a:off x="8470900" y="531813"/>
            <a:ext cx="431800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2" y="0"/>
              </a:cxn>
              <a:cxn ang="0">
                <a:pos x="0" y="0"/>
              </a:cxn>
            </a:cxnLst>
            <a:rect l="0" t="0" r="r" b="b"/>
            <a:pathLst>
              <a:path w="272">
                <a:moveTo>
                  <a:pt x="0" y="0"/>
                </a:moveTo>
                <a:lnTo>
                  <a:pt x="27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AT">
              <a:solidFill>
                <a:srgbClr val="FFFFFF"/>
              </a:solidFill>
            </a:endParaRPr>
          </a:p>
        </p:txBody>
      </p:sp>
      <p:sp>
        <p:nvSpPr>
          <p:cNvPr id="104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-112713"/>
            <a:ext cx="7758112" cy="10668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das Format des Titeltextes zu bearbeiten</a:t>
            </a:r>
          </a:p>
        </p:txBody>
      </p:sp>
      <p:sp>
        <p:nvSpPr>
          <p:cNvPr id="1050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9063" y="908050"/>
            <a:ext cx="8904287" cy="5470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die Formate des Gliederungstextes zu bearbeiten</a:t>
            </a:r>
          </a:p>
          <a:p>
            <a:pPr lvl="1"/>
            <a:r>
              <a:rPr lang="en-GB" smtClean="0"/>
              <a:t>Zweite Gliederungsebene</a:t>
            </a:r>
          </a:p>
          <a:p>
            <a:pPr lvl="2"/>
            <a:r>
              <a:rPr lang="en-GB" smtClean="0"/>
              <a:t>Dritte Gliederungsebene</a:t>
            </a:r>
          </a:p>
          <a:p>
            <a:pPr lvl="3"/>
            <a:r>
              <a:rPr lang="en-GB" smtClean="0"/>
              <a:t>Vierte Gliederungsebene</a:t>
            </a:r>
          </a:p>
          <a:p>
            <a:pPr lvl="4"/>
            <a:r>
              <a:rPr lang="en-GB" smtClean="0"/>
              <a:t>Fünfte Gliederungsebene</a:t>
            </a:r>
          </a:p>
          <a:p>
            <a:pPr lvl="4"/>
            <a:r>
              <a:rPr lang="en-GB" smtClean="0"/>
              <a:t>Sechste Gliederungsebene</a:t>
            </a:r>
          </a:p>
          <a:p>
            <a:pPr lvl="4"/>
            <a:r>
              <a:rPr lang="en-GB" smtClean="0"/>
              <a:t>Siebente Gliederungsebene</a:t>
            </a:r>
          </a:p>
          <a:p>
            <a:pPr lvl="4"/>
            <a:r>
              <a:rPr lang="en-GB" smtClean="0"/>
              <a:t>Achte Gliederungsebene</a:t>
            </a:r>
          </a:p>
          <a:p>
            <a:pPr lvl="4"/>
            <a:r>
              <a:rPr lang="en-GB" smtClean="0"/>
              <a:t>Neunte Gliederungsebene</a:t>
            </a:r>
          </a:p>
        </p:txBody>
      </p:sp>
      <p:sp>
        <p:nvSpPr>
          <p:cNvPr id="1051" name="Rectangle 27"/>
          <p:cNvSpPr>
            <a:spLocks noGrp="1" noChangeArrowheads="1"/>
          </p:cNvSpPr>
          <p:nvPr>
            <p:ph type="ftr"/>
          </p:nvPr>
        </p:nvSpPr>
        <p:spPr bwMode="auto">
          <a:xfrm>
            <a:off x="115888" y="6511925"/>
            <a:ext cx="3757612" cy="298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de-AT" smtClean="0"/>
              <a:t>Oliver Mattausch</a:t>
            </a:r>
            <a:endParaRPr lang="de-AT"/>
          </a:p>
        </p:txBody>
      </p:sp>
      <p:sp>
        <p:nvSpPr>
          <p:cNvPr id="1052" name="Rectangle 28"/>
          <p:cNvSpPr>
            <a:spLocks noGrp="1" noChangeArrowheads="1"/>
          </p:cNvSpPr>
          <p:nvPr>
            <p:ph type="sldNum"/>
          </p:nvPr>
        </p:nvSpPr>
        <p:spPr bwMode="auto">
          <a:xfrm>
            <a:off x="4030663" y="6505575"/>
            <a:ext cx="1076325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fld id="{DFA69AA8-2958-48AC-A11D-652D8578A2FA}" type="slidenum">
              <a:rPr lang="de-AT"/>
              <a:pPr/>
              <a:t>‹#›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</p:sldLayoutIdLst>
  <p:hf hdr="0" dt="0"/>
  <p:txStyles>
    <p:titleStyle>
      <a:lvl1pPr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+mj-lt"/>
          <a:ea typeface="+mj-ea"/>
          <a:cs typeface="+mj-cs"/>
        </a:defRPr>
      </a:lvl1pPr>
      <a:lvl2pPr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ea typeface="MS Gothic" charset="-128"/>
        </a:defRPr>
      </a:lvl2pPr>
      <a:lvl3pPr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ea typeface="MS Gothic" charset="-128"/>
        </a:defRPr>
      </a:lvl3pPr>
      <a:lvl4pPr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ea typeface="MS Gothic" charset="-128"/>
        </a:defRPr>
      </a:lvl4pPr>
      <a:lvl5pPr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ea typeface="MS Gothic" charset="-128"/>
        </a:defRPr>
      </a:lvl5pPr>
      <a:lvl6pPr marL="457200"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ea typeface="MS Gothic" charset="-128"/>
        </a:defRPr>
      </a:lvl6pPr>
      <a:lvl7pPr marL="914400"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ea typeface="MS Gothic" charset="-128"/>
        </a:defRPr>
      </a:lvl7pPr>
      <a:lvl8pPr marL="1371600"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ea typeface="MS Gothic" charset="-128"/>
        </a:defRPr>
      </a:lvl8pPr>
      <a:lvl9pPr marL="1828800"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ea typeface="MS Gothic" charset="-128"/>
        </a:defRPr>
      </a:lvl9pPr>
    </p:titleStyle>
    <p:bodyStyle>
      <a:lvl1pPr marL="357188" indent="-357188" algn="l" defTabSz="449263" rtl="0" fontAlgn="base">
        <a:spcBef>
          <a:spcPts val="8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6"/>
        </a:buBlip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96938" indent="-357188" algn="l" defTabSz="449263" rtl="0" fontAlgn="base">
        <a:spcBef>
          <a:spcPts val="750"/>
        </a:spcBef>
        <a:spcAft>
          <a:spcPct val="0"/>
        </a:spcAft>
        <a:buClr>
          <a:srgbClr val="2AA3D8"/>
        </a:buClr>
        <a:buSzPct val="141000"/>
        <a:buFont typeface="Arial" charset="0"/>
        <a:buBlip>
          <a:blip r:embed="rId17"/>
        </a:buBlip>
        <a:defRPr sz="3000">
          <a:solidFill>
            <a:srgbClr val="000000"/>
          </a:solidFill>
          <a:latin typeface="+mn-lt"/>
          <a:ea typeface="+mn-ea"/>
        </a:defRPr>
      </a:lvl2pPr>
      <a:lvl3pPr marL="1343025" indent="-266700" algn="l" defTabSz="449263" rtl="0" fontAlgn="base">
        <a:spcBef>
          <a:spcPts val="700"/>
        </a:spcBef>
        <a:spcAft>
          <a:spcPct val="0"/>
        </a:spcAft>
        <a:buClr>
          <a:srgbClr val="2AA3D8"/>
        </a:buClr>
        <a:buSzPct val="89000"/>
        <a:buFont typeface="Arial" charset="0"/>
        <a:buBlip>
          <a:blip r:embed="rId16"/>
        </a:buBlip>
        <a:defRPr sz="2800">
          <a:solidFill>
            <a:srgbClr val="000000"/>
          </a:solidFill>
          <a:latin typeface="+mn-lt"/>
          <a:ea typeface="+mn-ea"/>
        </a:defRPr>
      </a:lvl3pPr>
      <a:lvl4pPr marL="1789113" indent="-266700" algn="l" defTabSz="449263" rtl="0" fontAlgn="base">
        <a:spcBef>
          <a:spcPts val="650"/>
        </a:spcBef>
        <a:spcAft>
          <a:spcPct val="0"/>
        </a:spcAft>
        <a:buClr>
          <a:srgbClr val="2AA3D8"/>
        </a:buClr>
        <a:buSzPct val="105000"/>
        <a:buFont typeface="Arial" charset="0"/>
        <a:buBlip>
          <a:blip r:embed="rId17"/>
        </a:buBlip>
        <a:defRPr sz="2600">
          <a:solidFill>
            <a:srgbClr val="000000"/>
          </a:solidFill>
          <a:latin typeface="+mn-lt"/>
          <a:ea typeface="+mn-ea"/>
        </a:defRPr>
      </a:lvl4pPr>
      <a:lvl5pPr marL="2236788" indent="-266700" algn="l" defTabSz="449263" rtl="0" fontAlgn="base">
        <a:spcBef>
          <a:spcPts val="6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6"/>
        </a:buBlip>
        <a:defRPr sz="2400">
          <a:solidFill>
            <a:srgbClr val="000000"/>
          </a:solidFill>
          <a:latin typeface="+mn-lt"/>
          <a:ea typeface="+mn-ea"/>
        </a:defRPr>
      </a:lvl5pPr>
      <a:lvl6pPr marL="2693988" indent="-266700" algn="l" defTabSz="449263" rtl="0" fontAlgn="base">
        <a:spcBef>
          <a:spcPts val="6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6"/>
        </a:buBlip>
        <a:defRPr sz="2400">
          <a:solidFill>
            <a:srgbClr val="000000"/>
          </a:solidFill>
          <a:latin typeface="+mn-lt"/>
          <a:ea typeface="+mn-ea"/>
        </a:defRPr>
      </a:lvl6pPr>
      <a:lvl7pPr marL="3151188" indent="-266700" algn="l" defTabSz="449263" rtl="0" fontAlgn="base">
        <a:spcBef>
          <a:spcPts val="6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6"/>
        </a:buBlip>
        <a:defRPr sz="2400">
          <a:solidFill>
            <a:srgbClr val="000000"/>
          </a:solidFill>
          <a:latin typeface="+mn-lt"/>
          <a:ea typeface="+mn-ea"/>
        </a:defRPr>
      </a:lvl7pPr>
      <a:lvl8pPr marL="3608388" indent="-266700" algn="l" defTabSz="449263" rtl="0" fontAlgn="base">
        <a:spcBef>
          <a:spcPts val="6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6"/>
        </a:buBlip>
        <a:defRPr sz="2400">
          <a:solidFill>
            <a:srgbClr val="000000"/>
          </a:solidFill>
          <a:latin typeface="+mn-lt"/>
          <a:ea typeface="+mn-ea"/>
        </a:defRPr>
      </a:lvl8pPr>
      <a:lvl9pPr marL="4065588" indent="-266700" algn="l" defTabSz="449263" rtl="0" fontAlgn="base">
        <a:spcBef>
          <a:spcPts val="6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6"/>
        </a:buBlip>
        <a:defRPr sz="24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6.xml"/><Relationship Id="rId5" Type="http://schemas.openxmlformats.org/officeDocument/2006/relationships/comments" Target="../comments/comment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6.xml"/><Relationship Id="rId6" Type="http://schemas.openxmlformats.org/officeDocument/2006/relationships/comments" Target="../comments/commen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5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5" Type="http://schemas.openxmlformats.org/officeDocument/2006/relationships/comments" Target="../comments/comment5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6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5.vml"/><Relationship Id="rId5" Type="http://schemas.openxmlformats.org/officeDocument/2006/relationships/comments" Target="../comments/comment6.xml"/><Relationship Id="rId4" Type="http://schemas.openxmlformats.org/officeDocument/2006/relationships/oleObject" Target="../embeddings/oleObject7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png"/><Relationship Id="rId5" Type="http://schemas.openxmlformats.org/officeDocument/2006/relationships/image" Target="../media/image3.emf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5.xml"/><Relationship Id="rId4" Type="http://schemas.openxmlformats.org/officeDocument/2006/relationships/comments" Target="../comments/commen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8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comments" Target="../comments/commen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0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2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3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ZWIRN\matt\InOut\vienna_multiqueries.avi" TargetMode="External"/><Relationship Id="rId4" Type="http://schemas.openxmlformats.org/officeDocument/2006/relationships/image" Target="../media/image6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4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5.xml"/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6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9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67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ZWIRN\matt\InOut\movements.avi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ZWIRN\matt\InOut\walkthrough1_vienna.avi" TargetMode="Externa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79388" y="785795"/>
            <a:ext cx="8424862" cy="2066944"/>
          </a:xfrm>
          <a:ln/>
        </p:spPr>
        <p:txBody>
          <a:bodyPr/>
          <a:lstStyle/>
          <a:p>
            <a:pPr algn="ctr">
              <a:buClr>
                <a:srgbClr val="2AA3D8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4000" b="1" dirty="0" smtClean="0">
                <a:solidFill>
                  <a:srgbClr val="2AA3D8"/>
                </a:solidFill>
              </a:rPr>
              <a:t>Visibility Computations for Real-Time Rendering in General 3D Environments</a:t>
            </a:r>
            <a:endParaRPr lang="en-US" sz="4000" b="1" dirty="0">
              <a:solidFill>
                <a:srgbClr val="2AA3D8"/>
              </a:solidFill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79388" y="2997200"/>
            <a:ext cx="8424862" cy="1439863"/>
          </a:xfrm>
          <a:prstGeom prst="rect">
            <a:avLst/>
          </a:prstGeom>
          <a:noFill/>
          <a:ln/>
        </p:spPr>
        <p:txBody>
          <a:bodyPr lIns="90000" tIns="46800" rIns="90000" bIns="46800" anchor="ctr"/>
          <a:lstStyle/>
          <a:p>
            <a:pPr marL="0" indent="0" algn="ctr">
              <a:lnSpc>
                <a:spcPct val="80000"/>
              </a:lnSpc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/>
              <a:t>Oliver </a:t>
            </a:r>
            <a:r>
              <a:rPr lang="en-US" dirty="0" err="1"/>
              <a:t>Mattausch</a:t>
            </a:r>
            <a:endParaRPr lang="en-US" dirty="0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79388" y="4652963"/>
            <a:ext cx="8424862" cy="1169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7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dirty="0">
                <a:solidFill>
                  <a:srgbClr val="000000"/>
                </a:solidFill>
              </a:rPr>
              <a:t>Institute of Computer Graphics and Algorithms</a:t>
            </a:r>
          </a:p>
          <a:p>
            <a:pPr algn="ctr">
              <a:spcBef>
                <a:spcPts val="17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>
                <a:solidFill>
                  <a:srgbClr val="000000"/>
                </a:solidFill>
              </a:rPr>
              <a:t>Vienna University of Technology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/>
              <a:t>Oliver Mattausch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97E0962-F90A-4928-B5FB-79355CD787AD}" type="slidenum">
              <a:rPr lang="de-AT"/>
              <a:pPr/>
              <a:t>10</a:t>
            </a:fld>
            <a:endParaRPr lang="de-AT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4450"/>
            <a:ext cx="7761287" cy="757238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/>
              <a:t>Visibility Culling: Paradigms</a:t>
            </a:r>
            <a:endParaRPr lang="en-US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9063" y="908050"/>
            <a:ext cx="8907462" cy="5473700"/>
          </a:xfrm>
          <a:ln/>
        </p:spPr>
        <p:txBody>
          <a:bodyPr/>
          <a:lstStyle/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Preprocessing</a:t>
            </a:r>
          </a:p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Online occlusion culling</a:t>
            </a:r>
          </a:p>
          <a:p>
            <a:pPr marL="606425" indent="-606425">
              <a:buSzPct val="74000"/>
              <a:buNone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endParaRPr lang="en-US" sz="28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lvl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AT" dirty="0" smtClean="0">
                <a:solidFill>
                  <a:srgbClr val="000000"/>
                </a:solidFill>
                <a:cs typeface="Arial Unicode MS" charset="0"/>
              </a:rPr>
              <a:t>Oliver Mattausch</a:t>
            </a:r>
            <a:endParaRPr lang="de-AT" dirty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819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40942EF-5CB8-4A10-B18F-7036B177B3FD}" type="slidenum">
              <a:rPr lang="de-AT" smtClean="0">
                <a:solidFill>
                  <a:srgbClr val="5F5F5F"/>
                </a:solidFill>
              </a:rPr>
              <a:pPr/>
              <a:t>11</a:t>
            </a:fld>
            <a:endParaRPr lang="de-AT" smtClean="0">
              <a:solidFill>
                <a:srgbClr val="5F5F5F"/>
              </a:solidFill>
            </a:endParaRPr>
          </a:p>
        </p:txBody>
      </p:sp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Visibility Preprocessing</a:t>
            </a:r>
          </a:p>
        </p:txBody>
      </p:sp>
      <p:sp>
        <p:nvSpPr>
          <p:cNvPr id="819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7950" y="765175"/>
            <a:ext cx="8678892" cy="5807097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Partition object space into </a:t>
            </a:r>
            <a:r>
              <a:rPr lang="en-US" sz="2800" dirty="0" smtClean="0">
                <a:solidFill>
                  <a:schemeClr val="accent1"/>
                </a:solidFill>
              </a:rPr>
              <a:t>objects</a:t>
            </a:r>
          </a:p>
          <a:p>
            <a:pPr eaLnBrk="1" hangingPunct="1"/>
            <a:r>
              <a:rPr lang="en-US" sz="2800" dirty="0" smtClean="0"/>
              <a:t>Partition view space into </a:t>
            </a:r>
            <a:r>
              <a:rPr lang="en-US" sz="2800" dirty="0" smtClean="0">
                <a:solidFill>
                  <a:schemeClr val="accent1"/>
                </a:solidFill>
              </a:rPr>
              <a:t>view cells</a:t>
            </a:r>
          </a:p>
          <a:p>
            <a:pPr eaLnBrk="1" hangingPunct="1"/>
            <a:r>
              <a:rPr lang="en-US" sz="2800" dirty="0" smtClean="0"/>
              <a:t>Compute </a:t>
            </a:r>
            <a:r>
              <a:rPr lang="en-US" sz="2800" dirty="0" smtClean="0">
                <a:solidFill>
                  <a:schemeClr val="accent1"/>
                </a:solidFill>
              </a:rPr>
              <a:t>potentially visible set </a:t>
            </a:r>
            <a:br>
              <a:rPr lang="en-US" sz="2800" dirty="0" smtClean="0">
                <a:solidFill>
                  <a:schemeClr val="accent1"/>
                </a:solidFill>
              </a:rPr>
            </a:br>
            <a:r>
              <a:rPr lang="en-US" sz="2800" dirty="0" smtClean="0"/>
              <a:t>(PVS) of each view cell</a:t>
            </a:r>
            <a:endParaRPr lang="en-US" dirty="0" smtClean="0"/>
          </a:p>
          <a:p>
            <a:pPr lvl="1" eaLnBrk="1" hangingPunct="1">
              <a:buNone/>
            </a:pPr>
            <a:endParaRPr lang="en-US" sz="2800" dirty="0" smtClean="0"/>
          </a:p>
        </p:txBody>
      </p:sp>
      <p:pic>
        <p:nvPicPr>
          <p:cNvPr id="13" name="Obrázek 8" descr="pvs2c.png"/>
          <p:cNvPicPr>
            <a:picLocks noChangeAspect="1"/>
          </p:cNvPicPr>
          <p:nvPr/>
        </p:nvPicPr>
        <p:blipFill>
          <a:blip r:embed="rId3" cstate="print">
            <a:lum bright="42000" contrast="45000"/>
          </a:blip>
          <a:stretch>
            <a:fillRect/>
          </a:stretch>
        </p:blipFill>
        <p:spPr>
          <a:xfrm>
            <a:off x="500034" y="2769653"/>
            <a:ext cx="5430866" cy="3302553"/>
          </a:xfrm>
          <a:prstGeom prst="rect">
            <a:avLst/>
          </a:prstGeom>
        </p:spPr>
      </p:pic>
      <p:sp>
        <p:nvSpPr>
          <p:cNvPr id="14" name="Volný tvar 27"/>
          <p:cNvSpPr/>
          <p:nvPr/>
        </p:nvSpPr>
        <p:spPr>
          <a:xfrm>
            <a:off x="2549065" y="4143074"/>
            <a:ext cx="2357454" cy="1143314"/>
          </a:xfrm>
          <a:custGeom>
            <a:avLst/>
            <a:gdLst>
              <a:gd name="connsiteX0" fmla="*/ 0 w 2818737"/>
              <a:gd name="connsiteY0" fmla="*/ 1069450 h 1388441"/>
              <a:gd name="connsiteX1" fmla="*/ 429370 w 2818737"/>
              <a:gd name="connsiteY1" fmla="*/ 815008 h 1388441"/>
              <a:gd name="connsiteX2" fmla="*/ 691763 w 2818737"/>
              <a:gd name="connsiteY2" fmla="*/ 743447 h 1388441"/>
              <a:gd name="connsiteX3" fmla="*/ 691763 w 2818737"/>
              <a:gd name="connsiteY3" fmla="*/ 898497 h 1388441"/>
              <a:gd name="connsiteX4" fmla="*/ 970059 w 2818737"/>
              <a:gd name="connsiteY4" fmla="*/ 866692 h 1388441"/>
              <a:gd name="connsiteX5" fmla="*/ 1196671 w 2818737"/>
              <a:gd name="connsiteY5" fmla="*/ 787179 h 1388441"/>
              <a:gd name="connsiteX6" fmla="*/ 1152939 w 2818737"/>
              <a:gd name="connsiteY6" fmla="*/ 679836 h 1388441"/>
              <a:gd name="connsiteX7" fmla="*/ 1244379 w 2818737"/>
              <a:gd name="connsiteY7" fmla="*/ 644055 h 1388441"/>
              <a:gd name="connsiteX8" fmla="*/ 1172817 w 2818737"/>
              <a:gd name="connsiteY8" fmla="*/ 445273 h 1388441"/>
              <a:gd name="connsiteX9" fmla="*/ 1606163 w 2818737"/>
              <a:gd name="connsiteY9" fmla="*/ 318052 h 1388441"/>
              <a:gd name="connsiteX10" fmla="*/ 1681701 w 2818737"/>
              <a:gd name="connsiteY10" fmla="*/ 469127 h 1388441"/>
              <a:gd name="connsiteX11" fmla="*/ 1959996 w 2818737"/>
              <a:gd name="connsiteY11" fmla="*/ 345881 h 1388441"/>
              <a:gd name="connsiteX12" fmla="*/ 2178657 w 2818737"/>
              <a:gd name="connsiteY12" fmla="*/ 87464 h 1388441"/>
              <a:gd name="connsiteX13" fmla="*/ 2449002 w 2818737"/>
              <a:gd name="connsiteY13" fmla="*/ 0 h 1388441"/>
              <a:gd name="connsiteX14" fmla="*/ 2818737 w 2818737"/>
              <a:gd name="connsiteY14" fmla="*/ 401541 h 1388441"/>
              <a:gd name="connsiteX15" fmla="*/ 2667662 w 2818737"/>
              <a:gd name="connsiteY15" fmla="*/ 433346 h 1388441"/>
              <a:gd name="connsiteX16" fmla="*/ 2071315 w 2818737"/>
              <a:gd name="connsiteY16" fmla="*/ 1025718 h 1388441"/>
              <a:gd name="connsiteX17" fmla="*/ 1940118 w 2818737"/>
              <a:gd name="connsiteY17" fmla="*/ 1001864 h 1388441"/>
              <a:gd name="connsiteX18" fmla="*/ 1077402 w 2818737"/>
              <a:gd name="connsiteY18" fmla="*/ 1347746 h 1388441"/>
              <a:gd name="connsiteX19" fmla="*/ 926327 w 2818737"/>
              <a:gd name="connsiteY19" fmla="*/ 1029694 h 1388441"/>
              <a:gd name="connsiteX20" fmla="*/ 540688 w 2818737"/>
              <a:gd name="connsiteY20" fmla="*/ 1097280 h 1388441"/>
              <a:gd name="connsiteX21" fmla="*/ 369735 w 2818737"/>
              <a:gd name="connsiteY21" fmla="*/ 1300038 h 1388441"/>
              <a:gd name="connsiteX22" fmla="*/ 0 w 2818737"/>
              <a:gd name="connsiteY22" fmla="*/ 1069450 h 1388441"/>
              <a:gd name="connsiteX0" fmla="*/ 0 w 2818737"/>
              <a:gd name="connsiteY0" fmla="*/ 1069450 h 1388441"/>
              <a:gd name="connsiteX1" fmla="*/ 429370 w 2818737"/>
              <a:gd name="connsiteY1" fmla="*/ 815008 h 1388441"/>
              <a:gd name="connsiteX2" fmla="*/ 691763 w 2818737"/>
              <a:gd name="connsiteY2" fmla="*/ 743447 h 1388441"/>
              <a:gd name="connsiteX3" fmla="*/ 691763 w 2818737"/>
              <a:gd name="connsiteY3" fmla="*/ 898497 h 1388441"/>
              <a:gd name="connsiteX4" fmla="*/ 970059 w 2818737"/>
              <a:gd name="connsiteY4" fmla="*/ 866692 h 1388441"/>
              <a:gd name="connsiteX5" fmla="*/ 1196671 w 2818737"/>
              <a:gd name="connsiteY5" fmla="*/ 787179 h 1388441"/>
              <a:gd name="connsiteX6" fmla="*/ 1152939 w 2818737"/>
              <a:gd name="connsiteY6" fmla="*/ 679836 h 1388441"/>
              <a:gd name="connsiteX7" fmla="*/ 1244379 w 2818737"/>
              <a:gd name="connsiteY7" fmla="*/ 644055 h 1388441"/>
              <a:gd name="connsiteX8" fmla="*/ 1172817 w 2818737"/>
              <a:gd name="connsiteY8" fmla="*/ 445273 h 1388441"/>
              <a:gd name="connsiteX9" fmla="*/ 1606163 w 2818737"/>
              <a:gd name="connsiteY9" fmla="*/ 318052 h 1388441"/>
              <a:gd name="connsiteX10" fmla="*/ 1681701 w 2818737"/>
              <a:gd name="connsiteY10" fmla="*/ 469127 h 1388441"/>
              <a:gd name="connsiteX11" fmla="*/ 1959996 w 2818737"/>
              <a:gd name="connsiteY11" fmla="*/ 345881 h 1388441"/>
              <a:gd name="connsiteX12" fmla="*/ 2178657 w 2818737"/>
              <a:gd name="connsiteY12" fmla="*/ 87464 h 1388441"/>
              <a:gd name="connsiteX13" fmla="*/ 2449002 w 2818737"/>
              <a:gd name="connsiteY13" fmla="*/ 0 h 1388441"/>
              <a:gd name="connsiteX14" fmla="*/ 2818737 w 2818737"/>
              <a:gd name="connsiteY14" fmla="*/ 401541 h 1388441"/>
              <a:gd name="connsiteX15" fmla="*/ 2667662 w 2818737"/>
              <a:gd name="connsiteY15" fmla="*/ 433346 h 1388441"/>
              <a:gd name="connsiteX16" fmla="*/ 2071315 w 2818737"/>
              <a:gd name="connsiteY16" fmla="*/ 1025718 h 1388441"/>
              <a:gd name="connsiteX17" fmla="*/ 1940118 w 2818737"/>
              <a:gd name="connsiteY17" fmla="*/ 1001864 h 1388441"/>
              <a:gd name="connsiteX18" fmla="*/ 1077402 w 2818737"/>
              <a:gd name="connsiteY18" fmla="*/ 1347746 h 1388441"/>
              <a:gd name="connsiteX19" fmla="*/ 926327 w 2818737"/>
              <a:gd name="connsiteY19" fmla="*/ 1029694 h 1388441"/>
              <a:gd name="connsiteX20" fmla="*/ 540688 w 2818737"/>
              <a:gd name="connsiteY20" fmla="*/ 1097280 h 1388441"/>
              <a:gd name="connsiteX21" fmla="*/ 369735 w 2818737"/>
              <a:gd name="connsiteY21" fmla="*/ 1300038 h 1388441"/>
              <a:gd name="connsiteX22" fmla="*/ 0 w 2818737"/>
              <a:gd name="connsiteY22" fmla="*/ 1069450 h 1388441"/>
              <a:gd name="connsiteX0" fmla="*/ 0 w 2861625"/>
              <a:gd name="connsiteY0" fmla="*/ 1069450 h 1388441"/>
              <a:gd name="connsiteX1" fmla="*/ 472258 w 2861625"/>
              <a:gd name="connsiteY1" fmla="*/ 815008 h 1388441"/>
              <a:gd name="connsiteX2" fmla="*/ 734651 w 2861625"/>
              <a:gd name="connsiteY2" fmla="*/ 743447 h 1388441"/>
              <a:gd name="connsiteX3" fmla="*/ 734651 w 2861625"/>
              <a:gd name="connsiteY3" fmla="*/ 898497 h 1388441"/>
              <a:gd name="connsiteX4" fmla="*/ 1012947 w 2861625"/>
              <a:gd name="connsiteY4" fmla="*/ 866692 h 1388441"/>
              <a:gd name="connsiteX5" fmla="*/ 1239559 w 2861625"/>
              <a:gd name="connsiteY5" fmla="*/ 787179 h 1388441"/>
              <a:gd name="connsiteX6" fmla="*/ 1195827 w 2861625"/>
              <a:gd name="connsiteY6" fmla="*/ 679836 h 1388441"/>
              <a:gd name="connsiteX7" fmla="*/ 1287267 w 2861625"/>
              <a:gd name="connsiteY7" fmla="*/ 644055 h 1388441"/>
              <a:gd name="connsiteX8" fmla="*/ 1215705 w 2861625"/>
              <a:gd name="connsiteY8" fmla="*/ 445273 h 1388441"/>
              <a:gd name="connsiteX9" fmla="*/ 1649051 w 2861625"/>
              <a:gd name="connsiteY9" fmla="*/ 318052 h 1388441"/>
              <a:gd name="connsiteX10" fmla="*/ 1724589 w 2861625"/>
              <a:gd name="connsiteY10" fmla="*/ 469127 h 1388441"/>
              <a:gd name="connsiteX11" fmla="*/ 2002884 w 2861625"/>
              <a:gd name="connsiteY11" fmla="*/ 345881 h 1388441"/>
              <a:gd name="connsiteX12" fmla="*/ 2221545 w 2861625"/>
              <a:gd name="connsiteY12" fmla="*/ 87464 h 1388441"/>
              <a:gd name="connsiteX13" fmla="*/ 2491890 w 2861625"/>
              <a:gd name="connsiteY13" fmla="*/ 0 h 1388441"/>
              <a:gd name="connsiteX14" fmla="*/ 2861625 w 2861625"/>
              <a:gd name="connsiteY14" fmla="*/ 401541 h 1388441"/>
              <a:gd name="connsiteX15" fmla="*/ 2710550 w 2861625"/>
              <a:gd name="connsiteY15" fmla="*/ 433346 h 1388441"/>
              <a:gd name="connsiteX16" fmla="*/ 2114203 w 2861625"/>
              <a:gd name="connsiteY16" fmla="*/ 1025718 h 1388441"/>
              <a:gd name="connsiteX17" fmla="*/ 1983006 w 2861625"/>
              <a:gd name="connsiteY17" fmla="*/ 1001864 h 1388441"/>
              <a:gd name="connsiteX18" fmla="*/ 1120290 w 2861625"/>
              <a:gd name="connsiteY18" fmla="*/ 1347746 h 1388441"/>
              <a:gd name="connsiteX19" fmla="*/ 969215 w 2861625"/>
              <a:gd name="connsiteY19" fmla="*/ 1029694 h 1388441"/>
              <a:gd name="connsiteX20" fmla="*/ 583576 w 2861625"/>
              <a:gd name="connsiteY20" fmla="*/ 1097280 h 1388441"/>
              <a:gd name="connsiteX21" fmla="*/ 412623 w 2861625"/>
              <a:gd name="connsiteY21" fmla="*/ 1300038 h 1388441"/>
              <a:gd name="connsiteX22" fmla="*/ 0 w 2861625"/>
              <a:gd name="connsiteY22" fmla="*/ 1069450 h 1388441"/>
              <a:gd name="connsiteX0" fmla="*/ 0 w 2861625"/>
              <a:gd name="connsiteY0" fmla="*/ 1069450 h 1388441"/>
              <a:gd name="connsiteX1" fmla="*/ 472258 w 2861625"/>
              <a:gd name="connsiteY1" fmla="*/ 815008 h 1388441"/>
              <a:gd name="connsiteX2" fmla="*/ 734651 w 2861625"/>
              <a:gd name="connsiteY2" fmla="*/ 743447 h 1388441"/>
              <a:gd name="connsiteX3" fmla="*/ 734651 w 2861625"/>
              <a:gd name="connsiteY3" fmla="*/ 898497 h 1388441"/>
              <a:gd name="connsiteX4" fmla="*/ 1012947 w 2861625"/>
              <a:gd name="connsiteY4" fmla="*/ 866692 h 1388441"/>
              <a:gd name="connsiteX5" fmla="*/ 1239559 w 2861625"/>
              <a:gd name="connsiteY5" fmla="*/ 787179 h 1388441"/>
              <a:gd name="connsiteX6" fmla="*/ 1195827 w 2861625"/>
              <a:gd name="connsiteY6" fmla="*/ 679836 h 1388441"/>
              <a:gd name="connsiteX7" fmla="*/ 1287267 w 2861625"/>
              <a:gd name="connsiteY7" fmla="*/ 644055 h 1388441"/>
              <a:gd name="connsiteX8" fmla="*/ 1215705 w 2861625"/>
              <a:gd name="connsiteY8" fmla="*/ 445273 h 1388441"/>
              <a:gd name="connsiteX9" fmla="*/ 1649051 w 2861625"/>
              <a:gd name="connsiteY9" fmla="*/ 318052 h 1388441"/>
              <a:gd name="connsiteX10" fmla="*/ 1724589 w 2861625"/>
              <a:gd name="connsiteY10" fmla="*/ 469127 h 1388441"/>
              <a:gd name="connsiteX11" fmla="*/ 2002884 w 2861625"/>
              <a:gd name="connsiteY11" fmla="*/ 345881 h 1388441"/>
              <a:gd name="connsiteX12" fmla="*/ 2221545 w 2861625"/>
              <a:gd name="connsiteY12" fmla="*/ 87464 h 1388441"/>
              <a:gd name="connsiteX13" fmla="*/ 2491890 w 2861625"/>
              <a:gd name="connsiteY13" fmla="*/ 0 h 1388441"/>
              <a:gd name="connsiteX14" fmla="*/ 2861625 w 2861625"/>
              <a:gd name="connsiteY14" fmla="*/ 401541 h 1388441"/>
              <a:gd name="connsiteX15" fmla="*/ 2710550 w 2861625"/>
              <a:gd name="connsiteY15" fmla="*/ 433346 h 1388441"/>
              <a:gd name="connsiteX16" fmla="*/ 2114203 w 2861625"/>
              <a:gd name="connsiteY16" fmla="*/ 1025718 h 1388441"/>
              <a:gd name="connsiteX17" fmla="*/ 1983006 w 2861625"/>
              <a:gd name="connsiteY17" fmla="*/ 1001864 h 1388441"/>
              <a:gd name="connsiteX18" fmla="*/ 1120290 w 2861625"/>
              <a:gd name="connsiteY18" fmla="*/ 1347746 h 1388441"/>
              <a:gd name="connsiteX19" fmla="*/ 969215 w 2861625"/>
              <a:gd name="connsiteY19" fmla="*/ 1029694 h 1388441"/>
              <a:gd name="connsiteX20" fmla="*/ 583576 w 2861625"/>
              <a:gd name="connsiteY20" fmla="*/ 1097280 h 1388441"/>
              <a:gd name="connsiteX21" fmla="*/ 412623 w 2861625"/>
              <a:gd name="connsiteY21" fmla="*/ 1300038 h 1388441"/>
              <a:gd name="connsiteX22" fmla="*/ 406294 w 2861625"/>
              <a:gd name="connsiteY22" fmla="*/ 1330304 h 1388441"/>
              <a:gd name="connsiteX23" fmla="*/ 0 w 2861625"/>
              <a:gd name="connsiteY23" fmla="*/ 1069450 h 1388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861625" h="1388441">
                <a:moveTo>
                  <a:pt x="0" y="1069450"/>
                </a:moveTo>
                <a:lnTo>
                  <a:pt x="472258" y="815008"/>
                </a:lnTo>
                <a:lnTo>
                  <a:pt x="734651" y="743447"/>
                </a:lnTo>
                <a:lnTo>
                  <a:pt x="734651" y="898497"/>
                </a:lnTo>
                <a:lnTo>
                  <a:pt x="1012947" y="866692"/>
                </a:lnTo>
                <a:lnTo>
                  <a:pt x="1239559" y="787179"/>
                </a:lnTo>
                <a:lnTo>
                  <a:pt x="1195827" y="679836"/>
                </a:lnTo>
                <a:lnTo>
                  <a:pt x="1287267" y="644055"/>
                </a:lnTo>
                <a:lnTo>
                  <a:pt x="1215705" y="445273"/>
                </a:lnTo>
                <a:lnTo>
                  <a:pt x="1649051" y="318052"/>
                </a:lnTo>
                <a:lnTo>
                  <a:pt x="1724589" y="469127"/>
                </a:lnTo>
                <a:lnTo>
                  <a:pt x="2002884" y="345881"/>
                </a:lnTo>
                <a:lnTo>
                  <a:pt x="2221545" y="87464"/>
                </a:lnTo>
                <a:lnTo>
                  <a:pt x="2491890" y="0"/>
                </a:lnTo>
                <a:lnTo>
                  <a:pt x="2861625" y="401541"/>
                </a:lnTo>
                <a:lnTo>
                  <a:pt x="2710550" y="433346"/>
                </a:lnTo>
                <a:lnTo>
                  <a:pt x="2114203" y="1025718"/>
                </a:lnTo>
                <a:lnTo>
                  <a:pt x="1983006" y="1001864"/>
                </a:lnTo>
                <a:lnTo>
                  <a:pt x="1120290" y="1347746"/>
                </a:lnTo>
                <a:lnTo>
                  <a:pt x="969215" y="1029694"/>
                </a:lnTo>
                <a:lnTo>
                  <a:pt x="583576" y="1097280"/>
                </a:lnTo>
                <a:cubicBezTo>
                  <a:pt x="527240" y="1165407"/>
                  <a:pt x="412623" y="1388441"/>
                  <a:pt x="412623" y="1300038"/>
                </a:cubicBezTo>
                <a:lnTo>
                  <a:pt x="406294" y="1330304"/>
                </a:lnTo>
                <a:lnTo>
                  <a:pt x="0" y="1069450"/>
                </a:lnTo>
                <a:close/>
              </a:path>
            </a:pathLst>
          </a:custGeom>
          <a:solidFill>
            <a:srgbClr val="FF0000">
              <a:alpha val="45000"/>
            </a:srgbClr>
          </a:solidFill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 Box 54"/>
          <p:cNvSpPr txBox="1">
            <a:spLocks noChangeArrowheads="1"/>
          </p:cNvSpPr>
          <p:nvPr/>
        </p:nvSpPr>
        <p:spPr bwMode="auto">
          <a:xfrm>
            <a:off x="5357818" y="6143644"/>
            <a:ext cx="8572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PVS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Text Box 54"/>
          <p:cNvSpPr txBox="1">
            <a:spLocks noChangeArrowheads="1"/>
          </p:cNvSpPr>
          <p:nvPr/>
        </p:nvSpPr>
        <p:spPr bwMode="auto">
          <a:xfrm>
            <a:off x="1571604" y="6143644"/>
            <a:ext cx="13957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View cell</a:t>
            </a:r>
            <a:endParaRPr lang="en-US" sz="2400" dirty="0">
              <a:solidFill>
                <a:srgbClr val="0070C0"/>
              </a:solidFill>
            </a:endParaRPr>
          </a:p>
        </p:txBody>
      </p:sp>
      <p:cxnSp>
        <p:nvCxnSpPr>
          <p:cNvPr id="17" name="Přímá spojovací šipka 59"/>
          <p:cNvCxnSpPr/>
          <p:nvPr/>
        </p:nvCxnSpPr>
        <p:spPr>
          <a:xfrm rot="10800000" flipV="1">
            <a:off x="2500298" y="4714884"/>
            <a:ext cx="1569268" cy="1413646"/>
          </a:xfrm>
          <a:prstGeom prst="straightConnector1">
            <a:avLst/>
          </a:prstGeom>
          <a:ln>
            <a:solidFill>
              <a:srgbClr val="0070C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čára 62"/>
          <p:cNvCxnSpPr>
            <a:stCxn id="15" idx="0"/>
          </p:cNvCxnSpPr>
          <p:nvPr/>
        </p:nvCxnSpPr>
        <p:spPr>
          <a:xfrm rot="16200000" flipV="1">
            <a:off x="4467529" y="4824727"/>
            <a:ext cx="1351955" cy="12858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čára 16"/>
          <p:cNvCxnSpPr/>
          <p:nvPr/>
        </p:nvCxnSpPr>
        <p:spPr>
          <a:xfrm rot="5400000" flipH="1" flipV="1">
            <a:off x="3624712" y="2580724"/>
            <a:ext cx="2599342" cy="14383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čára 18"/>
          <p:cNvCxnSpPr/>
          <p:nvPr/>
        </p:nvCxnSpPr>
        <p:spPr>
          <a:xfrm flipV="1">
            <a:off x="4197245" y="4119564"/>
            <a:ext cx="4399083" cy="4800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Obrázek 13" descr="zoom-cu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3570" y="2000240"/>
            <a:ext cx="3022204" cy="226220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Skupina 74"/>
          <p:cNvGrpSpPr/>
          <p:nvPr/>
        </p:nvGrpSpPr>
        <p:grpSpPr>
          <a:xfrm>
            <a:off x="4085185" y="4509317"/>
            <a:ext cx="272501" cy="331967"/>
            <a:chOff x="4210047" y="3644927"/>
            <a:chExt cx="272501" cy="331967"/>
          </a:xfrm>
        </p:grpSpPr>
        <p:grpSp>
          <p:nvGrpSpPr>
            <p:cNvPr id="23" name="Skupina 205"/>
            <p:cNvGrpSpPr/>
            <p:nvPr/>
          </p:nvGrpSpPr>
          <p:grpSpPr>
            <a:xfrm>
              <a:off x="4210047" y="3700464"/>
              <a:ext cx="230756" cy="275188"/>
              <a:chOff x="4210047" y="3700464"/>
              <a:chExt cx="230756" cy="275188"/>
            </a:xfrm>
          </p:grpSpPr>
          <p:cxnSp>
            <p:nvCxnSpPr>
              <p:cNvPr id="33" name="Přímá spojovací čára 85"/>
              <p:cNvCxnSpPr/>
              <p:nvPr/>
            </p:nvCxnSpPr>
            <p:spPr>
              <a:xfrm>
                <a:off x="4210048" y="3700464"/>
                <a:ext cx="173106" cy="122"/>
              </a:xfrm>
              <a:prstGeom prst="line">
                <a:avLst/>
              </a:prstGeom>
              <a:ln cap="rnd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Přímá spojovací čára 86"/>
              <p:cNvCxnSpPr/>
              <p:nvPr/>
            </p:nvCxnSpPr>
            <p:spPr>
              <a:xfrm rot="16200000" flipH="1">
                <a:off x="4098379" y="3812132"/>
                <a:ext cx="275188" cy="51851"/>
              </a:xfrm>
              <a:prstGeom prst="line">
                <a:avLst/>
              </a:prstGeom>
              <a:ln cap="rnd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ovací čára 87"/>
              <p:cNvCxnSpPr/>
              <p:nvPr/>
            </p:nvCxnSpPr>
            <p:spPr>
              <a:xfrm flipV="1">
                <a:off x="4263887" y="3973664"/>
                <a:ext cx="176916" cy="1988"/>
              </a:xfrm>
              <a:prstGeom prst="line">
                <a:avLst/>
              </a:prstGeom>
              <a:ln cap="rnd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Přímá spojovací čára 88"/>
              <p:cNvCxnSpPr/>
              <p:nvPr/>
            </p:nvCxnSpPr>
            <p:spPr>
              <a:xfrm rot="16200000" flipH="1">
                <a:off x="4279166" y="3811284"/>
                <a:ext cx="261652" cy="57647"/>
              </a:xfrm>
              <a:prstGeom prst="line">
                <a:avLst/>
              </a:prstGeom>
              <a:ln cap="rnd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Skupina 206"/>
            <p:cNvGrpSpPr/>
            <p:nvPr/>
          </p:nvGrpSpPr>
          <p:grpSpPr>
            <a:xfrm>
              <a:off x="4244213" y="3644927"/>
              <a:ext cx="238335" cy="276311"/>
              <a:chOff x="4210047" y="3700464"/>
              <a:chExt cx="238335" cy="276311"/>
            </a:xfrm>
          </p:grpSpPr>
          <p:cxnSp>
            <p:nvCxnSpPr>
              <p:cNvPr id="29" name="Přímá spojovací čára 81"/>
              <p:cNvCxnSpPr/>
              <p:nvPr/>
            </p:nvCxnSpPr>
            <p:spPr>
              <a:xfrm>
                <a:off x="4210048" y="3700464"/>
                <a:ext cx="180976" cy="1588"/>
              </a:xfrm>
              <a:prstGeom prst="line">
                <a:avLst/>
              </a:prstGeom>
              <a:ln cap="rnd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Přímá spojovací čára 82"/>
              <p:cNvCxnSpPr/>
              <p:nvPr/>
            </p:nvCxnSpPr>
            <p:spPr>
              <a:xfrm rot="16200000" flipH="1">
                <a:off x="4098379" y="3812132"/>
                <a:ext cx="275188" cy="51851"/>
              </a:xfrm>
              <a:prstGeom prst="line">
                <a:avLst/>
              </a:prstGeom>
              <a:ln cap="rnd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Přímá spojovací čára 83"/>
              <p:cNvCxnSpPr/>
              <p:nvPr/>
            </p:nvCxnSpPr>
            <p:spPr>
              <a:xfrm flipV="1">
                <a:off x="4263887" y="3973664"/>
                <a:ext cx="176916" cy="1988"/>
              </a:xfrm>
              <a:prstGeom prst="line">
                <a:avLst/>
              </a:prstGeom>
              <a:ln cap="rnd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Přímá spojovací čára 84"/>
              <p:cNvCxnSpPr/>
              <p:nvPr/>
            </p:nvCxnSpPr>
            <p:spPr>
              <a:xfrm rot="16200000" flipH="1">
                <a:off x="4286374" y="3814767"/>
                <a:ext cx="266370" cy="57646"/>
              </a:xfrm>
              <a:prstGeom prst="line">
                <a:avLst/>
              </a:prstGeom>
              <a:ln cap="rnd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Přímá spojovací čára 77"/>
            <p:cNvCxnSpPr/>
            <p:nvPr/>
          </p:nvCxnSpPr>
          <p:spPr>
            <a:xfrm rot="5400000" flipH="1" flipV="1">
              <a:off x="4198841" y="3658871"/>
              <a:ext cx="54392" cy="31973"/>
            </a:xfrm>
            <a:prstGeom prst="line">
              <a:avLst/>
            </a:prstGeom>
            <a:ln cap="rnd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ovací čára 78"/>
            <p:cNvCxnSpPr/>
            <p:nvPr/>
          </p:nvCxnSpPr>
          <p:spPr>
            <a:xfrm rot="5400000" flipH="1" flipV="1">
              <a:off x="4255316" y="3932543"/>
              <a:ext cx="56898" cy="31804"/>
            </a:xfrm>
            <a:prstGeom prst="line">
              <a:avLst/>
            </a:prstGeom>
            <a:ln cap="rnd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římá spojovací čára 79"/>
            <p:cNvCxnSpPr/>
            <p:nvPr/>
          </p:nvCxnSpPr>
          <p:spPr>
            <a:xfrm rot="5400000" flipH="1" flipV="1">
              <a:off x="4436208" y="3932543"/>
              <a:ext cx="48947" cy="35781"/>
            </a:xfrm>
            <a:prstGeom prst="line">
              <a:avLst/>
            </a:prstGeom>
            <a:ln cap="rnd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římá spojovací čára 80"/>
            <p:cNvCxnSpPr/>
            <p:nvPr/>
          </p:nvCxnSpPr>
          <p:spPr>
            <a:xfrm rot="5400000" flipH="1" flipV="1">
              <a:off x="4371229" y="3661577"/>
              <a:ext cx="53673" cy="41744"/>
            </a:xfrm>
            <a:prstGeom prst="line">
              <a:avLst/>
            </a:prstGeom>
            <a:ln cap="rnd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animBg="1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lvl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AT" dirty="0" smtClean="0">
                <a:solidFill>
                  <a:srgbClr val="000000"/>
                </a:solidFill>
                <a:cs typeface="Arial Unicode MS" charset="0"/>
              </a:rPr>
              <a:t>Oliver Mattausch</a:t>
            </a:r>
            <a:endParaRPr lang="de-AT" dirty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819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40942EF-5CB8-4A10-B18F-7036B177B3FD}" type="slidenum">
              <a:rPr lang="de-AT" smtClean="0">
                <a:solidFill>
                  <a:srgbClr val="5F5F5F"/>
                </a:solidFill>
              </a:rPr>
              <a:pPr/>
              <a:t>12</a:t>
            </a:fld>
            <a:endParaRPr lang="de-AT" smtClean="0">
              <a:solidFill>
                <a:srgbClr val="5F5F5F"/>
              </a:solidFill>
            </a:endParaRPr>
          </a:p>
        </p:txBody>
      </p:sp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Visibility Preprocessing - Applications</a:t>
            </a:r>
          </a:p>
        </p:txBody>
      </p:sp>
      <p:sp>
        <p:nvSpPr>
          <p:cNvPr id="43" name="TextovéPole 4"/>
          <p:cNvSpPr txBox="1"/>
          <p:nvPr/>
        </p:nvSpPr>
        <p:spPr>
          <a:xfrm>
            <a:off x="409552" y="1800216"/>
            <a:ext cx="23246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Rendering</a:t>
            </a:r>
          </a:p>
          <a:p>
            <a:pPr algn="ctr"/>
            <a:r>
              <a:rPr lang="en-US" sz="2400" i="1" dirty="0" smtClean="0">
                <a:solidFill>
                  <a:srgbClr val="000000"/>
                </a:solidFill>
              </a:rPr>
              <a:t>Game consoles</a:t>
            </a:r>
            <a:endParaRPr lang="cs-CZ" sz="2400" i="1" dirty="0">
              <a:solidFill>
                <a:srgbClr val="000000"/>
              </a:solidFill>
            </a:endParaRPr>
          </a:p>
        </p:txBody>
      </p:sp>
      <p:sp>
        <p:nvSpPr>
          <p:cNvPr id="44" name="TextovéPole 5"/>
          <p:cNvSpPr txBox="1"/>
          <p:nvPr/>
        </p:nvSpPr>
        <p:spPr>
          <a:xfrm>
            <a:off x="3286116" y="1800216"/>
            <a:ext cx="2273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Data streaming</a:t>
            </a:r>
          </a:p>
          <a:p>
            <a:pPr algn="ctr"/>
            <a:r>
              <a:rPr lang="en-US" sz="2400" i="1" dirty="0" smtClean="0">
                <a:solidFill>
                  <a:srgbClr val="000000"/>
                </a:solidFill>
              </a:rPr>
              <a:t>Virtual worlds</a:t>
            </a:r>
            <a:endParaRPr lang="cs-CZ" sz="2400" i="1" dirty="0">
              <a:solidFill>
                <a:srgbClr val="000000"/>
              </a:solidFill>
            </a:endParaRPr>
          </a:p>
        </p:txBody>
      </p:sp>
      <p:sp>
        <p:nvSpPr>
          <p:cNvPr id="45" name="TextovéPole 6"/>
          <p:cNvSpPr txBox="1"/>
          <p:nvPr/>
        </p:nvSpPr>
        <p:spPr>
          <a:xfrm>
            <a:off x="6143636" y="1800216"/>
            <a:ext cx="25088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Visibility Analysis</a:t>
            </a:r>
          </a:p>
          <a:p>
            <a:pPr algn="ctr"/>
            <a:r>
              <a:rPr lang="en-US" sz="2400" i="1" dirty="0" smtClean="0">
                <a:solidFill>
                  <a:srgbClr val="000000"/>
                </a:solidFill>
              </a:rPr>
              <a:t>Level design</a:t>
            </a:r>
            <a:endParaRPr lang="cs-CZ" sz="2400" i="1" dirty="0">
              <a:solidFill>
                <a:srgbClr val="000000"/>
              </a:solidFill>
            </a:endParaRPr>
          </a:p>
        </p:txBody>
      </p:sp>
      <p:pic>
        <p:nvPicPr>
          <p:cNvPr id="47" name="Obrázek 8" descr="pompeii-cost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0760" y="2705096"/>
            <a:ext cx="2965073" cy="2295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2705096"/>
            <a:ext cx="2977851" cy="2295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" descr="C:\Users\cgc\Downloads\game_console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714620"/>
            <a:ext cx="2286016" cy="228601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072230" y="5072074"/>
            <a:ext cx="2786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[Bittner et al. 2009]</a:t>
            </a:r>
            <a:endParaRPr lang="de-AT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AT" dirty="0" smtClean="0">
                <a:solidFill>
                  <a:srgbClr val="000000"/>
                </a:solidFill>
                <a:cs typeface="Arial Unicode MS" charset="0"/>
              </a:rPr>
              <a:t>Oliver Mattausch</a:t>
            </a:r>
            <a:endParaRPr lang="de-AT" dirty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6147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5AD071F-9DF9-4AEE-902F-C5CE60AB18BE}" type="slidenum">
              <a:rPr lang="de-AT" smtClean="0"/>
              <a:pPr/>
              <a:t>13</a:t>
            </a:fld>
            <a:endParaRPr lang="de-AT" smtClean="0"/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Online Occlusion Culling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9063" y="908050"/>
            <a:ext cx="8810625" cy="2160588"/>
          </a:xfrm>
        </p:spPr>
        <p:txBody>
          <a:bodyPr/>
          <a:lstStyle/>
          <a:p>
            <a:pPr eaLnBrk="1" hangingPunct="1"/>
            <a:r>
              <a:rPr lang="de-DE" sz="2800" dirty="0" smtClean="0">
                <a:solidFill>
                  <a:schemeClr val="accent1"/>
                </a:solidFill>
              </a:rPr>
              <a:t>Occlusion query</a:t>
            </a:r>
            <a:r>
              <a:rPr lang="de-DE" sz="2800" dirty="0" smtClean="0"/>
              <a:t>: query visibility from view point</a:t>
            </a:r>
          </a:p>
          <a:p>
            <a:pPr eaLnBrk="1" hangingPunct="1"/>
            <a:r>
              <a:rPr lang="de-DE" sz="2800" dirty="0" smtClean="0"/>
              <a:t>Spatial hierarchy for </a:t>
            </a:r>
            <a:r>
              <a:rPr lang="de-DE" sz="2800" dirty="0" smtClean="0">
                <a:solidFill>
                  <a:schemeClr val="accent1"/>
                </a:solidFill>
              </a:rPr>
              <a:t>O(log(n))</a:t>
            </a:r>
          </a:p>
        </p:txBody>
      </p:sp>
      <p:pic>
        <p:nvPicPr>
          <p:cNvPr id="6150" name="Picture 3" descr="D:\oli\download\img100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3643314"/>
            <a:ext cx="1537603" cy="189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180381" y="3684571"/>
            <a:ext cx="1795323" cy="2067341"/>
            <a:chOff x="5643570" y="3214686"/>
            <a:chExt cx="2857520" cy="3071834"/>
          </a:xfrm>
        </p:grpSpPr>
        <p:sp>
          <p:nvSpPr>
            <p:cNvPr id="13" name="Rectangle 12"/>
            <p:cNvSpPr/>
            <p:nvPr/>
          </p:nvSpPr>
          <p:spPr>
            <a:xfrm>
              <a:off x="5643570" y="3500313"/>
              <a:ext cx="2499608" cy="2786207"/>
            </a:xfrm>
            <a:prstGeom prst="rect">
              <a:avLst/>
            </a:prstGeom>
            <a:no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001482" y="3214686"/>
              <a:ext cx="2499608" cy="2786208"/>
            </a:xfrm>
            <a:prstGeom prst="rect">
              <a:avLst/>
            </a:prstGeom>
            <a:no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  <a:cs typeface="Arial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5643570" y="3214686"/>
              <a:ext cx="357912" cy="285627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8143178" y="3214686"/>
              <a:ext cx="357912" cy="285627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8143178" y="6000894"/>
              <a:ext cx="357912" cy="285626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5643570" y="6000894"/>
              <a:ext cx="357912" cy="285626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52" name="TextBox 23"/>
          <p:cNvSpPr txBox="1">
            <a:spLocks noChangeArrowheads="1"/>
          </p:cNvSpPr>
          <p:nvPr/>
        </p:nvSpPr>
        <p:spPr bwMode="auto">
          <a:xfrm>
            <a:off x="608877" y="5827711"/>
            <a:ext cx="2959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2400" dirty="0">
                <a:solidFill>
                  <a:schemeClr val="tx1"/>
                </a:solidFill>
              </a:rPr>
              <a:t>Query bounding box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3752149" y="4398951"/>
            <a:ext cx="1500198" cy="357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154" name="TextBox 26"/>
          <p:cNvSpPr txBox="1">
            <a:spLocks noChangeArrowheads="1"/>
          </p:cNvSpPr>
          <p:nvPr/>
        </p:nvSpPr>
        <p:spPr bwMode="auto">
          <a:xfrm>
            <a:off x="4381469" y="5827711"/>
            <a:ext cx="37978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2400" dirty="0">
                <a:solidFill>
                  <a:schemeClr val="tx1"/>
                </a:solidFill>
              </a:rPr>
              <a:t>Render </a:t>
            </a:r>
            <a:r>
              <a:rPr lang="de-AT" sz="2400" dirty="0" smtClean="0">
                <a:solidFill>
                  <a:schemeClr val="tx1"/>
                </a:solidFill>
              </a:rPr>
              <a:t>complex geometry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6155" name="TextBox 27"/>
          <p:cNvSpPr txBox="1">
            <a:spLocks noChangeArrowheads="1"/>
          </p:cNvSpPr>
          <p:nvPr/>
        </p:nvSpPr>
        <p:spPr bwMode="auto">
          <a:xfrm>
            <a:off x="3680711" y="4684703"/>
            <a:ext cx="10809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2000" dirty="0">
                <a:solidFill>
                  <a:schemeClr val="tx1"/>
                </a:solidFill>
              </a:rPr>
              <a:t>Visible?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28794" y="2928934"/>
            <a:ext cx="4442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Occlusion query: Typical usage</a:t>
            </a:r>
            <a:endParaRPr lang="de-AT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AT" dirty="0" smtClean="0">
                <a:solidFill>
                  <a:srgbClr val="000000"/>
                </a:solidFill>
                <a:cs typeface="Arial Unicode MS" charset="0"/>
              </a:rPr>
              <a:t>Oliver Mattausch</a:t>
            </a:r>
            <a:endParaRPr lang="de-AT" dirty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6147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5AD071F-9DF9-4AEE-902F-C5CE60AB18BE}" type="slidenum">
              <a:rPr lang="de-AT" smtClean="0"/>
              <a:pPr/>
              <a:t>14</a:t>
            </a:fld>
            <a:endParaRPr lang="de-AT" smtClean="0"/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4450"/>
            <a:ext cx="8247091" cy="757238"/>
          </a:xfrm>
        </p:spPr>
        <p:txBody>
          <a:bodyPr/>
          <a:lstStyle/>
          <a:p>
            <a:pPr eaLnBrk="1" hangingPunct="1"/>
            <a:r>
              <a:rPr lang="de-DE" dirty="0" smtClean="0"/>
              <a:t>Online Occlusion Culling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9063" y="908050"/>
            <a:ext cx="8810625" cy="2160588"/>
          </a:xfrm>
        </p:spPr>
        <p:txBody>
          <a:bodyPr/>
          <a:lstStyle/>
          <a:p>
            <a:pPr eaLnBrk="1" hangingPunct="1"/>
            <a:r>
              <a:rPr lang="de-DE" sz="2800" dirty="0" smtClean="0">
                <a:solidFill>
                  <a:schemeClr val="accent1"/>
                </a:solidFill>
              </a:rPr>
              <a:t>Hardware</a:t>
            </a:r>
            <a:r>
              <a:rPr lang="de-DE" sz="2800" dirty="0" smtClean="0"/>
              <a:t> occlusion queries</a:t>
            </a:r>
          </a:p>
          <a:p>
            <a:pPr lvl="1" eaLnBrk="1" hangingPunct="1"/>
            <a:r>
              <a:rPr lang="de-DE" sz="2800" dirty="0" smtClean="0"/>
              <a:t>Supported by GPU → fast</a:t>
            </a:r>
          </a:p>
          <a:p>
            <a:pPr lvl="1" eaLnBrk="1" hangingPunct="1"/>
            <a:r>
              <a:rPr lang="de-DE" sz="2800" dirty="0" smtClean="0"/>
              <a:t>Returns </a:t>
            </a:r>
            <a:r>
              <a:rPr lang="de-DE" sz="2800" dirty="0" smtClean="0">
                <a:solidFill>
                  <a:schemeClr val="accent1"/>
                </a:solidFill>
              </a:rPr>
              <a:t>number</a:t>
            </a:r>
            <a:r>
              <a:rPr lang="de-DE" sz="2800" dirty="0" smtClean="0"/>
              <a:t> of visible pixels</a:t>
            </a:r>
          </a:p>
          <a:p>
            <a:pPr lvl="1" eaLnBrk="1" hangingPunct="1"/>
            <a:r>
              <a:rPr lang="de-DE" sz="2800" dirty="0" smtClean="0"/>
              <a:t>Problem: still significant overhead</a:t>
            </a:r>
          </a:p>
          <a:p>
            <a:pPr lvl="1" eaLnBrk="1" hangingPunct="1"/>
            <a:r>
              <a:rPr lang="de-DE" sz="2800" dirty="0" smtClean="0"/>
              <a:t>Wait time until query result available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AT" dirty="0" smtClean="0">
                <a:solidFill>
                  <a:srgbClr val="000000"/>
                </a:solidFill>
                <a:cs typeface="Arial Unicode MS" charset="0"/>
              </a:rPr>
              <a:t>Oliver Mattausch</a:t>
            </a:r>
            <a:endParaRPr lang="de-AT" dirty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6147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5AD071F-9DF9-4AEE-902F-C5CE60AB18BE}" type="slidenum">
              <a:rPr lang="de-AT" smtClean="0"/>
              <a:pPr/>
              <a:t>15</a:t>
            </a:fld>
            <a:endParaRPr lang="de-AT" smtClean="0"/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342896" y="44450"/>
            <a:ext cx="8015318" cy="757238"/>
          </a:xfrm>
        </p:spPr>
        <p:txBody>
          <a:bodyPr/>
          <a:lstStyle/>
          <a:p>
            <a:pPr eaLnBrk="1" hangingPunct="1"/>
            <a:r>
              <a:rPr lang="de-DE" dirty="0" smtClean="0"/>
              <a:t>Preprocessing VS Online Culling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571472" y="1142984"/>
          <a:ext cx="8001056" cy="4814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9090"/>
                <a:gridCol w="4071966"/>
              </a:tblGrid>
              <a:tr h="243326">
                <a:tc>
                  <a:txBody>
                    <a:bodyPr/>
                    <a:lstStyle/>
                    <a:p>
                      <a:r>
                        <a:rPr lang="de-AT" sz="2800" dirty="0" smtClean="0"/>
                        <a:t>Preprocessing</a:t>
                      </a:r>
                      <a:endParaRPr lang="de-AT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2800" dirty="0" smtClean="0"/>
                        <a:t>Online</a:t>
                      </a:r>
                      <a:r>
                        <a:rPr lang="de-AT" sz="2800" baseline="0" dirty="0" smtClean="0"/>
                        <a:t> culling</a:t>
                      </a:r>
                      <a:endParaRPr lang="de-AT" sz="2800" dirty="0"/>
                    </a:p>
                  </a:txBody>
                  <a:tcPr/>
                </a:tc>
              </a:tr>
              <a:tr h="344712">
                <a:tc>
                  <a:txBody>
                    <a:bodyPr/>
                    <a:lstStyle/>
                    <a:p>
                      <a:r>
                        <a:rPr lang="de-AT" sz="2800" dirty="0" smtClean="0">
                          <a:solidFill>
                            <a:srgbClr val="00B050"/>
                          </a:solidFill>
                        </a:rPr>
                        <a:t>+</a:t>
                      </a:r>
                      <a:r>
                        <a:rPr lang="de-AT" sz="2800" dirty="0" smtClean="0"/>
                        <a:t> No online overhead</a:t>
                      </a:r>
                      <a:endParaRPr lang="de-AT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2800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de-AT" sz="2800" dirty="0" smtClean="0"/>
                        <a:t> Query overhead</a:t>
                      </a:r>
                      <a:endParaRPr lang="de-AT" sz="2800" dirty="0"/>
                    </a:p>
                  </a:txBody>
                  <a:tcPr/>
                </a:tc>
              </a:tr>
              <a:tr h="628592">
                <a:tc>
                  <a:txBody>
                    <a:bodyPr/>
                    <a:lstStyle/>
                    <a:p>
                      <a:r>
                        <a:rPr lang="de-AT" sz="2800" dirty="0" smtClean="0">
                          <a:solidFill>
                            <a:srgbClr val="00B050"/>
                          </a:solidFill>
                        </a:rPr>
                        <a:t>+</a:t>
                      </a:r>
                      <a:r>
                        <a:rPr lang="de-AT" sz="2800" dirty="0" smtClean="0"/>
                        <a:t> Easy integration</a:t>
                      </a:r>
                      <a:endParaRPr lang="de-AT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2800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de-AT" sz="2800" dirty="0" smtClean="0"/>
                        <a:t> Hard to</a:t>
                      </a:r>
                      <a:r>
                        <a:rPr lang="de-AT" sz="2800" baseline="0" dirty="0" smtClean="0"/>
                        <a:t> integrate</a:t>
                      </a:r>
                      <a:endParaRPr lang="de-AT" sz="2800" dirty="0"/>
                    </a:p>
                  </a:txBody>
                  <a:tcPr/>
                </a:tc>
              </a:tr>
              <a:tr h="628592">
                <a:tc>
                  <a:txBody>
                    <a:bodyPr/>
                    <a:lstStyle/>
                    <a:p>
                      <a:r>
                        <a:rPr lang="de-AT" sz="2800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de-AT" sz="2800" dirty="0" smtClean="0"/>
                        <a:t> Hard to implement</a:t>
                      </a:r>
                      <a:endParaRPr lang="de-AT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2800" dirty="0" smtClean="0">
                          <a:solidFill>
                            <a:srgbClr val="00B050"/>
                          </a:solidFill>
                        </a:rPr>
                        <a:t>+</a:t>
                      </a:r>
                      <a:r>
                        <a:rPr lang="de-AT" sz="2800" dirty="0" smtClean="0"/>
                        <a:t> Use GPU features</a:t>
                      </a:r>
                      <a:endParaRPr lang="de-AT" sz="2800" dirty="0"/>
                    </a:p>
                  </a:txBody>
                  <a:tcPr/>
                </a:tc>
              </a:tr>
              <a:tr h="635454">
                <a:tc>
                  <a:txBody>
                    <a:bodyPr/>
                    <a:lstStyle/>
                    <a:p>
                      <a:r>
                        <a:rPr lang="de-AT" sz="2800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de-AT" sz="2800" dirty="0" smtClean="0"/>
                        <a:t> P</a:t>
                      </a:r>
                      <a:r>
                        <a:rPr lang="de-AT" sz="2800" baseline="0" dirty="0" smtClean="0"/>
                        <a:t>reprocessing times</a:t>
                      </a:r>
                      <a:endParaRPr lang="de-AT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2800" dirty="0" smtClean="0">
                          <a:solidFill>
                            <a:srgbClr val="00B050"/>
                          </a:solidFill>
                        </a:rPr>
                        <a:t>+</a:t>
                      </a:r>
                      <a:r>
                        <a:rPr lang="de-AT" sz="2800" dirty="0" smtClean="0"/>
                        <a:t> No preprocessing</a:t>
                      </a:r>
                      <a:endParaRPr lang="de-AT" sz="2800" dirty="0"/>
                    </a:p>
                  </a:txBody>
                  <a:tcPr/>
                </a:tc>
              </a:tr>
              <a:tr h="6285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800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de-AT" sz="2800" dirty="0" smtClean="0"/>
                        <a:t> No dynamic</a:t>
                      </a:r>
                      <a:r>
                        <a:rPr lang="de-AT" sz="2800" baseline="0" dirty="0" smtClean="0"/>
                        <a:t> scenes</a:t>
                      </a:r>
                      <a:endParaRPr lang="de-AT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2800" dirty="0" smtClean="0">
                          <a:solidFill>
                            <a:srgbClr val="00B050"/>
                          </a:solidFill>
                        </a:rPr>
                        <a:t>+</a:t>
                      </a:r>
                      <a:r>
                        <a:rPr lang="de-AT" sz="2800" dirty="0" smtClean="0"/>
                        <a:t> Dynamic scenes</a:t>
                      </a:r>
                      <a:endParaRPr lang="de-AT" sz="2800" dirty="0"/>
                    </a:p>
                  </a:txBody>
                  <a:tcPr/>
                </a:tc>
              </a:tr>
              <a:tr h="628592">
                <a:tc>
                  <a:txBody>
                    <a:bodyPr/>
                    <a:lstStyle/>
                    <a:p>
                      <a:r>
                        <a:rPr lang="de-AT" sz="2800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de-AT" sz="2800" dirty="0" smtClean="0"/>
                        <a:t> Robustness</a:t>
                      </a:r>
                      <a:endParaRPr lang="de-AT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2800" dirty="0" smtClean="0">
                          <a:solidFill>
                            <a:srgbClr val="00B050"/>
                          </a:solidFill>
                        </a:rPr>
                        <a:t>+</a:t>
                      </a:r>
                      <a:r>
                        <a:rPr lang="de-AT" sz="2800" dirty="0" smtClean="0"/>
                        <a:t> Image-based</a:t>
                      </a:r>
                      <a:endParaRPr lang="de-AT" sz="2800" dirty="0"/>
                    </a:p>
                  </a:txBody>
                  <a:tcPr/>
                </a:tc>
              </a:tr>
              <a:tr h="628592">
                <a:tc>
                  <a:txBody>
                    <a:bodyPr/>
                    <a:lstStyle/>
                    <a:p>
                      <a:r>
                        <a:rPr lang="de-AT" sz="2800" dirty="0" smtClean="0">
                          <a:solidFill>
                            <a:srgbClr val="00B050"/>
                          </a:solidFill>
                        </a:rPr>
                        <a:t>+</a:t>
                      </a:r>
                      <a:r>
                        <a:rPr lang="de-AT" sz="2800" dirty="0" smtClean="0"/>
                        <a:t> Applications</a:t>
                      </a:r>
                      <a:endParaRPr lang="de-AT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sz="2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/>
              <a:t>Oliver Mattausch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F3E9D040-2346-451C-B0F1-6878988F2496}" type="slidenum">
              <a:rPr lang="de-AT"/>
              <a:pPr/>
              <a:t>16</a:t>
            </a:fld>
            <a:endParaRPr lang="de-AT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4450"/>
            <a:ext cx="7761287" cy="757238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/>
              <a:t>Visibility Computations	</a:t>
            </a:r>
            <a:endParaRPr lang="en-US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9062" y="908050"/>
            <a:ext cx="9024937" cy="5473700"/>
          </a:xfrm>
          <a:ln/>
        </p:spPr>
        <p:txBody>
          <a:bodyPr/>
          <a:lstStyle/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Essential operations in 3D rendering</a:t>
            </a:r>
          </a:p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>
                <a:solidFill>
                  <a:srgbClr val="00B0F0"/>
                </a:solidFill>
              </a:rPr>
              <a:t>Qualitative</a:t>
            </a:r>
            <a:r>
              <a:rPr lang="en-US" sz="2800" dirty="0" smtClean="0"/>
              <a:t> visibility </a:t>
            </a:r>
          </a:p>
          <a:p>
            <a:pPr marL="1146175" lvl="1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What is visible? (binary)</a:t>
            </a:r>
          </a:p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>
                <a:solidFill>
                  <a:srgbClr val="00B0F0"/>
                </a:solidFill>
              </a:rPr>
              <a:t>Quantitative</a:t>
            </a:r>
            <a:r>
              <a:rPr lang="en-US" sz="2800" dirty="0" smtClean="0"/>
              <a:t> visibility</a:t>
            </a:r>
          </a:p>
          <a:p>
            <a:pPr marL="1146175" lvl="1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How much is visible?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0" descr="atlanta1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t="29895"/>
          <a:stretch>
            <a:fillRect/>
          </a:stretch>
        </p:blipFill>
        <p:spPr bwMode="auto">
          <a:xfrm>
            <a:off x="4143371" y="785794"/>
            <a:ext cx="3434297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/>
              <a:t>Oliver Mattausch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F3E9D040-2346-451C-B0F1-6878988F2496}" type="slidenum">
              <a:rPr lang="de-AT"/>
              <a:pPr/>
              <a:t>17</a:t>
            </a:fld>
            <a:endParaRPr lang="de-AT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4450"/>
            <a:ext cx="7761287" cy="757238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/>
              <a:t>Qualitative VS Quantitative Visibility	</a:t>
            </a:r>
            <a:endParaRPr lang="en-US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9063" y="908050"/>
            <a:ext cx="8907462" cy="5473700"/>
          </a:xfrm>
          <a:ln/>
        </p:spPr>
        <p:txBody>
          <a:bodyPr/>
          <a:lstStyle/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Qualitative visibility</a:t>
            </a:r>
          </a:p>
          <a:p>
            <a:pPr marL="1146175" lvl="1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Visibility culling</a:t>
            </a:r>
          </a:p>
          <a:p>
            <a:pPr marL="1146175" lvl="1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Hard shadows</a:t>
            </a:r>
            <a:endParaRPr lang="en-US" sz="2800" dirty="0"/>
          </a:p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Quantitative visibility</a:t>
            </a:r>
          </a:p>
          <a:p>
            <a:pPr marL="1146175" lvl="1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Soft shadows</a:t>
            </a:r>
          </a:p>
          <a:p>
            <a:pPr marL="1146175" lvl="1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Global illumination</a:t>
            </a:r>
          </a:p>
          <a:p>
            <a:pPr marL="1146175" lvl="1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Ambient occlusion</a:t>
            </a:r>
            <a:endParaRPr lang="en-US" sz="2800" dirty="0"/>
          </a:p>
        </p:txBody>
      </p:sp>
      <p:pic>
        <p:nvPicPr>
          <p:cNvPr id="60419" name="Picture 3" descr="C:\work\svn\svnmatt\trunk\phd\images\dragon_ritschel_4_groun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4643446"/>
            <a:ext cx="2500330" cy="1875248"/>
          </a:xfrm>
          <a:prstGeom prst="rect">
            <a:avLst/>
          </a:prstGeom>
          <a:noFill/>
        </p:spPr>
      </p:pic>
      <p:pic>
        <p:nvPicPr>
          <p:cNvPr id="60421" name="Picture 5" descr="C:\Users\matt\Downloads\Doom3shadow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2285992"/>
            <a:ext cx="2500330" cy="1875248"/>
          </a:xfrm>
          <a:prstGeom prst="rect">
            <a:avLst/>
          </a:prstGeom>
          <a:noFill/>
        </p:spPr>
      </p:pic>
      <p:pic>
        <p:nvPicPr>
          <p:cNvPr id="60418" name="Picture 2" descr="C:\work\svn\svnmatt\trunk\phd\images\scherzer_softshadow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4000504"/>
            <a:ext cx="2571736" cy="1928802"/>
          </a:xfrm>
          <a:prstGeom prst="rect">
            <a:avLst/>
          </a:prstGeom>
          <a:noFill/>
        </p:spPr>
      </p:pic>
      <p:pic>
        <p:nvPicPr>
          <p:cNvPr id="60417" name="Picture 1" descr="C:\work\svn\svnmatt\trunk\phd\images\oriental_roo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4357694"/>
            <a:ext cx="2143140" cy="214314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 dirty="0"/>
              <a:t>Oliver Mattausch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97E0962-F90A-4928-B5FB-79355CD787AD}" type="slidenum">
              <a:rPr lang="de-AT"/>
              <a:pPr/>
              <a:t>18</a:t>
            </a:fld>
            <a:endParaRPr lang="de-AT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4450"/>
            <a:ext cx="7761287" cy="757238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/>
              <a:t>Lighting Computations</a:t>
            </a:r>
            <a:endParaRPr lang="en-US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9984" y="908050"/>
            <a:ext cx="8666858" cy="4449776"/>
          </a:xfrm>
          <a:ln/>
        </p:spPr>
        <p:txBody>
          <a:bodyPr/>
          <a:lstStyle/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Rendering equation:</a:t>
            </a:r>
          </a:p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endParaRPr lang="en-US" sz="2800" dirty="0" smtClean="0"/>
          </a:p>
          <a:p>
            <a:pPr marL="606425" indent="-606425">
              <a:buSzPct val="74000"/>
              <a:buNone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endParaRPr lang="en-US" sz="2800" dirty="0" smtClean="0"/>
          </a:p>
          <a:p>
            <a:pPr marL="606425" indent="-606425">
              <a:buSzPct val="74000"/>
              <a:buNone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endParaRPr lang="en-US" sz="2800" dirty="0" smtClean="0"/>
          </a:p>
          <a:p>
            <a:pPr marL="606425" indent="-606425">
              <a:buSzPct val="74000"/>
              <a:buNone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endParaRPr lang="en-US" sz="2800" dirty="0" smtClean="0"/>
          </a:p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The bottleneck are the visibility computations!</a:t>
            </a:r>
          </a:p>
        </p:txBody>
      </p:sp>
      <p:graphicFrame>
        <p:nvGraphicFramePr>
          <p:cNvPr id="6" name="Object 5"/>
          <p:cNvGraphicFramePr>
            <a:graphicFrameLocks/>
          </p:cNvGraphicFramePr>
          <p:nvPr/>
        </p:nvGraphicFramePr>
        <p:xfrm>
          <a:off x="1571604" y="2285992"/>
          <a:ext cx="6096000" cy="4064000"/>
        </p:xfrm>
        <a:graphic>
          <a:graphicData uri="http://schemas.openxmlformats.org/presentationml/2006/ole">
            <p:oleObj spid="_x0000_s56321" name="OpenOffice.org" r:id="rId4" imgW="0" imgH="0" progId="opendocument.MathDocument.1">
              <p:embed/>
            </p:oleObj>
          </a:graphicData>
        </a:graphic>
      </p:graphicFrame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AT"/>
          </a:p>
        </p:txBody>
      </p:sp>
      <p:graphicFrame>
        <p:nvGraphicFramePr>
          <p:cNvPr id="15" name="Object 14"/>
          <p:cNvGraphicFramePr>
            <a:graphicFrameLocks/>
          </p:cNvGraphicFramePr>
          <p:nvPr/>
        </p:nvGraphicFramePr>
        <p:xfrm>
          <a:off x="1524000" y="1397000"/>
          <a:ext cx="7048528" cy="3746512"/>
        </p:xfrm>
        <a:graphic>
          <a:graphicData uri="http://schemas.openxmlformats.org/presentationml/2006/ole">
            <p:oleObj spid="_x0000_s56330" name="OpenOffice.org" r:id="rId5" imgW="0" imgH="0" progId="opendocument.MathDocument.1">
              <p:embed/>
            </p:oleObj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430217" y="1643050"/>
          <a:ext cx="8213749" cy="944047"/>
        </p:xfrm>
        <a:graphic>
          <a:graphicData uri="http://schemas.openxmlformats.org/presentationml/2006/ole">
            <p:oleObj spid="_x0000_s56331" name="Equation" r:id="rId6" imgW="3759120" imgH="431640" progId="Equation.3">
              <p:embed/>
            </p:oleObj>
          </a:graphicData>
        </a:graphic>
      </p:graphicFrame>
      <p:sp>
        <p:nvSpPr>
          <p:cNvPr id="11" name="Oval 10"/>
          <p:cNvSpPr/>
          <p:nvPr/>
        </p:nvSpPr>
        <p:spPr bwMode="auto">
          <a:xfrm>
            <a:off x="5430877" y="1500174"/>
            <a:ext cx="1188000" cy="1188000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7935" y="2714620"/>
            <a:ext cx="27236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rgbClr val="00B0F0"/>
                </a:solidFill>
              </a:rPr>
              <a:t>Transport operator</a:t>
            </a:r>
          </a:p>
          <a:p>
            <a:r>
              <a:rPr lang="de-AT" sz="2400" dirty="0" smtClean="0">
                <a:solidFill>
                  <a:srgbClr val="00B0F0"/>
                </a:solidFill>
              </a:rPr>
              <a:t>(Ray casting)</a:t>
            </a:r>
            <a:endParaRPr lang="de-AT" sz="24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 dirty="0"/>
              <a:t>Oliver Mattausch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97E0962-F90A-4928-B5FB-79355CD787AD}" type="slidenum">
              <a:rPr lang="de-AT"/>
              <a:pPr/>
              <a:t>19</a:t>
            </a:fld>
            <a:endParaRPr lang="de-AT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4450"/>
            <a:ext cx="7761287" cy="757238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/>
              <a:t>Overview: Our Contributions</a:t>
            </a:r>
            <a:endParaRPr lang="en-US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9063" y="908050"/>
            <a:ext cx="8239151" cy="3735396"/>
          </a:xfrm>
          <a:ln/>
        </p:spPr>
        <p:txBody>
          <a:bodyPr/>
          <a:lstStyle/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>
                <a:solidFill>
                  <a:srgbClr val="00B0F0"/>
                </a:solidFill>
              </a:rPr>
              <a:t>Visibility culling (qualitative visibility)</a:t>
            </a:r>
          </a:p>
          <a:p>
            <a:pPr marL="1146175" lvl="1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Two algorithms for scene preprocessing</a:t>
            </a:r>
          </a:p>
          <a:p>
            <a:pPr marL="1146175" lvl="1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CHC++: Coherent hierarchical culling revisited</a:t>
            </a:r>
          </a:p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>
                <a:solidFill>
                  <a:srgbClr val="00B0F0"/>
                </a:solidFill>
              </a:rPr>
              <a:t>Quantitative visibility for realistic lighting</a:t>
            </a:r>
          </a:p>
          <a:p>
            <a:pPr marL="1146175" lvl="1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High-quality screen-space ambient occlusion using temporal coherence</a:t>
            </a:r>
          </a:p>
        </p:txBody>
      </p:sp>
      <p:graphicFrame>
        <p:nvGraphicFramePr>
          <p:cNvPr id="7" name="Object 6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4274" name="OpenOffice.org" r:id="rId4" imgW="0" imgH="0" progId="soffice.StarMathDocument.6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 dirty="0"/>
              <a:t>Oliver Mattausch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F3E9D040-2346-451C-B0F1-6878988F2496}" type="slidenum">
              <a:rPr lang="de-AT"/>
              <a:pPr/>
              <a:t>2</a:t>
            </a:fld>
            <a:endParaRPr lang="de-AT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4450"/>
            <a:ext cx="7761287" cy="757238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/>
              <a:t>3D Rendering	Pipeline</a:t>
            </a:r>
            <a:endParaRPr lang="en-US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9062" y="908050"/>
            <a:ext cx="9024937" cy="5473700"/>
          </a:xfrm>
          <a:ln/>
        </p:spPr>
        <p:txBody>
          <a:bodyPr/>
          <a:lstStyle/>
          <a:p>
            <a:pPr marL="606425" indent="-606425">
              <a:buSzPct val="74000"/>
              <a:buNone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	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00232" y="2334276"/>
            <a:ext cx="5715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smtClean="0">
                <a:solidFill>
                  <a:schemeClr val="tx1"/>
                </a:solidFill>
              </a:rPr>
              <a:t>Transformations (model + camera)</a:t>
            </a:r>
            <a:endParaRPr lang="de-AT" sz="28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57620" y="3071810"/>
            <a:ext cx="164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smtClean="0">
                <a:solidFill>
                  <a:schemeClr val="tx1"/>
                </a:solidFill>
              </a:rPr>
              <a:t>Lighting</a:t>
            </a:r>
            <a:endParaRPr lang="de-AT" sz="28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4744" y="3786190"/>
            <a:ext cx="185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smtClean="0">
                <a:solidFill>
                  <a:schemeClr val="tx1"/>
                </a:solidFill>
              </a:rPr>
              <a:t>Projection</a:t>
            </a:r>
            <a:endParaRPr lang="de-AT" sz="28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95706" y="4500570"/>
            <a:ext cx="2062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smtClean="0">
                <a:solidFill>
                  <a:schemeClr val="tx1"/>
                </a:solidFill>
              </a:rPr>
              <a:t>Clipping</a:t>
            </a:r>
            <a:endParaRPr lang="de-AT" sz="28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71670" y="5143512"/>
            <a:ext cx="6072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smtClean="0">
                <a:solidFill>
                  <a:schemeClr val="tx1"/>
                </a:solidFill>
              </a:rPr>
              <a:t>Window-viewport transformations</a:t>
            </a:r>
            <a:endParaRPr lang="de-AT" sz="2800" dirty="0">
              <a:solidFill>
                <a:schemeClr val="tx1"/>
              </a:solidFill>
            </a:endParaRPr>
          </a:p>
        </p:txBody>
      </p:sp>
      <p:sp>
        <p:nvSpPr>
          <p:cNvPr id="15" name="Down Arrow 14"/>
          <p:cNvSpPr/>
          <p:nvPr/>
        </p:nvSpPr>
        <p:spPr bwMode="auto">
          <a:xfrm>
            <a:off x="4286248" y="2838446"/>
            <a:ext cx="484632" cy="304802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16" name="Down Arrow 15"/>
          <p:cNvSpPr/>
          <p:nvPr/>
        </p:nvSpPr>
        <p:spPr bwMode="auto">
          <a:xfrm>
            <a:off x="4286248" y="3571876"/>
            <a:ext cx="484632" cy="285752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17" name="Down Arrow 16"/>
          <p:cNvSpPr/>
          <p:nvPr/>
        </p:nvSpPr>
        <p:spPr bwMode="auto">
          <a:xfrm>
            <a:off x="4286248" y="4286256"/>
            <a:ext cx="484632" cy="285752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18" name="Down Arrow 17"/>
          <p:cNvSpPr/>
          <p:nvPr/>
        </p:nvSpPr>
        <p:spPr bwMode="auto">
          <a:xfrm>
            <a:off x="4286248" y="5000636"/>
            <a:ext cx="484632" cy="285752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0" name="Down Arrow 19"/>
          <p:cNvSpPr/>
          <p:nvPr/>
        </p:nvSpPr>
        <p:spPr bwMode="auto">
          <a:xfrm>
            <a:off x="4286248" y="5643578"/>
            <a:ext cx="484632" cy="285752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57554" y="5857892"/>
            <a:ext cx="2428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smtClean="0">
                <a:solidFill>
                  <a:schemeClr val="tx1"/>
                </a:solidFill>
              </a:rPr>
              <a:t>Rasterization</a:t>
            </a:r>
            <a:endParaRPr lang="de-AT" sz="2800" dirty="0">
              <a:solidFill>
                <a:schemeClr val="tx1"/>
              </a:solidFill>
            </a:endParaRPr>
          </a:p>
        </p:txBody>
      </p:sp>
      <p:sp>
        <p:nvSpPr>
          <p:cNvPr id="29" name="Left Bracket 28"/>
          <p:cNvSpPr/>
          <p:nvPr/>
        </p:nvSpPr>
        <p:spPr bwMode="auto">
          <a:xfrm>
            <a:off x="1428728" y="2500306"/>
            <a:ext cx="428628" cy="3000396"/>
          </a:xfrm>
          <a:prstGeom prst="leftBracket">
            <a:avLst/>
          </a:prstGeom>
          <a:noFill/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28728" y="3620160"/>
            <a:ext cx="2143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smtClean="0">
                <a:solidFill>
                  <a:schemeClr val="tx1"/>
                </a:solidFill>
              </a:rPr>
              <a:t>Geometry</a:t>
            </a:r>
            <a:endParaRPr lang="de-AT" sz="2800" dirty="0">
              <a:solidFill>
                <a:schemeClr val="tx1"/>
              </a:solidFill>
            </a:endParaRPr>
          </a:p>
        </p:txBody>
      </p:sp>
      <p:sp>
        <p:nvSpPr>
          <p:cNvPr id="31" name="Down Arrow 30"/>
          <p:cNvSpPr/>
          <p:nvPr/>
        </p:nvSpPr>
        <p:spPr bwMode="auto">
          <a:xfrm>
            <a:off x="4286248" y="2143116"/>
            <a:ext cx="484632" cy="285752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pic>
        <p:nvPicPr>
          <p:cNvPr id="9" name="Picture 3" descr="D:\oli\download\img100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3" y="785794"/>
            <a:ext cx="1041363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1785918" y="1142984"/>
            <a:ext cx="2358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Input: 3D model</a:t>
            </a:r>
            <a:endParaRPr lang="de-AT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20" grpId="0" animBg="1"/>
      <p:bldP spid="21" grpId="0"/>
      <p:bldP spid="29" grpId="0" animBg="1"/>
      <p:bldP spid="30" grpId="0"/>
      <p:bldP spid="3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 dirty="0"/>
              <a:t>Oliver Mattausch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97E0962-F90A-4928-B5FB-79355CD787AD}" type="slidenum">
              <a:rPr lang="de-AT"/>
              <a:pPr/>
              <a:t>20</a:t>
            </a:fld>
            <a:endParaRPr lang="de-AT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4450"/>
            <a:ext cx="7761287" cy="757238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/>
              <a:t>Overview: Our Contributions</a:t>
            </a:r>
            <a:endParaRPr lang="en-US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9063" y="908050"/>
            <a:ext cx="8239151" cy="3735396"/>
          </a:xfrm>
          <a:ln/>
        </p:spPr>
        <p:txBody>
          <a:bodyPr/>
          <a:lstStyle/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>
                <a:solidFill>
                  <a:srgbClr val="00B0F0"/>
                </a:solidFill>
              </a:rPr>
              <a:t>Visibility culling (qualitative visibility)</a:t>
            </a:r>
          </a:p>
          <a:p>
            <a:pPr marL="1146175" lvl="1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Two algorithms for scene preprocessing</a:t>
            </a:r>
          </a:p>
          <a:p>
            <a:pPr marL="1146175" lvl="1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>
                <a:solidFill>
                  <a:schemeClr val="bg2"/>
                </a:solidFill>
              </a:rPr>
              <a:t>CHC++: Coherent hierarchical culling revisited</a:t>
            </a:r>
          </a:p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>
                <a:solidFill>
                  <a:schemeClr val="bg2"/>
                </a:solidFill>
              </a:rPr>
              <a:t>Quantitative visibility for realistic lighting</a:t>
            </a:r>
          </a:p>
          <a:p>
            <a:pPr marL="1146175" lvl="1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>
                <a:solidFill>
                  <a:schemeClr val="bg2"/>
                </a:solidFill>
              </a:rPr>
              <a:t>High-quality screen-space ambient occlusion using temporal coherence</a:t>
            </a:r>
          </a:p>
        </p:txBody>
      </p:sp>
      <p:graphicFrame>
        <p:nvGraphicFramePr>
          <p:cNvPr id="7" name="Object 6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03810" name="OpenOffice.org" r:id="rId4" imgW="0" imgH="0" progId="soffice.StarMathDocument.6">
              <p:embed/>
            </p:oleObj>
          </a:graphicData>
        </a:graphic>
      </p:graphicFrame>
      <p:sp>
        <p:nvSpPr>
          <p:cNvPr id="8" name="Rectangle 7"/>
          <p:cNvSpPr/>
          <p:nvPr/>
        </p:nvSpPr>
        <p:spPr bwMode="auto">
          <a:xfrm>
            <a:off x="1233464" y="1471599"/>
            <a:ext cx="6500858" cy="500066"/>
          </a:xfrm>
          <a:prstGeom prst="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9" name="Right Arrow 8"/>
          <p:cNvSpPr/>
          <p:nvPr/>
        </p:nvSpPr>
        <p:spPr bwMode="auto">
          <a:xfrm flipH="1">
            <a:off x="7858148" y="1481124"/>
            <a:ext cx="642942" cy="484632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42844" y="500042"/>
            <a:ext cx="8424862" cy="1143008"/>
          </a:xfrm>
          <a:ln/>
        </p:spPr>
        <p:txBody>
          <a:bodyPr/>
          <a:lstStyle/>
          <a:p>
            <a:pPr algn="ctr">
              <a:buClr>
                <a:srgbClr val="2AA3D8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4000" b="1" dirty="0" smtClean="0">
                <a:solidFill>
                  <a:srgbClr val="2AA3D8"/>
                </a:solidFill>
              </a:rPr>
              <a:t>Algorithms for </a:t>
            </a:r>
            <a:br>
              <a:rPr lang="en-US" sz="4000" b="1" dirty="0" smtClean="0">
                <a:solidFill>
                  <a:srgbClr val="2AA3D8"/>
                </a:solidFill>
              </a:rPr>
            </a:br>
            <a:r>
              <a:rPr lang="en-US" sz="4000" b="1" dirty="0" smtClean="0">
                <a:solidFill>
                  <a:srgbClr val="2AA3D8"/>
                </a:solidFill>
              </a:rPr>
              <a:t>Scene Preprocessing</a:t>
            </a:r>
            <a:endParaRPr lang="en-US" sz="4000" b="1" dirty="0">
              <a:solidFill>
                <a:srgbClr val="2AA3D8"/>
              </a:solidFill>
            </a:endParaRPr>
          </a:p>
        </p:txBody>
      </p:sp>
      <p:pic>
        <p:nvPicPr>
          <p:cNvPr id="10" name="Picture 7" descr="C:\Documents and Settings\matt\My Documents\vienna_cropped_view_cells.bmp"/>
          <p:cNvPicPr>
            <a:picLocks noChangeAspect="1" noChangeArrowheads="1"/>
          </p:cNvPicPr>
          <p:nvPr/>
        </p:nvPicPr>
        <p:blipFill>
          <a:blip r:embed="rId3" cstate="print">
            <a:lum bright="4000" contrast="4000"/>
          </a:blip>
          <a:srcRect/>
          <a:stretch>
            <a:fillRect/>
          </a:stretch>
        </p:blipFill>
        <p:spPr bwMode="auto">
          <a:xfrm>
            <a:off x="5286354" y="3929066"/>
            <a:ext cx="2286042" cy="2472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G:\svn\gametools\GTP\trunk\Lib\Vis\Preprocessing\scripts\tests\vienna_cropped-t-seq-1000-true-10-final_object_partition.bmp"/>
          <p:cNvPicPr>
            <a:picLocks noChangeAspect="1" noChangeArrowheads="1"/>
          </p:cNvPicPr>
          <p:nvPr/>
        </p:nvPicPr>
        <p:blipFill>
          <a:blip r:embed="rId4" cstate="print">
            <a:lum bright="4000" contrast="4000"/>
          </a:blip>
          <a:srcRect/>
          <a:stretch>
            <a:fillRect/>
          </a:stretch>
        </p:blipFill>
        <p:spPr bwMode="auto">
          <a:xfrm>
            <a:off x="1214388" y="3929066"/>
            <a:ext cx="2488722" cy="2488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 descr="TestCullingTerrain 2006-10-10 21-31-53-40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/>
          <a:stretch>
            <a:fillRect/>
          </a:stretch>
        </p:blipFill>
        <p:spPr bwMode="auto">
          <a:xfrm>
            <a:off x="2786024" y="1785926"/>
            <a:ext cx="3156429" cy="1972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lvl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AT" dirty="0" smtClean="0">
                <a:solidFill>
                  <a:srgbClr val="000000"/>
                </a:solidFill>
                <a:cs typeface="Arial Unicode MS" charset="0"/>
              </a:rPr>
              <a:t>Oliver Mattausch</a:t>
            </a:r>
            <a:endParaRPr lang="de-AT" dirty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819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40942EF-5CB8-4A10-B18F-7036B177B3FD}" type="slidenum">
              <a:rPr lang="de-AT" smtClean="0">
                <a:solidFill>
                  <a:srgbClr val="5F5F5F"/>
                </a:solidFill>
              </a:rPr>
              <a:pPr/>
              <a:t>22</a:t>
            </a:fld>
            <a:endParaRPr lang="de-AT" smtClean="0">
              <a:solidFill>
                <a:srgbClr val="5F5F5F"/>
              </a:solidFill>
            </a:endParaRPr>
          </a:p>
        </p:txBody>
      </p:sp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Visibility Preprocessing</a:t>
            </a:r>
          </a:p>
        </p:txBody>
      </p:sp>
      <p:sp>
        <p:nvSpPr>
          <p:cNvPr id="819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7950" y="765175"/>
            <a:ext cx="8678892" cy="2592387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Partition object space into </a:t>
            </a:r>
            <a:r>
              <a:rPr lang="en-US" sz="2800" dirty="0" smtClean="0">
                <a:solidFill>
                  <a:schemeClr val="accent1"/>
                </a:solidFill>
              </a:rPr>
              <a:t>objects</a:t>
            </a:r>
          </a:p>
          <a:p>
            <a:pPr eaLnBrk="1" hangingPunct="1"/>
            <a:r>
              <a:rPr lang="en-US" sz="2800" dirty="0" smtClean="0"/>
              <a:t>Partition view space into </a:t>
            </a:r>
            <a:r>
              <a:rPr lang="en-US" sz="2800" dirty="0" smtClean="0">
                <a:solidFill>
                  <a:schemeClr val="accent1"/>
                </a:solidFill>
              </a:rPr>
              <a:t>view cells</a:t>
            </a:r>
          </a:p>
          <a:p>
            <a:pPr eaLnBrk="1" hangingPunct="1"/>
            <a:r>
              <a:rPr lang="en-US" sz="2800" dirty="0" smtClean="0"/>
              <a:t>Compute </a:t>
            </a:r>
            <a:r>
              <a:rPr lang="en-US" sz="2800" dirty="0" smtClean="0">
                <a:solidFill>
                  <a:schemeClr val="accent1"/>
                </a:solidFill>
              </a:rPr>
              <a:t>potentially visible set </a:t>
            </a:r>
            <a:br>
              <a:rPr lang="en-US" sz="2800" dirty="0" smtClean="0">
                <a:solidFill>
                  <a:schemeClr val="accent1"/>
                </a:solidFill>
              </a:rPr>
            </a:br>
            <a:r>
              <a:rPr lang="en-US" sz="2800" dirty="0" smtClean="0"/>
              <a:t>(PVS) of each view cell</a:t>
            </a:r>
            <a:endParaRPr lang="en-US" dirty="0" smtClean="0"/>
          </a:p>
          <a:p>
            <a:pPr lvl="1" eaLnBrk="1" hangingPunct="1">
              <a:buNone/>
            </a:pPr>
            <a:endParaRPr lang="en-US" sz="2800" dirty="0" smtClean="0"/>
          </a:p>
        </p:txBody>
      </p:sp>
      <p:pic>
        <p:nvPicPr>
          <p:cNvPr id="13" name="Obrázek 8" descr="pvs2c.png"/>
          <p:cNvPicPr>
            <a:picLocks noChangeAspect="1"/>
          </p:cNvPicPr>
          <p:nvPr/>
        </p:nvPicPr>
        <p:blipFill>
          <a:blip r:embed="rId3" cstate="print">
            <a:lum bright="42000" contrast="45000"/>
          </a:blip>
          <a:stretch>
            <a:fillRect/>
          </a:stretch>
        </p:blipFill>
        <p:spPr>
          <a:xfrm>
            <a:off x="500034" y="2824459"/>
            <a:ext cx="5430866" cy="3302553"/>
          </a:xfrm>
          <a:prstGeom prst="rect">
            <a:avLst/>
          </a:prstGeom>
        </p:spPr>
      </p:pic>
      <p:sp>
        <p:nvSpPr>
          <p:cNvPr id="14" name="Volný tvar 27"/>
          <p:cNvSpPr/>
          <p:nvPr/>
        </p:nvSpPr>
        <p:spPr>
          <a:xfrm>
            <a:off x="2549065" y="4237799"/>
            <a:ext cx="2357454" cy="1143314"/>
          </a:xfrm>
          <a:custGeom>
            <a:avLst/>
            <a:gdLst>
              <a:gd name="connsiteX0" fmla="*/ 0 w 2818737"/>
              <a:gd name="connsiteY0" fmla="*/ 1069450 h 1388441"/>
              <a:gd name="connsiteX1" fmla="*/ 429370 w 2818737"/>
              <a:gd name="connsiteY1" fmla="*/ 815008 h 1388441"/>
              <a:gd name="connsiteX2" fmla="*/ 691763 w 2818737"/>
              <a:gd name="connsiteY2" fmla="*/ 743447 h 1388441"/>
              <a:gd name="connsiteX3" fmla="*/ 691763 w 2818737"/>
              <a:gd name="connsiteY3" fmla="*/ 898497 h 1388441"/>
              <a:gd name="connsiteX4" fmla="*/ 970059 w 2818737"/>
              <a:gd name="connsiteY4" fmla="*/ 866692 h 1388441"/>
              <a:gd name="connsiteX5" fmla="*/ 1196671 w 2818737"/>
              <a:gd name="connsiteY5" fmla="*/ 787179 h 1388441"/>
              <a:gd name="connsiteX6" fmla="*/ 1152939 w 2818737"/>
              <a:gd name="connsiteY6" fmla="*/ 679836 h 1388441"/>
              <a:gd name="connsiteX7" fmla="*/ 1244379 w 2818737"/>
              <a:gd name="connsiteY7" fmla="*/ 644055 h 1388441"/>
              <a:gd name="connsiteX8" fmla="*/ 1172817 w 2818737"/>
              <a:gd name="connsiteY8" fmla="*/ 445273 h 1388441"/>
              <a:gd name="connsiteX9" fmla="*/ 1606163 w 2818737"/>
              <a:gd name="connsiteY9" fmla="*/ 318052 h 1388441"/>
              <a:gd name="connsiteX10" fmla="*/ 1681701 w 2818737"/>
              <a:gd name="connsiteY10" fmla="*/ 469127 h 1388441"/>
              <a:gd name="connsiteX11" fmla="*/ 1959996 w 2818737"/>
              <a:gd name="connsiteY11" fmla="*/ 345881 h 1388441"/>
              <a:gd name="connsiteX12" fmla="*/ 2178657 w 2818737"/>
              <a:gd name="connsiteY12" fmla="*/ 87464 h 1388441"/>
              <a:gd name="connsiteX13" fmla="*/ 2449002 w 2818737"/>
              <a:gd name="connsiteY13" fmla="*/ 0 h 1388441"/>
              <a:gd name="connsiteX14" fmla="*/ 2818737 w 2818737"/>
              <a:gd name="connsiteY14" fmla="*/ 401541 h 1388441"/>
              <a:gd name="connsiteX15" fmla="*/ 2667662 w 2818737"/>
              <a:gd name="connsiteY15" fmla="*/ 433346 h 1388441"/>
              <a:gd name="connsiteX16" fmla="*/ 2071315 w 2818737"/>
              <a:gd name="connsiteY16" fmla="*/ 1025718 h 1388441"/>
              <a:gd name="connsiteX17" fmla="*/ 1940118 w 2818737"/>
              <a:gd name="connsiteY17" fmla="*/ 1001864 h 1388441"/>
              <a:gd name="connsiteX18" fmla="*/ 1077402 w 2818737"/>
              <a:gd name="connsiteY18" fmla="*/ 1347746 h 1388441"/>
              <a:gd name="connsiteX19" fmla="*/ 926327 w 2818737"/>
              <a:gd name="connsiteY19" fmla="*/ 1029694 h 1388441"/>
              <a:gd name="connsiteX20" fmla="*/ 540688 w 2818737"/>
              <a:gd name="connsiteY20" fmla="*/ 1097280 h 1388441"/>
              <a:gd name="connsiteX21" fmla="*/ 369735 w 2818737"/>
              <a:gd name="connsiteY21" fmla="*/ 1300038 h 1388441"/>
              <a:gd name="connsiteX22" fmla="*/ 0 w 2818737"/>
              <a:gd name="connsiteY22" fmla="*/ 1069450 h 1388441"/>
              <a:gd name="connsiteX0" fmla="*/ 0 w 2818737"/>
              <a:gd name="connsiteY0" fmla="*/ 1069450 h 1388441"/>
              <a:gd name="connsiteX1" fmla="*/ 429370 w 2818737"/>
              <a:gd name="connsiteY1" fmla="*/ 815008 h 1388441"/>
              <a:gd name="connsiteX2" fmla="*/ 691763 w 2818737"/>
              <a:gd name="connsiteY2" fmla="*/ 743447 h 1388441"/>
              <a:gd name="connsiteX3" fmla="*/ 691763 w 2818737"/>
              <a:gd name="connsiteY3" fmla="*/ 898497 h 1388441"/>
              <a:gd name="connsiteX4" fmla="*/ 970059 w 2818737"/>
              <a:gd name="connsiteY4" fmla="*/ 866692 h 1388441"/>
              <a:gd name="connsiteX5" fmla="*/ 1196671 w 2818737"/>
              <a:gd name="connsiteY5" fmla="*/ 787179 h 1388441"/>
              <a:gd name="connsiteX6" fmla="*/ 1152939 w 2818737"/>
              <a:gd name="connsiteY6" fmla="*/ 679836 h 1388441"/>
              <a:gd name="connsiteX7" fmla="*/ 1244379 w 2818737"/>
              <a:gd name="connsiteY7" fmla="*/ 644055 h 1388441"/>
              <a:gd name="connsiteX8" fmla="*/ 1172817 w 2818737"/>
              <a:gd name="connsiteY8" fmla="*/ 445273 h 1388441"/>
              <a:gd name="connsiteX9" fmla="*/ 1606163 w 2818737"/>
              <a:gd name="connsiteY9" fmla="*/ 318052 h 1388441"/>
              <a:gd name="connsiteX10" fmla="*/ 1681701 w 2818737"/>
              <a:gd name="connsiteY10" fmla="*/ 469127 h 1388441"/>
              <a:gd name="connsiteX11" fmla="*/ 1959996 w 2818737"/>
              <a:gd name="connsiteY11" fmla="*/ 345881 h 1388441"/>
              <a:gd name="connsiteX12" fmla="*/ 2178657 w 2818737"/>
              <a:gd name="connsiteY12" fmla="*/ 87464 h 1388441"/>
              <a:gd name="connsiteX13" fmla="*/ 2449002 w 2818737"/>
              <a:gd name="connsiteY13" fmla="*/ 0 h 1388441"/>
              <a:gd name="connsiteX14" fmla="*/ 2818737 w 2818737"/>
              <a:gd name="connsiteY14" fmla="*/ 401541 h 1388441"/>
              <a:gd name="connsiteX15" fmla="*/ 2667662 w 2818737"/>
              <a:gd name="connsiteY15" fmla="*/ 433346 h 1388441"/>
              <a:gd name="connsiteX16" fmla="*/ 2071315 w 2818737"/>
              <a:gd name="connsiteY16" fmla="*/ 1025718 h 1388441"/>
              <a:gd name="connsiteX17" fmla="*/ 1940118 w 2818737"/>
              <a:gd name="connsiteY17" fmla="*/ 1001864 h 1388441"/>
              <a:gd name="connsiteX18" fmla="*/ 1077402 w 2818737"/>
              <a:gd name="connsiteY18" fmla="*/ 1347746 h 1388441"/>
              <a:gd name="connsiteX19" fmla="*/ 926327 w 2818737"/>
              <a:gd name="connsiteY19" fmla="*/ 1029694 h 1388441"/>
              <a:gd name="connsiteX20" fmla="*/ 540688 w 2818737"/>
              <a:gd name="connsiteY20" fmla="*/ 1097280 h 1388441"/>
              <a:gd name="connsiteX21" fmla="*/ 369735 w 2818737"/>
              <a:gd name="connsiteY21" fmla="*/ 1300038 h 1388441"/>
              <a:gd name="connsiteX22" fmla="*/ 0 w 2818737"/>
              <a:gd name="connsiteY22" fmla="*/ 1069450 h 1388441"/>
              <a:gd name="connsiteX0" fmla="*/ 0 w 2861625"/>
              <a:gd name="connsiteY0" fmla="*/ 1069450 h 1388441"/>
              <a:gd name="connsiteX1" fmla="*/ 472258 w 2861625"/>
              <a:gd name="connsiteY1" fmla="*/ 815008 h 1388441"/>
              <a:gd name="connsiteX2" fmla="*/ 734651 w 2861625"/>
              <a:gd name="connsiteY2" fmla="*/ 743447 h 1388441"/>
              <a:gd name="connsiteX3" fmla="*/ 734651 w 2861625"/>
              <a:gd name="connsiteY3" fmla="*/ 898497 h 1388441"/>
              <a:gd name="connsiteX4" fmla="*/ 1012947 w 2861625"/>
              <a:gd name="connsiteY4" fmla="*/ 866692 h 1388441"/>
              <a:gd name="connsiteX5" fmla="*/ 1239559 w 2861625"/>
              <a:gd name="connsiteY5" fmla="*/ 787179 h 1388441"/>
              <a:gd name="connsiteX6" fmla="*/ 1195827 w 2861625"/>
              <a:gd name="connsiteY6" fmla="*/ 679836 h 1388441"/>
              <a:gd name="connsiteX7" fmla="*/ 1287267 w 2861625"/>
              <a:gd name="connsiteY7" fmla="*/ 644055 h 1388441"/>
              <a:gd name="connsiteX8" fmla="*/ 1215705 w 2861625"/>
              <a:gd name="connsiteY8" fmla="*/ 445273 h 1388441"/>
              <a:gd name="connsiteX9" fmla="*/ 1649051 w 2861625"/>
              <a:gd name="connsiteY9" fmla="*/ 318052 h 1388441"/>
              <a:gd name="connsiteX10" fmla="*/ 1724589 w 2861625"/>
              <a:gd name="connsiteY10" fmla="*/ 469127 h 1388441"/>
              <a:gd name="connsiteX11" fmla="*/ 2002884 w 2861625"/>
              <a:gd name="connsiteY11" fmla="*/ 345881 h 1388441"/>
              <a:gd name="connsiteX12" fmla="*/ 2221545 w 2861625"/>
              <a:gd name="connsiteY12" fmla="*/ 87464 h 1388441"/>
              <a:gd name="connsiteX13" fmla="*/ 2491890 w 2861625"/>
              <a:gd name="connsiteY13" fmla="*/ 0 h 1388441"/>
              <a:gd name="connsiteX14" fmla="*/ 2861625 w 2861625"/>
              <a:gd name="connsiteY14" fmla="*/ 401541 h 1388441"/>
              <a:gd name="connsiteX15" fmla="*/ 2710550 w 2861625"/>
              <a:gd name="connsiteY15" fmla="*/ 433346 h 1388441"/>
              <a:gd name="connsiteX16" fmla="*/ 2114203 w 2861625"/>
              <a:gd name="connsiteY16" fmla="*/ 1025718 h 1388441"/>
              <a:gd name="connsiteX17" fmla="*/ 1983006 w 2861625"/>
              <a:gd name="connsiteY17" fmla="*/ 1001864 h 1388441"/>
              <a:gd name="connsiteX18" fmla="*/ 1120290 w 2861625"/>
              <a:gd name="connsiteY18" fmla="*/ 1347746 h 1388441"/>
              <a:gd name="connsiteX19" fmla="*/ 969215 w 2861625"/>
              <a:gd name="connsiteY19" fmla="*/ 1029694 h 1388441"/>
              <a:gd name="connsiteX20" fmla="*/ 583576 w 2861625"/>
              <a:gd name="connsiteY20" fmla="*/ 1097280 h 1388441"/>
              <a:gd name="connsiteX21" fmla="*/ 412623 w 2861625"/>
              <a:gd name="connsiteY21" fmla="*/ 1300038 h 1388441"/>
              <a:gd name="connsiteX22" fmla="*/ 0 w 2861625"/>
              <a:gd name="connsiteY22" fmla="*/ 1069450 h 1388441"/>
              <a:gd name="connsiteX0" fmla="*/ 0 w 2861625"/>
              <a:gd name="connsiteY0" fmla="*/ 1069450 h 1388441"/>
              <a:gd name="connsiteX1" fmla="*/ 472258 w 2861625"/>
              <a:gd name="connsiteY1" fmla="*/ 815008 h 1388441"/>
              <a:gd name="connsiteX2" fmla="*/ 734651 w 2861625"/>
              <a:gd name="connsiteY2" fmla="*/ 743447 h 1388441"/>
              <a:gd name="connsiteX3" fmla="*/ 734651 w 2861625"/>
              <a:gd name="connsiteY3" fmla="*/ 898497 h 1388441"/>
              <a:gd name="connsiteX4" fmla="*/ 1012947 w 2861625"/>
              <a:gd name="connsiteY4" fmla="*/ 866692 h 1388441"/>
              <a:gd name="connsiteX5" fmla="*/ 1239559 w 2861625"/>
              <a:gd name="connsiteY5" fmla="*/ 787179 h 1388441"/>
              <a:gd name="connsiteX6" fmla="*/ 1195827 w 2861625"/>
              <a:gd name="connsiteY6" fmla="*/ 679836 h 1388441"/>
              <a:gd name="connsiteX7" fmla="*/ 1287267 w 2861625"/>
              <a:gd name="connsiteY7" fmla="*/ 644055 h 1388441"/>
              <a:gd name="connsiteX8" fmla="*/ 1215705 w 2861625"/>
              <a:gd name="connsiteY8" fmla="*/ 445273 h 1388441"/>
              <a:gd name="connsiteX9" fmla="*/ 1649051 w 2861625"/>
              <a:gd name="connsiteY9" fmla="*/ 318052 h 1388441"/>
              <a:gd name="connsiteX10" fmla="*/ 1724589 w 2861625"/>
              <a:gd name="connsiteY10" fmla="*/ 469127 h 1388441"/>
              <a:gd name="connsiteX11" fmla="*/ 2002884 w 2861625"/>
              <a:gd name="connsiteY11" fmla="*/ 345881 h 1388441"/>
              <a:gd name="connsiteX12" fmla="*/ 2221545 w 2861625"/>
              <a:gd name="connsiteY12" fmla="*/ 87464 h 1388441"/>
              <a:gd name="connsiteX13" fmla="*/ 2491890 w 2861625"/>
              <a:gd name="connsiteY13" fmla="*/ 0 h 1388441"/>
              <a:gd name="connsiteX14" fmla="*/ 2861625 w 2861625"/>
              <a:gd name="connsiteY14" fmla="*/ 401541 h 1388441"/>
              <a:gd name="connsiteX15" fmla="*/ 2710550 w 2861625"/>
              <a:gd name="connsiteY15" fmla="*/ 433346 h 1388441"/>
              <a:gd name="connsiteX16" fmla="*/ 2114203 w 2861625"/>
              <a:gd name="connsiteY16" fmla="*/ 1025718 h 1388441"/>
              <a:gd name="connsiteX17" fmla="*/ 1983006 w 2861625"/>
              <a:gd name="connsiteY17" fmla="*/ 1001864 h 1388441"/>
              <a:gd name="connsiteX18" fmla="*/ 1120290 w 2861625"/>
              <a:gd name="connsiteY18" fmla="*/ 1347746 h 1388441"/>
              <a:gd name="connsiteX19" fmla="*/ 969215 w 2861625"/>
              <a:gd name="connsiteY19" fmla="*/ 1029694 h 1388441"/>
              <a:gd name="connsiteX20" fmla="*/ 583576 w 2861625"/>
              <a:gd name="connsiteY20" fmla="*/ 1097280 h 1388441"/>
              <a:gd name="connsiteX21" fmla="*/ 412623 w 2861625"/>
              <a:gd name="connsiteY21" fmla="*/ 1300038 h 1388441"/>
              <a:gd name="connsiteX22" fmla="*/ 406294 w 2861625"/>
              <a:gd name="connsiteY22" fmla="*/ 1330304 h 1388441"/>
              <a:gd name="connsiteX23" fmla="*/ 0 w 2861625"/>
              <a:gd name="connsiteY23" fmla="*/ 1069450 h 1388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861625" h="1388441">
                <a:moveTo>
                  <a:pt x="0" y="1069450"/>
                </a:moveTo>
                <a:lnTo>
                  <a:pt x="472258" y="815008"/>
                </a:lnTo>
                <a:lnTo>
                  <a:pt x="734651" y="743447"/>
                </a:lnTo>
                <a:lnTo>
                  <a:pt x="734651" y="898497"/>
                </a:lnTo>
                <a:lnTo>
                  <a:pt x="1012947" y="866692"/>
                </a:lnTo>
                <a:lnTo>
                  <a:pt x="1239559" y="787179"/>
                </a:lnTo>
                <a:lnTo>
                  <a:pt x="1195827" y="679836"/>
                </a:lnTo>
                <a:lnTo>
                  <a:pt x="1287267" y="644055"/>
                </a:lnTo>
                <a:lnTo>
                  <a:pt x="1215705" y="445273"/>
                </a:lnTo>
                <a:lnTo>
                  <a:pt x="1649051" y="318052"/>
                </a:lnTo>
                <a:lnTo>
                  <a:pt x="1724589" y="469127"/>
                </a:lnTo>
                <a:lnTo>
                  <a:pt x="2002884" y="345881"/>
                </a:lnTo>
                <a:lnTo>
                  <a:pt x="2221545" y="87464"/>
                </a:lnTo>
                <a:lnTo>
                  <a:pt x="2491890" y="0"/>
                </a:lnTo>
                <a:lnTo>
                  <a:pt x="2861625" y="401541"/>
                </a:lnTo>
                <a:lnTo>
                  <a:pt x="2710550" y="433346"/>
                </a:lnTo>
                <a:lnTo>
                  <a:pt x="2114203" y="1025718"/>
                </a:lnTo>
                <a:lnTo>
                  <a:pt x="1983006" y="1001864"/>
                </a:lnTo>
                <a:lnTo>
                  <a:pt x="1120290" y="1347746"/>
                </a:lnTo>
                <a:lnTo>
                  <a:pt x="969215" y="1029694"/>
                </a:lnTo>
                <a:lnTo>
                  <a:pt x="583576" y="1097280"/>
                </a:lnTo>
                <a:cubicBezTo>
                  <a:pt x="527240" y="1165407"/>
                  <a:pt x="412623" y="1388441"/>
                  <a:pt x="412623" y="1300038"/>
                </a:cubicBezTo>
                <a:lnTo>
                  <a:pt x="406294" y="1330304"/>
                </a:lnTo>
                <a:lnTo>
                  <a:pt x="0" y="1069450"/>
                </a:lnTo>
                <a:close/>
              </a:path>
            </a:pathLst>
          </a:custGeom>
          <a:solidFill>
            <a:srgbClr val="FF0000">
              <a:alpha val="45000"/>
            </a:srgbClr>
          </a:solidFill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FFFF"/>
              </a:solidFill>
            </a:endParaRPr>
          </a:p>
        </p:txBody>
      </p:sp>
      <p:sp>
        <p:nvSpPr>
          <p:cNvPr id="15" name="Text Box 54"/>
          <p:cNvSpPr txBox="1">
            <a:spLocks noChangeArrowheads="1"/>
          </p:cNvSpPr>
          <p:nvPr/>
        </p:nvSpPr>
        <p:spPr bwMode="auto">
          <a:xfrm>
            <a:off x="5286380" y="6143644"/>
            <a:ext cx="8572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PVS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Text Box 54"/>
          <p:cNvSpPr txBox="1">
            <a:spLocks noChangeArrowheads="1"/>
          </p:cNvSpPr>
          <p:nvPr/>
        </p:nvSpPr>
        <p:spPr bwMode="auto">
          <a:xfrm>
            <a:off x="1571604" y="6143644"/>
            <a:ext cx="13957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View cell</a:t>
            </a:r>
            <a:endParaRPr lang="en-US" sz="2400" dirty="0">
              <a:solidFill>
                <a:srgbClr val="0070C0"/>
              </a:solidFill>
            </a:endParaRPr>
          </a:p>
        </p:txBody>
      </p:sp>
      <p:cxnSp>
        <p:nvCxnSpPr>
          <p:cNvPr id="17" name="Přímá spojovací šipka 59"/>
          <p:cNvCxnSpPr/>
          <p:nvPr/>
        </p:nvCxnSpPr>
        <p:spPr>
          <a:xfrm rot="10800000" flipV="1">
            <a:off x="2643174" y="4858880"/>
            <a:ext cx="1426392" cy="1356202"/>
          </a:xfrm>
          <a:prstGeom prst="straightConnector1">
            <a:avLst/>
          </a:prstGeom>
          <a:ln>
            <a:solidFill>
              <a:srgbClr val="0070C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čára 62"/>
          <p:cNvCxnSpPr>
            <a:stCxn id="15" idx="0"/>
          </p:cNvCxnSpPr>
          <p:nvPr/>
        </p:nvCxnSpPr>
        <p:spPr>
          <a:xfrm rot="16200000" flipV="1">
            <a:off x="4484046" y="4912681"/>
            <a:ext cx="1247482" cy="12144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čára 16"/>
          <p:cNvCxnSpPr/>
          <p:nvPr/>
        </p:nvCxnSpPr>
        <p:spPr>
          <a:xfrm flipV="1">
            <a:off x="4205196" y="3500438"/>
            <a:ext cx="1438374" cy="12232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čára 18"/>
          <p:cNvCxnSpPr/>
          <p:nvPr/>
        </p:nvCxnSpPr>
        <p:spPr>
          <a:xfrm>
            <a:off x="4197245" y="4723709"/>
            <a:ext cx="1446325" cy="9913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Obrázek 13" descr="zoom-cu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3570" y="3452816"/>
            <a:ext cx="3022204" cy="226220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Skupina 74"/>
          <p:cNvGrpSpPr/>
          <p:nvPr/>
        </p:nvGrpSpPr>
        <p:grpSpPr>
          <a:xfrm>
            <a:off x="4069566" y="4585681"/>
            <a:ext cx="272501" cy="331967"/>
            <a:chOff x="4210047" y="3644927"/>
            <a:chExt cx="272501" cy="331967"/>
          </a:xfrm>
        </p:grpSpPr>
        <p:grpSp>
          <p:nvGrpSpPr>
            <p:cNvPr id="3" name="Skupina 205"/>
            <p:cNvGrpSpPr/>
            <p:nvPr/>
          </p:nvGrpSpPr>
          <p:grpSpPr>
            <a:xfrm>
              <a:off x="4210047" y="3700464"/>
              <a:ext cx="230756" cy="275188"/>
              <a:chOff x="4210047" y="3700464"/>
              <a:chExt cx="230756" cy="275188"/>
            </a:xfrm>
          </p:grpSpPr>
          <p:cxnSp>
            <p:nvCxnSpPr>
              <p:cNvPr id="33" name="Přímá spojovací čára 85"/>
              <p:cNvCxnSpPr/>
              <p:nvPr/>
            </p:nvCxnSpPr>
            <p:spPr>
              <a:xfrm>
                <a:off x="4210048" y="3700464"/>
                <a:ext cx="173106" cy="122"/>
              </a:xfrm>
              <a:prstGeom prst="line">
                <a:avLst/>
              </a:prstGeom>
              <a:ln cap="rnd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Přímá spojovací čára 86"/>
              <p:cNvCxnSpPr/>
              <p:nvPr/>
            </p:nvCxnSpPr>
            <p:spPr>
              <a:xfrm rot="16200000" flipH="1">
                <a:off x="4098379" y="3812132"/>
                <a:ext cx="275188" cy="51851"/>
              </a:xfrm>
              <a:prstGeom prst="line">
                <a:avLst/>
              </a:prstGeom>
              <a:ln cap="rnd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ovací čára 87"/>
              <p:cNvCxnSpPr/>
              <p:nvPr/>
            </p:nvCxnSpPr>
            <p:spPr>
              <a:xfrm flipV="1">
                <a:off x="4263887" y="3973664"/>
                <a:ext cx="176916" cy="1988"/>
              </a:xfrm>
              <a:prstGeom prst="line">
                <a:avLst/>
              </a:prstGeom>
              <a:ln cap="rnd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Přímá spojovací čára 88"/>
              <p:cNvCxnSpPr/>
              <p:nvPr/>
            </p:nvCxnSpPr>
            <p:spPr>
              <a:xfrm rot="16200000" flipH="1">
                <a:off x="4279166" y="3811284"/>
                <a:ext cx="261652" cy="57647"/>
              </a:xfrm>
              <a:prstGeom prst="line">
                <a:avLst/>
              </a:prstGeom>
              <a:ln cap="rnd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Skupina 206"/>
            <p:cNvGrpSpPr/>
            <p:nvPr/>
          </p:nvGrpSpPr>
          <p:grpSpPr>
            <a:xfrm>
              <a:off x="4244213" y="3644927"/>
              <a:ext cx="238335" cy="276311"/>
              <a:chOff x="4210047" y="3700464"/>
              <a:chExt cx="238335" cy="276311"/>
            </a:xfrm>
          </p:grpSpPr>
          <p:cxnSp>
            <p:nvCxnSpPr>
              <p:cNvPr id="29" name="Přímá spojovací čára 81"/>
              <p:cNvCxnSpPr/>
              <p:nvPr/>
            </p:nvCxnSpPr>
            <p:spPr>
              <a:xfrm>
                <a:off x="4210048" y="3700464"/>
                <a:ext cx="180976" cy="1588"/>
              </a:xfrm>
              <a:prstGeom prst="line">
                <a:avLst/>
              </a:prstGeom>
              <a:ln cap="rnd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Přímá spojovací čára 82"/>
              <p:cNvCxnSpPr/>
              <p:nvPr/>
            </p:nvCxnSpPr>
            <p:spPr>
              <a:xfrm rot="16200000" flipH="1">
                <a:off x="4098379" y="3812132"/>
                <a:ext cx="275188" cy="51851"/>
              </a:xfrm>
              <a:prstGeom prst="line">
                <a:avLst/>
              </a:prstGeom>
              <a:ln cap="rnd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Přímá spojovací čára 83"/>
              <p:cNvCxnSpPr/>
              <p:nvPr/>
            </p:nvCxnSpPr>
            <p:spPr>
              <a:xfrm flipV="1">
                <a:off x="4263887" y="3973664"/>
                <a:ext cx="176916" cy="1988"/>
              </a:xfrm>
              <a:prstGeom prst="line">
                <a:avLst/>
              </a:prstGeom>
              <a:ln cap="rnd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Přímá spojovací čára 84"/>
              <p:cNvCxnSpPr/>
              <p:nvPr/>
            </p:nvCxnSpPr>
            <p:spPr>
              <a:xfrm rot="16200000" flipH="1">
                <a:off x="4286374" y="3814767"/>
                <a:ext cx="266370" cy="57646"/>
              </a:xfrm>
              <a:prstGeom prst="line">
                <a:avLst/>
              </a:prstGeom>
              <a:ln cap="rnd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Přímá spojovací čára 77"/>
            <p:cNvCxnSpPr/>
            <p:nvPr/>
          </p:nvCxnSpPr>
          <p:spPr>
            <a:xfrm rot="5400000" flipH="1" flipV="1">
              <a:off x="4198841" y="3658871"/>
              <a:ext cx="54392" cy="31973"/>
            </a:xfrm>
            <a:prstGeom prst="line">
              <a:avLst/>
            </a:prstGeom>
            <a:ln cap="rnd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ovací čára 78"/>
            <p:cNvCxnSpPr/>
            <p:nvPr/>
          </p:nvCxnSpPr>
          <p:spPr>
            <a:xfrm rot="5400000" flipH="1" flipV="1">
              <a:off x="4255316" y="3932543"/>
              <a:ext cx="56898" cy="31804"/>
            </a:xfrm>
            <a:prstGeom prst="line">
              <a:avLst/>
            </a:prstGeom>
            <a:ln cap="rnd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římá spojovací čára 79"/>
            <p:cNvCxnSpPr/>
            <p:nvPr/>
          </p:nvCxnSpPr>
          <p:spPr>
            <a:xfrm rot="5400000" flipH="1" flipV="1">
              <a:off x="4436208" y="3932543"/>
              <a:ext cx="48947" cy="35781"/>
            </a:xfrm>
            <a:prstGeom prst="line">
              <a:avLst/>
            </a:prstGeom>
            <a:ln cap="rnd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římá spojovací čára 80"/>
            <p:cNvCxnSpPr/>
            <p:nvPr/>
          </p:nvCxnSpPr>
          <p:spPr>
            <a:xfrm rot="5400000" flipH="1" flipV="1">
              <a:off x="4371229" y="3661577"/>
              <a:ext cx="53673" cy="41744"/>
            </a:xfrm>
            <a:prstGeom prst="line">
              <a:avLst/>
            </a:prstGeom>
            <a:ln cap="rnd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 bwMode="auto">
          <a:xfrm>
            <a:off x="142844" y="1857364"/>
            <a:ext cx="5357850" cy="857256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1" name="Straight Connector 40"/>
          <p:cNvCxnSpPr>
            <a:stCxn id="39" idx="3"/>
          </p:cNvCxnSpPr>
          <p:nvPr/>
        </p:nvCxnSpPr>
        <p:spPr bwMode="auto">
          <a:xfrm>
            <a:off x="5500694" y="2285992"/>
            <a:ext cx="285752" cy="0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5883285" y="1928802"/>
            <a:ext cx="3000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This is what most algorithms are about</a:t>
            </a:r>
            <a:r>
              <a:rPr lang="de-AT" sz="2400" dirty="0" smtClean="0">
                <a:solidFill>
                  <a:schemeClr val="accent1"/>
                </a:solidFill>
              </a:rPr>
              <a:t/>
            </a:r>
            <a:br>
              <a:rPr lang="de-AT" sz="2400" dirty="0" smtClean="0">
                <a:solidFill>
                  <a:schemeClr val="accent1"/>
                </a:solidFill>
              </a:rPr>
            </a:br>
            <a:endParaRPr lang="de-AT" sz="2400" dirty="0">
              <a:solidFill>
                <a:schemeClr val="accent1"/>
              </a:solidFill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5786446" y="1643050"/>
            <a:ext cx="3214710" cy="1357322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142844" y="785794"/>
            <a:ext cx="5929354" cy="1000132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5" name="Straight Connector 44"/>
          <p:cNvCxnSpPr>
            <a:stCxn id="44" idx="3"/>
            <a:endCxn id="46" idx="1"/>
          </p:cNvCxnSpPr>
          <p:nvPr/>
        </p:nvCxnSpPr>
        <p:spPr bwMode="auto">
          <a:xfrm flipV="1">
            <a:off x="6072198" y="995031"/>
            <a:ext cx="742484" cy="290829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Oval 45"/>
          <p:cNvSpPr/>
          <p:nvPr/>
        </p:nvSpPr>
        <p:spPr bwMode="auto">
          <a:xfrm>
            <a:off x="6500826" y="785794"/>
            <a:ext cx="2143140" cy="1428760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786578" y="928670"/>
            <a:ext cx="1857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This is </a:t>
            </a:r>
            <a:br>
              <a:rPr lang="de-AT" sz="2400" dirty="0" smtClean="0">
                <a:solidFill>
                  <a:schemeClr val="tx1"/>
                </a:solidFill>
              </a:rPr>
            </a:br>
            <a:r>
              <a:rPr lang="de-AT" sz="2400" dirty="0" smtClean="0">
                <a:solidFill>
                  <a:schemeClr val="tx1"/>
                </a:solidFill>
              </a:rPr>
              <a:t>what we are </a:t>
            </a:r>
            <a:br>
              <a:rPr lang="de-AT" sz="2400" dirty="0" smtClean="0">
                <a:solidFill>
                  <a:schemeClr val="tx1"/>
                </a:solidFill>
              </a:rPr>
            </a:br>
            <a:r>
              <a:rPr lang="de-AT" sz="2400" dirty="0" smtClean="0">
                <a:solidFill>
                  <a:schemeClr val="tx1"/>
                </a:solidFill>
              </a:rPr>
              <a:t>optimizing</a:t>
            </a:r>
            <a:endParaRPr lang="de-AT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2" grpId="0"/>
      <p:bldP spid="42" grpId="1"/>
      <p:bldP spid="43" grpId="0" animBg="1"/>
      <p:bldP spid="43" grpId="1" animBg="1"/>
      <p:bldP spid="44" grpId="0" animBg="1"/>
      <p:bldP spid="46" grpId="2" animBg="1"/>
      <p:bldP spid="4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lvl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AT" dirty="0" smtClean="0">
                <a:solidFill>
                  <a:srgbClr val="000000"/>
                </a:solidFill>
                <a:cs typeface="Arial Unicode MS" charset="0"/>
              </a:rPr>
              <a:t>Oliver Mattausch</a:t>
            </a:r>
            <a:endParaRPr lang="de-AT" dirty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819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8C97676-A8AB-4A3D-A660-305C8583807E}" type="slidenum">
              <a:rPr lang="de-AT" smtClean="0">
                <a:solidFill>
                  <a:srgbClr val="5F5F5F"/>
                </a:solidFill>
              </a:rPr>
              <a:pPr/>
              <a:t>23</a:t>
            </a:fld>
            <a:endParaRPr lang="de-AT" smtClean="0">
              <a:solidFill>
                <a:srgbClr val="5F5F5F"/>
              </a:solidFill>
            </a:endParaRPr>
          </a:p>
        </p:txBody>
      </p:sp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Object / View Space Subdivision</a:t>
            </a:r>
            <a:endParaRPr lang="de-DE" dirty="0" smtClean="0"/>
          </a:p>
        </p:txBody>
      </p:sp>
      <p:pic>
        <p:nvPicPr>
          <p:cNvPr id="8199" name="Picture 7" descr="C:\Documents and Settings\matt\My Documents\vienna_cropped_view_cells.bmp"/>
          <p:cNvPicPr>
            <a:picLocks noChangeAspect="1" noChangeArrowheads="1"/>
          </p:cNvPicPr>
          <p:nvPr/>
        </p:nvPicPr>
        <p:blipFill>
          <a:blip r:embed="rId2" cstate="print">
            <a:lum bright="4000" contrast="4000"/>
          </a:blip>
          <a:srcRect/>
          <a:stretch>
            <a:fillRect/>
          </a:stretch>
        </p:blipFill>
        <p:spPr bwMode="auto">
          <a:xfrm>
            <a:off x="5643570" y="3590947"/>
            <a:ext cx="2690406" cy="29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1" descr="G:\svn\gametools\GTP\trunk\Lib\Vis\Preprocessing\scripts\tests\vienna_cropped-t-seq-1000-true-10-final_object_partition.bmp"/>
          <p:cNvPicPr>
            <a:picLocks noChangeAspect="1" noChangeArrowheads="1"/>
          </p:cNvPicPr>
          <p:nvPr/>
        </p:nvPicPr>
        <p:blipFill>
          <a:blip r:embed="rId3" cstate="print">
            <a:lum bright="4000" contrast="4000"/>
          </a:blip>
          <a:srcRect/>
          <a:stretch>
            <a:fillRect/>
          </a:stretch>
        </p:blipFill>
        <p:spPr bwMode="auto">
          <a:xfrm>
            <a:off x="500055" y="3571897"/>
            <a:ext cx="2928937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9" descr="TestCullingTerrain 2006-10-10 21-31-53-40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2714638" y="1179513"/>
            <a:ext cx="3714750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TextBox 12"/>
          <p:cNvSpPr txBox="1">
            <a:spLocks noChangeArrowheads="1"/>
          </p:cNvSpPr>
          <p:nvPr/>
        </p:nvSpPr>
        <p:spPr bwMode="auto">
          <a:xfrm>
            <a:off x="3643306" y="714356"/>
            <a:ext cx="17144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de-AT" sz="2400" dirty="0">
                <a:solidFill>
                  <a:srgbClr val="000000"/>
                </a:solidFill>
                <a:ea typeface="+mn-ea"/>
              </a:rPr>
              <a:t>City scene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28596" y="2571744"/>
            <a:ext cx="221454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de-AT" sz="2400" dirty="0">
                <a:solidFill>
                  <a:srgbClr val="000000"/>
                </a:solidFill>
                <a:ea typeface="+mn-ea"/>
              </a:rPr>
              <a:t>Object space </a:t>
            </a:r>
            <a:r>
              <a:rPr lang="de-AT" sz="2400" dirty="0" smtClean="0">
                <a:solidFill>
                  <a:srgbClr val="000000"/>
                </a:solidFill>
                <a:ea typeface="+mn-ea"/>
              </a:rPr>
              <a:t/>
            </a:r>
            <a:br>
              <a:rPr lang="de-AT" sz="2400" dirty="0" smtClean="0">
                <a:solidFill>
                  <a:srgbClr val="000000"/>
                </a:solidFill>
                <a:ea typeface="+mn-ea"/>
              </a:rPr>
            </a:br>
            <a:r>
              <a:rPr lang="de-AT" sz="2400" dirty="0" smtClean="0">
                <a:solidFill>
                  <a:srgbClr val="000000"/>
                </a:solidFill>
                <a:ea typeface="+mn-ea"/>
              </a:rPr>
              <a:t>subdivision</a:t>
            </a:r>
            <a:endParaRPr lang="de-AT" sz="24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715140" y="2714620"/>
            <a:ext cx="17859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de-AT" sz="2400" dirty="0">
                <a:solidFill>
                  <a:srgbClr val="000000"/>
                </a:solidFill>
                <a:ea typeface="+mn-ea"/>
              </a:rPr>
              <a:t>View </a:t>
            </a:r>
            <a:r>
              <a:rPr lang="de-AT" sz="2400" dirty="0" smtClean="0">
                <a:solidFill>
                  <a:srgbClr val="000000"/>
                </a:solidFill>
                <a:ea typeface="+mn-ea"/>
              </a:rPr>
              <a:t>space</a:t>
            </a:r>
            <a:br>
              <a:rPr lang="de-AT" sz="2400" dirty="0" smtClean="0">
                <a:solidFill>
                  <a:srgbClr val="000000"/>
                </a:solidFill>
                <a:ea typeface="+mn-ea"/>
              </a:rPr>
            </a:br>
            <a:r>
              <a:rPr lang="de-AT" sz="2400" dirty="0" smtClean="0">
                <a:solidFill>
                  <a:srgbClr val="000000"/>
                </a:solidFill>
                <a:ea typeface="+mn-ea"/>
              </a:rPr>
              <a:t>subdivision</a:t>
            </a:r>
            <a:endParaRPr lang="de-AT" sz="2400" dirty="0">
              <a:solidFill>
                <a:srgbClr val="000000"/>
              </a:solidFill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 dirty="0"/>
              <a:t>Oliver Mattausch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97E0962-F90A-4928-B5FB-79355CD787AD}" type="slidenum">
              <a:rPr lang="de-AT"/>
              <a:pPr/>
              <a:t>24</a:t>
            </a:fld>
            <a:endParaRPr lang="de-AT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4450"/>
            <a:ext cx="7761287" cy="757238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/>
              <a:t>Scene Preprocessing</a:t>
            </a:r>
            <a:endParaRPr lang="en-US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9063" y="908050"/>
            <a:ext cx="8953531" cy="5378470"/>
          </a:xfrm>
          <a:ln/>
        </p:spPr>
        <p:txBody>
          <a:bodyPr/>
          <a:lstStyle/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>
                <a:solidFill>
                  <a:schemeClr val="tx1"/>
                </a:solidFill>
              </a:rPr>
              <a:t>Two proposed algorithms</a:t>
            </a:r>
          </a:p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Common steps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1146175" lvl="1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>
                <a:solidFill>
                  <a:schemeClr val="tx1"/>
                </a:solidFill>
              </a:rPr>
              <a:t>Coarse </a:t>
            </a:r>
            <a:r>
              <a:rPr lang="en-US" sz="2800" dirty="0" smtClean="0">
                <a:solidFill>
                  <a:srgbClr val="00B0F0"/>
                </a:solidFill>
              </a:rPr>
              <a:t>visibility sampling</a:t>
            </a:r>
          </a:p>
          <a:p>
            <a:pPr marL="1146175" lvl="1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>
                <a:solidFill>
                  <a:schemeClr val="tx1"/>
                </a:solidFill>
              </a:rPr>
              <a:t>Subdivision driven by </a:t>
            </a:r>
            <a:r>
              <a:rPr lang="en-US" sz="2800" dirty="0" smtClean="0">
                <a:solidFill>
                  <a:srgbClr val="00B0F0"/>
                </a:solidFill>
              </a:rPr>
              <a:t>render time heuristics</a:t>
            </a:r>
          </a:p>
        </p:txBody>
      </p:sp>
      <p:graphicFrame>
        <p:nvGraphicFramePr>
          <p:cNvPr id="7" name="Object 6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332802" name="OpenOffice.org" r:id="rId4" imgW="0" imgH="0" progId="soffice.StarMathDocument.6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lvl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AT" dirty="0" smtClean="0">
                <a:solidFill>
                  <a:srgbClr val="000000"/>
                </a:solidFill>
                <a:cs typeface="Arial Unicode MS" charset="0"/>
              </a:rPr>
              <a:t>Oliver Mattausch</a:t>
            </a:r>
            <a:endParaRPr lang="de-AT" dirty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1536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12FC5A8-C210-4D0C-93CF-5CE27806972B}" type="slidenum">
              <a:rPr lang="de-AT" smtClean="0">
                <a:solidFill>
                  <a:srgbClr val="5F5F5F"/>
                </a:solidFill>
              </a:rPr>
              <a:pPr/>
              <a:t>25</a:t>
            </a:fld>
            <a:endParaRPr lang="de-AT" smtClean="0">
              <a:solidFill>
                <a:srgbClr val="5F5F5F"/>
              </a:solidFill>
            </a:endParaRPr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Visibility Sampling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765175"/>
            <a:ext cx="8845550" cy="19431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Fast stochastic sampling</a:t>
            </a:r>
          </a:p>
          <a:p>
            <a:pPr eaLnBrk="1" hangingPunct="1"/>
            <a:r>
              <a:rPr lang="en-US" sz="2800" dirty="0" smtClean="0"/>
              <a:t>Casts rays from potential view points</a:t>
            </a:r>
          </a:p>
          <a:p>
            <a:pPr eaLnBrk="1" hangingPunct="1"/>
            <a:r>
              <a:rPr lang="en-US" sz="2800" dirty="0" smtClean="0">
                <a:solidFill>
                  <a:schemeClr val="accent1"/>
                </a:solidFill>
              </a:rPr>
              <a:t>Coarse estimate </a:t>
            </a:r>
            <a:r>
              <a:rPr lang="en-US" sz="2800" dirty="0" smtClean="0"/>
              <a:t>of visibility (some million samples)</a:t>
            </a:r>
          </a:p>
        </p:txBody>
      </p:sp>
      <p:sp>
        <p:nvSpPr>
          <p:cNvPr id="15366" name="Text Box 5"/>
          <p:cNvSpPr txBox="1">
            <a:spLocks noChangeArrowheads="1"/>
          </p:cNvSpPr>
          <p:nvPr/>
        </p:nvSpPr>
        <p:spPr bwMode="auto">
          <a:xfrm>
            <a:off x="179388" y="2708275"/>
            <a:ext cx="35290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en-US" sz="2400" dirty="0">
                <a:solidFill>
                  <a:srgbClr val="2AA3D8"/>
                </a:solidFill>
                <a:ea typeface="+mn-ea"/>
              </a:rPr>
              <a:t>View space = </a:t>
            </a:r>
            <a:br>
              <a:rPr lang="en-US" sz="2400" dirty="0">
                <a:solidFill>
                  <a:srgbClr val="2AA3D8"/>
                </a:solidFill>
                <a:ea typeface="+mn-ea"/>
              </a:rPr>
            </a:br>
            <a:r>
              <a:rPr lang="en-US" sz="2400" dirty="0">
                <a:solidFill>
                  <a:srgbClr val="2AA3D8"/>
                </a:solidFill>
                <a:ea typeface="+mn-ea"/>
              </a:rPr>
              <a:t>scene bounding box</a:t>
            </a:r>
            <a:endParaRPr lang="de-AT" sz="2400" dirty="0">
              <a:solidFill>
                <a:srgbClr val="2AA3D8"/>
              </a:solidFill>
              <a:ea typeface="+mn-ea"/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6968300" y="2786058"/>
            <a:ext cx="210429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en-US" sz="2400" dirty="0">
                <a:solidFill>
                  <a:srgbClr val="2AA3D8"/>
                </a:solidFill>
                <a:ea typeface="+mn-ea"/>
              </a:rPr>
              <a:t>View space = </a:t>
            </a:r>
          </a:p>
          <a:p>
            <a:pPr defTabSz="914400">
              <a:buClrTx/>
              <a:buSzTx/>
              <a:buFontTx/>
              <a:buNone/>
            </a:pPr>
            <a:r>
              <a:rPr lang="en-US" sz="2400" dirty="0">
                <a:solidFill>
                  <a:srgbClr val="2AA3D8"/>
                </a:solidFill>
                <a:ea typeface="+mn-ea"/>
              </a:rPr>
              <a:t>distant region</a:t>
            </a:r>
            <a:endParaRPr lang="de-AT" sz="2400" dirty="0">
              <a:solidFill>
                <a:srgbClr val="2AA3D8"/>
              </a:solidFill>
              <a:ea typeface="+mn-ea"/>
            </a:endParaRPr>
          </a:p>
        </p:txBody>
      </p:sp>
      <p:sp>
        <p:nvSpPr>
          <p:cNvPr id="15368" name="Rectangle 9"/>
          <p:cNvSpPr>
            <a:spLocks noChangeArrowheads="1"/>
          </p:cNvSpPr>
          <p:nvPr/>
        </p:nvSpPr>
        <p:spPr bwMode="auto">
          <a:xfrm>
            <a:off x="6700838" y="4149725"/>
            <a:ext cx="1944687" cy="1800225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buClrTx/>
              <a:buSzTx/>
              <a:buFontTx/>
              <a:buNone/>
            </a:pPr>
            <a:endParaRPr lang="de-DE" sz="2800">
              <a:solidFill>
                <a:srgbClr val="000000"/>
              </a:solidFill>
              <a:ea typeface="+mn-ea"/>
            </a:endParaRPr>
          </a:p>
        </p:txBody>
      </p:sp>
      <p:sp>
        <p:nvSpPr>
          <p:cNvPr id="15369" name="Rectangle 10"/>
          <p:cNvSpPr>
            <a:spLocks noChangeArrowheads="1"/>
          </p:cNvSpPr>
          <p:nvPr/>
        </p:nvSpPr>
        <p:spPr bwMode="auto">
          <a:xfrm>
            <a:off x="492125" y="3844925"/>
            <a:ext cx="3024188" cy="2449513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buClrTx/>
              <a:buSzTx/>
              <a:buFontTx/>
              <a:buNone/>
            </a:pPr>
            <a:endParaRPr lang="de-DE" sz="28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15370" name="Picture 11" descr="soda_sampling2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227013" y="3679825"/>
            <a:ext cx="3336925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2" descr="dist_vsp3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3890963" y="3683000"/>
            <a:ext cx="5002212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2" name="Rectangle 13"/>
          <p:cNvSpPr>
            <a:spLocks noChangeArrowheads="1"/>
          </p:cNvSpPr>
          <p:nvPr/>
        </p:nvSpPr>
        <p:spPr bwMode="auto">
          <a:xfrm>
            <a:off x="250825" y="3644900"/>
            <a:ext cx="3313113" cy="2736850"/>
          </a:xfrm>
          <a:prstGeom prst="rect">
            <a:avLst/>
          </a:prstGeom>
          <a:noFill/>
          <a:ln w="6350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buClrTx/>
              <a:buSzTx/>
              <a:buFontTx/>
              <a:buNone/>
            </a:pPr>
            <a:endParaRPr lang="de-DE" sz="2800">
              <a:solidFill>
                <a:srgbClr val="000000"/>
              </a:solidFill>
              <a:ea typeface="+mn-ea"/>
            </a:endParaRPr>
          </a:p>
        </p:txBody>
      </p:sp>
      <p:sp>
        <p:nvSpPr>
          <p:cNvPr id="15373" name="Rectangle 14"/>
          <p:cNvSpPr>
            <a:spLocks noChangeArrowheads="1"/>
          </p:cNvSpPr>
          <p:nvPr/>
        </p:nvSpPr>
        <p:spPr bwMode="auto">
          <a:xfrm>
            <a:off x="7164388" y="3716338"/>
            <a:ext cx="1728787" cy="2665412"/>
          </a:xfrm>
          <a:prstGeom prst="rect">
            <a:avLst/>
          </a:prstGeom>
          <a:noFill/>
          <a:ln w="6350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buClrTx/>
              <a:buSzTx/>
              <a:buFontTx/>
              <a:buNone/>
            </a:pPr>
            <a:endParaRPr lang="de-DE" sz="2800">
              <a:solidFill>
                <a:srgbClr val="000000"/>
              </a:solidFill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oter Placeholder 5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lvl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AT" dirty="0" smtClean="0">
                <a:solidFill>
                  <a:srgbClr val="000000"/>
                </a:solidFill>
                <a:cs typeface="Arial Unicode MS" charset="0"/>
              </a:rPr>
              <a:t>Oliver Mattausch</a:t>
            </a:r>
            <a:endParaRPr lang="de-AT" dirty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16387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C351EFE-6103-4558-B7DD-8DCEB28042BA}" type="slidenum">
              <a:rPr lang="de-AT" smtClean="0">
                <a:solidFill>
                  <a:srgbClr val="5F5F5F"/>
                </a:solidFill>
              </a:rPr>
              <a:pPr/>
              <a:t>26</a:t>
            </a:fld>
            <a:endParaRPr lang="de-AT" smtClean="0">
              <a:solidFill>
                <a:srgbClr val="5F5F5F"/>
              </a:solidFill>
            </a:endParaRPr>
          </a:p>
        </p:txBody>
      </p:sp>
      <p:sp>
        <p:nvSpPr>
          <p:cNvPr id="163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Visibility Sampling</a:t>
            </a:r>
          </a:p>
        </p:txBody>
      </p:sp>
      <p:sp>
        <p:nvSpPr>
          <p:cNvPr id="1639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908050"/>
            <a:ext cx="8485187" cy="10080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Compute </a:t>
            </a:r>
            <a:r>
              <a:rPr lang="en-US" sz="2800" dirty="0" smtClean="0">
                <a:solidFill>
                  <a:schemeClr val="accent1"/>
                </a:solidFill>
              </a:rPr>
              <a:t>maximal free segments</a:t>
            </a:r>
          </a:p>
        </p:txBody>
      </p:sp>
      <p:sp>
        <p:nvSpPr>
          <p:cNvPr id="47339" name="Text Box 235"/>
          <p:cNvSpPr txBox="1">
            <a:spLocks noChangeArrowheads="1"/>
          </p:cNvSpPr>
          <p:nvPr/>
        </p:nvSpPr>
        <p:spPr bwMode="auto">
          <a:xfrm>
            <a:off x="2500298" y="3643314"/>
            <a:ext cx="8194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de-DE" sz="2400" dirty="0">
                <a:solidFill>
                  <a:srgbClr val="009900"/>
                </a:solidFill>
                <a:ea typeface="+mn-ea"/>
              </a:rPr>
              <a:t>v</a:t>
            </a:r>
            <a:r>
              <a:rPr lang="de-DE" sz="2400" dirty="0" smtClean="0">
                <a:solidFill>
                  <a:srgbClr val="009900"/>
                </a:solidFill>
                <a:ea typeface="+mn-ea"/>
              </a:rPr>
              <a:t>alid</a:t>
            </a:r>
            <a:endParaRPr lang="de-DE" sz="2400" dirty="0">
              <a:solidFill>
                <a:srgbClr val="009900"/>
              </a:solidFill>
              <a:ea typeface="+mn-ea"/>
            </a:endParaRPr>
          </a:p>
        </p:txBody>
      </p:sp>
      <p:sp>
        <p:nvSpPr>
          <p:cNvPr id="47341" name="Text Box 237"/>
          <p:cNvSpPr txBox="1">
            <a:spLocks noChangeArrowheads="1"/>
          </p:cNvSpPr>
          <p:nvPr/>
        </p:nvSpPr>
        <p:spPr bwMode="auto">
          <a:xfrm>
            <a:off x="3571868" y="4286256"/>
            <a:ext cx="8194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de-DE" sz="2400" dirty="0">
                <a:solidFill>
                  <a:srgbClr val="009900"/>
                </a:solidFill>
                <a:ea typeface="+mn-ea"/>
              </a:rPr>
              <a:t>v</a:t>
            </a:r>
            <a:r>
              <a:rPr lang="de-DE" sz="2400" dirty="0" smtClean="0">
                <a:solidFill>
                  <a:srgbClr val="009900"/>
                </a:solidFill>
                <a:ea typeface="+mn-ea"/>
              </a:rPr>
              <a:t>alid</a:t>
            </a:r>
            <a:endParaRPr lang="de-DE" sz="2400" dirty="0">
              <a:solidFill>
                <a:srgbClr val="009900"/>
              </a:solidFill>
              <a:ea typeface="+mn-ea"/>
            </a:endParaRPr>
          </a:p>
        </p:txBody>
      </p:sp>
      <p:sp>
        <p:nvSpPr>
          <p:cNvPr id="16407" name="Text Box 238"/>
          <p:cNvSpPr txBox="1">
            <a:spLocks noChangeArrowheads="1"/>
          </p:cNvSpPr>
          <p:nvPr/>
        </p:nvSpPr>
        <p:spPr bwMode="auto">
          <a:xfrm>
            <a:off x="3000364" y="5857892"/>
            <a:ext cx="25258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de-DE" sz="2400" dirty="0">
                <a:solidFill>
                  <a:srgbClr val="000000"/>
                </a:solidFill>
                <a:ea typeface="+mn-ea"/>
              </a:rPr>
              <a:t>Visibility samples</a:t>
            </a:r>
          </a:p>
        </p:txBody>
      </p:sp>
      <p:pic>
        <p:nvPicPr>
          <p:cNvPr id="30" name="Picture 3" descr="D:\oli\download\img100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2071678"/>
            <a:ext cx="1000132" cy="1234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" descr="D:\oli\download\img100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4286256"/>
            <a:ext cx="1000132" cy="1234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3" name="Straight Connector 32"/>
          <p:cNvCxnSpPr/>
          <p:nvPr/>
        </p:nvCxnSpPr>
        <p:spPr bwMode="auto">
          <a:xfrm rot="5400000" flipH="1" flipV="1">
            <a:off x="2678893" y="3750471"/>
            <a:ext cx="1428760" cy="500066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35" name="Oval 34"/>
          <p:cNvSpPr/>
          <p:nvPr/>
        </p:nvSpPr>
        <p:spPr bwMode="auto">
          <a:xfrm>
            <a:off x="3332153" y="3786190"/>
            <a:ext cx="214314" cy="214314"/>
          </a:xfrm>
          <a:prstGeom prst="ellipse">
            <a:avLst/>
          </a:prstGeom>
          <a:solidFill>
            <a:srgbClr val="0070C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2071670" y="1928802"/>
            <a:ext cx="4357718" cy="3714776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0" name="Straight Connector 39"/>
          <p:cNvCxnSpPr/>
          <p:nvPr/>
        </p:nvCxnSpPr>
        <p:spPr bwMode="auto">
          <a:xfrm rot="16200000" flipV="1">
            <a:off x="3250397" y="3964785"/>
            <a:ext cx="2500330" cy="857256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 rot="5400000" flipH="1" flipV="1">
            <a:off x="3821901" y="3464719"/>
            <a:ext cx="3714776" cy="642942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pic>
        <p:nvPicPr>
          <p:cNvPr id="46" name="Picture 226" descr="hi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5429264"/>
            <a:ext cx="431800" cy="40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226" descr="hi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739889"/>
            <a:ext cx="431800" cy="40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Oval 33"/>
          <p:cNvSpPr/>
          <p:nvPr/>
        </p:nvSpPr>
        <p:spPr bwMode="auto">
          <a:xfrm>
            <a:off x="4323818" y="4143380"/>
            <a:ext cx="214314" cy="214314"/>
          </a:xfrm>
          <a:prstGeom prst="ellipse">
            <a:avLst/>
          </a:prstGeom>
          <a:solidFill>
            <a:srgbClr val="0070C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5555198" y="3840694"/>
            <a:ext cx="214314" cy="214314"/>
          </a:xfrm>
          <a:prstGeom prst="ellipse">
            <a:avLst/>
          </a:prstGeom>
          <a:solidFill>
            <a:srgbClr val="0070C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7330" name="Picture 226" descr="hi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5429264"/>
            <a:ext cx="431800" cy="40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 Box 237"/>
          <p:cNvSpPr txBox="1">
            <a:spLocks noChangeArrowheads="1"/>
          </p:cNvSpPr>
          <p:nvPr/>
        </p:nvSpPr>
        <p:spPr bwMode="auto">
          <a:xfrm>
            <a:off x="4572000" y="3500438"/>
            <a:ext cx="10599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de-DE" sz="2400" dirty="0" smtClean="0">
                <a:solidFill>
                  <a:srgbClr val="FF0000"/>
                </a:solidFill>
                <a:ea typeface="+mn-ea"/>
              </a:rPr>
              <a:t>invalid</a:t>
            </a:r>
            <a:endParaRPr lang="de-DE" sz="2400" dirty="0">
              <a:solidFill>
                <a:srgbClr val="FF0000"/>
              </a:solidFill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47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7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47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39" grpId="0"/>
      <p:bldP spid="47341" grpId="0"/>
      <p:bldP spid="16407" grpId="0"/>
      <p:bldP spid="35" grpId="0" animBg="1"/>
      <p:bldP spid="34" grpId="0" animBg="1"/>
      <p:bldP spid="36" grpId="0" animBg="1"/>
      <p:bldP spid="5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5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lvl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AT" dirty="0" smtClean="0">
                <a:solidFill>
                  <a:srgbClr val="000000"/>
                </a:solidFill>
                <a:cs typeface="Arial Unicode MS" charset="0"/>
              </a:rPr>
              <a:t>Oliver Mattausch</a:t>
            </a:r>
            <a:endParaRPr lang="de-AT" dirty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2052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CB44248-69D3-417A-B9F0-E0FEDB41F58C}" type="slidenum">
              <a:rPr lang="de-AT" smtClean="0">
                <a:solidFill>
                  <a:srgbClr val="5F5F5F"/>
                </a:solidFill>
              </a:rPr>
              <a:pPr/>
              <a:t>27</a:t>
            </a:fld>
            <a:endParaRPr lang="de-AT" smtClean="0">
              <a:solidFill>
                <a:srgbClr val="5F5F5F"/>
              </a:solidFill>
            </a:endParaRPr>
          </a:p>
        </p:txBody>
      </p:sp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Render time heuristics</a:t>
            </a:r>
          </a:p>
        </p:txBody>
      </p:sp>
      <p:sp>
        <p:nvSpPr>
          <p:cNvPr id="205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908050"/>
            <a:ext cx="8135938" cy="2233613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chemeClr val="accent1"/>
                </a:solidFill>
              </a:rPr>
              <a:t>Main idea</a:t>
            </a:r>
            <a:r>
              <a:rPr lang="en-US" sz="2800" dirty="0" smtClean="0"/>
              <a:t>: minimize </a:t>
            </a:r>
            <a:r>
              <a:rPr lang="en-US" sz="2800" dirty="0" smtClean="0">
                <a:solidFill>
                  <a:schemeClr val="accent1"/>
                </a:solidFill>
              </a:rPr>
              <a:t>expected rendering time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755650" y="1773238"/>
          <a:ext cx="6769100" cy="1708150"/>
        </p:xfrm>
        <a:graphic>
          <a:graphicData uri="http://schemas.openxmlformats.org/presentationml/2006/ole">
            <p:oleObj spid="_x0000_s37890" name="Formel" r:id="rId4" imgW="1358640" imgH="342720" progId="Equation.3">
              <p:embed/>
            </p:oleObj>
          </a:graphicData>
        </a:graphic>
      </p:graphicFrame>
      <p:sp>
        <p:nvSpPr>
          <p:cNvPr id="155653" name="Text Box 5"/>
          <p:cNvSpPr txBox="1">
            <a:spLocks noChangeArrowheads="1"/>
          </p:cNvSpPr>
          <p:nvPr/>
        </p:nvSpPr>
        <p:spPr bwMode="auto">
          <a:xfrm>
            <a:off x="395288" y="4133850"/>
            <a:ext cx="38877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de-AT" sz="2800" dirty="0">
                <a:solidFill>
                  <a:schemeClr val="accent1"/>
                </a:solidFill>
                <a:ea typeface="+mn-ea"/>
              </a:rPr>
              <a:t>S</a:t>
            </a:r>
            <a:r>
              <a:rPr lang="de-AT" sz="2800" dirty="0">
                <a:solidFill>
                  <a:srgbClr val="009900"/>
                </a:solidFill>
                <a:ea typeface="+mn-ea"/>
              </a:rPr>
              <a:t> </a:t>
            </a:r>
            <a:r>
              <a:rPr lang="de-AT" sz="2800" dirty="0">
                <a:solidFill>
                  <a:srgbClr val="000000"/>
                </a:solidFill>
                <a:ea typeface="+mn-ea"/>
              </a:rPr>
              <a:t>=</a:t>
            </a:r>
            <a:r>
              <a:rPr lang="de-AT" sz="2800" dirty="0">
                <a:solidFill>
                  <a:srgbClr val="009900"/>
                </a:solidFill>
                <a:ea typeface="+mn-ea"/>
              </a:rPr>
              <a:t> </a:t>
            </a:r>
            <a:r>
              <a:rPr lang="de-AT" sz="2800" dirty="0">
                <a:solidFill>
                  <a:srgbClr val="000000"/>
                </a:solidFill>
                <a:ea typeface="+mn-ea"/>
              </a:rPr>
              <a:t>set of view cells</a:t>
            </a:r>
          </a:p>
        </p:txBody>
      </p:sp>
      <p:sp>
        <p:nvSpPr>
          <p:cNvPr id="155654" name="Text Box 6"/>
          <p:cNvSpPr txBox="1">
            <a:spLocks noChangeArrowheads="1"/>
          </p:cNvSpPr>
          <p:nvPr/>
        </p:nvSpPr>
        <p:spPr bwMode="auto">
          <a:xfrm>
            <a:off x="395288" y="4643438"/>
            <a:ext cx="726281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de-AT" sz="2800" dirty="0">
                <a:solidFill>
                  <a:schemeClr val="accent1"/>
                </a:solidFill>
                <a:ea typeface="+mn-ea"/>
              </a:rPr>
              <a:t>p</a:t>
            </a:r>
            <a:r>
              <a:rPr lang="de-AT" sz="2800" dirty="0">
                <a:solidFill>
                  <a:srgbClr val="009900"/>
                </a:solidFill>
                <a:ea typeface="+mn-ea"/>
              </a:rPr>
              <a:t> </a:t>
            </a:r>
            <a:r>
              <a:rPr lang="de-AT" sz="2800" dirty="0">
                <a:solidFill>
                  <a:srgbClr val="000000"/>
                </a:solidFill>
                <a:ea typeface="+mn-ea"/>
              </a:rPr>
              <a:t>=</a:t>
            </a:r>
            <a:r>
              <a:rPr lang="de-AT" sz="2800" dirty="0">
                <a:solidFill>
                  <a:srgbClr val="009900"/>
                </a:solidFill>
                <a:ea typeface="+mn-ea"/>
              </a:rPr>
              <a:t> </a:t>
            </a:r>
            <a:r>
              <a:rPr lang="de-AT" sz="2800" dirty="0">
                <a:solidFill>
                  <a:srgbClr val="000000"/>
                </a:solidFill>
                <a:ea typeface="+mn-ea"/>
              </a:rPr>
              <a:t>probability of view point inside a view cell</a:t>
            </a:r>
            <a:br>
              <a:rPr lang="de-AT" sz="2800" dirty="0">
                <a:solidFill>
                  <a:srgbClr val="000000"/>
                </a:solidFill>
                <a:ea typeface="+mn-ea"/>
              </a:rPr>
            </a:br>
            <a:r>
              <a:rPr lang="de-AT" sz="2800" dirty="0">
                <a:solidFill>
                  <a:srgbClr val="009900"/>
                </a:solidFill>
                <a:ea typeface="+mn-ea"/>
              </a:rPr>
              <a:t> </a:t>
            </a:r>
            <a:r>
              <a:rPr lang="de-AT" sz="2800" dirty="0" smtClean="0">
                <a:solidFill>
                  <a:srgbClr val="009900"/>
                </a:solidFill>
                <a:ea typeface="+mn-ea"/>
              </a:rPr>
              <a:t>     </a:t>
            </a:r>
            <a:r>
              <a:rPr lang="de-AT" sz="2800" dirty="0" smtClean="0">
                <a:solidFill>
                  <a:srgbClr val="000000"/>
                </a:solidFill>
                <a:ea typeface="+mn-ea"/>
              </a:rPr>
              <a:t>(~</a:t>
            </a:r>
            <a:r>
              <a:rPr lang="de-AT" sz="2800" dirty="0">
                <a:solidFill>
                  <a:srgbClr val="000000"/>
                </a:solidFill>
                <a:ea typeface="+mn-ea"/>
              </a:rPr>
              <a:t>volume of view cell)</a:t>
            </a:r>
          </a:p>
        </p:txBody>
      </p:sp>
      <p:sp>
        <p:nvSpPr>
          <p:cNvPr id="155655" name="Text Box 7"/>
          <p:cNvSpPr txBox="1">
            <a:spLocks noChangeArrowheads="1"/>
          </p:cNvSpPr>
          <p:nvPr/>
        </p:nvSpPr>
        <p:spPr bwMode="auto">
          <a:xfrm>
            <a:off x="468313" y="5646738"/>
            <a:ext cx="82073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de-AT" sz="2800" dirty="0">
                <a:solidFill>
                  <a:schemeClr val="accent1"/>
                </a:solidFill>
                <a:ea typeface="+mn-ea"/>
              </a:rPr>
              <a:t>r</a:t>
            </a:r>
            <a:r>
              <a:rPr lang="de-AT" sz="2800" dirty="0">
                <a:solidFill>
                  <a:srgbClr val="009900"/>
                </a:solidFill>
                <a:ea typeface="+mn-ea"/>
              </a:rPr>
              <a:t> </a:t>
            </a:r>
            <a:r>
              <a:rPr lang="de-AT" sz="2800" dirty="0">
                <a:solidFill>
                  <a:srgbClr val="000000"/>
                </a:solidFill>
                <a:ea typeface="+mn-ea"/>
              </a:rPr>
              <a:t>=</a:t>
            </a:r>
            <a:r>
              <a:rPr lang="de-AT" sz="2800" dirty="0">
                <a:solidFill>
                  <a:srgbClr val="009900"/>
                </a:solidFill>
                <a:ea typeface="+mn-ea"/>
              </a:rPr>
              <a:t>  </a:t>
            </a:r>
            <a:r>
              <a:rPr lang="de-AT" sz="2800" dirty="0">
                <a:solidFill>
                  <a:srgbClr val="000000"/>
                </a:solidFill>
                <a:ea typeface="+mn-ea"/>
              </a:rPr>
              <a:t>render time estimate [Wimmer03]</a:t>
            </a:r>
          </a:p>
        </p:txBody>
      </p:sp>
      <p:sp>
        <p:nvSpPr>
          <p:cNvPr id="155659" name="Text Box 11"/>
          <p:cNvSpPr txBox="1">
            <a:spLocks noChangeArrowheads="1"/>
          </p:cNvSpPr>
          <p:nvPr/>
        </p:nvSpPr>
        <p:spPr bwMode="auto">
          <a:xfrm>
            <a:off x="395288" y="3557588"/>
            <a:ext cx="79216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de-AT" sz="2800" dirty="0">
                <a:solidFill>
                  <a:schemeClr val="accent1"/>
                </a:solidFill>
                <a:ea typeface="+mn-ea"/>
              </a:rPr>
              <a:t>c </a:t>
            </a:r>
            <a:r>
              <a:rPr lang="de-AT" sz="2800" dirty="0">
                <a:solidFill>
                  <a:srgbClr val="000000"/>
                </a:solidFill>
                <a:ea typeface="+mn-ea"/>
              </a:rPr>
              <a:t>=</a:t>
            </a:r>
            <a:r>
              <a:rPr lang="de-AT" sz="2800" dirty="0">
                <a:solidFill>
                  <a:srgbClr val="009900"/>
                </a:solidFill>
                <a:ea typeface="+mn-ea"/>
              </a:rPr>
              <a:t> </a:t>
            </a:r>
            <a:r>
              <a:rPr lang="de-AT" sz="2800" dirty="0">
                <a:solidFill>
                  <a:srgbClr val="000000"/>
                </a:solidFill>
                <a:ea typeface="+mn-ea"/>
              </a:rPr>
              <a:t>expected rendering time (</a:t>
            </a:r>
            <a:r>
              <a:rPr lang="de-AT" sz="2800" dirty="0">
                <a:solidFill>
                  <a:schemeClr val="accent1"/>
                </a:solidFill>
                <a:ea typeface="+mn-ea"/>
              </a:rPr>
              <a:t>cost to minimize</a:t>
            </a:r>
            <a:r>
              <a:rPr lang="de-AT" sz="2800" dirty="0">
                <a:solidFill>
                  <a:srgbClr val="000000"/>
                </a:solidFill>
                <a:ea typeface="+mn-ea"/>
              </a:rPr>
              <a:t>)</a:t>
            </a:r>
          </a:p>
        </p:txBody>
      </p:sp>
      <p:sp>
        <p:nvSpPr>
          <p:cNvPr id="155661" name="Oval 13"/>
          <p:cNvSpPr>
            <a:spLocks noChangeArrowheads="1"/>
          </p:cNvSpPr>
          <p:nvPr/>
        </p:nvSpPr>
        <p:spPr bwMode="auto">
          <a:xfrm>
            <a:off x="755650" y="2133600"/>
            <a:ext cx="647700" cy="647700"/>
          </a:xfrm>
          <a:prstGeom prst="ellips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>
              <a:buClrTx/>
              <a:buSzTx/>
              <a:buFontTx/>
              <a:buNone/>
            </a:pPr>
            <a:endParaRPr lang="de-DE" sz="2800">
              <a:solidFill>
                <a:srgbClr val="000000"/>
              </a:solidFill>
              <a:ea typeface="+mn-ea"/>
            </a:endParaRPr>
          </a:p>
        </p:txBody>
      </p:sp>
      <p:sp>
        <p:nvSpPr>
          <p:cNvPr id="155662" name="Oval 14"/>
          <p:cNvSpPr>
            <a:spLocks noChangeArrowheads="1"/>
          </p:cNvSpPr>
          <p:nvPr/>
        </p:nvSpPr>
        <p:spPr bwMode="auto">
          <a:xfrm>
            <a:off x="1331913" y="1989138"/>
            <a:ext cx="863600" cy="863600"/>
          </a:xfrm>
          <a:prstGeom prst="ellips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>
              <a:buClrTx/>
              <a:buSzTx/>
              <a:buFontTx/>
              <a:buNone/>
            </a:pPr>
            <a:endParaRPr lang="de-DE" sz="2800">
              <a:solidFill>
                <a:srgbClr val="000000"/>
              </a:solidFill>
              <a:ea typeface="+mn-ea"/>
            </a:endParaRPr>
          </a:p>
        </p:txBody>
      </p:sp>
      <p:sp>
        <p:nvSpPr>
          <p:cNvPr id="155664" name="Oval 16"/>
          <p:cNvSpPr>
            <a:spLocks noChangeArrowheads="1"/>
          </p:cNvSpPr>
          <p:nvPr/>
        </p:nvSpPr>
        <p:spPr bwMode="auto">
          <a:xfrm>
            <a:off x="3563938" y="2060575"/>
            <a:ext cx="863600" cy="863600"/>
          </a:xfrm>
          <a:prstGeom prst="ellips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>
              <a:buClrTx/>
              <a:buSzTx/>
              <a:buFontTx/>
              <a:buNone/>
            </a:pPr>
            <a:endParaRPr lang="de-DE" sz="2800">
              <a:solidFill>
                <a:srgbClr val="000000"/>
              </a:solidFill>
              <a:ea typeface="+mn-ea"/>
            </a:endParaRPr>
          </a:p>
        </p:txBody>
      </p:sp>
      <p:sp>
        <p:nvSpPr>
          <p:cNvPr id="155665" name="Oval 17"/>
          <p:cNvSpPr>
            <a:spLocks noChangeArrowheads="1"/>
          </p:cNvSpPr>
          <p:nvPr/>
        </p:nvSpPr>
        <p:spPr bwMode="auto">
          <a:xfrm>
            <a:off x="4643438" y="1989138"/>
            <a:ext cx="1006475" cy="1008062"/>
          </a:xfrm>
          <a:prstGeom prst="ellips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>
              <a:buClrTx/>
              <a:buSzTx/>
              <a:buFontTx/>
              <a:buNone/>
            </a:pPr>
            <a:endParaRPr lang="de-DE" sz="2800">
              <a:solidFill>
                <a:srgbClr val="000000"/>
              </a:solidFill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5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5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55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5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5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55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55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5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5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5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5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5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55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55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556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55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3" grpId="0"/>
      <p:bldP spid="155659" grpId="0"/>
      <p:bldP spid="155661" grpId="0" animBg="1"/>
      <p:bldP spid="155661" grpId="1" animBg="1"/>
      <p:bldP spid="155662" grpId="0" animBg="1"/>
      <p:bldP spid="155662" grpId="1" animBg="1"/>
      <p:bldP spid="155664" grpId="0" animBg="1"/>
      <p:bldP spid="155664" grpId="1" animBg="1"/>
      <p:bldP spid="155665" grpId="0" animBg="1"/>
      <p:bldP spid="15566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lvl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AT" dirty="0" smtClean="0">
                <a:solidFill>
                  <a:srgbClr val="000000"/>
                </a:solidFill>
                <a:cs typeface="Arial Unicode MS" charset="0"/>
              </a:rPr>
              <a:t>Oliver Mattausch</a:t>
            </a:r>
            <a:endParaRPr lang="de-AT" dirty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819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8C97676-A8AB-4A3D-A660-305C8583807E}" type="slidenum">
              <a:rPr lang="de-AT" smtClean="0">
                <a:solidFill>
                  <a:srgbClr val="5F5F5F"/>
                </a:solidFill>
              </a:rPr>
              <a:pPr/>
              <a:t>28</a:t>
            </a:fld>
            <a:endParaRPr lang="de-AT" smtClean="0">
              <a:solidFill>
                <a:srgbClr val="5F5F5F"/>
              </a:solidFill>
            </a:endParaRPr>
          </a:p>
        </p:txBody>
      </p:sp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Scene preprocessing: Scenario 1</a:t>
            </a:r>
            <a:endParaRPr lang="de-DE" dirty="0" smtClean="0"/>
          </a:p>
        </p:txBody>
      </p:sp>
      <p:pic>
        <p:nvPicPr>
          <p:cNvPr id="8199" name="Picture 7" descr="C:\Documents and Settings\matt\My Documents\vienna_cropped_view_cells.bmp"/>
          <p:cNvPicPr>
            <a:picLocks noChangeAspect="1" noChangeArrowheads="1"/>
          </p:cNvPicPr>
          <p:nvPr/>
        </p:nvPicPr>
        <p:blipFill>
          <a:blip r:embed="rId2" cstate="print">
            <a:lum bright="4000" contrast="4000"/>
          </a:blip>
          <a:srcRect/>
          <a:stretch>
            <a:fillRect/>
          </a:stretch>
        </p:blipFill>
        <p:spPr bwMode="auto">
          <a:xfrm>
            <a:off x="5643570" y="3590947"/>
            <a:ext cx="2690406" cy="29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1" descr="G:\svn\gametools\GTP\trunk\Lib\Vis\Preprocessing\scripts\tests\vienna_cropped-t-seq-1000-true-10-final_object_partition.bmp"/>
          <p:cNvPicPr>
            <a:picLocks noChangeAspect="1" noChangeArrowheads="1"/>
          </p:cNvPicPr>
          <p:nvPr/>
        </p:nvPicPr>
        <p:blipFill>
          <a:blip r:embed="rId3" cstate="print">
            <a:lum bright="4000" contrast="4000"/>
          </a:blip>
          <a:srcRect/>
          <a:stretch>
            <a:fillRect/>
          </a:stretch>
        </p:blipFill>
        <p:spPr bwMode="auto">
          <a:xfrm>
            <a:off x="500055" y="3571897"/>
            <a:ext cx="2928937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9" descr="TestCullingTerrain 2006-10-10 21-31-53-40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2602010" y="1179513"/>
            <a:ext cx="3714750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TextBox 12"/>
          <p:cNvSpPr txBox="1">
            <a:spLocks noChangeArrowheads="1"/>
          </p:cNvSpPr>
          <p:nvPr/>
        </p:nvSpPr>
        <p:spPr bwMode="auto">
          <a:xfrm>
            <a:off x="3643306" y="714356"/>
            <a:ext cx="17144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de-AT" sz="2400" dirty="0">
                <a:solidFill>
                  <a:srgbClr val="000000"/>
                </a:solidFill>
                <a:ea typeface="+mn-ea"/>
              </a:rPr>
              <a:t>City scene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28596" y="2526565"/>
            <a:ext cx="221454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de-AT" sz="2400" dirty="0">
                <a:solidFill>
                  <a:srgbClr val="000000"/>
                </a:solidFill>
                <a:ea typeface="+mn-ea"/>
              </a:rPr>
              <a:t>Object space </a:t>
            </a:r>
            <a:r>
              <a:rPr lang="de-AT" sz="2400" dirty="0" smtClean="0">
                <a:solidFill>
                  <a:srgbClr val="000000"/>
                </a:solidFill>
                <a:ea typeface="+mn-ea"/>
              </a:rPr>
              <a:t/>
            </a:r>
            <a:br>
              <a:rPr lang="de-AT" sz="2400" dirty="0" smtClean="0">
                <a:solidFill>
                  <a:srgbClr val="000000"/>
                </a:solidFill>
                <a:ea typeface="+mn-ea"/>
              </a:rPr>
            </a:br>
            <a:r>
              <a:rPr lang="de-AT" sz="2400" dirty="0" smtClean="0">
                <a:solidFill>
                  <a:srgbClr val="000000"/>
                </a:solidFill>
                <a:ea typeface="+mn-ea"/>
              </a:rPr>
              <a:t>subdivision</a:t>
            </a:r>
            <a:endParaRPr lang="de-AT" sz="24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715140" y="2571744"/>
            <a:ext cx="17859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de-AT" sz="2400" dirty="0">
                <a:solidFill>
                  <a:srgbClr val="000000"/>
                </a:solidFill>
                <a:ea typeface="+mn-ea"/>
              </a:rPr>
              <a:t>View </a:t>
            </a:r>
            <a:r>
              <a:rPr lang="de-AT" sz="2400" dirty="0" smtClean="0">
                <a:solidFill>
                  <a:srgbClr val="000000"/>
                </a:solidFill>
                <a:ea typeface="+mn-ea"/>
              </a:rPr>
              <a:t>space</a:t>
            </a:r>
            <a:br>
              <a:rPr lang="de-AT" sz="2400" dirty="0" smtClean="0">
                <a:solidFill>
                  <a:srgbClr val="000000"/>
                </a:solidFill>
                <a:ea typeface="+mn-ea"/>
              </a:rPr>
            </a:br>
            <a:r>
              <a:rPr lang="de-AT" sz="2400" dirty="0" smtClean="0">
                <a:solidFill>
                  <a:srgbClr val="000000"/>
                </a:solidFill>
                <a:ea typeface="+mn-ea"/>
              </a:rPr>
              <a:t>subdivision</a:t>
            </a:r>
            <a:endParaRPr lang="de-AT" sz="24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14282" y="2445344"/>
            <a:ext cx="2286016" cy="1000132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462340" y="2492068"/>
            <a:ext cx="2286016" cy="1000132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Straight Connector 13"/>
          <p:cNvCxnSpPr>
            <a:endCxn id="11" idx="0"/>
          </p:cNvCxnSpPr>
          <p:nvPr/>
        </p:nvCxnSpPr>
        <p:spPr bwMode="auto">
          <a:xfrm rot="5400000">
            <a:off x="1178695" y="2266749"/>
            <a:ext cx="357190" cy="0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357158" y="1643050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Already given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285720" y="1714488"/>
            <a:ext cx="2143140" cy="357190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 rot="5400000">
            <a:off x="7465239" y="2321711"/>
            <a:ext cx="357190" cy="0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6786578" y="928670"/>
            <a:ext cx="18437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That‘s what </a:t>
            </a:r>
            <a:br>
              <a:rPr lang="de-AT" sz="2400" dirty="0" smtClean="0">
                <a:solidFill>
                  <a:schemeClr val="tx1"/>
                </a:solidFill>
              </a:rPr>
            </a:br>
            <a:r>
              <a:rPr lang="de-AT" sz="2400" dirty="0" smtClean="0">
                <a:solidFill>
                  <a:schemeClr val="tx1"/>
                </a:solidFill>
              </a:rPr>
              <a:t>we are</a:t>
            </a:r>
          </a:p>
          <a:p>
            <a:r>
              <a:rPr lang="de-AT" sz="2400" dirty="0" smtClean="0">
                <a:solidFill>
                  <a:schemeClr val="tx1"/>
                </a:solidFill>
              </a:rPr>
              <a:t>optimizing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786578" y="928670"/>
            <a:ext cx="1714512" cy="1214446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8" grpId="0"/>
      <p:bldP spid="19" grpId="0" animBg="1"/>
      <p:bldP spid="21" grpId="0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42844" y="214290"/>
            <a:ext cx="8424862" cy="1785950"/>
          </a:xfrm>
          <a:ln/>
        </p:spPr>
        <p:txBody>
          <a:bodyPr/>
          <a:lstStyle/>
          <a:p>
            <a:pPr algn="ctr">
              <a:buClr>
                <a:srgbClr val="2AA3D8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4000" b="1" dirty="0" smtClean="0">
                <a:solidFill>
                  <a:srgbClr val="00B0F0"/>
                </a:solidFill>
              </a:rPr>
              <a:t>Adaptive </a:t>
            </a:r>
            <a:br>
              <a:rPr lang="en-US" sz="4000" b="1" dirty="0" smtClean="0">
                <a:solidFill>
                  <a:srgbClr val="00B0F0"/>
                </a:solidFill>
              </a:rPr>
            </a:br>
            <a:r>
              <a:rPr lang="en-US" sz="4000" b="1" dirty="0" smtClean="0">
                <a:solidFill>
                  <a:srgbClr val="00B0F0"/>
                </a:solidFill>
              </a:rPr>
              <a:t>visibility-driven view cell construction</a:t>
            </a:r>
            <a:endParaRPr lang="en-US" sz="4000" b="1" dirty="0">
              <a:solidFill>
                <a:srgbClr val="2AA3D8"/>
              </a:solidFill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285720" y="5072074"/>
            <a:ext cx="8424862" cy="1439863"/>
          </a:xfrm>
          <a:prstGeom prst="rect">
            <a:avLst/>
          </a:prstGeom>
          <a:noFill/>
          <a:ln/>
        </p:spPr>
        <p:txBody>
          <a:bodyPr lIns="90000" tIns="46800" rIns="90000" bIns="46800" anchor="ctr"/>
          <a:lstStyle/>
          <a:p>
            <a:pPr marL="0" indent="0" algn="ctr">
              <a:lnSpc>
                <a:spcPct val="80000"/>
              </a:lnSpc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dirty="0" smtClean="0"/>
              <a:t>Symposium on Rendering 2006</a:t>
            </a:r>
            <a:br>
              <a:rPr lang="en-US" sz="2800" dirty="0" smtClean="0"/>
            </a:br>
            <a:endParaRPr lang="en-US" sz="2800" dirty="0" smtClean="0"/>
          </a:p>
          <a:p>
            <a:pPr marL="0" indent="0" algn="ctr">
              <a:lnSpc>
                <a:spcPct val="80000"/>
              </a:lnSpc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dirty="0" smtClean="0"/>
              <a:t>[Oliver </a:t>
            </a:r>
            <a:r>
              <a:rPr lang="en-US" sz="2800" dirty="0" err="1" smtClean="0"/>
              <a:t>Mattausch</a:t>
            </a:r>
            <a:r>
              <a:rPr lang="en-US" sz="2800" dirty="0" smtClean="0"/>
              <a:t>, </a:t>
            </a:r>
            <a:r>
              <a:rPr lang="de-AT" sz="2800" dirty="0" smtClean="0">
                <a:solidFill>
                  <a:schemeClr val="tx1"/>
                </a:solidFill>
              </a:rPr>
              <a:t>Jiří Bittner</a:t>
            </a:r>
            <a:r>
              <a:rPr lang="de-AT" sz="2800" dirty="0" smtClean="0">
                <a:solidFill>
                  <a:srgbClr val="5F5F5F"/>
                </a:solidFill>
              </a:rPr>
              <a:t>, </a:t>
            </a:r>
            <a:r>
              <a:rPr lang="en-US" sz="2800" dirty="0" smtClean="0"/>
              <a:t>Michael </a:t>
            </a:r>
            <a:r>
              <a:rPr lang="en-US" sz="2800" dirty="0" err="1" smtClean="0"/>
              <a:t>Wimmer</a:t>
            </a:r>
            <a:r>
              <a:rPr lang="en-US" sz="2800" dirty="0" smtClean="0"/>
              <a:t>]</a:t>
            </a:r>
            <a:endParaRPr lang="en-US" sz="2800" dirty="0"/>
          </a:p>
        </p:txBody>
      </p:sp>
      <p:pic>
        <p:nvPicPr>
          <p:cNvPr id="7" name="Picture 4" descr="soda-viewcells-200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429124" y="2214554"/>
            <a:ext cx="3461315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3" descr="soda5_geom"/>
          <p:cNvPicPr>
            <a:picLocks noChangeAspect="1" noChangeArrowheads="1"/>
          </p:cNvPicPr>
          <p:nvPr/>
        </p:nvPicPr>
        <p:blipFill>
          <a:blip r:embed="rId4" cstate="print">
            <a:lum bright="20000" contrast="40000"/>
          </a:blip>
          <a:srcRect/>
          <a:stretch>
            <a:fillRect/>
          </a:stretch>
        </p:blipFill>
        <p:spPr bwMode="auto">
          <a:xfrm>
            <a:off x="571472" y="2143116"/>
            <a:ext cx="3643338" cy="2650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 dirty="0"/>
              <a:t>Oliver Mattausch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F3E9D040-2346-451C-B0F1-6878988F2496}" type="slidenum">
              <a:rPr lang="de-AT"/>
              <a:pPr/>
              <a:t>3</a:t>
            </a:fld>
            <a:endParaRPr lang="de-AT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4450"/>
            <a:ext cx="7761287" cy="757238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/>
              <a:t>Real-Time Rendering	</a:t>
            </a:r>
            <a:endParaRPr lang="en-US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9062" y="908050"/>
            <a:ext cx="9024937" cy="5473700"/>
          </a:xfrm>
          <a:ln/>
        </p:spPr>
        <p:txBody>
          <a:bodyPr/>
          <a:lstStyle/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Interactive manipulation</a:t>
            </a:r>
          </a:p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&gt; 60 frames per second (FPS) </a:t>
            </a:r>
          </a:p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de-DE" sz="2800" dirty="0" smtClean="0"/>
              <a:t>→</a:t>
            </a:r>
            <a:r>
              <a:rPr lang="en-US" altLang="ja-JP" sz="2800" dirty="0" smtClean="0">
                <a:ea typeface="ＭＳ Ｐゴシック" pitchFamily="34" charset="-128"/>
              </a:rPr>
              <a:t> &lt; 0.02 s to compute image! </a:t>
            </a:r>
            <a:br>
              <a:rPr lang="en-US" altLang="ja-JP" sz="2800" dirty="0" smtClean="0">
                <a:ea typeface="ＭＳ Ｐゴシック" pitchFamily="34" charset="-128"/>
              </a:rPr>
            </a:br>
            <a:r>
              <a:rPr lang="en-US" sz="2800" dirty="0" smtClean="0">
                <a:ea typeface="ＭＳ Ｐゴシック" pitchFamily="34" charset="-128"/>
              </a:rPr>
              <a:t>(</a:t>
            </a:r>
            <a:r>
              <a:rPr lang="en-US" sz="2800" dirty="0" smtClean="0"/>
              <a:t>+ simulation, physics, AI)</a:t>
            </a:r>
          </a:p>
          <a:p>
            <a:pPr marL="606425" indent="-606425">
              <a:buSzPct val="74000"/>
              <a:buNone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endParaRPr lang="en-US" sz="2800" dirty="0" smtClean="0"/>
          </a:p>
        </p:txBody>
      </p:sp>
      <p:pic>
        <p:nvPicPr>
          <p:cNvPr id="691203" name="Picture 3" descr="C:\Users\matt\Downloads\crysis-screenshot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3357562"/>
            <a:ext cx="4048153" cy="303611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57158" y="5857892"/>
            <a:ext cx="206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[Crysis: 2007]</a:t>
            </a:r>
            <a:endParaRPr lang="de-AT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5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lvl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AT" dirty="0" smtClean="0">
                <a:solidFill>
                  <a:srgbClr val="000000"/>
                </a:solidFill>
                <a:cs typeface="Arial Unicode MS" charset="0"/>
              </a:rPr>
              <a:t>Oliver Mattausch</a:t>
            </a:r>
            <a:endParaRPr lang="de-AT" dirty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9219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6BFF492-AB57-4564-8090-8F034BD02FC2}" type="slidenum">
              <a:rPr lang="de-AT" smtClean="0">
                <a:solidFill>
                  <a:srgbClr val="5F5F5F"/>
                </a:solidFill>
              </a:rPr>
              <a:pPr/>
              <a:t>30</a:t>
            </a:fld>
            <a:endParaRPr lang="de-AT" smtClean="0">
              <a:solidFill>
                <a:srgbClr val="5F5F5F"/>
              </a:solidFill>
            </a:endParaRPr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Algorithm 1: View cell construction</a:t>
            </a:r>
          </a:p>
        </p:txBody>
      </p:sp>
      <p:sp>
        <p:nvSpPr>
          <p:cNvPr id="9221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908050"/>
            <a:ext cx="8785225" cy="5257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Create </a:t>
            </a:r>
            <a:r>
              <a:rPr lang="en-US" sz="2800" dirty="0" smtClean="0">
                <a:solidFill>
                  <a:schemeClr val="accent1"/>
                </a:solidFill>
              </a:rPr>
              <a:t>good</a:t>
            </a:r>
            <a:r>
              <a:rPr lang="en-US" sz="2800" dirty="0" smtClean="0"/>
              <a:t> view cells for </a:t>
            </a:r>
            <a:r>
              <a:rPr lang="en-US" sz="2800" dirty="0" smtClean="0">
                <a:solidFill>
                  <a:srgbClr val="00B0F0"/>
                </a:solidFill>
              </a:rPr>
              <a:t>general</a:t>
            </a:r>
            <a:r>
              <a:rPr lang="en-US" sz="2800" dirty="0" smtClean="0"/>
              <a:t> 3D scenes</a:t>
            </a:r>
          </a:p>
          <a:p>
            <a:pPr eaLnBrk="1" hangingPunct="1"/>
            <a:r>
              <a:rPr lang="en-US" sz="2800" dirty="0" smtClean="0"/>
              <a:t>What are good view cells?</a:t>
            </a:r>
          </a:p>
          <a:p>
            <a:pPr lvl="1" eaLnBrk="1" hangingPunct="1"/>
            <a:r>
              <a:rPr lang="en-US" sz="2800" dirty="0" smtClean="0"/>
              <a:t>Low render cost </a:t>
            </a:r>
            <a:r>
              <a:rPr lang="en-US" sz="2800" dirty="0" smtClean="0">
                <a:solidFill>
                  <a:schemeClr val="accent1"/>
                </a:solidFill>
              </a:rPr>
              <a:t>c(S)</a:t>
            </a:r>
          </a:p>
          <a:p>
            <a:pPr lvl="1" eaLnBrk="1" hangingPunct="1"/>
            <a:r>
              <a:rPr lang="en-US" sz="2800" dirty="0" smtClean="0"/>
              <a:t>Low memory consumption </a:t>
            </a:r>
            <a:br>
              <a:rPr lang="en-US" sz="2800" dirty="0" smtClean="0"/>
            </a:br>
            <a:r>
              <a:rPr lang="en-US" sz="2800" dirty="0" smtClean="0"/>
              <a:t>(view cell geometry, </a:t>
            </a:r>
            <a:r>
              <a:rPr lang="en-US" sz="2800" dirty="0" smtClean="0">
                <a:solidFill>
                  <a:schemeClr val="accent1"/>
                </a:solidFill>
              </a:rPr>
              <a:t>PVSs</a:t>
            </a:r>
            <a:r>
              <a:rPr lang="en-US" sz="2800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lvl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AT" dirty="0" smtClean="0">
                <a:solidFill>
                  <a:srgbClr val="000000"/>
                </a:solidFill>
                <a:cs typeface="Arial Unicode MS" charset="0"/>
              </a:rPr>
              <a:t>Oliver Mattausch</a:t>
            </a:r>
            <a:endParaRPr lang="de-AT" dirty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717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C26EBA0-0F7C-4331-95B1-F05759F5314E}" type="slidenum">
              <a:rPr lang="de-AT" smtClean="0">
                <a:solidFill>
                  <a:srgbClr val="5F5F5F"/>
                </a:solidFill>
              </a:rPr>
              <a:pPr/>
              <a:t>31</a:t>
            </a:fld>
            <a:endParaRPr lang="de-AT" smtClean="0">
              <a:solidFill>
                <a:srgbClr val="5F5F5F"/>
              </a:solidFill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Example 1: Floor plan of 3D building</a:t>
            </a:r>
          </a:p>
        </p:txBody>
      </p:sp>
      <p:pic>
        <p:nvPicPr>
          <p:cNvPr id="7173" name="Picture 3" descr="bsp_pvs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11188" y="1630363"/>
            <a:ext cx="39655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68" name="Picture 4" descr="vsp_pvs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859338" y="1630363"/>
            <a:ext cx="3970337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Text Box 5"/>
          <p:cNvSpPr txBox="1">
            <a:spLocks noChangeArrowheads="1"/>
          </p:cNvSpPr>
          <p:nvPr/>
        </p:nvSpPr>
        <p:spPr bwMode="auto">
          <a:xfrm>
            <a:off x="1331913" y="981075"/>
            <a:ext cx="25923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de-DE" sz="2400" dirty="0">
                <a:solidFill>
                  <a:srgbClr val="000000"/>
                </a:solidFill>
                <a:ea typeface="+mn-ea"/>
              </a:rPr>
              <a:t>BSP [Teller 92]</a:t>
            </a:r>
          </a:p>
        </p:txBody>
      </p:sp>
      <p:sp>
        <p:nvSpPr>
          <p:cNvPr id="164870" name="Text Box 6"/>
          <p:cNvSpPr txBox="1">
            <a:spLocks noChangeArrowheads="1"/>
          </p:cNvSpPr>
          <p:nvPr/>
        </p:nvSpPr>
        <p:spPr bwMode="auto">
          <a:xfrm>
            <a:off x="5724525" y="981075"/>
            <a:ext cx="2232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de-DE" sz="2400" dirty="0">
                <a:solidFill>
                  <a:srgbClr val="000000"/>
                </a:solidFill>
                <a:ea typeface="+mn-ea"/>
              </a:rPr>
              <a:t>Our method</a:t>
            </a:r>
          </a:p>
        </p:txBody>
      </p:sp>
      <p:pic>
        <p:nvPicPr>
          <p:cNvPr id="7177" name="Picture 8" descr="lege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01938" y="5675313"/>
            <a:ext cx="3425825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8" name="Text Box 9"/>
          <p:cNvSpPr txBox="1">
            <a:spLocks noChangeArrowheads="1"/>
          </p:cNvSpPr>
          <p:nvPr/>
        </p:nvSpPr>
        <p:spPr bwMode="auto">
          <a:xfrm>
            <a:off x="1835150" y="5661025"/>
            <a:ext cx="12239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de-DE" sz="2400">
                <a:solidFill>
                  <a:srgbClr val="000000"/>
                </a:solidFill>
                <a:ea typeface="+mn-ea"/>
              </a:rPr>
              <a:t> </a:t>
            </a:r>
            <a:r>
              <a:rPr lang="de-DE" sz="2800">
                <a:solidFill>
                  <a:srgbClr val="2AA3D8"/>
                </a:solidFill>
                <a:ea typeface="+mn-ea"/>
              </a:rPr>
              <a:t>Low</a:t>
            </a:r>
          </a:p>
        </p:txBody>
      </p:sp>
      <p:sp>
        <p:nvSpPr>
          <p:cNvPr id="7179" name="Text Box 10"/>
          <p:cNvSpPr txBox="1">
            <a:spLocks noChangeArrowheads="1"/>
          </p:cNvSpPr>
          <p:nvPr/>
        </p:nvSpPr>
        <p:spPr bwMode="auto">
          <a:xfrm>
            <a:off x="6300788" y="5661025"/>
            <a:ext cx="10080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de-DE" sz="2800">
                <a:solidFill>
                  <a:srgbClr val="C32D9B"/>
                </a:solidFill>
                <a:ea typeface="+mn-ea"/>
              </a:rPr>
              <a:t>High</a:t>
            </a:r>
          </a:p>
        </p:txBody>
      </p:sp>
      <p:sp>
        <p:nvSpPr>
          <p:cNvPr id="7180" name="Text Box 11"/>
          <p:cNvSpPr txBox="1">
            <a:spLocks noChangeArrowheads="1"/>
          </p:cNvSpPr>
          <p:nvPr/>
        </p:nvSpPr>
        <p:spPr bwMode="auto">
          <a:xfrm>
            <a:off x="3071803" y="5157788"/>
            <a:ext cx="23574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de-DE" sz="2800" dirty="0">
                <a:solidFill>
                  <a:srgbClr val="000000"/>
                </a:solidFill>
                <a:ea typeface="+mn-ea"/>
              </a:rPr>
              <a:t>Render </a:t>
            </a:r>
            <a:r>
              <a:rPr lang="de-DE" sz="2800" dirty="0" smtClean="0">
                <a:solidFill>
                  <a:srgbClr val="000000"/>
                </a:solidFill>
                <a:ea typeface="+mn-ea"/>
              </a:rPr>
              <a:t>time</a:t>
            </a:r>
            <a:endParaRPr lang="de-DE" sz="2800" dirty="0">
              <a:solidFill>
                <a:srgbClr val="000000"/>
              </a:solidFill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4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4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7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lvl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AT" dirty="0" smtClean="0">
                <a:solidFill>
                  <a:srgbClr val="000000"/>
                </a:solidFill>
                <a:cs typeface="Arial Unicode MS" charset="0"/>
              </a:rPr>
              <a:t>Oliver Mattausch</a:t>
            </a:r>
            <a:endParaRPr lang="de-AT" dirty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1126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BDBEB32-1B86-4B36-BBC3-B497DC062ADB}" type="slidenum">
              <a:rPr lang="de-AT" smtClean="0">
                <a:solidFill>
                  <a:srgbClr val="5F5F5F"/>
                </a:solidFill>
              </a:rPr>
              <a:pPr/>
              <a:t>32</a:t>
            </a:fld>
            <a:endParaRPr lang="de-AT" smtClean="0">
              <a:solidFill>
                <a:srgbClr val="5F5F5F"/>
              </a:solidFill>
            </a:endParaRP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Example 2: City Scene</a:t>
            </a:r>
          </a:p>
        </p:txBody>
      </p:sp>
      <p:pic>
        <p:nvPicPr>
          <p:cNvPr id="11269" name="Picture 6" descr="yarerel 2006-06-26 11-12-12-75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</a:blip>
          <a:srcRect/>
          <a:stretch>
            <a:fillRect/>
          </a:stretch>
        </p:blipFill>
        <p:spPr bwMode="auto">
          <a:xfrm>
            <a:off x="468313" y="1916113"/>
            <a:ext cx="381635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7" descr="yarerel 2006-06-26 11-12-49-50"/>
          <p:cNvPicPr>
            <a:picLocks noChangeAspect="1" noChangeArrowheads="1"/>
          </p:cNvPicPr>
          <p:nvPr/>
        </p:nvPicPr>
        <p:blipFill>
          <a:blip r:embed="rId4" cstate="print">
            <a:lum bright="20000" contrast="40000"/>
          </a:blip>
          <a:srcRect/>
          <a:stretch>
            <a:fillRect/>
          </a:stretch>
        </p:blipFill>
        <p:spPr bwMode="auto">
          <a:xfrm>
            <a:off x="4572000" y="1916113"/>
            <a:ext cx="381635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428596" y="1000108"/>
            <a:ext cx="3671887" cy="83099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de-AT" sz="2400" dirty="0">
                <a:solidFill>
                  <a:schemeClr val="tx1"/>
                </a:solidFill>
                <a:ea typeface="+mn-ea"/>
              </a:rPr>
              <a:t>On the ground:</a:t>
            </a:r>
            <a:br>
              <a:rPr lang="de-AT" sz="2400" dirty="0">
                <a:solidFill>
                  <a:schemeClr val="tx1"/>
                </a:solidFill>
                <a:ea typeface="+mn-ea"/>
              </a:rPr>
            </a:br>
            <a:r>
              <a:rPr lang="de-AT" sz="2400" dirty="0">
                <a:solidFill>
                  <a:schemeClr val="tx1"/>
                </a:solidFill>
                <a:ea typeface="+mn-ea"/>
              </a:rPr>
              <a:t>A few buildings visible</a:t>
            </a:r>
          </a:p>
        </p:txBody>
      </p:sp>
      <p:sp>
        <p:nvSpPr>
          <p:cNvPr id="11272" name="Text Box 10"/>
          <p:cNvSpPr txBox="1">
            <a:spLocks noChangeArrowheads="1"/>
          </p:cNvSpPr>
          <p:nvPr/>
        </p:nvSpPr>
        <p:spPr bwMode="auto">
          <a:xfrm>
            <a:off x="4540278" y="1000108"/>
            <a:ext cx="4032250" cy="83099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de-AT" sz="2400" dirty="0">
                <a:solidFill>
                  <a:schemeClr val="tx1"/>
                </a:solidFill>
                <a:ea typeface="+mn-ea"/>
              </a:rPr>
              <a:t>Above the roofs:</a:t>
            </a:r>
            <a:br>
              <a:rPr lang="de-AT" sz="2400" dirty="0">
                <a:solidFill>
                  <a:schemeClr val="tx1"/>
                </a:solidFill>
                <a:ea typeface="+mn-ea"/>
              </a:rPr>
            </a:br>
            <a:r>
              <a:rPr lang="de-AT" sz="2400" dirty="0">
                <a:solidFill>
                  <a:schemeClr val="tx1"/>
                </a:solidFill>
                <a:ea typeface="+mn-ea"/>
              </a:rPr>
              <a:t>Many buildings visible</a:t>
            </a:r>
          </a:p>
        </p:txBody>
      </p:sp>
      <p:sp>
        <p:nvSpPr>
          <p:cNvPr id="11273" name="Text Box 11"/>
          <p:cNvSpPr txBox="1">
            <a:spLocks noChangeArrowheads="1"/>
          </p:cNvSpPr>
          <p:nvPr/>
        </p:nvSpPr>
        <p:spPr bwMode="auto">
          <a:xfrm>
            <a:off x="642910" y="5857892"/>
            <a:ext cx="7742268" cy="46166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de-AT" sz="2400" dirty="0">
                <a:solidFill>
                  <a:schemeClr val="tx1"/>
                </a:solidFill>
                <a:ea typeface="+mn-ea"/>
              </a:rPr>
              <a:t> </a:t>
            </a:r>
            <a:r>
              <a:rPr lang="de-DE" sz="2400" dirty="0" smtClean="0">
                <a:solidFill>
                  <a:schemeClr val="tx1"/>
                </a:solidFill>
              </a:rPr>
              <a:t>→ View points </a:t>
            </a:r>
            <a:r>
              <a:rPr lang="de-AT" sz="2400" dirty="0" smtClean="0">
                <a:solidFill>
                  <a:schemeClr val="tx1"/>
                </a:solidFill>
                <a:ea typeface="+mn-ea"/>
              </a:rPr>
              <a:t>should </a:t>
            </a:r>
            <a:r>
              <a:rPr lang="de-AT" sz="2400" dirty="0">
                <a:solidFill>
                  <a:schemeClr val="tx1"/>
                </a:solidFill>
                <a:ea typeface="+mn-ea"/>
              </a:rPr>
              <a:t>belong to separate view cells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lvl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AT" dirty="0" smtClean="0">
                <a:solidFill>
                  <a:srgbClr val="000000"/>
                </a:solidFill>
                <a:cs typeface="Arial Unicode MS" charset="0"/>
              </a:rPr>
              <a:t>Oliver Mattausch</a:t>
            </a:r>
            <a:endParaRPr lang="de-AT" dirty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1331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6710AD2-7174-45E4-A263-B52C4A250788}" type="slidenum">
              <a:rPr lang="de-AT" smtClean="0">
                <a:solidFill>
                  <a:srgbClr val="5F5F5F"/>
                </a:solidFill>
              </a:rPr>
              <a:pPr/>
              <a:t>33</a:t>
            </a:fld>
            <a:endParaRPr lang="de-AT" smtClean="0">
              <a:solidFill>
                <a:srgbClr val="5F5F5F"/>
              </a:solidFill>
            </a:endParaRPr>
          </a:p>
        </p:txBody>
      </p:sp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View Cell Construction</a:t>
            </a:r>
          </a:p>
        </p:txBody>
      </p:sp>
      <p:pic>
        <p:nvPicPr>
          <p:cNvPr id="13317" name="Picture 6" descr="soda-viewcells-elementary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281363" y="3752850"/>
            <a:ext cx="2376487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7" descr="soda-viewcells-200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227763" y="3716338"/>
            <a:ext cx="2376487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Text Box 11"/>
          <p:cNvSpPr txBox="1">
            <a:spLocks noChangeArrowheads="1"/>
          </p:cNvSpPr>
          <p:nvPr/>
        </p:nvSpPr>
        <p:spPr bwMode="auto">
          <a:xfrm>
            <a:off x="1476375" y="5789613"/>
            <a:ext cx="4810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de-DE" sz="2800">
                <a:solidFill>
                  <a:srgbClr val="2AA3D8"/>
                </a:solidFill>
                <a:ea typeface="+mn-ea"/>
              </a:rPr>
              <a:t>1.</a:t>
            </a:r>
          </a:p>
        </p:txBody>
      </p:sp>
      <p:sp>
        <p:nvSpPr>
          <p:cNvPr id="13320" name="Text Box 12"/>
          <p:cNvSpPr txBox="1">
            <a:spLocks noChangeArrowheads="1"/>
          </p:cNvSpPr>
          <p:nvPr/>
        </p:nvSpPr>
        <p:spPr bwMode="auto">
          <a:xfrm>
            <a:off x="4427538" y="5789613"/>
            <a:ext cx="4810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de-DE" sz="2800">
                <a:solidFill>
                  <a:srgbClr val="2AA3D8"/>
                </a:solidFill>
                <a:ea typeface="+mn-ea"/>
              </a:rPr>
              <a:t>2.</a:t>
            </a:r>
          </a:p>
        </p:txBody>
      </p:sp>
      <p:sp>
        <p:nvSpPr>
          <p:cNvPr id="13321" name="Text Box 13"/>
          <p:cNvSpPr txBox="1">
            <a:spLocks noChangeArrowheads="1"/>
          </p:cNvSpPr>
          <p:nvPr/>
        </p:nvSpPr>
        <p:spPr bwMode="auto">
          <a:xfrm>
            <a:off x="7092950" y="5789613"/>
            <a:ext cx="4810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de-DE" sz="2800">
                <a:solidFill>
                  <a:srgbClr val="2AA3D8"/>
                </a:solidFill>
                <a:ea typeface="+mn-ea"/>
              </a:rPr>
              <a:t>3.</a:t>
            </a:r>
          </a:p>
        </p:txBody>
      </p:sp>
      <p:sp>
        <p:nvSpPr>
          <p:cNvPr id="13322" name="Rectangle 24"/>
          <p:cNvSpPr>
            <a:spLocks noChangeArrowheads="1"/>
          </p:cNvSpPr>
          <p:nvPr/>
        </p:nvSpPr>
        <p:spPr bwMode="auto">
          <a:xfrm>
            <a:off x="119063" y="908050"/>
            <a:ext cx="8907462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defTabSz="914400">
              <a:spcBef>
                <a:spcPct val="20000"/>
              </a:spcBef>
              <a:buClr>
                <a:srgbClr val="2AA3D8"/>
              </a:buClr>
              <a:buSzPct val="65000"/>
              <a:buFont typeface="Arial" charset="0"/>
              <a:buBlip>
                <a:blip r:embed="rId5"/>
              </a:buBlip>
            </a:pPr>
            <a:r>
              <a:rPr lang="de-DE" sz="2800" dirty="0" smtClean="0">
                <a:solidFill>
                  <a:srgbClr val="000000"/>
                </a:solidFill>
                <a:ea typeface="+mn-ea"/>
              </a:rPr>
              <a:t>Three steps</a:t>
            </a:r>
            <a:endParaRPr lang="de-DE" sz="2800" dirty="0">
              <a:solidFill>
                <a:srgbClr val="000000"/>
              </a:solidFill>
              <a:ea typeface="+mn-ea"/>
            </a:endParaRPr>
          </a:p>
          <a:p>
            <a:pPr marL="1111250" lvl="1" indent="-571500" defTabSz="914400">
              <a:spcBef>
                <a:spcPct val="20000"/>
              </a:spcBef>
              <a:buClr>
                <a:srgbClr val="2AA3D8"/>
              </a:buClr>
              <a:buSzPct val="90000"/>
              <a:buFont typeface="Arial" charset="0"/>
              <a:buAutoNum type="arabicPeriod"/>
            </a:pPr>
            <a:r>
              <a:rPr lang="de-DE" sz="2800" dirty="0">
                <a:solidFill>
                  <a:srgbClr val="000000"/>
                </a:solidFill>
                <a:ea typeface="+mn-ea"/>
              </a:rPr>
              <a:t>Visibility sampling</a:t>
            </a:r>
          </a:p>
          <a:p>
            <a:pPr marL="1111250" lvl="1" indent="-571500" defTabSz="914400">
              <a:spcBef>
                <a:spcPct val="20000"/>
              </a:spcBef>
              <a:buClr>
                <a:srgbClr val="2AA3D8"/>
              </a:buClr>
              <a:buSzPct val="90000"/>
              <a:buFont typeface="Arial" charset="0"/>
              <a:buAutoNum type="arabicPeriod"/>
            </a:pPr>
            <a:r>
              <a:rPr lang="de-DE" sz="2800" dirty="0">
                <a:solidFill>
                  <a:srgbClr val="000000"/>
                </a:solidFill>
                <a:ea typeface="+mn-ea"/>
              </a:rPr>
              <a:t>View space subdivision</a:t>
            </a:r>
          </a:p>
          <a:p>
            <a:pPr marL="1111250" lvl="1" indent="-571500" defTabSz="914400">
              <a:spcBef>
                <a:spcPct val="20000"/>
              </a:spcBef>
              <a:buClr>
                <a:srgbClr val="2AA3D8"/>
              </a:buClr>
              <a:buSzPct val="90000"/>
              <a:buFont typeface="Arial" charset="0"/>
              <a:buAutoNum type="arabicPeriod"/>
            </a:pPr>
            <a:r>
              <a:rPr lang="de-DE" sz="2800" dirty="0">
                <a:solidFill>
                  <a:srgbClr val="000000"/>
                </a:solidFill>
                <a:ea typeface="+mn-ea"/>
              </a:rPr>
              <a:t>View space merging</a:t>
            </a:r>
          </a:p>
        </p:txBody>
      </p:sp>
      <p:sp>
        <p:nvSpPr>
          <p:cNvPr id="13323" name="Text Box 26"/>
          <p:cNvSpPr txBox="1">
            <a:spLocks noChangeArrowheads="1"/>
          </p:cNvSpPr>
          <p:nvPr/>
        </p:nvSpPr>
        <p:spPr bwMode="auto">
          <a:xfrm>
            <a:off x="2754313" y="4292600"/>
            <a:ext cx="5032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de-DE" sz="3200">
                <a:solidFill>
                  <a:srgbClr val="2AA3D8"/>
                </a:solidFill>
                <a:ea typeface="+mn-ea"/>
                <a:sym typeface="Wingdings" charset="2"/>
              </a:rPr>
              <a:t></a:t>
            </a:r>
          </a:p>
        </p:txBody>
      </p:sp>
      <p:sp>
        <p:nvSpPr>
          <p:cNvPr id="13324" name="Text Box 27"/>
          <p:cNvSpPr txBox="1">
            <a:spLocks noChangeArrowheads="1"/>
          </p:cNvSpPr>
          <p:nvPr/>
        </p:nvSpPr>
        <p:spPr bwMode="auto">
          <a:xfrm>
            <a:off x="5651500" y="4292600"/>
            <a:ext cx="5032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de-DE" sz="3200">
                <a:solidFill>
                  <a:srgbClr val="2AA3D8"/>
                </a:solidFill>
                <a:ea typeface="+mn-ea"/>
                <a:sym typeface="Wingdings" charset="2"/>
              </a:rPr>
              <a:t></a:t>
            </a:r>
          </a:p>
        </p:txBody>
      </p:sp>
      <p:pic>
        <p:nvPicPr>
          <p:cNvPr id="13325" name="Picture 33" descr="soda5_geom"/>
          <p:cNvPicPr>
            <a:picLocks noChangeAspect="1" noChangeArrowheads="1"/>
          </p:cNvPicPr>
          <p:nvPr/>
        </p:nvPicPr>
        <p:blipFill>
          <a:blip r:embed="rId6" cstate="print">
            <a:lum bright="20000" contrast="40000"/>
          </a:blip>
          <a:srcRect/>
          <a:stretch>
            <a:fillRect/>
          </a:stretch>
        </p:blipFill>
        <p:spPr bwMode="auto">
          <a:xfrm>
            <a:off x="5580063" y="968375"/>
            <a:ext cx="3024187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6" name="Picture 34" descr="soda_sampling2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 bwMode="auto">
          <a:xfrm>
            <a:off x="323850" y="3716338"/>
            <a:ext cx="2376488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lvl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AT" dirty="0" smtClean="0">
                <a:solidFill>
                  <a:srgbClr val="000000"/>
                </a:solidFill>
                <a:cs typeface="Arial Unicode MS" charset="0"/>
              </a:rPr>
              <a:t>Oliver Mattausch</a:t>
            </a:r>
            <a:endParaRPr lang="de-AT" dirty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1945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1E6959B-7F88-41CF-8A2D-61F913019751}" type="slidenum">
              <a:rPr lang="de-AT" smtClean="0">
                <a:solidFill>
                  <a:srgbClr val="5F5F5F"/>
                </a:solidFill>
              </a:rPr>
              <a:pPr/>
              <a:t>34</a:t>
            </a:fld>
            <a:endParaRPr lang="de-AT" smtClean="0">
              <a:solidFill>
                <a:srgbClr val="5F5F5F"/>
              </a:solidFill>
            </a:endParaRP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View Space Subdivision: Properties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Apply </a:t>
            </a:r>
            <a:r>
              <a:rPr lang="en-US" sz="2800" dirty="0" smtClean="0">
                <a:solidFill>
                  <a:schemeClr val="accent1"/>
                </a:solidFill>
              </a:rPr>
              <a:t>globally</a:t>
            </a:r>
            <a:r>
              <a:rPr lang="en-US" sz="2800" dirty="0" smtClean="0"/>
              <a:t> best split (with respect to </a:t>
            </a:r>
            <a:r>
              <a:rPr lang="en-US" sz="2800" dirty="0" smtClean="0">
                <a:solidFill>
                  <a:schemeClr val="accent1"/>
                </a:solidFill>
              </a:rPr>
              <a:t>c(s)</a:t>
            </a:r>
            <a:r>
              <a:rPr lang="en-US" sz="2800" dirty="0" smtClean="0"/>
              <a:t>)</a:t>
            </a:r>
          </a:p>
          <a:p>
            <a:pPr lvl="1" eaLnBrk="1" hangingPunct="1"/>
            <a:r>
              <a:rPr lang="en-US" sz="2800" dirty="0" smtClean="0"/>
              <a:t>Subdivision is </a:t>
            </a:r>
            <a:r>
              <a:rPr lang="en-US" sz="2800" dirty="0" smtClean="0">
                <a:solidFill>
                  <a:schemeClr val="accent1"/>
                </a:solidFill>
              </a:rPr>
              <a:t>progressive</a:t>
            </a:r>
          </a:p>
          <a:p>
            <a:pPr eaLnBrk="1" hangingPunct="1"/>
            <a:r>
              <a:rPr lang="en-US" sz="2800" dirty="0" smtClean="0"/>
              <a:t>Intuitive global termination criteria</a:t>
            </a:r>
          </a:p>
          <a:p>
            <a:pPr lvl="1" eaLnBrk="1" hangingPunct="1"/>
            <a:r>
              <a:rPr lang="en-US" sz="2800" dirty="0" smtClean="0"/>
              <a:t>Memory limit</a:t>
            </a:r>
          </a:p>
          <a:p>
            <a:pPr lvl="1" eaLnBrk="1" hangingPunct="1"/>
            <a:r>
              <a:rPr lang="en-US" sz="2800" dirty="0" smtClean="0"/>
              <a:t>Minimal render cost decrease</a:t>
            </a:r>
          </a:p>
          <a:p>
            <a:pPr eaLnBrk="1" hangingPunct="1">
              <a:buFont typeface="Arial" charset="0"/>
              <a:buNone/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lvl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AT" dirty="0" smtClean="0">
                <a:solidFill>
                  <a:srgbClr val="000000"/>
                </a:solidFill>
                <a:cs typeface="Arial Unicode MS" charset="0"/>
              </a:rPr>
              <a:t>Oliver Mattausch</a:t>
            </a:r>
            <a:endParaRPr lang="de-AT" dirty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26627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A35E72B-D7AF-44CE-8BF2-52CC01D11EA5}" type="slidenum">
              <a:rPr lang="de-AT" smtClean="0">
                <a:solidFill>
                  <a:srgbClr val="5F5F5F"/>
                </a:solidFill>
              </a:rPr>
              <a:pPr/>
              <a:t>35</a:t>
            </a:fld>
            <a:endParaRPr lang="de-AT" smtClean="0">
              <a:solidFill>
                <a:srgbClr val="5F5F5F"/>
              </a:solidFill>
            </a:endParaRPr>
          </a:p>
        </p:txBody>
      </p:sp>
      <p:sp>
        <p:nvSpPr>
          <p:cNvPr id="2662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Results: Render Cost Histogram</a:t>
            </a:r>
          </a:p>
        </p:txBody>
      </p:sp>
      <p:sp>
        <p:nvSpPr>
          <p:cNvPr id="2662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9063" y="908050"/>
            <a:ext cx="8774112" cy="54737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Vienna (~11000 objects, 1M polygons)</a:t>
            </a:r>
          </a:p>
        </p:txBody>
      </p:sp>
      <p:pic>
        <p:nvPicPr>
          <p:cNvPr id="26630" name="Picture 26" descr="vienna_3003-histo-pvs-pvs_volum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42988" y="1557338"/>
            <a:ext cx="6842125" cy="48212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lvl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AT" dirty="0" smtClean="0">
                <a:solidFill>
                  <a:srgbClr val="000000"/>
                </a:solidFill>
                <a:cs typeface="Arial Unicode MS" charset="0"/>
              </a:rPr>
              <a:t>Oliver Mattausch</a:t>
            </a:r>
            <a:endParaRPr lang="de-AT" dirty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819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8C97676-A8AB-4A3D-A660-305C8583807E}" type="slidenum">
              <a:rPr lang="de-AT" smtClean="0">
                <a:solidFill>
                  <a:srgbClr val="5F5F5F"/>
                </a:solidFill>
              </a:rPr>
              <a:pPr/>
              <a:t>36</a:t>
            </a:fld>
            <a:endParaRPr lang="de-AT" smtClean="0">
              <a:solidFill>
                <a:srgbClr val="5F5F5F"/>
              </a:solidFill>
            </a:endParaRPr>
          </a:p>
        </p:txBody>
      </p:sp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Scene Preprocessing: Scenario 2</a:t>
            </a:r>
            <a:endParaRPr lang="de-DE" dirty="0" smtClean="0"/>
          </a:p>
        </p:txBody>
      </p:sp>
      <p:pic>
        <p:nvPicPr>
          <p:cNvPr id="8199" name="Picture 7" descr="C:\Documents and Settings\matt\My Documents\vienna_cropped_view_cells.bmp"/>
          <p:cNvPicPr>
            <a:picLocks noChangeAspect="1" noChangeArrowheads="1"/>
          </p:cNvPicPr>
          <p:nvPr/>
        </p:nvPicPr>
        <p:blipFill>
          <a:blip r:embed="rId2" cstate="print">
            <a:lum bright="4000" contrast="4000"/>
          </a:blip>
          <a:srcRect/>
          <a:stretch>
            <a:fillRect/>
          </a:stretch>
        </p:blipFill>
        <p:spPr bwMode="auto">
          <a:xfrm>
            <a:off x="5643570" y="3590947"/>
            <a:ext cx="2690406" cy="29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1" descr="G:\svn\gametools\GTP\trunk\Lib\Vis\Preprocessing\scripts\tests\vienna_cropped-t-seq-1000-true-10-final_object_partition.bmp"/>
          <p:cNvPicPr>
            <a:picLocks noChangeAspect="1" noChangeArrowheads="1"/>
          </p:cNvPicPr>
          <p:nvPr/>
        </p:nvPicPr>
        <p:blipFill>
          <a:blip r:embed="rId3" cstate="print">
            <a:lum bright="4000" contrast="4000"/>
          </a:blip>
          <a:srcRect/>
          <a:stretch>
            <a:fillRect/>
          </a:stretch>
        </p:blipFill>
        <p:spPr bwMode="auto">
          <a:xfrm>
            <a:off x="500055" y="3571897"/>
            <a:ext cx="2928937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9" descr="TestCullingTerrain 2006-10-10 21-31-53-40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2602010" y="1179513"/>
            <a:ext cx="3714750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TextBox 12"/>
          <p:cNvSpPr txBox="1">
            <a:spLocks noChangeArrowheads="1"/>
          </p:cNvSpPr>
          <p:nvPr/>
        </p:nvSpPr>
        <p:spPr bwMode="auto">
          <a:xfrm>
            <a:off x="3643306" y="714356"/>
            <a:ext cx="17144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de-AT" sz="2400" dirty="0">
                <a:solidFill>
                  <a:srgbClr val="000000"/>
                </a:solidFill>
                <a:ea typeface="+mn-ea"/>
              </a:rPr>
              <a:t>City scene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28596" y="2571744"/>
            <a:ext cx="221454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de-AT" sz="2400" dirty="0">
                <a:solidFill>
                  <a:srgbClr val="000000"/>
                </a:solidFill>
                <a:ea typeface="+mn-ea"/>
              </a:rPr>
              <a:t>Object space </a:t>
            </a:r>
            <a:r>
              <a:rPr lang="de-AT" sz="2400" dirty="0" smtClean="0">
                <a:solidFill>
                  <a:srgbClr val="000000"/>
                </a:solidFill>
                <a:ea typeface="+mn-ea"/>
              </a:rPr>
              <a:t/>
            </a:r>
            <a:br>
              <a:rPr lang="de-AT" sz="2400" dirty="0" smtClean="0">
                <a:solidFill>
                  <a:srgbClr val="000000"/>
                </a:solidFill>
                <a:ea typeface="+mn-ea"/>
              </a:rPr>
            </a:br>
            <a:r>
              <a:rPr lang="de-AT" sz="2400" dirty="0" smtClean="0">
                <a:solidFill>
                  <a:srgbClr val="000000"/>
                </a:solidFill>
                <a:ea typeface="+mn-ea"/>
              </a:rPr>
              <a:t>subdivision</a:t>
            </a:r>
            <a:endParaRPr lang="de-AT" sz="24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731616" y="2569040"/>
            <a:ext cx="17859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de-AT" sz="2400" dirty="0">
                <a:solidFill>
                  <a:srgbClr val="000000"/>
                </a:solidFill>
                <a:ea typeface="+mn-ea"/>
              </a:rPr>
              <a:t>View </a:t>
            </a:r>
            <a:r>
              <a:rPr lang="de-AT" sz="2400" dirty="0" smtClean="0">
                <a:solidFill>
                  <a:srgbClr val="000000"/>
                </a:solidFill>
                <a:ea typeface="+mn-ea"/>
              </a:rPr>
              <a:t>space</a:t>
            </a:r>
            <a:br>
              <a:rPr lang="de-AT" sz="2400" dirty="0" smtClean="0">
                <a:solidFill>
                  <a:srgbClr val="000000"/>
                </a:solidFill>
                <a:ea typeface="+mn-ea"/>
              </a:rPr>
            </a:br>
            <a:r>
              <a:rPr lang="de-AT" sz="2400" dirty="0" smtClean="0">
                <a:solidFill>
                  <a:srgbClr val="000000"/>
                </a:solidFill>
                <a:ea typeface="+mn-ea"/>
              </a:rPr>
              <a:t>subdivision</a:t>
            </a:r>
            <a:endParaRPr lang="de-AT" sz="24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30758" y="2453582"/>
            <a:ext cx="2286016" cy="1000132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470578" y="2500306"/>
            <a:ext cx="2286016" cy="1000132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 rot="5400000">
            <a:off x="1116301" y="2160009"/>
            <a:ext cx="551041" cy="36109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rot="5400000">
            <a:off x="7473477" y="2329949"/>
            <a:ext cx="357190" cy="0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571472" y="857232"/>
            <a:ext cx="18966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That‘s what </a:t>
            </a:r>
            <a:br>
              <a:rPr lang="de-AT" sz="2400" dirty="0" smtClean="0">
                <a:solidFill>
                  <a:schemeClr val="tx1"/>
                </a:solidFill>
              </a:rPr>
            </a:br>
            <a:r>
              <a:rPr lang="de-AT" sz="2400" dirty="0" smtClean="0">
                <a:solidFill>
                  <a:schemeClr val="tx1"/>
                </a:solidFill>
              </a:rPr>
              <a:t>we are</a:t>
            </a:r>
          </a:p>
          <a:p>
            <a:r>
              <a:rPr lang="de-AT" sz="2400" dirty="0" smtClean="0">
                <a:solidFill>
                  <a:schemeClr val="tx1"/>
                </a:solidFill>
              </a:rPr>
              <a:t>optimizing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490509" y="928670"/>
            <a:ext cx="1785950" cy="1143008"/>
          </a:xfrm>
          <a:prstGeom prst="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37150" y="975394"/>
            <a:ext cx="18437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That‘s what </a:t>
            </a:r>
            <a:br>
              <a:rPr lang="de-AT" sz="2400" dirty="0" smtClean="0">
                <a:solidFill>
                  <a:schemeClr val="tx1"/>
                </a:solidFill>
              </a:rPr>
            </a:br>
            <a:r>
              <a:rPr lang="de-AT" sz="2400" dirty="0" smtClean="0">
                <a:solidFill>
                  <a:schemeClr val="tx1"/>
                </a:solidFill>
              </a:rPr>
              <a:t>we are</a:t>
            </a:r>
          </a:p>
          <a:p>
            <a:r>
              <a:rPr lang="de-AT" sz="2400" dirty="0" smtClean="0">
                <a:solidFill>
                  <a:schemeClr val="tx1"/>
                </a:solidFill>
              </a:rPr>
              <a:t>optimizing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6756330" y="1008346"/>
            <a:ext cx="1785950" cy="1143008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240282" y="2463106"/>
            <a:ext cx="2286016" cy="1000132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 rot="5400000">
            <a:off x="1168623" y="2267295"/>
            <a:ext cx="391428" cy="194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Rectangle 28"/>
          <p:cNvSpPr/>
          <p:nvPr/>
        </p:nvSpPr>
        <p:spPr bwMode="auto">
          <a:xfrm>
            <a:off x="785786" y="1071546"/>
            <a:ext cx="1357322" cy="857256"/>
          </a:xfrm>
          <a:prstGeom prst="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7767" y="1071546"/>
            <a:ext cx="14863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Not given</a:t>
            </a:r>
            <a:br>
              <a:rPr lang="de-AT" sz="2400" dirty="0" smtClean="0">
                <a:solidFill>
                  <a:schemeClr val="tx1"/>
                </a:solidFill>
              </a:rPr>
            </a:br>
            <a:r>
              <a:rPr lang="de-AT" sz="2400" dirty="0" smtClean="0">
                <a:solidFill>
                  <a:schemeClr val="tx1"/>
                </a:solidFill>
              </a:rPr>
              <a:t>a priori</a:t>
            </a:r>
            <a:endParaRPr lang="de-AT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3" grpId="0"/>
      <p:bldP spid="24" grpId="0" animBg="1"/>
      <p:bldP spid="25" grpId="0"/>
      <p:bldP spid="26" grpId="0" animBg="1"/>
      <p:bldP spid="27" grpId="0" animBg="1"/>
      <p:bldP spid="29" grpId="0" animBg="1"/>
      <p:bldP spid="29" grpId="1" animBg="1"/>
      <p:bldP spid="29" grpId="2" animBg="1"/>
      <p:bldP spid="30" grpId="0"/>
      <p:bldP spid="30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42844" y="214290"/>
            <a:ext cx="8424862" cy="1500198"/>
          </a:xfrm>
          <a:ln/>
        </p:spPr>
        <p:txBody>
          <a:bodyPr/>
          <a:lstStyle/>
          <a:p>
            <a:pPr algn="ctr">
              <a:buClr>
                <a:srgbClr val="2AA3D8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4000" b="1" dirty="0" smtClean="0">
                <a:solidFill>
                  <a:srgbClr val="00B0F0"/>
                </a:solidFill>
              </a:rPr>
              <a:t>Optimized subdivisions</a:t>
            </a:r>
            <a:br>
              <a:rPr lang="en-US" sz="4000" b="1" dirty="0" smtClean="0">
                <a:solidFill>
                  <a:srgbClr val="00B0F0"/>
                </a:solidFill>
              </a:rPr>
            </a:br>
            <a:r>
              <a:rPr lang="en-US" sz="4000" b="1" dirty="0" smtClean="0">
                <a:solidFill>
                  <a:srgbClr val="00B0F0"/>
                </a:solidFill>
              </a:rPr>
              <a:t>for preprocessed visibility</a:t>
            </a:r>
            <a:endParaRPr lang="en-US" sz="4000" b="1" dirty="0">
              <a:solidFill>
                <a:srgbClr val="2AA3D8"/>
              </a:solidFill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214282" y="5072074"/>
            <a:ext cx="8424862" cy="1439863"/>
          </a:xfrm>
          <a:prstGeom prst="rect">
            <a:avLst/>
          </a:prstGeom>
          <a:noFill/>
          <a:ln/>
        </p:spPr>
        <p:txBody>
          <a:bodyPr lIns="90000" tIns="46800" rIns="90000" bIns="46800" anchor="ctr"/>
          <a:lstStyle/>
          <a:p>
            <a:pPr marL="0" indent="0" algn="ctr">
              <a:lnSpc>
                <a:spcPct val="80000"/>
              </a:lnSpc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dirty="0" smtClean="0"/>
              <a:t>Graphics Interface 2007</a:t>
            </a:r>
            <a:br>
              <a:rPr lang="en-US" sz="2800" dirty="0" smtClean="0"/>
            </a:br>
            <a:endParaRPr lang="en-US" sz="2800" dirty="0" smtClean="0"/>
          </a:p>
          <a:p>
            <a:pPr marL="0" indent="0" algn="ctr">
              <a:lnSpc>
                <a:spcPct val="80000"/>
              </a:lnSpc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dirty="0" smtClean="0"/>
              <a:t>[Oliver </a:t>
            </a:r>
            <a:r>
              <a:rPr lang="en-US" sz="2800" dirty="0" err="1" smtClean="0"/>
              <a:t>Mattausch</a:t>
            </a:r>
            <a:r>
              <a:rPr lang="en-US" sz="2800" dirty="0" smtClean="0"/>
              <a:t>, </a:t>
            </a:r>
            <a:r>
              <a:rPr lang="de-AT" sz="2800" dirty="0" smtClean="0">
                <a:solidFill>
                  <a:schemeClr val="tx1"/>
                </a:solidFill>
              </a:rPr>
              <a:t>Jiří Bittner</a:t>
            </a:r>
            <a:r>
              <a:rPr lang="de-AT" sz="2800" dirty="0" smtClean="0">
                <a:solidFill>
                  <a:srgbClr val="5F5F5F"/>
                </a:solidFill>
              </a:rPr>
              <a:t>, </a:t>
            </a:r>
            <a:r>
              <a:rPr lang="en-US" sz="2800" dirty="0" smtClean="0"/>
              <a:t>Michael </a:t>
            </a:r>
            <a:r>
              <a:rPr lang="en-US" sz="2800" dirty="0" err="1" smtClean="0"/>
              <a:t>Wimmer</a:t>
            </a:r>
            <a:r>
              <a:rPr lang="en-US" sz="2800" dirty="0" smtClean="0"/>
              <a:t>, Peter </a:t>
            </a:r>
            <a:r>
              <a:rPr lang="en-US" sz="2800" dirty="0" err="1" smtClean="0"/>
              <a:t>Wonka</a:t>
            </a:r>
            <a:r>
              <a:rPr lang="en-US" sz="2800" dirty="0" smtClean="0"/>
              <a:t>]</a:t>
            </a:r>
            <a:endParaRPr lang="en-US" sz="2800" dirty="0"/>
          </a:p>
        </p:txBody>
      </p:sp>
      <p:pic>
        <p:nvPicPr>
          <p:cNvPr id="506882" name="Picture 2" descr="C:\oliver\matt\trunk\phd\images\aren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023520"/>
            <a:ext cx="3786214" cy="2552358"/>
          </a:xfrm>
          <a:prstGeom prst="rect">
            <a:avLst/>
          </a:prstGeom>
          <a:noFill/>
        </p:spPr>
      </p:pic>
      <p:pic>
        <p:nvPicPr>
          <p:cNvPr id="506883" name="Picture 3" descr="C:\oliver\matt\trunk\phd\images\arena-lavor-sna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2027029"/>
            <a:ext cx="4071966" cy="254497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Previous approaches</a:t>
            </a:r>
          </a:p>
          <a:p>
            <a:pPr lvl="1"/>
            <a:r>
              <a:rPr lang="en-US" sz="2800" dirty="0" smtClean="0"/>
              <a:t>First object space subdivision </a:t>
            </a:r>
          </a:p>
          <a:p>
            <a:pPr lvl="1"/>
            <a:r>
              <a:rPr lang="en-US" sz="2800" dirty="0" smtClean="0"/>
              <a:t>Then view space subdivision</a:t>
            </a:r>
          </a:p>
          <a:p>
            <a:r>
              <a:rPr lang="en-US" sz="2800" dirty="0" smtClean="0"/>
              <a:t>Object space subdivision</a:t>
            </a:r>
          </a:p>
          <a:p>
            <a:pPr lvl="1"/>
            <a:r>
              <a:rPr lang="en-US" sz="2800" dirty="0" smtClean="0"/>
              <a:t>Can be </a:t>
            </a:r>
            <a:r>
              <a:rPr lang="en-US" sz="2800" dirty="0" smtClean="0">
                <a:solidFill>
                  <a:schemeClr val="accent1"/>
                </a:solidFill>
              </a:rPr>
              <a:t>too shallow </a:t>
            </a:r>
            <a:r>
              <a:rPr lang="en-US" sz="2800" dirty="0" smtClean="0"/>
              <a:t>/ </a:t>
            </a:r>
            <a:r>
              <a:rPr lang="en-US" sz="2800" dirty="0" smtClean="0">
                <a:solidFill>
                  <a:schemeClr val="accent1"/>
                </a:solidFill>
              </a:rPr>
              <a:t>too deep</a:t>
            </a:r>
          </a:p>
          <a:p>
            <a:pPr lvl="1"/>
            <a:r>
              <a:rPr lang="en-US" sz="2800" dirty="0" smtClean="0"/>
              <a:t>View space subdivision cannot fix this!</a:t>
            </a:r>
          </a:p>
          <a:p>
            <a:r>
              <a:rPr lang="en-US" sz="2800" dirty="0" smtClean="0"/>
              <a:t>Our approach</a:t>
            </a:r>
          </a:p>
          <a:p>
            <a:pPr lvl="1"/>
            <a:r>
              <a:rPr lang="en-US" sz="2800" dirty="0" smtClean="0">
                <a:solidFill>
                  <a:schemeClr val="accent1"/>
                </a:solidFill>
              </a:rPr>
              <a:t>Interleave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smtClean="0"/>
              <a:t>view and object space splits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122E19-7025-4638-BB15-28FF674611B1}" type="slidenum">
              <a:rPr lang="de-AT" smtClean="0">
                <a:solidFill>
                  <a:srgbClr val="5F5F5F"/>
                </a:solidFill>
              </a:rPr>
              <a:pPr>
                <a:defRPr/>
              </a:pPr>
              <a:t>38</a:t>
            </a:fld>
            <a:endParaRPr lang="de-AT">
              <a:solidFill>
                <a:srgbClr val="5F5F5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AT" dirty="0" smtClean="0">
                <a:solidFill>
                  <a:srgbClr val="000000"/>
                </a:solidFill>
                <a:cs typeface="Arial Unicode MS" charset="0"/>
              </a:rPr>
              <a:t>Oliver Mattausch</a:t>
            </a:r>
            <a:endParaRPr lang="de-AT" dirty="0">
              <a:solidFill>
                <a:srgbClr val="000000"/>
              </a:solidFill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Knapsa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3569260"/>
            <a:ext cx="3857652" cy="2740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Footer Placeholder 3"/>
          <p:cNvSpPr txBox="1">
            <a:spLocks noGrp="1"/>
          </p:cNvSpPr>
          <p:nvPr/>
        </p:nvSpPr>
        <p:spPr bwMode="auto">
          <a:xfrm>
            <a:off x="115888" y="6511925"/>
            <a:ext cx="376078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4400">
              <a:buClrTx/>
              <a:buSzTx/>
              <a:buFontTx/>
              <a:buNone/>
            </a:pPr>
            <a:r>
              <a:rPr lang="de-AT" sz="1200" b="1">
                <a:solidFill>
                  <a:srgbClr val="5F5F5F"/>
                </a:solidFill>
                <a:ea typeface="+mn-ea"/>
              </a:rPr>
              <a:t>Oliver Mattausch</a:t>
            </a:r>
          </a:p>
        </p:txBody>
      </p:sp>
      <p:sp>
        <p:nvSpPr>
          <p:cNvPr id="23555" name="Slide Number Placeholder 4"/>
          <p:cNvSpPr txBox="1">
            <a:spLocks noGrp="1"/>
          </p:cNvSpPr>
          <p:nvPr/>
        </p:nvSpPr>
        <p:spPr bwMode="auto">
          <a:xfrm>
            <a:off x="4030663" y="6507163"/>
            <a:ext cx="10795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buClrTx/>
              <a:buSzTx/>
              <a:buFontTx/>
              <a:buNone/>
            </a:pPr>
            <a:fld id="{6DF30208-40EF-4D7A-9ABB-1753DB99AE16}" type="slidenum">
              <a:rPr lang="de-AT" sz="1200" b="1">
                <a:solidFill>
                  <a:srgbClr val="5F5F5F"/>
                </a:solidFill>
                <a:ea typeface="+mn-ea"/>
              </a:rPr>
              <a:pPr algn="ctr" defTabSz="914400">
                <a:buClrTx/>
                <a:buSzTx/>
                <a:buFontTx/>
                <a:buNone/>
              </a:pPr>
              <a:t>39</a:t>
            </a:fld>
            <a:endParaRPr lang="de-AT" sz="1200" b="1">
              <a:solidFill>
                <a:srgbClr val="5F5F5F"/>
              </a:solidFill>
              <a:ea typeface="+mn-ea"/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Interleaved Subdivisions</a:t>
            </a:r>
            <a:endParaRPr lang="de-DE" smtClean="0"/>
          </a:p>
        </p:txBody>
      </p:sp>
      <p:sp>
        <p:nvSpPr>
          <p:cNvPr id="2355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0858" y="908050"/>
            <a:ext cx="9036050" cy="3241675"/>
          </a:xfrm>
        </p:spPr>
        <p:txBody>
          <a:bodyPr/>
          <a:lstStyle/>
          <a:p>
            <a:pPr eaLnBrk="1" hangingPunct="1"/>
            <a:r>
              <a:rPr lang="de-DE" sz="2800" dirty="0" smtClean="0"/>
              <a:t>Related to </a:t>
            </a:r>
            <a:r>
              <a:rPr lang="de-DE" sz="2800" dirty="0" smtClean="0">
                <a:solidFill>
                  <a:schemeClr val="accent1"/>
                </a:solidFill>
              </a:rPr>
              <a:t>knapsack problem</a:t>
            </a:r>
          </a:p>
          <a:p>
            <a:pPr marL="203200" indent="-285750" eaLnBrk="1" hangingPunct="1">
              <a:buSzPct val="74000"/>
            </a:pPr>
            <a:r>
              <a:rPr lang="de-DE" sz="2800" dirty="0" smtClean="0">
                <a:solidFill>
                  <a:schemeClr val="accent1"/>
                </a:solidFill>
              </a:rPr>
              <a:t>Items</a:t>
            </a:r>
            <a:r>
              <a:rPr lang="de-DE" sz="2800" dirty="0" smtClean="0"/>
              <a:t>: Candidates for next split (view or object) </a:t>
            </a:r>
          </a:p>
          <a:p>
            <a:pPr marL="203200" indent="-285750" eaLnBrk="1" hangingPunct="1">
              <a:buSzPct val="74000"/>
            </a:pPr>
            <a:r>
              <a:rPr lang="de-DE" sz="2800" dirty="0" smtClean="0">
                <a:solidFill>
                  <a:schemeClr val="accent1"/>
                </a:solidFill>
              </a:rPr>
              <a:t>Benefit</a:t>
            </a:r>
            <a:r>
              <a:rPr lang="de-DE" sz="2800" dirty="0" smtClean="0"/>
              <a:t>: Render time decrease (c(S))</a:t>
            </a:r>
            <a:endParaRPr lang="de-DE" sz="2800" dirty="0" smtClean="0">
              <a:solidFill>
                <a:schemeClr val="accent2"/>
              </a:solidFill>
            </a:endParaRPr>
          </a:p>
          <a:p>
            <a:pPr marL="203200" indent="-285750" eaLnBrk="1" hangingPunct="1">
              <a:buSzPct val="74000"/>
            </a:pPr>
            <a:r>
              <a:rPr lang="de-DE" sz="2800" dirty="0" smtClean="0">
                <a:solidFill>
                  <a:schemeClr val="accent1"/>
                </a:solidFill>
              </a:rPr>
              <a:t>Cost</a:t>
            </a:r>
            <a:r>
              <a:rPr lang="de-DE" sz="2800" dirty="0" smtClean="0"/>
              <a:t>: Memory cost increase</a:t>
            </a:r>
          </a:p>
          <a:p>
            <a:pPr marL="203200" indent="-285750" eaLnBrk="1" hangingPunct="1">
              <a:buSzPct val="74000"/>
            </a:pPr>
            <a:r>
              <a:rPr lang="de-DE" sz="2800" dirty="0" smtClean="0">
                <a:solidFill>
                  <a:schemeClr val="accent1"/>
                </a:solidFill>
              </a:rPr>
              <a:t>Limit:</a:t>
            </a:r>
            <a:r>
              <a:rPr lang="de-DE" sz="2800" dirty="0" smtClean="0">
                <a:solidFill>
                  <a:schemeClr val="accent2"/>
                </a:solidFill>
              </a:rPr>
              <a:t> </a:t>
            </a:r>
            <a:r>
              <a:rPr lang="de-DE" sz="2800" dirty="0" smtClean="0"/>
              <a:t>Memory budget</a:t>
            </a:r>
          </a:p>
          <a:p>
            <a:pPr eaLnBrk="1" hangingPunct="1">
              <a:buFont typeface="Arial" charset="0"/>
              <a:buNone/>
            </a:pPr>
            <a:endParaRPr lang="de-DE" sz="2800" dirty="0" smtClean="0"/>
          </a:p>
          <a:p>
            <a:pPr eaLnBrk="1" hangingPunct="1">
              <a:buFont typeface="Arial" charset="0"/>
              <a:buNone/>
            </a:pPr>
            <a:endParaRPr lang="de-DE" sz="300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6AF5F9-F503-4F53-B676-22B72A1DA845}" type="slidenum">
              <a:rPr lang="de-AT" smtClean="0">
                <a:solidFill>
                  <a:srgbClr val="5F5F5F"/>
                </a:solidFill>
              </a:rPr>
              <a:pPr>
                <a:defRPr/>
              </a:pPr>
              <a:t>39</a:t>
            </a:fld>
            <a:endParaRPr lang="de-AT">
              <a:solidFill>
                <a:srgbClr val="5F5F5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AT" dirty="0" smtClean="0">
                <a:solidFill>
                  <a:srgbClr val="000000"/>
                </a:solidFill>
                <a:cs typeface="Arial Unicode MS" charset="0"/>
              </a:rPr>
              <a:t>Oliver Mattausch</a:t>
            </a:r>
            <a:endParaRPr lang="de-AT" dirty="0">
              <a:solidFill>
                <a:srgbClr val="000000"/>
              </a:solidFill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/>
              <a:t>Oliver Mattausch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97E0962-F90A-4928-B5FB-79355CD787AD}" type="slidenum">
              <a:rPr lang="de-AT"/>
              <a:pPr/>
              <a:t>4</a:t>
            </a:fld>
            <a:endParaRPr lang="de-AT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4450"/>
            <a:ext cx="7761287" cy="757238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/>
              <a:t>Real-Time Rendering</a:t>
            </a:r>
            <a:endParaRPr lang="en-US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2844" y="928670"/>
            <a:ext cx="8907462" cy="928694"/>
          </a:xfrm>
          <a:ln/>
        </p:spPr>
        <p:txBody>
          <a:bodyPr/>
          <a:lstStyle/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Graphics Processing Unit (GPU) Power: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00166" y="507207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AT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3915563" y="1905648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2006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00100" y="1928802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2001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86644" y="18573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2010</a:t>
            </a:r>
            <a:endParaRPr lang="de-AT" sz="2400" dirty="0">
              <a:solidFill>
                <a:schemeClr val="tx1"/>
              </a:solidFill>
            </a:endParaRPr>
          </a:p>
        </p:txBody>
      </p:sp>
      <p:pic>
        <p:nvPicPr>
          <p:cNvPr id="6153" name="Picture 9" descr="C:\Users\matt\Downloads\header_productshot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2500306"/>
            <a:ext cx="3185392" cy="2000264"/>
          </a:xfrm>
          <a:prstGeom prst="rect">
            <a:avLst/>
          </a:prstGeom>
          <a:noFill/>
        </p:spPr>
      </p:pic>
      <p:pic>
        <p:nvPicPr>
          <p:cNvPr id="6154" name="Picture 10" descr="C:\Users\matt\Downloads\Geforce3_Grafikkart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571744"/>
            <a:ext cx="2571768" cy="1874064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3652808" y="4929198"/>
            <a:ext cx="177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518 GFlops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1472" y="4929198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76 GFlops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39599" y="4906044"/>
            <a:ext cx="2032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1.345 GFlops</a:t>
            </a:r>
            <a:endParaRPr lang="de-AT" sz="2400" dirty="0">
              <a:solidFill>
                <a:schemeClr val="tx1"/>
              </a:solidFill>
            </a:endParaRPr>
          </a:p>
        </p:txBody>
      </p:sp>
      <p:pic>
        <p:nvPicPr>
          <p:cNvPr id="66561" name="Picture 1" descr="C:\Users\cgc\Downloads\geforce_8800_gt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6132" y="2643182"/>
            <a:ext cx="2947504" cy="1976785"/>
          </a:xfrm>
          <a:prstGeom prst="rect">
            <a:avLst/>
          </a:prstGeom>
          <a:noFill/>
        </p:spPr>
      </p:pic>
      <p:pic>
        <p:nvPicPr>
          <p:cNvPr id="19" name="Picture 10" descr="C:\Users\matt\Downloads\Geforce3_Grafikkart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120" y="2724144"/>
            <a:ext cx="2571768" cy="187406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9" name="Text Box 23"/>
          <p:cNvSpPr txBox="1">
            <a:spLocks noChangeArrowheads="1"/>
          </p:cNvSpPr>
          <p:nvPr/>
        </p:nvSpPr>
        <p:spPr bwMode="auto">
          <a:xfrm>
            <a:off x="3924300" y="2981325"/>
            <a:ext cx="25923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en-US" sz="2800">
                <a:solidFill>
                  <a:srgbClr val="008000"/>
                </a:solidFill>
                <a:ea typeface="+mn-ea"/>
              </a:rPr>
              <a:t>Object space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9063" y="908050"/>
            <a:ext cx="9024937" cy="5473700"/>
          </a:xfrm>
        </p:spPr>
        <p:txBody>
          <a:bodyPr/>
          <a:lstStyle/>
          <a:p>
            <a:pPr eaLnBrk="1" hangingPunct="1"/>
            <a:r>
              <a:rPr lang="de-DE" sz="2800" dirty="0" smtClean="0">
                <a:solidFill>
                  <a:schemeClr val="accent1"/>
                </a:solidFill>
              </a:rPr>
              <a:t>Priority queue </a:t>
            </a:r>
            <a:r>
              <a:rPr lang="de-DE" sz="2800" dirty="0" smtClean="0"/>
              <a:t>of candidates for a split</a:t>
            </a:r>
          </a:p>
          <a:p>
            <a:pPr eaLnBrk="1" hangingPunct="1"/>
            <a:r>
              <a:rPr lang="de-DE" sz="2800" dirty="0" smtClean="0"/>
              <a:t>Priority </a:t>
            </a:r>
            <a:r>
              <a:rPr lang="de-DE" sz="2800" i="1" dirty="0" smtClean="0">
                <a:solidFill>
                  <a:schemeClr val="accent1"/>
                </a:solidFill>
              </a:rPr>
              <a:t>p = dR / dM </a:t>
            </a:r>
          </a:p>
          <a:p>
            <a:pPr lvl="1" eaLnBrk="1" hangingPunct="1"/>
            <a:r>
              <a:rPr lang="de-DE" sz="2800" dirty="0" smtClean="0"/>
              <a:t>dR = render time </a:t>
            </a:r>
            <a:r>
              <a:rPr lang="de-DE" sz="2800" dirty="0" smtClean="0">
                <a:solidFill>
                  <a:schemeClr val="accent1"/>
                </a:solidFill>
              </a:rPr>
              <a:t>decrease</a:t>
            </a:r>
          </a:p>
          <a:p>
            <a:pPr lvl="1" eaLnBrk="1" hangingPunct="1"/>
            <a:r>
              <a:rPr lang="de-DE" sz="2800" dirty="0" smtClean="0"/>
              <a:t>dM = memory cost </a:t>
            </a:r>
            <a:r>
              <a:rPr lang="de-DE" sz="2800" dirty="0" smtClean="0">
                <a:solidFill>
                  <a:schemeClr val="accent1"/>
                </a:solidFill>
              </a:rPr>
              <a:t>increase</a:t>
            </a:r>
          </a:p>
          <a:p>
            <a:pPr eaLnBrk="1" hangingPunct="1"/>
            <a:r>
              <a:rPr lang="de-DE" sz="2800" dirty="0" smtClean="0"/>
              <a:t>Apply next best split:</a:t>
            </a:r>
          </a:p>
        </p:txBody>
      </p:sp>
      <p:sp>
        <p:nvSpPr>
          <p:cNvPr id="24578" name="Footer Placeholder 5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lvl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AT" dirty="0" smtClean="0">
                <a:solidFill>
                  <a:srgbClr val="000000"/>
                </a:solidFill>
                <a:cs typeface="Arial Unicode MS" charset="0"/>
              </a:rPr>
              <a:t>Oliver Mattausch</a:t>
            </a:r>
            <a:endParaRPr lang="de-AT" dirty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24579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B0F0E55-39DC-405D-86F4-AFA2161EBAFB}" type="slidenum">
              <a:rPr lang="de-AT" smtClean="0">
                <a:solidFill>
                  <a:srgbClr val="5F5F5F"/>
                </a:solidFill>
              </a:rPr>
              <a:pPr/>
              <a:t>40</a:t>
            </a:fld>
            <a:endParaRPr lang="de-AT" smtClean="0">
              <a:solidFill>
                <a:srgbClr val="5F5F5F"/>
              </a:solidFill>
            </a:endParaRPr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Interleaved Subdivisions</a:t>
            </a:r>
            <a:endParaRPr lang="de-DE" smtClean="0"/>
          </a:p>
        </p:txBody>
      </p: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 rot="16200000" flipH="1">
            <a:off x="2712244" y="3982244"/>
            <a:ext cx="857250" cy="214312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/>
            <a:tailEnd/>
          </a:ln>
        </p:spPr>
      </p:cxnSp>
      <p:cxnSp>
        <p:nvCxnSpPr>
          <p:cNvPr id="10" name="Straight Connector 9"/>
          <p:cNvCxnSpPr/>
          <p:nvPr/>
        </p:nvCxnSpPr>
        <p:spPr>
          <a:xfrm rot="16200000" flipH="1">
            <a:off x="3140869" y="4625181"/>
            <a:ext cx="357188" cy="142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676650" y="5232400"/>
            <a:ext cx="571500" cy="4286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033713" y="6446838"/>
            <a:ext cx="3287712" cy="158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1570038" y="4981575"/>
            <a:ext cx="2928938" cy="158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 noChangeShapeType="1"/>
          </p:cNvCxnSpPr>
          <p:nvPr/>
        </p:nvCxnSpPr>
        <p:spPr bwMode="auto">
          <a:xfrm rot="16200000" flipH="1">
            <a:off x="3355181" y="4910932"/>
            <a:ext cx="357187" cy="28575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/>
            <a:tailEnd/>
          </a:ln>
        </p:spPr>
      </p:cxnSp>
      <p:cxnSp>
        <p:nvCxnSpPr>
          <p:cNvPr id="33" name="Straight Connector 32"/>
          <p:cNvCxnSpPr/>
          <p:nvPr/>
        </p:nvCxnSpPr>
        <p:spPr>
          <a:xfrm>
            <a:off x="4248150" y="5661025"/>
            <a:ext cx="500063" cy="2857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 noChangeShapeType="1"/>
          </p:cNvCxnSpPr>
          <p:nvPr/>
        </p:nvCxnSpPr>
        <p:spPr bwMode="auto">
          <a:xfrm>
            <a:off x="4748213" y="5946775"/>
            <a:ext cx="785812" cy="214313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/>
            <a:tailEnd/>
          </a:ln>
        </p:spPr>
      </p:cxnSp>
      <p:sp>
        <p:nvSpPr>
          <p:cNvPr id="24591" name="TextBox 45"/>
          <p:cNvSpPr txBox="1">
            <a:spLocks noChangeArrowheads="1"/>
          </p:cNvSpPr>
          <p:nvPr/>
        </p:nvSpPr>
        <p:spPr bwMode="auto">
          <a:xfrm>
            <a:off x="827088" y="3500438"/>
            <a:ext cx="21050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de-AT" sz="2800">
                <a:solidFill>
                  <a:srgbClr val="000000"/>
                </a:solidFill>
                <a:ea typeface="+mn-ea"/>
              </a:rPr>
              <a:t>Render cost</a:t>
            </a:r>
          </a:p>
        </p:txBody>
      </p:sp>
      <p:sp>
        <p:nvSpPr>
          <p:cNvPr id="24592" name="TextBox 48"/>
          <p:cNvSpPr txBox="1">
            <a:spLocks noChangeArrowheads="1"/>
          </p:cNvSpPr>
          <p:nvPr/>
        </p:nvSpPr>
        <p:spPr bwMode="auto">
          <a:xfrm>
            <a:off x="6372225" y="6237288"/>
            <a:ext cx="14716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de-AT" sz="2800">
                <a:solidFill>
                  <a:srgbClr val="000000"/>
                </a:solidFill>
                <a:ea typeface="+mn-ea"/>
              </a:rPr>
              <a:t>Memory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5534025" y="6161088"/>
            <a:ext cx="715963" cy="714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cxnSpLocks noChangeShapeType="1"/>
          </p:cNvCxnSpPr>
          <p:nvPr/>
        </p:nvCxnSpPr>
        <p:spPr bwMode="auto">
          <a:xfrm>
            <a:off x="6105525" y="4435475"/>
            <a:ext cx="928688" cy="1588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/>
            <a:tailEnd/>
          </a:ln>
        </p:spPr>
      </p:cxnSp>
      <p:cxnSp>
        <p:nvCxnSpPr>
          <p:cNvPr id="74" name="Straight Connector 73"/>
          <p:cNvCxnSpPr/>
          <p:nvPr/>
        </p:nvCxnSpPr>
        <p:spPr>
          <a:xfrm>
            <a:off x="6105525" y="5083175"/>
            <a:ext cx="928688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6" name="TextBox 74"/>
          <p:cNvSpPr txBox="1">
            <a:spLocks noChangeArrowheads="1"/>
          </p:cNvSpPr>
          <p:nvPr/>
        </p:nvSpPr>
        <p:spPr bwMode="auto">
          <a:xfrm>
            <a:off x="5148263" y="3846513"/>
            <a:ext cx="29940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de-AT" sz="2800">
                <a:solidFill>
                  <a:srgbClr val="008000"/>
                </a:solidFill>
                <a:ea typeface="+mn-ea"/>
              </a:rPr>
              <a:t>Object space split</a:t>
            </a:r>
          </a:p>
        </p:txBody>
      </p:sp>
      <p:sp>
        <p:nvSpPr>
          <p:cNvPr id="24597" name="TextBox 75"/>
          <p:cNvSpPr txBox="1">
            <a:spLocks noChangeArrowheads="1"/>
          </p:cNvSpPr>
          <p:nvPr/>
        </p:nvSpPr>
        <p:spPr bwMode="auto">
          <a:xfrm>
            <a:off x="5435600" y="4508500"/>
            <a:ext cx="27368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de-AT" sz="2800">
                <a:solidFill>
                  <a:srgbClr val="FF0000"/>
                </a:solidFill>
                <a:ea typeface="+mn-ea"/>
              </a:rPr>
              <a:t>View space split</a:t>
            </a:r>
          </a:p>
        </p:txBody>
      </p:sp>
      <p:sp>
        <p:nvSpPr>
          <p:cNvPr id="24598" name="Text Box 22"/>
          <p:cNvSpPr txBox="1">
            <a:spLocks noChangeArrowheads="1"/>
          </p:cNvSpPr>
          <p:nvPr/>
        </p:nvSpPr>
        <p:spPr bwMode="auto">
          <a:xfrm>
            <a:off x="3924300" y="2971800"/>
            <a:ext cx="22320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en-US" sz="2800">
                <a:solidFill>
                  <a:srgbClr val="FF0000"/>
                </a:solidFill>
                <a:ea typeface="+mn-ea"/>
              </a:rPr>
              <a:t>View space</a:t>
            </a:r>
          </a:p>
        </p:txBody>
      </p:sp>
      <p:sp>
        <p:nvSpPr>
          <p:cNvPr id="24600" name="Line 24"/>
          <p:cNvSpPr>
            <a:spLocks noChangeShapeType="1"/>
          </p:cNvSpPr>
          <p:nvPr/>
        </p:nvSpPr>
        <p:spPr bwMode="auto">
          <a:xfrm>
            <a:off x="6227763" y="5588000"/>
            <a:ext cx="0" cy="936625"/>
          </a:xfrm>
          <a:prstGeom prst="line">
            <a:avLst/>
          </a:prstGeom>
          <a:noFill/>
          <a:ln w="57150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>
              <a:buClrTx/>
              <a:buSzTx/>
              <a:buFontTx/>
              <a:buNone/>
            </a:pPr>
            <a:endParaRPr lang="de-AT">
              <a:solidFill>
                <a:srgbClr val="000000"/>
              </a:solidFill>
              <a:ea typeface="+mn-ea"/>
            </a:endParaRPr>
          </a:p>
        </p:txBody>
      </p:sp>
      <p:sp>
        <p:nvSpPr>
          <p:cNvPr id="24601" name="Text Box 25"/>
          <p:cNvSpPr txBox="1">
            <a:spLocks noChangeArrowheads="1"/>
          </p:cNvSpPr>
          <p:nvPr/>
        </p:nvSpPr>
        <p:spPr bwMode="auto">
          <a:xfrm>
            <a:off x="6215074" y="5589588"/>
            <a:ext cx="1020751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en-US" sz="2800" dirty="0">
                <a:solidFill>
                  <a:schemeClr val="accent1"/>
                </a:solidFill>
                <a:ea typeface="+mn-ea"/>
              </a:rPr>
              <a:t>Limit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4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4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4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24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" presetClass="exit" presetSubtype="1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4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xit" presetSubtype="1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24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9" grpId="0"/>
      <p:bldP spid="24599" grpId="1"/>
      <p:bldP spid="24599" grpId="2"/>
      <p:bldP spid="24599" grpId="3"/>
      <p:bldP spid="24599" grpId="4"/>
      <p:bldP spid="24599" grpId="5"/>
      <p:bldP spid="24598" grpId="0"/>
      <p:bldP spid="24598" grpId="1"/>
      <p:bldP spid="24598" grpId="2"/>
      <p:bldP spid="24598" grpId="3"/>
      <p:bldP spid="24598" grpId="4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Footer Placeholder 3"/>
          <p:cNvSpPr txBox="1">
            <a:spLocks noGrp="1"/>
          </p:cNvSpPr>
          <p:nvPr/>
        </p:nvSpPr>
        <p:spPr bwMode="auto">
          <a:xfrm>
            <a:off x="115888" y="6511925"/>
            <a:ext cx="376078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4400">
              <a:buClrTx/>
              <a:buSzTx/>
              <a:buFontTx/>
              <a:buNone/>
            </a:pPr>
            <a:r>
              <a:rPr lang="de-AT" sz="1200" b="1">
                <a:solidFill>
                  <a:srgbClr val="5F5F5F"/>
                </a:solidFill>
                <a:ea typeface="+mn-ea"/>
              </a:rPr>
              <a:t>Oliver Mattausch</a:t>
            </a:r>
          </a:p>
        </p:txBody>
      </p:sp>
      <p:sp>
        <p:nvSpPr>
          <p:cNvPr id="66563" name="Slide Number Placeholder 4"/>
          <p:cNvSpPr txBox="1">
            <a:spLocks noGrp="1"/>
          </p:cNvSpPr>
          <p:nvPr/>
        </p:nvSpPr>
        <p:spPr bwMode="auto">
          <a:xfrm>
            <a:off x="4030663" y="6507163"/>
            <a:ext cx="10795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buClrTx/>
              <a:buSzTx/>
              <a:buFontTx/>
              <a:buNone/>
            </a:pPr>
            <a:fld id="{79118083-7506-4E72-B71A-806965C56E4D}" type="slidenum">
              <a:rPr lang="de-AT" sz="1200" b="1">
                <a:solidFill>
                  <a:srgbClr val="5F5F5F"/>
                </a:solidFill>
                <a:ea typeface="+mn-ea"/>
              </a:rPr>
              <a:pPr algn="ctr" defTabSz="914400">
                <a:buClrTx/>
                <a:buSzTx/>
                <a:buFontTx/>
                <a:buNone/>
              </a:pPr>
              <a:t>41</a:t>
            </a:fld>
            <a:endParaRPr lang="de-AT" sz="1200" b="1">
              <a:solidFill>
                <a:srgbClr val="5F5F5F"/>
              </a:solidFill>
              <a:ea typeface="+mn-ea"/>
            </a:endParaRPr>
          </a:p>
        </p:txBody>
      </p:sp>
      <p:sp>
        <p:nvSpPr>
          <p:cNvPr id="6656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Results Arena: Interleaved subdivisions</a:t>
            </a:r>
            <a:endParaRPr lang="de-DE" dirty="0" smtClean="0"/>
          </a:p>
        </p:txBody>
      </p:sp>
      <p:sp>
        <p:nvSpPr>
          <p:cNvPr id="6656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accent1"/>
                </a:solidFill>
              </a:rPr>
              <a:t>1.5M</a:t>
            </a:r>
            <a:r>
              <a:rPr lang="en-US" sz="2800" dirty="0" smtClean="0"/>
              <a:t> triangles</a:t>
            </a:r>
          </a:p>
          <a:p>
            <a:r>
              <a:rPr lang="en-US" sz="2800" dirty="0" smtClean="0"/>
              <a:t>Compared to previous approach</a:t>
            </a:r>
          </a:p>
          <a:p>
            <a:pPr lvl="1">
              <a:buSzPct val="74000"/>
            </a:pPr>
            <a:r>
              <a:rPr lang="en-US" sz="2800" dirty="0" smtClean="0"/>
              <a:t>First view space, then object space</a:t>
            </a:r>
          </a:p>
          <a:p>
            <a:pPr lvl="1">
              <a:buSzPct val="74000"/>
            </a:pPr>
            <a:r>
              <a:rPr lang="en-US" sz="2800" dirty="0" smtClean="0"/>
              <a:t>Varying numbers of objects</a:t>
            </a:r>
          </a:p>
          <a:p>
            <a:r>
              <a:rPr lang="en-US" sz="2800" dirty="0" smtClean="0"/>
              <a:t>Speedup of </a:t>
            </a:r>
            <a:r>
              <a:rPr lang="en-US" sz="2800" dirty="0" smtClean="0">
                <a:solidFill>
                  <a:schemeClr val="accent1"/>
                </a:solidFill>
              </a:rPr>
              <a:t>2.72 – 4.45</a:t>
            </a:r>
            <a:endParaRPr lang="en-US" sz="2800" dirty="0" smtClean="0"/>
          </a:p>
        </p:txBody>
      </p:sp>
      <p:pic>
        <p:nvPicPr>
          <p:cNvPr id="66566" name="Picture 8" descr="arena-ext-snap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23850" y="3654445"/>
            <a:ext cx="4319588" cy="256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7" name="Picture 7" descr="arena-lavor-snap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716463" y="3695719"/>
            <a:ext cx="4032250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6AF5F9-F503-4F53-B676-22B72A1DA845}" type="slidenum">
              <a:rPr lang="de-AT" smtClean="0">
                <a:solidFill>
                  <a:srgbClr val="5F5F5F"/>
                </a:solidFill>
              </a:rPr>
              <a:pPr>
                <a:defRPr/>
              </a:pPr>
              <a:t>41</a:t>
            </a:fld>
            <a:endParaRPr lang="de-AT" dirty="0">
              <a:solidFill>
                <a:srgbClr val="5F5F5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AT" dirty="0" smtClean="0">
                <a:solidFill>
                  <a:srgbClr val="000000"/>
                </a:solidFill>
                <a:cs typeface="Arial Unicode MS" charset="0"/>
              </a:rPr>
              <a:t>Oliver Mattausch</a:t>
            </a:r>
            <a:endParaRPr lang="de-AT" dirty="0">
              <a:solidFill>
                <a:srgbClr val="000000"/>
              </a:solidFill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 dirty="0"/>
              <a:t>Oliver Mattausch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97E0962-F90A-4928-B5FB-79355CD787AD}" type="slidenum">
              <a:rPr lang="de-AT"/>
              <a:pPr/>
              <a:t>42</a:t>
            </a:fld>
            <a:endParaRPr lang="de-AT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4450"/>
            <a:ext cx="7761287" cy="757238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/>
              <a:t>Overview: Our Contributions</a:t>
            </a:r>
            <a:endParaRPr lang="en-US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9063" y="908050"/>
            <a:ext cx="8239151" cy="3735396"/>
          </a:xfrm>
          <a:ln/>
        </p:spPr>
        <p:txBody>
          <a:bodyPr/>
          <a:lstStyle/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>
                <a:solidFill>
                  <a:srgbClr val="00B0F0"/>
                </a:solidFill>
              </a:rPr>
              <a:t>Visibility culling (qualitative visibility)</a:t>
            </a:r>
          </a:p>
          <a:p>
            <a:pPr marL="1146175" lvl="1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>
                <a:solidFill>
                  <a:schemeClr val="bg2"/>
                </a:solidFill>
              </a:rPr>
              <a:t>Two algorithms for scene preprocessing</a:t>
            </a:r>
          </a:p>
          <a:p>
            <a:pPr marL="1146175" lvl="1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CHC++: Coherent hierarchical culling revisited</a:t>
            </a:r>
          </a:p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>
                <a:solidFill>
                  <a:schemeClr val="bg2"/>
                </a:solidFill>
              </a:rPr>
              <a:t>Quantitative visibility for realistic lighting</a:t>
            </a:r>
          </a:p>
          <a:p>
            <a:pPr marL="1146175" lvl="1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>
                <a:solidFill>
                  <a:schemeClr val="bg2"/>
                </a:solidFill>
              </a:rPr>
              <a:t>High-quality screen-space ambient occlusion using temporal coherence</a:t>
            </a:r>
          </a:p>
        </p:txBody>
      </p:sp>
      <p:graphicFrame>
        <p:nvGraphicFramePr>
          <p:cNvPr id="7" name="Object 6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04834" name="OpenOffice.org" r:id="rId4" imgW="0" imgH="0" progId="soffice.StarMathDocument.6">
              <p:embed/>
            </p:oleObj>
          </a:graphicData>
        </a:graphic>
      </p:graphicFrame>
      <p:sp>
        <p:nvSpPr>
          <p:cNvPr id="8" name="Rectangle 7"/>
          <p:cNvSpPr/>
          <p:nvPr/>
        </p:nvSpPr>
        <p:spPr bwMode="auto">
          <a:xfrm>
            <a:off x="1214414" y="2000240"/>
            <a:ext cx="6500858" cy="857256"/>
          </a:xfrm>
          <a:prstGeom prst="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9" name="Right Arrow 8"/>
          <p:cNvSpPr/>
          <p:nvPr/>
        </p:nvSpPr>
        <p:spPr bwMode="auto">
          <a:xfrm flipH="1">
            <a:off x="7858148" y="2158550"/>
            <a:ext cx="642942" cy="484632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79388" y="785795"/>
            <a:ext cx="8424862" cy="2066944"/>
          </a:xfrm>
          <a:ln/>
        </p:spPr>
        <p:txBody>
          <a:bodyPr/>
          <a:lstStyle/>
          <a:p>
            <a:pPr algn="ctr">
              <a:buClr>
                <a:srgbClr val="2AA3D8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4000" b="1" dirty="0" smtClean="0">
                <a:solidFill>
                  <a:srgbClr val="2AA3D8"/>
                </a:solidFill>
              </a:rPr>
              <a:t>CHC++: </a:t>
            </a:r>
            <a:br>
              <a:rPr lang="en-US" sz="4000" b="1" dirty="0" smtClean="0">
                <a:solidFill>
                  <a:srgbClr val="2AA3D8"/>
                </a:solidFill>
              </a:rPr>
            </a:br>
            <a:r>
              <a:rPr lang="en-US" sz="4000" b="1" dirty="0" smtClean="0">
                <a:solidFill>
                  <a:srgbClr val="2AA3D8"/>
                </a:solidFill>
              </a:rPr>
              <a:t>Coherent Hierarchi</a:t>
            </a:r>
            <a:r>
              <a:rPr lang="en-US" sz="4000" b="1" dirty="0">
                <a:solidFill>
                  <a:srgbClr val="2AA3D8"/>
                </a:solidFill>
              </a:rPr>
              <a:t>c</a:t>
            </a:r>
            <a:r>
              <a:rPr lang="en-US" sz="4000" b="1" dirty="0" smtClean="0">
                <a:solidFill>
                  <a:srgbClr val="2AA3D8"/>
                </a:solidFill>
              </a:rPr>
              <a:t>al Culling Revisited</a:t>
            </a:r>
            <a:br>
              <a:rPr lang="en-US" sz="4000" b="1" dirty="0" smtClean="0">
                <a:solidFill>
                  <a:srgbClr val="2AA3D8"/>
                </a:solidFill>
              </a:rPr>
            </a:br>
            <a:endParaRPr lang="en-US" sz="4000" b="1" dirty="0">
              <a:solidFill>
                <a:srgbClr val="2AA3D8"/>
              </a:solidFill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357158" y="5286388"/>
            <a:ext cx="8424862" cy="1439863"/>
          </a:xfrm>
          <a:prstGeom prst="rect">
            <a:avLst/>
          </a:prstGeom>
          <a:noFill/>
          <a:ln/>
        </p:spPr>
        <p:txBody>
          <a:bodyPr lIns="90000" tIns="46800" rIns="90000" bIns="46800" anchor="ctr"/>
          <a:lstStyle/>
          <a:p>
            <a:pPr marL="0" indent="0" algn="ctr">
              <a:lnSpc>
                <a:spcPct val="80000"/>
              </a:lnSpc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dirty="0" err="1" smtClean="0"/>
              <a:t>Eurographics</a:t>
            </a:r>
            <a:r>
              <a:rPr lang="en-US" sz="2800" dirty="0" smtClean="0"/>
              <a:t> 2008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[Oliver </a:t>
            </a:r>
            <a:r>
              <a:rPr lang="en-US" sz="2800" dirty="0" err="1" smtClean="0"/>
              <a:t>Mattausch</a:t>
            </a:r>
            <a:r>
              <a:rPr lang="en-US" sz="2800" dirty="0" smtClean="0"/>
              <a:t>, </a:t>
            </a:r>
            <a:r>
              <a:rPr lang="en-US" sz="2800" dirty="0" err="1" smtClean="0">
                <a:solidFill>
                  <a:schemeClr val="tx1"/>
                </a:solidFill>
              </a:rPr>
              <a:t>Ji</a:t>
            </a:r>
            <a:r>
              <a:rPr lang="cs-CZ" sz="2800" dirty="0" smtClean="0">
                <a:solidFill>
                  <a:schemeClr val="tx1"/>
                </a:solidFill>
              </a:rPr>
              <a:t>ří </a:t>
            </a:r>
            <a:r>
              <a:rPr lang="en-US" sz="2800" dirty="0" smtClean="0"/>
              <a:t>Bittner, Michael </a:t>
            </a:r>
            <a:r>
              <a:rPr lang="en-US" sz="2800" dirty="0" err="1" smtClean="0"/>
              <a:t>Wimmer</a:t>
            </a:r>
            <a:r>
              <a:rPr lang="en-US" sz="2800" dirty="0"/>
              <a:t>]</a:t>
            </a:r>
          </a:p>
        </p:txBody>
      </p:sp>
      <p:pic>
        <p:nvPicPr>
          <p:cNvPr id="17410" name="Picture 2" descr="C:\work\svn\svnmatt\trunk\phd\images\state_changes_chc++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7982" y="2357430"/>
            <a:ext cx="3344480" cy="2871311"/>
          </a:xfrm>
          <a:prstGeom prst="rect">
            <a:avLst/>
          </a:prstGeom>
          <a:noFill/>
        </p:spPr>
      </p:pic>
      <p:pic>
        <p:nvPicPr>
          <p:cNvPr id="17411" name="Picture 3" descr="C:\work\svn\svnmatt\trunk\phd\images\vienna_culli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098" y="2357430"/>
            <a:ext cx="3810026" cy="285752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Oliver Mattausch</a:t>
            </a:r>
          </a:p>
        </p:txBody>
      </p:sp>
      <p:sp>
        <p:nvSpPr>
          <p:cNvPr id="4099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7C54FB6-7474-43D2-9477-81E6724CE331}" type="slidenum">
              <a:rPr lang="de-AT" smtClean="0"/>
              <a:pPr/>
              <a:t>44</a:t>
            </a:fld>
            <a:endParaRPr lang="de-AT" smtClean="0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28556"/>
            <a:ext cx="7761287" cy="757238"/>
          </a:xfrm>
        </p:spPr>
        <p:txBody>
          <a:bodyPr/>
          <a:lstStyle/>
          <a:p>
            <a:pPr eaLnBrk="1" hangingPunct="1"/>
            <a:r>
              <a:rPr lang="de-DE" dirty="0" smtClean="0"/>
              <a:t>CHC++: Fast occlusion culling algorithm</a:t>
            </a:r>
          </a:p>
        </p:txBody>
      </p:sp>
      <p:pic>
        <p:nvPicPr>
          <p:cNvPr id="4101" name="Picture 4" descr="D:\oli\work\bittner\papers\CHC_revisited\plots\presentation_comp2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857250"/>
            <a:ext cx="8245475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70" name="AutoShape 11"/>
          <p:cNvCxnSpPr>
            <a:cxnSpLocks noChangeShapeType="1"/>
            <a:stCxn id="70" idx="5"/>
            <a:endCxn id="75" idx="1"/>
          </p:cNvCxnSpPr>
          <p:nvPr/>
        </p:nvCxnSpPr>
        <p:spPr bwMode="auto">
          <a:xfrm rot="16200000" flipH="1">
            <a:off x="6072194" y="2937609"/>
            <a:ext cx="839909" cy="839909"/>
          </a:xfrm>
          <a:prstGeom prst="straightConnector1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71" name="AutoShape 16"/>
          <p:cNvCxnSpPr>
            <a:cxnSpLocks noChangeShapeType="1"/>
            <a:stCxn id="75" idx="5"/>
            <a:endCxn id="77" idx="0"/>
          </p:cNvCxnSpPr>
          <p:nvPr/>
        </p:nvCxnSpPr>
        <p:spPr bwMode="auto">
          <a:xfrm rot="16200000" flipH="1">
            <a:off x="7148114" y="4147701"/>
            <a:ext cx="848568" cy="714397"/>
          </a:xfrm>
          <a:prstGeom prst="straightConnector1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72" name="AutoShape 12"/>
          <p:cNvCxnSpPr>
            <a:cxnSpLocks noChangeShapeType="1"/>
            <a:stCxn id="71" idx="3"/>
            <a:endCxn id="73" idx="0"/>
          </p:cNvCxnSpPr>
          <p:nvPr/>
        </p:nvCxnSpPr>
        <p:spPr bwMode="auto">
          <a:xfrm rot="5400000">
            <a:off x="4027548" y="4259215"/>
            <a:ext cx="848583" cy="491399"/>
          </a:xfrm>
          <a:prstGeom prst="straightConnector1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73" name="AutoShape 10"/>
          <p:cNvCxnSpPr>
            <a:cxnSpLocks noChangeShapeType="1"/>
            <a:stCxn id="71" idx="7"/>
            <a:endCxn id="70" idx="3"/>
          </p:cNvCxnSpPr>
          <p:nvPr/>
        </p:nvCxnSpPr>
        <p:spPr bwMode="auto">
          <a:xfrm rot="5400000" flipH="1" flipV="1">
            <a:off x="4964903" y="2973336"/>
            <a:ext cx="839923" cy="768473"/>
          </a:xfrm>
          <a:prstGeom prst="straightConnector1">
            <a:avLst/>
          </a:prstGeom>
          <a:noFill/>
          <a:ln w="44450">
            <a:solidFill>
              <a:srgbClr val="000000"/>
            </a:solidFill>
            <a:round/>
            <a:headEnd/>
            <a:tailEnd/>
          </a:ln>
        </p:spPr>
      </p:cxnSp>
      <p:sp>
        <p:nvSpPr>
          <p:cNvPr id="717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Oliver Mattausch</a:t>
            </a:r>
          </a:p>
        </p:txBody>
      </p:sp>
      <p:sp>
        <p:nvSpPr>
          <p:cNvPr id="717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751263" y="6551613"/>
            <a:ext cx="1079500" cy="306387"/>
          </a:xfrm>
          <a:noFill/>
        </p:spPr>
        <p:txBody>
          <a:bodyPr/>
          <a:lstStyle/>
          <a:p>
            <a:fld id="{DD8616F8-CC1F-40E9-8100-D3F78E735141}" type="slidenum">
              <a:rPr lang="de-AT" smtClean="0"/>
              <a:pPr/>
              <a:t>45</a:t>
            </a:fld>
            <a:endParaRPr lang="de-AT" smtClean="0"/>
          </a:p>
        </p:txBody>
      </p:sp>
      <p:sp>
        <p:nvSpPr>
          <p:cNvPr id="71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Naive method: Hierarchical Stop &amp; Wait</a:t>
            </a:r>
          </a:p>
        </p:txBody>
      </p:sp>
      <p:sp>
        <p:nvSpPr>
          <p:cNvPr id="717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For each node: Issue hardware occlusion query</a:t>
            </a:r>
          </a:p>
          <a:p>
            <a:pPr lvl="1" eaLnBrk="1" hangingPunct="1">
              <a:buSzPct val="74000"/>
            </a:pPr>
            <a:r>
              <a:rPr lang="en-US" sz="2800" dirty="0" smtClean="0">
                <a:solidFill>
                  <a:srgbClr val="009900"/>
                </a:solidFill>
              </a:rPr>
              <a:t>Visible</a:t>
            </a:r>
            <a:r>
              <a:rPr lang="en-US" sz="2800" dirty="0" smtClean="0"/>
              <a:t> </a:t>
            </a:r>
            <a:r>
              <a:rPr lang="de-DE" sz="2800" dirty="0" smtClean="0"/>
              <a:t>→</a:t>
            </a:r>
            <a:r>
              <a:rPr lang="en-US" altLang="ja-JP" sz="2800" dirty="0" smtClean="0">
                <a:ea typeface="ＭＳ Ｐゴシック" pitchFamily="34" charset="-128"/>
              </a:rPr>
              <a:t> traverse </a:t>
            </a:r>
            <a:r>
              <a:rPr lang="en-US" altLang="ja-JP" sz="2800" dirty="0" err="1" smtClean="0">
                <a:ea typeface="ＭＳ Ｐゴシック" pitchFamily="34" charset="-128"/>
              </a:rPr>
              <a:t>subtree</a:t>
            </a:r>
            <a:endParaRPr lang="en-US" altLang="ja-JP" sz="2800" dirty="0" smtClean="0">
              <a:ea typeface="ＭＳ Ｐゴシック" pitchFamily="34" charset="-128"/>
            </a:endParaRPr>
          </a:p>
          <a:p>
            <a:pPr lvl="1">
              <a:buSzPct val="74000"/>
            </a:pPr>
            <a:r>
              <a:rPr lang="en-US" sz="2800" dirty="0" smtClean="0">
                <a:solidFill>
                  <a:srgbClr val="FF0000"/>
                </a:solidFill>
              </a:rPr>
              <a:t>Invisible</a:t>
            </a:r>
            <a:r>
              <a:rPr lang="en-US" sz="2800" dirty="0" smtClean="0"/>
              <a:t> </a:t>
            </a:r>
            <a:r>
              <a:rPr lang="de-DE" sz="2800" dirty="0" smtClean="0"/>
              <a:t>→ c</a:t>
            </a:r>
            <a:r>
              <a:rPr lang="en-US" sz="2800" dirty="0" err="1" smtClean="0"/>
              <a:t>ull</a:t>
            </a:r>
            <a:r>
              <a:rPr lang="en-US" sz="2800" dirty="0" smtClean="0"/>
              <a:t> </a:t>
            </a:r>
            <a:r>
              <a:rPr lang="en-US" sz="2800" dirty="0" err="1" smtClean="0"/>
              <a:t>subtree</a:t>
            </a:r>
            <a:endParaRPr lang="en-US" sz="2800" dirty="0" smtClean="0"/>
          </a:p>
          <a:p>
            <a:pPr eaLnBrk="1" hangingPunct="1"/>
            <a:r>
              <a:rPr lang="de-AT" altLang="ja-JP" sz="2800" dirty="0" smtClean="0">
                <a:ea typeface="ＭＳ Ｐゴシック" pitchFamily="34" charset="-128"/>
              </a:rPr>
              <a:t>Problem: Query latency</a:t>
            </a:r>
          </a:p>
          <a:p>
            <a:pPr lvl="1" eaLnBrk="1" hangingPunct="1">
              <a:buSzPct val="74000"/>
            </a:pPr>
            <a:r>
              <a:rPr lang="de-AT" altLang="ja-JP" sz="2800" dirty="0" smtClean="0">
                <a:ea typeface="ＭＳ Ｐゴシック" pitchFamily="34" charset="-128"/>
              </a:rPr>
              <a:t>CPU stalls</a:t>
            </a:r>
          </a:p>
          <a:p>
            <a:pPr lvl="1" eaLnBrk="1" hangingPunct="1">
              <a:buSzPct val="74000"/>
            </a:pPr>
            <a:r>
              <a:rPr lang="de-AT" altLang="ja-JP" sz="2800" dirty="0" smtClean="0">
                <a:ea typeface="ＭＳ Ｐゴシック" pitchFamily="34" charset="-128"/>
              </a:rPr>
              <a:t>GPU starvation</a:t>
            </a:r>
            <a:endParaRPr lang="de-DE" sz="2800" dirty="0" smtClean="0"/>
          </a:p>
        </p:txBody>
      </p:sp>
      <p:cxnSp>
        <p:nvCxnSpPr>
          <p:cNvPr id="7178" name="AutoShape 13"/>
          <p:cNvCxnSpPr>
            <a:cxnSpLocks noChangeShapeType="1"/>
            <a:stCxn id="71" idx="5"/>
            <a:endCxn id="74" idx="0"/>
          </p:cNvCxnSpPr>
          <p:nvPr/>
        </p:nvCxnSpPr>
        <p:spPr bwMode="auto">
          <a:xfrm rot="16200000" flipH="1">
            <a:off x="4822039" y="4259212"/>
            <a:ext cx="848575" cy="491396"/>
          </a:xfrm>
          <a:prstGeom prst="straightConnector1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79" name="AutoShape 17"/>
          <p:cNvCxnSpPr>
            <a:cxnSpLocks noChangeShapeType="1"/>
            <a:stCxn id="75" idx="3"/>
            <a:endCxn id="76" idx="0"/>
          </p:cNvCxnSpPr>
          <p:nvPr/>
        </p:nvCxnSpPr>
        <p:spPr bwMode="auto">
          <a:xfrm rot="5400000">
            <a:off x="6242119" y="4259210"/>
            <a:ext cx="848578" cy="491391"/>
          </a:xfrm>
          <a:prstGeom prst="straightConnector1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</p:spPr>
      </p:cxnSp>
      <p:sp>
        <p:nvSpPr>
          <p:cNvPr id="26" name="Oval 25"/>
          <p:cNvSpPr/>
          <p:nvPr/>
        </p:nvSpPr>
        <p:spPr>
          <a:xfrm>
            <a:off x="3776663" y="3580553"/>
            <a:ext cx="2152659" cy="2152659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181" name="TextBox 26"/>
          <p:cNvSpPr txBox="1">
            <a:spLocks noChangeArrowheads="1"/>
          </p:cNvSpPr>
          <p:nvPr/>
        </p:nvSpPr>
        <p:spPr bwMode="auto">
          <a:xfrm>
            <a:off x="4429124" y="4429132"/>
            <a:ext cx="8572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2400" dirty="0">
                <a:solidFill>
                  <a:srgbClr val="FF0000"/>
                </a:solidFill>
              </a:rPr>
              <a:t>Cull</a:t>
            </a:r>
          </a:p>
        </p:txBody>
      </p:sp>
      <p:sp>
        <p:nvSpPr>
          <p:cNvPr id="7182" name="TextBox 28"/>
          <p:cNvSpPr txBox="1">
            <a:spLocks noChangeArrowheads="1"/>
          </p:cNvSpPr>
          <p:nvPr/>
        </p:nvSpPr>
        <p:spPr bwMode="auto">
          <a:xfrm>
            <a:off x="7358082" y="5396227"/>
            <a:ext cx="1357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2400" dirty="0">
                <a:solidFill>
                  <a:srgbClr val="009900"/>
                </a:solidFill>
              </a:rPr>
              <a:t>Render</a:t>
            </a:r>
          </a:p>
        </p:txBody>
      </p:sp>
      <p:sp>
        <p:nvSpPr>
          <p:cNvPr id="70" name="Oval 69"/>
          <p:cNvSpPr/>
          <p:nvPr/>
        </p:nvSpPr>
        <p:spPr>
          <a:xfrm>
            <a:off x="5706328" y="2571744"/>
            <a:ext cx="428639" cy="42863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4634766" y="3714761"/>
            <a:ext cx="428634" cy="42863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3991824" y="4929206"/>
            <a:ext cx="428630" cy="4286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5277704" y="4929198"/>
            <a:ext cx="428640" cy="42864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6849329" y="3714745"/>
            <a:ext cx="428645" cy="4286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6206391" y="4929194"/>
            <a:ext cx="428642" cy="428642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7715272" y="4929184"/>
            <a:ext cx="428650" cy="42865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solidFill>
                <a:srgbClr val="00B050"/>
              </a:solidFill>
              <a:cs typeface="Arial" charset="0"/>
            </a:endParaRPr>
          </a:p>
        </p:txBody>
      </p:sp>
      <p:sp>
        <p:nvSpPr>
          <p:cNvPr id="7191" name="TextBox 35"/>
          <p:cNvSpPr txBox="1">
            <a:spLocks noChangeArrowheads="1"/>
          </p:cNvSpPr>
          <p:nvPr/>
        </p:nvSpPr>
        <p:spPr bwMode="auto">
          <a:xfrm>
            <a:off x="5929331" y="5404904"/>
            <a:ext cx="1357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2400" dirty="0">
                <a:solidFill>
                  <a:srgbClr val="009900"/>
                </a:solidFill>
              </a:rPr>
              <a:t>Render</a:t>
            </a:r>
          </a:p>
        </p:txBody>
      </p:sp>
      <p:sp>
        <p:nvSpPr>
          <p:cNvPr id="50" name="TextBox 35"/>
          <p:cNvSpPr txBox="1">
            <a:spLocks noChangeArrowheads="1"/>
          </p:cNvSpPr>
          <p:nvPr/>
        </p:nvSpPr>
        <p:spPr bwMode="auto">
          <a:xfrm>
            <a:off x="4786314" y="5857892"/>
            <a:ext cx="29289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Hierarchical culling</a:t>
            </a:r>
            <a:endParaRPr lang="de-AT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Oliver Mattausch</a:t>
            </a:r>
          </a:p>
        </p:txBody>
      </p:sp>
      <p:sp>
        <p:nvSpPr>
          <p:cNvPr id="8195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E90ACF0-97C7-4675-BE74-77CC627E3D44}" type="slidenum">
              <a:rPr lang="de-AT" smtClean="0"/>
              <a:pPr/>
              <a:t>46</a:t>
            </a:fld>
            <a:endParaRPr lang="de-AT" smtClean="0"/>
          </a:p>
        </p:txBody>
      </p:sp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Previous Work</a:t>
            </a:r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9063" y="908050"/>
            <a:ext cx="9024937" cy="5473700"/>
          </a:xfrm>
        </p:spPr>
        <p:txBody>
          <a:bodyPr/>
          <a:lstStyle/>
          <a:p>
            <a:pPr eaLnBrk="1" hangingPunct="1"/>
            <a:r>
              <a:rPr lang="de-DE" sz="2600" smtClean="0"/>
              <a:t>Coherent Hierarchical Culling (CHC) [Bittner04]</a:t>
            </a:r>
          </a:p>
          <a:p>
            <a:pPr eaLnBrk="1" hangingPunct="1"/>
            <a:r>
              <a:rPr lang="de-DE" sz="2600" smtClean="0"/>
              <a:t>Near Optimal Hierarchical Culling (NOHC) [Guthe06]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/>
              <a:t>Oliver Mattausch</a:t>
            </a:r>
          </a:p>
        </p:txBody>
      </p:sp>
      <p:sp>
        <p:nvSpPr>
          <p:cNvPr id="9219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07732FC-D067-4319-9577-0DC3D064A84D}" type="slidenum">
              <a:rPr lang="de-AT" smtClean="0"/>
              <a:pPr/>
              <a:t>47</a:t>
            </a:fld>
            <a:endParaRPr lang="de-AT" smtClean="0"/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Coherent Hierarchical Culling (CHC)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9063" y="908050"/>
            <a:ext cx="8810625" cy="5473700"/>
          </a:xfrm>
        </p:spPr>
        <p:txBody>
          <a:bodyPr/>
          <a:lstStyle/>
          <a:p>
            <a:pPr eaLnBrk="1" hangingPunct="1"/>
            <a:r>
              <a:rPr lang="de-DE" sz="2800" dirty="0" smtClean="0"/>
              <a:t>Use </a:t>
            </a:r>
            <a:r>
              <a:rPr lang="de-DE" sz="2800" dirty="0" smtClean="0">
                <a:solidFill>
                  <a:srgbClr val="00B0F0"/>
                </a:solidFill>
              </a:rPr>
              <a:t>temporal</a:t>
            </a:r>
            <a:r>
              <a:rPr lang="de-DE" sz="2800" dirty="0" smtClean="0"/>
              <a:t> </a:t>
            </a:r>
            <a:r>
              <a:rPr lang="de-DE" sz="2800" dirty="0" smtClean="0">
                <a:solidFill>
                  <a:srgbClr val="00B0F0"/>
                </a:solidFill>
              </a:rPr>
              <a:t>coherence</a:t>
            </a:r>
            <a:endParaRPr lang="de-DE" sz="2800" dirty="0" smtClean="0"/>
          </a:p>
          <a:p>
            <a:pPr lvl="1">
              <a:buSzPct val="74000"/>
            </a:pPr>
            <a:r>
              <a:rPr lang="de-DE" sz="2800" dirty="0" smtClean="0"/>
              <a:t>Assume node stays (in)visible</a:t>
            </a:r>
            <a:endParaRPr lang="de-AT" sz="2800" dirty="0" smtClean="0"/>
          </a:p>
          <a:p>
            <a:pPr eaLnBrk="1" hangingPunct="1"/>
            <a:r>
              <a:rPr lang="de-DE" sz="2800" dirty="0" smtClean="0"/>
              <a:t>For </a:t>
            </a:r>
            <a:r>
              <a:rPr lang="de-AT" sz="2800" dirty="0" smtClean="0">
                <a:solidFill>
                  <a:srgbClr val="00B0F0"/>
                </a:solidFill>
              </a:rPr>
              <a:t>previously visible </a:t>
            </a:r>
            <a:r>
              <a:rPr lang="de-AT" sz="2800" dirty="0" smtClean="0"/>
              <a:t>nodes</a:t>
            </a:r>
          </a:p>
          <a:p>
            <a:pPr lvl="1" eaLnBrk="1" hangingPunct="1">
              <a:buSzPct val="74000"/>
            </a:pPr>
            <a:r>
              <a:rPr lang="de-AT" sz="2800" dirty="0" smtClean="0"/>
              <a:t>Don‘t wait for query result</a:t>
            </a:r>
          </a:p>
        </p:txBody>
      </p:sp>
      <p:pic>
        <p:nvPicPr>
          <p:cNvPr id="6" name="Picture 3" descr="D:\oli\download\img100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3214686"/>
            <a:ext cx="2058284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28625" y="4041761"/>
            <a:ext cx="100540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2400" dirty="0">
                <a:solidFill>
                  <a:schemeClr val="tx1"/>
                </a:solidFill>
              </a:rPr>
              <a:t>Issue </a:t>
            </a:r>
            <a:br>
              <a:rPr lang="de-AT" sz="2400" dirty="0">
                <a:solidFill>
                  <a:schemeClr val="tx1"/>
                </a:solidFill>
              </a:rPr>
            </a:br>
            <a:r>
              <a:rPr lang="de-AT" sz="2400" dirty="0">
                <a:solidFill>
                  <a:schemeClr val="tx1"/>
                </a:solidFill>
              </a:rPr>
              <a:t>query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428860" y="5756273"/>
            <a:ext cx="42755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render geometry </a:t>
            </a:r>
            <a:r>
              <a:rPr lang="de-AT" sz="2400" dirty="0" smtClean="0">
                <a:solidFill>
                  <a:srgbClr val="00B0F0"/>
                </a:solidFill>
              </a:rPr>
              <a:t>immediately 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786578" y="4026763"/>
            <a:ext cx="23574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2400" dirty="0">
                <a:solidFill>
                  <a:schemeClr val="tx1"/>
                </a:solidFill>
              </a:rPr>
              <a:t>Use result in next frame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83546" y="4568086"/>
            <a:ext cx="15744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2400" dirty="0">
                <a:solidFill>
                  <a:schemeClr val="tx1"/>
                </a:solidFill>
              </a:rPr>
              <a:t>Result </a:t>
            </a:r>
            <a:br>
              <a:rPr lang="de-AT" sz="2400" dirty="0">
                <a:solidFill>
                  <a:schemeClr val="tx1"/>
                </a:solidFill>
              </a:rPr>
            </a:br>
            <a:r>
              <a:rPr lang="de-AT" sz="2400" dirty="0">
                <a:solidFill>
                  <a:schemeClr val="tx1"/>
                </a:solidFill>
              </a:rPr>
              <a:t>available?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5286375" y="4184637"/>
            <a:ext cx="1357313" cy="5000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1571625" y="4184640"/>
            <a:ext cx="1357313" cy="5000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20" grpId="0"/>
      <p:bldP spid="21" grpId="0" animBg="1"/>
      <p:bldP spid="2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/>
              <a:t>Oliver Mattausch</a:t>
            </a:r>
          </a:p>
        </p:txBody>
      </p:sp>
      <p:sp>
        <p:nvSpPr>
          <p:cNvPr id="9219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07732FC-D067-4319-9577-0DC3D064A84D}" type="slidenum">
              <a:rPr lang="de-AT" smtClean="0"/>
              <a:pPr/>
              <a:t>48</a:t>
            </a:fld>
            <a:endParaRPr lang="de-AT" smtClean="0"/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Coherent Hierarchical Culling (CHC)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9063" y="908050"/>
            <a:ext cx="8810625" cy="5473700"/>
          </a:xfrm>
        </p:spPr>
        <p:txBody>
          <a:bodyPr/>
          <a:lstStyle/>
          <a:p>
            <a:pPr>
              <a:buSzPct val="74000"/>
            </a:pPr>
            <a:r>
              <a:rPr lang="de-DE" sz="2800" dirty="0" smtClean="0"/>
              <a:t>Manage </a:t>
            </a:r>
            <a:r>
              <a:rPr lang="de-DE" sz="2800" dirty="0" smtClean="0">
                <a:solidFill>
                  <a:srgbClr val="00B0F0"/>
                </a:solidFill>
              </a:rPr>
              <a:t>query queue</a:t>
            </a:r>
          </a:p>
          <a:p>
            <a:pPr eaLnBrk="1" hangingPunct="1"/>
            <a:r>
              <a:rPr lang="de-DE" sz="2800" dirty="0" smtClean="0"/>
              <a:t>While result not available</a:t>
            </a:r>
          </a:p>
          <a:p>
            <a:pPr lvl="1" eaLnBrk="1" hangingPunct="1">
              <a:buSzPct val="74000"/>
            </a:pPr>
            <a:r>
              <a:rPr lang="de-DE" sz="2800" dirty="0" smtClean="0"/>
              <a:t>Continue traversal / rendering</a:t>
            </a:r>
          </a:p>
          <a:p>
            <a:pPr>
              <a:buSzPct val="74000"/>
            </a:pPr>
            <a:r>
              <a:rPr lang="de-DE" sz="2800" dirty="0" smtClean="0"/>
              <a:t>Keep CPU and GPU busy</a:t>
            </a:r>
          </a:p>
          <a:p>
            <a:pPr eaLnBrk="1" hangingPunct="1">
              <a:buNone/>
            </a:pPr>
            <a:endParaRPr lang="de-DE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Oliver Mattausch</a:t>
            </a:r>
          </a:p>
        </p:txBody>
      </p:sp>
      <p:sp>
        <p:nvSpPr>
          <p:cNvPr id="1024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A2F597F-C413-4AFB-BCEE-7C64B555CF9E}" type="slidenum">
              <a:rPr lang="de-AT" smtClean="0"/>
              <a:pPr/>
              <a:t>49</a:t>
            </a:fld>
            <a:endParaRPr lang="de-AT" smtClean="0"/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Problems of CHC</a:t>
            </a:r>
            <a:endParaRPr lang="de-AT" smtClean="0"/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836613"/>
            <a:ext cx="8678893" cy="2735263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Arial" pitchFamily="34" charset="0"/>
              <a:buChar char="-"/>
            </a:pPr>
            <a:r>
              <a:rPr lang="en-US" sz="2800" dirty="0" smtClean="0"/>
              <a:t>Too many queries</a:t>
            </a:r>
          </a:p>
          <a:p>
            <a:pPr>
              <a:buClr>
                <a:srgbClr val="FF0000"/>
              </a:buClr>
              <a:buFont typeface="Arial" pitchFamily="34" charset="0"/>
              <a:buChar char="-"/>
            </a:pPr>
            <a:r>
              <a:rPr lang="de-AT" sz="2800" dirty="0" smtClean="0">
                <a:solidFill>
                  <a:schemeClr val="tx1"/>
                </a:solidFill>
              </a:rPr>
              <a:t>Query cost</a:t>
            </a:r>
          </a:p>
          <a:p>
            <a:pPr>
              <a:buClr>
                <a:srgbClr val="FF0000"/>
              </a:buClr>
              <a:buFont typeface="Arial" pitchFamily="34" charset="0"/>
              <a:buChar char="-"/>
            </a:pPr>
            <a:r>
              <a:rPr lang="de-AT" sz="2800" dirty="0" smtClean="0">
                <a:solidFill>
                  <a:schemeClr val="tx1"/>
                </a:solidFill>
              </a:rPr>
              <a:t>Sometimes </a:t>
            </a:r>
            <a:r>
              <a:rPr lang="de-AT" sz="2800" dirty="0" smtClean="0">
                <a:solidFill>
                  <a:srgbClr val="00B0F0"/>
                </a:solidFill>
              </a:rPr>
              <a:t>slower</a:t>
            </a:r>
            <a:r>
              <a:rPr lang="de-AT" sz="2800" dirty="0" smtClean="0">
                <a:solidFill>
                  <a:schemeClr val="tx1"/>
                </a:solidFill>
              </a:rPr>
              <a:t> than view frustum culling</a:t>
            </a:r>
          </a:p>
        </p:txBody>
      </p:sp>
      <p:sp>
        <p:nvSpPr>
          <p:cNvPr id="10247" name="Rectangle 10"/>
          <p:cNvSpPr>
            <a:spLocks noChangeArrowheads="1"/>
          </p:cNvSpPr>
          <p:nvPr/>
        </p:nvSpPr>
        <p:spPr bwMode="auto">
          <a:xfrm>
            <a:off x="2643174" y="5643578"/>
            <a:ext cx="35004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Many </a:t>
            </a:r>
            <a:r>
              <a:rPr lang="en-US" sz="2400" dirty="0">
                <a:solidFill>
                  <a:schemeClr val="tx1"/>
                </a:solidFill>
              </a:rPr>
              <a:t>houses visible </a:t>
            </a:r>
            <a:r>
              <a:rPr lang="de-DE" sz="2400" dirty="0">
                <a:solidFill>
                  <a:schemeClr val="tx1"/>
                </a:solidFill>
              </a:rPr>
              <a:t>→</a:t>
            </a:r>
            <a:r>
              <a:rPr lang="en-US" sz="2400" dirty="0">
                <a:solidFill>
                  <a:schemeClr val="tx1"/>
                </a:solidFill>
              </a:rPr>
              <a:t> 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Bad view point for CHC</a:t>
            </a:r>
          </a:p>
        </p:txBody>
      </p:sp>
      <p:pic>
        <p:nvPicPr>
          <p:cNvPr id="8" name="Picture 2" descr="C:\oliver\matt\trunk\phd\images\vienna_culling_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1" y="2786058"/>
            <a:ext cx="3786213" cy="2839660"/>
          </a:xfrm>
          <a:prstGeom prst="rect">
            <a:avLst/>
          </a:prstGeom>
          <a:noFill/>
        </p:spPr>
      </p:pic>
      <p:pic>
        <p:nvPicPr>
          <p:cNvPr id="9" name="Picture 1" descr="C:\oliver\matt\trunk\phd\images\pompeii_over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786058"/>
            <a:ext cx="3786214" cy="28396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/>
              <a:t>Oliver Mattausch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97E0962-F90A-4928-B5FB-79355CD787AD}" type="slidenum">
              <a:rPr lang="de-AT"/>
              <a:pPr/>
              <a:t>5</a:t>
            </a:fld>
            <a:endParaRPr lang="de-AT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4450"/>
            <a:ext cx="7761287" cy="757238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/>
              <a:t>Real-Time Rendering</a:t>
            </a:r>
            <a:endParaRPr lang="en-US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2844" y="928670"/>
            <a:ext cx="8907462" cy="3021016"/>
          </a:xfrm>
          <a:ln/>
        </p:spPr>
        <p:txBody>
          <a:bodyPr/>
          <a:lstStyle/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Scene complexity:</a:t>
            </a:r>
          </a:p>
        </p:txBody>
      </p:sp>
      <p:pic>
        <p:nvPicPr>
          <p:cNvPr id="6148" name="Picture 4" descr="C:\work\svn\svnmatt\trunk\phd\images\vienna_over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558971"/>
            <a:ext cx="2735251" cy="2051438"/>
          </a:xfrm>
          <a:prstGeom prst="rect">
            <a:avLst/>
          </a:prstGeom>
          <a:noFill/>
        </p:spPr>
      </p:pic>
      <p:pic>
        <p:nvPicPr>
          <p:cNvPr id="6149" name="Picture 5" descr="C:\work\svn\svnmatt\trunk\phd\images\powerplan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2558971"/>
            <a:ext cx="2570152" cy="2051438"/>
          </a:xfrm>
          <a:prstGeom prst="rect">
            <a:avLst/>
          </a:prstGeom>
          <a:noFill/>
        </p:spPr>
      </p:pic>
      <p:pic>
        <p:nvPicPr>
          <p:cNvPr id="6150" name="Picture 6" descr="C:\work\svn\svnmatt\trunk\phd\images\Boeing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6651" y="2558971"/>
            <a:ext cx="2929800" cy="20514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14348" y="4824723"/>
            <a:ext cx="2042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~1M triangles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28992" y="4824723"/>
            <a:ext cx="2214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~12M triangles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86939" y="4824723"/>
            <a:ext cx="2385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~300M triangles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30171" y="1895765"/>
            <a:ext cx="1139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Vienna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87293" y="1895765"/>
            <a:ext cx="1726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Powerplant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43702" y="1895765"/>
            <a:ext cx="1144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Boeing</a:t>
            </a:r>
            <a:endParaRPr lang="de-AT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Oliver Mattausch</a:t>
            </a:r>
          </a:p>
        </p:txBody>
      </p:sp>
      <p:sp>
        <p:nvSpPr>
          <p:cNvPr id="1331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0D9E5C7-78DA-4A33-94B0-2B0186CDAB01}" type="slidenum">
              <a:rPr lang="de-AT" smtClean="0"/>
              <a:pPr/>
              <a:t>50</a:t>
            </a:fld>
            <a:endParaRPr lang="de-AT" smtClean="0"/>
          </a:p>
        </p:txBody>
      </p:sp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dirty="0" smtClean="0"/>
              <a:t>Improved algorithm: CHC ++</a:t>
            </a:r>
            <a:endParaRPr lang="de-DE" dirty="0" smtClean="0"/>
          </a:p>
        </p:txBody>
      </p:sp>
      <p:sp>
        <p:nvSpPr>
          <p:cNvPr id="1126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AT" sz="2800" dirty="0" smtClean="0">
                <a:solidFill>
                  <a:schemeClr val="tx1"/>
                </a:solidFill>
              </a:rPr>
              <a:t>Reduction of </a:t>
            </a:r>
            <a:r>
              <a:rPr lang="de-AT" sz="2800" dirty="0" smtClean="0">
                <a:solidFill>
                  <a:srgbClr val="00B0F0"/>
                </a:solidFill>
              </a:rPr>
              <a:t>query cost</a:t>
            </a:r>
          </a:p>
          <a:p>
            <a:pPr lvl="1" eaLnBrk="1" hangingPunct="1">
              <a:buSzPct val="74000"/>
            </a:pPr>
            <a:r>
              <a:rPr lang="de-AT" sz="2800" dirty="0" smtClean="0">
                <a:solidFill>
                  <a:schemeClr val="tx1"/>
                </a:solidFill>
              </a:rPr>
              <a:t>Query batching</a:t>
            </a:r>
          </a:p>
          <a:p>
            <a:pPr eaLnBrk="1" hangingPunct="1"/>
            <a:r>
              <a:rPr lang="de-DE" sz="2800" dirty="0" smtClean="0">
                <a:solidFill>
                  <a:schemeClr val="tx1"/>
                </a:solidFill>
              </a:rPr>
              <a:t>Reduction of </a:t>
            </a:r>
            <a:r>
              <a:rPr lang="de-DE" sz="2800" dirty="0" smtClean="0">
                <a:solidFill>
                  <a:srgbClr val="00B0F0"/>
                </a:solidFill>
              </a:rPr>
              <a:t>query number</a:t>
            </a:r>
          </a:p>
          <a:p>
            <a:pPr lvl="1" eaLnBrk="1" hangingPunct="1">
              <a:buSzPct val="74000"/>
            </a:pPr>
            <a:r>
              <a:rPr lang="de-DE" sz="2800" dirty="0" smtClean="0"/>
              <a:t>Multiqueries</a:t>
            </a:r>
          </a:p>
          <a:p>
            <a:pPr lvl="0">
              <a:buSzPct val="74000"/>
            </a:pPr>
            <a:r>
              <a:rPr lang="de-AT" sz="2800" dirty="0" smtClean="0"/>
              <a:t>Keeps conceptual </a:t>
            </a:r>
            <a:r>
              <a:rPr lang="de-AT" sz="2800" dirty="0" smtClean="0">
                <a:solidFill>
                  <a:srgbClr val="00B0F0"/>
                </a:solidFill>
              </a:rPr>
              <a:t>simplicity</a:t>
            </a:r>
            <a:r>
              <a:rPr lang="de-AT" sz="2800" dirty="0" smtClean="0">
                <a:solidFill>
                  <a:srgbClr val="3333CC"/>
                </a:solidFill>
              </a:rPr>
              <a:t> </a:t>
            </a:r>
            <a:r>
              <a:rPr lang="de-AT" sz="2800" dirty="0" smtClean="0"/>
              <a:t>of CHC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Oliver Mattausch</a:t>
            </a:r>
          </a:p>
        </p:txBody>
      </p:sp>
      <p:sp>
        <p:nvSpPr>
          <p:cNvPr id="1433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274E1B4-3F99-496E-9B43-DBE31ECA8815}" type="slidenum">
              <a:rPr lang="de-AT" smtClean="0"/>
              <a:pPr/>
              <a:t>51</a:t>
            </a:fld>
            <a:endParaRPr lang="de-AT" smtClean="0"/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36538" y="928670"/>
            <a:ext cx="8407428" cy="5545138"/>
          </a:xfrm>
        </p:spPr>
        <p:txBody>
          <a:bodyPr/>
          <a:lstStyle/>
          <a:p>
            <a:pPr eaLnBrk="1" hangingPunct="1"/>
            <a:r>
              <a:rPr lang="de-AT" sz="2800" dirty="0" smtClean="0"/>
              <a:t>Switch between render / query mode</a:t>
            </a:r>
            <a:br>
              <a:rPr lang="de-AT" sz="2800" dirty="0" smtClean="0"/>
            </a:br>
            <a:r>
              <a:rPr lang="de-DE" sz="2800" dirty="0" smtClean="0"/>
              <a:t> → </a:t>
            </a:r>
            <a:r>
              <a:rPr lang="de-AT" sz="2800" dirty="0" smtClean="0"/>
              <a:t>Need GPU </a:t>
            </a:r>
            <a:r>
              <a:rPr lang="de-AT" sz="2800" dirty="0" smtClean="0">
                <a:solidFill>
                  <a:srgbClr val="00B0F0"/>
                </a:solidFill>
              </a:rPr>
              <a:t>state change</a:t>
            </a:r>
          </a:p>
          <a:p>
            <a:pPr eaLnBrk="1" hangingPunct="1"/>
            <a:r>
              <a:rPr lang="de-AT" sz="2800" dirty="0" smtClean="0"/>
              <a:t>Can be big overhead on modern GPUs!</a:t>
            </a:r>
          </a:p>
          <a:p>
            <a:pPr eaLnBrk="1" hangingPunct="1"/>
            <a:r>
              <a:rPr lang="de-AT" sz="2800" dirty="0" smtClean="0"/>
              <a:t>CHC </a:t>
            </a:r>
            <a:r>
              <a:rPr lang="de-DE" sz="2800" dirty="0" smtClean="0"/>
              <a:t>induces</a:t>
            </a:r>
            <a:r>
              <a:rPr lang="de-AT" sz="2800" dirty="0" smtClean="0"/>
              <a:t> one state change per query</a:t>
            </a:r>
          </a:p>
          <a:p>
            <a:pPr eaLnBrk="1" hangingPunct="1">
              <a:buNone/>
            </a:pPr>
            <a:endParaRPr lang="de-AT" sz="2800" dirty="0" smtClean="0"/>
          </a:p>
        </p:txBody>
      </p:sp>
      <p:sp>
        <p:nvSpPr>
          <p:cNvPr id="1434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Query Batching: Cost of Queries</a:t>
            </a:r>
            <a:endParaRPr lang="de-A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9063" y="908050"/>
            <a:ext cx="8907462" cy="5545138"/>
          </a:xfrm>
        </p:spPr>
        <p:txBody>
          <a:bodyPr/>
          <a:lstStyle/>
          <a:p>
            <a:pPr eaLnBrk="1" hangingPunct="1">
              <a:defRPr/>
            </a:pPr>
            <a:r>
              <a:rPr lang="de-AT" sz="2800" dirty="0" smtClean="0"/>
              <a:t>Idea: Store </a:t>
            </a:r>
            <a:r>
              <a:rPr lang="de-AT" sz="2800" dirty="0" smtClean="0">
                <a:solidFill>
                  <a:srgbClr val="00B0F0"/>
                </a:solidFill>
              </a:rPr>
              <a:t>query candidates </a:t>
            </a:r>
            <a:r>
              <a:rPr lang="de-AT" sz="2800" dirty="0" smtClean="0"/>
              <a:t>in separate queue</a:t>
            </a:r>
          </a:p>
          <a:p>
            <a:pPr lvl="1" eaLnBrk="1" hangingPunct="1">
              <a:buSzPct val="74000"/>
              <a:defRPr/>
            </a:pPr>
            <a:r>
              <a:rPr lang="de-AT" sz="2800" dirty="0" smtClean="0">
                <a:solidFill>
                  <a:schemeClr val="bg1">
                    <a:lumMod val="65000"/>
                  </a:schemeClr>
                </a:solidFill>
              </a:rPr>
              <a:t>Collect </a:t>
            </a:r>
            <a:r>
              <a:rPr lang="de-AT" sz="2800" i="1" dirty="0" smtClean="0">
                <a:solidFill>
                  <a:schemeClr val="bg1">
                    <a:lumMod val="65000"/>
                  </a:schemeClr>
                </a:solidFill>
              </a:rPr>
              <a:t>n</a:t>
            </a:r>
            <a:r>
              <a:rPr lang="de-AT" sz="2800" dirty="0" smtClean="0">
                <a:solidFill>
                  <a:schemeClr val="bg1">
                    <a:lumMod val="65000"/>
                  </a:schemeClr>
                </a:solidFill>
              </a:rPr>
              <a:t> nodes</a:t>
            </a:r>
          </a:p>
          <a:p>
            <a:pPr lvl="1" eaLnBrk="1" hangingPunct="1">
              <a:buSzPct val="74000"/>
              <a:defRPr/>
            </a:pPr>
            <a:r>
              <a:rPr lang="de-AT" sz="2800" dirty="0" smtClean="0">
                <a:solidFill>
                  <a:schemeClr val="bg1">
                    <a:lumMod val="65000"/>
                  </a:schemeClr>
                </a:solidFill>
              </a:rPr>
              <a:t>Switch to query mode</a:t>
            </a:r>
          </a:p>
          <a:p>
            <a:pPr lvl="1" eaLnBrk="1" hangingPunct="1">
              <a:buSzPct val="74000"/>
              <a:defRPr/>
            </a:pPr>
            <a:r>
              <a:rPr lang="de-AT" sz="2800" dirty="0" smtClean="0">
                <a:solidFill>
                  <a:schemeClr val="bg1">
                    <a:lumMod val="65000"/>
                  </a:schemeClr>
                </a:solidFill>
              </a:rPr>
              <a:t>Query all nodes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04872" y="3088754"/>
            <a:ext cx="642938" cy="3065396"/>
          </a:xfrm>
          <a:prstGeom prst="rect">
            <a:avLst/>
          </a:prstGeom>
          <a:solidFill>
            <a:srgbClr val="969696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542708" y="3615418"/>
            <a:ext cx="12858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AT" sz="2400" dirty="0">
                <a:solidFill>
                  <a:schemeClr val="tx1"/>
                </a:solidFill>
              </a:rPr>
              <a:t>State </a:t>
            </a:r>
            <a:br>
              <a:rPr lang="de-AT" sz="2400" dirty="0">
                <a:solidFill>
                  <a:schemeClr val="tx1"/>
                </a:solidFill>
              </a:rPr>
            </a:br>
            <a:r>
              <a:rPr lang="de-AT" sz="2400" dirty="0">
                <a:solidFill>
                  <a:schemeClr val="tx1"/>
                </a:solidFill>
              </a:rPr>
              <a:t>change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2614157" y="4341586"/>
            <a:ext cx="1571625" cy="5981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42597" y="3088754"/>
            <a:ext cx="642938" cy="3065396"/>
          </a:xfrm>
          <a:prstGeom prst="rect">
            <a:avLst/>
          </a:prstGeom>
          <a:solidFill>
            <a:srgbClr val="969696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36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Oliver Mattausch</a:t>
            </a:r>
          </a:p>
        </p:txBody>
      </p:sp>
      <p:sp>
        <p:nvSpPr>
          <p:cNvPr id="1536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316413" y="6551613"/>
            <a:ext cx="1079500" cy="306387"/>
          </a:xfrm>
          <a:noFill/>
        </p:spPr>
        <p:txBody>
          <a:bodyPr/>
          <a:lstStyle/>
          <a:p>
            <a:fld id="{F7B5622C-C226-432A-AD37-2311568904DE}" type="slidenum">
              <a:rPr lang="de-AT" smtClean="0"/>
              <a:pPr/>
              <a:t>52</a:t>
            </a:fld>
            <a:endParaRPr lang="de-AT" smtClean="0"/>
          </a:p>
        </p:txBody>
      </p:sp>
      <p:sp>
        <p:nvSpPr>
          <p:cNvPr id="15369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44450"/>
            <a:ext cx="8032750" cy="757238"/>
          </a:xfrm>
        </p:spPr>
        <p:txBody>
          <a:bodyPr/>
          <a:lstStyle/>
          <a:p>
            <a:pPr eaLnBrk="1" hangingPunct="1"/>
            <a:r>
              <a:rPr lang="en-US" smtClean="0"/>
              <a:t>Query Batching: Previously invisible nodes</a:t>
            </a:r>
            <a:endParaRPr lang="de-AT" smtClean="0"/>
          </a:p>
        </p:txBody>
      </p:sp>
      <p:sp>
        <p:nvSpPr>
          <p:cNvPr id="7" name="Oval 6"/>
          <p:cNvSpPr/>
          <p:nvPr/>
        </p:nvSpPr>
        <p:spPr>
          <a:xfrm>
            <a:off x="1614035" y="3273351"/>
            <a:ext cx="500062" cy="523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614035" y="3844851"/>
            <a:ext cx="500062" cy="523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614035" y="4416351"/>
            <a:ext cx="500062" cy="523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614035" y="4987851"/>
            <a:ext cx="500062" cy="523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614035" y="5559351"/>
            <a:ext cx="500062" cy="523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185910" y="3208005"/>
            <a:ext cx="12144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AT" sz="2400" dirty="0">
                <a:solidFill>
                  <a:schemeClr val="tx1"/>
                </a:solidFill>
              </a:rPr>
              <a:t>Query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185910" y="3779505"/>
            <a:ext cx="12144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AT" sz="2400" dirty="0">
                <a:solidFill>
                  <a:schemeClr val="tx1"/>
                </a:solidFill>
              </a:rPr>
              <a:t>Query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185910" y="4351005"/>
            <a:ext cx="12144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AT" sz="2400" dirty="0">
                <a:solidFill>
                  <a:schemeClr val="tx1"/>
                </a:solidFill>
              </a:rPr>
              <a:t>Query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185910" y="4922505"/>
            <a:ext cx="12144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AT" sz="2400" dirty="0">
                <a:solidFill>
                  <a:schemeClr val="tx1"/>
                </a:solidFill>
              </a:rPr>
              <a:t>Query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185910" y="5494005"/>
            <a:ext cx="12144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AT" sz="2400" dirty="0">
                <a:solidFill>
                  <a:schemeClr val="tx1"/>
                </a:solidFill>
              </a:rPr>
              <a:t>Query</a:t>
            </a:r>
          </a:p>
        </p:txBody>
      </p:sp>
      <p:sp>
        <p:nvSpPr>
          <p:cNvPr id="15380" name="TextBox 26"/>
          <p:cNvSpPr txBox="1">
            <a:spLocks noChangeArrowheads="1"/>
          </p:cNvSpPr>
          <p:nvPr/>
        </p:nvSpPr>
        <p:spPr bwMode="auto">
          <a:xfrm>
            <a:off x="613882" y="6154149"/>
            <a:ext cx="25717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Candidate queue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15381" name="TextBox 27"/>
          <p:cNvSpPr txBox="1">
            <a:spLocks noChangeArrowheads="1"/>
          </p:cNvSpPr>
          <p:nvPr/>
        </p:nvSpPr>
        <p:spPr bwMode="auto">
          <a:xfrm>
            <a:off x="3900030" y="6175044"/>
            <a:ext cx="21431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AT" sz="2400" dirty="0" smtClean="0">
                <a:solidFill>
                  <a:schemeClr val="tx2"/>
                </a:solidFill>
              </a:rPr>
              <a:t>Query queue</a:t>
            </a:r>
            <a:endParaRPr lang="de-AT" sz="2400" dirty="0">
              <a:solidFill>
                <a:schemeClr val="tx2"/>
              </a:solidFill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5471666" y="3686856"/>
            <a:ext cx="12858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AT" sz="2400" dirty="0">
                <a:solidFill>
                  <a:schemeClr val="tx1"/>
                </a:solidFill>
              </a:rPr>
              <a:t>State </a:t>
            </a:r>
            <a:br>
              <a:rPr lang="de-AT" sz="2400" dirty="0">
                <a:solidFill>
                  <a:schemeClr val="tx1"/>
                </a:solidFill>
              </a:rPr>
            </a:br>
            <a:r>
              <a:rPr lang="de-AT" sz="2400" dirty="0">
                <a:solidFill>
                  <a:schemeClr val="tx1"/>
                </a:solidFill>
              </a:rPr>
              <a:t>change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5400222" y="4368212"/>
            <a:ext cx="1571625" cy="571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4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7043285" y="4155487"/>
            <a:ext cx="11961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Render</a:t>
            </a:r>
            <a:br>
              <a:rPr lang="de-AT" sz="2400" dirty="0" smtClean="0">
                <a:solidFill>
                  <a:schemeClr val="tx1"/>
                </a:solidFill>
              </a:rPr>
            </a:br>
            <a:r>
              <a:rPr lang="de-AT" sz="2400" dirty="0" smtClean="0">
                <a:solidFill>
                  <a:schemeClr val="tx1"/>
                </a:solidFill>
              </a:rPr>
              <a:t>nodes</a:t>
            </a:r>
            <a:endParaRPr lang="de-AT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-0.00116 L 0.32535 -0.00116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7 L 0.32361 7.40741E-7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59259E-6 L 0.32361 -2.59259E-6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07407E-6 L 0.32361 4.07407E-6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7 L 0.32361 7.40741E-7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9" grpId="0"/>
      <p:bldP spid="30" grpId="0" animBg="1"/>
      <p:bldP spid="3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/>
              <a:t>Oliver Mattausch</a:t>
            </a:r>
          </a:p>
        </p:txBody>
      </p:sp>
      <p:sp>
        <p:nvSpPr>
          <p:cNvPr id="1741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CAD8937-46CB-4FB6-BCD3-3934DA45D9CA}" type="slidenum">
              <a:rPr lang="de-AT" smtClean="0"/>
              <a:pPr/>
              <a:t>53</a:t>
            </a:fld>
            <a:endParaRPr lang="de-AT" smtClean="0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Query Batching: Visualization</a:t>
            </a:r>
            <a:endParaRPr lang="de-AT" smtClean="0"/>
          </a:p>
        </p:txBody>
      </p:sp>
      <p:sp>
        <p:nvSpPr>
          <p:cNvPr id="17413" name="TextBox 9"/>
          <p:cNvSpPr txBox="1">
            <a:spLocks noChangeArrowheads="1"/>
          </p:cNvSpPr>
          <p:nvPr/>
        </p:nvSpPr>
        <p:spPr bwMode="auto">
          <a:xfrm>
            <a:off x="214313" y="5048250"/>
            <a:ext cx="37192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2400" dirty="0">
                <a:solidFill>
                  <a:srgbClr val="00B0F0"/>
                </a:solidFill>
              </a:rPr>
              <a:t>CHC</a:t>
            </a:r>
            <a:r>
              <a:rPr lang="de-AT" sz="2400" dirty="0">
                <a:solidFill>
                  <a:schemeClr val="tx1"/>
                </a:solidFill>
              </a:rPr>
              <a:t>: ~100 </a:t>
            </a:r>
            <a:r>
              <a:rPr lang="de-AT" sz="2400" dirty="0" smtClean="0">
                <a:solidFill>
                  <a:schemeClr val="tx1"/>
                </a:solidFill>
              </a:rPr>
              <a:t>state </a:t>
            </a:r>
            <a:r>
              <a:rPr lang="de-AT" sz="2400" dirty="0">
                <a:solidFill>
                  <a:schemeClr val="tx1"/>
                </a:solidFill>
              </a:rPr>
              <a:t>changes</a:t>
            </a:r>
          </a:p>
        </p:txBody>
      </p:sp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4543425" y="5076825"/>
            <a:ext cx="35557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2400" dirty="0">
                <a:solidFill>
                  <a:srgbClr val="00B0F0"/>
                </a:solidFill>
              </a:rPr>
              <a:t>CHC++: </a:t>
            </a:r>
            <a:r>
              <a:rPr lang="de-AT" sz="2400" dirty="0">
                <a:solidFill>
                  <a:schemeClr val="tx1"/>
                </a:solidFill>
              </a:rPr>
              <a:t>2 state changes</a:t>
            </a:r>
            <a:br>
              <a:rPr lang="de-AT" sz="2400" dirty="0">
                <a:solidFill>
                  <a:schemeClr val="tx1"/>
                </a:solidFill>
              </a:rPr>
            </a:br>
            <a:r>
              <a:rPr lang="de-AT" sz="2400" dirty="0">
                <a:solidFill>
                  <a:schemeClr val="tx1"/>
                </a:solidFill>
              </a:rPr>
              <a:t>(Max. batch size: 50)</a:t>
            </a:r>
          </a:p>
        </p:txBody>
      </p:sp>
      <p:sp>
        <p:nvSpPr>
          <p:cNvPr id="17415" name="TextBox 11"/>
          <p:cNvSpPr txBox="1">
            <a:spLocks noChangeArrowheads="1"/>
          </p:cNvSpPr>
          <p:nvPr/>
        </p:nvSpPr>
        <p:spPr bwMode="auto">
          <a:xfrm>
            <a:off x="1143000" y="857250"/>
            <a:ext cx="6429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/>
              <a:t>Each color represents a state change</a:t>
            </a:r>
          </a:p>
        </p:txBody>
      </p:sp>
      <p:pic>
        <p:nvPicPr>
          <p:cNvPr id="17416" name="Picture 9" descr="D:\oli\work\state_changes_ch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428736"/>
            <a:ext cx="42291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10" descr="D:\oli\work\state_changes_chc++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7755" y="1428736"/>
            <a:ext cx="420052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Oliver Mattausch</a:t>
            </a:r>
          </a:p>
        </p:txBody>
      </p:sp>
      <p:sp>
        <p:nvSpPr>
          <p:cNvPr id="1843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4AB885E-E423-4A76-B727-DBE0519F4178}" type="slidenum">
              <a:rPr lang="de-AT" smtClean="0"/>
              <a:pPr/>
              <a:t>54</a:t>
            </a:fld>
            <a:endParaRPr lang="de-AT" smtClean="0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9063" y="908050"/>
            <a:ext cx="9024937" cy="5664222"/>
          </a:xfrm>
        </p:spPr>
        <p:txBody>
          <a:bodyPr/>
          <a:lstStyle/>
          <a:p>
            <a:pPr eaLnBrk="1" hangingPunct="1"/>
            <a:r>
              <a:rPr lang="de-AT" sz="2800" dirty="0" smtClean="0"/>
              <a:t>Node invisible for long time</a:t>
            </a:r>
          </a:p>
          <a:p>
            <a:pPr lvl="1" eaLnBrk="1" hangingPunct="1">
              <a:buSzPct val="74000"/>
            </a:pPr>
            <a:r>
              <a:rPr lang="de-AT" sz="2800" dirty="0" smtClean="0"/>
              <a:t>Likely to </a:t>
            </a:r>
            <a:r>
              <a:rPr lang="de-AT" sz="2800" dirty="0" smtClean="0">
                <a:solidFill>
                  <a:srgbClr val="00B0F0"/>
                </a:solidFill>
              </a:rPr>
              <a:t>stay invisible </a:t>
            </a:r>
          </a:p>
          <a:p>
            <a:pPr lvl="1" eaLnBrk="1" hangingPunct="1">
              <a:buSzPct val="74000"/>
            </a:pPr>
            <a:r>
              <a:rPr lang="de-AT" sz="2800" dirty="0" smtClean="0"/>
              <a:t>E.g., car engine blocks in a parking lot</a:t>
            </a:r>
          </a:p>
          <a:p>
            <a:pPr>
              <a:buSzPct val="74000"/>
            </a:pPr>
            <a:r>
              <a:rPr lang="de-AT" sz="2800" dirty="0" smtClean="0"/>
              <a:t>Cover many nodes with single query</a:t>
            </a:r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Multiqueries</a:t>
            </a:r>
            <a:r>
              <a:rPr lang="en-US" dirty="0" smtClean="0"/>
              <a:t>: Number of Queries</a:t>
            </a:r>
            <a:endParaRPr lang="de-AT" dirty="0" smtClean="0"/>
          </a:p>
        </p:txBody>
      </p:sp>
      <p:pic>
        <p:nvPicPr>
          <p:cNvPr id="18438" name="Picture 6" descr="nsx_lin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643314"/>
            <a:ext cx="7444197" cy="209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Oliver Mattausch</a:t>
            </a:r>
          </a:p>
        </p:txBody>
      </p:sp>
      <p:sp>
        <p:nvSpPr>
          <p:cNvPr id="1843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4AB885E-E423-4A76-B727-DBE0519F4178}" type="slidenum">
              <a:rPr lang="de-AT" smtClean="0"/>
              <a:pPr/>
              <a:t>55</a:t>
            </a:fld>
            <a:endParaRPr lang="de-AT" smtClean="0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9063" y="908050"/>
            <a:ext cx="9024937" cy="5664222"/>
          </a:xfrm>
        </p:spPr>
        <p:txBody>
          <a:bodyPr/>
          <a:lstStyle/>
          <a:p>
            <a:pPr eaLnBrk="1" hangingPunct="1"/>
            <a:r>
              <a:rPr lang="de-AT" sz="2800" dirty="0" smtClean="0"/>
              <a:t>Test </a:t>
            </a:r>
            <a:r>
              <a:rPr lang="de-AT" sz="2800" i="1" dirty="0" smtClean="0">
                <a:solidFill>
                  <a:schemeClr val="tx1"/>
                </a:solidFill>
              </a:rPr>
              <a:t>q</a:t>
            </a:r>
            <a:r>
              <a:rPr lang="de-AT" sz="2800" dirty="0" smtClean="0"/>
              <a:t> nodes by single (multi)query</a:t>
            </a:r>
          </a:p>
          <a:p>
            <a:pPr lvl="1" eaLnBrk="1" hangingPunct="1">
              <a:buSzPct val="74000"/>
            </a:pPr>
            <a:r>
              <a:rPr lang="de-AT" sz="2800" dirty="0" smtClean="0">
                <a:solidFill>
                  <a:schemeClr val="bg2"/>
                </a:solidFill>
              </a:rPr>
              <a:t>Invisible → saved (</a:t>
            </a:r>
            <a:r>
              <a:rPr lang="de-AT" sz="2800" i="1" dirty="0" smtClean="0">
                <a:solidFill>
                  <a:schemeClr val="bg2"/>
                </a:solidFill>
              </a:rPr>
              <a:t>q</a:t>
            </a:r>
            <a:r>
              <a:rPr lang="de-AT" sz="2800" dirty="0" smtClean="0">
                <a:solidFill>
                  <a:schemeClr val="bg2"/>
                </a:solidFill>
              </a:rPr>
              <a:t> – 1) queries</a:t>
            </a:r>
          </a:p>
          <a:p>
            <a:pPr lvl="1" eaLnBrk="1" hangingPunct="1">
              <a:buSzPct val="74000"/>
            </a:pPr>
            <a:r>
              <a:rPr lang="de-AT" sz="2800" dirty="0" smtClean="0">
                <a:solidFill>
                  <a:schemeClr val="bg2"/>
                </a:solidFill>
              </a:rPr>
              <a:t>Visible</a:t>
            </a:r>
            <a:endParaRPr lang="de-AT" sz="2600" dirty="0" smtClean="0">
              <a:solidFill>
                <a:schemeClr val="bg2"/>
              </a:solidFill>
            </a:endParaRPr>
          </a:p>
          <a:p>
            <a:pPr lvl="2">
              <a:buSzPct val="74000"/>
            </a:pPr>
            <a:r>
              <a:rPr lang="de-AT" sz="2600" dirty="0" smtClean="0">
                <a:solidFill>
                  <a:schemeClr val="bg2"/>
                </a:solidFill>
              </a:rPr>
              <a:t> Must test individually - wasted one query!</a:t>
            </a:r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Multiqueries</a:t>
            </a:r>
            <a:r>
              <a:rPr lang="en-US" dirty="0" smtClean="0"/>
              <a:t>: Number of Queries</a:t>
            </a:r>
            <a:endParaRPr lang="de-AT" dirty="0" smtClean="0"/>
          </a:p>
        </p:txBody>
      </p:sp>
      <p:pic>
        <p:nvPicPr>
          <p:cNvPr id="7" name="Picture 3" descr="D:\oli\download\img100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59" y="3357583"/>
            <a:ext cx="809949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D:\oli\download\img100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45" y="3214707"/>
            <a:ext cx="983509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D:\oli\download\img100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68" y="3786211"/>
            <a:ext cx="86780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D:\oli\download\img100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89" y="3714773"/>
            <a:ext cx="983509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D:\oli\download\img100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28" y="3958883"/>
            <a:ext cx="785818" cy="970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43"/>
          <p:cNvGrpSpPr>
            <a:grpSpLocks/>
          </p:cNvGrpSpPr>
          <p:nvPr/>
        </p:nvGrpSpPr>
        <p:grpSpPr bwMode="auto">
          <a:xfrm>
            <a:off x="4500585" y="6000772"/>
            <a:ext cx="857250" cy="571500"/>
            <a:chOff x="4000496" y="5214950"/>
            <a:chExt cx="1000132" cy="714380"/>
          </a:xfrm>
        </p:grpSpPr>
        <p:sp>
          <p:nvSpPr>
            <p:cNvPr id="14" name="Oval 13"/>
            <p:cNvSpPr/>
            <p:nvPr/>
          </p:nvSpPr>
          <p:spPr>
            <a:xfrm>
              <a:off x="4000496" y="5357826"/>
              <a:ext cx="1000132" cy="571504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285719" y="5429264"/>
              <a:ext cx="429686" cy="4286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  <a:cs typeface="Arial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6200000" flipH="1">
              <a:off x="4107786" y="5321710"/>
              <a:ext cx="142876" cy="72231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4750464" y="5321709"/>
              <a:ext cx="142876" cy="72232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4501356" y="5286388"/>
              <a:ext cx="142876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4286513" y="5286388"/>
              <a:ext cx="142876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928835" y="5000647"/>
            <a:ext cx="2643188" cy="42862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14960" y="5000647"/>
            <a:ext cx="2571750" cy="42862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" name="Isosceles Triangle 21"/>
          <p:cNvSpPr/>
          <p:nvPr/>
        </p:nvSpPr>
        <p:spPr>
          <a:xfrm flipV="1">
            <a:off x="4071960" y="3143272"/>
            <a:ext cx="1643063" cy="2928937"/>
          </a:xfrm>
          <a:prstGeom prst="triangle">
            <a:avLst/>
          </a:prstGeom>
          <a:solidFill>
            <a:schemeClr val="bg2">
              <a:lumMod val="20000"/>
              <a:lumOff val="80000"/>
              <a:alpha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28812" y="3714773"/>
            <a:ext cx="1143009" cy="1214446"/>
          </a:xfrm>
          <a:prstGeom prst="rect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solidFill>
                <a:srgbClr val="00B0F0"/>
              </a:solidFill>
              <a:cs typeface="Arial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71822" y="3357583"/>
            <a:ext cx="928694" cy="1000132"/>
          </a:xfrm>
          <a:prstGeom prst="rect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solidFill>
                <a:srgbClr val="00B0F0"/>
              </a:solidFill>
              <a:cs typeface="Arial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43589" y="3929087"/>
            <a:ext cx="928694" cy="1000132"/>
          </a:xfrm>
          <a:prstGeom prst="rect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solidFill>
                <a:srgbClr val="00B0F0"/>
              </a:solidFill>
              <a:cs typeface="Arial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00845" y="3214707"/>
            <a:ext cx="1071570" cy="1214446"/>
          </a:xfrm>
          <a:prstGeom prst="rect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solidFill>
                <a:srgbClr val="00B0F0"/>
              </a:solidFill>
              <a:cs typeface="Arial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249982" y="3793468"/>
            <a:ext cx="928694" cy="1071570"/>
          </a:xfrm>
          <a:prstGeom prst="rect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solidFill>
                <a:srgbClr val="00B0F0"/>
              </a:solidFill>
              <a:cs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406" y="3929066"/>
            <a:ext cx="1848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AT" sz="2400" dirty="0" smtClean="0">
                <a:solidFill>
                  <a:schemeClr val="tx1"/>
                </a:solidFill>
              </a:rPr>
              <a:t>Multiquery</a:t>
            </a:r>
            <a:br>
              <a:rPr lang="de-AT" sz="2400" dirty="0" smtClean="0">
                <a:solidFill>
                  <a:schemeClr val="tx1"/>
                </a:solidFill>
              </a:rPr>
            </a:br>
            <a:r>
              <a:rPr lang="de-AT" sz="2400" dirty="0" smtClean="0">
                <a:solidFill>
                  <a:schemeClr val="tx1"/>
                </a:solidFill>
              </a:rPr>
              <a:t>   passed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2844" y="3929066"/>
            <a:ext cx="17860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Arial" pitchFamily="34" charset="0"/>
              <a:buChar char="×"/>
            </a:pPr>
            <a:r>
              <a:rPr lang="de-AT" sz="2400" dirty="0" smtClean="0">
                <a:solidFill>
                  <a:schemeClr val="tx1"/>
                </a:solidFill>
              </a:rPr>
              <a:t>Multiquery</a:t>
            </a:r>
          </a:p>
          <a:p>
            <a:r>
              <a:rPr lang="de-AT" sz="2400" dirty="0" smtClean="0">
                <a:solidFill>
                  <a:schemeClr val="tx1"/>
                </a:solidFill>
              </a:rPr>
              <a:t>  failed</a:t>
            </a:r>
          </a:p>
        </p:txBody>
      </p:sp>
      <p:sp>
        <p:nvSpPr>
          <p:cNvPr id="31" name="Oval 30"/>
          <p:cNvSpPr/>
          <p:nvPr/>
        </p:nvSpPr>
        <p:spPr bwMode="auto">
          <a:xfrm>
            <a:off x="4071934" y="3714752"/>
            <a:ext cx="1214446" cy="121444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2844" y="3857628"/>
            <a:ext cx="15568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4 more</a:t>
            </a:r>
            <a:br>
              <a:rPr lang="de-AT" sz="2400" dirty="0" smtClean="0">
                <a:solidFill>
                  <a:schemeClr val="tx1"/>
                </a:solidFill>
              </a:rPr>
            </a:br>
            <a:r>
              <a:rPr lang="de-AT" sz="2400" dirty="0" smtClean="0">
                <a:solidFill>
                  <a:schemeClr val="tx1"/>
                </a:solidFill>
              </a:rPr>
              <a:t>individual </a:t>
            </a:r>
            <a:br>
              <a:rPr lang="de-AT" sz="2400" dirty="0" smtClean="0">
                <a:solidFill>
                  <a:schemeClr val="tx1"/>
                </a:solidFill>
              </a:rPr>
            </a:br>
            <a:r>
              <a:rPr lang="de-AT" sz="2400" dirty="0" smtClean="0">
                <a:solidFill>
                  <a:schemeClr val="tx1"/>
                </a:solidFill>
              </a:rPr>
              <a:t>queries</a:t>
            </a:r>
            <a:endParaRPr lang="de-AT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8" dur="500" fill="hold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8" dur="500" fill="hold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5" dur="500" fill="hold"/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"/>
                            </p:stCondLst>
                            <p:childTnLst>
                              <p:par>
                                <p:cTn id="13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4" grpId="3" animBg="1"/>
      <p:bldP spid="24" grpId="4" animBg="1"/>
      <p:bldP spid="25" grpId="0" animBg="1"/>
      <p:bldP spid="25" grpId="1" animBg="1"/>
      <p:bldP spid="25" grpId="2" animBg="1"/>
      <p:bldP spid="25" grpId="3" animBg="1"/>
      <p:bldP spid="25" grpId="4" animBg="1"/>
      <p:bldP spid="27" grpId="0" animBg="1"/>
      <p:bldP spid="27" grpId="1" animBg="1"/>
      <p:bldP spid="27" grpId="2" animBg="1"/>
      <p:bldP spid="27" grpId="3" animBg="1"/>
      <p:bldP spid="27" grpId="4" animBg="1"/>
      <p:bldP spid="28" grpId="1" animBg="1"/>
      <p:bldP spid="28" grpId="2" animBg="1"/>
      <p:bldP spid="28" grpId="4" animBg="1"/>
      <p:bldP spid="29" grpId="0"/>
      <p:bldP spid="29" grpId="1"/>
      <p:bldP spid="30" grpId="0"/>
      <p:bldP spid="30" grpId="1"/>
      <p:bldP spid="31" grpId="0" animBg="1"/>
      <p:bldP spid="31" grpId="1" animBg="1"/>
      <p:bldP spid="3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Oliver Mattausch</a:t>
            </a:r>
          </a:p>
        </p:txBody>
      </p:sp>
      <p:sp>
        <p:nvSpPr>
          <p:cNvPr id="2048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462778E-80D8-448D-9D3D-6810A2428297}" type="slidenum">
              <a:rPr lang="de-AT" smtClean="0"/>
              <a:pPr/>
              <a:t>56</a:t>
            </a:fld>
            <a:endParaRPr lang="de-AT" smtClean="0"/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36538" y="928688"/>
            <a:ext cx="8193087" cy="5545137"/>
          </a:xfrm>
          <a:noFill/>
        </p:spPr>
        <p:txBody>
          <a:bodyPr/>
          <a:lstStyle/>
          <a:p>
            <a:r>
              <a:rPr lang="de-AT" sz="2800" dirty="0" smtClean="0"/>
              <a:t>Use probability that node stays invisible</a:t>
            </a:r>
          </a:p>
          <a:p>
            <a:pPr eaLnBrk="1" hangingPunct="1"/>
            <a:r>
              <a:rPr lang="de-AT" sz="2800" dirty="0" smtClean="0"/>
              <a:t>Find optimal query size with </a:t>
            </a:r>
            <a:r>
              <a:rPr lang="de-AT" sz="2800" dirty="0" smtClean="0">
                <a:solidFill>
                  <a:srgbClr val="00B0F0"/>
                </a:solidFill>
              </a:rPr>
              <a:t>cost / benefit model </a:t>
            </a:r>
          </a:p>
        </p:txBody>
      </p:sp>
      <p:sp>
        <p:nvSpPr>
          <p:cNvPr id="2048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Multiqueries: Greedy Algorithm</a:t>
            </a:r>
            <a:endParaRPr lang="de-AT" smtClean="0"/>
          </a:p>
        </p:txBody>
      </p:sp>
      <p:pic>
        <p:nvPicPr>
          <p:cNvPr id="20486" name="Picture 5" descr="D:\oli\work\bittner\papers\CHC_revisited\images\teaser_scene2.png"/>
          <p:cNvPicPr>
            <a:picLocks noChangeAspect="1" noChangeArrowheads="1"/>
          </p:cNvPicPr>
          <p:nvPr/>
        </p:nvPicPr>
        <p:blipFill>
          <a:blip r:embed="rId3" cstate="print">
            <a:lum bright="14000" contrast="10000"/>
          </a:blip>
          <a:srcRect/>
          <a:stretch>
            <a:fillRect/>
          </a:stretch>
        </p:blipFill>
        <p:spPr bwMode="auto">
          <a:xfrm>
            <a:off x="693738" y="2714620"/>
            <a:ext cx="3878262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8" descr="D:\oli\work\batched_queries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714620"/>
            <a:ext cx="3511550" cy="301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TextBox 11"/>
          <p:cNvSpPr txBox="1">
            <a:spLocks noChangeArrowheads="1"/>
          </p:cNvSpPr>
          <p:nvPr/>
        </p:nvSpPr>
        <p:spPr bwMode="auto">
          <a:xfrm>
            <a:off x="1785918" y="5824855"/>
            <a:ext cx="56436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This view is covered with 3 multiqueries</a:t>
            </a:r>
            <a:endParaRPr lang="de-AT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Oliver Mattausch</a:t>
            </a:r>
          </a:p>
        </p:txBody>
      </p:sp>
      <p:sp>
        <p:nvSpPr>
          <p:cNvPr id="3379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07B8B9E-CA64-441F-A53F-99E402BD9D8A}" type="slidenum">
              <a:rPr lang="de-AT" smtClean="0"/>
              <a:pPr/>
              <a:t>57</a:t>
            </a:fld>
            <a:endParaRPr lang="de-AT" smtClean="0"/>
          </a:p>
        </p:txBody>
      </p:sp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Multiqueries: Vienna (1M triangles)</a:t>
            </a:r>
            <a:endParaRPr lang="de-AT" smtClean="0"/>
          </a:p>
        </p:txBody>
      </p:sp>
      <p:pic>
        <p:nvPicPr>
          <p:cNvPr id="8" name="vienna_multiqueries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143000" y="1357313"/>
            <a:ext cx="685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Oliver Mattausch</a:t>
            </a:r>
          </a:p>
        </p:txBody>
      </p:sp>
      <p:sp>
        <p:nvSpPr>
          <p:cNvPr id="2150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030663" y="6502400"/>
            <a:ext cx="1093787" cy="311150"/>
          </a:xfrm>
          <a:noFill/>
        </p:spPr>
        <p:txBody>
          <a:bodyPr/>
          <a:lstStyle/>
          <a:p>
            <a:fld id="{5BC84A68-2543-471E-A5EB-04FFEB0D238F}" type="slidenum">
              <a:rPr lang="de-AT" smtClean="0"/>
              <a:pPr/>
              <a:t>58</a:t>
            </a:fld>
            <a:endParaRPr lang="de-AT" smtClean="0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Queues in CHC++</a:t>
            </a:r>
            <a:endParaRPr lang="de-AT" smtClean="0"/>
          </a:p>
        </p:txBody>
      </p:sp>
      <p:sp>
        <p:nvSpPr>
          <p:cNvPr id="7" name="Ellipse 6"/>
          <p:cNvSpPr/>
          <p:nvPr/>
        </p:nvSpPr>
        <p:spPr>
          <a:xfrm>
            <a:off x="4286250" y="881063"/>
            <a:ext cx="285750" cy="2857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3429000" y="1309688"/>
            <a:ext cx="285750" cy="2857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5214938" y="1309688"/>
            <a:ext cx="285750" cy="2857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2928938" y="1809750"/>
            <a:ext cx="285750" cy="2857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3857625" y="1809750"/>
            <a:ext cx="285750" cy="2857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4714875" y="1809750"/>
            <a:ext cx="285750" cy="2857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3214688" y="2381250"/>
            <a:ext cx="285750" cy="2857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5643563" y="1809750"/>
            <a:ext cx="285750" cy="2857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2714625" y="2381250"/>
            <a:ext cx="285750" cy="2857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3643313" y="2381250"/>
            <a:ext cx="285750" cy="285750"/>
          </a:xfrm>
          <a:prstGeom prst="ellipse">
            <a:avLst/>
          </a:prstGeom>
          <a:solidFill>
            <a:srgbClr val="00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4071938" y="2381250"/>
            <a:ext cx="285750" cy="285750"/>
          </a:xfrm>
          <a:prstGeom prst="ellipse">
            <a:avLst/>
          </a:prstGeom>
          <a:solidFill>
            <a:srgbClr val="00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4500563" y="2381250"/>
            <a:ext cx="285750" cy="285750"/>
          </a:xfrm>
          <a:prstGeom prst="ellipse">
            <a:avLst/>
          </a:prstGeom>
          <a:solidFill>
            <a:srgbClr val="00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5000625" y="2381250"/>
            <a:ext cx="285750" cy="2857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5429250" y="2381250"/>
            <a:ext cx="285750" cy="2857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5929313" y="2381250"/>
            <a:ext cx="285750" cy="2857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23" name="Gerade Verbindung 22"/>
          <p:cNvCxnSpPr>
            <a:stCxn id="7" idx="2"/>
            <a:endCxn id="8" idx="7"/>
          </p:cNvCxnSpPr>
          <p:nvPr/>
        </p:nvCxnSpPr>
        <p:spPr>
          <a:xfrm rot="10800000" flipV="1">
            <a:off x="3673475" y="1023938"/>
            <a:ext cx="612775" cy="3270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>
            <a:stCxn id="7" idx="6"/>
            <a:endCxn id="9" idx="1"/>
          </p:cNvCxnSpPr>
          <p:nvPr/>
        </p:nvCxnSpPr>
        <p:spPr>
          <a:xfrm>
            <a:off x="4572000" y="1023938"/>
            <a:ext cx="684213" cy="3270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>
            <a:stCxn id="8" idx="3"/>
            <a:endCxn id="10" idx="7"/>
          </p:cNvCxnSpPr>
          <p:nvPr/>
        </p:nvCxnSpPr>
        <p:spPr>
          <a:xfrm rot="5400000">
            <a:off x="3173413" y="1554163"/>
            <a:ext cx="296862" cy="29686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>
            <a:stCxn id="8" idx="5"/>
            <a:endCxn id="11" idx="0"/>
          </p:cNvCxnSpPr>
          <p:nvPr/>
        </p:nvCxnSpPr>
        <p:spPr>
          <a:xfrm rot="16200000" flipH="1">
            <a:off x="3709194" y="1518444"/>
            <a:ext cx="255587" cy="3270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>
            <a:stCxn id="9" idx="3"/>
            <a:endCxn id="12" idx="7"/>
          </p:cNvCxnSpPr>
          <p:nvPr/>
        </p:nvCxnSpPr>
        <p:spPr>
          <a:xfrm rot="5400000">
            <a:off x="4959351" y="1554162"/>
            <a:ext cx="296862" cy="29686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/>
          <p:cNvCxnSpPr>
            <a:stCxn id="9" idx="5"/>
            <a:endCxn id="14" idx="0"/>
          </p:cNvCxnSpPr>
          <p:nvPr/>
        </p:nvCxnSpPr>
        <p:spPr>
          <a:xfrm rot="16200000" flipH="1">
            <a:off x="5495132" y="1518444"/>
            <a:ext cx="255587" cy="3270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43"/>
          <p:cNvCxnSpPr>
            <a:stCxn id="10" idx="3"/>
            <a:endCxn id="15" idx="0"/>
          </p:cNvCxnSpPr>
          <p:nvPr/>
        </p:nvCxnSpPr>
        <p:spPr>
          <a:xfrm rot="5400000">
            <a:off x="2750344" y="2161381"/>
            <a:ext cx="327025" cy="11271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/>
          <p:cNvCxnSpPr>
            <a:stCxn id="10" idx="5"/>
            <a:endCxn id="13" idx="0"/>
          </p:cNvCxnSpPr>
          <p:nvPr/>
        </p:nvCxnSpPr>
        <p:spPr>
          <a:xfrm rot="16200000" flipH="1">
            <a:off x="3101975" y="2125663"/>
            <a:ext cx="327025" cy="1841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47"/>
          <p:cNvCxnSpPr>
            <a:stCxn id="11" idx="3"/>
            <a:endCxn id="16" idx="0"/>
          </p:cNvCxnSpPr>
          <p:nvPr/>
        </p:nvCxnSpPr>
        <p:spPr>
          <a:xfrm rot="5400000">
            <a:off x="3679031" y="2161382"/>
            <a:ext cx="327025" cy="11271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/>
          <p:cNvCxnSpPr>
            <a:stCxn id="11" idx="5"/>
            <a:endCxn id="17" idx="0"/>
          </p:cNvCxnSpPr>
          <p:nvPr/>
        </p:nvCxnSpPr>
        <p:spPr>
          <a:xfrm rot="16200000" flipH="1">
            <a:off x="3994944" y="2161381"/>
            <a:ext cx="327025" cy="11271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/>
          <p:cNvCxnSpPr>
            <a:stCxn id="12" idx="3"/>
            <a:endCxn id="18" idx="0"/>
          </p:cNvCxnSpPr>
          <p:nvPr/>
        </p:nvCxnSpPr>
        <p:spPr>
          <a:xfrm rot="5400000">
            <a:off x="4536281" y="2161382"/>
            <a:ext cx="327025" cy="11271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53"/>
          <p:cNvCxnSpPr>
            <a:stCxn id="12" idx="5"/>
            <a:endCxn id="19" idx="0"/>
          </p:cNvCxnSpPr>
          <p:nvPr/>
        </p:nvCxnSpPr>
        <p:spPr>
          <a:xfrm rot="16200000" flipH="1">
            <a:off x="4887912" y="2125663"/>
            <a:ext cx="327025" cy="1841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55"/>
          <p:cNvCxnSpPr>
            <a:stCxn id="14" idx="3"/>
            <a:endCxn id="20" idx="0"/>
          </p:cNvCxnSpPr>
          <p:nvPr/>
        </p:nvCxnSpPr>
        <p:spPr>
          <a:xfrm rot="5400000">
            <a:off x="5464969" y="2161381"/>
            <a:ext cx="327025" cy="11271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57"/>
          <p:cNvCxnSpPr>
            <a:stCxn id="14" idx="5"/>
            <a:endCxn id="21" idx="0"/>
          </p:cNvCxnSpPr>
          <p:nvPr/>
        </p:nvCxnSpPr>
        <p:spPr>
          <a:xfrm rot="16200000" flipH="1">
            <a:off x="5816600" y="2125663"/>
            <a:ext cx="327025" cy="1841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hteck 58"/>
          <p:cNvSpPr/>
          <p:nvPr/>
        </p:nvSpPr>
        <p:spPr>
          <a:xfrm>
            <a:off x="3000375" y="3000375"/>
            <a:ext cx="2928938" cy="428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0" name="Rechteck 59"/>
          <p:cNvSpPr/>
          <p:nvPr/>
        </p:nvSpPr>
        <p:spPr>
          <a:xfrm>
            <a:off x="4929188" y="4286250"/>
            <a:ext cx="2928937" cy="42862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1" name="Rechteck 60"/>
          <p:cNvSpPr/>
          <p:nvPr/>
        </p:nvSpPr>
        <p:spPr>
          <a:xfrm>
            <a:off x="785813" y="4286250"/>
            <a:ext cx="2928937" cy="42862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62" name="Rechteck 61"/>
          <p:cNvSpPr/>
          <p:nvPr/>
        </p:nvSpPr>
        <p:spPr>
          <a:xfrm>
            <a:off x="3214688" y="5643563"/>
            <a:ext cx="2928937" cy="5000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542" name="Textfeld 62"/>
          <p:cNvSpPr txBox="1">
            <a:spLocks noChangeArrowheads="1"/>
          </p:cNvSpPr>
          <p:nvPr/>
        </p:nvSpPr>
        <p:spPr bwMode="auto">
          <a:xfrm>
            <a:off x="3357554" y="3500438"/>
            <a:ext cx="24288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AT" sz="2400" dirty="0">
                <a:solidFill>
                  <a:schemeClr val="tx1"/>
                </a:solidFill>
              </a:rPr>
              <a:t>traversal queue</a:t>
            </a:r>
          </a:p>
        </p:txBody>
      </p:sp>
      <p:sp>
        <p:nvSpPr>
          <p:cNvPr id="21543" name="Textfeld 63"/>
          <p:cNvSpPr txBox="1">
            <a:spLocks noChangeArrowheads="1"/>
          </p:cNvSpPr>
          <p:nvPr/>
        </p:nvSpPr>
        <p:spPr bwMode="auto">
          <a:xfrm>
            <a:off x="6072198" y="4714884"/>
            <a:ext cx="23574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AT" sz="2400" dirty="0">
                <a:solidFill>
                  <a:schemeClr val="tx1"/>
                </a:solidFill>
              </a:rPr>
              <a:t>v-queue</a:t>
            </a:r>
            <a:br>
              <a:rPr lang="de-AT" sz="2400" dirty="0">
                <a:solidFill>
                  <a:schemeClr val="tx1"/>
                </a:solidFill>
              </a:rPr>
            </a:br>
            <a:r>
              <a:rPr lang="de-AT" sz="2400" dirty="0">
                <a:solidFill>
                  <a:schemeClr val="tx1"/>
                </a:solidFill>
              </a:rPr>
              <a:t>(visible nodes)</a:t>
            </a:r>
          </a:p>
        </p:txBody>
      </p:sp>
      <p:sp>
        <p:nvSpPr>
          <p:cNvPr id="21544" name="Textfeld 64"/>
          <p:cNvSpPr txBox="1">
            <a:spLocks noChangeArrowheads="1"/>
          </p:cNvSpPr>
          <p:nvPr/>
        </p:nvSpPr>
        <p:spPr bwMode="auto">
          <a:xfrm>
            <a:off x="857224" y="4714884"/>
            <a:ext cx="27860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AT" sz="2400" dirty="0">
                <a:solidFill>
                  <a:schemeClr val="tx1"/>
                </a:solidFill>
              </a:rPr>
              <a:t>i-queue </a:t>
            </a:r>
            <a:br>
              <a:rPr lang="de-AT" sz="2400" dirty="0">
                <a:solidFill>
                  <a:schemeClr val="tx1"/>
                </a:solidFill>
              </a:rPr>
            </a:br>
            <a:r>
              <a:rPr lang="de-AT" sz="2400" dirty="0">
                <a:solidFill>
                  <a:schemeClr val="tx1"/>
                </a:solidFill>
              </a:rPr>
              <a:t>(invisible nodes)</a:t>
            </a:r>
          </a:p>
        </p:txBody>
      </p:sp>
      <p:sp>
        <p:nvSpPr>
          <p:cNvPr id="21545" name="Textfeld 65"/>
          <p:cNvSpPr txBox="1">
            <a:spLocks noChangeArrowheads="1"/>
          </p:cNvSpPr>
          <p:nvPr/>
        </p:nvSpPr>
        <p:spPr bwMode="auto">
          <a:xfrm>
            <a:off x="3786182" y="6143644"/>
            <a:ext cx="2000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AT" sz="2400" dirty="0">
                <a:solidFill>
                  <a:schemeClr val="tx1"/>
                </a:solidFill>
              </a:rPr>
              <a:t>query queue</a:t>
            </a:r>
          </a:p>
        </p:txBody>
      </p:sp>
      <p:cxnSp>
        <p:nvCxnSpPr>
          <p:cNvPr id="68" name="Gerade Verbindung mit Pfeil 67"/>
          <p:cNvCxnSpPr>
            <a:stCxn id="59" idx="1"/>
            <a:endCxn id="61" idx="0"/>
          </p:cNvCxnSpPr>
          <p:nvPr/>
        </p:nvCxnSpPr>
        <p:spPr>
          <a:xfrm rot="10800000" flipV="1">
            <a:off x="2249488" y="3214688"/>
            <a:ext cx="750887" cy="10715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mit Pfeil 69"/>
          <p:cNvCxnSpPr>
            <a:stCxn id="59" idx="3"/>
          </p:cNvCxnSpPr>
          <p:nvPr/>
        </p:nvCxnSpPr>
        <p:spPr>
          <a:xfrm>
            <a:off x="5929313" y="3214688"/>
            <a:ext cx="857250" cy="10715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mit Pfeil 72"/>
          <p:cNvCxnSpPr>
            <a:stCxn id="61" idx="3"/>
          </p:cNvCxnSpPr>
          <p:nvPr/>
        </p:nvCxnSpPr>
        <p:spPr>
          <a:xfrm>
            <a:off x="3714750" y="4500563"/>
            <a:ext cx="500063" cy="1143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mit Pfeil 74"/>
          <p:cNvCxnSpPr>
            <a:stCxn id="60" idx="1"/>
            <a:endCxn id="62" idx="0"/>
          </p:cNvCxnSpPr>
          <p:nvPr/>
        </p:nvCxnSpPr>
        <p:spPr>
          <a:xfrm rot="10800000" flipV="1">
            <a:off x="4678363" y="4500563"/>
            <a:ext cx="250825" cy="1143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llipse 90"/>
          <p:cNvSpPr/>
          <p:nvPr/>
        </p:nvSpPr>
        <p:spPr>
          <a:xfrm>
            <a:off x="3143250" y="3071813"/>
            <a:ext cx="285750" cy="2857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2" name="Ellipse 91"/>
          <p:cNvSpPr/>
          <p:nvPr/>
        </p:nvSpPr>
        <p:spPr>
          <a:xfrm>
            <a:off x="3500438" y="3071813"/>
            <a:ext cx="285750" cy="285750"/>
          </a:xfrm>
          <a:prstGeom prst="ellipse">
            <a:avLst/>
          </a:prstGeom>
          <a:solidFill>
            <a:srgbClr val="00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3" name="Ellipse 92"/>
          <p:cNvSpPr/>
          <p:nvPr/>
        </p:nvSpPr>
        <p:spPr>
          <a:xfrm>
            <a:off x="3857625" y="3071813"/>
            <a:ext cx="285750" cy="285750"/>
          </a:xfrm>
          <a:prstGeom prst="ellipse">
            <a:avLst/>
          </a:prstGeom>
          <a:solidFill>
            <a:srgbClr val="00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4" name="Ellipse 93"/>
          <p:cNvSpPr/>
          <p:nvPr/>
        </p:nvSpPr>
        <p:spPr>
          <a:xfrm>
            <a:off x="4214813" y="3071813"/>
            <a:ext cx="285750" cy="285750"/>
          </a:xfrm>
          <a:prstGeom prst="ellipse">
            <a:avLst/>
          </a:prstGeom>
          <a:solidFill>
            <a:srgbClr val="00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6" name="Ellipse 95"/>
          <p:cNvSpPr/>
          <p:nvPr/>
        </p:nvSpPr>
        <p:spPr>
          <a:xfrm>
            <a:off x="4572000" y="3071813"/>
            <a:ext cx="285750" cy="2857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7" name="Ellipse 96"/>
          <p:cNvSpPr/>
          <p:nvPr/>
        </p:nvSpPr>
        <p:spPr>
          <a:xfrm>
            <a:off x="4929188" y="3071813"/>
            <a:ext cx="285750" cy="2857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8" name="Ellipse 97"/>
          <p:cNvSpPr/>
          <p:nvPr/>
        </p:nvSpPr>
        <p:spPr>
          <a:xfrm>
            <a:off x="928688" y="4357688"/>
            <a:ext cx="285750" cy="2857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9" name="Ellipse 98"/>
          <p:cNvSpPr/>
          <p:nvPr/>
        </p:nvSpPr>
        <p:spPr>
          <a:xfrm>
            <a:off x="1285875" y="4357688"/>
            <a:ext cx="285750" cy="2857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0" name="Ellipse 99"/>
          <p:cNvSpPr/>
          <p:nvPr/>
        </p:nvSpPr>
        <p:spPr>
          <a:xfrm>
            <a:off x="1643063" y="4357688"/>
            <a:ext cx="285750" cy="2857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1" name="Ellipse 100"/>
          <p:cNvSpPr/>
          <p:nvPr/>
        </p:nvSpPr>
        <p:spPr>
          <a:xfrm>
            <a:off x="5000625" y="4357688"/>
            <a:ext cx="285750" cy="285750"/>
          </a:xfrm>
          <a:prstGeom prst="ellipse">
            <a:avLst/>
          </a:prstGeom>
          <a:solidFill>
            <a:srgbClr val="00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2" name="Ellipse 101"/>
          <p:cNvSpPr/>
          <p:nvPr/>
        </p:nvSpPr>
        <p:spPr>
          <a:xfrm>
            <a:off x="5357813" y="4357688"/>
            <a:ext cx="285750" cy="285750"/>
          </a:xfrm>
          <a:prstGeom prst="ellipse">
            <a:avLst/>
          </a:prstGeom>
          <a:solidFill>
            <a:srgbClr val="00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4" name="Ellipse 103"/>
          <p:cNvSpPr/>
          <p:nvPr/>
        </p:nvSpPr>
        <p:spPr>
          <a:xfrm>
            <a:off x="5715000" y="4357688"/>
            <a:ext cx="285750" cy="285750"/>
          </a:xfrm>
          <a:prstGeom prst="ellipse">
            <a:avLst/>
          </a:prstGeom>
          <a:solidFill>
            <a:srgbClr val="00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5" name="Ellipse 104"/>
          <p:cNvSpPr/>
          <p:nvPr/>
        </p:nvSpPr>
        <p:spPr>
          <a:xfrm>
            <a:off x="3429000" y="5715000"/>
            <a:ext cx="285750" cy="2857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6" name="Ellipse 105"/>
          <p:cNvSpPr/>
          <p:nvPr/>
        </p:nvSpPr>
        <p:spPr>
          <a:xfrm>
            <a:off x="3429000" y="5786438"/>
            <a:ext cx="285750" cy="2857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7" name="Ellipse 106"/>
          <p:cNvSpPr/>
          <p:nvPr/>
        </p:nvSpPr>
        <p:spPr>
          <a:xfrm>
            <a:off x="5214938" y="5734050"/>
            <a:ext cx="285750" cy="2857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8" name="Ellipse 107"/>
          <p:cNvSpPr/>
          <p:nvPr/>
        </p:nvSpPr>
        <p:spPr>
          <a:xfrm>
            <a:off x="3929063" y="5743575"/>
            <a:ext cx="285750" cy="285750"/>
          </a:xfrm>
          <a:prstGeom prst="ellipse">
            <a:avLst/>
          </a:prstGeom>
          <a:solidFill>
            <a:srgbClr val="00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9" name="Ellipse 108"/>
          <p:cNvSpPr/>
          <p:nvPr/>
        </p:nvSpPr>
        <p:spPr>
          <a:xfrm>
            <a:off x="4357688" y="5743575"/>
            <a:ext cx="285750" cy="285750"/>
          </a:xfrm>
          <a:prstGeom prst="ellipse">
            <a:avLst/>
          </a:prstGeom>
          <a:solidFill>
            <a:srgbClr val="00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0" name="Ellipse 109"/>
          <p:cNvSpPr/>
          <p:nvPr/>
        </p:nvSpPr>
        <p:spPr>
          <a:xfrm>
            <a:off x="4786313" y="5743575"/>
            <a:ext cx="285750" cy="285750"/>
          </a:xfrm>
          <a:prstGeom prst="ellipse">
            <a:avLst/>
          </a:prstGeom>
          <a:solidFill>
            <a:srgbClr val="00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2" name="Ellipse 111"/>
          <p:cNvSpPr/>
          <p:nvPr/>
        </p:nvSpPr>
        <p:spPr>
          <a:xfrm>
            <a:off x="3143245" y="5500688"/>
            <a:ext cx="785813" cy="785812"/>
          </a:xfrm>
          <a:prstGeom prst="ellipse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114" name="Gerade Verbindung 113"/>
          <p:cNvCxnSpPr>
            <a:stCxn id="112" idx="2"/>
          </p:cNvCxnSpPr>
          <p:nvPr/>
        </p:nvCxnSpPr>
        <p:spPr>
          <a:xfrm rot="10800000" flipV="1">
            <a:off x="2214558" y="5894388"/>
            <a:ext cx="928687" cy="17780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70" name="Textfeld 114"/>
          <p:cNvSpPr txBox="1">
            <a:spLocks noChangeArrowheads="1"/>
          </p:cNvSpPr>
          <p:nvPr/>
        </p:nvSpPr>
        <p:spPr bwMode="auto">
          <a:xfrm>
            <a:off x="500034" y="5929330"/>
            <a:ext cx="16430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AT" sz="2400" dirty="0">
                <a:solidFill>
                  <a:srgbClr val="00B0F0"/>
                </a:solidFill>
              </a:rPr>
              <a:t>Multiquery</a:t>
            </a:r>
          </a:p>
        </p:txBody>
      </p:sp>
      <p:sp>
        <p:nvSpPr>
          <p:cNvPr id="67" name="Ellipse 111"/>
          <p:cNvSpPr/>
          <p:nvPr/>
        </p:nvSpPr>
        <p:spPr>
          <a:xfrm>
            <a:off x="571464" y="4000504"/>
            <a:ext cx="3357586" cy="1000132"/>
          </a:xfrm>
          <a:prstGeom prst="ellipse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1" name="Ellipse 111"/>
          <p:cNvSpPr/>
          <p:nvPr/>
        </p:nvSpPr>
        <p:spPr>
          <a:xfrm>
            <a:off x="4786314" y="4000504"/>
            <a:ext cx="3357586" cy="1000132"/>
          </a:xfrm>
          <a:prstGeom prst="ellipse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72" name="Gerade Verbindung 113"/>
          <p:cNvCxnSpPr>
            <a:endCxn id="67" idx="1"/>
          </p:cNvCxnSpPr>
          <p:nvPr/>
        </p:nvCxnSpPr>
        <p:spPr>
          <a:xfrm rot="5400000">
            <a:off x="565495" y="3640927"/>
            <a:ext cx="1003720" cy="8367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113"/>
          <p:cNvCxnSpPr>
            <a:endCxn id="71" idx="7"/>
          </p:cNvCxnSpPr>
          <p:nvPr/>
        </p:nvCxnSpPr>
        <p:spPr>
          <a:xfrm rot="16200000" flipH="1">
            <a:off x="7146154" y="3640931"/>
            <a:ext cx="932282" cy="79795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285720" y="2643182"/>
            <a:ext cx="2239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rgbClr val="00B0F0"/>
                </a:solidFill>
              </a:rPr>
              <a:t>New in CHC++</a:t>
            </a:r>
            <a:endParaRPr lang="de-AT" sz="2400" dirty="0">
              <a:solidFill>
                <a:srgbClr val="00B0F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500826" y="2714620"/>
            <a:ext cx="2239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rgbClr val="00B0F0"/>
                </a:solidFill>
              </a:rPr>
              <a:t>New in CHC++</a:t>
            </a:r>
            <a:endParaRPr lang="de-AT" sz="24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71" grpId="0" animBg="1"/>
      <p:bldP spid="86" grpId="0"/>
      <p:bldP spid="8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Oliver Mattausch</a:t>
            </a: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054D16C-BA67-451B-9BEF-E4B2CE3C6D92}" type="slidenum">
              <a:rPr lang="de-AT" smtClean="0"/>
              <a:pPr/>
              <a:t>59</a:t>
            </a:fld>
            <a:endParaRPr lang="de-AT" smtClean="0"/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0"/>
            <a:ext cx="7761287" cy="757238"/>
          </a:xfrm>
        </p:spPr>
        <p:txBody>
          <a:bodyPr/>
          <a:lstStyle/>
          <a:p>
            <a:pPr eaLnBrk="1" hangingPunct="1"/>
            <a:r>
              <a:rPr lang="de-DE" smtClean="0"/>
              <a:t>Results: Powerplant (12M triangles)</a:t>
            </a:r>
          </a:p>
        </p:txBody>
      </p:sp>
      <p:pic>
        <p:nvPicPr>
          <p:cNvPr id="29701" name="Picture 8" descr="D:\oli\work\bittner\papers\CHC_revisited\plots\presentation_comp.e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857232"/>
            <a:ext cx="8245475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/>
              <a:t>Oliver Mattausch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97E0962-F90A-4928-B5FB-79355CD787AD}" type="slidenum">
              <a:rPr lang="de-AT"/>
              <a:pPr/>
              <a:t>6</a:t>
            </a:fld>
            <a:endParaRPr lang="de-AT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4450"/>
            <a:ext cx="7761287" cy="757238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/>
              <a:t>Real-Time Rendering: Boeing Model </a:t>
            </a:r>
            <a:endParaRPr lang="en-US" dirty="0"/>
          </a:p>
        </p:txBody>
      </p:sp>
      <p:pic>
        <p:nvPicPr>
          <p:cNvPr id="17" name="Picture 1" descr="C:\Users\cgc\Downloads\full_teaser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428736"/>
            <a:ext cx="3643338" cy="364333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1928794" y="5286388"/>
            <a:ext cx="570060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Complex interior parts </a:t>
            </a:r>
            <a:r>
              <a:rPr lang="de-DE" sz="2800" kern="0" dirty="0" smtClean="0">
                <a:solidFill>
                  <a:srgbClr val="000000"/>
                </a:solidFill>
                <a:latin typeface="Arial"/>
                <a:ea typeface="MS Gothic"/>
              </a:rPr>
              <a:t>→</a:t>
            </a:r>
            <a:endParaRPr lang="de-AT" sz="2400" dirty="0" smtClean="0">
              <a:solidFill>
                <a:schemeClr val="tx1"/>
              </a:solidFill>
            </a:endParaRPr>
          </a:p>
          <a:p>
            <a:r>
              <a:rPr lang="de-AT" sz="2400" dirty="0" smtClean="0">
                <a:solidFill>
                  <a:schemeClr val="tx1"/>
                </a:solidFill>
              </a:rPr>
              <a:t>Rendering everything in detail is overkill!</a:t>
            </a:r>
            <a:endParaRPr lang="de-AT" sz="2400" dirty="0">
              <a:solidFill>
                <a:schemeClr val="tx1"/>
              </a:solidFill>
            </a:endParaRPr>
          </a:p>
        </p:txBody>
      </p:sp>
      <p:pic>
        <p:nvPicPr>
          <p:cNvPr id="694274" name="Picture 2" descr="C:\Users\cgc\Downloads\full_teaser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428736"/>
            <a:ext cx="3687126" cy="368712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Oliver Mattausch</a:t>
            </a: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054D16C-BA67-451B-9BEF-E4B2CE3C6D92}" type="slidenum">
              <a:rPr lang="de-AT" smtClean="0"/>
              <a:pPr/>
              <a:t>60</a:t>
            </a:fld>
            <a:endParaRPr lang="de-AT" smtClean="0"/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0"/>
            <a:ext cx="7761287" cy="757238"/>
          </a:xfrm>
        </p:spPr>
        <p:txBody>
          <a:bodyPr/>
          <a:lstStyle/>
          <a:p>
            <a:pPr eaLnBrk="1" hangingPunct="1"/>
            <a:r>
              <a:rPr lang="de-DE" smtClean="0"/>
              <a:t>Results: Powerplant (12M triangles)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857232"/>
            <a:ext cx="8022791" cy="5610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 dirty="0"/>
              <a:t>Oliver Mattausch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97E0962-F90A-4928-B5FB-79355CD787AD}" type="slidenum">
              <a:rPr lang="de-AT"/>
              <a:pPr/>
              <a:t>61</a:t>
            </a:fld>
            <a:endParaRPr lang="de-AT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4450"/>
            <a:ext cx="7761287" cy="757238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/>
              <a:t>Overview: Our Contributions</a:t>
            </a:r>
            <a:endParaRPr lang="en-US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9063" y="908050"/>
            <a:ext cx="8239151" cy="3735396"/>
          </a:xfrm>
          <a:ln/>
        </p:spPr>
        <p:txBody>
          <a:bodyPr/>
          <a:lstStyle/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>
                <a:solidFill>
                  <a:schemeClr val="bg2"/>
                </a:solidFill>
              </a:rPr>
              <a:t>Visibility culling (qualitative visibility)</a:t>
            </a:r>
          </a:p>
          <a:p>
            <a:pPr marL="1146175" lvl="1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>
                <a:solidFill>
                  <a:schemeClr val="bg2"/>
                </a:solidFill>
              </a:rPr>
              <a:t>Two algorithms for scene preprocessing</a:t>
            </a:r>
          </a:p>
          <a:p>
            <a:pPr marL="1146175" lvl="1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>
                <a:solidFill>
                  <a:schemeClr val="bg2"/>
                </a:solidFill>
              </a:rPr>
              <a:t>CHC++: Coherent hierarchical culling revisited</a:t>
            </a:r>
          </a:p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>
                <a:solidFill>
                  <a:srgbClr val="00B0F0"/>
                </a:solidFill>
              </a:rPr>
              <a:t>Quantitative visibility for realistic lighting</a:t>
            </a:r>
          </a:p>
          <a:p>
            <a:pPr marL="1146175" lvl="1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High-quality screen-space ambient occlusion using temporal coherence</a:t>
            </a:r>
          </a:p>
        </p:txBody>
      </p:sp>
      <p:graphicFrame>
        <p:nvGraphicFramePr>
          <p:cNvPr id="7" name="Object 6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05858" name="OpenOffice.org" r:id="rId4" imgW="0" imgH="0" progId="soffice.StarMathDocument.6">
              <p:embed/>
            </p:oleObj>
          </a:graphicData>
        </a:graphic>
      </p:graphicFrame>
      <p:sp>
        <p:nvSpPr>
          <p:cNvPr id="8" name="Rectangle 7"/>
          <p:cNvSpPr/>
          <p:nvPr/>
        </p:nvSpPr>
        <p:spPr bwMode="auto">
          <a:xfrm>
            <a:off x="1214414" y="3448050"/>
            <a:ext cx="5929354" cy="1000132"/>
          </a:xfrm>
          <a:prstGeom prst="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9" name="Right Arrow 8"/>
          <p:cNvSpPr/>
          <p:nvPr/>
        </p:nvSpPr>
        <p:spPr bwMode="auto">
          <a:xfrm flipH="1">
            <a:off x="7358082" y="3671889"/>
            <a:ext cx="642942" cy="484632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42844" y="214290"/>
            <a:ext cx="8424862" cy="2000263"/>
          </a:xfrm>
          <a:ln/>
        </p:spPr>
        <p:txBody>
          <a:bodyPr/>
          <a:lstStyle/>
          <a:p>
            <a:pPr algn="ctr">
              <a:buClr>
                <a:srgbClr val="2AA3D8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4000" b="1" dirty="0" smtClean="0">
                <a:solidFill>
                  <a:srgbClr val="2AA3D8"/>
                </a:solidFill>
              </a:rPr>
              <a:t>High Quality Screen-Space Ambient Occlusion</a:t>
            </a:r>
            <a:br>
              <a:rPr lang="en-US" sz="4000" b="1" dirty="0" smtClean="0">
                <a:solidFill>
                  <a:srgbClr val="2AA3D8"/>
                </a:solidFill>
              </a:rPr>
            </a:br>
            <a:r>
              <a:rPr lang="en-US" sz="4000" b="1" dirty="0" smtClean="0">
                <a:solidFill>
                  <a:srgbClr val="2AA3D8"/>
                </a:solidFill>
              </a:rPr>
              <a:t>Using Temporal Coherence</a:t>
            </a:r>
            <a:endParaRPr lang="en-US" sz="4000" b="1" dirty="0">
              <a:solidFill>
                <a:srgbClr val="2AA3D8"/>
              </a:solidFill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219104" y="4989533"/>
            <a:ext cx="8424862" cy="1654177"/>
          </a:xfrm>
          <a:prstGeom prst="rect">
            <a:avLst/>
          </a:prstGeom>
          <a:noFill/>
          <a:ln/>
        </p:spPr>
        <p:txBody>
          <a:bodyPr lIns="90000" tIns="46800" rIns="90000" bIns="46800" anchor="ctr"/>
          <a:lstStyle/>
          <a:p>
            <a:pPr marL="0" indent="0" algn="ctr">
              <a:lnSpc>
                <a:spcPct val="80000"/>
              </a:lnSpc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dirty="0" smtClean="0"/>
              <a:t>Computer Graphics Forum </a:t>
            </a:r>
            <a:br>
              <a:rPr lang="en-US" sz="2800" dirty="0" smtClean="0"/>
            </a:br>
            <a:r>
              <a:rPr lang="en-US" sz="2800" dirty="0" smtClean="0"/>
              <a:t>(Accepted with minor revisions)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[Oliver </a:t>
            </a:r>
            <a:r>
              <a:rPr lang="en-US" sz="2800" dirty="0" err="1" smtClean="0"/>
              <a:t>Mattausch</a:t>
            </a:r>
            <a:r>
              <a:rPr lang="en-US" sz="2800" dirty="0" smtClean="0"/>
              <a:t>, Michael </a:t>
            </a:r>
            <a:r>
              <a:rPr lang="en-US" sz="2800" dirty="0" err="1" smtClean="0"/>
              <a:t>Wimmer</a:t>
            </a:r>
            <a:r>
              <a:rPr lang="en-US" sz="2800" dirty="0" smtClean="0"/>
              <a:t>, Daniel </a:t>
            </a:r>
            <a:r>
              <a:rPr lang="en-US" sz="2800" dirty="0" err="1" smtClean="0"/>
              <a:t>Scherzer</a:t>
            </a:r>
            <a:r>
              <a:rPr lang="en-US" sz="2800" dirty="0" smtClean="0"/>
              <a:t>, Alexander </a:t>
            </a:r>
            <a:r>
              <a:rPr lang="en-US" sz="2800" dirty="0" err="1" smtClean="0"/>
              <a:t>Kusternig</a:t>
            </a:r>
            <a:r>
              <a:rPr lang="en-US" sz="2800" dirty="0" smtClean="0"/>
              <a:t>]</a:t>
            </a:r>
            <a:endParaRPr lang="en-US" sz="2800" dirty="0"/>
          </a:p>
        </p:txBody>
      </p:sp>
      <p:pic>
        <p:nvPicPr>
          <p:cNvPr id="18434" name="Picture 2" descr="C:\work\svn\svnmatt\trunk\phd\images\ssao_groun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428868"/>
            <a:ext cx="1540768" cy="2428896"/>
          </a:xfrm>
          <a:prstGeom prst="rect">
            <a:avLst/>
          </a:prstGeom>
          <a:noFill/>
        </p:spPr>
      </p:pic>
      <p:pic>
        <p:nvPicPr>
          <p:cNvPr id="18435" name="Picture 3" descr="C:\work\svn\svnmatt\trunk\phd\images\dragon_ritschel_4_groun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2428868"/>
            <a:ext cx="3340083" cy="2505062"/>
          </a:xfrm>
          <a:prstGeom prst="rect">
            <a:avLst/>
          </a:prstGeom>
          <a:noFill/>
        </p:spPr>
      </p:pic>
      <p:pic>
        <p:nvPicPr>
          <p:cNvPr id="18436" name="Picture 4" descr="C:\work\svn\svnmatt\trunk\phd\images\knight_convergenc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4372" y="2428868"/>
            <a:ext cx="1915874" cy="242889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CB0E50D-8B34-4321-B841-3831AF9C5381}" type="slidenum">
              <a:rPr lang="de-AT"/>
              <a:pPr/>
              <a:t>63</a:t>
            </a:fld>
            <a:endParaRPr lang="de-AT"/>
          </a:p>
        </p:txBody>
      </p:sp>
      <p:sp>
        <p:nvSpPr>
          <p:cNvPr id="6148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92075" y="825500"/>
            <a:ext cx="8907463" cy="5473700"/>
          </a:xfrm>
        </p:spPr>
        <p:txBody>
          <a:bodyPr/>
          <a:lstStyle/>
          <a:p>
            <a:pPr marL="608013" indent="-608013" eaLnBrk="1" hangingPunct="1">
              <a:buSzPct val="74000"/>
              <a:tabLst>
                <a:tab pos="696913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</a:tabLst>
            </a:pPr>
            <a:r>
              <a:rPr lang="en-US" sz="2800" dirty="0" smtClean="0"/>
              <a:t>Cheap approximation of global illumination</a:t>
            </a:r>
          </a:p>
          <a:p>
            <a:pPr marL="608013" indent="-608013" eaLnBrk="1" hangingPunct="1">
              <a:buSzPct val="74000"/>
              <a:tabLst>
                <a:tab pos="696913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</a:tabLst>
            </a:pPr>
            <a:r>
              <a:rPr lang="en-US" sz="2800" dirty="0" smtClean="0"/>
              <a:t>% of hemisphere that is blocked</a:t>
            </a:r>
          </a:p>
          <a:p>
            <a:pPr marL="608013" indent="-608013" eaLnBrk="1" hangingPunct="1">
              <a:buSzPct val="74000"/>
              <a:tabLst>
                <a:tab pos="696913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</a:tabLst>
            </a:pPr>
            <a:r>
              <a:rPr lang="en-US" sz="2800" dirty="0" smtClean="0"/>
              <a:t>Integrate visibility function V (0 or 1)</a:t>
            </a:r>
            <a:endParaRPr lang="en-US" dirty="0" smtClean="0"/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4450"/>
            <a:ext cx="7761287" cy="757238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/>
              <a:t>Ambient Occlusion</a:t>
            </a:r>
          </a:p>
        </p:txBody>
      </p:sp>
      <p:pic>
        <p:nvPicPr>
          <p:cNvPr id="6160" name="Picture 16" descr="C:\svn\mysvn\trunk\AmbientOcclusion\images\sib_nossa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7910" y="2746767"/>
            <a:ext cx="4338668" cy="3254001"/>
          </a:xfrm>
          <a:prstGeom prst="rect">
            <a:avLst/>
          </a:prstGeom>
          <a:noFill/>
        </p:spPr>
      </p:pic>
      <p:pic>
        <p:nvPicPr>
          <p:cNvPr id="6161" name="Picture 17" descr="C:\svn\mysvn\trunk\AmbientOcclusion\images\sib_ssa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386" y="2714620"/>
            <a:ext cx="4348192" cy="3261144"/>
          </a:xfrm>
          <a:prstGeom prst="rect">
            <a:avLst/>
          </a:prstGeom>
          <a:noFill/>
        </p:spPr>
      </p:pic>
      <p:sp>
        <p:nvSpPr>
          <p:cNvPr id="10" name="Footer Placeholder 3"/>
          <p:cNvSpPr>
            <a:spLocks noGrp="1"/>
          </p:cNvSpPr>
          <p:nvPr>
            <p:ph type="ftr" idx="10"/>
          </p:nvPr>
        </p:nvSpPr>
        <p:spPr>
          <a:xfrm>
            <a:off x="115888" y="6511925"/>
            <a:ext cx="3757612" cy="298450"/>
          </a:xfrm>
        </p:spPr>
        <p:txBody>
          <a:bodyPr/>
          <a:lstStyle/>
          <a:p>
            <a:r>
              <a:rPr lang="de-AT" dirty="0"/>
              <a:t>Oliver Mattausch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2" y="-112713"/>
            <a:ext cx="8104215" cy="1066801"/>
          </a:xfrm>
        </p:spPr>
        <p:txBody>
          <a:bodyPr/>
          <a:lstStyle/>
          <a:p>
            <a:r>
              <a:rPr lang="en-US" dirty="0" smtClean="0"/>
              <a:t>Screen-Space Ambient Occlusion (SSAO)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sz="2800" dirty="0" smtClean="0"/>
              <a:t>Rasterize scene </a:t>
            </a:r>
          </a:p>
          <a:p>
            <a:r>
              <a:rPr lang="de-AT" sz="2800" dirty="0" smtClean="0"/>
              <a:t>Use (depth) output as </a:t>
            </a:r>
            <a:r>
              <a:rPr lang="de-AT" sz="2800" dirty="0" smtClean="0">
                <a:solidFill>
                  <a:srgbClr val="00B0F0"/>
                </a:solidFill>
              </a:rPr>
              <a:t>discrete scene approximation</a:t>
            </a:r>
          </a:p>
          <a:p>
            <a:pPr>
              <a:buClr>
                <a:srgbClr val="00B050"/>
              </a:buClr>
              <a:buFont typeface="Arial" pitchFamily="34" charset="0"/>
              <a:buChar char="+"/>
            </a:pPr>
            <a:r>
              <a:rPr lang="de-AT" sz="2800" dirty="0" smtClean="0"/>
              <a:t>Output sensitive → fits to our goals!</a:t>
            </a:r>
          </a:p>
          <a:p>
            <a:pPr>
              <a:buClr>
                <a:srgbClr val="FF0000"/>
              </a:buClr>
              <a:buFont typeface="Arial" pitchFamily="34" charset="0"/>
              <a:buChar char="-"/>
            </a:pPr>
            <a:r>
              <a:rPr lang="de-AT" sz="2800" dirty="0" smtClean="0"/>
              <a:t>Lost information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594956D-F1E0-4C41-B967-0884A4BFF5EB}" type="slidenum">
              <a:rPr lang="de-AT" smtClean="0"/>
              <a:pPr>
                <a:defRPr/>
              </a:pPr>
              <a:t>64</a:t>
            </a:fld>
            <a:endParaRPr lang="de-AT"/>
          </a:p>
        </p:txBody>
      </p:sp>
      <p:pic>
        <p:nvPicPr>
          <p:cNvPr id="384002" name="Picture 2" descr="C:\work\tmp\drag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3286124"/>
            <a:ext cx="4191029" cy="3143271"/>
          </a:xfrm>
          <a:prstGeom prst="rect">
            <a:avLst/>
          </a:prstGeom>
          <a:noFill/>
        </p:spPr>
      </p:pic>
      <p:sp>
        <p:nvSpPr>
          <p:cNvPr id="6" name="Footer 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 smtClean="0"/>
              <a:t>Oliver Mattausch</a:t>
            </a:r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SSAO: Method of Crytek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sz="2800" dirty="0" smtClean="0">
                <a:solidFill>
                  <a:schemeClr val="tx1"/>
                </a:solidFill>
              </a:rPr>
              <a:t>Cast 8 – 32 spherical samples</a:t>
            </a:r>
          </a:p>
          <a:p>
            <a:pPr>
              <a:buSzPct val="74000"/>
            </a:pPr>
            <a:r>
              <a:rPr lang="de-AT" sz="2800" dirty="0" smtClean="0">
                <a:solidFill>
                  <a:schemeClr val="tx1"/>
                </a:solidFill>
              </a:rPr>
              <a:t>Farther away than surface → direction occluded</a:t>
            </a:r>
          </a:p>
          <a:p>
            <a:pPr>
              <a:buSzPct val="74000"/>
            </a:pPr>
            <a:r>
              <a:rPr lang="de-AT" sz="2800" dirty="0" smtClean="0"/>
              <a:t>Evaluate % of occluded samples</a:t>
            </a:r>
          </a:p>
        </p:txBody>
      </p:sp>
      <p:sp>
        <p:nvSpPr>
          <p:cNvPr id="7" name="Freeform 6"/>
          <p:cNvSpPr/>
          <p:nvPr/>
        </p:nvSpPr>
        <p:spPr bwMode="auto">
          <a:xfrm>
            <a:off x="3143240" y="4286256"/>
            <a:ext cx="2733690" cy="1285884"/>
          </a:xfrm>
          <a:custGeom>
            <a:avLst/>
            <a:gdLst>
              <a:gd name="connsiteX0" fmla="*/ 22485 w 2908092"/>
              <a:gd name="connsiteY0" fmla="*/ 1723869 h 1723869"/>
              <a:gd name="connsiteX1" fmla="*/ 0 w 2908092"/>
              <a:gd name="connsiteY1" fmla="*/ 74951 h 1723869"/>
              <a:gd name="connsiteX2" fmla="*/ 906905 w 2908092"/>
              <a:gd name="connsiteY2" fmla="*/ 52466 h 1723869"/>
              <a:gd name="connsiteX3" fmla="*/ 1341620 w 2908092"/>
              <a:gd name="connsiteY3" fmla="*/ 719528 h 1723869"/>
              <a:gd name="connsiteX4" fmla="*/ 1926236 w 2908092"/>
              <a:gd name="connsiteY4" fmla="*/ 22486 h 1723869"/>
              <a:gd name="connsiteX5" fmla="*/ 2870616 w 2908092"/>
              <a:gd name="connsiteY5" fmla="*/ 0 h 1723869"/>
              <a:gd name="connsiteX6" fmla="*/ 2908092 w 2908092"/>
              <a:gd name="connsiteY6" fmla="*/ 1573968 h 1723869"/>
              <a:gd name="connsiteX0" fmla="*/ 22485 w 2908092"/>
              <a:gd name="connsiteY0" fmla="*/ 1723869 h 1723869"/>
              <a:gd name="connsiteX1" fmla="*/ 0 w 2908092"/>
              <a:gd name="connsiteY1" fmla="*/ 74951 h 1723869"/>
              <a:gd name="connsiteX2" fmla="*/ 906905 w 2908092"/>
              <a:gd name="connsiteY2" fmla="*/ 52466 h 1723869"/>
              <a:gd name="connsiteX3" fmla="*/ 1341620 w 2908092"/>
              <a:gd name="connsiteY3" fmla="*/ 719528 h 1723869"/>
              <a:gd name="connsiteX4" fmla="*/ 1926236 w 2908092"/>
              <a:gd name="connsiteY4" fmla="*/ 22486 h 1723869"/>
              <a:gd name="connsiteX5" fmla="*/ 2870616 w 2908092"/>
              <a:gd name="connsiteY5" fmla="*/ 0 h 1723869"/>
              <a:gd name="connsiteX6" fmla="*/ 2908092 w 2908092"/>
              <a:gd name="connsiteY6" fmla="*/ 1676578 h 1723869"/>
              <a:gd name="connsiteX0" fmla="*/ 22485 w 2908092"/>
              <a:gd name="connsiteY0" fmla="*/ 1723869 h 1723869"/>
              <a:gd name="connsiteX1" fmla="*/ 0 w 2908092"/>
              <a:gd name="connsiteY1" fmla="*/ 74951 h 1723869"/>
              <a:gd name="connsiteX2" fmla="*/ 906905 w 2908092"/>
              <a:gd name="connsiteY2" fmla="*/ 52466 h 1723869"/>
              <a:gd name="connsiteX3" fmla="*/ 1402198 w 2908092"/>
              <a:gd name="connsiteY3" fmla="*/ 730759 h 1723869"/>
              <a:gd name="connsiteX4" fmla="*/ 1926236 w 2908092"/>
              <a:gd name="connsiteY4" fmla="*/ 22486 h 1723869"/>
              <a:gd name="connsiteX5" fmla="*/ 2870616 w 2908092"/>
              <a:gd name="connsiteY5" fmla="*/ 0 h 1723869"/>
              <a:gd name="connsiteX6" fmla="*/ 2908092 w 2908092"/>
              <a:gd name="connsiteY6" fmla="*/ 1676578 h 1723869"/>
              <a:gd name="connsiteX0" fmla="*/ 22485 w 2908092"/>
              <a:gd name="connsiteY0" fmla="*/ 1723869 h 1723869"/>
              <a:gd name="connsiteX1" fmla="*/ 0 w 2908092"/>
              <a:gd name="connsiteY1" fmla="*/ 74951 h 1723869"/>
              <a:gd name="connsiteX2" fmla="*/ 906905 w 2908092"/>
              <a:gd name="connsiteY2" fmla="*/ 52466 h 1723869"/>
              <a:gd name="connsiteX3" fmla="*/ 1356565 w 2908092"/>
              <a:gd name="connsiteY3" fmla="*/ 730759 h 1723869"/>
              <a:gd name="connsiteX4" fmla="*/ 1926236 w 2908092"/>
              <a:gd name="connsiteY4" fmla="*/ 22486 h 1723869"/>
              <a:gd name="connsiteX5" fmla="*/ 2870616 w 2908092"/>
              <a:gd name="connsiteY5" fmla="*/ 0 h 1723869"/>
              <a:gd name="connsiteX6" fmla="*/ 2908092 w 2908092"/>
              <a:gd name="connsiteY6" fmla="*/ 1676578 h 1723869"/>
              <a:gd name="connsiteX0" fmla="*/ 22485 w 2908092"/>
              <a:gd name="connsiteY0" fmla="*/ 1723869 h 1723869"/>
              <a:gd name="connsiteX1" fmla="*/ 0 w 2908092"/>
              <a:gd name="connsiteY1" fmla="*/ 74951 h 1723869"/>
              <a:gd name="connsiteX2" fmla="*/ 991500 w 2908092"/>
              <a:gd name="connsiteY2" fmla="*/ 68686 h 1723869"/>
              <a:gd name="connsiteX3" fmla="*/ 1356565 w 2908092"/>
              <a:gd name="connsiteY3" fmla="*/ 730759 h 1723869"/>
              <a:gd name="connsiteX4" fmla="*/ 1926236 w 2908092"/>
              <a:gd name="connsiteY4" fmla="*/ 22486 h 1723869"/>
              <a:gd name="connsiteX5" fmla="*/ 2870616 w 2908092"/>
              <a:gd name="connsiteY5" fmla="*/ 0 h 1723869"/>
              <a:gd name="connsiteX6" fmla="*/ 2908092 w 2908092"/>
              <a:gd name="connsiteY6" fmla="*/ 1676578 h 1723869"/>
              <a:gd name="connsiteX0" fmla="*/ 22485 w 2908092"/>
              <a:gd name="connsiteY0" fmla="*/ 1723869 h 1723869"/>
              <a:gd name="connsiteX1" fmla="*/ 0 w 2908092"/>
              <a:gd name="connsiteY1" fmla="*/ 74951 h 1723869"/>
              <a:gd name="connsiteX2" fmla="*/ 991500 w 2908092"/>
              <a:gd name="connsiteY2" fmla="*/ 68686 h 1723869"/>
              <a:gd name="connsiteX3" fmla="*/ 1402198 w 2908092"/>
              <a:gd name="connsiteY3" fmla="*/ 730759 h 1723869"/>
              <a:gd name="connsiteX4" fmla="*/ 1926236 w 2908092"/>
              <a:gd name="connsiteY4" fmla="*/ 22486 h 1723869"/>
              <a:gd name="connsiteX5" fmla="*/ 2870616 w 2908092"/>
              <a:gd name="connsiteY5" fmla="*/ 0 h 1723869"/>
              <a:gd name="connsiteX6" fmla="*/ 2908092 w 2908092"/>
              <a:gd name="connsiteY6" fmla="*/ 1676578 h 1723869"/>
              <a:gd name="connsiteX0" fmla="*/ 22485 w 2908092"/>
              <a:gd name="connsiteY0" fmla="*/ 1723869 h 1723869"/>
              <a:gd name="connsiteX1" fmla="*/ 0 w 2908092"/>
              <a:gd name="connsiteY1" fmla="*/ 74951 h 1723869"/>
              <a:gd name="connsiteX2" fmla="*/ 991500 w 2908092"/>
              <a:gd name="connsiteY2" fmla="*/ 68686 h 1723869"/>
              <a:gd name="connsiteX3" fmla="*/ 1447831 w 2908092"/>
              <a:gd name="connsiteY3" fmla="*/ 730759 h 1723869"/>
              <a:gd name="connsiteX4" fmla="*/ 1926236 w 2908092"/>
              <a:gd name="connsiteY4" fmla="*/ 22486 h 1723869"/>
              <a:gd name="connsiteX5" fmla="*/ 2870616 w 2908092"/>
              <a:gd name="connsiteY5" fmla="*/ 0 h 1723869"/>
              <a:gd name="connsiteX6" fmla="*/ 2908092 w 2908092"/>
              <a:gd name="connsiteY6" fmla="*/ 1676578 h 1723869"/>
              <a:gd name="connsiteX0" fmla="*/ 22485 w 2908092"/>
              <a:gd name="connsiteY0" fmla="*/ 1723869 h 1723869"/>
              <a:gd name="connsiteX1" fmla="*/ 0 w 2908092"/>
              <a:gd name="connsiteY1" fmla="*/ 74951 h 1723869"/>
              <a:gd name="connsiteX2" fmla="*/ 945867 w 2908092"/>
              <a:gd name="connsiteY2" fmla="*/ 68686 h 1723869"/>
              <a:gd name="connsiteX3" fmla="*/ 1447831 w 2908092"/>
              <a:gd name="connsiteY3" fmla="*/ 730759 h 1723869"/>
              <a:gd name="connsiteX4" fmla="*/ 1926236 w 2908092"/>
              <a:gd name="connsiteY4" fmla="*/ 22486 h 1723869"/>
              <a:gd name="connsiteX5" fmla="*/ 2870616 w 2908092"/>
              <a:gd name="connsiteY5" fmla="*/ 0 h 1723869"/>
              <a:gd name="connsiteX6" fmla="*/ 2908092 w 2908092"/>
              <a:gd name="connsiteY6" fmla="*/ 1676578 h 1723869"/>
              <a:gd name="connsiteX0" fmla="*/ 22485 w 2908092"/>
              <a:gd name="connsiteY0" fmla="*/ 1723869 h 1723869"/>
              <a:gd name="connsiteX1" fmla="*/ 0 w 2908092"/>
              <a:gd name="connsiteY1" fmla="*/ 74951 h 1723869"/>
              <a:gd name="connsiteX2" fmla="*/ 945867 w 2908092"/>
              <a:gd name="connsiteY2" fmla="*/ 68686 h 1723869"/>
              <a:gd name="connsiteX3" fmla="*/ 1402198 w 2908092"/>
              <a:gd name="connsiteY3" fmla="*/ 730759 h 1723869"/>
              <a:gd name="connsiteX4" fmla="*/ 1926236 w 2908092"/>
              <a:gd name="connsiteY4" fmla="*/ 22486 h 1723869"/>
              <a:gd name="connsiteX5" fmla="*/ 2870616 w 2908092"/>
              <a:gd name="connsiteY5" fmla="*/ 0 h 1723869"/>
              <a:gd name="connsiteX6" fmla="*/ 2908092 w 2908092"/>
              <a:gd name="connsiteY6" fmla="*/ 1676578 h 1723869"/>
              <a:gd name="connsiteX0" fmla="*/ 22485 w 2908092"/>
              <a:gd name="connsiteY0" fmla="*/ 1723869 h 1723869"/>
              <a:gd name="connsiteX1" fmla="*/ 0 w 2908092"/>
              <a:gd name="connsiteY1" fmla="*/ 74951 h 1723869"/>
              <a:gd name="connsiteX2" fmla="*/ 945867 w 2908092"/>
              <a:gd name="connsiteY2" fmla="*/ 21395 h 1723869"/>
              <a:gd name="connsiteX3" fmla="*/ 1402198 w 2908092"/>
              <a:gd name="connsiteY3" fmla="*/ 730759 h 1723869"/>
              <a:gd name="connsiteX4" fmla="*/ 1926236 w 2908092"/>
              <a:gd name="connsiteY4" fmla="*/ 22486 h 1723869"/>
              <a:gd name="connsiteX5" fmla="*/ 2870616 w 2908092"/>
              <a:gd name="connsiteY5" fmla="*/ 0 h 1723869"/>
              <a:gd name="connsiteX6" fmla="*/ 2908092 w 2908092"/>
              <a:gd name="connsiteY6" fmla="*/ 1676578 h 1723869"/>
              <a:gd name="connsiteX0" fmla="*/ 22485 w 2908092"/>
              <a:gd name="connsiteY0" fmla="*/ 1723869 h 1723869"/>
              <a:gd name="connsiteX1" fmla="*/ 0 w 2908092"/>
              <a:gd name="connsiteY1" fmla="*/ 74951 h 1723869"/>
              <a:gd name="connsiteX2" fmla="*/ 945867 w 2908092"/>
              <a:gd name="connsiteY2" fmla="*/ 68686 h 1723869"/>
              <a:gd name="connsiteX3" fmla="*/ 1402198 w 2908092"/>
              <a:gd name="connsiteY3" fmla="*/ 730759 h 1723869"/>
              <a:gd name="connsiteX4" fmla="*/ 1926236 w 2908092"/>
              <a:gd name="connsiteY4" fmla="*/ 22486 h 1723869"/>
              <a:gd name="connsiteX5" fmla="*/ 2870616 w 2908092"/>
              <a:gd name="connsiteY5" fmla="*/ 0 h 1723869"/>
              <a:gd name="connsiteX6" fmla="*/ 2908092 w 2908092"/>
              <a:gd name="connsiteY6" fmla="*/ 1676578 h 1723869"/>
              <a:gd name="connsiteX0" fmla="*/ 22485 w 2908092"/>
              <a:gd name="connsiteY0" fmla="*/ 1723869 h 1723869"/>
              <a:gd name="connsiteX1" fmla="*/ 0 w 2908092"/>
              <a:gd name="connsiteY1" fmla="*/ 74951 h 1723869"/>
              <a:gd name="connsiteX2" fmla="*/ 945867 w 2908092"/>
              <a:gd name="connsiteY2" fmla="*/ 21395 h 1723869"/>
              <a:gd name="connsiteX3" fmla="*/ 1402198 w 2908092"/>
              <a:gd name="connsiteY3" fmla="*/ 730759 h 1723869"/>
              <a:gd name="connsiteX4" fmla="*/ 1926236 w 2908092"/>
              <a:gd name="connsiteY4" fmla="*/ 22486 h 1723869"/>
              <a:gd name="connsiteX5" fmla="*/ 2870616 w 2908092"/>
              <a:gd name="connsiteY5" fmla="*/ 0 h 1723869"/>
              <a:gd name="connsiteX6" fmla="*/ 2908092 w 2908092"/>
              <a:gd name="connsiteY6" fmla="*/ 1676578 h 1723869"/>
              <a:gd name="connsiteX0" fmla="*/ 34914 w 2920521"/>
              <a:gd name="connsiteY0" fmla="*/ 1723869 h 1723869"/>
              <a:gd name="connsiteX1" fmla="*/ 0 w 2920521"/>
              <a:gd name="connsiteY1" fmla="*/ 21395 h 1723869"/>
              <a:gd name="connsiteX2" fmla="*/ 958296 w 2920521"/>
              <a:gd name="connsiteY2" fmla="*/ 21395 h 1723869"/>
              <a:gd name="connsiteX3" fmla="*/ 1414627 w 2920521"/>
              <a:gd name="connsiteY3" fmla="*/ 730759 h 1723869"/>
              <a:gd name="connsiteX4" fmla="*/ 1938665 w 2920521"/>
              <a:gd name="connsiteY4" fmla="*/ 22486 h 1723869"/>
              <a:gd name="connsiteX5" fmla="*/ 2883045 w 2920521"/>
              <a:gd name="connsiteY5" fmla="*/ 0 h 1723869"/>
              <a:gd name="connsiteX6" fmla="*/ 2920521 w 2920521"/>
              <a:gd name="connsiteY6" fmla="*/ 1676578 h 1723869"/>
              <a:gd name="connsiteX0" fmla="*/ 34914 w 2920521"/>
              <a:gd name="connsiteY0" fmla="*/ 1702474 h 1702474"/>
              <a:gd name="connsiteX1" fmla="*/ 0 w 2920521"/>
              <a:gd name="connsiteY1" fmla="*/ 0 h 1702474"/>
              <a:gd name="connsiteX2" fmla="*/ 958296 w 2920521"/>
              <a:gd name="connsiteY2" fmla="*/ 0 h 1702474"/>
              <a:gd name="connsiteX3" fmla="*/ 1414627 w 2920521"/>
              <a:gd name="connsiteY3" fmla="*/ 709364 h 1702474"/>
              <a:gd name="connsiteX4" fmla="*/ 1938665 w 2920521"/>
              <a:gd name="connsiteY4" fmla="*/ 1091 h 1702474"/>
              <a:gd name="connsiteX5" fmla="*/ 2874888 w 2920521"/>
              <a:gd name="connsiteY5" fmla="*/ 0 h 1702474"/>
              <a:gd name="connsiteX6" fmla="*/ 2920521 w 2920521"/>
              <a:gd name="connsiteY6" fmla="*/ 1655183 h 1702474"/>
              <a:gd name="connsiteX0" fmla="*/ 34914 w 2920522"/>
              <a:gd name="connsiteY0" fmla="*/ 1702474 h 1702474"/>
              <a:gd name="connsiteX1" fmla="*/ 0 w 2920522"/>
              <a:gd name="connsiteY1" fmla="*/ 0 h 1702474"/>
              <a:gd name="connsiteX2" fmla="*/ 958296 w 2920522"/>
              <a:gd name="connsiteY2" fmla="*/ 0 h 1702474"/>
              <a:gd name="connsiteX3" fmla="*/ 1414627 w 2920522"/>
              <a:gd name="connsiteY3" fmla="*/ 709364 h 1702474"/>
              <a:gd name="connsiteX4" fmla="*/ 1938665 w 2920522"/>
              <a:gd name="connsiteY4" fmla="*/ 1091 h 1702474"/>
              <a:gd name="connsiteX5" fmla="*/ 2874888 w 2920522"/>
              <a:gd name="connsiteY5" fmla="*/ 0 h 1702474"/>
              <a:gd name="connsiteX6" fmla="*/ 2920522 w 2920522"/>
              <a:gd name="connsiteY6" fmla="*/ 1702474 h 1702474"/>
              <a:gd name="connsiteX0" fmla="*/ 0 w 2920522"/>
              <a:gd name="connsiteY0" fmla="*/ 1702474 h 1702474"/>
              <a:gd name="connsiteX1" fmla="*/ 0 w 2920522"/>
              <a:gd name="connsiteY1" fmla="*/ 0 h 1702474"/>
              <a:gd name="connsiteX2" fmla="*/ 958296 w 2920522"/>
              <a:gd name="connsiteY2" fmla="*/ 0 h 1702474"/>
              <a:gd name="connsiteX3" fmla="*/ 1414627 w 2920522"/>
              <a:gd name="connsiteY3" fmla="*/ 709364 h 1702474"/>
              <a:gd name="connsiteX4" fmla="*/ 1938665 w 2920522"/>
              <a:gd name="connsiteY4" fmla="*/ 1091 h 1702474"/>
              <a:gd name="connsiteX5" fmla="*/ 2874888 w 2920522"/>
              <a:gd name="connsiteY5" fmla="*/ 0 h 1702474"/>
              <a:gd name="connsiteX6" fmla="*/ 2920522 w 2920522"/>
              <a:gd name="connsiteY6" fmla="*/ 1702474 h 1702474"/>
              <a:gd name="connsiteX0" fmla="*/ 0 w 2920521"/>
              <a:gd name="connsiteY0" fmla="*/ 1702474 h 1702474"/>
              <a:gd name="connsiteX1" fmla="*/ 0 w 2920521"/>
              <a:gd name="connsiteY1" fmla="*/ 0 h 1702474"/>
              <a:gd name="connsiteX2" fmla="*/ 958296 w 2920521"/>
              <a:gd name="connsiteY2" fmla="*/ 0 h 1702474"/>
              <a:gd name="connsiteX3" fmla="*/ 1414627 w 2920521"/>
              <a:gd name="connsiteY3" fmla="*/ 709364 h 1702474"/>
              <a:gd name="connsiteX4" fmla="*/ 1938665 w 2920521"/>
              <a:gd name="connsiteY4" fmla="*/ 1091 h 1702474"/>
              <a:gd name="connsiteX5" fmla="*/ 2874888 w 2920521"/>
              <a:gd name="connsiteY5" fmla="*/ 0 h 1702474"/>
              <a:gd name="connsiteX6" fmla="*/ 2920521 w 2920521"/>
              <a:gd name="connsiteY6" fmla="*/ 1702474 h 1702474"/>
              <a:gd name="connsiteX0" fmla="*/ 0 w 2920521"/>
              <a:gd name="connsiteY0" fmla="*/ 1702474 h 1702474"/>
              <a:gd name="connsiteX1" fmla="*/ 0 w 2920521"/>
              <a:gd name="connsiteY1" fmla="*/ 0 h 1702474"/>
              <a:gd name="connsiteX2" fmla="*/ 958296 w 2920521"/>
              <a:gd name="connsiteY2" fmla="*/ 0 h 1702474"/>
              <a:gd name="connsiteX3" fmla="*/ 1414627 w 2920521"/>
              <a:gd name="connsiteY3" fmla="*/ 709364 h 1702474"/>
              <a:gd name="connsiteX4" fmla="*/ 1938665 w 2920521"/>
              <a:gd name="connsiteY4" fmla="*/ 1091 h 1702474"/>
              <a:gd name="connsiteX5" fmla="*/ 2829255 w 2920521"/>
              <a:gd name="connsiteY5" fmla="*/ 1 h 1702474"/>
              <a:gd name="connsiteX6" fmla="*/ 2920521 w 2920521"/>
              <a:gd name="connsiteY6" fmla="*/ 1702474 h 1702474"/>
              <a:gd name="connsiteX0" fmla="*/ 0 w 2920521"/>
              <a:gd name="connsiteY0" fmla="*/ 1702474 h 1702474"/>
              <a:gd name="connsiteX1" fmla="*/ 0 w 2920521"/>
              <a:gd name="connsiteY1" fmla="*/ 0 h 1702474"/>
              <a:gd name="connsiteX2" fmla="*/ 958296 w 2920521"/>
              <a:gd name="connsiteY2" fmla="*/ 0 h 1702474"/>
              <a:gd name="connsiteX3" fmla="*/ 1414627 w 2920521"/>
              <a:gd name="connsiteY3" fmla="*/ 709364 h 1702474"/>
              <a:gd name="connsiteX4" fmla="*/ 1938665 w 2920521"/>
              <a:gd name="connsiteY4" fmla="*/ 1091 h 1702474"/>
              <a:gd name="connsiteX5" fmla="*/ 2874888 w 2920521"/>
              <a:gd name="connsiteY5" fmla="*/ 1 h 1702474"/>
              <a:gd name="connsiteX6" fmla="*/ 2920521 w 2920521"/>
              <a:gd name="connsiteY6" fmla="*/ 1702474 h 1702474"/>
              <a:gd name="connsiteX0" fmla="*/ 0 w 2920522"/>
              <a:gd name="connsiteY0" fmla="*/ 1702474 h 1702474"/>
              <a:gd name="connsiteX1" fmla="*/ 0 w 2920522"/>
              <a:gd name="connsiteY1" fmla="*/ 0 h 1702474"/>
              <a:gd name="connsiteX2" fmla="*/ 958296 w 2920522"/>
              <a:gd name="connsiteY2" fmla="*/ 0 h 1702474"/>
              <a:gd name="connsiteX3" fmla="*/ 1414627 w 2920522"/>
              <a:gd name="connsiteY3" fmla="*/ 709364 h 1702474"/>
              <a:gd name="connsiteX4" fmla="*/ 1938665 w 2920522"/>
              <a:gd name="connsiteY4" fmla="*/ 1091 h 1702474"/>
              <a:gd name="connsiteX5" fmla="*/ 2874888 w 2920522"/>
              <a:gd name="connsiteY5" fmla="*/ 1 h 1702474"/>
              <a:gd name="connsiteX6" fmla="*/ 2920522 w 2920522"/>
              <a:gd name="connsiteY6" fmla="*/ 1 h 1702474"/>
              <a:gd name="connsiteX7" fmla="*/ 2920521 w 2920522"/>
              <a:gd name="connsiteY7" fmla="*/ 1702474 h 1702474"/>
              <a:gd name="connsiteX0" fmla="*/ 0 w 2920522"/>
              <a:gd name="connsiteY0" fmla="*/ 1261092 h 1702474"/>
              <a:gd name="connsiteX1" fmla="*/ 0 w 2920522"/>
              <a:gd name="connsiteY1" fmla="*/ 0 h 1702474"/>
              <a:gd name="connsiteX2" fmla="*/ 958296 w 2920522"/>
              <a:gd name="connsiteY2" fmla="*/ 0 h 1702474"/>
              <a:gd name="connsiteX3" fmla="*/ 1414627 w 2920522"/>
              <a:gd name="connsiteY3" fmla="*/ 709364 h 1702474"/>
              <a:gd name="connsiteX4" fmla="*/ 1938665 w 2920522"/>
              <a:gd name="connsiteY4" fmla="*/ 1091 h 1702474"/>
              <a:gd name="connsiteX5" fmla="*/ 2874888 w 2920522"/>
              <a:gd name="connsiteY5" fmla="*/ 1 h 1702474"/>
              <a:gd name="connsiteX6" fmla="*/ 2920522 w 2920522"/>
              <a:gd name="connsiteY6" fmla="*/ 1 h 1702474"/>
              <a:gd name="connsiteX7" fmla="*/ 2920521 w 2920522"/>
              <a:gd name="connsiteY7" fmla="*/ 1702474 h 1702474"/>
              <a:gd name="connsiteX0" fmla="*/ 0 w 2920522"/>
              <a:gd name="connsiteY0" fmla="*/ 1008873 h 1702474"/>
              <a:gd name="connsiteX1" fmla="*/ 0 w 2920522"/>
              <a:gd name="connsiteY1" fmla="*/ 0 h 1702474"/>
              <a:gd name="connsiteX2" fmla="*/ 958296 w 2920522"/>
              <a:gd name="connsiteY2" fmla="*/ 0 h 1702474"/>
              <a:gd name="connsiteX3" fmla="*/ 1414627 w 2920522"/>
              <a:gd name="connsiteY3" fmla="*/ 709364 h 1702474"/>
              <a:gd name="connsiteX4" fmla="*/ 1938665 w 2920522"/>
              <a:gd name="connsiteY4" fmla="*/ 1091 h 1702474"/>
              <a:gd name="connsiteX5" fmla="*/ 2874888 w 2920522"/>
              <a:gd name="connsiteY5" fmla="*/ 1 h 1702474"/>
              <a:gd name="connsiteX6" fmla="*/ 2920522 w 2920522"/>
              <a:gd name="connsiteY6" fmla="*/ 1 h 1702474"/>
              <a:gd name="connsiteX7" fmla="*/ 2920521 w 2920522"/>
              <a:gd name="connsiteY7" fmla="*/ 1702474 h 1702474"/>
              <a:gd name="connsiteX0" fmla="*/ 0 w 2920522"/>
              <a:gd name="connsiteY0" fmla="*/ 1008873 h 1071928"/>
              <a:gd name="connsiteX1" fmla="*/ 0 w 2920522"/>
              <a:gd name="connsiteY1" fmla="*/ 0 h 1071928"/>
              <a:gd name="connsiteX2" fmla="*/ 958296 w 2920522"/>
              <a:gd name="connsiteY2" fmla="*/ 0 h 1071928"/>
              <a:gd name="connsiteX3" fmla="*/ 1414627 w 2920522"/>
              <a:gd name="connsiteY3" fmla="*/ 709364 h 1071928"/>
              <a:gd name="connsiteX4" fmla="*/ 1938665 w 2920522"/>
              <a:gd name="connsiteY4" fmla="*/ 1091 h 1071928"/>
              <a:gd name="connsiteX5" fmla="*/ 2874888 w 2920522"/>
              <a:gd name="connsiteY5" fmla="*/ 1 h 1071928"/>
              <a:gd name="connsiteX6" fmla="*/ 2920522 w 2920522"/>
              <a:gd name="connsiteY6" fmla="*/ 1 h 1071928"/>
              <a:gd name="connsiteX7" fmla="*/ 2920521 w 2920522"/>
              <a:gd name="connsiteY7" fmla="*/ 1071928 h 1071928"/>
              <a:gd name="connsiteX0" fmla="*/ 0 w 2920522"/>
              <a:gd name="connsiteY0" fmla="*/ 1008873 h 1008873"/>
              <a:gd name="connsiteX1" fmla="*/ 0 w 2920522"/>
              <a:gd name="connsiteY1" fmla="*/ 0 h 1008873"/>
              <a:gd name="connsiteX2" fmla="*/ 958296 w 2920522"/>
              <a:gd name="connsiteY2" fmla="*/ 0 h 1008873"/>
              <a:gd name="connsiteX3" fmla="*/ 1414627 w 2920522"/>
              <a:gd name="connsiteY3" fmla="*/ 709364 h 1008873"/>
              <a:gd name="connsiteX4" fmla="*/ 1938665 w 2920522"/>
              <a:gd name="connsiteY4" fmla="*/ 1091 h 1008873"/>
              <a:gd name="connsiteX5" fmla="*/ 2874888 w 2920522"/>
              <a:gd name="connsiteY5" fmla="*/ 1 h 1008873"/>
              <a:gd name="connsiteX6" fmla="*/ 2920522 w 2920522"/>
              <a:gd name="connsiteY6" fmla="*/ 1 h 1008873"/>
              <a:gd name="connsiteX7" fmla="*/ 2920521 w 2920522"/>
              <a:gd name="connsiteY7" fmla="*/ 945819 h 1008873"/>
              <a:gd name="connsiteX0" fmla="*/ 0 w 2920522"/>
              <a:gd name="connsiteY0" fmla="*/ 1008873 h 1008873"/>
              <a:gd name="connsiteX1" fmla="*/ 0 w 2920522"/>
              <a:gd name="connsiteY1" fmla="*/ 0 h 1008873"/>
              <a:gd name="connsiteX2" fmla="*/ 958296 w 2920522"/>
              <a:gd name="connsiteY2" fmla="*/ 0 h 1008873"/>
              <a:gd name="connsiteX3" fmla="*/ 1414627 w 2920522"/>
              <a:gd name="connsiteY3" fmla="*/ 709364 h 1008873"/>
              <a:gd name="connsiteX4" fmla="*/ 1938665 w 2920522"/>
              <a:gd name="connsiteY4" fmla="*/ 1091 h 1008873"/>
              <a:gd name="connsiteX5" fmla="*/ 2874888 w 2920522"/>
              <a:gd name="connsiteY5" fmla="*/ 1 h 1008873"/>
              <a:gd name="connsiteX6" fmla="*/ 2920522 w 2920522"/>
              <a:gd name="connsiteY6" fmla="*/ 1 h 1008873"/>
              <a:gd name="connsiteX7" fmla="*/ 2920521 w 2920522"/>
              <a:gd name="connsiteY7" fmla="*/ 1008873 h 1008873"/>
              <a:gd name="connsiteX0" fmla="*/ 0 w 2920522"/>
              <a:gd name="connsiteY0" fmla="*/ 1008873 h 1008873"/>
              <a:gd name="connsiteX1" fmla="*/ 0 w 2920522"/>
              <a:gd name="connsiteY1" fmla="*/ 0 h 1008873"/>
              <a:gd name="connsiteX2" fmla="*/ 958296 w 2920522"/>
              <a:gd name="connsiteY2" fmla="*/ 0 h 1008873"/>
              <a:gd name="connsiteX3" fmla="*/ 1414627 w 2920522"/>
              <a:gd name="connsiteY3" fmla="*/ 709364 h 1008873"/>
              <a:gd name="connsiteX4" fmla="*/ 1938665 w 2920522"/>
              <a:gd name="connsiteY4" fmla="*/ 1091 h 1008873"/>
              <a:gd name="connsiteX5" fmla="*/ 2874888 w 2920522"/>
              <a:gd name="connsiteY5" fmla="*/ 1 h 1008873"/>
              <a:gd name="connsiteX6" fmla="*/ 2920522 w 2920522"/>
              <a:gd name="connsiteY6" fmla="*/ 1 h 1008873"/>
              <a:gd name="connsiteX7" fmla="*/ 2692356 w 2920522"/>
              <a:gd name="connsiteY7" fmla="*/ 945818 h 1008873"/>
              <a:gd name="connsiteX0" fmla="*/ 0 w 2874888"/>
              <a:gd name="connsiteY0" fmla="*/ 1008873 h 1008873"/>
              <a:gd name="connsiteX1" fmla="*/ 0 w 2874888"/>
              <a:gd name="connsiteY1" fmla="*/ 0 h 1008873"/>
              <a:gd name="connsiteX2" fmla="*/ 958296 w 2874888"/>
              <a:gd name="connsiteY2" fmla="*/ 0 h 1008873"/>
              <a:gd name="connsiteX3" fmla="*/ 1414627 w 2874888"/>
              <a:gd name="connsiteY3" fmla="*/ 709364 h 1008873"/>
              <a:gd name="connsiteX4" fmla="*/ 1938665 w 2874888"/>
              <a:gd name="connsiteY4" fmla="*/ 1091 h 1008873"/>
              <a:gd name="connsiteX5" fmla="*/ 2874888 w 2874888"/>
              <a:gd name="connsiteY5" fmla="*/ 1 h 1008873"/>
              <a:gd name="connsiteX6" fmla="*/ 2692356 w 2874888"/>
              <a:gd name="connsiteY6" fmla="*/ 0 h 1008873"/>
              <a:gd name="connsiteX7" fmla="*/ 2692356 w 2874888"/>
              <a:gd name="connsiteY7" fmla="*/ 945818 h 1008873"/>
              <a:gd name="connsiteX0" fmla="*/ 0 w 2874888"/>
              <a:gd name="connsiteY0" fmla="*/ 1008873 h 1008873"/>
              <a:gd name="connsiteX1" fmla="*/ 0 w 2874888"/>
              <a:gd name="connsiteY1" fmla="*/ 0 h 1008873"/>
              <a:gd name="connsiteX2" fmla="*/ 958296 w 2874888"/>
              <a:gd name="connsiteY2" fmla="*/ 0 h 1008873"/>
              <a:gd name="connsiteX3" fmla="*/ 1414627 w 2874888"/>
              <a:gd name="connsiteY3" fmla="*/ 709364 h 1008873"/>
              <a:gd name="connsiteX4" fmla="*/ 1938665 w 2874888"/>
              <a:gd name="connsiteY4" fmla="*/ 1091 h 1008873"/>
              <a:gd name="connsiteX5" fmla="*/ 2874888 w 2874888"/>
              <a:gd name="connsiteY5" fmla="*/ 1 h 1008873"/>
              <a:gd name="connsiteX6" fmla="*/ 2236024 w 2874888"/>
              <a:gd name="connsiteY6" fmla="*/ 0 h 1008873"/>
              <a:gd name="connsiteX7" fmla="*/ 2692356 w 2874888"/>
              <a:gd name="connsiteY7" fmla="*/ 945818 h 1008873"/>
              <a:gd name="connsiteX0" fmla="*/ 0 w 2874888"/>
              <a:gd name="connsiteY0" fmla="*/ 1008873 h 1008873"/>
              <a:gd name="connsiteX1" fmla="*/ 0 w 2874888"/>
              <a:gd name="connsiteY1" fmla="*/ 0 h 1008873"/>
              <a:gd name="connsiteX2" fmla="*/ 958296 w 2874888"/>
              <a:gd name="connsiteY2" fmla="*/ 0 h 1008873"/>
              <a:gd name="connsiteX3" fmla="*/ 1414627 w 2874888"/>
              <a:gd name="connsiteY3" fmla="*/ 709364 h 1008873"/>
              <a:gd name="connsiteX4" fmla="*/ 1938665 w 2874888"/>
              <a:gd name="connsiteY4" fmla="*/ 1091 h 1008873"/>
              <a:gd name="connsiteX5" fmla="*/ 2874888 w 2874888"/>
              <a:gd name="connsiteY5" fmla="*/ 1 h 1008873"/>
              <a:gd name="connsiteX6" fmla="*/ 2236024 w 2874888"/>
              <a:gd name="connsiteY6" fmla="*/ 0 h 1008873"/>
              <a:gd name="connsiteX7" fmla="*/ 2236024 w 2874888"/>
              <a:gd name="connsiteY7" fmla="*/ 882764 h 1008873"/>
              <a:gd name="connsiteX0" fmla="*/ 0 w 2874888"/>
              <a:gd name="connsiteY0" fmla="*/ 1008873 h 1071928"/>
              <a:gd name="connsiteX1" fmla="*/ 0 w 2874888"/>
              <a:gd name="connsiteY1" fmla="*/ 0 h 1071928"/>
              <a:gd name="connsiteX2" fmla="*/ 958296 w 2874888"/>
              <a:gd name="connsiteY2" fmla="*/ 0 h 1071928"/>
              <a:gd name="connsiteX3" fmla="*/ 1414627 w 2874888"/>
              <a:gd name="connsiteY3" fmla="*/ 709364 h 1071928"/>
              <a:gd name="connsiteX4" fmla="*/ 1938665 w 2874888"/>
              <a:gd name="connsiteY4" fmla="*/ 1091 h 1071928"/>
              <a:gd name="connsiteX5" fmla="*/ 2874888 w 2874888"/>
              <a:gd name="connsiteY5" fmla="*/ 1 h 1071928"/>
              <a:gd name="connsiteX6" fmla="*/ 2236024 w 2874888"/>
              <a:gd name="connsiteY6" fmla="*/ 0 h 1071928"/>
              <a:gd name="connsiteX7" fmla="*/ 2236024 w 2874888"/>
              <a:gd name="connsiteY7" fmla="*/ 1071928 h 1071928"/>
              <a:gd name="connsiteX0" fmla="*/ 0 w 2874888"/>
              <a:gd name="connsiteY0" fmla="*/ 1008873 h 1008873"/>
              <a:gd name="connsiteX1" fmla="*/ 0 w 2874888"/>
              <a:gd name="connsiteY1" fmla="*/ 0 h 1008873"/>
              <a:gd name="connsiteX2" fmla="*/ 958296 w 2874888"/>
              <a:gd name="connsiteY2" fmla="*/ 0 h 1008873"/>
              <a:gd name="connsiteX3" fmla="*/ 1414627 w 2874888"/>
              <a:gd name="connsiteY3" fmla="*/ 709364 h 1008873"/>
              <a:gd name="connsiteX4" fmla="*/ 1938665 w 2874888"/>
              <a:gd name="connsiteY4" fmla="*/ 1091 h 1008873"/>
              <a:gd name="connsiteX5" fmla="*/ 2874888 w 2874888"/>
              <a:gd name="connsiteY5" fmla="*/ 1 h 1008873"/>
              <a:gd name="connsiteX6" fmla="*/ 2236024 w 2874888"/>
              <a:gd name="connsiteY6" fmla="*/ 0 h 1008873"/>
              <a:gd name="connsiteX7" fmla="*/ 2236024 w 2874888"/>
              <a:gd name="connsiteY7" fmla="*/ 945819 h 1008873"/>
              <a:gd name="connsiteX0" fmla="*/ 0 w 2874888"/>
              <a:gd name="connsiteY0" fmla="*/ 1008873 h 1008873"/>
              <a:gd name="connsiteX1" fmla="*/ 0 w 2874888"/>
              <a:gd name="connsiteY1" fmla="*/ 0 h 1008873"/>
              <a:gd name="connsiteX2" fmla="*/ 958296 w 2874888"/>
              <a:gd name="connsiteY2" fmla="*/ 0 h 1008873"/>
              <a:gd name="connsiteX3" fmla="*/ 1414627 w 2874888"/>
              <a:gd name="connsiteY3" fmla="*/ 709364 h 1008873"/>
              <a:gd name="connsiteX4" fmla="*/ 1938665 w 2874888"/>
              <a:gd name="connsiteY4" fmla="*/ 1091 h 1008873"/>
              <a:gd name="connsiteX5" fmla="*/ 2874888 w 2874888"/>
              <a:gd name="connsiteY5" fmla="*/ 1 h 1008873"/>
              <a:gd name="connsiteX6" fmla="*/ 2236024 w 2874888"/>
              <a:gd name="connsiteY6" fmla="*/ 0 h 1008873"/>
              <a:gd name="connsiteX7" fmla="*/ 2236024 w 2874888"/>
              <a:gd name="connsiteY7" fmla="*/ 1008873 h 1008873"/>
              <a:gd name="connsiteX0" fmla="*/ 0 w 2236024"/>
              <a:gd name="connsiteY0" fmla="*/ 1008873 h 1008873"/>
              <a:gd name="connsiteX1" fmla="*/ 0 w 2236024"/>
              <a:gd name="connsiteY1" fmla="*/ 0 h 1008873"/>
              <a:gd name="connsiteX2" fmla="*/ 958296 w 2236024"/>
              <a:gd name="connsiteY2" fmla="*/ 0 h 1008873"/>
              <a:gd name="connsiteX3" fmla="*/ 1414627 w 2236024"/>
              <a:gd name="connsiteY3" fmla="*/ 709364 h 1008873"/>
              <a:gd name="connsiteX4" fmla="*/ 1938665 w 2236024"/>
              <a:gd name="connsiteY4" fmla="*/ 1091 h 1008873"/>
              <a:gd name="connsiteX5" fmla="*/ 2236024 w 2236024"/>
              <a:gd name="connsiteY5" fmla="*/ 0 h 1008873"/>
              <a:gd name="connsiteX6" fmla="*/ 2236024 w 2236024"/>
              <a:gd name="connsiteY6" fmla="*/ 1008873 h 1008873"/>
              <a:gd name="connsiteX0" fmla="*/ 674 w 2236698"/>
              <a:gd name="connsiteY0" fmla="*/ 1008873 h 1008873"/>
              <a:gd name="connsiteX1" fmla="*/ 685171 w 2236698"/>
              <a:gd name="connsiteY1" fmla="*/ 1008873 h 1008873"/>
              <a:gd name="connsiteX2" fmla="*/ 674 w 2236698"/>
              <a:gd name="connsiteY2" fmla="*/ 0 h 1008873"/>
              <a:gd name="connsiteX3" fmla="*/ 958970 w 2236698"/>
              <a:gd name="connsiteY3" fmla="*/ 0 h 1008873"/>
              <a:gd name="connsiteX4" fmla="*/ 1415301 w 2236698"/>
              <a:gd name="connsiteY4" fmla="*/ 709364 h 1008873"/>
              <a:gd name="connsiteX5" fmla="*/ 1939339 w 2236698"/>
              <a:gd name="connsiteY5" fmla="*/ 1091 h 1008873"/>
              <a:gd name="connsiteX6" fmla="*/ 2236698 w 2236698"/>
              <a:gd name="connsiteY6" fmla="*/ 0 h 1008873"/>
              <a:gd name="connsiteX7" fmla="*/ 2236698 w 2236698"/>
              <a:gd name="connsiteY7" fmla="*/ 1008873 h 1008873"/>
              <a:gd name="connsiteX0" fmla="*/ 0 w 2236024"/>
              <a:gd name="connsiteY0" fmla="*/ 1008873 h 1008873"/>
              <a:gd name="connsiteX1" fmla="*/ 684497 w 2236024"/>
              <a:gd name="connsiteY1" fmla="*/ 1008873 h 1008873"/>
              <a:gd name="connsiteX2" fmla="*/ 684497 w 2236024"/>
              <a:gd name="connsiteY2" fmla="*/ 0 h 1008873"/>
              <a:gd name="connsiteX3" fmla="*/ 958296 w 2236024"/>
              <a:gd name="connsiteY3" fmla="*/ 0 h 1008873"/>
              <a:gd name="connsiteX4" fmla="*/ 1414627 w 2236024"/>
              <a:gd name="connsiteY4" fmla="*/ 709364 h 1008873"/>
              <a:gd name="connsiteX5" fmla="*/ 1938665 w 2236024"/>
              <a:gd name="connsiteY5" fmla="*/ 1091 h 1008873"/>
              <a:gd name="connsiteX6" fmla="*/ 2236024 w 2236024"/>
              <a:gd name="connsiteY6" fmla="*/ 0 h 1008873"/>
              <a:gd name="connsiteX7" fmla="*/ 2236024 w 2236024"/>
              <a:gd name="connsiteY7" fmla="*/ 1008873 h 1008873"/>
              <a:gd name="connsiteX0" fmla="*/ 0 w 2236024"/>
              <a:gd name="connsiteY0" fmla="*/ 1008873 h 1008873"/>
              <a:gd name="connsiteX1" fmla="*/ 684497 w 2236024"/>
              <a:gd name="connsiteY1" fmla="*/ 1008873 h 1008873"/>
              <a:gd name="connsiteX2" fmla="*/ 684497 w 2236024"/>
              <a:gd name="connsiteY2" fmla="*/ 0 h 1008873"/>
              <a:gd name="connsiteX3" fmla="*/ 958296 w 2236024"/>
              <a:gd name="connsiteY3" fmla="*/ 0 h 1008873"/>
              <a:gd name="connsiteX4" fmla="*/ 1414627 w 2236024"/>
              <a:gd name="connsiteY4" fmla="*/ 709364 h 1008873"/>
              <a:gd name="connsiteX5" fmla="*/ 1938665 w 2236024"/>
              <a:gd name="connsiteY5" fmla="*/ 1091 h 1008873"/>
              <a:gd name="connsiteX6" fmla="*/ 2236024 w 2236024"/>
              <a:gd name="connsiteY6" fmla="*/ 0 h 1008873"/>
              <a:gd name="connsiteX7" fmla="*/ 2236024 w 2236024"/>
              <a:gd name="connsiteY7" fmla="*/ 1008873 h 1008873"/>
              <a:gd name="connsiteX0" fmla="*/ 674 w 1552201"/>
              <a:gd name="connsiteY0" fmla="*/ 1008873 h 1008873"/>
              <a:gd name="connsiteX1" fmla="*/ 674 w 1552201"/>
              <a:gd name="connsiteY1" fmla="*/ 0 h 1008873"/>
              <a:gd name="connsiteX2" fmla="*/ 274473 w 1552201"/>
              <a:gd name="connsiteY2" fmla="*/ 0 h 1008873"/>
              <a:gd name="connsiteX3" fmla="*/ 730804 w 1552201"/>
              <a:gd name="connsiteY3" fmla="*/ 709364 h 1008873"/>
              <a:gd name="connsiteX4" fmla="*/ 1254842 w 1552201"/>
              <a:gd name="connsiteY4" fmla="*/ 1091 h 1008873"/>
              <a:gd name="connsiteX5" fmla="*/ 1552201 w 1552201"/>
              <a:gd name="connsiteY5" fmla="*/ 0 h 1008873"/>
              <a:gd name="connsiteX6" fmla="*/ 1552201 w 1552201"/>
              <a:gd name="connsiteY6" fmla="*/ 1008873 h 100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2201" h="1008873">
                <a:moveTo>
                  <a:pt x="674" y="1008873"/>
                </a:moveTo>
                <a:cubicBezTo>
                  <a:pt x="1348" y="673455"/>
                  <a:pt x="0" y="335418"/>
                  <a:pt x="674" y="0"/>
                </a:cubicBezTo>
                <a:lnTo>
                  <a:pt x="274473" y="0"/>
                </a:lnTo>
                <a:lnTo>
                  <a:pt x="730804" y="709364"/>
                </a:lnTo>
                <a:lnTo>
                  <a:pt x="1254842" y="1091"/>
                </a:lnTo>
                <a:lnTo>
                  <a:pt x="1552201" y="0"/>
                </a:lnTo>
                <a:lnTo>
                  <a:pt x="1552201" y="1008873"/>
                </a:lnTo>
              </a:path>
            </a:pathLst>
          </a:cu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473641" y="5000636"/>
            <a:ext cx="241103" cy="241103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286380" y="4929198"/>
            <a:ext cx="241103" cy="241103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857620" y="5929330"/>
            <a:ext cx="241103" cy="241103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57686" y="4643446"/>
            <a:ext cx="380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accent2"/>
                </a:solidFill>
              </a:rPr>
              <a:t>P</a:t>
            </a:r>
            <a:endParaRPr lang="de-AT" dirty="0">
              <a:solidFill>
                <a:schemeClr val="accent2"/>
              </a:solidFill>
            </a:endParaRPr>
          </a:p>
        </p:txBody>
      </p:sp>
      <p:cxnSp>
        <p:nvCxnSpPr>
          <p:cNvPr id="26" name="Straight Connector 25"/>
          <p:cNvCxnSpPr>
            <a:stCxn id="7" idx="3"/>
            <a:endCxn id="14" idx="0"/>
          </p:cNvCxnSpPr>
          <p:nvPr/>
        </p:nvCxnSpPr>
        <p:spPr bwMode="auto">
          <a:xfrm flipH="1">
            <a:off x="3978172" y="5190394"/>
            <a:ext cx="452138" cy="738936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49" idx="2"/>
            <a:endCxn id="11" idx="6"/>
          </p:cNvCxnSpPr>
          <p:nvPr/>
        </p:nvCxnSpPr>
        <p:spPr bwMode="auto">
          <a:xfrm rot="10800000">
            <a:off x="3714744" y="5121189"/>
            <a:ext cx="613914" cy="35153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9" idx="4"/>
            <a:endCxn id="49" idx="0"/>
          </p:cNvCxnSpPr>
          <p:nvPr/>
        </p:nvCxnSpPr>
        <p:spPr bwMode="auto">
          <a:xfrm rot="16200000" flipH="1">
            <a:off x="4066633" y="4653212"/>
            <a:ext cx="651306" cy="113848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9" name="Oval 48"/>
          <p:cNvSpPr/>
          <p:nvPr/>
        </p:nvSpPr>
        <p:spPr bwMode="auto">
          <a:xfrm>
            <a:off x="4328658" y="5035789"/>
            <a:ext cx="241103" cy="241103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cxnSp>
        <p:nvCxnSpPr>
          <p:cNvPr id="52" name="Straight Connector 51"/>
          <p:cNvCxnSpPr>
            <a:stCxn id="10" idx="4"/>
            <a:endCxn id="49" idx="7"/>
          </p:cNvCxnSpPr>
          <p:nvPr/>
        </p:nvCxnSpPr>
        <p:spPr bwMode="auto">
          <a:xfrm rot="5400000">
            <a:off x="4305914" y="4613021"/>
            <a:ext cx="686615" cy="229538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49" idx="6"/>
            <a:endCxn id="13" idx="2"/>
          </p:cNvCxnSpPr>
          <p:nvPr/>
        </p:nvCxnSpPr>
        <p:spPr bwMode="auto">
          <a:xfrm flipV="1">
            <a:off x="4569761" y="5049750"/>
            <a:ext cx="716619" cy="106591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Slide Number Placeholder 1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594956D-F1E0-4C41-B967-0884A4BFF5EB}" type="slidenum">
              <a:rPr lang="de-AT" smtClean="0"/>
              <a:pPr>
                <a:defRPr/>
              </a:pPr>
              <a:t>65</a:t>
            </a:fld>
            <a:endParaRPr lang="de-AT"/>
          </a:p>
        </p:txBody>
      </p:sp>
      <p:sp>
        <p:nvSpPr>
          <p:cNvPr id="46" name="Oval 45"/>
          <p:cNvSpPr/>
          <p:nvPr/>
        </p:nvSpPr>
        <p:spPr bwMode="auto">
          <a:xfrm>
            <a:off x="4929190" y="5929330"/>
            <a:ext cx="241103" cy="241103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47" name="Straight Connector 46"/>
          <p:cNvCxnSpPr>
            <a:stCxn id="49" idx="5"/>
            <a:endCxn id="46" idx="0"/>
          </p:cNvCxnSpPr>
          <p:nvPr/>
        </p:nvCxnSpPr>
        <p:spPr bwMode="auto">
          <a:xfrm rot="16200000" flipH="1">
            <a:off x="4448224" y="5327811"/>
            <a:ext cx="687747" cy="51529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>
            <a:stCxn id="11" idx="7"/>
          </p:cNvCxnSpPr>
          <p:nvPr/>
        </p:nvCxnSpPr>
        <p:spPr bwMode="auto">
          <a:xfrm rot="5400000" flipH="1" flipV="1">
            <a:off x="3208391" y="3810747"/>
            <a:ext cx="1696242" cy="754155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stCxn id="14" idx="0"/>
          </p:cNvCxnSpPr>
          <p:nvPr/>
        </p:nvCxnSpPr>
        <p:spPr bwMode="auto">
          <a:xfrm rot="5400000" flipH="1" flipV="1">
            <a:off x="2911068" y="4406808"/>
            <a:ext cx="2589627" cy="455418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>
            <a:stCxn id="46" idx="0"/>
          </p:cNvCxnSpPr>
          <p:nvPr/>
        </p:nvCxnSpPr>
        <p:spPr bwMode="auto">
          <a:xfrm rot="16200000" flipV="1">
            <a:off x="3446853" y="4326441"/>
            <a:ext cx="2589627" cy="616152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>
            <a:stCxn id="13" idx="1"/>
          </p:cNvCxnSpPr>
          <p:nvPr/>
        </p:nvCxnSpPr>
        <p:spPr bwMode="auto">
          <a:xfrm rot="16200000" flipV="1">
            <a:off x="4065238" y="3708055"/>
            <a:ext cx="1624804" cy="888099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6" name="Cross 55"/>
          <p:cNvSpPr/>
          <p:nvPr/>
        </p:nvSpPr>
        <p:spPr bwMode="auto">
          <a:xfrm rot="18739795">
            <a:off x="3645570" y="4359958"/>
            <a:ext cx="357190" cy="357190"/>
          </a:xfrm>
          <a:prstGeom prst="plus">
            <a:avLst>
              <a:gd name="adj" fmla="val 40238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57" name="Cross 56"/>
          <p:cNvSpPr/>
          <p:nvPr/>
        </p:nvSpPr>
        <p:spPr bwMode="auto">
          <a:xfrm rot="18739795">
            <a:off x="4002761" y="4717148"/>
            <a:ext cx="357190" cy="357190"/>
          </a:xfrm>
          <a:prstGeom prst="plus">
            <a:avLst>
              <a:gd name="adj" fmla="val 40238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58" name="Cross 57"/>
          <p:cNvSpPr/>
          <p:nvPr/>
        </p:nvSpPr>
        <p:spPr bwMode="auto">
          <a:xfrm rot="18739795">
            <a:off x="4631188" y="4680864"/>
            <a:ext cx="357190" cy="357190"/>
          </a:xfrm>
          <a:prstGeom prst="plus">
            <a:avLst>
              <a:gd name="adj" fmla="val 40238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59" name="Cross 58"/>
          <p:cNvSpPr/>
          <p:nvPr/>
        </p:nvSpPr>
        <p:spPr bwMode="auto">
          <a:xfrm rot="18739795">
            <a:off x="4931455" y="4359958"/>
            <a:ext cx="357190" cy="357190"/>
          </a:xfrm>
          <a:prstGeom prst="plus">
            <a:avLst>
              <a:gd name="adj" fmla="val 40238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4071934" y="2857496"/>
            <a:ext cx="723311" cy="482207"/>
            <a:chOff x="4000496" y="5214950"/>
            <a:chExt cx="1000132" cy="714380"/>
          </a:xfrm>
        </p:grpSpPr>
        <p:sp>
          <p:nvSpPr>
            <p:cNvPr id="22" name="Oval 21"/>
            <p:cNvSpPr/>
            <p:nvPr/>
          </p:nvSpPr>
          <p:spPr>
            <a:xfrm>
              <a:off x="4000496" y="5357826"/>
              <a:ext cx="1000132" cy="571504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4285719" y="5429264"/>
              <a:ext cx="429686" cy="4286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  <a:cs typeface="Arial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 rot="16200000" flipH="1">
              <a:off x="4107786" y="5321710"/>
              <a:ext cx="142876" cy="72231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4750464" y="5321709"/>
              <a:ext cx="142876" cy="72232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4501356" y="5286388"/>
              <a:ext cx="142876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4286513" y="5286388"/>
              <a:ext cx="142876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Footer Placeholder 36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 smtClean="0"/>
              <a:t>Oliver Mattausch</a:t>
            </a:r>
            <a:endParaRPr lang="de-AT"/>
          </a:p>
        </p:txBody>
      </p:sp>
      <p:sp>
        <p:nvSpPr>
          <p:cNvPr id="9" name="Oval 8"/>
          <p:cNvSpPr/>
          <p:nvPr/>
        </p:nvSpPr>
        <p:spPr bwMode="auto">
          <a:xfrm>
            <a:off x="4214810" y="4143380"/>
            <a:ext cx="241103" cy="241103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cxnSp>
        <p:nvCxnSpPr>
          <p:cNvPr id="116" name="Straight Connector 115"/>
          <p:cNvCxnSpPr/>
          <p:nvPr/>
        </p:nvCxnSpPr>
        <p:spPr bwMode="auto">
          <a:xfrm rot="16200000" flipV="1">
            <a:off x="4192485" y="3594200"/>
            <a:ext cx="803677" cy="33040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>
            <a:stCxn id="9" idx="0"/>
            <a:endCxn id="22" idx="4"/>
          </p:cNvCxnSpPr>
          <p:nvPr/>
        </p:nvCxnSpPr>
        <p:spPr bwMode="auto">
          <a:xfrm rot="5400000" flipH="1" flipV="1">
            <a:off x="3982638" y="3692428"/>
            <a:ext cx="803677" cy="98228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Oval 9"/>
          <p:cNvSpPr/>
          <p:nvPr/>
        </p:nvSpPr>
        <p:spPr bwMode="auto">
          <a:xfrm>
            <a:off x="4643438" y="4143380"/>
            <a:ext cx="241103" cy="241103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46" grpId="0" animBg="1"/>
      <p:bldP spid="56" grpId="0" animBg="1"/>
      <p:bldP spid="9" grpId="0" animBg="1"/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Temporal Coherence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sz="2800" dirty="0" smtClean="0"/>
              <a:t>Most pixels stay coherent</a:t>
            </a:r>
          </a:p>
          <a:p>
            <a:r>
              <a:rPr lang="de-AT" sz="2800" dirty="0" smtClean="0"/>
              <a:t>Reuse these pixels (green)</a:t>
            </a:r>
          </a:p>
          <a:p>
            <a:r>
              <a:rPr lang="de-AT" sz="2800" dirty="0" smtClean="0"/>
              <a:t>GPU friendly operation </a:t>
            </a:r>
          </a:p>
          <a:p>
            <a:pPr lvl="1">
              <a:buSzPct val="74000"/>
            </a:pPr>
            <a:r>
              <a:rPr lang="de-AT" sz="2800" dirty="0" smtClean="0"/>
              <a:t>Reprojection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594956D-F1E0-4C41-B967-0884A4BFF5EB}" type="slidenum">
              <a:rPr lang="de-AT" smtClean="0"/>
              <a:pPr>
                <a:defRPr/>
              </a:pPr>
              <a:t>66</a:t>
            </a:fld>
            <a:endParaRPr lang="de-AT"/>
          </a:p>
        </p:txBody>
      </p:sp>
      <p:pic>
        <p:nvPicPr>
          <p:cNvPr id="458754" name="Picture 2" descr="C:\work\svn\svnmatt\trunk\phd\images\ninj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093053"/>
            <a:ext cx="3719478" cy="2836277"/>
          </a:xfrm>
          <a:prstGeom prst="rect">
            <a:avLst/>
          </a:prstGeom>
          <a:noFill/>
        </p:spPr>
      </p:pic>
      <p:pic>
        <p:nvPicPr>
          <p:cNvPr id="459778" name="Picture 2" descr="C:\work\tmp\NehEtAl07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285860"/>
            <a:ext cx="3048020" cy="2286016"/>
          </a:xfrm>
          <a:prstGeom prst="rect">
            <a:avLst/>
          </a:prstGeom>
          <a:noFill/>
        </p:spPr>
      </p:pic>
      <p:pic>
        <p:nvPicPr>
          <p:cNvPr id="459779" name="Picture 3" descr="C:\work\tmp\NehEtAl07_2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1618" y="3571876"/>
            <a:ext cx="3029458" cy="2428892"/>
          </a:xfrm>
          <a:prstGeom prst="rect">
            <a:avLst/>
          </a:prstGeom>
          <a:noFill/>
        </p:spPr>
      </p:pic>
      <p:sp>
        <p:nvSpPr>
          <p:cNvPr id="8" name="Footer Placeholder 7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 smtClean="0"/>
              <a:t>Oliver Mattausch</a:t>
            </a:r>
            <a:endParaRPr lang="de-AT"/>
          </a:p>
        </p:txBody>
      </p:sp>
      <p:sp>
        <p:nvSpPr>
          <p:cNvPr id="9" name="TextBox 8"/>
          <p:cNvSpPr txBox="1"/>
          <p:nvPr/>
        </p:nvSpPr>
        <p:spPr>
          <a:xfrm>
            <a:off x="1643042" y="6000768"/>
            <a:ext cx="157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Animation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0694" y="6000768"/>
            <a:ext cx="264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Moving view point</a:t>
            </a:r>
            <a:endParaRPr lang="de-AT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sz="2800" dirty="0" smtClean="0"/>
              <a:t>Reproject pixels into old frame</a:t>
            </a:r>
          </a:p>
          <a:p>
            <a:r>
              <a:rPr lang="de-AT" sz="2800" dirty="0" smtClean="0"/>
              <a:t>Reuse stored information</a:t>
            </a:r>
          </a:p>
          <a:p>
            <a:r>
              <a:rPr lang="de-AT" sz="2800" dirty="0" smtClean="0"/>
              <a:t>Distribute costly calculation over time </a:t>
            </a:r>
            <a:br>
              <a:rPr lang="de-AT" sz="2800" dirty="0" smtClean="0"/>
            </a:br>
            <a:r>
              <a:rPr lang="de-AT" sz="2800" dirty="0" smtClean="0"/>
              <a:t>(accumulate samples)</a:t>
            </a:r>
          </a:p>
        </p:txBody>
      </p:sp>
      <p:sp>
        <p:nvSpPr>
          <p:cNvPr id="11" name="Parallelogram 10"/>
          <p:cNvSpPr/>
          <p:nvPr/>
        </p:nvSpPr>
        <p:spPr bwMode="auto">
          <a:xfrm rot="5400000">
            <a:off x="4750593" y="3607595"/>
            <a:ext cx="1643074" cy="1714512"/>
          </a:xfrm>
          <a:prstGeom prst="parallelogram">
            <a:avLst/>
          </a:prstGeom>
          <a:solidFill>
            <a:srgbClr val="00B0F0">
              <a:alpha val="60000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" name="Straight Arrow Connector 14"/>
          <p:cNvCxnSpPr>
            <a:endCxn id="13" idx="0"/>
          </p:cNvCxnSpPr>
          <p:nvPr/>
        </p:nvCxnSpPr>
        <p:spPr bwMode="auto">
          <a:xfrm flipV="1">
            <a:off x="3214676" y="4111484"/>
            <a:ext cx="1714513" cy="531962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Parallelogram 9"/>
          <p:cNvSpPr/>
          <p:nvPr/>
        </p:nvSpPr>
        <p:spPr bwMode="auto">
          <a:xfrm rot="16200000">
            <a:off x="2393141" y="3607595"/>
            <a:ext cx="1643074" cy="1714512"/>
          </a:xfrm>
          <a:prstGeom prst="parallelogram">
            <a:avLst/>
          </a:prstGeom>
          <a:solidFill>
            <a:srgbClr val="00B0F0">
              <a:alpha val="60000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Temporal Reprojection</a:t>
            </a:r>
            <a:endParaRPr lang="de-AT" dirty="0"/>
          </a:p>
        </p:txBody>
      </p:sp>
      <p:sp>
        <p:nvSpPr>
          <p:cNvPr id="13" name="Parallelogram 12"/>
          <p:cNvSpPr/>
          <p:nvPr/>
        </p:nvSpPr>
        <p:spPr bwMode="auto">
          <a:xfrm rot="16200000">
            <a:off x="4889644" y="4040047"/>
            <a:ext cx="221965" cy="142875"/>
          </a:xfrm>
          <a:prstGeom prst="parallelogram">
            <a:avLst/>
          </a:prstGeom>
          <a:solidFill>
            <a:srgbClr val="FF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41931" y="5500702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Frame t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857752" y="5500702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Frame t-1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594956D-F1E0-4C41-B967-0884A4BFF5EB}" type="slidenum">
              <a:rPr lang="de-AT" smtClean="0"/>
              <a:pPr>
                <a:defRPr/>
              </a:pPr>
              <a:t>67</a:t>
            </a:fld>
            <a:endParaRPr lang="de-AT"/>
          </a:p>
        </p:txBody>
      </p:sp>
      <p:sp>
        <p:nvSpPr>
          <p:cNvPr id="40" name="Parallelogram 39"/>
          <p:cNvSpPr/>
          <p:nvPr/>
        </p:nvSpPr>
        <p:spPr bwMode="auto">
          <a:xfrm rot="16200000">
            <a:off x="3032255" y="4540115"/>
            <a:ext cx="221965" cy="142875"/>
          </a:xfrm>
          <a:prstGeom prst="parallelogram">
            <a:avLst/>
          </a:prstGeom>
          <a:solidFill>
            <a:srgbClr val="FF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 smtClean="0"/>
              <a:t>Oliver Mattausch</a:t>
            </a:r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-104793"/>
            <a:ext cx="8318529" cy="1066801"/>
          </a:xfrm>
        </p:spPr>
        <p:txBody>
          <a:bodyPr/>
          <a:lstStyle/>
          <a:p>
            <a:r>
              <a:rPr lang="de-AT" dirty="0" smtClean="0"/>
              <a:t>Our Algorithm: TSSAO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857232"/>
            <a:ext cx="8904287" cy="5470525"/>
          </a:xfrm>
        </p:spPr>
        <p:txBody>
          <a:bodyPr/>
          <a:lstStyle/>
          <a:p>
            <a:r>
              <a:rPr lang="de-AT" sz="2800" dirty="0" smtClean="0"/>
              <a:t>Combine SSAO + temporal reprojection (TSSAO)</a:t>
            </a:r>
          </a:p>
          <a:p>
            <a:pPr>
              <a:buNone/>
            </a:pPr>
            <a:r>
              <a:rPr lang="de-AT" dirty="0" smtClean="0"/>
              <a:t> 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594956D-F1E0-4C41-B967-0884A4BFF5EB}" type="slidenum">
              <a:rPr lang="de-AT" smtClean="0"/>
              <a:pPr>
                <a:defRPr/>
              </a:pPr>
              <a:t>68</a:t>
            </a:fld>
            <a:endParaRPr lang="de-AT"/>
          </a:p>
        </p:txBody>
      </p:sp>
      <p:sp>
        <p:nvSpPr>
          <p:cNvPr id="5" name="TextBox 4"/>
          <p:cNvSpPr txBox="1"/>
          <p:nvPr/>
        </p:nvSpPr>
        <p:spPr>
          <a:xfrm>
            <a:off x="1857356" y="6143644"/>
            <a:ext cx="5900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Screen Space Ambient Occlusion (SSAO)</a:t>
            </a:r>
            <a:endParaRPr lang="de-AT" sz="2400" dirty="0">
              <a:solidFill>
                <a:schemeClr val="tx1"/>
              </a:solidFill>
            </a:endParaRPr>
          </a:p>
        </p:txBody>
      </p:sp>
      <p:pic>
        <p:nvPicPr>
          <p:cNvPr id="6" name="Picture 3" descr="D:\oli\mysvn\trunk\AmbientOcclusion\images\ssao_blurr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428736"/>
            <a:ext cx="2968753" cy="4680000"/>
          </a:xfrm>
          <a:prstGeom prst="rect">
            <a:avLst/>
          </a:prstGeom>
          <a:noFill/>
        </p:spPr>
      </p:pic>
      <p:pic>
        <p:nvPicPr>
          <p:cNvPr id="7" name="Picture 2" descr="D:\oli\mysvn\trunk\AmbientOcclusion\images\tssa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428736"/>
            <a:ext cx="2968754" cy="4680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143240" y="6143644"/>
            <a:ext cx="3142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Our method (TSSAO)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 smtClean="0"/>
              <a:t>Oliver Mattausch</a:t>
            </a:r>
            <a:endParaRPr lang="de-AT"/>
          </a:p>
        </p:txBody>
      </p:sp>
      <p:sp>
        <p:nvSpPr>
          <p:cNvPr id="12" name="TextBox 11"/>
          <p:cNvSpPr txBox="1"/>
          <p:nvPr/>
        </p:nvSpPr>
        <p:spPr>
          <a:xfrm>
            <a:off x="6143636" y="5181913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23 FPS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43636" y="5181913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45 FPS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2910" y="5143512"/>
            <a:ext cx="2393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Happy Buddha </a:t>
            </a:r>
            <a:br>
              <a:rPr lang="de-AT" sz="2400" dirty="0" smtClean="0">
                <a:solidFill>
                  <a:schemeClr val="tx1"/>
                </a:solidFill>
              </a:rPr>
            </a:br>
            <a:r>
              <a:rPr lang="de-AT" sz="2400" dirty="0" smtClean="0">
                <a:solidFill>
                  <a:schemeClr val="tx1"/>
                </a:solidFill>
              </a:rPr>
              <a:t>(~1M triangles)</a:t>
            </a:r>
            <a:endParaRPr lang="de-AT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12" grpId="0"/>
      <p:bldP spid="1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Detecting invalid old pixels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sz="2800" dirty="0" smtClean="0"/>
              <a:t>When is old pixel invalid?</a:t>
            </a:r>
          </a:p>
          <a:p>
            <a:pPr marL="1054100" lvl="1" indent="-514350">
              <a:buSzPct val="100000"/>
              <a:buFont typeface="+mj-lt"/>
              <a:buAutoNum type="arabicParenBoth"/>
            </a:pPr>
            <a:r>
              <a:rPr lang="de-AT" sz="2800" dirty="0" smtClean="0"/>
              <a:t>Disocclusion (sufficient for static scenes)</a:t>
            </a:r>
          </a:p>
          <a:p>
            <a:pPr marL="1054100" lvl="1" indent="-514350">
              <a:buSzPct val="100000"/>
              <a:buFont typeface="+mj-lt"/>
              <a:buAutoNum type="arabicParenBoth"/>
            </a:pPr>
            <a:r>
              <a:rPr lang="de-AT" sz="2800" dirty="0" smtClean="0"/>
              <a:t>Change in the neighborhood (dynamic scenes)</a:t>
            </a:r>
          </a:p>
        </p:txBody>
      </p:sp>
      <p:pic>
        <p:nvPicPr>
          <p:cNvPr id="37890" name="Picture 2" descr="C:\svn\mysvn\trunk\AmbientOcclusion\images\no_invalidation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3500430" y="2500306"/>
            <a:ext cx="2330378" cy="3600434"/>
          </a:xfrm>
          <a:prstGeom prst="rect">
            <a:avLst/>
          </a:prstGeom>
          <a:noFill/>
        </p:spPr>
      </p:pic>
      <p:pic>
        <p:nvPicPr>
          <p:cNvPr id="37891" name="Picture 3" descr="C:\svn\mysvn\trunk\AmbientOcclusion\images\part_invalida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2500306"/>
            <a:ext cx="2330097" cy="3600000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594956D-F1E0-4C41-B967-0884A4BFF5EB}" type="slidenum">
              <a:rPr lang="de-AT" smtClean="0"/>
              <a:pPr>
                <a:defRPr/>
              </a:pPr>
              <a:t>69</a:t>
            </a:fld>
            <a:endParaRPr lang="de-AT"/>
          </a:p>
        </p:txBody>
      </p:sp>
      <p:sp>
        <p:nvSpPr>
          <p:cNvPr id="8" name="TextBox 7"/>
          <p:cNvSpPr txBox="1"/>
          <p:nvPr/>
        </p:nvSpPr>
        <p:spPr>
          <a:xfrm>
            <a:off x="5929322" y="3929066"/>
            <a:ext cx="2207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dirty="0" smtClean="0">
                <a:solidFill>
                  <a:schemeClr val="tx1"/>
                </a:solidFill>
              </a:rPr>
              <a:t>No invalidation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43636" y="3571876"/>
            <a:ext cx="18133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dirty="0" smtClean="0">
                <a:solidFill>
                  <a:schemeClr val="tx1"/>
                </a:solidFill>
              </a:rPr>
              <a:t>Our </a:t>
            </a:r>
            <a:br>
              <a:rPr lang="de-AT" sz="2400" dirty="0" smtClean="0">
                <a:solidFill>
                  <a:schemeClr val="tx1"/>
                </a:solidFill>
              </a:rPr>
            </a:br>
            <a:r>
              <a:rPr lang="de-AT" sz="2400" dirty="0" smtClean="0">
                <a:solidFill>
                  <a:schemeClr val="tx1"/>
                </a:solidFill>
              </a:rPr>
              <a:t>invalidation </a:t>
            </a:r>
            <a:br>
              <a:rPr lang="de-AT" sz="2400" dirty="0" smtClean="0">
                <a:solidFill>
                  <a:schemeClr val="tx1"/>
                </a:solidFill>
              </a:rPr>
            </a:br>
            <a:r>
              <a:rPr lang="de-AT" sz="2400" dirty="0" smtClean="0">
                <a:solidFill>
                  <a:schemeClr val="tx1"/>
                </a:solidFill>
              </a:rPr>
              <a:t>scheme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 smtClean="0"/>
              <a:t>Oliver Mattausch</a:t>
            </a:r>
            <a:endParaRPr lang="de-AT"/>
          </a:p>
        </p:txBody>
      </p:sp>
      <p:sp>
        <p:nvSpPr>
          <p:cNvPr id="12" name="TextBox 11"/>
          <p:cNvSpPr txBox="1"/>
          <p:nvPr/>
        </p:nvSpPr>
        <p:spPr>
          <a:xfrm>
            <a:off x="1214414" y="5357826"/>
            <a:ext cx="19381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Translational</a:t>
            </a:r>
            <a:br>
              <a:rPr lang="de-AT" sz="2400" dirty="0" smtClean="0">
                <a:solidFill>
                  <a:schemeClr val="tx1"/>
                </a:solidFill>
              </a:rPr>
            </a:br>
            <a:r>
              <a:rPr lang="de-AT" sz="2400" dirty="0" smtClean="0">
                <a:solidFill>
                  <a:schemeClr val="tx1"/>
                </a:solidFill>
              </a:rPr>
              <a:t>movement</a:t>
            </a:r>
            <a:endParaRPr lang="de-AT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 dirty="0"/>
              <a:t>Oliver Mattausch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F3E9D040-2346-451C-B0F1-6878988F2496}" type="slidenum">
              <a:rPr lang="de-AT"/>
              <a:pPr/>
              <a:t>7</a:t>
            </a:fld>
            <a:endParaRPr lang="de-AT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4450"/>
            <a:ext cx="7761287" cy="757238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/>
              <a:t>Real-Time Rendering	</a:t>
            </a:r>
            <a:endParaRPr lang="en-US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9062" y="908050"/>
            <a:ext cx="8667780" cy="5473700"/>
          </a:xfrm>
          <a:ln/>
        </p:spPr>
        <p:txBody>
          <a:bodyPr/>
          <a:lstStyle/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New </a:t>
            </a:r>
            <a:r>
              <a:rPr lang="en-US" sz="2800" dirty="0" smtClean="0">
                <a:solidFill>
                  <a:srgbClr val="00B0F0"/>
                </a:solidFill>
              </a:rPr>
              <a:t>acquisition</a:t>
            </a:r>
            <a:r>
              <a:rPr lang="en-US" sz="2800" dirty="0" smtClean="0"/>
              <a:t> / </a:t>
            </a:r>
            <a:r>
              <a:rPr lang="en-US" sz="2800" dirty="0" smtClean="0">
                <a:solidFill>
                  <a:srgbClr val="00B0F0"/>
                </a:solidFill>
              </a:rPr>
              <a:t>modeling</a:t>
            </a:r>
            <a:r>
              <a:rPr lang="en-US" sz="2800" dirty="0" smtClean="0"/>
              <a:t> techniques</a:t>
            </a:r>
          </a:p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Brute force rendering not sufficient </a:t>
            </a:r>
          </a:p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Need acceleration techniques</a:t>
            </a:r>
          </a:p>
          <a:p>
            <a:pPr marL="1146175" lvl="1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>
                <a:solidFill>
                  <a:schemeClr val="tx1"/>
                </a:solidFill>
              </a:rPr>
              <a:t>Complexity:</a:t>
            </a:r>
            <a:r>
              <a:rPr lang="en-US" sz="2800" dirty="0" smtClean="0">
                <a:solidFill>
                  <a:srgbClr val="00B0F0"/>
                </a:solidFill>
              </a:rPr>
              <a:t> O(n)</a:t>
            </a:r>
            <a:r>
              <a:rPr lang="en-US" sz="2800" dirty="0" smtClean="0"/>
              <a:t> </a:t>
            </a:r>
            <a:r>
              <a:rPr lang="de-DE" sz="2800" dirty="0" smtClean="0"/>
              <a:t>→</a:t>
            </a:r>
            <a:r>
              <a:rPr lang="en-US" altLang="ja-JP" sz="2800" dirty="0" smtClean="0">
                <a:ea typeface="ＭＳ Ｐゴシック" pitchFamily="34" charset="-128"/>
              </a:rPr>
              <a:t> </a:t>
            </a:r>
            <a:r>
              <a:rPr lang="en-US" sz="2800" dirty="0" smtClean="0">
                <a:solidFill>
                  <a:srgbClr val="00B0F0"/>
                </a:solidFill>
              </a:rPr>
              <a:t>O(log(n))</a:t>
            </a:r>
          </a:p>
        </p:txBody>
      </p:sp>
      <p:pic>
        <p:nvPicPr>
          <p:cNvPr id="9" name="Picture 1" descr="C:\oliver\matt\trunk\phd\images\pompeii_over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143248"/>
            <a:ext cx="3786214" cy="283966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500166" y="6039169"/>
            <a:ext cx="635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Procedural model of Pompeii  (40M triangles)</a:t>
            </a:r>
            <a:endParaRPr lang="de-AT" sz="2400" dirty="0">
              <a:solidFill>
                <a:schemeClr val="tx1"/>
              </a:solidFill>
            </a:endParaRPr>
          </a:p>
        </p:txBody>
      </p:sp>
      <p:pic>
        <p:nvPicPr>
          <p:cNvPr id="11" name="Picture 2" descr="C:\work\svn\svnmatt\trunk\phd\images\pompeii_0000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143248"/>
            <a:ext cx="3857652" cy="289323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Invalidation: Detect changes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sz="2800" dirty="0" smtClean="0"/>
              <a:t>Only </a:t>
            </a:r>
            <a:r>
              <a:rPr lang="de-AT" sz="2800" dirty="0" smtClean="0">
                <a:solidFill>
                  <a:srgbClr val="00B0F0"/>
                </a:solidFill>
              </a:rPr>
              <a:t>relative</a:t>
            </a:r>
            <a:r>
              <a:rPr lang="de-AT" sz="2800" dirty="0" smtClean="0"/>
              <a:t> changes important</a:t>
            </a:r>
          </a:p>
          <a:p>
            <a:r>
              <a:rPr lang="de-AT" sz="2800" dirty="0" smtClean="0"/>
              <a:t>Cast invalidation samples</a:t>
            </a:r>
          </a:p>
          <a:p>
            <a:r>
              <a:rPr lang="de-AT" sz="2800" dirty="0" smtClean="0"/>
              <a:t>Reproject samples into frame t-1</a:t>
            </a:r>
          </a:p>
          <a:p>
            <a:r>
              <a:rPr lang="de-AT" sz="2800" dirty="0" smtClean="0"/>
              <a:t>Compare old to new length</a:t>
            </a:r>
            <a:endParaRPr lang="de-AT" sz="2800" dirty="0"/>
          </a:p>
        </p:txBody>
      </p:sp>
      <p:sp>
        <p:nvSpPr>
          <p:cNvPr id="43" name="Freeform 42"/>
          <p:cNvSpPr/>
          <p:nvPr/>
        </p:nvSpPr>
        <p:spPr bwMode="auto">
          <a:xfrm>
            <a:off x="1571604" y="4000505"/>
            <a:ext cx="5429288" cy="1714512"/>
          </a:xfrm>
          <a:custGeom>
            <a:avLst/>
            <a:gdLst>
              <a:gd name="connsiteX0" fmla="*/ 0 w 5453449"/>
              <a:gd name="connsiteY0" fmla="*/ 1688757 h 1688757"/>
              <a:gd name="connsiteX1" fmla="*/ 683741 w 5453449"/>
              <a:gd name="connsiteY1" fmla="*/ 247136 h 1688757"/>
              <a:gd name="connsiteX2" fmla="*/ 1285103 w 5453449"/>
              <a:gd name="connsiteY2" fmla="*/ 1046206 h 1688757"/>
              <a:gd name="connsiteX3" fmla="*/ 1696995 w 5453449"/>
              <a:gd name="connsiteY3" fmla="*/ 584887 h 1688757"/>
              <a:gd name="connsiteX4" fmla="*/ 2372498 w 5453449"/>
              <a:gd name="connsiteY4" fmla="*/ 1301579 h 1688757"/>
              <a:gd name="connsiteX5" fmla="*/ 2669060 w 5453449"/>
              <a:gd name="connsiteY5" fmla="*/ 453081 h 1688757"/>
              <a:gd name="connsiteX6" fmla="*/ 2957384 w 5453449"/>
              <a:gd name="connsiteY6" fmla="*/ 1342768 h 1688757"/>
              <a:gd name="connsiteX7" fmla="*/ 3978876 w 5453449"/>
              <a:gd name="connsiteY7" fmla="*/ 263611 h 1688757"/>
              <a:gd name="connsiteX8" fmla="*/ 4530811 w 5453449"/>
              <a:gd name="connsiteY8" fmla="*/ 1062681 h 1688757"/>
              <a:gd name="connsiteX9" fmla="*/ 5058033 w 5453449"/>
              <a:gd name="connsiteY9" fmla="*/ 0 h 1688757"/>
              <a:gd name="connsiteX10" fmla="*/ 5453449 w 5453449"/>
              <a:gd name="connsiteY10" fmla="*/ 1631092 h 1688757"/>
              <a:gd name="connsiteX0" fmla="*/ 0 w 5453449"/>
              <a:gd name="connsiteY0" fmla="*/ 1688757 h 1688757"/>
              <a:gd name="connsiteX1" fmla="*/ 683741 w 5453449"/>
              <a:gd name="connsiteY1" fmla="*/ 247136 h 1688757"/>
              <a:gd name="connsiteX2" fmla="*/ 1285103 w 5453449"/>
              <a:gd name="connsiteY2" fmla="*/ 1046206 h 1688757"/>
              <a:gd name="connsiteX3" fmla="*/ 1696995 w 5453449"/>
              <a:gd name="connsiteY3" fmla="*/ 584887 h 1688757"/>
              <a:gd name="connsiteX4" fmla="*/ 2372498 w 5453449"/>
              <a:gd name="connsiteY4" fmla="*/ 1301579 h 1688757"/>
              <a:gd name="connsiteX5" fmla="*/ 2638290 w 5453449"/>
              <a:gd name="connsiteY5" fmla="*/ 839747 h 1688757"/>
              <a:gd name="connsiteX6" fmla="*/ 2957384 w 5453449"/>
              <a:gd name="connsiteY6" fmla="*/ 1342768 h 1688757"/>
              <a:gd name="connsiteX7" fmla="*/ 3978876 w 5453449"/>
              <a:gd name="connsiteY7" fmla="*/ 263611 h 1688757"/>
              <a:gd name="connsiteX8" fmla="*/ 4530811 w 5453449"/>
              <a:gd name="connsiteY8" fmla="*/ 1062681 h 1688757"/>
              <a:gd name="connsiteX9" fmla="*/ 5058033 w 5453449"/>
              <a:gd name="connsiteY9" fmla="*/ 0 h 1688757"/>
              <a:gd name="connsiteX10" fmla="*/ 5453449 w 5453449"/>
              <a:gd name="connsiteY10" fmla="*/ 1631092 h 1688757"/>
              <a:gd name="connsiteX0" fmla="*/ 0 w 5453449"/>
              <a:gd name="connsiteY0" fmla="*/ 1688757 h 1688757"/>
              <a:gd name="connsiteX1" fmla="*/ 638026 w 5453449"/>
              <a:gd name="connsiteY1" fmla="*/ 553995 h 1688757"/>
              <a:gd name="connsiteX2" fmla="*/ 1285103 w 5453449"/>
              <a:gd name="connsiteY2" fmla="*/ 1046206 h 1688757"/>
              <a:gd name="connsiteX3" fmla="*/ 1696995 w 5453449"/>
              <a:gd name="connsiteY3" fmla="*/ 584887 h 1688757"/>
              <a:gd name="connsiteX4" fmla="*/ 2372498 w 5453449"/>
              <a:gd name="connsiteY4" fmla="*/ 1301579 h 1688757"/>
              <a:gd name="connsiteX5" fmla="*/ 2638290 w 5453449"/>
              <a:gd name="connsiteY5" fmla="*/ 839747 h 1688757"/>
              <a:gd name="connsiteX6" fmla="*/ 2957384 w 5453449"/>
              <a:gd name="connsiteY6" fmla="*/ 1342768 h 1688757"/>
              <a:gd name="connsiteX7" fmla="*/ 3978876 w 5453449"/>
              <a:gd name="connsiteY7" fmla="*/ 263611 h 1688757"/>
              <a:gd name="connsiteX8" fmla="*/ 4530811 w 5453449"/>
              <a:gd name="connsiteY8" fmla="*/ 1062681 h 1688757"/>
              <a:gd name="connsiteX9" fmla="*/ 5058033 w 5453449"/>
              <a:gd name="connsiteY9" fmla="*/ 0 h 1688757"/>
              <a:gd name="connsiteX10" fmla="*/ 5453449 w 5453449"/>
              <a:gd name="connsiteY10" fmla="*/ 1631092 h 1688757"/>
              <a:gd name="connsiteX0" fmla="*/ 0 w 5453449"/>
              <a:gd name="connsiteY0" fmla="*/ 1688757 h 1688757"/>
              <a:gd name="connsiteX1" fmla="*/ 638026 w 5453449"/>
              <a:gd name="connsiteY1" fmla="*/ 553995 h 1688757"/>
              <a:gd name="connsiteX2" fmla="*/ 1285103 w 5453449"/>
              <a:gd name="connsiteY2" fmla="*/ 1046206 h 1688757"/>
              <a:gd name="connsiteX3" fmla="*/ 1709596 w 5453449"/>
              <a:gd name="connsiteY3" fmla="*/ 553995 h 1688757"/>
              <a:gd name="connsiteX4" fmla="*/ 2372498 w 5453449"/>
              <a:gd name="connsiteY4" fmla="*/ 1301579 h 1688757"/>
              <a:gd name="connsiteX5" fmla="*/ 2638290 w 5453449"/>
              <a:gd name="connsiteY5" fmla="*/ 839747 h 1688757"/>
              <a:gd name="connsiteX6" fmla="*/ 2957384 w 5453449"/>
              <a:gd name="connsiteY6" fmla="*/ 1342768 h 1688757"/>
              <a:gd name="connsiteX7" fmla="*/ 3978876 w 5453449"/>
              <a:gd name="connsiteY7" fmla="*/ 263611 h 1688757"/>
              <a:gd name="connsiteX8" fmla="*/ 4530811 w 5453449"/>
              <a:gd name="connsiteY8" fmla="*/ 1062681 h 1688757"/>
              <a:gd name="connsiteX9" fmla="*/ 5058033 w 5453449"/>
              <a:gd name="connsiteY9" fmla="*/ 0 h 1688757"/>
              <a:gd name="connsiteX10" fmla="*/ 5453449 w 5453449"/>
              <a:gd name="connsiteY10" fmla="*/ 1631092 h 1688757"/>
              <a:gd name="connsiteX0" fmla="*/ 0 w 5453449"/>
              <a:gd name="connsiteY0" fmla="*/ 1688757 h 1688757"/>
              <a:gd name="connsiteX1" fmla="*/ 709464 w 5453449"/>
              <a:gd name="connsiteY1" fmla="*/ 696871 h 1688757"/>
              <a:gd name="connsiteX2" fmla="*/ 1285103 w 5453449"/>
              <a:gd name="connsiteY2" fmla="*/ 1046206 h 1688757"/>
              <a:gd name="connsiteX3" fmla="*/ 1709596 w 5453449"/>
              <a:gd name="connsiteY3" fmla="*/ 553995 h 1688757"/>
              <a:gd name="connsiteX4" fmla="*/ 2372498 w 5453449"/>
              <a:gd name="connsiteY4" fmla="*/ 1301579 h 1688757"/>
              <a:gd name="connsiteX5" fmla="*/ 2638290 w 5453449"/>
              <a:gd name="connsiteY5" fmla="*/ 839747 h 1688757"/>
              <a:gd name="connsiteX6" fmla="*/ 2957384 w 5453449"/>
              <a:gd name="connsiteY6" fmla="*/ 1342768 h 1688757"/>
              <a:gd name="connsiteX7" fmla="*/ 3978876 w 5453449"/>
              <a:gd name="connsiteY7" fmla="*/ 263611 h 1688757"/>
              <a:gd name="connsiteX8" fmla="*/ 4530811 w 5453449"/>
              <a:gd name="connsiteY8" fmla="*/ 1062681 h 1688757"/>
              <a:gd name="connsiteX9" fmla="*/ 5058033 w 5453449"/>
              <a:gd name="connsiteY9" fmla="*/ 0 h 1688757"/>
              <a:gd name="connsiteX10" fmla="*/ 5453449 w 5453449"/>
              <a:gd name="connsiteY10" fmla="*/ 1631092 h 1688757"/>
              <a:gd name="connsiteX0" fmla="*/ 0 w 5453449"/>
              <a:gd name="connsiteY0" fmla="*/ 1688757 h 1688757"/>
              <a:gd name="connsiteX1" fmla="*/ 709464 w 5453449"/>
              <a:gd name="connsiteY1" fmla="*/ 696871 h 1688757"/>
              <a:gd name="connsiteX2" fmla="*/ 1285103 w 5453449"/>
              <a:gd name="connsiteY2" fmla="*/ 1046206 h 1688757"/>
              <a:gd name="connsiteX3" fmla="*/ 1709596 w 5453449"/>
              <a:gd name="connsiteY3" fmla="*/ 553995 h 1688757"/>
              <a:gd name="connsiteX4" fmla="*/ 2372498 w 5453449"/>
              <a:gd name="connsiteY4" fmla="*/ 1301579 h 1688757"/>
              <a:gd name="connsiteX5" fmla="*/ 2638290 w 5453449"/>
              <a:gd name="connsiteY5" fmla="*/ 1054061 h 1688757"/>
              <a:gd name="connsiteX6" fmla="*/ 2957384 w 5453449"/>
              <a:gd name="connsiteY6" fmla="*/ 1342768 h 1688757"/>
              <a:gd name="connsiteX7" fmla="*/ 3978876 w 5453449"/>
              <a:gd name="connsiteY7" fmla="*/ 263611 h 1688757"/>
              <a:gd name="connsiteX8" fmla="*/ 4530811 w 5453449"/>
              <a:gd name="connsiteY8" fmla="*/ 1062681 h 1688757"/>
              <a:gd name="connsiteX9" fmla="*/ 5058033 w 5453449"/>
              <a:gd name="connsiteY9" fmla="*/ 0 h 1688757"/>
              <a:gd name="connsiteX10" fmla="*/ 5453449 w 5453449"/>
              <a:gd name="connsiteY10" fmla="*/ 1631092 h 1688757"/>
              <a:gd name="connsiteX0" fmla="*/ 0 w 5429288"/>
              <a:gd name="connsiteY0" fmla="*/ 1688757 h 1714512"/>
              <a:gd name="connsiteX1" fmla="*/ 709464 w 5429288"/>
              <a:gd name="connsiteY1" fmla="*/ 696871 h 1714512"/>
              <a:gd name="connsiteX2" fmla="*/ 1285103 w 5429288"/>
              <a:gd name="connsiteY2" fmla="*/ 1046206 h 1714512"/>
              <a:gd name="connsiteX3" fmla="*/ 1709596 w 5429288"/>
              <a:gd name="connsiteY3" fmla="*/ 553995 h 1714512"/>
              <a:gd name="connsiteX4" fmla="*/ 2372498 w 5429288"/>
              <a:gd name="connsiteY4" fmla="*/ 1301579 h 1714512"/>
              <a:gd name="connsiteX5" fmla="*/ 2638290 w 5429288"/>
              <a:gd name="connsiteY5" fmla="*/ 1054061 h 1714512"/>
              <a:gd name="connsiteX6" fmla="*/ 2957384 w 5429288"/>
              <a:gd name="connsiteY6" fmla="*/ 1342768 h 1714512"/>
              <a:gd name="connsiteX7" fmla="*/ 3978876 w 5429288"/>
              <a:gd name="connsiteY7" fmla="*/ 263611 h 1714512"/>
              <a:gd name="connsiteX8" fmla="*/ 4530811 w 5429288"/>
              <a:gd name="connsiteY8" fmla="*/ 1062681 h 1714512"/>
              <a:gd name="connsiteX9" fmla="*/ 5058033 w 5429288"/>
              <a:gd name="connsiteY9" fmla="*/ 0 h 1714512"/>
              <a:gd name="connsiteX10" fmla="*/ 5429288 w 5429288"/>
              <a:gd name="connsiteY10" fmla="*/ 1714512 h 1714512"/>
              <a:gd name="connsiteX0" fmla="*/ 0 w 5429288"/>
              <a:gd name="connsiteY0" fmla="*/ 1688757 h 1688757"/>
              <a:gd name="connsiteX1" fmla="*/ 709464 w 5429288"/>
              <a:gd name="connsiteY1" fmla="*/ 696871 h 1688757"/>
              <a:gd name="connsiteX2" fmla="*/ 1285103 w 5429288"/>
              <a:gd name="connsiteY2" fmla="*/ 1046206 h 1688757"/>
              <a:gd name="connsiteX3" fmla="*/ 1709596 w 5429288"/>
              <a:gd name="connsiteY3" fmla="*/ 553995 h 1688757"/>
              <a:gd name="connsiteX4" fmla="*/ 2372498 w 5429288"/>
              <a:gd name="connsiteY4" fmla="*/ 1301579 h 1688757"/>
              <a:gd name="connsiteX5" fmla="*/ 2638290 w 5429288"/>
              <a:gd name="connsiteY5" fmla="*/ 1054061 h 1688757"/>
              <a:gd name="connsiteX6" fmla="*/ 2957384 w 5429288"/>
              <a:gd name="connsiteY6" fmla="*/ 1342768 h 1688757"/>
              <a:gd name="connsiteX7" fmla="*/ 3978876 w 5429288"/>
              <a:gd name="connsiteY7" fmla="*/ 263611 h 1688757"/>
              <a:gd name="connsiteX8" fmla="*/ 4530811 w 5429288"/>
              <a:gd name="connsiteY8" fmla="*/ 1062681 h 1688757"/>
              <a:gd name="connsiteX9" fmla="*/ 5058033 w 5429288"/>
              <a:gd name="connsiteY9" fmla="*/ 0 h 1688757"/>
              <a:gd name="connsiteX10" fmla="*/ 5429288 w 5429288"/>
              <a:gd name="connsiteY10" fmla="*/ 1643073 h 1688757"/>
              <a:gd name="connsiteX0" fmla="*/ 0 w 5429288"/>
              <a:gd name="connsiteY0" fmla="*/ 1688757 h 1714512"/>
              <a:gd name="connsiteX1" fmla="*/ 709464 w 5429288"/>
              <a:gd name="connsiteY1" fmla="*/ 696871 h 1714512"/>
              <a:gd name="connsiteX2" fmla="*/ 1285103 w 5429288"/>
              <a:gd name="connsiteY2" fmla="*/ 1046206 h 1714512"/>
              <a:gd name="connsiteX3" fmla="*/ 1709596 w 5429288"/>
              <a:gd name="connsiteY3" fmla="*/ 553995 h 1714512"/>
              <a:gd name="connsiteX4" fmla="*/ 2372498 w 5429288"/>
              <a:gd name="connsiteY4" fmla="*/ 1301579 h 1714512"/>
              <a:gd name="connsiteX5" fmla="*/ 2638290 w 5429288"/>
              <a:gd name="connsiteY5" fmla="*/ 1054061 h 1714512"/>
              <a:gd name="connsiteX6" fmla="*/ 2957384 w 5429288"/>
              <a:gd name="connsiteY6" fmla="*/ 1342768 h 1714512"/>
              <a:gd name="connsiteX7" fmla="*/ 3978876 w 5429288"/>
              <a:gd name="connsiteY7" fmla="*/ 263611 h 1714512"/>
              <a:gd name="connsiteX8" fmla="*/ 4530811 w 5429288"/>
              <a:gd name="connsiteY8" fmla="*/ 1062681 h 1714512"/>
              <a:gd name="connsiteX9" fmla="*/ 5058033 w 5429288"/>
              <a:gd name="connsiteY9" fmla="*/ 0 h 1714512"/>
              <a:gd name="connsiteX10" fmla="*/ 5429288 w 5429288"/>
              <a:gd name="connsiteY10" fmla="*/ 1714512 h 1714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29288" h="1714512">
                <a:moveTo>
                  <a:pt x="0" y="1688757"/>
                </a:moveTo>
                <a:lnTo>
                  <a:pt x="709464" y="696871"/>
                </a:lnTo>
                <a:lnTo>
                  <a:pt x="1285103" y="1046206"/>
                </a:lnTo>
                <a:lnTo>
                  <a:pt x="1709596" y="553995"/>
                </a:lnTo>
                <a:lnTo>
                  <a:pt x="2372498" y="1301579"/>
                </a:lnTo>
                <a:lnTo>
                  <a:pt x="2638290" y="1054061"/>
                </a:lnTo>
                <a:lnTo>
                  <a:pt x="2957384" y="1342768"/>
                </a:lnTo>
                <a:lnTo>
                  <a:pt x="3978876" y="263611"/>
                </a:lnTo>
                <a:lnTo>
                  <a:pt x="4530811" y="1062681"/>
                </a:lnTo>
                <a:lnTo>
                  <a:pt x="5058033" y="0"/>
                </a:lnTo>
                <a:lnTo>
                  <a:pt x="5429288" y="1714512"/>
                </a:lnTo>
              </a:path>
            </a:pathLst>
          </a:custGeom>
          <a:solidFill>
            <a:schemeClr val="bg2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de-AT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CV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071934" y="4357694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accent2"/>
                </a:solidFill>
              </a:rPr>
              <a:t>P</a:t>
            </a:r>
            <a:r>
              <a:rPr lang="de-AT" sz="2400" baseline="-25000" dirty="0" smtClean="0">
                <a:solidFill>
                  <a:schemeClr val="accent2"/>
                </a:solidFill>
              </a:rPr>
              <a:t>t</a:t>
            </a:r>
            <a:endParaRPr lang="de-AT" sz="2400" dirty="0">
              <a:solidFill>
                <a:schemeClr val="accent2"/>
              </a:solidFill>
            </a:endParaRPr>
          </a:p>
        </p:txBody>
      </p:sp>
      <p:cxnSp>
        <p:nvCxnSpPr>
          <p:cNvPr id="50" name="Straight Connector 49"/>
          <p:cNvCxnSpPr>
            <a:stCxn id="45" idx="1"/>
          </p:cNvCxnSpPr>
          <p:nvPr/>
        </p:nvCxnSpPr>
        <p:spPr bwMode="auto">
          <a:xfrm rot="16200000" flipV="1">
            <a:off x="3685675" y="4471501"/>
            <a:ext cx="298925" cy="679242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>
            <a:stCxn id="45" idx="2"/>
            <a:endCxn id="47" idx="6"/>
          </p:cNvCxnSpPr>
          <p:nvPr/>
        </p:nvCxnSpPr>
        <p:spPr bwMode="auto">
          <a:xfrm rot="10800000">
            <a:off x="2550344" y="4770539"/>
            <a:ext cx="1593028" cy="265816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7" name="Oval 46"/>
          <p:cNvSpPr/>
          <p:nvPr/>
        </p:nvSpPr>
        <p:spPr bwMode="auto">
          <a:xfrm>
            <a:off x="2336030" y="4663382"/>
            <a:ext cx="214314" cy="214314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5264988" y="4306192"/>
            <a:ext cx="214314" cy="214314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51" name="Straight Connector 50"/>
          <p:cNvCxnSpPr>
            <a:stCxn id="44" idx="2"/>
            <a:endCxn id="45" idx="7"/>
          </p:cNvCxnSpPr>
          <p:nvPr/>
        </p:nvCxnSpPr>
        <p:spPr bwMode="auto">
          <a:xfrm rot="10800000" flipV="1">
            <a:off x="4326300" y="4413348"/>
            <a:ext cx="938688" cy="547235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>
            <a:stCxn id="48" idx="2"/>
            <a:endCxn id="45" idx="6"/>
          </p:cNvCxnSpPr>
          <p:nvPr/>
        </p:nvCxnSpPr>
        <p:spPr bwMode="auto">
          <a:xfrm rot="10800000" flipV="1">
            <a:off x="4357686" y="4199035"/>
            <a:ext cx="2050310" cy="83732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Oval 47"/>
          <p:cNvSpPr/>
          <p:nvPr/>
        </p:nvSpPr>
        <p:spPr bwMode="auto">
          <a:xfrm>
            <a:off x="6407996" y="4091878"/>
            <a:ext cx="214314" cy="214314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428992" y="4786322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rgbClr val="FF0000"/>
                </a:solidFill>
              </a:rPr>
              <a:t>L</a:t>
            </a:r>
            <a:r>
              <a:rPr lang="de-AT" sz="2400" baseline="-25000" dirty="0" smtClean="0">
                <a:solidFill>
                  <a:srgbClr val="FF0000"/>
                </a:solidFill>
              </a:rPr>
              <a:t>new</a:t>
            </a:r>
            <a:endParaRPr lang="de-AT" sz="2400" baseline="-25000" dirty="0">
              <a:solidFill>
                <a:srgbClr val="FF00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769706" y="3752197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rgbClr val="FF0000"/>
                </a:solidFill>
              </a:rPr>
              <a:t>L</a:t>
            </a:r>
            <a:r>
              <a:rPr lang="de-AT" sz="2400" baseline="-25000" dirty="0" smtClean="0">
                <a:solidFill>
                  <a:srgbClr val="FF0000"/>
                </a:solidFill>
              </a:rPr>
              <a:t>old</a:t>
            </a:r>
            <a:endParaRPr lang="de-AT" sz="2400" baseline="-25000" dirty="0">
              <a:solidFill>
                <a:srgbClr val="FF00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912582" y="5823899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Frame </a:t>
            </a:r>
            <a:r>
              <a:rPr lang="de-AT" sz="2400" baseline="-25000" dirty="0" smtClean="0">
                <a:solidFill>
                  <a:schemeClr val="tx1"/>
                </a:solidFill>
              </a:rPr>
              <a:t>t</a:t>
            </a:r>
            <a:endParaRPr lang="de-AT" sz="2400" baseline="-25000" dirty="0">
              <a:solidFill>
                <a:schemeClr val="tx1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894416" y="5823899"/>
            <a:ext cx="1446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Frame </a:t>
            </a:r>
            <a:r>
              <a:rPr lang="de-AT" sz="2400" baseline="-25000" dirty="0" smtClean="0">
                <a:solidFill>
                  <a:schemeClr val="tx1"/>
                </a:solidFill>
              </a:rPr>
              <a:t>t-1</a:t>
            </a:r>
            <a:endParaRPr lang="de-AT" sz="2400" baseline="-25000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71934" y="4357694"/>
            <a:ext cx="63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accent2"/>
                </a:solidFill>
              </a:rPr>
              <a:t>P</a:t>
            </a:r>
            <a:r>
              <a:rPr lang="de-AT" sz="2400" baseline="-25000" dirty="0" smtClean="0">
                <a:solidFill>
                  <a:schemeClr val="accent2"/>
                </a:solidFill>
              </a:rPr>
              <a:t>t-1</a:t>
            </a:r>
            <a:endParaRPr lang="de-AT" sz="2400" baseline="-25000" dirty="0">
              <a:solidFill>
                <a:schemeClr val="accent2"/>
              </a:solidFill>
            </a:endParaRPr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594956D-F1E0-4C41-B967-0884A4BFF5EB}" type="slidenum">
              <a:rPr lang="de-AT" smtClean="0"/>
              <a:pPr>
                <a:defRPr/>
              </a:pPr>
              <a:t>70</a:t>
            </a:fld>
            <a:endParaRPr lang="de-AT"/>
          </a:p>
        </p:txBody>
      </p:sp>
      <p:sp>
        <p:nvSpPr>
          <p:cNvPr id="56" name="Rectangle 55"/>
          <p:cNvSpPr/>
          <p:nvPr/>
        </p:nvSpPr>
        <p:spPr bwMode="auto">
          <a:xfrm>
            <a:off x="3000364" y="3571876"/>
            <a:ext cx="714380" cy="571504"/>
          </a:xfrm>
          <a:prstGeom prst="rect">
            <a:avLst/>
          </a:prstGeom>
          <a:solidFill>
            <a:schemeClr val="bg2">
              <a:alpha val="50000"/>
            </a:schemeClr>
          </a:solidFill>
          <a:ln w="25400" cap="flat" cmpd="sng" algn="ctr">
            <a:solidFill>
              <a:schemeClr val="tx1"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3000364" y="3571876"/>
            <a:ext cx="714380" cy="571504"/>
          </a:xfrm>
          <a:prstGeom prst="rect">
            <a:avLst/>
          </a:prstGeom>
          <a:solidFill>
            <a:schemeClr val="bg2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Gothic" charset="-128"/>
            </a:endParaRPr>
          </a:p>
        </p:txBody>
      </p:sp>
      <p:cxnSp>
        <p:nvCxnSpPr>
          <p:cNvPr id="17" name="Straight Connector 16"/>
          <p:cNvCxnSpPr>
            <a:stCxn id="45" idx="0"/>
            <a:endCxn id="11" idx="6"/>
          </p:cNvCxnSpPr>
          <p:nvPr/>
        </p:nvCxnSpPr>
        <p:spPr bwMode="auto">
          <a:xfrm rot="16200000" flipV="1">
            <a:off x="3153725" y="3832393"/>
            <a:ext cx="1427034" cy="766575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Arrow Connector 30"/>
          <p:cNvCxnSpPr>
            <a:endCxn id="11" idx="4"/>
          </p:cNvCxnSpPr>
          <p:nvPr/>
        </p:nvCxnSpPr>
        <p:spPr bwMode="auto">
          <a:xfrm rot="16200000" flipV="1">
            <a:off x="2912451" y="4073667"/>
            <a:ext cx="928694" cy="1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Oval 10"/>
          <p:cNvSpPr/>
          <p:nvPr/>
        </p:nvSpPr>
        <p:spPr bwMode="auto">
          <a:xfrm>
            <a:off x="3269640" y="3395007"/>
            <a:ext cx="214314" cy="214314"/>
          </a:xfrm>
          <a:prstGeom prst="ellipse">
            <a:avLst/>
          </a:prstGeom>
          <a:solidFill>
            <a:schemeClr val="bg2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3281200" y="4554499"/>
            <a:ext cx="214314" cy="214314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4143372" y="4929198"/>
            <a:ext cx="214314" cy="214314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 smtClean="0"/>
              <a:t>Oliver Mattausch</a:t>
            </a:r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47" grpId="0" animBg="1"/>
      <p:bldP spid="44" grpId="0" animBg="1"/>
      <p:bldP spid="48" grpId="0" animBg="1"/>
      <p:bldP spid="81" grpId="0"/>
      <p:bldP spid="82" grpId="0"/>
      <p:bldP spid="84" grpId="0"/>
      <p:bldP spid="85" grpId="0"/>
      <p:bldP spid="36" grpId="0"/>
      <p:bldP spid="56" grpId="0" animBg="1"/>
      <p:bldP spid="55" grpId="0" animBg="1"/>
      <p:bldP spid="11" grpId="0" animBg="1"/>
      <p:bldP spid="4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Invalidation: Optimizations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sz="2800" dirty="0" smtClean="0"/>
              <a:t>Reuse SSAO samples for invalidation</a:t>
            </a:r>
          </a:p>
          <a:p>
            <a:r>
              <a:rPr lang="de-AT" sz="2800" dirty="0" smtClean="0"/>
              <a:t>Only check upper hemisphere</a:t>
            </a:r>
          </a:p>
        </p:txBody>
      </p:sp>
      <p:pic>
        <p:nvPicPr>
          <p:cNvPr id="4" name="Picture 5" descr="C:\svn\mysvn\trunk\AmbientOcclusion\images\buddha_convergen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2143116"/>
            <a:ext cx="1766134" cy="3143272"/>
          </a:xfrm>
          <a:prstGeom prst="rect">
            <a:avLst/>
          </a:prstGeom>
          <a:noFill/>
        </p:spPr>
      </p:pic>
      <p:pic>
        <p:nvPicPr>
          <p:cNvPr id="5" name="Picture 6" descr="C:\svn\mysvn\trunk\AmbientOcclusion\images\buddha_convergence_trans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143116"/>
            <a:ext cx="2435204" cy="3214710"/>
          </a:xfrm>
          <a:prstGeom prst="rect">
            <a:avLst/>
          </a:prstGeom>
          <a:noFill/>
        </p:spPr>
      </p:pic>
      <p:pic>
        <p:nvPicPr>
          <p:cNvPr id="6" name="Picture 7" descr="C:\svn\mysvn\trunk\AmbientOcclusion\images\knight_convergenc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3938" y="2143116"/>
            <a:ext cx="2479366" cy="3143272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594956D-F1E0-4C41-B967-0884A4BFF5EB}" type="slidenum">
              <a:rPr lang="de-AT" smtClean="0"/>
              <a:pPr>
                <a:defRPr/>
              </a:pPr>
              <a:t>71</a:t>
            </a:fld>
            <a:endParaRPr lang="de-AT"/>
          </a:p>
        </p:txBody>
      </p:sp>
      <p:sp>
        <p:nvSpPr>
          <p:cNvPr id="8" name="TextBox 7"/>
          <p:cNvSpPr txBox="1"/>
          <p:nvPr/>
        </p:nvSpPr>
        <p:spPr>
          <a:xfrm>
            <a:off x="1428728" y="5572140"/>
            <a:ext cx="6500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Visualization of recently invalidated pixels </a:t>
            </a:r>
            <a:br>
              <a:rPr lang="de-AT" sz="2400" dirty="0" smtClean="0">
                <a:solidFill>
                  <a:schemeClr val="tx1"/>
                </a:solidFill>
              </a:rPr>
            </a:br>
            <a:r>
              <a:rPr lang="de-AT" sz="2400" dirty="0" smtClean="0">
                <a:solidFill>
                  <a:schemeClr val="tx1"/>
                </a:solidFill>
              </a:rPr>
              <a:t>in dynamic scenes (red = current frame)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 smtClean="0"/>
              <a:t>Oliver Mattausch</a:t>
            </a:r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Adaptive Convergence-Aware Filter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sz="2800" dirty="0" smtClean="0"/>
              <a:t>Filter </a:t>
            </a:r>
            <a:r>
              <a:rPr lang="de-AT" sz="2800" dirty="0" smtClean="0">
                <a:solidFill>
                  <a:srgbClr val="00B0F0"/>
                </a:solidFill>
              </a:rPr>
              <a:t>only</a:t>
            </a:r>
            <a:r>
              <a:rPr lang="de-AT" sz="2800" dirty="0" smtClean="0"/>
              <a:t> undersampled pixels</a:t>
            </a:r>
          </a:p>
          <a:p>
            <a:r>
              <a:rPr lang="de-AT" sz="2800" dirty="0" smtClean="0"/>
              <a:t>Depending on </a:t>
            </a:r>
            <a:r>
              <a:rPr lang="de-AT" sz="2800" dirty="0" smtClean="0">
                <a:solidFill>
                  <a:schemeClr val="tx1"/>
                </a:solidFill>
              </a:rPr>
              <a:t>number of </a:t>
            </a:r>
            <a:r>
              <a:rPr lang="de-AT" sz="2800" dirty="0" smtClean="0">
                <a:solidFill>
                  <a:srgbClr val="00B0F0"/>
                </a:solidFill>
              </a:rPr>
              <a:t>accumulated samples</a:t>
            </a:r>
          </a:p>
          <a:p>
            <a:pPr lvl="1">
              <a:buSzPct val="74000"/>
            </a:pPr>
            <a:r>
              <a:rPr lang="de-AT" sz="2800" dirty="0" smtClean="0">
                <a:solidFill>
                  <a:schemeClr val="tx1"/>
                </a:solidFill>
              </a:rPr>
              <a:t>Filter size</a:t>
            </a:r>
          </a:p>
          <a:p>
            <a:pPr lvl="1">
              <a:buSzPct val="74000"/>
            </a:pPr>
            <a:r>
              <a:rPr lang="de-AT" sz="2800" dirty="0" smtClean="0">
                <a:solidFill>
                  <a:schemeClr val="tx1"/>
                </a:solidFill>
              </a:rPr>
              <a:t>Sample weight</a:t>
            </a:r>
          </a:p>
        </p:txBody>
      </p:sp>
      <p:pic>
        <p:nvPicPr>
          <p:cNvPr id="5" name="Picture 3" descr="D:\oli\mysvn\trunk\AmbientOcclusion\images\dragon_nofilter_full_inv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744" y="3400425"/>
            <a:ext cx="3150000" cy="2880000"/>
          </a:xfrm>
          <a:prstGeom prst="rect">
            <a:avLst/>
          </a:prstGeom>
          <a:noFill/>
        </p:spPr>
      </p:pic>
      <p:pic>
        <p:nvPicPr>
          <p:cNvPr id="4" name="Picture 2" descr="D:\oli\mysvn\trunk\AmbientOcclusion\images\dragon_filter_smooth_inv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743" y="3405187"/>
            <a:ext cx="3150001" cy="2880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07854" y="2357430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Our filter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8" y="2357430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No filter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594956D-F1E0-4C41-B967-0884A4BFF5EB}" type="slidenum">
              <a:rPr lang="de-AT" smtClean="0"/>
              <a:pPr>
                <a:defRPr/>
              </a:pPr>
              <a:t>72</a:t>
            </a:fld>
            <a:endParaRPr lang="de-AT"/>
          </a:p>
        </p:txBody>
      </p:sp>
      <p:sp>
        <p:nvSpPr>
          <p:cNvPr id="10" name="Footer Placeholder 9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 smtClean="0"/>
              <a:t>Oliver Mattausch</a:t>
            </a:r>
            <a:endParaRPr lang="de-AT"/>
          </a:p>
        </p:txBody>
      </p:sp>
      <p:sp>
        <p:nvSpPr>
          <p:cNvPr id="13" name="Rectangle 12"/>
          <p:cNvSpPr/>
          <p:nvPr/>
        </p:nvSpPr>
        <p:spPr bwMode="auto">
          <a:xfrm>
            <a:off x="571472" y="5214950"/>
            <a:ext cx="2500330" cy="1071570"/>
          </a:xfrm>
          <a:prstGeom prst="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pic>
        <p:nvPicPr>
          <p:cNvPr id="11" name="Picture 3" descr="D:\oli\mysvn\trunk\AmbientOcclusion\images\dragon_nofilter_full_inval.png"/>
          <p:cNvPicPr>
            <a:picLocks noChangeAspect="1" noChangeArrowheads="1"/>
          </p:cNvPicPr>
          <p:nvPr/>
        </p:nvPicPr>
        <p:blipFill>
          <a:blip r:embed="rId2" cstate="print"/>
          <a:srcRect l="1080" t="61417" r="23217"/>
          <a:stretch>
            <a:fillRect/>
          </a:stretch>
        </p:blipFill>
        <p:spPr bwMode="auto">
          <a:xfrm>
            <a:off x="4000496" y="2928934"/>
            <a:ext cx="4915900" cy="2290886"/>
          </a:xfrm>
          <a:prstGeom prst="rect">
            <a:avLst/>
          </a:prstGeom>
          <a:noFill/>
        </p:spPr>
      </p:pic>
      <p:pic>
        <p:nvPicPr>
          <p:cNvPr id="16" name="Picture 2" descr="D:\oli\mysvn\trunk\AmbientOcclusion\images\dragon_filter_smooth_inval.png"/>
          <p:cNvPicPr>
            <a:picLocks noChangeAspect="1" noChangeArrowheads="1"/>
          </p:cNvPicPr>
          <p:nvPr/>
        </p:nvPicPr>
        <p:blipFill>
          <a:blip r:embed="rId3" cstate="print"/>
          <a:srcRect l="1080" t="61417" r="23217"/>
          <a:stretch>
            <a:fillRect/>
          </a:stretch>
        </p:blipFill>
        <p:spPr bwMode="auto">
          <a:xfrm>
            <a:off x="4000496" y="2928934"/>
            <a:ext cx="4913510" cy="22896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 bwMode="auto">
          <a:xfrm>
            <a:off x="4000496" y="2928934"/>
            <a:ext cx="4929222" cy="2286016"/>
          </a:xfrm>
          <a:prstGeom prst="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cxnSp>
        <p:nvCxnSpPr>
          <p:cNvPr id="15" name="Straight Connector 14"/>
          <p:cNvCxnSpPr>
            <a:stCxn id="13" idx="3"/>
            <a:endCxn id="12" idx="2"/>
          </p:cNvCxnSpPr>
          <p:nvPr/>
        </p:nvCxnSpPr>
        <p:spPr bwMode="auto">
          <a:xfrm flipV="1">
            <a:off x="3071802" y="5214950"/>
            <a:ext cx="3393305" cy="535785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2" y="-112713"/>
            <a:ext cx="8175653" cy="1066801"/>
          </a:xfrm>
        </p:spPr>
        <p:txBody>
          <a:bodyPr/>
          <a:lstStyle/>
          <a:p>
            <a:r>
              <a:rPr lang="de-AT" dirty="0" smtClean="0"/>
              <a:t>Optimization: Adaptive Sample Generation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sz="2800" dirty="0" smtClean="0"/>
              <a:t>If pixel undersampled</a:t>
            </a:r>
          </a:p>
          <a:p>
            <a:pPr lvl="1">
              <a:buSzPct val="74000"/>
            </a:pPr>
            <a:r>
              <a:rPr lang="de-AT" sz="2800" dirty="0" smtClean="0"/>
              <a:t>Use </a:t>
            </a:r>
            <a:r>
              <a:rPr lang="de-AT" sz="2800" dirty="0" smtClean="0">
                <a:solidFill>
                  <a:srgbClr val="00B0F0"/>
                </a:solidFill>
              </a:rPr>
              <a:t>more</a:t>
            </a:r>
            <a:r>
              <a:rPr lang="de-AT" sz="2800" dirty="0" smtClean="0"/>
              <a:t> samples (e.g., 32)</a:t>
            </a:r>
          </a:p>
          <a:p>
            <a:r>
              <a:rPr lang="de-AT" sz="2800" dirty="0" smtClean="0"/>
              <a:t>Else</a:t>
            </a:r>
          </a:p>
          <a:p>
            <a:pPr lvl="1">
              <a:buSzPct val="74000"/>
            </a:pPr>
            <a:r>
              <a:rPr lang="de-AT" sz="2800" dirty="0" smtClean="0"/>
              <a:t>Use </a:t>
            </a:r>
            <a:r>
              <a:rPr lang="de-AT" sz="2800" dirty="0" smtClean="0">
                <a:solidFill>
                  <a:srgbClr val="00B0F0"/>
                </a:solidFill>
              </a:rPr>
              <a:t>minimum</a:t>
            </a:r>
            <a:r>
              <a:rPr lang="de-AT" sz="2800" dirty="0" smtClean="0"/>
              <a:t> amount of samples (e.g., 8)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594956D-F1E0-4C41-B967-0884A4BFF5EB}" type="slidenum">
              <a:rPr lang="de-AT" smtClean="0"/>
              <a:pPr>
                <a:defRPr/>
              </a:pPr>
              <a:t>73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 smtClean="0"/>
              <a:t>Oliver Mattausch</a:t>
            </a:r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Results: Happy Buddha (~1M triangles)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594956D-F1E0-4C41-B967-0884A4BFF5EB}" type="slidenum">
              <a:rPr lang="de-AT" smtClean="0"/>
              <a:pPr>
                <a:defRPr/>
              </a:pPr>
              <a:t>74</a:t>
            </a:fld>
            <a:endParaRPr lang="de-AT"/>
          </a:p>
        </p:txBody>
      </p:sp>
      <p:pic>
        <p:nvPicPr>
          <p:cNvPr id="38914" name="Picture 2" descr="D:\oli\mysvn\trunk\AmbientOcclusion\images\ssao_grou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1285860"/>
            <a:ext cx="2512022" cy="3960000"/>
          </a:xfrm>
          <a:prstGeom prst="rect">
            <a:avLst/>
          </a:prstGeom>
          <a:noFill/>
        </p:spPr>
      </p:pic>
      <p:pic>
        <p:nvPicPr>
          <p:cNvPr id="38915" name="Picture 3" descr="D:\oli\mysvn\trunk\AmbientOcclusion\images\tssa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285860"/>
            <a:ext cx="2512022" cy="3960000"/>
          </a:xfrm>
          <a:prstGeom prst="rect">
            <a:avLst/>
          </a:prstGeom>
          <a:noFill/>
        </p:spPr>
      </p:pic>
      <p:pic>
        <p:nvPicPr>
          <p:cNvPr id="38916" name="Picture 4" descr="D:\oli\mysvn\trunk\AmbientOcclusion\images\ssao_blurr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285860"/>
            <a:ext cx="2512023" cy="3960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508357" y="5286388"/>
            <a:ext cx="1210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dirty="0" smtClean="0">
                <a:solidFill>
                  <a:schemeClr val="tx1"/>
                </a:solidFill>
              </a:rPr>
              <a:t>SSAO</a:t>
            </a:r>
          </a:p>
          <a:p>
            <a:pPr algn="ctr"/>
            <a:r>
              <a:rPr lang="de-AT" sz="2400" dirty="0" smtClean="0">
                <a:solidFill>
                  <a:schemeClr val="tx1"/>
                </a:solidFill>
              </a:rPr>
              <a:t>23 FPS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91226" y="5286388"/>
            <a:ext cx="12282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dirty="0" smtClean="0">
                <a:solidFill>
                  <a:schemeClr val="tx1"/>
                </a:solidFill>
              </a:rPr>
              <a:t>TSSAO</a:t>
            </a:r>
            <a:br>
              <a:rPr lang="de-AT" sz="2400" dirty="0" smtClean="0">
                <a:solidFill>
                  <a:schemeClr val="tx1"/>
                </a:solidFill>
              </a:rPr>
            </a:br>
            <a:r>
              <a:rPr lang="de-AT" sz="2400" dirty="0" smtClean="0">
                <a:solidFill>
                  <a:schemeClr val="tx1"/>
                </a:solidFill>
              </a:rPr>
              <a:t>45 FPS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5547" y="5286388"/>
            <a:ext cx="1606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dirty="0" smtClean="0">
                <a:solidFill>
                  <a:schemeClr val="tx1"/>
                </a:solidFill>
              </a:rPr>
              <a:t>Reference</a:t>
            </a:r>
          </a:p>
          <a:p>
            <a:pPr algn="ctr"/>
            <a:r>
              <a:rPr lang="de-AT" sz="2400" dirty="0" smtClean="0">
                <a:solidFill>
                  <a:schemeClr val="tx1"/>
                </a:solidFill>
              </a:rPr>
              <a:t>2.5 FPS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 smtClean="0"/>
              <a:t>Oliver Mattausch</a:t>
            </a:r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Results: Dragon (~1.1M triangles)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594956D-F1E0-4C41-B967-0884A4BFF5EB}" type="slidenum">
              <a:rPr lang="de-AT" smtClean="0"/>
              <a:pPr>
                <a:defRPr/>
              </a:pPr>
              <a:t>75</a:t>
            </a:fld>
            <a:endParaRPr lang="de-AT"/>
          </a:p>
        </p:txBody>
      </p:sp>
      <p:sp>
        <p:nvSpPr>
          <p:cNvPr id="8" name="TextBox 7"/>
          <p:cNvSpPr txBox="1"/>
          <p:nvPr/>
        </p:nvSpPr>
        <p:spPr>
          <a:xfrm>
            <a:off x="636290" y="4572008"/>
            <a:ext cx="18117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dirty="0" smtClean="0">
                <a:solidFill>
                  <a:schemeClr val="tx1"/>
                </a:solidFill>
              </a:rPr>
              <a:t>SSAO</a:t>
            </a:r>
          </a:p>
          <a:p>
            <a:pPr algn="ctr"/>
            <a:r>
              <a:rPr lang="de-AT" sz="2400" dirty="0" smtClean="0">
                <a:solidFill>
                  <a:schemeClr val="tx1"/>
                </a:solidFill>
              </a:rPr>
              <a:t>32 Samples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7554" y="4572008"/>
            <a:ext cx="23246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dirty="0" smtClean="0">
                <a:solidFill>
                  <a:schemeClr val="tx1"/>
                </a:solidFill>
              </a:rPr>
              <a:t>TSSAO</a:t>
            </a:r>
            <a:br>
              <a:rPr lang="de-AT" sz="2400" dirty="0" smtClean="0">
                <a:solidFill>
                  <a:schemeClr val="tx1"/>
                </a:solidFill>
              </a:rPr>
            </a:br>
            <a:r>
              <a:rPr lang="de-AT" sz="2400" dirty="0" smtClean="0">
                <a:solidFill>
                  <a:schemeClr val="tx1"/>
                </a:solidFill>
              </a:rPr>
              <a:t>8 – 32 Samples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17855" y="4572008"/>
            <a:ext cx="19832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dirty="0" smtClean="0">
                <a:solidFill>
                  <a:schemeClr val="tx1"/>
                </a:solidFill>
              </a:rPr>
              <a:t>Reference</a:t>
            </a:r>
          </a:p>
          <a:p>
            <a:pPr algn="ctr"/>
            <a:r>
              <a:rPr lang="de-AT" sz="2400" dirty="0" smtClean="0">
                <a:solidFill>
                  <a:schemeClr val="tx1"/>
                </a:solidFill>
              </a:rPr>
              <a:t>480 Samples</a:t>
            </a:r>
            <a:endParaRPr lang="de-AT" sz="2400" dirty="0">
              <a:solidFill>
                <a:schemeClr val="tx1"/>
              </a:solidFill>
            </a:endParaRPr>
          </a:p>
        </p:txBody>
      </p:sp>
      <p:pic>
        <p:nvPicPr>
          <p:cNvPr id="39938" name="Picture 2" descr="D:\oli\mysvn\trunk\AmbientOcclusion\images\dragon_ritschel_4_grou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2285992"/>
            <a:ext cx="2880000" cy="2160000"/>
          </a:xfrm>
          <a:prstGeom prst="rect">
            <a:avLst/>
          </a:prstGeom>
          <a:noFill/>
        </p:spPr>
      </p:pic>
      <p:pic>
        <p:nvPicPr>
          <p:cNvPr id="39940" name="Picture 4" descr="D:\oli\mysvn\trunk\AmbientOcclusion\images\dragon_ritschel_4_nois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285992"/>
            <a:ext cx="2880000" cy="2160000"/>
          </a:xfrm>
          <a:prstGeom prst="rect">
            <a:avLst/>
          </a:prstGeom>
          <a:noFill/>
        </p:spPr>
      </p:pic>
      <p:pic>
        <p:nvPicPr>
          <p:cNvPr id="39941" name="Picture 5" descr="D:\oli\mysvn\trunk\AmbientOcclusion\images\dragon_ritschel_4_tssa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2285992"/>
            <a:ext cx="2880000" cy="2160000"/>
          </a:xfrm>
          <a:prstGeom prst="rect">
            <a:avLst/>
          </a:prstGeom>
          <a:noFill/>
        </p:spPr>
      </p:pic>
      <p:sp>
        <p:nvSpPr>
          <p:cNvPr id="11" name="Footer Placeholder 10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 smtClean="0"/>
              <a:t>Oliver Mattausch</a:t>
            </a:r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Results: Videos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Movements</a:t>
            </a:r>
          </a:p>
          <a:p>
            <a:r>
              <a:rPr lang="de-AT" dirty="0" smtClean="0"/>
              <a:t>Vienna walkthrough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594956D-F1E0-4C41-B967-0884A4BFF5EB}" type="slidenum">
              <a:rPr lang="de-AT" smtClean="0"/>
              <a:pPr>
                <a:defRPr/>
              </a:pPr>
              <a:t>76</a:t>
            </a:fld>
            <a:endParaRPr lang="de-AT"/>
          </a:p>
        </p:txBody>
      </p:sp>
      <p:sp>
        <p:nvSpPr>
          <p:cNvPr id="11" name="Footer Placeholder 10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 smtClean="0"/>
              <a:t>Oliver Mattausch</a:t>
            </a:r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Results: Movements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594956D-F1E0-4C41-B967-0884A4BFF5EB}" type="slidenum">
              <a:rPr lang="de-AT" smtClean="0"/>
              <a:pPr>
                <a:defRPr/>
              </a:pPr>
              <a:t>77</a:t>
            </a:fld>
            <a:endParaRPr lang="de-AT"/>
          </a:p>
        </p:txBody>
      </p:sp>
      <p:sp>
        <p:nvSpPr>
          <p:cNvPr id="11" name="Footer Placeholder 10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 smtClean="0"/>
              <a:t>Oliver Mattausch</a:t>
            </a:r>
            <a:endParaRPr lang="de-AT"/>
          </a:p>
        </p:txBody>
      </p:sp>
      <p:pic>
        <p:nvPicPr>
          <p:cNvPr id="10" name="movements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66736" y="804844"/>
            <a:ext cx="7596239" cy="5697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Results: Walkthrough Vienna 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594956D-F1E0-4C41-B967-0884A4BFF5EB}" type="slidenum">
              <a:rPr lang="de-AT" smtClean="0"/>
              <a:pPr>
                <a:defRPr/>
              </a:pPr>
              <a:t>78</a:t>
            </a:fld>
            <a:endParaRPr lang="de-AT"/>
          </a:p>
        </p:txBody>
      </p:sp>
      <p:sp>
        <p:nvSpPr>
          <p:cNvPr id="11" name="Footer Placeholder 10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 smtClean="0"/>
              <a:t>Oliver Mattausch</a:t>
            </a:r>
            <a:endParaRPr lang="de-AT"/>
          </a:p>
        </p:txBody>
      </p:sp>
      <p:pic>
        <p:nvPicPr>
          <p:cNvPr id="8" name="walkthrough1_vienna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28662" y="928670"/>
            <a:ext cx="7239051" cy="5429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/>
              <a:t>Oliver Mattausch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CD325CF4-3E69-4019-9913-CFAF0FB3AADB}" type="slidenum">
              <a:rPr lang="de-AT"/>
              <a:pPr/>
              <a:t>79</a:t>
            </a:fld>
            <a:endParaRPr lang="de-AT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4450"/>
            <a:ext cx="7761287" cy="757238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/>
              <a:t>Visibility Computations: Conclusions</a:t>
            </a:r>
            <a:endParaRPr lang="en-US" dirty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92075" y="825500"/>
            <a:ext cx="8907463" cy="5473700"/>
          </a:xfrm>
          <a:ln/>
        </p:spPr>
        <p:txBody>
          <a:bodyPr/>
          <a:lstStyle/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Important operations in 3D computer graphics</a:t>
            </a:r>
          </a:p>
          <a:p>
            <a:pPr marL="1146175" lvl="1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Visibility culling (qualitative visibility)  </a:t>
            </a:r>
          </a:p>
          <a:p>
            <a:pPr marL="1146175" lvl="1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Realistic lighting (quantitative visibility)</a:t>
            </a:r>
          </a:p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Proposed 4 algorithms in the fields of</a:t>
            </a:r>
          </a:p>
          <a:p>
            <a:pPr marL="1146175" lvl="1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Visibility preprocessing</a:t>
            </a:r>
          </a:p>
          <a:p>
            <a:pPr marL="1146175" lvl="1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Online culling</a:t>
            </a:r>
          </a:p>
          <a:p>
            <a:pPr marL="1146175" lvl="1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Ambient occlusion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9063" y="908050"/>
            <a:ext cx="8810656" cy="5473700"/>
          </a:xfrm>
          <a:ln/>
        </p:spPr>
        <p:txBody>
          <a:bodyPr/>
          <a:lstStyle/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Only send visible primitives to graphics card</a:t>
            </a:r>
          </a:p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Output sensitivity: Render time depends on output</a:t>
            </a:r>
            <a:br>
              <a:rPr lang="en-US" sz="2800" dirty="0" smtClean="0"/>
            </a:br>
            <a:r>
              <a:rPr lang="en-US" sz="2800" dirty="0" smtClean="0"/>
              <a:t>(</a:t>
            </a:r>
            <a:r>
              <a:rPr lang="en-US" sz="2800" dirty="0" smtClean="0">
                <a:solidFill>
                  <a:schemeClr val="tx1"/>
                </a:solidFill>
              </a:rPr>
              <a:t>not</a:t>
            </a:r>
            <a:r>
              <a:rPr lang="en-US" sz="2800" dirty="0" smtClean="0">
                <a:solidFill>
                  <a:srgbClr val="00B0F0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scene complexity!)</a:t>
            </a:r>
          </a:p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>
                <a:solidFill>
                  <a:schemeClr val="bg2"/>
                </a:solidFill>
              </a:rPr>
              <a:t>Limitations: Cannot do much if too much visible</a:t>
            </a:r>
          </a:p>
        </p:txBody>
      </p:sp>
      <p:pic>
        <p:nvPicPr>
          <p:cNvPr id="272387" name="Picture 3" descr="C:\oliver\matt\trunk\phd\images\vienna_culli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3464719"/>
            <a:ext cx="3714776" cy="2786082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/>
              <a:t>Oliver Mattausch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97E0962-F90A-4928-B5FB-79355CD787AD}" type="slidenum">
              <a:rPr lang="de-AT"/>
              <a:pPr/>
              <a:t>8</a:t>
            </a:fld>
            <a:endParaRPr lang="de-AT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4450"/>
            <a:ext cx="7761287" cy="757238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/>
              <a:t>Visibility Culling</a:t>
            </a:r>
            <a:endParaRPr lang="en-US" dirty="0"/>
          </a:p>
        </p:txBody>
      </p:sp>
      <p:pic>
        <p:nvPicPr>
          <p:cNvPr id="272386" name="Picture 2" descr="C:\oliver\matt\trunk\phd\images\vienna_culling_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484" y="3475724"/>
            <a:ext cx="3714777" cy="278608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57158" y="5857892"/>
            <a:ext cx="2206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Low view point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5857892"/>
            <a:ext cx="2274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High view point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43702" y="3500438"/>
            <a:ext cx="19447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Buildings </a:t>
            </a:r>
            <a:br>
              <a:rPr lang="de-AT" sz="2400" dirty="0" smtClean="0">
                <a:solidFill>
                  <a:schemeClr val="tx1"/>
                </a:solidFill>
              </a:rPr>
            </a:br>
            <a:r>
              <a:rPr lang="de-AT" sz="2400" dirty="0" smtClean="0">
                <a:solidFill>
                  <a:schemeClr val="tx1"/>
                </a:solidFill>
              </a:rPr>
              <a:t>sent  to GPU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572264" y="3500438"/>
            <a:ext cx="2000264" cy="78581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cxnSp>
        <p:nvCxnSpPr>
          <p:cNvPr id="13" name="Straight Connector 12"/>
          <p:cNvCxnSpPr>
            <a:stCxn id="11" idx="1"/>
          </p:cNvCxnSpPr>
          <p:nvPr/>
        </p:nvCxnSpPr>
        <p:spPr bwMode="auto">
          <a:xfrm rot="10800000" flipV="1">
            <a:off x="6286512" y="3893347"/>
            <a:ext cx="285752" cy="3572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Rectangle 14"/>
          <p:cNvSpPr/>
          <p:nvPr/>
        </p:nvSpPr>
        <p:spPr bwMode="auto">
          <a:xfrm>
            <a:off x="5072066" y="3467486"/>
            <a:ext cx="1214446" cy="92869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7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500" fill="hold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/>
              <a:t>Oliver Mattausch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CD325CF4-3E69-4019-9913-CFAF0FB3AADB}" type="slidenum">
              <a:rPr lang="de-AT"/>
              <a:pPr/>
              <a:t>80</a:t>
            </a:fld>
            <a:endParaRPr lang="de-AT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4450"/>
            <a:ext cx="7761287" cy="757238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/>
              <a:t>Visibility Computations: Conclusions</a:t>
            </a:r>
            <a:endParaRPr lang="en-US" dirty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92075" y="825500"/>
            <a:ext cx="8907463" cy="5473700"/>
          </a:xfrm>
          <a:ln/>
        </p:spPr>
        <p:txBody>
          <a:bodyPr/>
          <a:lstStyle/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Use scene preprocessing algorithms with</a:t>
            </a:r>
          </a:p>
          <a:p>
            <a:pPr marL="1146175" lvl="1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Adaptive Global Visibility Sampling (AGVS)</a:t>
            </a:r>
            <a:br>
              <a:rPr lang="en-US" sz="2800" dirty="0" smtClean="0"/>
            </a:br>
            <a:r>
              <a:rPr lang="en-US" sz="2800" dirty="0" smtClean="0"/>
              <a:t>[</a:t>
            </a:r>
            <a:r>
              <a:rPr lang="en-US" sz="2800" dirty="0" err="1" smtClean="0"/>
              <a:t>Siggraph</a:t>
            </a:r>
            <a:r>
              <a:rPr lang="en-US" sz="2800" dirty="0" smtClean="0"/>
              <a:t> 2009: </a:t>
            </a:r>
            <a:r>
              <a:rPr lang="de-AT" sz="2800" dirty="0" smtClean="0">
                <a:solidFill>
                  <a:schemeClr val="tx1"/>
                </a:solidFill>
              </a:rPr>
              <a:t>Bittner, </a:t>
            </a:r>
            <a:r>
              <a:rPr lang="en-US" sz="2800" dirty="0" err="1" smtClean="0"/>
              <a:t>Mattausch</a:t>
            </a:r>
            <a:r>
              <a:rPr lang="en-US" sz="2800" dirty="0" smtClean="0"/>
              <a:t>, </a:t>
            </a:r>
            <a:r>
              <a:rPr lang="en-US" sz="2800" dirty="0" err="1" smtClean="0"/>
              <a:t>Wonka</a:t>
            </a:r>
            <a:r>
              <a:rPr lang="en-US" sz="2800" dirty="0" smtClean="0"/>
              <a:t>, </a:t>
            </a:r>
            <a:r>
              <a:rPr lang="en-US" sz="2800" dirty="0" err="1" smtClean="0"/>
              <a:t>Havran</a:t>
            </a:r>
            <a:r>
              <a:rPr lang="en-US" sz="2800" dirty="0" smtClean="0"/>
              <a:t>, </a:t>
            </a:r>
            <a:r>
              <a:rPr lang="en-US" sz="2800" dirty="0" err="1" smtClean="0"/>
              <a:t>Wimmer</a:t>
            </a:r>
            <a:r>
              <a:rPr lang="en-US" sz="2800" dirty="0" smtClean="0"/>
              <a:t>]</a:t>
            </a:r>
          </a:p>
        </p:txBody>
      </p:sp>
      <p:pic>
        <p:nvPicPr>
          <p:cNvPr id="480257" name="Picture 1" descr="C:\oliver\matt\trunk\phd\images\pompeii-cost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2928934"/>
            <a:ext cx="5786478" cy="340094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/>
              <a:t>Oliver Mattausch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CD325CF4-3E69-4019-9913-CFAF0FB3AADB}" type="slidenum">
              <a:rPr lang="de-AT"/>
              <a:pPr/>
              <a:t>81</a:t>
            </a:fld>
            <a:endParaRPr lang="de-AT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4450"/>
            <a:ext cx="7761287" cy="757238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/>
              <a:t>Visibility Computations: Conclusions</a:t>
            </a:r>
            <a:endParaRPr lang="en-US" dirty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92075" y="825500"/>
            <a:ext cx="8907463" cy="5473700"/>
          </a:xfrm>
          <a:ln/>
        </p:spPr>
        <p:txBody>
          <a:bodyPr/>
          <a:lstStyle/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CHC++ successfully ported on major consoles [</a:t>
            </a:r>
            <a:r>
              <a:rPr lang="de-AT" sz="2800" dirty="0" smtClean="0"/>
              <a:t>Stefan Reinalter] </a:t>
            </a:r>
            <a:endParaRPr lang="en-US" sz="2800" dirty="0" smtClean="0"/>
          </a:p>
          <a:p>
            <a:pPr marL="1146175" lvl="1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err="1" smtClean="0"/>
              <a:t>Playstation</a:t>
            </a:r>
            <a:endParaRPr lang="en-US" sz="2800" dirty="0" smtClean="0"/>
          </a:p>
          <a:p>
            <a:pPr marL="1146175" lvl="1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Xbox</a:t>
            </a:r>
          </a:p>
          <a:p>
            <a:pPr marL="1146175" lvl="1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err="1" smtClean="0"/>
              <a:t>Wii</a:t>
            </a:r>
            <a:r>
              <a:rPr lang="en-US" sz="2800" dirty="0" smtClean="0"/>
              <a:t> (occlusion queries </a:t>
            </a:r>
            <a:r>
              <a:rPr lang="en-US" sz="2800" dirty="0" err="1" smtClean="0"/>
              <a:t>reimplemented</a:t>
            </a:r>
            <a:r>
              <a:rPr lang="en-US" sz="2800" dirty="0" smtClean="0"/>
              <a:t>!)</a:t>
            </a:r>
          </a:p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Calibration tool for parameter settings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/>
              <a:t>Oliver Mattausch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CD325CF4-3E69-4019-9913-CFAF0FB3AADB}" type="slidenum">
              <a:rPr lang="de-AT"/>
              <a:pPr/>
              <a:t>82</a:t>
            </a:fld>
            <a:endParaRPr lang="de-AT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4450"/>
            <a:ext cx="7761287" cy="757238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/>
              <a:t>Visibility Computations: Conclusions</a:t>
            </a:r>
            <a:endParaRPr lang="en-US" dirty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92075" y="825500"/>
            <a:ext cx="8907463" cy="5473700"/>
          </a:xfrm>
          <a:ln/>
        </p:spPr>
        <p:txBody>
          <a:bodyPr/>
          <a:lstStyle/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Output-sensitive real-time rendering framework</a:t>
            </a:r>
          </a:p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All algorithms can be used together</a:t>
            </a:r>
          </a:p>
          <a:p>
            <a:pPr marL="1146175" lvl="1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Preprocessing for static scene</a:t>
            </a:r>
          </a:p>
          <a:p>
            <a:pPr marL="1146175" lvl="1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Online culling for dynamic objects</a:t>
            </a:r>
          </a:p>
          <a:p>
            <a:pPr marL="1146175" lvl="1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Ambient occlusion for realistic lighting</a:t>
            </a:r>
          </a:p>
        </p:txBody>
      </p:sp>
      <p:pic>
        <p:nvPicPr>
          <p:cNvPr id="8" name="Picture 2" descr="C:\work\svn\svnmatt\trunk\phd\images\monster_normals_o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0242" y="3500683"/>
            <a:ext cx="3597708" cy="300015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/>
              <a:t>Oliver Mattausch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CD325CF4-3E69-4019-9913-CFAF0FB3AADB}" type="slidenum">
              <a:rPr lang="de-AT"/>
              <a:pPr/>
              <a:t>83</a:t>
            </a:fld>
            <a:endParaRPr lang="de-AT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4450"/>
            <a:ext cx="7761287" cy="757238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92075" y="825500"/>
            <a:ext cx="8907463" cy="5473700"/>
          </a:xfrm>
          <a:ln/>
        </p:spPr>
        <p:txBody>
          <a:bodyPr/>
          <a:lstStyle/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Thank you for your attention!</a:t>
            </a:r>
            <a:endParaRPr lang="en-US"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de-AT" dirty="0"/>
              <a:t>Oliver Mattausch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97E0962-F90A-4928-B5FB-79355CD787AD}" type="slidenum">
              <a:rPr lang="de-AT"/>
              <a:pPr/>
              <a:t>9</a:t>
            </a:fld>
            <a:endParaRPr lang="de-AT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4450"/>
            <a:ext cx="7761287" cy="757238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/>
              <a:t>Visibility Culling</a:t>
            </a:r>
            <a:endParaRPr lang="en-US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9063" y="908050"/>
            <a:ext cx="8907462" cy="5473700"/>
          </a:xfrm>
          <a:ln/>
        </p:spPr>
        <p:txBody>
          <a:bodyPr/>
          <a:lstStyle/>
          <a:p>
            <a:pPr marL="606425" indent="-606425">
              <a:buSzPct val="74000"/>
              <a:tabLst>
                <a:tab pos="695325" algn="l"/>
                <a:tab pos="1144588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de-DE" sz="2800" dirty="0" smtClean="0"/>
              <a:t>Often used in combination </a:t>
            </a:r>
            <a:r>
              <a:rPr lang="en-US" sz="2800" dirty="0" smtClean="0"/>
              <a:t>with </a:t>
            </a:r>
            <a:br>
              <a:rPr lang="en-US" sz="2800" dirty="0" smtClean="0"/>
            </a:br>
            <a:r>
              <a:rPr lang="en-US" sz="2800" dirty="0" smtClean="0"/>
              <a:t>Level-of-detail (LOD)</a:t>
            </a:r>
          </a:p>
        </p:txBody>
      </p:sp>
      <p:pic>
        <p:nvPicPr>
          <p:cNvPr id="58369" name="Picture 1" descr="C:\work\svn\svnmatt\trunk\phd\images\hlod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928934"/>
            <a:ext cx="7929119" cy="221457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00298" y="5214950"/>
            <a:ext cx="4565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tx1"/>
                </a:solidFill>
              </a:rPr>
              <a:t>Hierarchical LOD [Erikson et al.]</a:t>
            </a:r>
            <a:endParaRPr lang="de-AT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ends">
  <a:themeElements>
    <a:clrScheme name="Blends 1">
      <a:dk1>
        <a:srgbClr val="000000"/>
      </a:dk1>
      <a:lt1>
        <a:srgbClr val="FFFFFF"/>
      </a:lt1>
      <a:dk2>
        <a:srgbClr val="FFFFFF"/>
      </a:dk2>
      <a:lt2>
        <a:srgbClr val="5F5F5F"/>
      </a:lt2>
      <a:accent1>
        <a:srgbClr val="2AA3D8"/>
      </a:accent1>
      <a:accent2>
        <a:srgbClr val="C32D9B"/>
      </a:accent2>
      <a:accent3>
        <a:srgbClr val="FFFFFF"/>
      </a:accent3>
      <a:accent4>
        <a:srgbClr val="000000"/>
      </a:accent4>
      <a:accent5>
        <a:srgbClr val="ACCEE9"/>
      </a:accent5>
      <a:accent6>
        <a:srgbClr val="B0288C"/>
      </a:accent6>
      <a:hlink>
        <a:srgbClr val="FF0000"/>
      </a:hlink>
      <a:folHlink>
        <a:srgbClr val="3333CC"/>
      </a:folHlink>
    </a:clrScheme>
    <a:fontScheme name="Ble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AT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AT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ends 1">
        <a:dk1>
          <a:srgbClr val="000000"/>
        </a:dk1>
        <a:lt1>
          <a:srgbClr val="FFFFFF"/>
        </a:lt1>
        <a:dk2>
          <a:srgbClr val="FFFFFF"/>
        </a:dk2>
        <a:lt2>
          <a:srgbClr val="5F5F5F"/>
        </a:lt2>
        <a:accent1>
          <a:srgbClr val="2AA3D8"/>
        </a:accent1>
        <a:accent2>
          <a:srgbClr val="C32D9B"/>
        </a:accent2>
        <a:accent3>
          <a:srgbClr val="FFFFFF"/>
        </a:accent3>
        <a:accent4>
          <a:srgbClr val="000000"/>
        </a:accent4>
        <a:accent5>
          <a:srgbClr val="ACCEE9"/>
        </a:accent5>
        <a:accent6>
          <a:srgbClr val="B0288C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2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2AA3D8"/>
        </a:accent1>
        <a:accent2>
          <a:srgbClr val="C32D9B"/>
        </a:accent2>
        <a:accent3>
          <a:srgbClr val="AAAAAA"/>
        </a:accent3>
        <a:accent4>
          <a:srgbClr val="DADADA"/>
        </a:accent4>
        <a:accent5>
          <a:srgbClr val="ACCEE9"/>
        </a:accent5>
        <a:accent6>
          <a:srgbClr val="B0288C"/>
        </a:accent6>
        <a:hlink>
          <a:srgbClr val="FF0000"/>
        </a:hlink>
        <a:folHlink>
          <a:srgbClr val="3333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ends">
  <a:themeElements>
    <a:clrScheme name="Blends 1">
      <a:dk1>
        <a:srgbClr val="000000"/>
      </a:dk1>
      <a:lt1>
        <a:srgbClr val="FFFFFF"/>
      </a:lt1>
      <a:dk2>
        <a:srgbClr val="FFFFFF"/>
      </a:dk2>
      <a:lt2>
        <a:srgbClr val="5F5F5F"/>
      </a:lt2>
      <a:accent1>
        <a:srgbClr val="2AA3D8"/>
      </a:accent1>
      <a:accent2>
        <a:srgbClr val="C32D9B"/>
      </a:accent2>
      <a:accent3>
        <a:srgbClr val="FFFFFF"/>
      </a:accent3>
      <a:accent4>
        <a:srgbClr val="000000"/>
      </a:accent4>
      <a:accent5>
        <a:srgbClr val="ACCEE9"/>
      </a:accent5>
      <a:accent6>
        <a:srgbClr val="B0288C"/>
      </a:accent6>
      <a:hlink>
        <a:srgbClr val="FF0000"/>
      </a:hlink>
      <a:folHlink>
        <a:srgbClr val="3333CC"/>
      </a:folHlink>
    </a:clrScheme>
    <a:fontScheme name="Ble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000000"/>
        </a:dk1>
        <a:lt1>
          <a:srgbClr val="FFFFFF"/>
        </a:lt1>
        <a:dk2>
          <a:srgbClr val="FFFFFF"/>
        </a:dk2>
        <a:lt2>
          <a:srgbClr val="5F5F5F"/>
        </a:lt2>
        <a:accent1>
          <a:srgbClr val="2AA3D8"/>
        </a:accent1>
        <a:accent2>
          <a:srgbClr val="C32D9B"/>
        </a:accent2>
        <a:accent3>
          <a:srgbClr val="FFFFFF"/>
        </a:accent3>
        <a:accent4>
          <a:srgbClr val="000000"/>
        </a:accent4>
        <a:accent5>
          <a:srgbClr val="ACCEE9"/>
        </a:accent5>
        <a:accent6>
          <a:srgbClr val="B0288C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2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2AA3D8"/>
        </a:accent1>
        <a:accent2>
          <a:srgbClr val="C32D9B"/>
        </a:accent2>
        <a:accent3>
          <a:srgbClr val="AAAAAA"/>
        </a:accent3>
        <a:accent4>
          <a:srgbClr val="DADADA"/>
        </a:accent4>
        <a:accent5>
          <a:srgbClr val="ACCEE9"/>
        </a:accent5>
        <a:accent6>
          <a:srgbClr val="B0288C"/>
        </a:accent6>
        <a:hlink>
          <a:srgbClr val="FF0000"/>
        </a:hlink>
        <a:folHlink>
          <a:srgbClr val="3333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lends">
  <a:themeElements>
    <a:clrScheme name="Blends 1">
      <a:dk1>
        <a:srgbClr val="000000"/>
      </a:dk1>
      <a:lt1>
        <a:srgbClr val="FFFFFF"/>
      </a:lt1>
      <a:dk2>
        <a:srgbClr val="FFFFFF"/>
      </a:dk2>
      <a:lt2>
        <a:srgbClr val="5F5F5F"/>
      </a:lt2>
      <a:accent1>
        <a:srgbClr val="2AA3D8"/>
      </a:accent1>
      <a:accent2>
        <a:srgbClr val="C32D9B"/>
      </a:accent2>
      <a:accent3>
        <a:srgbClr val="FFFFFF"/>
      </a:accent3>
      <a:accent4>
        <a:srgbClr val="000000"/>
      </a:accent4>
      <a:accent5>
        <a:srgbClr val="ACCEE9"/>
      </a:accent5>
      <a:accent6>
        <a:srgbClr val="B0288C"/>
      </a:accent6>
      <a:hlink>
        <a:srgbClr val="FF0000"/>
      </a:hlink>
      <a:folHlink>
        <a:srgbClr val="3333CC"/>
      </a:folHlink>
    </a:clrScheme>
    <a:fontScheme name="Ble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AT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AT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ends 1">
        <a:dk1>
          <a:srgbClr val="000000"/>
        </a:dk1>
        <a:lt1>
          <a:srgbClr val="FFFFFF"/>
        </a:lt1>
        <a:dk2>
          <a:srgbClr val="FFFFFF"/>
        </a:dk2>
        <a:lt2>
          <a:srgbClr val="5F5F5F"/>
        </a:lt2>
        <a:accent1>
          <a:srgbClr val="2AA3D8"/>
        </a:accent1>
        <a:accent2>
          <a:srgbClr val="C32D9B"/>
        </a:accent2>
        <a:accent3>
          <a:srgbClr val="FFFFFF"/>
        </a:accent3>
        <a:accent4>
          <a:srgbClr val="000000"/>
        </a:accent4>
        <a:accent5>
          <a:srgbClr val="ACCEE9"/>
        </a:accent5>
        <a:accent6>
          <a:srgbClr val="B0288C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2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2AA3D8"/>
        </a:accent1>
        <a:accent2>
          <a:srgbClr val="C32D9B"/>
        </a:accent2>
        <a:accent3>
          <a:srgbClr val="AAAAAA"/>
        </a:accent3>
        <a:accent4>
          <a:srgbClr val="DADADA"/>
        </a:accent4>
        <a:accent5>
          <a:srgbClr val="ACCEE9"/>
        </a:accent5>
        <a:accent6>
          <a:srgbClr val="B0288C"/>
        </a:accent6>
        <a:hlink>
          <a:srgbClr val="FF0000"/>
        </a:hlink>
        <a:folHlink>
          <a:srgbClr val="3333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2144</Words>
  <Application>Microsoft Office PowerPoint</Application>
  <PresentationFormat>On-screen Show (4:3)</PresentationFormat>
  <Paragraphs>699</Paragraphs>
  <Slides>83</Slides>
  <Notes>49</Notes>
  <HiddenSlides>0</HiddenSlides>
  <MMClips>3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83</vt:i4>
      </vt:variant>
    </vt:vector>
  </HeadingPairs>
  <TitlesOfParts>
    <vt:vector size="93" baseType="lpstr">
      <vt:lpstr>Office Theme</vt:lpstr>
      <vt:lpstr>Office Theme</vt:lpstr>
      <vt:lpstr>Blends</vt:lpstr>
      <vt:lpstr>1_Blends</vt:lpstr>
      <vt:lpstr>1_Office Theme</vt:lpstr>
      <vt:lpstr>2_Blends</vt:lpstr>
      <vt:lpstr>2_Office Theme</vt:lpstr>
      <vt:lpstr>OpenOffice.org</vt:lpstr>
      <vt:lpstr>Equation</vt:lpstr>
      <vt:lpstr>Formel</vt:lpstr>
      <vt:lpstr>Visibility Computations for Real-Time Rendering in General 3D Environments</vt:lpstr>
      <vt:lpstr>3D Rendering Pipeline</vt:lpstr>
      <vt:lpstr>Real-Time Rendering </vt:lpstr>
      <vt:lpstr>Real-Time Rendering</vt:lpstr>
      <vt:lpstr>Real-Time Rendering</vt:lpstr>
      <vt:lpstr>Real-Time Rendering: Boeing Model </vt:lpstr>
      <vt:lpstr>Real-Time Rendering </vt:lpstr>
      <vt:lpstr>Visibility Culling</vt:lpstr>
      <vt:lpstr>Visibility Culling</vt:lpstr>
      <vt:lpstr>Visibility Culling: Paradigms</vt:lpstr>
      <vt:lpstr>Visibility Preprocessing</vt:lpstr>
      <vt:lpstr>Visibility Preprocessing - Applications</vt:lpstr>
      <vt:lpstr>Online Occlusion Culling</vt:lpstr>
      <vt:lpstr>Online Occlusion Culling</vt:lpstr>
      <vt:lpstr>Preprocessing VS Online Culling</vt:lpstr>
      <vt:lpstr>Visibility Computations </vt:lpstr>
      <vt:lpstr>Qualitative VS Quantitative Visibility </vt:lpstr>
      <vt:lpstr>Lighting Computations</vt:lpstr>
      <vt:lpstr>Overview: Our Contributions</vt:lpstr>
      <vt:lpstr>Overview: Our Contributions</vt:lpstr>
      <vt:lpstr>Algorithms for  Scene Preprocessing</vt:lpstr>
      <vt:lpstr>Visibility Preprocessing</vt:lpstr>
      <vt:lpstr>Object / View Space Subdivision</vt:lpstr>
      <vt:lpstr>Scene Preprocessing</vt:lpstr>
      <vt:lpstr>Visibility Sampling</vt:lpstr>
      <vt:lpstr>Visibility Sampling</vt:lpstr>
      <vt:lpstr>Render time heuristics</vt:lpstr>
      <vt:lpstr>Scene preprocessing: Scenario 1</vt:lpstr>
      <vt:lpstr>Adaptive  visibility-driven view cell construction</vt:lpstr>
      <vt:lpstr>Algorithm 1: View cell construction</vt:lpstr>
      <vt:lpstr>Example 1: Floor plan of 3D building</vt:lpstr>
      <vt:lpstr>Example 2: City Scene</vt:lpstr>
      <vt:lpstr>View Cell Construction</vt:lpstr>
      <vt:lpstr>View Space Subdivision: Properties</vt:lpstr>
      <vt:lpstr>Results: Render Cost Histogram</vt:lpstr>
      <vt:lpstr>Scene Preprocessing: Scenario 2</vt:lpstr>
      <vt:lpstr>Optimized subdivisions for preprocessed visibility</vt:lpstr>
      <vt:lpstr>Motivation</vt:lpstr>
      <vt:lpstr>Interleaved Subdivisions</vt:lpstr>
      <vt:lpstr>Interleaved Subdivisions</vt:lpstr>
      <vt:lpstr>Results Arena: Interleaved subdivisions</vt:lpstr>
      <vt:lpstr>Overview: Our Contributions</vt:lpstr>
      <vt:lpstr>CHC++:  Coherent Hierarchical Culling Revisited </vt:lpstr>
      <vt:lpstr>CHC++: Fast occlusion culling algorithm</vt:lpstr>
      <vt:lpstr>Naive method: Hierarchical Stop &amp; Wait</vt:lpstr>
      <vt:lpstr>Previous Work</vt:lpstr>
      <vt:lpstr>Coherent Hierarchical Culling (CHC)</vt:lpstr>
      <vt:lpstr>Coherent Hierarchical Culling (CHC)</vt:lpstr>
      <vt:lpstr>Problems of CHC</vt:lpstr>
      <vt:lpstr>Improved algorithm: CHC ++</vt:lpstr>
      <vt:lpstr>Query Batching: Cost of Queries</vt:lpstr>
      <vt:lpstr>Query Batching: Previously invisible nodes</vt:lpstr>
      <vt:lpstr>Query Batching: Visualization</vt:lpstr>
      <vt:lpstr>Multiqueries: Number of Queries</vt:lpstr>
      <vt:lpstr>Multiqueries: Number of Queries</vt:lpstr>
      <vt:lpstr>Multiqueries: Greedy Algorithm</vt:lpstr>
      <vt:lpstr>Multiqueries: Vienna (1M triangles)</vt:lpstr>
      <vt:lpstr>Queues in CHC++</vt:lpstr>
      <vt:lpstr>Results: Powerplant (12M triangles)</vt:lpstr>
      <vt:lpstr>Results: Powerplant (12M triangles)</vt:lpstr>
      <vt:lpstr>Overview: Our Contributions</vt:lpstr>
      <vt:lpstr>High Quality Screen-Space Ambient Occlusion Using Temporal Coherence</vt:lpstr>
      <vt:lpstr>Ambient Occlusion</vt:lpstr>
      <vt:lpstr>Screen-Space Ambient Occlusion (SSAO)</vt:lpstr>
      <vt:lpstr>SSAO: Method of Crytek</vt:lpstr>
      <vt:lpstr>Temporal Coherence</vt:lpstr>
      <vt:lpstr>Temporal Reprojection</vt:lpstr>
      <vt:lpstr>Our Algorithm: TSSAO</vt:lpstr>
      <vt:lpstr>Detecting invalid old pixels</vt:lpstr>
      <vt:lpstr>Invalidation: Detect changes</vt:lpstr>
      <vt:lpstr>Invalidation: Optimizations</vt:lpstr>
      <vt:lpstr>Adaptive Convergence-Aware Filter</vt:lpstr>
      <vt:lpstr>Optimization: Adaptive Sample Generation</vt:lpstr>
      <vt:lpstr>Results: Happy Buddha (~1M triangles)</vt:lpstr>
      <vt:lpstr>Results: Dragon (~1.1M triangles)</vt:lpstr>
      <vt:lpstr>Results: Videos</vt:lpstr>
      <vt:lpstr>Results: Movements</vt:lpstr>
      <vt:lpstr>Results: Walkthrough Vienna </vt:lpstr>
      <vt:lpstr>Visibility Computations: Conclusions</vt:lpstr>
      <vt:lpstr>Visibility Computations: Conclusions</vt:lpstr>
      <vt:lpstr>Visibility Computations: Conclusions</vt:lpstr>
      <vt:lpstr>Visibility Computations: Conclusions</vt:lpstr>
      <vt:lpstr>Discussion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Insitute of Computer Graphics and Algorithms, Vienna University of Technology</dc:title>
  <dc:creator>Insitute of Computer Graphics and Algorithms, Vienna University of Technology</dc:creator>
  <cp:lastModifiedBy>matt</cp:lastModifiedBy>
  <cp:revision>484</cp:revision>
  <dcterms:modified xsi:type="dcterms:W3CDTF">2011-01-21T10:42:58Z</dcterms:modified>
</cp:coreProperties>
</file>