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9"/>
  </p:notesMasterIdLst>
  <p:handoutMasterIdLst>
    <p:handoutMasterId r:id="rId40"/>
  </p:handoutMasterIdLst>
  <p:sldIdLst>
    <p:sldId id="264" r:id="rId2"/>
    <p:sldId id="339" r:id="rId3"/>
    <p:sldId id="315" r:id="rId4"/>
    <p:sldId id="334" r:id="rId5"/>
    <p:sldId id="318" r:id="rId6"/>
    <p:sldId id="335" r:id="rId7"/>
    <p:sldId id="270" r:id="rId8"/>
    <p:sldId id="288" r:id="rId9"/>
    <p:sldId id="271" r:id="rId10"/>
    <p:sldId id="272" r:id="rId11"/>
    <p:sldId id="274" r:id="rId12"/>
    <p:sldId id="357" r:id="rId13"/>
    <p:sldId id="317" r:id="rId14"/>
    <p:sldId id="316" r:id="rId15"/>
    <p:sldId id="336" r:id="rId16"/>
    <p:sldId id="337" r:id="rId17"/>
    <p:sldId id="283" r:id="rId18"/>
    <p:sldId id="281" r:id="rId19"/>
    <p:sldId id="289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47" r:id="rId28"/>
    <p:sldId id="348" r:id="rId29"/>
    <p:sldId id="328" r:id="rId30"/>
    <p:sldId id="329" r:id="rId31"/>
    <p:sldId id="308" r:id="rId32"/>
    <p:sldId id="330" r:id="rId33"/>
    <p:sldId id="278" r:id="rId34"/>
    <p:sldId id="304" r:id="rId35"/>
    <p:sldId id="305" r:id="rId36"/>
    <p:sldId id="287" r:id="rId37"/>
    <p:sldId id="332" r:id="rId38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  <a:srgbClr val="00FF00"/>
    <a:srgbClr val="FF5050"/>
    <a:srgbClr val="FFFFFF"/>
    <a:srgbClr val="FF99FF"/>
    <a:srgbClr val="FFFF00"/>
    <a:srgbClr val="FFCCFF"/>
    <a:srgbClr val="FF99CC"/>
    <a:srgbClr val="B0AD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6" autoAdjust="0"/>
    <p:restoredTop sz="96333" autoAdjust="0"/>
  </p:normalViewPr>
  <p:slideViewPr>
    <p:cSldViewPr snapToObjects="1">
      <p:cViewPr>
        <p:scale>
          <a:sx n="66" d="100"/>
          <a:sy n="66" d="100"/>
        </p:scale>
        <p:origin x="-2202" y="-1008"/>
      </p:cViewPr>
      <p:guideLst>
        <p:guide orient="horz" pos="14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92171838" cy="921718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3.wmf"/><Relationship Id="rId2" Type="http://schemas.openxmlformats.org/officeDocument/2006/relationships/image" Target="../media/image24.wmf"/><Relationship Id="rId1" Type="http://schemas.openxmlformats.org/officeDocument/2006/relationships/image" Target="../media/image20.wmf"/><Relationship Id="rId6" Type="http://schemas.openxmlformats.org/officeDocument/2006/relationships/image" Target="../media/image22.wmf"/><Relationship Id="rId5" Type="http://schemas.openxmlformats.org/officeDocument/2006/relationships/image" Target="../media/image19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08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09108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C70B31-9F1A-4BF7-BE54-778F48EF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49825" cy="3713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147"/>
            <a:ext cx="5435600" cy="44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08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9108"/>
            <a:ext cx="2944283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CB7016-C5A5-47A3-B193-677A37277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DB227-59B9-4C2D-9F6E-C0ADD78BAB2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1.3953</a:t>
            </a:r>
            <a:r>
              <a:rPr lang="de-AT" baseline="0" dirty="0" smtClean="0"/>
              <a:t> =&gt; 1.4 = 1.23 sec ca 1.5 min</a:t>
            </a:r>
          </a:p>
          <a:p>
            <a:r>
              <a:rPr lang="de-AT" dirty="0" smtClean="0"/>
              <a:t>0,6976744186046511627906976744186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B7016-C5A5-47A3-B193-677A372771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5" y="4502516"/>
            <a:ext cx="8431213" cy="210783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286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Klepnutím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upravit</a:t>
            </a:r>
            <a:r>
              <a:rPr lang="en-US" dirty="0" smtClean="0"/>
              <a:t> </a:t>
            </a:r>
            <a:r>
              <a:rPr lang="en-US" dirty="0" err="1" smtClean="0"/>
              <a:t>styly</a:t>
            </a:r>
            <a:r>
              <a:rPr lang="en-US" dirty="0" smtClean="0"/>
              <a:t> </a:t>
            </a:r>
            <a:r>
              <a:rPr lang="en-US" dirty="0" err="1" smtClean="0"/>
              <a:t>předlohy</a:t>
            </a:r>
            <a:r>
              <a:rPr lang="en-US" dirty="0" smtClean="0"/>
              <a:t> </a:t>
            </a:r>
            <a:r>
              <a:rPr lang="en-US" dirty="0" err="1" smtClean="0"/>
              <a:t>textu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Druhá</a:t>
            </a:r>
            <a:r>
              <a:rPr lang="en-US" dirty="0" smtClean="0"/>
              <a:t> </a:t>
            </a:r>
            <a:r>
              <a:rPr lang="en-US" dirty="0" err="1" smtClean="0"/>
              <a:t>úroveň</a:t>
            </a:r>
            <a:endParaRPr lang="en-US" dirty="0" smtClean="0"/>
          </a:p>
          <a:p>
            <a:pPr lvl="2"/>
            <a:r>
              <a:rPr lang="en-US" dirty="0" err="1" smtClean="0"/>
              <a:t>Třetí</a:t>
            </a:r>
            <a:r>
              <a:rPr lang="en-US" dirty="0" smtClean="0"/>
              <a:t> </a:t>
            </a:r>
            <a:r>
              <a:rPr lang="en-US" dirty="0" err="1" smtClean="0"/>
              <a:t>úroveň</a:t>
            </a:r>
            <a:endParaRPr lang="en-US" dirty="0" smtClean="0"/>
          </a:p>
          <a:p>
            <a:pPr lvl="3"/>
            <a:r>
              <a:rPr lang="en-US" dirty="0" err="1" smtClean="0"/>
              <a:t>Čtvrtá</a:t>
            </a:r>
            <a:r>
              <a:rPr lang="en-US" dirty="0" smtClean="0"/>
              <a:t> </a:t>
            </a:r>
            <a:r>
              <a:rPr lang="en-US" dirty="0" err="1" smtClean="0"/>
              <a:t>úroveň</a:t>
            </a:r>
            <a:endParaRPr lang="en-US" dirty="0" smtClean="0"/>
          </a:p>
          <a:p>
            <a:pPr lvl="4"/>
            <a:r>
              <a:rPr lang="en-US" dirty="0" err="1" smtClean="0"/>
              <a:t>Pátá</a:t>
            </a:r>
            <a:r>
              <a:rPr lang="en-US" dirty="0" smtClean="0"/>
              <a:t> </a:t>
            </a:r>
            <a:r>
              <a:rPr lang="en-US" dirty="0" err="1" smtClean="0"/>
              <a:t>úroveň</a:t>
            </a:r>
            <a:endParaRPr lang="en-US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 err="1" smtClean="0"/>
              <a:t>Adaptive</a:t>
            </a:r>
            <a:r>
              <a:rPr lang="cs-CZ" dirty="0" smtClean="0"/>
              <a:t> 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Visibility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9926-8DE2-48FF-90E3-6372B3A6DB4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effectLst>
            <a:outerShdw blurRad="50800" dist="38100" dir="2700000">
              <a:schemeClr val="accent1">
                <a:alpha val="43000"/>
              </a:schemeClr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Wingdings" pitchFamily="2" charset="2"/>
        <a:buChar char="§"/>
        <a:defRPr sz="24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2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 charset="0"/>
          <a:ea typeface="+mn-ea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19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 charset="0"/>
          <a:ea typeface="+mn-ea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 charset="0"/>
          <a:ea typeface="+mn-ea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Arial" charset="0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wmf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H:\michi\Research\MyPaper\ProgressiveGlobalVisibility\talk\finaltalk\talk_agvs_ref_comparison_short_xvid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H:\michi\Research\MyPaper\ProgressiveGlobalVisibility\talk\finaltalk\talk_application_shorter_xvid.wm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H:\michi\Research\MyPaper\ProgressiveGlobalVisibility\talk\finaltalk\talk_vienna_walk_conclusion_2.avi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videos/talk_agvs_gvs_comparison2.avi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H:\michi\Research\MyPaper\ProgressiveGlobalVisibility\talk\finaltalk\talk_agvs_gvs_comparison2.avi" TargetMode="Externa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H:\michi\Research\MyPaper\ProgressiveGlobalVisibility\talk\finaltalk\talk_samples_no_sound_2.avi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92083" y="2041506"/>
            <a:ext cx="793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bg2"/>
                </a:solidFill>
                <a:latin typeface="Arial Bold" charset="0"/>
              </a:rPr>
              <a:t>Adaptive Global Visibility Sampling</a:t>
            </a:r>
          </a:p>
        </p:txBody>
      </p:sp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592138" y="2990844"/>
            <a:ext cx="793115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chemeClr val="accent2"/>
                </a:solidFill>
              </a:rPr>
              <a:t>Ji</a:t>
            </a:r>
            <a:r>
              <a:rPr lang="cs-CZ" sz="2800" dirty="0" err="1">
                <a:solidFill>
                  <a:schemeClr val="accent2"/>
                </a:solidFill>
              </a:rPr>
              <a:t>ří</a:t>
            </a:r>
            <a:r>
              <a:rPr lang="cs-CZ" sz="2800" dirty="0">
                <a:solidFill>
                  <a:schemeClr val="accent2"/>
                </a:solidFill>
              </a:rPr>
              <a:t> Bittner</a:t>
            </a:r>
            <a:r>
              <a:rPr lang="cs-CZ" sz="2800" baseline="30000" dirty="0">
                <a:solidFill>
                  <a:schemeClr val="accent2"/>
                </a:solidFill>
              </a:rPr>
              <a:t>1</a:t>
            </a:r>
            <a:r>
              <a:rPr lang="cs-CZ" sz="2800" dirty="0">
                <a:solidFill>
                  <a:schemeClr val="accent2"/>
                </a:solidFill>
              </a:rPr>
              <a:t>, Oliver Mattausch</a:t>
            </a:r>
            <a:r>
              <a:rPr lang="cs-CZ" sz="2800" baseline="30000" dirty="0">
                <a:solidFill>
                  <a:schemeClr val="accent2"/>
                </a:solidFill>
              </a:rPr>
              <a:t>2</a:t>
            </a:r>
            <a:r>
              <a:rPr lang="cs-CZ" sz="2800" dirty="0">
                <a:solidFill>
                  <a:schemeClr val="accent2"/>
                </a:solidFill>
              </a:rPr>
              <a:t>, Peter Wonka</a:t>
            </a:r>
            <a:r>
              <a:rPr lang="cs-CZ" sz="2800" baseline="30000" dirty="0">
                <a:solidFill>
                  <a:schemeClr val="accent2"/>
                </a:solidFill>
              </a:rPr>
              <a:t>3</a:t>
            </a:r>
            <a:r>
              <a:rPr lang="cs-CZ" sz="2800" dirty="0">
                <a:solidFill>
                  <a:schemeClr val="accent2"/>
                </a:solidFill>
              </a:rPr>
              <a:t>, Vlastimil Havran</a:t>
            </a:r>
            <a:r>
              <a:rPr lang="cs-CZ" sz="2800" baseline="30000" dirty="0">
                <a:solidFill>
                  <a:schemeClr val="accent2"/>
                </a:solidFill>
              </a:rPr>
              <a:t>1</a:t>
            </a:r>
            <a:r>
              <a:rPr lang="cs-CZ" sz="2800" dirty="0">
                <a:solidFill>
                  <a:schemeClr val="accent2"/>
                </a:solidFill>
              </a:rPr>
              <a:t>, Michael </a:t>
            </a:r>
            <a:r>
              <a:rPr lang="cs-CZ" sz="2800" dirty="0" smtClean="0">
                <a:solidFill>
                  <a:schemeClr val="accent2"/>
                </a:solidFill>
              </a:rPr>
              <a:t>Wimmer</a:t>
            </a:r>
            <a:r>
              <a:rPr lang="cs-CZ" sz="2800" baseline="30000" dirty="0" smtClean="0">
                <a:solidFill>
                  <a:schemeClr val="accent2"/>
                </a:solidFill>
              </a:rPr>
              <a:t>2</a:t>
            </a:r>
            <a:endParaRPr lang="en-US" sz="2800" baseline="30000" dirty="0" smtClean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cs-CZ" sz="2800" baseline="30000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sz="2000" baseline="30000" dirty="0">
                <a:solidFill>
                  <a:schemeClr val="accent2"/>
                </a:solidFill>
              </a:rPr>
              <a:t>1</a:t>
            </a:r>
            <a:r>
              <a:rPr lang="cs-CZ" sz="2000" dirty="0">
                <a:solidFill>
                  <a:schemeClr val="accent2"/>
                </a:solidFill>
              </a:rPr>
              <a:t>Czech </a:t>
            </a:r>
            <a:r>
              <a:rPr lang="cs-CZ" sz="2000" dirty="0" err="1">
                <a:solidFill>
                  <a:schemeClr val="accent2"/>
                </a:solidFill>
              </a:rPr>
              <a:t>Technical</a:t>
            </a:r>
            <a:r>
              <a:rPr lang="cs-CZ" sz="2000" dirty="0">
                <a:solidFill>
                  <a:schemeClr val="accent2"/>
                </a:solidFill>
              </a:rPr>
              <a:t> University in </a:t>
            </a:r>
            <a:r>
              <a:rPr lang="cs-CZ" sz="2000" dirty="0" err="1">
                <a:solidFill>
                  <a:schemeClr val="accent2"/>
                </a:solidFill>
              </a:rPr>
              <a:t>Prague</a:t>
            </a:r>
            <a:endParaRPr lang="cs-CZ" sz="2000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aseline="30000" dirty="0" smtClean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sz="2000" baseline="30000" dirty="0" smtClean="0">
                <a:solidFill>
                  <a:schemeClr val="accent2"/>
                </a:solidFill>
              </a:rPr>
              <a:t>2</a:t>
            </a:r>
            <a:r>
              <a:rPr lang="cs-CZ" sz="2000" dirty="0" smtClean="0">
                <a:solidFill>
                  <a:schemeClr val="accent2"/>
                </a:solidFill>
              </a:rPr>
              <a:t>Vienna </a:t>
            </a:r>
            <a:r>
              <a:rPr lang="cs-CZ" sz="2000" dirty="0">
                <a:solidFill>
                  <a:schemeClr val="accent2"/>
                </a:solidFill>
              </a:rPr>
              <a:t>Univers</a:t>
            </a:r>
            <a:r>
              <a:rPr lang="en-US" sz="2000" dirty="0" err="1">
                <a:solidFill>
                  <a:schemeClr val="accent2"/>
                </a:solidFill>
              </a:rPr>
              <a:t>i</a:t>
            </a:r>
            <a:r>
              <a:rPr lang="cs-CZ" sz="2000" dirty="0">
                <a:solidFill>
                  <a:schemeClr val="accent2"/>
                </a:solidFill>
              </a:rPr>
              <a:t>ty </a:t>
            </a:r>
            <a:r>
              <a:rPr lang="cs-CZ" sz="2000" dirty="0" err="1">
                <a:solidFill>
                  <a:schemeClr val="accent2"/>
                </a:solidFill>
              </a:rPr>
              <a:t>of</a:t>
            </a:r>
            <a:r>
              <a:rPr lang="cs-CZ" sz="2000" dirty="0">
                <a:solidFill>
                  <a:schemeClr val="accent2"/>
                </a:solidFill>
              </a:rPr>
              <a:t> Technology</a:t>
            </a:r>
          </a:p>
          <a:p>
            <a:pPr algn="ctr">
              <a:spcBef>
                <a:spcPct val="50000"/>
              </a:spcBef>
            </a:pPr>
            <a:endParaRPr lang="en-US" sz="2000" baseline="30000" dirty="0" smtClean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sz="2000" baseline="30000" dirty="0" smtClean="0">
                <a:solidFill>
                  <a:schemeClr val="accent2"/>
                </a:solidFill>
              </a:rPr>
              <a:t>3</a:t>
            </a:r>
            <a:r>
              <a:rPr lang="cs-CZ" sz="2000" dirty="0" smtClean="0">
                <a:solidFill>
                  <a:schemeClr val="accent2"/>
                </a:solidFill>
              </a:rPr>
              <a:t>Ari</a:t>
            </a:r>
            <a:r>
              <a:rPr lang="en-US" sz="2000" dirty="0">
                <a:solidFill>
                  <a:schemeClr val="accent2"/>
                </a:solidFill>
              </a:rPr>
              <a:t>z</a:t>
            </a:r>
            <a:r>
              <a:rPr lang="cs-CZ" sz="2000" dirty="0">
                <a:solidFill>
                  <a:schemeClr val="accent2"/>
                </a:solidFill>
              </a:rPr>
              <a:t>ona </a:t>
            </a:r>
            <a:r>
              <a:rPr lang="cs-CZ" sz="2000" dirty="0" err="1">
                <a:solidFill>
                  <a:schemeClr val="accent2"/>
                </a:solidFill>
              </a:rPr>
              <a:t>State</a:t>
            </a:r>
            <a:r>
              <a:rPr lang="cs-CZ" sz="2000" dirty="0">
                <a:solidFill>
                  <a:schemeClr val="accent2"/>
                </a:solidFill>
              </a:rPr>
              <a:t> University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5369" y="4341825"/>
            <a:ext cx="803286" cy="6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Obrázek 18" descr="tuwi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882" y="5072085"/>
            <a:ext cx="730259" cy="7079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5700" y="5984957"/>
            <a:ext cx="1004013" cy="42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23284"/>
            <a:ext cx="8229600" cy="4702880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Two point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effectLst/>
              </a:rPr>
              <a:t>point + point</a:t>
            </a:r>
            <a:endParaRPr lang="en-US" sz="2600" dirty="0" smtClean="0">
              <a:effectLst/>
            </a:endParaRPr>
          </a:p>
          <a:p>
            <a:pPr>
              <a:lnSpc>
                <a:spcPct val="100000"/>
              </a:lnSpc>
            </a:pPr>
            <a:endParaRPr lang="en-US" sz="2600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Point-direction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effectLst/>
              </a:rPr>
              <a:t>point + direction</a:t>
            </a:r>
            <a:endParaRPr lang="en-US" sz="2600" dirty="0" smtClean="0">
              <a:effectLst/>
            </a:endParaRPr>
          </a:p>
          <a:p>
            <a:pPr>
              <a:lnSpc>
                <a:spcPct val="100000"/>
              </a:lnSpc>
            </a:pPr>
            <a:endParaRPr lang="en-US" sz="2600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Object-direction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effectLst/>
              </a:rPr>
              <a:t>surface point + direction</a:t>
            </a:r>
          </a:p>
          <a:p>
            <a:pPr>
              <a:lnSpc>
                <a:spcPct val="100000"/>
              </a:lnSpc>
            </a:pPr>
            <a:endParaRPr lang="en-US" sz="1600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Each distribution good for particular scene configuration</a:t>
            </a:r>
          </a:p>
        </p:txBody>
      </p:sp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Stationary Sample Distributions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6288111" y="1274733"/>
            <a:ext cx="1970993" cy="1395440"/>
            <a:chOff x="6372225" y="1592263"/>
            <a:chExt cx="1728788" cy="1223962"/>
          </a:xfrm>
        </p:grpSpPr>
        <p:sp>
          <p:nvSpPr>
            <p:cNvPr id="17411" name="Line 20"/>
            <p:cNvSpPr>
              <a:spLocks noChangeShapeType="1"/>
            </p:cNvSpPr>
            <p:nvPr/>
          </p:nvSpPr>
          <p:spPr bwMode="auto">
            <a:xfrm>
              <a:off x="6804025" y="1989138"/>
              <a:ext cx="1116013" cy="6477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2" name="Line 9"/>
            <p:cNvSpPr>
              <a:spLocks noChangeShapeType="1"/>
            </p:cNvSpPr>
            <p:nvPr/>
          </p:nvSpPr>
          <p:spPr bwMode="auto">
            <a:xfrm>
              <a:off x="6804025" y="1989138"/>
              <a:ext cx="396875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6372225" y="1592263"/>
              <a:ext cx="1728788" cy="12239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7" name="Oval 6"/>
            <p:cNvSpPr>
              <a:spLocks noChangeArrowheads="1"/>
            </p:cNvSpPr>
            <p:nvPr/>
          </p:nvSpPr>
          <p:spPr bwMode="auto">
            <a:xfrm>
              <a:off x="7272338" y="2205038"/>
              <a:ext cx="396875" cy="358775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8" name="Oval 7"/>
            <p:cNvSpPr>
              <a:spLocks noChangeArrowheads="1"/>
            </p:cNvSpPr>
            <p:nvPr/>
          </p:nvSpPr>
          <p:spPr bwMode="auto">
            <a:xfrm>
              <a:off x="6735733" y="1931967"/>
              <a:ext cx="136586" cy="1143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7858170" y="2589201"/>
              <a:ext cx="136586" cy="1143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288111" y="2788707"/>
            <a:ext cx="1971702" cy="1395943"/>
            <a:chOff x="6372225" y="2924175"/>
            <a:chExt cx="1728788" cy="1223963"/>
          </a:xfrm>
        </p:grpSpPr>
        <p:sp>
          <p:nvSpPr>
            <p:cNvPr id="17426" name="Line 14"/>
            <p:cNvSpPr>
              <a:spLocks noChangeShapeType="1"/>
            </p:cNvSpPr>
            <p:nvPr/>
          </p:nvSpPr>
          <p:spPr bwMode="auto">
            <a:xfrm flipV="1">
              <a:off x="6808206" y="3319460"/>
              <a:ext cx="830886" cy="12991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0" name="Rectangle 10"/>
            <p:cNvSpPr>
              <a:spLocks noChangeArrowheads="1"/>
            </p:cNvSpPr>
            <p:nvPr/>
          </p:nvSpPr>
          <p:spPr bwMode="auto">
            <a:xfrm>
              <a:off x="6372225" y="2924175"/>
              <a:ext cx="1728788" cy="12239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1" name="Oval 11"/>
            <p:cNvSpPr>
              <a:spLocks noChangeArrowheads="1"/>
            </p:cNvSpPr>
            <p:nvPr/>
          </p:nvSpPr>
          <p:spPr bwMode="auto">
            <a:xfrm>
              <a:off x="7272338" y="3536950"/>
              <a:ext cx="396875" cy="358775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Oval 7"/>
            <p:cNvSpPr>
              <a:spLocks noChangeArrowheads="1"/>
            </p:cNvSpPr>
            <p:nvPr/>
          </p:nvSpPr>
          <p:spPr bwMode="auto">
            <a:xfrm>
              <a:off x="6714667" y="3391746"/>
              <a:ext cx="136586" cy="1143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6324623" y="4341825"/>
            <a:ext cx="1959769" cy="1387494"/>
            <a:chOff x="6372225" y="4221163"/>
            <a:chExt cx="1728788" cy="1223962"/>
          </a:xfrm>
        </p:grpSpPr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6372225" y="4221163"/>
              <a:ext cx="1728788" cy="12239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4" name="Oval 16"/>
            <p:cNvSpPr>
              <a:spLocks noChangeArrowheads="1"/>
            </p:cNvSpPr>
            <p:nvPr/>
          </p:nvSpPr>
          <p:spPr bwMode="auto">
            <a:xfrm>
              <a:off x="7272338" y="4833938"/>
              <a:ext cx="396875" cy="358775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7310475" y="4779981"/>
              <a:ext cx="136586" cy="1143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H="1" flipV="1">
              <a:off x="7273962" y="4341824"/>
              <a:ext cx="118743" cy="5017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4" name="Zástupný symbol pro číslo snímku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10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badrays-c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76" y="2679711"/>
            <a:ext cx="4149359" cy="2427008"/>
          </a:xfrm>
          <a:prstGeom prst="rect">
            <a:avLst/>
          </a:prstGeom>
        </p:spPr>
      </p:pic>
      <p:pic>
        <p:nvPicPr>
          <p:cNvPr id="13" name="Obrázek 12" descr="badrays-c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75" y="2679711"/>
            <a:ext cx="4149359" cy="2427008"/>
          </a:xfrm>
          <a:prstGeom prst="rect">
            <a:avLst/>
          </a:prstGeom>
        </p:spPr>
      </p:pic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3770"/>
            <a:ext cx="8229600" cy="4782394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Stationary distributions</a:t>
            </a: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  <a:buNone/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Adaptive sampling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Assume visibility coherence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Sample neighborhood of good samples by </a:t>
            </a:r>
            <a:r>
              <a:rPr lang="en-US" i="1" dirty="0" smtClean="0">
                <a:effectLst/>
              </a:rPr>
              <a:t>mutations</a:t>
            </a:r>
          </a:p>
          <a:p>
            <a:pPr>
              <a:lnSpc>
                <a:spcPct val="9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Adaptive Sample Distribution</a:t>
            </a: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9" name="Obrázek 8" descr="badrays-c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76" y="2679712"/>
            <a:ext cx="4149359" cy="2427007"/>
          </a:xfrm>
          <a:prstGeom prst="rect">
            <a:avLst/>
          </a:prstGeom>
        </p:spPr>
      </p:pic>
      <p:pic>
        <p:nvPicPr>
          <p:cNvPr id="6" name="Obrázek 5" descr="conrays-c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875" y="2682499"/>
            <a:ext cx="4073550" cy="242421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09552" y="1800216"/>
            <a:ext cx="361952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2400" dirty="0" smtClean="0">
                <a:solidFill>
                  <a:schemeClr val="bg2"/>
                </a:solidFill>
              </a:rPr>
              <a:t>Many </a:t>
            </a:r>
            <a:r>
              <a:rPr lang="en-US" sz="2400" i="1" dirty="0" smtClean="0">
                <a:solidFill>
                  <a:schemeClr val="bg2"/>
                </a:solidFill>
              </a:rPr>
              <a:t>bad</a:t>
            </a:r>
            <a:r>
              <a:rPr lang="en-US" sz="2400" dirty="0" smtClean="0">
                <a:solidFill>
                  <a:schemeClr val="bg2"/>
                </a:solidFill>
              </a:rPr>
              <a:t> samples </a:t>
            </a:r>
            <a:br>
              <a:rPr lang="en-US" sz="2400" dirty="0" smtClean="0">
                <a:solidFill>
                  <a:schemeClr val="bg2"/>
                </a:solidFill>
              </a:rPr>
            </a:br>
            <a:r>
              <a:rPr lang="en-US" sz="2400" dirty="0" smtClean="0">
                <a:solidFill>
                  <a:schemeClr val="bg2"/>
                </a:solidFill>
              </a:rPr>
              <a:t>(no new PVS entries)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752976" y="1800216"/>
            <a:ext cx="38480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2400" dirty="0" smtClean="0">
                <a:solidFill>
                  <a:schemeClr val="bg2"/>
                </a:solidFill>
              </a:rPr>
              <a:t>A few </a:t>
            </a:r>
            <a:r>
              <a:rPr lang="en-US" sz="2400" i="1" dirty="0" smtClean="0">
                <a:solidFill>
                  <a:schemeClr val="bg2"/>
                </a:solidFill>
              </a:rPr>
              <a:t>good</a:t>
            </a:r>
            <a:r>
              <a:rPr lang="en-US" sz="2400" dirty="0" smtClean="0">
                <a:solidFill>
                  <a:schemeClr val="bg2"/>
                </a:solidFill>
              </a:rPr>
              <a:t> samples </a:t>
            </a:r>
            <a:br>
              <a:rPr lang="en-US" sz="2400" dirty="0" smtClean="0">
                <a:solidFill>
                  <a:schemeClr val="bg2"/>
                </a:solidFill>
              </a:rPr>
            </a:br>
            <a:r>
              <a:rPr lang="en-US" sz="2400" dirty="0" smtClean="0">
                <a:solidFill>
                  <a:schemeClr val="bg2"/>
                </a:solidFill>
              </a:rPr>
              <a:t>(new PVS entries)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Mutation Based Sampling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7776"/>
            <a:ext cx="8229600" cy="4778387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What is a “good” sample?</a:t>
            </a:r>
            <a:endParaRPr lang="en-US" dirty="0" smtClean="0">
              <a:effectLst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Sample with contribution to at least one view cell!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Store good samples in 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mutation queue</a:t>
            </a:r>
            <a:endParaRPr lang="en-US" dirty="0" smtClean="0">
              <a:solidFill>
                <a:srgbClr val="FF0000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12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29" name="Picture 1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3020" y="2914650"/>
            <a:ext cx="43910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Mutation Based Sampling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7776"/>
            <a:ext cx="8229600" cy="4778387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Two-point mutation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Mutate both end points of a sample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Use 2D Gaussian in tangent plane </a:t>
            </a:r>
          </a:p>
          <a:p>
            <a:pPr>
              <a:lnSpc>
                <a:spcPct val="9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13</a:t>
            </a:fld>
            <a:endParaRPr lang="cs-CZ" dirty="0"/>
          </a:p>
        </p:txBody>
      </p:sp>
      <p:cxnSp>
        <p:nvCxnSpPr>
          <p:cNvPr id="121" name="Přímá spojovací čára 120"/>
          <p:cNvCxnSpPr/>
          <p:nvPr/>
        </p:nvCxnSpPr>
        <p:spPr>
          <a:xfrm flipV="1">
            <a:off x="2918132" y="4436829"/>
            <a:ext cx="2337681" cy="81898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Elipsa 116"/>
          <p:cNvSpPr/>
          <p:nvPr/>
        </p:nvSpPr>
        <p:spPr>
          <a:xfrm>
            <a:off x="2798859" y="5120639"/>
            <a:ext cx="254441" cy="25444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Elipsa 117"/>
          <p:cNvSpPr/>
          <p:nvPr/>
        </p:nvSpPr>
        <p:spPr>
          <a:xfrm>
            <a:off x="5121965" y="4310931"/>
            <a:ext cx="254441" cy="25444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8" name="Skupina 127"/>
          <p:cNvGrpSpPr/>
          <p:nvPr/>
        </p:nvGrpSpPr>
        <p:grpSpPr>
          <a:xfrm>
            <a:off x="2466229" y="4668740"/>
            <a:ext cx="3228229" cy="485029"/>
            <a:chOff x="2466229" y="4668740"/>
            <a:chExt cx="3228229" cy="485029"/>
          </a:xfrm>
        </p:grpSpPr>
        <p:cxnSp>
          <p:nvCxnSpPr>
            <p:cNvPr id="125" name="Přímá spojovací čára 124"/>
            <p:cNvCxnSpPr>
              <a:stCxn id="123" idx="6"/>
            </p:cNvCxnSpPr>
            <p:nvPr/>
          </p:nvCxnSpPr>
          <p:spPr>
            <a:xfrm flipV="1">
              <a:off x="2720670" y="4794637"/>
              <a:ext cx="2837292" cy="2319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Elipsa 122"/>
            <p:cNvSpPr/>
            <p:nvPr/>
          </p:nvSpPr>
          <p:spPr>
            <a:xfrm>
              <a:off x="2466229" y="4899328"/>
              <a:ext cx="254441" cy="2544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6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" name="Elipsa 123"/>
            <p:cNvSpPr/>
            <p:nvPr/>
          </p:nvSpPr>
          <p:spPr>
            <a:xfrm>
              <a:off x="5440017" y="4668740"/>
              <a:ext cx="254441" cy="2544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6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29" name="Skupina 128"/>
          <p:cNvGrpSpPr/>
          <p:nvPr/>
        </p:nvGrpSpPr>
        <p:grpSpPr>
          <a:xfrm>
            <a:off x="2873071" y="4033961"/>
            <a:ext cx="2223245" cy="1669774"/>
            <a:chOff x="3078480" y="4199613"/>
            <a:chExt cx="2223245" cy="1669774"/>
          </a:xfrm>
        </p:grpSpPr>
        <p:cxnSp>
          <p:nvCxnSpPr>
            <p:cNvPr id="131" name="Přímá spojovací čára 130"/>
            <p:cNvCxnSpPr>
              <a:stCxn id="132" idx="7"/>
            </p:cNvCxnSpPr>
            <p:nvPr/>
          </p:nvCxnSpPr>
          <p:spPr>
            <a:xfrm rot="5400000" flipH="1" flipV="1">
              <a:off x="3571306" y="4056491"/>
              <a:ext cx="1320071" cy="18713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Elipsa 131"/>
            <p:cNvSpPr/>
            <p:nvPr/>
          </p:nvSpPr>
          <p:spPr>
            <a:xfrm>
              <a:off x="3078480" y="5614946"/>
              <a:ext cx="254441" cy="2544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6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0" name="Elipsa 129"/>
            <p:cNvSpPr/>
            <p:nvPr/>
          </p:nvSpPr>
          <p:spPr>
            <a:xfrm>
              <a:off x="5047284" y="4199613"/>
              <a:ext cx="254441" cy="2544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6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8" name="Skupina 137"/>
          <p:cNvGrpSpPr/>
          <p:nvPr/>
        </p:nvGrpSpPr>
        <p:grpSpPr>
          <a:xfrm>
            <a:off x="2238291" y="4591877"/>
            <a:ext cx="3033423" cy="731521"/>
            <a:chOff x="3078480" y="5034499"/>
            <a:chExt cx="3033423" cy="731521"/>
          </a:xfrm>
        </p:grpSpPr>
        <p:cxnSp>
          <p:nvCxnSpPr>
            <p:cNvPr id="139" name="Přímá spojovací čára 138"/>
            <p:cNvCxnSpPr/>
            <p:nvPr/>
          </p:nvCxnSpPr>
          <p:spPr>
            <a:xfrm flipV="1">
              <a:off x="3217629" y="5165697"/>
              <a:ext cx="2759103" cy="4770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Elipsa 139"/>
            <p:cNvSpPr/>
            <p:nvPr/>
          </p:nvSpPr>
          <p:spPr>
            <a:xfrm>
              <a:off x="3078480" y="5511579"/>
              <a:ext cx="254441" cy="2544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6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1" name="Elipsa 140"/>
            <p:cNvSpPr/>
            <p:nvPr/>
          </p:nvSpPr>
          <p:spPr>
            <a:xfrm>
              <a:off x="5857462" y="5034499"/>
              <a:ext cx="254441" cy="2544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6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olný tvar 28"/>
          <p:cNvSpPr/>
          <p:nvPr/>
        </p:nvSpPr>
        <p:spPr>
          <a:xfrm>
            <a:off x="4727050" y="1375576"/>
            <a:ext cx="2715371" cy="3037398"/>
          </a:xfrm>
          <a:custGeom>
            <a:avLst/>
            <a:gdLst>
              <a:gd name="connsiteX0" fmla="*/ 1975900 w 2715371"/>
              <a:gd name="connsiteY0" fmla="*/ 1057523 h 3037398"/>
              <a:gd name="connsiteX1" fmla="*/ 1395454 w 2715371"/>
              <a:gd name="connsiteY1" fmla="*/ 1073426 h 3037398"/>
              <a:gd name="connsiteX2" fmla="*/ 1164867 w 2715371"/>
              <a:gd name="connsiteY2" fmla="*/ 1033669 h 3037398"/>
              <a:gd name="connsiteX3" fmla="*/ 1323893 w 2715371"/>
              <a:gd name="connsiteY3" fmla="*/ 818984 h 3037398"/>
              <a:gd name="connsiteX4" fmla="*/ 1626042 w 2715371"/>
              <a:gd name="connsiteY4" fmla="*/ 572494 h 3037398"/>
              <a:gd name="connsiteX5" fmla="*/ 1474967 w 2715371"/>
              <a:gd name="connsiteY5" fmla="*/ 79513 h 3037398"/>
              <a:gd name="connsiteX6" fmla="*/ 1109207 w 2715371"/>
              <a:gd name="connsiteY6" fmla="*/ 95415 h 3037398"/>
              <a:gd name="connsiteX7" fmla="*/ 727545 w 2715371"/>
              <a:gd name="connsiteY7" fmla="*/ 564542 h 3037398"/>
              <a:gd name="connsiteX8" fmla="*/ 616227 w 2715371"/>
              <a:gd name="connsiteY8" fmla="*/ 135172 h 3037398"/>
              <a:gd name="connsiteX9" fmla="*/ 290223 w 2715371"/>
              <a:gd name="connsiteY9" fmla="*/ 71561 h 3037398"/>
              <a:gd name="connsiteX10" fmla="*/ 131197 w 2715371"/>
              <a:gd name="connsiteY10" fmla="*/ 326003 h 3037398"/>
              <a:gd name="connsiteX11" fmla="*/ 242515 w 2715371"/>
              <a:gd name="connsiteY11" fmla="*/ 731520 h 3037398"/>
              <a:gd name="connsiteX12" fmla="*/ 43733 w 2715371"/>
              <a:gd name="connsiteY12" fmla="*/ 874643 h 3037398"/>
              <a:gd name="connsiteX13" fmla="*/ 75538 w 2715371"/>
              <a:gd name="connsiteY13" fmla="*/ 1176793 h 3037398"/>
              <a:gd name="connsiteX14" fmla="*/ 11927 w 2715371"/>
              <a:gd name="connsiteY14" fmla="*/ 1510747 h 3037398"/>
              <a:gd name="connsiteX15" fmla="*/ 147100 w 2715371"/>
              <a:gd name="connsiteY15" fmla="*/ 1685676 h 3037398"/>
              <a:gd name="connsiteX16" fmla="*/ 155051 w 2715371"/>
              <a:gd name="connsiteY16" fmla="*/ 1987826 h 3037398"/>
              <a:gd name="connsiteX17" fmla="*/ 385639 w 2715371"/>
              <a:gd name="connsiteY17" fmla="*/ 2313829 h 3037398"/>
              <a:gd name="connsiteX18" fmla="*/ 600324 w 2715371"/>
              <a:gd name="connsiteY18" fmla="*/ 2393342 h 3037398"/>
              <a:gd name="connsiteX19" fmla="*/ 465152 w 2715371"/>
              <a:gd name="connsiteY19" fmla="*/ 2496709 h 3037398"/>
              <a:gd name="connsiteX20" fmla="*/ 457200 w 2715371"/>
              <a:gd name="connsiteY20" fmla="*/ 2695492 h 3037398"/>
              <a:gd name="connsiteX21" fmla="*/ 592373 w 2715371"/>
              <a:gd name="connsiteY21" fmla="*/ 2775005 h 3037398"/>
              <a:gd name="connsiteX22" fmla="*/ 655983 w 2715371"/>
              <a:gd name="connsiteY22" fmla="*/ 2981739 h 3037398"/>
              <a:gd name="connsiteX23" fmla="*/ 950181 w 2715371"/>
              <a:gd name="connsiteY23" fmla="*/ 3029447 h 3037398"/>
              <a:gd name="connsiteX24" fmla="*/ 1212574 w 2715371"/>
              <a:gd name="connsiteY24" fmla="*/ 2965836 h 3037398"/>
              <a:gd name="connsiteX25" fmla="*/ 1490870 w 2715371"/>
              <a:gd name="connsiteY25" fmla="*/ 3037398 h 3037398"/>
              <a:gd name="connsiteX26" fmla="*/ 1793020 w 2715371"/>
              <a:gd name="connsiteY26" fmla="*/ 2965836 h 3037398"/>
              <a:gd name="connsiteX27" fmla="*/ 2126974 w 2715371"/>
              <a:gd name="connsiteY27" fmla="*/ 2854518 h 3037398"/>
              <a:gd name="connsiteX28" fmla="*/ 2286000 w 2715371"/>
              <a:gd name="connsiteY28" fmla="*/ 2639833 h 3037398"/>
              <a:gd name="connsiteX29" fmla="*/ 2612004 w 2715371"/>
              <a:gd name="connsiteY29" fmla="*/ 2496709 h 3037398"/>
              <a:gd name="connsiteX30" fmla="*/ 2707420 w 2715371"/>
              <a:gd name="connsiteY30" fmla="*/ 2075290 h 3037398"/>
              <a:gd name="connsiteX31" fmla="*/ 2564296 w 2715371"/>
              <a:gd name="connsiteY31" fmla="*/ 1916264 h 3037398"/>
              <a:gd name="connsiteX32" fmla="*/ 2492734 w 2715371"/>
              <a:gd name="connsiteY32" fmla="*/ 1749287 h 3037398"/>
              <a:gd name="connsiteX33" fmla="*/ 2333708 w 2715371"/>
              <a:gd name="connsiteY33" fmla="*/ 1304014 h 3037398"/>
              <a:gd name="connsiteX34" fmla="*/ 1975900 w 2715371"/>
              <a:gd name="connsiteY34" fmla="*/ 1057523 h 30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15371" h="3037398">
                <a:moveTo>
                  <a:pt x="1975900" y="1057523"/>
                </a:moveTo>
                <a:cubicBezTo>
                  <a:pt x="1819524" y="1019092"/>
                  <a:pt x="1530626" y="1077402"/>
                  <a:pt x="1395454" y="1073426"/>
                </a:cubicBezTo>
                <a:cubicBezTo>
                  <a:pt x="1260282" y="1069450"/>
                  <a:pt x="1176794" y="1076076"/>
                  <a:pt x="1164867" y="1033669"/>
                </a:cubicBezTo>
                <a:cubicBezTo>
                  <a:pt x="1152940" y="991262"/>
                  <a:pt x="1247031" y="895846"/>
                  <a:pt x="1323893" y="818984"/>
                </a:cubicBezTo>
                <a:cubicBezTo>
                  <a:pt x="1400755" y="742122"/>
                  <a:pt x="1600863" y="695739"/>
                  <a:pt x="1626042" y="572494"/>
                </a:cubicBezTo>
                <a:cubicBezTo>
                  <a:pt x="1651221" y="449249"/>
                  <a:pt x="1561106" y="159026"/>
                  <a:pt x="1474967" y="79513"/>
                </a:cubicBezTo>
                <a:cubicBezTo>
                  <a:pt x="1388828" y="0"/>
                  <a:pt x="1233777" y="14577"/>
                  <a:pt x="1109207" y="95415"/>
                </a:cubicBezTo>
                <a:cubicBezTo>
                  <a:pt x="984637" y="176253"/>
                  <a:pt x="809708" y="557916"/>
                  <a:pt x="727545" y="564542"/>
                </a:cubicBezTo>
                <a:cubicBezTo>
                  <a:pt x="645382" y="571168"/>
                  <a:pt x="689114" y="217336"/>
                  <a:pt x="616227" y="135172"/>
                </a:cubicBezTo>
                <a:cubicBezTo>
                  <a:pt x="543340" y="53009"/>
                  <a:pt x="371061" y="39756"/>
                  <a:pt x="290223" y="71561"/>
                </a:cubicBezTo>
                <a:cubicBezTo>
                  <a:pt x="209385" y="103366"/>
                  <a:pt x="139148" y="216010"/>
                  <a:pt x="131197" y="326003"/>
                </a:cubicBezTo>
                <a:cubicBezTo>
                  <a:pt x="123246" y="435996"/>
                  <a:pt x="257092" y="640080"/>
                  <a:pt x="242515" y="731520"/>
                </a:cubicBezTo>
                <a:cubicBezTo>
                  <a:pt x="227938" y="822960"/>
                  <a:pt x="71562" y="800431"/>
                  <a:pt x="43733" y="874643"/>
                </a:cubicBezTo>
                <a:cubicBezTo>
                  <a:pt x="15904" y="948855"/>
                  <a:pt x="80839" y="1070776"/>
                  <a:pt x="75538" y="1176793"/>
                </a:cubicBezTo>
                <a:cubicBezTo>
                  <a:pt x="70237" y="1282810"/>
                  <a:pt x="0" y="1425933"/>
                  <a:pt x="11927" y="1510747"/>
                </a:cubicBezTo>
                <a:cubicBezTo>
                  <a:pt x="23854" y="1595561"/>
                  <a:pt x="123246" y="1606163"/>
                  <a:pt x="147100" y="1685676"/>
                </a:cubicBezTo>
                <a:cubicBezTo>
                  <a:pt x="170954" y="1765189"/>
                  <a:pt x="115295" y="1883134"/>
                  <a:pt x="155051" y="1987826"/>
                </a:cubicBezTo>
                <a:cubicBezTo>
                  <a:pt x="194808" y="2092518"/>
                  <a:pt x="311427" y="2246243"/>
                  <a:pt x="385639" y="2313829"/>
                </a:cubicBezTo>
                <a:cubicBezTo>
                  <a:pt x="459851" y="2381415"/>
                  <a:pt x="587072" y="2362862"/>
                  <a:pt x="600324" y="2393342"/>
                </a:cubicBezTo>
                <a:cubicBezTo>
                  <a:pt x="613576" y="2423822"/>
                  <a:pt x="489006" y="2446351"/>
                  <a:pt x="465152" y="2496709"/>
                </a:cubicBezTo>
                <a:cubicBezTo>
                  <a:pt x="441298" y="2547067"/>
                  <a:pt x="435997" y="2649109"/>
                  <a:pt x="457200" y="2695492"/>
                </a:cubicBezTo>
                <a:cubicBezTo>
                  <a:pt x="478403" y="2741875"/>
                  <a:pt x="559243" y="2727297"/>
                  <a:pt x="592373" y="2775005"/>
                </a:cubicBezTo>
                <a:cubicBezTo>
                  <a:pt x="625503" y="2822713"/>
                  <a:pt x="596348" y="2939332"/>
                  <a:pt x="655983" y="2981739"/>
                </a:cubicBezTo>
                <a:cubicBezTo>
                  <a:pt x="715618" y="3024146"/>
                  <a:pt x="857416" y="3032097"/>
                  <a:pt x="950181" y="3029447"/>
                </a:cubicBezTo>
                <a:cubicBezTo>
                  <a:pt x="1042946" y="3026797"/>
                  <a:pt x="1122459" y="2964511"/>
                  <a:pt x="1212574" y="2965836"/>
                </a:cubicBezTo>
                <a:cubicBezTo>
                  <a:pt x="1302689" y="2967161"/>
                  <a:pt x="1394129" y="3037398"/>
                  <a:pt x="1490870" y="3037398"/>
                </a:cubicBezTo>
                <a:cubicBezTo>
                  <a:pt x="1587611" y="3037398"/>
                  <a:pt x="1687003" y="2996316"/>
                  <a:pt x="1793020" y="2965836"/>
                </a:cubicBezTo>
                <a:cubicBezTo>
                  <a:pt x="1899037" y="2935356"/>
                  <a:pt x="2044811" y="2908852"/>
                  <a:pt x="2126974" y="2854518"/>
                </a:cubicBezTo>
                <a:cubicBezTo>
                  <a:pt x="2209137" y="2800184"/>
                  <a:pt x="2205162" y="2699468"/>
                  <a:pt x="2286000" y="2639833"/>
                </a:cubicBezTo>
                <a:cubicBezTo>
                  <a:pt x="2366838" y="2580198"/>
                  <a:pt x="2541767" y="2590799"/>
                  <a:pt x="2612004" y="2496709"/>
                </a:cubicBezTo>
                <a:cubicBezTo>
                  <a:pt x="2682241" y="2402619"/>
                  <a:pt x="2715371" y="2172031"/>
                  <a:pt x="2707420" y="2075290"/>
                </a:cubicBezTo>
                <a:cubicBezTo>
                  <a:pt x="2699469" y="1978549"/>
                  <a:pt x="2600077" y="1970598"/>
                  <a:pt x="2564296" y="1916264"/>
                </a:cubicBezTo>
                <a:cubicBezTo>
                  <a:pt x="2528515" y="1861930"/>
                  <a:pt x="2531165" y="1851329"/>
                  <a:pt x="2492734" y="1749287"/>
                </a:cubicBezTo>
                <a:cubicBezTo>
                  <a:pt x="2454303" y="1647245"/>
                  <a:pt x="2415872" y="1417983"/>
                  <a:pt x="2333708" y="1304014"/>
                </a:cubicBezTo>
                <a:cubicBezTo>
                  <a:pt x="2251545" y="1190045"/>
                  <a:pt x="2132276" y="1095954"/>
                  <a:pt x="1975900" y="1057523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bunn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75" y="1541873"/>
            <a:ext cx="2488758" cy="2766316"/>
          </a:xfrm>
          <a:prstGeom prst="rect">
            <a:avLst/>
          </a:prstGeom>
        </p:spPr>
      </p:pic>
      <p:cxnSp>
        <p:nvCxnSpPr>
          <p:cNvPr id="44" name="Přímá spojovací čára 43"/>
          <p:cNvCxnSpPr/>
          <p:nvPr/>
        </p:nvCxnSpPr>
        <p:spPr>
          <a:xfrm rot="16200000" flipH="1">
            <a:off x="6646820" y="2639834"/>
            <a:ext cx="1598216" cy="1232451"/>
          </a:xfrm>
          <a:prstGeom prst="line">
            <a:avLst/>
          </a:prstGeom>
          <a:ln>
            <a:solidFill>
              <a:srgbClr val="000000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čára 46"/>
          <p:cNvCxnSpPr/>
          <p:nvPr/>
        </p:nvCxnSpPr>
        <p:spPr>
          <a:xfrm rot="16200000" flipH="1">
            <a:off x="6624294" y="2617306"/>
            <a:ext cx="1598216" cy="1232451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6153841" y="3148716"/>
            <a:ext cx="1916264" cy="89054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/>
          <p:nvPr/>
        </p:nvCxnSpPr>
        <p:spPr>
          <a:xfrm>
            <a:off x="6487795" y="2790907"/>
            <a:ext cx="1574359" cy="1256307"/>
          </a:xfrm>
          <a:prstGeom prst="line">
            <a:avLst/>
          </a:prstGeom>
          <a:ln>
            <a:solidFill>
              <a:srgbClr val="000000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 rot="16200000" flipH="1">
            <a:off x="6615015" y="2592125"/>
            <a:ext cx="1932171" cy="962107"/>
          </a:xfrm>
          <a:prstGeom prst="line">
            <a:avLst/>
          </a:prstGeom>
          <a:ln>
            <a:solidFill>
              <a:srgbClr val="000000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čára 36"/>
          <p:cNvCxnSpPr/>
          <p:nvPr/>
        </p:nvCxnSpPr>
        <p:spPr>
          <a:xfrm rot="16200000" flipH="1">
            <a:off x="6595136" y="2580198"/>
            <a:ext cx="2274077" cy="659960"/>
          </a:xfrm>
          <a:prstGeom prst="line">
            <a:avLst/>
          </a:prstGeom>
          <a:ln>
            <a:solidFill>
              <a:srgbClr val="000000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lipsa 14"/>
          <p:cNvSpPr/>
          <p:nvPr/>
        </p:nvSpPr>
        <p:spPr>
          <a:xfrm>
            <a:off x="7936257" y="3913365"/>
            <a:ext cx="254441" cy="25444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ovací čára 16"/>
          <p:cNvCxnSpPr/>
          <p:nvPr/>
        </p:nvCxnSpPr>
        <p:spPr>
          <a:xfrm rot="16200000" flipH="1">
            <a:off x="6649474" y="2634535"/>
            <a:ext cx="1598216" cy="1232451"/>
          </a:xfrm>
          <a:prstGeom prst="line">
            <a:avLst/>
          </a:prstGeom>
          <a:ln w="38100">
            <a:solidFill>
              <a:srgbClr val="FF0000"/>
            </a:solidFill>
            <a:head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Silhouette mutation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Mutate termination point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Find silhouette ray</a:t>
            </a:r>
          </a:p>
          <a:p>
            <a:pPr>
              <a:lnSpc>
                <a:spcPct val="9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ffectLst/>
              </a:rPr>
              <a:t>Reverse mutation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Mutate origin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/>
              </a:rPr>
              <a:t>Applied if depth discontinuity detected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200" dirty="0" smtClean="0">
              <a:effectLst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Mutation Based Sampling – cont.</a:t>
            </a: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14</a:t>
            </a:fld>
            <a:endParaRPr lang="cs-CZ" dirty="0"/>
          </a:p>
        </p:txBody>
      </p:sp>
      <p:cxnSp>
        <p:nvCxnSpPr>
          <p:cNvPr id="19" name="Přímá spojovací čára 18"/>
          <p:cNvCxnSpPr/>
          <p:nvPr/>
        </p:nvCxnSpPr>
        <p:spPr>
          <a:xfrm rot="5400000" flipH="1" flipV="1">
            <a:off x="6074326" y="1494844"/>
            <a:ext cx="1725436" cy="1566413"/>
          </a:xfrm>
          <a:prstGeom prst="line">
            <a:avLst/>
          </a:prstGeom>
          <a:ln>
            <a:solidFill>
              <a:srgbClr val="B0AD8A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6019994" y="3014868"/>
            <a:ext cx="254441" cy="25444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6697180" y="2324430"/>
            <a:ext cx="254441" cy="25444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7930958" y="3916016"/>
            <a:ext cx="254441" cy="25444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 animBg="1"/>
      <p:bldP spid="40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Mixing Sample Distributions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15</a:t>
            </a:fld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591757" y="2451262"/>
          <a:ext cx="2594803" cy="863658"/>
        </p:xfrm>
        <a:graphic>
          <a:graphicData uri="http://schemas.openxmlformats.org/presentationml/2006/ole">
            <p:oleObj spid="_x0000_s34818" name="Rovnice" r:id="rId3" imgW="1066680" imgH="355320" progId="Equation.3">
              <p:embed/>
            </p:oleObj>
          </a:graphicData>
        </a:graphic>
      </p:graphicFrame>
      <p:grpSp>
        <p:nvGrpSpPr>
          <p:cNvPr id="10" name="Skupina 9"/>
          <p:cNvGrpSpPr/>
          <p:nvPr/>
        </p:nvGrpSpPr>
        <p:grpSpPr>
          <a:xfrm>
            <a:off x="3755571" y="3681414"/>
            <a:ext cx="1611312" cy="2408238"/>
            <a:chOff x="6029333" y="1457298"/>
            <a:chExt cx="1611312" cy="2408238"/>
          </a:xfrm>
        </p:grpSpPr>
        <p:sp>
          <p:nvSpPr>
            <p:cNvPr id="11" name="Rectangle 51"/>
            <p:cNvSpPr>
              <a:spLocks noChangeArrowheads="1"/>
            </p:cNvSpPr>
            <p:nvPr/>
          </p:nvSpPr>
          <p:spPr bwMode="auto">
            <a:xfrm>
              <a:off x="6426208" y="3479773"/>
              <a:ext cx="406400" cy="385763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248533" y="1457298"/>
              <a:ext cx="392112" cy="1190625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6844489" y="2252633"/>
              <a:ext cx="392112" cy="1609758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Rectangle 56"/>
            <p:cNvSpPr>
              <a:spLocks noChangeArrowheads="1"/>
            </p:cNvSpPr>
            <p:nvPr/>
          </p:nvSpPr>
          <p:spPr bwMode="auto">
            <a:xfrm>
              <a:off x="6029333" y="2257398"/>
              <a:ext cx="392112" cy="1208115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`</a:t>
              </a:r>
              <a:endParaRPr lang="cs-CZ" dirty="0"/>
            </a:p>
          </p:txBody>
        </p:sp>
        <p:sp>
          <p:nvSpPr>
            <p:cNvPr id="15" name="Rectangle 46"/>
            <p:cNvSpPr>
              <a:spLocks noChangeArrowheads="1"/>
            </p:cNvSpPr>
            <p:nvPr/>
          </p:nvSpPr>
          <p:spPr bwMode="auto">
            <a:xfrm>
              <a:off x="6434146" y="3063848"/>
              <a:ext cx="392112" cy="438150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16" name="Rectangle 68"/>
          <p:cNvSpPr>
            <a:spLocks noChangeArrowheads="1"/>
          </p:cNvSpPr>
          <p:nvPr/>
        </p:nvSpPr>
        <p:spPr bwMode="auto">
          <a:xfrm>
            <a:off x="2930071" y="5683251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Rectangle 75"/>
          <p:cNvSpPr>
            <a:spLocks noChangeArrowheads="1"/>
          </p:cNvSpPr>
          <p:nvPr/>
        </p:nvSpPr>
        <p:spPr bwMode="auto">
          <a:xfrm>
            <a:off x="4549321" y="3657601"/>
            <a:ext cx="23812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AutoShape 3"/>
          <p:cNvSpPr>
            <a:spLocks noChangeAspect="1" noChangeArrowheads="1" noTextEdit="1"/>
          </p:cNvSpPr>
          <p:nvPr/>
        </p:nvSpPr>
        <p:spPr bwMode="auto">
          <a:xfrm>
            <a:off x="2918959" y="3644901"/>
            <a:ext cx="2878137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918959" y="3644901"/>
            <a:ext cx="2871787" cy="2868613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4982708" y="4468814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5374821" y="4083051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>
            <a:off x="4974771" y="4060826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4974771" y="3675064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5366883" y="3675064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H="1">
            <a:off x="4974771" y="4872039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V="1">
            <a:off x="4974771" y="4486276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5366883" y="4486276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4568371" y="4481514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960483" y="4481514"/>
            <a:ext cx="1587" cy="384175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H="1">
            <a:off x="4576308" y="5281614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4968421" y="4895851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4568371" y="5295901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4960483" y="5295901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 flipH="1">
            <a:off x="4571546" y="6089651"/>
            <a:ext cx="393700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" name="Line 40"/>
          <p:cNvSpPr>
            <a:spLocks noChangeShapeType="1"/>
          </p:cNvSpPr>
          <p:nvPr/>
        </p:nvSpPr>
        <p:spPr bwMode="auto">
          <a:xfrm>
            <a:off x="4965246" y="5703889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6" name="Line 43"/>
          <p:cNvSpPr>
            <a:spLocks noChangeShapeType="1"/>
          </p:cNvSpPr>
          <p:nvPr/>
        </p:nvSpPr>
        <p:spPr bwMode="auto">
          <a:xfrm flipV="1">
            <a:off x="3755571" y="5295901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>
            <a:off x="3755571" y="5295901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" name="Line 45"/>
          <p:cNvSpPr>
            <a:spLocks noChangeShapeType="1"/>
          </p:cNvSpPr>
          <p:nvPr/>
        </p:nvSpPr>
        <p:spPr bwMode="auto">
          <a:xfrm>
            <a:off x="4147684" y="5295901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 flipV="1">
            <a:off x="4152446" y="5295901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0" name="Line 49"/>
          <p:cNvSpPr>
            <a:spLocks noChangeShapeType="1"/>
          </p:cNvSpPr>
          <p:nvPr/>
        </p:nvSpPr>
        <p:spPr bwMode="auto">
          <a:xfrm>
            <a:off x="4152446" y="5295901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" name="Line 52"/>
          <p:cNvSpPr>
            <a:spLocks noChangeShapeType="1"/>
          </p:cNvSpPr>
          <p:nvPr/>
        </p:nvSpPr>
        <p:spPr bwMode="auto">
          <a:xfrm flipH="1">
            <a:off x="4152446" y="6089651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" name="Line 53"/>
          <p:cNvSpPr>
            <a:spLocks noChangeShapeType="1"/>
          </p:cNvSpPr>
          <p:nvPr/>
        </p:nvSpPr>
        <p:spPr bwMode="auto">
          <a:xfrm flipV="1">
            <a:off x="4152446" y="5703889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3" name="Line 58"/>
          <p:cNvSpPr>
            <a:spLocks noChangeShapeType="1"/>
          </p:cNvSpPr>
          <p:nvPr/>
        </p:nvSpPr>
        <p:spPr bwMode="auto">
          <a:xfrm flipV="1">
            <a:off x="3755571" y="4481514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4" name="Line 59"/>
          <p:cNvSpPr>
            <a:spLocks noChangeShapeType="1"/>
          </p:cNvSpPr>
          <p:nvPr/>
        </p:nvSpPr>
        <p:spPr bwMode="auto">
          <a:xfrm>
            <a:off x="3755571" y="4481514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5" name="Line 60"/>
          <p:cNvSpPr>
            <a:spLocks noChangeShapeType="1"/>
          </p:cNvSpPr>
          <p:nvPr/>
        </p:nvSpPr>
        <p:spPr bwMode="auto">
          <a:xfrm>
            <a:off x="4147684" y="4481514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46" name="Skupina 45"/>
          <p:cNvGrpSpPr/>
          <p:nvPr/>
        </p:nvGrpSpPr>
        <p:grpSpPr>
          <a:xfrm>
            <a:off x="3752396" y="4083051"/>
            <a:ext cx="1622424" cy="1603375"/>
            <a:chOff x="6026158" y="1858935"/>
            <a:chExt cx="1622424" cy="1603375"/>
          </a:xfrm>
        </p:grpSpPr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7256470" y="1858935"/>
              <a:ext cx="392112" cy="385763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6835783" y="2662210"/>
              <a:ext cx="392112" cy="385763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6029333" y="3071785"/>
              <a:ext cx="392112" cy="390525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Rectangle 61"/>
            <p:cNvSpPr>
              <a:spLocks noChangeArrowheads="1"/>
            </p:cNvSpPr>
            <p:nvPr/>
          </p:nvSpPr>
          <p:spPr bwMode="auto">
            <a:xfrm>
              <a:off x="6026158" y="2660623"/>
              <a:ext cx="392112" cy="384175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51" name="Line 63"/>
          <p:cNvSpPr>
            <a:spLocks noChangeShapeType="1"/>
          </p:cNvSpPr>
          <p:nvPr/>
        </p:nvSpPr>
        <p:spPr bwMode="auto">
          <a:xfrm flipV="1">
            <a:off x="3752396" y="4884739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>
            <a:off x="3752396" y="4884739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3" name="Line 65"/>
          <p:cNvSpPr>
            <a:spLocks noChangeShapeType="1"/>
          </p:cNvSpPr>
          <p:nvPr/>
        </p:nvSpPr>
        <p:spPr bwMode="auto">
          <a:xfrm>
            <a:off x="4144509" y="4884739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4" name="Freeform 66"/>
          <p:cNvSpPr>
            <a:spLocks noEditPoints="1"/>
          </p:cNvSpPr>
          <p:nvPr/>
        </p:nvSpPr>
        <p:spPr bwMode="auto">
          <a:xfrm>
            <a:off x="2918959" y="3646489"/>
            <a:ext cx="2876549" cy="2873375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14" y="1796"/>
              </a:cxn>
              <a:cxn ang="0">
                <a:pos x="1798" y="1796"/>
              </a:cxn>
              <a:cxn ang="0">
                <a:pos x="1798" y="14"/>
              </a:cxn>
              <a:cxn ang="0">
                <a:pos x="14" y="14"/>
              </a:cxn>
              <a:cxn ang="0">
                <a:pos x="0" y="0"/>
              </a:cxn>
              <a:cxn ang="0">
                <a:pos x="1812" y="0"/>
              </a:cxn>
              <a:cxn ang="0">
                <a:pos x="1812" y="1810"/>
              </a:cxn>
              <a:cxn ang="0">
                <a:pos x="0" y="1810"/>
              </a:cxn>
              <a:cxn ang="0">
                <a:pos x="0" y="0"/>
              </a:cxn>
            </a:cxnLst>
            <a:rect l="0" t="0" r="r" b="b"/>
            <a:pathLst>
              <a:path w="1812" h="1810">
                <a:moveTo>
                  <a:pt x="14" y="14"/>
                </a:moveTo>
                <a:lnTo>
                  <a:pt x="14" y="1796"/>
                </a:lnTo>
                <a:lnTo>
                  <a:pt x="1798" y="1796"/>
                </a:lnTo>
                <a:lnTo>
                  <a:pt x="1798" y="14"/>
                </a:lnTo>
                <a:lnTo>
                  <a:pt x="14" y="14"/>
                </a:lnTo>
                <a:close/>
                <a:moveTo>
                  <a:pt x="0" y="0"/>
                </a:moveTo>
                <a:lnTo>
                  <a:pt x="1812" y="0"/>
                </a:lnTo>
                <a:lnTo>
                  <a:pt x="1812" y="1810"/>
                </a:lnTo>
                <a:lnTo>
                  <a:pt x="0" y="1810"/>
                </a:lnTo>
                <a:lnTo>
                  <a:pt x="0" y="0"/>
                </a:lnTo>
                <a:close/>
              </a:path>
            </a:pathLst>
          </a:custGeom>
          <a:solidFill>
            <a:srgbClr val="CAD6D5"/>
          </a:solidFill>
          <a:ln w="0">
            <a:solidFill>
              <a:srgbClr val="CAD6D5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5" name="Rectangle 67"/>
          <p:cNvSpPr>
            <a:spLocks noChangeArrowheads="1"/>
          </p:cNvSpPr>
          <p:nvPr/>
        </p:nvSpPr>
        <p:spPr bwMode="auto">
          <a:xfrm>
            <a:off x="2930071" y="6089651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6" name="Rectangle 69"/>
          <p:cNvSpPr>
            <a:spLocks noChangeArrowheads="1"/>
          </p:cNvSpPr>
          <p:nvPr/>
        </p:nvSpPr>
        <p:spPr bwMode="auto">
          <a:xfrm>
            <a:off x="2930071" y="5275264"/>
            <a:ext cx="2854324" cy="23813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7" name="Rectangle 70"/>
          <p:cNvSpPr>
            <a:spLocks noChangeArrowheads="1"/>
          </p:cNvSpPr>
          <p:nvPr/>
        </p:nvSpPr>
        <p:spPr bwMode="auto">
          <a:xfrm>
            <a:off x="2930071" y="4868864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8" name="Rectangle 71"/>
          <p:cNvSpPr>
            <a:spLocks noChangeArrowheads="1"/>
          </p:cNvSpPr>
          <p:nvPr/>
        </p:nvSpPr>
        <p:spPr bwMode="auto">
          <a:xfrm>
            <a:off x="2930071" y="4460876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9" name="Rectangle 72"/>
          <p:cNvSpPr>
            <a:spLocks noChangeArrowheads="1"/>
          </p:cNvSpPr>
          <p:nvPr/>
        </p:nvSpPr>
        <p:spPr bwMode="auto">
          <a:xfrm>
            <a:off x="2930071" y="4054476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0" name="Rectangle 73"/>
          <p:cNvSpPr>
            <a:spLocks noChangeArrowheads="1"/>
          </p:cNvSpPr>
          <p:nvPr/>
        </p:nvSpPr>
        <p:spPr bwMode="auto">
          <a:xfrm>
            <a:off x="5365296" y="3657601"/>
            <a:ext cx="22225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1" name="Rectangle 74"/>
          <p:cNvSpPr>
            <a:spLocks noChangeArrowheads="1"/>
          </p:cNvSpPr>
          <p:nvPr/>
        </p:nvSpPr>
        <p:spPr bwMode="auto">
          <a:xfrm>
            <a:off x="4957308" y="3657601"/>
            <a:ext cx="23812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4142921" y="3657601"/>
            <a:ext cx="22225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3" name="Rectangle 77"/>
          <p:cNvSpPr>
            <a:spLocks noChangeArrowheads="1"/>
          </p:cNvSpPr>
          <p:nvPr/>
        </p:nvSpPr>
        <p:spPr bwMode="auto">
          <a:xfrm>
            <a:off x="3733346" y="3657601"/>
            <a:ext cx="23812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4" name="Rectangle 78"/>
          <p:cNvSpPr>
            <a:spLocks noChangeArrowheads="1"/>
          </p:cNvSpPr>
          <p:nvPr/>
        </p:nvSpPr>
        <p:spPr bwMode="auto">
          <a:xfrm>
            <a:off x="3326946" y="3657601"/>
            <a:ext cx="22225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5" name="Rectangle 79"/>
          <p:cNvSpPr>
            <a:spLocks noChangeArrowheads="1"/>
          </p:cNvSpPr>
          <p:nvPr/>
        </p:nvSpPr>
        <p:spPr bwMode="auto">
          <a:xfrm>
            <a:off x="5270046" y="4649789"/>
            <a:ext cx="422275" cy="1655763"/>
          </a:xfrm>
          <a:prstGeom prst="rect">
            <a:avLst/>
          </a:prstGeom>
          <a:solidFill>
            <a:srgbClr val="00BFBF"/>
          </a:solidFill>
          <a:ln w="0">
            <a:solidFill>
              <a:srgbClr val="00BFB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6" name="Freeform 80"/>
          <p:cNvSpPr>
            <a:spLocks noEditPoints="1"/>
          </p:cNvSpPr>
          <p:nvPr/>
        </p:nvSpPr>
        <p:spPr bwMode="auto">
          <a:xfrm>
            <a:off x="5258933" y="4638676"/>
            <a:ext cx="444500" cy="1677988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14" y="1043"/>
              </a:cxn>
              <a:cxn ang="0">
                <a:pos x="266" y="1043"/>
              </a:cxn>
              <a:cxn ang="0">
                <a:pos x="266" y="14"/>
              </a:cxn>
              <a:cxn ang="0">
                <a:pos x="14" y="14"/>
              </a:cxn>
              <a:cxn ang="0">
                <a:pos x="0" y="0"/>
              </a:cxn>
              <a:cxn ang="0">
                <a:pos x="280" y="0"/>
              </a:cxn>
              <a:cxn ang="0">
                <a:pos x="280" y="1057"/>
              </a:cxn>
              <a:cxn ang="0">
                <a:pos x="0" y="1057"/>
              </a:cxn>
              <a:cxn ang="0">
                <a:pos x="0" y="0"/>
              </a:cxn>
            </a:cxnLst>
            <a:rect l="0" t="0" r="r" b="b"/>
            <a:pathLst>
              <a:path w="280" h="1057">
                <a:moveTo>
                  <a:pt x="14" y="14"/>
                </a:moveTo>
                <a:lnTo>
                  <a:pt x="14" y="1043"/>
                </a:lnTo>
                <a:lnTo>
                  <a:pt x="266" y="1043"/>
                </a:lnTo>
                <a:lnTo>
                  <a:pt x="266" y="14"/>
                </a:lnTo>
                <a:lnTo>
                  <a:pt x="14" y="14"/>
                </a:lnTo>
                <a:close/>
                <a:moveTo>
                  <a:pt x="0" y="0"/>
                </a:moveTo>
                <a:lnTo>
                  <a:pt x="280" y="0"/>
                </a:lnTo>
                <a:lnTo>
                  <a:pt x="280" y="1057"/>
                </a:lnTo>
                <a:lnTo>
                  <a:pt x="0" y="10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7" name="Rectangle 81"/>
          <p:cNvSpPr>
            <a:spLocks noChangeArrowheads="1"/>
          </p:cNvSpPr>
          <p:nvPr/>
        </p:nvSpPr>
        <p:spPr bwMode="auto">
          <a:xfrm>
            <a:off x="3101521" y="3886201"/>
            <a:ext cx="1157287" cy="720725"/>
          </a:xfrm>
          <a:prstGeom prst="rect">
            <a:avLst/>
          </a:prstGeom>
          <a:solidFill>
            <a:srgbClr val="00BFBF"/>
          </a:solidFill>
          <a:ln w="0">
            <a:solidFill>
              <a:srgbClr val="00BFB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8" name="Freeform 82"/>
          <p:cNvSpPr>
            <a:spLocks noEditPoints="1"/>
          </p:cNvSpPr>
          <p:nvPr/>
        </p:nvSpPr>
        <p:spPr bwMode="auto">
          <a:xfrm>
            <a:off x="3090409" y="3873501"/>
            <a:ext cx="1179512" cy="744538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5" y="455"/>
              </a:cxn>
              <a:cxn ang="0">
                <a:pos x="729" y="455"/>
              </a:cxn>
              <a:cxn ang="0">
                <a:pos x="729" y="15"/>
              </a:cxn>
              <a:cxn ang="0">
                <a:pos x="15" y="15"/>
              </a:cxn>
              <a:cxn ang="0">
                <a:pos x="0" y="0"/>
              </a:cxn>
              <a:cxn ang="0">
                <a:pos x="743" y="0"/>
              </a:cxn>
              <a:cxn ang="0">
                <a:pos x="743" y="469"/>
              </a:cxn>
              <a:cxn ang="0">
                <a:pos x="0" y="469"/>
              </a:cxn>
              <a:cxn ang="0">
                <a:pos x="0" y="0"/>
              </a:cxn>
            </a:cxnLst>
            <a:rect l="0" t="0" r="r" b="b"/>
            <a:pathLst>
              <a:path w="743" h="469">
                <a:moveTo>
                  <a:pt x="15" y="15"/>
                </a:moveTo>
                <a:lnTo>
                  <a:pt x="15" y="455"/>
                </a:lnTo>
                <a:lnTo>
                  <a:pt x="729" y="455"/>
                </a:lnTo>
                <a:lnTo>
                  <a:pt x="729" y="15"/>
                </a:lnTo>
                <a:lnTo>
                  <a:pt x="15" y="15"/>
                </a:lnTo>
                <a:close/>
                <a:moveTo>
                  <a:pt x="0" y="0"/>
                </a:moveTo>
                <a:lnTo>
                  <a:pt x="743" y="0"/>
                </a:lnTo>
                <a:lnTo>
                  <a:pt x="743" y="469"/>
                </a:lnTo>
                <a:lnTo>
                  <a:pt x="0" y="4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9" name="Freeform 83"/>
          <p:cNvSpPr>
            <a:spLocks/>
          </p:cNvSpPr>
          <p:nvPr/>
        </p:nvSpPr>
        <p:spPr bwMode="auto">
          <a:xfrm>
            <a:off x="4136571" y="5924551"/>
            <a:ext cx="949325" cy="487363"/>
          </a:xfrm>
          <a:custGeom>
            <a:avLst/>
            <a:gdLst/>
            <a:ahLst/>
            <a:cxnLst>
              <a:cxn ang="0">
                <a:pos x="299" y="0"/>
              </a:cxn>
              <a:cxn ang="0">
                <a:pos x="332" y="1"/>
              </a:cxn>
              <a:cxn ang="0">
                <a:pos x="364" y="3"/>
              </a:cxn>
              <a:cxn ang="0">
                <a:pos x="394" y="7"/>
              </a:cxn>
              <a:cxn ang="0">
                <a:pos x="422" y="13"/>
              </a:cxn>
              <a:cxn ang="0">
                <a:pos x="450" y="21"/>
              </a:cxn>
              <a:cxn ang="0">
                <a:pos x="476" y="29"/>
              </a:cxn>
              <a:cxn ang="0">
                <a:pos x="499" y="39"/>
              </a:cxn>
              <a:cxn ang="0">
                <a:pos x="521" y="50"/>
              </a:cxn>
              <a:cxn ang="0">
                <a:pos x="540" y="62"/>
              </a:cxn>
              <a:cxn ang="0">
                <a:pos x="557" y="76"/>
              </a:cxn>
              <a:cxn ang="0">
                <a:pos x="571" y="90"/>
              </a:cxn>
              <a:cxn ang="0">
                <a:pos x="582" y="105"/>
              </a:cxn>
              <a:cxn ang="0">
                <a:pos x="591" y="120"/>
              </a:cxn>
              <a:cxn ang="0">
                <a:pos x="596" y="136"/>
              </a:cxn>
              <a:cxn ang="0">
                <a:pos x="598" y="153"/>
              </a:cxn>
              <a:cxn ang="0">
                <a:pos x="596" y="170"/>
              </a:cxn>
              <a:cxn ang="0">
                <a:pos x="591" y="186"/>
              </a:cxn>
              <a:cxn ang="0">
                <a:pos x="582" y="202"/>
              </a:cxn>
              <a:cxn ang="0">
                <a:pos x="571" y="217"/>
              </a:cxn>
              <a:cxn ang="0">
                <a:pos x="557" y="230"/>
              </a:cxn>
              <a:cxn ang="0">
                <a:pos x="540" y="244"/>
              </a:cxn>
              <a:cxn ang="0">
                <a:pos x="521" y="256"/>
              </a:cxn>
              <a:cxn ang="0">
                <a:pos x="499" y="267"/>
              </a:cxn>
              <a:cxn ang="0">
                <a:pos x="476" y="277"/>
              </a:cxn>
              <a:cxn ang="0">
                <a:pos x="450" y="286"/>
              </a:cxn>
              <a:cxn ang="0">
                <a:pos x="422" y="293"/>
              </a:cxn>
              <a:cxn ang="0">
                <a:pos x="394" y="299"/>
              </a:cxn>
              <a:cxn ang="0">
                <a:pos x="364" y="303"/>
              </a:cxn>
              <a:cxn ang="0">
                <a:pos x="332" y="306"/>
              </a:cxn>
              <a:cxn ang="0">
                <a:pos x="299" y="307"/>
              </a:cxn>
              <a:cxn ang="0">
                <a:pos x="267" y="306"/>
              </a:cxn>
              <a:cxn ang="0">
                <a:pos x="235" y="303"/>
              </a:cxn>
              <a:cxn ang="0">
                <a:pos x="205" y="299"/>
              </a:cxn>
              <a:cxn ang="0">
                <a:pos x="176" y="293"/>
              </a:cxn>
              <a:cxn ang="0">
                <a:pos x="149" y="286"/>
              </a:cxn>
              <a:cxn ang="0">
                <a:pos x="123" y="277"/>
              </a:cxn>
              <a:cxn ang="0">
                <a:pos x="99" y="267"/>
              </a:cxn>
              <a:cxn ang="0">
                <a:pos x="77" y="256"/>
              </a:cxn>
              <a:cxn ang="0">
                <a:pos x="58" y="244"/>
              </a:cxn>
              <a:cxn ang="0">
                <a:pos x="41" y="230"/>
              </a:cxn>
              <a:cxn ang="0">
                <a:pos x="27" y="217"/>
              </a:cxn>
              <a:cxn ang="0">
                <a:pos x="16" y="202"/>
              </a:cxn>
              <a:cxn ang="0">
                <a:pos x="7" y="186"/>
              </a:cxn>
              <a:cxn ang="0">
                <a:pos x="2" y="170"/>
              </a:cxn>
              <a:cxn ang="0">
                <a:pos x="0" y="153"/>
              </a:cxn>
              <a:cxn ang="0">
                <a:pos x="2" y="136"/>
              </a:cxn>
              <a:cxn ang="0">
                <a:pos x="7" y="120"/>
              </a:cxn>
              <a:cxn ang="0">
                <a:pos x="16" y="105"/>
              </a:cxn>
              <a:cxn ang="0">
                <a:pos x="27" y="90"/>
              </a:cxn>
              <a:cxn ang="0">
                <a:pos x="41" y="76"/>
              </a:cxn>
              <a:cxn ang="0">
                <a:pos x="58" y="62"/>
              </a:cxn>
              <a:cxn ang="0">
                <a:pos x="77" y="50"/>
              </a:cxn>
              <a:cxn ang="0">
                <a:pos x="99" y="39"/>
              </a:cxn>
              <a:cxn ang="0">
                <a:pos x="123" y="29"/>
              </a:cxn>
              <a:cxn ang="0">
                <a:pos x="149" y="21"/>
              </a:cxn>
              <a:cxn ang="0">
                <a:pos x="176" y="13"/>
              </a:cxn>
              <a:cxn ang="0">
                <a:pos x="205" y="7"/>
              </a:cxn>
              <a:cxn ang="0">
                <a:pos x="235" y="3"/>
              </a:cxn>
              <a:cxn ang="0">
                <a:pos x="267" y="1"/>
              </a:cxn>
              <a:cxn ang="0">
                <a:pos x="299" y="0"/>
              </a:cxn>
            </a:cxnLst>
            <a:rect l="0" t="0" r="r" b="b"/>
            <a:pathLst>
              <a:path w="598" h="307">
                <a:moveTo>
                  <a:pt x="299" y="0"/>
                </a:moveTo>
                <a:lnTo>
                  <a:pt x="332" y="1"/>
                </a:lnTo>
                <a:lnTo>
                  <a:pt x="364" y="3"/>
                </a:lnTo>
                <a:lnTo>
                  <a:pt x="394" y="7"/>
                </a:lnTo>
                <a:lnTo>
                  <a:pt x="422" y="13"/>
                </a:lnTo>
                <a:lnTo>
                  <a:pt x="450" y="21"/>
                </a:lnTo>
                <a:lnTo>
                  <a:pt x="476" y="29"/>
                </a:lnTo>
                <a:lnTo>
                  <a:pt x="499" y="39"/>
                </a:lnTo>
                <a:lnTo>
                  <a:pt x="521" y="50"/>
                </a:lnTo>
                <a:lnTo>
                  <a:pt x="540" y="62"/>
                </a:lnTo>
                <a:lnTo>
                  <a:pt x="557" y="76"/>
                </a:lnTo>
                <a:lnTo>
                  <a:pt x="571" y="90"/>
                </a:lnTo>
                <a:lnTo>
                  <a:pt x="582" y="105"/>
                </a:lnTo>
                <a:lnTo>
                  <a:pt x="591" y="120"/>
                </a:lnTo>
                <a:lnTo>
                  <a:pt x="596" y="136"/>
                </a:lnTo>
                <a:lnTo>
                  <a:pt x="598" y="153"/>
                </a:lnTo>
                <a:lnTo>
                  <a:pt x="596" y="170"/>
                </a:lnTo>
                <a:lnTo>
                  <a:pt x="591" y="186"/>
                </a:lnTo>
                <a:lnTo>
                  <a:pt x="582" y="202"/>
                </a:lnTo>
                <a:lnTo>
                  <a:pt x="571" y="217"/>
                </a:lnTo>
                <a:lnTo>
                  <a:pt x="557" y="230"/>
                </a:lnTo>
                <a:lnTo>
                  <a:pt x="540" y="244"/>
                </a:lnTo>
                <a:lnTo>
                  <a:pt x="521" y="256"/>
                </a:lnTo>
                <a:lnTo>
                  <a:pt x="499" y="267"/>
                </a:lnTo>
                <a:lnTo>
                  <a:pt x="476" y="277"/>
                </a:lnTo>
                <a:lnTo>
                  <a:pt x="450" y="286"/>
                </a:lnTo>
                <a:lnTo>
                  <a:pt x="422" y="293"/>
                </a:lnTo>
                <a:lnTo>
                  <a:pt x="394" y="299"/>
                </a:lnTo>
                <a:lnTo>
                  <a:pt x="364" y="303"/>
                </a:lnTo>
                <a:lnTo>
                  <a:pt x="332" y="306"/>
                </a:lnTo>
                <a:lnTo>
                  <a:pt x="299" y="307"/>
                </a:lnTo>
                <a:lnTo>
                  <a:pt x="267" y="306"/>
                </a:lnTo>
                <a:lnTo>
                  <a:pt x="235" y="303"/>
                </a:lnTo>
                <a:lnTo>
                  <a:pt x="205" y="299"/>
                </a:lnTo>
                <a:lnTo>
                  <a:pt x="176" y="293"/>
                </a:lnTo>
                <a:lnTo>
                  <a:pt x="149" y="286"/>
                </a:lnTo>
                <a:lnTo>
                  <a:pt x="123" y="277"/>
                </a:lnTo>
                <a:lnTo>
                  <a:pt x="99" y="267"/>
                </a:lnTo>
                <a:lnTo>
                  <a:pt x="77" y="256"/>
                </a:lnTo>
                <a:lnTo>
                  <a:pt x="58" y="244"/>
                </a:lnTo>
                <a:lnTo>
                  <a:pt x="41" y="230"/>
                </a:lnTo>
                <a:lnTo>
                  <a:pt x="27" y="217"/>
                </a:lnTo>
                <a:lnTo>
                  <a:pt x="16" y="202"/>
                </a:lnTo>
                <a:lnTo>
                  <a:pt x="7" y="186"/>
                </a:lnTo>
                <a:lnTo>
                  <a:pt x="2" y="170"/>
                </a:lnTo>
                <a:lnTo>
                  <a:pt x="0" y="153"/>
                </a:lnTo>
                <a:lnTo>
                  <a:pt x="2" y="136"/>
                </a:lnTo>
                <a:lnTo>
                  <a:pt x="7" y="120"/>
                </a:lnTo>
                <a:lnTo>
                  <a:pt x="16" y="105"/>
                </a:lnTo>
                <a:lnTo>
                  <a:pt x="27" y="90"/>
                </a:lnTo>
                <a:lnTo>
                  <a:pt x="41" y="76"/>
                </a:lnTo>
                <a:lnTo>
                  <a:pt x="58" y="62"/>
                </a:lnTo>
                <a:lnTo>
                  <a:pt x="77" y="50"/>
                </a:lnTo>
                <a:lnTo>
                  <a:pt x="99" y="39"/>
                </a:lnTo>
                <a:lnTo>
                  <a:pt x="123" y="29"/>
                </a:lnTo>
                <a:lnTo>
                  <a:pt x="149" y="21"/>
                </a:lnTo>
                <a:lnTo>
                  <a:pt x="176" y="13"/>
                </a:lnTo>
                <a:lnTo>
                  <a:pt x="205" y="7"/>
                </a:lnTo>
                <a:lnTo>
                  <a:pt x="235" y="3"/>
                </a:lnTo>
                <a:lnTo>
                  <a:pt x="267" y="1"/>
                </a:lnTo>
                <a:lnTo>
                  <a:pt x="299" y="0"/>
                </a:lnTo>
                <a:close/>
              </a:path>
            </a:pathLst>
          </a:custGeom>
          <a:solidFill>
            <a:srgbClr val="00BFBF"/>
          </a:solidFill>
          <a:ln w="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0" name="Freeform 84"/>
          <p:cNvSpPr>
            <a:spLocks noEditPoints="1"/>
          </p:cNvSpPr>
          <p:nvPr/>
        </p:nvSpPr>
        <p:spPr bwMode="auto">
          <a:xfrm>
            <a:off x="4125459" y="5913439"/>
            <a:ext cx="971550" cy="509588"/>
          </a:xfrm>
          <a:custGeom>
            <a:avLst/>
            <a:gdLst/>
            <a:ahLst/>
            <a:cxnLst>
              <a:cxn ang="0">
                <a:pos x="217" y="21"/>
              </a:cxn>
              <a:cxn ang="0">
                <a:pos x="119" y="48"/>
              </a:cxn>
              <a:cxn ang="0">
                <a:pos x="63" y="79"/>
              </a:cxn>
              <a:cxn ang="0">
                <a:pos x="36" y="105"/>
              </a:cxn>
              <a:cxn ang="0">
                <a:pos x="17" y="140"/>
              </a:cxn>
              <a:cxn ang="0">
                <a:pos x="15" y="168"/>
              </a:cxn>
              <a:cxn ang="0">
                <a:pos x="23" y="196"/>
              </a:cxn>
              <a:cxn ang="0">
                <a:pos x="48" y="229"/>
              </a:cxn>
              <a:cxn ang="0">
                <a:pos x="78" y="251"/>
              </a:cxn>
              <a:cxn ang="0">
                <a:pos x="167" y="288"/>
              </a:cxn>
              <a:cxn ang="0">
                <a:pos x="275" y="306"/>
              </a:cxn>
              <a:cxn ang="0">
                <a:pos x="395" y="299"/>
              </a:cxn>
              <a:cxn ang="0">
                <a:pos x="493" y="272"/>
              </a:cxn>
              <a:cxn ang="0">
                <a:pos x="549" y="241"/>
              </a:cxn>
              <a:cxn ang="0">
                <a:pos x="581" y="209"/>
              </a:cxn>
              <a:cxn ang="0">
                <a:pos x="595" y="181"/>
              </a:cxn>
              <a:cxn ang="0">
                <a:pos x="597" y="152"/>
              </a:cxn>
              <a:cxn ang="0">
                <a:pos x="589" y="124"/>
              </a:cxn>
              <a:cxn ang="0">
                <a:pos x="571" y="98"/>
              </a:cxn>
              <a:cxn ang="0">
                <a:pos x="543" y="75"/>
              </a:cxn>
              <a:cxn ang="0">
                <a:pos x="471" y="40"/>
              </a:cxn>
              <a:cxn ang="0">
                <a:pos x="366" y="17"/>
              </a:cxn>
              <a:cxn ang="0">
                <a:pos x="337" y="0"/>
              </a:cxn>
              <a:cxn ang="0">
                <a:pos x="425" y="12"/>
              </a:cxn>
              <a:cxn ang="0">
                <a:pos x="520" y="45"/>
              </a:cxn>
              <a:cxn ang="0">
                <a:pos x="559" y="69"/>
              </a:cxn>
              <a:cxn ang="0">
                <a:pos x="586" y="95"/>
              </a:cxn>
              <a:cxn ang="0">
                <a:pos x="602" y="119"/>
              </a:cxn>
              <a:cxn ang="0">
                <a:pos x="610" y="145"/>
              </a:cxn>
              <a:cxn ang="0">
                <a:pos x="610" y="176"/>
              </a:cxn>
              <a:cxn ang="0">
                <a:pos x="602" y="201"/>
              </a:cxn>
              <a:cxn ang="0">
                <a:pos x="581" y="232"/>
              </a:cxn>
              <a:cxn ang="0">
                <a:pos x="550" y="257"/>
              </a:cxn>
              <a:cxn ang="0">
                <a:pos x="499" y="285"/>
              </a:cxn>
              <a:cxn ang="0">
                <a:pos x="422" y="309"/>
              </a:cxn>
              <a:cxn ang="0">
                <a:pos x="306" y="321"/>
              </a:cxn>
              <a:cxn ang="0">
                <a:pos x="190" y="309"/>
              </a:cxn>
              <a:cxn ang="0">
                <a:pos x="113" y="285"/>
              </a:cxn>
              <a:cxn ang="0">
                <a:pos x="62" y="257"/>
              </a:cxn>
              <a:cxn ang="0">
                <a:pos x="32" y="232"/>
              </a:cxn>
              <a:cxn ang="0">
                <a:pos x="10" y="201"/>
              </a:cxn>
              <a:cxn ang="0">
                <a:pos x="2" y="176"/>
              </a:cxn>
              <a:cxn ang="0">
                <a:pos x="2" y="145"/>
              </a:cxn>
              <a:cxn ang="0">
                <a:pos x="10" y="119"/>
              </a:cxn>
              <a:cxn ang="0">
                <a:pos x="32" y="89"/>
              </a:cxn>
              <a:cxn ang="0">
                <a:pos x="62" y="63"/>
              </a:cxn>
              <a:cxn ang="0">
                <a:pos x="113" y="35"/>
              </a:cxn>
              <a:cxn ang="0">
                <a:pos x="190" y="12"/>
              </a:cxn>
              <a:cxn ang="0">
                <a:pos x="306" y="0"/>
              </a:cxn>
            </a:cxnLst>
            <a:rect l="0" t="0" r="r" b="b"/>
            <a:pathLst>
              <a:path w="612" h="321">
                <a:moveTo>
                  <a:pt x="306" y="14"/>
                </a:moveTo>
                <a:lnTo>
                  <a:pt x="275" y="14"/>
                </a:lnTo>
                <a:lnTo>
                  <a:pt x="246" y="17"/>
                </a:lnTo>
                <a:lnTo>
                  <a:pt x="217" y="21"/>
                </a:lnTo>
                <a:lnTo>
                  <a:pt x="192" y="25"/>
                </a:lnTo>
                <a:lnTo>
                  <a:pt x="167" y="32"/>
                </a:lnTo>
                <a:lnTo>
                  <a:pt x="142" y="40"/>
                </a:lnTo>
                <a:lnTo>
                  <a:pt x="119" y="48"/>
                </a:lnTo>
                <a:lnTo>
                  <a:pt x="98" y="58"/>
                </a:lnTo>
                <a:lnTo>
                  <a:pt x="78" y="69"/>
                </a:lnTo>
                <a:lnTo>
                  <a:pt x="69" y="75"/>
                </a:lnTo>
                <a:lnTo>
                  <a:pt x="63" y="79"/>
                </a:lnTo>
                <a:lnTo>
                  <a:pt x="56" y="85"/>
                </a:lnTo>
                <a:lnTo>
                  <a:pt x="48" y="92"/>
                </a:lnTo>
                <a:lnTo>
                  <a:pt x="42" y="98"/>
                </a:lnTo>
                <a:lnTo>
                  <a:pt x="36" y="105"/>
                </a:lnTo>
                <a:lnTo>
                  <a:pt x="32" y="111"/>
                </a:lnTo>
                <a:lnTo>
                  <a:pt x="23" y="124"/>
                </a:lnTo>
                <a:lnTo>
                  <a:pt x="20" y="132"/>
                </a:lnTo>
                <a:lnTo>
                  <a:pt x="17" y="140"/>
                </a:lnTo>
                <a:lnTo>
                  <a:pt x="16" y="145"/>
                </a:lnTo>
                <a:lnTo>
                  <a:pt x="15" y="152"/>
                </a:lnTo>
                <a:lnTo>
                  <a:pt x="14" y="160"/>
                </a:lnTo>
                <a:lnTo>
                  <a:pt x="15" y="168"/>
                </a:lnTo>
                <a:lnTo>
                  <a:pt x="16" y="175"/>
                </a:lnTo>
                <a:lnTo>
                  <a:pt x="17" y="181"/>
                </a:lnTo>
                <a:lnTo>
                  <a:pt x="20" y="188"/>
                </a:lnTo>
                <a:lnTo>
                  <a:pt x="23" y="196"/>
                </a:lnTo>
                <a:lnTo>
                  <a:pt x="32" y="210"/>
                </a:lnTo>
                <a:lnTo>
                  <a:pt x="36" y="215"/>
                </a:lnTo>
                <a:lnTo>
                  <a:pt x="42" y="222"/>
                </a:lnTo>
                <a:lnTo>
                  <a:pt x="48" y="229"/>
                </a:lnTo>
                <a:lnTo>
                  <a:pt x="56" y="235"/>
                </a:lnTo>
                <a:lnTo>
                  <a:pt x="63" y="241"/>
                </a:lnTo>
                <a:lnTo>
                  <a:pt x="69" y="246"/>
                </a:lnTo>
                <a:lnTo>
                  <a:pt x="78" y="251"/>
                </a:lnTo>
                <a:lnTo>
                  <a:pt x="98" y="262"/>
                </a:lnTo>
                <a:lnTo>
                  <a:pt x="119" y="272"/>
                </a:lnTo>
                <a:lnTo>
                  <a:pt x="142" y="281"/>
                </a:lnTo>
                <a:lnTo>
                  <a:pt x="167" y="288"/>
                </a:lnTo>
                <a:lnTo>
                  <a:pt x="192" y="295"/>
                </a:lnTo>
                <a:lnTo>
                  <a:pt x="217" y="299"/>
                </a:lnTo>
                <a:lnTo>
                  <a:pt x="246" y="303"/>
                </a:lnTo>
                <a:lnTo>
                  <a:pt x="275" y="306"/>
                </a:lnTo>
                <a:lnTo>
                  <a:pt x="306" y="307"/>
                </a:lnTo>
                <a:lnTo>
                  <a:pt x="337" y="306"/>
                </a:lnTo>
                <a:lnTo>
                  <a:pt x="366" y="303"/>
                </a:lnTo>
                <a:lnTo>
                  <a:pt x="395" y="299"/>
                </a:lnTo>
                <a:lnTo>
                  <a:pt x="420" y="295"/>
                </a:lnTo>
                <a:lnTo>
                  <a:pt x="446" y="288"/>
                </a:lnTo>
                <a:lnTo>
                  <a:pt x="471" y="281"/>
                </a:lnTo>
                <a:lnTo>
                  <a:pt x="493" y="272"/>
                </a:lnTo>
                <a:lnTo>
                  <a:pt x="515" y="262"/>
                </a:lnTo>
                <a:lnTo>
                  <a:pt x="534" y="251"/>
                </a:lnTo>
                <a:lnTo>
                  <a:pt x="543" y="246"/>
                </a:lnTo>
                <a:lnTo>
                  <a:pt x="549" y="241"/>
                </a:lnTo>
                <a:lnTo>
                  <a:pt x="556" y="235"/>
                </a:lnTo>
                <a:lnTo>
                  <a:pt x="564" y="229"/>
                </a:lnTo>
                <a:lnTo>
                  <a:pt x="571" y="222"/>
                </a:lnTo>
                <a:lnTo>
                  <a:pt x="581" y="209"/>
                </a:lnTo>
                <a:lnTo>
                  <a:pt x="585" y="203"/>
                </a:lnTo>
                <a:lnTo>
                  <a:pt x="589" y="196"/>
                </a:lnTo>
                <a:lnTo>
                  <a:pt x="592" y="188"/>
                </a:lnTo>
                <a:lnTo>
                  <a:pt x="595" y="181"/>
                </a:lnTo>
                <a:lnTo>
                  <a:pt x="596" y="175"/>
                </a:lnTo>
                <a:lnTo>
                  <a:pt x="597" y="168"/>
                </a:lnTo>
                <a:lnTo>
                  <a:pt x="598" y="160"/>
                </a:lnTo>
                <a:lnTo>
                  <a:pt x="597" y="152"/>
                </a:lnTo>
                <a:lnTo>
                  <a:pt x="596" y="145"/>
                </a:lnTo>
                <a:lnTo>
                  <a:pt x="595" y="140"/>
                </a:lnTo>
                <a:lnTo>
                  <a:pt x="592" y="132"/>
                </a:lnTo>
                <a:lnTo>
                  <a:pt x="589" y="124"/>
                </a:lnTo>
                <a:lnTo>
                  <a:pt x="585" y="117"/>
                </a:lnTo>
                <a:lnTo>
                  <a:pt x="581" y="111"/>
                </a:lnTo>
                <a:lnTo>
                  <a:pt x="576" y="105"/>
                </a:lnTo>
                <a:lnTo>
                  <a:pt x="571" y="98"/>
                </a:lnTo>
                <a:lnTo>
                  <a:pt x="564" y="92"/>
                </a:lnTo>
                <a:lnTo>
                  <a:pt x="556" y="85"/>
                </a:lnTo>
                <a:lnTo>
                  <a:pt x="549" y="79"/>
                </a:lnTo>
                <a:lnTo>
                  <a:pt x="543" y="75"/>
                </a:lnTo>
                <a:lnTo>
                  <a:pt x="534" y="69"/>
                </a:lnTo>
                <a:lnTo>
                  <a:pt x="515" y="58"/>
                </a:lnTo>
                <a:lnTo>
                  <a:pt x="493" y="48"/>
                </a:lnTo>
                <a:lnTo>
                  <a:pt x="471" y="40"/>
                </a:lnTo>
                <a:lnTo>
                  <a:pt x="446" y="32"/>
                </a:lnTo>
                <a:lnTo>
                  <a:pt x="420" y="25"/>
                </a:lnTo>
                <a:lnTo>
                  <a:pt x="395" y="21"/>
                </a:lnTo>
                <a:lnTo>
                  <a:pt x="366" y="17"/>
                </a:lnTo>
                <a:lnTo>
                  <a:pt x="337" y="14"/>
                </a:lnTo>
                <a:lnTo>
                  <a:pt x="306" y="14"/>
                </a:lnTo>
                <a:close/>
                <a:moveTo>
                  <a:pt x="306" y="0"/>
                </a:moveTo>
                <a:lnTo>
                  <a:pt x="337" y="0"/>
                </a:lnTo>
                <a:lnTo>
                  <a:pt x="366" y="3"/>
                </a:lnTo>
                <a:lnTo>
                  <a:pt x="395" y="7"/>
                </a:lnTo>
                <a:lnTo>
                  <a:pt x="422" y="12"/>
                </a:lnTo>
                <a:lnTo>
                  <a:pt x="425" y="12"/>
                </a:lnTo>
                <a:lnTo>
                  <a:pt x="451" y="19"/>
                </a:lnTo>
                <a:lnTo>
                  <a:pt x="476" y="27"/>
                </a:lnTo>
                <a:lnTo>
                  <a:pt x="499" y="35"/>
                </a:lnTo>
                <a:lnTo>
                  <a:pt x="520" y="45"/>
                </a:lnTo>
                <a:lnTo>
                  <a:pt x="539" y="56"/>
                </a:lnTo>
                <a:lnTo>
                  <a:pt x="548" y="62"/>
                </a:lnTo>
                <a:lnTo>
                  <a:pt x="550" y="63"/>
                </a:lnTo>
                <a:lnTo>
                  <a:pt x="559" y="69"/>
                </a:lnTo>
                <a:lnTo>
                  <a:pt x="566" y="75"/>
                </a:lnTo>
                <a:lnTo>
                  <a:pt x="574" y="82"/>
                </a:lnTo>
                <a:lnTo>
                  <a:pt x="581" y="89"/>
                </a:lnTo>
                <a:lnTo>
                  <a:pt x="586" y="95"/>
                </a:lnTo>
                <a:lnTo>
                  <a:pt x="592" y="102"/>
                </a:lnTo>
                <a:lnTo>
                  <a:pt x="593" y="104"/>
                </a:lnTo>
                <a:lnTo>
                  <a:pt x="598" y="112"/>
                </a:lnTo>
                <a:lnTo>
                  <a:pt x="602" y="119"/>
                </a:lnTo>
                <a:lnTo>
                  <a:pt x="605" y="126"/>
                </a:lnTo>
                <a:lnTo>
                  <a:pt x="608" y="134"/>
                </a:lnTo>
                <a:lnTo>
                  <a:pt x="610" y="142"/>
                </a:lnTo>
                <a:lnTo>
                  <a:pt x="610" y="145"/>
                </a:lnTo>
                <a:lnTo>
                  <a:pt x="611" y="152"/>
                </a:lnTo>
                <a:lnTo>
                  <a:pt x="612" y="160"/>
                </a:lnTo>
                <a:lnTo>
                  <a:pt x="611" y="168"/>
                </a:lnTo>
                <a:lnTo>
                  <a:pt x="610" y="176"/>
                </a:lnTo>
                <a:lnTo>
                  <a:pt x="610" y="179"/>
                </a:lnTo>
                <a:lnTo>
                  <a:pt x="608" y="186"/>
                </a:lnTo>
                <a:lnTo>
                  <a:pt x="605" y="194"/>
                </a:lnTo>
                <a:lnTo>
                  <a:pt x="602" y="201"/>
                </a:lnTo>
                <a:lnTo>
                  <a:pt x="598" y="208"/>
                </a:lnTo>
                <a:lnTo>
                  <a:pt x="593" y="215"/>
                </a:lnTo>
                <a:lnTo>
                  <a:pt x="592" y="218"/>
                </a:lnTo>
                <a:lnTo>
                  <a:pt x="581" y="232"/>
                </a:lnTo>
                <a:lnTo>
                  <a:pt x="574" y="238"/>
                </a:lnTo>
                <a:lnTo>
                  <a:pt x="566" y="244"/>
                </a:lnTo>
                <a:lnTo>
                  <a:pt x="559" y="251"/>
                </a:lnTo>
                <a:lnTo>
                  <a:pt x="550" y="257"/>
                </a:lnTo>
                <a:lnTo>
                  <a:pt x="548" y="259"/>
                </a:lnTo>
                <a:lnTo>
                  <a:pt x="539" y="264"/>
                </a:lnTo>
                <a:lnTo>
                  <a:pt x="520" y="275"/>
                </a:lnTo>
                <a:lnTo>
                  <a:pt x="499" y="285"/>
                </a:lnTo>
                <a:lnTo>
                  <a:pt x="476" y="294"/>
                </a:lnTo>
                <a:lnTo>
                  <a:pt x="451" y="302"/>
                </a:lnTo>
                <a:lnTo>
                  <a:pt x="425" y="308"/>
                </a:lnTo>
                <a:lnTo>
                  <a:pt x="422" y="309"/>
                </a:lnTo>
                <a:lnTo>
                  <a:pt x="395" y="314"/>
                </a:lnTo>
                <a:lnTo>
                  <a:pt x="366" y="318"/>
                </a:lnTo>
                <a:lnTo>
                  <a:pt x="337" y="320"/>
                </a:lnTo>
                <a:lnTo>
                  <a:pt x="306" y="321"/>
                </a:lnTo>
                <a:lnTo>
                  <a:pt x="275" y="320"/>
                </a:lnTo>
                <a:lnTo>
                  <a:pt x="246" y="318"/>
                </a:lnTo>
                <a:lnTo>
                  <a:pt x="217" y="314"/>
                </a:lnTo>
                <a:lnTo>
                  <a:pt x="190" y="309"/>
                </a:lnTo>
                <a:lnTo>
                  <a:pt x="187" y="308"/>
                </a:lnTo>
                <a:lnTo>
                  <a:pt x="161" y="302"/>
                </a:lnTo>
                <a:lnTo>
                  <a:pt x="136" y="294"/>
                </a:lnTo>
                <a:lnTo>
                  <a:pt x="113" y="285"/>
                </a:lnTo>
                <a:lnTo>
                  <a:pt x="92" y="275"/>
                </a:lnTo>
                <a:lnTo>
                  <a:pt x="73" y="264"/>
                </a:lnTo>
                <a:lnTo>
                  <a:pt x="64" y="259"/>
                </a:lnTo>
                <a:lnTo>
                  <a:pt x="62" y="257"/>
                </a:lnTo>
                <a:lnTo>
                  <a:pt x="53" y="251"/>
                </a:lnTo>
                <a:lnTo>
                  <a:pt x="46" y="244"/>
                </a:lnTo>
                <a:lnTo>
                  <a:pt x="39" y="238"/>
                </a:lnTo>
                <a:lnTo>
                  <a:pt x="32" y="232"/>
                </a:lnTo>
                <a:lnTo>
                  <a:pt x="26" y="225"/>
                </a:lnTo>
                <a:lnTo>
                  <a:pt x="20" y="218"/>
                </a:lnTo>
                <a:lnTo>
                  <a:pt x="19" y="215"/>
                </a:lnTo>
                <a:lnTo>
                  <a:pt x="10" y="201"/>
                </a:lnTo>
                <a:lnTo>
                  <a:pt x="7" y="194"/>
                </a:lnTo>
                <a:lnTo>
                  <a:pt x="4" y="186"/>
                </a:lnTo>
                <a:lnTo>
                  <a:pt x="2" y="179"/>
                </a:lnTo>
                <a:lnTo>
                  <a:pt x="2" y="176"/>
                </a:lnTo>
                <a:lnTo>
                  <a:pt x="1" y="168"/>
                </a:lnTo>
                <a:lnTo>
                  <a:pt x="0" y="160"/>
                </a:lnTo>
                <a:lnTo>
                  <a:pt x="1" y="152"/>
                </a:lnTo>
                <a:lnTo>
                  <a:pt x="2" y="145"/>
                </a:lnTo>
                <a:lnTo>
                  <a:pt x="2" y="142"/>
                </a:lnTo>
                <a:lnTo>
                  <a:pt x="4" y="134"/>
                </a:lnTo>
                <a:lnTo>
                  <a:pt x="7" y="126"/>
                </a:lnTo>
                <a:lnTo>
                  <a:pt x="10" y="119"/>
                </a:lnTo>
                <a:lnTo>
                  <a:pt x="19" y="104"/>
                </a:lnTo>
                <a:lnTo>
                  <a:pt x="20" y="102"/>
                </a:lnTo>
                <a:lnTo>
                  <a:pt x="26" y="95"/>
                </a:lnTo>
                <a:lnTo>
                  <a:pt x="32" y="89"/>
                </a:lnTo>
                <a:lnTo>
                  <a:pt x="39" y="82"/>
                </a:lnTo>
                <a:lnTo>
                  <a:pt x="46" y="75"/>
                </a:lnTo>
                <a:lnTo>
                  <a:pt x="53" y="69"/>
                </a:lnTo>
                <a:lnTo>
                  <a:pt x="62" y="63"/>
                </a:lnTo>
                <a:lnTo>
                  <a:pt x="64" y="62"/>
                </a:lnTo>
                <a:lnTo>
                  <a:pt x="73" y="56"/>
                </a:lnTo>
                <a:lnTo>
                  <a:pt x="92" y="45"/>
                </a:lnTo>
                <a:lnTo>
                  <a:pt x="113" y="35"/>
                </a:lnTo>
                <a:lnTo>
                  <a:pt x="136" y="27"/>
                </a:lnTo>
                <a:lnTo>
                  <a:pt x="161" y="19"/>
                </a:lnTo>
                <a:lnTo>
                  <a:pt x="187" y="12"/>
                </a:lnTo>
                <a:lnTo>
                  <a:pt x="190" y="12"/>
                </a:lnTo>
                <a:lnTo>
                  <a:pt x="217" y="7"/>
                </a:lnTo>
                <a:lnTo>
                  <a:pt x="246" y="3"/>
                </a:lnTo>
                <a:lnTo>
                  <a:pt x="275" y="0"/>
                </a:lnTo>
                <a:lnTo>
                  <a:pt x="30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" name="Freeform 85"/>
          <p:cNvSpPr>
            <a:spLocks/>
          </p:cNvSpPr>
          <p:nvPr/>
        </p:nvSpPr>
        <p:spPr bwMode="auto">
          <a:xfrm>
            <a:off x="3026909" y="5549901"/>
            <a:ext cx="739775" cy="555625"/>
          </a:xfrm>
          <a:custGeom>
            <a:avLst/>
            <a:gdLst/>
            <a:ahLst/>
            <a:cxnLst>
              <a:cxn ang="0">
                <a:pos x="233" y="0"/>
              </a:cxn>
              <a:cxn ang="0">
                <a:pos x="262" y="1"/>
              </a:cxn>
              <a:cxn ang="0">
                <a:pos x="290" y="6"/>
              </a:cxn>
              <a:cxn ang="0">
                <a:pos x="317" y="12"/>
              </a:cxn>
              <a:cxn ang="0">
                <a:pos x="343" y="21"/>
              </a:cxn>
              <a:cxn ang="0">
                <a:pos x="366" y="32"/>
              </a:cxn>
              <a:cxn ang="0">
                <a:pos x="388" y="45"/>
              </a:cxn>
              <a:cxn ang="0">
                <a:pos x="407" y="59"/>
              </a:cxn>
              <a:cxn ang="0">
                <a:pos x="424" y="75"/>
              </a:cxn>
              <a:cxn ang="0">
                <a:pos x="439" y="93"/>
              </a:cxn>
              <a:cxn ang="0">
                <a:pos x="450" y="112"/>
              </a:cxn>
              <a:cxn ang="0">
                <a:pos x="459" y="133"/>
              </a:cxn>
              <a:cxn ang="0">
                <a:pos x="465" y="153"/>
              </a:cxn>
              <a:cxn ang="0">
                <a:pos x="466" y="175"/>
              </a:cxn>
              <a:cxn ang="0">
                <a:pos x="465" y="197"/>
              </a:cxn>
              <a:cxn ang="0">
                <a:pos x="459" y="218"/>
              </a:cxn>
              <a:cxn ang="0">
                <a:pos x="450" y="238"/>
              </a:cxn>
              <a:cxn ang="0">
                <a:pos x="439" y="257"/>
              </a:cxn>
              <a:cxn ang="0">
                <a:pos x="424" y="275"/>
              </a:cxn>
              <a:cxn ang="0">
                <a:pos x="407" y="291"/>
              </a:cxn>
              <a:cxn ang="0">
                <a:pos x="388" y="306"/>
              </a:cxn>
              <a:cxn ang="0">
                <a:pos x="366" y="319"/>
              </a:cxn>
              <a:cxn ang="0">
                <a:pos x="343" y="330"/>
              </a:cxn>
              <a:cxn ang="0">
                <a:pos x="317" y="338"/>
              </a:cxn>
              <a:cxn ang="0">
                <a:pos x="290" y="344"/>
              </a:cxn>
              <a:cxn ang="0">
                <a:pos x="262" y="349"/>
              </a:cxn>
              <a:cxn ang="0">
                <a:pos x="233" y="350"/>
              </a:cxn>
              <a:cxn ang="0">
                <a:pos x="204" y="349"/>
              </a:cxn>
              <a:cxn ang="0">
                <a:pos x="175" y="344"/>
              </a:cxn>
              <a:cxn ang="0">
                <a:pos x="149" y="338"/>
              </a:cxn>
              <a:cxn ang="0">
                <a:pos x="123" y="330"/>
              </a:cxn>
              <a:cxn ang="0">
                <a:pos x="100" y="319"/>
              </a:cxn>
              <a:cxn ang="0">
                <a:pos x="78" y="306"/>
              </a:cxn>
              <a:cxn ang="0">
                <a:pos x="58" y="291"/>
              </a:cxn>
              <a:cxn ang="0">
                <a:pos x="41" y="275"/>
              </a:cxn>
              <a:cxn ang="0">
                <a:pos x="27" y="257"/>
              </a:cxn>
              <a:cxn ang="0">
                <a:pos x="16" y="238"/>
              </a:cxn>
              <a:cxn ang="0">
                <a:pos x="7" y="218"/>
              </a:cxn>
              <a:cxn ang="0">
                <a:pos x="1" y="197"/>
              </a:cxn>
              <a:cxn ang="0">
                <a:pos x="0" y="175"/>
              </a:cxn>
              <a:cxn ang="0">
                <a:pos x="1" y="153"/>
              </a:cxn>
              <a:cxn ang="0">
                <a:pos x="7" y="133"/>
              </a:cxn>
              <a:cxn ang="0">
                <a:pos x="16" y="112"/>
              </a:cxn>
              <a:cxn ang="0">
                <a:pos x="27" y="93"/>
              </a:cxn>
              <a:cxn ang="0">
                <a:pos x="41" y="75"/>
              </a:cxn>
              <a:cxn ang="0">
                <a:pos x="58" y="59"/>
              </a:cxn>
              <a:cxn ang="0">
                <a:pos x="78" y="45"/>
              </a:cxn>
              <a:cxn ang="0">
                <a:pos x="100" y="32"/>
              </a:cxn>
              <a:cxn ang="0">
                <a:pos x="123" y="21"/>
              </a:cxn>
              <a:cxn ang="0">
                <a:pos x="149" y="12"/>
              </a:cxn>
              <a:cxn ang="0">
                <a:pos x="175" y="6"/>
              </a:cxn>
              <a:cxn ang="0">
                <a:pos x="204" y="1"/>
              </a:cxn>
              <a:cxn ang="0">
                <a:pos x="233" y="0"/>
              </a:cxn>
            </a:cxnLst>
            <a:rect l="0" t="0" r="r" b="b"/>
            <a:pathLst>
              <a:path w="466" h="350">
                <a:moveTo>
                  <a:pt x="233" y="0"/>
                </a:moveTo>
                <a:lnTo>
                  <a:pt x="262" y="1"/>
                </a:lnTo>
                <a:lnTo>
                  <a:pt x="290" y="6"/>
                </a:lnTo>
                <a:lnTo>
                  <a:pt x="317" y="12"/>
                </a:lnTo>
                <a:lnTo>
                  <a:pt x="343" y="21"/>
                </a:lnTo>
                <a:lnTo>
                  <a:pt x="366" y="32"/>
                </a:lnTo>
                <a:lnTo>
                  <a:pt x="388" y="45"/>
                </a:lnTo>
                <a:lnTo>
                  <a:pt x="407" y="59"/>
                </a:lnTo>
                <a:lnTo>
                  <a:pt x="424" y="75"/>
                </a:lnTo>
                <a:lnTo>
                  <a:pt x="439" y="93"/>
                </a:lnTo>
                <a:lnTo>
                  <a:pt x="450" y="112"/>
                </a:lnTo>
                <a:lnTo>
                  <a:pt x="459" y="133"/>
                </a:lnTo>
                <a:lnTo>
                  <a:pt x="465" y="153"/>
                </a:lnTo>
                <a:lnTo>
                  <a:pt x="466" y="175"/>
                </a:lnTo>
                <a:lnTo>
                  <a:pt x="465" y="197"/>
                </a:lnTo>
                <a:lnTo>
                  <a:pt x="459" y="218"/>
                </a:lnTo>
                <a:lnTo>
                  <a:pt x="450" y="238"/>
                </a:lnTo>
                <a:lnTo>
                  <a:pt x="439" y="257"/>
                </a:lnTo>
                <a:lnTo>
                  <a:pt x="424" y="275"/>
                </a:lnTo>
                <a:lnTo>
                  <a:pt x="407" y="291"/>
                </a:lnTo>
                <a:lnTo>
                  <a:pt x="388" y="306"/>
                </a:lnTo>
                <a:lnTo>
                  <a:pt x="366" y="319"/>
                </a:lnTo>
                <a:lnTo>
                  <a:pt x="343" y="330"/>
                </a:lnTo>
                <a:lnTo>
                  <a:pt x="317" y="338"/>
                </a:lnTo>
                <a:lnTo>
                  <a:pt x="290" y="344"/>
                </a:lnTo>
                <a:lnTo>
                  <a:pt x="262" y="349"/>
                </a:lnTo>
                <a:lnTo>
                  <a:pt x="233" y="350"/>
                </a:lnTo>
                <a:lnTo>
                  <a:pt x="204" y="349"/>
                </a:lnTo>
                <a:lnTo>
                  <a:pt x="175" y="344"/>
                </a:lnTo>
                <a:lnTo>
                  <a:pt x="149" y="338"/>
                </a:lnTo>
                <a:lnTo>
                  <a:pt x="123" y="330"/>
                </a:lnTo>
                <a:lnTo>
                  <a:pt x="100" y="319"/>
                </a:lnTo>
                <a:lnTo>
                  <a:pt x="78" y="306"/>
                </a:lnTo>
                <a:lnTo>
                  <a:pt x="58" y="291"/>
                </a:lnTo>
                <a:lnTo>
                  <a:pt x="41" y="275"/>
                </a:lnTo>
                <a:lnTo>
                  <a:pt x="27" y="257"/>
                </a:lnTo>
                <a:lnTo>
                  <a:pt x="16" y="238"/>
                </a:lnTo>
                <a:lnTo>
                  <a:pt x="7" y="218"/>
                </a:lnTo>
                <a:lnTo>
                  <a:pt x="1" y="197"/>
                </a:lnTo>
                <a:lnTo>
                  <a:pt x="0" y="175"/>
                </a:lnTo>
                <a:lnTo>
                  <a:pt x="1" y="153"/>
                </a:lnTo>
                <a:lnTo>
                  <a:pt x="7" y="133"/>
                </a:lnTo>
                <a:lnTo>
                  <a:pt x="16" y="112"/>
                </a:lnTo>
                <a:lnTo>
                  <a:pt x="27" y="93"/>
                </a:lnTo>
                <a:lnTo>
                  <a:pt x="41" y="75"/>
                </a:lnTo>
                <a:lnTo>
                  <a:pt x="58" y="59"/>
                </a:lnTo>
                <a:lnTo>
                  <a:pt x="78" y="45"/>
                </a:lnTo>
                <a:lnTo>
                  <a:pt x="100" y="32"/>
                </a:lnTo>
                <a:lnTo>
                  <a:pt x="123" y="21"/>
                </a:lnTo>
                <a:lnTo>
                  <a:pt x="149" y="12"/>
                </a:lnTo>
                <a:lnTo>
                  <a:pt x="175" y="6"/>
                </a:lnTo>
                <a:lnTo>
                  <a:pt x="204" y="1"/>
                </a:lnTo>
                <a:lnTo>
                  <a:pt x="233" y="0"/>
                </a:lnTo>
                <a:close/>
              </a:path>
            </a:pathLst>
          </a:custGeom>
          <a:solidFill>
            <a:srgbClr val="00BFBF"/>
          </a:solidFill>
          <a:ln w="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2" name="Freeform 86"/>
          <p:cNvSpPr>
            <a:spLocks noEditPoints="1"/>
          </p:cNvSpPr>
          <p:nvPr/>
        </p:nvSpPr>
        <p:spPr bwMode="auto">
          <a:xfrm>
            <a:off x="3014209" y="5538789"/>
            <a:ext cx="763587" cy="577850"/>
          </a:xfrm>
          <a:custGeom>
            <a:avLst/>
            <a:gdLst/>
            <a:ahLst/>
            <a:cxnLst>
              <a:cxn ang="0">
                <a:pos x="194" y="18"/>
              </a:cxn>
              <a:cxn ang="0">
                <a:pos x="132" y="35"/>
              </a:cxn>
              <a:cxn ang="0">
                <a:pos x="81" y="64"/>
              </a:cxn>
              <a:cxn ang="0">
                <a:pos x="42" y="102"/>
              </a:cxn>
              <a:cxn ang="0">
                <a:pos x="21" y="141"/>
              </a:cxn>
              <a:cxn ang="0">
                <a:pos x="16" y="164"/>
              </a:cxn>
              <a:cxn ang="0">
                <a:pos x="16" y="200"/>
              </a:cxn>
              <a:cxn ang="0">
                <a:pos x="25" y="231"/>
              </a:cxn>
              <a:cxn ang="0">
                <a:pos x="52" y="275"/>
              </a:cxn>
              <a:cxn ang="0">
                <a:pos x="95" y="310"/>
              </a:cxn>
              <a:cxn ang="0">
                <a:pos x="153" y="337"/>
              </a:cxn>
              <a:cxn ang="0">
                <a:pos x="217" y="349"/>
              </a:cxn>
              <a:cxn ang="0">
                <a:pos x="288" y="347"/>
              </a:cxn>
              <a:cxn ang="0">
                <a:pos x="349" y="330"/>
              </a:cxn>
              <a:cxn ang="0">
                <a:pos x="402" y="300"/>
              </a:cxn>
              <a:cxn ang="0">
                <a:pos x="440" y="262"/>
              </a:cxn>
              <a:cxn ang="0">
                <a:pos x="460" y="223"/>
              </a:cxn>
              <a:cxn ang="0">
                <a:pos x="467" y="182"/>
              </a:cxn>
              <a:cxn ang="0">
                <a:pos x="465" y="158"/>
              </a:cxn>
              <a:cxn ang="0">
                <a:pos x="457" y="133"/>
              </a:cxn>
              <a:cxn ang="0">
                <a:pos x="430" y="90"/>
              </a:cxn>
              <a:cxn ang="0">
                <a:pos x="386" y="54"/>
              </a:cxn>
              <a:cxn ang="0">
                <a:pos x="329" y="28"/>
              </a:cxn>
              <a:cxn ang="0">
                <a:pos x="265" y="15"/>
              </a:cxn>
              <a:cxn ang="0">
                <a:pos x="265" y="1"/>
              </a:cxn>
              <a:cxn ang="0">
                <a:pos x="313" y="8"/>
              </a:cxn>
              <a:cxn ang="0">
                <a:pos x="374" y="31"/>
              </a:cxn>
              <a:cxn ang="0">
                <a:pos x="411" y="54"/>
              </a:cxn>
              <a:cxn ang="0">
                <a:pos x="451" y="94"/>
              </a:cxn>
              <a:cxn ang="0">
                <a:pos x="470" y="127"/>
              </a:cxn>
              <a:cxn ang="0">
                <a:pos x="478" y="153"/>
              </a:cxn>
              <a:cxn ang="0">
                <a:pos x="481" y="174"/>
              </a:cxn>
              <a:cxn ang="0">
                <a:pos x="479" y="209"/>
              </a:cxn>
              <a:cxn ang="0">
                <a:pos x="474" y="228"/>
              </a:cxn>
              <a:cxn ang="0">
                <a:pos x="453" y="268"/>
              </a:cxn>
              <a:cxn ang="0">
                <a:pos x="426" y="298"/>
              </a:cxn>
              <a:cxn ang="0">
                <a:pos x="392" y="323"/>
              </a:cxn>
              <a:cxn ang="0">
                <a:pos x="335" y="350"/>
              </a:cxn>
              <a:cxn ang="0">
                <a:pos x="288" y="361"/>
              </a:cxn>
              <a:cxn ang="0">
                <a:pos x="217" y="363"/>
              </a:cxn>
              <a:cxn ang="0">
                <a:pos x="169" y="356"/>
              </a:cxn>
              <a:cxn ang="0">
                <a:pos x="108" y="334"/>
              </a:cxn>
              <a:cxn ang="0">
                <a:pos x="71" y="311"/>
              </a:cxn>
              <a:cxn ang="0">
                <a:pos x="31" y="270"/>
              </a:cxn>
              <a:cxn ang="0">
                <a:pos x="11" y="237"/>
              </a:cxn>
              <a:cxn ang="0">
                <a:pos x="4" y="211"/>
              </a:cxn>
              <a:cxn ang="0">
                <a:pos x="0" y="182"/>
              </a:cxn>
              <a:cxn ang="0">
                <a:pos x="3" y="155"/>
              </a:cxn>
              <a:cxn ang="0">
                <a:pos x="8" y="136"/>
              </a:cxn>
              <a:cxn ang="0">
                <a:pos x="29" y="96"/>
              </a:cxn>
              <a:cxn ang="0">
                <a:pos x="56" y="66"/>
              </a:cxn>
              <a:cxn ang="0">
                <a:pos x="89" y="41"/>
              </a:cxn>
              <a:cxn ang="0">
                <a:pos x="147" y="14"/>
              </a:cxn>
              <a:cxn ang="0">
                <a:pos x="194" y="4"/>
              </a:cxn>
            </a:cxnLst>
            <a:rect l="0" t="0" r="r" b="b"/>
            <a:pathLst>
              <a:path w="481" h="364">
                <a:moveTo>
                  <a:pt x="241" y="14"/>
                </a:moveTo>
                <a:lnTo>
                  <a:pt x="217" y="15"/>
                </a:lnTo>
                <a:lnTo>
                  <a:pt x="194" y="18"/>
                </a:lnTo>
                <a:lnTo>
                  <a:pt x="174" y="21"/>
                </a:lnTo>
                <a:lnTo>
                  <a:pt x="153" y="28"/>
                </a:lnTo>
                <a:lnTo>
                  <a:pt x="132" y="35"/>
                </a:lnTo>
                <a:lnTo>
                  <a:pt x="113" y="44"/>
                </a:lnTo>
                <a:lnTo>
                  <a:pt x="95" y="54"/>
                </a:lnTo>
                <a:lnTo>
                  <a:pt x="81" y="64"/>
                </a:lnTo>
                <a:lnTo>
                  <a:pt x="66" y="76"/>
                </a:lnTo>
                <a:lnTo>
                  <a:pt x="52" y="90"/>
                </a:lnTo>
                <a:lnTo>
                  <a:pt x="42" y="102"/>
                </a:lnTo>
                <a:lnTo>
                  <a:pt x="32" y="117"/>
                </a:lnTo>
                <a:lnTo>
                  <a:pt x="25" y="133"/>
                </a:lnTo>
                <a:lnTo>
                  <a:pt x="21" y="141"/>
                </a:lnTo>
                <a:lnTo>
                  <a:pt x="19" y="150"/>
                </a:lnTo>
                <a:lnTo>
                  <a:pt x="17" y="158"/>
                </a:lnTo>
                <a:lnTo>
                  <a:pt x="16" y="164"/>
                </a:lnTo>
                <a:lnTo>
                  <a:pt x="15" y="174"/>
                </a:lnTo>
                <a:lnTo>
                  <a:pt x="15" y="182"/>
                </a:lnTo>
                <a:lnTo>
                  <a:pt x="16" y="200"/>
                </a:lnTo>
                <a:lnTo>
                  <a:pt x="17" y="207"/>
                </a:lnTo>
                <a:lnTo>
                  <a:pt x="21" y="223"/>
                </a:lnTo>
                <a:lnTo>
                  <a:pt x="25" y="231"/>
                </a:lnTo>
                <a:lnTo>
                  <a:pt x="32" y="248"/>
                </a:lnTo>
                <a:lnTo>
                  <a:pt x="42" y="262"/>
                </a:lnTo>
                <a:lnTo>
                  <a:pt x="52" y="275"/>
                </a:lnTo>
                <a:lnTo>
                  <a:pt x="66" y="288"/>
                </a:lnTo>
                <a:lnTo>
                  <a:pt x="81" y="301"/>
                </a:lnTo>
                <a:lnTo>
                  <a:pt x="95" y="310"/>
                </a:lnTo>
                <a:lnTo>
                  <a:pt x="113" y="321"/>
                </a:lnTo>
                <a:lnTo>
                  <a:pt x="132" y="330"/>
                </a:lnTo>
                <a:lnTo>
                  <a:pt x="153" y="337"/>
                </a:lnTo>
                <a:lnTo>
                  <a:pt x="174" y="343"/>
                </a:lnTo>
                <a:lnTo>
                  <a:pt x="194" y="347"/>
                </a:lnTo>
                <a:lnTo>
                  <a:pt x="217" y="349"/>
                </a:lnTo>
                <a:lnTo>
                  <a:pt x="241" y="350"/>
                </a:lnTo>
                <a:lnTo>
                  <a:pt x="265" y="349"/>
                </a:lnTo>
                <a:lnTo>
                  <a:pt x="288" y="347"/>
                </a:lnTo>
                <a:lnTo>
                  <a:pt x="308" y="343"/>
                </a:lnTo>
                <a:lnTo>
                  <a:pt x="329" y="337"/>
                </a:lnTo>
                <a:lnTo>
                  <a:pt x="349" y="330"/>
                </a:lnTo>
                <a:lnTo>
                  <a:pt x="369" y="321"/>
                </a:lnTo>
                <a:lnTo>
                  <a:pt x="386" y="310"/>
                </a:lnTo>
                <a:lnTo>
                  <a:pt x="402" y="300"/>
                </a:lnTo>
                <a:lnTo>
                  <a:pt x="416" y="288"/>
                </a:lnTo>
                <a:lnTo>
                  <a:pt x="430" y="275"/>
                </a:lnTo>
                <a:lnTo>
                  <a:pt x="440" y="262"/>
                </a:lnTo>
                <a:lnTo>
                  <a:pt x="449" y="248"/>
                </a:lnTo>
                <a:lnTo>
                  <a:pt x="457" y="231"/>
                </a:lnTo>
                <a:lnTo>
                  <a:pt x="460" y="223"/>
                </a:lnTo>
                <a:lnTo>
                  <a:pt x="465" y="207"/>
                </a:lnTo>
                <a:lnTo>
                  <a:pt x="466" y="200"/>
                </a:lnTo>
                <a:lnTo>
                  <a:pt x="467" y="182"/>
                </a:lnTo>
                <a:lnTo>
                  <a:pt x="467" y="174"/>
                </a:lnTo>
                <a:lnTo>
                  <a:pt x="466" y="164"/>
                </a:lnTo>
                <a:lnTo>
                  <a:pt x="465" y="158"/>
                </a:lnTo>
                <a:lnTo>
                  <a:pt x="463" y="150"/>
                </a:lnTo>
                <a:lnTo>
                  <a:pt x="460" y="141"/>
                </a:lnTo>
                <a:lnTo>
                  <a:pt x="457" y="133"/>
                </a:lnTo>
                <a:lnTo>
                  <a:pt x="449" y="117"/>
                </a:lnTo>
                <a:lnTo>
                  <a:pt x="440" y="102"/>
                </a:lnTo>
                <a:lnTo>
                  <a:pt x="430" y="90"/>
                </a:lnTo>
                <a:lnTo>
                  <a:pt x="416" y="76"/>
                </a:lnTo>
                <a:lnTo>
                  <a:pt x="401" y="64"/>
                </a:lnTo>
                <a:lnTo>
                  <a:pt x="386" y="54"/>
                </a:lnTo>
                <a:lnTo>
                  <a:pt x="369" y="44"/>
                </a:lnTo>
                <a:lnTo>
                  <a:pt x="349" y="35"/>
                </a:lnTo>
                <a:lnTo>
                  <a:pt x="329" y="28"/>
                </a:lnTo>
                <a:lnTo>
                  <a:pt x="308" y="21"/>
                </a:lnTo>
                <a:lnTo>
                  <a:pt x="288" y="18"/>
                </a:lnTo>
                <a:lnTo>
                  <a:pt x="265" y="15"/>
                </a:lnTo>
                <a:lnTo>
                  <a:pt x="241" y="14"/>
                </a:lnTo>
                <a:close/>
                <a:moveTo>
                  <a:pt x="241" y="0"/>
                </a:moveTo>
                <a:lnTo>
                  <a:pt x="265" y="1"/>
                </a:lnTo>
                <a:lnTo>
                  <a:pt x="288" y="4"/>
                </a:lnTo>
                <a:lnTo>
                  <a:pt x="310" y="8"/>
                </a:lnTo>
                <a:lnTo>
                  <a:pt x="313" y="8"/>
                </a:lnTo>
                <a:lnTo>
                  <a:pt x="335" y="14"/>
                </a:lnTo>
                <a:lnTo>
                  <a:pt x="355" y="22"/>
                </a:lnTo>
                <a:lnTo>
                  <a:pt x="374" y="31"/>
                </a:lnTo>
                <a:lnTo>
                  <a:pt x="392" y="41"/>
                </a:lnTo>
                <a:lnTo>
                  <a:pt x="394" y="42"/>
                </a:lnTo>
                <a:lnTo>
                  <a:pt x="411" y="54"/>
                </a:lnTo>
                <a:lnTo>
                  <a:pt x="426" y="66"/>
                </a:lnTo>
                <a:lnTo>
                  <a:pt x="440" y="80"/>
                </a:lnTo>
                <a:lnTo>
                  <a:pt x="451" y="94"/>
                </a:lnTo>
                <a:lnTo>
                  <a:pt x="453" y="96"/>
                </a:lnTo>
                <a:lnTo>
                  <a:pt x="463" y="112"/>
                </a:lnTo>
                <a:lnTo>
                  <a:pt x="470" y="127"/>
                </a:lnTo>
                <a:lnTo>
                  <a:pt x="474" y="136"/>
                </a:lnTo>
                <a:lnTo>
                  <a:pt x="476" y="144"/>
                </a:lnTo>
                <a:lnTo>
                  <a:pt x="478" y="153"/>
                </a:lnTo>
                <a:lnTo>
                  <a:pt x="479" y="155"/>
                </a:lnTo>
                <a:lnTo>
                  <a:pt x="480" y="164"/>
                </a:lnTo>
                <a:lnTo>
                  <a:pt x="481" y="174"/>
                </a:lnTo>
                <a:lnTo>
                  <a:pt x="481" y="182"/>
                </a:lnTo>
                <a:lnTo>
                  <a:pt x="480" y="200"/>
                </a:lnTo>
                <a:lnTo>
                  <a:pt x="479" y="209"/>
                </a:lnTo>
                <a:lnTo>
                  <a:pt x="478" y="211"/>
                </a:lnTo>
                <a:lnTo>
                  <a:pt x="476" y="220"/>
                </a:lnTo>
                <a:lnTo>
                  <a:pt x="474" y="228"/>
                </a:lnTo>
                <a:lnTo>
                  <a:pt x="470" y="237"/>
                </a:lnTo>
                <a:lnTo>
                  <a:pt x="463" y="253"/>
                </a:lnTo>
                <a:lnTo>
                  <a:pt x="453" y="268"/>
                </a:lnTo>
                <a:lnTo>
                  <a:pt x="451" y="270"/>
                </a:lnTo>
                <a:lnTo>
                  <a:pt x="440" y="285"/>
                </a:lnTo>
                <a:lnTo>
                  <a:pt x="426" y="298"/>
                </a:lnTo>
                <a:lnTo>
                  <a:pt x="411" y="311"/>
                </a:lnTo>
                <a:lnTo>
                  <a:pt x="409" y="312"/>
                </a:lnTo>
                <a:lnTo>
                  <a:pt x="392" y="323"/>
                </a:lnTo>
                <a:lnTo>
                  <a:pt x="374" y="334"/>
                </a:lnTo>
                <a:lnTo>
                  <a:pt x="355" y="343"/>
                </a:lnTo>
                <a:lnTo>
                  <a:pt x="335" y="350"/>
                </a:lnTo>
                <a:lnTo>
                  <a:pt x="313" y="356"/>
                </a:lnTo>
                <a:lnTo>
                  <a:pt x="310" y="356"/>
                </a:lnTo>
                <a:lnTo>
                  <a:pt x="288" y="361"/>
                </a:lnTo>
                <a:lnTo>
                  <a:pt x="265" y="363"/>
                </a:lnTo>
                <a:lnTo>
                  <a:pt x="241" y="364"/>
                </a:lnTo>
                <a:lnTo>
                  <a:pt x="217" y="363"/>
                </a:lnTo>
                <a:lnTo>
                  <a:pt x="194" y="361"/>
                </a:lnTo>
                <a:lnTo>
                  <a:pt x="171" y="356"/>
                </a:lnTo>
                <a:lnTo>
                  <a:pt x="169" y="356"/>
                </a:lnTo>
                <a:lnTo>
                  <a:pt x="147" y="350"/>
                </a:lnTo>
                <a:lnTo>
                  <a:pt x="127" y="343"/>
                </a:lnTo>
                <a:lnTo>
                  <a:pt x="108" y="334"/>
                </a:lnTo>
                <a:lnTo>
                  <a:pt x="89" y="323"/>
                </a:lnTo>
                <a:lnTo>
                  <a:pt x="87" y="322"/>
                </a:lnTo>
                <a:lnTo>
                  <a:pt x="71" y="311"/>
                </a:lnTo>
                <a:lnTo>
                  <a:pt x="56" y="298"/>
                </a:lnTo>
                <a:lnTo>
                  <a:pt x="42" y="285"/>
                </a:lnTo>
                <a:lnTo>
                  <a:pt x="31" y="270"/>
                </a:lnTo>
                <a:lnTo>
                  <a:pt x="29" y="268"/>
                </a:lnTo>
                <a:lnTo>
                  <a:pt x="19" y="253"/>
                </a:lnTo>
                <a:lnTo>
                  <a:pt x="11" y="237"/>
                </a:lnTo>
                <a:lnTo>
                  <a:pt x="8" y="228"/>
                </a:lnTo>
                <a:lnTo>
                  <a:pt x="6" y="220"/>
                </a:lnTo>
                <a:lnTo>
                  <a:pt x="4" y="211"/>
                </a:lnTo>
                <a:lnTo>
                  <a:pt x="3" y="209"/>
                </a:lnTo>
                <a:lnTo>
                  <a:pt x="2" y="200"/>
                </a:lnTo>
                <a:lnTo>
                  <a:pt x="0" y="182"/>
                </a:lnTo>
                <a:lnTo>
                  <a:pt x="1" y="174"/>
                </a:lnTo>
                <a:lnTo>
                  <a:pt x="2" y="164"/>
                </a:lnTo>
                <a:lnTo>
                  <a:pt x="3" y="155"/>
                </a:lnTo>
                <a:lnTo>
                  <a:pt x="4" y="153"/>
                </a:lnTo>
                <a:lnTo>
                  <a:pt x="6" y="144"/>
                </a:lnTo>
                <a:lnTo>
                  <a:pt x="8" y="136"/>
                </a:lnTo>
                <a:lnTo>
                  <a:pt x="11" y="127"/>
                </a:lnTo>
                <a:lnTo>
                  <a:pt x="19" y="112"/>
                </a:lnTo>
                <a:lnTo>
                  <a:pt x="29" y="96"/>
                </a:lnTo>
                <a:lnTo>
                  <a:pt x="31" y="94"/>
                </a:lnTo>
                <a:lnTo>
                  <a:pt x="42" y="80"/>
                </a:lnTo>
                <a:lnTo>
                  <a:pt x="56" y="66"/>
                </a:lnTo>
                <a:lnTo>
                  <a:pt x="71" y="54"/>
                </a:lnTo>
                <a:lnTo>
                  <a:pt x="87" y="42"/>
                </a:lnTo>
                <a:lnTo>
                  <a:pt x="89" y="41"/>
                </a:lnTo>
                <a:lnTo>
                  <a:pt x="108" y="31"/>
                </a:lnTo>
                <a:lnTo>
                  <a:pt x="127" y="22"/>
                </a:lnTo>
                <a:lnTo>
                  <a:pt x="147" y="14"/>
                </a:lnTo>
                <a:lnTo>
                  <a:pt x="169" y="8"/>
                </a:lnTo>
                <a:lnTo>
                  <a:pt x="171" y="8"/>
                </a:lnTo>
                <a:lnTo>
                  <a:pt x="194" y="4"/>
                </a:lnTo>
                <a:lnTo>
                  <a:pt x="217" y="1"/>
                </a:lnTo>
                <a:lnTo>
                  <a:pt x="24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3" name="Freeform 87"/>
          <p:cNvSpPr>
            <a:spLocks/>
          </p:cNvSpPr>
          <p:nvPr/>
        </p:nvSpPr>
        <p:spPr bwMode="auto">
          <a:xfrm>
            <a:off x="3904796" y="4713289"/>
            <a:ext cx="388937" cy="11461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245" y="715"/>
              </a:cxn>
              <a:cxn ang="0">
                <a:pos x="225" y="722"/>
              </a:cxn>
              <a:cxn ang="0">
                <a:pos x="0" y="7"/>
              </a:cxn>
              <a:cxn ang="0">
                <a:pos x="20" y="0"/>
              </a:cxn>
            </a:cxnLst>
            <a:rect l="0" t="0" r="r" b="b"/>
            <a:pathLst>
              <a:path w="245" h="722">
                <a:moveTo>
                  <a:pt x="20" y="0"/>
                </a:moveTo>
                <a:lnTo>
                  <a:pt x="245" y="715"/>
                </a:lnTo>
                <a:lnTo>
                  <a:pt x="225" y="722"/>
                </a:lnTo>
                <a:lnTo>
                  <a:pt x="0" y="7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4" name="Freeform 88"/>
          <p:cNvSpPr>
            <a:spLocks/>
          </p:cNvSpPr>
          <p:nvPr/>
        </p:nvSpPr>
        <p:spPr bwMode="auto">
          <a:xfrm>
            <a:off x="4234996" y="5818189"/>
            <a:ext cx="71437" cy="131763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42" y="20"/>
              </a:cxn>
              <a:cxn ang="0">
                <a:pos x="42" y="41"/>
              </a:cxn>
              <a:cxn ang="0">
                <a:pos x="43" y="54"/>
              </a:cxn>
              <a:cxn ang="0">
                <a:pos x="43" y="65"/>
              </a:cxn>
              <a:cxn ang="0">
                <a:pos x="44" y="75"/>
              </a:cxn>
              <a:cxn ang="0">
                <a:pos x="45" y="83"/>
              </a:cxn>
              <a:cxn ang="0">
                <a:pos x="42" y="76"/>
              </a:cxn>
              <a:cxn ang="0">
                <a:pos x="37" y="67"/>
              </a:cxn>
              <a:cxn ang="0">
                <a:pos x="31" y="57"/>
              </a:cxn>
              <a:cxn ang="0">
                <a:pos x="24" y="47"/>
              </a:cxn>
              <a:cxn ang="0">
                <a:pos x="20" y="40"/>
              </a:cxn>
              <a:cxn ang="0">
                <a:pos x="15" y="33"/>
              </a:cxn>
              <a:cxn ang="0">
                <a:pos x="10" y="27"/>
              </a:cxn>
              <a:cxn ang="0">
                <a:pos x="6" y="22"/>
              </a:cxn>
              <a:cxn ang="0">
                <a:pos x="2" y="17"/>
              </a:cxn>
              <a:cxn ang="0">
                <a:pos x="0" y="15"/>
              </a:cxn>
              <a:cxn ang="0">
                <a:pos x="43" y="0"/>
              </a:cxn>
            </a:cxnLst>
            <a:rect l="0" t="0" r="r" b="b"/>
            <a:pathLst>
              <a:path w="45" h="83">
                <a:moveTo>
                  <a:pt x="43" y="0"/>
                </a:moveTo>
                <a:lnTo>
                  <a:pt x="42" y="20"/>
                </a:lnTo>
                <a:lnTo>
                  <a:pt x="42" y="41"/>
                </a:lnTo>
                <a:lnTo>
                  <a:pt x="43" y="54"/>
                </a:lnTo>
                <a:lnTo>
                  <a:pt x="43" y="65"/>
                </a:lnTo>
                <a:lnTo>
                  <a:pt x="44" y="75"/>
                </a:lnTo>
                <a:lnTo>
                  <a:pt x="45" y="83"/>
                </a:lnTo>
                <a:lnTo>
                  <a:pt x="42" y="76"/>
                </a:lnTo>
                <a:lnTo>
                  <a:pt x="37" y="67"/>
                </a:lnTo>
                <a:lnTo>
                  <a:pt x="31" y="57"/>
                </a:lnTo>
                <a:lnTo>
                  <a:pt x="24" y="47"/>
                </a:lnTo>
                <a:lnTo>
                  <a:pt x="20" y="40"/>
                </a:lnTo>
                <a:lnTo>
                  <a:pt x="15" y="33"/>
                </a:lnTo>
                <a:lnTo>
                  <a:pt x="10" y="27"/>
                </a:lnTo>
                <a:lnTo>
                  <a:pt x="6" y="22"/>
                </a:lnTo>
                <a:lnTo>
                  <a:pt x="2" y="17"/>
                </a:lnTo>
                <a:lnTo>
                  <a:pt x="0" y="15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" name="Freeform 89"/>
          <p:cNvSpPr>
            <a:spLocks/>
          </p:cNvSpPr>
          <p:nvPr/>
        </p:nvSpPr>
        <p:spPr bwMode="auto">
          <a:xfrm>
            <a:off x="3890509" y="4621214"/>
            <a:ext cx="71437" cy="133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8"/>
              </a:cxn>
              <a:cxn ang="0">
                <a:pos x="8" y="16"/>
              </a:cxn>
              <a:cxn ang="0">
                <a:pos x="14" y="26"/>
              </a:cxn>
              <a:cxn ang="0">
                <a:pos x="21" y="37"/>
              </a:cxn>
              <a:cxn ang="0">
                <a:pos x="26" y="44"/>
              </a:cxn>
              <a:cxn ang="0">
                <a:pos x="31" y="50"/>
              </a:cxn>
              <a:cxn ang="0">
                <a:pos x="35" y="56"/>
              </a:cxn>
              <a:cxn ang="0">
                <a:pos x="39" y="62"/>
              </a:cxn>
              <a:cxn ang="0">
                <a:pos x="43" y="66"/>
              </a:cxn>
              <a:cxn ang="0">
                <a:pos x="45" y="69"/>
              </a:cxn>
              <a:cxn ang="0">
                <a:pos x="2" y="84"/>
              </a:cxn>
              <a:cxn ang="0">
                <a:pos x="3" y="64"/>
              </a:cxn>
              <a:cxn ang="0">
                <a:pos x="3" y="43"/>
              </a:cxn>
              <a:cxn ang="0">
                <a:pos x="2" y="27"/>
              </a:cxn>
              <a:cxn ang="0">
                <a:pos x="1" y="12"/>
              </a:cxn>
              <a:cxn ang="0">
                <a:pos x="0" y="0"/>
              </a:cxn>
            </a:cxnLst>
            <a:rect l="0" t="0" r="r" b="b"/>
            <a:pathLst>
              <a:path w="45" h="84">
                <a:moveTo>
                  <a:pt x="0" y="0"/>
                </a:moveTo>
                <a:lnTo>
                  <a:pt x="4" y="8"/>
                </a:lnTo>
                <a:lnTo>
                  <a:pt x="8" y="16"/>
                </a:lnTo>
                <a:lnTo>
                  <a:pt x="14" y="26"/>
                </a:lnTo>
                <a:lnTo>
                  <a:pt x="21" y="37"/>
                </a:lnTo>
                <a:lnTo>
                  <a:pt x="26" y="44"/>
                </a:lnTo>
                <a:lnTo>
                  <a:pt x="31" y="50"/>
                </a:lnTo>
                <a:lnTo>
                  <a:pt x="35" y="56"/>
                </a:lnTo>
                <a:lnTo>
                  <a:pt x="39" y="62"/>
                </a:lnTo>
                <a:lnTo>
                  <a:pt x="43" y="66"/>
                </a:lnTo>
                <a:lnTo>
                  <a:pt x="45" y="69"/>
                </a:lnTo>
                <a:lnTo>
                  <a:pt x="2" y="84"/>
                </a:lnTo>
                <a:lnTo>
                  <a:pt x="3" y="64"/>
                </a:lnTo>
                <a:lnTo>
                  <a:pt x="3" y="43"/>
                </a:lnTo>
                <a:lnTo>
                  <a:pt x="2" y="27"/>
                </a:lnTo>
                <a:lnTo>
                  <a:pt x="1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6" name="Freeform 90"/>
          <p:cNvSpPr>
            <a:spLocks/>
          </p:cNvSpPr>
          <p:nvPr/>
        </p:nvSpPr>
        <p:spPr bwMode="auto">
          <a:xfrm>
            <a:off x="4687433" y="3768726"/>
            <a:ext cx="515937" cy="2055813"/>
          </a:xfrm>
          <a:custGeom>
            <a:avLst/>
            <a:gdLst/>
            <a:ahLst/>
            <a:cxnLst>
              <a:cxn ang="0">
                <a:pos x="305" y="0"/>
              </a:cxn>
              <a:cxn ang="0">
                <a:pos x="325" y="5"/>
              </a:cxn>
              <a:cxn ang="0">
                <a:pos x="20" y="1295"/>
              </a:cxn>
              <a:cxn ang="0">
                <a:pos x="0" y="1290"/>
              </a:cxn>
              <a:cxn ang="0">
                <a:pos x="305" y="0"/>
              </a:cxn>
            </a:cxnLst>
            <a:rect l="0" t="0" r="r" b="b"/>
            <a:pathLst>
              <a:path w="325" h="1295">
                <a:moveTo>
                  <a:pt x="305" y="0"/>
                </a:moveTo>
                <a:lnTo>
                  <a:pt x="325" y="5"/>
                </a:lnTo>
                <a:lnTo>
                  <a:pt x="20" y="1295"/>
                </a:lnTo>
                <a:lnTo>
                  <a:pt x="0" y="1290"/>
                </a:lnTo>
                <a:lnTo>
                  <a:pt x="30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7" name="Freeform 91"/>
          <p:cNvSpPr>
            <a:spLocks/>
          </p:cNvSpPr>
          <p:nvPr/>
        </p:nvSpPr>
        <p:spPr bwMode="auto">
          <a:xfrm>
            <a:off x="5141458" y="3668714"/>
            <a:ext cx="77787" cy="138113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43" y="9"/>
              </a:cxn>
              <a:cxn ang="0">
                <a:pos x="43" y="31"/>
              </a:cxn>
              <a:cxn ang="0">
                <a:pos x="44" y="44"/>
              </a:cxn>
              <a:cxn ang="0">
                <a:pos x="45" y="55"/>
              </a:cxn>
              <a:cxn ang="0">
                <a:pos x="46" y="65"/>
              </a:cxn>
              <a:cxn ang="0">
                <a:pos x="47" y="74"/>
              </a:cxn>
              <a:cxn ang="0">
                <a:pos x="48" y="82"/>
              </a:cxn>
              <a:cxn ang="0">
                <a:pos x="49" y="87"/>
              </a:cxn>
              <a:cxn ang="0">
                <a:pos x="0" y="76"/>
              </a:cxn>
              <a:cxn ang="0">
                <a:pos x="6" y="67"/>
              </a:cxn>
              <a:cxn ang="0">
                <a:pos x="11" y="59"/>
              </a:cxn>
              <a:cxn ang="0">
                <a:pos x="17" y="50"/>
              </a:cxn>
              <a:cxn ang="0">
                <a:pos x="24" y="40"/>
              </a:cxn>
              <a:cxn ang="0">
                <a:pos x="30" y="28"/>
              </a:cxn>
              <a:cxn ang="0">
                <a:pos x="41" y="8"/>
              </a:cxn>
              <a:cxn ang="0">
                <a:pos x="44" y="0"/>
              </a:cxn>
            </a:cxnLst>
            <a:rect l="0" t="0" r="r" b="b"/>
            <a:pathLst>
              <a:path w="49" h="87">
                <a:moveTo>
                  <a:pt x="44" y="0"/>
                </a:moveTo>
                <a:lnTo>
                  <a:pt x="43" y="9"/>
                </a:lnTo>
                <a:lnTo>
                  <a:pt x="43" y="31"/>
                </a:lnTo>
                <a:lnTo>
                  <a:pt x="44" y="44"/>
                </a:lnTo>
                <a:lnTo>
                  <a:pt x="45" y="55"/>
                </a:lnTo>
                <a:lnTo>
                  <a:pt x="46" y="65"/>
                </a:lnTo>
                <a:lnTo>
                  <a:pt x="47" y="74"/>
                </a:lnTo>
                <a:lnTo>
                  <a:pt x="48" y="82"/>
                </a:lnTo>
                <a:lnTo>
                  <a:pt x="49" y="87"/>
                </a:lnTo>
                <a:lnTo>
                  <a:pt x="0" y="76"/>
                </a:lnTo>
                <a:lnTo>
                  <a:pt x="6" y="67"/>
                </a:lnTo>
                <a:lnTo>
                  <a:pt x="11" y="59"/>
                </a:lnTo>
                <a:lnTo>
                  <a:pt x="17" y="50"/>
                </a:lnTo>
                <a:lnTo>
                  <a:pt x="24" y="40"/>
                </a:lnTo>
                <a:lnTo>
                  <a:pt x="30" y="28"/>
                </a:lnTo>
                <a:lnTo>
                  <a:pt x="41" y="8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8" name="Freeform 92"/>
          <p:cNvSpPr>
            <a:spLocks/>
          </p:cNvSpPr>
          <p:nvPr/>
        </p:nvSpPr>
        <p:spPr bwMode="auto">
          <a:xfrm>
            <a:off x="4669971" y="5784851"/>
            <a:ext cx="7778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" y="11"/>
              </a:cxn>
              <a:cxn ang="0">
                <a:pos x="43" y="20"/>
              </a:cxn>
              <a:cxn ang="0">
                <a:pos x="37" y="28"/>
              </a:cxn>
              <a:cxn ang="0">
                <a:pos x="31" y="37"/>
              </a:cxn>
              <a:cxn ang="0">
                <a:pos x="25" y="48"/>
              </a:cxn>
              <a:cxn ang="0">
                <a:pos x="18" y="59"/>
              </a:cxn>
              <a:cxn ang="0">
                <a:pos x="13" y="70"/>
              </a:cxn>
              <a:cxn ang="0">
                <a:pos x="8" y="80"/>
              </a:cxn>
              <a:cxn ang="0">
                <a:pos x="5" y="88"/>
              </a:cxn>
              <a:cxn ang="0">
                <a:pos x="6" y="79"/>
              </a:cxn>
              <a:cxn ang="0">
                <a:pos x="6" y="68"/>
              </a:cxn>
              <a:cxn ang="0">
                <a:pos x="6" y="56"/>
              </a:cxn>
              <a:cxn ang="0">
                <a:pos x="5" y="43"/>
              </a:cxn>
              <a:cxn ang="0">
                <a:pos x="3" y="22"/>
              </a:cxn>
              <a:cxn ang="0">
                <a:pos x="2" y="13"/>
              </a:cxn>
              <a:cxn ang="0">
                <a:pos x="1" y="5"/>
              </a:cxn>
              <a:cxn ang="0">
                <a:pos x="0" y="0"/>
              </a:cxn>
            </a:cxnLst>
            <a:rect l="0" t="0" r="r" b="b"/>
            <a:pathLst>
              <a:path w="49" h="88">
                <a:moveTo>
                  <a:pt x="0" y="0"/>
                </a:moveTo>
                <a:lnTo>
                  <a:pt x="49" y="11"/>
                </a:lnTo>
                <a:lnTo>
                  <a:pt x="43" y="20"/>
                </a:lnTo>
                <a:lnTo>
                  <a:pt x="37" y="28"/>
                </a:lnTo>
                <a:lnTo>
                  <a:pt x="31" y="37"/>
                </a:lnTo>
                <a:lnTo>
                  <a:pt x="25" y="48"/>
                </a:lnTo>
                <a:lnTo>
                  <a:pt x="18" y="59"/>
                </a:lnTo>
                <a:lnTo>
                  <a:pt x="13" y="70"/>
                </a:lnTo>
                <a:lnTo>
                  <a:pt x="8" y="80"/>
                </a:lnTo>
                <a:lnTo>
                  <a:pt x="5" y="88"/>
                </a:lnTo>
                <a:lnTo>
                  <a:pt x="6" y="79"/>
                </a:lnTo>
                <a:lnTo>
                  <a:pt x="6" y="68"/>
                </a:lnTo>
                <a:lnTo>
                  <a:pt x="6" y="56"/>
                </a:lnTo>
                <a:lnTo>
                  <a:pt x="5" y="43"/>
                </a:lnTo>
                <a:lnTo>
                  <a:pt x="3" y="22"/>
                </a:lnTo>
                <a:lnTo>
                  <a:pt x="2" y="13"/>
                </a:lnTo>
                <a:lnTo>
                  <a:pt x="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9" name="Freeform 93"/>
          <p:cNvSpPr>
            <a:spLocks noEditPoints="1"/>
          </p:cNvSpPr>
          <p:nvPr/>
        </p:nvSpPr>
        <p:spPr bwMode="auto">
          <a:xfrm>
            <a:off x="2922134" y="3648076"/>
            <a:ext cx="2876549" cy="2871788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14" y="1794"/>
              </a:cxn>
              <a:cxn ang="0">
                <a:pos x="1797" y="1794"/>
              </a:cxn>
              <a:cxn ang="0">
                <a:pos x="1797" y="14"/>
              </a:cxn>
              <a:cxn ang="0">
                <a:pos x="14" y="14"/>
              </a:cxn>
              <a:cxn ang="0">
                <a:pos x="0" y="0"/>
              </a:cxn>
              <a:cxn ang="0">
                <a:pos x="1812" y="0"/>
              </a:cxn>
              <a:cxn ang="0">
                <a:pos x="1812" y="1809"/>
              </a:cxn>
              <a:cxn ang="0">
                <a:pos x="0" y="1809"/>
              </a:cxn>
              <a:cxn ang="0">
                <a:pos x="0" y="0"/>
              </a:cxn>
            </a:cxnLst>
            <a:rect l="0" t="0" r="r" b="b"/>
            <a:pathLst>
              <a:path w="1812" h="1809">
                <a:moveTo>
                  <a:pt x="14" y="14"/>
                </a:moveTo>
                <a:lnTo>
                  <a:pt x="14" y="1794"/>
                </a:lnTo>
                <a:lnTo>
                  <a:pt x="1797" y="1794"/>
                </a:lnTo>
                <a:lnTo>
                  <a:pt x="1797" y="14"/>
                </a:lnTo>
                <a:lnTo>
                  <a:pt x="14" y="14"/>
                </a:lnTo>
                <a:close/>
                <a:moveTo>
                  <a:pt x="0" y="0"/>
                </a:moveTo>
                <a:lnTo>
                  <a:pt x="1812" y="0"/>
                </a:lnTo>
                <a:lnTo>
                  <a:pt x="1812" y="1809"/>
                </a:lnTo>
                <a:lnTo>
                  <a:pt x="0" y="180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0" name="Skupina 79"/>
          <p:cNvGrpSpPr/>
          <p:nvPr/>
        </p:nvGrpSpPr>
        <p:grpSpPr>
          <a:xfrm>
            <a:off x="3758758" y="3608388"/>
            <a:ext cx="1626484" cy="2567948"/>
            <a:chOff x="6032520" y="1384272"/>
            <a:chExt cx="1626484" cy="25679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TextovéPole 80"/>
            <p:cNvSpPr txBox="1"/>
            <p:nvPr/>
          </p:nvSpPr>
          <p:spPr>
            <a:xfrm>
              <a:off x="6032520" y="258920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2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2" name="TextovéPole 81"/>
            <p:cNvSpPr txBox="1"/>
            <p:nvPr/>
          </p:nvSpPr>
          <p:spPr>
            <a:xfrm>
              <a:off x="6032520" y="299084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1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7273962" y="1785915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1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6835806" y="258920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1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5" name="TextovéPole 84"/>
            <p:cNvSpPr txBox="1"/>
            <p:nvPr/>
          </p:nvSpPr>
          <p:spPr>
            <a:xfrm>
              <a:off x="6835806" y="2187558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6835806" y="299084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6835806" y="3429000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7273962" y="2187558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7273962" y="1384272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6434163" y="299084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1" name="TextovéPole 90"/>
            <p:cNvSpPr txBox="1"/>
            <p:nvPr/>
          </p:nvSpPr>
          <p:spPr>
            <a:xfrm>
              <a:off x="6434163" y="3429000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2" name="TextovéPole 91"/>
            <p:cNvSpPr txBox="1"/>
            <p:nvPr/>
          </p:nvSpPr>
          <p:spPr>
            <a:xfrm>
              <a:off x="6032520" y="2187558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101" name="Objekt 100"/>
          <p:cNvGraphicFramePr>
            <a:graphicFrameLocks noChangeAspect="1"/>
          </p:cNvGraphicFramePr>
          <p:nvPr/>
        </p:nvGraphicFramePr>
        <p:xfrm>
          <a:off x="3755196" y="4028716"/>
          <a:ext cx="339725" cy="525030"/>
        </p:xfrm>
        <a:graphic>
          <a:graphicData uri="http://schemas.openxmlformats.org/presentationml/2006/ole">
            <p:oleObj spid="_x0000_s34821" name="Rovnice" r:id="rId4" imgW="139680" imgH="215640" progId="Equation.3">
              <p:embed/>
            </p:oleObj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4999038" y="3167063"/>
          <a:ext cx="371475" cy="523875"/>
        </p:xfrm>
        <a:graphic>
          <a:graphicData uri="http://schemas.openxmlformats.org/presentationml/2006/ole">
            <p:oleObj spid="_x0000_s34822" name="Rovnice" r:id="rId5" imgW="152280" imgH="215640" progId="Equation.3">
              <p:embed/>
            </p:oleObj>
          </a:graphicData>
        </a:graphic>
      </p:graphicFrame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4845704" y="2400381"/>
            <a:ext cx="445891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… new </a:t>
            </a:r>
            <a:r>
              <a:rPr lang="en-US" sz="2000" dirty="0">
                <a:solidFill>
                  <a:schemeClr val="bg2"/>
                </a:solidFill>
              </a:rPr>
              <a:t>PVS entries for </a:t>
            </a:r>
            <a:r>
              <a:rPr lang="en-US" sz="2000" dirty="0" smtClean="0">
                <a:solidFill>
                  <a:schemeClr val="bg2"/>
                </a:solidFill>
              </a:rPr>
              <a:t>view cell </a:t>
            </a:r>
            <a:r>
              <a:rPr lang="en-US" sz="24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  <a:p>
            <a:endParaRPr lang="en-US" sz="9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… </a:t>
            </a:r>
            <a:r>
              <a:rPr lang="en-US" sz="2000" dirty="0">
                <a:solidFill>
                  <a:schemeClr val="bg2"/>
                </a:solidFill>
              </a:rPr>
              <a:t>view cells pierced by the sample</a:t>
            </a:r>
          </a:p>
        </p:txBody>
      </p:sp>
      <p:graphicFrame>
        <p:nvGraphicFramePr>
          <p:cNvPr id="95" name="Object 6"/>
          <p:cNvGraphicFramePr>
            <a:graphicFrameLocks noChangeAspect="1"/>
          </p:cNvGraphicFramePr>
          <p:nvPr/>
        </p:nvGraphicFramePr>
        <p:xfrm>
          <a:off x="4017654" y="2416895"/>
          <a:ext cx="903439" cy="425864"/>
        </p:xfrm>
        <a:graphic>
          <a:graphicData uri="http://schemas.openxmlformats.org/presentationml/2006/ole">
            <p:oleObj spid="_x0000_s34825" name="Rovnice" r:id="rId6" imgW="431640" imgH="203040" progId="Equation.3">
              <p:embed/>
            </p:oleObj>
          </a:graphicData>
        </a:graphic>
      </p:graphicFrame>
      <p:graphicFrame>
        <p:nvGraphicFramePr>
          <p:cNvPr id="96" name="Object 7"/>
          <p:cNvGraphicFramePr>
            <a:graphicFrameLocks noChangeAspect="1"/>
          </p:cNvGraphicFramePr>
          <p:nvPr/>
        </p:nvGraphicFramePr>
        <p:xfrm>
          <a:off x="4164685" y="2858426"/>
          <a:ext cx="684848" cy="422373"/>
        </p:xfrm>
        <a:graphic>
          <a:graphicData uri="http://schemas.openxmlformats.org/presentationml/2006/ole">
            <p:oleObj spid="_x0000_s34826" name="Rovnice" r:id="rId7" imgW="330120" imgH="203040" progId="Equation.3">
              <p:embed/>
            </p:oleObj>
          </a:graphicData>
        </a:graphic>
      </p:graphicFrame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457200" y="1347776"/>
            <a:ext cx="8229600" cy="477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Mix distributions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adaptively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Contribution of a sample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Mixing Sample Distributions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16</a:t>
            </a:fld>
            <a:endParaRPr lang="cs-CZ" dirty="0"/>
          </a:p>
        </p:txBody>
      </p:sp>
      <p:grpSp>
        <p:nvGrpSpPr>
          <p:cNvPr id="2" name="Skupina 9"/>
          <p:cNvGrpSpPr/>
          <p:nvPr/>
        </p:nvGrpSpPr>
        <p:grpSpPr>
          <a:xfrm>
            <a:off x="3755571" y="3681414"/>
            <a:ext cx="1611312" cy="2408238"/>
            <a:chOff x="6029333" y="1457298"/>
            <a:chExt cx="1611312" cy="2408238"/>
          </a:xfrm>
        </p:grpSpPr>
        <p:sp>
          <p:nvSpPr>
            <p:cNvPr id="11" name="Rectangle 51"/>
            <p:cNvSpPr>
              <a:spLocks noChangeArrowheads="1"/>
            </p:cNvSpPr>
            <p:nvPr/>
          </p:nvSpPr>
          <p:spPr bwMode="auto">
            <a:xfrm>
              <a:off x="6426208" y="3479773"/>
              <a:ext cx="406400" cy="385763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248533" y="1457298"/>
              <a:ext cx="392112" cy="1190625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6844489" y="2252633"/>
              <a:ext cx="392112" cy="1609758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Rectangle 56"/>
            <p:cNvSpPr>
              <a:spLocks noChangeArrowheads="1"/>
            </p:cNvSpPr>
            <p:nvPr/>
          </p:nvSpPr>
          <p:spPr bwMode="auto">
            <a:xfrm>
              <a:off x="6029333" y="2257398"/>
              <a:ext cx="392112" cy="1208115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`</a:t>
              </a:r>
              <a:endParaRPr lang="cs-CZ" dirty="0"/>
            </a:p>
          </p:txBody>
        </p:sp>
        <p:sp>
          <p:nvSpPr>
            <p:cNvPr id="15" name="Rectangle 46"/>
            <p:cNvSpPr>
              <a:spLocks noChangeArrowheads="1"/>
            </p:cNvSpPr>
            <p:nvPr/>
          </p:nvSpPr>
          <p:spPr bwMode="auto">
            <a:xfrm>
              <a:off x="6434146" y="3063848"/>
              <a:ext cx="392112" cy="438150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16" name="Rectangle 68"/>
          <p:cNvSpPr>
            <a:spLocks noChangeArrowheads="1"/>
          </p:cNvSpPr>
          <p:nvPr/>
        </p:nvSpPr>
        <p:spPr bwMode="auto">
          <a:xfrm>
            <a:off x="2930071" y="5683251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Rectangle 75"/>
          <p:cNvSpPr>
            <a:spLocks noChangeArrowheads="1"/>
          </p:cNvSpPr>
          <p:nvPr/>
        </p:nvSpPr>
        <p:spPr bwMode="auto">
          <a:xfrm>
            <a:off x="4549321" y="3657601"/>
            <a:ext cx="23812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AutoShape 3"/>
          <p:cNvSpPr>
            <a:spLocks noChangeAspect="1" noChangeArrowheads="1" noTextEdit="1"/>
          </p:cNvSpPr>
          <p:nvPr/>
        </p:nvSpPr>
        <p:spPr bwMode="auto">
          <a:xfrm>
            <a:off x="2918959" y="3644901"/>
            <a:ext cx="2878137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918959" y="3644901"/>
            <a:ext cx="2871787" cy="2868613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4982708" y="4468814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5374821" y="4083051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>
            <a:off x="4974771" y="4060826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4974771" y="3675064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5366883" y="3675064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H="1">
            <a:off x="4974771" y="4872039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V="1">
            <a:off x="4974771" y="4486276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5366883" y="4486276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4568371" y="4481514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960483" y="4481514"/>
            <a:ext cx="1587" cy="384175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H="1">
            <a:off x="4576308" y="5281614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4968421" y="4895851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4568371" y="5295901"/>
            <a:ext cx="392112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4960483" y="5295901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 flipH="1">
            <a:off x="4571546" y="6089651"/>
            <a:ext cx="393700" cy="1588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" name="Line 40"/>
          <p:cNvSpPr>
            <a:spLocks noChangeShapeType="1"/>
          </p:cNvSpPr>
          <p:nvPr/>
        </p:nvSpPr>
        <p:spPr bwMode="auto">
          <a:xfrm>
            <a:off x="4965246" y="5703889"/>
            <a:ext cx="1587" cy="385763"/>
          </a:xfrm>
          <a:prstGeom prst="line">
            <a:avLst/>
          </a:prstGeom>
          <a:noFill/>
          <a:ln w="7">
            <a:solidFill>
              <a:srgbClr val="A9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6" name="Line 43"/>
          <p:cNvSpPr>
            <a:spLocks noChangeShapeType="1"/>
          </p:cNvSpPr>
          <p:nvPr/>
        </p:nvSpPr>
        <p:spPr bwMode="auto">
          <a:xfrm flipV="1">
            <a:off x="3755571" y="5295901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>
            <a:off x="3755571" y="5295901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" name="Line 45"/>
          <p:cNvSpPr>
            <a:spLocks noChangeShapeType="1"/>
          </p:cNvSpPr>
          <p:nvPr/>
        </p:nvSpPr>
        <p:spPr bwMode="auto">
          <a:xfrm>
            <a:off x="4147684" y="5295901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 flipV="1">
            <a:off x="4152446" y="5295901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0" name="Line 49"/>
          <p:cNvSpPr>
            <a:spLocks noChangeShapeType="1"/>
          </p:cNvSpPr>
          <p:nvPr/>
        </p:nvSpPr>
        <p:spPr bwMode="auto">
          <a:xfrm>
            <a:off x="4152446" y="5295901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" name="Line 52"/>
          <p:cNvSpPr>
            <a:spLocks noChangeShapeType="1"/>
          </p:cNvSpPr>
          <p:nvPr/>
        </p:nvSpPr>
        <p:spPr bwMode="auto">
          <a:xfrm flipH="1">
            <a:off x="4152446" y="6089651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2" name="Line 53"/>
          <p:cNvSpPr>
            <a:spLocks noChangeShapeType="1"/>
          </p:cNvSpPr>
          <p:nvPr/>
        </p:nvSpPr>
        <p:spPr bwMode="auto">
          <a:xfrm flipV="1">
            <a:off x="4152446" y="5703889"/>
            <a:ext cx="1587" cy="385763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3" name="Line 58"/>
          <p:cNvSpPr>
            <a:spLocks noChangeShapeType="1"/>
          </p:cNvSpPr>
          <p:nvPr/>
        </p:nvSpPr>
        <p:spPr bwMode="auto">
          <a:xfrm flipV="1">
            <a:off x="3755571" y="4481514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4" name="Line 59"/>
          <p:cNvSpPr>
            <a:spLocks noChangeShapeType="1"/>
          </p:cNvSpPr>
          <p:nvPr/>
        </p:nvSpPr>
        <p:spPr bwMode="auto">
          <a:xfrm>
            <a:off x="3755571" y="4481514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5" name="Line 60"/>
          <p:cNvSpPr>
            <a:spLocks noChangeShapeType="1"/>
          </p:cNvSpPr>
          <p:nvPr/>
        </p:nvSpPr>
        <p:spPr bwMode="auto">
          <a:xfrm>
            <a:off x="4147684" y="4481514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10" name="Skupina 45"/>
          <p:cNvGrpSpPr/>
          <p:nvPr/>
        </p:nvGrpSpPr>
        <p:grpSpPr>
          <a:xfrm>
            <a:off x="3752396" y="4083051"/>
            <a:ext cx="1622424" cy="1603375"/>
            <a:chOff x="6026158" y="1858935"/>
            <a:chExt cx="1622424" cy="1603375"/>
          </a:xfrm>
        </p:grpSpPr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7256470" y="1858935"/>
              <a:ext cx="392112" cy="385763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6835783" y="2662210"/>
              <a:ext cx="392112" cy="385763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6029333" y="3071785"/>
              <a:ext cx="392112" cy="390525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Rectangle 61"/>
            <p:cNvSpPr>
              <a:spLocks noChangeArrowheads="1"/>
            </p:cNvSpPr>
            <p:nvPr/>
          </p:nvSpPr>
          <p:spPr bwMode="auto">
            <a:xfrm>
              <a:off x="6026158" y="2660623"/>
              <a:ext cx="392112" cy="384175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51" name="Line 63"/>
          <p:cNvSpPr>
            <a:spLocks noChangeShapeType="1"/>
          </p:cNvSpPr>
          <p:nvPr/>
        </p:nvSpPr>
        <p:spPr bwMode="auto">
          <a:xfrm flipV="1">
            <a:off x="3752396" y="4884739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>
            <a:off x="3752396" y="4884739"/>
            <a:ext cx="392112" cy="1588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3" name="Line 65"/>
          <p:cNvSpPr>
            <a:spLocks noChangeShapeType="1"/>
          </p:cNvSpPr>
          <p:nvPr/>
        </p:nvSpPr>
        <p:spPr bwMode="auto">
          <a:xfrm>
            <a:off x="4144509" y="4884739"/>
            <a:ext cx="1587" cy="384175"/>
          </a:xfrm>
          <a:prstGeom prst="line">
            <a:avLst/>
          </a:prstGeom>
          <a:noFill/>
          <a:ln w="7">
            <a:solidFill>
              <a:srgbClr val="FF4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4" name="Freeform 66"/>
          <p:cNvSpPr>
            <a:spLocks noEditPoints="1"/>
          </p:cNvSpPr>
          <p:nvPr/>
        </p:nvSpPr>
        <p:spPr bwMode="auto">
          <a:xfrm>
            <a:off x="2918959" y="3646489"/>
            <a:ext cx="2876549" cy="2873375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14" y="1796"/>
              </a:cxn>
              <a:cxn ang="0">
                <a:pos x="1798" y="1796"/>
              </a:cxn>
              <a:cxn ang="0">
                <a:pos x="1798" y="14"/>
              </a:cxn>
              <a:cxn ang="0">
                <a:pos x="14" y="14"/>
              </a:cxn>
              <a:cxn ang="0">
                <a:pos x="0" y="0"/>
              </a:cxn>
              <a:cxn ang="0">
                <a:pos x="1812" y="0"/>
              </a:cxn>
              <a:cxn ang="0">
                <a:pos x="1812" y="1810"/>
              </a:cxn>
              <a:cxn ang="0">
                <a:pos x="0" y="1810"/>
              </a:cxn>
              <a:cxn ang="0">
                <a:pos x="0" y="0"/>
              </a:cxn>
            </a:cxnLst>
            <a:rect l="0" t="0" r="r" b="b"/>
            <a:pathLst>
              <a:path w="1812" h="1810">
                <a:moveTo>
                  <a:pt x="14" y="14"/>
                </a:moveTo>
                <a:lnTo>
                  <a:pt x="14" y="1796"/>
                </a:lnTo>
                <a:lnTo>
                  <a:pt x="1798" y="1796"/>
                </a:lnTo>
                <a:lnTo>
                  <a:pt x="1798" y="14"/>
                </a:lnTo>
                <a:lnTo>
                  <a:pt x="14" y="14"/>
                </a:lnTo>
                <a:close/>
                <a:moveTo>
                  <a:pt x="0" y="0"/>
                </a:moveTo>
                <a:lnTo>
                  <a:pt x="1812" y="0"/>
                </a:lnTo>
                <a:lnTo>
                  <a:pt x="1812" y="1810"/>
                </a:lnTo>
                <a:lnTo>
                  <a:pt x="0" y="1810"/>
                </a:lnTo>
                <a:lnTo>
                  <a:pt x="0" y="0"/>
                </a:lnTo>
                <a:close/>
              </a:path>
            </a:pathLst>
          </a:custGeom>
          <a:solidFill>
            <a:srgbClr val="CAD6D5"/>
          </a:solidFill>
          <a:ln w="0">
            <a:solidFill>
              <a:srgbClr val="CAD6D5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5" name="Rectangle 67"/>
          <p:cNvSpPr>
            <a:spLocks noChangeArrowheads="1"/>
          </p:cNvSpPr>
          <p:nvPr/>
        </p:nvSpPr>
        <p:spPr bwMode="auto">
          <a:xfrm>
            <a:off x="2930071" y="6089651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6" name="Rectangle 69"/>
          <p:cNvSpPr>
            <a:spLocks noChangeArrowheads="1"/>
          </p:cNvSpPr>
          <p:nvPr/>
        </p:nvSpPr>
        <p:spPr bwMode="auto">
          <a:xfrm>
            <a:off x="2930071" y="5275264"/>
            <a:ext cx="2854324" cy="23813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7" name="Rectangle 70"/>
          <p:cNvSpPr>
            <a:spLocks noChangeArrowheads="1"/>
          </p:cNvSpPr>
          <p:nvPr/>
        </p:nvSpPr>
        <p:spPr bwMode="auto">
          <a:xfrm>
            <a:off x="2930071" y="4868864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8" name="Rectangle 71"/>
          <p:cNvSpPr>
            <a:spLocks noChangeArrowheads="1"/>
          </p:cNvSpPr>
          <p:nvPr/>
        </p:nvSpPr>
        <p:spPr bwMode="auto">
          <a:xfrm>
            <a:off x="2930071" y="4460876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9" name="Rectangle 72"/>
          <p:cNvSpPr>
            <a:spLocks noChangeArrowheads="1"/>
          </p:cNvSpPr>
          <p:nvPr/>
        </p:nvSpPr>
        <p:spPr bwMode="auto">
          <a:xfrm>
            <a:off x="2930071" y="4054476"/>
            <a:ext cx="2854324" cy="22225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0" name="Rectangle 73"/>
          <p:cNvSpPr>
            <a:spLocks noChangeArrowheads="1"/>
          </p:cNvSpPr>
          <p:nvPr/>
        </p:nvSpPr>
        <p:spPr bwMode="auto">
          <a:xfrm>
            <a:off x="5365296" y="3657601"/>
            <a:ext cx="22225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1" name="Rectangle 74"/>
          <p:cNvSpPr>
            <a:spLocks noChangeArrowheads="1"/>
          </p:cNvSpPr>
          <p:nvPr/>
        </p:nvSpPr>
        <p:spPr bwMode="auto">
          <a:xfrm>
            <a:off x="4957308" y="3657601"/>
            <a:ext cx="23812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4142921" y="3657601"/>
            <a:ext cx="22225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3" name="Rectangle 77"/>
          <p:cNvSpPr>
            <a:spLocks noChangeArrowheads="1"/>
          </p:cNvSpPr>
          <p:nvPr/>
        </p:nvSpPr>
        <p:spPr bwMode="auto">
          <a:xfrm>
            <a:off x="3733346" y="3657601"/>
            <a:ext cx="23812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4" name="Rectangle 78"/>
          <p:cNvSpPr>
            <a:spLocks noChangeArrowheads="1"/>
          </p:cNvSpPr>
          <p:nvPr/>
        </p:nvSpPr>
        <p:spPr bwMode="auto">
          <a:xfrm>
            <a:off x="3326946" y="3657601"/>
            <a:ext cx="22225" cy="2851150"/>
          </a:xfrm>
          <a:prstGeom prst="rect">
            <a:avLst/>
          </a:prstGeom>
          <a:solidFill>
            <a:srgbClr val="CAD6D5"/>
          </a:solidFill>
          <a:ln w="0">
            <a:solidFill>
              <a:srgbClr val="CAD6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5" name="Rectangle 79"/>
          <p:cNvSpPr>
            <a:spLocks noChangeArrowheads="1"/>
          </p:cNvSpPr>
          <p:nvPr/>
        </p:nvSpPr>
        <p:spPr bwMode="auto">
          <a:xfrm>
            <a:off x="5270046" y="4649789"/>
            <a:ext cx="422275" cy="1655763"/>
          </a:xfrm>
          <a:prstGeom prst="rect">
            <a:avLst/>
          </a:prstGeom>
          <a:solidFill>
            <a:srgbClr val="00BFBF"/>
          </a:solidFill>
          <a:ln w="0">
            <a:solidFill>
              <a:srgbClr val="00BFB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6" name="Freeform 80"/>
          <p:cNvSpPr>
            <a:spLocks noEditPoints="1"/>
          </p:cNvSpPr>
          <p:nvPr/>
        </p:nvSpPr>
        <p:spPr bwMode="auto">
          <a:xfrm>
            <a:off x="5258933" y="4638676"/>
            <a:ext cx="444500" cy="1677988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14" y="1043"/>
              </a:cxn>
              <a:cxn ang="0">
                <a:pos x="266" y="1043"/>
              </a:cxn>
              <a:cxn ang="0">
                <a:pos x="266" y="14"/>
              </a:cxn>
              <a:cxn ang="0">
                <a:pos x="14" y="14"/>
              </a:cxn>
              <a:cxn ang="0">
                <a:pos x="0" y="0"/>
              </a:cxn>
              <a:cxn ang="0">
                <a:pos x="280" y="0"/>
              </a:cxn>
              <a:cxn ang="0">
                <a:pos x="280" y="1057"/>
              </a:cxn>
              <a:cxn ang="0">
                <a:pos x="0" y="1057"/>
              </a:cxn>
              <a:cxn ang="0">
                <a:pos x="0" y="0"/>
              </a:cxn>
            </a:cxnLst>
            <a:rect l="0" t="0" r="r" b="b"/>
            <a:pathLst>
              <a:path w="280" h="1057">
                <a:moveTo>
                  <a:pt x="14" y="14"/>
                </a:moveTo>
                <a:lnTo>
                  <a:pt x="14" y="1043"/>
                </a:lnTo>
                <a:lnTo>
                  <a:pt x="266" y="1043"/>
                </a:lnTo>
                <a:lnTo>
                  <a:pt x="266" y="14"/>
                </a:lnTo>
                <a:lnTo>
                  <a:pt x="14" y="14"/>
                </a:lnTo>
                <a:close/>
                <a:moveTo>
                  <a:pt x="0" y="0"/>
                </a:moveTo>
                <a:lnTo>
                  <a:pt x="280" y="0"/>
                </a:lnTo>
                <a:lnTo>
                  <a:pt x="280" y="1057"/>
                </a:lnTo>
                <a:lnTo>
                  <a:pt x="0" y="10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7" name="Rectangle 81"/>
          <p:cNvSpPr>
            <a:spLocks noChangeArrowheads="1"/>
          </p:cNvSpPr>
          <p:nvPr/>
        </p:nvSpPr>
        <p:spPr bwMode="auto">
          <a:xfrm>
            <a:off x="3101521" y="3886201"/>
            <a:ext cx="1157287" cy="720725"/>
          </a:xfrm>
          <a:prstGeom prst="rect">
            <a:avLst/>
          </a:prstGeom>
          <a:solidFill>
            <a:srgbClr val="00BFBF"/>
          </a:solidFill>
          <a:ln w="0">
            <a:solidFill>
              <a:srgbClr val="00BFB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8" name="Freeform 82"/>
          <p:cNvSpPr>
            <a:spLocks noEditPoints="1"/>
          </p:cNvSpPr>
          <p:nvPr/>
        </p:nvSpPr>
        <p:spPr bwMode="auto">
          <a:xfrm>
            <a:off x="3090409" y="3873501"/>
            <a:ext cx="1179512" cy="744538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5" y="455"/>
              </a:cxn>
              <a:cxn ang="0">
                <a:pos x="729" y="455"/>
              </a:cxn>
              <a:cxn ang="0">
                <a:pos x="729" y="15"/>
              </a:cxn>
              <a:cxn ang="0">
                <a:pos x="15" y="15"/>
              </a:cxn>
              <a:cxn ang="0">
                <a:pos x="0" y="0"/>
              </a:cxn>
              <a:cxn ang="0">
                <a:pos x="743" y="0"/>
              </a:cxn>
              <a:cxn ang="0">
                <a:pos x="743" y="469"/>
              </a:cxn>
              <a:cxn ang="0">
                <a:pos x="0" y="469"/>
              </a:cxn>
              <a:cxn ang="0">
                <a:pos x="0" y="0"/>
              </a:cxn>
            </a:cxnLst>
            <a:rect l="0" t="0" r="r" b="b"/>
            <a:pathLst>
              <a:path w="743" h="469">
                <a:moveTo>
                  <a:pt x="15" y="15"/>
                </a:moveTo>
                <a:lnTo>
                  <a:pt x="15" y="455"/>
                </a:lnTo>
                <a:lnTo>
                  <a:pt x="729" y="455"/>
                </a:lnTo>
                <a:lnTo>
                  <a:pt x="729" y="15"/>
                </a:lnTo>
                <a:lnTo>
                  <a:pt x="15" y="15"/>
                </a:lnTo>
                <a:close/>
                <a:moveTo>
                  <a:pt x="0" y="0"/>
                </a:moveTo>
                <a:lnTo>
                  <a:pt x="743" y="0"/>
                </a:lnTo>
                <a:lnTo>
                  <a:pt x="743" y="469"/>
                </a:lnTo>
                <a:lnTo>
                  <a:pt x="0" y="4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9" name="Freeform 83"/>
          <p:cNvSpPr>
            <a:spLocks/>
          </p:cNvSpPr>
          <p:nvPr/>
        </p:nvSpPr>
        <p:spPr bwMode="auto">
          <a:xfrm>
            <a:off x="4136571" y="5924551"/>
            <a:ext cx="949325" cy="487363"/>
          </a:xfrm>
          <a:custGeom>
            <a:avLst/>
            <a:gdLst/>
            <a:ahLst/>
            <a:cxnLst>
              <a:cxn ang="0">
                <a:pos x="299" y="0"/>
              </a:cxn>
              <a:cxn ang="0">
                <a:pos x="332" y="1"/>
              </a:cxn>
              <a:cxn ang="0">
                <a:pos x="364" y="3"/>
              </a:cxn>
              <a:cxn ang="0">
                <a:pos x="394" y="7"/>
              </a:cxn>
              <a:cxn ang="0">
                <a:pos x="422" y="13"/>
              </a:cxn>
              <a:cxn ang="0">
                <a:pos x="450" y="21"/>
              </a:cxn>
              <a:cxn ang="0">
                <a:pos x="476" y="29"/>
              </a:cxn>
              <a:cxn ang="0">
                <a:pos x="499" y="39"/>
              </a:cxn>
              <a:cxn ang="0">
                <a:pos x="521" y="50"/>
              </a:cxn>
              <a:cxn ang="0">
                <a:pos x="540" y="62"/>
              </a:cxn>
              <a:cxn ang="0">
                <a:pos x="557" y="76"/>
              </a:cxn>
              <a:cxn ang="0">
                <a:pos x="571" y="90"/>
              </a:cxn>
              <a:cxn ang="0">
                <a:pos x="582" y="105"/>
              </a:cxn>
              <a:cxn ang="0">
                <a:pos x="591" y="120"/>
              </a:cxn>
              <a:cxn ang="0">
                <a:pos x="596" y="136"/>
              </a:cxn>
              <a:cxn ang="0">
                <a:pos x="598" y="153"/>
              </a:cxn>
              <a:cxn ang="0">
                <a:pos x="596" y="170"/>
              </a:cxn>
              <a:cxn ang="0">
                <a:pos x="591" y="186"/>
              </a:cxn>
              <a:cxn ang="0">
                <a:pos x="582" y="202"/>
              </a:cxn>
              <a:cxn ang="0">
                <a:pos x="571" y="217"/>
              </a:cxn>
              <a:cxn ang="0">
                <a:pos x="557" y="230"/>
              </a:cxn>
              <a:cxn ang="0">
                <a:pos x="540" y="244"/>
              </a:cxn>
              <a:cxn ang="0">
                <a:pos x="521" y="256"/>
              </a:cxn>
              <a:cxn ang="0">
                <a:pos x="499" y="267"/>
              </a:cxn>
              <a:cxn ang="0">
                <a:pos x="476" y="277"/>
              </a:cxn>
              <a:cxn ang="0">
                <a:pos x="450" y="286"/>
              </a:cxn>
              <a:cxn ang="0">
                <a:pos x="422" y="293"/>
              </a:cxn>
              <a:cxn ang="0">
                <a:pos x="394" y="299"/>
              </a:cxn>
              <a:cxn ang="0">
                <a:pos x="364" y="303"/>
              </a:cxn>
              <a:cxn ang="0">
                <a:pos x="332" y="306"/>
              </a:cxn>
              <a:cxn ang="0">
                <a:pos x="299" y="307"/>
              </a:cxn>
              <a:cxn ang="0">
                <a:pos x="267" y="306"/>
              </a:cxn>
              <a:cxn ang="0">
                <a:pos x="235" y="303"/>
              </a:cxn>
              <a:cxn ang="0">
                <a:pos x="205" y="299"/>
              </a:cxn>
              <a:cxn ang="0">
                <a:pos x="176" y="293"/>
              </a:cxn>
              <a:cxn ang="0">
                <a:pos x="149" y="286"/>
              </a:cxn>
              <a:cxn ang="0">
                <a:pos x="123" y="277"/>
              </a:cxn>
              <a:cxn ang="0">
                <a:pos x="99" y="267"/>
              </a:cxn>
              <a:cxn ang="0">
                <a:pos x="77" y="256"/>
              </a:cxn>
              <a:cxn ang="0">
                <a:pos x="58" y="244"/>
              </a:cxn>
              <a:cxn ang="0">
                <a:pos x="41" y="230"/>
              </a:cxn>
              <a:cxn ang="0">
                <a:pos x="27" y="217"/>
              </a:cxn>
              <a:cxn ang="0">
                <a:pos x="16" y="202"/>
              </a:cxn>
              <a:cxn ang="0">
                <a:pos x="7" y="186"/>
              </a:cxn>
              <a:cxn ang="0">
                <a:pos x="2" y="170"/>
              </a:cxn>
              <a:cxn ang="0">
                <a:pos x="0" y="153"/>
              </a:cxn>
              <a:cxn ang="0">
                <a:pos x="2" y="136"/>
              </a:cxn>
              <a:cxn ang="0">
                <a:pos x="7" y="120"/>
              </a:cxn>
              <a:cxn ang="0">
                <a:pos x="16" y="105"/>
              </a:cxn>
              <a:cxn ang="0">
                <a:pos x="27" y="90"/>
              </a:cxn>
              <a:cxn ang="0">
                <a:pos x="41" y="76"/>
              </a:cxn>
              <a:cxn ang="0">
                <a:pos x="58" y="62"/>
              </a:cxn>
              <a:cxn ang="0">
                <a:pos x="77" y="50"/>
              </a:cxn>
              <a:cxn ang="0">
                <a:pos x="99" y="39"/>
              </a:cxn>
              <a:cxn ang="0">
                <a:pos x="123" y="29"/>
              </a:cxn>
              <a:cxn ang="0">
                <a:pos x="149" y="21"/>
              </a:cxn>
              <a:cxn ang="0">
                <a:pos x="176" y="13"/>
              </a:cxn>
              <a:cxn ang="0">
                <a:pos x="205" y="7"/>
              </a:cxn>
              <a:cxn ang="0">
                <a:pos x="235" y="3"/>
              </a:cxn>
              <a:cxn ang="0">
                <a:pos x="267" y="1"/>
              </a:cxn>
              <a:cxn ang="0">
                <a:pos x="299" y="0"/>
              </a:cxn>
            </a:cxnLst>
            <a:rect l="0" t="0" r="r" b="b"/>
            <a:pathLst>
              <a:path w="598" h="307">
                <a:moveTo>
                  <a:pt x="299" y="0"/>
                </a:moveTo>
                <a:lnTo>
                  <a:pt x="332" y="1"/>
                </a:lnTo>
                <a:lnTo>
                  <a:pt x="364" y="3"/>
                </a:lnTo>
                <a:lnTo>
                  <a:pt x="394" y="7"/>
                </a:lnTo>
                <a:lnTo>
                  <a:pt x="422" y="13"/>
                </a:lnTo>
                <a:lnTo>
                  <a:pt x="450" y="21"/>
                </a:lnTo>
                <a:lnTo>
                  <a:pt x="476" y="29"/>
                </a:lnTo>
                <a:lnTo>
                  <a:pt x="499" y="39"/>
                </a:lnTo>
                <a:lnTo>
                  <a:pt x="521" y="50"/>
                </a:lnTo>
                <a:lnTo>
                  <a:pt x="540" y="62"/>
                </a:lnTo>
                <a:lnTo>
                  <a:pt x="557" y="76"/>
                </a:lnTo>
                <a:lnTo>
                  <a:pt x="571" y="90"/>
                </a:lnTo>
                <a:lnTo>
                  <a:pt x="582" y="105"/>
                </a:lnTo>
                <a:lnTo>
                  <a:pt x="591" y="120"/>
                </a:lnTo>
                <a:lnTo>
                  <a:pt x="596" y="136"/>
                </a:lnTo>
                <a:lnTo>
                  <a:pt x="598" y="153"/>
                </a:lnTo>
                <a:lnTo>
                  <a:pt x="596" y="170"/>
                </a:lnTo>
                <a:lnTo>
                  <a:pt x="591" y="186"/>
                </a:lnTo>
                <a:lnTo>
                  <a:pt x="582" y="202"/>
                </a:lnTo>
                <a:lnTo>
                  <a:pt x="571" y="217"/>
                </a:lnTo>
                <a:lnTo>
                  <a:pt x="557" y="230"/>
                </a:lnTo>
                <a:lnTo>
                  <a:pt x="540" y="244"/>
                </a:lnTo>
                <a:lnTo>
                  <a:pt x="521" y="256"/>
                </a:lnTo>
                <a:lnTo>
                  <a:pt x="499" y="267"/>
                </a:lnTo>
                <a:lnTo>
                  <a:pt x="476" y="277"/>
                </a:lnTo>
                <a:lnTo>
                  <a:pt x="450" y="286"/>
                </a:lnTo>
                <a:lnTo>
                  <a:pt x="422" y="293"/>
                </a:lnTo>
                <a:lnTo>
                  <a:pt x="394" y="299"/>
                </a:lnTo>
                <a:lnTo>
                  <a:pt x="364" y="303"/>
                </a:lnTo>
                <a:lnTo>
                  <a:pt x="332" y="306"/>
                </a:lnTo>
                <a:lnTo>
                  <a:pt x="299" y="307"/>
                </a:lnTo>
                <a:lnTo>
                  <a:pt x="267" y="306"/>
                </a:lnTo>
                <a:lnTo>
                  <a:pt x="235" y="303"/>
                </a:lnTo>
                <a:lnTo>
                  <a:pt x="205" y="299"/>
                </a:lnTo>
                <a:lnTo>
                  <a:pt x="176" y="293"/>
                </a:lnTo>
                <a:lnTo>
                  <a:pt x="149" y="286"/>
                </a:lnTo>
                <a:lnTo>
                  <a:pt x="123" y="277"/>
                </a:lnTo>
                <a:lnTo>
                  <a:pt x="99" y="267"/>
                </a:lnTo>
                <a:lnTo>
                  <a:pt x="77" y="256"/>
                </a:lnTo>
                <a:lnTo>
                  <a:pt x="58" y="244"/>
                </a:lnTo>
                <a:lnTo>
                  <a:pt x="41" y="230"/>
                </a:lnTo>
                <a:lnTo>
                  <a:pt x="27" y="217"/>
                </a:lnTo>
                <a:lnTo>
                  <a:pt x="16" y="202"/>
                </a:lnTo>
                <a:lnTo>
                  <a:pt x="7" y="186"/>
                </a:lnTo>
                <a:lnTo>
                  <a:pt x="2" y="170"/>
                </a:lnTo>
                <a:lnTo>
                  <a:pt x="0" y="153"/>
                </a:lnTo>
                <a:lnTo>
                  <a:pt x="2" y="136"/>
                </a:lnTo>
                <a:lnTo>
                  <a:pt x="7" y="120"/>
                </a:lnTo>
                <a:lnTo>
                  <a:pt x="16" y="105"/>
                </a:lnTo>
                <a:lnTo>
                  <a:pt x="27" y="90"/>
                </a:lnTo>
                <a:lnTo>
                  <a:pt x="41" y="76"/>
                </a:lnTo>
                <a:lnTo>
                  <a:pt x="58" y="62"/>
                </a:lnTo>
                <a:lnTo>
                  <a:pt x="77" y="50"/>
                </a:lnTo>
                <a:lnTo>
                  <a:pt x="99" y="39"/>
                </a:lnTo>
                <a:lnTo>
                  <a:pt x="123" y="29"/>
                </a:lnTo>
                <a:lnTo>
                  <a:pt x="149" y="21"/>
                </a:lnTo>
                <a:lnTo>
                  <a:pt x="176" y="13"/>
                </a:lnTo>
                <a:lnTo>
                  <a:pt x="205" y="7"/>
                </a:lnTo>
                <a:lnTo>
                  <a:pt x="235" y="3"/>
                </a:lnTo>
                <a:lnTo>
                  <a:pt x="267" y="1"/>
                </a:lnTo>
                <a:lnTo>
                  <a:pt x="299" y="0"/>
                </a:lnTo>
                <a:close/>
              </a:path>
            </a:pathLst>
          </a:custGeom>
          <a:solidFill>
            <a:srgbClr val="00BFBF"/>
          </a:solidFill>
          <a:ln w="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0" name="Freeform 84"/>
          <p:cNvSpPr>
            <a:spLocks noEditPoints="1"/>
          </p:cNvSpPr>
          <p:nvPr/>
        </p:nvSpPr>
        <p:spPr bwMode="auto">
          <a:xfrm>
            <a:off x="4125459" y="5913439"/>
            <a:ext cx="971550" cy="509588"/>
          </a:xfrm>
          <a:custGeom>
            <a:avLst/>
            <a:gdLst/>
            <a:ahLst/>
            <a:cxnLst>
              <a:cxn ang="0">
                <a:pos x="217" y="21"/>
              </a:cxn>
              <a:cxn ang="0">
                <a:pos x="119" y="48"/>
              </a:cxn>
              <a:cxn ang="0">
                <a:pos x="63" y="79"/>
              </a:cxn>
              <a:cxn ang="0">
                <a:pos x="36" y="105"/>
              </a:cxn>
              <a:cxn ang="0">
                <a:pos x="17" y="140"/>
              </a:cxn>
              <a:cxn ang="0">
                <a:pos x="15" y="168"/>
              </a:cxn>
              <a:cxn ang="0">
                <a:pos x="23" y="196"/>
              </a:cxn>
              <a:cxn ang="0">
                <a:pos x="48" y="229"/>
              </a:cxn>
              <a:cxn ang="0">
                <a:pos x="78" y="251"/>
              </a:cxn>
              <a:cxn ang="0">
                <a:pos x="167" y="288"/>
              </a:cxn>
              <a:cxn ang="0">
                <a:pos x="275" y="306"/>
              </a:cxn>
              <a:cxn ang="0">
                <a:pos x="395" y="299"/>
              </a:cxn>
              <a:cxn ang="0">
                <a:pos x="493" y="272"/>
              </a:cxn>
              <a:cxn ang="0">
                <a:pos x="549" y="241"/>
              </a:cxn>
              <a:cxn ang="0">
                <a:pos x="581" y="209"/>
              </a:cxn>
              <a:cxn ang="0">
                <a:pos x="595" y="181"/>
              </a:cxn>
              <a:cxn ang="0">
                <a:pos x="597" y="152"/>
              </a:cxn>
              <a:cxn ang="0">
                <a:pos x="589" y="124"/>
              </a:cxn>
              <a:cxn ang="0">
                <a:pos x="571" y="98"/>
              </a:cxn>
              <a:cxn ang="0">
                <a:pos x="543" y="75"/>
              </a:cxn>
              <a:cxn ang="0">
                <a:pos x="471" y="40"/>
              </a:cxn>
              <a:cxn ang="0">
                <a:pos x="366" y="17"/>
              </a:cxn>
              <a:cxn ang="0">
                <a:pos x="337" y="0"/>
              </a:cxn>
              <a:cxn ang="0">
                <a:pos x="425" y="12"/>
              </a:cxn>
              <a:cxn ang="0">
                <a:pos x="520" y="45"/>
              </a:cxn>
              <a:cxn ang="0">
                <a:pos x="559" y="69"/>
              </a:cxn>
              <a:cxn ang="0">
                <a:pos x="586" y="95"/>
              </a:cxn>
              <a:cxn ang="0">
                <a:pos x="602" y="119"/>
              </a:cxn>
              <a:cxn ang="0">
                <a:pos x="610" y="145"/>
              </a:cxn>
              <a:cxn ang="0">
                <a:pos x="610" y="176"/>
              </a:cxn>
              <a:cxn ang="0">
                <a:pos x="602" y="201"/>
              </a:cxn>
              <a:cxn ang="0">
                <a:pos x="581" y="232"/>
              </a:cxn>
              <a:cxn ang="0">
                <a:pos x="550" y="257"/>
              </a:cxn>
              <a:cxn ang="0">
                <a:pos x="499" y="285"/>
              </a:cxn>
              <a:cxn ang="0">
                <a:pos x="422" y="309"/>
              </a:cxn>
              <a:cxn ang="0">
                <a:pos x="306" y="321"/>
              </a:cxn>
              <a:cxn ang="0">
                <a:pos x="190" y="309"/>
              </a:cxn>
              <a:cxn ang="0">
                <a:pos x="113" y="285"/>
              </a:cxn>
              <a:cxn ang="0">
                <a:pos x="62" y="257"/>
              </a:cxn>
              <a:cxn ang="0">
                <a:pos x="32" y="232"/>
              </a:cxn>
              <a:cxn ang="0">
                <a:pos x="10" y="201"/>
              </a:cxn>
              <a:cxn ang="0">
                <a:pos x="2" y="176"/>
              </a:cxn>
              <a:cxn ang="0">
                <a:pos x="2" y="145"/>
              </a:cxn>
              <a:cxn ang="0">
                <a:pos x="10" y="119"/>
              </a:cxn>
              <a:cxn ang="0">
                <a:pos x="32" y="89"/>
              </a:cxn>
              <a:cxn ang="0">
                <a:pos x="62" y="63"/>
              </a:cxn>
              <a:cxn ang="0">
                <a:pos x="113" y="35"/>
              </a:cxn>
              <a:cxn ang="0">
                <a:pos x="190" y="12"/>
              </a:cxn>
              <a:cxn ang="0">
                <a:pos x="306" y="0"/>
              </a:cxn>
            </a:cxnLst>
            <a:rect l="0" t="0" r="r" b="b"/>
            <a:pathLst>
              <a:path w="612" h="321">
                <a:moveTo>
                  <a:pt x="306" y="14"/>
                </a:moveTo>
                <a:lnTo>
                  <a:pt x="275" y="14"/>
                </a:lnTo>
                <a:lnTo>
                  <a:pt x="246" y="17"/>
                </a:lnTo>
                <a:lnTo>
                  <a:pt x="217" y="21"/>
                </a:lnTo>
                <a:lnTo>
                  <a:pt x="192" y="25"/>
                </a:lnTo>
                <a:lnTo>
                  <a:pt x="167" y="32"/>
                </a:lnTo>
                <a:lnTo>
                  <a:pt x="142" y="40"/>
                </a:lnTo>
                <a:lnTo>
                  <a:pt x="119" y="48"/>
                </a:lnTo>
                <a:lnTo>
                  <a:pt x="98" y="58"/>
                </a:lnTo>
                <a:lnTo>
                  <a:pt x="78" y="69"/>
                </a:lnTo>
                <a:lnTo>
                  <a:pt x="69" y="75"/>
                </a:lnTo>
                <a:lnTo>
                  <a:pt x="63" y="79"/>
                </a:lnTo>
                <a:lnTo>
                  <a:pt x="56" y="85"/>
                </a:lnTo>
                <a:lnTo>
                  <a:pt x="48" y="92"/>
                </a:lnTo>
                <a:lnTo>
                  <a:pt x="42" y="98"/>
                </a:lnTo>
                <a:lnTo>
                  <a:pt x="36" y="105"/>
                </a:lnTo>
                <a:lnTo>
                  <a:pt x="32" y="111"/>
                </a:lnTo>
                <a:lnTo>
                  <a:pt x="23" y="124"/>
                </a:lnTo>
                <a:lnTo>
                  <a:pt x="20" y="132"/>
                </a:lnTo>
                <a:lnTo>
                  <a:pt x="17" y="140"/>
                </a:lnTo>
                <a:lnTo>
                  <a:pt x="16" y="145"/>
                </a:lnTo>
                <a:lnTo>
                  <a:pt x="15" y="152"/>
                </a:lnTo>
                <a:lnTo>
                  <a:pt x="14" y="160"/>
                </a:lnTo>
                <a:lnTo>
                  <a:pt x="15" y="168"/>
                </a:lnTo>
                <a:lnTo>
                  <a:pt x="16" y="175"/>
                </a:lnTo>
                <a:lnTo>
                  <a:pt x="17" y="181"/>
                </a:lnTo>
                <a:lnTo>
                  <a:pt x="20" y="188"/>
                </a:lnTo>
                <a:lnTo>
                  <a:pt x="23" y="196"/>
                </a:lnTo>
                <a:lnTo>
                  <a:pt x="32" y="210"/>
                </a:lnTo>
                <a:lnTo>
                  <a:pt x="36" y="215"/>
                </a:lnTo>
                <a:lnTo>
                  <a:pt x="42" y="222"/>
                </a:lnTo>
                <a:lnTo>
                  <a:pt x="48" y="229"/>
                </a:lnTo>
                <a:lnTo>
                  <a:pt x="56" y="235"/>
                </a:lnTo>
                <a:lnTo>
                  <a:pt x="63" y="241"/>
                </a:lnTo>
                <a:lnTo>
                  <a:pt x="69" y="246"/>
                </a:lnTo>
                <a:lnTo>
                  <a:pt x="78" y="251"/>
                </a:lnTo>
                <a:lnTo>
                  <a:pt x="98" y="262"/>
                </a:lnTo>
                <a:lnTo>
                  <a:pt x="119" y="272"/>
                </a:lnTo>
                <a:lnTo>
                  <a:pt x="142" y="281"/>
                </a:lnTo>
                <a:lnTo>
                  <a:pt x="167" y="288"/>
                </a:lnTo>
                <a:lnTo>
                  <a:pt x="192" y="295"/>
                </a:lnTo>
                <a:lnTo>
                  <a:pt x="217" y="299"/>
                </a:lnTo>
                <a:lnTo>
                  <a:pt x="246" y="303"/>
                </a:lnTo>
                <a:lnTo>
                  <a:pt x="275" y="306"/>
                </a:lnTo>
                <a:lnTo>
                  <a:pt x="306" y="307"/>
                </a:lnTo>
                <a:lnTo>
                  <a:pt x="337" y="306"/>
                </a:lnTo>
                <a:lnTo>
                  <a:pt x="366" y="303"/>
                </a:lnTo>
                <a:lnTo>
                  <a:pt x="395" y="299"/>
                </a:lnTo>
                <a:lnTo>
                  <a:pt x="420" y="295"/>
                </a:lnTo>
                <a:lnTo>
                  <a:pt x="446" y="288"/>
                </a:lnTo>
                <a:lnTo>
                  <a:pt x="471" y="281"/>
                </a:lnTo>
                <a:lnTo>
                  <a:pt x="493" y="272"/>
                </a:lnTo>
                <a:lnTo>
                  <a:pt x="515" y="262"/>
                </a:lnTo>
                <a:lnTo>
                  <a:pt x="534" y="251"/>
                </a:lnTo>
                <a:lnTo>
                  <a:pt x="543" y="246"/>
                </a:lnTo>
                <a:lnTo>
                  <a:pt x="549" y="241"/>
                </a:lnTo>
                <a:lnTo>
                  <a:pt x="556" y="235"/>
                </a:lnTo>
                <a:lnTo>
                  <a:pt x="564" y="229"/>
                </a:lnTo>
                <a:lnTo>
                  <a:pt x="571" y="222"/>
                </a:lnTo>
                <a:lnTo>
                  <a:pt x="581" y="209"/>
                </a:lnTo>
                <a:lnTo>
                  <a:pt x="585" y="203"/>
                </a:lnTo>
                <a:lnTo>
                  <a:pt x="589" y="196"/>
                </a:lnTo>
                <a:lnTo>
                  <a:pt x="592" y="188"/>
                </a:lnTo>
                <a:lnTo>
                  <a:pt x="595" y="181"/>
                </a:lnTo>
                <a:lnTo>
                  <a:pt x="596" y="175"/>
                </a:lnTo>
                <a:lnTo>
                  <a:pt x="597" y="168"/>
                </a:lnTo>
                <a:lnTo>
                  <a:pt x="598" y="160"/>
                </a:lnTo>
                <a:lnTo>
                  <a:pt x="597" y="152"/>
                </a:lnTo>
                <a:lnTo>
                  <a:pt x="596" y="145"/>
                </a:lnTo>
                <a:lnTo>
                  <a:pt x="595" y="140"/>
                </a:lnTo>
                <a:lnTo>
                  <a:pt x="592" y="132"/>
                </a:lnTo>
                <a:lnTo>
                  <a:pt x="589" y="124"/>
                </a:lnTo>
                <a:lnTo>
                  <a:pt x="585" y="117"/>
                </a:lnTo>
                <a:lnTo>
                  <a:pt x="581" y="111"/>
                </a:lnTo>
                <a:lnTo>
                  <a:pt x="576" y="105"/>
                </a:lnTo>
                <a:lnTo>
                  <a:pt x="571" y="98"/>
                </a:lnTo>
                <a:lnTo>
                  <a:pt x="564" y="92"/>
                </a:lnTo>
                <a:lnTo>
                  <a:pt x="556" y="85"/>
                </a:lnTo>
                <a:lnTo>
                  <a:pt x="549" y="79"/>
                </a:lnTo>
                <a:lnTo>
                  <a:pt x="543" y="75"/>
                </a:lnTo>
                <a:lnTo>
                  <a:pt x="534" y="69"/>
                </a:lnTo>
                <a:lnTo>
                  <a:pt x="515" y="58"/>
                </a:lnTo>
                <a:lnTo>
                  <a:pt x="493" y="48"/>
                </a:lnTo>
                <a:lnTo>
                  <a:pt x="471" y="40"/>
                </a:lnTo>
                <a:lnTo>
                  <a:pt x="446" y="32"/>
                </a:lnTo>
                <a:lnTo>
                  <a:pt x="420" y="25"/>
                </a:lnTo>
                <a:lnTo>
                  <a:pt x="395" y="21"/>
                </a:lnTo>
                <a:lnTo>
                  <a:pt x="366" y="17"/>
                </a:lnTo>
                <a:lnTo>
                  <a:pt x="337" y="14"/>
                </a:lnTo>
                <a:lnTo>
                  <a:pt x="306" y="14"/>
                </a:lnTo>
                <a:close/>
                <a:moveTo>
                  <a:pt x="306" y="0"/>
                </a:moveTo>
                <a:lnTo>
                  <a:pt x="337" y="0"/>
                </a:lnTo>
                <a:lnTo>
                  <a:pt x="366" y="3"/>
                </a:lnTo>
                <a:lnTo>
                  <a:pt x="395" y="7"/>
                </a:lnTo>
                <a:lnTo>
                  <a:pt x="422" y="12"/>
                </a:lnTo>
                <a:lnTo>
                  <a:pt x="425" y="12"/>
                </a:lnTo>
                <a:lnTo>
                  <a:pt x="451" y="19"/>
                </a:lnTo>
                <a:lnTo>
                  <a:pt x="476" y="27"/>
                </a:lnTo>
                <a:lnTo>
                  <a:pt x="499" y="35"/>
                </a:lnTo>
                <a:lnTo>
                  <a:pt x="520" y="45"/>
                </a:lnTo>
                <a:lnTo>
                  <a:pt x="539" y="56"/>
                </a:lnTo>
                <a:lnTo>
                  <a:pt x="548" y="62"/>
                </a:lnTo>
                <a:lnTo>
                  <a:pt x="550" y="63"/>
                </a:lnTo>
                <a:lnTo>
                  <a:pt x="559" y="69"/>
                </a:lnTo>
                <a:lnTo>
                  <a:pt x="566" y="75"/>
                </a:lnTo>
                <a:lnTo>
                  <a:pt x="574" y="82"/>
                </a:lnTo>
                <a:lnTo>
                  <a:pt x="581" y="89"/>
                </a:lnTo>
                <a:lnTo>
                  <a:pt x="586" y="95"/>
                </a:lnTo>
                <a:lnTo>
                  <a:pt x="592" y="102"/>
                </a:lnTo>
                <a:lnTo>
                  <a:pt x="593" y="104"/>
                </a:lnTo>
                <a:lnTo>
                  <a:pt x="598" y="112"/>
                </a:lnTo>
                <a:lnTo>
                  <a:pt x="602" y="119"/>
                </a:lnTo>
                <a:lnTo>
                  <a:pt x="605" y="126"/>
                </a:lnTo>
                <a:lnTo>
                  <a:pt x="608" y="134"/>
                </a:lnTo>
                <a:lnTo>
                  <a:pt x="610" y="142"/>
                </a:lnTo>
                <a:lnTo>
                  <a:pt x="610" y="145"/>
                </a:lnTo>
                <a:lnTo>
                  <a:pt x="611" y="152"/>
                </a:lnTo>
                <a:lnTo>
                  <a:pt x="612" y="160"/>
                </a:lnTo>
                <a:lnTo>
                  <a:pt x="611" y="168"/>
                </a:lnTo>
                <a:lnTo>
                  <a:pt x="610" y="176"/>
                </a:lnTo>
                <a:lnTo>
                  <a:pt x="610" y="179"/>
                </a:lnTo>
                <a:lnTo>
                  <a:pt x="608" y="186"/>
                </a:lnTo>
                <a:lnTo>
                  <a:pt x="605" y="194"/>
                </a:lnTo>
                <a:lnTo>
                  <a:pt x="602" y="201"/>
                </a:lnTo>
                <a:lnTo>
                  <a:pt x="598" y="208"/>
                </a:lnTo>
                <a:lnTo>
                  <a:pt x="593" y="215"/>
                </a:lnTo>
                <a:lnTo>
                  <a:pt x="592" y="218"/>
                </a:lnTo>
                <a:lnTo>
                  <a:pt x="581" y="232"/>
                </a:lnTo>
                <a:lnTo>
                  <a:pt x="574" y="238"/>
                </a:lnTo>
                <a:lnTo>
                  <a:pt x="566" y="244"/>
                </a:lnTo>
                <a:lnTo>
                  <a:pt x="559" y="251"/>
                </a:lnTo>
                <a:lnTo>
                  <a:pt x="550" y="257"/>
                </a:lnTo>
                <a:lnTo>
                  <a:pt x="548" y="259"/>
                </a:lnTo>
                <a:lnTo>
                  <a:pt x="539" y="264"/>
                </a:lnTo>
                <a:lnTo>
                  <a:pt x="520" y="275"/>
                </a:lnTo>
                <a:lnTo>
                  <a:pt x="499" y="285"/>
                </a:lnTo>
                <a:lnTo>
                  <a:pt x="476" y="294"/>
                </a:lnTo>
                <a:lnTo>
                  <a:pt x="451" y="302"/>
                </a:lnTo>
                <a:lnTo>
                  <a:pt x="425" y="308"/>
                </a:lnTo>
                <a:lnTo>
                  <a:pt x="422" y="309"/>
                </a:lnTo>
                <a:lnTo>
                  <a:pt x="395" y="314"/>
                </a:lnTo>
                <a:lnTo>
                  <a:pt x="366" y="318"/>
                </a:lnTo>
                <a:lnTo>
                  <a:pt x="337" y="320"/>
                </a:lnTo>
                <a:lnTo>
                  <a:pt x="306" y="321"/>
                </a:lnTo>
                <a:lnTo>
                  <a:pt x="275" y="320"/>
                </a:lnTo>
                <a:lnTo>
                  <a:pt x="246" y="318"/>
                </a:lnTo>
                <a:lnTo>
                  <a:pt x="217" y="314"/>
                </a:lnTo>
                <a:lnTo>
                  <a:pt x="190" y="309"/>
                </a:lnTo>
                <a:lnTo>
                  <a:pt x="187" y="308"/>
                </a:lnTo>
                <a:lnTo>
                  <a:pt x="161" y="302"/>
                </a:lnTo>
                <a:lnTo>
                  <a:pt x="136" y="294"/>
                </a:lnTo>
                <a:lnTo>
                  <a:pt x="113" y="285"/>
                </a:lnTo>
                <a:lnTo>
                  <a:pt x="92" y="275"/>
                </a:lnTo>
                <a:lnTo>
                  <a:pt x="73" y="264"/>
                </a:lnTo>
                <a:lnTo>
                  <a:pt x="64" y="259"/>
                </a:lnTo>
                <a:lnTo>
                  <a:pt x="62" y="257"/>
                </a:lnTo>
                <a:lnTo>
                  <a:pt x="53" y="251"/>
                </a:lnTo>
                <a:lnTo>
                  <a:pt x="46" y="244"/>
                </a:lnTo>
                <a:lnTo>
                  <a:pt x="39" y="238"/>
                </a:lnTo>
                <a:lnTo>
                  <a:pt x="32" y="232"/>
                </a:lnTo>
                <a:lnTo>
                  <a:pt x="26" y="225"/>
                </a:lnTo>
                <a:lnTo>
                  <a:pt x="20" y="218"/>
                </a:lnTo>
                <a:lnTo>
                  <a:pt x="19" y="215"/>
                </a:lnTo>
                <a:lnTo>
                  <a:pt x="10" y="201"/>
                </a:lnTo>
                <a:lnTo>
                  <a:pt x="7" y="194"/>
                </a:lnTo>
                <a:lnTo>
                  <a:pt x="4" y="186"/>
                </a:lnTo>
                <a:lnTo>
                  <a:pt x="2" y="179"/>
                </a:lnTo>
                <a:lnTo>
                  <a:pt x="2" y="176"/>
                </a:lnTo>
                <a:lnTo>
                  <a:pt x="1" y="168"/>
                </a:lnTo>
                <a:lnTo>
                  <a:pt x="0" y="160"/>
                </a:lnTo>
                <a:lnTo>
                  <a:pt x="1" y="152"/>
                </a:lnTo>
                <a:lnTo>
                  <a:pt x="2" y="145"/>
                </a:lnTo>
                <a:lnTo>
                  <a:pt x="2" y="142"/>
                </a:lnTo>
                <a:lnTo>
                  <a:pt x="4" y="134"/>
                </a:lnTo>
                <a:lnTo>
                  <a:pt x="7" y="126"/>
                </a:lnTo>
                <a:lnTo>
                  <a:pt x="10" y="119"/>
                </a:lnTo>
                <a:lnTo>
                  <a:pt x="19" y="104"/>
                </a:lnTo>
                <a:lnTo>
                  <a:pt x="20" y="102"/>
                </a:lnTo>
                <a:lnTo>
                  <a:pt x="26" y="95"/>
                </a:lnTo>
                <a:lnTo>
                  <a:pt x="32" y="89"/>
                </a:lnTo>
                <a:lnTo>
                  <a:pt x="39" y="82"/>
                </a:lnTo>
                <a:lnTo>
                  <a:pt x="46" y="75"/>
                </a:lnTo>
                <a:lnTo>
                  <a:pt x="53" y="69"/>
                </a:lnTo>
                <a:lnTo>
                  <a:pt x="62" y="63"/>
                </a:lnTo>
                <a:lnTo>
                  <a:pt x="64" y="62"/>
                </a:lnTo>
                <a:lnTo>
                  <a:pt x="73" y="56"/>
                </a:lnTo>
                <a:lnTo>
                  <a:pt x="92" y="45"/>
                </a:lnTo>
                <a:lnTo>
                  <a:pt x="113" y="35"/>
                </a:lnTo>
                <a:lnTo>
                  <a:pt x="136" y="27"/>
                </a:lnTo>
                <a:lnTo>
                  <a:pt x="161" y="19"/>
                </a:lnTo>
                <a:lnTo>
                  <a:pt x="187" y="12"/>
                </a:lnTo>
                <a:lnTo>
                  <a:pt x="190" y="12"/>
                </a:lnTo>
                <a:lnTo>
                  <a:pt x="217" y="7"/>
                </a:lnTo>
                <a:lnTo>
                  <a:pt x="246" y="3"/>
                </a:lnTo>
                <a:lnTo>
                  <a:pt x="275" y="0"/>
                </a:lnTo>
                <a:lnTo>
                  <a:pt x="30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" name="Freeform 85"/>
          <p:cNvSpPr>
            <a:spLocks/>
          </p:cNvSpPr>
          <p:nvPr/>
        </p:nvSpPr>
        <p:spPr bwMode="auto">
          <a:xfrm>
            <a:off x="3026909" y="5549901"/>
            <a:ext cx="739775" cy="555625"/>
          </a:xfrm>
          <a:custGeom>
            <a:avLst/>
            <a:gdLst/>
            <a:ahLst/>
            <a:cxnLst>
              <a:cxn ang="0">
                <a:pos x="233" y="0"/>
              </a:cxn>
              <a:cxn ang="0">
                <a:pos x="262" y="1"/>
              </a:cxn>
              <a:cxn ang="0">
                <a:pos x="290" y="6"/>
              </a:cxn>
              <a:cxn ang="0">
                <a:pos x="317" y="12"/>
              </a:cxn>
              <a:cxn ang="0">
                <a:pos x="343" y="21"/>
              </a:cxn>
              <a:cxn ang="0">
                <a:pos x="366" y="32"/>
              </a:cxn>
              <a:cxn ang="0">
                <a:pos x="388" y="45"/>
              </a:cxn>
              <a:cxn ang="0">
                <a:pos x="407" y="59"/>
              </a:cxn>
              <a:cxn ang="0">
                <a:pos x="424" y="75"/>
              </a:cxn>
              <a:cxn ang="0">
                <a:pos x="439" y="93"/>
              </a:cxn>
              <a:cxn ang="0">
                <a:pos x="450" y="112"/>
              </a:cxn>
              <a:cxn ang="0">
                <a:pos x="459" y="133"/>
              </a:cxn>
              <a:cxn ang="0">
                <a:pos x="465" y="153"/>
              </a:cxn>
              <a:cxn ang="0">
                <a:pos x="466" y="175"/>
              </a:cxn>
              <a:cxn ang="0">
                <a:pos x="465" y="197"/>
              </a:cxn>
              <a:cxn ang="0">
                <a:pos x="459" y="218"/>
              </a:cxn>
              <a:cxn ang="0">
                <a:pos x="450" y="238"/>
              </a:cxn>
              <a:cxn ang="0">
                <a:pos x="439" y="257"/>
              </a:cxn>
              <a:cxn ang="0">
                <a:pos x="424" y="275"/>
              </a:cxn>
              <a:cxn ang="0">
                <a:pos x="407" y="291"/>
              </a:cxn>
              <a:cxn ang="0">
                <a:pos x="388" y="306"/>
              </a:cxn>
              <a:cxn ang="0">
                <a:pos x="366" y="319"/>
              </a:cxn>
              <a:cxn ang="0">
                <a:pos x="343" y="330"/>
              </a:cxn>
              <a:cxn ang="0">
                <a:pos x="317" y="338"/>
              </a:cxn>
              <a:cxn ang="0">
                <a:pos x="290" y="344"/>
              </a:cxn>
              <a:cxn ang="0">
                <a:pos x="262" y="349"/>
              </a:cxn>
              <a:cxn ang="0">
                <a:pos x="233" y="350"/>
              </a:cxn>
              <a:cxn ang="0">
                <a:pos x="204" y="349"/>
              </a:cxn>
              <a:cxn ang="0">
                <a:pos x="175" y="344"/>
              </a:cxn>
              <a:cxn ang="0">
                <a:pos x="149" y="338"/>
              </a:cxn>
              <a:cxn ang="0">
                <a:pos x="123" y="330"/>
              </a:cxn>
              <a:cxn ang="0">
                <a:pos x="100" y="319"/>
              </a:cxn>
              <a:cxn ang="0">
                <a:pos x="78" y="306"/>
              </a:cxn>
              <a:cxn ang="0">
                <a:pos x="58" y="291"/>
              </a:cxn>
              <a:cxn ang="0">
                <a:pos x="41" y="275"/>
              </a:cxn>
              <a:cxn ang="0">
                <a:pos x="27" y="257"/>
              </a:cxn>
              <a:cxn ang="0">
                <a:pos x="16" y="238"/>
              </a:cxn>
              <a:cxn ang="0">
                <a:pos x="7" y="218"/>
              </a:cxn>
              <a:cxn ang="0">
                <a:pos x="1" y="197"/>
              </a:cxn>
              <a:cxn ang="0">
                <a:pos x="0" y="175"/>
              </a:cxn>
              <a:cxn ang="0">
                <a:pos x="1" y="153"/>
              </a:cxn>
              <a:cxn ang="0">
                <a:pos x="7" y="133"/>
              </a:cxn>
              <a:cxn ang="0">
                <a:pos x="16" y="112"/>
              </a:cxn>
              <a:cxn ang="0">
                <a:pos x="27" y="93"/>
              </a:cxn>
              <a:cxn ang="0">
                <a:pos x="41" y="75"/>
              </a:cxn>
              <a:cxn ang="0">
                <a:pos x="58" y="59"/>
              </a:cxn>
              <a:cxn ang="0">
                <a:pos x="78" y="45"/>
              </a:cxn>
              <a:cxn ang="0">
                <a:pos x="100" y="32"/>
              </a:cxn>
              <a:cxn ang="0">
                <a:pos x="123" y="21"/>
              </a:cxn>
              <a:cxn ang="0">
                <a:pos x="149" y="12"/>
              </a:cxn>
              <a:cxn ang="0">
                <a:pos x="175" y="6"/>
              </a:cxn>
              <a:cxn ang="0">
                <a:pos x="204" y="1"/>
              </a:cxn>
              <a:cxn ang="0">
                <a:pos x="233" y="0"/>
              </a:cxn>
            </a:cxnLst>
            <a:rect l="0" t="0" r="r" b="b"/>
            <a:pathLst>
              <a:path w="466" h="350">
                <a:moveTo>
                  <a:pt x="233" y="0"/>
                </a:moveTo>
                <a:lnTo>
                  <a:pt x="262" y="1"/>
                </a:lnTo>
                <a:lnTo>
                  <a:pt x="290" y="6"/>
                </a:lnTo>
                <a:lnTo>
                  <a:pt x="317" y="12"/>
                </a:lnTo>
                <a:lnTo>
                  <a:pt x="343" y="21"/>
                </a:lnTo>
                <a:lnTo>
                  <a:pt x="366" y="32"/>
                </a:lnTo>
                <a:lnTo>
                  <a:pt x="388" y="45"/>
                </a:lnTo>
                <a:lnTo>
                  <a:pt x="407" y="59"/>
                </a:lnTo>
                <a:lnTo>
                  <a:pt x="424" y="75"/>
                </a:lnTo>
                <a:lnTo>
                  <a:pt x="439" y="93"/>
                </a:lnTo>
                <a:lnTo>
                  <a:pt x="450" y="112"/>
                </a:lnTo>
                <a:lnTo>
                  <a:pt x="459" y="133"/>
                </a:lnTo>
                <a:lnTo>
                  <a:pt x="465" y="153"/>
                </a:lnTo>
                <a:lnTo>
                  <a:pt x="466" y="175"/>
                </a:lnTo>
                <a:lnTo>
                  <a:pt x="465" y="197"/>
                </a:lnTo>
                <a:lnTo>
                  <a:pt x="459" y="218"/>
                </a:lnTo>
                <a:lnTo>
                  <a:pt x="450" y="238"/>
                </a:lnTo>
                <a:lnTo>
                  <a:pt x="439" y="257"/>
                </a:lnTo>
                <a:lnTo>
                  <a:pt x="424" y="275"/>
                </a:lnTo>
                <a:lnTo>
                  <a:pt x="407" y="291"/>
                </a:lnTo>
                <a:lnTo>
                  <a:pt x="388" y="306"/>
                </a:lnTo>
                <a:lnTo>
                  <a:pt x="366" y="319"/>
                </a:lnTo>
                <a:lnTo>
                  <a:pt x="343" y="330"/>
                </a:lnTo>
                <a:lnTo>
                  <a:pt x="317" y="338"/>
                </a:lnTo>
                <a:lnTo>
                  <a:pt x="290" y="344"/>
                </a:lnTo>
                <a:lnTo>
                  <a:pt x="262" y="349"/>
                </a:lnTo>
                <a:lnTo>
                  <a:pt x="233" y="350"/>
                </a:lnTo>
                <a:lnTo>
                  <a:pt x="204" y="349"/>
                </a:lnTo>
                <a:lnTo>
                  <a:pt x="175" y="344"/>
                </a:lnTo>
                <a:lnTo>
                  <a:pt x="149" y="338"/>
                </a:lnTo>
                <a:lnTo>
                  <a:pt x="123" y="330"/>
                </a:lnTo>
                <a:lnTo>
                  <a:pt x="100" y="319"/>
                </a:lnTo>
                <a:lnTo>
                  <a:pt x="78" y="306"/>
                </a:lnTo>
                <a:lnTo>
                  <a:pt x="58" y="291"/>
                </a:lnTo>
                <a:lnTo>
                  <a:pt x="41" y="275"/>
                </a:lnTo>
                <a:lnTo>
                  <a:pt x="27" y="257"/>
                </a:lnTo>
                <a:lnTo>
                  <a:pt x="16" y="238"/>
                </a:lnTo>
                <a:lnTo>
                  <a:pt x="7" y="218"/>
                </a:lnTo>
                <a:lnTo>
                  <a:pt x="1" y="197"/>
                </a:lnTo>
                <a:lnTo>
                  <a:pt x="0" y="175"/>
                </a:lnTo>
                <a:lnTo>
                  <a:pt x="1" y="153"/>
                </a:lnTo>
                <a:lnTo>
                  <a:pt x="7" y="133"/>
                </a:lnTo>
                <a:lnTo>
                  <a:pt x="16" y="112"/>
                </a:lnTo>
                <a:lnTo>
                  <a:pt x="27" y="93"/>
                </a:lnTo>
                <a:lnTo>
                  <a:pt x="41" y="75"/>
                </a:lnTo>
                <a:lnTo>
                  <a:pt x="58" y="59"/>
                </a:lnTo>
                <a:lnTo>
                  <a:pt x="78" y="45"/>
                </a:lnTo>
                <a:lnTo>
                  <a:pt x="100" y="32"/>
                </a:lnTo>
                <a:lnTo>
                  <a:pt x="123" y="21"/>
                </a:lnTo>
                <a:lnTo>
                  <a:pt x="149" y="12"/>
                </a:lnTo>
                <a:lnTo>
                  <a:pt x="175" y="6"/>
                </a:lnTo>
                <a:lnTo>
                  <a:pt x="204" y="1"/>
                </a:lnTo>
                <a:lnTo>
                  <a:pt x="233" y="0"/>
                </a:lnTo>
                <a:close/>
              </a:path>
            </a:pathLst>
          </a:custGeom>
          <a:solidFill>
            <a:srgbClr val="00BFBF"/>
          </a:solidFill>
          <a:ln w="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2" name="Freeform 86"/>
          <p:cNvSpPr>
            <a:spLocks noEditPoints="1"/>
          </p:cNvSpPr>
          <p:nvPr/>
        </p:nvSpPr>
        <p:spPr bwMode="auto">
          <a:xfrm>
            <a:off x="3014209" y="5538789"/>
            <a:ext cx="763587" cy="577850"/>
          </a:xfrm>
          <a:custGeom>
            <a:avLst/>
            <a:gdLst/>
            <a:ahLst/>
            <a:cxnLst>
              <a:cxn ang="0">
                <a:pos x="194" y="18"/>
              </a:cxn>
              <a:cxn ang="0">
                <a:pos x="132" y="35"/>
              </a:cxn>
              <a:cxn ang="0">
                <a:pos x="81" y="64"/>
              </a:cxn>
              <a:cxn ang="0">
                <a:pos x="42" y="102"/>
              </a:cxn>
              <a:cxn ang="0">
                <a:pos x="21" y="141"/>
              </a:cxn>
              <a:cxn ang="0">
                <a:pos x="16" y="164"/>
              </a:cxn>
              <a:cxn ang="0">
                <a:pos x="16" y="200"/>
              </a:cxn>
              <a:cxn ang="0">
                <a:pos x="25" y="231"/>
              </a:cxn>
              <a:cxn ang="0">
                <a:pos x="52" y="275"/>
              </a:cxn>
              <a:cxn ang="0">
                <a:pos x="95" y="310"/>
              </a:cxn>
              <a:cxn ang="0">
                <a:pos x="153" y="337"/>
              </a:cxn>
              <a:cxn ang="0">
                <a:pos x="217" y="349"/>
              </a:cxn>
              <a:cxn ang="0">
                <a:pos x="288" y="347"/>
              </a:cxn>
              <a:cxn ang="0">
                <a:pos x="349" y="330"/>
              </a:cxn>
              <a:cxn ang="0">
                <a:pos x="402" y="300"/>
              </a:cxn>
              <a:cxn ang="0">
                <a:pos x="440" y="262"/>
              </a:cxn>
              <a:cxn ang="0">
                <a:pos x="460" y="223"/>
              </a:cxn>
              <a:cxn ang="0">
                <a:pos x="467" y="182"/>
              </a:cxn>
              <a:cxn ang="0">
                <a:pos x="465" y="158"/>
              </a:cxn>
              <a:cxn ang="0">
                <a:pos x="457" y="133"/>
              </a:cxn>
              <a:cxn ang="0">
                <a:pos x="430" y="90"/>
              </a:cxn>
              <a:cxn ang="0">
                <a:pos x="386" y="54"/>
              </a:cxn>
              <a:cxn ang="0">
                <a:pos x="329" y="28"/>
              </a:cxn>
              <a:cxn ang="0">
                <a:pos x="265" y="15"/>
              </a:cxn>
              <a:cxn ang="0">
                <a:pos x="265" y="1"/>
              </a:cxn>
              <a:cxn ang="0">
                <a:pos x="313" y="8"/>
              </a:cxn>
              <a:cxn ang="0">
                <a:pos x="374" y="31"/>
              </a:cxn>
              <a:cxn ang="0">
                <a:pos x="411" y="54"/>
              </a:cxn>
              <a:cxn ang="0">
                <a:pos x="451" y="94"/>
              </a:cxn>
              <a:cxn ang="0">
                <a:pos x="470" y="127"/>
              </a:cxn>
              <a:cxn ang="0">
                <a:pos x="478" y="153"/>
              </a:cxn>
              <a:cxn ang="0">
                <a:pos x="481" y="174"/>
              </a:cxn>
              <a:cxn ang="0">
                <a:pos x="479" y="209"/>
              </a:cxn>
              <a:cxn ang="0">
                <a:pos x="474" y="228"/>
              </a:cxn>
              <a:cxn ang="0">
                <a:pos x="453" y="268"/>
              </a:cxn>
              <a:cxn ang="0">
                <a:pos x="426" y="298"/>
              </a:cxn>
              <a:cxn ang="0">
                <a:pos x="392" y="323"/>
              </a:cxn>
              <a:cxn ang="0">
                <a:pos x="335" y="350"/>
              </a:cxn>
              <a:cxn ang="0">
                <a:pos x="288" y="361"/>
              </a:cxn>
              <a:cxn ang="0">
                <a:pos x="217" y="363"/>
              </a:cxn>
              <a:cxn ang="0">
                <a:pos x="169" y="356"/>
              </a:cxn>
              <a:cxn ang="0">
                <a:pos x="108" y="334"/>
              </a:cxn>
              <a:cxn ang="0">
                <a:pos x="71" y="311"/>
              </a:cxn>
              <a:cxn ang="0">
                <a:pos x="31" y="270"/>
              </a:cxn>
              <a:cxn ang="0">
                <a:pos x="11" y="237"/>
              </a:cxn>
              <a:cxn ang="0">
                <a:pos x="4" y="211"/>
              </a:cxn>
              <a:cxn ang="0">
                <a:pos x="0" y="182"/>
              </a:cxn>
              <a:cxn ang="0">
                <a:pos x="3" y="155"/>
              </a:cxn>
              <a:cxn ang="0">
                <a:pos x="8" y="136"/>
              </a:cxn>
              <a:cxn ang="0">
                <a:pos x="29" y="96"/>
              </a:cxn>
              <a:cxn ang="0">
                <a:pos x="56" y="66"/>
              </a:cxn>
              <a:cxn ang="0">
                <a:pos x="89" y="41"/>
              </a:cxn>
              <a:cxn ang="0">
                <a:pos x="147" y="14"/>
              </a:cxn>
              <a:cxn ang="0">
                <a:pos x="194" y="4"/>
              </a:cxn>
            </a:cxnLst>
            <a:rect l="0" t="0" r="r" b="b"/>
            <a:pathLst>
              <a:path w="481" h="364">
                <a:moveTo>
                  <a:pt x="241" y="14"/>
                </a:moveTo>
                <a:lnTo>
                  <a:pt x="217" y="15"/>
                </a:lnTo>
                <a:lnTo>
                  <a:pt x="194" y="18"/>
                </a:lnTo>
                <a:lnTo>
                  <a:pt x="174" y="21"/>
                </a:lnTo>
                <a:lnTo>
                  <a:pt x="153" y="28"/>
                </a:lnTo>
                <a:lnTo>
                  <a:pt x="132" y="35"/>
                </a:lnTo>
                <a:lnTo>
                  <a:pt x="113" y="44"/>
                </a:lnTo>
                <a:lnTo>
                  <a:pt x="95" y="54"/>
                </a:lnTo>
                <a:lnTo>
                  <a:pt x="81" y="64"/>
                </a:lnTo>
                <a:lnTo>
                  <a:pt x="66" y="76"/>
                </a:lnTo>
                <a:lnTo>
                  <a:pt x="52" y="90"/>
                </a:lnTo>
                <a:lnTo>
                  <a:pt x="42" y="102"/>
                </a:lnTo>
                <a:lnTo>
                  <a:pt x="32" y="117"/>
                </a:lnTo>
                <a:lnTo>
                  <a:pt x="25" y="133"/>
                </a:lnTo>
                <a:lnTo>
                  <a:pt x="21" y="141"/>
                </a:lnTo>
                <a:lnTo>
                  <a:pt x="19" y="150"/>
                </a:lnTo>
                <a:lnTo>
                  <a:pt x="17" y="158"/>
                </a:lnTo>
                <a:lnTo>
                  <a:pt x="16" y="164"/>
                </a:lnTo>
                <a:lnTo>
                  <a:pt x="15" y="174"/>
                </a:lnTo>
                <a:lnTo>
                  <a:pt x="15" y="182"/>
                </a:lnTo>
                <a:lnTo>
                  <a:pt x="16" y="200"/>
                </a:lnTo>
                <a:lnTo>
                  <a:pt x="17" y="207"/>
                </a:lnTo>
                <a:lnTo>
                  <a:pt x="21" y="223"/>
                </a:lnTo>
                <a:lnTo>
                  <a:pt x="25" y="231"/>
                </a:lnTo>
                <a:lnTo>
                  <a:pt x="32" y="248"/>
                </a:lnTo>
                <a:lnTo>
                  <a:pt x="42" y="262"/>
                </a:lnTo>
                <a:lnTo>
                  <a:pt x="52" y="275"/>
                </a:lnTo>
                <a:lnTo>
                  <a:pt x="66" y="288"/>
                </a:lnTo>
                <a:lnTo>
                  <a:pt x="81" y="301"/>
                </a:lnTo>
                <a:lnTo>
                  <a:pt x="95" y="310"/>
                </a:lnTo>
                <a:lnTo>
                  <a:pt x="113" y="321"/>
                </a:lnTo>
                <a:lnTo>
                  <a:pt x="132" y="330"/>
                </a:lnTo>
                <a:lnTo>
                  <a:pt x="153" y="337"/>
                </a:lnTo>
                <a:lnTo>
                  <a:pt x="174" y="343"/>
                </a:lnTo>
                <a:lnTo>
                  <a:pt x="194" y="347"/>
                </a:lnTo>
                <a:lnTo>
                  <a:pt x="217" y="349"/>
                </a:lnTo>
                <a:lnTo>
                  <a:pt x="241" y="350"/>
                </a:lnTo>
                <a:lnTo>
                  <a:pt x="265" y="349"/>
                </a:lnTo>
                <a:lnTo>
                  <a:pt x="288" y="347"/>
                </a:lnTo>
                <a:lnTo>
                  <a:pt x="308" y="343"/>
                </a:lnTo>
                <a:lnTo>
                  <a:pt x="329" y="337"/>
                </a:lnTo>
                <a:lnTo>
                  <a:pt x="349" y="330"/>
                </a:lnTo>
                <a:lnTo>
                  <a:pt x="369" y="321"/>
                </a:lnTo>
                <a:lnTo>
                  <a:pt x="386" y="310"/>
                </a:lnTo>
                <a:lnTo>
                  <a:pt x="402" y="300"/>
                </a:lnTo>
                <a:lnTo>
                  <a:pt x="416" y="288"/>
                </a:lnTo>
                <a:lnTo>
                  <a:pt x="430" y="275"/>
                </a:lnTo>
                <a:lnTo>
                  <a:pt x="440" y="262"/>
                </a:lnTo>
                <a:lnTo>
                  <a:pt x="449" y="248"/>
                </a:lnTo>
                <a:lnTo>
                  <a:pt x="457" y="231"/>
                </a:lnTo>
                <a:lnTo>
                  <a:pt x="460" y="223"/>
                </a:lnTo>
                <a:lnTo>
                  <a:pt x="465" y="207"/>
                </a:lnTo>
                <a:lnTo>
                  <a:pt x="466" y="200"/>
                </a:lnTo>
                <a:lnTo>
                  <a:pt x="467" y="182"/>
                </a:lnTo>
                <a:lnTo>
                  <a:pt x="467" y="174"/>
                </a:lnTo>
                <a:lnTo>
                  <a:pt x="466" y="164"/>
                </a:lnTo>
                <a:lnTo>
                  <a:pt x="465" y="158"/>
                </a:lnTo>
                <a:lnTo>
                  <a:pt x="463" y="150"/>
                </a:lnTo>
                <a:lnTo>
                  <a:pt x="460" y="141"/>
                </a:lnTo>
                <a:lnTo>
                  <a:pt x="457" y="133"/>
                </a:lnTo>
                <a:lnTo>
                  <a:pt x="449" y="117"/>
                </a:lnTo>
                <a:lnTo>
                  <a:pt x="440" y="102"/>
                </a:lnTo>
                <a:lnTo>
                  <a:pt x="430" y="90"/>
                </a:lnTo>
                <a:lnTo>
                  <a:pt x="416" y="76"/>
                </a:lnTo>
                <a:lnTo>
                  <a:pt x="401" y="64"/>
                </a:lnTo>
                <a:lnTo>
                  <a:pt x="386" y="54"/>
                </a:lnTo>
                <a:lnTo>
                  <a:pt x="369" y="44"/>
                </a:lnTo>
                <a:lnTo>
                  <a:pt x="349" y="35"/>
                </a:lnTo>
                <a:lnTo>
                  <a:pt x="329" y="28"/>
                </a:lnTo>
                <a:lnTo>
                  <a:pt x="308" y="21"/>
                </a:lnTo>
                <a:lnTo>
                  <a:pt x="288" y="18"/>
                </a:lnTo>
                <a:lnTo>
                  <a:pt x="265" y="15"/>
                </a:lnTo>
                <a:lnTo>
                  <a:pt x="241" y="14"/>
                </a:lnTo>
                <a:close/>
                <a:moveTo>
                  <a:pt x="241" y="0"/>
                </a:moveTo>
                <a:lnTo>
                  <a:pt x="265" y="1"/>
                </a:lnTo>
                <a:lnTo>
                  <a:pt x="288" y="4"/>
                </a:lnTo>
                <a:lnTo>
                  <a:pt x="310" y="8"/>
                </a:lnTo>
                <a:lnTo>
                  <a:pt x="313" y="8"/>
                </a:lnTo>
                <a:lnTo>
                  <a:pt x="335" y="14"/>
                </a:lnTo>
                <a:lnTo>
                  <a:pt x="355" y="22"/>
                </a:lnTo>
                <a:lnTo>
                  <a:pt x="374" y="31"/>
                </a:lnTo>
                <a:lnTo>
                  <a:pt x="392" y="41"/>
                </a:lnTo>
                <a:lnTo>
                  <a:pt x="394" y="42"/>
                </a:lnTo>
                <a:lnTo>
                  <a:pt x="411" y="54"/>
                </a:lnTo>
                <a:lnTo>
                  <a:pt x="426" y="66"/>
                </a:lnTo>
                <a:lnTo>
                  <a:pt x="440" y="80"/>
                </a:lnTo>
                <a:lnTo>
                  <a:pt x="451" y="94"/>
                </a:lnTo>
                <a:lnTo>
                  <a:pt x="453" y="96"/>
                </a:lnTo>
                <a:lnTo>
                  <a:pt x="463" y="112"/>
                </a:lnTo>
                <a:lnTo>
                  <a:pt x="470" y="127"/>
                </a:lnTo>
                <a:lnTo>
                  <a:pt x="474" y="136"/>
                </a:lnTo>
                <a:lnTo>
                  <a:pt x="476" y="144"/>
                </a:lnTo>
                <a:lnTo>
                  <a:pt x="478" y="153"/>
                </a:lnTo>
                <a:lnTo>
                  <a:pt x="479" y="155"/>
                </a:lnTo>
                <a:lnTo>
                  <a:pt x="480" y="164"/>
                </a:lnTo>
                <a:lnTo>
                  <a:pt x="481" y="174"/>
                </a:lnTo>
                <a:lnTo>
                  <a:pt x="481" y="182"/>
                </a:lnTo>
                <a:lnTo>
                  <a:pt x="480" y="200"/>
                </a:lnTo>
                <a:lnTo>
                  <a:pt x="479" y="209"/>
                </a:lnTo>
                <a:lnTo>
                  <a:pt x="478" y="211"/>
                </a:lnTo>
                <a:lnTo>
                  <a:pt x="476" y="220"/>
                </a:lnTo>
                <a:lnTo>
                  <a:pt x="474" y="228"/>
                </a:lnTo>
                <a:lnTo>
                  <a:pt x="470" y="237"/>
                </a:lnTo>
                <a:lnTo>
                  <a:pt x="463" y="253"/>
                </a:lnTo>
                <a:lnTo>
                  <a:pt x="453" y="268"/>
                </a:lnTo>
                <a:lnTo>
                  <a:pt x="451" y="270"/>
                </a:lnTo>
                <a:lnTo>
                  <a:pt x="440" y="285"/>
                </a:lnTo>
                <a:lnTo>
                  <a:pt x="426" y="298"/>
                </a:lnTo>
                <a:lnTo>
                  <a:pt x="411" y="311"/>
                </a:lnTo>
                <a:lnTo>
                  <a:pt x="409" y="312"/>
                </a:lnTo>
                <a:lnTo>
                  <a:pt x="392" y="323"/>
                </a:lnTo>
                <a:lnTo>
                  <a:pt x="374" y="334"/>
                </a:lnTo>
                <a:lnTo>
                  <a:pt x="355" y="343"/>
                </a:lnTo>
                <a:lnTo>
                  <a:pt x="335" y="350"/>
                </a:lnTo>
                <a:lnTo>
                  <a:pt x="313" y="356"/>
                </a:lnTo>
                <a:lnTo>
                  <a:pt x="310" y="356"/>
                </a:lnTo>
                <a:lnTo>
                  <a:pt x="288" y="361"/>
                </a:lnTo>
                <a:lnTo>
                  <a:pt x="265" y="363"/>
                </a:lnTo>
                <a:lnTo>
                  <a:pt x="241" y="364"/>
                </a:lnTo>
                <a:lnTo>
                  <a:pt x="217" y="363"/>
                </a:lnTo>
                <a:lnTo>
                  <a:pt x="194" y="361"/>
                </a:lnTo>
                <a:lnTo>
                  <a:pt x="171" y="356"/>
                </a:lnTo>
                <a:lnTo>
                  <a:pt x="169" y="356"/>
                </a:lnTo>
                <a:lnTo>
                  <a:pt x="147" y="350"/>
                </a:lnTo>
                <a:lnTo>
                  <a:pt x="127" y="343"/>
                </a:lnTo>
                <a:lnTo>
                  <a:pt x="108" y="334"/>
                </a:lnTo>
                <a:lnTo>
                  <a:pt x="89" y="323"/>
                </a:lnTo>
                <a:lnTo>
                  <a:pt x="87" y="322"/>
                </a:lnTo>
                <a:lnTo>
                  <a:pt x="71" y="311"/>
                </a:lnTo>
                <a:lnTo>
                  <a:pt x="56" y="298"/>
                </a:lnTo>
                <a:lnTo>
                  <a:pt x="42" y="285"/>
                </a:lnTo>
                <a:lnTo>
                  <a:pt x="31" y="270"/>
                </a:lnTo>
                <a:lnTo>
                  <a:pt x="29" y="268"/>
                </a:lnTo>
                <a:lnTo>
                  <a:pt x="19" y="253"/>
                </a:lnTo>
                <a:lnTo>
                  <a:pt x="11" y="237"/>
                </a:lnTo>
                <a:lnTo>
                  <a:pt x="8" y="228"/>
                </a:lnTo>
                <a:lnTo>
                  <a:pt x="6" y="220"/>
                </a:lnTo>
                <a:lnTo>
                  <a:pt x="4" y="211"/>
                </a:lnTo>
                <a:lnTo>
                  <a:pt x="3" y="209"/>
                </a:lnTo>
                <a:lnTo>
                  <a:pt x="2" y="200"/>
                </a:lnTo>
                <a:lnTo>
                  <a:pt x="0" y="182"/>
                </a:lnTo>
                <a:lnTo>
                  <a:pt x="1" y="174"/>
                </a:lnTo>
                <a:lnTo>
                  <a:pt x="2" y="164"/>
                </a:lnTo>
                <a:lnTo>
                  <a:pt x="3" y="155"/>
                </a:lnTo>
                <a:lnTo>
                  <a:pt x="4" y="153"/>
                </a:lnTo>
                <a:lnTo>
                  <a:pt x="6" y="144"/>
                </a:lnTo>
                <a:lnTo>
                  <a:pt x="8" y="136"/>
                </a:lnTo>
                <a:lnTo>
                  <a:pt x="11" y="127"/>
                </a:lnTo>
                <a:lnTo>
                  <a:pt x="19" y="112"/>
                </a:lnTo>
                <a:lnTo>
                  <a:pt x="29" y="96"/>
                </a:lnTo>
                <a:lnTo>
                  <a:pt x="31" y="94"/>
                </a:lnTo>
                <a:lnTo>
                  <a:pt x="42" y="80"/>
                </a:lnTo>
                <a:lnTo>
                  <a:pt x="56" y="66"/>
                </a:lnTo>
                <a:lnTo>
                  <a:pt x="71" y="54"/>
                </a:lnTo>
                <a:lnTo>
                  <a:pt x="87" y="42"/>
                </a:lnTo>
                <a:lnTo>
                  <a:pt x="89" y="41"/>
                </a:lnTo>
                <a:lnTo>
                  <a:pt x="108" y="31"/>
                </a:lnTo>
                <a:lnTo>
                  <a:pt x="127" y="22"/>
                </a:lnTo>
                <a:lnTo>
                  <a:pt x="147" y="14"/>
                </a:lnTo>
                <a:lnTo>
                  <a:pt x="169" y="8"/>
                </a:lnTo>
                <a:lnTo>
                  <a:pt x="171" y="8"/>
                </a:lnTo>
                <a:lnTo>
                  <a:pt x="194" y="4"/>
                </a:lnTo>
                <a:lnTo>
                  <a:pt x="217" y="1"/>
                </a:lnTo>
                <a:lnTo>
                  <a:pt x="24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3" name="Freeform 87"/>
          <p:cNvSpPr>
            <a:spLocks/>
          </p:cNvSpPr>
          <p:nvPr/>
        </p:nvSpPr>
        <p:spPr bwMode="auto">
          <a:xfrm>
            <a:off x="3904796" y="4713289"/>
            <a:ext cx="388937" cy="11461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245" y="715"/>
              </a:cxn>
              <a:cxn ang="0">
                <a:pos x="225" y="722"/>
              </a:cxn>
              <a:cxn ang="0">
                <a:pos x="0" y="7"/>
              </a:cxn>
              <a:cxn ang="0">
                <a:pos x="20" y="0"/>
              </a:cxn>
            </a:cxnLst>
            <a:rect l="0" t="0" r="r" b="b"/>
            <a:pathLst>
              <a:path w="245" h="722">
                <a:moveTo>
                  <a:pt x="20" y="0"/>
                </a:moveTo>
                <a:lnTo>
                  <a:pt x="245" y="715"/>
                </a:lnTo>
                <a:lnTo>
                  <a:pt x="225" y="722"/>
                </a:lnTo>
                <a:lnTo>
                  <a:pt x="0" y="7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4" name="Freeform 88"/>
          <p:cNvSpPr>
            <a:spLocks/>
          </p:cNvSpPr>
          <p:nvPr/>
        </p:nvSpPr>
        <p:spPr bwMode="auto">
          <a:xfrm>
            <a:off x="4234996" y="5818189"/>
            <a:ext cx="71437" cy="131763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42" y="20"/>
              </a:cxn>
              <a:cxn ang="0">
                <a:pos x="42" y="41"/>
              </a:cxn>
              <a:cxn ang="0">
                <a:pos x="43" y="54"/>
              </a:cxn>
              <a:cxn ang="0">
                <a:pos x="43" y="65"/>
              </a:cxn>
              <a:cxn ang="0">
                <a:pos x="44" y="75"/>
              </a:cxn>
              <a:cxn ang="0">
                <a:pos x="45" y="83"/>
              </a:cxn>
              <a:cxn ang="0">
                <a:pos x="42" y="76"/>
              </a:cxn>
              <a:cxn ang="0">
                <a:pos x="37" y="67"/>
              </a:cxn>
              <a:cxn ang="0">
                <a:pos x="31" y="57"/>
              </a:cxn>
              <a:cxn ang="0">
                <a:pos x="24" y="47"/>
              </a:cxn>
              <a:cxn ang="0">
                <a:pos x="20" y="40"/>
              </a:cxn>
              <a:cxn ang="0">
                <a:pos x="15" y="33"/>
              </a:cxn>
              <a:cxn ang="0">
                <a:pos x="10" y="27"/>
              </a:cxn>
              <a:cxn ang="0">
                <a:pos x="6" y="22"/>
              </a:cxn>
              <a:cxn ang="0">
                <a:pos x="2" y="17"/>
              </a:cxn>
              <a:cxn ang="0">
                <a:pos x="0" y="15"/>
              </a:cxn>
              <a:cxn ang="0">
                <a:pos x="43" y="0"/>
              </a:cxn>
            </a:cxnLst>
            <a:rect l="0" t="0" r="r" b="b"/>
            <a:pathLst>
              <a:path w="45" h="83">
                <a:moveTo>
                  <a:pt x="43" y="0"/>
                </a:moveTo>
                <a:lnTo>
                  <a:pt x="42" y="20"/>
                </a:lnTo>
                <a:lnTo>
                  <a:pt x="42" y="41"/>
                </a:lnTo>
                <a:lnTo>
                  <a:pt x="43" y="54"/>
                </a:lnTo>
                <a:lnTo>
                  <a:pt x="43" y="65"/>
                </a:lnTo>
                <a:lnTo>
                  <a:pt x="44" y="75"/>
                </a:lnTo>
                <a:lnTo>
                  <a:pt x="45" y="83"/>
                </a:lnTo>
                <a:lnTo>
                  <a:pt x="42" y="76"/>
                </a:lnTo>
                <a:lnTo>
                  <a:pt x="37" y="67"/>
                </a:lnTo>
                <a:lnTo>
                  <a:pt x="31" y="57"/>
                </a:lnTo>
                <a:lnTo>
                  <a:pt x="24" y="47"/>
                </a:lnTo>
                <a:lnTo>
                  <a:pt x="20" y="40"/>
                </a:lnTo>
                <a:lnTo>
                  <a:pt x="15" y="33"/>
                </a:lnTo>
                <a:lnTo>
                  <a:pt x="10" y="27"/>
                </a:lnTo>
                <a:lnTo>
                  <a:pt x="6" y="22"/>
                </a:lnTo>
                <a:lnTo>
                  <a:pt x="2" y="17"/>
                </a:lnTo>
                <a:lnTo>
                  <a:pt x="0" y="15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" name="Freeform 89"/>
          <p:cNvSpPr>
            <a:spLocks/>
          </p:cNvSpPr>
          <p:nvPr/>
        </p:nvSpPr>
        <p:spPr bwMode="auto">
          <a:xfrm>
            <a:off x="3890509" y="4621214"/>
            <a:ext cx="71437" cy="133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8"/>
              </a:cxn>
              <a:cxn ang="0">
                <a:pos x="8" y="16"/>
              </a:cxn>
              <a:cxn ang="0">
                <a:pos x="14" y="26"/>
              </a:cxn>
              <a:cxn ang="0">
                <a:pos x="21" y="37"/>
              </a:cxn>
              <a:cxn ang="0">
                <a:pos x="26" y="44"/>
              </a:cxn>
              <a:cxn ang="0">
                <a:pos x="31" y="50"/>
              </a:cxn>
              <a:cxn ang="0">
                <a:pos x="35" y="56"/>
              </a:cxn>
              <a:cxn ang="0">
                <a:pos x="39" y="62"/>
              </a:cxn>
              <a:cxn ang="0">
                <a:pos x="43" y="66"/>
              </a:cxn>
              <a:cxn ang="0">
                <a:pos x="45" y="69"/>
              </a:cxn>
              <a:cxn ang="0">
                <a:pos x="2" y="84"/>
              </a:cxn>
              <a:cxn ang="0">
                <a:pos x="3" y="64"/>
              </a:cxn>
              <a:cxn ang="0">
                <a:pos x="3" y="43"/>
              </a:cxn>
              <a:cxn ang="0">
                <a:pos x="2" y="27"/>
              </a:cxn>
              <a:cxn ang="0">
                <a:pos x="1" y="12"/>
              </a:cxn>
              <a:cxn ang="0">
                <a:pos x="0" y="0"/>
              </a:cxn>
            </a:cxnLst>
            <a:rect l="0" t="0" r="r" b="b"/>
            <a:pathLst>
              <a:path w="45" h="84">
                <a:moveTo>
                  <a:pt x="0" y="0"/>
                </a:moveTo>
                <a:lnTo>
                  <a:pt x="4" y="8"/>
                </a:lnTo>
                <a:lnTo>
                  <a:pt x="8" y="16"/>
                </a:lnTo>
                <a:lnTo>
                  <a:pt x="14" y="26"/>
                </a:lnTo>
                <a:lnTo>
                  <a:pt x="21" y="37"/>
                </a:lnTo>
                <a:lnTo>
                  <a:pt x="26" y="44"/>
                </a:lnTo>
                <a:lnTo>
                  <a:pt x="31" y="50"/>
                </a:lnTo>
                <a:lnTo>
                  <a:pt x="35" y="56"/>
                </a:lnTo>
                <a:lnTo>
                  <a:pt x="39" y="62"/>
                </a:lnTo>
                <a:lnTo>
                  <a:pt x="43" y="66"/>
                </a:lnTo>
                <a:lnTo>
                  <a:pt x="45" y="69"/>
                </a:lnTo>
                <a:lnTo>
                  <a:pt x="2" y="84"/>
                </a:lnTo>
                <a:lnTo>
                  <a:pt x="3" y="64"/>
                </a:lnTo>
                <a:lnTo>
                  <a:pt x="3" y="43"/>
                </a:lnTo>
                <a:lnTo>
                  <a:pt x="2" y="27"/>
                </a:lnTo>
                <a:lnTo>
                  <a:pt x="1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6" name="Freeform 90"/>
          <p:cNvSpPr>
            <a:spLocks/>
          </p:cNvSpPr>
          <p:nvPr/>
        </p:nvSpPr>
        <p:spPr bwMode="auto">
          <a:xfrm>
            <a:off x="4687433" y="3768726"/>
            <a:ext cx="515937" cy="2055813"/>
          </a:xfrm>
          <a:custGeom>
            <a:avLst/>
            <a:gdLst/>
            <a:ahLst/>
            <a:cxnLst>
              <a:cxn ang="0">
                <a:pos x="305" y="0"/>
              </a:cxn>
              <a:cxn ang="0">
                <a:pos x="325" y="5"/>
              </a:cxn>
              <a:cxn ang="0">
                <a:pos x="20" y="1295"/>
              </a:cxn>
              <a:cxn ang="0">
                <a:pos x="0" y="1290"/>
              </a:cxn>
              <a:cxn ang="0">
                <a:pos x="305" y="0"/>
              </a:cxn>
            </a:cxnLst>
            <a:rect l="0" t="0" r="r" b="b"/>
            <a:pathLst>
              <a:path w="325" h="1295">
                <a:moveTo>
                  <a:pt x="305" y="0"/>
                </a:moveTo>
                <a:lnTo>
                  <a:pt x="325" y="5"/>
                </a:lnTo>
                <a:lnTo>
                  <a:pt x="20" y="1295"/>
                </a:lnTo>
                <a:lnTo>
                  <a:pt x="0" y="1290"/>
                </a:lnTo>
                <a:lnTo>
                  <a:pt x="30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7" name="Freeform 91"/>
          <p:cNvSpPr>
            <a:spLocks/>
          </p:cNvSpPr>
          <p:nvPr/>
        </p:nvSpPr>
        <p:spPr bwMode="auto">
          <a:xfrm>
            <a:off x="5141458" y="3668714"/>
            <a:ext cx="77787" cy="138113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43" y="9"/>
              </a:cxn>
              <a:cxn ang="0">
                <a:pos x="43" y="31"/>
              </a:cxn>
              <a:cxn ang="0">
                <a:pos x="44" y="44"/>
              </a:cxn>
              <a:cxn ang="0">
                <a:pos x="45" y="55"/>
              </a:cxn>
              <a:cxn ang="0">
                <a:pos x="46" y="65"/>
              </a:cxn>
              <a:cxn ang="0">
                <a:pos x="47" y="74"/>
              </a:cxn>
              <a:cxn ang="0">
                <a:pos x="48" y="82"/>
              </a:cxn>
              <a:cxn ang="0">
                <a:pos x="49" y="87"/>
              </a:cxn>
              <a:cxn ang="0">
                <a:pos x="0" y="76"/>
              </a:cxn>
              <a:cxn ang="0">
                <a:pos x="6" y="67"/>
              </a:cxn>
              <a:cxn ang="0">
                <a:pos x="11" y="59"/>
              </a:cxn>
              <a:cxn ang="0">
                <a:pos x="17" y="50"/>
              </a:cxn>
              <a:cxn ang="0">
                <a:pos x="24" y="40"/>
              </a:cxn>
              <a:cxn ang="0">
                <a:pos x="30" y="28"/>
              </a:cxn>
              <a:cxn ang="0">
                <a:pos x="41" y="8"/>
              </a:cxn>
              <a:cxn ang="0">
                <a:pos x="44" y="0"/>
              </a:cxn>
            </a:cxnLst>
            <a:rect l="0" t="0" r="r" b="b"/>
            <a:pathLst>
              <a:path w="49" h="87">
                <a:moveTo>
                  <a:pt x="44" y="0"/>
                </a:moveTo>
                <a:lnTo>
                  <a:pt x="43" y="9"/>
                </a:lnTo>
                <a:lnTo>
                  <a:pt x="43" y="31"/>
                </a:lnTo>
                <a:lnTo>
                  <a:pt x="44" y="44"/>
                </a:lnTo>
                <a:lnTo>
                  <a:pt x="45" y="55"/>
                </a:lnTo>
                <a:lnTo>
                  <a:pt x="46" y="65"/>
                </a:lnTo>
                <a:lnTo>
                  <a:pt x="47" y="74"/>
                </a:lnTo>
                <a:lnTo>
                  <a:pt x="48" y="82"/>
                </a:lnTo>
                <a:lnTo>
                  <a:pt x="49" y="87"/>
                </a:lnTo>
                <a:lnTo>
                  <a:pt x="0" y="76"/>
                </a:lnTo>
                <a:lnTo>
                  <a:pt x="6" y="67"/>
                </a:lnTo>
                <a:lnTo>
                  <a:pt x="11" y="59"/>
                </a:lnTo>
                <a:lnTo>
                  <a:pt x="17" y="50"/>
                </a:lnTo>
                <a:lnTo>
                  <a:pt x="24" y="40"/>
                </a:lnTo>
                <a:lnTo>
                  <a:pt x="30" y="28"/>
                </a:lnTo>
                <a:lnTo>
                  <a:pt x="41" y="8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8" name="Freeform 92"/>
          <p:cNvSpPr>
            <a:spLocks/>
          </p:cNvSpPr>
          <p:nvPr/>
        </p:nvSpPr>
        <p:spPr bwMode="auto">
          <a:xfrm>
            <a:off x="4669971" y="5784851"/>
            <a:ext cx="7778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" y="11"/>
              </a:cxn>
              <a:cxn ang="0">
                <a:pos x="43" y="20"/>
              </a:cxn>
              <a:cxn ang="0">
                <a:pos x="37" y="28"/>
              </a:cxn>
              <a:cxn ang="0">
                <a:pos x="31" y="37"/>
              </a:cxn>
              <a:cxn ang="0">
                <a:pos x="25" y="48"/>
              </a:cxn>
              <a:cxn ang="0">
                <a:pos x="18" y="59"/>
              </a:cxn>
              <a:cxn ang="0">
                <a:pos x="13" y="70"/>
              </a:cxn>
              <a:cxn ang="0">
                <a:pos x="8" y="80"/>
              </a:cxn>
              <a:cxn ang="0">
                <a:pos x="5" y="88"/>
              </a:cxn>
              <a:cxn ang="0">
                <a:pos x="6" y="79"/>
              </a:cxn>
              <a:cxn ang="0">
                <a:pos x="6" y="68"/>
              </a:cxn>
              <a:cxn ang="0">
                <a:pos x="6" y="56"/>
              </a:cxn>
              <a:cxn ang="0">
                <a:pos x="5" y="43"/>
              </a:cxn>
              <a:cxn ang="0">
                <a:pos x="3" y="22"/>
              </a:cxn>
              <a:cxn ang="0">
                <a:pos x="2" y="13"/>
              </a:cxn>
              <a:cxn ang="0">
                <a:pos x="1" y="5"/>
              </a:cxn>
              <a:cxn ang="0">
                <a:pos x="0" y="0"/>
              </a:cxn>
            </a:cxnLst>
            <a:rect l="0" t="0" r="r" b="b"/>
            <a:pathLst>
              <a:path w="49" h="88">
                <a:moveTo>
                  <a:pt x="0" y="0"/>
                </a:moveTo>
                <a:lnTo>
                  <a:pt x="49" y="11"/>
                </a:lnTo>
                <a:lnTo>
                  <a:pt x="43" y="20"/>
                </a:lnTo>
                <a:lnTo>
                  <a:pt x="37" y="28"/>
                </a:lnTo>
                <a:lnTo>
                  <a:pt x="31" y="37"/>
                </a:lnTo>
                <a:lnTo>
                  <a:pt x="25" y="48"/>
                </a:lnTo>
                <a:lnTo>
                  <a:pt x="18" y="59"/>
                </a:lnTo>
                <a:lnTo>
                  <a:pt x="13" y="70"/>
                </a:lnTo>
                <a:lnTo>
                  <a:pt x="8" y="80"/>
                </a:lnTo>
                <a:lnTo>
                  <a:pt x="5" y="88"/>
                </a:lnTo>
                <a:lnTo>
                  <a:pt x="6" y="79"/>
                </a:lnTo>
                <a:lnTo>
                  <a:pt x="6" y="68"/>
                </a:lnTo>
                <a:lnTo>
                  <a:pt x="6" y="56"/>
                </a:lnTo>
                <a:lnTo>
                  <a:pt x="5" y="43"/>
                </a:lnTo>
                <a:lnTo>
                  <a:pt x="3" y="22"/>
                </a:lnTo>
                <a:lnTo>
                  <a:pt x="2" y="13"/>
                </a:lnTo>
                <a:lnTo>
                  <a:pt x="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9" name="Freeform 93"/>
          <p:cNvSpPr>
            <a:spLocks noEditPoints="1"/>
          </p:cNvSpPr>
          <p:nvPr/>
        </p:nvSpPr>
        <p:spPr bwMode="auto">
          <a:xfrm>
            <a:off x="2922134" y="3648076"/>
            <a:ext cx="2876549" cy="2871788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14" y="1794"/>
              </a:cxn>
              <a:cxn ang="0">
                <a:pos x="1797" y="1794"/>
              </a:cxn>
              <a:cxn ang="0">
                <a:pos x="1797" y="14"/>
              </a:cxn>
              <a:cxn ang="0">
                <a:pos x="14" y="14"/>
              </a:cxn>
              <a:cxn ang="0">
                <a:pos x="0" y="0"/>
              </a:cxn>
              <a:cxn ang="0">
                <a:pos x="1812" y="0"/>
              </a:cxn>
              <a:cxn ang="0">
                <a:pos x="1812" y="1809"/>
              </a:cxn>
              <a:cxn ang="0">
                <a:pos x="0" y="1809"/>
              </a:cxn>
              <a:cxn ang="0">
                <a:pos x="0" y="0"/>
              </a:cxn>
            </a:cxnLst>
            <a:rect l="0" t="0" r="r" b="b"/>
            <a:pathLst>
              <a:path w="1812" h="1809">
                <a:moveTo>
                  <a:pt x="14" y="14"/>
                </a:moveTo>
                <a:lnTo>
                  <a:pt x="14" y="1794"/>
                </a:lnTo>
                <a:lnTo>
                  <a:pt x="1797" y="1794"/>
                </a:lnTo>
                <a:lnTo>
                  <a:pt x="1797" y="14"/>
                </a:lnTo>
                <a:lnTo>
                  <a:pt x="14" y="14"/>
                </a:lnTo>
                <a:close/>
                <a:moveTo>
                  <a:pt x="0" y="0"/>
                </a:moveTo>
                <a:lnTo>
                  <a:pt x="1812" y="0"/>
                </a:lnTo>
                <a:lnTo>
                  <a:pt x="1812" y="1809"/>
                </a:lnTo>
                <a:lnTo>
                  <a:pt x="0" y="180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46" name="Skupina 79"/>
          <p:cNvGrpSpPr/>
          <p:nvPr/>
        </p:nvGrpSpPr>
        <p:grpSpPr>
          <a:xfrm>
            <a:off x="3758758" y="3608388"/>
            <a:ext cx="1626484" cy="2567948"/>
            <a:chOff x="6032520" y="1384272"/>
            <a:chExt cx="1626484" cy="25679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TextovéPole 80"/>
            <p:cNvSpPr txBox="1"/>
            <p:nvPr/>
          </p:nvSpPr>
          <p:spPr>
            <a:xfrm>
              <a:off x="6032520" y="258920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2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2" name="TextovéPole 81"/>
            <p:cNvSpPr txBox="1"/>
            <p:nvPr/>
          </p:nvSpPr>
          <p:spPr>
            <a:xfrm>
              <a:off x="6032520" y="299084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1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7273962" y="1785915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1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6835806" y="258920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1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5" name="TextovéPole 84"/>
            <p:cNvSpPr txBox="1"/>
            <p:nvPr/>
          </p:nvSpPr>
          <p:spPr>
            <a:xfrm>
              <a:off x="6835806" y="2187558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6835806" y="299084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6835806" y="3429000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7273962" y="2187558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7273962" y="1384272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6434163" y="299084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1" name="TextovéPole 90"/>
            <p:cNvSpPr txBox="1"/>
            <p:nvPr/>
          </p:nvSpPr>
          <p:spPr>
            <a:xfrm>
              <a:off x="6434163" y="3429000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2" name="TextovéPole 91"/>
            <p:cNvSpPr txBox="1"/>
            <p:nvPr/>
          </p:nvSpPr>
          <p:spPr>
            <a:xfrm>
              <a:off x="6032520" y="2187558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0</a:t>
              </a:r>
              <a:endParaRPr lang="cs-CZ" sz="2800" b="1" dirty="0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101" name="Objekt 100"/>
          <p:cNvGraphicFramePr>
            <a:graphicFrameLocks noChangeAspect="1"/>
          </p:cNvGraphicFramePr>
          <p:nvPr/>
        </p:nvGraphicFramePr>
        <p:xfrm>
          <a:off x="3755196" y="4028716"/>
          <a:ext cx="339725" cy="525030"/>
        </p:xfrm>
        <a:graphic>
          <a:graphicData uri="http://schemas.openxmlformats.org/presentationml/2006/ole">
            <p:oleObj spid="_x0000_s35845" name="Rovnice" r:id="rId3" imgW="139680" imgH="215640" progId="Equation.3">
              <p:embed/>
            </p:oleObj>
          </a:graphicData>
        </a:graphic>
      </p:graphicFrame>
      <p:sp>
        <p:nvSpPr>
          <p:cNvPr id="93" name="Elipsa 92"/>
          <p:cNvSpPr/>
          <p:nvPr/>
        </p:nvSpPr>
        <p:spPr>
          <a:xfrm>
            <a:off x="3284089" y="4922856"/>
            <a:ext cx="292104" cy="29210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4" name="Přímá spojovací šipka 93"/>
          <p:cNvCxnSpPr>
            <a:endCxn id="93" idx="6"/>
          </p:cNvCxnSpPr>
          <p:nvPr/>
        </p:nvCxnSpPr>
        <p:spPr>
          <a:xfrm rot="10800000" flipV="1">
            <a:off x="3576193" y="5066706"/>
            <a:ext cx="268574" cy="220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ovací šipka 94"/>
          <p:cNvCxnSpPr>
            <a:endCxn id="93" idx="5"/>
          </p:cNvCxnSpPr>
          <p:nvPr/>
        </p:nvCxnSpPr>
        <p:spPr>
          <a:xfrm rot="10800000">
            <a:off x="3533416" y="5172182"/>
            <a:ext cx="298369" cy="1888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ovací šipka 95"/>
          <p:cNvCxnSpPr>
            <a:stCxn id="93" idx="2"/>
          </p:cNvCxnSpPr>
          <p:nvPr/>
        </p:nvCxnSpPr>
        <p:spPr>
          <a:xfrm rot="10800000">
            <a:off x="2258171" y="5064982"/>
            <a:ext cx="1025919" cy="39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7" name="Objekt 96"/>
          <p:cNvGraphicFramePr>
            <a:graphicFrameLocks noChangeAspect="1"/>
          </p:cNvGraphicFramePr>
          <p:nvPr/>
        </p:nvGraphicFramePr>
        <p:xfrm>
          <a:off x="884163" y="4818490"/>
          <a:ext cx="1328504" cy="470220"/>
        </p:xfrm>
        <a:graphic>
          <a:graphicData uri="http://schemas.openxmlformats.org/presentationml/2006/ole">
            <p:oleObj spid="_x0000_s35846" name="Rovnice" r:id="rId4" imgW="558720" imgH="215640" progId="Equation.3">
              <p:embed/>
            </p:oleObj>
          </a:graphicData>
        </a:graphic>
      </p:graphicFrame>
      <p:sp>
        <p:nvSpPr>
          <p:cNvPr id="98" name="TextovéPole 97"/>
          <p:cNvSpPr txBox="1"/>
          <p:nvPr/>
        </p:nvSpPr>
        <p:spPr>
          <a:xfrm>
            <a:off x="3271856" y="4879852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99" name="Elipsa 98"/>
          <p:cNvSpPr/>
          <p:nvPr/>
        </p:nvSpPr>
        <p:spPr>
          <a:xfrm>
            <a:off x="5274707" y="4966592"/>
            <a:ext cx="292104" cy="29210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0" name="Přímá spojovací šipka 99"/>
          <p:cNvCxnSpPr>
            <a:endCxn id="99" idx="2"/>
          </p:cNvCxnSpPr>
          <p:nvPr/>
        </p:nvCxnSpPr>
        <p:spPr>
          <a:xfrm>
            <a:off x="4946089" y="5112644"/>
            <a:ext cx="328618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ovací šipka 101"/>
          <p:cNvCxnSpPr/>
          <p:nvPr/>
        </p:nvCxnSpPr>
        <p:spPr>
          <a:xfrm rot="16200000" flipH="1">
            <a:off x="5089308" y="4620180"/>
            <a:ext cx="542151" cy="10890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ovéPole 102"/>
          <p:cNvSpPr txBox="1"/>
          <p:nvPr/>
        </p:nvSpPr>
        <p:spPr>
          <a:xfrm>
            <a:off x="5255791" y="4922856"/>
            <a:ext cx="319318" cy="369332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cs-CZ" dirty="0">
              <a:solidFill>
                <a:srgbClr val="000000"/>
              </a:solidFill>
            </a:endParaRPr>
          </a:p>
        </p:txBody>
      </p:sp>
      <p:graphicFrame>
        <p:nvGraphicFramePr>
          <p:cNvPr id="104" name="Objekt 103"/>
          <p:cNvGraphicFramePr>
            <a:graphicFrameLocks noChangeAspect="1"/>
          </p:cNvGraphicFramePr>
          <p:nvPr/>
        </p:nvGraphicFramePr>
        <p:xfrm>
          <a:off x="6562736" y="4876808"/>
          <a:ext cx="1389063" cy="469900"/>
        </p:xfrm>
        <a:graphic>
          <a:graphicData uri="http://schemas.openxmlformats.org/presentationml/2006/ole">
            <p:oleObj spid="_x0000_s35847" name="Rovnice" r:id="rId5" imgW="583920" imgH="215640" progId="Equation.3">
              <p:embed/>
            </p:oleObj>
          </a:graphicData>
        </a:graphic>
      </p:graphicFrame>
      <p:cxnSp>
        <p:nvCxnSpPr>
          <p:cNvPr id="105" name="Přímá spojovací šipka 104"/>
          <p:cNvCxnSpPr/>
          <p:nvPr/>
        </p:nvCxnSpPr>
        <p:spPr>
          <a:xfrm>
            <a:off x="5566811" y="5112644"/>
            <a:ext cx="969161" cy="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4999038" y="3167063"/>
          <a:ext cx="371475" cy="523875"/>
        </p:xfrm>
        <a:graphic>
          <a:graphicData uri="http://schemas.openxmlformats.org/presentationml/2006/ole">
            <p:oleObj spid="_x0000_s35848" name="Rovnice" r:id="rId6" imgW="152280" imgH="215640" progId="Equation.3">
              <p:embed/>
            </p:oleObj>
          </a:graphicData>
        </a:graphic>
      </p:graphicFrame>
      <p:graphicFrame>
        <p:nvGraphicFramePr>
          <p:cNvPr id="106" name="Objekt 105"/>
          <p:cNvGraphicFramePr>
            <a:graphicFrameLocks noChangeAspect="1"/>
          </p:cNvGraphicFramePr>
          <p:nvPr/>
        </p:nvGraphicFramePr>
        <p:xfrm>
          <a:off x="591757" y="2451262"/>
          <a:ext cx="2594803" cy="863658"/>
        </p:xfrm>
        <a:graphic>
          <a:graphicData uri="http://schemas.openxmlformats.org/presentationml/2006/ole">
            <p:oleObj spid="_x0000_s35849" name="Rovnice" r:id="rId7" imgW="1066680" imgH="355320" progId="Equation.3">
              <p:embed/>
            </p:oleObj>
          </a:graphicData>
        </a:graphic>
      </p:graphicFrame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4845704" y="2400381"/>
            <a:ext cx="445891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… new </a:t>
            </a:r>
            <a:r>
              <a:rPr lang="en-US" sz="2000" dirty="0">
                <a:solidFill>
                  <a:schemeClr val="bg2"/>
                </a:solidFill>
              </a:rPr>
              <a:t>PVS entries for </a:t>
            </a:r>
            <a:r>
              <a:rPr lang="en-US" sz="2000" dirty="0" smtClean="0">
                <a:solidFill>
                  <a:schemeClr val="bg2"/>
                </a:solidFill>
              </a:rPr>
              <a:t>view cell </a:t>
            </a:r>
            <a:r>
              <a:rPr lang="en-US" sz="24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  <a:p>
            <a:endParaRPr lang="en-US" sz="9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… </a:t>
            </a:r>
            <a:r>
              <a:rPr lang="en-US" sz="2000" dirty="0">
                <a:solidFill>
                  <a:schemeClr val="bg2"/>
                </a:solidFill>
              </a:rPr>
              <a:t>view cells pierced by the sample</a:t>
            </a:r>
          </a:p>
        </p:txBody>
      </p:sp>
      <p:graphicFrame>
        <p:nvGraphicFramePr>
          <p:cNvPr id="108" name="Object 6"/>
          <p:cNvGraphicFramePr>
            <a:graphicFrameLocks noChangeAspect="1"/>
          </p:cNvGraphicFramePr>
          <p:nvPr/>
        </p:nvGraphicFramePr>
        <p:xfrm>
          <a:off x="4017654" y="2416895"/>
          <a:ext cx="903439" cy="425864"/>
        </p:xfrm>
        <a:graphic>
          <a:graphicData uri="http://schemas.openxmlformats.org/presentationml/2006/ole">
            <p:oleObj spid="_x0000_s35850" name="Rovnice" r:id="rId8" imgW="431640" imgH="203040" progId="Equation.3">
              <p:embed/>
            </p:oleObj>
          </a:graphicData>
        </a:graphic>
      </p:graphicFrame>
      <p:graphicFrame>
        <p:nvGraphicFramePr>
          <p:cNvPr id="109" name="Object 7"/>
          <p:cNvGraphicFramePr>
            <a:graphicFrameLocks noChangeAspect="1"/>
          </p:cNvGraphicFramePr>
          <p:nvPr/>
        </p:nvGraphicFramePr>
        <p:xfrm>
          <a:off x="4164685" y="2858426"/>
          <a:ext cx="684848" cy="422373"/>
        </p:xfrm>
        <a:graphic>
          <a:graphicData uri="http://schemas.openxmlformats.org/presentationml/2006/ole">
            <p:oleObj spid="_x0000_s35851" name="Rovnice" r:id="rId9" imgW="330120" imgH="203040" progId="Equation.3">
              <p:embed/>
            </p:oleObj>
          </a:graphicData>
        </a:graphic>
      </p:graphicFrame>
      <p:sp>
        <p:nvSpPr>
          <p:cNvPr id="110" name="Rectangle 3"/>
          <p:cNvSpPr txBox="1">
            <a:spLocks noChangeArrowheads="1"/>
          </p:cNvSpPr>
          <p:nvPr/>
        </p:nvSpPr>
        <p:spPr bwMode="auto">
          <a:xfrm>
            <a:off x="457200" y="1347776"/>
            <a:ext cx="8229600" cy="477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Mix distributions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adaptively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Contribution of a sample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Mixing Sample Distributions – cont.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92263"/>
            <a:ext cx="8229600" cy="4525962"/>
          </a:xfrm>
          <a:noFill/>
          <a:effectLst/>
        </p:spPr>
        <p:txBody>
          <a:bodyPr/>
          <a:lstStyle/>
          <a:p>
            <a:r>
              <a:rPr lang="en-US" dirty="0" smtClean="0">
                <a:effectLst/>
              </a:rPr>
              <a:t>Performance (weight) of distribution </a:t>
            </a:r>
            <a:r>
              <a:rPr lang="en-US" i="1" dirty="0" smtClean="0">
                <a:effectLst/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Distribution selected randomly according to </a:t>
            </a:r>
            <a:r>
              <a:rPr lang="en-US" i="1" dirty="0" smtClean="0">
                <a:effectLst/>
                <a:latin typeface="Times New Roman" pitchFamily="18" charset="0"/>
                <a:cs typeface="Times New Roman" pitchFamily="18" charset="0"/>
              </a:rPr>
              <a:t>w(D)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17</a:t>
            </a:fld>
            <a:endParaRPr lang="cs-CZ" dirty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984240" y="2614608"/>
          <a:ext cx="2152656" cy="1435104"/>
        </p:xfrm>
        <a:graphic>
          <a:graphicData uri="http://schemas.openxmlformats.org/presentationml/2006/ole">
            <p:oleObj spid="_x0000_s8193" name="Rovnice" r:id="rId3" imgW="990360" imgH="660240" progId="Equation.3">
              <p:embed/>
            </p:oleObj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52759" y="3189953"/>
            <a:ext cx="579596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800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sz="24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chemeClr val="bg2"/>
                </a:solidFill>
              </a:rPr>
              <a:t> … time to process the sample</a:t>
            </a:r>
            <a:endParaRPr lang="en-US" sz="24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Skupina 162"/>
          <p:cNvGrpSpPr/>
          <p:nvPr/>
        </p:nvGrpSpPr>
        <p:grpSpPr>
          <a:xfrm>
            <a:off x="1766872" y="4087394"/>
            <a:ext cx="5338792" cy="2563083"/>
            <a:chOff x="1766872" y="4087395"/>
            <a:chExt cx="4664088" cy="2152656"/>
          </a:xfrm>
        </p:grpSpPr>
        <p:grpSp>
          <p:nvGrpSpPr>
            <p:cNvPr id="45" name="Skupina 44"/>
            <p:cNvGrpSpPr/>
            <p:nvPr/>
          </p:nvGrpSpPr>
          <p:grpSpPr>
            <a:xfrm>
              <a:off x="1766872" y="4087395"/>
              <a:ext cx="2870208" cy="2152656"/>
              <a:chOff x="5289552" y="1276344"/>
              <a:chExt cx="2870208" cy="2152656"/>
            </a:xfrm>
          </p:grpSpPr>
          <p:grpSp>
            <p:nvGrpSpPr>
              <p:cNvPr id="47" name="Skupina 163"/>
              <p:cNvGrpSpPr/>
              <p:nvPr/>
            </p:nvGrpSpPr>
            <p:grpSpPr>
              <a:xfrm>
                <a:off x="5289552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100" name="Obdélník 99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Obdélník 100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2" name="Obdélník 101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3" name="Obdélník 102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4" name="Obdélník 103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5" name="Obdélník 104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9" name="Skupina 164"/>
              <p:cNvGrpSpPr/>
              <p:nvPr/>
            </p:nvGrpSpPr>
            <p:grpSpPr>
              <a:xfrm>
                <a:off x="5648328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94" name="Obdélník 93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5" name="Obdélník 94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6" name="Obdélník 95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7" name="Obdélník 96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8" name="Obdélník 97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" name="Obdélník 98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50" name="Skupina 171"/>
              <p:cNvGrpSpPr/>
              <p:nvPr/>
            </p:nvGrpSpPr>
            <p:grpSpPr>
              <a:xfrm>
                <a:off x="6007104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88" name="Obdélník 87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9" name="Obdélník 88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0" name="Obdélník 89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1" name="Obdélník 90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2" name="Obdélník 91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3" name="Obdélník 92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51" name="Skupina 178"/>
              <p:cNvGrpSpPr/>
              <p:nvPr/>
            </p:nvGrpSpPr>
            <p:grpSpPr>
              <a:xfrm>
                <a:off x="6365880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82" name="Obdélník 81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3" name="Obdélník 82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4" name="Obdélník 83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5" name="Obdélník 84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6" name="Obdélník 85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7" name="Obdélník 86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52" name="Skupina 185"/>
              <p:cNvGrpSpPr/>
              <p:nvPr/>
            </p:nvGrpSpPr>
            <p:grpSpPr>
              <a:xfrm>
                <a:off x="6724656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76" name="Obdélník 75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7" name="Obdélník 76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8" name="Obdélník 77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9" name="Obdélník 78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0" name="Obdélník 79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1" name="Obdélník 80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53" name="Skupina 192"/>
              <p:cNvGrpSpPr/>
              <p:nvPr/>
            </p:nvGrpSpPr>
            <p:grpSpPr>
              <a:xfrm>
                <a:off x="7083432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70" name="Obdélník 69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" name="Obdélník 70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2" name="Obdélník 71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3" name="Obdélník 72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4" name="Obdélník 73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5" name="Obdélník 74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54" name="Skupina 199"/>
              <p:cNvGrpSpPr/>
              <p:nvPr/>
            </p:nvGrpSpPr>
            <p:grpSpPr>
              <a:xfrm>
                <a:off x="7442208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64" name="Obdélník 63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5" name="Obdélník 64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6" name="Obdélník 65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7" name="Obdélník 66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8" name="Obdélník 67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9" name="Obdélník 68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55" name="Skupina 206"/>
              <p:cNvGrpSpPr/>
              <p:nvPr/>
            </p:nvGrpSpPr>
            <p:grpSpPr>
              <a:xfrm>
                <a:off x="7800984" y="1276344"/>
                <a:ext cx="358776" cy="2152656"/>
                <a:chOff x="5289552" y="1276344"/>
                <a:chExt cx="358776" cy="2152656"/>
              </a:xfrm>
            </p:grpSpPr>
            <p:sp>
              <p:nvSpPr>
                <p:cNvPr id="56" name="Obdélník 55"/>
                <p:cNvSpPr/>
                <p:nvPr/>
              </p:nvSpPr>
              <p:spPr>
                <a:xfrm>
                  <a:off x="5289552" y="127634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bdélník 56"/>
                <p:cNvSpPr/>
                <p:nvPr/>
              </p:nvSpPr>
              <p:spPr>
                <a:xfrm>
                  <a:off x="5289552" y="1635120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8" name="Obdélník 57"/>
                <p:cNvSpPr/>
                <p:nvPr/>
              </p:nvSpPr>
              <p:spPr>
                <a:xfrm>
                  <a:off x="5289552" y="1993896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bdélník 58"/>
                <p:cNvSpPr/>
                <p:nvPr/>
              </p:nvSpPr>
              <p:spPr>
                <a:xfrm>
                  <a:off x="5289552" y="2352672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0" name="Obdélník 59"/>
                <p:cNvSpPr/>
                <p:nvPr/>
              </p:nvSpPr>
              <p:spPr>
                <a:xfrm>
                  <a:off x="5289552" y="2711448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2" name="Obdélník 61"/>
                <p:cNvSpPr/>
                <p:nvPr/>
              </p:nvSpPr>
              <p:spPr>
                <a:xfrm>
                  <a:off x="5289552" y="3070224"/>
                  <a:ext cx="358776" cy="358776"/>
                </a:xfrm>
                <a:prstGeom prst="rect">
                  <a:avLst/>
                </a:prstGeom>
                <a:noFill/>
                <a:ln w="25400">
                  <a:solidFill>
                    <a:srgbClr val="B0AD8A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107" name="Skupina 163"/>
            <p:cNvGrpSpPr/>
            <p:nvPr/>
          </p:nvGrpSpPr>
          <p:grpSpPr>
            <a:xfrm>
              <a:off x="4637080" y="4087395"/>
              <a:ext cx="358776" cy="2152656"/>
              <a:chOff x="5289552" y="1276344"/>
              <a:chExt cx="358776" cy="2152656"/>
            </a:xfrm>
          </p:grpSpPr>
          <p:sp>
            <p:nvSpPr>
              <p:cNvPr id="157" name="Obdélník 156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8" name="Obdélník 157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9" name="Obdélník 158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0" name="Obdélník 159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1" name="Obdélník 160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2" name="Obdélník 161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08" name="Skupina 164"/>
            <p:cNvGrpSpPr/>
            <p:nvPr/>
          </p:nvGrpSpPr>
          <p:grpSpPr>
            <a:xfrm>
              <a:off x="4995856" y="4087395"/>
              <a:ext cx="358776" cy="2152656"/>
              <a:chOff x="5289552" y="1276344"/>
              <a:chExt cx="358776" cy="2152656"/>
            </a:xfrm>
          </p:grpSpPr>
          <p:sp>
            <p:nvSpPr>
              <p:cNvPr id="151" name="Obdélník 150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2" name="Obdélník 151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3" name="Obdélník 152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4" name="Obdélník 153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5" name="Obdélník 154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6" name="Obdélník 155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09" name="Skupina 171"/>
            <p:cNvGrpSpPr/>
            <p:nvPr/>
          </p:nvGrpSpPr>
          <p:grpSpPr>
            <a:xfrm>
              <a:off x="5354632" y="4087395"/>
              <a:ext cx="358776" cy="2152656"/>
              <a:chOff x="5289552" y="1276344"/>
              <a:chExt cx="358776" cy="2152656"/>
            </a:xfrm>
          </p:grpSpPr>
          <p:sp>
            <p:nvSpPr>
              <p:cNvPr id="145" name="Obdélník 144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6" name="Obdélník 145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7" name="Obdélník 146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8" name="Obdélník 147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9" name="Obdélník 148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0" name="Obdélník 149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0" name="Skupina 178"/>
            <p:cNvGrpSpPr/>
            <p:nvPr/>
          </p:nvGrpSpPr>
          <p:grpSpPr>
            <a:xfrm>
              <a:off x="5713408" y="4087395"/>
              <a:ext cx="358776" cy="2152656"/>
              <a:chOff x="5289552" y="1276344"/>
              <a:chExt cx="358776" cy="2152656"/>
            </a:xfrm>
          </p:grpSpPr>
          <p:sp>
            <p:nvSpPr>
              <p:cNvPr id="139" name="Obdélník 138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0" name="Obdélník 139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1" name="Obdélník 140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2" name="Obdélník 141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3" name="Obdélník 142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4" name="Obdélník 143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1" name="Skupina 185"/>
            <p:cNvGrpSpPr/>
            <p:nvPr/>
          </p:nvGrpSpPr>
          <p:grpSpPr>
            <a:xfrm>
              <a:off x="6072184" y="4087395"/>
              <a:ext cx="358776" cy="2152656"/>
              <a:chOff x="5289552" y="1276344"/>
              <a:chExt cx="358776" cy="2152656"/>
            </a:xfrm>
          </p:grpSpPr>
          <p:sp>
            <p:nvSpPr>
              <p:cNvPr id="133" name="Obdélník 132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4" name="Obdélník 133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5" name="Obdélník 134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6" name="Obdélník 135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7" name="Obdélník 136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8" name="Obdélník 137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Terminating the Computation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7788"/>
            <a:ext cx="8229600" cy="4778375"/>
          </a:xfrm>
          <a:noFill/>
        </p:spPr>
        <p:txBody>
          <a:bodyPr/>
          <a:lstStyle/>
          <a:p>
            <a:r>
              <a:rPr lang="en-US" dirty="0" smtClean="0">
                <a:effectLst/>
                <a:sym typeface="Symbol"/>
              </a:rPr>
              <a:t></a:t>
            </a:r>
            <a:r>
              <a:rPr lang="en-US" dirty="0" smtClean="0">
                <a:effectLst/>
              </a:rPr>
              <a:t>PVS / sample &lt; threshold</a:t>
            </a:r>
          </a:p>
          <a:p>
            <a:r>
              <a:rPr lang="en-US" b="1" dirty="0" smtClean="0">
                <a:effectLst/>
              </a:rPr>
              <a:t>        </a:t>
            </a:r>
            <a:r>
              <a:rPr lang="en-US" dirty="0" smtClean="0">
                <a:effectLst/>
              </a:rPr>
              <a:t>pixel error &lt; threshold</a:t>
            </a:r>
          </a:p>
          <a:p>
            <a:r>
              <a:rPr lang="en-US" dirty="0" smtClean="0">
                <a:effectLst/>
              </a:rPr>
              <a:t>Cheap pixel error estimation</a:t>
            </a:r>
          </a:p>
          <a:p>
            <a:pPr lvl="1"/>
            <a:r>
              <a:rPr lang="en-US" dirty="0" smtClean="0">
                <a:effectLst/>
              </a:rPr>
              <a:t>Error seen by randomly positioned camera</a:t>
            </a:r>
          </a:p>
          <a:p>
            <a:pPr lvl="1"/>
            <a:r>
              <a:rPr lang="en-US" dirty="0" smtClean="0">
                <a:effectLst/>
              </a:rPr>
              <a:t>Uses contributions of point-direction samples</a:t>
            </a:r>
          </a:p>
          <a:p>
            <a:pPr lvl="1"/>
            <a:endParaRPr lang="en-US" dirty="0" smtClean="0">
              <a:effectLst/>
            </a:endParaRPr>
          </a:p>
          <a:p>
            <a:pPr lvl="1"/>
            <a:endParaRPr lang="en-US" dirty="0" smtClean="0">
              <a:effectLst/>
            </a:endParaRPr>
          </a:p>
          <a:p>
            <a:pPr lvl="1"/>
            <a:endParaRPr lang="en-US" dirty="0" smtClean="0">
              <a:effectLst/>
            </a:endParaRPr>
          </a:p>
          <a:p>
            <a:pPr lvl="1"/>
            <a:endParaRPr lang="en-US" dirty="0" smtClean="0">
              <a:effectLst/>
            </a:endParaRPr>
          </a:p>
          <a:p>
            <a:pPr lvl="1"/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</p:txBody>
      </p:sp>
      <p:sp>
        <p:nvSpPr>
          <p:cNvPr id="42" name="Zástupný symbol pro číslo snímku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18</a:t>
            </a:fld>
            <a:endParaRPr lang="cs-CZ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842150" y="5473723"/>
            <a:ext cx="1286456" cy="842622"/>
            <a:chOff x="2162142" y="3794143"/>
            <a:chExt cx="1460520" cy="9128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21508" name="Picture 4" descr="D:\Profiles\bittner\My Documents\My Pictures\Galerie médií\en00331_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300000" flipH="1">
              <a:off x="2162142" y="3940182"/>
              <a:ext cx="547695" cy="609407"/>
            </a:xfrm>
            <a:prstGeom prst="rect">
              <a:avLst/>
            </a:prstGeom>
            <a:noFill/>
          </p:spPr>
        </p:pic>
        <p:cxnSp>
          <p:nvCxnSpPr>
            <p:cNvPr id="6" name="Přímá spojovací šipka 5"/>
            <p:cNvCxnSpPr>
              <a:stCxn id="21508" idx="1"/>
            </p:cNvCxnSpPr>
            <p:nvPr/>
          </p:nvCxnSpPr>
          <p:spPr>
            <a:xfrm flipV="1">
              <a:off x="2708795" y="3794143"/>
              <a:ext cx="731302" cy="4268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ovací šipka 7"/>
            <p:cNvCxnSpPr>
              <a:stCxn id="21508" idx="1"/>
            </p:cNvCxnSpPr>
            <p:nvPr/>
          </p:nvCxnSpPr>
          <p:spPr>
            <a:xfrm flipV="1">
              <a:off x="2708795" y="4086247"/>
              <a:ext cx="840841" cy="1347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9"/>
            <p:cNvCxnSpPr>
              <a:stCxn id="21508" idx="1"/>
            </p:cNvCxnSpPr>
            <p:nvPr/>
          </p:nvCxnSpPr>
          <p:spPr>
            <a:xfrm>
              <a:off x="2708795" y="4221019"/>
              <a:ext cx="913867" cy="1938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>
              <a:stCxn id="21508" idx="1"/>
            </p:cNvCxnSpPr>
            <p:nvPr/>
          </p:nvCxnSpPr>
          <p:spPr>
            <a:xfrm>
              <a:off x="2708795" y="4221019"/>
              <a:ext cx="694789" cy="485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/>
          <p:cNvGrpSpPr/>
          <p:nvPr/>
        </p:nvGrpSpPr>
        <p:grpSpPr>
          <a:xfrm rot="15840000" flipH="1">
            <a:off x="4050190" y="4673888"/>
            <a:ext cx="1348214" cy="804023"/>
            <a:chOff x="2162142" y="3794143"/>
            <a:chExt cx="1460520" cy="9128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4" descr="D:\Profiles\bittner\My Documents\My Pictures\Galerie médií\en00331_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300000" flipH="1">
              <a:off x="2162142" y="3940182"/>
              <a:ext cx="547695" cy="609407"/>
            </a:xfrm>
            <a:prstGeom prst="rect">
              <a:avLst/>
            </a:prstGeom>
            <a:noFill/>
          </p:spPr>
        </p:pic>
        <p:cxnSp>
          <p:nvCxnSpPr>
            <p:cNvPr id="26" name="Přímá spojovací šipka 25"/>
            <p:cNvCxnSpPr>
              <a:stCxn id="25" idx="1"/>
            </p:cNvCxnSpPr>
            <p:nvPr/>
          </p:nvCxnSpPr>
          <p:spPr>
            <a:xfrm flipV="1">
              <a:off x="2708795" y="3794143"/>
              <a:ext cx="731302" cy="4268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>
              <a:stCxn id="25" idx="1"/>
            </p:cNvCxnSpPr>
            <p:nvPr/>
          </p:nvCxnSpPr>
          <p:spPr>
            <a:xfrm flipV="1">
              <a:off x="2708795" y="4086247"/>
              <a:ext cx="840841" cy="1347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ovací šipka 27"/>
            <p:cNvCxnSpPr>
              <a:stCxn id="25" idx="1"/>
            </p:cNvCxnSpPr>
            <p:nvPr/>
          </p:nvCxnSpPr>
          <p:spPr>
            <a:xfrm>
              <a:off x="2708795" y="4221019"/>
              <a:ext cx="913867" cy="1938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ovací šipka 28"/>
            <p:cNvCxnSpPr>
              <a:stCxn id="25" idx="1"/>
            </p:cNvCxnSpPr>
            <p:nvPr/>
          </p:nvCxnSpPr>
          <p:spPr>
            <a:xfrm>
              <a:off x="2708795" y="4221019"/>
              <a:ext cx="694789" cy="485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 rot="21240000" flipH="1">
            <a:off x="5549920" y="4932855"/>
            <a:ext cx="1336387" cy="842339"/>
            <a:chOff x="2162142" y="3794143"/>
            <a:chExt cx="1460520" cy="9128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Picture 4" descr="D:\Profiles\bittner\My Documents\My Pictures\Galerie médií\en00331_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300000" flipH="1">
              <a:off x="2162142" y="3940182"/>
              <a:ext cx="547695" cy="609407"/>
            </a:xfrm>
            <a:prstGeom prst="rect">
              <a:avLst/>
            </a:prstGeom>
            <a:noFill/>
          </p:spPr>
        </p:pic>
        <p:cxnSp>
          <p:nvCxnSpPr>
            <p:cNvPr id="32" name="Přímá spojovací šipka 31"/>
            <p:cNvCxnSpPr>
              <a:stCxn id="31" idx="1"/>
            </p:cNvCxnSpPr>
            <p:nvPr/>
          </p:nvCxnSpPr>
          <p:spPr>
            <a:xfrm flipV="1">
              <a:off x="2708795" y="3794143"/>
              <a:ext cx="731302" cy="4268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šipka 32"/>
            <p:cNvCxnSpPr>
              <a:stCxn id="31" idx="1"/>
            </p:cNvCxnSpPr>
            <p:nvPr/>
          </p:nvCxnSpPr>
          <p:spPr>
            <a:xfrm flipV="1">
              <a:off x="2708795" y="4086247"/>
              <a:ext cx="840841" cy="1347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ovací šipka 33"/>
            <p:cNvCxnSpPr>
              <a:stCxn id="31" idx="1"/>
            </p:cNvCxnSpPr>
            <p:nvPr/>
          </p:nvCxnSpPr>
          <p:spPr>
            <a:xfrm>
              <a:off x="2708795" y="4221019"/>
              <a:ext cx="913867" cy="1938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ovací šipka 34"/>
            <p:cNvCxnSpPr>
              <a:stCxn id="31" idx="1"/>
            </p:cNvCxnSpPr>
            <p:nvPr/>
          </p:nvCxnSpPr>
          <p:spPr>
            <a:xfrm>
              <a:off x="2708795" y="4221019"/>
              <a:ext cx="694789" cy="485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Skupina 35"/>
          <p:cNvGrpSpPr/>
          <p:nvPr/>
        </p:nvGrpSpPr>
        <p:grpSpPr>
          <a:xfrm>
            <a:off x="2198922" y="4321101"/>
            <a:ext cx="1286456" cy="842622"/>
            <a:chOff x="2162142" y="3794143"/>
            <a:chExt cx="1460520" cy="9128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Picture 4" descr="D:\Profiles\bittner\My Documents\My Pictures\Galerie médií\en00331_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300000" flipH="1">
              <a:off x="2162142" y="3940182"/>
              <a:ext cx="547695" cy="609407"/>
            </a:xfrm>
            <a:prstGeom prst="rect">
              <a:avLst/>
            </a:prstGeom>
            <a:noFill/>
          </p:spPr>
        </p:pic>
        <p:cxnSp>
          <p:nvCxnSpPr>
            <p:cNvPr id="38" name="Přímá spojovací šipka 37"/>
            <p:cNvCxnSpPr>
              <a:stCxn id="37" idx="1"/>
            </p:cNvCxnSpPr>
            <p:nvPr/>
          </p:nvCxnSpPr>
          <p:spPr>
            <a:xfrm flipV="1">
              <a:off x="2708795" y="3794143"/>
              <a:ext cx="731302" cy="4268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šipka 38"/>
            <p:cNvCxnSpPr>
              <a:stCxn id="37" idx="1"/>
            </p:cNvCxnSpPr>
            <p:nvPr/>
          </p:nvCxnSpPr>
          <p:spPr>
            <a:xfrm flipV="1">
              <a:off x="2708795" y="4086247"/>
              <a:ext cx="840841" cy="1347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ovací šipka 39"/>
            <p:cNvCxnSpPr>
              <a:stCxn id="37" idx="1"/>
            </p:cNvCxnSpPr>
            <p:nvPr/>
          </p:nvCxnSpPr>
          <p:spPr>
            <a:xfrm>
              <a:off x="2708795" y="4221019"/>
              <a:ext cx="913867" cy="1938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ovací šipka 40"/>
            <p:cNvCxnSpPr>
              <a:stCxn id="37" idx="1"/>
            </p:cNvCxnSpPr>
            <p:nvPr/>
          </p:nvCxnSpPr>
          <p:spPr>
            <a:xfrm>
              <a:off x="2708795" y="4221019"/>
              <a:ext cx="694789" cy="485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Přímá spojovací čára 45"/>
          <p:cNvCxnSpPr/>
          <p:nvPr/>
        </p:nvCxnSpPr>
        <p:spPr>
          <a:xfrm flipV="1">
            <a:off x="4933952" y="1347776"/>
            <a:ext cx="635005" cy="452440"/>
          </a:xfrm>
          <a:prstGeom prst="line">
            <a:avLst/>
          </a:prstGeom>
          <a:ln w="82550">
            <a:solidFill>
              <a:srgbClr val="FF0000">
                <a:alpha val="5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/>
          <p:nvPr/>
        </p:nvCxnSpPr>
        <p:spPr>
          <a:xfrm>
            <a:off x="4933952" y="1347776"/>
            <a:ext cx="635005" cy="452440"/>
          </a:xfrm>
          <a:prstGeom prst="line">
            <a:avLst/>
          </a:prstGeom>
          <a:ln w="82550">
            <a:solidFill>
              <a:srgbClr val="FF0000">
                <a:alpha val="5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čára 60"/>
          <p:cNvCxnSpPr/>
          <p:nvPr/>
        </p:nvCxnSpPr>
        <p:spPr>
          <a:xfrm rot="16200000" flipH="1">
            <a:off x="4933952" y="2071680"/>
            <a:ext cx="271464" cy="271464"/>
          </a:xfrm>
          <a:prstGeom prst="line">
            <a:avLst/>
          </a:prstGeom>
          <a:ln w="60325" cap="rnd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čára 62"/>
          <p:cNvCxnSpPr/>
          <p:nvPr/>
        </p:nvCxnSpPr>
        <p:spPr>
          <a:xfrm flipV="1">
            <a:off x="5205416" y="1890704"/>
            <a:ext cx="542928" cy="452440"/>
          </a:xfrm>
          <a:prstGeom prst="line">
            <a:avLst/>
          </a:prstGeom>
          <a:ln w="60325" cap="rnd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Putting it Together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>
          <a:xfrm>
            <a:off x="6762780" y="6313527"/>
            <a:ext cx="2133600" cy="365125"/>
          </a:xfrm>
        </p:spPr>
        <p:txBody>
          <a:bodyPr/>
          <a:lstStyle/>
          <a:p>
            <a:fld id="{B24A9926-8DE2-48FF-90E3-6372B3A6DB46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6" name="Vývojový diagram: rozhodnutí 5"/>
          <p:cNvSpPr/>
          <p:nvPr/>
        </p:nvSpPr>
        <p:spPr>
          <a:xfrm>
            <a:off x="1852580" y="1357188"/>
            <a:ext cx="2446372" cy="839799"/>
          </a:xfrm>
          <a:prstGeom prst="flowChartDecision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Terminate?</a:t>
            </a:r>
            <a:endParaRPr lang="cs-CZ" sz="1600" dirty="0">
              <a:solidFill>
                <a:schemeClr val="bg2"/>
              </a:solidFill>
            </a:endParaRPr>
          </a:p>
        </p:txBody>
      </p:sp>
      <p:sp>
        <p:nvSpPr>
          <p:cNvPr id="7" name="Vývojový diagram: postup 6"/>
          <p:cNvSpPr/>
          <p:nvPr/>
        </p:nvSpPr>
        <p:spPr>
          <a:xfrm>
            <a:off x="1723988" y="2370124"/>
            <a:ext cx="2701962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Select distribution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sp>
        <p:nvSpPr>
          <p:cNvPr id="11" name="Vývojový diagram: postup 10"/>
          <p:cNvSpPr/>
          <p:nvPr/>
        </p:nvSpPr>
        <p:spPr>
          <a:xfrm>
            <a:off x="1723989" y="2976560"/>
            <a:ext cx="2701962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Draw sample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sp>
        <p:nvSpPr>
          <p:cNvPr id="12" name="Vývojový diagram: postup 11"/>
          <p:cNvSpPr/>
          <p:nvPr/>
        </p:nvSpPr>
        <p:spPr>
          <a:xfrm>
            <a:off x="1723193" y="3629820"/>
            <a:ext cx="2701962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Cast bidirectional rays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sp>
        <p:nvSpPr>
          <p:cNvPr id="13" name="Vývojový diagram: rozhodnutí 12"/>
          <p:cNvSpPr/>
          <p:nvPr/>
        </p:nvSpPr>
        <p:spPr>
          <a:xfrm>
            <a:off x="1852579" y="4168719"/>
            <a:ext cx="2446372" cy="839799"/>
          </a:xfrm>
          <a:prstGeom prst="flowChartDecision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Hit?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sp>
        <p:nvSpPr>
          <p:cNvPr id="15" name="Vývojový diagram: postup 14"/>
          <p:cNvSpPr/>
          <p:nvPr/>
        </p:nvSpPr>
        <p:spPr>
          <a:xfrm>
            <a:off x="1504116" y="6167477"/>
            <a:ext cx="3140118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Update distribution weights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cxnSp>
        <p:nvCxnSpPr>
          <p:cNvPr id="22" name="Pravoúhlá spojovací čára 21"/>
          <p:cNvCxnSpPr>
            <a:stCxn id="15" idx="2"/>
            <a:endCxn id="6" idx="0"/>
          </p:cNvCxnSpPr>
          <p:nvPr/>
        </p:nvCxnSpPr>
        <p:spPr>
          <a:xfrm rot="5400000" flipH="1" flipV="1">
            <a:off x="469004" y="3962358"/>
            <a:ext cx="5211932" cy="1591"/>
          </a:xfrm>
          <a:prstGeom prst="bentConnector5">
            <a:avLst>
              <a:gd name="adj1" fmla="val -3471"/>
              <a:gd name="adj2" fmla="val -125337311"/>
              <a:gd name="adj3" fmla="val 10438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Vývojový diagram: postup 28"/>
          <p:cNvSpPr/>
          <p:nvPr/>
        </p:nvSpPr>
        <p:spPr>
          <a:xfrm>
            <a:off x="5375290" y="3661474"/>
            <a:ext cx="2701962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Update PVSs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sp>
        <p:nvSpPr>
          <p:cNvPr id="30" name="Vývojový diagram: rozhodnutí 29"/>
          <p:cNvSpPr/>
          <p:nvPr/>
        </p:nvSpPr>
        <p:spPr>
          <a:xfrm>
            <a:off x="5265752" y="4241745"/>
            <a:ext cx="2921040" cy="693747"/>
          </a:xfrm>
          <a:prstGeom prst="flowChartDecision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Contribution?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sp>
        <p:nvSpPr>
          <p:cNvPr id="31" name="Vývojový diagram: postup 30"/>
          <p:cNvSpPr/>
          <p:nvPr/>
        </p:nvSpPr>
        <p:spPr>
          <a:xfrm>
            <a:off x="5287498" y="5154570"/>
            <a:ext cx="2877903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Store as mutation candidate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cxnSp>
        <p:nvCxnSpPr>
          <p:cNvPr id="33" name="Přímá spojovací šipka 32"/>
          <p:cNvCxnSpPr>
            <a:stCxn id="6" idx="2"/>
            <a:endCxn id="7" idx="0"/>
          </p:cNvCxnSpPr>
          <p:nvPr/>
        </p:nvCxnSpPr>
        <p:spPr>
          <a:xfrm rot="5400000">
            <a:off x="2988800" y="2283157"/>
            <a:ext cx="173137" cy="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>
            <a:stCxn id="7" idx="2"/>
            <a:endCxn id="11" idx="0"/>
          </p:cNvCxnSpPr>
          <p:nvPr/>
        </p:nvCxnSpPr>
        <p:spPr>
          <a:xfrm rot="16200000" flipH="1">
            <a:off x="2972573" y="2874162"/>
            <a:ext cx="20479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>
            <a:stCxn id="11" idx="2"/>
            <a:endCxn id="12" idx="0"/>
          </p:cNvCxnSpPr>
          <p:nvPr/>
        </p:nvCxnSpPr>
        <p:spPr>
          <a:xfrm rot="5400000">
            <a:off x="2948764" y="3503613"/>
            <a:ext cx="251617" cy="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>
            <a:stCxn id="12" idx="2"/>
            <a:endCxn id="13" idx="0"/>
          </p:cNvCxnSpPr>
          <p:nvPr/>
        </p:nvCxnSpPr>
        <p:spPr>
          <a:xfrm rot="16200000" flipH="1">
            <a:off x="3006341" y="4099295"/>
            <a:ext cx="137256" cy="1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Tvar 47"/>
          <p:cNvCxnSpPr>
            <a:stCxn id="13" idx="3"/>
            <a:endCxn id="29" idx="0"/>
          </p:cNvCxnSpPr>
          <p:nvPr/>
        </p:nvCxnSpPr>
        <p:spPr>
          <a:xfrm flipV="1">
            <a:off x="4298951" y="3661474"/>
            <a:ext cx="2427320" cy="927145"/>
          </a:xfrm>
          <a:prstGeom prst="bentConnector4">
            <a:avLst>
              <a:gd name="adj1" fmla="val 22171"/>
              <a:gd name="adj2" fmla="val 12465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>
            <a:stCxn id="13" idx="2"/>
            <a:endCxn id="15" idx="0"/>
          </p:cNvCxnSpPr>
          <p:nvPr/>
        </p:nvCxnSpPr>
        <p:spPr>
          <a:xfrm rot="5400000">
            <a:off x="2495491" y="5587202"/>
            <a:ext cx="1158959" cy="1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>
            <a:stCxn id="29" idx="2"/>
            <a:endCxn id="30" idx="0"/>
          </p:cNvCxnSpPr>
          <p:nvPr/>
        </p:nvCxnSpPr>
        <p:spPr>
          <a:xfrm rot="16200000" flipH="1">
            <a:off x="6636957" y="4152430"/>
            <a:ext cx="17862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šipka 56"/>
          <p:cNvCxnSpPr>
            <a:stCxn id="30" idx="2"/>
            <a:endCxn id="31" idx="0"/>
          </p:cNvCxnSpPr>
          <p:nvPr/>
        </p:nvCxnSpPr>
        <p:spPr>
          <a:xfrm rot="16200000" flipH="1">
            <a:off x="6616822" y="5044942"/>
            <a:ext cx="219078" cy="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Tvar 65"/>
          <p:cNvCxnSpPr>
            <a:stCxn id="31" idx="2"/>
          </p:cNvCxnSpPr>
          <p:nvPr/>
        </p:nvCxnSpPr>
        <p:spPr>
          <a:xfrm rot="5400000">
            <a:off x="4754666" y="3913045"/>
            <a:ext cx="328617" cy="361495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ravoúhlá spojovací čára 75"/>
          <p:cNvCxnSpPr>
            <a:stCxn id="30" idx="3"/>
          </p:cNvCxnSpPr>
          <p:nvPr/>
        </p:nvCxnSpPr>
        <p:spPr>
          <a:xfrm flipH="1">
            <a:off x="6726270" y="4588619"/>
            <a:ext cx="1460522" cy="1296210"/>
          </a:xfrm>
          <a:prstGeom prst="bentConnector3">
            <a:avLst>
              <a:gd name="adj1" fmla="val -1565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111482" y="49354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</a:t>
            </a:r>
            <a:endParaRPr lang="cs-CZ" dirty="0" smtClean="0">
              <a:solidFill>
                <a:schemeClr val="bg2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275910" y="42192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y</a:t>
            </a:r>
            <a:endParaRPr lang="cs-CZ" dirty="0" smtClean="0">
              <a:solidFill>
                <a:schemeClr val="bg2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758439" y="48142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y</a:t>
            </a:r>
            <a:endParaRPr lang="cs-CZ" dirty="0" smtClean="0">
              <a:solidFill>
                <a:schemeClr val="bg2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8165401" y="42417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</a:t>
            </a:r>
            <a:endParaRPr lang="cs-CZ" dirty="0" smtClean="0">
              <a:solidFill>
                <a:schemeClr val="bg2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3200865" y="20621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</a:t>
            </a:r>
            <a:endParaRPr lang="cs-CZ" dirty="0" smtClean="0">
              <a:solidFill>
                <a:schemeClr val="bg2"/>
              </a:solidFill>
            </a:endParaRPr>
          </a:p>
        </p:txBody>
      </p:sp>
      <p:sp>
        <p:nvSpPr>
          <p:cNvPr id="35" name="Vývojový diagram: postup 34"/>
          <p:cNvSpPr/>
          <p:nvPr/>
        </p:nvSpPr>
        <p:spPr>
          <a:xfrm>
            <a:off x="5287498" y="1576266"/>
            <a:ext cx="2701962" cy="401643"/>
          </a:xfrm>
          <a:prstGeom prst="flowChartProcess">
            <a:avLst/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Done</a:t>
            </a:r>
            <a:endParaRPr lang="cs-CZ" sz="1600" dirty="0" smtClean="0">
              <a:solidFill>
                <a:schemeClr val="bg2"/>
              </a:solidFill>
            </a:endParaRPr>
          </a:p>
        </p:txBody>
      </p:sp>
      <p:cxnSp>
        <p:nvCxnSpPr>
          <p:cNvPr id="37" name="Přímá spojovací šipka 36"/>
          <p:cNvCxnSpPr>
            <a:stCxn id="6" idx="3"/>
            <a:endCxn id="35" idx="1"/>
          </p:cNvCxnSpPr>
          <p:nvPr/>
        </p:nvCxnSpPr>
        <p:spPr>
          <a:xfrm>
            <a:off x="4298952" y="1777088"/>
            <a:ext cx="98854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4271918" y="1409344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y</a:t>
            </a:r>
            <a:endParaRPr 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pvs2c.png"/>
          <p:cNvPicPr>
            <a:picLocks noChangeAspect="1"/>
          </p:cNvPicPr>
          <p:nvPr/>
        </p:nvPicPr>
        <p:blipFill>
          <a:blip r:embed="rId2">
            <a:lum bright="42000" contrast="45000"/>
          </a:blip>
          <a:stretch>
            <a:fillRect/>
          </a:stretch>
        </p:blipFill>
        <p:spPr>
          <a:xfrm>
            <a:off x="319064" y="1528752"/>
            <a:ext cx="6696112" cy="4071960"/>
          </a:xfrm>
          <a:prstGeom prst="rect">
            <a:avLst/>
          </a:prstGeom>
        </p:spPr>
      </p:pic>
      <p:sp>
        <p:nvSpPr>
          <p:cNvPr id="28" name="Volný tvar 27"/>
          <p:cNvSpPr/>
          <p:nvPr/>
        </p:nvSpPr>
        <p:spPr>
          <a:xfrm>
            <a:off x="2851387" y="3283889"/>
            <a:ext cx="2861625" cy="1388441"/>
          </a:xfrm>
          <a:custGeom>
            <a:avLst/>
            <a:gdLst>
              <a:gd name="connsiteX0" fmla="*/ 0 w 2818737"/>
              <a:gd name="connsiteY0" fmla="*/ 1069450 h 1388441"/>
              <a:gd name="connsiteX1" fmla="*/ 429370 w 2818737"/>
              <a:gd name="connsiteY1" fmla="*/ 815008 h 1388441"/>
              <a:gd name="connsiteX2" fmla="*/ 691763 w 2818737"/>
              <a:gd name="connsiteY2" fmla="*/ 743447 h 1388441"/>
              <a:gd name="connsiteX3" fmla="*/ 691763 w 2818737"/>
              <a:gd name="connsiteY3" fmla="*/ 898497 h 1388441"/>
              <a:gd name="connsiteX4" fmla="*/ 970059 w 2818737"/>
              <a:gd name="connsiteY4" fmla="*/ 866692 h 1388441"/>
              <a:gd name="connsiteX5" fmla="*/ 1196671 w 2818737"/>
              <a:gd name="connsiteY5" fmla="*/ 787179 h 1388441"/>
              <a:gd name="connsiteX6" fmla="*/ 1152939 w 2818737"/>
              <a:gd name="connsiteY6" fmla="*/ 679836 h 1388441"/>
              <a:gd name="connsiteX7" fmla="*/ 1244379 w 2818737"/>
              <a:gd name="connsiteY7" fmla="*/ 644055 h 1388441"/>
              <a:gd name="connsiteX8" fmla="*/ 1172817 w 2818737"/>
              <a:gd name="connsiteY8" fmla="*/ 445273 h 1388441"/>
              <a:gd name="connsiteX9" fmla="*/ 1606163 w 2818737"/>
              <a:gd name="connsiteY9" fmla="*/ 318052 h 1388441"/>
              <a:gd name="connsiteX10" fmla="*/ 1681701 w 2818737"/>
              <a:gd name="connsiteY10" fmla="*/ 469127 h 1388441"/>
              <a:gd name="connsiteX11" fmla="*/ 1959996 w 2818737"/>
              <a:gd name="connsiteY11" fmla="*/ 345881 h 1388441"/>
              <a:gd name="connsiteX12" fmla="*/ 2178657 w 2818737"/>
              <a:gd name="connsiteY12" fmla="*/ 87464 h 1388441"/>
              <a:gd name="connsiteX13" fmla="*/ 2449002 w 2818737"/>
              <a:gd name="connsiteY13" fmla="*/ 0 h 1388441"/>
              <a:gd name="connsiteX14" fmla="*/ 2818737 w 2818737"/>
              <a:gd name="connsiteY14" fmla="*/ 401541 h 1388441"/>
              <a:gd name="connsiteX15" fmla="*/ 2667662 w 2818737"/>
              <a:gd name="connsiteY15" fmla="*/ 433346 h 1388441"/>
              <a:gd name="connsiteX16" fmla="*/ 2071315 w 2818737"/>
              <a:gd name="connsiteY16" fmla="*/ 1025718 h 1388441"/>
              <a:gd name="connsiteX17" fmla="*/ 1940118 w 2818737"/>
              <a:gd name="connsiteY17" fmla="*/ 1001864 h 1388441"/>
              <a:gd name="connsiteX18" fmla="*/ 1077402 w 2818737"/>
              <a:gd name="connsiteY18" fmla="*/ 1347746 h 1388441"/>
              <a:gd name="connsiteX19" fmla="*/ 926327 w 2818737"/>
              <a:gd name="connsiteY19" fmla="*/ 1029694 h 1388441"/>
              <a:gd name="connsiteX20" fmla="*/ 540688 w 2818737"/>
              <a:gd name="connsiteY20" fmla="*/ 1097280 h 1388441"/>
              <a:gd name="connsiteX21" fmla="*/ 369735 w 2818737"/>
              <a:gd name="connsiteY21" fmla="*/ 1300038 h 1388441"/>
              <a:gd name="connsiteX22" fmla="*/ 0 w 2818737"/>
              <a:gd name="connsiteY22" fmla="*/ 1069450 h 1388441"/>
              <a:gd name="connsiteX0" fmla="*/ 0 w 2818737"/>
              <a:gd name="connsiteY0" fmla="*/ 1069450 h 1388441"/>
              <a:gd name="connsiteX1" fmla="*/ 429370 w 2818737"/>
              <a:gd name="connsiteY1" fmla="*/ 815008 h 1388441"/>
              <a:gd name="connsiteX2" fmla="*/ 691763 w 2818737"/>
              <a:gd name="connsiteY2" fmla="*/ 743447 h 1388441"/>
              <a:gd name="connsiteX3" fmla="*/ 691763 w 2818737"/>
              <a:gd name="connsiteY3" fmla="*/ 898497 h 1388441"/>
              <a:gd name="connsiteX4" fmla="*/ 970059 w 2818737"/>
              <a:gd name="connsiteY4" fmla="*/ 866692 h 1388441"/>
              <a:gd name="connsiteX5" fmla="*/ 1196671 w 2818737"/>
              <a:gd name="connsiteY5" fmla="*/ 787179 h 1388441"/>
              <a:gd name="connsiteX6" fmla="*/ 1152939 w 2818737"/>
              <a:gd name="connsiteY6" fmla="*/ 679836 h 1388441"/>
              <a:gd name="connsiteX7" fmla="*/ 1244379 w 2818737"/>
              <a:gd name="connsiteY7" fmla="*/ 644055 h 1388441"/>
              <a:gd name="connsiteX8" fmla="*/ 1172817 w 2818737"/>
              <a:gd name="connsiteY8" fmla="*/ 445273 h 1388441"/>
              <a:gd name="connsiteX9" fmla="*/ 1606163 w 2818737"/>
              <a:gd name="connsiteY9" fmla="*/ 318052 h 1388441"/>
              <a:gd name="connsiteX10" fmla="*/ 1681701 w 2818737"/>
              <a:gd name="connsiteY10" fmla="*/ 469127 h 1388441"/>
              <a:gd name="connsiteX11" fmla="*/ 1959996 w 2818737"/>
              <a:gd name="connsiteY11" fmla="*/ 345881 h 1388441"/>
              <a:gd name="connsiteX12" fmla="*/ 2178657 w 2818737"/>
              <a:gd name="connsiteY12" fmla="*/ 87464 h 1388441"/>
              <a:gd name="connsiteX13" fmla="*/ 2449002 w 2818737"/>
              <a:gd name="connsiteY13" fmla="*/ 0 h 1388441"/>
              <a:gd name="connsiteX14" fmla="*/ 2818737 w 2818737"/>
              <a:gd name="connsiteY14" fmla="*/ 401541 h 1388441"/>
              <a:gd name="connsiteX15" fmla="*/ 2667662 w 2818737"/>
              <a:gd name="connsiteY15" fmla="*/ 433346 h 1388441"/>
              <a:gd name="connsiteX16" fmla="*/ 2071315 w 2818737"/>
              <a:gd name="connsiteY16" fmla="*/ 1025718 h 1388441"/>
              <a:gd name="connsiteX17" fmla="*/ 1940118 w 2818737"/>
              <a:gd name="connsiteY17" fmla="*/ 1001864 h 1388441"/>
              <a:gd name="connsiteX18" fmla="*/ 1077402 w 2818737"/>
              <a:gd name="connsiteY18" fmla="*/ 1347746 h 1388441"/>
              <a:gd name="connsiteX19" fmla="*/ 926327 w 2818737"/>
              <a:gd name="connsiteY19" fmla="*/ 1029694 h 1388441"/>
              <a:gd name="connsiteX20" fmla="*/ 540688 w 2818737"/>
              <a:gd name="connsiteY20" fmla="*/ 1097280 h 1388441"/>
              <a:gd name="connsiteX21" fmla="*/ 369735 w 2818737"/>
              <a:gd name="connsiteY21" fmla="*/ 1300038 h 1388441"/>
              <a:gd name="connsiteX22" fmla="*/ 0 w 2818737"/>
              <a:gd name="connsiteY22" fmla="*/ 1069450 h 1388441"/>
              <a:gd name="connsiteX0" fmla="*/ 0 w 2861625"/>
              <a:gd name="connsiteY0" fmla="*/ 1069450 h 1388441"/>
              <a:gd name="connsiteX1" fmla="*/ 472258 w 2861625"/>
              <a:gd name="connsiteY1" fmla="*/ 815008 h 1388441"/>
              <a:gd name="connsiteX2" fmla="*/ 734651 w 2861625"/>
              <a:gd name="connsiteY2" fmla="*/ 743447 h 1388441"/>
              <a:gd name="connsiteX3" fmla="*/ 734651 w 2861625"/>
              <a:gd name="connsiteY3" fmla="*/ 898497 h 1388441"/>
              <a:gd name="connsiteX4" fmla="*/ 1012947 w 2861625"/>
              <a:gd name="connsiteY4" fmla="*/ 866692 h 1388441"/>
              <a:gd name="connsiteX5" fmla="*/ 1239559 w 2861625"/>
              <a:gd name="connsiteY5" fmla="*/ 787179 h 1388441"/>
              <a:gd name="connsiteX6" fmla="*/ 1195827 w 2861625"/>
              <a:gd name="connsiteY6" fmla="*/ 679836 h 1388441"/>
              <a:gd name="connsiteX7" fmla="*/ 1287267 w 2861625"/>
              <a:gd name="connsiteY7" fmla="*/ 644055 h 1388441"/>
              <a:gd name="connsiteX8" fmla="*/ 1215705 w 2861625"/>
              <a:gd name="connsiteY8" fmla="*/ 445273 h 1388441"/>
              <a:gd name="connsiteX9" fmla="*/ 1649051 w 2861625"/>
              <a:gd name="connsiteY9" fmla="*/ 318052 h 1388441"/>
              <a:gd name="connsiteX10" fmla="*/ 1724589 w 2861625"/>
              <a:gd name="connsiteY10" fmla="*/ 469127 h 1388441"/>
              <a:gd name="connsiteX11" fmla="*/ 2002884 w 2861625"/>
              <a:gd name="connsiteY11" fmla="*/ 345881 h 1388441"/>
              <a:gd name="connsiteX12" fmla="*/ 2221545 w 2861625"/>
              <a:gd name="connsiteY12" fmla="*/ 87464 h 1388441"/>
              <a:gd name="connsiteX13" fmla="*/ 2491890 w 2861625"/>
              <a:gd name="connsiteY13" fmla="*/ 0 h 1388441"/>
              <a:gd name="connsiteX14" fmla="*/ 2861625 w 2861625"/>
              <a:gd name="connsiteY14" fmla="*/ 401541 h 1388441"/>
              <a:gd name="connsiteX15" fmla="*/ 2710550 w 2861625"/>
              <a:gd name="connsiteY15" fmla="*/ 433346 h 1388441"/>
              <a:gd name="connsiteX16" fmla="*/ 2114203 w 2861625"/>
              <a:gd name="connsiteY16" fmla="*/ 1025718 h 1388441"/>
              <a:gd name="connsiteX17" fmla="*/ 1983006 w 2861625"/>
              <a:gd name="connsiteY17" fmla="*/ 1001864 h 1388441"/>
              <a:gd name="connsiteX18" fmla="*/ 1120290 w 2861625"/>
              <a:gd name="connsiteY18" fmla="*/ 1347746 h 1388441"/>
              <a:gd name="connsiteX19" fmla="*/ 969215 w 2861625"/>
              <a:gd name="connsiteY19" fmla="*/ 1029694 h 1388441"/>
              <a:gd name="connsiteX20" fmla="*/ 583576 w 2861625"/>
              <a:gd name="connsiteY20" fmla="*/ 1097280 h 1388441"/>
              <a:gd name="connsiteX21" fmla="*/ 412623 w 2861625"/>
              <a:gd name="connsiteY21" fmla="*/ 1300038 h 1388441"/>
              <a:gd name="connsiteX22" fmla="*/ 0 w 2861625"/>
              <a:gd name="connsiteY22" fmla="*/ 1069450 h 1388441"/>
              <a:gd name="connsiteX0" fmla="*/ 0 w 2861625"/>
              <a:gd name="connsiteY0" fmla="*/ 1069450 h 1388441"/>
              <a:gd name="connsiteX1" fmla="*/ 472258 w 2861625"/>
              <a:gd name="connsiteY1" fmla="*/ 815008 h 1388441"/>
              <a:gd name="connsiteX2" fmla="*/ 734651 w 2861625"/>
              <a:gd name="connsiteY2" fmla="*/ 743447 h 1388441"/>
              <a:gd name="connsiteX3" fmla="*/ 734651 w 2861625"/>
              <a:gd name="connsiteY3" fmla="*/ 898497 h 1388441"/>
              <a:gd name="connsiteX4" fmla="*/ 1012947 w 2861625"/>
              <a:gd name="connsiteY4" fmla="*/ 866692 h 1388441"/>
              <a:gd name="connsiteX5" fmla="*/ 1239559 w 2861625"/>
              <a:gd name="connsiteY5" fmla="*/ 787179 h 1388441"/>
              <a:gd name="connsiteX6" fmla="*/ 1195827 w 2861625"/>
              <a:gd name="connsiteY6" fmla="*/ 679836 h 1388441"/>
              <a:gd name="connsiteX7" fmla="*/ 1287267 w 2861625"/>
              <a:gd name="connsiteY7" fmla="*/ 644055 h 1388441"/>
              <a:gd name="connsiteX8" fmla="*/ 1215705 w 2861625"/>
              <a:gd name="connsiteY8" fmla="*/ 445273 h 1388441"/>
              <a:gd name="connsiteX9" fmla="*/ 1649051 w 2861625"/>
              <a:gd name="connsiteY9" fmla="*/ 318052 h 1388441"/>
              <a:gd name="connsiteX10" fmla="*/ 1724589 w 2861625"/>
              <a:gd name="connsiteY10" fmla="*/ 469127 h 1388441"/>
              <a:gd name="connsiteX11" fmla="*/ 2002884 w 2861625"/>
              <a:gd name="connsiteY11" fmla="*/ 345881 h 1388441"/>
              <a:gd name="connsiteX12" fmla="*/ 2221545 w 2861625"/>
              <a:gd name="connsiteY12" fmla="*/ 87464 h 1388441"/>
              <a:gd name="connsiteX13" fmla="*/ 2491890 w 2861625"/>
              <a:gd name="connsiteY13" fmla="*/ 0 h 1388441"/>
              <a:gd name="connsiteX14" fmla="*/ 2861625 w 2861625"/>
              <a:gd name="connsiteY14" fmla="*/ 401541 h 1388441"/>
              <a:gd name="connsiteX15" fmla="*/ 2710550 w 2861625"/>
              <a:gd name="connsiteY15" fmla="*/ 433346 h 1388441"/>
              <a:gd name="connsiteX16" fmla="*/ 2114203 w 2861625"/>
              <a:gd name="connsiteY16" fmla="*/ 1025718 h 1388441"/>
              <a:gd name="connsiteX17" fmla="*/ 1983006 w 2861625"/>
              <a:gd name="connsiteY17" fmla="*/ 1001864 h 1388441"/>
              <a:gd name="connsiteX18" fmla="*/ 1120290 w 2861625"/>
              <a:gd name="connsiteY18" fmla="*/ 1347746 h 1388441"/>
              <a:gd name="connsiteX19" fmla="*/ 969215 w 2861625"/>
              <a:gd name="connsiteY19" fmla="*/ 1029694 h 1388441"/>
              <a:gd name="connsiteX20" fmla="*/ 583576 w 2861625"/>
              <a:gd name="connsiteY20" fmla="*/ 1097280 h 1388441"/>
              <a:gd name="connsiteX21" fmla="*/ 412623 w 2861625"/>
              <a:gd name="connsiteY21" fmla="*/ 1300038 h 1388441"/>
              <a:gd name="connsiteX22" fmla="*/ 406294 w 2861625"/>
              <a:gd name="connsiteY22" fmla="*/ 1330304 h 1388441"/>
              <a:gd name="connsiteX23" fmla="*/ 0 w 2861625"/>
              <a:gd name="connsiteY23" fmla="*/ 1069450 h 138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61625" h="1388441">
                <a:moveTo>
                  <a:pt x="0" y="1069450"/>
                </a:moveTo>
                <a:lnTo>
                  <a:pt x="472258" y="815008"/>
                </a:lnTo>
                <a:lnTo>
                  <a:pt x="734651" y="743447"/>
                </a:lnTo>
                <a:lnTo>
                  <a:pt x="734651" y="898497"/>
                </a:lnTo>
                <a:lnTo>
                  <a:pt x="1012947" y="866692"/>
                </a:lnTo>
                <a:lnTo>
                  <a:pt x="1239559" y="787179"/>
                </a:lnTo>
                <a:lnTo>
                  <a:pt x="1195827" y="679836"/>
                </a:lnTo>
                <a:lnTo>
                  <a:pt x="1287267" y="644055"/>
                </a:lnTo>
                <a:lnTo>
                  <a:pt x="1215705" y="445273"/>
                </a:lnTo>
                <a:lnTo>
                  <a:pt x="1649051" y="318052"/>
                </a:lnTo>
                <a:lnTo>
                  <a:pt x="1724589" y="469127"/>
                </a:lnTo>
                <a:lnTo>
                  <a:pt x="2002884" y="345881"/>
                </a:lnTo>
                <a:lnTo>
                  <a:pt x="2221545" y="87464"/>
                </a:lnTo>
                <a:lnTo>
                  <a:pt x="2491890" y="0"/>
                </a:lnTo>
                <a:lnTo>
                  <a:pt x="2861625" y="401541"/>
                </a:lnTo>
                <a:lnTo>
                  <a:pt x="2710550" y="433346"/>
                </a:lnTo>
                <a:lnTo>
                  <a:pt x="2114203" y="1025718"/>
                </a:lnTo>
                <a:lnTo>
                  <a:pt x="1983006" y="1001864"/>
                </a:lnTo>
                <a:lnTo>
                  <a:pt x="1120290" y="1347746"/>
                </a:lnTo>
                <a:lnTo>
                  <a:pt x="969215" y="1029694"/>
                </a:lnTo>
                <a:lnTo>
                  <a:pt x="583576" y="1097280"/>
                </a:lnTo>
                <a:cubicBezTo>
                  <a:pt x="527240" y="1165407"/>
                  <a:pt x="412623" y="1388441"/>
                  <a:pt x="412623" y="1300038"/>
                </a:cubicBezTo>
                <a:lnTo>
                  <a:pt x="406294" y="1330304"/>
                </a:lnTo>
                <a:lnTo>
                  <a:pt x="0" y="106945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Motivation – Potentially </a:t>
            </a:r>
            <a:r>
              <a:rPr lang="en-US" smtClean="0">
                <a:effectLst/>
              </a:rPr>
              <a:t>Visible Sets</a:t>
            </a:r>
            <a:endParaRPr lang="en-US" dirty="0" smtClean="0">
              <a:effectLst/>
            </a:endParaRPr>
          </a:p>
        </p:txBody>
      </p:sp>
      <p:sp>
        <p:nvSpPr>
          <p:cNvPr id="62" name="Zástupný symbol pro číslo snímku 6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8220" name="Text Box 54"/>
          <p:cNvSpPr txBox="1">
            <a:spLocks noChangeArrowheads="1"/>
          </p:cNvSpPr>
          <p:nvPr/>
        </p:nvSpPr>
        <p:spPr bwMode="auto">
          <a:xfrm>
            <a:off x="4617431" y="5781688"/>
            <a:ext cx="40693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Potentially Visible Set (PVS)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8" name="Text Box 54"/>
          <p:cNvSpPr txBox="1">
            <a:spLocks noChangeArrowheads="1"/>
          </p:cNvSpPr>
          <p:nvPr/>
        </p:nvSpPr>
        <p:spPr bwMode="auto">
          <a:xfrm>
            <a:off x="1766872" y="5781688"/>
            <a:ext cx="1395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View cell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60" name="Přímá spojovací šipka 59"/>
          <p:cNvCxnSpPr/>
          <p:nvPr/>
        </p:nvCxnSpPr>
        <p:spPr>
          <a:xfrm rot="10800000" flipV="1">
            <a:off x="2671752" y="4134677"/>
            <a:ext cx="1716910" cy="1556521"/>
          </a:xfrm>
          <a:prstGeom prst="straightConnector1">
            <a:avLst/>
          </a:prstGeom>
          <a:ln>
            <a:solidFill>
              <a:srgbClr val="0070C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čára 62"/>
          <p:cNvCxnSpPr/>
          <p:nvPr/>
        </p:nvCxnSpPr>
        <p:spPr>
          <a:xfrm rot="16200000" flipV="1">
            <a:off x="4896367" y="4386782"/>
            <a:ext cx="1555571" cy="12342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 flipH="1" flipV="1">
            <a:off x="3855697" y="1925883"/>
            <a:ext cx="2742218" cy="14050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flipV="1">
            <a:off x="4516341" y="3519488"/>
            <a:ext cx="4399083" cy="480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zoom-c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0" y="1218400"/>
            <a:ext cx="3022204" cy="22622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Skupina 74"/>
          <p:cNvGrpSpPr/>
          <p:nvPr/>
        </p:nvGrpSpPr>
        <p:grpSpPr>
          <a:xfrm>
            <a:off x="4388662" y="3861478"/>
            <a:ext cx="272501" cy="331967"/>
            <a:chOff x="4210047" y="3644927"/>
            <a:chExt cx="272501" cy="331967"/>
          </a:xfrm>
        </p:grpSpPr>
        <p:grpSp>
          <p:nvGrpSpPr>
            <p:cNvPr id="76" name="Skupina 205"/>
            <p:cNvGrpSpPr/>
            <p:nvPr/>
          </p:nvGrpSpPr>
          <p:grpSpPr>
            <a:xfrm>
              <a:off x="4210047" y="3700464"/>
              <a:ext cx="230756" cy="275188"/>
              <a:chOff x="4210047" y="3700464"/>
              <a:chExt cx="230756" cy="275188"/>
            </a:xfrm>
          </p:grpSpPr>
          <p:cxnSp>
            <p:nvCxnSpPr>
              <p:cNvPr id="86" name="Přímá spojovací čára 85"/>
              <p:cNvCxnSpPr/>
              <p:nvPr/>
            </p:nvCxnSpPr>
            <p:spPr>
              <a:xfrm>
                <a:off x="4210048" y="3700464"/>
                <a:ext cx="173106" cy="122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ovací čára 86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ovací čára 87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ovací čára 88"/>
              <p:cNvCxnSpPr/>
              <p:nvPr/>
            </p:nvCxnSpPr>
            <p:spPr>
              <a:xfrm rot="16200000" flipH="1">
                <a:off x="4279166" y="3811284"/>
                <a:ext cx="261652" cy="57647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Skupina 206"/>
            <p:cNvGrpSpPr/>
            <p:nvPr/>
          </p:nvGrpSpPr>
          <p:grpSpPr>
            <a:xfrm>
              <a:off x="4244213" y="3644927"/>
              <a:ext cx="238335" cy="276311"/>
              <a:chOff x="4210047" y="3700464"/>
              <a:chExt cx="238335" cy="276311"/>
            </a:xfrm>
          </p:grpSpPr>
          <p:cxnSp>
            <p:nvCxnSpPr>
              <p:cNvPr id="82" name="Přímá spojovací čára 81"/>
              <p:cNvCxnSpPr/>
              <p:nvPr/>
            </p:nvCxnSpPr>
            <p:spPr>
              <a:xfrm>
                <a:off x="4210048" y="3700464"/>
                <a:ext cx="180976" cy="15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Přímá spojovací čára 82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ovací čára 83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ovací čára 84"/>
              <p:cNvCxnSpPr/>
              <p:nvPr/>
            </p:nvCxnSpPr>
            <p:spPr>
              <a:xfrm rot="16200000" flipH="1">
                <a:off x="4286374" y="3814767"/>
                <a:ext cx="266370" cy="57646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Přímá spojovací čára 77"/>
            <p:cNvCxnSpPr/>
            <p:nvPr/>
          </p:nvCxnSpPr>
          <p:spPr>
            <a:xfrm rot="5400000" flipH="1" flipV="1">
              <a:off x="4198841" y="3658871"/>
              <a:ext cx="54392" cy="31973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ovací čára 78"/>
            <p:cNvCxnSpPr/>
            <p:nvPr/>
          </p:nvCxnSpPr>
          <p:spPr>
            <a:xfrm rot="5400000" flipH="1" flipV="1">
              <a:off x="4255316" y="3932543"/>
              <a:ext cx="56898" cy="3180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ovací čára 79"/>
            <p:cNvCxnSpPr/>
            <p:nvPr/>
          </p:nvCxnSpPr>
          <p:spPr>
            <a:xfrm rot="5400000" flipH="1" flipV="1">
              <a:off x="4436208" y="3932543"/>
              <a:ext cx="48947" cy="35781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Přímá spojovací čára 80"/>
            <p:cNvCxnSpPr/>
            <p:nvPr/>
          </p:nvCxnSpPr>
          <p:spPr>
            <a:xfrm rot="5400000" flipH="1" flipV="1">
              <a:off x="4371229" y="3661577"/>
              <a:ext cx="53673" cy="4174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>
            <a:spLocks noChangeArrowheads="1"/>
          </p:cNvSpPr>
          <p:nvPr/>
        </p:nvSpPr>
        <p:spPr bwMode="auto">
          <a:xfrm rot="5400000">
            <a:off x="6452298" y="2023370"/>
            <a:ext cx="244299" cy="42662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5667390" y="5254650"/>
            <a:ext cx="255591" cy="407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7310475" y="5473728"/>
            <a:ext cx="255591" cy="407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1" name="Oval 52"/>
          <p:cNvSpPr>
            <a:spLocks noChangeArrowheads="1"/>
          </p:cNvSpPr>
          <p:nvPr/>
        </p:nvSpPr>
        <p:spPr bwMode="auto">
          <a:xfrm>
            <a:off x="7967709" y="4524390"/>
            <a:ext cx="347834" cy="404938"/>
          </a:xfrm>
          <a:prstGeom prst="ellipse">
            <a:avLst/>
          </a:prstGeom>
          <a:solidFill>
            <a:srgbClr val="DCE165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en-US" dirty="0" smtClean="0">
                <a:effectLst/>
              </a:rPr>
              <a:t>Minimize visibility errors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in early stages </a:t>
            </a:r>
          </a:p>
          <a:p>
            <a:r>
              <a:rPr lang="en-US" dirty="0" smtClean="0">
                <a:effectLst/>
              </a:rPr>
              <a:t>Quick preview</a:t>
            </a:r>
          </a:p>
          <a:p>
            <a:r>
              <a:rPr lang="en-US" dirty="0" smtClean="0">
                <a:effectLst/>
              </a:rPr>
              <a:t>Extend visible objects</a:t>
            </a:r>
          </a:p>
          <a:p>
            <a:r>
              <a:rPr lang="en-US" dirty="0" smtClean="0">
                <a:effectLst/>
              </a:rPr>
              <a:t>Filter kernel width depends on</a:t>
            </a:r>
          </a:p>
          <a:p>
            <a:pPr lvl="1"/>
            <a:r>
              <a:rPr lang="en-US" dirty="0" smtClean="0">
                <a:effectLst/>
              </a:rPr>
              <a:t>Distance</a:t>
            </a:r>
          </a:p>
          <a:p>
            <a:pPr lvl="1"/>
            <a:r>
              <a:rPr lang="en-US" dirty="0" smtClean="0">
                <a:effectLst/>
              </a:rPr>
              <a:t>Sampling density </a:t>
            </a:r>
          </a:p>
          <a:p>
            <a:r>
              <a:rPr lang="en-US" dirty="0" smtClean="0">
                <a:effectLst/>
              </a:rPr>
              <a:t>Errors vs. PVS overestimation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Visibility Filtering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20</a:t>
            </a:fld>
            <a:endParaRPr lang="cs-CZ" dirty="0"/>
          </a:p>
        </p:txBody>
      </p:sp>
      <p:cxnSp>
        <p:nvCxnSpPr>
          <p:cNvPr id="8" name="Straight Arrow Connector 7"/>
          <p:cNvCxnSpPr>
            <a:endCxn id="61" idx="4"/>
          </p:cNvCxnSpPr>
          <p:nvPr/>
        </p:nvCxnSpPr>
        <p:spPr>
          <a:xfrm rot="16200000" flipV="1">
            <a:off x="5708792" y="3616450"/>
            <a:ext cx="1606577" cy="355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0" idx="3"/>
          </p:cNvCxnSpPr>
          <p:nvPr/>
        </p:nvCxnSpPr>
        <p:spPr>
          <a:xfrm rot="5400000" flipH="1" flipV="1">
            <a:off x="6301893" y="3382108"/>
            <a:ext cx="1822255" cy="535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 flipV="1">
            <a:off x="7164423" y="4451364"/>
            <a:ext cx="438156" cy="456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164423" y="5072085"/>
            <a:ext cx="438156" cy="219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5776929" y="4743466"/>
            <a:ext cx="657234" cy="219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5996007" y="5218137"/>
            <a:ext cx="584208" cy="292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50"/>
          <p:cNvSpPr>
            <a:spLocks noChangeArrowheads="1"/>
          </p:cNvSpPr>
          <p:nvPr/>
        </p:nvSpPr>
        <p:spPr bwMode="auto">
          <a:xfrm>
            <a:off x="7602579" y="4999059"/>
            <a:ext cx="311650" cy="5758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7639092" y="4268799"/>
            <a:ext cx="244299" cy="407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" name="Oval 52"/>
          <p:cNvSpPr>
            <a:spLocks noChangeArrowheads="1"/>
          </p:cNvSpPr>
          <p:nvPr/>
        </p:nvSpPr>
        <p:spPr bwMode="auto">
          <a:xfrm>
            <a:off x="5922981" y="5656293"/>
            <a:ext cx="332467" cy="40493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0" name="AutoShape 53"/>
          <p:cNvSpPr>
            <a:spLocks noChangeArrowheads="1"/>
          </p:cNvSpPr>
          <p:nvPr/>
        </p:nvSpPr>
        <p:spPr bwMode="auto">
          <a:xfrm>
            <a:off x="7237449" y="2479662"/>
            <a:ext cx="486493" cy="258993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5521338" y="4779981"/>
            <a:ext cx="244299" cy="407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5740416" y="2370123"/>
            <a:ext cx="255591" cy="407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" name="Oval 50"/>
          <p:cNvSpPr>
            <a:spLocks noChangeArrowheads="1"/>
          </p:cNvSpPr>
          <p:nvPr/>
        </p:nvSpPr>
        <p:spPr bwMode="auto">
          <a:xfrm>
            <a:off x="6069033" y="2625714"/>
            <a:ext cx="530728" cy="3651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2" name="Oval 52"/>
          <p:cNvSpPr>
            <a:spLocks noChangeArrowheads="1"/>
          </p:cNvSpPr>
          <p:nvPr/>
        </p:nvSpPr>
        <p:spPr bwMode="auto">
          <a:xfrm>
            <a:off x="6945345" y="2187558"/>
            <a:ext cx="347834" cy="40493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6434163" y="4597416"/>
            <a:ext cx="730260" cy="620721"/>
          </a:xfrm>
          <a:prstGeom prst="rect">
            <a:avLst/>
          </a:prstGeom>
          <a:solidFill>
            <a:srgbClr val="FF0000">
              <a:alpha val="19000"/>
            </a:srgbClr>
          </a:solidFill>
          <a:ln w="63500" cap="sq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7858170" y="2224071"/>
            <a:ext cx="255591" cy="407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8405865" y="3538539"/>
            <a:ext cx="244299" cy="4077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3" name="Rectangle 72"/>
          <p:cNvSpPr/>
          <p:nvPr/>
        </p:nvSpPr>
        <p:spPr>
          <a:xfrm>
            <a:off x="5338773" y="1858941"/>
            <a:ext cx="1716121" cy="1716112"/>
          </a:xfrm>
          <a:prstGeom prst="rect">
            <a:avLst/>
          </a:pr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3" name="Rectangle 82"/>
          <p:cNvSpPr/>
          <p:nvPr/>
        </p:nvSpPr>
        <p:spPr>
          <a:xfrm>
            <a:off x="5302260" y="4670442"/>
            <a:ext cx="693747" cy="657234"/>
          </a:xfrm>
          <a:prstGeom prst="rect">
            <a:avLst/>
          </a:pr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" name="Rectangle 80"/>
          <p:cNvSpPr/>
          <p:nvPr/>
        </p:nvSpPr>
        <p:spPr>
          <a:xfrm>
            <a:off x="7420014" y="4159260"/>
            <a:ext cx="693747" cy="657234"/>
          </a:xfrm>
          <a:prstGeom prst="rect">
            <a:avLst/>
          </a:pr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4" name="Rectangle 83"/>
          <p:cNvSpPr/>
          <p:nvPr/>
        </p:nvSpPr>
        <p:spPr>
          <a:xfrm>
            <a:off x="5740416" y="5510241"/>
            <a:ext cx="693747" cy="657234"/>
          </a:xfrm>
          <a:prstGeom prst="rect">
            <a:avLst/>
          </a:pr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Rectangle 84"/>
          <p:cNvSpPr/>
          <p:nvPr/>
        </p:nvSpPr>
        <p:spPr>
          <a:xfrm>
            <a:off x="7420014" y="4962546"/>
            <a:ext cx="693747" cy="657234"/>
          </a:xfrm>
          <a:prstGeom prst="rect">
            <a:avLst/>
          </a:pr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tangle 77"/>
          <p:cNvSpPr/>
          <p:nvPr/>
        </p:nvSpPr>
        <p:spPr>
          <a:xfrm>
            <a:off x="6653241" y="1676375"/>
            <a:ext cx="1727587" cy="1679599"/>
          </a:xfrm>
          <a:prstGeom prst="rect">
            <a:avLst/>
          </a:pr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Vývojový diagram: postup 56"/>
          <p:cNvSpPr/>
          <p:nvPr/>
        </p:nvSpPr>
        <p:spPr>
          <a:xfrm>
            <a:off x="5156209" y="1457299"/>
            <a:ext cx="3614786" cy="4892742"/>
          </a:xfrm>
          <a:prstGeom prst="flowChartProcess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>
                                      <p:cBhvr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83" grpId="0" animBg="1"/>
      <p:bldP spid="81" grpId="0" animBg="1"/>
      <p:bldP spid="84" grpId="0" animBg="1"/>
      <p:bldP spid="85" grpId="0" animBg="1"/>
      <p:bldP spid="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93838"/>
            <a:ext cx="8229600" cy="4525962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Interactive editing</a:t>
            </a:r>
          </a:p>
          <a:p>
            <a:r>
              <a:rPr lang="en-US" dirty="0" smtClean="0">
                <a:effectLst/>
              </a:rPr>
              <a:t>Update only affected scene parts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Delete object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Remove from all PVSs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Mutations find new objects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Insert object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Create shadow volumes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Remove shadowed objects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Mutations reinsert PVS entries</a:t>
            </a:r>
          </a:p>
        </p:txBody>
      </p:sp>
      <p:cxnSp>
        <p:nvCxnSpPr>
          <p:cNvPr id="39" name="Straight Arrow Connector 38"/>
          <p:cNvCxnSpPr>
            <a:stCxn id="6" idx="2"/>
            <a:endCxn id="28" idx="6"/>
          </p:cNvCxnSpPr>
          <p:nvPr/>
        </p:nvCxnSpPr>
        <p:spPr>
          <a:xfrm rot="16200000" flipH="1">
            <a:off x="5558765" y="2752596"/>
            <a:ext cx="1413756" cy="21823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0"/>
          </p:cNvCxnSpPr>
          <p:nvPr/>
        </p:nvCxnSpPr>
        <p:spPr>
          <a:xfrm flipH="1" flipV="1">
            <a:off x="5448312" y="2625715"/>
            <a:ext cx="657234" cy="1438316"/>
          </a:xfrm>
          <a:prstGeom prst="line">
            <a:avLst/>
          </a:prstGeom>
          <a:ln w="38100">
            <a:solidFill>
              <a:srgbClr val="DDDDD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7"/>
          </p:cNvCxnSpPr>
          <p:nvPr/>
        </p:nvCxnSpPr>
        <p:spPr>
          <a:xfrm flipH="1" flipV="1">
            <a:off x="4900618" y="3136899"/>
            <a:ext cx="1692784" cy="438154"/>
          </a:xfrm>
          <a:prstGeom prst="line">
            <a:avLst/>
          </a:prstGeom>
          <a:ln w="38100">
            <a:solidFill>
              <a:srgbClr val="DDDDD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Dynamic Updates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27" name="Oval 52"/>
          <p:cNvSpPr>
            <a:spLocks noChangeArrowheads="1"/>
          </p:cNvSpPr>
          <p:nvPr/>
        </p:nvSpPr>
        <p:spPr bwMode="auto">
          <a:xfrm rot="4673719">
            <a:off x="6465087" y="3425507"/>
            <a:ext cx="673633" cy="1304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Oval 52"/>
          <p:cNvSpPr>
            <a:spLocks noChangeArrowheads="1"/>
          </p:cNvSpPr>
          <p:nvPr/>
        </p:nvSpPr>
        <p:spPr bwMode="auto">
          <a:xfrm rot="10645176">
            <a:off x="7356536" y="4319454"/>
            <a:ext cx="565110" cy="43695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2" name="Straight Arrow Connector 31"/>
          <p:cNvCxnSpPr>
            <a:stCxn id="6" idx="3"/>
            <a:endCxn id="16" idx="1"/>
          </p:cNvCxnSpPr>
          <p:nvPr/>
        </p:nvCxnSpPr>
        <p:spPr>
          <a:xfrm>
            <a:off x="5448312" y="2881306"/>
            <a:ext cx="2647194" cy="967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900617" y="2625715"/>
            <a:ext cx="547695" cy="511182"/>
          </a:xfrm>
          <a:prstGeom prst="rect">
            <a:avLst/>
          </a:prstGeom>
          <a:solidFill>
            <a:srgbClr val="FF0000">
              <a:alpha val="19000"/>
            </a:srgbClr>
          </a:solidFill>
          <a:ln w="63500" cap="sq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solidFill>
                  <a:srgbClr val="FF0000"/>
                </a:solidFill>
              </a:rPr>
              <a:t>V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7931197" y="3538538"/>
            <a:ext cx="657234" cy="620721"/>
          </a:xfrm>
          <a:prstGeom prst="triangl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Freeform 8"/>
          <p:cNvSpPr/>
          <p:nvPr/>
        </p:nvSpPr>
        <p:spPr>
          <a:xfrm>
            <a:off x="6105546" y="3575053"/>
            <a:ext cx="2774988" cy="2154267"/>
          </a:xfrm>
          <a:custGeom>
            <a:avLst/>
            <a:gdLst>
              <a:gd name="connsiteX0" fmla="*/ 0 w 3105150"/>
              <a:gd name="connsiteY0" fmla="*/ 485775 h 2447925"/>
              <a:gd name="connsiteX1" fmla="*/ 742950 w 3105150"/>
              <a:gd name="connsiteY1" fmla="*/ 2343150 h 2447925"/>
              <a:gd name="connsiteX2" fmla="*/ 1638300 w 3105150"/>
              <a:gd name="connsiteY2" fmla="*/ 2447925 h 2447925"/>
              <a:gd name="connsiteX3" fmla="*/ 1666875 w 3105150"/>
              <a:gd name="connsiteY3" fmla="*/ 1943100 h 2447925"/>
              <a:gd name="connsiteX4" fmla="*/ 2495550 w 3105150"/>
              <a:gd name="connsiteY4" fmla="*/ 1876425 h 2447925"/>
              <a:gd name="connsiteX5" fmla="*/ 2457450 w 3105150"/>
              <a:gd name="connsiteY5" fmla="*/ 942975 h 2447925"/>
              <a:gd name="connsiteX6" fmla="*/ 3105150 w 3105150"/>
              <a:gd name="connsiteY6" fmla="*/ 619125 h 2447925"/>
              <a:gd name="connsiteX7" fmla="*/ 552450 w 3105150"/>
              <a:gd name="connsiteY7" fmla="*/ 0 h 2447925"/>
              <a:gd name="connsiteX8" fmla="*/ 57150 w 3105150"/>
              <a:gd name="connsiteY8" fmla="*/ 419100 h 2447925"/>
              <a:gd name="connsiteX0" fmla="*/ 0 w 3105150"/>
              <a:gd name="connsiteY0" fmla="*/ 485775 h 2447925"/>
              <a:gd name="connsiteX1" fmla="*/ 742950 w 3105150"/>
              <a:gd name="connsiteY1" fmla="*/ 2343150 h 2447925"/>
              <a:gd name="connsiteX2" fmla="*/ 1638300 w 3105150"/>
              <a:gd name="connsiteY2" fmla="*/ 2447925 h 2447925"/>
              <a:gd name="connsiteX3" fmla="*/ 1666875 w 3105150"/>
              <a:gd name="connsiteY3" fmla="*/ 1943100 h 2447925"/>
              <a:gd name="connsiteX4" fmla="*/ 2495550 w 3105150"/>
              <a:gd name="connsiteY4" fmla="*/ 1876425 h 2447925"/>
              <a:gd name="connsiteX5" fmla="*/ 2457450 w 3105150"/>
              <a:gd name="connsiteY5" fmla="*/ 942975 h 2447925"/>
              <a:gd name="connsiteX6" fmla="*/ 3105150 w 3105150"/>
              <a:gd name="connsiteY6" fmla="*/ 619125 h 2447925"/>
              <a:gd name="connsiteX7" fmla="*/ 552450 w 3105150"/>
              <a:gd name="connsiteY7" fmla="*/ 0 h 2447925"/>
              <a:gd name="connsiteX8" fmla="*/ 80973 w 3105150"/>
              <a:gd name="connsiteY8" fmla="*/ 628659 h 2447925"/>
              <a:gd name="connsiteX0" fmla="*/ 0 w 3105150"/>
              <a:gd name="connsiteY0" fmla="*/ 485775 h 2447925"/>
              <a:gd name="connsiteX1" fmla="*/ 742950 w 3105150"/>
              <a:gd name="connsiteY1" fmla="*/ 2343150 h 2447925"/>
              <a:gd name="connsiteX2" fmla="*/ 1638300 w 3105150"/>
              <a:gd name="connsiteY2" fmla="*/ 2447925 h 2447925"/>
              <a:gd name="connsiteX3" fmla="*/ 1666875 w 3105150"/>
              <a:gd name="connsiteY3" fmla="*/ 1943100 h 2447925"/>
              <a:gd name="connsiteX4" fmla="*/ 2495550 w 3105150"/>
              <a:gd name="connsiteY4" fmla="*/ 1876425 h 2447925"/>
              <a:gd name="connsiteX5" fmla="*/ 2457450 w 3105150"/>
              <a:gd name="connsiteY5" fmla="*/ 942975 h 2447925"/>
              <a:gd name="connsiteX6" fmla="*/ 3105150 w 3105150"/>
              <a:gd name="connsiteY6" fmla="*/ 619125 h 2447925"/>
              <a:gd name="connsiteX7" fmla="*/ 552450 w 3105150"/>
              <a:gd name="connsiteY7" fmla="*/ 0 h 2447925"/>
              <a:gd name="connsiteX8" fmla="*/ 7947 w 3105150"/>
              <a:gd name="connsiteY8" fmla="*/ 555633 h 2447925"/>
              <a:gd name="connsiteX0" fmla="*/ 36513 w 3097203"/>
              <a:gd name="connsiteY0" fmla="*/ 555633 h 2447925"/>
              <a:gd name="connsiteX1" fmla="*/ 735003 w 3097203"/>
              <a:gd name="connsiteY1" fmla="*/ 2343150 h 2447925"/>
              <a:gd name="connsiteX2" fmla="*/ 1630353 w 3097203"/>
              <a:gd name="connsiteY2" fmla="*/ 2447925 h 2447925"/>
              <a:gd name="connsiteX3" fmla="*/ 1658928 w 3097203"/>
              <a:gd name="connsiteY3" fmla="*/ 1943100 h 2447925"/>
              <a:gd name="connsiteX4" fmla="*/ 2487603 w 3097203"/>
              <a:gd name="connsiteY4" fmla="*/ 1876425 h 2447925"/>
              <a:gd name="connsiteX5" fmla="*/ 2449503 w 3097203"/>
              <a:gd name="connsiteY5" fmla="*/ 942975 h 2447925"/>
              <a:gd name="connsiteX6" fmla="*/ 3097203 w 3097203"/>
              <a:gd name="connsiteY6" fmla="*/ 619125 h 2447925"/>
              <a:gd name="connsiteX7" fmla="*/ 544503 w 3097203"/>
              <a:gd name="connsiteY7" fmla="*/ 0 h 2447925"/>
              <a:gd name="connsiteX8" fmla="*/ 0 w 3097203"/>
              <a:gd name="connsiteY8" fmla="*/ 555633 h 2447925"/>
              <a:gd name="connsiteX0" fmla="*/ 36513 w 3097203"/>
              <a:gd name="connsiteY0" fmla="*/ 555633 h 2447925"/>
              <a:gd name="connsiteX1" fmla="*/ 735003 w 3097203"/>
              <a:gd name="connsiteY1" fmla="*/ 2343150 h 2447925"/>
              <a:gd name="connsiteX2" fmla="*/ 1630353 w 3097203"/>
              <a:gd name="connsiteY2" fmla="*/ 2447925 h 2447925"/>
              <a:gd name="connsiteX3" fmla="*/ 1658928 w 3097203"/>
              <a:gd name="connsiteY3" fmla="*/ 1943100 h 2447925"/>
              <a:gd name="connsiteX4" fmla="*/ 2487603 w 3097203"/>
              <a:gd name="connsiteY4" fmla="*/ 1876425 h 2447925"/>
              <a:gd name="connsiteX5" fmla="*/ 2449503 w 3097203"/>
              <a:gd name="connsiteY5" fmla="*/ 942975 h 2447925"/>
              <a:gd name="connsiteX6" fmla="*/ 3097203 w 3097203"/>
              <a:gd name="connsiteY6" fmla="*/ 619125 h 2447925"/>
              <a:gd name="connsiteX7" fmla="*/ 544503 w 3097203"/>
              <a:gd name="connsiteY7" fmla="*/ 0 h 2447925"/>
              <a:gd name="connsiteX8" fmla="*/ 0 w 3097203"/>
              <a:gd name="connsiteY8" fmla="*/ 555633 h 2447925"/>
              <a:gd name="connsiteX9" fmla="*/ 36513 w 3097203"/>
              <a:gd name="connsiteY9" fmla="*/ 555633 h 2447925"/>
              <a:gd name="connsiteX0" fmla="*/ 0 w 3097203"/>
              <a:gd name="connsiteY0" fmla="*/ 555633 h 2447925"/>
              <a:gd name="connsiteX1" fmla="*/ 735003 w 3097203"/>
              <a:gd name="connsiteY1" fmla="*/ 2343150 h 2447925"/>
              <a:gd name="connsiteX2" fmla="*/ 1630353 w 3097203"/>
              <a:gd name="connsiteY2" fmla="*/ 2447925 h 2447925"/>
              <a:gd name="connsiteX3" fmla="*/ 1658928 w 3097203"/>
              <a:gd name="connsiteY3" fmla="*/ 1943100 h 2447925"/>
              <a:gd name="connsiteX4" fmla="*/ 2487603 w 3097203"/>
              <a:gd name="connsiteY4" fmla="*/ 1876425 h 2447925"/>
              <a:gd name="connsiteX5" fmla="*/ 2449503 w 3097203"/>
              <a:gd name="connsiteY5" fmla="*/ 942975 h 2447925"/>
              <a:gd name="connsiteX6" fmla="*/ 3097203 w 3097203"/>
              <a:gd name="connsiteY6" fmla="*/ 619125 h 2447925"/>
              <a:gd name="connsiteX7" fmla="*/ 544503 w 3097203"/>
              <a:gd name="connsiteY7" fmla="*/ 0 h 2447925"/>
              <a:gd name="connsiteX8" fmla="*/ 0 w 3097203"/>
              <a:gd name="connsiteY8" fmla="*/ 555633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7203" h="2447925">
                <a:moveTo>
                  <a:pt x="0" y="555633"/>
                </a:moveTo>
                <a:lnTo>
                  <a:pt x="735003" y="2343150"/>
                </a:lnTo>
                <a:lnTo>
                  <a:pt x="1630353" y="2447925"/>
                </a:lnTo>
                <a:lnTo>
                  <a:pt x="1658928" y="1943100"/>
                </a:lnTo>
                <a:lnTo>
                  <a:pt x="2487603" y="1876425"/>
                </a:lnTo>
                <a:lnTo>
                  <a:pt x="2449503" y="942975"/>
                </a:lnTo>
                <a:lnTo>
                  <a:pt x="3097203" y="619125"/>
                </a:lnTo>
                <a:lnTo>
                  <a:pt x="544503" y="0"/>
                </a:lnTo>
                <a:lnTo>
                  <a:pt x="0" y="555633"/>
                </a:lnTo>
                <a:close/>
              </a:path>
            </a:pathLst>
          </a:custGeom>
          <a:solidFill>
            <a:srgbClr val="000000">
              <a:alpha val="19000"/>
            </a:srgbClr>
          </a:solidFill>
          <a:ln w="381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Vývojový diagram: postup 56"/>
          <p:cNvSpPr/>
          <p:nvPr/>
        </p:nvSpPr>
        <p:spPr>
          <a:xfrm>
            <a:off x="4864104" y="2589201"/>
            <a:ext cx="4089456" cy="3286170"/>
          </a:xfrm>
          <a:prstGeom prst="flowChartProcess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7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9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6" dur="5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9379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5 test scenes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pPr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8,192 view cells each</a:t>
            </a:r>
          </a:p>
          <a:p>
            <a:r>
              <a:rPr lang="en-US" dirty="0" smtClean="0">
                <a:effectLst/>
              </a:rPr>
              <a:t>2 x Xeon E5440 2.83GHz quad-core CPU, 32GB RAM</a:t>
            </a:r>
          </a:p>
          <a:p>
            <a:r>
              <a:rPr lang="en-US" dirty="0" smtClean="0">
                <a:effectLst/>
              </a:rPr>
              <a:t>Custom BVH-based ray tracer 0.1M-1M rays/s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26953" y="2297097"/>
          <a:ext cx="8544042" cy="2409857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1204932"/>
                <a:gridCol w="1460517"/>
                <a:gridCol w="1460520"/>
                <a:gridCol w="1460520"/>
                <a:gridCol w="1460520"/>
                <a:gridCol w="1497033"/>
              </a:tblGrid>
              <a:tr h="389830">
                <a:tc>
                  <a:txBody>
                    <a:bodyPr/>
                    <a:lstStyle/>
                    <a:p>
                      <a:r>
                        <a:rPr lang="de-AT" dirty="0" smtClean="0"/>
                        <a:t>Scene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Vienna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Arena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Pompeii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Powerplant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Boeing 777</a:t>
                      </a:r>
                      <a:endParaRPr lang="de-AT" dirty="0"/>
                    </a:p>
                  </a:txBody>
                  <a:tcPr/>
                </a:tc>
              </a:tr>
              <a:tr h="389914">
                <a:tc>
                  <a:txBody>
                    <a:bodyPr/>
                    <a:lstStyle/>
                    <a:p>
                      <a:r>
                        <a:rPr lang="de-AT" dirty="0" smtClean="0"/>
                        <a:t>Triangles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3,609,675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4,528,160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5,646,041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12,748,510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337,000,000</a:t>
                      </a:r>
                      <a:endParaRPr lang="de-AT" dirty="0"/>
                    </a:p>
                  </a:txBody>
                  <a:tcPr/>
                </a:tc>
              </a:tr>
              <a:tr h="389914">
                <a:tc>
                  <a:txBody>
                    <a:bodyPr/>
                    <a:lstStyle/>
                    <a:p>
                      <a:r>
                        <a:rPr lang="de-AT" dirty="0" smtClean="0"/>
                        <a:t>Objects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6,156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7,804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12,228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10,150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130,000</a:t>
                      </a:r>
                      <a:endParaRPr lang="de-AT" dirty="0"/>
                    </a:p>
                  </a:txBody>
                  <a:tcPr/>
                </a:tc>
              </a:tr>
              <a:tr h="1240199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Results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9435" y="3575052"/>
            <a:ext cx="1387494" cy="104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9480" y="3575052"/>
            <a:ext cx="1387494" cy="104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0475" y="3575052"/>
            <a:ext cx="1401506" cy="105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15" y="3575052"/>
            <a:ext cx="1426719" cy="105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8395" y="3575052"/>
            <a:ext cx="1411836" cy="105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Results – Evaluated Methods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40770" cy="452596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AGVS … Adaptive Global Visibility Sampling 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REF … Uniform random sampling (point-direction)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GPU-REF … GPU implementation (occlusion queries)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endParaRPr lang="en-US" dirty="0" smtClean="0">
              <a:effectLst/>
            </a:endParaRPr>
          </a:p>
          <a:p>
            <a:pPr>
              <a:lnSpc>
                <a:spcPct val="10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100000"/>
              </a:lnSpc>
            </a:pPr>
            <a:endParaRPr lang="en-US" dirty="0" smtClean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23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Results – Average PVS size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6951" y="1311246"/>
            <a:ext cx="2058193" cy="154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11" name="Obrázek 10" descr="sga08-pompeii-1a-avgtpvsti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565" y="3136896"/>
            <a:ext cx="4029328" cy="322125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5192721" y="4743468"/>
            <a:ext cx="3395709" cy="1204929"/>
          </a:xfrm>
          <a:custGeom>
            <a:avLst/>
            <a:gdLst>
              <a:gd name="connsiteX0" fmla="*/ 0 w 3400425"/>
              <a:gd name="connsiteY0" fmla="*/ 1104900 h 1104900"/>
              <a:gd name="connsiteX1" fmla="*/ 0 w 3400425"/>
              <a:gd name="connsiteY1" fmla="*/ 0 h 1104900"/>
              <a:gd name="connsiteX2" fmla="*/ 3400425 w 3400425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425" h="1104900">
                <a:moveTo>
                  <a:pt x="0" y="1104900"/>
                </a:moveTo>
                <a:lnTo>
                  <a:pt x="0" y="0"/>
                </a:lnTo>
                <a:lnTo>
                  <a:pt x="3400425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Box 14"/>
          <p:cNvSpPr txBox="1"/>
          <p:nvPr/>
        </p:nvSpPr>
        <p:spPr>
          <a:xfrm>
            <a:off x="6348239" y="4333710"/>
            <a:ext cx="153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speedup ~43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9695" y="5875371"/>
            <a:ext cx="5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2.8</a:t>
            </a:r>
            <a:endParaRPr lang="de-AT" dirty="0">
              <a:solidFill>
                <a:srgbClr val="FF000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9672" y="1282700"/>
            <a:ext cx="21304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2" descr="sga08-arena-2-avgtpvstim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05" y="3136896"/>
            <a:ext cx="3995778" cy="3247727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847674" y="4159260"/>
            <a:ext cx="3322683" cy="1789137"/>
          </a:xfrm>
          <a:custGeom>
            <a:avLst/>
            <a:gdLst>
              <a:gd name="connsiteX0" fmla="*/ 0 w 3400425"/>
              <a:gd name="connsiteY0" fmla="*/ 1104900 h 1104900"/>
              <a:gd name="connsiteX1" fmla="*/ 0 w 3400425"/>
              <a:gd name="connsiteY1" fmla="*/ 0 h 1104900"/>
              <a:gd name="connsiteX2" fmla="*/ 3400425 w 3400425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425" h="1104900">
                <a:moveTo>
                  <a:pt x="0" y="1104900"/>
                </a:moveTo>
                <a:lnTo>
                  <a:pt x="0" y="0"/>
                </a:lnTo>
                <a:lnTo>
                  <a:pt x="3400425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Box 20"/>
          <p:cNvSpPr txBox="1"/>
          <p:nvPr/>
        </p:nvSpPr>
        <p:spPr>
          <a:xfrm>
            <a:off x="628596" y="5875371"/>
            <a:ext cx="5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6.6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0038" y="3794130"/>
            <a:ext cx="153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speedup ~18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5911884"/>
            <a:ext cx="5111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8332839" y="5875371"/>
            <a:ext cx="5111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8" name="TextBox 17"/>
          <p:cNvSpPr txBox="1"/>
          <p:nvPr/>
        </p:nvSpPr>
        <p:spPr>
          <a:xfrm>
            <a:off x="3878253" y="5875371"/>
            <a:ext cx="5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120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32839" y="5838858"/>
            <a:ext cx="5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120</a:t>
            </a:r>
            <a:endParaRPr lang="de-A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2" grpId="0"/>
      <p:bldP spid="20" grpId="0" animBg="1"/>
      <p:bldP spid="21" grpId="0"/>
      <p:bldP spid="22" grpId="0"/>
      <p:bldP spid="14" grpId="0" animBg="1"/>
      <p:bldP spid="16" grpId="0" animBg="1"/>
      <p:bldP spid="18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Results – PVS size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1057" y="1247768"/>
            <a:ext cx="2224087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12" name="Obrázek 11" descr="sga08-rebuttal-figure-77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591" y="3173409"/>
            <a:ext cx="3966153" cy="324772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156208" y="5327676"/>
            <a:ext cx="3432222" cy="657234"/>
          </a:xfrm>
          <a:custGeom>
            <a:avLst/>
            <a:gdLst>
              <a:gd name="connsiteX0" fmla="*/ 0 w 3400425"/>
              <a:gd name="connsiteY0" fmla="*/ 1104900 h 1104900"/>
              <a:gd name="connsiteX1" fmla="*/ 0 w 3400425"/>
              <a:gd name="connsiteY1" fmla="*/ 0 h 1104900"/>
              <a:gd name="connsiteX2" fmla="*/ 3400425 w 3400425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425" h="1104900">
                <a:moveTo>
                  <a:pt x="0" y="1104900"/>
                </a:moveTo>
                <a:lnTo>
                  <a:pt x="0" y="0"/>
                </a:lnTo>
                <a:lnTo>
                  <a:pt x="3400425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Box 10"/>
          <p:cNvSpPr txBox="1"/>
          <p:nvPr/>
        </p:nvSpPr>
        <p:spPr>
          <a:xfrm>
            <a:off x="5083182" y="5911884"/>
            <a:ext cx="5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2.0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8111" y="4926033"/>
            <a:ext cx="153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speedup ~60</a:t>
            </a:r>
            <a:endParaRPr lang="de-AT" dirty="0">
              <a:solidFill>
                <a:srgbClr val="FF0000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9617" y="1263666"/>
            <a:ext cx="2157454" cy="161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9" descr="sga08-power-plant-2-avgtpvst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31" y="3201808"/>
            <a:ext cx="3963213" cy="3221258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811161" y="4589302"/>
            <a:ext cx="3395709" cy="1395608"/>
          </a:xfrm>
          <a:custGeom>
            <a:avLst/>
            <a:gdLst>
              <a:gd name="connsiteX0" fmla="*/ 0 w 3400425"/>
              <a:gd name="connsiteY0" fmla="*/ 1104900 h 1104900"/>
              <a:gd name="connsiteX1" fmla="*/ 0 w 3400425"/>
              <a:gd name="connsiteY1" fmla="*/ 0 h 1104900"/>
              <a:gd name="connsiteX2" fmla="*/ 3400425 w 3400425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425" h="1104900">
                <a:moveTo>
                  <a:pt x="0" y="1104900"/>
                </a:moveTo>
                <a:lnTo>
                  <a:pt x="0" y="0"/>
                </a:lnTo>
                <a:lnTo>
                  <a:pt x="3400425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Box 19"/>
          <p:cNvSpPr txBox="1"/>
          <p:nvPr/>
        </p:nvSpPr>
        <p:spPr>
          <a:xfrm>
            <a:off x="2162142" y="4224172"/>
            <a:ext cx="189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speedup ~85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622" y="5911884"/>
            <a:ext cx="5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1.4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7792" y="5948396"/>
            <a:ext cx="5111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4" name="TextBox 23"/>
          <p:cNvSpPr txBox="1"/>
          <p:nvPr/>
        </p:nvSpPr>
        <p:spPr>
          <a:xfrm>
            <a:off x="3914766" y="5911884"/>
            <a:ext cx="5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120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32839" y="5948397"/>
            <a:ext cx="5111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8296326" y="5911884"/>
            <a:ext cx="5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120</a:t>
            </a:r>
            <a:endParaRPr lang="de-A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/>
      <p:bldP spid="19" grpId="0" animBg="1"/>
      <p:bldP spid="20" grpId="0"/>
      <p:bldP spid="21" grpId="0"/>
      <p:bldP spid="15" grpId="0" animBg="1"/>
      <p:bldP spid="24" grpId="0"/>
      <p:bldP spid="24" grpId="1"/>
      <p:bldP spid="25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Results – Pixel Error Measurement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577" y="1165194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8" name="Obrázek 7" descr="sga08-vienna_full-4-error-maxerr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487" y="2844792"/>
            <a:ext cx="4166409" cy="2878432"/>
          </a:xfrm>
          <a:prstGeom prst="rect">
            <a:avLst/>
          </a:prstGeom>
        </p:spPr>
      </p:pic>
      <p:pic>
        <p:nvPicPr>
          <p:cNvPr id="9" name="Obrázek 8" descr="sga08-vienna_full-4-error-avgerr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2" y="2808279"/>
            <a:ext cx="4166409" cy="2889448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65109" y="5948397"/>
            <a:ext cx="7156548" cy="58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 hours: avg. ~10 pixels, max. </a:t>
            </a:r>
            <a:r>
              <a:rPr lang="en-US" sz="2400" kern="0" dirty="0" smtClean="0">
                <a:solidFill>
                  <a:schemeClr val="bg2"/>
                </a:solidFill>
                <a:ea typeface="+mn-ea"/>
              </a:rPr>
              <a:t>~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500 pixels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6409" y="1165194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0000"/>
                </a:solidFill>
              </a:rPr>
              <a:t>Walkthrough in Vienna</a:t>
            </a:r>
            <a:br>
              <a:rPr lang="de-AT" dirty="0" smtClean="0">
                <a:solidFill>
                  <a:srgbClr val="000000"/>
                </a:solidFill>
              </a:rPr>
            </a:br>
            <a:r>
              <a:rPr lang="de-AT" dirty="0" smtClean="0">
                <a:solidFill>
                  <a:srgbClr val="000000"/>
                </a:solidFill>
              </a:rPr>
              <a:t>Resolution 1000 x 1000</a:t>
            </a:r>
            <a:endParaRPr lang="de-A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 - Visibility Error Visualization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5" name="talk_agvs_ref_comparison_short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480" y="1257288"/>
            <a:ext cx="7239040" cy="5428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Results – Render Cost Analysis Application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9" name="talk_application_shorter_xvi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480" y="1257287"/>
            <a:ext cx="7287098" cy="5464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Conclusion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57288"/>
            <a:ext cx="8229600" cy="5067328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New PVS computation method</a:t>
            </a:r>
          </a:p>
          <a:p>
            <a:pPr lvl="1"/>
            <a:r>
              <a:rPr lang="en-US" sz="2000" dirty="0" smtClean="0">
                <a:effectLst/>
              </a:rPr>
              <a:t>Progressively refines global visibility solution</a:t>
            </a:r>
          </a:p>
          <a:p>
            <a:pPr lvl="1"/>
            <a:r>
              <a:rPr lang="en-US" sz="2000" dirty="0" smtClean="0">
                <a:effectLst/>
              </a:rPr>
              <a:t>Adaptive sampling</a:t>
            </a:r>
          </a:p>
          <a:p>
            <a:r>
              <a:rPr lang="en-US" dirty="0" smtClean="0">
                <a:effectLst/>
              </a:rPr>
              <a:t>Benefits</a:t>
            </a:r>
          </a:p>
          <a:p>
            <a:pPr lvl="1"/>
            <a:r>
              <a:rPr lang="en-US" sz="2000" dirty="0" smtClean="0">
                <a:effectLst/>
              </a:rPr>
              <a:t>Speed</a:t>
            </a:r>
          </a:p>
          <a:p>
            <a:pPr lvl="1"/>
            <a:r>
              <a:rPr lang="en-US" sz="2000" dirty="0" smtClean="0">
                <a:effectLst/>
              </a:rPr>
              <a:t>Ease of use (interaction, termination)</a:t>
            </a:r>
          </a:p>
          <a:p>
            <a:r>
              <a:rPr lang="en-US" dirty="0" smtClean="0">
                <a:effectLst/>
              </a:rPr>
              <a:t>Quick preview of global visibility</a:t>
            </a:r>
          </a:p>
          <a:p>
            <a:pPr lvl="1"/>
            <a:r>
              <a:rPr lang="en-US" sz="2000" dirty="0" smtClean="0">
                <a:effectLst/>
              </a:rPr>
              <a:t>Render cost analysis, game level design</a:t>
            </a:r>
          </a:p>
          <a:p>
            <a:r>
              <a:rPr lang="en-US" dirty="0" smtClean="0">
                <a:effectLst/>
              </a:rPr>
              <a:t>High quality PVS computation</a:t>
            </a:r>
          </a:p>
          <a:p>
            <a:pPr lvl="1"/>
            <a:r>
              <a:rPr lang="en-US" sz="2000" dirty="0" smtClean="0">
                <a:effectLst/>
              </a:rPr>
              <a:t>Games, online multi-user virtual worlds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29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Motivation – PVS Applications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09552" y="1800216"/>
            <a:ext cx="2324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Rendering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Game consoles</a:t>
            </a:r>
            <a:endParaRPr lang="cs-CZ" sz="2400" i="1" dirty="0">
              <a:solidFill>
                <a:srgbClr val="0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95656" y="1800216"/>
            <a:ext cx="227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Data streaming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Virtual worlds</a:t>
            </a:r>
            <a:endParaRPr lang="cs-CZ" sz="2400" i="1" dirty="0">
              <a:solidFill>
                <a:srgbClr val="0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91272" y="1800216"/>
            <a:ext cx="2508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Visibility Analysis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Level design</a:t>
            </a:r>
            <a:endParaRPr lang="cs-CZ" sz="2400" i="1" dirty="0">
              <a:solidFill>
                <a:srgbClr val="000000"/>
              </a:solidFill>
            </a:endParaRPr>
          </a:p>
        </p:txBody>
      </p:sp>
      <p:pic>
        <p:nvPicPr>
          <p:cNvPr id="8" name="Obrázek 7" descr="vienna_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8" y="2705096"/>
            <a:ext cx="2921040" cy="217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 descr="pompeii-cos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84" y="2705096"/>
            <a:ext cx="2805128" cy="217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0" y="2705096"/>
            <a:ext cx="2817217" cy="21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2315817" y="2737237"/>
            <a:ext cx="675861" cy="385637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pPr algn="ctr"/>
            <a:r>
              <a:rPr lang="en-US" dirty="0" smtClean="0">
                <a:effectLst/>
              </a:rPr>
              <a:t>Thank you!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9552" y="1347776"/>
            <a:ext cx="8229600" cy="56912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3600" dirty="0" smtClean="0">
              <a:effectLst/>
            </a:endParaRPr>
          </a:p>
          <a:p>
            <a:pPr>
              <a:buNone/>
            </a:pPr>
            <a:endParaRPr lang="en-US" sz="1800" b="1" dirty="0" smtClean="0">
              <a:effectLst/>
            </a:endParaRPr>
          </a:p>
          <a:p>
            <a:pPr>
              <a:buNone/>
            </a:pPr>
            <a:endParaRPr lang="en-US" sz="1800" b="1" dirty="0" smtClean="0">
              <a:effectLst/>
            </a:endParaRPr>
          </a:p>
          <a:p>
            <a:pPr>
              <a:buNone/>
            </a:pPr>
            <a:endParaRPr lang="en-US" sz="1800" b="1" dirty="0" smtClean="0">
              <a:effectLst/>
            </a:endParaRPr>
          </a:p>
          <a:p>
            <a:pPr>
              <a:buNone/>
            </a:pPr>
            <a:endParaRPr lang="en-US" sz="1800" b="1" dirty="0" smtClean="0">
              <a:effectLst/>
            </a:endParaRPr>
          </a:p>
          <a:p>
            <a:pPr>
              <a:buNone/>
            </a:pPr>
            <a:endParaRPr lang="en-US" sz="1800" b="1" dirty="0" smtClean="0">
              <a:effectLst/>
            </a:endParaRPr>
          </a:p>
          <a:p>
            <a:pPr>
              <a:buNone/>
            </a:pPr>
            <a:endParaRPr lang="en-US" sz="1800" b="1" dirty="0" smtClean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 smtClean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/>
              </a:rPr>
              <a:t>Acknowledgments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effectLst/>
              </a:rPr>
              <a:t>Data: Digital Media Production, Boeing comp.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 err="1" smtClean="0">
                <a:effectLst/>
              </a:rPr>
              <a:t>Funding</a:t>
            </a:r>
            <a:r>
              <a:rPr lang="en-US" sz="1800" dirty="0" smtClean="0">
                <a:effectLst/>
              </a:rPr>
              <a:t>: </a:t>
            </a:r>
            <a:r>
              <a:rPr lang="cs-CZ" sz="1800" dirty="0" err="1" smtClean="0">
                <a:effectLst/>
              </a:rPr>
              <a:t>Austrian</a:t>
            </a:r>
            <a:r>
              <a:rPr lang="cs-CZ" sz="1800" dirty="0" smtClean="0">
                <a:effectLst/>
              </a:rPr>
              <a:t> Science </a:t>
            </a:r>
            <a:r>
              <a:rPr lang="cs-CZ" sz="1800" dirty="0" err="1" smtClean="0">
                <a:effectLst/>
              </a:rPr>
              <a:t>Fund</a:t>
            </a:r>
            <a:r>
              <a:rPr lang="cs-CZ" sz="1800" dirty="0" smtClean="0">
                <a:effectLst/>
              </a:rPr>
              <a:t> (FWF)</a:t>
            </a:r>
            <a:r>
              <a:rPr lang="en-US" sz="1800" dirty="0" smtClean="0">
                <a:effectLst/>
              </a:rPr>
              <a:t> (P21130-N13),  </a:t>
            </a:r>
            <a:r>
              <a:rPr lang="cs-CZ" sz="1800" dirty="0" smtClean="0">
                <a:effectLst/>
              </a:rPr>
              <a:t>Ministry </a:t>
            </a:r>
            <a:r>
              <a:rPr lang="cs-CZ" sz="1800" dirty="0" err="1" smtClean="0">
                <a:effectLst/>
              </a:rPr>
              <a:t>of</a:t>
            </a:r>
            <a:r>
              <a:rPr lang="cs-CZ" sz="1800" dirty="0" smtClean="0">
                <a:effectLst/>
              </a:rPr>
              <a:t> </a:t>
            </a:r>
            <a:r>
              <a:rPr lang="cs-CZ" sz="1800" dirty="0" err="1" smtClean="0">
                <a:effectLst/>
              </a:rPr>
              <a:t>Education</a:t>
            </a:r>
            <a:r>
              <a:rPr lang="cs-CZ" sz="1800" dirty="0" smtClean="0">
                <a:effectLst/>
              </a:rPr>
              <a:t>, </a:t>
            </a:r>
            <a:r>
              <a:rPr lang="cs-CZ" sz="1800" dirty="0" err="1" smtClean="0">
                <a:effectLst/>
              </a:rPr>
              <a:t>Youth</a:t>
            </a:r>
            <a:r>
              <a:rPr lang="cs-CZ" sz="1800" dirty="0" smtClean="0">
                <a:effectLst/>
              </a:rPr>
              <a:t> </a:t>
            </a:r>
            <a:r>
              <a:rPr lang="en-US" sz="1800" dirty="0" smtClean="0">
                <a:effectLst/>
              </a:rPr>
              <a:t>and Sports of the Czech Republic</a:t>
            </a:r>
            <a:r>
              <a:rPr lang="cs-CZ" sz="1800" dirty="0" smtClean="0">
                <a:effectLst/>
              </a:rPr>
              <a:t> </a:t>
            </a:r>
            <a:r>
              <a:rPr lang="en-US" sz="1800" dirty="0" smtClean="0">
                <a:effectLst/>
              </a:rPr>
              <a:t>(LC-06008</a:t>
            </a:r>
            <a:r>
              <a:rPr lang="cs-CZ" sz="1800" dirty="0" smtClean="0">
                <a:effectLst/>
              </a:rPr>
              <a:t>, </a:t>
            </a:r>
            <a:r>
              <a:rPr lang="en-US" sz="1800" dirty="0" smtClean="0">
                <a:effectLst/>
              </a:rPr>
              <a:t>MSM 6840770014</a:t>
            </a:r>
            <a:r>
              <a:rPr lang="cs-CZ" sz="1800" dirty="0" smtClean="0">
                <a:effectLst/>
              </a:rPr>
              <a:t>, </a:t>
            </a:r>
            <a:r>
              <a:rPr lang="en-US" sz="1800" dirty="0" err="1" smtClean="0">
                <a:effectLst/>
              </a:rPr>
              <a:t>Kontakt</a:t>
            </a:r>
            <a:r>
              <a:rPr lang="en-US" sz="1800" dirty="0" smtClean="0">
                <a:effectLst/>
              </a:rPr>
              <a:t> 2009/6), NSF.</a:t>
            </a:r>
          </a:p>
          <a:p>
            <a:pPr algn="ctr">
              <a:buFont typeface="Wingdings" pitchFamily="2" charset="2"/>
              <a:buNone/>
            </a:pPr>
            <a:endParaRPr lang="en-US" sz="36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en-US" sz="3600" dirty="0" smtClean="0">
              <a:effectLst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30</a:t>
            </a:fld>
            <a:endParaRPr lang="cs-CZ" dirty="0"/>
          </a:p>
        </p:txBody>
      </p:sp>
      <p:pic>
        <p:nvPicPr>
          <p:cNvPr id="7" name="talk_vienna_walk_conclusion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0275" y="1178439"/>
            <a:ext cx="5203450" cy="390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Details – Comparison with GVS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en-US" dirty="0" smtClean="0">
                <a:effectLst/>
              </a:rPr>
              <a:t>Walkthrough of 33 view cells</a:t>
            </a:r>
          </a:p>
          <a:p>
            <a:r>
              <a:rPr lang="en-US" dirty="0" smtClean="0">
                <a:effectLst/>
              </a:rPr>
              <a:t>GVS </a:t>
            </a:r>
          </a:p>
          <a:p>
            <a:pPr lvl="1"/>
            <a:r>
              <a:rPr lang="en-US" dirty="0" smtClean="0">
                <a:effectLst/>
              </a:rPr>
              <a:t>~62 hours for 8,192 view cells</a:t>
            </a:r>
          </a:p>
          <a:p>
            <a:pPr lvl="1"/>
            <a:r>
              <a:rPr lang="en-US" dirty="0" smtClean="0">
                <a:effectLst/>
              </a:rPr>
              <a:t>avg. pixel error 5.4, max. pixel error 424</a:t>
            </a:r>
          </a:p>
          <a:p>
            <a:r>
              <a:rPr lang="en-US" dirty="0" smtClean="0">
                <a:effectLst/>
              </a:rPr>
              <a:t>AGVS</a:t>
            </a:r>
          </a:p>
          <a:p>
            <a:pPr lvl="1"/>
            <a:r>
              <a:rPr lang="en-US" dirty="0" smtClean="0">
                <a:effectLst/>
              </a:rPr>
              <a:t>17 minutes, </a:t>
            </a:r>
            <a:r>
              <a:rPr lang="en-US" dirty="0" err="1" smtClean="0">
                <a:effectLst/>
              </a:rPr>
              <a:t>avg</a:t>
            </a:r>
            <a:r>
              <a:rPr lang="en-US" dirty="0" smtClean="0">
                <a:effectLst/>
              </a:rPr>
              <a:t> 104, max 4519</a:t>
            </a:r>
          </a:p>
          <a:p>
            <a:pPr lvl="1"/>
            <a:r>
              <a:rPr lang="en-US" dirty="0" smtClean="0">
                <a:effectLst/>
              </a:rPr>
              <a:t>2 hours, </a:t>
            </a:r>
            <a:r>
              <a:rPr lang="en-US" dirty="0" err="1" smtClean="0">
                <a:effectLst/>
              </a:rPr>
              <a:t>avg</a:t>
            </a:r>
            <a:r>
              <a:rPr lang="en-US" dirty="0" smtClean="0">
                <a:effectLst/>
              </a:rPr>
              <a:t> 10, max. 501</a:t>
            </a:r>
          </a:p>
          <a:p>
            <a:endParaRPr lang="en-US" sz="2000" dirty="0" smtClean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31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Results – Comparison with GVS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None/>
            </a:pPr>
            <a:endParaRPr lang="en-US" dirty="0" smtClean="0">
              <a:effectLst/>
              <a:hlinkClick r:id="rId3" action="ppaction://hlinkfile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32</a:t>
            </a:fld>
            <a:endParaRPr lang="cs-CZ" dirty="0"/>
          </a:p>
        </p:txBody>
      </p:sp>
      <p:pic>
        <p:nvPicPr>
          <p:cNvPr id="8" name="talk_agvs_gvs_comparison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9317" y="1201707"/>
            <a:ext cx="6864444" cy="5148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Details – Comparison with Online Culling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73313"/>
            <a:ext cx="8229600" cy="2978150"/>
          </a:xfrm>
          <a:noFill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33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Details - Termination Criteria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288" y="3429000"/>
            <a:ext cx="4191979" cy="306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1690034"/>
            <a:ext cx="2898709" cy="110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34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Details – Visibility Filter</a:t>
            </a:r>
          </a:p>
        </p:txBody>
      </p:sp>
      <p:grpSp>
        <p:nvGrpSpPr>
          <p:cNvPr id="36867" name="Skupina 10"/>
          <p:cNvGrpSpPr>
            <a:grpSpLocks/>
          </p:cNvGrpSpPr>
          <p:nvPr/>
        </p:nvGrpSpPr>
        <p:grpSpPr bwMode="auto">
          <a:xfrm>
            <a:off x="2943216" y="2633662"/>
            <a:ext cx="2957513" cy="795338"/>
            <a:chOff x="519057" y="3757617"/>
            <a:chExt cx="4775262" cy="1284288"/>
          </a:xfrm>
        </p:grpSpPr>
        <p:pic>
          <p:nvPicPr>
            <p:cNvPr id="36868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98655" y="3757617"/>
              <a:ext cx="12096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9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9636" y="3794130"/>
              <a:ext cx="1533525" cy="124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9057" y="3940182"/>
              <a:ext cx="17526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1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3584" y="4122747"/>
              <a:ext cx="1809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46669" y="3940182"/>
              <a:ext cx="247650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35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délník 49"/>
          <p:cNvSpPr/>
          <p:nvPr/>
        </p:nvSpPr>
        <p:spPr>
          <a:xfrm>
            <a:off x="7089842" y="3067047"/>
            <a:ext cx="1463630" cy="904881"/>
          </a:xfrm>
          <a:prstGeom prst="rect">
            <a:avLst/>
          </a:prstGeom>
          <a:solidFill>
            <a:srgbClr val="FF0000">
              <a:alpha val="6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en-US" dirty="0" smtClean="0">
                <a:effectLst/>
              </a:rPr>
              <a:t>Queue of mutation candidates</a:t>
            </a:r>
          </a:p>
          <a:p>
            <a:r>
              <a:rPr lang="en-US" dirty="0" smtClean="0">
                <a:effectLst/>
              </a:rPr>
              <a:t>Every entry has a mutation count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Equalize mutation counts</a:t>
            </a:r>
          </a:p>
          <a:p>
            <a:r>
              <a:rPr lang="en-US" dirty="0" smtClean="0">
                <a:effectLst/>
              </a:rPr>
              <a:t>Size: 0.5M - 2M rays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Details - Mutation Sample Buffer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36</a:t>
            </a:fld>
            <a:endParaRPr lang="cs-CZ" dirty="0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846119" y="3213099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1503353" y="3249613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5400000">
            <a:off x="882632" y="3505203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rot="5400000">
            <a:off x="1613686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 rot="5400000">
            <a:off x="3037693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rot="5400000">
            <a:off x="3767953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2343152" y="3322638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rot="5400000">
            <a:off x="4497419" y="3505203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 rot="5400000">
            <a:off x="5228473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/>
          <p:nvPr/>
        </p:nvCxnSpPr>
        <p:spPr>
          <a:xfrm rot="5400000">
            <a:off x="5958733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rot="5400000">
            <a:off x="6652480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 rot="5400000">
            <a:off x="7382740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 flipV="1">
            <a:off x="3767159" y="3176586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/>
          <p:nvPr/>
        </p:nvCxnSpPr>
        <p:spPr>
          <a:xfrm flipV="1">
            <a:off x="4351367" y="3249612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flipV="1">
            <a:off x="5264192" y="3286125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V="1">
            <a:off x="5848400" y="3249612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V="1">
            <a:off x="6724712" y="3322638"/>
            <a:ext cx="219078" cy="18256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 w="lg" len="med"/>
          </a:ln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V="1">
            <a:off x="7324834" y="3227677"/>
            <a:ext cx="219078" cy="182565"/>
          </a:xfrm>
          <a:prstGeom prst="straightConnector1">
            <a:avLst/>
          </a:prstGeom>
          <a:ln>
            <a:headEnd type="oval"/>
            <a:tailEnd type="triangle" w="lg" len="med"/>
          </a:ln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V="1">
            <a:off x="8112206" y="3213099"/>
            <a:ext cx="219078" cy="182565"/>
          </a:xfrm>
          <a:prstGeom prst="straightConnector1">
            <a:avLst/>
          </a:prstGeom>
          <a:ln>
            <a:headEnd type="oval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736580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466840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233613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3621107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387880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5081627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5811887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578660" y="35417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7235894" y="354171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1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8101259" y="35432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0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089842" y="262889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entries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2890847" y="346869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cs-CZ" dirty="0"/>
          </a:p>
        </p:txBody>
      </p:sp>
      <p:cxnSp>
        <p:nvCxnSpPr>
          <p:cNvPr id="55" name="Přímá spojovací čára 54"/>
          <p:cNvCxnSpPr/>
          <p:nvPr/>
        </p:nvCxnSpPr>
        <p:spPr>
          <a:xfrm rot="5400000">
            <a:off x="2307433" y="3504409"/>
            <a:ext cx="8763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2927360" y="31035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cs-CZ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8101032" y="3519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7282466" y="355281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2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8052607" y="354307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2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7313569" y="35571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3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8101032" y="351948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3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7261094" y="354640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17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7975576" y="355257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17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90528" y="3505203"/>
            <a:ext cx="7959835" cy="438155"/>
          </a:xfrm>
          <a:prstGeom prst="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90528" y="3067048"/>
            <a:ext cx="7959835" cy="438155"/>
          </a:xfrm>
          <a:prstGeom prst="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42" grpId="0"/>
      <p:bldP spid="42" grpId="1"/>
      <p:bldP spid="52" grpId="0"/>
      <p:bldP spid="52" grpId="1"/>
      <p:bldP spid="53" grpId="0"/>
      <p:bldP spid="53" grpId="1"/>
      <p:bldP spid="57" grpId="0"/>
      <p:bldP spid="57" grpId="1"/>
      <p:bldP spid="58" grpId="0"/>
      <p:bldP spid="58" grpId="1"/>
      <p:bldP spid="59" grpId="1"/>
      <p:bldP spid="6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Details – Distribution Mixture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37</a:t>
            </a:fld>
            <a:endParaRPr lang="cs-CZ" dirty="0"/>
          </a:p>
        </p:txBody>
      </p:sp>
      <p:pic>
        <p:nvPicPr>
          <p:cNvPr id="10" name="Obrázek 9" descr="mixtur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84" y="1347776"/>
            <a:ext cx="5720786" cy="4308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brázek 174" descr="pvs2c.png"/>
          <p:cNvPicPr>
            <a:picLocks noChangeAspect="1"/>
          </p:cNvPicPr>
          <p:nvPr/>
        </p:nvPicPr>
        <p:blipFill>
          <a:blip r:embed="rId2">
            <a:lum bright="42000" contrast="45000"/>
          </a:blip>
          <a:stretch>
            <a:fillRect/>
          </a:stretch>
        </p:blipFill>
        <p:spPr>
          <a:xfrm>
            <a:off x="1200144" y="1500589"/>
            <a:ext cx="6743712" cy="4157083"/>
          </a:xfrm>
          <a:prstGeom prst="rect">
            <a:avLst/>
          </a:prstGeom>
        </p:spPr>
      </p:pic>
      <p:pic>
        <p:nvPicPr>
          <p:cNvPr id="25" name="Obrázek 24" descr="viewcells3.png"/>
          <p:cNvPicPr>
            <a:picLocks noChangeAspect="1"/>
          </p:cNvPicPr>
          <p:nvPr/>
        </p:nvPicPr>
        <p:blipFill>
          <a:blip r:embed="rId3">
            <a:lum bright="42000" contrast="45000"/>
          </a:blip>
          <a:stretch>
            <a:fillRect/>
          </a:stretch>
        </p:blipFill>
        <p:spPr>
          <a:xfrm>
            <a:off x="1200144" y="1500589"/>
            <a:ext cx="6743712" cy="4094095"/>
          </a:xfrm>
          <a:prstGeom prst="rect">
            <a:avLst/>
          </a:prstGeom>
        </p:spPr>
      </p:pic>
      <p:sp>
        <p:nvSpPr>
          <p:cNvPr id="218" name="Text Box 54"/>
          <p:cNvSpPr txBox="1">
            <a:spLocks noChangeArrowheads="1"/>
          </p:cNvSpPr>
          <p:nvPr/>
        </p:nvSpPr>
        <p:spPr bwMode="auto">
          <a:xfrm>
            <a:off x="2218947" y="5657671"/>
            <a:ext cx="5338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PVS for 10,000 view cells:  </a:t>
            </a:r>
            <a:r>
              <a:rPr lang="en-US" sz="2400" b="1" dirty="0" smtClean="0">
                <a:solidFill>
                  <a:srgbClr val="000000"/>
                </a:solidFill>
              </a:rPr>
              <a:t>&gt; 1 day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7" name="Text Box 54"/>
          <p:cNvSpPr txBox="1">
            <a:spLocks noChangeArrowheads="1"/>
          </p:cNvSpPr>
          <p:nvPr/>
        </p:nvSpPr>
        <p:spPr bwMode="auto">
          <a:xfrm>
            <a:off x="2219312" y="5657671"/>
            <a:ext cx="41617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PVS for 1 view cell:	</a:t>
            </a:r>
            <a:r>
              <a:rPr lang="en-US" sz="2400" b="1" dirty="0" smtClean="0">
                <a:solidFill>
                  <a:srgbClr val="000000"/>
                </a:solidFill>
              </a:rPr>
              <a:t>~ 10 sec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Motivation – Global Visibility</a:t>
            </a:r>
          </a:p>
        </p:txBody>
      </p:sp>
      <p:sp>
        <p:nvSpPr>
          <p:cNvPr id="62" name="Zástupný symbol pro číslo snímku 6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4</a:t>
            </a:fld>
            <a:endParaRPr lang="cs-CZ" dirty="0"/>
          </a:p>
        </p:txBody>
      </p:sp>
      <p:grpSp>
        <p:nvGrpSpPr>
          <p:cNvPr id="237" name="Skupina 236"/>
          <p:cNvGrpSpPr/>
          <p:nvPr/>
        </p:nvGrpSpPr>
        <p:grpSpPr>
          <a:xfrm>
            <a:off x="5339878" y="3900258"/>
            <a:ext cx="272501" cy="331967"/>
            <a:chOff x="4210047" y="3644927"/>
            <a:chExt cx="272501" cy="331967"/>
          </a:xfrm>
        </p:grpSpPr>
        <p:grpSp>
          <p:nvGrpSpPr>
            <p:cNvPr id="206" name="Skupina 205"/>
            <p:cNvGrpSpPr/>
            <p:nvPr/>
          </p:nvGrpSpPr>
          <p:grpSpPr>
            <a:xfrm>
              <a:off x="4210047" y="3700464"/>
              <a:ext cx="230756" cy="275188"/>
              <a:chOff x="4210047" y="3700464"/>
              <a:chExt cx="230756" cy="275188"/>
            </a:xfrm>
          </p:grpSpPr>
          <p:cxnSp>
            <p:nvCxnSpPr>
              <p:cNvPr id="177" name="Přímá spojovací čára 176"/>
              <p:cNvCxnSpPr/>
              <p:nvPr/>
            </p:nvCxnSpPr>
            <p:spPr>
              <a:xfrm>
                <a:off x="4210048" y="3700464"/>
                <a:ext cx="173106" cy="122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Přímá spojovací čára 178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ovací čára 187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ovací čára 189"/>
              <p:cNvCxnSpPr/>
              <p:nvPr/>
            </p:nvCxnSpPr>
            <p:spPr>
              <a:xfrm rot="16200000" flipH="1">
                <a:off x="4279166" y="3811284"/>
                <a:ext cx="261652" cy="57647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Skupina 206"/>
            <p:cNvGrpSpPr/>
            <p:nvPr/>
          </p:nvGrpSpPr>
          <p:grpSpPr>
            <a:xfrm>
              <a:off x="4244213" y="3644927"/>
              <a:ext cx="238335" cy="276311"/>
              <a:chOff x="4210047" y="3700464"/>
              <a:chExt cx="238335" cy="276311"/>
            </a:xfrm>
          </p:grpSpPr>
          <p:cxnSp>
            <p:nvCxnSpPr>
              <p:cNvPr id="208" name="Přímá spojovací čára 207"/>
              <p:cNvCxnSpPr/>
              <p:nvPr/>
            </p:nvCxnSpPr>
            <p:spPr>
              <a:xfrm>
                <a:off x="4210048" y="3700464"/>
                <a:ext cx="180976" cy="15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Přímá spojovací čára 218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Přímá spojovací čára 219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Přímá spojovací čára 220"/>
              <p:cNvCxnSpPr/>
              <p:nvPr/>
            </p:nvCxnSpPr>
            <p:spPr>
              <a:xfrm rot="16200000" flipH="1">
                <a:off x="4286374" y="3814767"/>
                <a:ext cx="266370" cy="57646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3" name="Přímá spojovací čára 222"/>
            <p:cNvCxnSpPr/>
            <p:nvPr/>
          </p:nvCxnSpPr>
          <p:spPr>
            <a:xfrm rot="5400000" flipH="1" flipV="1">
              <a:off x="4198841" y="3658871"/>
              <a:ext cx="54392" cy="31973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Přímá spojovací čára 224"/>
            <p:cNvCxnSpPr/>
            <p:nvPr/>
          </p:nvCxnSpPr>
          <p:spPr>
            <a:xfrm rot="5400000" flipH="1" flipV="1">
              <a:off x="4255316" y="3932543"/>
              <a:ext cx="56898" cy="3180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Přímá spojovací čára 226"/>
            <p:cNvCxnSpPr/>
            <p:nvPr/>
          </p:nvCxnSpPr>
          <p:spPr>
            <a:xfrm rot="5400000" flipH="1" flipV="1">
              <a:off x="4436208" y="3932543"/>
              <a:ext cx="48947" cy="35781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Přímá spojovací čára 228"/>
            <p:cNvCxnSpPr/>
            <p:nvPr/>
          </p:nvCxnSpPr>
          <p:spPr>
            <a:xfrm rot="5400000" flipH="1" flipV="1">
              <a:off x="4371229" y="3661577"/>
              <a:ext cx="53673" cy="4174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/>
      <p:bldP spid="2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Přímá spojovací šipka 28"/>
          <p:cNvCxnSpPr/>
          <p:nvPr/>
        </p:nvCxnSpPr>
        <p:spPr>
          <a:xfrm rot="5400000" flipH="1" flipV="1">
            <a:off x="-411441" y="3988962"/>
            <a:ext cx="4654845" cy="164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PVS Computation Methods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223944" y="1257288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PVS size</a:t>
            </a:r>
            <a:endParaRPr lang="cs-CZ" sz="2400" dirty="0"/>
          </a:p>
        </p:txBody>
      </p:sp>
      <p:sp>
        <p:nvSpPr>
          <p:cNvPr id="108" name="TextovéPole 107"/>
          <p:cNvSpPr txBox="1"/>
          <p:nvPr/>
        </p:nvSpPr>
        <p:spPr>
          <a:xfrm>
            <a:off x="500040" y="388144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Exact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-49055" y="271139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Conservative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228576" y="4967296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Aggressive</a:t>
            </a:r>
            <a:endParaRPr lang="cs-CZ" sz="2400" dirty="0">
              <a:solidFill>
                <a:srgbClr val="FF0000"/>
              </a:solidFill>
            </a:endParaRPr>
          </a:p>
        </p:txBody>
      </p:sp>
      <p:cxnSp>
        <p:nvCxnSpPr>
          <p:cNvPr id="112" name="Přímá spojovací šipka 111"/>
          <p:cNvCxnSpPr/>
          <p:nvPr/>
        </p:nvCxnSpPr>
        <p:spPr>
          <a:xfrm rot="5400000">
            <a:off x="726260" y="4650588"/>
            <a:ext cx="45244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/>
          <p:nvPr/>
        </p:nvCxnSpPr>
        <p:spPr>
          <a:xfrm rot="5400000">
            <a:off x="727054" y="3654426"/>
            <a:ext cx="452440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Obdélník 258"/>
          <p:cNvSpPr/>
          <p:nvPr/>
        </p:nvSpPr>
        <p:spPr>
          <a:xfrm>
            <a:off x="2039791" y="2743200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PVS 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 PVS</a:t>
            </a:r>
            <a:r>
              <a:rPr lang="en-US" sz="2400" baseline="-25000" dirty="0" smtClean="0">
                <a:solidFill>
                  <a:srgbClr val="0070C0"/>
                </a:solidFill>
                <a:sym typeface="Symbol"/>
              </a:rPr>
              <a:t>E</a:t>
            </a:r>
            <a:endParaRPr lang="cs-CZ" sz="2400" baseline="-25000" dirty="0" smtClean="0">
              <a:solidFill>
                <a:srgbClr val="0070C0"/>
              </a:solidFill>
            </a:endParaRPr>
          </a:p>
        </p:txBody>
      </p:sp>
      <p:sp>
        <p:nvSpPr>
          <p:cNvPr id="261" name="Obdélník 260"/>
          <p:cNvSpPr/>
          <p:nvPr/>
        </p:nvSpPr>
        <p:spPr>
          <a:xfrm>
            <a:off x="2066669" y="3927944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PVS </a:t>
            </a:r>
            <a:r>
              <a:rPr lang="en-US" sz="2400" dirty="0" smtClean="0">
                <a:solidFill>
                  <a:srgbClr val="00B050"/>
                </a:solidFill>
                <a:sym typeface="Symbol"/>
              </a:rPr>
              <a:t> PVS</a:t>
            </a:r>
            <a:r>
              <a:rPr lang="en-US" sz="2400" baseline="-25000" dirty="0" smtClean="0">
                <a:solidFill>
                  <a:srgbClr val="00B050"/>
                </a:solidFill>
                <a:sym typeface="Symbol"/>
              </a:rPr>
              <a:t>E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262" name="Obdélník 261"/>
          <p:cNvSpPr/>
          <p:nvPr/>
        </p:nvSpPr>
        <p:spPr>
          <a:xfrm>
            <a:off x="2060621" y="5017273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PVS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 PVS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E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64" name="Obdélník 263"/>
          <p:cNvSpPr/>
          <p:nvPr/>
        </p:nvSpPr>
        <p:spPr>
          <a:xfrm>
            <a:off x="4481512" y="2614608"/>
            <a:ext cx="4976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[Durand00] [Wonka00]</a:t>
            </a:r>
            <a:br>
              <a:rPr lang="en-US" sz="2400" dirty="0" smtClean="0"/>
            </a:br>
            <a:r>
              <a:rPr lang="en-US" sz="2400" dirty="0" smtClean="0"/>
              <a:t>[Koltun01] [Leyvand03], …</a:t>
            </a:r>
            <a:endParaRPr lang="cs-CZ" sz="2400" dirty="0"/>
          </a:p>
        </p:txBody>
      </p:sp>
      <p:sp>
        <p:nvSpPr>
          <p:cNvPr id="265" name="Obdélník 264"/>
          <p:cNvSpPr/>
          <p:nvPr/>
        </p:nvSpPr>
        <p:spPr>
          <a:xfrm>
            <a:off x="4481512" y="3881440"/>
            <a:ext cx="3658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[Nirenstein02] [Bittner03] </a:t>
            </a:r>
            <a:br>
              <a:rPr lang="en-US" sz="2400" dirty="0" smtClean="0"/>
            </a:br>
            <a:r>
              <a:rPr lang="en-US" sz="2400" dirty="0" smtClean="0"/>
              <a:t>[Haumont05]</a:t>
            </a:r>
            <a:endParaRPr lang="cs-CZ" sz="2400" dirty="0"/>
          </a:p>
        </p:txBody>
      </p:sp>
      <p:sp>
        <p:nvSpPr>
          <p:cNvPr id="266" name="Obdélník 265"/>
          <p:cNvSpPr/>
          <p:nvPr/>
        </p:nvSpPr>
        <p:spPr>
          <a:xfrm>
            <a:off x="4481512" y="5057784"/>
            <a:ext cx="4433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[Airey90] [Nirenstein04] [Wonka06], …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79"/>
          <p:cNvGrpSpPr/>
          <p:nvPr/>
        </p:nvGrpSpPr>
        <p:grpSpPr>
          <a:xfrm>
            <a:off x="3848096" y="4514856"/>
            <a:ext cx="1628775" cy="1252527"/>
            <a:chOff x="138113" y="5329248"/>
            <a:chExt cx="1628775" cy="1252527"/>
          </a:xfrm>
        </p:grpSpPr>
        <p:sp>
          <p:nvSpPr>
            <p:cNvPr id="3277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38113" y="5419725"/>
              <a:ext cx="1628775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auto">
            <a:xfrm>
              <a:off x="398463" y="6457950"/>
              <a:ext cx="1090613" cy="123825"/>
            </a:xfrm>
            <a:custGeom>
              <a:avLst/>
              <a:gdLst/>
              <a:ahLst/>
              <a:cxnLst>
                <a:cxn ang="0">
                  <a:pos x="687" y="38"/>
                </a:cxn>
                <a:cxn ang="0">
                  <a:pos x="687" y="38"/>
                </a:cxn>
                <a:cxn ang="0">
                  <a:pos x="685" y="34"/>
                </a:cxn>
                <a:cxn ang="0">
                  <a:pos x="680" y="31"/>
                </a:cxn>
                <a:cxn ang="0">
                  <a:pos x="671" y="27"/>
                </a:cxn>
                <a:cxn ang="0">
                  <a:pos x="660" y="23"/>
                </a:cxn>
                <a:cxn ang="0">
                  <a:pos x="629" y="17"/>
                </a:cxn>
                <a:cxn ang="0">
                  <a:pos x="586" y="12"/>
                </a:cxn>
                <a:cxn ang="0">
                  <a:pos x="535" y="6"/>
                </a:cxn>
                <a:cxn ang="0">
                  <a:pos x="477" y="3"/>
                </a:cxn>
                <a:cxn ang="0">
                  <a:pos x="413" y="0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275" y="0"/>
                </a:cxn>
                <a:cxn ang="0">
                  <a:pos x="210" y="3"/>
                </a:cxn>
                <a:cxn ang="0">
                  <a:pos x="152" y="6"/>
                </a:cxn>
                <a:cxn ang="0">
                  <a:pos x="101" y="12"/>
                </a:cxn>
                <a:cxn ang="0">
                  <a:pos x="58" y="17"/>
                </a:cxn>
                <a:cxn ang="0">
                  <a:pos x="27" y="23"/>
                </a:cxn>
                <a:cxn ang="0">
                  <a:pos x="16" y="27"/>
                </a:cxn>
                <a:cxn ang="0">
                  <a:pos x="7" y="31"/>
                </a:cxn>
                <a:cxn ang="0">
                  <a:pos x="2" y="34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2" y="43"/>
                </a:cxn>
                <a:cxn ang="0">
                  <a:pos x="7" y="47"/>
                </a:cxn>
                <a:cxn ang="0">
                  <a:pos x="16" y="50"/>
                </a:cxn>
                <a:cxn ang="0">
                  <a:pos x="27" y="54"/>
                </a:cxn>
                <a:cxn ang="0">
                  <a:pos x="58" y="61"/>
                </a:cxn>
                <a:cxn ang="0">
                  <a:pos x="101" y="67"/>
                </a:cxn>
                <a:cxn ang="0">
                  <a:pos x="152" y="71"/>
                </a:cxn>
                <a:cxn ang="0">
                  <a:pos x="210" y="75"/>
                </a:cxn>
                <a:cxn ang="0">
                  <a:pos x="275" y="77"/>
                </a:cxn>
                <a:cxn ang="0">
                  <a:pos x="344" y="78"/>
                </a:cxn>
                <a:cxn ang="0">
                  <a:pos x="344" y="78"/>
                </a:cxn>
                <a:cxn ang="0">
                  <a:pos x="413" y="77"/>
                </a:cxn>
                <a:cxn ang="0">
                  <a:pos x="477" y="75"/>
                </a:cxn>
                <a:cxn ang="0">
                  <a:pos x="535" y="71"/>
                </a:cxn>
                <a:cxn ang="0">
                  <a:pos x="586" y="67"/>
                </a:cxn>
                <a:cxn ang="0">
                  <a:pos x="629" y="61"/>
                </a:cxn>
                <a:cxn ang="0">
                  <a:pos x="660" y="54"/>
                </a:cxn>
                <a:cxn ang="0">
                  <a:pos x="671" y="50"/>
                </a:cxn>
                <a:cxn ang="0">
                  <a:pos x="680" y="47"/>
                </a:cxn>
                <a:cxn ang="0">
                  <a:pos x="685" y="43"/>
                </a:cxn>
                <a:cxn ang="0">
                  <a:pos x="687" y="38"/>
                </a:cxn>
                <a:cxn ang="0">
                  <a:pos x="687" y="38"/>
                </a:cxn>
              </a:cxnLst>
              <a:rect l="0" t="0" r="r" b="b"/>
              <a:pathLst>
                <a:path w="687" h="78">
                  <a:moveTo>
                    <a:pt x="687" y="38"/>
                  </a:moveTo>
                  <a:lnTo>
                    <a:pt x="687" y="38"/>
                  </a:lnTo>
                  <a:lnTo>
                    <a:pt x="685" y="34"/>
                  </a:lnTo>
                  <a:lnTo>
                    <a:pt x="680" y="31"/>
                  </a:lnTo>
                  <a:lnTo>
                    <a:pt x="671" y="27"/>
                  </a:lnTo>
                  <a:lnTo>
                    <a:pt x="660" y="23"/>
                  </a:lnTo>
                  <a:lnTo>
                    <a:pt x="629" y="17"/>
                  </a:lnTo>
                  <a:lnTo>
                    <a:pt x="586" y="12"/>
                  </a:lnTo>
                  <a:lnTo>
                    <a:pt x="535" y="6"/>
                  </a:lnTo>
                  <a:lnTo>
                    <a:pt x="477" y="3"/>
                  </a:lnTo>
                  <a:lnTo>
                    <a:pt x="413" y="0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275" y="0"/>
                  </a:lnTo>
                  <a:lnTo>
                    <a:pt x="210" y="3"/>
                  </a:lnTo>
                  <a:lnTo>
                    <a:pt x="152" y="6"/>
                  </a:lnTo>
                  <a:lnTo>
                    <a:pt x="101" y="12"/>
                  </a:lnTo>
                  <a:lnTo>
                    <a:pt x="58" y="17"/>
                  </a:lnTo>
                  <a:lnTo>
                    <a:pt x="27" y="23"/>
                  </a:lnTo>
                  <a:lnTo>
                    <a:pt x="16" y="27"/>
                  </a:lnTo>
                  <a:lnTo>
                    <a:pt x="7" y="31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3"/>
                  </a:lnTo>
                  <a:lnTo>
                    <a:pt x="7" y="47"/>
                  </a:lnTo>
                  <a:lnTo>
                    <a:pt x="16" y="50"/>
                  </a:lnTo>
                  <a:lnTo>
                    <a:pt x="27" y="54"/>
                  </a:lnTo>
                  <a:lnTo>
                    <a:pt x="58" y="61"/>
                  </a:lnTo>
                  <a:lnTo>
                    <a:pt x="101" y="67"/>
                  </a:lnTo>
                  <a:lnTo>
                    <a:pt x="152" y="71"/>
                  </a:lnTo>
                  <a:lnTo>
                    <a:pt x="210" y="75"/>
                  </a:lnTo>
                  <a:lnTo>
                    <a:pt x="275" y="77"/>
                  </a:lnTo>
                  <a:lnTo>
                    <a:pt x="344" y="78"/>
                  </a:lnTo>
                  <a:lnTo>
                    <a:pt x="344" y="78"/>
                  </a:lnTo>
                  <a:lnTo>
                    <a:pt x="413" y="77"/>
                  </a:lnTo>
                  <a:lnTo>
                    <a:pt x="477" y="75"/>
                  </a:lnTo>
                  <a:lnTo>
                    <a:pt x="535" y="71"/>
                  </a:lnTo>
                  <a:lnTo>
                    <a:pt x="586" y="67"/>
                  </a:lnTo>
                  <a:lnTo>
                    <a:pt x="629" y="61"/>
                  </a:lnTo>
                  <a:lnTo>
                    <a:pt x="660" y="54"/>
                  </a:lnTo>
                  <a:lnTo>
                    <a:pt x="671" y="50"/>
                  </a:lnTo>
                  <a:lnTo>
                    <a:pt x="680" y="47"/>
                  </a:lnTo>
                  <a:lnTo>
                    <a:pt x="685" y="43"/>
                  </a:lnTo>
                  <a:lnTo>
                    <a:pt x="687" y="38"/>
                  </a:lnTo>
                  <a:lnTo>
                    <a:pt x="687" y="38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auto">
            <a:xfrm>
              <a:off x="542926" y="5511800"/>
              <a:ext cx="828675" cy="508000"/>
            </a:xfrm>
            <a:custGeom>
              <a:avLst/>
              <a:gdLst/>
              <a:ahLst/>
              <a:cxnLst>
                <a:cxn ang="0">
                  <a:pos x="522" y="160"/>
                </a:cxn>
                <a:cxn ang="0">
                  <a:pos x="516" y="128"/>
                </a:cxn>
                <a:cxn ang="0">
                  <a:pos x="501" y="98"/>
                </a:cxn>
                <a:cxn ang="0">
                  <a:pos x="477" y="71"/>
                </a:cxn>
                <a:cxn ang="0">
                  <a:pos x="446" y="47"/>
                </a:cxn>
                <a:cxn ang="0">
                  <a:pos x="406" y="27"/>
                </a:cxn>
                <a:cxn ang="0">
                  <a:pos x="362" y="13"/>
                </a:cxn>
                <a:cxn ang="0">
                  <a:pos x="313" y="3"/>
                </a:cxn>
                <a:cxn ang="0">
                  <a:pos x="260" y="0"/>
                </a:cxn>
                <a:cxn ang="0">
                  <a:pos x="233" y="0"/>
                </a:cxn>
                <a:cxn ang="0">
                  <a:pos x="182" y="7"/>
                </a:cxn>
                <a:cxn ang="0">
                  <a:pos x="136" y="18"/>
                </a:cxn>
                <a:cxn ang="0">
                  <a:pos x="95" y="37"/>
                </a:cxn>
                <a:cxn ang="0">
                  <a:pos x="59" y="58"/>
                </a:cxn>
                <a:cxn ang="0">
                  <a:pos x="31" y="84"/>
                </a:cxn>
                <a:cxn ang="0">
                  <a:pos x="11" y="112"/>
                </a:cxn>
                <a:cxn ang="0">
                  <a:pos x="1" y="143"/>
                </a:cxn>
                <a:cxn ang="0">
                  <a:pos x="0" y="160"/>
                </a:cxn>
                <a:cxn ang="0">
                  <a:pos x="5" y="191"/>
                </a:cxn>
                <a:cxn ang="0">
                  <a:pos x="21" y="222"/>
                </a:cxn>
                <a:cxn ang="0">
                  <a:pos x="44" y="249"/>
                </a:cxn>
                <a:cxn ang="0">
                  <a:pos x="76" y="273"/>
                </a:cxn>
                <a:cxn ang="0">
                  <a:pos x="114" y="292"/>
                </a:cxn>
                <a:cxn ang="0">
                  <a:pos x="160" y="307"/>
                </a:cxn>
                <a:cxn ang="0">
                  <a:pos x="208" y="316"/>
                </a:cxn>
                <a:cxn ang="0">
                  <a:pos x="260" y="320"/>
                </a:cxn>
                <a:cxn ang="0">
                  <a:pos x="287" y="319"/>
                </a:cxn>
                <a:cxn ang="0">
                  <a:pos x="338" y="313"/>
                </a:cxn>
                <a:cxn ang="0">
                  <a:pos x="385" y="300"/>
                </a:cxn>
                <a:cxn ang="0">
                  <a:pos x="427" y="283"/>
                </a:cxn>
                <a:cxn ang="0">
                  <a:pos x="461" y="262"/>
                </a:cxn>
                <a:cxn ang="0">
                  <a:pos x="489" y="237"/>
                </a:cxn>
                <a:cxn ang="0">
                  <a:pos x="509" y="207"/>
                </a:cxn>
                <a:cxn ang="0">
                  <a:pos x="521" y="176"/>
                </a:cxn>
                <a:cxn ang="0">
                  <a:pos x="522" y="160"/>
                </a:cxn>
              </a:cxnLst>
              <a:rect l="0" t="0" r="r" b="b"/>
              <a:pathLst>
                <a:path w="522" h="320">
                  <a:moveTo>
                    <a:pt x="522" y="160"/>
                  </a:moveTo>
                  <a:lnTo>
                    <a:pt x="522" y="160"/>
                  </a:lnTo>
                  <a:lnTo>
                    <a:pt x="521" y="143"/>
                  </a:lnTo>
                  <a:lnTo>
                    <a:pt x="516" y="128"/>
                  </a:lnTo>
                  <a:lnTo>
                    <a:pt x="509" y="112"/>
                  </a:lnTo>
                  <a:lnTo>
                    <a:pt x="501" y="98"/>
                  </a:lnTo>
                  <a:lnTo>
                    <a:pt x="489" y="84"/>
                  </a:lnTo>
                  <a:lnTo>
                    <a:pt x="477" y="71"/>
                  </a:lnTo>
                  <a:lnTo>
                    <a:pt x="461" y="58"/>
                  </a:lnTo>
                  <a:lnTo>
                    <a:pt x="446" y="47"/>
                  </a:lnTo>
                  <a:lnTo>
                    <a:pt x="427" y="37"/>
                  </a:lnTo>
                  <a:lnTo>
                    <a:pt x="406" y="27"/>
                  </a:lnTo>
                  <a:lnTo>
                    <a:pt x="385" y="18"/>
                  </a:lnTo>
                  <a:lnTo>
                    <a:pt x="362" y="13"/>
                  </a:lnTo>
                  <a:lnTo>
                    <a:pt x="338" y="7"/>
                  </a:lnTo>
                  <a:lnTo>
                    <a:pt x="313" y="3"/>
                  </a:lnTo>
                  <a:lnTo>
                    <a:pt x="287" y="0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33" y="0"/>
                  </a:lnTo>
                  <a:lnTo>
                    <a:pt x="208" y="3"/>
                  </a:lnTo>
                  <a:lnTo>
                    <a:pt x="182" y="7"/>
                  </a:lnTo>
                  <a:lnTo>
                    <a:pt x="160" y="13"/>
                  </a:lnTo>
                  <a:lnTo>
                    <a:pt x="136" y="18"/>
                  </a:lnTo>
                  <a:lnTo>
                    <a:pt x="114" y="27"/>
                  </a:lnTo>
                  <a:lnTo>
                    <a:pt x="95" y="37"/>
                  </a:lnTo>
                  <a:lnTo>
                    <a:pt x="76" y="47"/>
                  </a:lnTo>
                  <a:lnTo>
                    <a:pt x="59" y="58"/>
                  </a:lnTo>
                  <a:lnTo>
                    <a:pt x="44" y="71"/>
                  </a:lnTo>
                  <a:lnTo>
                    <a:pt x="31" y="84"/>
                  </a:lnTo>
                  <a:lnTo>
                    <a:pt x="21" y="98"/>
                  </a:lnTo>
                  <a:lnTo>
                    <a:pt x="11" y="112"/>
                  </a:lnTo>
                  <a:lnTo>
                    <a:pt x="5" y="128"/>
                  </a:lnTo>
                  <a:lnTo>
                    <a:pt x="1" y="143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" y="176"/>
                  </a:lnTo>
                  <a:lnTo>
                    <a:pt x="5" y="191"/>
                  </a:lnTo>
                  <a:lnTo>
                    <a:pt x="11" y="207"/>
                  </a:lnTo>
                  <a:lnTo>
                    <a:pt x="21" y="222"/>
                  </a:lnTo>
                  <a:lnTo>
                    <a:pt x="31" y="237"/>
                  </a:lnTo>
                  <a:lnTo>
                    <a:pt x="44" y="249"/>
                  </a:lnTo>
                  <a:lnTo>
                    <a:pt x="59" y="262"/>
                  </a:lnTo>
                  <a:lnTo>
                    <a:pt x="76" y="273"/>
                  </a:lnTo>
                  <a:lnTo>
                    <a:pt x="95" y="283"/>
                  </a:lnTo>
                  <a:lnTo>
                    <a:pt x="114" y="292"/>
                  </a:lnTo>
                  <a:lnTo>
                    <a:pt x="136" y="300"/>
                  </a:lnTo>
                  <a:lnTo>
                    <a:pt x="160" y="307"/>
                  </a:lnTo>
                  <a:lnTo>
                    <a:pt x="182" y="313"/>
                  </a:lnTo>
                  <a:lnTo>
                    <a:pt x="208" y="316"/>
                  </a:lnTo>
                  <a:lnTo>
                    <a:pt x="233" y="319"/>
                  </a:lnTo>
                  <a:lnTo>
                    <a:pt x="260" y="320"/>
                  </a:lnTo>
                  <a:lnTo>
                    <a:pt x="260" y="320"/>
                  </a:lnTo>
                  <a:lnTo>
                    <a:pt x="287" y="319"/>
                  </a:lnTo>
                  <a:lnTo>
                    <a:pt x="313" y="316"/>
                  </a:lnTo>
                  <a:lnTo>
                    <a:pt x="338" y="313"/>
                  </a:lnTo>
                  <a:lnTo>
                    <a:pt x="362" y="307"/>
                  </a:lnTo>
                  <a:lnTo>
                    <a:pt x="385" y="300"/>
                  </a:lnTo>
                  <a:lnTo>
                    <a:pt x="406" y="292"/>
                  </a:lnTo>
                  <a:lnTo>
                    <a:pt x="427" y="283"/>
                  </a:lnTo>
                  <a:lnTo>
                    <a:pt x="446" y="273"/>
                  </a:lnTo>
                  <a:lnTo>
                    <a:pt x="461" y="262"/>
                  </a:lnTo>
                  <a:lnTo>
                    <a:pt x="477" y="249"/>
                  </a:lnTo>
                  <a:lnTo>
                    <a:pt x="489" y="237"/>
                  </a:lnTo>
                  <a:lnTo>
                    <a:pt x="501" y="222"/>
                  </a:lnTo>
                  <a:lnTo>
                    <a:pt x="509" y="207"/>
                  </a:lnTo>
                  <a:lnTo>
                    <a:pt x="516" y="191"/>
                  </a:lnTo>
                  <a:lnTo>
                    <a:pt x="521" y="176"/>
                  </a:lnTo>
                  <a:lnTo>
                    <a:pt x="522" y="160"/>
                  </a:lnTo>
                  <a:lnTo>
                    <a:pt x="522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auto">
            <a:xfrm>
              <a:off x="628651" y="5943600"/>
              <a:ext cx="660400" cy="387350"/>
            </a:xfrm>
            <a:custGeom>
              <a:avLst/>
              <a:gdLst/>
              <a:ahLst/>
              <a:cxnLst>
                <a:cxn ang="0">
                  <a:pos x="205" y="65"/>
                </a:cxn>
                <a:cxn ang="0">
                  <a:pos x="205" y="65"/>
                </a:cxn>
                <a:cxn ang="0">
                  <a:pos x="176" y="64"/>
                </a:cxn>
                <a:cxn ang="0">
                  <a:pos x="147" y="61"/>
                </a:cxn>
                <a:cxn ang="0">
                  <a:pos x="118" y="55"/>
                </a:cxn>
                <a:cxn ang="0">
                  <a:pos x="93" y="48"/>
                </a:cxn>
                <a:cxn ang="0">
                  <a:pos x="66" y="38"/>
                </a:cxn>
                <a:cxn ang="0">
                  <a:pos x="42" y="28"/>
                </a:cxn>
                <a:cxn ang="0">
                  <a:pos x="21" y="16"/>
                </a:cxn>
                <a:cxn ang="0">
                  <a:pos x="0" y="1"/>
                </a:cxn>
                <a:cxn ang="0">
                  <a:pos x="25" y="178"/>
                </a:cxn>
                <a:cxn ang="0">
                  <a:pos x="25" y="178"/>
                </a:cxn>
                <a:cxn ang="0">
                  <a:pos x="26" y="184"/>
                </a:cxn>
                <a:cxn ang="0">
                  <a:pos x="31" y="191"/>
                </a:cxn>
                <a:cxn ang="0">
                  <a:pos x="35" y="197"/>
                </a:cxn>
                <a:cxn ang="0">
                  <a:pos x="42" y="202"/>
                </a:cxn>
                <a:cxn ang="0">
                  <a:pos x="50" y="208"/>
                </a:cxn>
                <a:cxn ang="0">
                  <a:pos x="59" y="214"/>
                </a:cxn>
                <a:cxn ang="0">
                  <a:pos x="82" y="224"/>
                </a:cxn>
                <a:cxn ang="0">
                  <a:pos x="107" y="232"/>
                </a:cxn>
                <a:cxn ang="0">
                  <a:pos x="137" y="238"/>
                </a:cxn>
                <a:cxn ang="0">
                  <a:pos x="169" y="242"/>
                </a:cxn>
                <a:cxn ang="0">
                  <a:pos x="203" y="244"/>
                </a:cxn>
                <a:cxn ang="0">
                  <a:pos x="203" y="244"/>
                </a:cxn>
                <a:cxn ang="0">
                  <a:pos x="220" y="244"/>
                </a:cxn>
                <a:cxn ang="0">
                  <a:pos x="237" y="242"/>
                </a:cxn>
                <a:cxn ang="0">
                  <a:pos x="270" y="238"/>
                </a:cxn>
                <a:cxn ang="0">
                  <a:pos x="300" y="231"/>
                </a:cxn>
                <a:cxn ang="0">
                  <a:pos x="326" y="221"/>
                </a:cxn>
                <a:cxn ang="0">
                  <a:pos x="348" y="210"/>
                </a:cxn>
                <a:cxn ang="0">
                  <a:pos x="358" y="204"/>
                </a:cxn>
                <a:cxn ang="0">
                  <a:pos x="366" y="198"/>
                </a:cxn>
                <a:cxn ang="0">
                  <a:pos x="372" y="191"/>
                </a:cxn>
                <a:cxn ang="0">
                  <a:pos x="377" y="185"/>
                </a:cxn>
                <a:cxn ang="0">
                  <a:pos x="382" y="178"/>
                </a:cxn>
                <a:cxn ang="0">
                  <a:pos x="383" y="173"/>
                </a:cxn>
                <a:cxn ang="0">
                  <a:pos x="416" y="0"/>
                </a:cxn>
                <a:cxn ang="0">
                  <a:pos x="416" y="0"/>
                </a:cxn>
                <a:cxn ang="0">
                  <a:pos x="394" y="14"/>
                </a:cxn>
                <a:cxn ang="0">
                  <a:pos x="372" y="27"/>
                </a:cxn>
                <a:cxn ang="0">
                  <a:pos x="346" y="38"/>
                </a:cxn>
                <a:cxn ang="0">
                  <a:pos x="321" y="47"/>
                </a:cxn>
                <a:cxn ang="0">
                  <a:pos x="293" y="55"/>
                </a:cxn>
                <a:cxn ang="0">
                  <a:pos x="264" y="59"/>
                </a:cxn>
                <a:cxn ang="0">
                  <a:pos x="234" y="64"/>
                </a:cxn>
                <a:cxn ang="0">
                  <a:pos x="205" y="65"/>
                </a:cxn>
                <a:cxn ang="0">
                  <a:pos x="205" y="65"/>
                </a:cxn>
              </a:cxnLst>
              <a:rect l="0" t="0" r="r" b="b"/>
              <a:pathLst>
                <a:path w="416" h="244">
                  <a:moveTo>
                    <a:pt x="205" y="65"/>
                  </a:moveTo>
                  <a:lnTo>
                    <a:pt x="205" y="65"/>
                  </a:lnTo>
                  <a:lnTo>
                    <a:pt x="176" y="64"/>
                  </a:lnTo>
                  <a:lnTo>
                    <a:pt x="147" y="61"/>
                  </a:lnTo>
                  <a:lnTo>
                    <a:pt x="118" y="55"/>
                  </a:lnTo>
                  <a:lnTo>
                    <a:pt x="93" y="48"/>
                  </a:lnTo>
                  <a:lnTo>
                    <a:pt x="66" y="38"/>
                  </a:lnTo>
                  <a:lnTo>
                    <a:pt x="42" y="28"/>
                  </a:lnTo>
                  <a:lnTo>
                    <a:pt x="21" y="16"/>
                  </a:lnTo>
                  <a:lnTo>
                    <a:pt x="0" y="1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26" y="184"/>
                  </a:lnTo>
                  <a:lnTo>
                    <a:pt x="31" y="191"/>
                  </a:lnTo>
                  <a:lnTo>
                    <a:pt x="35" y="197"/>
                  </a:lnTo>
                  <a:lnTo>
                    <a:pt x="42" y="202"/>
                  </a:lnTo>
                  <a:lnTo>
                    <a:pt x="50" y="208"/>
                  </a:lnTo>
                  <a:lnTo>
                    <a:pt x="59" y="214"/>
                  </a:lnTo>
                  <a:lnTo>
                    <a:pt x="82" y="224"/>
                  </a:lnTo>
                  <a:lnTo>
                    <a:pt x="107" y="232"/>
                  </a:lnTo>
                  <a:lnTo>
                    <a:pt x="137" y="238"/>
                  </a:lnTo>
                  <a:lnTo>
                    <a:pt x="169" y="242"/>
                  </a:lnTo>
                  <a:lnTo>
                    <a:pt x="203" y="244"/>
                  </a:lnTo>
                  <a:lnTo>
                    <a:pt x="203" y="244"/>
                  </a:lnTo>
                  <a:lnTo>
                    <a:pt x="220" y="244"/>
                  </a:lnTo>
                  <a:lnTo>
                    <a:pt x="237" y="242"/>
                  </a:lnTo>
                  <a:lnTo>
                    <a:pt x="270" y="238"/>
                  </a:lnTo>
                  <a:lnTo>
                    <a:pt x="300" y="231"/>
                  </a:lnTo>
                  <a:lnTo>
                    <a:pt x="326" y="221"/>
                  </a:lnTo>
                  <a:lnTo>
                    <a:pt x="348" y="210"/>
                  </a:lnTo>
                  <a:lnTo>
                    <a:pt x="358" y="204"/>
                  </a:lnTo>
                  <a:lnTo>
                    <a:pt x="366" y="198"/>
                  </a:lnTo>
                  <a:lnTo>
                    <a:pt x="372" y="191"/>
                  </a:lnTo>
                  <a:lnTo>
                    <a:pt x="377" y="185"/>
                  </a:lnTo>
                  <a:lnTo>
                    <a:pt x="382" y="178"/>
                  </a:lnTo>
                  <a:lnTo>
                    <a:pt x="383" y="173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394" y="14"/>
                  </a:lnTo>
                  <a:lnTo>
                    <a:pt x="372" y="27"/>
                  </a:lnTo>
                  <a:lnTo>
                    <a:pt x="346" y="38"/>
                  </a:lnTo>
                  <a:lnTo>
                    <a:pt x="321" y="47"/>
                  </a:lnTo>
                  <a:lnTo>
                    <a:pt x="293" y="55"/>
                  </a:lnTo>
                  <a:lnTo>
                    <a:pt x="264" y="59"/>
                  </a:lnTo>
                  <a:lnTo>
                    <a:pt x="234" y="64"/>
                  </a:lnTo>
                  <a:lnTo>
                    <a:pt x="205" y="65"/>
                  </a:lnTo>
                  <a:lnTo>
                    <a:pt x="205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auto">
            <a:xfrm>
              <a:off x="630238" y="6207125"/>
              <a:ext cx="182563" cy="319088"/>
            </a:xfrm>
            <a:custGeom>
              <a:avLst/>
              <a:gdLst/>
              <a:ahLst/>
              <a:cxnLst>
                <a:cxn ang="0">
                  <a:pos x="93" y="4"/>
                </a:cxn>
                <a:cxn ang="0">
                  <a:pos x="71" y="17"/>
                </a:cxn>
                <a:cxn ang="0">
                  <a:pos x="38" y="41"/>
                </a:cxn>
                <a:cxn ang="0">
                  <a:pos x="20" y="62"/>
                </a:cxn>
                <a:cxn ang="0">
                  <a:pos x="10" y="85"/>
                </a:cxn>
                <a:cxn ang="0">
                  <a:pos x="10" y="96"/>
                </a:cxn>
                <a:cxn ang="0">
                  <a:pos x="13" y="109"/>
                </a:cxn>
                <a:cxn ang="0">
                  <a:pos x="23" y="120"/>
                </a:cxn>
                <a:cxn ang="0">
                  <a:pos x="37" y="133"/>
                </a:cxn>
                <a:cxn ang="0">
                  <a:pos x="57" y="144"/>
                </a:cxn>
                <a:cxn ang="0">
                  <a:pos x="47" y="147"/>
                </a:cxn>
                <a:cxn ang="0">
                  <a:pos x="24" y="157"/>
                </a:cxn>
                <a:cxn ang="0">
                  <a:pos x="7" y="167"/>
                </a:cxn>
                <a:cxn ang="0">
                  <a:pos x="1" y="177"/>
                </a:cxn>
                <a:cxn ang="0">
                  <a:pos x="0" y="188"/>
                </a:cxn>
                <a:cxn ang="0">
                  <a:pos x="1" y="195"/>
                </a:cxn>
                <a:cxn ang="0">
                  <a:pos x="8" y="198"/>
                </a:cxn>
                <a:cxn ang="0">
                  <a:pos x="28" y="201"/>
                </a:cxn>
                <a:cxn ang="0">
                  <a:pos x="88" y="171"/>
                </a:cxn>
                <a:cxn ang="0">
                  <a:pos x="96" y="165"/>
                </a:cxn>
                <a:cxn ang="0">
                  <a:pos x="99" y="160"/>
                </a:cxn>
                <a:cxn ang="0">
                  <a:pos x="96" y="151"/>
                </a:cxn>
                <a:cxn ang="0">
                  <a:pos x="82" y="140"/>
                </a:cxn>
                <a:cxn ang="0">
                  <a:pos x="68" y="131"/>
                </a:cxn>
                <a:cxn ang="0">
                  <a:pos x="49" y="117"/>
                </a:cxn>
                <a:cxn ang="0">
                  <a:pos x="42" y="106"/>
                </a:cxn>
                <a:cxn ang="0">
                  <a:pos x="42" y="92"/>
                </a:cxn>
                <a:cxn ang="0">
                  <a:pos x="55" y="75"/>
                </a:cxn>
                <a:cxn ang="0">
                  <a:pos x="85" y="59"/>
                </a:cxn>
                <a:cxn ang="0">
                  <a:pos x="108" y="51"/>
                </a:cxn>
                <a:cxn ang="0">
                  <a:pos x="113" y="29"/>
                </a:cxn>
                <a:cxn ang="0">
                  <a:pos x="115" y="8"/>
                </a:cxn>
                <a:cxn ang="0">
                  <a:pos x="112" y="1"/>
                </a:cxn>
                <a:cxn ang="0">
                  <a:pos x="106" y="0"/>
                </a:cxn>
                <a:cxn ang="0">
                  <a:pos x="93" y="4"/>
                </a:cxn>
              </a:cxnLst>
              <a:rect l="0" t="0" r="r" b="b"/>
              <a:pathLst>
                <a:path w="115" h="201">
                  <a:moveTo>
                    <a:pt x="93" y="4"/>
                  </a:moveTo>
                  <a:lnTo>
                    <a:pt x="93" y="4"/>
                  </a:lnTo>
                  <a:lnTo>
                    <a:pt x="88" y="8"/>
                  </a:lnTo>
                  <a:lnTo>
                    <a:pt x="71" y="17"/>
                  </a:lnTo>
                  <a:lnTo>
                    <a:pt x="49" y="32"/>
                  </a:lnTo>
                  <a:lnTo>
                    <a:pt x="38" y="41"/>
                  </a:lnTo>
                  <a:lnTo>
                    <a:pt x="28" y="51"/>
                  </a:lnTo>
                  <a:lnTo>
                    <a:pt x="20" y="62"/>
                  </a:lnTo>
                  <a:lnTo>
                    <a:pt x="13" y="73"/>
                  </a:lnTo>
                  <a:lnTo>
                    <a:pt x="10" y="85"/>
                  </a:lnTo>
                  <a:lnTo>
                    <a:pt x="8" y="90"/>
                  </a:lnTo>
                  <a:lnTo>
                    <a:pt x="10" y="96"/>
                  </a:lnTo>
                  <a:lnTo>
                    <a:pt x="11" y="102"/>
                  </a:lnTo>
                  <a:lnTo>
                    <a:pt x="13" y="109"/>
                  </a:lnTo>
                  <a:lnTo>
                    <a:pt x="17" y="114"/>
                  </a:lnTo>
                  <a:lnTo>
                    <a:pt x="23" y="120"/>
                  </a:lnTo>
                  <a:lnTo>
                    <a:pt x="28" y="127"/>
                  </a:lnTo>
                  <a:lnTo>
                    <a:pt x="37" y="133"/>
                  </a:lnTo>
                  <a:lnTo>
                    <a:pt x="45" y="138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47" y="147"/>
                  </a:lnTo>
                  <a:lnTo>
                    <a:pt x="35" y="151"/>
                  </a:lnTo>
                  <a:lnTo>
                    <a:pt x="24" y="157"/>
                  </a:lnTo>
                  <a:lnTo>
                    <a:pt x="13" y="162"/>
                  </a:lnTo>
                  <a:lnTo>
                    <a:pt x="7" y="167"/>
                  </a:lnTo>
                  <a:lnTo>
                    <a:pt x="4" y="172"/>
                  </a:lnTo>
                  <a:lnTo>
                    <a:pt x="1" y="177"/>
                  </a:lnTo>
                  <a:lnTo>
                    <a:pt x="0" y="182"/>
                  </a:lnTo>
                  <a:lnTo>
                    <a:pt x="0" y="188"/>
                  </a:lnTo>
                  <a:lnTo>
                    <a:pt x="1" y="195"/>
                  </a:lnTo>
                  <a:lnTo>
                    <a:pt x="1" y="195"/>
                  </a:lnTo>
                  <a:lnTo>
                    <a:pt x="3" y="196"/>
                  </a:lnTo>
                  <a:lnTo>
                    <a:pt x="8" y="198"/>
                  </a:lnTo>
                  <a:lnTo>
                    <a:pt x="16" y="199"/>
                  </a:lnTo>
                  <a:lnTo>
                    <a:pt x="28" y="201"/>
                  </a:lnTo>
                  <a:lnTo>
                    <a:pt x="88" y="171"/>
                  </a:lnTo>
                  <a:lnTo>
                    <a:pt x="88" y="171"/>
                  </a:lnTo>
                  <a:lnTo>
                    <a:pt x="91" y="170"/>
                  </a:lnTo>
                  <a:lnTo>
                    <a:pt x="96" y="165"/>
                  </a:lnTo>
                  <a:lnTo>
                    <a:pt x="98" y="162"/>
                  </a:lnTo>
                  <a:lnTo>
                    <a:pt x="99" y="160"/>
                  </a:lnTo>
                  <a:lnTo>
                    <a:pt x="99" y="155"/>
                  </a:lnTo>
                  <a:lnTo>
                    <a:pt x="96" y="151"/>
                  </a:lnTo>
                  <a:lnTo>
                    <a:pt x="82" y="140"/>
                  </a:lnTo>
                  <a:lnTo>
                    <a:pt x="82" y="140"/>
                  </a:lnTo>
                  <a:lnTo>
                    <a:pt x="78" y="137"/>
                  </a:lnTo>
                  <a:lnTo>
                    <a:pt x="68" y="131"/>
                  </a:lnTo>
                  <a:lnTo>
                    <a:pt x="55" y="123"/>
                  </a:lnTo>
                  <a:lnTo>
                    <a:pt x="49" y="117"/>
                  </a:lnTo>
                  <a:lnTo>
                    <a:pt x="45" y="112"/>
                  </a:lnTo>
                  <a:lnTo>
                    <a:pt x="42" y="106"/>
                  </a:lnTo>
                  <a:lnTo>
                    <a:pt x="41" y="99"/>
                  </a:lnTo>
                  <a:lnTo>
                    <a:pt x="42" y="92"/>
                  </a:lnTo>
                  <a:lnTo>
                    <a:pt x="47" y="83"/>
                  </a:lnTo>
                  <a:lnTo>
                    <a:pt x="55" y="75"/>
                  </a:lnTo>
                  <a:lnTo>
                    <a:pt x="68" y="68"/>
                  </a:lnTo>
                  <a:lnTo>
                    <a:pt x="85" y="59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10" y="39"/>
                  </a:lnTo>
                  <a:lnTo>
                    <a:pt x="113" y="29"/>
                  </a:lnTo>
                  <a:lnTo>
                    <a:pt x="115" y="18"/>
                  </a:lnTo>
                  <a:lnTo>
                    <a:pt x="115" y="8"/>
                  </a:lnTo>
                  <a:lnTo>
                    <a:pt x="115" y="5"/>
                  </a:lnTo>
                  <a:lnTo>
                    <a:pt x="112" y="1"/>
                  </a:lnTo>
                  <a:lnTo>
                    <a:pt x="109" y="0"/>
                  </a:lnTo>
                  <a:lnTo>
                    <a:pt x="106" y="0"/>
                  </a:lnTo>
                  <a:lnTo>
                    <a:pt x="100" y="1"/>
                  </a:lnTo>
                  <a:lnTo>
                    <a:pt x="93" y="4"/>
                  </a:lnTo>
                  <a:lnTo>
                    <a:pt x="9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auto">
            <a:xfrm>
              <a:off x="1106488" y="6207125"/>
              <a:ext cx="184150" cy="319088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44" y="17"/>
                </a:cxn>
                <a:cxn ang="0">
                  <a:pos x="76" y="41"/>
                </a:cxn>
                <a:cxn ang="0">
                  <a:pos x="95" y="62"/>
                </a:cxn>
                <a:cxn ang="0">
                  <a:pos x="106" y="85"/>
                </a:cxn>
                <a:cxn ang="0">
                  <a:pos x="106" y="96"/>
                </a:cxn>
                <a:cxn ang="0">
                  <a:pos x="102" y="109"/>
                </a:cxn>
                <a:cxn ang="0">
                  <a:pos x="93" y="120"/>
                </a:cxn>
                <a:cxn ang="0">
                  <a:pos x="78" y="133"/>
                </a:cxn>
                <a:cxn ang="0">
                  <a:pos x="58" y="144"/>
                </a:cxn>
                <a:cxn ang="0">
                  <a:pos x="69" y="147"/>
                </a:cxn>
                <a:cxn ang="0">
                  <a:pos x="91" y="157"/>
                </a:cxn>
                <a:cxn ang="0">
                  <a:pos x="108" y="167"/>
                </a:cxn>
                <a:cxn ang="0">
                  <a:pos x="115" y="177"/>
                </a:cxn>
                <a:cxn ang="0">
                  <a:pos x="116" y="188"/>
                </a:cxn>
                <a:cxn ang="0">
                  <a:pos x="113" y="195"/>
                </a:cxn>
                <a:cxn ang="0">
                  <a:pos x="108" y="198"/>
                </a:cxn>
                <a:cxn ang="0">
                  <a:pos x="88" y="201"/>
                </a:cxn>
                <a:cxn ang="0">
                  <a:pos x="27" y="171"/>
                </a:cxn>
                <a:cxn ang="0">
                  <a:pos x="18" y="165"/>
                </a:cxn>
                <a:cxn ang="0">
                  <a:pos x="16" y="160"/>
                </a:cxn>
                <a:cxn ang="0">
                  <a:pos x="18" y="151"/>
                </a:cxn>
                <a:cxn ang="0">
                  <a:pos x="33" y="140"/>
                </a:cxn>
                <a:cxn ang="0">
                  <a:pos x="47" y="131"/>
                </a:cxn>
                <a:cxn ang="0">
                  <a:pos x="65" y="117"/>
                </a:cxn>
                <a:cxn ang="0">
                  <a:pos x="74" y="106"/>
                </a:cxn>
                <a:cxn ang="0">
                  <a:pos x="72" y="92"/>
                </a:cxn>
                <a:cxn ang="0">
                  <a:pos x="59" y="75"/>
                </a:cxn>
                <a:cxn ang="0">
                  <a:pos x="30" y="59"/>
                </a:cxn>
                <a:cxn ang="0">
                  <a:pos x="7" y="51"/>
                </a:cxn>
                <a:cxn ang="0">
                  <a:pos x="1" y="29"/>
                </a:cxn>
                <a:cxn ang="0">
                  <a:pos x="0" y="8"/>
                </a:cxn>
                <a:cxn ang="0">
                  <a:pos x="3" y="1"/>
                </a:cxn>
                <a:cxn ang="0">
                  <a:pos x="10" y="0"/>
                </a:cxn>
                <a:cxn ang="0">
                  <a:pos x="21" y="4"/>
                </a:cxn>
              </a:cxnLst>
              <a:rect l="0" t="0" r="r" b="b"/>
              <a:pathLst>
                <a:path w="116" h="201">
                  <a:moveTo>
                    <a:pt x="21" y="4"/>
                  </a:moveTo>
                  <a:lnTo>
                    <a:pt x="21" y="4"/>
                  </a:lnTo>
                  <a:lnTo>
                    <a:pt x="28" y="8"/>
                  </a:lnTo>
                  <a:lnTo>
                    <a:pt x="44" y="17"/>
                  </a:lnTo>
                  <a:lnTo>
                    <a:pt x="67" y="32"/>
                  </a:lnTo>
                  <a:lnTo>
                    <a:pt x="76" y="41"/>
                  </a:lnTo>
                  <a:lnTo>
                    <a:pt x="86" y="51"/>
                  </a:lnTo>
                  <a:lnTo>
                    <a:pt x="95" y="62"/>
                  </a:lnTo>
                  <a:lnTo>
                    <a:pt x="102" y="73"/>
                  </a:lnTo>
                  <a:lnTo>
                    <a:pt x="106" y="85"/>
                  </a:lnTo>
                  <a:lnTo>
                    <a:pt x="106" y="90"/>
                  </a:lnTo>
                  <a:lnTo>
                    <a:pt x="106" y="96"/>
                  </a:lnTo>
                  <a:lnTo>
                    <a:pt x="105" y="102"/>
                  </a:lnTo>
                  <a:lnTo>
                    <a:pt x="102" y="109"/>
                  </a:lnTo>
                  <a:lnTo>
                    <a:pt x="98" y="114"/>
                  </a:lnTo>
                  <a:lnTo>
                    <a:pt x="93" y="120"/>
                  </a:lnTo>
                  <a:lnTo>
                    <a:pt x="86" y="127"/>
                  </a:lnTo>
                  <a:lnTo>
                    <a:pt x="78" y="133"/>
                  </a:lnTo>
                  <a:lnTo>
                    <a:pt x="69" y="138"/>
                  </a:lnTo>
                  <a:lnTo>
                    <a:pt x="58" y="144"/>
                  </a:lnTo>
                  <a:lnTo>
                    <a:pt x="58" y="144"/>
                  </a:lnTo>
                  <a:lnTo>
                    <a:pt x="69" y="147"/>
                  </a:lnTo>
                  <a:lnTo>
                    <a:pt x="79" y="151"/>
                  </a:lnTo>
                  <a:lnTo>
                    <a:pt x="91" y="157"/>
                  </a:lnTo>
                  <a:lnTo>
                    <a:pt x="102" y="162"/>
                  </a:lnTo>
                  <a:lnTo>
                    <a:pt x="108" y="167"/>
                  </a:lnTo>
                  <a:lnTo>
                    <a:pt x="110" y="172"/>
                  </a:lnTo>
                  <a:lnTo>
                    <a:pt x="115" y="177"/>
                  </a:lnTo>
                  <a:lnTo>
                    <a:pt x="116" y="182"/>
                  </a:lnTo>
                  <a:lnTo>
                    <a:pt x="116" y="188"/>
                  </a:lnTo>
                  <a:lnTo>
                    <a:pt x="113" y="195"/>
                  </a:lnTo>
                  <a:lnTo>
                    <a:pt x="113" y="195"/>
                  </a:lnTo>
                  <a:lnTo>
                    <a:pt x="112" y="196"/>
                  </a:lnTo>
                  <a:lnTo>
                    <a:pt x="108" y="198"/>
                  </a:lnTo>
                  <a:lnTo>
                    <a:pt x="99" y="199"/>
                  </a:lnTo>
                  <a:lnTo>
                    <a:pt x="88" y="201"/>
                  </a:lnTo>
                  <a:lnTo>
                    <a:pt x="27" y="171"/>
                  </a:lnTo>
                  <a:lnTo>
                    <a:pt x="27" y="171"/>
                  </a:lnTo>
                  <a:lnTo>
                    <a:pt x="24" y="170"/>
                  </a:lnTo>
                  <a:lnTo>
                    <a:pt x="18" y="165"/>
                  </a:lnTo>
                  <a:lnTo>
                    <a:pt x="17" y="162"/>
                  </a:lnTo>
                  <a:lnTo>
                    <a:pt x="16" y="160"/>
                  </a:lnTo>
                  <a:lnTo>
                    <a:pt x="16" y="155"/>
                  </a:lnTo>
                  <a:lnTo>
                    <a:pt x="18" y="151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7" y="137"/>
                  </a:lnTo>
                  <a:lnTo>
                    <a:pt x="47" y="131"/>
                  </a:lnTo>
                  <a:lnTo>
                    <a:pt x="59" y="123"/>
                  </a:lnTo>
                  <a:lnTo>
                    <a:pt x="65" y="117"/>
                  </a:lnTo>
                  <a:lnTo>
                    <a:pt x="69" y="112"/>
                  </a:lnTo>
                  <a:lnTo>
                    <a:pt x="74" y="106"/>
                  </a:lnTo>
                  <a:lnTo>
                    <a:pt x="74" y="99"/>
                  </a:lnTo>
                  <a:lnTo>
                    <a:pt x="72" y="92"/>
                  </a:lnTo>
                  <a:lnTo>
                    <a:pt x="68" y="83"/>
                  </a:lnTo>
                  <a:lnTo>
                    <a:pt x="59" y="75"/>
                  </a:lnTo>
                  <a:lnTo>
                    <a:pt x="47" y="68"/>
                  </a:lnTo>
                  <a:lnTo>
                    <a:pt x="30" y="59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4" y="39"/>
                  </a:lnTo>
                  <a:lnTo>
                    <a:pt x="1" y="29"/>
                  </a:lnTo>
                  <a:lnTo>
                    <a:pt x="0" y="18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1" y="4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auto">
            <a:xfrm>
              <a:off x="755651" y="5661025"/>
              <a:ext cx="114300" cy="98425"/>
            </a:xfrm>
            <a:custGeom>
              <a:avLst/>
              <a:gdLst/>
              <a:ahLst/>
              <a:cxnLst>
                <a:cxn ang="0">
                  <a:pos x="38" y="59"/>
                </a:cxn>
                <a:cxn ang="0">
                  <a:pos x="38" y="59"/>
                </a:cxn>
                <a:cxn ang="0">
                  <a:pos x="51" y="59"/>
                </a:cxn>
                <a:cxn ang="0">
                  <a:pos x="62" y="60"/>
                </a:cxn>
                <a:cxn ang="0">
                  <a:pos x="62" y="60"/>
                </a:cxn>
                <a:cxn ang="0">
                  <a:pos x="67" y="55"/>
                </a:cxn>
                <a:cxn ang="0">
                  <a:pos x="67" y="55"/>
                </a:cxn>
                <a:cxn ang="0">
                  <a:pos x="70" y="48"/>
                </a:cxn>
                <a:cxn ang="0">
                  <a:pos x="72" y="41"/>
                </a:cxn>
                <a:cxn ang="0">
                  <a:pos x="72" y="32"/>
                </a:cxn>
                <a:cxn ang="0">
                  <a:pos x="71" y="25"/>
                </a:cxn>
                <a:cxn ang="0">
                  <a:pos x="70" y="19"/>
                </a:cxn>
                <a:cxn ang="0">
                  <a:pos x="65" y="12"/>
                </a:cxn>
                <a:cxn ang="0">
                  <a:pos x="61" y="8"/>
                </a:cxn>
                <a:cxn ang="0">
                  <a:pos x="55" y="4"/>
                </a:cxn>
                <a:cxn ang="0">
                  <a:pos x="55" y="4"/>
                </a:cxn>
                <a:cxn ang="0">
                  <a:pos x="50" y="1"/>
                </a:cxn>
                <a:cxn ang="0">
                  <a:pos x="43" y="0"/>
                </a:cxn>
                <a:cxn ang="0">
                  <a:pos x="36" y="0"/>
                </a:cxn>
                <a:cxn ang="0">
                  <a:pos x="29" y="1"/>
                </a:cxn>
                <a:cxn ang="0">
                  <a:pos x="21" y="5"/>
                </a:cxn>
                <a:cxn ang="0">
                  <a:pos x="16" y="9"/>
                </a:cxn>
                <a:cxn ang="0">
                  <a:pos x="10" y="14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2" y="32"/>
                </a:cxn>
                <a:cxn ang="0">
                  <a:pos x="0" y="42"/>
                </a:cxn>
                <a:cxn ang="0">
                  <a:pos x="2" y="53"/>
                </a:cxn>
                <a:cxn ang="0">
                  <a:pos x="6" y="62"/>
                </a:cxn>
                <a:cxn ang="0">
                  <a:pos x="6" y="62"/>
                </a:cxn>
                <a:cxn ang="0">
                  <a:pos x="21" y="60"/>
                </a:cxn>
                <a:cxn ang="0">
                  <a:pos x="38" y="59"/>
                </a:cxn>
                <a:cxn ang="0">
                  <a:pos x="38" y="59"/>
                </a:cxn>
              </a:cxnLst>
              <a:rect l="0" t="0" r="r" b="b"/>
              <a:pathLst>
                <a:path w="72" h="62">
                  <a:moveTo>
                    <a:pt x="38" y="59"/>
                  </a:moveTo>
                  <a:lnTo>
                    <a:pt x="38" y="59"/>
                  </a:lnTo>
                  <a:lnTo>
                    <a:pt x="51" y="59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70" y="48"/>
                  </a:lnTo>
                  <a:lnTo>
                    <a:pt x="72" y="41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0" y="19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1" y="5"/>
                  </a:lnTo>
                  <a:lnTo>
                    <a:pt x="16" y="9"/>
                  </a:lnTo>
                  <a:lnTo>
                    <a:pt x="10" y="14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2" y="53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21" y="60"/>
                  </a:lnTo>
                  <a:lnTo>
                    <a:pt x="38" y="59"/>
                  </a:lnTo>
                  <a:lnTo>
                    <a:pt x="38" y="5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80" name="Freeform 12"/>
            <p:cNvSpPr>
              <a:spLocks/>
            </p:cNvSpPr>
            <p:nvPr/>
          </p:nvSpPr>
          <p:spPr bwMode="auto">
            <a:xfrm>
              <a:off x="1008063" y="5651500"/>
              <a:ext cx="111125" cy="109538"/>
            </a:xfrm>
            <a:custGeom>
              <a:avLst/>
              <a:gdLst/>
              <a:ahLst/>
              <a:cxnLst>
                <a:cxn ang="0">
                  <a:pos x="15" y="69"/>
                </a:cxn>
                <a:cxn ang="0">
                  <a:pos x="15" y="69"/>
                </a:cxn>
                <a:cxn ang="0">
                  <a:pos x="31" y="66"/>
                </a:cxn>
                <a:cxn ang="0">
                  <a:pos x="49" y="65"/>
                </a:cxn>
                <a:cxn ang="0">
                  <a:pos x="49" y="65"/>
                </a:cxn>
                <a:cxn ang="0">
                  <a:pos x="63" y="66"/>
                </a:cxn>
                <a:cxn ang="0">
                  <a:pos x="63" y="66"/>
                </a:cxn>
                <a:cxn ang="0">
                  <a:pos x="69" y="58"/>
                </a:cxn>
                <a:cxn ang="0">
                  <a:pos x="70" y="48"/>
                </a:cxn>
                <a:cxn ang="0">
                  <a:pos x="70" y="37"/>
                </a:cxn>
                <a:cxn ang="0">
                  <a:pos x="68" y="25"/>
                </a:cxn>
                <a:cxn ang="0">
                  <a:pos x="68" y="25"/>
                </a:cxn>
                <a:cxn ang="0">
                  <a:pos x="63" y="18"/>
                </a:cxn>
                <a:cxn ang="0">
                  <a:pos x="59" y="13"/>
                </a:cxn>
                <a:cxn ang="0">
                  <a:pos x="54" y="7"/>
                </a:cxn>
                <a:cxn ang="0">
                  <a:pos x="48" y="4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6"/>
                </a:cxn>
                <a:cxn ang="0">
                  <a:pos x="10" y="11"/>
                </a:cxn>
                <a:cxn ang="0">
                  <a:pos x="5" y="17"/>
                </a:cxn>
                <a:cxn ang="0">
                  <a:pos x="3" y="23"/>
                </a:cxn>
                <a:cxn ang="0">
                  <a:pos x="1" y="30"/>
                </a:cxn>
                <a:cxn ang="0">
                  <a:pos x="0" y="37"/>
                </a:cxn>
                <a:cxn ang="0">
                  <a:pos x="1" y="45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61"/>
                </a:cxn>
                <a:cxn ang="0">
                  <a:pos x="15" y="69"/>
                </a:cxn>
                <a:cxn ang="0">
                  <a:pos x="15" y="69"/>
                </a:cxn>
              </a:cxnLst>
              <a:rect l="0" t="0" r="r" b="b"/>
              <a:pathLst>
                <a:path w="70" h="69">
                  <a:moveTo>
                    <a:pt x="15" y="69"/>
                  </a:moveTo>
                  <a:lnTo>
                    <a:pt x="15" y="69"/>
                  </a:lnTo>
                  <a:lnTo>
                    <a:pt x="31" y="66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9" y="58"/>
                  </a:lnTo>
                  <a:lnTo>
                    <a:pt x="70" y="48"/>
                  </a:lnTo>
                  <a:lnTo>
                    <a:pt x="70" y="37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3" y="18"/>
                  </a:lnTo>
                  <a:lnTo>
                    <a:pt x="59" y="13"/>
                  </a:lnTo>
                  <a:lnTo>
                    <a:pt x="54" y="7"/>
                  </a:lnTo>
                  <a:lnTo>
                    <a:pt x="48" y="4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6"/>
                  </a:lnTo>
                  <a:lnTo>
                    <a:pt x="10" y="11"/>
                  </a:lnTo>
                  <a:lnTo>
                    <a:pt x="5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1" y="45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8" y="61"/>
                  </a:lnTo>
                  <a:lnTo>
                    <a:pt x="15" y="69"/>
                  </a:lnTo>
                  <a:lnTo>
                    <a:pt x="15" y="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auto">
            <a:xfrm>
              <a:off x="268288" y="5329248"/>
              <a:ext cx="433388" cy="733415"/>
            </a:xfrm>
            <a:custGeom>
              <a:avLst/>
              <a:gdLst/>
              <a:ahLst/>
              <a:cxnLst>
                <a:cxn ang="0">
                  <a:pos x="248" y="238"/>
                </a:cxn>
                <a:cxn ang="0">
                  <a:pos x="207" y="246"/>
                </a:cxn>
                <a:cxn ang="0">
                  <a:pos x="169" y="249"/>
                </a:cxn>
                <a:cxn ang="0">
                  <a:pos x="130" y="246"/>
                </a:cxn>
                <a:cxn ang="0">
                  <a:pos x="89" y="238"/>
                </a:cxn>
                <a:cxn ang="0">
                  <a:pos x="81" y="236"/>
                </a:cxn>
                <a:cxn ang="0">
                  <a:pos x="47" y="239"/>
                </a:cxn>
                <a:cxn ang="0">
                  <a:pos x="24" y="238"/>
                </a:cxn>
                <a:cxn ang="0">
                  <a:pos x="13" y="231"/>
                </a:cxn>
                <a:cxn ang="0">
                  <a:pos x="10" y="228"/>
                </a:cxn>
                <a:cxn ang="0">
                  <a:pos x="4" y="215"/>
                </a:cxn>
                <a:cxn ang="0">
                  <a:pos x="0" y="181"/>
                </a:cxn>
                <a:cxn ang="0">
                  <a:pos x="0" y="167"/>
                </a:cxn>
                <a:cxn ang="0">
                  <a:pos x="3" y="144"/>
                </a:cxn>
                <a:cxn ang="0">
                  <a:pos x="13" y="106"/>
                </a:cxn>
                <a:cxn ang="0">
                  <a:pos x="14" y="82"/>
                </a:cxn>
                <a:cxn ang="0">
                  <a:pos x="13" y="72"/>
                </a:cxn>
                <a:cxn ang="0">
                  <a:pos x="3" y="39"/>
                </a:cxn>
                <a:cxn ang="0">
                  <a:pos x="3" y="17"/>
                </a:cxn>
                <a:cxn ang="0">
                  <a:pos x="7" y="8"/>
                </a:cxn>
                <a:cxn ang="0">
                  <a:pos x="14" y="3"/>
                </a:cxn>
                <a:cxn ang="0">
                  <a:pos x="27" y="0"/>
                </a:cxn>
                <a:cxn ang="0">
                  <a:pos x="34" y="0"/>
                </a:cxn>
                <a:cxn ang="0">
                  <a:pos x="43" y="1"/>
                </a:cxn>
                <a:cxn ang="0">
                  <a:pos x="45" y="7"/>
                </a:cxn>
                <a:cxn ang="0">
                  <a:pos x="45" y="22"/>
                </a:cxn>
                <a:cxn ang="0">
                  <a:pos x="47" y="38"/>
                </a:cxn>
                <a:cxn ang="0">
                  <a:pos x="47" y="55"/>
                </a:cxn>
                <a:cxn ang="0">
                  <a:pos x="45" y="79"/>
                </a:cxn>
                <a:cxn ang="0">
                  <a:pos x="45" y="129"/>
                </a:cxn>
                <a:cxn ang="0">
                  <a:pos x="50" y="151"/>
                </a:cxn>
                <a:cxn ang="0">
                  <a:pos x="52" y="185"/>
                </a:cxn>
                <a:cxn ang="0">
                  <a:pos x="58" y="197"/>
                </a:cxn>
                <a:cxn ang="0">
                  <a:pos x="65" y="198"/>
                </a:cxn>
                <a:cxn ang="0">
                  <a:pos x="74" y="197"/>
                </a:cxn>
                <a:cxn ang="0">
                  <a:pos x="78" y="194"/>
                </a:cxn>
                <a:cxn ang="0">
                  <a:pos x="91" y="182"/>
                </a:cxn>
                <a:cxn ang="0">
                  <a:pos x="108" y="168"/>
                </a:cxn>
                <a:cxn ang="0">
                  <a:pos x="120" y="164"/>
                </a:cxn>
                <a:cxn ang="0">
                  <a:pos x="146" y="163"/>
                </a:cxn>
                <a:cxn ang="0">
                  <a:pos x="160" y="167"/>
                </a:cxn>
                <a:cxn ang="0">
                  <a:pos x="169" y="173"/>
                </a:cxn>
                <a:cxn ang="0">
                  <a:pos x="187" y="184"/>
                </a:cxn>
                <a:cxn ang="0">
                  <a:pos x="197" y="187"/>
                </a:cxn>
                <a:cxn ang="0">
                  <a:pos x="201" y="187"/>
                </a:cxn>
                <a:cxn ang="0">
                  <a:pos x="212" y="181"/>
                </a:cxn>
                <a:cxn ang="0">
                  <a:pos x="222" y="175"/>
                </a:cxn>
                <a:cxn ang="0">
                  <a:pos x="227" y="175"/>
                </a:cxn>
                <a:cxn ang="0">
                  <a:pos x="234" y="191"/>
                </a:cxn>
                <a:cxn ang="0">
                  <a:pos x="260" y="229"/>
                </a:cxn>
                <a:cxn ang="0">
                  <a:pos x="273" y="241"/>
                </a:cxn>
              </a:cxnLst>
              <a:rect l="0" t="0" r="r" b="b"/>
              <a:pathLst>
                <a:path w="273" h="249">
                  <a:moveTo>
                    <a:pt x="248" y="238"/>
                  </a:moveTo>
                  <a:lnTo>
                    <a:pt x="248" y="238"/>
                  </a:lnTo>
                  <a:lnTo>
                    <a:pt x="227" y="242"/>
                  </a:lnTo>
                  <a:lnTo>
                    <a:pt x="207" y="246"/>
                  </a:lnTo>
                  <a:lnTo>
                    <a:pt x="187" y="248"/>
                  </a:lnTo>
                  <a:lnTo>
                    <a:pt x="169" y="249"/>
                  </a:lnTo>
                  <a:lnTo>
                    <a:pt x="149" y="248"/>
                  </a:lnTo>
                  <a:lnTo>
                    <a:pt x="130" y="246"/>
                  </a:lnTo>
                  <a:lnTo>
                    <a:pt x="110" y="242"/>
                  </a:lnTo>
                  <a:lnTo>
                    <a:pt x="89" y="238"/>
                  </a:lnTo>
                  <a:lnTo>
                    <a:pt x="89" y="238"/>
                  </a:lnTo>
                  <a:lnTo>
                    <a:pt x="81" y="236"/>
                  </a:lnTo>
                  <a:lnTo>
                    <a:pt x="69" y="236"/>
                  </a:lnTo>
                  <a:lnTo>
                    <a:pt x="47" y="239"/>
                  </a:lnTo>
                  <a:lnTo>
                    <a:pt x="35" y="239"/>
                  </a:lnTo>
                  <a:lnTo>
                    <a:pt x="24" y="238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7" y="222"/>
                  </a:lnTo>
                  <a:lnTo>
                    <a:pt x="4" y="215"/>
                  </a:lnTo>
                  <a:lnTo>
                    <a:pt x="1" y="198"/>
                  </a:lnTo>
                  <a:lnTo>
                    <a:pt x="0" y="18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1" y="156"/>
                  </a:lnTo>
                  <a:lnTo>
                    <a:pt x="3" y="144"/>
                  </a:lnTo>
                  <a:lnTo>
                    <a:pt x="10" y="119"/>
                  </a:lnTo>
                  <a:lnTo>
                    <a:pt x="13" y="106"/>
                  </a:lnTo>
                  <a:lnTo>
                    <a:pt x="14" y="93"/>
                  </a:lnTo>
                  <a:lnTo>
                    <a:pt x="14" y="8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6" y="51"/>
                  </a:lnTo>
                  <a:lnTo>
                    <a:pt x="3" y="39"/>
                  </a:lnTo>
                  <a:lnTo>
                    <a:pt x="1" y="28"/>
                  </a:lnTo>
                  <a:lnTo>
                    <a:pt x="3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20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3" y="1"/>
                  </a:lnTo>
                  <a:lnTo>
                    <a:pt x="44" y="4"/>
                  </a:lnTo>
                  <a:lnTo>
                    <a:pt x="45" y="7"/>
                  </a:lnTo>
                  <a:lnTo>
                    <a:pt x="45" y="11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7" y="38"/>
                  </a:lnTo>
                  <a:lnTo>
                    <a:pt x="47" y="47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5" y="79"/>
                  </a:lnTo>
                  <a:lnTo>
                    <a:pt x="44" y="105"/>
                  </a:lnTo>
                  <a:lnTo>
                    <a:pt x="45" y="129"/>
                  </a:lnTo>
                  <a:lnTo>
                    <a:pt x="50" y="151"/>
                  </a:lnTo>
                  <a:lnTo>
                    <a:pt x="50" y="151"/>
                  </a:lnTo>
                  <a:lnTo>
                    <a:pt x="51" y="168"/>
                  </a:lnTo>
                  <a:lnTo>
                    <a:pt x="52" y="185"/>
                  </a:lnTo>
                  <a:lnTo>
                    <a:pt x="55" y="191"/>
                  </a:lnTo>
                  <a:lnTo>
                    <a:pt x="58" y="197"/>
                  </a:lnTo>
                  <a:lnTo>
                    <a:pt x="61" y="198"/>
                  </a:lnTo>
                  <a:lnTo>
                    <a:pt x="65" y="198"/>
                  </a:lnTo>
                  <a:lnTo>
                    <a:pt x="68" y="198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8" y="194"/>
                  </a:lnTo>
                  <a:lnTo>
                    <a:pt x="82" y="191"/>
                  </a:lnTo>
                  <a:lnTo>
                    <a:pt x="91" y="182"/>
                  </a:lnTo>
                  <a:lnTo>
                    <a:pt x="98" y="174"/>
                  </a:lnTo>
                  <a:lnTo>
                    <a:pt x="108" y="168"/>
                  </a:lnTo>
                  <a:lnTo>
                    <a:pt x="108" y="168"/>
                  </a:lnTo>
                  <a:lnTo>
                    <a:pt x="120" y="164"/>
                  </a:lnTo>
                  <a:lnTo>
                    <a:pt x="133" y="161"/>
                  </a:lnTo>
                  <a:lnTo>
                    <a:pt x="146" y="163"/>
                  </a:lnTo>
                  <a:lnTo>
                    <a:pt x="153" y="164"/>
                  </a:lnTo>
                  <a:lnTo>
                    <a:pt x="160" y="167"/>
                  </a:lnTo>
                  <a:lnTo>
                    <a:pt x="160" y="167"/>
                  </a:lnTo>
                  <a:lnTo>
                    <a:pt x="169" y="173"/>
                  </a:lnTo>
                  <a:lnTo>
                    <a:pt x="177" y="178"/>
                  </a:lnTo>
                  <a:lnTo>
                    <a:pt x="187" y="184"/>
                  </a:lnTo>
                  <a:lnTo>
                    <a:pt x="193" y="185"/>
                  </a:lnTo>
                  <a:lnTo>
                    <a:pt x="197" y="187"/>
                  </a:lnTo>
                  <a:lnTo>
                    <a:pt x="197" y="187"/>
                  </a:lnTo>
                  <a:lnTo>
                    <a:pt x="201" y="187"/>
                  </a:lnTo>
                  <a:lnTo>
                    <a:pt x="205" y="185"/>
                  </a:lnTo>
                  <a:lnTo>
                    <a:pt x="212" y="181"/>
                  </a:lnTo>
                  <a:lnTo>
                    <a:pt x="218" y="177"/>
                  </a:lnTo>
                  <a:lnTo>
                    <a:pt x="222" y="175"/>
                  </a:lnTo>
                  <a:lnTo>
                    <a:pt x="227" y="175"/>
                  </a:lnTo>
                  <a:lnTo>
                    <a:pt x="227" y="175"/>
                  </a:lnTo>
                  <a:lnTo>
                    <a:pt x="229" y="182"/>
                  </a:lnTo>
                  <a:lnTo>
                    <a:pt x="234" y="191"/>
                  </a:lnTo>
                  <a:lnTo>
                    <a:pt x="246" y="212"/>
                  </a:lnTo>
                  <a:lnTo>
                    <a:pt x="260" y="229"/>
                  </a:lnTo>
                  <a:lnTo>
                    <a:pt x="268" y="236"/>
                  </a:lnTo>
                  <a:lnTo>
                    <a:pt x="273" y="241"/>
                  </a:lnTo>
                  <a:lnTo>
                    <a:pt x="248" y="2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89" name="Freeform 21"/>
            <p:cNvSpPr>
              <a:spLocks/>
            </p:cNvSpPr>
            <p:nvPr/>
          </p:nvSpPr>
          <p:spPr bwMode="auto">
            <a:xfrm flipV="1">
              <a:off x="1223969" y="5872176"/>
              <a:ext cx="180976" cy="361952"/>
            </a:xfrm>
            <a:custGeom>
              <a:avLst/>
              <a:gdLst/>
              <a:ahLst/>
              <a:cxnLst>
                <a:cxn ang="0">
                  <a:pos x="12" y="251"/>
                </a:cxn>
                <a:cxn ang="0">
                  <a:pos x="67" y="259"/>
                </a:cxn>
                <a:cxn ang="0">
                  <a:pos x="109" y="259"/>
                </a:cxn>
                <a:cxn ang="0">
                  <a:pos x="145" y="252"/>
                </a:cxn>
                <a:cxn ang="0">
                  <a:pos x="183" y="241"/>
                </a:cxn>
                <a:cxn ang="0">
                  <a:pos x="203" y="239"/>
                </a:cxn>
                <a:cxn ang="0">
                  <a:pos x="238" y="239"/>
                </a:cxn>
                <a:cxn ang="0">
                  <a:pos x="257" y="232"/>
                </a:cxn>
                <a:cxn ang="0">
                  <a:pos x="262" y="225"/>
                </a:cxn>
                <a:cxn ang="0">
                  <a:pos x="265" y="220"/>
                </a:cxn>
                <a:cxn ang="0">
                  <a:pos x="268" y="195"/>
                </a:cxn>
                <a:cxn ang="0">
                  <a:pos x="268" y="164"/>
                </a:cxn>
                <a:cxn ang="0">
                  <a:pos x="265" y="153"/>
                </a:cxn>
                <a:cxn ang="0">
                  <a:pos x="255" y="118"/>
                </a:cxn>
                <a:cxn ang="0">
                  <a:pos x="248" y="94"/>
                </a:cxn>
                <a:cxn ang="0">
                  <a:pos x="250" y="71"/>
                </a:cxn>
                <a:cxn ang="0">
                  <a:pos x="254" y="48"/>
                </a:cxn>
                <a:cxn ang="0">
                  <a:pos x="257" y="26"/>
                </a:cxn>
                <a:cxn ang="0">
                  <a:pos x="252" y="11"/>
                </a:cxn>
                <a:cxn ang="0">
                  <a:pos x="247" y="4"/>
                </a:cxn>
                <a:cxn ang="0">
                  <a:pos x="235" y="0"/>
                </a:cxn>
                <a:cxn ang="0">
                  <a:pos x="230" y="0"/>
                </a:cxn>
                <a:cxn ang="0">
                  <a:pos x="217" y="1"/>
                </a:cxn>
                <a:cxn ang="0">
                  <a:pos x="213" y="6"/>
                </a:cxn>
                <a:cxn ang="0">
                  <a:pos x="211" y="13"/>
                </a:cxn>
                <a:cxn ang="0">
                  <a:pos x="213" y="23"/>
                </a:cxn>
                <a:cxn ang="0">
                  <a:pos x="213" y="48"/>
                </a:cxn>
                <a:cxn ang="0">
                  <a:pos x="213" y="57"/>
                </a:cxn>
                <a:cxn ang="0">
                  <a:pos x="218" y="105"/>
                </a:cxn>
                <a:cxn ang="0">
                  <a:pos x="217" y="153"/>
                </a:cxn>
                <a:cxn ang="0">
                  <a:pos x="217" y="169"/>
                </a:cxn>
                <a:cxn ang="0">
                  <a:pos x="214" y="193"/>
                </a:cxn>
                <a:cxn ang="0">
                  <a:pos x="208" y="200"/>
                </a:cxn>
                <a:cxn ang="0">
                  <a:pos x="201" y="200"/>
                </a:cxn>
                <a:cxn ang="0">
                  <a:pos x="196" y="198"/>
                </a:cxn>
                <a:cxn ang="0">
                  <a:pos x="187" y="194"/>
                </a:cxn>
                <a:cxn ang="0">
                  <a:pos x="170" y="178"/>
                </a:cxn>
                <a:cxn ang="0">
                  <a:pos x="160" y="173"/>
                </a:cxn>
                <a:cxn ang="0">
                  <a:pos x="133" y="169"/>
                </a:cxn>
                <a:cxn ang="0">
                  <a:pos x="115" y="173"/>
                </a:cxn>
                <a:cxn ang="0">
                  <a:pos x="108" y="176"/>
                </a:cxn>
                <a:cxn ang="0">
                  <a:pos x="91" y="188"/>
                </a:cxn>
                <a:cxn ang="0">
                  <a:pos x="77" y="197"/>
                </a:cxn>
                <a:cxn ang="0">
                  <a:pos x="73" y="198"/>
                </a:cxn>
                <a:cxn ang="0">
                  <a:pos x="63" y="197"/>
                </a:cxn>
                <a:cxn ang="0">
                  <a:pos x="44" y="188"/>
                </a:cxn>
                <a:cxn ang="0">
                  <a:pos x="37" y="188"/>
                </a:cxn>
                <a:cxn ang="0">
                  <a:pos x="33" y="204"/>
                </a:cxn>
                <a:cxn ang="0">
                  <a:pos x="10" y="245"/>
                </a:cxn>
                <a:cxn ang="0">
                  <a:pos x="0" y="256"/>
                </a:cxn>
              </a:cxnLst>
              <a:rect l="0" t="0" r="r" b="b"/>
              <a:pathLst>
                <a:path w="268" h="261">
                  <a:moveTo>
                    <a:pt x="12" y="251"/>
                  </a:moveTo>
                  <a:lnTo>
                    <a:pt x="12" y="251"/>
                  </a:lnTo>
                  <a:lnTo>
                    <a:pt x="41" y="256"/>
                  </a:lnTo>
                  <a:lnTo>
                    <a:pt x="67" y="259"/>
                  </a:lnTo>
                  <a:lnTo>
                    <a:pt x="90" y="261"/>
                  </a:lnTo>
                  <a:lnTo>
                    <a:pt x="109" y="259"/>
                  </a:lnTo>
                  <a:lnTo>
                    <a:pt x="128" y="256"/>
                  </a:lnTo>
                  <a:lnTo>
                    <a:pt x="145" y="252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93" y="239"/>
                  </a:lnTo>
                  <a:lnTo>
                    <a:pt x="203" y="239"/>
                  </a:lnTo>
                  <a:lnTo>
                    <a:pt x="227" y="239"/>
                  </a:lnTo>
                  <a:lnTo>
                    <a:pt x="238" y="239"/>
                  </a:lnTo>
                  <a:lnTo>
                    <a:pt x="248" y="237"/>
                  </a:lnTo>
                  <a:lnTo>
                    <a:pt x="257" y="232"/>
                  </a:lnTo>
                  <a:lnTo>
                    <a:pt x="259" y="229"/>
                  </a:lnTo>
                  <a:lnTo>
                    <a:pt x="262" y="225"/>
                  </a:lnTo>
                  <a:lnTo>
                    <a:pt x="262" y="225"/>
                  </a:lnTo>
                  <a:lnTo>
                    <a:pt x="265" y="220"/>
                  </a:lnTo>
                  <a:lnTo>
                    <a:pt x="267" y="212"/>
                  </a:lnTo>
                  <a:lnTo>
                    <a:pt x="268" y="195"/>
                  </a:lnTo>
                  <a:lnTo>
                    <a:pt x="268" y="178"/>
                  </a:lnTo>
                  <a:lnTo>
                    <a:pt x="268" y="164"/>
                  </a:lnTo>
                  <a:lnTo>
                    <a:pt x="268" y="164"/>
                  </a:lnTo>
                  <a:lnTo>
                    <a:pt x="265" y="153"/>
                  </a:lnTo>
                  <a:lnTo>
                    <a:pt x="262" y="142"/>
                  </a:lnTo>
                  <a:lnTo>
                    <a:pt x="255" y="118"/>
                  </a:lnTo>
                  <a:lnTo>
                    <a:pt x="251" y="105"/>
                  </a:lnTo>
                  <a:lnTo>
                    <a:pt x="248" y="94"/>
                  </a:lnTo>
                  <a:lnTo>
                    <a:pt x="248" y="81"/>
                  </a:lnTo>
                  <a:lnTo>
                    <a:pt x="250" y="71"/>
                  </a:lnTo>
                  <a:lnTo>
                    <a:pt x="250" y="71"/>
                  </a:lnTo>
                  <a:lnTo>
                    <a:pt x="254" y="48"/>
                  </a:lnTo>
                  <a:lnTo>
                    <a:pt x="257" y="37"/>
                  </a:lnTo>
                  <a:lnTo>
                    <a:pt x="257" y="26"/>
                  </a:lnTo>
                  <a:lnTo>
                    <a:pt x="255" y="16"/>
                  </a:lnTo>
                  <a:lnTo>
                    <a:pt x="252" y="11"/>
                  </a:lnTo>
                  <a:lnTo>
                    <a:pt x="250" y="7"/>
                  </a:lnTo>
                  <a:lnTo>
                    <a:pt x="247" y="4"/>
                  </a:lnTo>
                  <a:lnTo>
                    <a:pt x="241" y="1"/>
                  </a:lnTo>
                  <a:lnTo>
                    <a:pt x="235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23" y="0"/>
                  </a:lnTo>
                  <a:lnTo>
                    <a:pt x="217" y="1"/>
                  </a:lnTo>
                  <a:lnTo>
                    <a:pt x="214" y="3"/>
                  </a:lnTo>
                  <a:lnTo>
                    <a:pt x="213" y="6"/>
                  </a:lnTo>
                  <a:lnTo>
                    <a:pt x="211" y="9"/>
                  </a:lnTo>
                  <a:lnTo>
                    <a:pt x="211" y="13"/>
                  </a:lnTo>
                  <a:lnTo>
                    <a:pt x="213" y="23"/>
                  </a:lnTo>
                  <a:lnTo>
                    <a:pt x="213" y="23"/>
                  </a:lnTo>
                  <a:lnTo>
                    <a:pt x="213" y="40"/>
                  </a:lnTo>
                  <a:lnTo>
                    <a:pt x="213" y="48"/>
                  </a:lnTo>
                  <a:lnTo>
                    <a:pt x="213" y="57"/>
                  </a:lnTo>
                  <a:lnTo>
                    <a:pt x="213" y="57"/>
                  </a:lnTo>
                  <a:lnTo>
                    <a:pt x="217" y="79"/>
                  </a:lnTo>
                  <a:lnTo>
                    <a:pt x="218" y="105"/>
                  </a:lnTo>
                  <a:lnTo>
                    <a:pt x="220" y="130"/>
                  </a:lnTo>
                  <a:lnTo>
                    <a:pt x="217" y="153"/>
                  </a:lnTo>
                  <a:lnTo>
                    <a:pt x="217" y="153"/>
                  </a:lnTo>
                  <a:lnTo>
                    <a:pt x="217" y="169"/>
                  </a:lnTo>
                  <a:lnTo>
                    <a:pt x="217" y="186"/>
                  </a:lnTo>
                  <a:lnTo>
                    <a:pt x="214" y="193"/>
                  </a:lnTo>
                  <a:lnTo>
                    <a:pt x="211" y="198"/>
                  </a:lnTo>
                  <a:lnTo>
                    <a:pt x="208" y="200"/>
                  </a:lnTo>
                  <a:lnTo>
                    <a:pt x="206" y="200"/>
                  </a:lnTo>
                  <a:lnTo>
                    <a:pt x="201" y="200"/>
                  </a:lnTo>
                  <a:lnTo>
                    <a:pt x="196" y="198"/>
                  </a:lnTo>
                  <a:lnTo>
                    <a:pt x="196" y="198"/>
                  </a:lnTo>
                  <a:lnTo>
                    <a:pt x="192" y="197"/>
                  </a:lnTo>
                  <a:lnTo>
                    <a:pt x="187" y="194"/>
                  </a:lnTo>
                  <a:lnTo>
                    <a:pt x="179" y="187"/>
                  </a:lnTo>
                  <a:lnTo>
                    <a:pt x="170" y="178"/>
                  </a:lnTo>
                  <a:lnTo>
                    <a:pt x="160" y="173"/>
                  </a:lnTo>
                  <a:lnTo>
                    <a:pt x="160" y="173"/>
                  </a:lnTo>
                  <a:lnTo>
                    <a:pt x="148" y="170"/>
                  </a:lnTo>
                  <a:lnTo>
                    <a:pt x="133" y="169"/>
                  </a:lnTo>
                  <a:lnTo>
                    <a:pt x="121" y="170"/>
                  </a:lnTo>
                  <a:lnTo>
                    <a:pt x="115" y="173"/>
                  </a:lnTo>
                  <a:lnTo>
                    <a:pt x="108" y="176"/>
                  </a:lnTo>
                  <a:lnTo>
                    <a:pt x="108" y="176"/>
                  </a:lnTo>
                  <a:lnTo>
                    <a:pt x="100" y="181"/>
                  </a:lnTo>
                  <a:lnTo>
                    <a:pt x="91" y="188"/>
                  </a:lnTo>
                  <a:lnTo>
                    <a:pt x="83" y="194"/>
                  </a:lnTo>
                  <a:lnTo>
                    <a:pt x="77" y="197"/>
                  </a:lnTo>
                  <a:lnTo>
                    <a:pt x="73" y="198"/>
                  </a:lnTo>
                  <a:lnTo>
                    <a:pt x="73" y="198"/>
                  </a:lnTo>
                  <a:lnTo>
                    <a:pt x="67" y="198"/>
                  </a:lnTo>
                  <a:lnTo>
                    <a:pt x="63" y="197"/>
                  </a:lnTo>
                  <a:lnTo>
                    <a:pt x="53" y="193"/>
                  </a:lnTo>
                  <a:lnTo>
                    <a:pt x="44" y="188"/>
                  </a:lnTo>
                  <a:lnTo>
                    <a:pt x="41" y="187"/>
                  </a:lnTo>
                  <a:lnTo>
                    <a:pt x="37" y="188"/>
                  </a:lnTo>
                  <a:lnTo>
                    <a:pt x="37" y="188"/>
                  </a:lnTo>
                  <a:lnTo>
                    <a:pt x="33" y="204"/>
                  </a:lnTo>
                  <a:lnTo>
                    <a:pt x="23" y="225"/>
                  </a:lnTo>
                  <a:lnTo>
                    <a:pt x="10" y="245"/>
                  </a:lnTo>
                  <a:lnTo>
                    <a:pt x="5" y="252"/>
                  </a:lnTo>
                  <a:lnTo>
                    <a:pt x="0" y="256"/>
                  </a:lnTo>
                  <a:lnTo>
                    <a:pt x="12" y="2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90" name="Freeform 22"/>
            <p:cNvSpPr>
              <a:spLocks/>
            </p:cNvSpPr>
            <p:nvPr/>
          </p:nvSpPr>
          <p:spPr bwMode="auto">
            <a:xfrm>
              <a:off x="788988" y="5684838"/>
              <a:ext cx="57150" cy="80963"/>
            </a:xfrm>
            <a:custGeom>
              <a:avLst/>
              <a:gdLst/>
              <a:ahLst/>
              <a:cxnLst>
                <a:cxn ang="0">
                  <a:pos x="36" y="26"/>
                </a:cxn>
                <a:cxn ang="0">
                  <a:pos x="36" y="26"/>
                </a:cxn>
                <a:cxn ang="0">
                  <a:pos x="34" y="36"/>
                </a:cxn>
                <a:cxn ang="0">
                  <a:pos x="30" y="44"/>
                </a:cxn>
                <a:cxn ang="0">
                  <a:pos x="24" y="50"/>
                </a:cxn>
                <a:cxn ang="0">
                  <a:pos x="22" y="51"/>
                </a:cxn>
                <a:cxn ang="0">
                  <a:pos x="19" y="51"/>
                </a:cxn>
                <a:cxn ang="0">
                  <a:pos x="19" y="51"/>
                </a:cxn>
                <a:cxn ang="0">
                  <a:pos x="15" y="51"/>
                </a:cxn>
                <a:cxn ang="0">
                  <a:pos x="12" y="50"/>
                </a:cxn>
                <a:cxn ang="0">
                  <a:pos x="6" y="44"/>
                </a:cxn>
                <a:cxn ang="0">
                  <a:pos x="2" y="3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16"/>
                </a:cxn>
                <a:cxn ang="0">
                  <a:pos x="6" y="7"/>
                </a:cxn>
                <a:cxn ang="0">
                  <a:pos x="12" y="2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30" y="7"/>
                </a:cxn>
                <a:cxn ang="0">
                  <a:pos x="34" y="16"/>
                </a:cxn>
                <a:cxn ang="0">
                  <a:pos x="36" y="26"/>
                </a:cxn>
                <a:cxn ang="0">
                  <a:pos x="36" y="26"/>
                </a:cxn>
              </a:cxnLst>
              <a:rect l="0" t="0" r="r" b="b"/>
              <a:pathLst>
                <a:path w="36" h="51">
                  <a:moveTo>
                    <a:pt x="36" y="26"/>
                  </a:moveTo>
                  <a:lnTo>
                    <a:pt x="36" y="26"/>
                  </a:lnTo>
                  <a:lnTo>
                    <a:pt x="34" y="36"/>
                  </a:lnTo>
                  <a:lnTo>
                    <a:pt x="30" y="44"/>
                  </a:lnTo>
                  <a:lnTo>
                    <a:pt x="24" y="50"/>
                  </a:lnTo>
                  <a:lnTo>
                    <a:pt x="22" y="5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7"/>
                  </a:lnTo>
                  <a:lnTo>
                    <a:pt x="12" y="2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30" y="7"/>
                  </a:lnTo>
                  <a:lnTo>
                    <a:pt x="34" y="16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91" name="Freeform 23"/>
            <p:cNvSpPr>
              <a:spLocks/>
            </p:cNvSpPr>
            <p:nvPr/>
          </p:nvSpPr>
          <p:spPr bwMode="auto">
            <a:xfrm>
              <a:off x="1041401" y="5688013"/>
              <a:ext cx="55563" cy="80963"/>
            </a:xfrm>
            <a:custGeom>
              <a:avLst/>
              <a:gdLst/>
              <a:ahLst/>
              <a:cxnLst>
                <a:cxn ang="0">
                  <a:pos x="35" y="25"/>
                </a:cxn>
                <a:cxn ang="0">
                  <a:pos x="35" y="25"/>
                </a:cxn>
                <a:cxn ang="0">
                  <a:pos x="34" y="35"/>
                </a:cxn>
                <a:cxn ang="0">
                  <a:pos x="30" y="43"/>
                </a:cxn>
                <a:cxn ang="0">
                  <a:pos x="24" y="49"/>
                </a:cxn>
                <a:cxn ang="0">
                  <a:pos x="21" y="51"/>
                </a:cxn>
                <a:cxn ang="0">
                  <a:pos x="18" y="51"/>
                </a:cxn>
                <a:cxn ang="0">
                  <a:pos x="18" y="51"/>
                </a:cxn>
                <a:cxn ang="0">
                  <a:pos x="14" y="51"/>
                </a:cxn>
                <a:cxn ang="0">
                  <a:pos x="11" y="49"/>
                </a:cxn>
                <a:cxn ang="0">
                  <a:pos x="6" y="43"/>
                </a:cxn>
                <a:cxn ang="0">
                  <a:pos x="1" y="3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" y="15"/>
                </a:cxn>
                <a:cxn ang="0">
                  <a:pos x="6" y="7"/>
                </a:cxn>
                <a:cxn ang="0">
                  <a:pos x="11" y="1"/>
                </a:cxn>
                <a:cxn ang="0">
                  <a:pos x="14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21" y="0"/>
                </a:cxn>
                <a:cxn ang="0">
                  <a:pos x="24" y="1"/>
                </a:cxn>
                <a:cxn ang="0">
                  <a:pos x="30" y="7"/>
                </a:cxn>
                <a:cxn ang="0">
                  <a:pos x="34" y="15"/>
                </a:cxn>
                <a:cxn ang="0">
                  <a:pos x="35" y="25"/>
                </a:cxn>
                <a:cxn ang="0">
                  <a:pos x="35" y="25"/>
                </a:cxn>
              </a:cxnLst>
              <a:rect l="0" t="0" r="r" b="b"/>
              <a:pathLst>
                <a:path w="35" h="51">
                  <a:moveTo>
                    <a:pt x="35" y="25"/>
                  </a:moveTo>
                  <a:lnTo>
                    <a:pt x="35" y="25"/>
                  </a:lnTo>
                  <a:lnTo>
                    <a:pt x="34" y="35"/>
                  </a:lnTo>
                  <a:lnTo>
                    <a:pt x="30" y="43"/>
                  </a:lnTo>
                  <a:lnTo>
                    <a:pt x="24" y="49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4" y="51"/>
                  </a:lnTo>
                  <a:lnTo>
                    <a:pt x="11" y="49"/>
                  </a:lnTo>
                  <a:lnTo>
                    <a:pt x="6" y="43"/>
                  </a:lnTo>
                  <a:lnTo>
                    <a:pt x="1" y="3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6" y="7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30" y="7"/>
                  </a:lnTo>
                  <a:lnTo>
                    <a:pt x="34" y="15"/>
                  </a:lnTo>
                  <a:lnTo>
                    <a:pt x="35" y="25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92" name="Freeform 24"/>
            <p:cNvSpPr>
              <a:spLocks/>
            </p:cNvSpPr>
            <p:nvPr/>
          </p:nvSpPr>
          <p:spPr bwMode="auto">
            <a:xfrm>
              <a:off x="1116013" y="5419725"/>
              <a:ext cx="44450" cy="7143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8" y="0"/>
                </a:cxn>
                <a:cxn ang="0">
                  <a:pos x="28" y="6"/>
                </a:cxn>
                <a:cxn ang="0">
                  <a:pos x="8" y="45"/>
                </a:cxn>
                <a:cxn ang="0">
                  <a:pos x="0" y="43"/>
                </a:cxn>
              </a:cxnLst>
              <a:rect l="0" t="0" r="r" b="b"/>
              <a:pathLst>
                <a:path w="28" h="45">
                  <a:moveTo>
                    <a:pt x="0" y="43"/>
                  </a:moveTo>
                  <a:lnTo>
                    <a:pt x="18" y="0"/>
                  </a:lnTo>
                  <a:lnTo>
                    <a:pt x="28" y="6"/>
                  </a:lnTo>
                  <a:lnTo>
                    <a:pt x="8" y="45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8CC6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93" name="Freeform 25"/>
            <p:cNvSpPr>
              <a:spLocks/>
            </p:cNvSpPr>
            <p:nvPr/>
          </p:nvSpPr>
          <p:spPr bwMode="auto">
            <a:xfrm>
              <a:off x="1062038" y="5419725"/>
              <a:ext cx="17463" cy="55563"/>
            </a:xfrm>
            <a:custGeom>
              <a:avLst/>
              <a:gdLst/>
              <a:ahLst/>
              <a:cxnLst>
                <a:cxn ang="0">
                  <a:pos x="1" y="35"/>
                </a:cxn>
                <a:cxn ang="0">
                  <a:pos x="0" y="0"/>
                </a:cxn>
                <a:cxn ang="0">
                  <a:pos x="11" y="3"/>
                </a:cxn>
                <a:cxn ang="0">
                  <a:pos x="11" y="35"/>
                </a:cxn>
                <a:cxn ang="0">
                  <a:pos x="1" y="35"/>
                </a:cxn>
              </a:cxnLst>
              <a:rect l="0" t="0" r="r" b="b"/>
              <a:pathLst>
                <a:path w="11" h="35">
                  <a:moveTo>
                    <a:pt x="1" y="35"/>
                  </a:moveTo>
                  <a:lnTo>
                    <a:pt x="0" y="0"/>
                  </a:lnTo>
                  <a:lnTo>
                    <a:pt x="11" y="3"/>
                  </a:lnTo>
                  <a:lnTo>
                    <a:pt x="11" y="35"/>
                  </a:lnTo>
                  <a:lnTo>
                    <a:pt x="1" y="35"/>
                  </a:lnTo>
                  <a:close/>
                </a:path>
              </a:pathLst>
            </a:custGeom>
            <a:solidFill>
              <a:srgbClr val="8CC6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794" name="Freeform 26"/>
            <p:cNvSpPr>
              <a:spLocks/>
            </p:cNvSpPr>
            <p:nvPr/>
          </p:nvSpPr>
          <p:spPr bwMode="auto">
            <a:xfrm>
              <a:off x="1169988" y="5453063"/>
              <a:ext cx="49213" cy="58738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24" y="0"/>
                </a:cxn>
                <a:cxn ang="0">
                  <a:pos x="31" y="10"/>
                </a:cxn>
                <a:cxn ang="0">
                  <a:pos x="7" y="37"/>
                </a:cxn>
                <a:cxn ang="0">
                  <a:pos x="0" y="30"/>
                </a:cxn>
              </a:cxnLst>
              <a:rect l="0" t="0" r="r" b="b"/>
              <a:pathLst>
                <a:path w="31" h="37">
                  <a:moveTo>
                    <a:pt x="0" y="30"/>
                  </a:moveTo>
                  <a:lnTo>
                    <a:pt x="24" y="0"/>
                  </a:lnTo>
                  <a:lnTo>
                    <a:pt x="31" y="10"/>
                  </a:lnTo>
                  <a:lnTo>
                    <a:pt x="7" y="3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CC6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cxnSp>
          <p:nvCxnSpPr>
            <p:cNvPr id="379" name="Přímá spojovací čára 378"/>
            <p:cNvCxnSpPr/>
            <p:nvPr/>
          </p:nvCxnSpPr>
          <p:spPr>
            <a:xfrm>
              <a:off x="771504" y="5872176"/>
              <a:ext cx="271464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1" name="Elipsa 290"/>
          <p:cNvSpPr/>
          <p:nvPr/>
        </p:nvSpPr>
        <p:spPr>
          <a:xfrm>
            <a:off x="5929320" y="2795584"/>
            <a:ext cx="180976" cy="180976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2" name="Obdélník 291"/>
          <p:cNvSpPr/>
          <p:nvPr/>
        </p:nvSpPr>
        <p:spPr>
          <a:xfrm>
            <a:off x="4481512" y="2343144"/>
            <a:ext cx="298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Conservative</a:t>
            </a:r>
          </a:p>
        </p:txBody>
      </p:sp>
      <p:sp>
        <p:nvSpPr>
          <p:cNvPr id="109" name="TextovéPole 108"/>
          <p:cNvSpPr txBox="1"/>
          <p:nvPr/>
        </p:nvSpPr>
        <p:spPr>
          <a:xfrm>
            <a:off x="-49839" y="271139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Conservative</a:t>
            </a:r>
            <a:endParaRPr lang="cs-CZ" sz="2400" dirty="0">
              <a:solidFill>
                <a:srgbClr val="0070C0"/>
              </a:solidFill>
            </a:endParaRPr>
          </a:p>
        </p:txBody>
      </p:sp>
      <p:cxnSp>
        <p:nvCxnSpPr>
          <p:cNvPr id="377" name="Přímá spojovací šipka 376"/>
          <p:cNvCxnSpPr/>
          <p:nvPr/>
        </p:nvCxnSpPr>
        <p:spPr>
          <a:xfrm rot="5400000" flipH="1" flipV="1">
            <a:off x="-411441" y="3988962"/>
            <a:ext cx="4654845" cy="164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/>
          <p:nvPr/>
        </p:nvCxnSpPr>
        <p:spPr>
          <a:xfrm rot="5400000">
            <a:off x="727054" y="3654426"/>
            <a:ext cx="452440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Obdélník 331"/>
          <p:cNvSpPr/>
          <p:nvPr/>
        </p:nvSpPr>
        <p:spPr>
          <a:xfrm>
            <a:off x="79514" y="1709728"/>
            <a:ext cx="7207126" cy="2081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492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9" name="TextovéPole 188"/>
          <p:cNvSpPr txBox="1"/>
          <p:nvPr/>
        </p:nvSpPr>
        <p:spPr>
          <a:xfrm>
            <a:off x="771504" y="1076312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ym typeface="Symbol"/>
              </a:rPr>
              <a:t></a:t>
            </a:r>
            <a:endParaRPr lang="cs-CZ" sz="4000" dirty="0"/>
          </a:p>
        </p:txBody>
      </p:sp>
      <p:sp>
        <p:nvSpPr>
          <p:cNvPr id="330" name="Obdélník 329"/>
          <p:cNvSpPr/>
          <p:nvPr/>
        </p:nvSpPr>
        <p:spPr>
          <a:xfrm>
            <a:off x="2003728" y="4152904"/>
            <a:ext cx="262393" cy="21717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1" name="Přímá spojovací čára 140"/>
          <p:cNvCxnSpPr/>
          <p:nvPr/>
        </p:nvCxnSpPr>
        <p:spPr>
          <a:xfrm>
            <a:off x="1908313" y="4150581"/>
            <a:ext cx="6464183" cy="2323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Yet Another PVS Computation Method?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7467616" y="6396335"/>
            <a:ext cx="85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cs-CZ" dirty="0"/>
          </a:p>
        </p:txBody>
      </p:sp>
      <p:sp>
        <p:nvSpPr>
          <p:cNvPr id="108" name="TextovéPole 107"/>
          <p:cNvSpPr txBox="1"/>
          <p:nvPr/>
        </p:nvSpPr>
        <p:spPr>
          <a:xfrm>
            <a:off x="500040" y="388144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Exact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228576" y="4967296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Aggressive</a:t>
            </a:r>
            <a:endParaRPr lang="cs-CZ" sz="2400" dirty="0">
              <a:solidFill>
                <a:srgbClr val="FF0000"/>
              </a:solidFill>
            </a:endParaRPr>
          </a:p>
        </p:txBody>
      </p:sp>
      <p:cxnSp>
        <p:nvCxnSpPr>
          <p:cNvPr id="112" name="Přímá spojovací šipka 111"/>
          <p:cNvCxnSpPr/>
          <p:nvPr/>
        </p:nvCxnSpPr>
        <p:spPr>
          <a:xfrm rot="5400000">
            <a:off x="726260" y="4650588"/>
            <a:ext cx="45244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1909099" y="6323028"/>
            <a:ext cx="640032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Obdélník 134"/>
          <p:cNvSpPr/>
          <p:nvPr/>
        </p:nvSpPr>
        <p:spPr>
          <a:xfrm>
            <a:off x="5748344" y="3067048"/>
            <a:ext cx="298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Too large PVSs</a:t>
            </a:r>
          </a:p>
        </p:txBody>
      </p:sp>
      <p:sp>
        <p:nvSpPr>
          <p:cNvPr id="142" name="TextovéPole 141"/>
          <p:cNvSpPr txBox="1"/>
          <p:nvPr/>
        </p:nvSpPr>
        <p:spPr>
          <a:xfrm>
            <a:off x="2038336" y="370046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Ideal</a:t>
            </a: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127" name="Obdélník 126"/>
          <p:cNvSpPr/>
          <p:nvPr/>
        </p:nvSpPr>
        <p:spPr>
          <a:xfrm>
            <a:off x="5838832" y="4243392"/>
            <a:ext cx="190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Costly</a:t>
            </a:r>
          </a:p>
        </p:txBody>
      </p:sp>
      <p:sp>
        <p:nvSpPr>
          <p:cNvPr id="246" name="Obdélník 245"/>
          <p:cNvSpPr/>
          <p:nvPr/>
        </p:nvSpPr>
        <p:spPr>
          <a:xfrm>
            <a:off x="2943216" y="5691200"/>
            <a:ext cx="5067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en-US" dirty="0" err="1" smtClean="0">
                <a:solidFill>
                  <a:srgbClr val="FF0000"/>
                </a:solidFill>
              </a:rPr>
              <a:t>Wonka</a:t>
            </a:r>
            <a:r>
              <a:rPr lang="en-US" dirty="0" smtClean="0">
                <a:solidFill>
                  <a:srgbClr val="FF0000"/>
                </a:solidFill>
              </a:rPr>
              <a:t> et al. SIGGRAPH 2006]</a:t>
            </a:r>
          </a:p>
        </p:txBody>
      </p:sp>
      <p:sp>
        <p:nvSpPr>
          <p:cNvPr id="255" name="TextovéPole 254"/>
          <p:cNvSpPr txBox="1"/>
          <p:nvPr/>
        </p:nvSpPr>
        <p:spPr>
          <a:xfrm>
            <a:off x="2038336" y="4967296"/>
            <a:ext cx="3018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want to get here!</a:t>
            </a:r>
            <a:endParaRPr lang="cs-CZ" sz="2400" dirty="0"/>
          </a:p>
        </p:txBody>
      </p:sp>
      <p:sp>
        <p:nvSpPr>
          <p:cNvPr id="80" name="Volný tvar 79"/>
          <p:cNvSpPr/>
          <p:nvPr/>
        </p:nvSpPr>
        <p:spPr>
          <a:xfrm>
            <a:off x="1896049" y="4203348"/>
            <a:ext cx="6275549" cy="2160564"/>
          </a:xfrm>
          <a:custGeom>
            <a:avLst/>
            <a:gdLst>
              <a:gd name="connsiteX0" fmla="*/ 0 w 8121315"/>
              <a:gd name="connsiteY0" fmla="*/ 2490537 h 2490537"/>
              <a:gd name="connsiteX1" fmla="*/ 577516 w 8121315"/>
              <a:gd name="connsiteY1" fmla="*/ 709864 h 2490537"/>
              <a:gd name="connsiteX2" fmla="*/ 1648326 w 8121315"/>
              <a:gd name="connsiteY2" fmla="*/ 324853 h 2490537"/>
              <a:gd name="connsiteX3" fmla="*/ 3380874 w 8121315"/>
              <a:gd name="connsiteY3" fmla="*/ 252664 h 2490537"/>
              <a:gd name="connsiteX4" fmla="*/ 7423484 w 8121315"/>
              <a:gd name="connsiteY4" fmla="*/ 252664 h 2490537"/>
              <a:gd name="connsiteX5" fmla="*/ 7567863 w 8121315"/>
              <a:gd name="connsiteY5" fmla="*/ 0 h 2490537"/>
              <a:gd name="connsiteX0" fmla="*/ 0 w 7423484"/>
              <a:gd name="connsiteY0" fmla="*/ 2249904 h 2249904"/>
              <a:gd name="connsiteX1" fmla="*/ 577516 w 7423484"/>
              <a:gd name="connsiteY1" fmla="*/ 469231 h 2249904"/>
              <a:gd name="connsiteX2" fmla="*/ 1648326 w 7423484"/>
              <a:gd name="connsiteY2" fmla="*/ 84220 h 2249904"/>
              <a:gd name="connsiteX3" fmla="*/ 3380874 w 7423484"/>
              <a:gd name="connsiteY3" fmla="*/ 12031 h 2249904"/>
              <a:gd name="connsiteX4" fmla="*/ 7423484 w 7423484"/>
              <a:gd name="connsiteY4" fmla="*/ 12031 h 2249904"/>
              <a:gd name="connsiteX0" fmla="*/ 0 w 7561572"/>
              <a:gd name="connsiteY0" fmla="*/ 2249905 h 2249905"/>
              <a:gd name="connsiteX1" fmla="*/ 577516 w 7561572"/>
              <a:gd name="connsiteY1" fmla="*/ 469232 h 2249905"/>
              <a:gd name="connsiteX2" fmla="*/ 1648326 w 7561572"/>
              <a:gd name="connsiteY2" fmla="*/ 84221 h 2249905"/>
              <a:gd name="connsiteX3" fmla="*/ 3380874 w 7561572"/>
              <a:gd name="connsiteY3" fmla="*/ 12032 h 2249905"/>
              <a:gd name="connsiteX4" fmla="*/ 7561572 w 7561572"/>
              <a:gd name="connsiteY4" fmla="*/ 12032 h 2249905"/>
              <a:gd name="connsiteX0" fmla="*/ 0 w 3380874"/>
              <a:gd name="connsiteY0" fmla="*/ 2241884 h 2241884"/>
              <a:gd name="connsiteX1" fmla="*/ 577516 w 3380874"/>
              <a:gd name="connsiteY1" fmla="*/ 461211 h 2241884"/>
              <a:gd name="connsiteX2" fmla="*/ 1648326 w 3380874"/>
              <a:gd name="connsiteY2" fmla="*/ 76200 h 2241884"/>
              <a:gd name="connsiteX3" fmla="*/ 3380874 w 3380874"/>
              <a:gd name="connsiteY3" fmla="*/ 4011 h 2241884"/>
              <a:gd name="connsiteX0" fmla="*/ 0 w 7590922"/>
              <a:gd name="connsiteY0" fmla="*/ 2241884 h 2241884"/>
              <a:gd name="connsiteX1" fmla="*/ 577516 w 7590922"/>
              <a:gd name="connsiteY1" fmla="*/ 461211 h 2241884"/>
              <a:gd name="connsiteX2" fmla="*/ 1648326 w 7590922"/>
              <a:gd name="connsiteY2" fmla="*/ 76200 h 2241884"/>
              <a:gd name="connsiteX3" fmla="*/ 7590922 w 7590922"/>
              <a:gd name="connsiteY3" fmla="*/ 4011 h 2241884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648326 w 7590922"/>
              <a:gd name="connsiteY2" fmla="*/ 72189 h 2237873"/>
              <a:gd name="connsiteX3" fmla="*/ 2329342 w 7590922"/>
              <a:gd name="connsiteY3" fmla="*/ 60156 h 2237873"/>
              <a:gd name="connsiteX4" fmla="*/ 7590922 w 7590922"/>
              <a:gd name="connsiteY4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648326 w 7590922"/>
              <a:gd name="connsiteY2" fmla="*/ 72189 h 2237873"/>
              <a:gd name="connsiteX3" fmla="*/ 2329342 w 7590922"/>
              <a:gd name="connsiteY3" fmla="*/ 60156 h 2237873"/>
              <a:gd name="connsiteX4" fmla="*/ 7590922 w 7590922"/>
              <a:gd name="connsiteY4" fmla="*/ 0 h 2237873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1648326 w 7590922"/>
              <a:gd name="connsiteY2" fmla="*/ 118315 h 2283999"/>
              <a:gd name="connsiteX3" fmla="*/ 2329342 w 7590922"/>
              <a:gd name="connsiteY3" fmla="*/ 106282 h 2283999"/>
              <a:gd name="connsiteX4" fmla="*/ 7590922 w 7590922"/>
              <a:gd name="connsiteY4" fmla="*/ 46126 h 2283999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1648326 w 7590922"/>
              <a:gd name="connsiteY2" fmla="*/ 118315 h 2283999"/>
              <a:gd name="connsiteX3" fmla="*/ 3010358 w 7590922"/>
              <a:gd name="connsiteY3" fmla="*/ 106282 h 2283999"/>
              <a:gd name="connsiteX4" fmla="*/ 7590922 w 7590922"/>
              <a:gd name="connsiteY4" fmla="*/ 46126 h 2283999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1648326 w 7590922"/>
              <a:gd name="connsiteY2" fmla="*/ 118315 h 2283999"/>
              <a:gd name="connsiteX3" fmla="*/ 1624263 w 7590922"/>
              <a:gd name="connsiteY3" fmla="*/ 130346 h 2283999"/>
              <a:gd name="connsiteX4" fmla="*/ 3010358 w 7590922"/>
              <a:gd name="connsiteY4" fmla="*/ 106282 h 2283999"/>
              <a:gd name="connsiteX5" fmla="*/ 7590922 w 7590922"/>
              <a:gd name="connsiteY5" fmla="*/ 46126 h 2283999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1648326 w 7590922"/>
              <a:gd name="connsiteY2" fmla="*/ 118315 h 2283999"/>
              <a:gd name="connsiteX3" fmla="*/ 1624263 w 7590922"/>
              <a:gd name="connsiteY3" fmla="*/ 130346 h 2283999"/>
              <a:gd name="connsiteX4" fmla="*/ 3010358 w 7590922"/>
              <a:gd name="connsiteY4" fmla="*/ 106282 h 2283999"/>
              <a:gd name="connsiteX5" fmla="*/ 7590922 w 7590922"/>
              <a:gd name="connsiteY5" fmla="*/ 46126 h 2283999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1648326 w 7590922"/>
              <a:gd name="connsiteY2" fmla="*/ 118315 h 2283999"/>
              <a:gd name="connsiteX3" fmla="*/ 1624263 w 7590922"/>
              <a:gd name="connsiteY3" fmla="*/ 130346 h 2283999"/>
              <a:gd name="connsiteX4" fmla="*/ 3010358 w 7590922"/>
              <a:gd name="connsiteY4" fmla="*/ 106282 h 2283999"/>
              <a:gd name="connsiteX5" fmla="*/ 7590922 w 7590922"/>
              <a:gd name="connsiteY5" fmla="*/ 46126 h 2283999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1648326 w 7590922"/>
              <a:gd name="connsiteY2" fmla="*/ 118315 h 2283999"/>
              <a:gd name="connsiteX3" fmla="*/ 3010358 w 7590922"/>
              <a:gd name="connsiteY3" fmla="*/ 106282 h 2283999"/>
              <a:gd name="connsiteX4" fmla="*/ 7590922 w 7590922"/>
              <a:gd name="connsiteY4" fmla="*/ 46126 h 2283999"/>
              <a:gd name="connsiteX0" fmla="*/ 0 w 7590922"/>
              <a:gd name="connsiteY0" fmla="*/ 2283999 h 2283999"/>
              <a:gd name="connsiteX1" fmla="*/ 577516 w 7590922"/>
              <a:gd name="connsiteY1" fmla="*/ 503326 h 2283999"/>
              <a:gd name="connsiteX2" fmla="*/ 3010358 w 7590922"/>
              <a:gd name="connsiteY2" fmla="*/ 106282 h 2283999"/>
              <a:gd name="connsiteX3" fmla="*/ 7590922 w 7590922"/>
              <a:gd name="connsiteY3" fmla="*/ 46126 h 2283999"/>
              <a:gd name="connsiteX0" fmla="*/ 0 w 7590922"/>
              <a:gd name="connsiteY0" fmla="*/ 2245248 h 2245248"/>
              <a:gd name="connsiteX1" fmla="*/ 577516 w 7590922"/>
              <a:gd name="connsiteY1" fmla="*/ 464575 h 2245248"/>
              <a:gd name="connsiteX2" fmla="*/ 3010358 w 7590922"/>
              <a:gd name="connsiteY2" fmla="*/ 67531 h 2245248"/>
              <a:gd name="connsiteX3" fmla="*/ 3523151 w 7590922"/>
              <a:gd name="connsiteY3" fmla="*/ 59388 h 2245248"/>
              <a:gd name="connsiteX4" fmla="*/ 7590922 w 7590922"/>
              <a:gd name="connsiteY4" fmla="*/ 7375 h 2245248"/>
              <a:gd name="connsiteX0" fmla="*/ 9676 w 7600598"/>
              <a:gd name="connsiteY0" fmla="*/ 2237873 h 2237873"/>
              <a:gd name="connsiteX1" fmla="*/ 587192 w 7600598"/>
              <a:gd name="connsiteY1" fmla="*/ 457200 h 2237873"/>
              <a:gd name="connsiteX2" fmla="*/ 3532827 w 7600598"/>
              <a:gd name="connsiteY2" fmla="*/ 52013 h 2237873"/>
              <a:gd name="connsiteX3" fmla="*/ 7600598 w 7600598"/>
              <a:gd name="connsiteY3" fmla="*/ 0 h 2237873"/>
              <a:gd name="connsiteX0" fmla="*/ 92458 w 7683380"/>
              <a:gd name="connsiteY0" fmla="*/ 2237873 h 2237873"/>
              <a:gd name="connsiteX1" fmla="*/ 669974 w 7683380"/>
              <a:gd name="connsiteY1" fmla="*/ 457200 h 2237873"/>
              <a:gd name="connsiteX2" fmla="*/ 4112304 w 7683380"/>
              <a:gd name="connsiteY2" fmla="*/ 52013 h 2237873"/>
              <a:gd name="connsiteX3" fmla="*/ 7683380 w 7683380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6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21677 w 7590922"/>
              <a:gd name="connsiteY2" fmla="*/ 155287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47523 w 7590922"/>
              <a:gd name="connsiteY2" fmla="*/ 115421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887962 w 7590922"/>
              <a:gd name="connsiteY2" fmla="*/ 63131 h 2237873"/>
              <a:gd name="connsiteX3" fmla="*/ 7590922 w 7590922"/>
              <a:gd name="connsiteY3" fmla="*/ 0 h 2237873"/>
              <a:gd name="connsiteX0" fmla="*/ 0 w 7590922"/>
              <a:gd name="connsiteY0" fmla="*/ 2237873 h 2237873"/>
              <a:gd name="connsiteX1" fmla="*/ 577516 w 7590922"/>
              <a:gd name="connsiteY1" fmla="*/ 457200 h 2237873"/>
              <a:gd name="connsiteX2" fmla="*/ 1902553 w 7590922"/>
              <a:gd name="connsiteY2" fmla="*/ 125252 h 2237873"/>
              <a:gd name="connsiteX3" fmla="*/ 7590922 w 7590922"/>
              <a:gd name="connsiteY3" fmla="*/ 0 h 2237873"/>
              <a:gd name="connsiteX0" fmla="*/ 0 w 7622512"/>
              <a:gd name="connsiteY0" fmla="*/ 2209146 h 2209146"/>
              <a:gd name="connsiteX1" fmla="*/ 577516 w 7622512"/>
              <a:gd name="connsiteY1" fmla="*/ 428473 h 2209146"/>
              <a:gd name="connsiteX2" fmla="*/ 1902553 w 7622512"/>
              <a:gd name="connsiteY2" fmla="*/ 96525 h 2209146"/>
              <a:gd name="connsiteX3" fmla="*/ 7622512 w 7622512"/>
              <a:gd name="connsiteY3" fmla="*/ 0 h 2209146"/>
              <a:gd name="connsiteX0" fmla="*/ 0 w 7622512"/>
              <a:gd name="connsiteY0" fmla="*/ 2209146 h 2209146"/>
              <a:gd name="connsiteX1" fmla="*/ 577516 w 7622512"/>
              <a:gd name="connsiteY1" fmla="*/ 428473 h 2209146"/>
              <a:gd name="connsiteX2" fmla="*/ 1907985 w 7622512"/>
              <a:gd name="connsiteY2" fmla="*/ 30405 h 2209146"/>
              <a:gd name="connsiteX3" fmla="*/ 7622512 w 7622512"/>
              <a:gd name="connsiteY3" fmla="*/ 0 h 2209146"/>
              <a:gd name="connsiteX0" fmla="*/ 0 w 7610835"/>
              <a:gd name="connsiteY0" fmla="*/ 2231089 h 2231089"/>
              <a:gd name="connsiteX1" fmla="*/ 577516 w 7610835"/>
              <a:gd name="connsiteY1" fmla="*/ 450416 h 2231089"/>
              <a:gd name="connsiteX2" fmla="*/ 1907985 w 7610835"/>
              <a:gd name="connsiteY2" fmla="*/ 52348 h 2231089"/>
              <a:gd name="connsiteX3" fmla="*/ 7610835 w 7610835"/>
              <a:gd name="connsiteY3" fmla="*/ 0 h 2231089"/>
              <a:gd name="connsiteX0" fmla="*/ 0 w 7610835"/>
              <a:gd name="connsiteY0" fmla="*/ 2231089 h 2231089"/>
              <a:gd name="connsiteX1" fmla="*/ 415761 w 7610835"/>
              <a:gd name="connsiteY1" fmla="*/ 450417 h 2231089"/>
              <a:gd name="connsiteX2" fmla="*/ 1907985 w 7610835"/>
              <a:gd name="connsiteY2" fmla="*/ 52348 h 2231089"/>
              <a:gd name="connsiteX3" fmla="*/ 7610835 w 7610835"/>
              <a:gd name="connsiteY3" fmla="*/ 0 h 2231089"/>
              <a:gd name="connsiteX0" fmla="*/ 0 w 7610835"/>
              <a:gd name="connsiteY0" fmla="*/ 2231089 h 2231089"/>
              <a:gd name="connsiteX1" fmla="*/ 415761 w 7610835"/>
              <a:gd name="connsiteY1" fmla="*/ 450417 h 2231089"/>
              <a:gd name="connsiteX2" fmla="*/ 1759127 w 7610835"/>
              <a:gd name="connsiteY2" fmla="*/ 104303 h 2231089"/>
              <a:gd name="connsiteX3" fmla="*/ 7610835 w 7610835"/>
              <a:gd name="connsiteY3" fmla="*/ 0 h 2231089"/>
              <a:gd name="connsiteX0" fmla="*/ 0 w 7610835"/>
              <a:gd name="connsiteY0" fmla="*/ 2231089 h 2231089"/>
              <a:gd name="connsiteX1" fmla="*/ 415761 w 7610835"/>
              <a:gd name="connsiteY1" fmla="*/ 450417 h 2231089"/>
              <a:gd name="connsiteX2" fmla="*/ 1646531 w 7610835"/>
              <a:gd name="connsiteY2" fmla="*/ 65938 h 2231089"/>
              <a:gd name="connsiteX3" fmla="*/ 7610835 w 7610835"/>
              <a:gd name="connsiteY3" fmla="*/ 0 h 223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10835" h="2231089">
                <a:moveTo>
                  <a:pt x="0" y="2231089"/>
                </a:moveTo>
                <a:cubicBezTo>
                  <a:pt x="151397" y="1521226"/>
                  <a:pt x="141339" y="811276"/>
                  <a:pt x="415761" y="450417"/>
                </a:cubicBezTo>
                <a:cubicBezTo>
                  <a:pt x="690183" y="89558"/>
                  <a:pt x="961519" y="86380"/>
                  <a:pt x="1646531" y="65938"/>
                </a:cubicBezTo>
                <a:lnTo>
                  <a:pt x="761083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9" name="Obdélník 328"/>
          <p:cNvSpPr/>
          <p:nvPr/>
        </p:nvSpPr>
        <p:spPr>
          <a:xfrm>
            <a:off x="771504" y="1981192"/>
            <a:ext cx="298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&gt; 20x faster</a:t>
            </a: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331" name="Obdélník 330"/>
          <p:cNvSpPr/>
          <p:nvPr/>
        </p:nvSpPr>
        <p:spPr>
          <a:xfrm>
            <a:off x="771504" y="2524120"/>
            <a:ext cx="6243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Interaction with global visibility</a:t>
            </a:r>
            <a:endParaRPr lang="cs-CZ" sz="2400" dirty="0">
              <a:solidFill>
                <a:srgbClr val="000000"/>
              </a:solidFill>
            </a:endParaRPr>
          </a:p>
        </p:txBody>
      </p:sp>
      <p:cxnSp>
        <p:nvCxnSpPr>
          <p:cNvPr id="334" name="Přímá spojovací čára 333"/>
          <p:cNvCxnSpPr/>
          <p:nvPr/>
        </p:nvCxnSpPr>
        <p:spPr>
          <a:xfrm rot="16200000" flipH="1">
            <a:off x="1347351" y="3669132"/>
            <a:ext cx="1459474" cy="75917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ovéPole 372"/>
          <p:cNvSpPr txBox="1"/>
          <p:nvPr/>
        </p:nvSpPr>
        <p:spPr>
          <a:xfrm>
            <a:off x="3917135" y="4492105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Tune parameters…</a:t>
            </a:r>
            <a:endParaRPr lang="cs-CZ" dirty="0"/>
          </a:p>
        </p:txBody>
      </p:sp>
      <p:sp>
        <p:nvSpPr>
          <p:cNvPr id="374" name="TextovéPole 373"/>
          <p:cNvSpPr txBox="1"/>
          <p:nvPr/>
        </p:nvSpPr>
        <p:spPr>
          <a:xfrm>
            <a:off x="4210048" y="4252249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Tune a bit more …</a:t>
            </a:r>
            <a:endParaRPr lang="cs-CZ" dirty="0"/>
          </a:p>
        </p:txBody>
      </p:sp>
      <p:sp>
        <p:nvSpPr>
          <p:cNvPr id="375" name="Obdélník 374"/>
          <p:cNvSpPr/>
          <p:nvPr/>
        </p:nvSpPr>
        <p:spPr>
          <a:xfrm>
            <a:off x="4300536" y="4243392"/>
            <a:ext cx="3890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Our method</a:t>
            </a:r>
          </a:p>
        </p:txBody>
      </p:sp>
      <p:sp>
        <p:nvSpPr>
          <p:cNvPr id="376" name="TextovéPole 375"/>
          <p:cNvSpPr txBox="1"/>
          <p:nvPr/>
        </p:nvSpPr>
        <p:spPr>
          <a:xfrm>
            <a:off x="1223944" y="1257288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PVS size</a:t>
            </a:r>
            <a:endParaRPr lang="cs-CZ" sz="2400" dirty="0"/>
          </a:p>
        </p:txBody>
      </p:sp>
      <p:sp>
        <p:nvSpPr>
          <p:cNvPr id="337" name="Obdélník 336"/>
          <p:cNvSpPr/>
          <p:nvPr/>
        </p:nvSpPr>
        <p:spPr>
          <a:xfrm>
            <a:off x="771504" y="3198167"/>
            <a:ext cx="5881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New applications</a:t>
            </a:r>
            <a:endParaRPr lang="cs-CZ" sz="2400" dirty="0">
              <a:solidFill>
                <a:srgbClr val="000000"/>
              </a:solidFill>
            </a:endParaRPr>
          </a:p>
        </p:txBody>
      </p:sp>
      <p:grpSp>
        <p:nvGrpSpPr>
          <p:cNvPr id="37" name="Skupina 400"/>
          <p:cNvGrpSpPr/>
          <p:nvPr/>
        </p:nvGrpSpPr>
        <p:grpSpPr>
          <a:xfrm>
            <a:off x="2399494" y="4424368"/>
            <a:ext cx="1539090" cy="1901042"/>
            <a:chOff x="2399494" y="4424368"/>
            <a:chExt cx="1358114" cy="1901042"/>
          </a:xfrm>
        </p:grpSpPr>
        <p:cxnSp>
          <p:nvCxnSpPr>
            <p:cNvPr id="392" name="Přímá spojovací čára 391"/>
            <p:cNvCxnSpPr/>
            <p:nvPr/>
          </p:nvCxnSpPr>
          <p:spPr>
            <a:xfrm rot="10800000">
              <a:off x="2400288" y="4424368"/>
              <a:ext cx="1357320" cy="158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Přímá spojovací čára 393"/>
            <p:cNvCxnSpPr/>
            <p:nvPr/>
          </p:nvCxnSpPr>
          <p:spPr>
            <a:xfrm rot="5400000">
              <a:off x="1450164" y="5374492"/>
              <a:ext cx="1900248" cy="158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5" name="Přímá spojovací čára 394"/>
          <p:cNvCxnSpPr/>
          <p:nvPr/>
        </p:nvCxnSpPr>
        <p:spPr>
          <a:xfrm rot="16200000" flipH="1">
            <a:off x="1541446" y="2932110"/>
            <a:ext cx="1990736" cy="99378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Přímá spojovací šipka 402"/>
          <p:cNvCxnSpPr/>
          <p:nvPr/>
        </p:nvCxnSpPr>
        <p:spPr>
          <a:xfrm rot="5400000" flipH="1" flipV="1">
            <a:off x="5522918" y="3564732"/>
            <a:ext cx="994574" cy="794"/>
          </a:xfrm>
          <a:prstGeom prst="straightConnector1">
            <a:avLst/>
          </a:prstGeom>
          <a:ln w="603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Přímá spojovací šipka 405"/>
          <p:cNvCxnSpPr/>
          <p:nvPr/>
        </p:nvCxnSpPr>
        <p:spPr>
          <a:xfrm>
            <a:off x="2038336" y="4243392"/>
            <a:ext cx="5430869" cy="1588"/>
          </a:xfrm>
          <a:prstGeom prst="straightConnector1">
            <a:avLst/>
          </a:prstGeom>
          <a:ln w="603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Obdélník 406"/>
          <p:cNvSpPr/>
          <p:nvPr/>
        </p:nvSpPr>
        <p:spPr>
          <a:xfrm>
            <a:off x="7148026" y="3743244"/>
            <a:ext cx="2081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Not robust</a:t>
            </a:r>
          </a:p>
        </p:txBody>
      </p:sp>
      <p:cxnSp>
        <p:nvCxnSpPr>
          <p:cNvPr id="408" name="Přímá spojovací šipka 407"/>
          <p:cNvCxnSpPr/>
          <p:nvPr/>
        </p:nvCxnSpPr>
        <p:spPr>
          <a:xfrm rot="5400000" flipH="1" flipV="1">
            <a:off x="7380718" y="3927943"/>
            <a:ext cx="361951" cy="4"/>
          </a:xfrm>
          <a:prstGeom prst="straightConnector1">
            <a:avLst/>
          </a:prstGeom>
          <a:ln w="603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Přímá spojovací šipka 412"/>
          <p:cNvCxnSpPr/>
          <p:nvPr/>
        </p:nvCxnSpPr>
        <p:spPr>
          <a:xfrm rot="5400000">
            <a:off x="7377922" y="4423574"/>
            <a:ext cx="361952" cy="1588"/>
          </a:xfrm>
          <a:prstGeom prst="straightConnector1">
            <a:avLst/>
          </a:prstGeom>
          <a:ln w="603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" name="Elipsa 295"/>
          <p:cNvSpPr/>
          <p:nvPr/>
        </p:nvSpPr>
        <p:spPr>
          <a:xfrm>
            <a:off x="1836957" y="4071273"/>
            <a:ext cx="180976" cy="180976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7" name="Elipsa 296"/>
          <p:cNvSpPr/>
          <p:nvPr/>
        </p:nvSpPr>
        <p:spPr>
          <a:xfrm>
            <a:off x="7467616" y="4062416"/>
            <a:ext cx="180976" cy="180976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8" name="Obdélník 297"/>
          <p:cNvSpPr/>
          <p:nvPr/>
        </p:nvSpPr>
        <p:spPr>
          <a:xfrm>
            <a:off x="5945222" y="3759147"/>
            <a:ext cx="190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Exact</a:t>
            </a:r>
          </a:p>
        </p:txBody>
      </p:sp>
      <p:sp>
        <p:nvSpPr>
          <p:cNvPr id="299" name="Elipsa 298"/>
          <p:cNvSpPr/>
          <p:nvPr/>
        </p:nvSpPr>
        <p:spPr>
          <a:xfrm>
            <a:off x="7467616" y="3609976"/>
            <a:ext cx="180976" cy="180976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0" name="Elipsa 299"/>
          <p:cNvSpPr/>
          <p:nvPr/>
        </p:nvSpPr>
        <p:spPr>
          <a:xfrm>
            <a:off x="7467616" y="4514856"/>
            <a:ext cx="180976" cy="180976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1" name="Elipsa 300"/>
          <p:cNvSpPr/>
          <p:nvPr/>
        </p:nvSpPr>
        <p:spPr>
          <a:xfrm>
            <a:off x="3486144" y="4786320"/>
            <a:ext cx="180976" cy="1809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2" name="Elipsa 301"/>
          <p:cNvSpPr/>
          <p:nvPr/>
        </p:nvSpPr>
        <p:spPr>
          <a:xfrm>
            <a:off x="3686382" y="4564049"/>
            <a:ext cx="180976" cy="1809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3" name="Elipsa 302"/>
          <p:cNvSpPr/>
          <p:nvPr/>
        </p:nvSpPr>
        <p:spPr>
          <a:xfrm>
            <a:off x="3938584" y="4333880"/>
            <a:ext cx="180976" cy="1809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04" name="Přímá spojovací šipka 303"/>
          <p:cNvCxnSpPr/>
          <p:nvPr/>
        </p:nvCxnSpPr>
        <p:spPr>
          <a:xfrm rot="10800000">
            <a:off x="2219312" y="4333880"/>
            <a:ext cx="814392" cy="361952"/>
          </a:xfrm>
          <a:prstGeom prst="straightConnector1">
            <a:avLst/>
          </a:prstGeom>
          <a:ln w="603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1836957" y="6363912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~1 minute</a:t>
            </a:r>
            <a:endParaRPr lang="cs-CZ" sz="2400" dirty="0">
              <a:solidFill>
                <a:srgbClr val="000000"/>
              </a:solidFill>
            </a:endParaRPr>
          </a:p>
        </p:txBody>
      </p:sp>
      <p:grpSp>
        <p:nvGrpSpPr>
          <p:cNvPr id="2" name="Skupina 324"/>
          <p:cNvGrpSpPr/>
          <p:nvPr/>
        </p:nvGrpSpPr>
        <p:grpSpPr>
          <a:xfrm>
            <a:off x="4391024" y="3157536"/>
            <a:ext cx="4577687" cy="2624152"/>
            <a:chOff x="3514476" y="3049210"/>
            <a:chExt cx="4166483" cy="23884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6" name="Obrázek 325" descr="pompeii-cost1b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4476" y="3049210"/>
              <a:ext cx="4166483" cy="2388430"/>
            </a:xfrm>
            <a:prstGeom prst="rect">
              <a:avLst/>
            </a:prstGeom>
          </p:spPr>
        </p:pic>
        <p:sp>
          <p:nvSpPr>
            <p:cNvPr id="327" name="TextovéPole 326"/>
            <p:cNvSpPr txBox="1"/>
            <p:nvPr/>
          </p:nvSpPr>
          <p:spPr>
            <a:xfrm>
              <a:off x="5902906" y="3508523"/>
              <a:ext cx="1106083" cy="276999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</a:rPr>
                <a:t>Hotspot #12</a:t>
              </a:r>
              <a:endParaRPr lang="cs-CZ" sz="12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328" name="Přímá spojovací šipka 327"/>
            <p:cNvCxnSpPr>
              <a:stCxn id="327" idx="2"/>
            </p:cNvCxnSpPr>
            <p:nvPr/>
          </p:nvCxnSpPr>
          <p:spPr>
            <a:xfrm rot="5400000">
              <a:off x="6281903" y="3789040"/>
              <a:ext cx="177565" cy="1705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7" name="Přímá spojovací čára 396"/>
          <p:cNvCxnSpPr/>
          <p:nvPr/>
        </p:nvCxnSpPr>
        <p:spPr>
          <a:xfrm>
            <a:off x="3307743" y="3522428"/>
            <a:ext cx="2078649" cy="359012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  <p:bldP spid="292" grpId="0" build="allAtOnce"/>
      <p:bldP spid="109" grpId="0"/>
      <p:bldP spid="332" grpId="0" animBg="1"/>
      <p:bldP spid="189" grpId="0"/>
      <p:bldP spid="330" grpId="0" animBg="1"/>
      <p:bldP spid="330" grpId="1" animBg="1"/>
      <p:bldP spid="108" grpId="0"/>
      <p:bldP spid="108" grpId="1"/>
      <p:bldP spid="108" grpId="2"/>
      <p:bldP spid="110" grpId="0"/>
      <p:bldP spid="110" grpId="1"/>
      <p:bldP spid="135" grpId="0" build="allAtOnce"/>
      <p:bldP spid="135" grpId="1" build="allAtOnce"/>
      <p:bldP spid="142" grpId="0"/>
      <p:bldP spid="127" grpId="0"/>
      <p:bldP spid="127" grpId="1"/>
      <p:bldP spid="246" grpId="0"/>
      <p:bldP spid="246" grpId="1"/>
      <p:bldP spid="255" grpId="0"/>
      <p:bldP spid="255" grpId="1"/>
      <p:bldP spid="80" grpId="0" animBg="1"/>
      <p:bldP spid="329" grpId="0"/>
      <p:bldP spid="331" grpId="0"/>
      <p:bldP spid="373" grpId="0"/>
      <p:bldP spid="373" grpId="1"/>
      <p:bldP spid="374" grpId="0"/>
      <p:bldP spid="374" grpId="1"/>
      <p:bldP spid="375" grpId="0"/>
      <p:bldP spid="375" grpId="1"/>
      <p:bldP spid="375" grpId="2"/>
      <p:bldP spid="376" grpId="0"/>
      <p:bldP spid="337" grpId="0"/>
      <p:bldP spid="407" grpId="0"/>
      <p:bldP spid="407" grpId="1"/>
      <p:bldP spid="297" grpId="0" animBg="1"/>
      <p:bldP spid="298" grpId="0" build="allAtOnce"/>
      <p:bldP spid="299" grpId="0" animBg="1"/>
      <p:bldP spid="300" grpId="0" animBg="1"/>
      <p:bldP spid="301" grpId="0" animBg="1"/>
      <p:bldP spid="302" grpId="0" animBg="1"/>
      <p:bldP spid="303" grpId="0" animBg="1"/>
      <p:bldP spid="73" grpId="0"/>
      <p:bldP spid="7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Classical from-region visibility </a:t>
            </a:r>
          </a:p>
          <a:p>
            <a:pPr>
              <a:lnSpc>
                <a:spcPct val="100000"/>
              </a:lnSpc>
              <a:buNone/>
            </a:pPr>
            <a:endParaRPr lang="en-US" dirty="0" smtClean="0">
              <a:effectLst/>
            </a:endParaRPr>
          </a:p>
          <a:p>
            <a:pPr>
              <a:lnSpc>
                <a:spcPct val="100000"/>
              </a:lnSpc>
              <a:buNone/>
            </a:pPr>
            <a:endParaRPr lang="en-US" dirty="0" smtClean="0">
              <a:effectLst/>
            </a:endParaRPr>
          </a:p>
          <a:p>
            <a:pPr>
              <a:lnSpc>
                <a:spcPct val="10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Global visibility sampling </a:t>
            </a:r>
          </a:p>
          <a:p>
            <a:pPr lvl="1">
              <a:lnSpc>
                <a:spcPct val="100000"/>
              </a:lnSpc>
            </a:pPr>
            <a:endParaRPr lang="en-US" dirty="0" smtClean="0">
              <a:effectLst/>
            </a:endParaRPr>
          </a:p>
          <a:p>
            <a:pPr lvl="1">
              <a:lnSpc>
                <a:spcPct val="100000"/>
              </a:lnSpc>
            </a:pPr>
            <a:endParaRPr lang="en-US" dirty="0" smtClean="0">
              <a:effectLst/>
            </a:endParaRPr>
          </a:p>
          <a:p>
            <a:pPr lvl="1">
              <a:lnSpc>
                <a:spcPct val="100000"/>
              </a:lnSpc>
            </a:pPr>
            <a:endParaRPr lang="en-US" dirty="0" smtClean="0">
              <a:effectLst/>
            </a:endParaRPr>
          </a:p>
          <a:p>
            <a:pPr lvl="1">
              <a:lnSpc>
                <a:spcPct val="100000"/>
              </a:lnSpc>
            </a:pPr>
            <a:r>
              <a:rPr lang="en-US" dirty="0" smtClean="0">
                <a:effectLst/>
              </a:rPr>
              <a:t>Uses visibility coherence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effectLst/>
              </a:rPr>
              <a:t>And is progressive</a:t>
            </a:r>
          </a:p>
          <a:p>
            <a:pPr lvl="1">
              <a:lnSpc>
                <a:spcPct val="100000"/>
              </a:lnSpc>
            </a:pPr>
            <a:endParaRPr lang="en-US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effectLst/>
              </a:rPr>
              <a:t>`</a:t>
            </a:r>
          </a:p>
        </p:txBody>
      </p:sp>
      <p:grpSp>
        <p:nvGrpSpPr>
          <p:cNvPr id="215" name="Skupina 214"/>
          <p:cNvGrpSpPr/>
          <p:nvPr/>
        </p:nvGrpSpPr>
        <p:grpSpPr>
          <a:xfrm>
            <a:off x="5289552" y="4146552"/>
            <a:ext cx="2870208" cy="2152656"/>
            <a:chOff x="5289552" y="1276344"/>
            <a:chExt cx="2870208" cy="2152656"/>
          </a:xfrm>
        </p:grpSpPr>
        <p:grpSp>
          <p:nvGrpSpPr>
            <p:cNvPr id="216" name="Skupina 163"/>
            <p:cNvGrpSpPr/>
            <p:nvPr/>
          </p:nvGrpSpPr>
          <p:grpSpPr>
            <a:xfrm>
              <a:off x="5289552" y="1276344"/>
              <a:ext cx="358776" cy="2152656"/>
              <a:chOff x="5289552" y="1276344"/>
              <a:chExt cx="358776" cy="2152656"/>
            </a:xfrm>
          </p:grpSpPr>
          <p:sp>
            <p:nvSpPr>
              <p:cNvPr id="266" name="Obdélník 265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7" name="Obdélník 266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8" name="Obdélník 267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9" name="Obdélník 268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0" name="Obdélník 269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1" name="Obdélník 270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17" name="Skupina 164"/>
            <p:cNvGrpSpPr/>
            <p:nvPr/>
          </p:nvGrpSpPr>
          <p:grpSpPr>
            <a:xfrm>
              <a:off x="5648328" y="1276344"/>
              <a:ext cx="358776" cy="2152656"/>
              <a:chOff x="5289552" y="1276344"/>
              <a:chExt cx="358776" cy="2152656"/>
            </a:xfrm>
          </p:grpSpPr>
          <p:sp>
            <p:nvSpPr>
              <p:cNvPr id="260" name="Obdélník 259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1" name="Obdélník 260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2" name="Obdélník 261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3" name="Obdélník 262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4" name="Obdélník 263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5" name="Obdélník 264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18" name="Skupina 171"/>
            <p:cNvGrpSpPr/>
            <p:nvPr/>
          </p:nvGrpSpPr>
          <p:grpSpPr>
            <a:xfrm>
              <a:off x="6007104" y="1276344"/>
              <a:ext cx="358776" cy="2152656"/>
              <a:chOff x="5289552" y="1276344"/>
              <a:chExt cx="358776" cy="2152656"/>
            </a:xfrm>
          </p:grpSpPr>
          <p:sp>
            <p:nvSpPr>
              <p:cNvPr id="254" name="Obdélník 253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5" name="Obdélník 254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6" name="Obdélník 255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7" name="Obdélník 256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8" name="Obdélník 257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9" name="Obdélník 258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19" name="Skupina 178"/>
            <p:cNvGrpSpPr/>
            <p:nvPr/>
          </p:nvGrpSpPr>
          <p:grpSpPr>
            <a:xfrm>
              <a:off x="6365880" y="1276344"/>
              <a:ext cx="358776" cy="2152656"/>
              <a:chOff x="5289552" y="1276344"/>
              <a:chExt cx="358776" cy="2152656"/>
            </a:xfrm>
          </p:grpSpPr>
          <p:sp>
            <p:nvSpPr>
              <p:cNvPr id="248" name="Obdélník 247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9" name="Obdélník 248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0" name="Obdélník 249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1" name="Obdélník 250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2" name="Obdélník 251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3" name="Obdélník 252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20" name="Skupina 185"/>
            <p:cNvGrpSpPr/>
            <p:nvPr/>
          </p:nvGrpSpPr>
          <p:grpSpPr>
            <a:xfrm>
              <a:off x="6724656" y="1276344"/>
              <a:ext cx="358776" cy="2152656"/>
              <a:chOff x="5289552" y="1276344"/>
              <a:chExt cx="358776" cy="2152656"/>
            </a:xfrm>
          </p:grpSpPr>
          <p:sp>
            <p:nvSpPr>
              <p:cNvPr id="242" name="Obdélník 241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3" name="Obdélník 242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4" name="Obdélník 243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5" name="Obdélník 244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6" name="Obdélník 245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7" name="Obdélník 246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21" name="Skupina 192"/>
            <p:cNvGrpSpPr/>
            <p:nvPr/>
          </p:nvGrpSpPr>
          <p:grpSpPr>
            <a:xfrm>
              <a:off x="7083432" y="1276344"/>
              <a:ext cx="358776" cy="2152656"/>
              <a:chOff x="5289552" y="1276344"/>
              <a:chExt cx="358776" cy="2152656"/>
            </a:xfrm>
          </p:grpSpPr>
          <p:sp>
            <p:nvSpPr>
              <p:cNvPr id="236" name="Obdélník 235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7" name="Obdélník 236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8" name="Obdélník 237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9" name="Obdélník 238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0" name="Obdélník 239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1" name="Obdélník 240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22" name="Skupina 199"/>
            <p:cNvGrpSpPr/>
            <p:nvPr/>
          </p:nvGrpSpPr>
          <p:grpSpPr>
            <a:xfrm>
              <a:off x="7442208" y="1276344"/>
              <a:ext cx="358776" cy="2152656"/>
              <a:chOff x="5289552" y="1276344"/>
              <a:chExt cx="358776" cy="2152656"/>
            </a:xfrm>
          </p:grpSpPr>
          <p:sp>
            <p:nvSpPr>
              <p:cNvPr id="230" name="Obdélník 229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1" name="Obdélník 230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2" name="Obdélník 231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3" name="Obdélník 232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4" name="Obdélník 233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5" name="Obdélník 234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23" name="Skupina 206"/>
            <p:cNvGrpSpPr/>
            <p:nvPr/>
          </p:nvGrpSpPr>
          <p:grpSpPr>
            <a:xfrm>
              <a:off x="7800984" y="1276344"/>
              <a:ext cx="358776" cy="2152656"/>
              <a:chOff x="5289552" y="1276344"/>
              <a:chExt cx="358776" cy="2152656"/>
            </a:xfrm>
          </p:grpSpPr>
          <p:sp>
            <p:nvSpPr>
              <p:cNvPr id="224" name="Obdélník 223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5" name="Obdélník 224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6" name="Obdélník 225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7" name="Obdélník 226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8" name="Obdélník 227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9" name="Obdélník 228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214" name="Skupina 213"/>
          <p:cNvGrpSpPr/>
          <p:nvPr/>
        </p:nvGrpSpPr>
        <p:grpSpPr>
          <a:xfrm>
            <a:off x="5289552" y="1276344"/>
            <a:ext cx="2870208" cy="2152656"/>
            <a:chOff x="5289552" y="1276344"/>
            <a:chExt cx="2870208" cy="2152656"/>
          </a:xfrm>
        </p:grpSpPr>
        <p:grpSp>
          <p:nvGrpSpPr>
            <p:cNvPr id="164" name="Skupina 163"/>
            <p:cNvGrpSpPr/>
            <p:nvPr/>
          </p:nvGrpSpPr>
          <p:grpSpPr>
            <a:xfrm>
              <a:off x="5289552" y="1276344"/>
              <a:ext cx="358776" cy="2152656"/>
              <a:chOff x="5289552" y="1276344"/>
              <a:chExt cx="358776" cy="2152656"/>
            </a:xfrm>
          </p:grpSpPr>
          <p:sp>
            <p:nvSpPr>
              <p:cNvPr id="158" name="Obdélník 157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9" name="Obdélník 158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0" name="Obdélník 159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1" name="Obdélník 160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2" name="Obdélník 161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3" name="Obdélník 162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5" name="Skupina 164"/>
            <p:cNvGrpSpPr/>
            <p:nvPr/>
          </p:nvGrpSpPr>
          <p:grpSpPr>
            <a:xfrm>
              <a:off x="5648328" y="1276344"/>
              <a:ext cx="358776" cy="2152656"/>
              <a:chOff x="5289552" y="1276344"/>
              <a:chExt cx="358776" cy="2152656"/>
            </a:xfrm>
          </p:grpSpPr>
          <p:sp>
            <p:nvSpPr>
              <p:cNvPr id="166" name="Obdélník 165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7" name="Obdélník 166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8" name="Obdélník 167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9" name="Obdélník 168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0" name="Obdélník 169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1" name="Obdélník 170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2" name="Skupina 171"/>
            <p:cNvGrpSpPr/>
            <p:nvPr/>
          </p:nvGrpSpPr>
          <p:grpSpPr>
            <a:xfrm>
              <a:off x="6007104" y="1276344"/>
              <a:ext cx="358776" cy="2152656"/>
              <a:chOff x="5289552" y="1276344"/>
              <a:chExt cx="358776" cy="2152656"/>
            </a:xfrm>
          </p:grpSpPr>
          <p:sp>
            <p:nvSpPr>
              <p:cNvPr id="173" name="Obdélník 172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4" name="Obdélník 173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5" name="Obdélník 174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6" name="Obdélník 175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7" name="Obdélník 176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8" name="Obdélník 177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9" name="Skupina 178"/>
            <p:cNvGrpSpPr/>
            <p:nvPr/>
          </p:nvGrpSpPr>
          <p:grpSpPr>
            <a:xfrm>
              <a:off x="6365880" y="1276344"/>
              <a:ext cx="358776" cy="2152656"/>
              <a:chOff x="5289552" y="1276344"/>
              <a:chExt cx="358776" cy="2152656"/>
            </a:xfrm>
          </p:grpSpPr>
          <p:sp>
            <p:nvSpPr>
              <p:cNvPr id="180" name="Obdélník 179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1" name="Obdélník 180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2" name="Obdélník 181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3" name="Obdélník 182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4" name="Obdélník 183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5" name="Obdélník 184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86" name="Skupina 185"/>
            <p:cNvGrpSpPr/>
            <p:nvPr/>
          </p:nvGrpSpPr>
          <p:grpSpPr>
            <a:xfrm>
              <a:off x="6724656" y="1276344"/>
              <a:ext cx="358776" cy="2152656"/>
              <a:chOff x="5289552" y="1276344"/>
              <a:chExt cx="358776" cy="2152656"/>
            </a:xfrm>
          </p:grpSpPr>
          <p:sp>
            <p:nvSpPr>
              <p:cNvPr id="187" name="Obdélník 186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8" name="Obdélník 187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9" name="Obdélník 188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0" name="Obdélník 189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1" name="Obdélník 190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2" name="Obdélník 191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3" name="Skupina 192"/>
            <p:cNvGrpSpPr/>
            <p:nvPr/>
          </p:nvGrpSpPr>
          <p:grpSpPr>
            <a:xfrm>
              <a:off x="7083432" y="1276344"/>
              <a:ext cx="358776" cy="2152656"/>
              <a:chOff x="5289552" y="1276344"/>
              <a:chExt cx="358776" cy="2152656"/>
            </a:xfrm>
          </p:grpSpPr>
          <p:sp>
            <p:nvSpPr>
              <p:cNvPr id="194" name="Obdélník 193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5" name="Obdélník 194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6" name="Obdélník 195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7" name="Obdélník 196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8" name="Obdélník 197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9" name="Obdélník 198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00" name="Skupina 199"/>
            <p:cNvGrpSpPr/>
            <p:nvPr/>
          </p:nvGrpSpPr>
          <p:grpSpPr>
            <a:xfrm>
              <a:off x="7442208" y="1276344"/>
              <a:ext cx="358776" cy="2152656"/>
              <a:chOff x="5289552" y="1276344"/>
              <a:chExt cx="358776" cy="2152656"/>
            </a:xfrm>
          </p:grpSpPr>
          <p:sp>
            <p:nvSpPr>
              <p:cNvPr id="201" name="Obdélník 200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2" name="Obdélník 201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3" name="Obdélník 202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4" name="Obdélník 203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5" name="Obdélník 204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6" name="Obdélník 205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07" name="Skupina 206"/>
            <p:cNvGrpSpPr/>
            <p:nvPr/>
          </p:nvGrpSpPr>
          <p:grpSpPr>
            <a:xfrm>
              <a:off x="7800984" y="1276344"/>
              <a:ext cx="358776" cy="2152656"/>
              <a:chOff x="5289552" y="1276344"/>
              <a:chExt cx="358776" cy="2152656"/>
            </a:xfrm>
          </p:grpSpPr>
          <p:sp>
            <p:nvSpPr>
              <p:cNvPr id="208" name="Obdélník 207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9" name="Obdélník 208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0" name="Obdélník 209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1" name="Obdélník 210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2" name="Obdélník 211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3" name="Obdélník 212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25400">
                <a:solidFill>
                  <a:srgbClr val="B0AD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52" name="Obdélník 151"/>
          <p:cNvSpPr/>
          <p:nvPr/>
        </p:nvSpPr>
        <p:spPr>
          <a:xfrm>
            <a:off x="738135" y="4232286"/>
            <a:ext cx="4103740" cy="135098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0" name="Obdélník 149"/>
          <p:cNvSpPr/>
          <p:nvPr/>
        </p:nvSpPr>
        <p:spPr>
          <a:xfrm>
            <a:off x="688018" y="2174899"/>
            <a:ext cx="4154326" cy="98585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Global Visibility Sampling</a:t>
            </a:r>
          </a:p>
        </p:txBody>
      </p:sp>
      <p:sp>
        <p:nvSpPr>
          <p:cNvPr id="12320" name="Oval 40"/>
          <p:cNvSpPr>
            <a:spLocks noChangeArrowheads="1"/>
          </p:cNvSpPr>
          <p:nvPr/>
        </p:nvSpPr>
        <p:spPr bwMode="auto">
          <a:xfrm>
            <a:off x="5508625" y="2744788"/>
            <a:ext cx="431800" cy="468312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21" name="Oval 41"/>
          <p:cNvSpPr>
            <a:spLocks noChangeArrowheads="1"/>
          </p:cNvSpPr>
          <p:nvPr/>
        </p:nvSpPr>
        <p:spPr bwMode="auto">
          <a:xfrm>
            <a:off x="6408738" y="2889250"/>
            <a:ext cx="649287" cy="360363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22" name="Rectangle 42"/>
          <p:cNvSpPr>
            <a:spLocks noChangeArrowheads="1"/>
          </p:cNvSpPr>
          <p:nvPr/>
        </p:nvSpPr>
        <p:spPr bwMode="auto">
          <a:xfrm>
            <a:off x="7596188" y="2205038"/>
            <a:ext cx="323850" cy="1116012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23" name="Rectangle 43"/>
          <p:cNvSpPr>
            <a:spLocks noChangeArrowheads="1"/>
          </p:cNvSpPr>
          <p:nvPr/>
        </p:nvSpPr>
        <p:spPr bwMode="auto">
          <a:xfrm>
            <a:off x="5508625" y="1412875"/>
            <a:ext cx="900113" cy="50323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" name="Zástupný symbol pro číslo snímku 14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148" name="TextovéPole 147"/>
          <p:cNvSpPr txBox="1"/>
          <p:nvPr/>
        </p:nvSpPr>
        <p:spPr>
          <a:xfrm>
            <a:off x="772213" y="2292389"/>
            <a:ext cx="3243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for each view cell</a:t>
            </a:r>
          </a:p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Compute PVS</a:t>
            </a:r>
            <a:endParaRPr lang="cs-CZ" sz="22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1" name="TextovéPole 150"/>
          <p:cNvSpPr txBox="1"/>
          <p:nvPr/>
        </p:nvSpPr>
        <p:spPr>
          <a:xfrm>
            <a:off x="847675" y="4341825"/>
            <a:ext cx="3752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while !terminate</a:t>
            </a:r>
          </a:p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Compute vis. sample</a:t>
            </a:r>
          </a:p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Add to all PVSs</a:t>
            </a:r>
            <a:endParaRPr lang="cs-CZ" sz="22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83" name="Skupina 382"/>
          <p:cNvGrpSpPr/>
          <p:nvPr/>
        </p:nvGrpSpPr>
        <p:grpSpPr>
          <a:xfrm>
            <a:off x="5648328" y="4505328"/>
            <a:ext cx="2152656" cy="1793880"/>
            <a:chOff x="5648328" y="4505328"/>
            <a:chExt cx="2152656" cy="1793880"/>
          </a:xfrm>
        </p:grpSpPr>
        <p:sp>
          <p:nvSpPr>
            <p:cNvPr id="373" name="Obdélník 372"/>
            <p:cNvSpPr/>
            <p:nvPr/>
          </p:nvSpPr>
          <p:spPr>
            <a:xfrm>
              <a:off x="5648328" y="4505328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4" name="Obdélník 373"/>
            <p:cNvSpPr/>
            <p:nvPr/>
          </p:nvSpPr>
          <p:spPr>
            <a:xfrm>
              <a:off x="6007104" y="4864104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5" name="Obdélník 374"/>
            <p:cNvSpPr/>
            <p:nvPr/>
          </p:nvSpPr>
          <p:spPr>
            <a:xfrm>
              <a:off x="5648328" y="4864104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6" name="Obdélník 375"/>
            <p:cNvSpPr/>
            <p:nvPr/>
          </p:nvSpPr>
          <p:spPr>
            <a:xfrm>
              <a:off x="6007104" y="5222880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7" name="Obdélník 376"/>
            <p:cNvSpPr/>
            <p:nvPr/>
          </p:nvSpPr>
          <p:spPr>
            <a:xfrm>
              <a:off x="6365880" y="5222880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8" name="Obdélník 377"/>
            <p:cNvSpPr/>
            <p:nvPr/>
          </p:nvSpPr>
          <p:spPr>
            <a:xfrm>
              <a:off x="6724656" y="5222880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9" name="Obdélník 378"/>
            <p:cNvSpPr/>
            <p:nvPr/>
          </p:nvSpPr>
          <p:spPr>
            <a:xfrm>
              <a:off x="6724656" y="5581656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0" name="Obdélník 379"/>
            <p:cNvSpPr/>
            <p:nvPr/>
          </p:nvSpPr>
          <p:spPr>
            <a:xfrm>
              <a:off x="7083432" y="5581656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1" name="Obdélník 380"/>
            <p:cNvSpPr/>
            <p:nvPr/>
          </p:nvSpPr>
          <p:spPr>
            <a:xfrm>
              <a:off x="7083432" y="5940432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2" name="Obdélník 381"/>
            <p:cNvSpPr/>
            <p:nvPr/>
          </p:nvSpPr>
          <p:spPr>
            <a:xfrm>
              <a:off x="7442208" y="5940432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84" name="Line 64"/>
          <p:cNvSpPr>
            <a:spLocks noChangeShapeType="1"/>
          </p:cNvSpPr>
          <p:nvPr/>
        </p:nvSpPr>
        <p:spPr bwMode="auto">
          <a:xfrm>
            <a:off x="5827716" y="4864104"/>
            <a:ext cx="1793880" cy="1435104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393" name="Skupina 392"/>
          <p:cNvGrpSpPr/>
          <p:nvPr/>
        </p:nvGrpSpPr>
        <p:grpSpPr>
          <a:xfrm>
            <a:off x="5648328" y="4146552"/>
            <a:ext cx="2152656" cy="1793880"/>
            <a:chOff x="5648328" y="4146552"/>
            <a:chExt cx="2152656" cy="1793880"/>
          </a:xfrm>
        </p:grpSpPr>
        <p:sp>
          <p:nvSpPr>
            <p:cNvPr id="385" name="Obdélník 384"/>
            <p:cNvSpPr/>
            <p:nvPr/>
          </p:nvSpPr>
          <p:spPr>
            <a:xfrm>
              <a:off x="5648328" y="5581656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6" name="Obdélník 385"/>
            <p:cNvSpPr/>
            <p:nvPr/>
          </p:nvSpPr>
          <p:spPr>
            <a:xfrm>
              <a:off x="5648328" y="5222880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7" name="Obdélník 386"/>
            <p:cNvSpPr/>
            <p:nvPr/>
          </p:nvSpPr>
          <p:spPr>
            <a:xfrm>
              <a:off x="6365880" y="4864104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8" name="Obdélník 387"/>
            <p:cNvSpPr/>
            <p:nvPr/>
          </p:nvSpPr>
          <p:spPr>
            <a:xfrm>
              <a:off x="6724656" y="4864104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9" name="Obdélník 388"/>
            <p:cNvSpPr/>
            <p:nvPr/>
          </p:nvSpPr>
          <p:spPr>
            <a:xfrm>
              <a:off x="6724656" y="4505328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0" name="Obdélník 389"/>
            <p:cNvSpPr/>
            <p:nvPr/>
          </p:nvSpPr>
          <p:spPr>
            <a:xfrm>
              <a:off x="7083432" y="4505328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1" name="Obdélník 390"/>
            <p:cNvSpPr/>
            <p:nvPr/>
          </p:nvSpPr>
          <p:spPr>
            <a:xfrm>
              <a:off x="7083432" y="4146552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2" name="Obdélník 391"/>
            <p:cNvSpPr/>
            <p:nvPr/>
          </p:nvSpPr>
          <p:spPr>
            <a:xfrm>
              <a:off x="7442208" y="4146552"/>
              <a:ext cx="358776" cy="3587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94" name="Line 63"/>
          <p:cNvSpPr>
            <a:spLocks noChangeShapeType="1"/>
          </p:cNvSpPr>
          <p:nvPr/>
        </p:nvSpPr>
        <p:spPr bwMode="auto">
          <a:xfrm flipH="1">
            <a:off x="5827716" y="4146552"/>
            <a:ext cx="1735137" cy="1463675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421" name="Skupina 420"/>
          <p:cNvGrpSpPr/>
          <p:nvPr/>
        </p:nvGrpSpPr>
        <p:grpSpPr>
          <a:xfrm>
            <a:off x="5929320" y="1257288"/>
            <a:ext cx="2230440" cy="1628784"/>
            <a:chOff x="5929320" y="1257288"/>
            <a:chExt cx="2230440" cy="1628784"/>
          </a:xfrm>
        </p:grpSpPr>
        <p:cxnSp>
          <p:nvCxnSpPr>
            <p:cNvPr id="397" name="Přímá spojovací šipka 396"/>
            <p:cNvCxnSpPr>
              <a:endCxn id="187" idx="0"/>
            </p:cNvCxnSpPr>
            <p:nvPr/>
          </p:nvCxnSpPr>
          <p:spPr>
            <a:xfrm rot="5400000" flipH="1" flipV="1">
              <a:off x="6516698" y="1593846"/>
              <a:ext cx="704848" cy="698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Přímá spojovací šipka 399"/>
            <p:cNvCxnSpPr/>
            <p:nvPr/>
          </p:nvCxnSpPr>
          <p:spPr>
            <a:xfrm rot="10800000">
              <a:off x="6408758" y="1804946"/>
              <a:ext cx="606419" cy="85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Přímá spojovací šipka 401"/>
            <p:cNvCxnSpPr>
              <a:endCxn id="12321" idx="7"/>
            </p:cNvCxnSpPr>
            <p:nvPr/>
          </p:nvCxnSpPr>
          <p:spPr>
            <a:xfrm rot="16200000" flipH="1">
              <a:off x="6380598" y="2341981"/>
              <a:ext cx="1073175" cy="150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Přímá spojovací šipka 403"/>
            <p:cNvCxnSpPr>
              <a:stCxn id="370" idx="1"/>
              <a:endCxn id="209" idx="3"/>
            </p:cNvCxnSpPr>
            <p:nvPr/>
          </p:nvCxnSpPr>
          <p:spPr>
            <a:xfrm rot="10800000" flipH="1">
              <a:off x="6724656" y="1814509"/>
              <a:ext cx="1435104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Přímá spojovací šipka 413"/>
            <p:cNvCxnSpPr/>
            <p:nvPr/>
          </p:nvCxnSpPr>
          <p:spPr>
            <a:xfrm rot="16200000" flipH="1">
              <a:off x="6713768" y="1770272"/>
              <a:ext cx="905078" cy="7835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Přímá spojovací šipka 415"/>
            <p:cNvCxnSpPr/>
            <p:nvPr/>
          </p:nvCxnSpPr>
          <p:spPr>
            <a:xfrm rot="5400000" flipH="1" flipV="1">
              <a:off x="6834200" y="1257288"/>
              <a:ext cx="633416" cy="633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Přímá spojovací šipka 417"/>
            <p:cNvCxnSpPr/>
            <p:nvPr/>
          </p:nvCxnSpPr>
          <p:spPr>
            <a:xfrm rot="16200000" flipV="1">
              <a:off x="6381760" y="1257288"/>
              <a:ext cx="633416" cy="633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Přímá spojovací šipka 419"/>
            <p:cNvCxnSpPr>
              <a:stCxn id="370" idx="0"/>
              <a:endCxn id="12320" idx="6"/>
            </p:cNvCxnSpPr>
            <p:nvPr/>
          </p:nvCxnSpPr>
          <p:spPr>
            <a:xfrm rot="16200000" flipH="1" flipV="1">
              <a:off x="5791206" y="1773234"/>
              <a:ext cx="1250952" cy="974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Skupina 145"/>
          <p:cNvGrpSpPr/>
          <p:nvPr/>
        </p:nvGrpSpPr>
        <p:grpSpPr>
          <a:xfrm>
            <a:off x="5360990" y="4181477"/>
            <a:ext cx="2749550" cy="2093913"/>
            <a:chOff x="5364163" y="4292600"/>
            <a:chExt cx="2749550" cy="2093913"/>
          </a:xfrm>
        </p:grpSpPr>
        <p:sp>
          <p:nvSpPr>
            <p:cNvPr id="12342" name="Line 62"/>
            <p:cNvSpPr>
              <a:spLocks noChangeShapeType="1"/>
            </p:cNvSpPr>
            <p:nvPr/>
          </p:nvSpPr>
          <p:spPr bwMode="auto">
            <a:xfrm>
              <a:off x="6981825" y="4305300"/>
              <a:ext cx="584200" cy="1570038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45" name="Line 65"/>
            <p:cNvSpPr>
              <a:spLocks noChangeShapeType="1"/>
            </p:cNvSpPr>
            <p:nvPr/>
          </p:nvSpPr>
          <p:spPr bwMode="auto">
            <a:xfrm flipH="1">
              <a:off x="6443663" y="4292600"/>
              <a:ext cx="504825" cy="1620838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46" name="Line 66"/>
            <p:cNvSpPr>
              <a:spLocks noChangeShapeType="1"/>
            </p:cNvSpPr>
            <p:nvPr/>
          </p:nvSpPr>
          <p:spPr bwMode="auto">
            <a:xfrm>
              <a:off x="5364163" y="4868863"/>
              <a:ext cx="1008062" cy="1152525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47" name="Line 67"/>
            <p:cNvSpPr>
              <a:spLocks noChangeShapeType="1"/>
            </p:cNvSpPr>
            <p:nvPr/>
          </p:nvSpPr>
          <p:spPr bwMode="auto">
            <a:xfrm flipH="1" flipV="1">
              <a:off x="6480175" y="4508500"/>
              <a:ext cx="1633538" cy="234950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48" name="Line 68"/>
            <p:cNvSpPr>
              <a:spLocks noChangeShapeType="1"/>
            </p:cNvSpPr>
            <p:nvPr/>
          </p:nvSpPr>
          <p:spPr bwMode="auto">
            <a:xfrm>
              <a:off x="6470650" y="4706938"/>
              <a:ext cx="1643063" cy="401637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49" name="Line 69"/>
            <p:cNvSpPr>
              <a:spLocks noChangeShapeType="1"/>
            </p:cNvSpPr>
            <p:nvPr/>
          </p:nvSpPr>
          <p:spPr bwMode="auto">
            <a:xfrm flipH="1" flipV="1">
              <a:off x="5400675" y="5084763"/>
              <a:ext cx="2128838" cy="133350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50" name="Line 70"/>
            <p:cNvSpPr>
              <a:spLocks noChangeShapeType="1"/>
            </p:cNvSpPr>
            <p:nvPr/>
          </p:nvSpPr>
          <p:spPr bwMode="auto">
            <a:xfrm flipH="1">
              <a:off x="5364163" y="6237288"/>
              <a:ext cx="1116012" cy="36512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51" name="Line 71"/>
            <p:cNvSpPr>
              <a:spLocks noChangeShapeType="1"/>
            </p:cNvSpPr>
            <p:nvPr/>
          </p:nvSpPr>
          <p:spPr bwMode="auto">
            <a:xfrm flipV="1">
              <a:off x="7993063" y="4437063"/>
              <a:ext cx="107950" cy="1763712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52" name="Line 72"/>
            <p:cNvSpPr>
              <a:spLocks noChangeShapeType="1"/>
            </p:cNvSpPr>
            <p:nvPr/>
          </p:nvSpPr>
          <p:spPr bwMode="auto">
            <a:xfrm>
              <a:off x="6215063" y="4926013"/>
              <a:ext cx="1314450" cy="985837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57" name="Line 70"/>
            <p:cNvSpPr>
              <a:spLocks noChangeShapeType="1"/>
            </p:cNvSpPr>
            <p:nvPr/>
          </p:nvSpPr>
          <p:spPr bwMode="auto">
            <a:xfrm flipV="1">
              <a:off x="5557838" y="4341813"/>
              <a:ext cx="2482850" cy="46037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58" name="Line 70"/>
            <p:cNvSpPr>
              <a:spLocks noChangeShapeType="1"/>
            </p:cNvSpPr>
            <p:nvPr/>
          </p:nvSpPr>
          <p:spPr bwMode="auto">
            <a:xfrm flipH="1" flipV="1">
              <a:off x="5375275" y="4305300"/>
              <a:ext cx="146050" cy="1543050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59" name="Line 70"/>
            <p:cNvSpPr>
              <a:spLocks noChangeShapeType="1"/>
            </p:cNvSpPr>
            <p:nvPr/>
          </p:nvSpPr>
          <p:spPr bwMode="auto">
            <a:xfrm>
              <a:off x="6981825" y="6203950"/>
              <a:ext cx="182563" cy="182563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422" name="Skupina 421"/>
          <p:cNvGrpSpPr/>
          <p:nvPr/>
        </p:nvGrpSpPr>
        <p:grpSpPr>
          <a:xfrm>
            <a:off x="5963479" y="1258613"/>
            <a:ext cx="2186608" cy="2170387"/>
            <a:chOff x="5596394" y="1257288"/>
            <a:chExt cx="2186608" cy="2170387"/>
          </a:xfrm>
        </p:grpSpPr>
        <p:cxnSp>
          <p:nvCxnSpPr>
            <p:cNvPr id="423" name="Přímá spojovací šipka 422"/>
            <p:cNvCxnSpPr/>
            <p:nvPr/>
          </p:nvCxnSpPr>
          <p:spPr>
            <a:xfrm rot="5400000" flipH="1" flipV="1">
              <a:off x="6516698" y="1593846"/>
              <a:ext cx="704848" cy="698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Přímá spojovací šipka 423"/>
            <p:cNvCxnSpPr>
              <a:endCxn id="12323" idx="3"/>
            </p:cNvCxnSpPr>
            <p:nvPr/>
          </p:nvCxnSpPr>
          <p:spPr>
            <a:xfrm rot="10800000">
              <a:off x="6041654" y="1663170"/>
              <a:ext cx="973525" cy="2275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Přímá spojovací šipka 424"/>
            <p:cNvCxnSpPr>
              <a:endCxn id="199" idx="2"/>
            </p:cNvCxnSpPr>
            <p:nvPr/>
          </p:nvCxnSpPr>
          <p:spPr>
            <a:xfrm rot="5400000">
              <a:off x="6095320" y="2613311"/>
              <a:ext cx="1614779" cy="139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Přímá spojovací šipka 425"/>
            <p:cNvCxnSpPr/>
            <p:nvPr/>
          </p:nvCxnSpPr>
          <p:spPr>
            <a:xfrm>
              <a:off x="6724656" y="1814511"/>
              <a:ext cx="1058346" cy="1322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Přímá spojovací šipka 426"/>
            <p:cNvCxnSpPr/>
            <p:nvPr/>
          </p:nvCxnSpPr>
          <p:spPr>
            <a:xfrm rot="16200000" flipH="1">
              <a:off x="6730779" y="1753261"/>
              <a:ext cx="515513" cy="4280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Přímá spojovací šipka 427"/>
            <p:cNvCxnSpPr/>
            <p:nvPr/>
          </p:nvCxnSpPr>
          <p:spPr>
            <a:xfrm rot="5400000" flipH="1" flipV="1">
              <a:off x="6834200" y="1257288"/>
              <a:ext cx="633416" cy="633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Přímá spojovací šipka 428"/>
            <p:cNvCxnSpPr/>
            <p:nvPr/>
          </p:nvCxnSpPr>
          <p:spPr>
            <a:xfrm rot="16200000" flipV="1">
              <a:off x="6381760" y="1257288"/>
              <a:ext cx="633416" cy="633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Přímá spojovací šipka 429"/>
            <p:cNvCxnSpPr/>
            <p:nvPr/>
          </p:nvCxnSpPr>
          <p:spPr>
            <a:xfrm rot="5400000">
              <a:off x="5353942" y="1877572"/>
              <a:ext cx="1792555" cy="13076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6" name="Skupina 435"/>
          <p:cNvGrpSpPr/>
          <p:nvPr/>
        </p:nvGrpSpPr>
        <p:grpSpPr>
          <a:xfrm>
            <a:off x="6376946" y="1258613"/>
            <a:ext cx="1808938" cy="1630636"/>
            <a:chOff x="5658678" y="1257288"/>
            <a:chExt cx="1808938" cy="1630636"/>
          </a:xfrm>
        </p:grpSpPr>
        <p:cxnSp>
          <p:nvCxnSpPr>
            <p:cNvPr id="437" name="Přímá spojovací šipka 436"/>
            <p:cNvCxnSpPr/>
            <p:nvPr/>
          </p:nvCxnSpPr>
          <p:spPr>
            <a:xfrm rot="5400000" flipH="1" flipV="1">
              <a:off x="6516698" y="1593846"/>
              <a:ext cx="704848" cy="698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Přímá spojovací šipka 437"/>
            <p:cNvCxnSpPr/>
            <p:nvPr/>
          </p:nvCxnSpPr>
          <p:spPr>
            <a:xfrm rot="10800000">
              <a:off x="5658678" y="1541228"/>
              <a:ext cx="1356502" cy="3494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Přímá spojovací šipka 438"/>
            <p:cNvCxnSpPr>
              <a:endCxn id="12322" idx="0"/>
            </p:cNvCxnSpPr>
            <p:nvPr/>
          </p:nvCxnSpPr>
          <p:spPr>
            <a:xfrm rot="16200000" flipH="1">
              <a:off x="6779355" y="1943223"/>
              <a:ext cx="390818" cy="1301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Přímá spojovací šipka 439"/>
            <p:cNvCxnSpPr/>
            <p:nvPr/>
          </p:nvCxnSpPr>
          <p:spPr>
            <a:xfrm flipV="1">
              <a:off x="6724656" y="1692303"/>
              <a:ext cx="691260" cy="1222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Přímá spojovací šipka 440"/>
            <p:cNvCxnSpPr>
              <a:endCxn id="210" idx="3"/>
            </p:cNvCxnSpPr>
            <p:nvPr/>
          </p:nvCxnSpPr>
          <p:spPr>
            <a:xfrm>
              <a:off x="6774511" y="1709529"/>
              <a:ext cx="666981" cy="4624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Přímá spojovací šipka 441"/>
            <p:cNvCxnSpPr/>
            <p:nvPr/>
          </p:nvCxnSpPr>
          <p:spPr>
            <a:xfrm rot="5400000" flipH="1" flipV="1">
              <a:off x="6834200" y="1257288"/>
              <a:ext cx="633416" cy="633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Přímá spojovací šipka 442"/>
            <p:cNvCxnSpPr/>
            <p:nvPr/>
          </p:nvCxnSpPr>
          <p:spPr>
            <a:xfrm rot="16200000" flipV="1">
              <a:off x="6381760" y="1257288"/>
              <a:ext cx="633416" cy="633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Přímá spojovací šipka 443"/>
            <p:cNvCxnSpPr>
              <a:endCxn id="12321" idx="0"/>
            </p:cNvCxnSpPr>
            <p:nvPr/>
          </p:nvCxnSpPr>
          <p:spPr>
            <a:xfrm rot="5400000">
              <a:off x="5833178" y="1817056"/>
              <a:ext cx="1252805" cy="8889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0" name="Rectangle 61"/>
          <p:cNvSpPr>
            <a:spLocks noChangeArrowheads="1"/>
          </p:cNvSpPr>
          <p:nvPr/>
        </p:nvSpPr>
        <p:spPr bwMode="auto">
          <a:xfrm>
            <a:off x="6724656" y="1635120"/>
            <a:ext cx="358776" cy="358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1" name="Rectangle 61"/>
          <p:cNvSpPr>
            <a:spLocks noChangeArrowheads="1"/>
          </p:cNvSpPr>
          <p:nvPr/>
        </p:nvSpPr>
        <p:spPr bwMode="auto">
          <a:xfrm>
            <a:off x="7083432" y="1635120"/>
            <a:ext cx="358776" cy="358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2" name="Rectangle 61"/>
          <p:cNvSpPr>
            <a:spLocks noChangeArrowheads="1"/>
          </p:cNvSpPr>
          <p:nvPr/>
        </p:nvSpPr>
        <p:spPr bwMode="auto">
          <a:xfrm>
            <a:off x="7442208" y="1635120"/>
            <a:ext cx="358776" cy="358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72" name="Skupina 271"/>
          <p:cNvGrpSpPr/>
          <p:nvPr/>
        </p:nvGrpSpPr>
        <p:grpSpPr>
          <a:xfrm>
            <a:off x="5289552" y="4146552"/>
            <a:ext cx="2870208" cy="2152656"/>
            <a:chOff x="5289552" y="1276344"/>
            <a:chExt cx="2870208" cy="2152656"/>
          </a:xfrm>
        </p:grpSpPr>
        <p:grpSp>
          <p:nvGrpSpPr>
            <p:cNvPr id="273" name="Skupina 163"/>
            <p:cNvGrpSpPr/>
            <p:nvPr/>
          </p:nvGrpSpPr>
          <p:grpSpPr>
            <a:xfrm>
              <a:off x="5289552" y="1276344"/>
              <a:ext cx="358776" cy="2152656"/>
              <a:chOff x="5289552" y="1276344"/>
              <a:chExt cx="358776" cy="2152656"/>
            </a:xfrm>
          </p:grpSpPr>
          <p:sp>
            <p:nvSpPr>
              <p:cNvPr id="323" name="Obdélník 322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4" name="Obdélník 323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5" name="Obdélník 324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6" name="Obdélník 325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7" name="Obdélník 326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8" name="Obdélník 327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4" name="Skupina 164"/>
            <p:cNvGrpSpPr/>
            <p:nvPr/>
          </p:nvGrpSpPr>
          <p:grpSpPr>
            <a:xfrm>
              <a:off x="5648328" y="1276344"/>
              <a:ext cx="358776" cy="2152656"/>
              <a:chOff x="5289552" y="1276344"/>
              <a:chExt cx="358776" cy="2152656"/>
            </a:xfrm>
          </p:grpSpPr>
          <p:sp>
            <p:nvSpPr>
              <p:cNvPr id="317" name="Obdélník 316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8" name="Obdélník 317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9" name="Obdélník 318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0" name="Obdélník 319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1" name="Obdélník 320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2" name="Obdélník 321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5" name="Skupina 171"/>
            <p:cNvGrpSpPr/>
            <p:nvPr/>
          </p:nvGrpSpPr>
          <p:grpSpPr>
            <a:xfrm>
              <a:off x="6007104" y="1276344"/>
              <a:ext cx="358776" cy="2152656"/>
              <a:chOff x="5289552" y="1276344"/>
              <a:chExt cx="358776" cy="2152656"/>
            </a:xfrm>
          </p:grpSpPr>
          <p:sp>
            <p:nvSpPr>
              <p:cNvPr id="311" name="Obdélník 310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2" name="Obdélník 311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3" name="Obdélník 312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4" name="Obdélník 313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5" name="Obdélník 314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6" name="Obdélník 315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6" name="Skupina 178"/>
            <p:cNvGrpSpPr/>
            <p:nvPr/>
          </p:nvGrpSpPr>
          <p:grpSpPr>
            <a:xfrm>
              <a:off x="6365880" y="1276344"/>
              <a:ext cx="358776" cy="2152656"/>
              <a:chOff x="5289552" y="1276344"/>
              <a:chExt cx="358776" cy="2152656"/>
            </a:xfrm>
          </p:grpSpPr>
          <p:sp>
            <p:nvSpPr>
              <p:cNvPr id="305" name="Obdélník 304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6" name="Obdélník 305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7" name="Obdélník 306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8" name="Obdélník 307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9" name="Obdélník 308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0" name="Obdélník 309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7" name="Skupina 185"/>
            <p:cNvGrpSpPr/>
            <p:nvPr/>
          </p:nvGrpSpPr>
          <p:grpSpPr>
            <a:xfrm>
              <a:off x="6724656" y="1276344"/>
              <a:ext cx="358776" cy="2152656"/>
              <a:chOff x="5289552" y="1276344"/>
              <a:chExt cx="358776" cy="2152656"/>
            </a:xfrm>
          </p:grpSpPr>
          <p:sp>
            <p:nvSpPr>
              <p:cNvPr id="299" name="Obdélník 298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0" name="Obdélník 299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1" name="Obdélník 300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2" name="Obdélník 301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3" name="Obdélník 302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4" name="Obdélník 303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8" name="Skupina 192"/>
            <p:cNvGrpSpPr/>
            <p:nvPr/>
          </p:nvGrpSpPr>
          <p:grpSpPr>
            <a:xfrm>
              <a:off x="7083432" y="1276344"/>
              <a:ext cx="358776" cy="2152656"/>
              <a:chOff x="5289552" y="1276344"/>
              <a:chExt cx="358776" cy="2152656"/>
            </a:xfrm>
          </p:grpSpPr>
          <p:sp>
            <p:nvSpPr>
              <p:cNvPr id="293" name="Obdélník 292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4" name="Obdélník 293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5" name="Obdélník 294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6" name="Obdélník 295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7" name="Obdélník 296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8" name="Obdélník 297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9" name="Skupina 199"/>
            <p:cNvGrpSpPr/>
            <p:nvPr/>
          </p:nvGrpSpPr>
          <p:grpSpPr>
            <a:xfrm>
              <a:off x="7442208" y="1276344"/>
              <a:ext cx="358776" cy="2152656"/>
              <a:chOff x="5289552" y="1276344"/>
              <a:chExt cx="358776" cy="2152656"/>
            </a:xfrm>
          </p:grpSpPr>
          <p:sp>
            <p:nvSpPr>
              <p:cNvPr id="287" name="Obdélník 286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8" name="Obdélník 287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9" name="Obdélník 288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0" name="Obdélník 289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1" name="Obdélník 290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2" name="Obdélník 291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80" name="Skupina 206"/>
            <p:cNvGrpSpPr/>
            <p:nvPr/>
          </p:nvGrpSpPr>
          <p:grpSpPr>
            <a:xfrm>
              <a:off x="7800984" y="1276344"/>
              <a:ext cx="358776" cy="2152656"/>
              <a:chOff x="5289552" y="1276344"/>
              <a:chExt cx="358776" cy="2152656"/>
            </a:xfrm>
          </p:grpSpPr>
          <p:sp>
            <p:nvSpPr>
              <p:cNvPr id="281" name="Obdélník 280"/>
              <p:cNvSpPr/>
              <p:nvPr/>
            </p:nvSpPr>
            <p:spPr>
              <a:xfrm>
                <a:off x="5289552" y="127634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2" name="Obdélník 281"/>
              <p:cNvSpPr/>
              <p:nvPr/>
            </p:nvSpPr>
            <p:spPr>
              <a:xfrm>
                <a:off x="5289552" y="1635120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3" name="Obdélník 282"/>
              <p:cNvSpPr/>
              <p:nvPr/>
            </p:nvSpPr>
            <p:spPr>
              <a:xfrm>
                <a:off x="5289552" y="1993896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4" name="Obdélník 283"/>
              <p:cNvSpPr/>
              <p:nvPr/>
            </p:nvSpPr>
            <p:spPr>
              <a:xfrm>
                <a:off x="5289552" y="2352672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5" name="Obdélník 284"/>
              <p:cNvSpPr/>
              <p:nvPr/>
            </p:nvSpPr>
            <p:spPr>
              <a:xfrm>
                <a:off x="5289552" y="2711448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6" name="Obdélník 285"/>
              <p:cNvSpPr/>
              <p:nvPr/>
            </p:nvSpPr>
            <p:spPr>
              <a:xfrm>
                <a:off x="5289552" y="3070224"/>
                <a:ext cx="358776" cy="35877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2319" name="Rectangle 39"/>
          <p:cNvSpPr>
            <a:spLocks noChangeArrowheads="1"/>
          </p:cNvSpPr>
          <p:nvPr/>
        </p:nvSpPr>
        <p:spPr bwMode="auto">
          <a:xfrm>
            <a:off x="5505452" y="4289427"/>
            <a:ext cx="900113" cy="50323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16" name="Oval 36"/>
          <p:cNvSpPr>
            <a:spLocks noChangeArrowheads="1"/>
          </p:cNvSpPr>
          <p:nvPr/>
        </p:nvSpPr>
        <p:spPr bwMode="auto">
          <a:xfrm>
            <a:off x="5505452" y="5621340"/>
            <a:ext cx="431800" cy="468312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17" name="Oval 37"/>
          <p:cNvSpPr>
            <a:spLocks noChangeArrowheads="1"/>
          </p:cNvSpPr>
          <p:nvPr/>
        </p:nvSpPr>
        <p:spPr bwMode="auto">
          <a:xfrm>
            <a:off x="6405565" y="5765802"/>
            <a:ext cx="649287" cy="360363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18" name="Rectangle 38"/>
          <p:cNvSpPr>
            <a:spLocks noChangeArrowheads="1"/>
          </p:cNvSpPr>
          <p:nvPr/>
        </p:nvSpPr>
        <p:spPr bwMode="auto">
          <a:xfrm>
            <a:off x="7593015" y="5081590"/>
            <a:ext cx="323850" cy="1116012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 animBg="1"/>
      <p:bldP spid="394" grpId="0" animBg="1"/>
      <p:bldP spid="370" grpId="0" animBg="1"/>
      <p:bldP spid="371" grpId="0" animBg="1"/>
      <p:bldP spid="3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Visibility Samples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dirty="0" smtClean="0">
              <a:effectLst/>
            </a:endParaRPr>
          </a:p>
        </p:txBody>
      </p:sp>
      <p:pic>
        <p:nvPicPr>
          <p:cNvPr id="6" name="talk_samples_no_sound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4950" y="1566863"/>
            <a:ext cx="6170613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8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1298" y="3519488"/>
            <a:ext cx="8229600" cy="2836862"/>
          </a:xfrm>
          <a:noFill/>
        </p:spPr>
        <p:txBody>
          <a:bodyPr/>
          <a:lstStyle/>
          <a:p>
            <a:pPr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Different sample distributions</a:t>
            </a:r>
          </a:p>
          <a:p>
            <a:pPr lvl="1"/>
            <a:r>
              <a:rPr lang="en-US" dirty="0" smtClean="0">
                <a:effectLst/>
              </a:rPr>
              <a:t>Stationary</a:t>
            </a:r>
          </a:p>
          <a:p>
            <a:pPr lvl="1"/>
            <a:r>
              <a:rPr lang="en-US" dirty="0" smtClean="0">
                <a:effectLst/>
              </a:rPr>
              <a:t>Adaptive</a:t>
            </a:r>
          </a:p>
          <a:p>
            <a:r>
              <a:rPr lang="en-US" dirty="0" smtClean="0">
                <a:effectLst/>
              </a:rPr>
              <a:t>Mix distribution according to their performance</a:t>
            </a:r>
          </a:p>
          <a:p>
            <a:pPr>
              <a:buFont typeface="Wingdings" pitchFamily="2" charset="2"/>
              <a:buNone/>
            </a:pPr>
            <a:endParaRPr lang="en-US" dirty="0" smtClean="0">
              <a:effectLst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69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Adaptive Global Visibility Sampling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275223" y="2273583"/>
            <a:ext cx="3756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 to </a:t>
            </a:r>
            <a:r>
              <a:rPr lang="en-US" sz="2400" dirty="0" smtClean="0">
                <a:solidFill>
                  <a:schemeClr val="bg1"/>
                </a:solidFill>
              </a:rPr>
              <a:t>sample </a:t>
            </a:r>
            <a:r>
              <a:rPr lang="en-US" sz="2400" dirty="0">
                <a:solidFill>
                  <a:schemeClr val="bg1"/>
                </a:solidFill>
              </a:rPr>
              <a:t>efficiently?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A9926-8DE2-48FF-90E3-6372B3A6DB46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135269" y="1606162"/>
            <a:ext cx="5039691" cy="170157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275653" y="1876926"/>
            <a:ext cx="47724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while !terminate</a:t>
            </a:r>
          </a:p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Compute visibility sample</a:t>
            </a:r>
          </a:p>
          <a:p>
            <a:r>
              <a:rPr lang="en-US" sz="22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Add to all PVSs</a:t>
            </a:r>
            <a:endParaRPr lang="cs-CZ" sz="22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288758" y="2144761"/>
            <a:ext cx="4848726" cy="590487"/>
          </a:xfrm>
          <a:custGeom>
            <a:avLst/>
            <a:gdLst>
              <a:gd name="connsiteX0" fmla="*/ 2560320 w 3352800"/>
              <a:gd name="connsiteY0" fmla="*/ 31189 h 1331669"/>
              <a:gd name="connsiteX1" fmla="*/ 2184400 w 3352800"/>
              <a:gd name="connsiteY1" fmla="*/ 51509 h 1331669"/>
              <a:gd name="connsiteX2" fmla="*/ 1747520 w 3352800"/>
              <a:gd name="connsiteY2" fmla="*/ 71829 h 1331669"/>
              <a:gd name="connsiteX3" fmla="*/ 1483360 w 3352800"/>
              <a:gd name="connsiteY3" fmla="*/ 92149 h 1331669"/>
              <a:gd name="connsiteX4" fmla="*/ 1239520 w 3352800"/>
              <a:gd name="connsiteY4" fmla="*/ 153109 h 1331669"/>
              <a:gd name="connsiteX5" fmla="*/ 955040 w 3352800"/>
              <a:gd name="connsiteY5" fmla="*/ 214069 h 1331669"/>
              <a:gd name="connsiteX6" fmla="*/ 690880 w 3352800"/>
              <a:gd name="connsiteY6" fmla="*/ 295349 h 1331669"/>
              <a:gd name="connsiteX7" fmla="*/ 406400 w 3352800"/>
              <a:gd name="connsiteY7" fmla="*/ 407109 h 1331669"/>
              <a:gd name="connsiteX8" fmla="*/ 142240 w 3352800"/>
              <a:gd name="connsiteY8" fmla="*/ 579829 h 1331669"/>
              <a:gd name="connsiteX9" fmla="*/ 91440 w 3352800"/>
              <a:gd name="connsiteY9" fmla="*/ 630629 h 1331669"/>
              <a:gd name="connsiteX10" fmla="*/ 20320 w 3352800"/>
              <a:gd name="connsiteY10" fmla="*/ 722069 h 1331669"/>
              <a:gd name="connsiteX11" fmla="*/ 10160 w 3352800"/>
              <a:gd name="connsiteY11" fmla="*/ 772869 h 1331669"/>
              <a:gd name="connsiteX12" fmla="*/ 0 w 3352800"/>
              <a:gd name="connsiteY12" fmla="*/ 813509 h 1331669"/>
              <a:gd name="connsiteX13" fmla="*/ 30480 w 3352800"/>
              <a:gd name="connsiteY13" fmla="*/ 945589 h 1331669"/>
              <a:gd name="connsiteX14" fmla="*/ 81280 w 3352800"/>
              <a:gd name="connsiteY14" fmla="*/ 1037029 h 1331669"/>
              <a:gd name="connsiteX15" fmla="*/ 132080 w 3352800"/>
              <a:gd name="connsiteY15" fmla="*/ 1087829 h 1331669"/>
              <a:gd name="connsiteX16" fmla="*/ 264160 w 3352800"/>
              <a:gd name="connsiteY16" fmla="*/ 1148789 h 1331669"/>
              <a:gd name="connsiteX17" fmla="*/ 528320 w 3352800"/>
              <a:gd name="connsiteY17" fmla="*/ 1250389 h 1331669"/>
              <a:gd name="connsiteX18" fmla="*/ 1097280 w 3352800"/>
              <a:gd name="connsiteY18" fmla="*/ 1331669 h 1331669"/>
              <a:gd name="connsiteX19" fmla="*/ 1950720 w 3352800"/>
              <a:gd name="connsiteY19" fmla="*/ 1291029 h 1331669"/>
              <a:gd name="connsiteX20" fmla="*/ 2194560 w 3352800"/>
              <a:gd name="connsiteY20" fmla="*/ 1230069 h 1331669"/>
              <a:gd name="connsiteX21" fmla="*/ 2641600 w 3352800"/>
              <a:gd name="connsiteY21" fmla="*/ 1128469 h 1331669"/>
              <a:gd name="connsiteX22" fmla="*/ 2773680 w 3352800"/>
              <a:gd name="connsiteY22" fmla="*/ 1057349 h 1331669"/>
              <a:gd name="connsiteX23" fmla="*/ 3037840 w 3352800"/>
              <a:gd name="connsiteY23" fmla="*/ 945589 h 1331669"/>
              <a:gd name="connsiteX24" fmla="*/ 3149600 w 3352800"/>
              <a:gd name="connsiteY24" fmla="*/ 843989 h 1331669"/>
              <a:gd name="connsiteX25" fmla="*/ 3210560 w 3352800"/>
              <a:gd name="connsiteY25" fmla="*/ 793189 h 1331669"/>
              <a:gd name="connsiteX26" fmla="*/ 3251200 w 3352800"/>
              <a:gd name="connsiteY26" fmla="*/ 732229 h 1331669"/>
              <a:gd name="connsiteX27" fmla="*/ 3302000 w 3352800"/>
              <a:gd name="connsiteY27" fmla="*/ 640789 h 1331669"/>
              <a:gd name="connsiteX28" fmla="*/ 3312160 w 3352800"/>
              <a:gd name="connsiteY28" fmla="*/ 610309 h 1331669"/>
              <a:gd name="connsiteX29" fmla="*/ 3332480 w 3352800"/>
              <a:gd name="connsiteY29" fmla="*/ 569669 h 1331669"/>
              <a:gd name="connsiteX30" fmla="*/ 3342640 w 3352800"/>
              <a:gd name="connsiteY30" fmla="*/ 529029 h 1331669"/>
              <a:gd name="connsiteX31" fmla="*/ 3352800 w 3352800"/>
              <a:gd name="connsiteY31" fmla="*/ 498549 h 1331669"/>
              <a:gd name="connsiteX32" fmla="*/ 3342640 w 3352800"/>
              <a:gd name="connsiteY32" fmla="*/ 457909 h 1331669"/>
              <a:gd name="connsiteX33" fmla="*/ 3332480 w 3352800"/>
              <a:gd name="connsiteY33" fmla="*/ 315669 h 1331669"/>
              <a:gd name="connsiteX34" fmla="*/ 3312160 w 3352800"/>
              <a:gd name="connsiteY34" fmla="*/ 285189 h 1331669"/>
              <a:gd name="connsiteX35" fmla="*/ 3261360 w 3352800"/>
              <a:gd name="connsiteY35" fmla="*/ 214069 h 1331669"/>
              <a:gd name="connsiteX36" fmla="*/ 3220720 w 3352800"/>
              <a:gd name="connsiteY36" fmla="*/ 193749 h 1331669"/>
              <a:gd name="connsiteX37" fmla="*/ 3180080 w 3352800"/>
              <a:gd name="connsiteY37" fmla="*/ 163269 h 1331669"/>
              <a:gd name="connsiteX38" fmla="*/ 3108960 w 3352800"/>
              <a:gd name="connsiteY38" fmla="*/ 132789 h 1331669"/>
              <a:gd name="connsiteX39" fmla="*/ 3037840 w 3352800"/>
              <a:gd name="connsiteY39" fmla="*/ 81989 h 1331669"/>
              <a:gd name="connsiteX40" fmla="*/ 2895600 w 3352800"/>
              <a:gd name="connsiteY40" fmla="*/ 71829 h 1331669"/>
              <a:gd name="connsiteX41" fmla="*/ 2722880 w 3352800"/>
              <a:gd name="connsiteY41" fmla="*/ 61669 h 1331669"/>
              <a:gd name="connsiteX42" fmla="*/ 1828800 w 3352800"/>
              <a:gd name="connsiteY42" fmla="*/ 41349 h 1331669"/>
              <a:gd name="connsiteX43" fmla="*/ 1686560 w 3352800"/>
              <a:gd name="connsiteY43" fmla="*/ 71829 h 1331669"/>
              <a:gd name="connsiteX44" fmla="*/ 1544320 w 3352800"/>
              <a:gd name="connsiteY44" fmla="*/ 92149 h 1331669"/>
              <a:gd name="connsiteX45" fmla="*/ 1493520 w 3352800"/>
              <a:gd name="connsiteY45" fmla="*/ 102309 h 1331669"/>
              <a:gd name="connsiteX46" fmla="*/ 1432560 w 3352800"/>
              <a:gd name="connsiteY46" fmla="*/ 122629 h 133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52800" h="1331669">
                <a:moveTo>
                  <a:pt x="2560320" y="31189"/>
                </a:moveTo>
                <a:lnTo>
                  <a:pt x="2184400" y="51509"/>
                </a:lnTo>
                <a:lnTo>
                  <a:pt x="1747520" y="71829"/>
                </a:lnTo>
                <a:cubicBezTo>
                  <a:pt x="1659355" y="76940"/>
                  <a:pt x="1571413" y="85376"/>
                  <a:pt x="1483360" y="92149"/>
                </a:cubicBezTo>
                <a:lnTo>
                  <a:pt x="1239520" y="153109"/>
                </a:lnTo>
                <a:cubicBezTo>
                  <a:pt x="1145024" y="174916"/>
                  <a:pt x="1048916" y="189731"/>
                  <a:pt x="955040" y="214069"/>
                </a:cubicBezTo>
                <a:cubicBezTo>
                  <a:pt x="865861" y="237189"/>
                  <a:pt x="778496" y="266874"/>
                  <a:pt x="690880" y="295349"/>
                </a:cubicBezTo>
                <a:cubicBezTo>
                  <a:pt x="610208" y="321567"/>
                  <a:pt x="482060" y="369279"/>
                  <a:pt x="406400" y="407109"/>
                </a:cubicBezTo>
                <a:cubicBezTo>
                  <a:pt x="301654" y="459482"/>
                  <a:pt x="231936" y="505961"/>
                  <a:pt x="142240" y="579829"/>
                </a:cubicBezTo>
                <a:cubicBezTo>
                  <a:pt x="123754" y="595053"/>
                  <a:pt x="107025" y="612447"/>
                  <a:pt x="91440" y="630629"/>
                </a:cubicBezTo>
                <a:cubicBezTo>
                  <a:pt x="66310" y="659947"/>
                  <a:pt x="20320" y="722069"/>
                  <a:pt x="20320" y="722069"/>
                </a:cubicBezTo>
                <a:cubicBezTo>
                  <a:pt x="16933" y="739002"/>
                  <a:pt x="13906" y="756012"/>
                  <a:pt x="10160" y="772869"/>
                </a:cubicBezTo>
                <a:cubicBezTo>
                  <a:pt x="7131" y="786500"/>
                  <a:pt x="0" y="799545"/>
                  <a:pt x="0" y="813509"/>
                </a:cubicBezTo>
                <a:cubicBezTo>
                  <a:pt x="0" y="910608"/>
                  <a:pt x="2289" y="882159"/>
                  <a:pt x="30480" y="945589"/>
                </a:cubicBezTo>
                <a:cubicBezTo>
                  <a:pt x="54740" y="1000174"/>
                  <a:pt x="42038" y="992882"/>
                  <a:pt x="81280" y="1037029"/>
                </a:cubicBezTo>
                <a:cubicBezTo>
                  <a:pt x="97190" y="1054927"/>
                  <a:pt x="111646" y="1075342"/>
                  <a:pt x="132080" y="1087829"/>
                </a:cubicBezTo>
                <a:cubicBezTo>
                  <a:pt x="173455" y="1113114"/>
                  <a:pt x="219299" y="1130384"/>
                  <a:pt x="264160" y="1148789"/>
                </a:cubicBezTo>
                <a:cubicBezTo>
                  <a:pt x="351442" y="1184597"/>
                  <a:pt x="437222" y="1225863"/>
                  <a:pt x="528320" y="1250389"/>
                </a:cubicBezTo>
                <a:cubicBezTo>
                  <a:pt x="583485" y="1265241"/>
                  <a:pt x="1061182" y="1326856"/>
                  <a:pt x="1097280" y="1331669"/>
                </a:cubicBezTo>
                <a:cubicBezTo>
                  <a:pt x="1381760" y="1318122"/>
                  <a:pt x="1667131" y="1317287"/>
                  <a:pt x="1950720" y="1291029"/>
                </a:cubicBezTo>
                <a:cubicBezTo>
                  <a:pt x="2034145" y="1283304"/>
                  <a:pt x="2112924" y="1248908"/>
                  <a:pt x="2194560" y="1230069"/>
                </a:cubicBezTo>
                <a:cubicBezTo>
                  <a:pt x="2824307" y="1084743"/>
                  <a:pt x="2217558" y="1234480"/>
                  <a:pt x="2641600" y="1128469"/>
                </a:cubicBezTo>
                <a:cubicBezTo>
                  <a:pt x="2685627" y="1104762"/>
                  <a:pt x="2727628" y="1076832"/>
                  <a:pt x="2773680" y="1057349"/>
                </a:cubicBezTo>
                <a:cubicBezTo>
                  <a:pt x="3015544" y="955022"/>
                  <a:pt x="2797909" y="1089548"/>
                  <a:pt x="3037840" y="945589"/>
                </a:cubicBezTo>
                <a:cubicBezTo>
                  <a:pt x="3150649" y="877903"/>
                  <a:pt x="3072864" y="920725"/>
                  <a:pt x="3149600" y="843989"/>
                </a:cubicBezTo>
                <a:cubicBezTo>
                  <a:pt x="3168303" y="825286"/>
                  <a:pt x="3192767" y="812761"/>
                  <a:pt x="3210560" y="793189"/>
                </a:cubicBezTo>
                <a:cubicBezTo>
                  <a:pt x="3226988" y="775118"/>
                  <a:pt x="3238089" y="752833"/>
                  <a:pt x="3251200" y="732229"/>
                </a:cubicBezTo>
                <a:cubicBezTo>
                  <a:pt x="3268060" y="705735"/>
                  <a:pt x="3289272" y="670489"/>
                  <a:pt x="3302000" y="640789"/>
                </a:cubicBezTo>
                <a:cubicBezTo>
                  <a:pt x="3306219" y="630945"/>
                  <a:pt x="3307941" y="620153"/>
                  <a:pt x="3312160" y="610309"/>
                </a:cubicBezTo>
                <a:cubicBezTo>
                  <a:pt x="3318126" y="596388"/>
                  <a:pt x="3327162" y="583850"/>
                  <a:pt x="3332480" y="569669"/>
                </a:cubicBezTo>
                <a:cubicBezTo>
                  <a:pt x="3337383" y="556594"/>
                  <a:pt x="3338804" y="542455"/>
                  <a:pt x="3342640" y="529029"/>
                </a:cubicBezTo>
                <a:cubicBezTo>
                  <a:pt x="3345582" y="518731"/>
                  <a:pt x="3349413" y="508709"/>
                  <a:pt x="3352800" y="498549"/>
                </a:cubicBezTo>
                <a:cubicBezTo>
                  <a:pt x="3349413" y="485002"/>
                  <a:pt x="3344182" y="471787"/>
                  <a:pt x="3342640" y="457909"/>
                </a:cubicBezTo>
                <a:cubicBezTo>
                  <a:pt x="3337391" y="410666"/>
                  <a:pt x="3340741" y="362480"/>
                  <a:pt x="3332480" y="315669"/>
                </a:cubicBezTo>
                <a:cubicBezTo>
                  <a:pt x="3330358" y="303644"/>
                  <a:pt x="3318218" y="295791"/>
                  <a:pt x="3312160" y="285189"/>
                </a:cubicBezTo>
                <a:cubicBezTo>
                  <a:pt x="3290936" y="248046"/>
                  <a:pt x="3297312" y="239749"/>
                  <a:pt x="3261360" y="214069"/>
                </a:cubicBezTo>
                <a:cubicBezTo>
                  <a:pt x="3249035" y="205266"/>
                  <a:pt x="3233563" y="201776"/>
                  <a:pt x="3220720" y="193749"/>
                </a:cubicBezTo>
                <a:cubicBezTo>
                  <a:pt x="3206361" y="184774"/>
                  <a:pt x="3194946" y="171378"/>
                  <a:pt x="3180080" y="163269"/>
                </a:cubicBezTo>
                <a:cubicBezTo>
                  <a:pt x="3157437" y="150918"/>
                  <a:pt x="3131354" y="145585"/>
                  <a:pt x="3108960" y="132789"/>
                </a:cubicBezTo>
                <a:cubicBezTo>
                  <a:pt x="3083665" y="118335"/>
                  <a:pt x="3065852" y="89993"/>
                  <a:pt x="3037840" y="81989"/>
                </a:cubicBezTo>
                <a:cubicBezTo>
                  <a:pt x="2992135" y="68930"/>
                  <a:pt x="2943036" y="74889"/>
                  <a:pt x="2895600" y="71829"/>
                </a:cubicBezTo>
                <a:lnTo>
                  <a:pt x="2722880" y="61669"/>
                </a:lnTo>
                <a:cubicBezTo>
                  <a:pt x="2291195" y="0"/>
                  <a:pt x="2419384" y="1445"/>
                  <a:pt x="1828800" y="41349"/>
                </a:cubicBezTo>
                <a:cubicBezTo>
                  <a:pt x="1780421" y="44618"/>
                  <a:pt x="1734295" y="63305"/>
                  <a:pt x="1686560" y="71829"/>
                </a:cubicBezTo>
                <a:cubicBezTo>
                  <a:pt x="1639411" y="80248"/>
                  <a:pt x="1591285" y="82756"/>
                  <a:pt x="1544320" y="92149"/>
                </a:cubicBezTo>
                <a:cubicBezTo>
                  <a:pt x="1527387" y="95536"/>
                  <a:pt x="1510180" y="97765"/>
                  <a:pt x="1493520" y="102309"/>
                </a:cubicBezTo>
                <a:cubicBezTo>
                  <a:pt x="1472856" y="107945"/>
                  <a:pt x="1432560" y="122629"/>
                  <a:pt x="1432560" y="122629"/>
                </a:cubicBezTo>
              </a:path>
            </a:pathLst>
          </a:custGeom>
          <a:ln w="114300">
            <a:solidFill>
              <a:srgbClr val="FF0000">
                <a:alpha val="78000"/>
              </a:srgbClr>
            </a:solidFill>
          </a:ln>
          <a:effectLst/>
          <a:scene3d>
            <a:camera prst="orthographicFront">
              <a:rot lat="0" lon="0" rev="214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  <p:bldP spid="10" grpId="0" animBg="1"/>
    </p:bldLst>
  </p:timing>
</p:sld>
</file>

<file path=ppt/theme/theme1.xml><?xml version="1.0" encoding="utf-8"?>
<a:theme xmlns:a="http://schemas.openxmlformats.org/drawingml/2006/main" name="1_agvs_siggraph2009">
  <a:themeElements>
    <a:clrScheme name="s2009">
      <a:dk1>
        <a:srgbClr val="581D56"/>
      </a:dk1>
      <a:lt1>
        <a:srgbClr val="917733"/>
      </a:lt1>
      <a:dk2>
        <a:srgbClr val="473715"/>
      </a:dk2>
      <a:lt2>
        <a:srgbClr val="F2F39F"/>
      </a:lt2>
      <a:accent1>
        <a:srgbClr val="DCE165"/>
      </a:accent1>
      <a:accent2>
        <a:srgbClr val="227A4D"/>
      </a:accent2>
      <a:accent3>
        <a:srgbClr val="89A787"/>
      </a:accent3>
      <a:accent4>
        <a:srgbClr val="DADADA"/>
      </a:accent4>
      <a:accent5>
        <a:srgbClr val="C7DCF3"/>
      </a:accent5>
      <a:accent6>
        <a:srgbClr val="C7AEB6"/>
      </a:accent6>
      <a:hlink>
        <a:srgbClr val="DCE165"/>
      </a:hlink>
      <a:folHlink>
        <a:srgbClr val="F2F39F"/>
      </a:folHlink>
    </a:clrScheme>
    <a:fontScheme name="1_agvs_siggraph2009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agvs_siggraph2009</Template>
  <TotalTime>0</TotalTime>
  <Words>967</Words>
  <Application>Microsoft Office PowerPoint</Application>
  <PresentationFormat>On-screen Show (4:3)</PresentationFormat>
  <Paragraphs>388</Paragraphs>
  <Slides>37</Slides>
  <Notes>6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1_agvs_siggraph2009</vt:lpstr>
      <vt:lpstr>Rovnice</vt:lpstr>
      <vt:lpstr>Slide 1</vt:lpstr>
      <vt:lpstr>Motivation – Potentially Visible Sets</vt:lpstr>
      <vt:lpstr>Motivation – PVS Applications</vt:lpstr>
      <vt:lpstr>Motivation – Global Visibility</vt:lpstr>
      <vt:lpstr>PVS Computation Methods</vt:lpstr>
      <vt:lpstr>Yet Another PVS Computation Method?</vt:lpstr>
      <vt:lpstr>Global Visibility Sampling</vt:lpstr>
      <vt:lpstr>Visibility Samples</vt:lpstr>
      <vt:lpstr>Adaptive Global Visibility Sampling</vt:lpstr>
      <vt:lpstr>Stationary Sample Distributions</vt:lpstr>
      <vt:lpstr>Adaptive Sample Distribution</vt:lpstr>
      <vt:lpstr>Mutation Based Sampling</vt:lpstr>
      <vt:lpstr>Mutation Based Sampling</vt:lpstr>
      <vt:lpstr>Mutation Based Sampling – cont.</vt:lpstr>
      <vt:lpstr>Mixing Sample Distributions</vt:lpstr>
      <vt:lpstr>Mixing Sample Distributions</vt:lpstr>
      <vt:lpstr>Mixing Sample Distributions – cont.</vt:lpstr>
      <vt:lpstr>Terminating the Computation</vt:lpstr>
      <vt:lpstr>Putting it Together</vt:lpstr>
      <vt:lpstr>Visibility Filtering</vt:lpstr>
      <vt:lpstr>Dynamic Updates</vt:lpstr>
      <vt:lpstr>Results</vt:lpstr>
      <vt:lpstr>Results – Evaluated Methods</vt:lpstr>
      <vt:lpstr>Results – Average PVS size</vt:lpstr>
      <vt:lpstr>Results – PVS size</vt:lpstr>
      <vt:lpstr>Results – Pixel Error Measurement</vt:lpstr>
      <vt:lpstr>Results - Visibility Error Visualization</vt:lpstr>
      <vt:lpstr>Results – Render Cost Analysis Application</vt:lpstr>
      <vt:lpstr>Conclusion</vt:lpstr>
      <vt:lpstr>Thank you!</vt:lpstr>
      <vt:lpstr>Details – Comparison with GVS</vt:lpstr>
      <vt:lpstr>Results – Comparison with GVS</vt:lpstr>
      <vt:lpstr>Details – Comparison with Online Culling</vt:lpstr>
      <vt:lpstr>Details - Termination Criteria</vt:lpstr>
      <vt:lpstr>Details – Visibility Filter</vt:lpstr>
      <vt:lpstr>Details - Mutation Sample Buffer</vt:lpstr>
      <vt:lpstr>Details – Distribution Mixture</vt:lpstr>
    </vt:vector>
  </TitlesOfParts>
  <Company>CVUT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Jiri</dc:creator>
  <cp:lastModifiedBy>Michael Wimmer</cp:lastModifiedBy>
  <cp:revision>305</cp:revision>
  <dcterms:created xsi:type="dcterms:W3CDTF">2009-06-11T12:13:51Z</dcterms:created>
  <dcterms:modified xsi:type="dcterms:W3CDTF">2009-10-23T11:29:42Z</dcterms:modified>
</cp:coreProperties>
</file>