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58" r:id="rId2"/>
    <p:sldId id="567" r:id="rId3"/>
    <p:sldId id="568" r:id="rId4"/>
    <p:sldId id="569" r:id="rId5"/>
    <p:sldId id="570" r:id="rId6"/>
    <p:sldId id="571" r:id="rId7"/>
    <p:sldId id="573" r:id="rId8"/>
    <p:sldId id="572" r:id="rId9"/>
    <p:sldId id="586" r:id="rId10"/>
    <p:sldId id="576" r:id="rId11"/>
    <p:sldId id="580" r:id="rId12"/>
    <p:sldId id="583" r:id="rId13"/>
    <p:sldId id="578" r:id="rId14"/>
    <p:sldId id="577" r:id="rId15"/>
    <p:sldId id="590" r:id="rId16"/>
    <p:sldId id="581" r:id="rId17"/>
    <p:sldId id="588" r:id="rId18"/>
    <p:sldId id="560" r:id="rId19"/>
    <p:sldId id="584" r:id="rId20"/>
    <p:sldId id="589" r:id="rId21"/>
    <p:sldId id="565" r:id="rId22"/>
    <p:sldId id="566" r:id="rId23"/>
  </p:sldIdLst>
  <p:sldSz cx="9144000" cy="6858000" type="screen4x3"/>
  <p:notesSz cx="6794500" cy="9931400"/>
  <p:defaultTextStyle>
    <a:defPPr>
      <a:defRPr lang="de-AT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FFFF00"/>
    <a:srgbClr val="FF0000"/>
    <a:srgbClr val="990099"/>
    <a:srgbClr val="FF9900"/>
    <a:srgbClr val="949494"/>
    <a:srgbClr val="777777"/>
    <a:srgbClr val="BABABA"/>
    <a:srgbClr val="80C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6" autoAdjust="0"/>
    <p:restoredTop sz="89141" autoAdjust="0"/>
  </p:normalViewPr>
  <p:slideViewPr>
    <p:cSldViewPr>
      <p:cViewPr>
        <p:scale>
          <a:sx n="100" d="100"/>
          <a:sy n="100" d="100"/>
        </p:scale>
        <p:origin x="-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7C479-C836-4A38-AC7D-4AD2A2794113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10C99-6B67-46C1-8717-BF074946B96E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0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i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A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522C8-7833-4A1A-9A27-8FD42B30B882}" type="slidenum">
              <a:rPr lang="de-AT"/>
              <a:pPr/>
              <a:t>1</a:t>
            </a:fld>
            <a:endParaRPr lang="de-AT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1"/>
            <a:endParaRPr lang="de-A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E79B8-71C6-46BE-B15A-383CBE8EB33D}" type="slidenum">
              <a:rPr lang="de-AT"/>
              <a:pPr/>
              <a:t>2</a:t>
            </a:fld>
            <a:endParaRPr lang="de-AT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EE1B0-D49B-4F2E-BEF6-306FE572FF6C}" type="slidenum">
              <a:rPr lang="de-AT"/>
              <a:pPr/>
              <a:t>3</a:t>
            </a:fld>
            <a:endParaRPr lang="de-AT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B195E-CBEE-4C6B-96A6-1F9C741B39DE}" type="slidenum">
              <a:rPr lang="de-AT"/>
              <a:pPr/>
              <a:t>4</a:t>
            </a:fld>
            <a:endParaRPr lang="de-AT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34DD7-F991-4925-AD0C-38611899A1AB}" type="slidenum">
              <a:rPr lang="de-AT"/>
              <a:pPr/>
              <a:t>5</a:t>
            </a:fld>
            <a:endParaRPr lang="de-AT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00F8-CB56-4B1E-9940-A37DFF2CB12C}" type="slidenum">
              <a:rPr lang="de-AT"/>
              <a:pPr/>
              <a:t>6</a:t>
            </a:fld>
            <a:endParaRPr lang="de-AT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EF587-23C3-4633-A553-009DFCBD901F}" type="slidenum">
              <a:rPr lang="de-AT"/>
              <a:pPr/>
              <a:t>7</a:t>
            </a:fld>
            <a:endParaRPr lang="de-AT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0C99-6B67-46C1-8717-BF074946B96E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2051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3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059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2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4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5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6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7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8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0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1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2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3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1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5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6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7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8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9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0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1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2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3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4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5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6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7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8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9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0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1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2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3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4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5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6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7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8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9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0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1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2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3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4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5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6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7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8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9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0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1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2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3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4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5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6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7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8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9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0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1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2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3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4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5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6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7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8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9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0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1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2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3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4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5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6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7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8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9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0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1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2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3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4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5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6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7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8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9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0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1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2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3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4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5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6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7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8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9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0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1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2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3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4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5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6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7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8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9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0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1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2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3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4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5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6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7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8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9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0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1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2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3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4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5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6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7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8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9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0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1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2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3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4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5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6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7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8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9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0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1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2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3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4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5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6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7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8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9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0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1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2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3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4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5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6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7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8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9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0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1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2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3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4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5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6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7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8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9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0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1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2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3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4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5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6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9CDB35-511B-4716-8D4B-CDE0A64B4E07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4450"/>
            <a:ext cx="2225675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44450"/>
            <a:ext cx="652938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6D55F6-E658-471A-A12F-2A9A6D8C6CE8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88" y="6511925"/>
            <a:ext cx="3760787" cy="3016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30663" y="6507163"/>
            <a:ext cx="1079500" cy="306387"/>
          </a:xfrm>
        </p:spPr>
        <p:txBody>
          <a:bodyPr/>
          <a:lstStyle>
            <a:lvl1pPr>
              <a:defRPr/>
            </a:lvl1pPr>
          </a:lstStyle>
          <a:p>
            <a:fld id="{1289F7BC-C72B-4182-8AE8-65482AEB19D4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76578-E731-4B01-B8C3-E37B09B024A1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FF957-A373-4FC1-A033-2C509281CBF4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E1149-506C-4789-BB91-971D0085A3CF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25060-FE07-4FDC-878B-88135E4DD5EB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08FB8D-3DCE-4AD6-84DA-1085EA5B14BC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65FCA-1657-4F2C-9124-81E5DE88EBAB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4DD49-D5E2-4025-A105-4C169A03FD8A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4DA61E-1E06-4AE9-BA2D-7FA5B9CE425B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8432800" y="160338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0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511925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de-AT"/>
              <a:t>Eduard Gröller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</a:defRPr>
            </a:lvl1pPr>
          </a:lstStyle>
          <a:p>
            <a:fld id="{7E3A78AF-F3DA-4CC9-8056-D66DADF8CCD5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8424862" cy="1584325"/>
          </a:xfrm>
        </p:spPr>
        <p:txBody>
          <a:bodyPr/>
          <a:lstStyle/>
          <a:p>
            <a:r>
              <a:rPr lang="en-US" sz="4800" dirty="0" smtClean="0"/>
              <a:t>How to do a Successful PhD (in Visualization)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492500"/>
            <a:ext cx="8424862" cy="1439863"/>
          </a:xfrm>
        </p:spPr>
        <p:txBody>
          <a:bodyPr/>
          <a:lstStyle/>
          <a:p>
            <a:r>
              <a:rPr lang="en-US" dirty="0"/>
              <a:t>Eduard </a:t>
            </a:r>
            <a:r>
              <a:rPr lang="en-US" dirty="0" err="1"/>
              <a:t>Gröller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5148263"/>
            <a:ext cx="8424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Institute of Computer Graphics and Algorithms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Vienna University of Technology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9388" y="404813"/>
            <a:ext cx="84248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endParaRPr lang="en-US" sz="36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How to do Research?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2357430"/>
            <a:ext cx="8907462" cy="4071966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Doing a PhD is a </a:t>
            </a:r>
          </a:p>
          <a:p>
            <a:pPr lvl="1"/>
            <a:r>
              <a:rPr lang="de-AT" dirty="0" smtClean="0"/>
              <a:t>highly unstructured process</a:t>
            </a:r>
          </a:p>
          <a:p>
            <a:pPr lvl="1"/>
            <a:r>
              <a:rPr lang="de-AT" dirty="0" smtClean="0"/>
              <a:t>underspecified task</a:t>
            </a:r>
          </a:p>
          <a:p>
            <a:pPr lvl="1"/>
            <a:endParaRPr lang="de-AT" sz="1600" dirty="0" smtClean="0"/>
          </a:p>
          <a:p>
            <a:r>
              <a:rPr lang="de-AT" dirty="0" smtClean="0"/>
              <a:t>Structuring</a:t>
            </a:r>
          </a:p>
          <a:p>
            <a:pPr lvl="1"/>
            <a:r>
              <a:rPr lang="de-AT" dirty="0" smtClean="0"/>
              <a:t>Divide and conquer</a:t>
            </a:r>
          </a:p>
          <a:p>
            <a:pPr lvl="1"/>
            <a:r>
              <a:rPr lang="de-AT" dirty="0" smtClean="0"/>
              <a:t>Anchor your work in a local research group</a:t>
            </a:r>
          </a:p>
          <a:p>
            <a:pPr lvl="1"/>
            <a:r>
              <a:rPr lang="de-AT" dirty="0" smtClean="0"/>
              <a:t>Get connected in international reseach community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357159" y="1000108"/>
            <a:ext cx="785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"If we knew what it was we were doing,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 would not be called research, would it?"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1957320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[Albert Einstein]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Divide and Conquer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735660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Subdivide your three-year PhD endeavour</a:t>
            </a:r>
          </a:p>
          <a:p>
            <a:pPr lvl="1"/>
            <a:r>
              <a:rPr lang="de-AT" dirty="0" smtClean="0"/>
              <a:t>State-of-the-art (6 months)</a:t>
            </a:r>
          </a:p>
          <a:p>
            <a:pPr lvl="1"/>
            <a:r>
              <a:rPr lang="de-AT" dirty="0" smtClean="0"/>
              <a:t>4-5 research subprojects (6 months each)</a:t>
            </a:r>
          </a:p>
          <a:p>
            <a:pPr lvl="1"/>
            <a:r>
              <a:rPr lang="de-AT" dirty="0" smtClean="0"/>
              <a:t>Write-up thesis, wrap-up results (6 months)</a:t>
            </a:r>
          </a:p>
          <a:p>
            <a:pPr lvl="1"/>
            <a:endParaRPr lang="de-AT" sz="1800" dirty="0" smtClean="0"/>
          </a:p>
          <a:p>
            <a:r>
              <a:rPr lang="de-AT" dirty="0" smtClean="0"/>
              <a:t>For each subproject define</a:t>
            </a:r>
          </a:p>
          <a:p>
            <a:pPr lvl="1"/>
            <a:r>
              <a:rPr lang="de-AT" dirty="0" smtClean="0"/>
              <a:t>Problem</a:t>
            </a:r>
          </a:p>
          <a:p>
            <a:pPr lvl="1"/>
            <a:r>
              <a:rPr lang="de-AT" dirty="0" smtClean="0"/>
              <a:t>Goal</a:t>
            </a:r>
          </a:p>
          <a:p>
            <a:pPr lvl="1"/>
            <a:r>
              <a:rPr lang="de-AT" dirty="0" smtClean="0"/>
              <a:t>Approach</a:t>
            </a:r>
          </a:p>
          <a:p>
            <a:pPr lvl="1"/>
            <a:r>
              <a:rPr lang="de-AT" dirty="0" smtClean="0"/>
              <a:t>Outcome</a:t>
            </a:r>
          </a:p>
          <a:p>
            <a:pPr lvl="1"/>
            <a:r>
              <a:rPr lang="de-AT" dirty="0" smtClean="0"/>
              <a:t>Cost</a:t>
            </a:r>
          </a:p>
          <a:p>
            <a:pPr lvl="1"/>
            <a:endParaRPr lang="de-AT" sz="1800" dirty="0" smtClean="0"/>
          </a:p>
          <a:p>
            <a:r>
              <a:rPr lang="de-AT" dirty="0" smtClean="0"/>
              <a:t>Define Milestones</a:t>
            </a:r>
          </a:p>
          <a:p>
            <a:pPr lvl="1"/>
            <a:endParaRPr lang="de-A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de-AT" dirty="0" smtClean="0"/>
              <a:t>Get Connected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0"/>
            <a:ext cx="8907462" cy="4286280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Regular meetings with advisor</a:t>
            </a:r>
          </a:p>
          <a:p>
            <a:r>
              <a:rPr lang="de-AT" dirty="0" smtClean="0"/>
              <a:t>Expose your ideas early on to your local peers</a:t>
            </a:r>
          </a:p>
          <a:p>
            <a:r>
              <a:rPr lang="de-AT" dirty="0" smtClean="0"/>
              <a:t>Attend scientific meetings from early on</a:t>
            </a:r>
          </a:p>
          <a:p>
            <a:pPr lvl="1"/>
            <a:r>
              <a:rPr lang="de-AT" dirty="0" smtClean="0"/>
              <a:t>Local conferences</a:t>
            </a:r>
          </a:p>
          <a:p>
            <a:pPr lvl="1"/>
            <a:r>
              <a:rPr lang="de-AT" dirty="0" smtClean="0"/>
              <a:t>International conferences</a:t>
            </a:r>
          </a:p>
          <a:p>
            <a:r>
              <a:rPr lang="de-AT" dirty="0" smtClean="0"/>
              <a:t>Attend talks, tutorials</a:t>
            </a:r>
          </a:p>
          <a:p>
            <a:r>
              <a:rPr lang="de-AT" dirty="0" smtClean="0"/>
              <a:t>Try to give many talks </a:t>
            </a:r>
          </a:p>
          <a:p>
            <a:r>
              <a:rPr lang="de-AT" dirty="0" smtClean="0"/>
              <a:t>Use every opportunity to talk to your (international) colleagues</a:t>
            </a:r>
          </a:p>
          <a:p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214282" y="100010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dirty="0" smtClean="0">
                <a:solidFill>
                  <a:srgbClr val="FF0000"/>
                </a:solidFill>
              </a:rPr>
              <a:t>To steal ideas from one person is plagiarism – to steal from many is research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5140" y="1957320"/>
            <a:ext cx="1930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[Steven Wright]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Reflection and Transparency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Internally, externally</a:t>
            </a:r>
          </a:p>
          <a:p>
            <a:r>
              <a:rPr lang="de-AT" dirty="0" smtClean="0"/>
              <a:t>Everything is peer based</a:t>
            </a:r>
          </a:p>
          <a:p>
            <a:pPr lvl="1"/>
            <a:r>
              <a:rPr lang="de-AT" dirty="0" smtClean="0"/>
              <a:t>Peer reviewing</a:t>
            </a:r>
          </a:p>
          <a:p>
            <a:pPr lvl="1"/>
            <a:r>
              <a:rPr lang="de-AT" dirty="0" smtClean="0"/>
              <a:t>Peer learning</a:t>
            </a:r>
          </a:p>
          <a:p>
            <a:pPr lvl="1"/>
            <a:r>
              <a:rPr lang="de-AT" dirty="0" smtClean="0"/>
              <a:t>Supervisor learns as much as you do</a:t>
            </a:r>
          </a:p>
          <a:p>
            <a:r>
              <a:rPr lang="de-AT" dirty="0" smtClean="0"/>
              <a:t>Be sincere to yourself and to others</a:t>
            </a:r>
          </a:p>
          <a:p>
            <a:r>
              <a:rPr lang="de-AT" dirty="0" smtClean="0"/>
              <a:t>Evaluation is key </a:t>
            </a:r>
            <a:r>
              <a:rPr lang="de-AT" sz="2000" dirty="0" smtClean="0"/>
              <a:t>[Peter Eades]</a:t>
            </a:r>
          </a:p>
          <a:p>
            <a:pPr lvl="1"/>
            <a:r>
              <a:rPr lang="de-AT" dirty="0" smtClean="0"/>
              <a:t>Effectiveness</a:t>
            </a:r>
          </a:p>
          <a:p>
            <a:pPr lvl="1"/>
            <a:r>
              <a:rPr lang="de-AT" dirty="0" smtClean="0"/>
              <a:t>Efficiency</a:t>
            </a:r>
          </a:p>
          <a:p>
            <a:pPr lvl="1"/>
            <a:r>
              <a:rPr lang="de-AT" dirty="0" smtClean="0"/>
              <a:t>Elegance</a:t>
            </a:r>
          </a:p>
          <a:p>
            <a:pPr lvl="1"/>
            <a:endParaRPr lang="de-AT" dirty="0" smtClean="0"/>
          </a:p>
          <a:p>
            <a:pPr lvl="1"/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12</a:t>
            </a:fld>
            <a:endParaRPr lang="de-AT" dirty="0"/>
          </a:p>
        </p:txBody>
      </p:sp>
      <p:grpSp>
        <p:nvGrpSpPr>
          <p:cNvPr id="43" name="Group 42"/>
          <p:cNvGrpSpPr/>
          <p:nvPr/>
        </p:nvGrpSpPr>
        <p:grpSpPr>
          <a:xfrm>
            <a:off x="2000232" y="928670"/>
            <a:ext cx="4567616" cy="3714776"/>
            <a:chOff x="2218962" y="2071678"/>
            <a:chExt cx="4567616" cy="3714776"/>
          </a:xfrm>
        </p:grpSpPr>
        <p:grpSp>
          <p:nvGrpSpPr>
            <p:cNvPr id="44" name="Group 23"/>
            <p:cNvGrpSpPr/>
            <p:nvPr/>
          </p:nvGrpSpPr>
          <p:grpSpPr>
            <a:xfrm rot="1080000">
              <a:off x="2218962" y="3220938"/>
              <a:ext cx="895032" cy="891421"/>
              <a:chOff x="-24968" y="4332758"/>
              <a:chExt cx="929844" cy="914400"/>
            </a:xfrm>
          </p:grpSpPr>
          <p:sp>
            <p:nvSpPr>
              <p:cNvPr id="74" name="Arc 73"/>
              <p:cNvSpPr/>
              <p:nvPr/>
            </p:nvSpPr>
            <p:spPr bwMode="auto">
              <a:xfrm rot="2700000">
                <a:off x="-24968" y="4332758"/>
                <a:ext cx="914400" cy="914400"/>
              </a:xfrm>
              <a:prstGeom prst="arc">
                <a:avLst>
                  <a:gd name="adj1" fmla="val 17080250"/>
                  <a:gd name="adj2" fmla="val 20553971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5" name="Group 62"/>
              <p:cNvGrpSpPr/>
              <p:nvPr/>
            </p:nvGrpSpPr>
            <p:grpSpPr>
              <a:xfrm>
                <a:off x="369094" y="4529636"/>
                <a:ext cx="535782" cy="501329"/>
                <a:chOff x="369094" y="4529636"/>
                <a:chExt cx="535782" cy="501329"/>
              </a:xfrm>
            </p:grpSpPr>
            <p:sp>
              <p:nvSpPr>
                <p:cNvPr id="76" name="Oval 75"/>
                <p:cNvSpPr/>
                <p:nvPr/>
              </p:nvSpPr>
              <p:spPr bwMode="auto">
                <a:xfrm>
                  <a:off x="714348" y="4572008"/>
                  <a:ext cx="190528" cy="42862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 bwMode="auto">
                <a:xfrm flipV="1">
                  <a:off x="371475" y="4529636"/>
                  <a:ext cx="507619" cy="235245"/>
                </a:xfrm>
                <a:prstGeom prst="line">
                  <a:avLst/>
                </a:prstGeom>
                <a:solidFill>
                  <a:schemeClr val="accent1"/>
                </a:solidFill>
                <a:ln w="381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369094" y="4772025"/>
                  <a:ext cx="485287" cy="258940"/>
                </a:xfrm>
                <a:prstGeom prst="line">
                  <a:avLst/>
                </a:prstGeom>
                <a:solidFill>
                  <a:schemeClr val="accent1"/>
                </a:solidFill>
                <a:ln w="381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9" name="Oval 78"/>
                <p:cNvSpPr/>
                <p:nvPr/>
              </p:nvSpPr>
              <p:spPr bwMode="auto">
                <a:xfrm>
                  <a:off x="808674" y="4677962"/>
                  <a:ext cx="91940" cy="20781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5" name="Rectangle 44"/>
            <p:cNvSpPr/>
            <p:nvPr/>
          </p:nvSpPr>
          <p:spPr bwMode="auto">
            <a:xfrm>
              <a:off x="3503138" y="4578817"/>
              <a:ext cx="2681774" cy="2785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3503138" y="4578817"/>
              <a:ext cx="2664052" cy="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>
              <a:stCxn id="45" idx="0"/>
            </p:cNvCxnSpPr>
            <p:nvPr/>
          </p:nvCxnSpPr>
          <p:spPr bwMode="auto">
            <a:xfrm rot="5400000" flipH="1" flipV="1">
              <a:off x="4033760" y="3765637"/>
              <a:ext cx="1623445" cy="29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endCxn id="45" idx="0"/>
            </p:cNvCxnSpPr>
            <p:nvPr/>
          </p:nvCxnSpPr>
          <p:spPr bwMode="auto">
            <a:xfrm>
              <a:off x="3159321" y="3812747"/>
              <a:ext cx="1684704" cy="7660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7860000">
              <a:off x="4863346" y="3792963"/>
              <a:ext cx="1706248" cy="7563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pic>
          <p:nvPicPr>
            <p:cNvPr id="50" name="Picture 91" descr="leuchtendes_birnch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84697" y="2071678"/>
              <a:ext cx="759449" cy="841898"/>
            </a:xfrm>
            <a:prstGeom prst="rect">
              <a:avLst/>
            </a:prstGeom>
            <a:noFill/>
          </p:spPr>
        </p:pic>
        <p:cxnSp>
          <p:nvCxnSpPr>
            <p:cNvPr id="51" name="Straight Arrow Connector 50"/>
            <p:cNvCxnSpPr/>
            <p:nvPr/>
          </p:nvCxnSpPr>
          <p:spPr bwMode="auto">
            <a:xfrm rot="5400000">
              <a:off x="4266291" y="3449864"/>
              <a:ext cx="1705577" cy="4813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2940000">
              <a:off x="3606124" y="3496342"/>
              <a:ext cx="1705577" cy="4813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6920000" flipH="1">
              <a:off x="4662084" y="4691691"/>
              <a:ext cx="706724" cy="5095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endCxn id="61" idx="0"/>
            </p:cNvCxnSpPr>
            <p:nvPr/>
          </p:nvCxnSpPr>
          <p:spPr bwMode="auto">
            <a:xfrm rot="5400000" flipH="1" flipV="1">
              <a:off x="4433940" y="4924307"/>
              <a:ext cx="817875" cy="62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5428514" y="269846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L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90557" y="388239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V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84912" y="386945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R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47583" y="4787745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T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90040" y="276810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H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03353" y="247659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N</a:t>
              </a:r>
              <a:endParaRPr lang="de-AT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801698" y="4518475"/>
              <a:ext cx="88569" cy="90813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90928" y="3214686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I</a:t>
              </a:r>
              <a:r>
                <a:rPr lang="de-AT" sz="3200" baseline="-25000" dirty="0" smtClean="0">
                  <a:solidFill>
                    <a:schemeClr val="accent2"/>
                  </a:solidFill>
                </a:rPr>
                <a:t>R</a:t>
              </a:r>
              <a:endParaRPr lang="de-AT" sz="32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11357" y="5201679"/>
              <a:ext cx="465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>
                  <a:solidFill>
                    <a:schemeClr val="accent2"/>
                  </a:solidFill>
                </a:rPr>
                <a:t>I</a:t>
              </a:r>
              <a:r>
                <a:rPr lang="de-AT" sz="3200" baseline="-25000" dirty="0" smtClean="0">
                  <a:solidFill>
                    <a:schemeClr val="accent2"/>
                  </a:solidFill>
                </a:rPr>
                <a:t>T</a:t>
              </a:r>
              <a:endParaRPr lang="de-AT" sz="32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4" name="Text Box 35"/>
            <p:cNvSpPr txBox="1">
              <a:spLocks noChangeArrowheads="1"/>
            </p:cNvSpPr>
            <p:nvPr/>
          </p:nvSpPr>
          <p:spPr bwMode="auto">
            <a:xfrm>
              <a:off x="3790598" y="3500438"/>
              <a:ext cx="4079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dirty="0">
                  <a:solidFill>
                    <a:schemeClr val="accent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65" name="Text Box 37"/>
            <p:cNvSpPr txBox="1">
              <a:spLocks noChangeArrowheads="1"/>
            </p:cNvSpPr>
            <p:nvPr/>
          </p:nvSpPr>
          <p:spPr bwMode="auto">
            <a:xfrm>
              <a:off x="2647590" y="2143116"/>
              <a:ext cx="8691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dirty="0">
                  <a:solidFill>
                    <a:schemeClr val="accent2"/>
                  </a:solidFill>
                  <a:latin typeface="Symbol" pitchFamily="18" charset="2"/>
                </a:rPr>
                <a:t>a = </a:t>
              </a:r>
              <a:r>
                <a:rPr lang="de-DE" sz="2400" dirty="0" smtClean="0">
                  <a:solidFill>
                    <a:schemeClr val="accent2"/>
                  </a:solidFill>
                  <a:latin typeface="Symbol" pitchFamily="18" charset="2"/>
                </a:rPr>
                <a:t>b</a:t>
              </a:r>
              <a:endParaRPr lang="de-DE" sz="2400" dirty="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66" name="Arc 65"/>
            <p:cNvSpPr/>
            <p:nvPr/>
          </p:nvSpPr>
          <p:spPr bwMode="auto">
            <a:xfrm rot="300000">
              <a:off x="4029501" y="3581744"/>
              <a:ext cx="1444800" cy="1417778"/>
            </a:xfrm>
            <a:prstGeom prst="arc">
              <a:avLst>
                <a:gd name="adj1" fmla="val 10985643"/>
                <a:gd name="adj2" fmla="val 17804653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3540" y="3071810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 smtClean="0">
                  <a:solidFill>
                    <a:schemeClr val="accent2"/>
                  </a:solidFill>
                  <a:latin typeface="Symbol" pitchFamily="18" charset="2"/>
                </a:rPr>
                <a:t>b</a:t>
              </a:r>
              <a:endParaRPr lang="de-AT" sz="2800" dirty="0">
                <a:solidFill>
                  <a:schemeClr val="accent2"/>
                </a:solidFill>
              </a:endParaRPr>
            </a:p>
          </p:txBody>
        </p:sp>
        <p:sp>
          <p:nvSpPr>
            <p:cNvPr id="68" name="Arc 67"/>
            <p:cNvSpPr/>
            <p:nvPr/>
          </p:nvSpPr>
          <p:spPr bwMode="auto">
            <a:xfrm rot="1800000">
              <a:off x="4119697" y="3980978"/>
              <a:ext cx="1444800" cy="1417778"/>
            </a:xfrm>
            <a:prstGeom prst="arc">
              <a:avLst>
                <a:gd name="adj1" fmla="val 10985643"/>
                <a:gd name="adj2" fmla="val 17804653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719054" y="2500306"/>
              <a:ext cx="7857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dirty="0" smtClean="0">
                  <a:solidFill>
                    <a:schemeClr val="accent2"/>
                  </a:solidFill>
                  <a:latin typeface="Symbol" pitchFamily="18" charset="2"/>
                </a:rPr>
                <a:t>g </a:t>
              </a:r>
              <a:r>
                <a:rPr lang="de-DE" sz="2400" dirty="0">
                  <a:solidFill>
                    <a:schemeClr val="accent2"/>
                  </a:solidFill>
                  <a:latin typeface="Symbol" pitchFamily="18" charset="2"/>
                </a:rPr>
                <a:t>= </a:t>
              </a:r>
              <a:r>
                <a:rPr lang="de-DE" sz="2400" dirty="0" smtClean="0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endParaRPr lang="de-DE" sz="2400" dirty="0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72836" y="3691598"/>
              <a:ext cx="332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 smtClean="0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  <a:endParaRPr lang="de-AT" sz="2800" dirty="0">
                <a:solidFill>
                  <a:schemeClr val="accent2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47920" y="3691598"/>
              <a:ext cx="3626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 smtClean="0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endParaRPr lang="de-AT" sz="2800" dirty="0">
                <a:solidFill>
                  <a:schemeClr val="accent2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382613" y="3618361"/>
              <a:ext cx="88569" cy="90813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801731" y="3932691"/>
              <a:ext cx="88569" cy="90813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>
          <a:xfrm>
            <a:off x="1214414" y="4265613"/>
            <a:ext cx="6000792" cy="2449535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marL="360363" lvl="0" indent="-360363" algn="l">
              <a:spcBef>
                <a:spcPct val="20000"/>
              </a:spcBef>
              <a:buClr>
                <a:srgbClr val="2AA3D8"/>
              </a:buClr>
              <a:buSzPct val="65000"/>
              <a:buBlip>
                <a:blip r:embed="rId4"/>
              </a:buBlip>
              <a:defRPr/>
            </a:pPr>
            <a:r>
              <a:rPr lang="de-AT" sz="3200" kern="0" dirty="0" smtClean="0"/>
              <a:t>Transparency</a:t>
            </a:r>
          </a:p>
          <a:p>
            <a:pPr marL="900113" lvl="1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r>
              <a:rPr lang="en-US" sz="2600" kern="0" dirty="0" smtClean="0">
                <a:latin typeface="+mn-lt"/>
              </a:rPr>
              <a:t>Clearly know what you are doing</a:t>
            </a:r>
          </a:p>
          <a:p>
            <a:pPr marL="900113" lvl="1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r>
              <a:rPr lang="en-US" sz="2600" kern="0" dirty="0" smtClean="0">
                <a:latin typeface="+mn-lt"/>
              </a:rPr>
              <a:t>Clearly communicate to others</a:t>
            </a:r>
          </a:p>
          <a:p>
            <a:pPr marL="900113" lvl="1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endParaRPr lang="en-US" sz="1300" kern="0" dirty="0" smtClean="0">
              <a:latin typeface="+mn-lt"/>
            </a:endParaRPr>
          </a:p>
          <a:p>
            <a:pPr marL="442913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r>
              <a:rPr lang="en-US" sz="3000" kern="0" dirty="0" smtClean="0">
                <a:latin typeface="+mn-lt"/>
              </a:rPr>
              <a:t>Reflection</a:t>
            </a:r>
          </a:p>
          <a:p>
            <a:pPr marL="900113" lvl="1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r>
              <a:rPr lang="en-US" sz="2600" kern="0" dirty="0" smtClean="0">
                <a:latin typeface="+mn-lt"/>
              </a:rPr>
              <a:t>By yourself</a:t>
            </a:r>
          </a:p>
          <a:p>
            <a:pPr marL="900113" lvl="1" indent="-360363" algn="l">
              <a:spcBef>
                <a:spcPct val="20000"/>
              </a:spcBef>
              <a:buClr>
                <a:srgbClr val="2AA3D8"/>
              </a:buClr>
              <a:buSzPct val="90000"/>
              <a:buBlip>
                <a:blip r:embed="rId5"/>
              </a:buBlip>
            </a:pPr>
            <a:r>
              <a:rPr lang="en-US" sz="2600" kern="0" dirty="0" smtClean="0">
                <a:latin typeface="+mn-lt"/>
              </a:rPr>
              <a:t>Get feedback from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37014 -0.12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5" grpId="0"/>
      <p:bldP spid="8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1"/>
                </a:solidFill>
              </a:rPr>
              <a:t>Failure is </a:t>
            </a:r>
            <a:r>
              <a:rPr lang="de-AT" dirty="0" smtClean="0"/>
              <a:t>the Key to your Success ??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2786058"/>
            <a:ext cx="7810523" cy="307183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300"/>
              </a:spcAft>
            </a:pPr>
            <a:r>
              <a:rPr lang="de-AT" dirty="0" smtClean="0"/>
              <a:t>The landscape of the known is convoluted</a:t>
            </a:r>
          </a:p>
          <a:p>
            <a:pPr>
              <a:spcAft>
                <a:spcPts val="300"/>
              </a:spcAft>
            </a:pPr>
            <a:r>
              <a:rPr lang="de-AT" dirty="0" smtClean="0"/>
              <a:t>In hindsight everything looks        straightforward and simple</a:t>
            </a:r>
          </a:p>
          <a:p>
            <a:pPr>
              <a:spcAft>
                <a:spcPts val="300"/>
              </a:spcAft>
            </a:pPr>
            <a:r>
              <a:rPr lang="de-AT" dirty="0" smtClean="0"/>
              <a:t>The path to scientific discovery is tangled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Learn from errors (from your own, from others)</a:t>
            </a:r>
            <a:endParaRPr lang="de-AT" dirty="0" smtClean="0"/>
          </a:p>
          <a:p>
            <a:pPr>
              <a:spcAft>
                <a:spcPts val="300"/>
              </a:spcAft>
            </a:pPr>
            <a:r>
              <a:rPr lang="de-AT" dirty="0" smtClean="0"/>
              <a:t>If you cannot fail you cannot succeed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285720" y="92867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you can look into the seeds of time,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say which grain will grow and which will not, Speak then to me …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1857364"/>
            <a:ext cx="2736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[William Shakespeare]</a:t>
            </a:r>
            <a:endParaRPr lang="de-AT" dirty="0"/>
          </a:p>
        </p:txBody>
      </p:sp>
      <p:pic>
        <p:nvPicPr>
          <p:cNvPr id="8" name="Picture 4" descr="figure09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95558"/>
            <a:ext cx="2105008" cy="210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62862" y="41933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Failure is</a:t>
            </a:r>
            <a:endParaRPr kumimoji="0" lang="de-AT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6578" y="214290"/>
            <a:ext cx="642942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7633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solidFill>
                  <a:srgbClr val="FF0000"/>
                </a:solidFill>
              </a:rPr>
              <a:t>And sometimes you fail because it is your fault !!!</a:t>
            </a:r>
            <a:endParaRPr lang="de-A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 build="allAtOnce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026" y="2156927"/>
            <a:ext cx="3202568" cy="27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Three Failure Stories from the vis-group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4953003" cy="5473700"/>
          </a:xfrm>
        </p:spPr>
        <p:txBody>
          <a:bodyPr/>
          <a:lstStyle/>
          <a:p>
            <a:r>
              <a:rPr lang="de-AT" dirty="0" smtClean="0"/>
              <a:t>Project proposal on dynamical systems</a:t>
            </a:r>
          </a:p>
          <a:p>
            <a:endParaRPr lang="de-AT" sz="3000" dirty="0" smtClean="0"/>
          </a:p>
          <a:p>
            <a:endParaRPr lang="de-AT" sz="3000" dirty="0" smtClean="0"/>
          </a:p>
          <a:p>
            <a:r>
              <a:rPr lang="de-AT" dirty="0" smtClean="0"/>
              <a:t>Depth-of-Field for Volume Rendering</a:t>
            </a:r>
          </a:p>
          <a:p>
            <a:endParaRPr lang="de-AT" sz="3000" dirty="0" smtClean="0"/>
          </a:p>
          <a:p>
            <a:endParaRPr lang="de-AT" sz="3000" dirty="0" smtClean="0"/>
          </a:p>
          <a:p>
            <a:r>
              <a:rPr lang="de-AT" dirty="0" smtClean="0"/>
              <a:t>Semantic layers for Illustrative Vol. Rend.</a:t>
            </a:r>
          </a:p>
          <a:p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224851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elective contours 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14884"/>
            <a:ext cx="2171031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3071810"/>
            <a:ext cx="8286808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rgbClr val="FF0000"/>
                </a:solidFill>
              </a:rPr>
              <a:t>„In my opinion this work is a significant step </a:t>
            </a:r>
            <a:r>
              <a:rPr lang="de-AT" sz="3200" dirty="0" smtClean="0">
                <a:solidFill>
                  <a:srgbClr val="FFFF99"/>
                </a:solidFill>
              </a:rPr>
              <a:t>backwards“ </a:t>
            </a:r>
          </a:p>
          <a:p>
            <a:r>
              <a:rPr lang="de-AT" dirty="0" smtClean="0"/>
              <a:t>[anonymous reviewer]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32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844" y="4702458"/>
            <a:ext cx="8501122" cy="2369880"/>
            <a:chOff x="2357422" y="6202656"/>
            <a:chExt cx="8501122" cy="2369880"/>
          </a:xfrm>
        </p:grpSpPr>
        <p:sp>
          <p:nvSpPr>
            <p:cNvPr id="13" name="Rectangle 12"/>
            <p:cNvSpPr/>
            <p:nvPr/>
          </p:nvSpPr>
          <p:spPr>
            <a:xfrm>
              <a:off x="2357422" y="6202656"/>
              <a:ext cx="8501122" cy="2369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sz="3200" dirty="0" smtClean="0">
                <a:solidFill>
                  <a:srgbClr val="FF0000"/>
                </a:solidFill>
              </a:endParaRP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I have not failed.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I've just found 10,000 ways that won't work.</a:t>
              </a:r>
            </a:p>
            <a:p>
              <a:r>
                <a:rPr lang="en-US" sz="3200" dirty="0" smtClean="0"/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58082" y="7731372"/>
              <a:ext cx="2265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Thomas A. Edison</a:t>
              </a:r>
              <a:endParaRPr lang="de-A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2" grpId="1" build="allAtOnce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000" dirty="0" smtClean="0"/>
              <a:t>The Most Valuable Resource for your PhD?</a:t>
            </a:r>
            <a:endParaRPr lang="de-AT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7667647" cy="43069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dirty="0" smtClean="0"/>
              <a:t>Stay focused and dedicated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Act as problem solver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The result not the amount of work counts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Solutions: trivial – complicated – simple</a:t>
            </a:r>
          </a:p>
          <a:p>
            <a:pPr>
              <a:spcAft>
                <a:spcPts val="1200"/>
              </a:spcAft>
            </a:pPr>
            <a:r>
              <a:rPr lang="de-AT" dirty="0" smtClean="0"/>
              <a:t>Cost/benefit curve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15</a:t>
            </a:fld>
            <a:endParaRPr lang="de-AT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928670"/>
            <a:ext cx="4143371" cy="556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214810" y="4786322"/>
            <a:ext cx="5214974" cy="2928958"/>
            <a:chOff x="5929322" y="4143380"/>
            <a:chExt cx="5214974" cy="292895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929322" y="5715016"/>
              <a:ext cx="285752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5178429" y="4964123"/>
              <a:ext cx="1643074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Arc 11"/>
            <p:cNvSpPr/>
            <p:nvPr/>
          </p:nvSpPr>
          <p:spPr bwMode="auto">
            <a:xfrm rot="16200000">
              <a:off x="7250925" y="3178967"/>
              <a:ext cx="2643206" cy="5143536"/>
            </a:xfrm>
            <a:prstGeom prst="arc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9586" y="5357826"/>
              <a:ext cx="6543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009900"/>
                  </a:solidFill>
                </a:rPr>
                <a:t>cost</a:t>
              </a:r>
              <a:endParaRPr lang="de-AT" dirty="0">
                <a:solidFill>
                  <a:srgbClr val="0099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46784" y="4314774"/>
              <a:ext cx="9541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solidFill>
                    <a:srgbClr val="009900"/>
                  </a:solidFill>
                </a:rPr>
                <a:t>benefit</a:t>
              </a:r>
              <a:endParaRPr lang="de-AT" dirty="0">
                <a:solidFill>
                  <a:srgbClr val="0099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7686" y="2500306"/>
            <a:ext cx="3183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rgbClr val="FF0000"/>
                </a:solidFill>
              </a:rPr>
              <a:t>It‘s you</a:t>
            </a:r>
          </a:p>
          <a:p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428596" y="5500702"/>
            <a:ext cx="7072362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Genius is one percent inspiration and ninety-nine percent perspiration.</a:t>
            </a:r>
            <a:endParaRPr lang="en-US" sz="3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572264" y="6143644"/>
            <a:ext cx="240668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[Thomas A. Edison]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6216 -0.24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594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2743 0.049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6" grpId="1"/>
      <p:bldP spid="16" grpId="2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Pareto Principle (80-20 rule)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With 20% effort you achieve 80% of a goal</a:t>
            </a:r>
          </a:p>
          <a:p>
            <a:r>
              <a:rPr lang="de-AT" dirty="0" smtClean="0"/>
              <a:t>The Pareto principle is a </a:t>
            </a:r>
            <a:r>
              <a:rPr lang="de-AT" dirty="0" smtClean="0">
                <a:solidFill>
                  <a:schemeClr val="accent2"/>
                </a:solidFill>
              </a:rPr>
              <a:t>blessing</a:t>
            </a:r>
          </a:p>
          <a:p>
            <a:pPr lvl="1"/>
            <a:r>
              <a:rPr lang="en-US" dirty="0" smtClean="0"/>
              <a:t>Structured reading of papers</a:t>
            </a:r>
          </a:p>
          <a:p>
            <a:pPr lvl="1"/>
            <a:r>
              <a:rPr lang="en-US" dirty="0" smtClean="0"/>
              <a:t>Keep a record of your research activities and ideas</a:t>
            </a:r>
          </a:p>
          <a:p>
            <a:r>
              <a:rPr lang="en-US" dirty="0" smtClean="0"/>
              <a:t>The </a:t>
            </a:r>
            <a:r>
              <a:rPr lang="de-AT" dirty="0" smtClean="0"/>
              <a:t>Pareto</a:t>
            </a:r>
            <a:r>
              <a:rPr lang="en-US" dirty="0" smtClean="0"/>
              <a:t> principle is a </a:t>
            </a:r>
            <a:r>
              <a:rPr lang="en-US" dirty="0" smtClean="0">
                <a:solidFill>
                  <a:schemeClr val="accent2"/>
                </a:solidFill>
              </a:rPr>
              <a:t>curse</a:t>
            </a:r>
          </a:p>
          <a:p>
            <a:pPr lvl="1"/>
            <a:r>
              <a:rPr lang="en-US" dirty="0" smtClean="0"/>
              <a:t>Sometimes you have to care for the smallest details (110% is barely enough)</a:t>
            </a:r>
            <a:endParaRPr lang="de-A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1000100" y="5429264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Make everything as simple as possible, but not simpler.</a:t>
            </a:r>
            <a:endParaRPr lang="de-AT" sz="3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5242" y="6100724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[Albert Einstein]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Learn to Write Good Scientific Papers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>
              <a:buSzPct val="65000"/>
              <a:buBlip>
                <a:blip r:embed="rId3"/>
              </a:buBlip>
            </a:pPr>
            <a:r>
              <a:rPr lang="en-US" sz="3200" dirty="0" smtClean="0"/>
              <a:t>Your papers have to tell a story</a:t>
            </a:r>
          </a:p>
          <a:p>
            <a:pPr marL="806450" lvl="2"/>
            <a:r>
              <a:rPr lang="en-US" dirty="0" smtClean="0"/>
              <a:t>Something to tell</a:t>
            </a:r>
          </a:p>
          <a:p>
            <a:pPr marL="806450" lvl="2"/>
            <a:r>
              <a:rPr lang="en-US" dirty="0" smtClean="0"/>
              <a:t>Somebody to address</a:t>
            </a:r>
          </a:p>
          <a:p>
            <a:pPr marL="360363" lvl="1"/>
            <a:r>
              <a:rPr lang="en-US" dirty="0" smtClean="0"/>
              <a:t>Hierarchical top down approach</a:t>
            </a:r>
          </a:p>
          <a:p>
            <a:pPr marL="806450" lvl="2"/>
            <a:r>
              <a:rPr lang="en-US" dirty="0" smtClean="0"/>
              <a:t>Define section headings first</a:t>
            </a:r>
          </a:p>
          <a:p>
            <a:pPr marL="360363" lvl="1"/>
            <a:r>
              <a:rPr lang="en-US" dirty="0" smtClean="0"/>
              <a:t>Illustrative figures</a:t>
            </a:r>
          </a:p>
          <a:p>
            <a:pPr marL="806450" lvl="2"/>
            <a:r>
              <a:rPr lang="en-US" dirty="0" smtClean="0"/>
              <a:t>Overview figure (as pictorial table of content)</a:t>
            </a:r>
          </a:p>
          <a:p>
            <a:pPr marL="806450" lvl="2"/>
            <a:r>
              <a:rPr lang="en-US" dirty="0" smtClean="0"/>
              <a:t>Figures by themselves should tell the story</a:t>
            </a:r>
          </a:p>
          <a:p>
            <a:pPr marL="360363" lvl="1"/>
            <a:r>
              <a:rPr lang="en-US" dirty="0" smtClean="0"/>
              <a:t>Paper writing as a collaborative effort</a:t>
            </a:r>
          </a:p>
          <a:p>
            <a:pPr marL="360363" lvl="1"/>
            <a:r>
              <a:rPr lang="en-US" dirty="0" smtClean="0"/>
              <a:t>Review papers from others</a:t>
            </a:r>
          </a:p>
          <a:p>
            <a:pPr marL="360363" lvl="1"/>
            <a:endParaRPr lang="en-US" dirty="0" smtClean="0"/>
          </a:p>
          <a:p>
            <a:pPr marL="360363" lvl="1"/>
            <a:endParaRPr lang="en-US" dirty="0" smtClean="0"/>
          </a:p>
          <a:p>
            <a:pPr marL="360363" lvl="1"/>
            <a:endParaRPr lang="de-AT" dirty="0" smtClean="0"/>
          </a:p>
          <a:p>
            <a:endParaRPr lang="de-AT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PhD Student – PhD Advisor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735660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/>
              <a:t>What is a good PhD student ?</a:t>
            </a:r>
          </a:p>
          <a:p>
            <a:pPr lvl="1"/>
            <a:r>
              <a:rPr lang="de-AT" dirty="0" smtClean="0"/>
              <a:t>Curiosity and playful thinking</a:t>
            </a:r>
          </a:p>
          <a:p>
            <a:pPr lvl="1"/>
            <a:r>
              <a:rPr lang="de-AT" dirty="0" smtClean="0"/>
              <a:t>Know your tools</a:t>
            </a:r>
          </a:p>
          <a:p>
            <a:pPr lvl="1"/>
            <a:r>
              <a:rPr lang="de-AT" dirty="0" smtClean="0"/>
              <a:t>Analytic reasoning, abstracting</a:t>
            </a:r>
          </a:p>
          <a:p>
            <a:pPr lvl="1"/>
            <a:r>
              <a:rPr lang="de-AT" dirty="0" smtClean="0"/>
              <a:t>Creativity</a:t>
            </a:r>
          </a:p>
          <a:p>
            <a:pPr lvl="1"/>
            <a:r>
              <a:rPr lang="de-AT" dirty="0" smtClean="0"/>
              <a:t>Learning on the job</a:t>
            </a:r>
          </a:p>
          <a:p>
            <a:pPr lvl="1"/>
            <a:r>
              <a:rPr lang="de-AT" dirty="0" smtClean="0"/>
              <a:t>Stay focused and dedicated</a:t>
            </a:r>
          </a:p>
          <a:p>
            <a:pPr lvl="1"/>
            <a:endParaRPr lang="de-AT" sz="1300" dirty="0" smtClean="0"/>
          </a:p>
          <a:p>
            <a:r>
              <a:rPr lang="de-AT" dirty="0" smtClean="0"/>
              <a:t>What is a good PhD advisor ?</a:t>
            </a:r>
          </a:p>
          <a:p>
            <a:pPr lvl="1"/>
            <a:r>
              <a:rPr lang="de-AT" dirty="0" smtClean="0"/>
              <a:t>Interested in your research work</a:t>
            </a:r>
          </a:p>
          <a:p>
            <a:pPr lvl="1"/>
            <a:r>
              <a:rPr lang="de-AT" dirty="0" smtClean="0"/>
              <a:t>Scientifically well connected</a:t>
            </a:r>
          </a:p>
          <a:p>
            <a:pPr lvl="1"/>
            <a:r>
              <a:rPr lang="de-AT" dirty="0" smtClean="0"/>
              <a:t>Provides continuous support, stimulating environment</a:t>
            </a:r>
          </a:p>
          <a:p>
            <a:pPr lvl="1"/>
            <a:r>
              <a:rPr lang="de-AT" dirty="0" smtClean="0"/>
              <a:t>Supports the runners-if (self-runners, runners-if, never-runners)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Eduard Gröller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143248"/>
            <a:ext cx="8215370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First class people hire first class people, 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>second class people hire third class people, 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>and third class people hire fifth class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Line 4"/>
          <p:cNvSpPr>
            <a:spLocks noChangeShapeType="1"/>
          </p:cNvSpPr>
          <p:nvPr/>
        </p:nvSpPr>
        <p:spPr bwMode="auto">
          <a:xfrm flipH="1">
            <a:off x="1187450" y="3013075"/>
            <a:ext cx="3421063" cy="344488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graphicFrame>
        <p:nvGraphicFramePr>
          <p:cNvPr id="334898" name="Object 50"/>
          <p:cNvGraphicFramePr>
            <a:graphicFrameLocks noChangeAspect="1"/>
          </p:cNvGraphicFramePr>
          <p:nvPr/>
        </p:nvGraphicFramePr>
        <p:xfrm>
          <a:off x="1935163" y="2708275"/>
          <a:ext cx="1104900" cy="1370013"/>
        </p:xfrm>
        <a:graphic>
          <a:graphicData uri="http://schemas.openxmlformats.org/presentationml/2006/ole">
            <p:oleObj spid="_x0000_s357378" name="Image" r:id="rId4" imgW="2857143" imgH="3542857" progId="Photoshop.Image.9">
              <p:embed/>
            </p:oleObj>
          </a:graphicData>
        </a:graphic>
      </p:graphicFrame>
      <p:sp>
        <p:nvSpPr>
          <p:cNvPr id="334853" name="Line 5"/>
          <p:cNvSpPr>
            <a:spLocks noChangeShapeType="1"/>
          </p:cNvSpPr>
          <p:nvPr/>
        </p:nvSpPr>
        <p:spPr bwMode="auto">
          <a:xfrm flipH="1">
            <a:off x="1979613" y="3013075"/>
            <a:ext cx="2392362" cy="2000250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643182"/>
            <a:ext cx="1026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4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77B9A-B87A-42B3-9449-4DB7D9EAFD21}" type="slidenum">
              <a:rPr lang="de-AT"/>
              <a:pPr/>
              <a:t>1</a:t>
            </a:fld>
            <a:endParaRPr lang="de-AT"/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 flipV="1">
            <a:off x="4608513" y="2997200"/>
            <a:ext cx="2987675" cy="15875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4371975" y="3013075"/>
            <a:ext cx="3152775" cy="1208088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pic>
        <p:nvPicPr>
          <p:cNvPr id="334894" name="Picture 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2313" y="2781300"/>
            <a:ext cx="10541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4840288" y="3860800"/>
            <a:ext cx="2395537" cy="1728788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 flipV="1">
            <a:off x="4427538" y="1844675"/>
            <a:ext cx="2736850" cy="1168400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 flipH="1" flipV="1">
            <a:off x="1619250" y="1557338"/>
            <a:ext cx="3044825" cy="1455737"/>
          </a:xfrm>
          <a:prstGeom prst="line">
            <a:avLst/>
          </a:prstGeom>
          <a:noFill/>
          <a:ln w="101600">
            <a:solidFill>
              <a:srgbClr val="00FF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de-AT"/>
          </a:p>
        </p:txBody>
      </p:sp>
      <p:pic>
        <p:nvPicPr>
          <p:cNvPr id="334889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1725" y="1485900"/>
            <a:ext cx="11445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78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4078288"/>
            <a:ext cx="11699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81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2575" y="1341438"/>
            <a:ext cx="9763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8" name="Rectangle 10"/>
          <p:cNvSpPr>
            <a:spLocks noChangeArrowheads="1"/>
          </p:cNvSpPr>
          <p:nvPr/>
        </p:nvSpPr>
        <p:spPr bwMode="auto">
          <a:xfrm>
            <a:off x="0" y="-26988"/>
            <a:ext cx="91567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3" tIns="46026" rIns="92053" bIns="46026" anchor="ctr"/>
          <a:lstStyle/>
          <a:p>
            <a:pPr eaLnBrk="0" hangingPunct="0"/>
            <a:r>
              <a:rPr lang="de-AT" sz="4400" b="1">
                <a:solidFill>
                  <a:schemeClr val="bg1"/>
                </a:solidFill>
              </a:rPr>
              <a:t>The vis-group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0638" y="2708275"/>
            <a:ext cx="1000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380288" y="2660650"/>
            <a:ext cx="1655762" cy="623888"/>
            <a:chOff x="4468" y="1676"/>
            <a:chExt cx="1043" cy="393"/>
          </a:xfrm>
        </p:grpSpPr>
        <p:pic>
          <p:nvPicPr>
            <p:cNvPr id="334891" name="Picture 4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35" y="1676"/>
              <a:ext cx="87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4862" name="Text Box 14"/>
            <p:cNvSpPr txBox="1">
              <a:spLocks noChangeArrowheads="1"/>
            </p:cNvSpPr>
            <p:nvPr/>
          </p:nvSpPr>
          <p:spPr bwMode="auto">
            <a:xfrm>
              <a:off x="4468" y="1896"/>
              <a:ext cx="960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GWI Research</a:t>
              </a:r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732588" y="1052513"/>
            <a:ext cx="2438400" cy="936625"/>
            <a:chOff x="4128" y="1008"/>
            <a:chExt cx="1536" cy="590"/>
          </a:xfrm>
        </p:grpSpPr>
        <p:pic>
          <p:nvPicPr>
            <p:cNvPr id="334864" name="Picture 16" descr="VRVisLogoSmall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64" y="1008"/>
              <a:ext cx="792" cy="302"/>
            </a:xfrm>
            <a:prstGeom prst="rect">
              <a:avLst/>
            </a:prstGeom>
            <a:noFill/>
          </p:spPr>
        </p:pic>
        <p:sp>
          <p:nvSpPr>
            <p:cNvPr id="334865" name="Text Box 17"/>
            <p:cNvSpPr txBox="1">
              <a:spLocks noChangeArrowheads="1"/>
            </p:cNvSpPr>
            <p:nvPr/>
          </p:nvSpPr>
          <p:spPr bwMode="auto">
            <a:xfrm>
              <a:off x="4128" y="1310"/>
              <a:ext cx="15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Virtual Reality und Visualisierung Forschungs-gmbh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250825" y="5945188"/>
            <a:ext cx="6913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7" tIns="45709" rIns="91417" bIns="45709">
            <a:spAutoFit/>
          </a:bodyPr>
          <a:lstStyle/>
          <a:p>
            <a:pPr algn="l" eaLnBrk="0" hangingPunct="0"/>
            <a:r>
              <a:rPr lang="de-AT" sz="3200"/>
              <a:t>Projects</a:t>
            </a:r>
            <a:r>
              <a:rPr lang="de-AT" sz="2800"/>
              <a:t>: </a:t>
            </a:r>
            <a:r>
              <a:rPr lang="de-AT" sz="2400"/>
              <a:t>www.cg.tuwien.ac.at/research/vis</a:t>
            </a:r>
            <a:endParaRPr lang="en-US" sz="240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1138" y="2862263"/>
            <a:ext cx="885825" cy="1143000"/>
            <a:chOff x="210" y="1920"/>
            <a:chExt cx="558" cy="720"/>
          </a:xfrm>
        </p:grpSpPr>
        <p:pic>
          <p:nvPicPr>
            <p:cNvPr id="334870" name="Picture 2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0" y="1920"/>
              <a:ext cx="522" cy="528"/>
            </a:xfrm>
            <a:prstGeom prst="rect">
              <a:avLst/>
            </a:prstGeom>
            <a:noFill/>
          </p:spPr>
        </p:pic>
        <p:sp>
          <p:nvSpPr>
            <p:cNvPr id="334871" name="Text Box 23"/>
            <p:cNvSpPr txBox="1">
              <a:spLocks noChangeArrowheads="1"/>
            </p:cNvSpPr>
            <p:nvPr/>
          </p:nvSpPr>
          <p:spPr bwMode="auto">
            <a:xfrm>
              <a:off x="210" y="2467"/>
              <a:ext cx="55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AKH Wien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06363" y="908050"/>
            <a:ext cx="1524000" cy="1477963"/>
            <a:chOff x="144" y="768"/>
            <a:chExt cx="960" cy="931"/>
          </a:xfrm>
        </p:grpSpPr>
        <p:pic>
          <p:nvPicPr>
            <p:cNvPr id="334873" name="Picture 25" descr="Akademie der Wissenschaften"/>
            <p:cNvPicPr>
              <a:picLocks noChangeAspect="1" noChangeArrowheads="1"/>
            </p:cNvPicPr>
            <p:nvPr/>
          </p:nvPicPr>
          <p:blipFill>
            <a:blip r:embed="rId14"/>
            <a:srcRect r="77153"/>
            <a:stretch>
              <a:fillRect/>
            </a:stretch>
          </p:blipFill>
          <p:spPr bwMode="auto">
            <a:xfrm>
              <a:off x="240" y="768"/>
              <a:ext cx="768" cy="524"/>
            </a:xfrm>
            <a:prstGeom prst="rect">
              <a:avLst/>
            </a:prstGeom>
            <a:noFill/>
          </p:spPr>
        </p:pic>
        <p:sp>
          <p:nvSpPr>
            <p:cNvPr id="334874" name="Text Box 26"/>
            <p:cNvSpPr txBox="1">
              <a:spLocks noChangeArrowheads="1"/>
            </p:cNvSpPr>
            <p:nvPr/>
          </p:nvSpPr>
          <p:spPr bwMode="auto">
            <a:xfrm>
              <a:off x="144" y="1296"/>
              <a:ext cx="960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Österreichische</a:t>
              </a:r>
            </a:p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Akademie der</a:t>
              </a:r>
            </a:p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Wissenschaften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925" y="4845050"/>
            <a:ext cx="1944688" cy="889000"/>
            <a:chOff x="113" y="2614"/>
            <a:chExt cx="1225" cy="560"/>
          </a:xfrm>
        </p:grpSpPr>
        <p:pic>
          <p:nvPicPr>
            <p:cNvPr id="334876" name="Picture 28" descr="Philip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8" y="2614"/>
              <a:ext cx="1134" cy="273"/>
            </a:xfrm>
            <a:prstGeom prst="rect">
              <a:avLst/>
            </a:prstGeom>
            <a:noFill/>
          </p:spPr>
        </p:pic>
        <p:sp>
          <p:nvSpPr>
            <p:cNvPr id="334877" name="Text Box 29"/>
            <p:cNvSpPr txBox="1">
              <a:spLocks noChangeArrowheads="1"/>
            </p:cNvSpPr>
            <p:nvPr/>
          </p:nvSpPr>
          <p:spPr bwMode="auto">
            <a:xfrm>
              <a:off x="113" y="2886"/>
              <a:ext cx="122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PHILIPS </a:t>
              </a:r>
              <a:b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Medical Systems 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334879" name="Picture 3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67263" y="2781300"/>
            <a:ext cx="11303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82" name="Picture 3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32225" y="4078288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83" name="Picture 35" descr="StefanBruckner"/>
          <p:cNvPicPr>
            <a:picLocks noChangeAspect="1" noChangeArrowheads="1"/>
          </p:cNvPicPr>
          <p:nvPr/>
        </p:nvPicPr>
        <p:blipFill>
          <a:blip r:embed="rId18"/>
          <a:srcRect b="17476"/>
          <a:stretch>
            <a:fillRect/>
          </a:stretch>
        </p:blipFill>
        <p:spPr bwMode="auto">
          <a:xfrm>
            <a:off x="2732088" y="4005263"/>
            <a:ext cx="1119187" cy="1366837"/>
          </a:xfrm>
          <a:prstGeom prst="rect">
            <a:avLst/>
          </a:prstGeom>
          <a:noFill/>
        </p:spPr>
      </p:pic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7237413" y="3644900"/>
            <a:ext cx="1798637" cy="1152525"/>
            <a:chOff x="4195" y="2296"/>
            <a:chExt cx="1133" cy="726"/>
          </a:xfrm>
        </p:grpSpPr>
        <p:sp>
          <p:nvSpPr>
            <p:cNvPr id="334866" name="Text Box 18"/>
            <p:cNvSpPr txBox="1">
              <a:spLocks noChangeArrowheads="1"/>
            </p:cNvSpPr>
            <p:nvPr/>
          </p:nvSpPr>
          <p:spPr bwMode="auto">
            <a:xfrm>
              <a:off x="4195" y="2734"/>
              <a:ext cx="113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University of Bergen</a:t>
              </a:r>
            </a:p>
            <a:p>
              <a:pPr eaLnBrk="0" hangingPunct="0"/>
              <a:r>
                <a:rPr lang="de-AT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Norway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34884" name="Picture 36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513" y="2296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804025" y="5348288"/>
            <a:ext cx="2305050" cy="960437"/>
            <a:chOff x="4059" y="3158"/>
            <a:chExt cx="1452" cy="605"/>
          </a:xfrm>
        </p:grpSpPr>
        <p:pic>
          <p:nvPicPr>
            <p:cNvPr id="334886" name="Picture 3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422" y="3158"/>
              <a:ext cx="83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4887" name="Text Box 39"/>
            <p:cNvSpPr txBox="1">
              <a:spLocks noChangeArrowheads="1"/>
            </p:cNvSpPr>
            <p:nvPr/>
          </p:nvSpPr>
          <p:spPr bwMode="auto">
            <a:xfrm>
              <a:off x="4059" y="3475"/>
              <a:ext cx="14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eaLnBrk="0" hangingPunct="0"/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Upper Austria University of Applied Sciences</a:t>
              </a:r>
            </a:p>
          </p:txBody>
        </p:sp>
      </p:grpSp>
      <p:pic>
        <p:nvPicPr>
          <p:cNvPr id="334888" name="Picture 4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30638" y="1412875"/>
            <a:ext cx="11350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Vis-group Specifics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807098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Group has distinct identity</a:t>
            </a:r>
          </a:p>
          <a:p>
            <a:r>
              <a:rPr lang="de-AT" dirty="0" smtClean="0"/>
              <a:t>Tight professional interaction</a:t>
            </a:r>
          </a:p>
          <a:p>
            <a:pPr lvl="1"/>
            <a:r>
              <a:rPr lang="de-AT" sz="2800" dirty="0" smtClean="0"/>
              <a:t>Weekly meetings in the group</a:t>
            </a:r>
          </a:p>
          <a:p>
            <a:pPr lvl="1"/>
            <a:r>
              <a:rPr lang="de-AT" sz="2800" dirty="0" smtClean="0"/>
              <a:t>Regular meetings with supervisor</a:t>
            </a:r>
          </a:p>
          <a:p>
            <a:pPr lvl="1"/>
            <a:r>
              <a:rPr lang="de-AT" sz="2800" dirty="0" smtClean="0"/>
              <a:t>Yearly closed meeting</a:t>
            </a:r>
          </a:p>
          <a:p>
            <a:pPr lvl="1"/>
            <a:r>
              <a:rPr lang="de-AT" sz="2800" dirty="0" smtClean="0"/>
              <a:t>Joint deadline frenzies</a:t>
            </a:r>
          </a:p>
          <a:p>
            <a:r>
              <a:rPr lang="de-AT" dirty="0" smtClean="0"/>
              <a:t>Tight social interaction</a:t>
            </a:r>
          </a:p>
          <a:p>
            <a:pPr lvl="1"/>
            <a:r>
              <a:rPr lang="de-AT" sz="2800" dirty="0" smtClean="0"/>
              <a:t>Joint lunches</a:t>
            </a:r>
          </a:p>
          <a:p>
            <a:pPr lvl="1"/>
            <a:r>
              <a:rPr lang="de-AT" sz="2800" dirty="0" smtClean="0"/>
              <a:t>Going for a fast beer</a:t>
            </a:r>
          </a:p>
          <a:p>
            <a:pPr lvl="1"/>
            <a:r>
              <a:rPr lang="de-AT" sz="2800" dirty="0" smtClean="0"/>
              <a:t>Rejection parties</a:t>
            </a:r>
          </a:p>
          <a:p>
            <a:r>
              <a:rPr lang="de-AT" dirty="0" smtClean="0"/>
              <a:t>Senior PhD students act as role models</a:t>
            </a:r>
          </a:p>
          <a:p>
            <a:r>
              <a:rPr lang="de-AT" dirty="0" smtClean="0"/>
              <a:t>International composition</a:t>
            </a:r>
          </a:p>
          <a:p>
            <a:pPr lvl="1">
              <a:buNone/>
            </a:pP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19</a:t>
            </a:fld>
            <a:endParaRPr lang="de-AT"/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79033"/>
            <a:ext cx="4857784" cy="1821669"/>
          </a:xfrm>
          <a:prstGeom prst="rect">
            <a:avLst/>
          </a:prstGeom>
        </p:spPr>
      </p:pic>
      <p:pic>
        <p:nvPicPr>
          <p:cNvPr id="7" name="Picture 4" descr="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785794"/>
            <a:ext cx="20367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End is Near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Interesting Links</a:t>
            </a:r>
          </a:p>
          <a:p>
            <a:pPr lvl="1"/>
            <a:r>
              <a:rPr lang="de-AT" sz="2800" dirty="0" smtClean="0"/>
              <a:t>Silvia Miksch </a:t>
            </a:r>
            <a:r>
              <a:rPr lang="de-AT" dirty="0" smtClean="0"/>
              <a:t>(</a:t>
            </a:r>
            <a:r>
              <a:rPr lang="de-AT" sz="2200" dirty="0" smtClean="0"/>
              <a:t>http://www.ifs.tuwien.ac.at/%7Esilvia/research-tips/)</a:t>
            </a:r>
          </a:p>
          <a:p>
            <a:pPr lvl="1"/>
            <a:r>
              <a:rPr lang="de-AT" sz="2800" dirty="0" smtClean="0"/>
              <a:t>Peter Eades </a:t>
            </a:r>
            <a:r>
              <a:rPr lang="de-AT" dirty="0" smtClean="0"/>
              <a:t>(</a:t>
            </a:r>
            <a:r>
              <a:rPr lang="de-AT" sz="2200" dirty="0" smtClean="0"/>
              <a:t>http://www.cs.usyd.edu.au/~peter/howtogetphdusyd.pps)</a:t>
            </a:r>
          </a:p>
          <a:p>
            <a:r>
              <a:rPr lang="de-AT" dirty="0" smtClean="0"/>
              <a:t>Solve relvant problems and enjoy your work</a:t>
            </a:r>
          </a:p>
          <a:p>
            <a:endParaRPr lang="de-A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1071538" y="4643446"/>
            <a:ext cx="6500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 never did a day's work in my life.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 was all fun.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[Thomas A. Edison]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8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731" y="3083644"/>
            <a:ext cx="108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21</a:t>
            </a:fld>
            <a:endParaRPr lang="de-AT"/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263644"/>
            <a:ext cx="9735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846520"/>
            <a:ext cx="1224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70" name="Picture 6"/>
          <p:cNvPicPr>
            <a:picLocks noChangeAspect="1" noChangeArrowheads="1"/>
          </p:cNvPicPr>
          <p:nvPr/>
        </p:nvPicPr>
        <p:blipFill>
          <a:blip r:embed="rId6"/>
          <a:srcRect l="10677" r="10677"/>
          <a:stretch>
            <a:fillRect/>
          </a:stretch>
        </p:blipFill>
        <p:spPr bwMode="auto">
          <a:xfrm>
            <a:off x="4903137" y="4846520"/>
            <a:ext cx="110748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0525" y="1703248"/>
            <a:ext cx="10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1703248"/>
            <a:ext cx="975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7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3426" y="4846520"/>
            <a:ext cx="107060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7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4846520"/>
            <a:ext cx="1016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3263644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5418" y="3263644"/>
            <a:ext cx="108423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3127" y="1703248"/>
            <a:ext cx="1008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4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49924" y="1703248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5" name="Picture 21"/>
          <p:cNvPicPr>
            <a:picLocks noChangeAspect="1" noChangeArrowheads="1"/>
          </p:cNvPicPr>
          <p:nvPr/>
        </p:nvPicPr>
        <p:blipFill>
          <a:blip r:embed="rId15"/>
          <a:srcRect l="30645"/>
          <a:stretch>
            <a:fillRect/>
          </a:stretch>
        </p:blipFill>
        <p:spPr bwMode="auto">
          <a:xfrm>
            <a:off x="5929322" y="1703248"/>
            <a:ext cx="102645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8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99692" y="3263644"/>
            <a:ext cx="1024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de-AT" sz="3200" dirty="0" smtClean="0">
                <a:solidFill>
                  <a:schemeClr val="bg1"/>
                </a:solidFill>
              </a:rPr>
              <a:t>Good Luck for your PhD !!!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43015" y="3263644"/>
            <a:ext cx="113236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7047" y="4846520"/>
            <a:ext cx="120307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73700"/>
          </a:xfrm>
        </p:spPr>
        <p:txBody>
          <a:bodyPr/>
          <a:lstStyle/>
          <a:p>
            <a:r>
              <a:rPr lang="de-AT" dirty="0" smtClean="0"/>
              <a:t>People from the vis-group that overcame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A165B-2A08-40AF-A1A9-4EAE090F9B69}" type="slidenum">
              <a:rPr lang="de-AT"/>
              <a:pPr/>
              <a:t>2</a:t>
            </a:fld>
            <a:endParaRPr lang="de-AT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(1)</a:t>
            </a:r>
            <a:endParaRPr lang="de-AT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908050"/>
            <a:ext cx="8907462" cy="1728788"/>
          </a:xfrm>
        </p:spPr>
        <p:txBody>
          <a:bodyPr/>
          <a:lstStyle/>
          <a:p>
            <a:r>
              <a:rPr lang="de-AT"/>
              <a:t>Visualization of complex dynamical systems </a:t>
            </a:r>
            <a:r>
              <a:rPr lang="de-AT" sz="2000"/>
              <a:t>(1993-1999)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88" y="1844675"/>
            <a:ext cx="19192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44675"/>
            <a:ext cx="17986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300" y="1844675"/>
            <a:ext cx="1843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890963"/>
            <a:ext cx="388778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9950" y="52387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119063" y="3716338"/>
            <a:ext cx="4597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algn="l">
              <a:spcBef>
                <a:spcPct val="20000"/>
              </a:spcBef>
              <a:buClr>
                <a:srgbClr val="2AA3D8"/>
              </a:buClr>
              <a:buSzPct val="65000"/>
              <a:buFont typeface="Arial" pitchFamily="34" charset="0"/>
              <a:buBlip>
                <a:blip r:embed="rId8"/>
              </a:buBlip>
            </a:pPr>
            <a:r>
              <a:rPr lang="de-AT" sz="3200"/>
              <a:t>BandViz – Visualization over the Internet </a:t>
            </a:r>
            <a:r>
              <a:rPr lang="de-AT"/>
              <a:t>(FWF; 1998-2001)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2555875" y="3284538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[Löffelmann]</a:t>
            </a:r>
            <a:endParaRPr lang="de-AT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5867400" y="3284538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[Wegenkittl]</a:t>
            </a:r>
            <a:endParaRPr lang="de-AT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3779838" y="5949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[Mroz]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B74A-472D-4B22-87DC-838037115ACA}" type="slidenum">
              <a:rPr lang="de-AT"/>
              <a:pPr/>
              <a:t>3</a:t>
            </a:fld>
            <a:endParaRPr lang="de-AT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3059113" y="5661025"/>
            <a:ext cx="2016125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Usability Issues in Medical Volume Visualization [König]</a:t>
            </a:r>
            <a:endParaRPr lang="de-AT" sz="18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(2)</a:t>
            </a:r>
            <a:endParaRPr lang="de-AT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VisMed - Advanced Volume Visualization Techniques </a:t>
            </a:r>
            <a:r>
              <a:rPr lang="de-AT" sz="2000"/>
              <a:t>(Tiani, FFF; 1998-2001)</a:t>
            </a:r>
            <a:endParaRPr lang="de-AT"/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989138"/>
            <a:ext cx="2838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788" y="198913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0" y="5942013"/>
            <a:ext cx="2808288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Visualization Techniques for Virtual Endoscopy [Vilanova]</a:t>
            </a:r>
            <a:endParaRPr lang="de-AT" sz="1800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2914650" y="3908425"/>
            <a:ext cx="2089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Interactive Volume-Rendering Tech. for Medical Data Visualization [Csebfalvi]</a:t>
            </a:r>
            <a:endParaRPr lang="de-AT" sz="1800"/>
          </a:p>
        </p:txBody>
      </p:sp>
      <p:pic>
        <p:nvPicPr>
          <p:cNvPr id="1136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605213"/>
            <a:ext cx="406717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844675"/>
            <a:ext cx="16446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4932363" y="1773238"/>
            <a:ext cx="2520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Derivatives and Eigensystems for Volume-Data Analysis and Visualization [Hladuvka]</a:t>
            </a:r>
            <a:endParaRPr lang="de-A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F7F1B-653F-41EA-B29F-0AEFF17CE5DE}" type="slidenum">
              <a:rPr lang="de-AT"/>
              <a:pPr/>
              <a:t>4</a:t>
            </a:fld>
            <a:endParaRPr lang="de-AT"/>
          </a:p>
        </p:txBody>
      </p:sp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38" y="1916113"/>
            <a:ext cx="40624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(3)</a:t>
            </a:r>
            <a:endParaRPr lang="de-AT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908050"/>
            <a:ext cx="8907462" cy="1225550"/>
          </a:xfrm>
        </p:spPr>
        <p:txBody>
          <a:bodyPr/>
          <a:lstStyle/>
          <a:p>
            <a:r>
              <a:rPr lang="de-AT"/>
              <a:t>Adapt - Advanced Diagnosis, Analysis and Planning Tools (in Medicine) </a:t>
            </a:r>
            <a:r>
              <a:rPr lang="de-AT" sz="2000"/>
              <a:t>(Tiani, FFG; 2002-2005)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68313" y="5084763"/>
            <a:ext cx="2016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/>
              <a:t>Importance-Driven Expressive Visualization [Viola]</a:t>
            </a:r>
            <a:endParaRPr lang="de-AT" sz="1800" dirty="0"/>
          </a:p>
        </p:txBody>
      </p:sp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205038"/>
            <a:ext cx="27368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492500" y="5084763"/>
            <a:ext cx="2016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1800"/>
              <a:t>Curved Planar Reformation for Vessel Visualization [Kanitsar]</a:t>
            </a:r>
            <a:endParaRPr lang="de-AT" sz="1800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940425" y="5084763"/>
            <a:ext cx="28082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Real-Time Mono- and Multi-Volume Rendering of Large Medical Datasets on Standard PC Hardware [Grimm]</a:t>
            </a:r>
            <a:endParaRPr lang="de-AT" sz="18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7950" y="2205038"/>
            <a:ext cx="2879725" cy="2879725"/>
            <a:chOff x="612" y="1207"/>
            <a:chExt cx="1300" cy="1361"/>
          </a:xfrm>
        </p:grpSpPr>
        <p:pic>
          <p:nvPicPr>
            <p:cNvPr id="115722" name="Picture 10" descr="teaser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1888"/>
              <a:ext cx="1297" cy="680"/>
            </a:xfrm>
            <a:prstGeom prst="rect">
              <a:avLst/>
            </a:prstGeom>
            <a:noFill/>
          </p:spPr>
        </p:pic>
        <p:pic>
          <p:nvPicPr>
            <p:cNvPr id="115723" name="Picture 11" descr="teaser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2" y="1207"/>
              <a:ext cx="1300" cy="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85923-1A91-45E4-BAF4-BCD8A90E6F2C}" type="slidenum">
              <a:rPr lang="de-AT"/>
              <a:pPr/>
              <a:t>5</a:t>
            </a:fld>
            <a:endParaRPr lang="de-AT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(4)</a:t>
            </a:r>
            <a:endParaRPr lang="de-AT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AngioVis I+II: (Clinical) Visualization Tools for Peripheral CT-Angiography </a:t>
            </a:r>
            <a:r>
              <a:rPr lang="de-AT" sz="2000"/>
              <a:t>(FWF, AKH, OeAW, Stanford) (2002-2004, 2006-2009)</a:t>
            </a:r>
          </a:p>
          <a:p>
            <a:pPr lvl="1"/>
            <a:endParaRPr lang="de-AT" sz="190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4925" y="5373688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3D Modelling and Reconstruction of Peripheral Vascular Structure [La Cruz]</a:t>
            </a:r>
            <a:endParaRPr lang="de-AT" sz="1800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987675" y="3043238"/>
            <a:ext cx="23050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Processing and Visualization of Peripheral CT-Angiography Datasets [Straka]</a:t>
            </a:r>
            <a:endParaRPr lang="de-AT" sz="1800"/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989138"/>
            <a:ext cx="3816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27AB0-AF2A-448C-9DF1-A3FDCCBA8BB9}" type="slidenum">
              <a:rPr lang="de-AT"/>
              <a:pPr/>
              <a:t>6</a:t>
            </a:fld>
            <a:endParaRPr lang="de-AT"/>
          </a:p>
        </p:txBody>
      </p:sp>
      <p:pic>
        <p:nvPicPr>
          <p:cNvPr id="12187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525" y="5127625"/>
            <a:ext cx="22653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(5)</a:t>
            </a:r>
            <a:endParaRPr lang="de-A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COMRADE – </a:t>
            </a:r>
            <a:r>
              <a:rPr lang="de-AT" sz="3000"/>
              <a:t>Colonoscopic and Orthopedic MR Analysis, Design and Evaluation</a:t>
            </a:r>
            <a:r>
              <a:rPr lang="de-AT"/>
              <a:t> </a:t>
            </a:r>
            <a:r>
              <a:rPr lang="de-AT" sz="2000"/>
              <a:t>(Philips; 2003-2008)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843213" y="2565400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Medical Visualization for Orthopedic Applications [Mlejnek]</a:t>
            </a:r>
            <a:endParaRPr lang="de-AT" sz="1800"/>
          </a:p>
        </p:txBody>
      </p:sp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933825"/>
            <a:ext cx="33845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133600"/>
            <a:ext cx="23383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2060575"/>
            <a:ext cx="2654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547813" y="3500438"/>
            <a:ext cx="0" cy="3603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Eduard Gröller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F99B2-B8E7-4BEF-9CAC-D121735D7C78}" type="slidenum">
              <a:rPr lang="de-AT"/>
              <a:pPr/>
              <a:t>7</a:t>
            </a:fld>
            <a:endParaRPr lang="de-AT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Previous PhD Projects (6)</a:t>
            </a:r>
            <a:endParaRPr lang="de-AT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Exvisation - Expressive Visualization for Illustration </a:t>
            </a:r>
            <a:r>
              <a:rPr lang="de-AT" sz="2000" dirty="0"/>
              <a:t>(FWF; 2005-2008)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6035686" cy="44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678596" y="2071678"/>
            <a:ext cx="19288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AT" sz="1800" dirty="0" smtClean="0"/>
              <a:t>Interactive Illustrative Volume Visualization</a:t>
            </a:r>
          </a:p>
          <a:p>
            <a:pPr algn="l"/>
            <a:r>
              <a:rPr lang="en-US" sz="1800" dirty="0" smtClean="0"/>
              <a:t>[</a:t>
            </a:r>
            <a:r>
              <a:rPr lang="en-US" sz="1800" dirty="0"/>
              <a:t>Bruckner]</a:t>
            </a:r>
            <a:endParaRPr lang="de-A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Before You Get Started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744998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Why to do a PhD?</a:t>
            </a:r>
          </a:p>
          <a:p>
            <a:pPr lvl="1"/>
            <a:r>
              <a:rPr lang="de-AT" sz="2600" dirty="0" smtClean="0"/>
              <a:t>Money</a:t>
            </a:r>
          </a:p>
          <a:p>
            <a:pPr lvl="1"/>
            <a:r>
              <a:rPr lang="de-AT" sz="2600" dirty="0" smtClean="0"/>
              <a:t>Reputation</a:t>
            </a:r>
          </a:p>
          <a:p>
            <a:pPr lvl="1"/>
            <a:r>
              <a:rPr lang="de-AT" sz="2600" dirty="0" smtClean="0"/>
              <a:t>Job opportunities</a:t>
            </a:r>
          </a:p>
          <a:p>
            <a:pPr lvl="1"/>
            <a:r>
              <a:rPr lang="de-AT" sz="2600" dirty="0" smtClean="0"/>
              <a:t>Scientific curiosity</a:t>
            </a:r>
          </a:p>
          <a:p>
            <a:endParaRPr lang="de-AT" sz="500" dirty="0" smtClean="0"/>
          </a:p>
          <a:p>
            <a:r>
              <a:rPr lang="de-AT" dirty="0" smtClean="0"/>
              <a:t>How to get a PhD?</a:t>
            </a:r>
          </a:p>
          <a:p>
            <a:pPr lvl="1"/>
            <a:r>
              <a:rPr lang="de-AT" sz="2600" dirty="0" smtClean="0"/>
              <a:t>Find a good topic</a:t>
            </a:r>
          </a:p>
          <a:p>
            <a:pPr lvl="1"/>
            <a:r>
              <a:rPr lang="de-AT" sz="2600" dirty="0" smtClean="0"/>
              <a:t>Find a good supervisor</a:t>
            </a:r>
          </a:p>
          <a:p>
            <a:pPr lvl="1"/>
            <a:r>
              <a:rPr lang="de-AT" sz="2600" dirty="0" smtClean="0"/>
              <a:t>Use a good research method</a:t>
            </a:r>
          </a:p>
          <a:p>
            <a:pPr lvl="1"/>
            <a:r>
              <a:rPr lang="de-AT" sz="2600" dirty="0" smtClean="0"/>
              <a:t>Give lots of good talks</a:t>
            </a:r>
          </a:p>
          <a:p>
            <a:pPr lvl="1"/>
            <a:r>
              <a:rPr lang="de-AT" sz="2600" dirty="0" smtClean="0"/>
              <a:t>Write lots of good papers</a:t>
            </a:r>
          </a:p>
          <a:p>
            <a:pPr lvl="1"/>
            <a:r>
              <a:rPr lang="de-AT" sz="2600" dirty="0" smtClean="0"/>
              <a:t>Write a good thesis</a:t>
            </a:r>
          </a:p>
          <a:p>
            <a:pPr lvl="1"/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Eduard Gröller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76578-E731-4B01-B8C3-E37B09B024A1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978634" y="3357562"/>
            <a:ext cx="17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[Peter </a:t>
            </a:r>
            <a:r>
              <a:rPr lang="en-US" dirty="0" err="1" smtClean="0"/>
              <a:t>Eades</a:t>
            </a:r>
            <a:r>
              <a:rPr lang="en-US" dirty="0" smtClean="0"/>
              <a:t>]</a:t>
            </a:r>
            <a:endParaRPr lang="de-AT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1538" y="1500174"/>
            <a:ext cx="1000132" cy="285752"/>
            <a:chOff x="7000892" y="1528762"/>
            <a:chExt cx="1000132" cy="285752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7000892" y="1571612"/>
              <a:ext cx="1000132" cy="2143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053260" y="1528762"/>
              <a:ext cx="928694" cy="2857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1000100" y="1928802"/>
            <a:ext cx="1714512" cy="285752"/>
            <a:chOff x="7000892" y="1528762"/>
            <a:chExt cx="1000132" cy="285752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7000892" y="1571612"/>
              <a:ext cx="1000132" cy="2143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53260" y="1528762"/>
              <a:ext cx="928694" cy="2857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019174" y="2357430"/>
            <a:ext cx="2552693" cy="285752"/>
            <a:chOff x="7000892" y="1528762"/>
            <a:chExt cx="1000132" cy="285752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7000892" y="1571612"/>
              <a:ext cx="1000132" cy="2143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53260" y="1528762"/>
              <a:ext cx="928694" cy="2857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lends">
  <a:themeElements>
    <a:clrScheme name="Blends 1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1184</Words>
  <Application>Microsoft Office PowerPoint</Application>
  <PresentationFormat>On-screen Show (4:3)</PresentationFormat>
  <Paragraphs>296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Blends</vt:lpstr>
      <vt:lpstr>Image</vt:lpstr>
      <vt:lpstr>How to do a Successful PhD (in Visualization)</vt:lpstr>
      <vt:lpstr>Slide 1</vt:lpstr>
      <vt:lpstr>Previous PhD Projects (1)</vt:lpstr>
      <vt:lpstr>Previous PhD Projects (2)</vt:lpstr>
      <vt:lpstr>Previous PhD Projects (3)</vt:lpstr>
      <vt:lpstr>Previous PhD Projects (4)</vt:lpstr>
      <vt:lpstr>Previous PhD Projects (5)</vt:lpstr>
      <vt:lpstr>Previous PhD Projects (6)</vt:lpstr>
      <vt:lpstr>Before You Get Started</vt:lpstr>
      <vt:lpstr>How to do Research?</vt:lpstr>
      <vt:lpstr>Divide and Conquer</vt:lpstr>
      <vt:lpstr>Get Connected</vt:lpstr>
      <vt:lpstr>Reflection and Transparency</vt:lpstr>
      <vt:lpstr>Failure is the Key to your Success ??</vt:lpstr>
      <vt:lpstr>Three Failure Stories from the vis-group</vt:lpstr>
      <vt:lpstr>The Most Valuable Resource for your PhD?</vt:lpstr>
      <vt:lpstr>The Pareto Principle (80-20 rule)</vt:lpstr>
      <vt:lpstr>Learn to Write Good Scientific Papers</vt:lpstr>
      <vt:lpstr>PhD Student – PhD Advisor</vt:lpstr>
      <vt:lpstr>Vis-group Specifics</vt:lpstr>
      <vt:lpstr>The End is Near</vt:lpstr>
      <vt:lpstr>Slide 21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Insitute of Computer Graphics and Algorithms, Vienna University of Technology</dc:title>
  <dc:subject>Insitute of Computer Graphics and Algorithms, Vienna University of Technology</dc:subject>
  <dc:creator>Insitute of Computer Graphics and Algorithms, Vienna University of Technology</dc:creator>
  <cp:lastModifiedBy>ICGA</cp:lastModifiedBy>
  <cp:revision>1148</cp:revision>
  <dcterms:created xsi:type="dcterms:W3CDTF">2005-05-31T09:55:15Z</dcterms:created>
  <dcterms:modified xsi:type="dcterms:W3CDTF">2008-10-30T15:48:22Z</dcterms:modified>
</cp:coreProperties>
</file>