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6" r:id="rId2"/>
    <p:sldId id="289" r:id="rId3"/>
    <p:sldId id="290" r:id="rId4"/>
    <p:sldId id="320" r:id="rId5"/>
    <p:sldId id="292" r:id="rId6"/>
    <p:sldId id="326" r:id="rId7"/>
    <p:sldId id="327" r:id="rId8"/>
    <p:sldId id="331" r:id="rId9"/>
    <p:sldId id="293" r:id="rId10"/>
    <p:sldId id="329" r:id="rId11"/>
    <p:sldId id="343" r:id="rId12"/>
    <p:sldId id="296" r:id="rId13"/>
    <p:sldId id="298" r:id="rId14"/>
    <p:sldId id="302" r:id="rId15"/>
    <p:sldId id="297" r:id="rId16"/>
    <p:sldId id="334" r:id="rId17"/>
    <p:sldId id="304" r:id="rId18"/>
    <p:sldId id="310" r:id="rId19"/>
    <p:sldId id="335" r:id="rId20"/>
    <p:sldId id="309" r:id="rId21"/>
    <p:sldId id="313" r:id="rId22"/>
    <p:sldId id="314" r:id="rId23"/>
    <p:sldId id="316" r:id="rId24"/>
    <p:sldId id="315" r:id="rId25"/>
    <p:sldId id="317" r:id="rId26"/>
    <p:sldId id="341" r:id="rId27"/>
    <p:sldId id="342" r:id="rId28"/>
  </p:sldIdLst>
  <p:sldSz cx="9144000" cy="6858000" type="screen4x3"/>
  <p:notesSz cx="6858000" cy="9144000"/>
  <p:defaultTextStyle>
    <a:defPPr>
      <a:defRPr lang="de-AT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9900"/>
    <a:srgbClr val="2AA3D8"/>
    <a:srgbClr val="990099"/>
    <a:srgbClr val="FF0000"/>
    <a:srgbClr val="FF9900"/>
    <a:srgbClr val="FFFF00"/>
    <a:srgbClr val="996633"/>
    <a:srgbClr val="B2B2B2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05" autoAdjust="0"/>
    <p:restoredTop sz="94660"/>
  </p:normalViewPr>
  <p:slideViewPr>
    <p:cSldViewPr>
      <p:cViewPr varScale="1">
        <p:scale>
          <a:sx n="127" d="100"/>
          <a:sy n="127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A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AT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AT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54BEE15-A5CA-49B1-9279-A71267533039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A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AT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Click to edit Master text styles</a:t>
            </a:r>
          </a:p>
          <a:p>
            <a:pPr lvl="1"/>
            <a:r>
              <a:rPr lang="de-AT" smtClean="0"/>
              <a:t>Second level</a:t>
            </a:r>
          </a:p>
          <a:p>
            <a:pPr lvl="2"/>
            <a:r>
              <a:rPr lang="de-AT" smtClean="0"/>
              <a:t>Third level</a:t>
            </a:r>
          </a:p>
          <a:p>
            <a:pPr lvl="3"/>
            <a:r>
              <a:rPr lang="de-AT" smtClean="0"/>
              <a:t>Fourth level</a:t>
            </a:r>
          </a:p>
          <a:p>
            <a:pPr lvl="4"/>
            <a:r>
              <a:rPr lang="de-AT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A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453AD4-1877-4B47-9CD9-C3EB36988FE3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53AD4-1877-4B47-9CD9-C3EB36988FE3}" type="slidenum">
              <a:rPr lang="de-AT" smtClean="0"/>
              <a:pPr/>
              <a:t>6</a:t>
            </a:fld>
            <a:endParaRPr lang="de-A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53AD4-1877-4B47-9CD9-C3EB36988FE3}" type="slidenum">
              <a:rPr lang="de-AT" smtClean="0"/>
              <a:pPr/>
              <a:t>7</a:t>
            </a:fld>
            <a:endParaRPr lang="de-A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53AD4-1877-4B47-9CD9-C3EB36988FE3}" type="slidenum">
              <a:rPr lang="de-AT" smtClean="0"/>
              <a:pPr/>
              <a:t>15</a:t>
            </a:fld>
            <a:endParaRPr lang="de-A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453AD4-1877-4B47-9CD9-C3EB36988FE3}" type="slidenum">
              <a:rPr lang="de-AT" smtClean="0"/>
              <a:pPr/>
              <a:t>18</a:t>
            </a:fld>
            <a:endParaRPr lang="de-A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 userDrawn="1"/>
        </p:nvGrpSpPr>
        <p:grpSpPr bwMode="auto">
          <a:xfrm>
            <a:off x="8693150" y="6327775"/>
            <a:ext cx="361950" cy="406400"/>
            <a:chOff x="5494" y="4030"/>
            <a:chExt cx="179" cy="201"/>
          </a:xfrm>
        </p:grpSpPr>
        <p:sp>
          <p:nvSpPr>
            <p:cNvPr id="2051" name="Freeform 3"/>
            <p:cNvSpPr>
              <a:spLocks/>
            </p:cNvSpPr>
            <p:nvPr userDrawn="1"/>
          </p:nvSpPr>
          <p:spPr bwMode="auto">
            <a:xfrm>
              <a:off x="5494" y="4030"/>
              <a:ext cx="160" cy="201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2" name="Freeform 4"/>
            <p:cNvSpPr>
              <a:spLocks/>
            </p:cNvSpPr>
            <p:nvPr userDrawn="1"/>
          </p:nvSpPr>
          <p:spPr bwMode="auto">
            <a:xfrm>
              <a:off x="5494" y="4030"/>
              <a:ext cx="100" cy="201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3" name="Freeform 5"/>
            <p:cNvSpPr>
              <a:spLocks/>
            </p:cNvSpPr>
            <p:nvPr userDrawn="1"/>
          </p:nvSpPr>
          <p:spPr bwMode="auto">
            <a:xfrm>
              <a:off x="5575" y="4069"/>
              <a:ext cx="79" cy="162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4" name="Freeform 6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5" name="Freeform 7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6" name="Freeform 8"/>
            <p:cNvSpPr>
              <a:spLocks/>
            </p:cNvSpPr>
            <p:nvPr userDrawn="1"/>
          </p:nvSpPr>
          <p:spPr bwMode="auto">
            <a:xfrm>
              <a:off x="5643" y="4044"/>
              <a:ext cx="7" cy="1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7" name="Freeform 9"/>
            <p:cNvSpPr>
              <a:spLocks/>
            </p:cNvSpPr>
            <p:nvPr userDrawn="1"/>
          </p:nvSpPr>
          <p:spPr bwMode="auto">
            <a:xfrm>
              <a:off x="5550" y="4145"/>
              <a:ext cx="80" cy="67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58" name="Freeform 10"/>
            <p:cNvSpPr>
              <a:spLocks/>
            </p:cNvSpPr>
            <p:nvPr userDrawn="1"/>
          </p:nvSpPr>
          <p:spPr bwMode="auto">
            <a:xfrm>
              <a:off x="5656" y="4187"/>
              <a:ext cx="17" cy="17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</p:grpSp>
      <p:grpSp>
        <p:nvGrpSpPr>
          <p:cNvPr id="2059" name="Group 11"/>
          <p:cNvGrpSpPr>
            <a:grpSpLocks/>
          </p:cNvGrpSpPr>
          <p:nvPr userDrawn="1"/>
        </p:nvGrpSpPr>
        <p:grpSpPr bwMode="auto">
          <a:xfrm>
            <a:off x="8691563" y="85725"/>
            <a:ext cx="336550" cy="6121400"/>
            <a:chOff x="5475" y="54"/>
            <a:chExt cx="212" cy="3856"/>
          </a:xfrm>
        </p:grpSpPr>
        <p:sp>
          <p:nvSpPr>
            <p:cNvPr id="2060" name="Rectangle 12"/>
            <p:cNvSpPr>
              <a:spLocks noChangeArrowheads="1"/>
            </p:cNvSpPr>
            <p:nvPr userDrawn="1"/>
          </p:nvSpPr>
          <p:spPr bwMode="auto">
            <a:xfrm>
              <a:off x="5633" y="53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1" name="Rectangle 13"/>
            <p:cNvSpPr>
              <a:spLocks noChangeArrowheads="1"/>
            </p:cNvSpPr>
            <p:nvPr userDrawn="1"/>
          </p:nvSpPr>
          <p:spPr bwMode="auto">
            <a:xfrm>
              <a:off x="5527" y="53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2" name="Rectangle 14"/>
            <p:cNvSpPr>
              <a:spLocks noChangeArrowheads="1"/>
            </p:cNvSpPr>
            <p:nvPr userDrawn="1"/>
          </p:nvSpPr>
          <p:spPr bwMode="auto">
            <a:xfrm>
              <a:off x="5633" y="582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3" name="Rectangle 15"/>
            <p:cNvSpPr>
              <a:spLocks noChangeArrowheads="1"/>
            </p:cNvSpPr>
            <p:nvPr userDrawn="1"/>
          </p:nvSpPr>
          <p:spPr bwMode="auto">
            <a:xfrm>
              <a:off x="5475" y="582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4" name="Rectangle 16"/>
            <p:cNvSpPr>
              <a:spLocks noChangeArrowheads="1"/>
            </p:cNvSpPr>
            <p:nvPr userDrawn="1"/>
          </p:nvSpPr>
          <p:spPr bwMode="auto">
            <a:xfrm>
              <a:off x="5633" y="635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5" name="Rectangle 17"/>
            <p:cNvSpPr>
              <a:spLocks noChangeArrowheads="1"/>
            </p:cNvSpPr>
            <p:nvPr userDrawn="1"/>
          </p:nvSpPr>
          <p:spPr bwMode="auto">
            <a:xfrm>
              <a:off x="5581" y="635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6" name="Rectangle 18"/>
            <p:cNvSpPr>
              <a:spLocks noChangeArrowheads="1"/>
            </p:cNvSpPr>
            <p:nvPr userDrawn="1"/>
          </p:nvSpPr>
          <p:spPr bwMode="auto">
            <a:xfrm>
              <a:off x="5633" y="688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7" name="Rectangle 19"/>
            <p:cNvSpPr>
              <a:spLocks noChangeArrowheads="1"/>
            </p:cNvSpPr>
            <p:nvPr userDrawn="1"/>
          </p:nvSpPr>
          <p:spPr bwMode="auto">
            <a:xfrm>
              <a:off x="5581" y="582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8" name="Rectangle 20"/>
            <p:cNvSpPr>
              <a:spLocks noChangeArrowheads="1"/>
            </p:cNvSpPr>
            <p:nvPr userDrawn="1"/>
          </p:nvSpPr>
          <p:spPr bwMode="auto">
            <a:xfrm>
              <a:off x="5527" y="688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69" name="Rectangle 21"/>
            <p:cNvSpPr>
              <a:spLocks noChangeArrowheads="1"/>
            </p:cNvSpPr>
            <p:nvPr userDrawn="1"/>
          </p:nvSpPr>
          <p:spPr bwMode="auto">
            <a:xfrm>
              <a:off x="5475" y="688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0" name="Rectangle 22"/>
            <p:cNvSpPr>
              <a:spLocks noChangeArrowheads="1"/>
            </p:cNvSpPr>
            <p:nvPr userDrawn="1"/>
          </p:nvSpPr>
          <p:spPr bwMode="auto">
            <a:xfrm>
              <a:off x="5633" y="74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1" name="Rectangle 23"/>
            <p:cNvSpPr>
              <a:spLocks noChangeArrowheads="1"/>
            </p:cNvSpPr>
            <p:nvPr userDrawn="1"/>
          </p:nvSpPr>
          <p:spPr bwMode="auto">
            <a:xfrm>
              <a:off x="5581" y="7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2" name="Rectangle 24"/>
            <p:cNvSpPr>
              <a:spLocks noChangeArrowheads="1"/>
            </p:cNvSpPr>
            <p:nvPr userDrawn="1"/>
          </p:nvSpPr>
          <p:spPr bwMode="auto">
            <a:xfrm>
              <a:off x="5527" y="7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3" name="Rectangle 25"/>
            <p:cNvSpPr>
              <a:spLocks noChangeArrowheads="1"/>
            </p:cNvSpPr>
            <p:nvPr userDrawn="1"/>
          </p:nvSpPr>
          <p:spPr bwMode="auto">
            <a:xfrm>
              <a:off x="5633" y="7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4" name="Rectangle 26"/>
            <p:cNvSpPr>
              <a:spLocks noChangeArrowheads="1"/>
            </p:cNvSpPr>
            <p:nvPr userDrawn="1"/>
          </p:nvSpPr>
          <p:spPr bwMode="auto">
            <a:xfrm>
              <a:off x="5633" y="84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5" name="Rectangle 27"/>
            <p:cNvSpPr>
              <a:spLocks noChangeArrowheads="1"/>
            </p:cNvSpPr>
            <p:nvPr userDrawn="1"/>
          </p:nvSpPr>
          <p:spPr bwMode="auto">
            <a:xfrm>
              <a:off x="5581" y="847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6" name="Rectangle 28"/>
            <p:cNvSpPr>
              <a:spLocks noChangeArrowheads="1"/>
            </p:cNvSpPr>
            <p:nvPr userDrawn="1"/>
          </p:nvSpPr>
          <p:spPr bwMode="auto">
            <a:xfrm>
              <a:off x="5475" y="847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7" name="Rectangle 29"/>
            <p:cNvSpPr>
              <a:spLocks noChangeArrowheads="1"/>
            </p:cNvSpPr>
            <p:nvPr userDrawn="1"/>
          </p:nvSpPr>
          <p:spPr bwMode="auto">
            <a:xfrm>
              <a:off x="5633" y="89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8" name="Rectangle 30"/>
            <p:cNvSpPr>
              <a:spLocks noChangeArrowheads="1"/>
            </p:cNvSpPr>
            <p:nvPr userDrawn="1"/>
          </p:nvSpPr>
          <p:spPr bwMode="auto">
            <a:xfrm>
              <a:off x="5581" y="89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79" name="Rectangle 31"/>
            <p:cNvSpPr>
              <a:spLocks noChangeArrowheads="1"/>
            </p:cNvSpPr>
            <p:nvPr userDrawn="1"/>
          </p:nvSpPr>
          <p:spPr bwMode="auto">
            <a:xfrm>
              <a:off x="5527" y="899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0" name="Rectangle 32"/>
            <p:cNvSpPr>
              <a:spLocks noChangeArrowheads="1"/>
            </p:cNvSpPr>
            <p:nvPr userDrawn="1"/>
          </p:nvSpPr>
          <p:spPr bwMode="auto">
            <a:xfrm>
              <a:off x="5633" y="95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1" name="Rectangle 33"/>
            <p:cNvSpPr>
              <a:spLocks noChangeArrowheads="1"/>
            </p:cNvSpPr>
            <p:nvPr userDrawn="1"/>
          </p:nvSpPr>
          <p:spPr bwMode="auto">
            <a:xfrm>
              <a:off x="5581" y="95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2" name="Rectangle 34"/>
            <p:cNvSpPr>
              <a:spLocks noChangeArrowheads="1"/>
            </p:cNvSpPr>
            <p:nvPr userDrawn="1"/>
          </p:nvSpPr>
          <p:spPr bwMode="auto">
            <a:xfrm>
              <a:off x="5475" y="953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3" name="Rectangle 35"/>
            <p:cNvSpPr>
              <a:spLocks noChangeArrowheads="1"/>
            </p:cNvSpPr>
            <p:nvPr userDrawn="1"/>
          </p:nvSpPr>
          <p:spPr bwMode="auto">
            <a:xfrm>
              <a:off x="5633" y="1005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4" name="Rectangle 36"/>
            <p:cNvSpPr>
              <a:spLocks noChangeArrowheads="1"/>
            </p:cNvSpPr>
            <p:nvPr userDrawn="1"/>
          </p:nvSpPr>
          <p:spPr bwMode="auto">
            <a:xfrm>
              <a:off x="5527" y="100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5" name="Rectangle 37"/>
            <p:cNvSpPr>
              <a:spLocks noChangeArrowheads="1"/>
            </p:cNvSpPr>
            <p:nvPr userDrawn="1"/>
          </p:nvSpPr>
          <p:spPr bwMode="auto">
            <a:xfrm>
              <a:off x="5633" y="1057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6" name="Rectangle 38"/>
            <p:cNvSpPr>
              <a:spLocks noChangeArrowheads="1"/>
            </p:cNvSpPr>
            <p:nvPr userDrawn="1"/>
          </p:nvSpPr>
          <p:spPr bwMode="auto">
            <a:xfrm>
              <a:off x="5581" y="105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7" name="Rectangle 39"/>
            <p:cNvSpPr>
              <a:spLocks noChangeArrowheads="1"/>
            </p:cNvSpPr>
            <p:nvPr userDrawn="1"/>
          </p:nvSpPr>
          <p:spPr bwMode="auto">
            <a:xfrm>
              <a:off x="5475" y="1057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8" name="Rectangle 40"/>
            <p:cNvSpPr>
              <a:spLocks noChangeArrowheads="1"/>
            </p:cNvSpPr>
            <p:nvPr userDrawn="1"/>
          </p:nvSpPr>
          <p:spPr bwMode="auto">
            <a:xfrm>
              <a:off x="5633" y="111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89" name="Rectangle 41"/>
            <p:cNvSpPr>
              <a:spLocks noChangeArrowheads="1"/>
            </p:cNvSpPr>
            <p:nvPr userDrawn="1"/>
          </p:nvSpPr>
          <p:spPr bwMode="auto">
            <a:xfrm>
              <a:off x="5581" y="1111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0" name="Rectangle 42"/>
            <p:cNvSpPr>
              <a:spLocks noChangeArrowheads="1"/>
            </p:cNvSpPr>
            <p:nvPr userDrawn="1"/>
          </p:nvSpPr>
          <p:spPr bwMode="auto">
            <a:xfrm>
              <a:off x="5633" y="116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1" name="Rectangle 43"/>
            <p:cNvSpPr>
              <a:spLocks noChangeArrowheads="1"/>
            </p:cNvSpPr>
            <p:nvPr userDrawn="1"/>
          </p:nvSpPr>
          <p:spPr bwMode="auto">
            <a:xfrm>
              <a:off x="5527" y="116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2" name="Rectangle 44"/>
            <p:cNvSpPr>
              <a:spLocks noChangeArrowheads="1"/>
            </p:cNvSpPr>
            <p:nvPr userDrawn="1"/>
          </p:nvSpPr>
          <p:spPr bwMode="auto">
            <a:xfrm>
              <a:off x="5633" y="121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3" name="Rectangle 45"/>
            <p:cNvSpPr>
              <a:spLocks noChangeArrowheads="1"/>
            </p:cNvSpPr>
            <p:nvPr userDrawn="1"/>
          </p:nvSpPr>
          <p:spPr bwMode="auto">
            <a:xfrm>
              <a:off x="5581" y="121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4" name="Rectangle 46"/>
            <p:cNvSpPr>
              <a:spLocks noChangeArrowheads="1"/>
            </p:cNvSpPr>
            <p:nvPr userDrawn="1"/>
          </p:nvSpPr>
          <p:spPr bwMode="auto">
            <a:xfrm>
              <a:off x="5527" y="1217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5" name="Rectangle 47"/>
            <p:cNvSpPr>
              <a:spLocks noChangeArrowheads="1"/>
            </p:cNvSpPr>
            <p:nvPr userDrawn="1"/>
          </p:nvSpPr>
          <p:spPr bwMode="auto">
            <a:xfrm>
              <a:off x="5633" y="126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6" name="Rectangle 48"/>
            <p:cNvSpPr>
              <a:spLocks noChangeArrowheads="1"/>
            </p:cNvSpPr>
            <p:nvPr userDrawn="1"/>
          </p:nvSpPr>
          <p:spPr bwMode="auto">
            <a:xfrm>
              <a:off x="5581" y="126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7" name="Rectangle 49"/>
            <p:cNvSpPr>
              <a:spLocks noChangeArrowheads="1"/>
            </p:cNvSpPr>
            <p:nvPr userDrawn="1"/>
          </p:nvSpPr>
          <p:spPr bwMode="auto">
            <a:xfrm>
              <a:off x="5475" y="126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8" name="Rectangle 50"/>
            <p:cNvSpPr>
              <a:spLocks noChangeArrowheads="1"/>
            </p:cNvSpPr>
            <p:nvPr userDrawn="1"/>
          </p:nvSpPr>
          <p:spPr bwMode="auto">
            <a:xfrm>
              <a:off x="5633" y="132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099" name="Rectangle 51"/>
            <p:cNvSpPr>
              <a:spLocks noChangeArrowheads="1"/>
            </p:cNvSpPr>
            <p:nvPr userDrawn="1"/>
          </p:nvSpPr>
          <p:spPr bwMode="auto">
            <a:xfrm>
              <a:off x="5527" y="132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0" name="Rectangle 52"/>
            <p:cNvSpPr>
              <a:spLocks noChangeArrowheads="1"/>
            </p:cNvSpPr>
            <p:nvPr userDrawn="1"/>
          </p:nvSpPr>
          <p:spPr bwMode="auto">
            <a:xfrm>
              <a:off x="5633" y="137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1" name="Rectangle 53"/>
            <p:cNvSpPr>
              <a:spLocks noChangeArrowheads="1"/>
            </p:cNvSpPr>
            <p:nvPr userDrawn="1"/>
          </p:nvSpPr>
          <p:spPr bwMode="auto">
            <a:xfrm>
              <a:off x="5581" y="1375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2" name="Rectangle 54"/>
            <p:cNvSpPr>
              <a:spLocks noChangeArrowheads="1"/>
            </p:cNvSpPr>
            <p:nvPr userDrawn="1"/>
          </p:nvSpPr>
          <p:spPr bwMode="auto">
            <a:xfrm>
              <a:off x="5527" y="137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3" name="Rectangle 55"/>
            <p:cNvSpPr>
              <a:spLocks noChangeArrowheads="1"/>
            </p:cNvSpPr>
            <p:nvPr userDrawn="1"/>
          </p:nvSpPr>
          <p:spPr bwMode="auto">
            <a:xfrm>
              <a:off x="5633" y="1427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4" name="Rectangle 56"/>
            <p:cNvSpPr>
              <a:spLocks noChangeArrowheads="1"/>
            </p:cNvSpPr>
            <p:nvPr userDrawn="1"/>
          </p:nvSpPr>
          <p:spPr bwMode="auto">
            <a:xfrm>
              <a:off x="5581" y="142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5" name="Rectangle 57"/>
            <p:cNvSpPr>
              <a:spLocks noChangeArrowheads="1"/>
            </p:cNvSpPr>
            <p:nvPr userDrawn="1"/>
          </p:nvSpPr>
          <p:spPr bwMode="auto">
            <a:xfrm>
              <a:off x="5633" y="148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6" name="Rectangle 58"/>
            <p:cNvSpPr>
              <a:spLocks noChangeArrowheads="1"/>
            </p:cNvSpPr>
            <p:nvPr userDrawn="1"/>
          </p:nvSpPr>
          <p:spPr bwMode="auto">
            <a:xfrm>
              <a:off x="5581" y="148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7" name="Rectangle 59"/>
            <p:cNvSpPr>
              <a:spLocks noChangeArrowheads="1"/>
            </p:cNvSpPr>
            <p:nvPr userDrawn="1"/>
          </p:nvSpPr>
          <p:spPr bwMode="auto">
            <a:xfrm>
              <a:off x="5527" y="148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8" name="Rectangle 60"/>
            <p:cNvSpPr>
              <a:spLocks noChangeArrowheads="1"/>
            </p:cNvSpPr>
            <p:nvPr userDrawn="1"/>
          </p:nvSpPr>
          <p:spPr bwMode="auto">
            <a:xfrm>
              <a:off x="5633" y="1533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09" name="Rectangle 61"/>
            <p:cNvSpPr>
              <a:spLocks noChangeArrowheads="1"/>
            </p:cNvSpPr>
            <p:nvPr userDrawn="1"/>
          </p:nvSpPr>
          <p:spPr bwMode="auto">
            <a:xfrm>
              <a:off x="5475" y="1533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0" name="Rectangle 62"/>
            <p:cNvSpPr>
              <a:spLocks noChangeArrowheads="1"/>
            </p:cNvSpPr>
            <p:nvPr userDrawn="1"/>
          </p:nvSpPr>
          <p:spPr bwMode="auto">
            <a:xfrm>
              <a:off x="5633" y="1586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1" name="Rectangle 63"/>
            <p:cNvSpPr>
              <a:spLocks noChangeArrowheads="1"/>
            </p:cNvSpPr>
            <p:nvPr userDrawn="1"/>
          </p:nvSpPr>
          <p:spPr bwMode="auto">
            <a:xfrm>
              <a:off x="5581" y="1586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2" name="Rectangle 64"/>
            <p:cNvSpPr>
              <a:spLocks noChangeArrowheads="1"/>
            </p:cNvSpPr>
            <p:nvPr userDrawn="1"/>
          </p:nvSpPr>
          <p:spPr bwMode="auto">
            <a:xfrm>
              <a:off x="5527" y="1586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3" name="Rectangle 65"/>
            <p:cNvSpPr>
              <a:spLocks noChangeArrowheads="1"/>
            </p:cNvSpPr>
            <p:nvPr userDrawn="1"/>
          </p:nvSpPr>
          <p:spPr bwMode="auto">
            <a:xfrm>
              <a:off x="5633" y="1639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4" name="Rectangle 66"/>
            <p:cNvSpPr>
              <a:spLocks noChangeArrowheads="1"/>
            </p:cNvSpPr>
            <p:nvPr userDrawn="1"/>
          </p:nvSpPr>
          <p:spPr bwMode="auto">
            <a:xfrm>
              <a:off x="5633" y="169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5" name="Rectangle 67"/>
            <p:cNvSpPr>
              <a:spLocks noChangeArrowheads="1"/>
            </p:cNvSpPr>
            <p:nvPr userDrawn="1"/>
          </p:nvSpPr>
          <p:spPr bwMode="auto">
            <a:xfrm>
              <a:off x="5581" y="1692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6" name="Rectangle 68"/>
            <p:cNvSpPr>
              <a:spLocks noChangeArrowheads="1"/>
            </p:cNvSpPr>
            <p:nvPr userDrawn="1"/>
          </p:nvSpPr>
          <p:spPr bwMode="auto">
            <a:xfrm>
              <a:off x="5527" y="169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7" name="Rectangle 69"/>
            <p:cNvSpPr>
              <a:spLocks noChangeArrowheads="1"/>
            </p:cNvSpPr>
            <p:nvPr userDrawn="1"/>
          </p:nvSpPr>
          <p:spPr bwMode="auto">
            <a:xfrm>
              <a:off x="5633" y="174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8" name="Rectangle 70"/>
            <p:cNvSpPr>
              <a:spLocks noChangeArrowheads="1"/>
            </p:cNvSpPr>
            <p:nvPr userDrawn="1"/>
          </p:nvSpPr>
          <p:spPr bwMode="auto">
            <a:xfrm>
              <a:off x="5581" y="1744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19" name="Rectangle 71"/>
            <p:cNvSpPr>
              <a:spLocks noChangeArrowheads="1"/>
            </p:cNvSpPr>
            <p:nvPr userDrawn="1"/>
          </p:nvSpPr>
          <p:spPr bwMode="auto">
            <a:xfrm>
              <a:off x="5527" y="174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0" name="Rectangle 72"/>
            <p:cNvSpPr>
              <a:spLocks noChangeArrowheads="1"/>
            </p:cNvSpPr>
            <p:nvPr userDrawn="1"/>
          </p:nvSpPr>
          <p:spPr bwMode="auto">
            <a:xfrm>
              <a:off x="5633" y="179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1" name="Rectangle 73"/>
            <p:cNvSpPr>
              <a:spLocks noChangeArrowheads="1"/>
            </p:cNvSpPr>
            <p:nvPr userDrawn="1"/>
          </p:nvSpPr>
          <p:spPr bwMode="auto">
            <a:xfrm>
              <a:off x="5527" y="185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2" name="Rectangle 74"/>
            <p:cNvSpPr>
              <a:spLocks noChangeArrowheads="1"/>
            </p:cNvSpPr>
            <p:nvPr userDrawn="1"/>
          </p:nvSpPr>
          <p:spPr bwMode="auto">
            <a:xfrm>
              <a:off x="5475" y="179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3" name="Rectangle 75"/>
            <p:cNvSpPr>
              <a:spLocks noChangeArrowheads="1"/>
            </p:cNvSpPr>
            <p:nvPr userDrawn="1"/>
          </p:nvSpPr>
          <p:spPr bwMode="auto">
            <a:xfrm>
              <a:off x="5633" y="185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4" name="Rectangle 76"/>
            <p:cNvSpPr>
              <a:spLocks noChangeArrowheads="1"/>
            </p:cNvSpPr>
            <p:nvPr userDrawn="1"/>
          </p:nvSpPr>
          <p:spPr bwMode="auto">
            <a:xfrm>
              <a:off x="5633" y="1902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5" name="Rectangle 77"/>
            <p:cNvSpPr>
              <a:spLocks noChangeArrowheads="1"/>
            </p:cNvSpPr>
            <p:nvPr userDrawn="1"/>
          </p:nvSpPr>
          <p:spPr bwMode="auto">
            <a:xfrm>
              <a:off x="5581" y="190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6" name="Rectangle 78"/>
            <p:cNvSpPr>
              <a:spLocks noChangeArrowheads="1"/>
            </p:cNvSpPr>
            <p:nvPr userDrawn="1"/>
          </p:nvSpPr>
          <p:spPr bwMode="auto">
            <a:xfrm>
              <a:off x="5633" y="243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7" name="Rectangle 79"/>
            <p:cNvSpPr>
              <a:spLocks noChangeArrowheads="1"/>
            </p:cNvSpPr>
            <p:nvPr userDrawn="1"/>
          </p:nvSpPr>
          <p:spPr bwMode="auto">
            <a:xfrm>
              <a:off x="5581" y="243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8" name="Rectangle 80"/>
            <p:cNvSpPr>
              <a:spLocks noChangeArrowheads="1"/>
            </p:cNvSpPr>
            <p:nvPr userDrawn="1"/>
          </p:nvSpPr>
          <p:spPr bwMode="auto">
            <a:xfrm>
              <a:off x="5527" y="243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29" name="Rectangle 81"/>
            <p:cNvSpPr>
              <a:spLocks noChangeArrowheads="1"/>
            </p:cNvSpPr>
            <p:nvPr userDrawn="1"/>
          </p:nvSpPr>
          <p:spPr bwMode="auto">
            <a:xfrm>
              <a:off x="5633" y="248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0" name="Rectangle 82"/>
            <p:cNvSpPr>
              <a:spLocks noChangeArrowheads="1"/>
            </p:cNvSpPr>
            <p:nvPr userDrawn="1"/>
          </p:nvSpPr>
          <p:spPr bwMode="auto">
            <a:xfrm>
              <a:off x="5581" y="2484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1" name="Rectangle 83"/>
            <p:cNvSpPr>
              <a:spLocks noChangeArrowheads="1"/>
            </p:cNvSpPr>
            <p:nvPr userDrawn="1"/>
          </p:nvSpPr>
          <p:spPr bwMode="auto">
            <a:xfrm>
              <a:off x="5633" y="2538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2" name="Rectangle 84"/>
            <p:cNvSpPr>
              <a:spLocks noChangeArrowheads="1"/>
            </p:cNvSpPr>
            <p:nvPr userDrawn="1"/>
          </p:nvSpPr>
          <p:spPr bwMode="auto">
            <a:xfrm>
              <a:off x="5527" y="253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3" name="Rectangle 85"/>
            <p:cNvSpPr>
              <a:spLocks noChangeArrowheads="1"/>
            </p:cNvSpPr>
            <p:nvPr userDrawn="1"/>
          </p:nvSpPr>
          <p:spPr bwMode="auto">
            <a:xfrm>
              <a:off x="5633" y="2590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4" name="Rectangle 86"/>
            <p:cNvSpPr>
              <a:spLocks noChangeArrowheads="1"/>
            </p:cNvSpPr>
            <p:nvPr userDrawn="1"/>
          </p:nvSpPr>
          <p:spPr bwMode="auto">
            <a:xfrm>
              <a:off x="5581" y="2590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5" name="Rectangle 87"/>
            <p:cNvSpPr>
              <a:spLocks noChangeArrowheads="1"/>
            </p:cNvSpPr>
            <p:nvPr userDrawn="1"/>
          </p:nvSpPr>
          <p:spPr bwMode="auto">
            <a:xfrm>
              <a:off x="5475" y="2590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6" name="Rectangle 88"/>
            <p:cNvSpPr>
              <a:spLocks noChangeArrowheads="1"/>
            </p:cNvSpPr>
            <p:nvPr userDrawn="1"/>
          </p:nvSpPr>
          <p:spPr bwMode="auto">
            <a:xfrm>
              <a:off x="5633" y="264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7" name="Rectangle 89"/>
            <p:cNvSpPr>
              <a:spLocks noChangeArrowheads="1"/>
            </p:cNvSpPr>
            <p:nvPr userDrawn="1"/>
          </p:nvSpPr>
          <p:spPr bwMode="auto">
            <a:xfrm>
              <a:off x="5581" y="264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8" name="Rectangle 90"/>
            <p:cNvSpPr>
              <a:spLocks noChangeArrowheads="1"/>
            </p:cNvSpPr>
            <p:nvPr userDrawn="1"/>
          </p:nvSpPr>
          <p:spPr bwMode="auto">
            <a:xfrm>
              <a:off x="5527" y="2643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39" name="Rectangle 91"/>
            <p:cNvSpPr>
              <a:spLocks noChangeArrowheads="1"/>
            </p:cNvSpPr>
            <p:nvPr userDrawn="1"/>
          </p:nvSpPr>
          <p:spPr bwMode="auto">
            <a:xfrm>
              <a:off x="5633" y="2695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0" name="Rectangle 92"/>
            <p:cNvSpPr>
              <a:spLocks noChangeArrowheads="1"/>
            </p:cNvSpPr>
            <p:nvPr userDrawn="1"/>
          </p:nvSpPr>
          <p:spPr bwMode="auto">
            <a:xfrm>
              <a:off x="5581" y="2695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1" name="Rectangle 93"/>
            <p:cNvSpPr>
              <a:spLocks noChangeArrowheads="1"/>
            </p:cNvSpPr>
            <p:nvPr userDrawn="1"/>
          </p:nvSpPr>
          <p:spPr bwMode="auto">
            <a:xfrm>
              <a:off x="5633" y="2748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2" name="Rectangle 94"/>
            <p:cNvSpPr>
              <a:spLocks noChangeArrowheads="1"/>
            </p:cNvSpPr>
            <p:nvPr userDrawn="1"/>
          </p:nvSpPr>
          <p:spPr bwMode="auto">
            <a:xfrm>
              <a:off x="5581" y="2748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3" name="Rectangle 95"/>
            <p:cNvSpPr>
              <a:spLocks noChangeArrowheads="1"/>
            </p:cNvSpPr>
            <p:nvPr userDrawn="1"/>
          </p:nvSpPr>
          <p:spPr bwMode="auto">
            <a:xfrm>
              <a:off x="5527" y="2748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4" name="Rectangle 96"/>
            <p:cNvSpPr>
              <a:spLocks noChangeArrowheads="1"/>
            </p:cNvSpPr>
            <p:nvPr userDrawn="1"/>
          </p:nvSpPr>
          <p:spPr bwMode="auto">
            <a:xfrm>
              <a:off x="5633" y="2801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5" name="Rectangle 97"/>
            <p:cNvSpPr>
              <a:spLocks noChangeArrowheads="1"/>
            </p:cNvSpPr>
            <p:nvPr userDrawn="1"/>
          </p:nvSpPr>
          <p:spPr bwMode="auto">
            <a:xfrm>
              <a:off x="5581" y="280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6" name="Rectangle 98"/>
            <p:cNvSpPr>
              <a:spLocks noChangeArrowheads="1"/>
            </p:cNvSpPr>
            <p:nvPr userDrawn="1"/>
          </p:nvSpPr>
          <p:spPr bwMode="auto">
            <a:xfrm>
              <a:off x="5475" y="2801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7" name="Rectangle 99"/>
            <p:cNvSpPr>
              <a:spLocks noChangeArrowheads="1"/>
            </p:cNvSpPr>
            <p:nvPr userDrawn="1"/>
          </p:nvSpPr>
          <p:spPr bwMode="auto">
            <a:xfrm>
              <a:off x="5633" y="285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8" name="Rectangle 100"/>
            <p:cNvSpPr>
              <a:spLocks noChangeArrowheads="1"/>
            </p:cNvSpPr>
            <p:nvPr userDrawn="1"/>
          </p:nvSpPr>
          <p:spPr bwMode="auto">
            <a:xfrm>
              <a:off x="5527" y="2853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49" name="Rectangle 101"/>
            <p:cNvSpPr>
              <a:spLocks noChangeArrowheads="1"/>
            </p:cNvSpPr>
            <p:nvPr userDrawn="1"/>
          </p:nvSpPr>
          <p:spPr bwMode="auto">
            <a:xfrm>
              <a:off x="5633" y="290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0" name="Rectangle 102"/>
            <p:cNvSpPr>
              <a:spLocks noChangeArrowheads="1"/>
            </p:cNvSpPr>
            <p:nvPr userDrawn="1"/>
          </p:nvSpPr>
          <p:spPr bwMode="auto">
            <a:xfrm>
              <a:off x="5581" y="290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1" name="Rectangle 103"/>
            <p:cNvSpPr>
              <a:spLocks noChangeArrowheads="1"/>
            </p:cNvSpPr>
            <p:nvPr userDrawn="1"/>
          </p:nvSpPr>
          <p:spPr bwMode="auto">
            <a:xfrm>
              <a:off x="5475" y="290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2" name="Rectangle 104"/>
            <p:cNvSpPr>
              <a:spLocks noChangeArrowheads="1"/>
            </p:cNvSpPr>
            <p:nvPr userDrawn="1"/>
          </p:nvSpPr>
          <p:spPr bwMode="auto">
            <a:xfrm>
              <a:off x="5633" y="295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3" name="Rectangle 105"/>
            <p:cNvSpPr>
              <a:spLocks noChangeArrowheads="1"/>
            </p:cNvSpPr>
            <p:nvPr userDrawn="1"/>
          </p:nvSpPr>
          <p:spPr bwMode="auto">
            <a:xfrm>
              <a:off x="5581" y="2959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4" name="Rectangle 106"/>
            <p:cNvSpPr>
              <a:spLocks noChangeArrowheads="1"/>
            </p:cNvSpPr>
            <p:nvPr userDrawn="1"/>
          </p:nvSpPr>
          <p:spPr bwMode="auto">
            <a:xfrm>
              <a:off x="5527" y="295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5" name="Rectangle 107"/>
            <p:cNvSpPr>
              <a:spLocks noChangeArrowheads="1"/>
            </p:cNvSpPr>
            <p:nvPr userDrawn="1"/>
          </p:nvSpPr>
          <p:spPr bwMode="auto">
            <a:xfrm>
              <a:off x="5633" y="301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6" name="Rectangle 108"/>
            <p:cNvSpPr>
              <a:spLocks noChangeArrowheads="1"/>
            </p:cNvSpPr>
            <p:nvPr userDrawn="1"/>
          </p:nvSpPr>
          <p:spPr bwMode="auto">
            <a:xfrm>
              <a:off x="5475" y="3013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7" name="Rectangle 109"/>
            <p:cNvSpPr>
              <a:spLocks noChangeArrowheads="1"/>
            </p:cNvSpPr>
            <p:nvPr userDrawn="1"/>
          </p:nvSpPr>
          <p:spPr bwMode="auto">
            <a:xfrm>
              <a:off x="5633" y="3065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8" name="Rectangle 110"/>
            <p:cNvSpPr>
              <a:spLocks noChangeArrowheads="1"/>
            </p:cNvSpPr>
            <p:nvPr userDrawn="1"/>
          </p:nvSpPr>
          <p:spPr bwMode="auto">
            <a:xfrm>
              <a:off x="5581" y="3065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59" name="Rectangle 111"/>
            <p:cNvSpPr>
              <a:spLocks noChangeArrowheads="1"/>
            </p:cNvSpPr>
            <p:nvPr userDrawn="1"/>
          </p:nvSpPr>
          <p:spPr bwMode="auto">
            <a:xfrm>
              <a:off x="5527" y="3065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0" name="Rectangle 112"/>
            <p:cNvSpPr>
              <a:spLocks noChangeArrowheads="1"/>
            </p:cNvSpPr>
            <p:nvPr userDrawn="1"/>
          </p:nvSpPr>
          <p:spPr bwMode="auto">
            <a:xfrm>
              <a:off x="5633" y="3117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1" name="Rectangle 113"/>
            <p:cNvSpPr>
              <a:spLocks noChangeArrowheads="1"/>
            </p:cNvSpPr>
            <p:nvPr userDrawn="1"/>
          </p:nvSpPr>
          <p:spPr bwMode="auto">
            <a:xfrm>
              <a:off x="5581" y="3117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2" name="Rectangle 114"/>
            <p:cNvSpPr>
              <a:spLocks noChangeArrowheads="1"/>
            </p:cNvSpPr>
            <p:nvPr userDrawn="1"/>
          </p:nvSpPr>
          <p:spPr bwMode="auto">
            <a:xfrm>
              <a:off x="5633" y="317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3" name="Rectangle 115"/>
            <p:cNvSpPr>
              <a:spLocks noChangeArrowheads="1"/>
            </p:cNvSpPr>
            <p:nvPr userDrawn="1"/>
          </p:nvSpPr>
          <p:spPr bwMode="auto">
            <a:xfrm>
              <a:off x="5527" y="317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4" name="Rectangle 116"/>
            <p:cNvSpPr>
              <a:spLocks noChangeArrowheads="1"/>
            </p:cNvSpPr>
            <p:nvPr userDrawn="1"/>
          </p:nvSpPr>
          <p:spPr bwMode="auto">
            <a:xfrm>
              <a:off x="5633" y="322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5" name="Rectangle 117"/>
            <p:cNvSpPr>
              <a:spLocks noChangeArrowheads="1"/>
            </p:cNvSpPr>
            <p:nvPr userDrawn="1"/>
          </p:nvSpPr>
          <p:spPr bwMode="auto">
            <a:xfrm>
              <a:off x="5581" y="3223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6" name="Rectangle 118"/>
            <p:cNvSpPr>
              <a:spLocks noChangeArrowheads="1"/>
            </p:cNvSpPr>
            <p:nvPr userDrawn="1"/>
          </p:nvSpPr>
          <p:spPr bwMode="auto">
            <a:xfrm>
              <a:off x="5475" y="3223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7" name="Rectangle 119"/>
            <p:cNvSpPr>
              <a:spLocks noChangeArrowheads="1"/>
            </p:cNvSpPr>
            <p:nvPr userDrawn="1"/>
          </p:nvSpPr>
          <p:spPr bwMode="auto">
            <a:xfrm>
              <a:off x="5633" y="327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8" name="Rectangle 120"/>
            <p:cNvSpPr>
              <a:spLocks noChangeArrowheads="1"/>
            </p:cNvSpPr>
            <p:nvPr userDrawn="1"/>
          </p:nvSpPr>
          <p:spPr bwMode="auto">
            <a:xfrm>
              <a:off x="5581" y="327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69" name="Rectangle 121"/>
            <p:cNvSpPr>
              <a:spLocks noChangeArrowheads="1"/>
            </p:cNvSpPr>
            <p:nvPr userDrawn="1"/>
          </p:nvSpPr>
          <p:spPr bwMode="auto">
            <a:xfrm>
              <a:off x="5527" y="327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0" name="Rectangle 122"/>
            <p:cNvSpPr>
              <a:spLocks noChangeArrowheads="1"/>
            </p:cNvSpPr>
            <p:nvPr userDrawn="1"/>
          </p:nvSpPr>
          <p:spPr bwMode="auto">
            <a:xfrm>
              <a:off x="5633" y="3329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1" name="Rectangle 123"/>
            <p:cNvSpPr>
              <a:spLocks noChangeArrowheads="1"/>
            </p:cNvSpPr>
            <p:nvPr userDrawn="1"/>
          </p:nvSpPr>
          <p:spPr bwMode="auto">
            <a:xfrm>
              <a:off x="5581" y="3329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2" name="Rectangle 124"/>
            <p:cNvSpPr>
              <a:spLocks noChangeArrowheads="1"/>
            </p:cNvSpPr>
            <p:nvPr userDrawn="1"/>
          </p:nvSpPr>
          <p:spPr bwMode="auto">
            <a:xfrm>
              <a:off x="5475" y="3329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3" name="Rectangle 125"/>
            <p:cNvSpPr>
              <a:spLocks noChangeArrowheads="1"/>
            </p:cNvSpPr>
            <p:nvPr userDrawn="1"/>
          </p:nvSpPr>
          <p:spPr bwMode="auto">
            <a:xfrm>
              <a:off x="5633" y="338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4" name="Rectangle 126"/>
            <p:cNvSpPr>
              <a:spLocks noChangeArrowheads="1"/>
            </p:cNvSpPr>
            <p:nvPr userDrawn="1"/>
          </p:nvSpPr>
          <p:spPr bwMode="auto">
            <a:xfrm>
              <a:off x="5581" y="3383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5" name="Rectangle 127"/>
            <p:cNvSpPr>
              <a:spLocks noChangeArrowheads="1"/>
            </p:cNvSpPr>
            <p:nvPr userDrawn="1"/>
          </p:nvSpPr>
          <p:spPr bwMode="auto">
            <a:xfrm>
              <a:off x="5527" y="3383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6" name="Rectangle 128"/>
            <p:cNvSpPr>
              <a:spLocks noChangeArrowheads="1"/>
            </p:cNvSpPr>
            <p:nvPr userDrawn="1"/>
          </p:nvSpPr>
          <p:spPr bwMode="auto">
            <a:xfrm>
              <a:off x="5633" y="3435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7" name="Rectangle 129"/>
            <p:cNvSpPr>
              <a:spLocks noChangeArrowheads="1"/>
            </p:cNvSpPr>
            <p:nvPr userDrawn="1"/>
          </p:nvSpPr>
          <p:spPr bwMode="auto">
            <a:xfrm>
              <a:off x="5633" y="3489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8" name="Rectangle 130"/>
            <p:cNvSpPr>
              <a:spLocks noChangeArrowheads="1"/>
            </p:cNvSpPr>
            <p:nvPr userDrawn="1"/>
          </p:nvSpPr>
          <p:spPr bwMode="auto">
            <a:xfrm>
              <a:off x="5581" y="3489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79" name="Rectangle 131"/>
            <p:cNvSpPr>
              <a:spLocks noChangeArrowheads="1"/>
            </p:cNvSpPr>
            <p:nvPr userDrawn="1"/>
          </p:nvSpPr>
          <p:spPr bwMode="auto">
            <a:xfrm>
              <a:off x="5527" y="3489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0" name="Rectangle 132"/>
            <p:cNvSpPr>
              <a:spLocks noChangeArrowheads="1"/>
            </p:cNvSpPr>
            <p:nvPr userDrawn="1"/>
          </p:nvSpPr>
          <p:spPr bwMode="auto">
            <a:xfrm>
              <a:off x="5633" y="3541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1" name="Rectangle 133"/>
            <p:cNvSpPr>
              <a:spLocks noChangeArrowheads="1"/>
            </p:cNvSpPr>
            <p:nvPr userDrawn="1"/>
          </p:nvSpPr>
          <p:spPr bwMode="auto">
            <a:xfrm>
              <a:off x="5581" y="35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2" name="Rectangle 134"/>
            <p:cNvSpPr>
              <a:spLocks noChangeArrowheads="1"/>
            </p:cNvSpPr>
            <p:nvPr userDrawn="1"/>
          </p:nvSpPr>
          <p:spPr bwMode="auto">
            <a:xfrm>
              <a:off x="5475" y="3541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3" name="Rectangle 135"/>
            <p:cNvSpPr>
              <a:spLocks noChangeArrowheads="1"/>
            </p:cNvSpPr>
            <p:nvPr userDrawn="1"/>
          </p:nvSpPr>
          <p:spPr bwMode="auto">
            <a:xfrm>
              <a:off x="5633" y="3593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4" name="Rectangle 136"/>
            <p:cNvSpPr>
              <a:spLocks noChangeArrowheads="1"/>
            </p:cNvSpPr>
            <p:nvPr userDrawn="1"/>
          </p:nvSpPr>
          <p:spPr bwMode="auto">
            <a:xfrm>
              <a:off x="5527" y="3593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5" name="Rectangle 137"/>
            <p:cNvSpPr>
              <a:spLocks noChangeArrowheads="1"/>
            </p:cNvSpPr>
            <p:nvPr userDrawn="1"/>
          </p:nvSpPr>
          <p:spPr bwMode="auto">
            <a:xfrm>
              <a:off x="5633" y="3647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6" name="Rectangle 138"/>
            <p:cNvSpPr>
              <a:spLocks noChangeArrowheads="1"/>
            </p:cNvSpPr>
            <p:nvPr userDrawn="1"/>
          </p:nvSpPr>
          <p:spPr bwMode="auto">
            <a:xfrm>
              <a:off x="5581" y="3647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7" name="Rectangle 139"/>
            <p:cNvSpPr>
              <a:spLocks noChangeArrowheads="1"/>
            </p:cNvSpPr>
            <p:nvPr userDrawn="1"/>
          </p:nvSpPr>
          <p:spPr bwMode="auto">
            <a:xfrm>
              <a:off x="5475" y="3699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8" name="Rectangle 140"/>
            <p:cNvSpPr>
              <a:spLocks noChangeArrowheads="1"/>
            </p:cNvSpPr>
            <p:nvPr userDrawn="1"/>
          </p:nvSpPr>
          <p:spPr bwMode="auto">
            <a:xfrm>
              <a:off x="5633" y="3699"/>
              <a:ext cx="54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89" name="Rectangle 141"/>
            <p:cNvSpPr>
              <a:spLocks noChangeArrowheads="1"/>
            </p:cNvSpPr>
            <p:nvPr userDrawn="1"/>
          </p:nvSpPr>
          <p:spPr bwMode="auto">
            <a:xfrm>
              <a:off x="5581" y="3699"/>
              <a:ext cx="52" cy="53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0" name="Rectangle 142"/>
            <p:cNvSpPr>
              <a:spLocks noChangeArrowheads="1"/>
            </p:cNvSpPr>
            <p:nvPr userDrawn="1"/>
          </p:nvSpPr>
          <p:spPr bwMode="auto">
            <a:xfrm>
              <a:off x="5633" y="375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1" name="Rectangle 143"/>
            <p:cNvSpPr>
              <a:spLocks noChangeArrowheads="1"/>
            </p:cNvSpPr>
            <p:nvPr userDrawn="1"/>
          </p:nvSpPr>
          <p:spPr bwMode="auto">
            <a:xfrm>
              <a:off x="5527" y="375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2" name="Rectangle 144"/>
            <p:cNvSpPr>
              <a:spLocks noChangeArrowheads="1"/>
            </p:cNvSpPr>
            <p:nvPr userDrawn="1"/>
          </p:nvSpPr>
          <p:spPr bwMode="auto">
            <a:xfrm>
              <a:off x="5633" y="380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3" name="Rectangle 145"/>
            <p:cNvSpPr>
              <a:spLocks noChangeArrowheads="1"/>
            </p:cNvSpPr>
            <p:nvPr userDrawn="1"/>
          </p:nvSpPr>
          <p:spPr bwMode="auto">
            <a:xfrm>
              <a:off x="5581" y="3804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4" name="Rectangle 146"/>
            <p:cNvSpPr>
              <a:spLocks noChangeArrowheads="1"/>
            </p:cNvSpPr>
            <p:nvPr userDrawn="1"/>
          </p:nvSpPr>
          <p:spPr bwMode="auto">
            <a:xfrm>
              <a:off x="5527" y="3804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5" name="Rectangle 147"/>
            <p:cNvSpPr>
              <a:spLocks noChangeArrowheads="1"/>
            </p:cNvSpPr>
            <p:nvPr userDrawn="1"/>
          </p:nvSpPr>
          <p:spPr bwMode="auto">
            <a:xfrm>
              <a:off x="5633" y="385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6" name="Rectangle 148"/>
            <p:cNvSpPr>
              <a:spLocks noChangeArrowheads="1"/>
            </p:cNvSpPr>
            <p:nvPr userDrawn="1"/>
          </p:nvSpPr>
          <p:spPr bwMode="auto">
            <a:xfrm>
              <a:off x="5581" y="3858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7" name="Rectangle 149"/>
            <p:cNvSpPr>
              <a:spLocks noChangeArrowheads="1"/>
            </p:cNvSpPr>
            <p:nvPr userDrawn="1"/>
          </p:nvSpPr>
          <p:spPr bwMode="auto">
            <a:xfrm>
              <a:off x="5527" y="385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8" name="Rectangle 150"/>
            <p:cNvSpPr>
              <a:spLocks noChangeArrowheads="1"/>
            </p:cNvSpPr>
            <p:nvPr userDrawn="1"/>
          </p:nvSpPr>
          <p:spPr bwMode="auto">
            <a:xfrm>
              <a:off x="5475" y="3858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199" name="Rectangle 151"/>
            <p:cNvSpPr>
              <a:spLocks noChangeArrowheads="1"/>
            </p:cNvSpPr>
            <p:nvPr userDrawn="1"/>
          </p:nvSpPr>
          <p:spPr bwMode="auto">
            <a:xfrm>
              <a:off x="5633" y="195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0" name="Rectangle 152"/>
            <p:cNvSpPr>
              <a:spLocks noChangeArrowheads="1"/>
            </p:cNvSpPr>
            <p:nvPr userDrawn="1"/>
          </p:nvSpPr>
          <p:spPr bwMode="auto">
            <a:xfrm>
              <a:off x="5581" y="1956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1" name="Rectangle 153"/>
            <p:cNvSpPr>
              <a:spLocks noChangeArrowheads="1"/>
            </p:cNvSpPr>
            <p:nvPr userDrawn="1"/>
          </p:nvSpPr>
          <p:spPr bwMode="auto">
            <a:xfrm>
              <a:off x="5527" y="195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2" name="Rectangle 154"/>
            <p:cNvSpPr>
              <a:spLocks noChangeArrowheads="1"/>
            </p:cNvSpPr>
            <p:nvPr userDrawn="1"/>
          </p:nvSpPr>
          <p:spPr bwMode="auto">
            <a:xfrm>
              <a:off x="5633" y="200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3" name="Rectangle 155"/>
            <p:cNvSpPr>
              <a:spLocks noChangeArrowheads="1"/>
            </p:cNvSpPr>
            <p:nvPr userDrawn="1"/>
          </p:nvSpPr>
          <p:spPr bwMode="auto">
            <a:xfrm>
              <a:off x="5527" y="2114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4" name="Rectangle 156"/>
            <p:cNvSpPr>
              <a:spLocks noChangeArrowheads="1"/>
            </p:cNvSpPr>
            <p:nvPr userDrawn="1"/>
          </p:nvSpPr>
          <p:spPr bwMode="auto">
            <a:xfrm>
              <a:off x="5527" y="200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5" name="Rectangle 157"/>
            <p:cNvSpPr>
              <a:spLocks noChangeArrowheads="1"/>
            </p:cNvSpPr>
            <p:nvPr userDrawn="1"/>
          </p:nvSpPr>
          <p:spPr bwMode="auto">
            <a:xfrm>
              <a:off x="5633" y="2062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6" name="Rectangle 158"/>
            <p:cNvSpPr>
              <a:spLocks noChangeArrowheads="1"/>
            </p:cNvSpPr>
            <p:nvPr userDrawn="1"/>
          </p:nvSpPr>
          <p:spPr bwMode="auto">
            <a:xfrm>
              <a:off x="5581" y="206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7" name="Rectangle 159"/>
            <p:cNvSpPr>
              <a:spLocks noChangeArrowheads="1"/>
            </p:cNvSpPr>
            <p:nvPr userDrawn="1"/>
          </p:nvSpPr>
          <p:spPr bwMode="auto">
            <a:xfrm>
              <a:off x="5475" y="206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8" name="Rectangle 160"/>
            <p:cNvSpPr>
              <a:spLocks noChangeArrowheads="1"/>
            </p:cNvSpPr>
            <p:nvPr userDrawn="1"/>
          </p:nvSpPr>
          <p:spPr bwMode="auto">
            <a:xfrm>
              <a:off x="5633" y="2114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09" name="Rectangle 161"/>
            <p:cNvSpPr>
              <a:spLocks noChangeArrowheads="1"/>
            </p:cNvSpPr>
            <p:nvPr userDrawn="1"/>
          </p:nvSpPr>
          <p:spPr bwMode="auto">
            <a:xfrm>
              <a:off x="5633" y="2168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0" name="Rectangle 162"/>
            <p:cNvSpPr>
              <a:spLocks noChangeArrowheads="1"/>
            </p:cNvSpPr>
            <p:nvPr userDrawn="1"/>
          </p:nvSpPr>
          <p:spPr bwMode="auto">
            <a:xfrm>
              <a:off x="5581" y="216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1" name="Rectangle 163"/>
            <p:cNvSpPr>
              <a:spLocks noChangeArrowheads="1"/>
            </p:cNvSpPr>
            <p:nvPr userDrawn="1"/>
          </p:nvSpPr>
          <p:spPr bwMode="auto">
            <a:xfrm>
              <a:off x="5633" y="222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2" name="Rectangle 164"/>
            <p:cNvSpPr>
              <a:spLocks noChangeArrowheads="1"/>
            </p:cNvSpPr>
            <p:nvPr userDrawn="1"/>
          </p:nvSpPr>
          <p:spPr bwMode="auto">
            <a:xfrm>
              <a:off x="5581" y="2220"/>
              <a:ext cx="52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3" name="Rectangle 165"/>
            <p:cNvSpPr>
              <a:spLocks noChangeArrowheads="1"/>
            </p:cNvSpPr>
            <p:nvPr userDrawn="1"/>
          </p:nvSpPr>
          <p:spPr bwMode="auto">
            <a:xfrm>
              <a:off x="5527" y="222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4" name="Rectangle 166"/>
            <p:cNvSpPr>
              <a:spLocks noChangeArrowheads="1"/>
            </p:cNvSpPr>
            <p:nvPr userDrawn="1"/>
          </p:nvSpPr>
          <p:spPr bwMode="auto">
            <a:xfrm>
              <a:off x="5633" y="2272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5" name="Rectangle 167"/>
            <p:cNvSpPr>
              <a:spLocks noChangeArrowheads="1"/>
            </p:cNvSpPr>
            <p:nvPr userDrawn="1"/>
          </p:nvSpPr>
          <p:spPr bwMode="auto">
            <a:xfrm>
              <a:off x="5633" y="232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6" name="Rectangle 168"/>
            <p:cNvSpPr>
              <a:spLocks noChangeArrowheads="1"/>
            </p:cNvSpPr>
            <p:nvPr userDrawn="1"/>
          </p:nvSpPr>
          <p:spPr bwMode="auto">
            <a:xfrm>
              <a:off x="5581" y="227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7" name="Rectangle 169"/>
            <p:cNvSpPr>
              <a:spLocks noChangeArrowheads="1"/>
            </p:cNvSpPr>
            <p:nvPr userDrawn="1"/>
          </p:nvSpPr>
          <p:spPr bwMode="auto">
            <a:xfrm>
              <a:off x="5527" y="2326"/>
              <a:ext cx="54" cy="52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8" name="Rectangle 170"/>
            <p:cNvSpPr>
              <a:spLocks noChangeArrowheads="1"/>
            </p:cNvSpPr>
            <p:nvPr userDrawn="1"/>
          </p:nvSpPr>
          <p:spPr bwMode="auto">
            <a:xfrm>
              <a:off x="5633" y="2378"/>
              <a:ext cx="54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19" name="Rectangle 171"/>
            <p:cNvSpPr>
              <a:spLocks noChangeArrowheads="1"/>
            </p:cNvSpPr>
            <p:nvPr userDrawn="1"/>
          </p:nvSpPr>
          <p:spPr bwMode="auto">
            <a:xfrm>
              <a:off x="5581" y="2378"/>
              <a:ext cx="52" cy="54"/>
            </a:xfrm>
            <a:prstGeom prst="rect">
              <a:avLst/>
            </a:prstGeom>
            <a:solidFill>
              <a:srgbClr val="C32D9B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0" name="Rectangle 172"/>
            <p:cNvSpPr>
              <a:spLocks noChangeArrowheads="1"/>
            </p:cNvSpPr>
            <p:nvPr userDrawn="1"/>
          </p:nvSpPr>
          <p:spPr bwMode="auto">
            <a:xfrm>
              <a:off x="5475" y="2378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1" name="Rectangle 173"/>
            <p:cNvSpPr>
              <a:spLocks noChangeArrowheads="1"/>
            </p:cNvSpPr>
            <p:nvPr userDrawn="1"/>
          </p:nvSpPr>
          <p:spPr bwMode="auto">
            <a:xfrm>
              <a:off x="5581" y="1798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2" name="Rectangle 174"/>
            <p:cNvSpPr>
              <a:spLocks noChangeArrowheads="1"/>
            </p:cNvSpPr>
            <p:nvPr userDrawn="1"/>
          </p:nvSpPr>
          <p:spPr bwMode="auto">
            <a:xfrm>
              <a:off x="5581" y="477"/>
              <a:ext cx="52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3" name="Rectangle 175"/>
            <p:cNvSpPr>
              <a:spLocks noChangeArrowheads="1"/>
            </p:cNvSpPr>
            <p:nvPr userDrawn="1"/>
          </p:nvSpPr>
          <p:spPr bwMode="auto">
            <a:xfrm>
              <a:off x="5633" y="477"/>
              <a:ext cx="54" cy="53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4" name="Rectangle 176"/>
            <p:cNvSpPr>
              <a:spLocks noChangeArrowheads="1"/>
            </p:cNvSpPr>
            <p:nvPr userDrawn="1"/>
          </p:nvSpPr>
          <p:spPr bwMode="auto">
            <a:xfrm>
              <a:off x="5527" y="42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5" name="Rectangle 177"/>
            <p:cNvSpPr>
              <a:spLocks noChangeArrowheads="1"/>
            </p:cNvSpPr>
            <p:nvPr userDrawn="1"/>
          </p:nvSpPr>
          <p:spPr bwMode="auto">
            <a:xfrm>
              <a:off x="5581" y="42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6" name="Rectangle 178"/>
            <p:cNvSpPr>
              <a:spLocks noChangeArrowheads="1"/>
            </p:cNvSpPr>
            <p:nvPr userDrawn="1"/>
          </p:nvSpPr>
          <p:spPr bwMode="auto">
            <a:xfrm>
              <a:off x="5633" y="42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7" name="Rectangle 179"/>
            <p:cNvSpPr>
              <a:spLocks noChangeArrowheads="1"/>
            </p:cNvSpPr>
            <p:nvPr userDrawn="1"/>
          </p:nvSpPr>
          <p:spPr bwMode="auto">
            <a:xfrm>
              <a:off x="5633" y="372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8" name="Rectangle 180"/>
            <p:cNvSpPr>
              <a:spLocks noChangeArrowheads="1"/>
            </p:cNvSpPr>
            <p:nvPr userDrawn="1"/>
          </p:nvSpPr>
          <p:spPr bwMode="auto">
            <a:xfrm>
              <a:off x="5475" y="372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29" name="Rectangle 181"/>
            <p:cNvSpPr>
              <a:spLocks noChangeArrowheads="1"/>
            </p:cNvSpPr>
            <p:nvPr userDrawn="1"/>
          </p:nvSpPr>
          <p:spPr bwMode="auto">
            <a:xfrm>
              <a:off x="5527" y="318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0" name="Rectangle 182"/>
            <p:cNvSpPr>
              <a:spLocks noChangeArrowheads="1"/>
            </p:cNvSpPr>
            <p:nvPr userDrawn="1"/>
          </p:nvSpPr>
          <p:spPr bwMode="auto">
            <a:xfrm>
              <a:off x="5581" y="318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1" name="Rectangle 183"/>
            <p:cNvSpPr>
              <a:spLocks noChangeArrowheads="1"/>
            </p:cNvSpPr>
            <p:nvPr userDrawn="1"/>
          </p:nvSpPr>
          <p:spPr bwMode="auto">
            <a:xfrm>
              <a:off x="5633" y="318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2" name="Rectangle 184"/>
            <p:cNvSpPr>
              <a:spLocks noChangeArrowheads="1"/>
            </p:cNvSpPr>
            <p:nvPr userDrawn="1"/>
          </p:nvSpPr>
          <p:spPr bwMode="auto">
            <a:xfrm>
              <a:off x="5581" y="266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3" name="Rectangle 185"/>
            <p:cNvSpPr>
              <a:spLocks noChangeArrowheads="1"/>
            </p:cNvSpPr>
            <p:nvPr userDrawn="1"/>
          </p:nvSpPr>
          <p:spPr bwMode="auto">
            <a:xfrm>
              <a:off x="5633" y="266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4" name="Rectangle 186"/>
            <p:cNvSpPr>
              <a:spLocks noChangeArrowheads="1"/>
            </p:cNvSpPr>
            <p:nvPr userDrawn="1"/>
          </p:nvSpPr>
          <p:spPr bwMode="auto">
            <a:xfrm>
              <a:off x="5527" y="212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5" name="Rectangle 187"/>
            <p:cNvSpPr>
              <a:spLocks noChangeArrowheads="1"/>
            </p:cNvSpPr>
            <p:nvPr userDrawn="1"/>
          </p:nvSpPr>
          <p:spPr bwMode="auto">
            <a:xfrm>
              <a:off x="5581" y="212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6" name="Rectangle 188"/>
            <p:cNvSpPr>
              <a:spLocks noChangeArrowheads="1"/>
            </p:cNvSpPr>
            <p:nvPr userDrawn="1"/>
          </p:nvSpPr>
          <p:spPr bwMode="auto">
            <a:xfrm>
              <a:off x="5633" y="212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7" name="Rectangle 189"/>
            <p:cNvSpPr>
              <a:spLocks noChangeArrowheads="1"/>
            </p:cNvSpPr>
            <p:nvPr userDrawn="1"/>
          </p:nvSpPr>
          <p:spPr bwMode="auto">
            <a:xfrm>
              <a:off x="5476" y="21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8" name="Rectangle 190"/>
            <p:cNvSpPr>
              <a:spLocks noChangeArrowheads="1"/>
            </p:cNvSpPr>
            <p:nvPr userDrawn="1"/>
          </p:nvSpPr>
          <p:spPr bwMode="auto">
            <a:xfrm>
              <a:off x="5527" y="16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39" name="Rectangle 191"/>
            <p:cNvSpPr>
              <a:spLocks noChangeArrowheads="1"/>
            </p:cNvSpPr>
            <p:nvPr userDrawn="1"/>
          </p:nvSpPr>
          <p:spPr bwMode="auto">
            <a:xfrm>
              <a:off x="5581" y="160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0" name="Rectangle 192"/>
            <p:cNvSpPr>
              <a:spLocks noChangeArrowheads="1"/>
            </p:cNvSpPr>
            <p:nvPr userDrawn="1"/>
          </p:nvSpPr>
          <p:spPr bwMode="auto">
            <a:xfrm>
              <a:off x="5633" y="160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1" name="Rectangle 193"/>
            <p:cNvSpPr>
              <a:spLocks noChangeArrowheads="1"/>
            </p:cNvSpPr>
            <p:nvPr userDrawn="1"/>
          </p:nvSpPr>
          <p:spPr bwMode="auto">
            <a:xfrm>
              <a:off x="5581" y="106"/>
              <a:ext cx="52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2" name="Rectangle 194"/>
            <p:cNvSpPr>
              <a:spLocks noChangeArrowheads="1"/>
            </p:cNvSpPr>
            <p:nvPr userDrawn="1"/>
          </p:nvSpPr>
          <p:spPr bwMode="auto">
            <a:xfrm>
              <a:off x="5633" y="106"/>
              <a:ext cx="54" cy="54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3" name="Rectangle 195"/>
            <p:cNvSpPr>
              <a:spLocks noChangeArrowheads="1"/>
            </p:cNvSpPr>
            <p:nvPr userDrawn="1"/>
          </p:nvSpPr>
          <p:spPr bwMode="auto">
            <a:xfrm>
              <a:off x="5527" y="5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4" name="Rectangle 196"/>
            <p:cNvSpPr>
              <a:spLocks noChangeArrowheads="1"/>
            </p:cNvSpPr>
            <p:nvPr userDrawn="1"/>
          </p:nvSpPr>
          <p:spPr bwMode="auto">
            <a:xfrm>
              <a:off x="5581" y="5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5" name="Rectangle 197"/>
            <p:cNvSpPr>
              <a:spLocks noChangeArrowheads="1"/>
            </p:cNvSpPr>
            <p:nvPr userDrawn="1"/>
          </p:nvSpPr>
          <p:spPr bwMode="auto">
            <a:xfrm>
              <a:off x="5633" y="54"/>
              <a:ext cx="54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2246" name="Rectangle 198"/>
            <p:cNvSpPr>
              <a:spLocks noChangeArrowheads="1"/>
            </p:cNvSpPr>
            <p:nvPr userDrawn="1"/>
          </p:nvSpPr>
          <p:spPr bwMode="auto">
            <a:xfrm>
              <a:off x="5475" y="54"/>
              <a:ext cx="52" cy="52"/>
            </a:xfrm>
            <a:prstGeom prst="rect">
              <a:avLst/>
            </a:prstGeom>
            <a:solidFill>
              <a:srgbClr val="2AA3D8"/>
            </a:solidFill>
            <a:ln w="158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</p:grpSp>
      <p:sp>
        <p:nvSpPr>
          <p:cNvPr id="2247" name="Rectangle 199"/>
          <p:cNvSpPr>
            <a:spLocks noGrp="1" noChangeArrowheads="1"/>
          </p:cNvSpPr>
          <p:nvPr>
            <p:ph type="ctrTitle"/>
          </p:nvPr>
        </p:nvSpPr>
        <p:spPr>
          <a:xfrm>
            <a:off x="179388" y="115888"/>
            <a:ext cx="8424862" cy="2736850"/>
          </a:xfrm>
        </p:spPr>
        <p:txBody>
          <a:bodyPr anchor="b" anchorCtr="1"/>
          <a:lstStyle>
            <a:lvl1pPr algn="ctr">
              <a:defRPr sz="4000" b="1">
                <a:solidFill>
                  <a:schemeClr val="accent1"/>
                </a:solidFill>
              </a:defRPr>
            </a:lvl1pPr>
          </a:lstStyle>
          <a:p>
            <a:r>
              <a:rPr lang="de-AT"/>
              <a:t>Click to edit Master title style</a:t>
            </a:r>
          </a:p>
        </p:txBody>
      </p:sp>
      <p:sp>
        <p:nvSpPr>
          <p:cNvPr id="2248" name="Rectangle 200"/>
          <p:cNvSpPr>
            <a:spLocks noGrp="1" noChangeArrowheads="1"/>
          </p:cNvSpPr>
          <p:nvPr>
            <p:ph type="subTitle" idx="1"/>
          </p:nvPr>
        </p:nvSpPr>
        <p:spPr>
          <a:xfrm>
            <a:off x="179388" y="2997200"/>
            <a:ext cx="8424862" cy="1439863"/>
          </a:xfrm>
        </p:spPr>
        <p:txBody>
          <a:bodyPr anchor="ctr"/>
          <a:lstStyle>
            <a:lvl1pPr marL="0" indent="0" algn="ctr">
              <a:buFont typeface="Arial" charset="0"/>
              <a:buNone/>
              <a:defRPr sz="3600"/>
            </a:lvl1pPr>
          </a:lstStyle>
          <a:p>
            <a:r>
              <a:rPr lang="de-AT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9A0D620-96FD-4950-8AB2-20AD65EB7C0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44450"/>
            <a:ext cx="2225675" cy="6337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063" y="44450"/>
            <a:ext cx="6529387" cy="6337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BAB3E8C-741D-4875-8AB1-76C4320322C4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908050"/>
            <a:ext cx="4378325" cy="5473700"/>
          </a:xfrm>
        </p:spPr>
        <p:txBody>
          <a:bodyPr/>
          <a:lstStyle/>
          <a:p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15888" y="6511925"/>
            <a:ext cx="3760787" cy="301625"/>
          </a:xfrm>
        </p:spPr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030663" y="6507163"/>
            <a:ext cx="1079500" cy="306387"/>
          </a:xfrm>
        </p:spPr>
        <p:txBody>
          <a:bodyPr/>
          <a:lstStyle>
            <a:lvl1pPr>
              <a:defRPr/>
            </a:lvl1pPr>
          </a:lstStyle>
          <a:p>
            <a:fld id="{5CCCCDBA-A067-4162-93BB-2D0D1648F942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78325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15888" y="6511925"/>
            <a:ext cx="3760787" cy="301625"/>
          </a:xfrm>
        </p:spPr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4030663" y="6507163"/>
            <a:ext cx="1079500" cy="306387"/>
          </a:xfrm>
        </p:spPr>
        <p:txBody>
          <a:bodyPr/>
          <a:lstStyle>
            <a:lvl1pPr>
              <a:defRPr/>
            </a:lvl1pPr>
          </a:lstStyle>
          <a:p>
            <a:fld id="{9599BA5E-A4D1-42C8-89FC-EFB00699F9E4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4450"/>
            <a:ext cx="7761287" cy="7572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378325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21100"/>
            <a:ext cx="4378325" cy="26606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115888" y="6511925"/>
            <a:ext cx="3760787" cy="301625"/>
          </a:xfrm>
        </p:spPr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4030663" y="6507163"/>
            <a:ext cx="1079500" cy="306387"/>
          </a:xfrm>
        </p:spPr>
        <p:txBody>
          <a:bodyPr/>
          <a:lstStyle>
            <a:lvl1pPr>
              <a:defRPr/>
            </a:lvl1pPr>
          </a:lstStyle>
          <a:p>
            <a:fld id="{48A6AB0C-EEF7-412B-8D78-51F751888849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BB63B6F-327C-45A5-9953-A5A523E00D89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352D59-75F0-4860-A4EB-C666C11EA745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063" y="908050"/>
            <a:ext cx="4376737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378325" cy="5473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ACAD0A3-7089-4856-91B9-9B891489004C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0121E3-B5AB-4CA6-9515-C7A721274D94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00235EB-6204-449D-9CAF-31C4BD45F717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9FF22EF-9964-4DBE-8BA8-A9F9A063200D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35C001-6AFF-4295-80B5-574200C69ED1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AD965A4-68D0-4039-9291-7EACB49027A5}" type="slidenum">
              <a:rPr lang="de-AT"/>
              <a:pPr/>
              <a:t>‹#›</a:t>
            </a:fld>
            <a:endParaRPr lang="de-A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 userDrawn="1"/>
        </p:nvGrpSpPr>
        <p:grpSpPr bwMode="auto">
          <a:xfrm>
            <a:off x="8693150" y="6327775"/>
            <a:ext cx="361950" cy="406400"/>
            <a:chOff x="5494" y="4030"/>
            <a:chExt cx="179" cy="201"/>
          </a:xfrm>
        </p:grpSpPr>
        <p:sp>
          <p:nvSpPr>
            <p:cNvPr id="1027" name="Freeform 3"/>
            <p:cNvSpPr>
              <a:spLocks/>
            </p:cNvSpPr>
            <p:nvPr userDrawn="1"/>
          </p:nvSpPr>
          <p:spPr bwMode="auto">
            <a:xfrm>
              <a:off x="5494" y="4030"/>
              <a:ext cx="160" cy="201"/>
            </a:xfrm>
            <a:custGeom>
              <a:avLst/>
              <a:gdLst/>
              <a:ahLst/>
              <a:cxnLst>
                <a:cxn ang="0">
                  <a:pos x="116" y="318"/>
                </a:cxn>
                <a:cxn ang="0">
                  <a:pos x="108" y="299"/>
                </a:cxn>
                <a:cxn ang="0">
                  <a:pos x="93" y="298"/>
                </a:cxn>
                <a:cxn ang="0">
                  <a:pos x="83" y="309"/>
                </a:cxn>
                <a:cxn ang="0">
                  <a:pos x="66" y="306"/>
                </a:cxn>
                <a:cxn ang="0">
                  <a:pos x="69" y="282"/>
                </a:cxn>
                <a:cxn ang="0">
                  <a:pos x="51" y="276"/>
                </a:cxn>
                <a:cxn ang="0">
                  <a:pos x="19" y="294"/>
                </a:cxn>
                <a:cxn ang="0">
                  <a:pos x="2" y="287"/>
                </a:cxn>
                <a:cxn ang="0">
                  <a:pos x="5" y="271"/>
                </a:cxn>
                <a:cxn ang="0">
                  <a:pos x="36" y="256"/>
                </a:cxn>
                <a:cxn ang="0">
                  <a:pos x="42" y="234"/>
                </a:cxn>
                <a:cxn ang="0">
                  <a:pos x="31" y="219"/>
                </a:cxn>
                <a:cxn ang="0">
                  <a:pos x="7" y="208"/>
                </a:cxn>
                <a:cxn ang="0">
                  <a:pos x="14" y="193"/>
                </a:cxn>
                <a:cxn ang="0">
                  <a:pos x="39" y="187"/>
                </a:cxn>
                <a:cxn ang="0">
                  <a:pos x="49" y="168"/>
                </a:cxn>
                <a:cxn ang="0">
                  <a:pos x="47" y="145"/>
                </a:cxn>
                <a:cxn ang="0">
                  <a:pos x="63" y="136"/>
                </a:cxn>
                <a:cxn ang="0">
                  <a:pos x="83" y="124"/>
                </a:cxn>
                <a:cxn ang="0">
                  <a:pos x="73" y="104"/>
                </a:cxn>
                <a:cxn ang="0">
                  <a:pos x="76" y="86"/>
                </a:cxn>
                <a:cxn ang="0">
                  <a:pos x="93" y="89"/>
                </a:cxn>
                <a:cxn ang="0">
                  <a:pos x="118" y="99"/>
                </a:cxn>
                <a:cxn ang="0">
                  <a:pos x="131" y="82"/>
                </a:cxn>
                <a:cxn ang="0">
                  <a:pos x="126" y="47"/>
                </a:cxn>
                <a:cxn ang="0">
                  <a:pos x="120" y="19"/>
                </a:cxn>
                <a:cxn ang="0">
                  <a:pos x="126" y="3"/>
                </a:cxn>
                <a:cxn ang="0">
                  <a:pos x="147" y="2"/>
                </a:cxn>
                <a:cxn ang="0">
                  <a:pos x="158" y="19"/>
                </a:cxn>
                <a:cxn ang="0">
                  <a:pos x="150" y="51"/>
                </a:cxn>
                <a:cxn ang="0">
                  <a:pos x="145" y="94"/>
                </a:cxn>
                <a:cxn ang="0">
                  <a:pos x="155" y="109"/>
                </a:cxn>
                <a:cxn ang="0">
                  <a:pos x="182" y="111"/>
                </a:cxn>
                <a:cxn ang="0">
                  <a:pos x="189" y="99"/>
                </a:cxn>
                <a:cxn ang="0">
                  <a:pos x="205" y="66"/>
                </a:cxn>
                <a:cxn ang="0">
                  <a:pos x="221" y="66"/>
                </a:cxn>
                <a:cxn ang="0">
                  <a:pos x="221" y="86"/>
                </a:cxn>
                <a:cxn ang="0">
                  <a:pos x="199" y="119"/>
                </a:cxn>
                <a:cxn ang="0">
                  <a:pos x="205" y="136"/>
                </a:cxn>
                <a:cxn ang="0">
                  <a:pos x="224" y="136"/>
                </a:cxn>
                <a:cxn ang="0">
                  <a:pos x="242" y="123"/>
                </a:cxn>
                <a:cxn ang="0">
                  <a:pos x="252" y="131"/>
                </a:cxn>
                <a:cxn ang="0">
                  <a:pos x="251" y="145"/>
                </a:cxn>
                <a:cxn ang="0">
                  <a:pos x="231" y="165"/>
                </a:cxn>
                <a:cxn ang="0">
                  <a:pos x="232" y="224"/>
                </a:cxn>
                <a:cxn ang="0">
                  <a:pos x="246" y="240"/>
                </a:cxn>
                <a:cxn ang="0">
                  <a:pos x="247" y="259"/>
                </a:cxn>
                <a:cxn ang="0">
                  <a:pos x="232" y="262"/>
                </a:cxn>
                <a:cxn ang="0">
                  <a:pos x="222" y="276"/>
                </a:cxn>
                <a:cxn ang="0">
                  <a:pos x="231" y="298"/>
                </a:cxn>
                <a:cxn ang="0">
                  <a:pos x="217" y="303"/>
                </a:cxn>
                <a:cxn ang="0">
                  <a:pos x="199" y="284"/>
                </a:cxn>
                <a:cxn ang="0">
                  <a:pos x="182" y="291"/>
                </a:cxn>
                <a:cxn ang="0">
                  <a:pos x="170" y="306"/>
                </a:cxn>
                <a:cxn ang="0">
                  <a:pos x="143" y="308"/>
                </a:cxn>
                <a:cxn ang="0">
                  <a:pos x="128" y="318"/>
                </a:cxn>
              </a:cxnLst>
              <a:rect l="0" t="0" r="r" b="b"/>
              <a:pathLst>
                <a:path w="254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  <a:lnTo>
                    <a:pt x="155" y="109"/>
                  </a:lnTo>
                  <a:lnTo>
                    <a:pt x="158" y="109"/>
                  </a:lnTo>
                  <a:lnTo>
                    <a:pt x="165" y="113"/>
                  </a:lnTo>
                  <a:lnTo>
                    <a:pt x="172" y="113"/>
                  </a:lnTo>
                  <a:lnTo>
                    <a:pt x="175" y="113"/>
                  </a:lnTo>
                  <a:lnTo>
                    <a:pt x="180" y="111"/>
                  </a:lnTo>
                  <a:lnTo>
                    <a:pt x="182" y="111"/>
                  </a:lnTo>
                  <a:lnTo>
                    <a:pt x="184" y="109"/>
                  </a:lnTo>
                  <a:lnTo>
                    <a:pt x="184" y="109"/>
                  </a:lnTo>
                  <a:lnTo>
                    <a:pt x="187" y="108"/>
                  </a:lnTo>
                  <a:lnTo>
                    <a:pt x="187" y="104"/>
                  </a:lnTo>
                  <a:lnTo>
                    <a:pt x="189" y="103"/>
                  </a:lnTo>
                  <a:lnTo>
                    <a:pt x="189" y="99"/>
                  </a:lnTo>
                  <a:lnTo>
                    <a:pt x="190" y="89"/>
                  </a:lnTo>
                  <a:lnTo>
                    <a:pt x="195" y="79"/>
                  </a:lnTo>
                  <a:lnTo>
                    <a:pt x="199" y="74"/>
                  </a:lnTo>
                  <a:lnTo>
                    <a:pt x="200" y="71"/>
                  </a:lnTo>
                  <a:lnTo>
                    <a:pt x="204" y="67"/>
                  </a:lnTo>
                  <a:lnTo>
                    <a:pt x="205" y="66"/>
                  </a:lnTo>
                  <a:lnTo>
                    <a:pt x="207" y="64"/>
                  </a:lnTo>
                  <a:lnTo>
                    <a:pt x="212" y="62"/>
                  </a:lnTo>
                  <a:lnTo>
                    <a:pt x="215" y="62"/>
                  </a:lnTo>
                  <a:lnTo>
                    <a:pt x="217" y="62"/>
                  </a:lnTo>
                  <a:lnTo>
                    <a:pt x="219" y="64"/>
                  </a:lnTo>
                  <a:lnTo>
                    <a:pt x="221" y="66"/>
                  </a:lnTo>
                  <a:lnTo>
                    <a:pt x="222" y="67"/>
                  </a:lnTo>
                  <a:lnTo>
                    <a:pt x="224" y="71"/>
                  </a:lnTo>
                  <a:lnTo>
                    <a:pt x="224" y="76"/>
                  </a:lnTo>
                  <a:lnTo>
                    <a:pt x="224" y="81"/>
                  </a:lnTo>
                  <a:lnTo>
                    <a:pt x="222" y="82"/>
                  </a:lnTo>
                  <a:lnTo>
                    <a:pt x="221" y="86"/>
                  </a:lnTo>
                  <a:lnTo>
                    <a:pt x="219" y="94"/>
                  </a:lnTo>
                  <a:lnTo>
                    <a:pt x="212" y="101"/>
                  </a:lnTo>
                  <a:lnTo>
                    <a:pt x="204" y="108"/>
                  </a:lnTo>
                  <a:lnTo>
                    <a:pt x="202" y="109"/>
                  </a:lnTo>
                  <a:lnTo>
                    <a:pt x="202" y="113"/>
                  </a:lnTo>
                  <a:lnTo>
                    <a:pt x="199" y="119"/>
                  </a:lnTo>
                  <a:lnTo>
                    <a:pt x="199" y="124"/>
                  </a:lnTo>
                  <a:lnTo>
                    <a:pt x="199" y="128"/>
                  </a:lnTo>
                  <a:lnTo>
                    <a:pt x="200" y="131"/>
                  </a:lnTo>
                  <a:lnTo>
                    <a:pt x="202" y="133"/>
                  </a:lnTo>
                  <a:lnTo>
                    <a:pt x="204" y="135"/>
                  </a:lnTo>
                  <a:lnTo>
                    <a:pt x="205" y="136"/>
                  </a:lnTo>
                  <a:lnTo>
                    <a:pt x="210" y="140"/>
                  </a:lnTo>
                  <a:lnTo>
                    <a:pt x="212" y="140"/>
                  </a:lnTo>
                  <a:lnTo>
                    <a:pt x="215" y="141"/>
                  </a:lnTo>
                  <a:lnTo>
                    <a:pt x="219" y="140"/>
                  </a:lnTo>
                  <a:lnTo>
                    <a:pt x="221" y="140"/>
                  </a:lnTo>
                  <a:lnTo>
                    <a:pt x="224" y="136"/>
                  </a:lnTo>
                  <a:lnTo>
                    <a:pt x="227" y="131"/>
                  </a:lnTo>
                  <a:lnTo>
                    <a:pt x="231" y="130"/>
                  </a:lnTo>
                  <a:lnTo>
                    <a:pt x="232" y="128"/>
                  </a:lnTo>
                  <a:lnTo>
                    <a:pt x="236" y="124"/>
                  </a:lnTo>
                  <a:lnTo>
                    <a:pt x="239" y="124"/>
                  </a:lnTo>
                  <a:lnTo>
                    <a:pt x="242" y="123"/>
                  </a:lnTo>
                  <a:lnTo>
                    <a:pt x="244" y="123"/>
                  </a:lnTo>
                  <a:lnTo>
                    <a:pt x="247" y="124"/>
                  </a:lnTo>
                  <a:lnTo>
                    <a:pt x="247" y="124"/>
                  </a:lnTo>
                  <a:lnTo>
                    <a:pt x="249" y="124"/>
                  </a:lnTo>
                  <a:lnTo>
                    <a:pt x="251" y="128"/>
                  </a:lnTo>
                  <a:lnTo>
                    <a:pt x="252" y="131"/>
                  </a:lnTo>
                  <a:lnTo>
                    <a:pt x="254" y="133"/>
                  </a:lnTo>
                  <a:lnTo>
                    <a:pt x="254" y="136"/>
                  </a:lnTo>
                  <a:lnTo>
                    <a:pt x="254" y="138"/>
                  </a:lnTo>
                  <a:lnTo>
                    <a:pt x="254" y="140"/>
                  </a:lnTo>
                  <a:lnTo>
                    <a:pt x="252" y="143"/>
                  </a:lnTo>
                  <a:lnTo>
                    <a:pt x="251" y="145"/>
                  </a:lnTo>
                  <a:lnTo>
                    <a:pt x="247" y="148"/>
                  </a:lnTo>
                  <a:lnTo>
                    <a:pt x="242" y="153"/>
                  </a:lnTo>
                  <a:lnTo>
                    <a:pt x="239" y="156"/>
                  </a:lnTo>
                  <a:lnTo>
                    <a:pt x="234" y="160"/>
                  </a:lnTo>
                  <a:lnTo>
                    <a:pt x="231" y="163"/>
                  </a:lnTo>
                  <a:lnTo>
                    <a:pt x="231" y="165"/>
                  </a:lnTo>
                  <a:lnTo>
                    <a:pt x="229" y="166"/>
                  </a:lnTo>
                  <a:lnTo>
                    <a:pt x="229" y="175"/>
                  </a:lnTo>
                  <a:lnTo>
                    <a:pt x="227" y="187"/>
                  </a:lnTo>
                  <a:lnTo>
                    <a:pt x="229" y="200"/>
                  </a:lnTo>
                  <a:lnTo>
                    <a:pt x="231" y="212"/>
                  </a:lnTo>
                  <a:lnTo>
                    <a:pt x="232" y="224"/>
                  </a:lnTo>
                  <a:lnTo>
                    <a:pt x="232" y="229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39" y="237"/>
                  </a:lnTo>
                  <a:lnTo>
                    <a:pt x="242" y="239"/>
                  </a:lnTo>
                  <a:lnTo>
                    <a:pt x="246" y="240"/>
                  </a:lnTo>
                  <a:lnTo>
                    <a:pt x="247" y="244"/>
                  </a:lnTo>
                  <a:lnTo>
                    <a:pt x="249" y="247"/>
                  </a:lnTo>
                  <a:lnTo>
                    <a:pt x="249" y="249"/>
                  </a:lnTo>
                  <a:lnTo>
                    <a:pt x="249" y="252"/>
                  </a:lnTo>
                  <a:lnTo>
                    <a:pt x="249" y="256"/>
                  </a:lnTo>
                  <a:lnTo>
                    <a:pt x="247" y="259"/>
                  </a:lnTo>
                  <a:lnTo>
                    <a:pt x="244" y="261"/>
                  </a:lnTo>
                  <a:lnTo>
                    <a:pt x="244" y="262"/>
                  </a:lnTo>
                  <a:lnTo>
                    <a:pt x="241" y="262"/>
                  </a:lnTo>
                  <a:lnTo>
                    <a:pt x="239" y="264"/>
                  </a:lnTo>
                  <a:lnTo>
                    <a:pt x="236" y="262"/>
                  </a:lnTo>
                  <a:lnTo>
                    <a:pt x="232" y="262"/>
                  </a:lnTo>
                  <a:lnTo>
                    <a:pt x="231" y="262"/>
                  </a:lnTo>
                  <a:lnTo>
                    <a:pt x="227" y="264"/>
                  </a:lnTo>
                  <a:lnTo>
                    <a:pt x="224" y="267"/>
                  </a:lnTo>
                  <a:lnTo>
                    <a:pt x="222" y="271"/>
                  </a:lnTo>
                  <a:lnTo>
                    <a:pt x="221" y="272"/>
                  </a:lnTo>
                  <a:lnTo>
                    <a:pt x="222" y="276"/>
                  </a:lnTo>
                  <a:lnTo>
                    <a:pt x="224" y="281"/>
                  </a:lnTo>
                  <a:lnTo>
                    <a:pt x="227" y="286"/>
                  </a:lnTo>
                  <a:lnTo>
                    <a:pt x="231" y="289"/>
                  </a:lnTo>
                  <a:lnTo>
                    <a:pt x="232" y="293"/>
                  </a:lnTo>
                  <a:lnTo>
                    <a:pt x="232" y="298"/>
                  </a:lnTo>
                  <a:lnTo>
                    <a:pt x="231" y="298"/>
                  </a:lnTo>
                  <a:lnTo>
                    <a:pt x="231" y="299"/>
                  </a:lnTo>
                  <a:lnTo>
                    <a:pt x="227" y="303"/>
                  </a:lnTo>
                  <a:lnTo>
                    <a:pt x="224" y="303"/>
                  </a:lnTo>
                  <a:lnTo>
                    <a:pt x="222" y="304"/>
                  </a:lnTo>
                  <a:lnTo>
                    <a:pt x="219" y="303"/>
                  </a:lnTo>
                  <a:lnTo>
                    <a:pt x="217" y="303"/>
                  </a:lnTo>
                  <a:lnTo>
                    <a:pt x="215" y="299"/>
                  </a:lnTo>
                  <a:lnTo>
                    <a:pt x="210" y="294"/>
                  </a:lnTo>
                  <a:lnTo>
                    <a:pt x="205" y="289"/>
                  </a:lnTo>
                  <a:lnTo>
                    <a:pt x="204" y="287"/>
                  </a:lnTo>
                  <a:lnTo>
                    <a:pt x="200" y="286"/>
                  </a:lnTo>
                  <a:lnTo>
                    <a:pt x="199" y="284"/>
                  </a:lnTo>
                  <a:lnTo>
                    <a:pt x="195" y="284"/>
                  </a:lnTo>
                  <a:lnTo>
                    <a:pt x="192" y="284"/>
                  </a:lnTo>
                  <a:lnTo>
                    <a:pt x="187" y="286"/>
                  </a:lnTo>
                  <a:lnTo>
                    <a:pt x="185" y="286"/>
                  </a:lnTo>
                  <a:lnTo>
                    <a:pt x="184" y="287"/>
                  </a:lnTo>
                  <a:lnTo>
                    <a:pt x="182" y="291"/>
                  </a:lnTo>
                  <a:lnTo>
                    <a:pt x="178" y="294"/>
                  </a:lnTo>
                  <a:lnTo>
                    <a:pt x="178" y="298"/>
                  </a:lnTo>
                  <a:lnTo>
                    <a:pt x="175" y="301"/>
                  </a:lnTo>
                  <a:lnTo>
                    <a:pt x="173" y="303"/>
                  </a:lnTo>
                  <a:lnTo>
                    <a:pt x="172" y="304"/>
                  </a:lnTo>
                  <a:lnTo>
                    <a:pt x="170" y="306"/>
                  </a:lnTo>
                  <a:lnTo>
                    <a:pt x="163" y="306"/>
                  </a:lnTo>
                  <a:lnTo>
                    <a:pt x="158" y="304"/>
                  </a:lnTo>
                  <a:lnTo>
                    <a:pt x="153" y="304"/>
                  </a:lnTo>
                  <a:lnTo>
                    <a:pt x="150" y="306"/>
                  </a:lnTo>
                  <a:lnTo>
                    <a:pt x="147" y="306"/>
                  </a:lnTo>
                  <a:lnTo>
                    <a:pt x="143" y="308"/>
                  </a:lnTo>
                  <a:lnTo>
                    <a:pt x="142" y="311"/>
                  </a:lnTo>
                  <a:lnTo>
                    <a:pt x="138" y="313"/>
                  </a:lnTo>
                  <a:lnTo>
                    <a:pt x="136" y="316"/>
                  </a:lnTo>
                  <a:lnTo>
                    <a:pt x="133" y="318"/>
                  </a:lnTo>
                  <a:lnTo>
                    <a:pt x="131" y="318"/>
                  </a:lnTo>
                  <a:lnTo>
                    <a:pt x="128" y="318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28" name="Freeform 4"/>
            <p:cNvSpPr>
              <a:spLocks/>
            </p:cNvSpPr>
            <p:nvPr userDrawn="1"/>
          </p:nvSpPr>
          <p:spPr bwMode="auto">
            <a:xfrm>
              <a:off x="5494" y="4030"/>
              <a:ext cx="100" cy="201"/>
            </a:xfrm>
            <a:custGeom>
              <a:avLst/>
              <a:gdLst/>
              <a:ahLst/>
              <a:cxnLst>
                <a:cxn ang="0">
                  <a:pos x="120" y="319"/>
                </a:cxn>
                <a:cxn ang="0">
                  <a:pos x="113" y="311"/>
                </a:cxn>
                <a:cxn ang="0">
                  <a:pos x="108" y="299"/>
                </a:cxn>
                <a:cxn ang="0">
                  <a:pos x="96" y="298"/>
                </a:cxn>
                <a:cxn ang="0">
                  <a:pos x="89" y="301"/>
                </a:cxn>
                <a:cxn ang="0">
                  <a:pos x="83" y="309"/>
                </a:cxn>
                <a:cxn ang="0">
                  <a:pos x="71" y="309"/>
                </a:cxn>
                <a:cxn ang="0">
                  <a:pos x="64" y="301"/>
                </a:cxn>
                <a:cxn ang="0">
                  <a:pos x="69" y="282"/>
                </a:cxn>
                <a:cxn ang="0">
                  <a:pos x="61" y="276"/>
                </a:cxn>
                <a:cxn ang="0">
                  <a:pos x="42" y="279"/>
                </a:cxn>
                <a:cxn ang="0">
                  <a:pos x="19" y="294"/>
                </a:cxn>
                <a:cxn ang="0">
                  <a:pos x="5" y="293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31" y="259"/>
                </a:cxn>
                <a:cxn ang="0">
                  <a:pos x="39" y="249"/>
                </a:cxn>
                <a:cxn ang="0">
                  <a:pos x="42" y="234"/>
                </a:cxn>
                <a:cxn ang="0">
                  <a:pos x="36" y="222"/>
                </a:cxn>
                <a:cxn ang="0">
                  <a:pos x="17" y="215"/>
                </a:cxn>
                <a:cxn ang="0">
                  <a:pos x="7" y="208"/>
                </a:cxn>
                <a:cxn ang="0">
                  <a:pos x="9" y="195"/>
                </a:cxn>
                <a:cxn ang="0">
                  <a:pos x="22" y="193"/>
                </a:cxn>
                <a:cxn ang="0">
                  <a:pos x="39" y="187"/>
                </a:cxn>
                <a:cxn ang="0">
                  <a:pos x="49" y="172"/>
                </a:cxn>
                <a:cxn ang="0">
                  <a:pos x="44" y="156"/>
                </a:cxn>
                <a:cxn ang="0">
                  <a:pos x="47" y="145"/>
                </a:cxn>
                <a:cxn ang="0">
                  <a:pos x="56" y="136"/>
                </a:cxn>
                <a:cxn ang="0">
                  <a:pos x="71" y="136"/>
                </a:cxn>
                <a:cxn ang="0">
                  <a:pos x="83" y="124"/>
                </a:cxn>
                <a:cxn ang="0">
                  <a:pos x="81" y="114"/>
                </a:cxn>
                <a:cxn ang="0">
                  <a:pos x="71" y="98"/>
                </a:cxn>
                <a:cxn ang="0">
                  <a:pos x="76" y="86"/>
                </a:cxn>
                <a:cxn ang="0">
                  <a:pos x="88" y="86"/>
                </a:cxn>
                <a:cxn ang="0">
                  <a:pos x="105" y="98"/>
                </a:cxn>
                <a:cxn ang="0">
                  <a:pos x="118" y="99"/>
                </a:cxn>
                <a:cxn ang="0">
                  <a:pos x="130" y="91"/>
                </a:cxn>
                <a:cxn ang="0">
                  <a:pos x="133" y="72"/>
                </a:cxn>
                <a:cxn ang="0">
                  <a:pos x="126" y="47"/>
                </a:cxn>
                <a:cxn ang="0">
                  <a:pos x="120" y="27"/>
                </a:cxn>
                <a:cxn ang="0">
                  <a:pos x="121" y="14"/>
                </a:cxn>
                <a:cxn ang="0">
                  <a:pos x="126" y="3"/>
                </a:cxn>
                <a:cxn ang="0">
                  <a:pos x="142" y="0"/>
                </a:cxn>
                <a:cxn ang="0">
                  <a:pos x="153" y="5"/>
                </a:cxn>
                <a:cxn ang="0">
                  <a:pos x="158" y="19"/>
                </a:cxn>
                <a:cxn ang="0">
                  <a:pos x="155" y="39"/>
                </a:cxn>
                <a:cxn ang="0">
                  <a:pos x="147" y="59"/>
                </a:cxn>
                <a:cxn ang="0">
                  <a:pos x="145" y="94"/>
                </a:cxn>
                <a:cxn ang="0">
                  <a:pos x="150" y="106"/>
                </a:cxn>
              </a:cxnLst>
              <a:rect l="0" t="0" r="r" b="b"/>
              <a:pathLst>
                <a:path w="158" h="319">
                  <a:moveTo>
                    <a:pt x="128" y="318"/>
                  </a:moveTo>
                  <a:lnTo>
                    <a:pt x="125" y="319"/>
                  </a:lnTo>
                  <a:lnTo>
                    <a:pt x="121" y="319"/>
                  </a:lnTo>
                  <a:lnTo>
                    <a:pt x="120" y="319"/>
                  </a:lnTo>
                  <a:lnTo>
                    <a:pt x="118" y="318"/>
                  </a:lnTo>
                  <a:lnTo>
                    <a:pt x="116" y="318"/>
                  </a:lnTo>
                  <a:lnTo>
                    <a:pt x="116" y="314"/>
                  </a:lnTo>
                  <a:lnTo>
                    <a:pt x="113" y="311"/>
                  </a:lnTo>
                  <a:lnTo>
                    <a:pt x="113" y="306"/>
                  </a:lnTo>
                  <a:lnTo>
                    <a:pt x="111" y="304"/>
                  </a:lnTo>
                  <a:lnTo>
                    <a:pt x="110" y="303"/>
                  </a:lnTo>
                  <a:lnTo>
                    <a:pt x="108" y="299"/>
                  </a:lnTo>
                  <a:lnTo>
                    <a:pt x="106" y="299"/>
                  </a:lnTo>
                  <a:lnTo>
                    <a:pt x="103" y="298"/>
                  </a:lnTo>
                  <a:lnTo>
                    <a:pt x="100" y="298"/>
                  </a:lnTo>
                  <a:lnTo>
                    <a:pt x="96" y="298"/>
                  </a:lnTo>
                  <a:lnTo>
                    <a:pt x="94" y="298"/>
                  </a:lnTo>
                  <a:lnTo>
                    <a:pt x="93" y="298"/>
                  </a:lnTo>
                  <a:lnTo>
                    <a:pt x="91" y="299"/>
                  </a:lnTo>
                  <a:lnTo>
                    <a:pt x="89" y="301"/>
                  </a:lnTo>
                  <a:lnTo>
                    <a:pt x="88" y="304"/>
                  </a:lnTo>
                  <a:lnTo>
                    <a:pt x="84" y="308"/>
                  </a:lnTo>
                  <a:lnTo>
                    <a:pt x="84" y="309"/>
                  </a:lnTo>
                  <a:lnTo>
                    <a:pt x="83" y="309"/>
                  </a:lnTo>
                  <a:lnTo>
                    <a:pt x="79" y="311"/>
                  </a:lnTo>
                  <a:lnTo>
                    <a:pt x="76" y="311"/>
                  </a:lnTo>
                  <a:lnTo>
                    <a:pt x="73" y="311"/>
                  </a:lnTo>
                  <a:lnTo>
                    <a:pt x="71" y="309"/>
                  </a:lnTo>
                  <a:lnTo>
                    <a:pt x="68" y="308"/>
                  </a:lnTo>
                  <a:lnTo>
                    <a:pt x="66" y="306"/>
                  </a:lnTo>
                  <a:lnTo>
                    <a:pt x="64" y="304"/>
                  </a:lnTo>
                  <a:lnTo>
                    <a:pt x="64" y="301"/>
                  </a:lnTo>
                  <a:lnTo>
                    <a:pt x="64" y="299"/>
                  </a:lnTo>
                  <a:lnTo>
                    <a:pt x="66" y="294"/>
                  </a:lnTo>
                  <a:lnTo>
                    <a:pt x="69" y="284"/>
                  </a:lnTo>
                  <a:lnTo>
                    <a:pt x="69" y="282"/>
                  </a:lnTo>
                  <a:lnTo>
                    <a:pt x="69" y="279"/>
                  </a:lnTo>
                  <a:lnTo>
                    <a:pt x="68" y="279"/>
                  </a:lnTo>
                  <a:lnTo>
                    <a:pt x="68" y="277"/>
                  </a:lnTo>
                  <a:lnTo>
                    <a:pt x="61" y="276"/>
                  </a:lnTo>
                  <a:lnTo>
                    <a:pt x="56" y="276"/>
                  </a:lnTo>
                  <a:lnTo>
                    <a:pt x="51" y="276"/>
                  </a:lnTo>
                  <a:lnTo>
                    <a:pt x="47" y="277"/>
                  </a:lnTo>
                  <a:lnTo>
                    <a:pt x="42" y="279"/>
                  </a:lnTo>
                  <a:lnTo>
                    <a:pt x="39" y="282"/>
                  </a:lnTo>
                  <a:lnTo>
                    <a:pt x="31" y="287"/>
                  </a:lnTo>
                  <a:lnTo>
                    <a:pt x="22" y="293"/>
                  </a:lnTo>
                  <a:lnTo>
                    <a:pt x="19" y="294"/>
                  </a:lnTo>
                  <a:lnTo>
                    <a:pt x="16" y="296"/>
                  </a:lnTo>
                  <a:lnTo>
                    <a:pt x="12" y="296"/>
                  </a:lnTo>
                  <a:lnTo>
                    <a:pt x="9" y="294"/>
                  </a:lnTo>
                  <a:lnTo>
                    <a:pt x="5" y="293"/>
                  </a:lnTo>
                  <a:lnTo>
                    <a:pt x="4" y="291"/>
                  </a:lnTo>
                  <a:lnTo>
                    <a:pt x="2" y="287"/>
                  </a:lnTo>
                  <a:lnTo>
                    <a:pt x="0" y="284"/>
                  </a:lnTo>
                  <a:lnTo>
                    <a:pt x="0" y="282"/>
                  </a:lnTo>
                  <a:lnTo>
                    <a:pt x="0" y="279"/>
                  </a:lnTo>
                  <a:lnTo>
                    <a:pt x="2" y="276"/>
                  </a:lnTo>
                  <a:lnTo>
                    <a:pt x="4" y="274"/>
                  </a:lnTo>
                  <a:lnTo>
                    <a:pt x="5" y="271"/>
                  </a:lnTo>
                  <a:lnTo>
                    <a:pt x="10" y="269"/>
                  </a:lnTo>
                  <a:lnTo>
                    <a:pt x="19" y="264"/>
                  </a:lnTo>
                  <a:lnTo>
                    <a:pt x="27" y="261"/>
                  </a:lnTo>
                  <a:lnTo>
                    <a:pt x="31" y="259"/>
                  </a:lnTo>
                  <a:lnTo>
                    <a:pt x="32" y="256"/>
                  </a:lnTo>
                  <a:lnTo>
                    <a:pt x="36" y="256"/>
                  </a:lnTo>
                  <a:lnTo>
                    <a:pt x="39" y="251"/>
                  </a:lnTo>
                  <a:lnTo>
                    <a:pt x="39" y="249"/>
                  </a:lnTo>
                  <a:lnTo>
                    <a:pt x="41" y="247"/>
                  </a:lnTo>
                  <a:lnTo>
                    <a:pt x="42" y="242"/>
                  </a:lnTo>
                  <a:lnTo>
                    <a:pt x="42" y="235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39" y="227"/>
                  </a:lnTo>
                  <a:lnTo>
                    <a:pt x="39" y="224"/>
                  </a:lnTo>
                  <a:lnTo>
                    <a:pt x="36" y="222"/>
                  </a:lnTo>
                  <a:lnTo>
                    <a:pt x="32" y="220"/>
                  </a:lnTo>
                  <a:lnTo>
                    <a:pt x="31" y="219"/>
                  </a:lnTo>
                  <a:lnTo>
                    <a:pt x="24" y="217"/>
                  </a:lnTo>
                  <a:lnTo>
                    <a:pt x="17" y="215"/>
                  </a:lnTo>
                  <a:lnTo>
                    <a:pt x="12" y="214"/>
                  </a:lnTo>
                  <a:lnTo>
                    <a:pt x="10" y="212"/>
                  </a:lnTo>
                  <a:lnTo>
                    <a:pt x="9" y="210"/>
                  </a:lnTo>
                  <a:lnTo>
                    <a:pt x="7" y="208"/>
                  </a:lnTo>
                  <a:lnTo>
                    <a:pt x="7" y="205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9" y="195"/>
                  </a:lnTo>
                  <a:lnTo>
                    <a:pt x="10" y="193"/>
                  </a:lnTo>
                  <a:lnTo>
                    <a:pt x="14" y="193"/>
                  </a:lnTo>
                  <a:lnTo>
                    <a:pt x="17" y="193"/>
                  </a:lnTo>
                  <a:lnTo>
                    <a:pt x="22" y="193"/>
                  </a:lnTo>
                  <a:lnTo>
                    <a:pt x="31" y="192"/>
                  </a:lnTo>
                  <a:lnTo>
                    <a:pt x="32" y="190"/>
                  </a:lnTo>
                  <a:lnTo>
                    <a:pt x="36" y="190"/>
                  </a:lnTo>
                  <a:lnTo>
                    <a:pt x="39" y="187"/>
                  </a:lnTo>
                  <a:lnTo>
                    <a:pt x="42" y="185"/>
                  </a:lnTo>
                  <a:lnTo>
                    <a:pt x="46" y="182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49" y="170"/>
                  </a:lnTo>
                  <a:lnTo>
                    <a:pt x="49" y="168"/>
                  </a:lnTo>
                  <a:lnTo>
                    <a:pt x="46" y="160"/>
                  </a:lnTo>
                  <a:lnTo>
                    <a:pt x="44" y="156"/>
                  </a:lnTo>
                  <a:lnTo>
                    <a:pt x="44" y="151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7" y="145"/>
                  </a:lnTo>
                  <a:lnTo>
                    <a:pt x="49" y="143"/>
                  </a:lnTo>
                  <a:lnTo>
                    <a:pt x="54" y="140"/>
                  </a:lnTo>
                  <a:lnTo>
                    <a:pt x="54" y="138"/>
                  </a:lnTo>
                  <a:lnTo>
                    <a:pt x="56" y="136"/>
                  </a:lnTo>
                  <a:lnTo>
                    <a:pt x="59" y="136"/>
                  </a:lnTo>
                  <a:lnTo>
                    <a:pt x="63" y="136"/>
                  </a:lnTo>
                  <a:lnTo>
                    <a:pt x="68" y="136"/>
                  </a:lnTo>
                  <a:lnTo>
                    <a:pt x="71" y="136"/>
                  </a:lnTo>
                  <a:lnTo>
                    <a:pt x="74" y="133"/>
                  </a:lnTo>
                  <a:lnTo>
                    <a:pt x="79" y="131"/>
                  </a:lnTo>
                  <a:lnTo>
                    <a:pt x="81" y="128"/>
                  </a:lnTo>
                  <a:lnTo>
                    <a:pt x="83" y="124"/>
                  </a:lnTo>
                  <a:lnTo>
                    <a:pt x="84" y="121"/>
                  </a:lnTo>
                  <a:lnTo>
                    <a:pt x="84" y="119"/>
                  </a:lnTo>
                  <a:lnTo>
                    <a:pt x="83" y="116"/>
                  </a:lnTo>
                  <a:lnTo>
                    <a:pt x="81" y="114"/>
                  </a:lnTo>
                  <a:lnTo>
                    <a:pt x="76" y="109"/>
                  </a:lnTo>
                  <a:lnTo>
                    <a:pt x="73" y="104"/>
                  </a:lnTo>
                  <a:lnTo>
                    <a:pt x="71" y="101"/>
                  </a:lnTo>
                  <a:lnTo>
                    <a:pt x="71" y="98"/>
                  </a:lnTo>
                  <a:lnTo>
                    <a:pt x="71" y="96"/>
                  </a:lnTo>
                  <a:lnTo>
                    <a:pt x="71" y="93"/>
                  </a:lnTo>
                  <a:lnTo>
                    <a:pt x="73" y="89"/>
                  </a:lnTo>
                  <a:lnTo>
                    <a:pt x="76" y="86"/>
                  </a:lnTo>
                  <a:lnTo>
                    <a:pt x="79" y="86"/>
                  </a:lnTo>
                  <a:lnTo>
                    <a:pt x="83" y="84"/>
                  </a:lnTo>
                  <a:lnTo>
                    <a:pt x="86" y="84"/>
                  </a:lnTo>
                  <a:lnTo>
                    <a:pt x="88" y="86"/>
                  </a:lnTo>
                  <a:lnTo>
                    <a:pt x="91" y="86"/>
                  </a:lnTo>
                  <a:lnTo>
                    <a:pt x="93" y="89"/>
                  </a:lnTo>
                  <a:lnTo>
                    <a:pt x="100" y="93"/>
                  </a:lnTo>
                  <a:lnTo>
                    <a:pt x="105" y="98"/>
                  </a:lnTo>
                  <a:lnTo>
                    <a:pt x="108" y="99"/>
                  </a:lnTo>
                  <a:lnTo>
                    <a:pt x="111" y="101"/>
                  </a:lnTo>
                  <a:lnTo>
                    <a:pt x="115" y="101"/>
                  </a:lnTo>
                  <a:lnTo>
                    <a:pt x="118" y="99"/>
                  </a:lnTo>
                  <a:lnTo>
                    <a:pt x="121" y="98"/>
                  </a:lnTo>
                  <a:lnTo>
                    <a:pt x="126" y="94"/>
                  </a:lnTo>
                  <a:lnTo>
                    <a:pt x="128" y="93"/>
                  </a:lnTo>
                  <a:lnTo>
                    <a:pt x="130" y="91"/>
                  </a:lnTo>
                  <a:lnTo>
                    <a:pt x="131" y="86"/>
                  </a:lnTo>
                  <a:lnTo>
                    <a:pt x="131" y="82"/>
                  </a:lnTo>
                  <a:lnTo>
                    <a:pt x="133" y="79"/>
                  </a:lnTo>
                  <a:lnTo>
                    <a:pt x="133" y="72"/>
                  </a:lnTo>
                  <a:lnTo>
                    <a:pt x="131" y="66"/>
                  </a:lnTo>
                  <a:lnTo>
                    <a:pt x="130" y="57"/>
                  </a:lnTo>
                  <a:lnTo>
                    <a:pt x="128" y="51"/>
                  </a:lnTo>
                  <a:lnTo>
                    <a:pt x="126" y="47"/>
                  </a:lnTo>
                  <a:lnTo>
                    <a:pt x="125" y="40"/>
                  </a:lnTo>
                  <a:lnTo>
                    <a:pt x="121" y="35"/>
                  </a:lnTo>
                  <a:lnTo>
                    <a:pt x="121" y="32"/>
                  </a:lnTo>
                  <a:lnTo>
                    <a:pt x="120" y="27"/>
                  </a:lnTo>
                  <a:lnTo>
                    <a:pt x="120" y="24"/>
                  </a:lnTo>
                  <a:lnTo>
                    <a:pt x="120" y="19"/>
                  </a:lnTo>
                  <a:lnTo>
                    <a:pt x="120" y="15"/>
                  </a:lnTo>
                  <a:lnTo>
                    <a:pt x="121" y="14"/>
                  </a:lnTo>
                  <a:lnTo>
                    <a:pt x="121" y="10"/>
                  </a:lnTo>
                  <a:lnTo>
                    <a:pt x="123" y="9"/>
                  </a:lnTo>
                  <a:lnTo>
                    <a:pt x="125" y="5"/>
                  </a:lnTo>
                  <a:lnTo>
                    <a:pt x="126" y="3"/>
                  </a:lnTo>
                  <a:lnTo>
                    <a:pt x="130" y="2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42" y="0"/>
                  </a:lnTo>
                  <a:lnTo>
                    <a:pt x="145" y="0"/>
                  </a:lnTo>
                  <a:lnTo>
                    <a:pt x="147" y="2"/>
                  </a:lnTo>
                  <a:lnTo>
                    <a:pt x="150" y="3"/>
                  </a:lnTo>
                  <a:lnTo>
                    <a:pt x="153" y="5"/>
                  </a:lnTo>
                  <a:lnTo>
                    <a:pt x="155" y="9"/>
                  </a:lnTo>
                  <a:lnTo>
                    <a:pt x="157" y="12"/>
                  </a:lnTo>
                  <a:lnTo>
                    <a:pt x="158" y="15"/>
                  </a:lnTo>
                  <a:lnTo>
                    <a:pt x="158" y="19"/>
                  </a:lnTo>
                  <a:lnTo>
                    <a:pt x="158" y="24"/>
                  </a:lnTo>
                  <a:lnTo>
                    <a:pt x="158" y="29"/>
                  </a:lnTo>
                  <a:lnTo>
                    <a:pt x="157" y="34"/>
                  </a:lnTo>
                  <a:lnTo>
                    <a:pt x="155" y="39"/>
                  </a:lnTo>
                  <a:lnTo>
                    <a:pt x="153" y="44"/>
                  </a:lnTo>
                  <a:lnTo>
                    <a:pt x="150" y="51"/>
                  </a:lnTo>
                  <a:lnTo>
                    <a:pt x="148" y="52"/>
                  </a:lnTo>
                  <a:lnTo>
                    <a:pt x="147" y="59"/>
                  </a:lnTo>
                  <a:lnTo>
                    <a:pt x="147" y="64"/>
                  </a:lnTo>
                  <a:lnTo>
                    <a:pt x="145" y="71"/>
                  </a:lnTo>
                  <a:lnTo>
                    <a:pt x="145" y="84"/>
                  </a:lnTo>
                  <a:lnTo>
                    <a:pt x="145" y="94"/>
                  </a:lnTo>
                  <a:lnTo>
                    <a:pt x="145" y="98"/>
                  </a:lnTo>
                  <a:lnTo>
                    <a:pt x="147" y="99"/>
                  </a:lnTo>
                  <a:lnTo>
                    <a:pt x="148" y="103"/>
                  </a:lnTo>
                  <a:lnTo>
                    <a:pt x="150" y="106"/>
                  </a:lnTo>
                  <a:lnTo>
                    <a:pt x="153" y="108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29" name="Freeform 5"/>
            <p:cNvSpPr>
              <a:spLocks/>
            </p:cNvSpPr>
            <p:nvPr userDrawn="1"/>
          </p:nvSpPr>
          <p:spPr bwMode="auto">
            <a:xfrm>
              <a:off x="5575" y="4069"/>
              <a:ext cx="79" cy="162"/>
            </a:xfrm>
            <a:custGeom>
              <a:avLst/>
              <a:gdLst/>
              <a:ahLst/>
              <a:cxnLst>
                <a:cxn ang="0">
                  <a:pos x="30" y="47"/>
                </a:cxn>
                <a:cxn ang="0">
                  <a:pos x="47" y="51"/>
                </a:cxn>
                <a:cxn ang="0">
                  <a:pos x="56" y="47"/>
                </a:cxn>
                <a:cxn ang="0">
                  <a:pos x="59" y="42"/>
                </a:cxn>
                <a:cxn ang="0">
                  <a:pos x="62" y="27"/>
                </a:cxn>
                <a:cxn ang="0">
                  <a:pos x="72" y="9"/>
                </a:cxn>
                <a:cxn ang="0">
                  <a:pos x="79" y="2"/>
                </a:cxn>
                <a:cxn ang="0">
                  <a:pos x="89" y="0"/>
                </a:cxn>
                <a:cxn ang="0">
                  <a:pos x="94" y="5"/>
                </a:cxn>
                <a:cxn ang="0">
                  <a:pos x="96" y="19"/>
                </a:cxn>
                <a:cxn ang="0">
                  <a:pos x="91" y="32"/>
                </a:cxn>
                <a:cxn ang="0">
                  <a:pos x="74" y="47"/>
                </a:cxn>
                <a:cxn ang="0">
                  <a:pos x="71" y="62"/>
                </a:cxn>
                <a:cxn ang="0">
                  <a:pos x="74" y="71"/>
                </a:cxn>
                <a:cxn ang="0">
                  <a:pos x="82" y="78"/>
                </a:cxn>
                <a:cxn ang="0">
                  <a:pos x="91" y="78"/>
                </a:cxn>
                <a:cxn ang="0">
                  <a:pos x="99" y="69"/>
                </a:cxn>
                <a:cxn ang="0">
                  <a:pos x="108" y="62"/>
                </a:cxn>
                <a:cxn ang="0">
                  <a:pos x="116" y="61"/>
                </a:cxn>
                <a:cxn ang="0">
                  <a:pos x="121" y="62"/>
                </a:cxn>
                <a:cxn ang="0">
                  <a:pos x="126" y="71"/>
                </a:cxn>
                <a:cxn ang="0">
                  <a:pos x="126" y="78"/>
                </a:cxn>
                <a:cxn ang="0">
                  <a:pos x="119" y="86"/>
                </a:cxn>
                <a:cxn ang="0">
                  <a:pos x="106" y="98"/>
                </a:cxn>
                <a:cxn ang="0">
                  <a:pos x="101" y="104"/>
                </a:cxn>
                <a:cxn ang="0">
                  <a:pos x="101" y="138"/>
                </a:cxn>
                <a:cxn ang="0">
                  <a:pos x="104" y="167"/>
                </a:cxn>
                <a:cxn ang="0">
                  <a:pos x="111" y="175"/>
                </a:cxn>
                <a:cxn ang="0">
                  <a:pos x="119" y="182"/>
                </a:cxn>
                <a:cxn ang="0">
                  <a:pos x="121" y="190"/>
                </a:cxn>
                <a:cxn ang="0">
                  <a:pos x="116" y="199"/>
                </a:cxn>
                <a:cxn ang="0">
                  <a:pos x="111" y="202"/>
                </a:cxn>
                <a:cxn ang="0">
                  <a:pos x="103" y="200"/>
                </a:cxn>
                <a:cxn ang="0">
                  <a:pos x="94" y="209"/>
                </a:cxn>
                <a:cxn ang="0">
                  <a:pos x="96" y="219"/>
                </a:cxn>
                <a:cxn ang="0">
                  <a:pos x="104" y="231"/>
                </a:cxn>
                <a:cxn ang="0">
                  <a:pos x="103" y="237"/>
                </a:cxn>
                <a:cxn ang="0">
                  <a:pos x="94" y="242"/>
                </a:cxn>
                <a:cxn ang="0">
                  <a:pos x="87" y="237"/>
                </a:cxn>
                <a:cxn ang="0">
                  <a:pos x="76" y="225"/>
                </a:cxn>
                <a:cxn ang="0">
                  <a:pos x="67" y="222"/>
                </a:cxn>
                <a:cxn ang="0">
                  <a:pos x="57" y="224"/>
                </a:cxn>
                <a:cxn ang="0">
                  <a:pos x="50" y="232"/>
                </a:cxn>
                <a:cxn ang="0">
                  <a:pos x="45" y="241"/>
                </a:cxn>
                <a:cxn ang="0">
                  <a:pos x="35" y="244"/>
                </a:cxn>
                <a:cxn ang="0">
                  <a:pos x="22" y="244"/>
                </a:cxn>
                <a:cxn ang="0">
                  <a:pos x="14" y="249"/>
                </a:cxn>
                <a:cxn ang="0">
                  <a:pos x="5" y="256"/>
                </a:cxn>
              </a:cxnLst>
              <a:rect l="0" t="0" r="r" b="b"/>
              <a:pathLst>
                <a:path w="126" h="256">
                  <a:moveTo>
                    <a:pt x="25" y="46"/>
                  </a:moveTo>
                  <a:lnTo>
                    <a:pt x="27" y="47"/>
                  </a:lnTo>
                  <a:lnTo>
                    <a:pt x="30" y="47"/>
                  </a:lnTo>
                  <a:lnTo>
                    <a:pt x="37" y="51"/>
                  </a:lnTo>
                  <a:lnTo>
                    <a:pt x="44" y="51"/>
                  </a:lnTo>
                  <a:lnTo>
                    <a:pt x="47" y="51"/>
                  </a:lnTo>
                  <a:lnTo>
                    <a:pt x="52" y="49"/>
                  </a:lnTo>
                  <a:lnTo>
                    <a:pt x="54" y="49"/>
                  </a:lnTo>
                  <a:lnTo>
                    <a:pt x="56" y="47"/>
                  </a:lnTo>
                  <a:lnTo>
                    <a:pt x="56" y="47"/>
                  </a:lnTo>
                  <a:lnTo>
                    <a:pt x="59" y="46"/>
                  </a:lnTo>
                  <a:lnTo>
                    <a:pt x="59" y="42"/>
                  </a:lnTo>
                  <a:lnTo>
                    <a:pt x="61" y="41"/>
                  </a:lnTo>
                  <a:lnTo>
                    <a:pt x="61" y="37"/>
                  </a:lnTo>
                  <a:lnTo>
                    <a:pt x="62" y="27"/>
                  </a:lnTo>
                  <a:lnTo>
                    <a:pt x="67" y="17"/>
                  </a:lnTo>
                  <a:lnTo>
                    <a:pt x="71" y="12"/>
                  </a:lnTo>
                  <a:lnTo>
                    <a:pt x="72" y="9"/>
                  </a:lnTo>
                  <a:lnTo>
                    <a:pt x="76" y="5"/>
                  </a:lnTo>
                  <a:lnTo>
                    <a:pt x="77" y="4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2"/>
                  </a:lnTo>
                  <a:lnTo>
                    <a:pt x="93" y="4"/>
                  </a:lnTo>
                  <a:lnTo>
                    <a:pt x="94" y="5"/>
                  </a:lnTo>
                  <a:lnTo>
                    <a:pt x="96" y="9"/>
                  </a:lnTo>
                  <a:lnTo>
                    <a:pt x="96" y="14"/>
                  </a:lnTo>
                  <a:lnTo>
                    <a:pt x="96" y="19"/>
                  </a:lnTo>
                  <a:lnTo>
                    <a:pt x="94" y="20"/>
                  </a:lnTo>
                  <a:lnTo>
                    <a:pt x="93" y="24"/>
                  </a:lnTo>
                  <a:lnTo>
                    <a:pt x="91" y="32"/>
                  </a:lnTo>
                  <a:lnTo>
                    <a:pt x="84" y="39"/>
                  </a:lnTo>
                  <a:lnTo>
                    <a:pt x="76" y="46"/>
                  </a:lnTo>
                  <a:lnTo>
                    <a:pt x="74" y="47"/>
                  </a:lnTo>
                  <a:lnTo>
                    <a:pt x="74" y="51"/>
                  </a:lnTo>
                  <a:lnTo>
                    <a:pt x="71" y="57"/>
                  </a:lnTo>
                  <a:lnTo>
                    <a:pt x="71" y="62"/>
                  </a:lnTo>
                  <a:lnTo>
                    <a:pt x="71" y="66"/>
                  </a:lnTo>
                  <a:lnTo>
                    <a:pt x="72" y="69"/>
                  </a:lnTo>
                  <a:lnTo>
                    <a:pt x="74" y="71"/>
                  </a:lnTo>
                  <a:lnTo>
                    <a:pt x="76" y="73"/>
                  </a:lnTo>
                  <a:lnTo>
                    <a:pt x="77" y="74"/>
                  </a:lnTo>
                  <a:lnTo>
                    <a:pt x="82" y="78"/>
                  </a:lnTo>
                  <a:lnTo>
                    <a:pt x="84" y="78"/>
                  </a:lnTo>
                  <a:lnTo>
                    <a:pt x="87" y="79"/>
                  </a:lnTo>
                  <a:lnTo>
                    <a:pt x="91" y="78"/>
                  </a:lnTo>
                  <a:lnTo>
                    <a:pt x="93" y="78"/>
                  </a:lnTo>
                  <a:lnTo>
                    <a:pt x="96" y="74"/>
                  </a:lnTo>
                  <a:lnTo>
                    <a:pt x="99" y="69"/>
                  </a:lnTo>
                  <a:lnTo>
                    <a:pt x="103" y="68"/>
                  </a:lnTo>
                  <a:lnTo>
                    <a:pt x="104" y="66"/>
                  </a:lnTo>
                  <a:lnTo>
                    <a:pt x="108" y="62"/>
                  </a:lnTo>
                  <a:lnTo>
                    <a:pt x="111" y="62"/>
                  </a:lnTo>
                  <a:lnTo>
                    <a:pt x="114" y="61"/>
                  </a:lnTo>
                  <a:lnTo>
                    <a:pt x="116" y="61"/>
                  </a:lnTo>
                  <a:lnTo>
                    <a:pt x="119" y="62"/>
                  </a:lnTo>
                  <a:lnTo>
                    <a:pt x="119" y="62"/>
                  </a:lnTo>
                  <a:lnTo>
                    <a:pt x="121" y="62"/>
                  </a:lnTo>
                  <a:lnTo>
                    <a:pt x="123" y="66"/>
                  </a:lnTo>
                  <a:lnTo>
                    <a:pt x="124" y="69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3" y="83"/>
                  </a:lnTo>
                  <a:lnTo>
                    <a:pt x="119" y="86"/>
                  </a:lnTo>
                  <a:lnTo>
                    <a:pt x="114" y="91"/>
                  </a:lnTo>
                  <a:lnTo>
                    <a:pt x="111" y="94"/>
                  </a:lnTo>
                  <a:lnTo>
                    <a:pt x="106" y="98"/>
                  </a:lnTo>
                  <a:lnTo>
                    <a:pt x="103" y="101"/>
                  </a:lnTo>
                  <a:lnTo>
                    <a:pt x="103" y="103"/>
                  </a:lnTo>
                  <a:lnTo>
                    <a:pt x="101" y="104"/>
                  </a:lnTo>
                  <a:lnTo>
                    <a:pt x="101" y="113"/>
                  </a:lnTo>
                  <a:lnTo>
                    <a:pt x="99" y="125"/>
                  </a:lnTo>
                  <a:lnTo>
                    <a:pt x="101" y="138"/>
                  </a:lnTo>
                  <a:lnTo>
                    <a:pt x="103" y="150"/>
                  </a:lnTo>
                  <a:lnTo>
                    <a:pt x="104" y="162"/>
                  </a:lnTo>
                  <a:lnTo>
                    <a:pt x="104" y="167"/>
                  </a:lnTo>
                  <a:lnTo>
                    <a:pt x="108" y="170"/>
                  </a:lnTo>
                  <a:lnTo>
                    <a:pt x="109" y="173"/>
                  </a:lnTo>
                  <a:lnTo>
                    <a:pt x="111" y="175"/>
                  </a:lnTo>
                  <a:lnTo>
                    <a:pt x="114" y="177"/>
                  </a:lnTo>
                  <a:lnTo>
                    <a:pt x="118" y="178"/>
                  </a:lnTo>
                  <a:lnTo>
                    <a:pt x="119" y="182"/>
                  </a:lnTo>
                  <a:lnTo>
                    <a:pt x="121" y="185"/>
                  </a:lnTo>
                  <a:lnTo>
                    <a:pt x="121" y="187"/>
                  </a:lnTo>
                  <a:lnTo>
                    <a:pt x="121" y="190"/>
                  </a:lnTo>
                  <a:lnTo>
                    <a:pt x="121" y="194"/>
                  </a:lnTo>
                  <a:lnTo>
                    <a:pt x="119" y="197"/>
                  </a:lnTo>
                  <a:lnTo>
                    <a:pt x="116" y="199"/>
                  </a:lnTo>
                  <a:lnTo>
                    <a:pt x="116" y="200"/>
                  </a:lnTo>
                  <a:lnTo>
                    <a:pt x="113" y="200"/>
                  </a:lnTo>
                  <a:lnTo>
                    <a:pt x="111" y="202"/>
                  </a:lnTo>
                  <a:lnTo>
                    <a:pt x="108" y="200"/>
                  </a:lnTo>
                  <a:lnTo>
                    <a:pt x="104" y="200"/>
                  </a:lnTo>
                  <a:lnTo>
                    <a:pt x="103" y="200"/>
                  </a:lnTo>
                  <a:lnTo>
                    <a:pt x="99" y="202"/>
                  </a:lnTo>
                  <a:lnTo>
                    <a:pt x="96" y="205"/>
                  </a:lnTo>
                  <a:lnTo>
                    <a:pt x="94" y="209"/>
                  </a:lnTo>
                  <a:lnTo>
                    <a:pt x="93" y="210"/>
                  </a:lnTo>
                  <a:lnTo>
                    <a:pt x="94" y="214"/>
                  </a:lnTo>
                  <a:lnTo>
                    <a:pt x="96" y="219"/>
                  </a:lnTo>
                  <a:lnTo>
                    <a:pt x="99" y="224"/>
                  </a:lnTo>
                  <a:lnTo>
                    <a:pt x="103" y="227"/>
                  </a:lnTo>
                  <a:lnTo>
                    <a:pt x="104" y="231"/>
                  </a:lnTo>
                  <a:lnTo>
                    <a:pt x="104" y="236"/>
                  </a:lnTo>
                  <a:lnTo>
                    <a:pt x="103" y="236"/>
                  </a:lnTo>
                  <a:lnTo>
                    <a:pt x="103" y="237"/>
                  </a:lnTo>
                  <a:lnTo>
                    <a:pt x="99" y="241"/>
                  </a:lnTo>
                  <a:lnTo>
                    <a:pt x="96" y="241"/>
                  </a:lnTo>
                  <a:lnTo>
                    <a:pt x="94" y="242"/>
                  </a:lnTo>
                  <a:lnTo>
                    <a:pt x="91" y="241"/>
                  </a:lnTo>
                  <a:lnTo>
                    <a:pt x="89" y="241"/>
                  </a:lnTo>
                  <a:lnTo>
                    <a:pt x="87" y="237"/>
                  </a:lnTo>
                  <a:lnTo>
                    <a:pt x="82" y="232"/>
                  </a:lnTo>
                  <a:lnTo>
                    <a:pt x="77" y="227"/>
                  </a:lnTo>
                  <a:lnTo>
                    <a:pt x="76" y="225"/>
                  </a:lnTo>
                  <a:lnTo>
                    <a:pt x="72" y="224"/>
                  </a:lnTo>
                  <a:lnTo>
                    <a:pt x="71" y="222"/>
                  </a:lnTo>
                  <a:lnTo>
                    <a:pt x="67" y="222"/>
                  </a:lnTo>
                  <a:lnTo>
                    <a:pt x="64" y="222"/>
                  </a:lnTo>
                  <a:lnTo>
                    <a:pt x="59" y="224"/>
                  </a:lnTo>
                  <a:lnTo>
                    <a:pt x="57" y="224"/>
                  </a:lnTo>
                  <a:lnTo>
                    <a:pt x="56" y="225"/>
                  </a:lnTo>
                  <a:lnTo>
                    <a:pt x="54" y="229"/>
                  </a:lnTo>
                  <a:lnTo>
                    <a:pt x="50" y="232"/>
                  </a:lnTo>
                  <a:lnTo>
                    <a:pt x="50" y="236"/>
                  </a:lnTo>
                  <a:lnTo>
                    <a:pt x="47" y="239"/>
                  </a:lnTo>
                  <a:lnTo>
                    <a:pt x="45" y="241"/>
                  </a:lnTo>
                  <a:lnTo>
                    <a:pt x="44" y="242"/>
                  </a:lnTo>
                  <a:lnTo>
                    <a:pt x="42" y="244"/>
                  </a:lnTo>
                  <a:lnTo>
                    <a:pt x="35" y="244"/>
                  </a:lnTo>
                  <a:lnTo>
                    <a:pt x="30" y="242"/>
                  </a:lnTo>
                  <a:lnTo>
                    <a:pt x="25" y="242"/>
                  </a:lnTo>
                  <a:lnTo>
                    <a:pt x="22" y="244"/>
                  </a:lnTo>
                  <a:lnTo>
                    <a:pt x="19" y="244"/>
                  </a:lnTo>
                  <a:lnTo>
                    <a:pt x="15" y="246"/>
                  </a:lnTo>
                  <a:lnTo>
                    <a:pt x="14" y="249"/>
                  </a:lnTo>
                  <a:lnTo>
                    <a:pt x="10" y="251"/>
                  </a:lnTo>
                  <a:lnTo>
                    <a:pt x="8" y="254"/>
                  </a:lnTo>
                  <a:lnTo>
                    <a:pt x="5" y="256"/>
                  </a:lnTo>
                  <a:lnTo>
                    <a:pt x="3" y="256"/>
                  </a:lnTo>
                  <a:lnTo>
                    <a:pt x="0" y="256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0" name="Freeform 6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1" name="Freeform 7"/>
            <p:cNvSpPr>
              <a:spLocks/>
            </p:cNvSpPr>
            <p:nvPr userDrawn="1"/>
          </p:nvSpPr>
          <p:spPr bwMode="auto">
            <a:xfrm>
              <a:off x="5633" y="4039"/>
              <a:ext cx="19" cy="21"/>
            </a:xfrm>
            <a:custGeom>
              <a:avLst/>
              <a:gdLst/>
              <a:ahLst/>
              <a:cxnLst>
                <a:cxn ang="0">
                  <a:pos x="16" y="32"/>
                </a:cxn>
                <a:cxn ang="0">
                  <a:pos x="13" y="31"/>
                </a:cxn>
                <a:cxn ang="0">
                  <a:pos x="10" y="29"/>
                </a:cxn>
                <a:cxn ang="0">
                  <a:pos x="6" y="29"/>
                </a:cxn>
                <a:cxn ang="0">
                  <a:pos x="5" y="25"/>
                </a:cxn>
                <a:cxn ang="0">
                  <a:pos x="3" y="24"/>
                </a:cxn>
                <a:cxn ang="0">
                  <a:pos x="1" y="20"/>
                </a:cxn>
                <a:cxn ang="0">
                  <a:pos x="0" y="17"/>
                </a:cxn>
                <a:cxn ang="0">
                  <a:pos x="0" y="15"/>
                </a:cxn>
                <a:cxn ang="0">
                  <a:pos x="0" y="12"/>
                </a:cxn>
                <a:cxn ang="0">
                  <a:pos x="1" y="9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3" y="0"/>
                </a:cxn>
                <a:cxn ang="0">
                  <a:pos x="16" y="0"/>
                </a:cxn>
                <a:cxn ang="0">
                  <a:pos x="18" y="2"/>
                </a:cxn>
                <a:cxn ang="0">
                  <a:pos x="21" y="2"/>
                </a:cxn>
                <a:cxn ang="0">
                  <a:pos x="23" y="4"/>
                </a:cxn>
                <a:cxn ang="0">
                  <a:pos x="26" y="5"/>
                </a:cxn>
                <a:cxn ang="0">
                  <a:pos x="28" y="9"/>
                </a:cxn>
                <a:cxn ang="0">
                  <a:pos x="28" y="12"/>
                </a:cxn>
                <a:cxn ang="0">
                  <a:pos x="30" y="14"/>
                </a:cxn>
                <a:cxn ang="0">
                  <a:pos x="30" y="17"/>
                </a:cxn>
                <a:cxn ang="0">
                  <a:pos x="30" y="20"/>
                </a:cxn>
                <a:cxn ang="0">
                  <a:pos x="28" y="24"/>
                </a:cxn>
                <a:cxn ang="0">
                  <a:pos x="28" y="25"/>
                </a:cxn>
                <a:cxn ang="0">
                  <a:pos x="26" y="27"/>
                </a:cxn>
                <a:cxn ang="0">
                  <a:pos x="23" y="29"/>
                </a:cxn>
                <a:cxn ang="0">
                  <a:pos x="20" y="31"/>
                </a:cxn>
                <a:cxn ang="0">
                  <a:pos x="18" y="31"/>
                </a:cxn>
                <a:cxn ang="0">
                  <a:pos x="16" y="32"/>
                </a:cxn>
              </a:cxnLst>
              <a:rect l="0" t="0" r="r" b="b"/>
              <a:pathLst>
                <a:path w="30" h="32">
                  <a:moveTo>
                    <a:pt x="16" y="32"/>
                  </a:moveTo>
                  <a:lnTo>
                    <a:pt x="13" y="31"/>
                  </a:lnTo>
                  <a:lnTo>
                    <a:pt x="10" y="29"/>
                  </a:lnTo>
                  <a:lnTo>
                    <a:pt x="6" y="29"/>
                  </a:lnTo>
                  <a:lnTo>
                    <a:pt x="5" y="25"/>
                  </a:lnTo>
                  <a:lnTo>
                    <a:pt x="3" y="24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1" y="9"/>
                  </a:lnTo>
                  <a:lnTo>
                    <a:pt x="3" y="7"/>
                  </a:lnTo>
                  <a:lnTo>
                    <a:pt x="5" y="5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1" y="2"/>
                  </a:lnTo>
                  <a:lnTo>
                    <a:pt x="23" y="4"/>
                  </a:lnTo>
                  <a:lnTo>
                    <a:pt x="26" y="5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20"/>
                  </a:lnTo>
                  <a:lnTo>
                    <a:pt x="28" y="24"/>
                  </a:lnTo>
                  <a:lnTo>
                    <a:pt x="28" y="25"/>
                  </a:lnTo>
                  <a:lnTo>
                    <a:pt x="26" y="27"/>
                  </a:lnTo>
                  <a:lnTo>
                    <a:pt x="23" y="29"/>
                  </a:lnTo>
                  <a:lnTo>
                    <a:pt x="20" y="31"/>
                  </a:lnTo>
                  <a:lnTo>
                    <a:pt x="18" y="31"/>
                  </a:lnTo>
                  <a:lnTo>
                    <a:pt x="16" y="32"/>
                  </a:lnTo>
                </a:path>
              </a:pathLst>
            </a:custGeom>
            <a:noFill/>
            <a:ln w="3175">
              <a:solidFill>
                <a:srgbClr val="C32D9B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2" name="Freeform 8"/>
            <p:cNvSpPr>
              <a:spLocks/>
            </p:cNvSpPr>
            <p:nvPr userDrawn="1"/>
          </p:nvSpPr>
          <p:spPr bwMode="auto">
            <a:xfrm>
              <a:off x="5643" y="4044"/>
              <a:ext cx="7" cy="1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3" y="17"/>
                </a:cxn>
                <a:cxn ang="0">
                  <a:pos x="5" y="17"/>
                </a:cxn>
                <a:cxn ang="0">
                  <a:pos x="5" y="15"/>
                </a:cxn>
                <a:cxn ang="0">
                  <a:pos x="8" y="12"/>
                </a:cxn>
                <a:cxn ang="0">
                  <a:pos x="8" y="10"/>
                </a:cxn>
                <a:cxn ang="0">
                  <a:pos x="6" y="7"/>
                </a:cxn>
                <a:cxn ang="0">
                  <a:pos x="5" y="5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8" y="5"/>
                </a:cxn>
                <a:cxn ang="0">
                  <a:pos x="10" y="5"/>
                </a:cxn>
                <a:cxn ang="0">
                  <a:pos x="10" y="7"/>
                </a:cxn>
                <a:cxn ang="0">
                  <a:pos x="11" y="10"/>
                </a:cxn>
                <a:cxn ang="0">
                  <a:pos x="11" y="12"/>
                </a:cxn>
                <a:cxn ang="0">
                  <a:pos x="8" y="15"/>
                </a:cxn>
                <a:cxn ang="0">
                  <a:pos x="6" y="17"/>
                </a:cxn>
                <a:cxn ang="0">
                  <a:pos x="3" y="18"/>
                </a:cxn>
                <a:cxn ang="0">
                  <a:pos x="0" y="18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lnTo>
                    <a:pt x="3" y="17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6" y="7"/>
                  </a:lnTo>
                  <a:lnTo>
                    <a:pt x="5" y="5"/>
                  </a:lnTo>
                  <a:lnTo>
                    <a:pt x="3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2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0" y="7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3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3" name="Freeform 9"/>
            <p:cNvSpPr>
              <a:spLocks/>
            </p:cNvSpPr>
            <p:nvPr userDrawn="1"/>
          </p:nvSpPr>
          <p:spPr bwMode="auto">
            <a:xfrm>
              <a:off x="5550" y="4145"/>
              <a:ext cx="80" cy="67"/>
            </a:xfrm>
            <a:custGeom>
              <a:avLst/>
              <a:gdLst/>
              <a:ahLst/>
              <a:cxnLst>
                <a:cxn ang="0">
                  <a:pos x="29" y="99"/>
                </a:cxn>
                <a:cxn ang="0">
                  <a:pos x="34" y="104"/>
                </a:cxn>
                <a:cxn ang="0">
                  <a:pos x="41" y="106"/>
                </a:cxn>
                <a:cxn ang="0">
                  <a:pos x="49" y="104"/>
                </a:cxn>
                <a:cxn ang="0">
                  <a:pos x="56" y="99"/>
                </a:cxn>
                <a:cxn ang="0">
                  <a:pos x="58" y="99"/>
                </a:cxn>
                <a:cxn ang="0">
                  <a:pos x="64" y="101"/>
                </a:cxn>
                <a:cxn ang="0">
                  <a:pos x="69" y="99"/>
                </a:cxn>
                <a:cxn ang="0">
                  <a:pos x="81" y="93"/>
                </a:cxn>
                <a:cxn ang="0">
                  <a:pos x="88" y="84"/>
                </a:cxn>
                <a:cxn ang="0">
                  <a:pos x="95" y="81"/>
                </a:cxn>
                <a:cxn ang="0">
                  <a:pos x="101" y="83"/>
                </a:cxn>
                <a:cxn ang="0">
                  <a:pos x="110" y="83"/>
                </a:cxn>
                <a:cxn ang="0">
                  <a:pos x="115" y="79"/>
                </a:cxn>
                <a:cxn ang="0">
                  <a:pos x="115" y="76"/>
                </a:cxn>
                <a:cxn ang="0">
                  <a:pos x="115" y="73"/>
                </a:cxn>
                <a:cxn ang="0">
                  <a:pos x="118" y="69"/>
                </a:cxn>
                <a:cxn ang="0">
                  <a:pos x="123" y="64"/>
                </a:cxn>
                <a:cxn ang="0">
                  <a:pos x="125" y="61"/>
                </a:cxn>
                <a:cxn ang="0">
                  <a:pos x="126" y="54"/>
                </a:cxn>
                <a:cxn ang="0">
                  <a:pos x="121" y="41"/>
                </a:cxn>
                <a:cxn ang="0">
                  <a:pos x="120" y="34"/>
                </a:cxn>
                <a:cxn ang="0">
                  <a:pos x="120" y="14"/>
                </a:cxn>
                <a:cxn ang="0">
                  <a:pos x="118" y="5"/>
                </a:cxn>
                <a:cxn ang="0">
                  <a:pos x="115" y="22"/>
                </a:cxn>
                <a:cxn ang="0">
                  <a:pos x="113" y="39"/>
                </a:cxn>
                <a:cxn ang="0">
                  <a:pos x="113" y="52"/>
                </a:cxn>
                <a:cxn ang="0">
                  <a:pos x="111" y="57"/>
                </a:cxn>
                <a:cxn ang="0">
                  <a:pos x="106" y="64"/>
                </a:cxn>
                <a:cxn ang="0">
                  <a:pos x="101" y="69"/>
                </a:cxn>
                <a:cxn ang="0">
                  <a:pos x="98" y="71"/>
                </a:cxn>
                <a:cxn ang="0">
                  <a:pos x="95" y="69"/>
                </a:cxn>
                <a:cxn ang="0">
                  <a:pos x="88" y="69"/>
                </a:cxn>
                <a:cxn ang="0">
                  <a:pos x="81" y="79"/>
                </a:cxn>
                <a:cxn ang="0">
                  <a:pos x="73" y="84"/>
                </a:cxn>
                <a:cxn ang="0">
                  <a:pos x="69" y="84"/>
                </a:cxn>
                <a:cxn ang="0">
                  <a:pos x="58" y="84"/>
                </a:cxn>
                <a:cxn ang="0">
                  <a:pos x="53" y="86"/>
                </a:cxn>
                <a:cxn ang="0">
                  <a:pos x="46" y="91"/>
                </a:cxn>
                <a:cxn ang="0">
                  <a:pos x="41" y="93"/>
                </a:cxn>
                <a:cxn ang="0">
                  <a:pos x="32" y="93"/>
                </a:cxn>
                <a:cxn ang="0">
                  <a:pos x="27" y="91"/>
                </a:cxn>
                <a:cxn ang="0">
                  <a:pos x="17" y="89"/>
                </a:cxn>
                <a:cxn ang="0">
                  <a:pos x="7" y="91"/>
                </a:cxn>
                <a:cxn ang="0">
                  <a:pos x="11" y="93"/>
                </a:cxn>
                <a:cxn ang="0">
                  <a:pos x="26" y="98"/>
                </a:cxn>
              </a:cxnLst>
              <a:rect l="0" t="0" r="r" b="b"/>
              <a:pathLst>
                <a:path w="126" h="106">
                  <a:moveTo>
                    <a:pt x="26" y="98"/>
                  </a:moveTo>
                  <a:lnTo>
                    <a:pt x="29" y="99"/>
                  </a:lnTo>
                  <a:lnTo>
                    <a:pt x="29" y="101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41" y="106"/>
                  </a:lnTo>
                  <a:lnTo>
                    <a:pt x="46" y="104"/>
                  </a:lnTo>
                  <a:lnTo>
                    <a:pt x="49" y="104"/>
                  </a:lnTo>
                  <a:lnTo>
                    <a:pt x="53" y="103"/>
                  </a:lnTo>
                  <a:lnTo>
                    <a:pt x="56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63" y="101"/>
                  </a:lnTo>
                  <a:lnTo>
                    <a:pt x="64" y="101"/>
                  </a:lnTo>
                  <a:lnTo>
                    <a:pt x="66" y="101"/>
                  </a:lnTo>
                  <a:lnTo>
                    <a:pt x="69" y="99"/>
                  </a:lnTo>
                  <a:lnTo>
                    <a:pt x="74" y="98"/>
                  </a:lnTo>
                  <a:lnTo>
                    <a:pt x="81" y="93"/>
                  </a:lnTo>
                  <a:lnTo>
                    <a:pt x="86" y="89"/>
                  </a:lnTo>
                  <a:lnTo>
                    <a:pt x="88" y="84"/>
                  </a:lnTo>
                  <a:lnTo>
                    <a:pt x="93" y="81"/>
                  </a:lnTo>
                  <a:lnTo>
                    <a:pt x="95" y="81"/>
                  </a:lnTo>
                  <a:lnTo>
                    <a:pt x="96" y="81"/>
                  </a:lnTo>
                  <a:lnTo>
                    <a:pt x="101" y="83"/>
                  </a:lnTo>
                  <a:lnTo>
                    <a:pt x="106" y="84"/>
                  </a:lnTo>
                  <a:lnTo>
                    <a:pt x="110" y="83"/>
                  </a:lnTo>
                  <a:lnTo>
                    <a:pt x="111" y="81"/>
                  </a:lnTo>
                  <a:lnTo>
                    <a:pt x="115" y="79"/>
                  </a:lnTo>
                  <a:lnTo>
                    <a:pt x="115" y="78"/>
                  </a:lnTo>
                  <a:lnTo>
                    <a:pt x="115" y="76"/>
                  </a:lnTo>
                  <a:lnTo>
                    <a:pt x="115" y="76"/>
                  </a:lnTo>
                  <a:lnTo>
                    <a:pt x="115" y="73"/>
                  </a:lnTo>
                  <a:lnTo>
                    <a:pt x="116" y="71"/>
                  </a:lnTo>
                  <a:lnTo>
                    <a:pt x="118" y="69"/>
                  </a:lnTo>
                  <a:lnTo>
                    <a:pt x="121" y="66"/>
                  </a:lnTo>
                  <a:lnTo>
                    <a:pt x="123" y="64"/>
                  </a:lnTo>
                  <a:lnTo>
                    <a:pt x="125" y="62"/>
                  </a:lnTo>
                  <a:lnTo>
                    <a:pt x="125" y="61"/>
                  </a:lnTo>
                  <a:lnTo>
                    <a:pt x="126" y="57"/>
                  </a:lnTo>
                  <a:lnTo>
                    <a:pt x="126" y="54"/>
                  </a:lnTo>
                  <a:lnTo>
                    <a:pt x="125" y="49"/>
                  </a:lnTo>
                  <a:lnTo>
                    <a:pt x="121" y="41"/>
                  </a:lnTo>
                  <a:lnTo>
                    <a:pt x="121" y="37"/>
                  </a:lnTo>
                  <a:lnTo>
                    <a:pt x="120" y="34"/>
                  </a:lnTo>
                  <a:lnTo>
                    <a:pt x="120" y="24"/>
                  </a:lnTo>
                  <a:lnTo>
                    <a:pt x="120" y="14"/>
                  </a:lnTo>
                  <a:lnTo>
                    <a:pt x="120" y="0"/>
                  </a:lnTo>
                  <a:lnTo>
                    <a:pt x="118" y="5"/>
                  </a:lnTo>
                  <a:lnTo>
                    <a:pt x="115" y="15"/>
                  </a:lnTo>
                  <a:lnTo>
                    <a:pt x="115" y="22"/>
                  </a:lnTo>
                  <a:lnTo>
                    <a:pt x="113" y="31"/>
                  </a:lnTo>
                  <a:lnTo>
                    <a:pt x="113" y="39"/>
                  </a:lnTo>
                  <a:lnTo>
                    <a:pt x="113" y="49"/>
                  </a:lnTo>
                  <a:lnTo>
                    <a:pt x="113" y="52"/>
                  </a:lnTo>
                  <a:lnTo>
                    <a:pt x="113" y="56"/>
                  </a:lnTo>
                  <a:lnTo>
                    <a:pt x="111" y="57"/>
                  </a:lnTo>
                  <a:lnTo>
                    <a:pt x="110" y="61"/>
                  </a:lnTo>
                  <a:lnTo>
                    <a:pt x="106" y="64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101" y="69"/>
                  </a:lnTo>
                  <a:lnTo>
                    <a:pt x="98" y="71"/>
                  </a:lnTo>
                  <a:lnTo>
                    <a:pt x="96" y="69"/>
                  </a:lnTo>
                  <a:lnTo>
                    <a:pt x="95" y="69"/>
                  </a:lnTo>
                  <a:lnTo>
                    <a:pt x="89" y="69"/>
                  </a:lnTo>
                  <a:lnTo>
                    <a:pt x="88" y="69"/>
                  </a:lnTo>
                  <a:lnTo>
                    <a:pt x="86" y="71"/>
                  </a:lnTo>
                  <a:lnTo>
                    <a:pt x="81" y="79"/>
                  </a:lnTo>
                  <a:lnTo>
                    <a:pt x="76" y="83"/>
                  </a:lnTo>
                  <a:lnTo>
                    <a:pt x="73" y="84"/>
                  </a:lnTo>
                  <a:lnTo>
                    <a:pt x="71" y="84"/>
                  </a:lnTo>
                  <a:lnTo>
                    <a:pt x="69" y="84"/>
                  </a:lnTo>
                  <a:lnTo>
                    <a:pt x="66" y="84"/>
                  </a:lnTo>
                  <a:lnTo>
                    <a:pt x="58" y="84"/>
                  </a:lnTo>
                  <a:lnTo>
                    <a:pt x="54" y="86"/>
                  </a:lnTo>
                  <a:lnTo>
                    <a:pt x="53" y="86"/>
                  </a:lnTo>
                  <a:lnTo>
                    <a:pt x="49" y="88"/>
                  </a:lnTo>
                  <a:lnTo>
                    <a:pt x="46" y="91"/>
                  </a:lnTo>
                  <a:lnTo>
                    <a:pt x="42" y="93"/>
                  </a:lnTo>
                  <a:lnTo>
                    <a:pt x="41" y="93"/>
                  </a:lnTo>
                  <a:lnTo>
                    <a:pt x="37" y="93"/>
                  </a:lnTo>
                  <a:lnTo>
                    <a:pt x="32" y="93"/>
                  </a:lnTo>
                  <a:lnTo>
                    <a:pt x="31" y="93"/>
                  </a:lnTo>
                  <a:lnTo>
                    <a:pt x="27" y="91"/>
                  </a:lnTo>
                  <a:lnTo>
                    <a:pt x="21" y="91"/>
                  </a:lnTo>
                  <a:lnTo>
                    <a:pt x="17" y="89"/>
                  </a:lnTo>
                  <a:lnTo>
                    <a:pt x="12" y="91"/>
                  </a:lnTo>
                  <a:lnTo>
                    <a:pt x="7" y="91"/>
                  </a:lnTo>
                  <a:lnTo>
                    <a:pt x="0" y="93"/>
                  </a:lnTo>
                  <a:lnTo>
                    <a:pt x="11" y="93"/>
                  </a:lnTo>
                  <a:lnTo>
                    <a:pt x="16" y="94"/>
                  </a:lnTo>
                  <a:lnTo>
                    <a:pt x="26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4" name="Freeform 10"/>
            <p:cNvSpPr>
              <a:spLocks/>
            </p:cNvSpPr>
            <p:nvPr userDrawn="1"/>
          </p:nvSpPr>
          <p:spPr bwMode="auto">
            <a:xfrm>
              <a:off x="5656" y="4187"/>
              <a:ext cx="17" cy="17"/>
            </a:xfrm>
            <a:custGeom>
              <a:avLst/>
              <a:gdLst/>
              <a:ahLst/>
              <a:cxnLst>
                <a:cxn ang="0">
                  <a:pos x="12" y="27"/>
                </a:cxn>
                <a:cxn ang="0">
                  <a:pos x="11" y="27"/>
                </a:cxn>
                <a:cxn ang="0">
                  <a:pos x="7" y="27"/>
                </a:cxn>
                <a:cxn ang="0">
                  <a:pos x="4" y="23"/>
                </a:cxn>
                <a:cxn ang="0">
                  <a:pos x="2" y="22"/>
                </a:cxn>
                <a:cxn ang="0">
                  <a:pos x="2" y="18"/>
                </a:cxn>
                <a:cxn ang="0">
                  <a:pos x="0" y="17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4" y="3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4" y="0"/>
                </a:cxn>
                <a:cxn ang="0">
                  <a:pos x="17" y="0"/>
                </a:cxn>
                <a:cxn ang="0">
                  <a:pos x="19" y="2"/>
                </a:cxn>
                <a:cxn ang="0">
                  <a:pos x="24" y="5"/>
                </a:cxn>
                <a:cxn ang="0">
                  <a:pos x="26" y="7"/>
                </a:cxn>
                <a:cxn ang="0">
                  <a:pos x="27" y="10"/>
                </a:cxn>
                <a:cxn ang="0">
                  <a:pos x="27" y="12"/>
                </a:cxn>
                <a:cxn ang="0">
                  <a:pos x="27" y="15"/>
                </a:cxn>
                <a:cxn ang="0">
                  <a:pos x="27" y="18"/>
                </a:cxn>
                <a:cxn ang="0">
                  <a:pos x="26" y="20"/>
                </a:cxn>
                <a:cxn ang="0">
                  <a:pos x="24" y="25"/>
                </a:cxn>
                <a:cxn ang="0">
                  <a:pos x="21" y="25"/>
                </a:cxn>
                <a:cxn ang="0">
                  <a:pos x="19" y="27"/>
                </a:cxn>
                <a:cxn ang="0">
                  <a:pos x="16" y="27"/>
                </a:cxn>
                <a:cxn ang="0">
                  <a:pos x="12" y="27"/>
                </a:cxn>
              </a:cxnLst>
              <a:rect l="0" t="0" r="r" b="b"/>
              <a:pathLst>
                <a:path w="27" h="27">
                  <a:moveTo>
                    <a:pt x="12" y="27"/>
                  </a:moveTo>
                  <a:lnTo>
                    <a:pt x="11" y="27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2" y="22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3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9" y="2"/>
                  </a:lnTo>
                  <a:lnTo>
                    <a:pt x="24" y="5"/>
                  </a:lnTo>
                  <a:lnTo>
                    <a:pt x="26" y="7"/>
                  </a:lnTo>
                  <a:lnTo>
                    <a:pt x="27" y="10"/>
                  </a:lnTo>
                  <a:lnTo>
                    <a:pt x="27" y="12"/>
                  </a:lnTo>
                  <a:lnTo>
                    <a:pt x="27" y="15"/>
                  </a:lnTo>
                  <a:lnTo>
                    <a:pt x="27" y="18"/>
                  </a:lnTo>
                  <a:lnTo>
                    <a:pt x="26" y="20"/>
                  </a:lnTo>
                  <a:lnTo>
                    <a:pt x="24" y="25"/>
                  </a:lnTo>
                  <a:lnTo>
                    <a:pt x="21" y="25"/>
                  </a:lnTo>
                  <a:lnTo>
                    <a:pt x="19" y="27"/>
                  </a:lnTo>
                  <a:lnTo>
                    <a:pt x="16" y="27"/>
                  </a:lnTo>
                  <a:lnTo>
                    <a:pt x="12" y="27"/>
                  </a:lnTo>
                  <a:close/>
                </a:path>
              </a:pathLst>
            </a:custGeom>
            <a:solidFill>
              <a:srgbClr val="C32D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</p:grpSp>
      <p:sp>
        <p:nvSpPr>
          <p:cNvPr id="1035" name="Freeform 11"/>
          <p:cNvSpPr>
            <a:spLocks/>
          </p:cNvSpPr>
          <p:nvPr userDrawn="1"/>
        </p:nvSpPr>
        <p:spPr bwMode="auto">
          <a:xfrm>
            <a:off x="115888" y="85725"/>
            <a:ext cx="8912225" cy="669925"/>
          </a:xfrm>
          <a:custGeom>
            <a:avLst/>
            <a:gdLst/>
            <a:ahLst/>
            <a:cxnLst>
              <a:cxn ang="0">
                <a:pos x="5614" y="422"/>
              </a:cxn>
              <a:cxn ang="0">
                <a:pos x="202" y="422"/>
              </a:cxn>
              <a:cxn ang="0">
                <a:pos x="202" y="422"/>
              </a:cxn>
              <a:cxn ang="0">
                <a:pos x="180" y="422"/>
              </a:cxn>
              <a:cxn ang="0">
                <a:pos x="161" y="418"/>
              </a:cxn>
              <a:cxn ang="0">
                <a:pos x="141" y="413"/>
              </a:cxn>
              <a:cxn ang="0">
                <a:pos x="123" y="407"/>
              </a:cxn>
              <a:cxn ang="0">
                <a:pos x="106" y="397"/>
              </a:cxn>
              <a:cxn ang="0">
                <a:pos x="89" y="387"/>
              </a:cxn>
              <a:cxn ang="0">
                <a:pos x="74" y="375"/>
              </a:cxn>
              <a:cxn ang="0">
                <a:pos x="59" y="361"/>
              </a:cxn>
              <a:cxn ang="0">
                <a:pos x="45" y="346"/>
              </a:cxn>
              <a:cxn ang="0">
                <a:pos x="34" y="329"/>
              </a:cxn>
              <a:cxn ang="0">
                <a:pos x="24" y="313"/>
              </a:cxn>
              <a:cxn ang="0">
                <a:pos x="15" y="294"/>
              </a:cxn>
              <a:cxn ang="0">
                <a:pos x="8" y="274"/>
              </a:cxn>
              <a:cxn ang="0">
                <a:pos x="3" y="254"/>
              </a:cxn>
              <a:cxn ang="0">
                <a:pos x="2" y="234"/>
              </a:cxn>
              <a:cxn ang="0">
                <a:pos x="0" y="212"/>
              </a:cxn>
              <a:cxn ang="0">
                <a:pos x="0" y="212"/>
              </a:cxn>
              <a:cxn ang="0">
                <a:pos x="2" y="190"/>
              </a:cxn>
              <a:cxn ang="0">
                <a:pos x="3" y="168"/>
              </a:cxn>
              <a:cxn ang="0">
                <a:pos x="8" y="148"/>
              </a:cxn>
              <a:cxn ang="0">
                <a:pos x="15" y="129"/>
              </a:cxn>
              <a:cxn ang="0">
                <a:pos x="24" y="111"/>
              </a:cxn>
              <a:cxn ang="0">
                <a:pos x="34" y="92"/>
              </a:cxn>
              <a:cxn ang="0">
                <a:pos x="45" y="77"/>
              </a:cxn>
              <a:cxn ang="0">
                <a:pos x="59" y="62"/>
              </a:cxn>
              <a:cxn ang="0">
                <a:pos x="72" y="49"/>
              </a:cxn>
              <a:cxn ang="0">
                <a:pos x="89" y="37"/>
              </a:cxn>
              <a:cxn ang="0">
                <a:pos x="106" y="25"/>
              </a:cxn>
              <a:cxn ang="0">
                <a:pos x="123" y="17"/>
              </a:cxn>
              <a:cxn ang="0">
                <a:pos x="141" y="10"/>
              </a:cxn>
              <a:cxn ang="0">
                <a:pos x="160" y="5"/>
              </a:cxn>
              <a:cxn ang="0">
                <a:pos x="180" y="2"/>
              </a:cxn>
              <a:cxn ang="0">
                <a:pos x="200" y="0"/>
              </a:cxn>
              <a:cxn ang="0">
                <a:pos x="5614" y="0"/>
              </a:cxn>
              <a:cxn ang="0">
                <a:pos x="5614" y="422"/>
              </a:cxn>
            </a:cxnLst>
            <a:rect l="0" t="0" r="r" b="b"/>
            <a:pathLst>
              <a:path w="5614" h="422">
                <a:moveTo>
                  <a:pt x="5614" y="422"/>
                </a:moveTo>
                <a:lnTo>
                  <a:pt x="202" y="422"/>
                </a:lnTo>
                <a:lnTo>
                  <a:pt x="202" y="422"/>
                </a:lnTo>
                <a:lnTo>
                  <a:pt x="180" y="422"/>
                </a:lnTo>
                <a:lnTo>
                  <a:pt x="161" y="418"/>
                </a:lnTo>
                <a:lnTo>
                  <a:pt x="141" y="413"/>
                </a:lnTo>
                <a:lnTo>
                  <a:pt x="123" y="407"/>
                </a:lnTo>
                <a:lnTo>
                  <a:pt x="106" y="397"/>
                </a:lnTo>
                <a:lnTo>
                  <a:pt x="89" y="387"/>
                </a:lnTo>
                <a:lnTo>
                  <a:pt x="74" y="375"/>
                </a:lnTo>
                <a:lnTo>
                  <a:pt x="59" y="361"/>
                </a:lnTo>
                <a:lnTo>
                  <a:pt x="45" y="346"/>
                </a:lnTo>
                <a:lnTo>
                  <a:pt x="34" y="329"/>
                </a:lnTo>
                <a:lnTo>
                  <a:pt x="24" y="313"/>
                </a:lnTo>
                <a:lnTo>
                  <a:pt x="15" y="294"/>
                </a:lnTo>
                <a:lnTo>
                  <a:pt x="8" y="274"/>
                </a:lnTo>
                <a:lnTo>
                  <a:pt x="3" y="254"/>
                </a:lnTo>
                <a:lnTo>
                  <a:pt x="2" y="234"/>
                </a:lnTo>
                <a:lnTo>
                  <a:pt x="0" y="212"/>
                </a:lnTo>
                <a:lnTo>
                  <a:pt x="0" y="212"/>
                </a:lnTo>
                <a:lnTo>
                  <a:pt x="2" y="190"/>
                </a:lnTo>
                <a:lnTo>
                  <a:pt x="3" y="168"/>
                </a:lnTo>
                <a:lnTo>
                  <a:pt x="8" y="148"/>
                </a:lnTo>
                <a:lnTo>
                  <a:pt x="15" y="129"/>
                </a:lnTo>
                <a:lnTo>
                  <a:pt x="24" y="111"/>
                </a:lnTo>
                <a:lnTo>
                  <a:pt x="34" y="92"/>
                </a:lnTo>
                <a:lnTo>
                  <a:pt x="45" y="77"/>
                </a:lnTo>
                <a:lnTo>
                  <a:pt x="59" y="62"/>
                </a:lnTo>
                <a:lnTo>
                  <a:pt x="72" y="49"/>
                </a:lnTo>
                <a:lnTo>
                  <a:pt x="89" y="37"/>
                </a:lnTo>
                <a:lnTo>
                  <a:pt x="106" y="25"/>
                </a:lnTo>
                <a:lnTo>
                  <a:pt x="123" y="17"/>
                </a:lnTo>
                <a:lnTo>
                  <a:pt x="141" y="10"/>
                </a:lnTo>
                <a:lnTo>
                  <a:pt x="160" y="5"/>
                </a:lnTo>
                <a:lnTo>
                  <a:pt x="180" y="2"/>
                </a:lnTo>
                <a:lnTo>
                  <a:pt x="200" y="0"/>
                </a:lnTo>
                <a:lnTo>
                  <a:pt x="5614" y="0"/>
                </a:lnTo>
                <a:lnTo>
                  <a:pt x="5614" y="422"/>
                </a:lnTo>
                <a:close/>
              </a:path>
            </a:pathLst>
          </a:custGeom>
          <a:solidFill>
            <a:srgbClr val="2AA3D8"/>
          </a:solidFill>
          <a:ln w="1587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grpSp>
        <p:nvGrpSpPr>
          <p:cNvPr id="1036" name="Group 12"/>
          <p:cNvGrpSpPr>
            <a:grpSpLocks/>
          </p:cNvGrpSpPr>
          <p:nvPr userDrawn="1"/>
        </p:nvGrpSpPr>
        <p:grpSpPr bwMode="auto">
          <a:xfrm>
            <a:off x="8432800" y="160338"/>
            <a:ext cx="517525" cy="520700"/>
            <a:chOff x="5312" y="101"/>
            <a:chExt cx="326" cy="328"/>
          </a:xfrm>
        </p:grpSpPr>
        <p:sp>
          <p:nvSpPr>
            <p:cNvPr id="1037" name="Rectangle 13"/>
            <p:cNvSpPr>
              <a:spLocks noChangeArrowheads="1"/>
            </p:cNvSpPr>
            <p:nvPr userDrawn="1"/>
          </p:nvSpPr>
          <p:spPr bwMode="auto">
            <a:xfrm>
              <a:off x="5341" y="150"/>
              <a:ext cx="126" cy="32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477" y="150"/>
              <a:ext cx="57" cy="15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01"/>
                </a:cxn>
                <a:cxn ang="0">
                  <a:pos x="0" y="101"/>
                </a:cxn>
                <a:cxn ang="0">
                  <a:pos x="2" y="109"/>
                </a:cxn>
                <a:cxn ang="0">
                  <a:pos x="3" y="117"/>
                </a:cxn>
                <a:cxn ang="0">
                  <a:pos x="8" y="126"/>
                </a:cxn>
                <a:cxn ang="0">
                  <a:pos x="15" y="134"/>
                </a:cxn>
                <a:cxn ang="0">
                  <a:pos x="23" y="141"/>
                </a:cxn>
                <a:cxn ang="0">
                  <a:pos x="34" y="146"/>
                </a:cxn>
                <a:cxn ang="0">
                  <a:pos x="45" y="151"/>
                </a:cxn>
                <a:cxn ang="0">
                  <a:pos x="57" y="151"/>
                </a:cxn>
                <a:cxn ang="0">
                  <a:pos x="57" y="151"/>
                </a:cxn>
                <a:cxn ang="0">
                  <a:pos x="57" y="119"/>
                </a:cxn>
                <a:cxn ang="0">
                  <a:pos x="57" y="119"/>
                </a:cxn>
                <a:cxn ang="0">
                  <a:pos x="54" y="119"/>
                </a:cxn>
                <a:cxn ang="0">
                  <a:pos x="45" y="114"/>
                </a:cxn>
                <a:cxn ang="0">
                  <a:pos x="42" y="112"/>
                </a:cxn>
                <a:cxn ang="0">
                  <a:pos x="39" y="107"/>
                </a:cxn>
                <a:cxn ang="0">
                  <a:pos x="35" y="102"/>
                </a:cxn>
                <a:cxn ang="0">
                  <a:pos x="35" y="97"/>
                </a:cxn>
                <a:cxn ang="0">
                  <a:pos x="35" y="0"/>
                </a:cxn>
                <a:cxn ang="0">
                  <a:pos x="0" y="0"/>
                </a:cxn>
              </a:cxnLst>
              <a:rect l="0" t="0" r="r" b="b"/>
              <a:pathLst>
                <a:path w="57" h="151">
                  <a:moveTo>
                    <a:pt x="0" y="0"/>
                  </a:moveTo>
                  <a:lnTo>
                    <a:pt x="0" y="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2" y="109"/>
                  </a:lnTo>
                  <a:lnTo>
                    <a:pt x="3" y="117"/>
                  </a:lnTo>
                  <a:lnTo>
                    <a:pt x="8" y="126"/>
                  </a:lnTo>
                  <a:lnTo>
                    <a:pt x="15" y="134"/>
                  </a:lnTo>
                  <a:lnTo>
                    <a:pt x="23" y="141"/>
                  </a:lnTo>
                  <a:lnTo>
                    <a:pt x="34" y="146"/>
                  </a:lnTo>
                  <a:lnTo>
                    <a:pt x="45" y="151"/>
                  </a:lnTo>
                  <a:lnTo>
                    <a:pt x="57" y="151"/>
                  </a:lnTo>
                  <a:lnTo>
                    <a:pt x="57" y="151"/>
                  </a:lnTo>
                  <a:lnTo>
                    <a:pt x="57" y="119"/>
                  </a:lnTo>
                  <a:lnTo>
                    <a:pt x="57" y="119"/>
                  </a:lnTo>
                  <a:lnTo>
                    <a:pt x="54" y="119"/>
                  </a:lnTo>
                  <a:lnTo>
                    <a:pt x="45" y="114"/>
                  </a:lnTo>
                  <a:lnTo>
                    <a:pt x="42" y="112"/>
                  </a:lnTo>
                  <a:lnTo>
                    <a:pt x="39" y="107"/>
                  </a:lnTo>
                  <a:lnTo>
                    <a:pt x="35" y="102"/>
                  </a:lnTo>
                  <a:lnTo>
                    <a:pt x="35" y="97"/>
                  </a:lnTo>
                  <a:lnTo>
                    <a:pt x="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541" y="150"/>
              <a:ext cx="57" cy="151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57" y="101"/>
                </a:cxn>
                <a:cxn ang="0">
                  <a:pos x="57" y="101"/>
                </a:cxn>
                <a:cxn ang="0">
                  <a:pos x="57" y="109"/>
                </a:cxn>
                <a:cxn ang="0">
                  <a:pos x="54" y="117"/>
                </a:cxn>
                <a:cxn ang="0">
                  <a:pos x="49" y="126"/>
                </a:cxn>
                <a:cxn ang="0">
                  <a:pos x="42" y="134"/>
                </a:cxn>
                <a:cxn ang="0">
                  <a:pos x="33" y="141"/>
                </a:cxn>
                <a:cxn ang="0">
                  <a:pos x="23" y="146"/>
                </a:cxn>
                <a:cxn ang="0">
                  <a:pos x="13" y="151"/>
                </a:cxn>
                <a:cxn ang="0">
                  <a:pos x="0" y="151"/>
                </a:cxn>
                <a:cxn ang="0">
                  <a:pos x="0" y="151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3" y="119"/>
                </a:cxn>
                <a:cxn ang="0">
                  <a:pos x="12" y="114"/>
                </a:cxn>
                <a:cxn ang="0">
                  <a:pos x="15" y="112"/>
                </a:cxn>
                <a:cxn ang="0">
                  <a:pos x="18" y="107"/>
                </a:cxn>
                <a:cxn ang="0">
                  <a:pos x="22" y="102"/>
                </a:cxn>
                <a:cxn ang="0">
                  <a:pos x="22" y="97"/>
                </a:cxn>
                <a:cxn ang="0">
                  <a:pos x="22" y="0"/>
                </a:cxn>
                <a:cxn ang="0">
                  <a:pos x="57" y="0"/>
                </a:cxn>
              </a:cxnLst>
              <a:rect l="0" t="0" r="r" b="b"/>
              <a:pathLst>
                <a:path w="57" h="151">
                  <a:moveTo>
                    <a:pt x="57" y="0"/>
                  </a:moveTo>
                  <a:lnTo>
                    <a:pt x="57" y="0"/>
                  </a:lnTo>
                  <a:lnTo>
                    <a:pt x="57" y="101"/>
                  </a:lnTo>
                  <a:lnTo>
                    <a:pt x="57" y="101"/>
                  </a:lnTo>
                  <a:lnTo>
                    <a:pt x="57" y="109"/>
                  </a:lnTo>
                  <a:lnTo>
                    <a:pt x="54" y="117"/>
                  </a:lnTo>
                  <a:lnTo>
                    <a:pt x="49" y="126"/>
                  </a:lnTo>
                  <a:lnTo>
                    <a:pt x="42" y="134"/>
                  </a:lnTo>
                  <a:lnTo>
                    <a:pt x="33" y="141"/>
                  </a:lnTo>
                  <a:lnTo>
                    <a:pt x="23" y="146"/>
                  </a:lnTo>
                  <a:lnTo>
                    <a:pt x="13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3" y="119"/>
                  </a:lnTo>
                  <a:lnTo>
                    <a:pt x="12" y="114"/>
                  </a:lnTo>
                  <a:lnTo>
                    <a:pt x="15" y="112"/>
                  </a:lnTo>
                  <a:lnTo>
                    <a:pt x="18" y="107"/>
                  </a:lnTo>
                  <a:lnTo>
                    <a:pt x="22" y="102"/>
                  </a:lnTo>
                  <a:lnTo>
                    <a:pt x="22" y="97"/>
                  </a:lnTo>
                  <a:lnTo>
                    <a:pt x="22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0" name="Rectangle 16"/>
            <p:cNvSpPr>
              <a:spLocks noChangeArrowheads="1"/>
            </p:cNvSpPr>
            <p:nvPr userDrawn="1"/>
          </p:nvSpPr>
          <p:spPr bwMode="auto">
            <a:xfrm>
              <a:off x="5388" y="190"/>
              <a:ext cx="33" cy="1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1" name="Freeform 17"/>
            <p:cNvSpPr>
              <a:spLocks noEditPoints="1"/>
            </p:cNvSpPr>
            <p:nvPr userDrawn="1"/>
          </p:nvSpPr>
          <p:spPr bwMode="auto">
            <a:xfrm>
              <a:off x="5312" y="101"/>
              <a:ext cx="326" cy="328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0" y="0"/>
                </a:cxn>
                <a:cxn ang="0">
                  <a:pos x="0" y="328"/>
                </a:cxn>
                <a:cxn ang="0">
                  <a:pos x="326" y="328"/>
                </a:cxn>
                <a:cxn ang="0">
                  <a:pos x="326" y="0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18" y="8"/>
                </a:cxn>
                <a:cxn ang="0">
                  <a:pos x="318" y="8"/>
                </a:cxn>
                <a:cxn ang="0">
                  <a:pos x="318" y="319"/>
                </a:cxn>
                <a:cxn ang="0">
                  <a:pos x="318" y="319"/>
                </a:cxn>
                <a:cxn ang="0">
                  <a:pos x="9" y="319"/>
                </a:cxn>
                <a:cxn ang="0">
                  <a:pos x="9" y="319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318" y="8"/>
                </a:cxn>
              </a:cxnLst>
              <a:rect l="0" t="0" r="r" b="b"/>
              <a:pathLst>
                <a:path w="326" h="328">
                  <a:moveTo>
                    <a:pt x="323" y="0"/>
                  </a:moveTo>
                  <a:lnTo>
                    <a:pt x="0" y="0"/>
                  </a:lnTo>
                  <a:lnTo>
                    <a:pt x="0" y="328"/>
                  </a:lnTo>
                  <a:lnTo>
                    <a:pt x="326" y="328"/>
                  </a:lnTo>
                  <a:lnTo>
                    <a:pt x="326" y="0"/>
                  </a:lnTo>
                  <a:lnTo>
                    <a:pt x="323" y="0"/>
                  </a:lnTo>
                  <a:lnTo>
                    <a:pt x="323" y="0"/>
                  </a:lnTo>
                  <a:close/>
                  <a:moveTo>
                    <a:pt x="318" y="8"/>
                  </a:moveTo>
                  <a:lnTo>
                    <a:pt x="318" y="8"/>
                  </a:lnTo>
                  <a:lnTo>
                    <a:pt x="318" y="319"/>
                  </a:lnTo>
                  <a:lnTo>
                    <a:pt x="318" y="319"/>
                  </a:lnTo>
                  <a:lnTo>
                    <a:pt x="9" y="319"/>
                  </a:lnTo>
                  <a:lnTo>
                    <a:pt x="9" y="319"/>
                  </a:lnTo>
                  <a:lnTo>
                    <a:pt x="9" y="8"/>
                  </a:lnTo>
                  <a:lnTo>
                    <a:pt x="9" y="8"/>
                  </a:lnTo>
                  <a:lnTo>
                    <a:pt x="318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2" name="Freeform 18"/>
            <p:cNvSpPr>
              <a:spLocks/>
            </p:cNvSpPr>
            <p:nvPr userDrawn="1"/>
          </p:nvSpPr>
          <p:spPr bwMode="auto">
            <a:xfrm>
              <a:off x="5339" y="358"/>
              <a:ext cx="40" cy="44"/>
            </a:xfrm>
            <a:custGeom>
              <a:avLst/>
              <a:gdLst/>
              <a:ahLst/>
              <a:cxnLst>
                <a:cxn ang="0">
                  <a:pos x="27" y="44"/>
                </a:cxn>
                <a:cxn ang="0">
                  <a:pos x="14" y="44"/>
                </a:cxn>
                <a:cxn ang="0">
                  <a:pos x="0" y="0"/>
                </a:cxn>
                <a:cxn ang="0">
                  <a:pos x="12" y="0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29" y="0"/>
                </a:cxn>
                <a:cxn ang="0">
                  <a:pos x="40" y="0"/>
                </a:cxn>
                <a:cxn ang="0">
                  <a:pos x="27" y="44"/>
                </a:cxn>
              </a:cxnLst>
              <a:rect l="0" t="0" r="r" b="b"/>
              <a:pathLst>
                <a:path w="40" h="44">
                  <a:moveTo>
                    <a:pt x="27" y="44"/>
                  </a:moveTo>
                  <a:lnTo>
                    <a:pt x="14" y="44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9" y="0"/>
                  </a:lnTo>
                  <a:lnTo>
                    <a:pt x="40" y="0"/>
                  </a:lnTo>
                  <a:lnTo>
                    <a:pt x="27" y="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3" name="Rectangle 19"/>
            <p:cNvSpPr>
              <a:spLocks noChangeArrowheads="1"/>
            </p:cNvSpPr>
            <p:nvPr userDrawn="1"/>
          </p:nvSpPr>
          <p:spPr bwMode="auto">
            <a:xfrm>
              <a:off x="5391" y="358"/>
              <a:ext cx="12" cy="44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4" name="Freeform 20"/>
            <p:cNvSpPr>
              <a:spLocks/>
            </p:cNvSpPr>
            <p:nvPr userDrawn="1"/>
          </p:nvSpPr>
          <p:spPr bwMode="auto">
            <a:xfrm>
              <a:off x="5418" y="358"/>
              <a:ext cx="3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9"/>
                </a:cxn>
                <a:cxn ang="0">
                  <a:pos x="12" y="9"/>
                </a:cxn>
                <a:cxn ang="0">
                  <a:pos x="12" y="17"/>
                </a:cxn>
                <a:cxn ang="0">
                  <a:pos x="34" y="17"/>
                </a:cxn>
                <a:cxn ang="0">
                  <a:pos x="34" y="25"/>
                </a:cxn>
                <a:cxn ang="0">
                  <a:pos x="12" y="25"/>
                </a:cxn>
                <a:cxn ang="0">
                  <a:pos x="12" y="34"/>
                </a:cxn>
                <a:cxn ang="0">
                  <a:pos x="35" y="34"/>
                </a:cxn>
                <a:cxn ang="0">
                  <a:pos x="35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5" h="44">
                  <a:moveTo>
                    <a:pt x="0" y="0"/>
                  </a:moveTo>
                  <a:lnTo>
                    <a:pt x="35" y="0"/>
                  </a:lnTo>
                  <a:lnTo>
                    <a:pt x="35" y="9"/>
                  </a:lnTo>
                  <a:lnTo>
                    <a:pt x="12" y="9"/>
                  </a:lnTo>
                  <a:lnTo>
                    <a:pt x="12" y="17"/>
                  </a:lnTo>
                  <a:lnTo>
                    <a:pt x="34" y="17"/>
                  </a:lnTo>
                  <a:lnTo>
                    <a:pt x="34" y="25"/>
                  </a:lnTo>
                  <a:lnTo>
                    <a:pt x="12" y="25"/>
                  </a:lnTo>
                  <a:lnTo>
                    <a:pt x="12" y="34"/>
                  </a:lnTo>
                  <a:lnTo>
                    <a:pt x="35" y="34"/>
                  </a:lnTo>
                  <a:lnTo>
                    <a:pt x="35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5" name="Freeform 21"/>
            <p:cNvSpPr>
              <a:spLocks/>
            </p:cNvSpPr>
            <p:nvPr userDrawn="1"/>
          </p:nvSpPr>
          <p:spPr bwMode="auto">
            <a:xfrm>
              <a:off x="5467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7" y="44"/>
                </a:cxn>
                <a:cxn ang="0">
                  <a:pos x="12" y="17"/>
                </a:cxn>
                <a:cxn ang="0">
                  <a:pos x="12" y="17"/>
                </a:cxn>
                <a:cxn ang="0">
                  <a:pos x="12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7" y="44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6" name="Freeform 22"/>
            <p:cNvSpPr>
              <a:spLocks/>
            </p:cNvSpPr>
            <p:nvPr userDrawn="1"/>
          </p:nvSpPr>
          <p:spPr bwMode="auto">
            <a:xfrm>
              <a:off x="5519" y="358"/>
              <a:ext cx="3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0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7" y="0"/>
                </a:cxn>
                <a:cxn ang="0">
                  <a:pos x="37" y="0"/>
                </a:cxn>
                <a:cxn ang="0">
                  <a:pos x="37" y="44"/>
                </a:cxn>
                <a:cxn ang="0">
                  <a:pos x="25" y="44"/>
                </a:cxn>
                <a:cxn ang="0">
                  <a:pos x="12" y="15"/>
                </a:cxn>
                <a:cxn ang="0">
                  <a:pos x="10" y="15"/>
                </a:cxn>
                <a:cxn ang="0">
                  <a:pos x="10" y="44"/>
                </a:cxn>
                <a:cxn ang="0">
                  <a:pos x="0" y="44"/>
                </a:cxn>
                <a:cxn ang="0">
                  <a:pos x="0" y="0"/>
                </a:cxn>
              </a:cxnLst>
              <a:rect l="0" t="0" r="r" b="b"/>
              <a:pathLst>
                <a:path w="37" h="44">
                  <a:moveTo>
                    <a:pt x="0" y="0"/>
                  </a:moveTo>
                  <a:lnTo>
                    <a:pt x="12" y="0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44"/>
                  </a:lnTo>
                  <a:lnTo>
                    <a:pt x="25" y="44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10" y="44"/>
                  </a:lnTo>
                  <a:lnTo>
                    <a:pt x="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7" name="Freeform 23"/>
            <p:cNvSpPr>
              <a:spLocks noEditPoints="1"/>
            </p:cNvSpPr>
            <p:nvPr userDrawn="1"/>
          </p:nvSpPr>
          <p:spPr bwMode="auto">
            <a:xfrm>
              <a:off x="5568" y="358"/>
              <a:ext cx="43" cy="4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7" y="0"/>
                </a:cxn>
                <a:cxn ang="0">
                  <a:pos x="43" y="42"/>
                </a:cxn>
                <a:cxn ang="0">
                  <a:pos x="32" y="42"/>
                </a:cxn>
                <a:cxn ang="0">
                  <a:pos x="28" y="35"/>
                </a:cxn>
                <a:cxn ang="0">
                  <a:pos x="13" y="35"/>
                </a:cxn>
                <a:cxn ang="0">
                  <a:pos x="11" y="42"/>
                </a:cxn>
                <a:cxn ang="0">
                  <a:pos x="0" y="4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6" y="27"/>
                </a:cxn>
                <a:cxn ang="0">
                  <a:pos x="27" y="27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16" y="27"/>
                </a:cxn>
              </a:cxnLst>
              <a:rect l="0" t="0" r="r" b="b"/>
              <a:pathLst>
                <a:path w="43" h="42">
                  <a:moveTo>
                    <a:pt x="15" y="0"/>
                  </a:moveTo>
                  <a:lnTo>
                    <a:pt x="27" y="0"/>
                  </a:lnTo>
                  <a:lnTo>
                    <a:pt x="43" y="42"/>
                  </a:lnTo>
                  <a:lnTo>
                    <a:pt x="32" y="42"/>
                  </a:lnTo>
                  <a:lnTo>
                    <a:pt x="28" y="35"/>
                  </a:lnTo>
                  <a:lnTo>
                    <a:pt x="13" y="35"/>
                  </a:lnTo>
                  <a:lnTo>
                    <a:pt x="11" y="42"/>
                  </a:lnTo>
                  <a:lnTo>
                    <a:pt x="0" y="42"/>
                  </a:lnTo>
                  <a:lnTo>
                    <a:pt x="15" y="0"/>
                  </a:lnTo>
                  <a:lnTo>
                    <a:pt x="15" y="0"/>
                  </a:lnTo>
                  <a:close/>
                  <a:moveTo>
                    <a:pt x="16" y="27"/>
                  </a:moveTo>
                  <a:lnTo>
                    <a:pt x="27" y="27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16" y="2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  <p:sp>
          <p:nvSpPr>
            <p:cNvPr id="1048" name="Rectangle 24"/>
            <p:cNvSpPr>
              <a:spLocks noChangeArrowheads="1"/>
            </p:cNvSpPr>
            <p:nvPr userDrawn="1"/>
          </p:nvSpPr>
          <p:spPr bwMode="auto">
            <a:xfrm>
              <a:off x="5336" y="331"/>
              <a:ext cx="272" cy="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de-AT"/>
            </a:p>
          </p:txBody>
        </p:sp>
      </p:grpSp>
      <p:sp>
        <p:nvSpPr>
          <p:cNvPr id="1049" name="Freeform 25"/>
          <p:cNvSpPr>
            <a:spLocks/>
          </p:cNvSpPr>
          <p:nvPr userDrawn="1"/>
        </p:nvSpPr>
        <p:spPr bwMode="auto">
          <a:xfrm>
            <a:off x="8470900" y="531813"/>
            <a:ext cx="431800" cy="15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2" y="0"/>
              </a:cxn>
              <a:cxn ang="0">
                <a:pos x="0" y="0"/>
              </a:cxn>
            </a:cxnLst>
            <a:rect l="0" t="0" r="r" b="b"/>
            <a:pathLst>
              <a:path w="272">
                <a:moveTo>
                  <a:pt x="0" y="0"/>
                </a:moveTo>
                <a:lnTo>
                  <a:pt x="27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sp>
        <p:nvSpPr>
          <p:cNvPr id="1050" name="Rectangle 26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44450"/>
            <a:ext cx="7761287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Click to edit Master title style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9063" y="908050"/>
            <a:ext cx="8907462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Text</a:t>
            </a:r>
          </a:p>
          <a:p>
            <a:pPr lvl="1"/>
            <a:r>
              <a:rPr lang="de-AT" smtClean="0"/>
              <a:t>Text</a:t>
            </a:r>
          </a:p>
          <a:p>
            <a:pPr lvl="2"/>
            <a:r>
              <a:rPr lang="de-AT" smtClean="0"/>
              <a:t>Text</a:t>
            </a:r>
          </a:p>
          <a:p>
            <a:pPr lvl="3"/>
            <a:r>
              <a:rPr lang="de-AT" smtClean="0"/>
              <a:t>Text</a:t>
            </a:r>
          </a:p>
          <a:p>
            <a:pPr lvl="4"/>
            <a:r>
              <a:rPr lang="de-AT" smtClean="0"/>
              <a:t>Text</a:t>
            </a:r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15888" y="6511925"/>
            <a:ext cx="3760787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bg2"/>
                </a:solidFill>
              </a:defRPr>
            </a:lvl1pPr>
          </a:lstStyle>
          <a:p>
            <a:r>
              <a:rPr lang="de-AT"/>
              <a:t>Peter Kohlmann</a:t>
            </a:r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30663" y="6507163"/>
            <a:ext cx="10795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2"/>
                </a:solidFill>
              </a:defRPr>
            </a:lvl1pPr>
          </a:lstStyle>
          <a:p>
            <a:fld id="{2B1BDB76-5727-4597-912E-5A335DC2BAB3}" type="slidenum">
              <a:rPr lang="de-AT"/>
              <a:pPr/>
              <a:t>‹#›</a:t>
            </a:fld>
            <a:endParaRPr lang="de-A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60363" indent="-360363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60363" algn="l" rtl="0" fontAlgn="base">
        <a:spcBef>
          <a:spcPct val="20000"/>
        </a:spcBef>
        <a:spcAft>
          <a:spcPct val="0"/>
        </a:spcAft>
        <a:buClr>
          <a:srgbClr val="2AA3D8"/>
        </a:buClr>
        <a:buSzPct val="90000"/>
        <a:buFont typeface="Arial" charset="0"/>
        <a:buBlip>
          <a:blip r:embed="rId17"/>
        </a:buBlip>
        <a:defRPr sz="3000">
          <a:solidFill>
            <a:schemeClr val="tx1"/>
          </a:solidFill>
          <a:latin typeface="+mn-lt"/>
        </a:defRPr>
      </a:lvl2pPr>
      <a:lvl3pPr marL="1346200" indent="-266700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800">
          <a:solidFill>
            <a:schemeClr val="tx1"/>
          </a:solidFill>
          <a:latin typeface="+mn-lt"/>
        </a:defRPr>
      </a:lvl3pPr>
      <a:lvl4pPr marL="1792288" indent="-266700" algn="l" rtl="0" fontAlgn="base">
        <a:spcBef>
          <a:spcPct val="20000"/>
        </a:spcBef>
        <a:spcAft>
          <a:spcPct val="0"/>
        </a:spcAft>
        <a:buClr>
          <a:srgbClr val="2AA3D8"/>
        </a:buClr>
        <a:buSzPct val="90000"/>
        <a:buFont typeface="Arial" charset="0"/>
        <a:buBlip>
          <a:blip r:embed="rId17"/>
        </a:buBlip>
        <a:defRPr sz="2600">
          <a:solidFill>
            <a:schemeClr val="tx1"/>
          </a:solidFill>
          <a:latin typeface="+mn-lt"/>
        </a:defRPr>
      </a:lvl4pPr>
      <a:lvl5pPr marL="22399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chemeClr val="tx1"/>
          </a:solidFill>
          <a:latin typeface="+mn-lt"/>
        </a:defRPr>
      </a:lvl5pPr>
      <a:lvl6pPr marL="26971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chemeClr val="tx1"/>
          </a:solidFill>
          <a:latin typeface="+mn-lt"/>
        </a:defRPr>
      </a:lvl6pPr>
      <a:lvl7pPr marL="31543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chemeClr val="tx1"/>
          </a:solidFill>
          <a:latin typeface="+mn-lt"/>
        </a:defRPr>
      </a:lvl7pPr>
      <a:lvl8pPr marL="36115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chemeClr val="tx1"/>
          </a:solidFill>
          <a:latin typeface="+mn-lt"/>
        </a:defRPr>
      </a:lvl8pPr>
      <a:lvl9pPr marL="4068763" indent="-268288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16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2.wmf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4.wmf"/><Relationship Id="rId4" Type="http://schemas.openxmlformats.org/officeDocument/2006/relationships/image" Target="../media/image3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iagvis\vis07-presentation\Copy%20of%20livesync-vis07\anim_xvid.avi" TargetMode="Externa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iagvis\vis07-presentation\Copy%20of%20livesync-vis07\workflow1_xvid.av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diagvis\vis07-presentation\Copy%20of%20livesync-vis07\workflow2_xvid.avi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LiveSync</a:t>
            </a:r>
            <a:r>
              <a:rPr lang="en-US" dirty="0"/>
              <a:t>: </a:t>
            </a:r>
            <a:br>
              <a:rPr lang="en-US" dirty="0"/>
            </a:br>
            <a:r>
              <a:rPr lang="en-US" dirty="0"/>
              <a:t>Deformed Viewing Spheres for Knowledge-Based Navigation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600"/>
              <a:t>Peter Kohlmann</a:t>
            </a:r>
            <a:r>
              <a:rPr lang="en-US" sz="2600" baseline="30000"/>
              <a:t>1</a:t>
            </a:r>
            <a:r>
              <a:rPr lang="en-US" sz="2600"/>
              <a:t>, Stefan Bruckner</a:t>
            </a:r>
            <a:r>
              <a:rPr lang="en-US" sz="2600" baseline="30000"/>
              <a:t>1</a:t>
            </a:r>
            <a:r>
              <a:rPr lang="en-US" sz="2600"/>
              <a:t>, Armin Kanitsar</a:t>
            </a:r>
            <a:r>
              <a:rPr lang="en-US" sz="2600" baseline="30000"/>
              <a:t>2</a:t>
            </a:r>
            <a:r>
              <a:rPr lang="en-US" sz="2600"/>
              <a:t>, Meister Eduard Gröller</a:t>
            </a:r>
            <a:r>
              <a:rPr lang="en-US" sz="2600" baseline="30000"/>
              <a:t>1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79388" y="4652963"/>
            <a:ext cx="4464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aseline="30000">
                <a:solidFill>
                  <a:schemeClr val="bg2"/>
                </a:solidFill>
              </a:rPr>
              <a:t>1 </a:t>
            </a:r>
            <a:r>
              <a:rPr lang="en-US" sz="2000" b="1">
                <a:solidFill>
                  <a:schemeClr val="bg2"/>
                </a:solidFill>
              </a:rPr>
              <a:t>Vienna University of Technology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4427538" y="4652963"/>
            <a:ext cx="41767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aseline="30000">
                <a:solidFill>
                  <a:schemeClr val="bg2"/>
                </a:solidFill>
              </a:rPr>
              <a:t>2 </a:t>
            </a:r>
            <a:r>
              <a:rPr lang="en-US" sz="2000" b="1">
                <a:solidFill>
                  <a:schemeClr val="bg2"/>
                </a:solidFill>
              </a:rPr>
              <a:t>AGFA HealthCare</a:t>
            </a:r>
          </a:p>
        </p:txBody>
      </p:sp>
      <p:pic>
        <p:nvPicPr>
          <p:cNvPr id="9223" name="Picture 5" descr="AGFA_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6308725"/>
            <a:ext cx="1871662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4" descr="diagv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237288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head.png"/>
          <p:cNvPicPr>
            <a:picLocks noChangeAspect="1"/>
          </p:cNvPicPr>
          <p:nvPr/>
        </p:nvPicPr>
        <p:blipFill>
          <a:blip r:embed="rId2"/>
          <a:srcRect l="30119" t="18367" r="34743" b="18367"/>
          <a:stretch>
            <a:fillRect/>
          </a:stretch>
        </p:blipFill>
        <p:spPr>
          <a:xfrm>
            <a:off x="6390000" y="1508962"/>
            <a:ext cx="1546288" cy="2282618"/>
          </a:xfrm>
          <a:prstGeom prst="rect">
            <a:avLst/>
          </a:prstGeom>
        </p:spPr>
      </p:pic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Concept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+mn-lt"/>
              </a:rPr>
              <a:t>Surrounds object</a:t>
            </a:r>
          </a:p>
          <a:p>
            <a:pPr lvl="1"/>
            <a:r>
              <a:rPr lang="en-US" kern="0" baseline="0" dirty="0" smtClean="0">
                <a:latin typeface="+mn-lt"/>
              </a:rPr>
              <a:t>Viewpoints</a:t>
            </a:r>
            <a:r>
              <a:rPr lang="en-US" kern="0" dirty="0" smtClean="0">
                <a:latin typeface="+mn-lt"/>
              </a:rPr>
              <a:t> on surface </a:t>
            </a:r>
            <a:br>
              <a:rPr lang="en-US" kern="0" dirty="0" smtClean="0">
                <a:latin typeface="+mn-lt"/>
              </a:rPr>
            </a:br>
            <a:r>
              <a:rPr lang="en-US" kern="0" dirty="0" smtClean="0">
                <a:latin typeface="+mn-lt"/>
              </a:rPr>
              <a:t>of viewing sphere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+mn-lt"/>
              </a:rPr>
              <a:t>Viewing direction to 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r>
              <a:rPr lang="en-US" dirty="0">
                <a:solidFill>
                  <a:schemeClr val="tx1"/>
                </a:solidFill>
                <a:latin typeface="+mn-lt"/>
              </a:rPr>
              <a:t>sphere’s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center</a:t>
            </a:r>
            <a:endParaRPr lang="en-US" sz="1000" dirty="0" smtClean="0"/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/>
          </a:p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Encoding of viewpoint quality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en-US" kern="0" dirty="0" smtClean="0">
                <a:latin typeface="+mn-lt"/>
              </a:rPr>
              <a:t>Deformation of viewing sphere</a:t>
            </a:r>
          </a:p>
          <a:p>
            <a:pPr lvl="1"/>
            <a:r>
              <a:rPr lang="en-US" dirty="0" smtClean="0"/>
              <a:t>High radial distance indicates good viewpoint</a:t>
            </a:r>
            <a:endParaRPr lang="en-US" kern="0" dirty="0" smtClean="0">
              <a:latin typeface="+mn-lt"/>
            </a:endParaRPr>
          </a:p>
          <a:p>
            <a:pPr lvl="1">
              <a:buNone/>
            </a:pPr>
            <a:endParaRPr lang="en-US" dirty="0" smtClean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Content Placeholder 8" descr="viewingSphere.png"/>
          <p:cNvPicPr>
            <a:picLocks noChangeAspect="1"/>
          </p:cNvPicPr>
          <p:nvPr/>
        </p:nvPicPr>
        <p:blipFill>
          <a:blip r:embed="rId3"/>
          <a:srcRect l="9722" r="10882"/>
          <a:stretch>
            <a:fillRect/>
          </a:stretch>
        </p:blipFill>
        <p:spPr bwMode="auto">
          <a:xfrm>
            <a:off x="5500694" y="857232"/>
            <a:ext cx="3465726" cy="357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1229B-D7C5-4CD2-9C13-735082BC8063}" type="slidenum">
              <a:rPr lang="de-AT"/>
              <a:pPr/>
              <a:t>9</a:t>
            </a:fld>
            <a:endParaRPr lang="de-AT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Viewing Sphere</a:t>
            </a:r>
            <a:endParaRPr lang="en-US" dirty="0"/>
          </a:p>
        </p:txBody>
      </p:sp>
      <p:cxnSp>
        <p:nvCxnSpPr>
          <p:cNvPr id="7" name="Straight Arrow Connector 6"/>
          <p:cNvCxnSpPr>
            <a:stCxn id="8" idx="2"/>
          </p:cNvCxnSpPr>
          <p:nvPr/>
        </p:nvCxnSpPr>
        <p:spPr>
          <a:xfrm rot="10800000" flipH="1" flipV="1">
            <a:off x="5929322" y="2285992"/>
            <a:ext cx="496129" cy="1845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 rot="1146615">
            <a:off x="5925386" y="2202223"/>
            <a:ext cx="142876" cy="214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Concept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  <a:latin typeface="+mn-lt"/>
              </a:rPr>
              <a:t>Surrounds object</a:t>
            </a:r>
          </a:p>
          <a:p>
            <a:pPr lvl="1"/>
            <a:r>
              <a:rPr lang="en-US" kern="0" baseline="0" dirty="0" smtClean="0">
                <a:latin typeface="+mn-lt"/>
              </a:rPr>
              <a:t>Viewpoints</a:t>
            </a:r>
            <a:r>
              <a:rPr lang="en-US" kern="0" dirty="0" smtClean="0">
                <a:latin typeface="+mn-lt"/>
              </a:rPr>
              <a:t> on surface </a:t>
            </a:r>
            <a:br>
              <a:rPr lang="en-US" kern="0" dirty="0" smtClean="0">
                <a:latin typeface="+mn-lt"/>
              </a:rPr>
            </a:br>
            <a:r>
              <a:rPr lang="en-US" kern="0" dirty="0" smtClean="0">
                <a:latin typeface="+mn-lt"/>
              </a:rPr>
              <a:t>of viewing sphere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+mn-lt"/>
              </a:rPr>
              <a:t>Viewing direction to </a:t>
            </a:r>
            <a:br>
              <a:rPr lang="en-US" dirty="0">
                <a:solidFill>
                  <a:schemeClr val="tx1"/>
                </a:solidFill>
                <a:latin typeface="+mn-lt"/>
              </a:rPr>
            </a:br>
            <a:r>
              <a:rPr lang="en-US" dirty="0">
                <a:solidFill>
                  <a:schemeClr val="tx1"/>
                </a:solidFill>
                <a:latin typeface="+mn-lt"/>
              </a:rPr>
              <a:t>sphere’s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center</a:t>
            </a:r>
            <a:endParaRPr lang="en-US" sz="1000" dirty="0" smtClean="0"/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/>
          </a:p>
          <a:p>
            <a:r>
              <a:rPr lang="en-US" dirty="0" smtClean="0">
                <a:solidFill>
                  <a:schemeClr val="tx1"/>
                </a:solidFill>
                <a:latin typeface="+mn-lt"/>
              </a:rPr>
              <a:t>Encoding of viewpoint quality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lvl="1"/>
            <a:r>
              <a:rPr lang="en-US" kern="0" dirty="0" smtClean="0">
                <a:latin typeface="+mn-lt"/>
              </a:rPr>
              <a:t>Deformation of viewing sphere</a:t>
            </a:r>
          </a:p>
          <a:p>
            <a:pPr lvl="1"/>
            <a:r>
              <a:rPr lang="en-US" dirty="0" smtClean="0"/>
              <a:t>High radial distance indicates good viewpoint</a:t>
            </a:r>
            <a:endParaRPr lang="en-US" kern="0" dirty="0" smtClean="0">
              <a:latin typeface="+mn-lt"/>
            </a:endParaRPr>
          </a:p>
          <a:p>
            <a:pPr lvl="1">
              <a:buNone/>
            </a:pPr>
            <a:endParaRPr lang="en-US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1229B-D7C5-4CD2-9C13-735082BC8063}" type="slidenum">
              <a:rPr lang="de-AT"/>
              <a:pPr/>
              <a:t>10</a:t>
            </a:fld>
            <a:endParaRPr lang="de-AT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Viewing Sphere</a:t>
            </a:r>
            <a:endParaRPr lang="en-US" dirty="0"/>
          </a:p>
        </p:txBody>
      </p:sp>
      <p:pic>
        <p:nvPicPr>
          <p:cNvPr id="10" name="Picture 1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3000372"/>
            <a:ext cx="1285884" cy="1261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 descr="view-sphere_cr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91686" y="2928934"/>
            <a:ext cx="1857388" cy="1342070"/>
          </a:xfrm>
          <a:prstGeom prst="rect">
            <a:avLst/>
          </a:prstGeom>
        </p:spPr>
      </p:pic>
      <p:pic>
        <p:nvPicPr>
          <p:cNvPr id="12" name="Picture 11" descr="view-sphere_cro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1142984"/>
            <a:ext cx="1878498" cy="135732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072462" y="267170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/>
              <a:t>good</a:t>
            </a:r>
            <a:endParaRPr lang="de-AT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5786446" y="2500306"/>
            <a:ext cx="1143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 smtClean="0"/>
              <a:t>bad</a:t>
            </a:r>
            <a:endParaRPr lang="de-AT" sz="2000" dirty="0"/>
          </a:p>
        </p:txBody>
      </p:sp>
      <p:cxnSp>
        <p:nvCxnSpPr>
          <p:cNvPr id="15" name="Straight Arrow Connector 14"/>
          <p:cNvCxnSpPr/>
          <p:nvPr/>
        </p:nvCxnSpPr>
        <p:spPr>
          <a:xfrm rot="16200000" flipH="1">
            <a:off x="6141667" y="2859465"/>
            <a:ext cx="357190" cy="3532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1100000" flipV="1">
            <a:off x="7669686" y="3060562"/>
            <a:ext cx="571504" cy="3369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22E7781-F202-41E3-B898-2C9FBF0C29BA}" type="slidenum">
              <a:rPr lang="de-AT"/>
              <a:pPr/>
              <a:t>11</a:t>
            </a:fld>
            <a:endParaRPr lang="de-AT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Patient-Orientation Viewing-Sphere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Consider </a:t>
            </a:r>
            <a:r>
              <a:rPr lang="en-US" dirty="0"/>
              <a:t>p</a:t>
            </a:r>
            <a:r>
              <a:rPr lang="en-US" dirty="0" smtClean="0"/>
              <a:t>referred </a:t>
            </a:r>
            <a:r>
              <a:rPr lang="en-US" dirty="0"/>
              <a:t>viewing directions according to type of examination</a:t>
            </a:r>
          </a:p>
          <a:p>
            <a:r>
              <a:rPr lang="en-US" b="1" dirty="0" smtClean="0"/>
              <a:t>Technique: </a:t>
            </a:r>
            <a:r>
              <a:rPr lang="en-US" dirty="0" smtClean="0"/>
              <a:t>Head-feet axis serves as </a:t>
            </a:r>
            <a:r>
              <a:rPr lang="en-US" dirty="0"/>
              <a:t>rough estimation to derive preferred viewpoints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4164103"/>
            <a:ext cx="2570182" cy="1265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40" y="3719533"/>
            <a:ext cx="1473198" cy="220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ight Arrow 9"/>
          <p:cNvSpPr/>
          <p:nvPr/>
        </p:nvSpPr>
        <p:spPr>
          <a:xfrm>
            <a:off x="3571868" y="4543436"/>
            <a:ext cx="857256" cy="50006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30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7D8C4C6-E380-4A87-983B-3556BCBAE3A1}" type="slidenum">
              <a:rPr lang="de-AT"/>
              <a:pPr/>
              <a:t>12</a:t>
            </a:fld>
            <a:endParaRPr lang="de-AT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Local Shape-Estimation Viewing-Sphere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9063" y="908050"/>
            <a:ext cx="8485187" cy="5473700"/>
          </a:xfrm>
          <a:noFill/>
        </p:spPr>
        <p:txBody>
          <a:bodyPr/>
          <a:lstStyle/>
          <a:p>
            <a:r>
              <a:rPr lang="en-US" dirty="0" smtClean="0"/>
              <a:t>Consider </a:t>
            </a:r>
            <a:r>
              <a:rPr lang="en-US" dirty="0"/>
              <a:t>l</a:t>
            </a:r>
            <a:r>
              <a:rPr lang="en-US" dirty="0" smtClean="0"/>
              <a:t>ocal </a:t>
            </a:r>
            <a:r>
              <a:rPr lang="en-US" dirty="0"/>
              <a:t>shape of structure of </a:t>
            </a:r>
            <a:r>
              <a:rPr lang="en-US" dirty="0" smtClean="0"/>
              <a:t>interest</a:t>
            </a:r>
          </a:p>
          <a:p>
            <a:r>
              <a:rPr lang="en-US" b="1" dirty="0" smtClean="0"/>
              <a:t>Technique:</a:t>
            </a:r>
            <a:endParaRPr lang="en-US" b="1" dirty="0"/>
          </a:p>
          <a:p>
            <a:pPr lvl="1"/>
            <a:r>
              <a:rPr lang="en-US" sz="2600" dirty="0"/>
              <a:t>Local region growing (picked point as seed)</a:t>
            </a:r>
          </a:p>
          <a:p>
            <a:pPr lvl="1"/>
            <a:r>
              <a:rPr lang="en-US" sz="2600" dirty="0"/>
              <a:t>Principal component analysis on result    				</a:t>
            </a:r>
            <a:r>
              <a:rPr lang="en-US" sz="2600" dirty="0" smtClean="0"/>
              <a:t>  </a:t>
            </a:r>
            <a:endParaRPr lang="en-US" sz="2600" dirty="0"/>
          </a:p>
          <a:p>
            <a:pPr lvl="1">
              <a:buFont typeface="Arial" charset="0"/>
              <a:buNone/>
            </a:pPr>
            <a:endParaRPr lang="en-US" sz="2600" dirty="0"/>
          </a:p>
        </p:txBody>
      </p:sp>
      <p:pic>
        <p:nvPicPr>
          <p:cNvPr id="46204" name="Picture 1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5108569"/>
            <a:ext cx="13684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6219" name="Group 139"/>
          <p:cNvGrpSpPr>
            <a:grpSpLocks/>
          </p:cNvGrpSpPr>
          <p:nvPr/>
        </p:nvGrpSpPr>
        <p:grpSpPr bwMode="auto">
          <a:xfrm>
            <a:off x="1403350" y="4213231"/>
            <a:ext cx="576263" cy="720725"/>
            <a:chOff x="431" y="2273"/>
            <a:chExt cx="454" cy="567"/>
          </a:xfrm>
        </p:grpSpPr>
        <p:sp>
          <p:nvSpPr>
            <p:cNvPr id="46207" name="Line 127"/>
            <p:cNvSpPr>
              <a:spLocks noChangeShapeType="1"/>
            </p:cNvSpPr>
            <p:nvPr/>
          </p:nvSpPr>
          <p:spPr bwMode="auto">
            <a:xfrm rot="4080000" flipV="1">
              <a:off x="476" y="2455"/>
              <a:ext cx="363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  <p:sp>
          <p:nvSpPr>
            <p:cNvPr id="46208" name="Line 128"/>
            <p:cNvSpPr>
              <a:spLocks noChangeShapeType="1"/>
            </p:cNvSpPr>
            <p:nvPr/>
          </p:nvSpPr>
          <p:spPr bwMode="auto">
            <a:xfrm flipH="1">
              <a:off x="431" y="2273"/>
              <a:ext cx="454" cy="5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e-AT"/>
            </a:p>
          </p:txBody>
        </p:sp>
      </p:grpSp>
      <p:pic>
        <p:nvPicPr>
          <p:cNvPr id="46209" name="Picture 1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5162544"/>
            <a:ext cx="1585913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6211" name="Group 131"/>
          <p:cNvGrpSpPr>
            <a:grpSpLocks/>
          </p:cNvGrpSpPr>
          <p:nvPr/>
        </p:nvGrpSpPr>
        <p:grpSpPr bwMode="auto">
          <a:xfrm>
            <a:off x="4140200" y="4232282"/>
            <a:ext cx="863600" cy="773112"/>
            <a:chOff x="295" y="2932"/>
            <a:chExt cx="771" cy="690"/>
          </a:xfrm>
        </p:grpSpPr>
        <p:sp>
          <p:nvSpPr>
            <p:cNvPr id="46212" name="Line 132"/>
            <p:cNvSpPr>
              <a:spLocks noChangeShapeType="1"/>
            </p:cNvSpPr>
            <p:nvPr/>
          </p:nvSpPr>
          <p:spPr bwMode="auto">
            <a:xfrm flipV="1">
              <a:off x="703" y="3083"/>
              <a:ext cx="363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  <p:sp>
          <p:nvSpPr>
            <p:cNvPr id="46213" name="Rectangle 133"/>
            <p:cNvSpPr>
              <a:spLocks noChangeArrowheads="1"/>
            </p:cNvSpPr>
            <p:nvPr/>
          </p:nvSpPr>
          <p:spPr bwMode="auto">
            <a:xfrm rot="3882139">
              <a:off x="360" y="3141"/>
              <a:ext cx="690" cy="27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46214" name="Line 134"/>
            <p:cNvSpPr>
              <a:spLocks noChangeShapeType="1"/>
            </p:cNvSpPr>
            <p:nvPr/>
          </p:nvSpPr>
          <p:spPr bwMode="auto">
            <a:xfrm rot="10800000" flipV="1">
              <a:off x="295" y="3294"/>
              <a:ext cx="363" cy="18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</p:grpSp>
      <p:grpSp>
        <p:nvGrpSpPr>
          <p:cNvPr id="46215" name="Group 135"/>
          <p:cNvGrpSpPr>
            <a:grpSpLocks/>
          </p:cNvGrpSpPr>
          <p:nvPr/>
        </p:nvGrpSpPr>
        <p:grpSpPr bwMode="auto">
          <a:xfrm>
            <a:off x="7235825" y="4291014"/>
            <a:ext cx="576263" cy="576263"/>
            <a:chOff x="1111" y="4655"/>
            <a:chExt cx="771" cy="771"/>
          </a:xfrm>
        </p:grpSpPr>
        <p:sp>
          <p:nvSpPr>
            <p:cNvPr id="46216" name="Oval 136"/>
            <p:cNvSpPr>
              <a:spLocks noChangeArrowheads="1"/>
            </p:cNvSpPr>
            <p:nvPr/>
          </p:nvSpPr>
          <p:spPr bwMode="auto">
            <a:xfrm>
              <a:off x="1111" y="4655"/>
              <a:ext cx="771" cy="771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46217" name="Oval 137"/>
            <p:cNvSpPr>
              <a:spLocks noChangeArrowheads="1"/>
            </p:cNvSpPr>
            <p:nvPr/>
          </p:nvSpPr>
          <p:spPr bwMode="auto">
            <a:xfrm>
              <a:off x="1111" y="4927"/>
              <a:ext cx="771" cy="238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pic>
        <p:nvPicPr>
          <p:cNvPr id="46218" name="Picture 13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9925" y="5162544"/>
            <a:ext cx="1008063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6220" name="Object 140"/>
          <p:cNvGraphicFramePr>
            <a:graphicFrameLocks noChangeAspect="1"/>
          </p:cNvGraphicFramePr>
          <p:nvPr/>
        </p:nvGraphicFramePr>
        <p:xfrm>
          <a:off x="468313" y="3429000"/>
          <a:ext cx="2274887" cy="630237"/>
        </p:xfrm>
        <a:graphic>
          <a:graphicData uri="http://schemas.openxmlformats.org/presentationml/2006/ole">
            <p:oleObj spid="_x0000_s46220" name="Equation" r:id="rId6" imgW="825480" imgH="228600" progId="Equation.3">
              <p:embed/>
            </p:oleObj>
          </a:graphicData>
        </a:graphic>
      </p:graphicFrame>
      <p:graphicFrame>
        <p:nvGraphicFramePr>
          <p:cNvPr id="46222" name="Object 142"/>
          <p:cNvGraphicFramePr>
            <a:graphicFrameLocks noChangeAspect="1"/>
          </p:cNvGraphicFramePr>
          <p:nvPr/>
        </p:nvGraphicFramePr>
        <p:xfrm>
          <a:off x="3421063" y="3429000"/>
          <a:ext cx="2274887" cy="630237"/>
        </p:xfrm>
        <a:graphic>
          <a:graphicData uri="http://schemas.openxmlformats.org/presentationml/2006/ole">
            <p:oleObj spid="_x0000_s46222" name="Formel" r:id="rId7" imgW="825480" imgH="228600" progId="Equation.3">
              <p:embed/>
            </p:oleObj>
          </a:graphicData>
        </a:graphic>
      </p:graphicFrame>
      <p:graphicFrame>
        <p:nvGraphicFramePr>
          <p:cNvPr id="46223" name="Object 143"/>
          <p:cNvGraphicFramePr>
            <a:graphicFrameLocks noChangeAspect="1"/>
          </p:cNvGraphicFramePr>
          <p:nvPr/>
        </p:nvGraphicFramePr>
        <p:xfrm>
          <a:off x="6538913" y="3429000"/>
          <a:ext cx="2065337" cy="630237"/>
        </p:xfrm>
        <a:graphic>
          <a:graphicData uri="http://schemas.openxmlformats.org/presentationml/2006/ole">
            <p:oleObj spid="_x0000_s46223" name="Formel" r:id="rId8" imgW="749160" imgH="228600" progId="Equation.3">
              <p:embed/>
            </p:oleObj>
          </a:graphicData>
        </a:graphic>
      </p:graphicFrame>
      <p:sp>
        <p:nvSpPr>
          <p:cNvPr id="46227" name="Rectangle 147"/>
          <p:cNvSpPr>
            <a:spLocks noChangeArrowheads="1"/>
          </p:cNvSpPr>
          <p:nvPr/>
        </p:nvSpPr>
        <p:spPr bwMode="auto">
          <a:xfrm>
            <a:off x="395288" y="3429000"/>
            <a:ext cx="2447925" cy="647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46228" name="Rectangle 148"/>
          <p:cNvSpPr>
            <a:spLocks noChangeArrowheads="1"/>
          </p:cNvSpPr>
          <p:nvPr/>
        </p:nvSpPr>
        <p:spPr bwMode="auto">
          <a:xfrm>
            <a:off x="3348038" y="3429000"/>
            <a:ext cx="2447925" cy="647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46229" name="Rectangle 149"/>
          <p:cNvSpPr>
            <a:spLocks noChangeArrowheads="1"/>
          </p:cNvSpPr>
          <p:nvPr/>
        </p:nvSpPr>
        <p:spPr bwMode="auto">
          <a:xfrm>
            <a:off x="6300788" y="3429000"/>
            <a:ext cx="2447925" cy="647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31" name="Curved Left Arrow 30"/>
          <p:cNvSpPr/>
          <p:nvPr/>
        </p:nvSpPr>
        <p:spPr>
          <a:xfrm>
            <a:off x="2214546" y="4791079"/>
            <a:ext cx="571504" cy="857256"/>
          </a:xfrm>
          <a:prstGeom prst="curved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32" name="Curved Left Arrow 31"/>
          <p:cNvSpPr/>
          <p:nvPr/>
        </p:nvSpPr>
        <p:spPr>
          <a:xfrm>
            <a:off x="5357818" y="4791079"/>
            <a:ext cx="571504" cy="857256"/>
          </a:xfrm>
          <a:prstGeom prst="curved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33" name="Curved Left Arrow 32"/>
          <p:cNvSpPr/>
          <p:nvPr/>
        </p:nvSpPr>
        <p:spPr>
          <a:xfrm>
            <a:off x="8072462" y="4791079"/>
            <a:ext cx="571504" cy="857256"/>
          </a:xfrm>
          <a:prstGeom prst="curvedLef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91" name="Picture 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857628"/>
            <a:ext cx="3500462" cy="231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Rectangle 66"/>
          <p:cNvSpPr/>
          <p:nvPr/>
        </p:nvSpPr>
        <p:spPr>
          <a:xfrm>
            <a:off x="651600" y="3871334"/>
            <a:ext cx="2571768" cy="2292874"/>
          </a:xfrm>
          <a:prstGeom prst="rect">
            <a:avLst/>
          </a:prstGeom>
          <a:noFill/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FCDC73B-71BB-4DB1-86AF-D643BA8387EF}" type="slidenum">
              <a:rPr lang="de-AT"/>
              <a:pPr/>
              <a:t>13</a:t>
            </a:fld>
            <a:endParaRPr lang="de-AT" dirty="0"/>
          </a:p>
        </p:txBody>
      </p:sp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Visibility Viewing-Sphere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908050"/>
            <a:ext cx="8907462" cy="2952750"/>
          </a:xfrm>
        </p:spPr>
        <p:txBody>
          <a:bodyPr/>
          <a:lstStyle/>
          <a:p>
            <a:r>
              <a:rPr lang="en-US" dirty="0" smtClean="0"/>
              <a:t>Include information about occlusion </a:t>
            </a:r>
          </a:p>
          <a:p>
            <a:r>
              <a:rPr lang="en-US" b="1" dirty="0" smtClean="0"/>
              <a:t>Technique: </a:t>
            </a:r>
            <a:r>
              <a:rPr lang="en-US" dirty="0" smtClean="0"/>
              <a:t>Cast &amp; analyze visibility rays</a:t>
            </a:r>
            <a:endParaRPr lang="en-US" dirty="0"/>
          </a:p>
          <a:p>
            <a:pPr lvl="1"/>
            <a:r>
              <a:rPr lang="en-US" dirty="0" smtClean="0"/>
              <a:t>Exit </a:t>
            </a:r>
            <a:r>
              <a:rPr lang="en-US" dirty="0"/>
              <a:t>of tissue of interest</a:t>
            </a:r>
          </a:p>
          <a:p>
            <a:pPr lvl="1"/>
            <a:r>
              <a:rPr lang="en-US" dirty="0"/>
              <a:t>Distance to occluding objects </a:t>
            </a:r>
          </a:p>
          <a:p>
            <a:pPr lvl="1">
              <a:buFont typeface="Arial" charset="0"/>
              <a:buNone/>
            </a:pPr>
            <a:endParaRPr lang="en-US" dirty="0"/>
          </a:p>
        </p:txBody>
      </p:sp>
      <p:pic>
        <p:nvPicPr>
          <p:cNvPr id="5018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0585" y="4014210"/>
            <a:ext cx="2016125" cy="191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1000100" y="4871466"/>
            <a:ext cx="500066" cy="214314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212639" y="4514277"/>
            <a:ext cx="1287659" cy="4646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212639" y="4978965"/>
            <a:ext cx="2003757" cy="601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212639" y="4978965"/>
            <a:ext cx="2017982" cy="7689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1500168" y="4014210"/>
            <a:ext cx="2357452" cy="857256"/>
          </a:xfrm>
          <a:prstGeom prst="line">
            <a:avLst/>
          </a:prstGeom>
          <a:ln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764000" y="5199392"/>
            <a:ext cx="2071702" cy="785818"/>
          </a:xfrm>
          <a:prstGeom prst="line">
            <a:avLst/>
          </a:prstGeom>
          <a:ln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1188000" y="4983392"/>
            <a:ext cx="2821802" cy="1588"/>
          </a:xfrm>
          <a:prstGeom prst="line">
            <a:avLst/>
          </a:prstGeom>
          <a:ln>
            <a:prstDash val="sys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5400000">
            <a:off x="2088000" y="5014342"/>
            <a:ext cx="228601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AutoShape 29"/>
          <p:cNvSpPr>
            <a:spLocks noChangeArrowheads="1"/>
          </p:cNvSpPr>
          <p:nvPr/>
        </p:nvSpPr>
        <p:spPr bwMode="auto">
          <a:xfrm rot="19368683">
            <a:off x="684000" y="5019392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9525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74" name="Right Arrow 73"/>
          <p:cNvSpPr/>
          <p:nvPr/>
        </p:nvSpPr>
        <p:spPr>
          <a:xfrm>
            <a:off x="4572000" y="4728590"/>
            <a:ext cx="857256" cy="50006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 rot="1260000">
            <a:off x="583200" y="3518921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034AAF-D4BC-4431-A517-E2B3B3A9D0A2}" type="slidenum">
              <a:rPr lang="de-AT"/>
              <a:pPr/>
              <a:t>14</a:t>
            </a:fld>
            <a:endParaRPr lang="de-AT"/>
          </a:p>
        </p:txBody>
      </p:sp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Viewpoint-History Viewing-Sphere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908050"/>
            <a:ext cx="8907462" cy="2952750"/>
          </a:xfrm>
        </p:spPr>
        <p:txBody>
          <a:bodyPr/>
          <a:lstStyle/>
          <a:p>
            <a:r>
              <a:rPr lang="en-US" dirty="0" smtClean="0"/>
              <a:t>Avoid big shifts for successive pickings </a:t>
            </a:r>
            <a:endParaRPr lang="en-US" dirty="0"/>
          </a:p>
          <a:p>
            <a:r>
              <a:rPr lang="en-US" b="1" dirty="0" smtClean="0"/>
              <a:t>Technique: </a:t>
            </a:r>
            <a:r>
              <a:rPr lang="en-US" dirty="0" smtClean="0"/>
              <a:t>Consider previous </a:t>
            </a:r>
            <a:r>
              <a:rPr lang="en-US" dirty="0"/>
              <a:t>viewpoint </a:t>
            </a:r>
            <a:r>
              <a:rPr lang="en-US" dirty="0" smtClean="0"/>
              <a:t>for </a:t>
            </a:r>
            <a:r>
              <a:rPr lang="en-US" dirty="0"/>
              <a:t>estimation of </a:t>
            </a:r>
            <a:r>
              <a:rPr lang="en-US" dirty="0" smtClean="0"/>
              <a:t>current viewpoint</a:t>
            </a:r>
            <a:endParaRPr lang="en-US" dirty="0"/>
          </a:p>
        </p:txBody>
      </p:sp>
      <p:sp>
        <p:nvSpPr>
          <p:cNvPr id="45075" name="Rectangle 19"/>
          <p:cNvSpPr>
            <a:spLocks noChangeArrowheads="1"/>
          </p:cNvSpPr>
          <p:nvPr/>
        </p:nvSpPr>
        <p:spPr bwMode="auto">
          <a:xfrm>
            <a:off x="4716463" y="6308725"/>
            <a:ext cx="1584325" cy="142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pic>
        <p:nvPicPr>
          <p:cNvPr id="14" name="Content Placeholder 8" descr="viewingSphere.png"/>
          <p:cNvPicPr>
            <a:picLocks noChangeAspect="1"/>
          </p:cNvPicPr>
          <p:nvPr/>
        </p:nvPicPr>
        <p:blipFill>
          <a:blip r:embed="rId2"/>
          <a:srcRect l="9722" r="10882"/>
          <a:stretch>
            <a:fillRect/>
          </a:stretch>
        </p:blipFill>
        <p:spPr bwMode="auto">
          <a:xfrm>
            <a:off x="142844" y="2500306"/>
            <a:ext cx="2905517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Oval 17"/>
          <p:cNvSpPr/>
          <p:nvPr/>
        </p:nvSpPr>
        <p:spPr>
          <a:xfrm rot="600000">
            <a:off x="2625651" y="4011282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5" name="Oval 14"/>
          <p:cNvSpPr/>
          <p:nvPr/>
        </p:nvSpPr>
        <p:spPr>
          <a:xfrm rot="2340000">
            <a:off x="694426" y="3092888"/>
            <a:ext cx="142876" cy="214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6" name="Oval 15"/>
          <p:cNvSpPr/>
          <p:nvPr/>
        </p:nvSpPr>
        <p:spPr>
          <a:xfrm rot="-1560000">
            <a:off x="611217" y="4337222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4" name="Oval 23"/>
          <p:cNvSpPr/>
          <p:nvPr/>
        </p:nvSpPr>
        <p:spPr>
          <a:xfrm rot="1260000">
            <a:off x="581687" y="3518922"/>
            <a:ext cx="142876" cy="214314"/>
          </a:xfrm>
          <a:prstGeom prst="ellipse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5" name="Oval 24"/>
          <p:cNvSpPr/>
          <p:nvPr/>
        </p:nvSpPr>
        <p:spPr>
          <a:xfrm rot="-2100000">
            <a:off x="2336813" y="3307389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9" name="Oval 28"/>
          <p:cNvSpPr/>
          <p:nvPr/>
        </p:nvSpPr>
        <p:spPr>
          <a:xfrm rot="-1560000">
            <a:off x="508286" y="5408791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0" name="TextBox 29"/>
          <p:cNvSpPr txBox="1"/>
          <p:nvPr/>
        </p:nvSpPr>
        <p:spPr>
          <a:xfrm>
            <a:off x="690907" y="5345683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dirty="0"/>
              <a:t>C</a:t>
            </a:r>
            <a:r>
              <a:rPr lang="de-AT" sz="1800" dirty="0" smtClean="0"/>
              <a:t>andidate</a:t>
            </a:r>
            <a:endParaRPr lang="de-AT" sz="1800" dirty="0"/>
          </a:p>
        </p:txBody>
      </p:sp>
      <p:sp>
        <p:nvSpPr>
          <p:cNvPr id="31" name="Oval 30"/>
          <p:cNvSpPr/>
          <p:nvPr/>
        </p:nvSpPr>
        <p:spPr>
          <a:xfrm rot="-1560000">
            <a:off x="516338" y="5737463"/>
            <a:ext cx="142876" cy="214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2" name="TextBox 31"/>
          <p:cNvSpPr txBox="1"/>
          <p:nvPr/>
        </p:nvSpPr>
        <p:spPr>
          <a:xfrm>
            <a:off x="690907" y="5670561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dirty="0" smtClean="0"/>
              <a:t>Previous viewpoint</a:t>
            </a:r>
            <a:endParaRPr lang="de-AT" sz="1800" dirty="0"/>
          </a:p>
        </p:txBody>
      </p:sp>
      <p:sp>
        <p:nvSpPr>
          <p:cNvPr id="33" name="Oval 32"/>
          <p:cNvSpPr/>
          <p:nvPr/>
        </p:nvSpPr>
        <p:spPr>
          <a:xfrm rot="-1560000">
            <a:off x="516338" y="6094653"/>
            <a:ext cx="142876" cy="214314"/>
          </a:xfrm>
          <a:prstGeom prst="ellipse">
            <a:avLst/>
          </a:prstGeom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4" name="TextBox 33"/>
          <p:cNvSpPr txBox="1"/>
          <p:nvPr/>
        </p:nvSpPr>
        <p:spPr>
          <a:xfrm>
            <a:off x="690907" y="6000767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800" dirty="0" smtClean="0"/>
              <a:t>Preferred viewpoint</a:t>
            </a:r>
            <a:endParaRPr lang="de-AT" sz="1800" dirty="0"/>
          </a:p>
        </p:txBody>
      </p:sp>
      <p:pic>
        <p:nvPicPr>
          <p:cNvPr id="45081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09811">
            <a:off x="6115874" y="3321276"/>
            <a:ext cx="2731367" cy="208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1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3714752"/>
            <a:ext cx="18203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Oval 40"/>
          <p:cNvSpPr/>
          <p:nvPr/>
        </p:nvSpPr>
        <p:spPr>
          <a:xfrm rot="4041567">
            <a:off x="4203617" y="3909550"/>
            <a:ext cx="387006" cy="257451"/>
          </a:xfrm>
          <a:prstGeom prst="ellipse">
            <a:avLst/>
          </a:prstGeom>
          <a:solidFill>
            <a:schemeClr val="accent2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isometricOffAxis1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6" name="Right Arrow 45"/>
          <p:cNvSpPr/>
          <p:nvPr/>
        </p:nvSpPr>
        <p:spPr>
          <a:xfrm>
            <a:off x="5857884" y="4429132"/>
            <a:ext cx="857256" cy="50006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9" name="Rectangle 48"/>
          <p:cNvSpPr/>
          <p:nvPr/>
        </p:nvSpPr>
        <p:spPr>
          <a:xfrm>
            <a:off x="357158" y="5357825"/>
            <a:ext cx="2500330" cy="1071570"/>
          </a:xfrm>
          <a:prstGeom prst="rect">
            <a:avLst/>
          </a:prstGeom>
          <a:noFill/>
          <a:ln w="127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7" name="Oval 26"/>
          <p:cNvSpPr/>
          <p:nvPr/>
        </p:nvSpPr>
        <p:spPr>
          <a:xfrm rot="1260000">
            <a:off x="583200" y="3517761"/>
            <a:ext cx="142876" cy="214314"/>
          </a:xfrm>
          <a:prstGeom prst="ellipse">
            <a:avLst/>
          </a:prstGeom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 animBg="1"/>
      <p:bldP spid="41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5072066" y="4429132"/>
            <a:ext cx="3571900" cy="1785950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auto">
          <a:xfrm>
            <a:off x="5072066" y="1196975"/>
            <a:ext cx="3571900" cy="2643206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465139" y="5411817"/>
            <a:ext cx="4392613" cy="80326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465139" y="3911619"/>
            <a:ext cx="4392613" cy="1089017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89109" name="Rectangle 21"/>
          <p:cNvSpPr>
            <a:spLocks noChangeArrowheads="1"/>
          </p:cNvSpPr>
          <p:nvPr/>
        </p:nvSpPr>
        <p:spPr bwMode="auto">
          <a:xfrm>
            <a:off x="466725" y="1196975"/>
            <a:ext cx="4392613" cy="223202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21F844-5B8B-4F4D-BDC7-AAF89B26BFC3}" type="slidenum">
              <a:rPr lang="de-AT"/>
              <a:pPr/>
              <a:t>15</a:t>
            </a:fld>
            <a:endParaRPr lang="de-AT"/>
          </a:p>
        </p:txBody>
      </p:sp>
      <p:pic>
        <p:nvPicPr>
          <p:cNvPr id="89152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39" y="1349367"/>
            <a:ext cx="3319463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LiveSync Workflow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1411287"/>
            <a:ext cx="1284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6588" y="1339850"/>
            <a:ext cx="2809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4765693"/>
            <a:ext cx="122396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7625" y="4918093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8163" y="5507061"/>
            <a:ext cx="424973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3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" y="4008448"/>
            <a:ext cx="5461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4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6375" y="4214812"/>
            <a:ext cx="5746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5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84438" y="4208462"/>
            <a:ext cx="1584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613130">
            <a:off x="4410075" y="4078287"/>
            <a:ext cx="30638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108" name="Line 20"/>
          <p:cNvSpPr>
            <a:spLocks noChangeShapeType="1"/>
          </p:cNvSpPr>
          <p:nvPr/>
        </p:nvSpPr>
        <p:spPr bwMode="auto">
          <a:xfrm flipV="1">
            <a:off x="4343400" y="4586287"/>
            <a:ext cx="1444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AT"/>
          </a:p>
        </p:txBody>
      </p:sp>
      <p:sp>
        <p:nvSpPr>
          <p:cNvPr id="89115" name="AutoShape 27"/>
          <p:cNvSpPr>
            <a:spLocks noChangeArrowheads="1"/>
          </p:cNvSpPr>
          <p:nvPr/>
        </p:nvSpPr>
        <p:spPr bwMode="auto">
          <a:xfrm rot="19368683">
            <a:off x="3022600" y="1916112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3132138" y="857232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Initial Views</a:t>
            </a:r>
          </a:p>
        </p:txBody>
      </p:sp>
      <p:sp>
        <p:nvSpPr>
          <p:cNvPr id="89130" name="Text Box 42"/>
          <p:cNvSpPr txBox="1">
            <a:spLocks noChangeArrowheads="1"/>
          </p:cNvSpPr>
          <p:nvPr/>
        </p:nvSpPr>
        <p:spPr bwMode="auto">
          <a:xfrm>
            <a:off x="1116013" y="3571876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 Input Parameters</a:t>
            </a:r>
          </a:p>
        </p:txBody>
      </p:sp>
      <p:sp>
        <p:nvSpPr>
          <p:cNvPr id="89131" name="Text Box 43"/>
          <p:cNvSpPr txBox="1">
            <a:spLocks noChangeArrowheads="1"/>
          </p:cNvSpPr>
          <p:nvPr/>
        </p:nvSpPr>
        <p:spPr bwMode="auto">
          <a:xfrm>
            <a:off x="1116013" y="5072074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Viewing Sphere Manipulations</a:t>
            </a:r>
          </a:p>
        </p:txBody>
      </p:sp>
      <p:sp>
        <p:nvSpPr>
          <p:cNvPr id="89132" name="Text Box 44"/>
          <p:cNvSpPr txBox="1">
            <a:spLocks noChangeArrowheads="1"/>
          </p:cNvSpPr>
          <p:nvPr/>
        </p:nvSpPr>
        <p:spPr bwMode="auto">
          <a:xfrm>
            <a:off x="4899054" y="407194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Derived Viewport Parameters</a:t>
            </a:r>
          </a:p>
        </p:txBody>
      </p:sp>
      <p:sp>
        <p:nvSpPr>
          <p:cNvPr id="89133" name="Text Box 45"/>
          <p:cNvSpPr txBox="1">
            <a:spLocks noChangeArrowheads="1"/>
          </p:cNvSpPr>
          <p:nvPr/>
        </p:nvSpPr>
        <p:spPr bwMode="auto">
          <a:xfrm>
            <a:off x="4899054" y="85723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Live-Synchronized 3D View</a:t>
            </a:r>
          </a:p>
        </p:txBody>
      </p:sp>
      <p:sp>
        <p:nvSpPr>
          <p:cNvPr id="89145" name="Rectangle 57"/>
          <p:cNvSpPr>
            <a:spLocks noChangeArrowheads="1"/>
          </p:cNvSpPr>
          <p:nvPr/>
        </p:nvSpPr>
        <p:spPr bwMode="auto">
          <a:xfrm>
            <a:off x="4211638" y="6429396"/>
            <a:ext cx="576262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89148" name="Rectangle 60"/>
          <p:cNvSpPr>
            <a:spLocks noChangeArrowheads="1"/>
          </p:cNvSpPr>
          <p:nvPr/>
        </p:nvSpPr>
        <p:spPr bwMode="auto">
          <a:xfrm>
            <a:off x="6572264" y="2285992"/>
            <a:ext cx="576263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pic>
        <p:nvPicPr>
          <p:cNvPr id="89153" name="Picture 6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8913" y="4630755"/>
            <a:ext cx="9858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urved Right Arrow 38"/>
          <p:cNvSpPr/>
          <p:nvPr/>
        </p:nvSpPr>
        <p:spPr>
          <a:xfrm rot="10800000">
            <a:off x="8715404" y="3786190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0" name="Curved Right Arrow 39"/>
          <p:cNvSpPr/>
          <p:nvPr/>
        </p:nvSpPr>
        <p:spPr>
          <a:xfrm rot="16200000">
            <a:off x="4786314" y="6072206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>
            <a:off x="71406" y="3286124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71406" y="4786322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2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A70A222-9F73-45D6-956C-54514C23CCB0}" type="slidenum">
              <a:rPr lang="de-AT"/>
              <a:pPr/>
              <a:t>16</a:t>
            </a:fld>
            <a:endParaRPr lang="de-AT"/>
          </a:p>
        </p:txBody>
      </p:sp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Viewing-Spheres Combination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908050"/>
            <a:ext cx="8907462" cy="2736850"/>
          </a:xfrm>
        </p:spPr>
        <p:txBody>
          <a:bodyPr/>
          <a:lstStyle/>
          <a:p>
            <a:r>
              <a:rPr lang="en-US" dirty="0"/>
              <a:t>Unified representation of parameters</a:t>
            </a:r>
          </a:p>
          <a:p>
            <a:r>
              <a:rPr lang="en-US" dirty="0"/>
              <a:t>Each deformed sphere contains incomplete information		Combination</a:t>
            </a:r>
          </a:p>
          <a:p>
            <a:pPr lvl="1">
              <a:buFont typeface="Arial" charset="0"/>
              <a:buNone/>
            </a:pPr>
            <a:r>
              <a:rPr lang="en-US" dirty="0"/>
              <a:t>			</a:t>
            </a:r>
          </a:p>
        </p:txBody>
      </p:sp>
      <p:sp>
        <p:nvSpPr>
          <p:cNvPr id="52246" name="Rectangle 22"/>
          <p:cNvSpPr>
            <a:spLocks noChangeArrowheads="1"/>
          </p:cNvSpPr>
          <p:nvPr/>
        </p:nvSpPr>
        <p:spPr bwMode="auto">
          <a:xfrm>
            <a:off x="4356100" y="2708275"/>
            <a:ext cx="44640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b="1" dirty="0"/>
              <a:t>Summation: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</a:t>
            </a:r>
            <a:r>
              <a:rPr lang="en-US" sz="2200" dirty="0">
                <a:cs typeface="Arial" charset="0"/>
              </a:rPr>
              <a:t> 	</a:t>
            </a:r>
            <a:r>
              <a:rPr lang="en-US" sz="2200" dirty="0"/>
              <a:t>intuitive approach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 	</a:t>
            </a:r>
            <a:r>
              <a:rPr lang="en-US" sz="2200" dirty="0">
                <a:cs typeface="Arial" charset="0"/>
              </a:rPr>
              <a:t>good results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b="1" dirty="0">
                <a:cs typeface="Arial" charset="0"/>
              </a:rPr>
              <a:t>Multiplication</a:t>
            </a:r>
            <a:r>
              <a:rPr lang="en-US" sz="2200" b="1" dirty="0"/>
              <a:t>:</a:t>
            </a:r>
            <a:endParaRPr lang="en-US" sz="2200" b="1" dirty="0">
              <a:cs typeface="Arial" charset="0"/>
            </a:endParaRP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</a:t>
            </a:r>
            <a:r>
              <a:rPr lang="en-US" sz="2200" dirty="0">
                <a:cs typeface="Arial" charset="0"/>
              </a:rPr>
              <a:t> 	</a:t>
            </a:r>
            <a:r>
              <a:rPr lang="en-US" sz="2200" dirty="0"/>
              <a:t>emphasize characteristics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 	</a:t>
            </a:r>
            <a:r>
              <a:rPr lang="en-US" sz="2200" dirty="0">
                <a:cs typeface="Arial" charset="0"/>
              </a:rPr>
              <a:t>high impact of low values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b="1" dirty="0" err="1">
                <a:cs typeface="Arial" charset="0"/>
              </a:rPr>
              <a:t>Thresholding</a:t>
            </a:r>
            <a:r>
              <a:rPr lang="en-US" sz="2200" b="1" dirty="0">
                <a:cs typeface="Arial" charset="0"/>
              </a:rPr>
              <a:t>: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</a:t>
            </a:r>
            <a:r>
              <a:rPr lang="en-US" sz="2200" dirty="0">
                <a:cs typeface="Arial" charset="0"/>
              </a:rPr>
              <a:t> 	</a:t>
            </a:r>
            <a:r>
              <a:rPr lang="en-US" sz="2200" dirty="0" smtClean="0"/>
              <a:t>preferred </a:t>
            </a:r>
            <a:r>
              <a:rPr lang="en-US" sz="2200" dirty="0"/>
              <a:t>sphere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r>
              <a:rPr lang="en-US" sz="2200" dirty="0">
                <a:solidFill>
                  <a:schemeClr val="accent1"/>
                </a:solidFill>
                <a:cs typeface="Arial" charset="0"/>
              </a:rPr>
              <a:t>▪   </a:t>
            </a:r>
            <a:r>
              <a:rPr lang="en-US" sz="2200" dirty="0">
                <a:cs typeface="Arial" charset="0"/>
              </a:rPr>
              <a:t>definition of knock-out criteria</a:t>
            </a: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endParaRPr lang="en-US" sz="2200" dirty="0"/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endParaRPr lang="en-US" sz="2200" b="1" dirty="0">
              <a:cs typeface="Arial" charset="0"/>
            </a:endParaRP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endParaRPr lang="en-US" sz="2200" b="1" dirty="0">
              <a:cs typeface="Arial" charset="0"/>
            </a:endParaRPr>
          </a:p>
          <a:p>
            <a:pPr marL="360363" indent="-360363">
              <a:spcBef>
                <a:spcPct val="20000"/>
              </a:spcBef>
              <a:buClr>
                <a:srgbClr val="2AA3D8"/>
              </a:buClr>
              <a:buSzPct val="65000"/>
              <a:buFont typeface="Arial" charset="0"/>
              <a:buNone/>
            </a:pPr>
            <a:endParaRPr lang="en-US" sz="2400" dirty="0">
              <a:cs typeface="Arial" charset="0"/>
            </a:endParaRPr>
          </a:p>
        </p:txBody>
      </p:sp>
      <p:sp>
        <p:nvSpPr>
          <p:cNvPr id="52247" name="AutoShape 23"/>
          <p:cNvSpPr>
            <a:spLocks noChangeArrowheads="1"/>
          </p:cNvSpPr>
          <p:nvPr/>
        </p:nvSpPr>
        <p:spPr bwMode="auto">
          <a:xfrm>
            <a:off x="2914650" y="2133600"/>
            <a:ext cx="720725" cy="287338"/>
          </a:xfrm>
          <a:prstGeom prst="rightArrow">
            <a:avLst>
              <a:gd name="adj1" fmla="val 50000"/>
              <a:gd name="adj2" fmla="val 62707"/>
            </a:avLst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grpSp>
        <p:nvGrpSpPr>
          <p:cNvPr id="39" name="Group 38"/>
          <p:cNvGrpSpPr/>
          <p:nvPr/>
        </p:nvGrpSpPr>
        <p:grpSpPr>
          <a:xfrm>
            <a:off x="168275" y="2836725"/>
            <a:ext cx="3617907" cy="3521233"/>
            <a:chOff x="168275" y="2773371"/>
            <a:chExt cx="3683000" cy="3584587"/>
          </a:xfrm>
        </p:grpSpPr>
        <p:pic>
          <p:nvPicPr>
            <p:cNvPr id="52252" name="Picture 28" descr="add-ro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8275" y="5062558"/>
              <a:ext cx="1025525" cy="1133475"/>
            </a:xfrm>
            <a:prstGeom prst="rect">
              <a:avLst/>
            </a:prstGeom>
            <a:noFill/>
          </p:spPr>
        </p:pic>
        <p:pic>
          <p:nvPicPr>
            <p:cNvPr id="52253" name="Picture 29" descr="multi-ro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24000" y="5154633"/>
              <a:ext cx="960438" cy="1060450"/>
            </a:xfrm>
            <a:prstGeom prst="rect">
              <a:avLst/>
            </a:prstGeom>
            <a:noFill/>
          </p:spPr>
        </p:pic>
        <p:pic>
          <p:nvPicPr>
            <p:cNvPr id="52254" name="Picture 30" descr="threshold-rot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52713" y="4991120"/>
              <a:ext cx="1198562" cy="1366838"/>
            </a:xfrm>
            <a:prstGeom prst="rect">
              <a:avLst/>
            </a:prstGeom>
            <a:noFill/>
          </p:spPr>
        </p:pic>
        <p:sp>
          <p:nvSpPr>
            <p:cNvPr id="52280" name="Rectangle 56"/>
            <p:cNvSpPr>
              <a:spLocks noChangeArrowheads="1"/>
            </p:cNvSpPr>
            <p:nvPr/>
          </p:nvSpPr>
          <p:spPr bwMode="auto">
            <a:xfrm rot="10800000">
              <a:off x="722313" y="4351359"/>
              <a:ext cx="2520950" cy="2159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82" name="Rectangle 58"/>
            <p:cNvSpPr>
              <a:spLocks noChangeArrowheads="1"/>
            </p:cNvSpPr>
            <p:nvPr/>
          </p:nvSpPr>
          <p:spPr bwMode="auto">
            <a:xfrm>
              <a:off x="468313" y="4495821"/>
              <a:ext cx="3095625" cy="215900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36" name="Rectangle 12"/>
            <p:cNvSpPr>
              <a:spLocks noChangeArrowheads="1"/>
            </p:cNvSpPr>
            <p:nvPr/>
          </p:nvSpPr>
          <p:spPr bwMode="auto">
            <a:xfrm>
              <a:off x="1279525" y="3992584"/>
              <a:ext cx="1473200" cy="2159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1116013" y="3848112"/>
              <a:ext cx="1800225" cy="215900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43" name="Line 19"/>
            <p:cNvSpPr>
              <a:spLocks noChangeShapeType="1"/>
            </p:cNvSpPr>
            <p:nvPr/>
          </p:nvSpPr>
          <p:spPr bwMode="auto">
            <a:xfrm>
              <a:off x="725488" y="4711721"/>
              <a:ext cx="0" cy="360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  <p:pic>
          <p:nvPicPr>
            <p:cNvPr id="52250" name="Picture 26" descr="shape-rot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052638" y="2773371"/>
              <a:ext cx="1295400" cy="1276350"/>
            </a:xfrm>
            <a:prstGeom prst="rect">
              <a:avLst/>
            </a:prstGeom>
            <a:noFill/>
          </p:spPr>
        </p:pic>
        <p:pic>
          <p:nvPicPr>
            <p:cNvPr id="52251" name="Picture 27" descr="uni-ro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5650" y="2844808"/>
              <a:ext cx="1119188" cy="1087438"/>
            </a:xfrm>
            <a:prstGeom prst="rect">
              <a:avLst/>
            </a:prstGeom>
            <a:noFill/>
          </p:spPr>
        </p:pic>
        <p:sp>
          <p:nvSpPr>
            <p:cNvPr id="52274" name="Line 50"/>
            <p:cNvSpPr>
              <a:spLocks noChangeShapeType="1"/>
            </p:cNvSpPr>
            <p:nvPr/>
          </p:nvSpPr>
          <p:spPr bwMode="auto">
            <a:xfrm>
              <a:off x="2020888" y="4208484"/>
              <a:ext cx="0" cy="2825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de-AT"/>
            </a:p>
          </p:txBody>
        </p:sp>
        <p:sp>
          <p:nvSpPr>
            <p:cNvPr id="52275" name="Line 51"/>
            <p:cNvSpPr>
              <a:spLocks noChangeShapeType="1"/>
            </p:cNvSpPr>
            <p:nvPr/>
          </p:nvSpPr>
          <p:spPr bwMode="auto">
            <a:xfrm>
              <a:off x="2020888" y="4711721"/>
              <a:ext cx="0" cy="3603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  <p:sp>
          <p:nvSpPr>
            <p:cNvPr id="52278" name="Line 54"/>
            <p:cNvSpPr>
              <a:spLocks noChangeShapeType="1"/>
            </p:cNvSpPr>
            <p:nvPr/>
          </p:nvSpPr>
          <p:spPr bwMode="auto">
            <a:xfrm>
              <a:off x="3244850" y="4711721"/>
              <a:ext cx="0" cy="3651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de-AT"/>
            </a:p>
          </p:txBody>
        </p:sp>
        <p:sp>
          <p:nvSpPr>
            <p:cNvPr id="52240" name="Oval 16"/>
            <p:cNvSpPr>
              <a:spLocks noChangeAspect="1" noChangeArrowheads="1"/>
            </p:cNvSpPr>
            <p:nvPr/>
          </p:nvSpPr>
          <p:spPr bwMode="auto">
            <a:xfrm>
              <a:off x="557213" y="4495821"/>
              <a:ext cx="323850" cy="3238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73" name="Oval 49"/>
            <p:cNvSpPr>
              <a:spLocks noChangeAspect="1" noChangeArrowheads="1"/>
            </p:cNvSpPr>
            <p:nvPr/>
          </p:nvSpPr>
          <p:spPr bwMode="auto">
            <a:xfrm>
              <a:off x="1852613" y="4495821"/>
              <a:ext cx="323850" cy="3238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76" name="Oval 52"/>
            <p:cNvSpPr>
              <a:spLocks noChangeAspect="1" noChangeArrowheads="1"/>
            </p:cNvSpPr>
            <p:nvPr/>
          </p:nvSpPr>
          <p:spPr bwMode="auto">
            <a:xfrm>
              <a:off x="3079750" y="4500584"/>
              <a:ext cx="323850" cy="3238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  <p:sp>
          <p:nvSpPr>
            <p:cNvPr id="52283" name="Text Box 59"/>
            <p:cNvSpPr txBox="1">
              <a:spLocks noChangeArrowheads="1"/>
            </p:cNvSpPr>
            <p:nvPr/>
          </p:nvSpPr>
          <p:spPr bwMode="auto">
            <a:xfrm>
              <a:off x="436745" y="4351359"/>
              <a:ext cx="576262" cy="595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/>
                <a:t>+</a:t>
              </a:r>
            </a:p>
          </p:txBody>
        </p:sp>
        <p:sp>
          <p:nvSpPr>
            <p:cNvPr id="52284" name="Text Box 60"/>
            <p:cNvSpPr txBox="1">
              <a:spLocks noChangeArrowheads="1"/>
            </p:cNvSpPr>
            <p:nvPr/>
          </p:nvSpPr>
          <p:spPr bwMode="auto">
            <a:xfrm>
              <a:off x="1737739" y="4351359"/>
              <a:ext cx="576262" cy="877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5000" dirty="0" smtClean="0"/>
                <a:t>*</a:t>
              </a:r>
              <a:endParaRPr lang="en-US" sz="5000" dirty="0"/>
            </a:p>
          </p:txBody>
        </p:sp>
        <p:sp>
          <p:nvSpPr>
            <p:cNvPr id="52285" name="Text Box 61"/>
            <p:cNvSpPr txBox="1">
              <a:spLocks noChangeArrowheads="1"/>
            </p:cNvSpPr>
            <p:nvPr/>
          </p:nvSpPr>
          <p:spPr bwMode="auto">
            <a:xfrm>
              <a:off x="2954442" y="4448248"/>
              <a:ext cx="576262" cy="438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200" b="1" dirty="0"/>
                <a:t>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41D1AC-FBB3-450F-9F65-31E7C6546D83}" type="slidenum">
              <a:rPr lang="de-AT"/>
              <a:pPr/>
              <a:t>17</a:t>
            </a:fld>
            <a:endParaRPr lang="de-AT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Derived Viewport Parameters</a:t>
            </a:r>
          </a:p>
        </p:txBody>
      </p:sp>
      <p:pic>
        <p:nvPicPr>
          <p:cNvPr id="5837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99776"/>
            <a:ext cx="1531919" cy="135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3074990"/>
            <a:ext cx="1160148" cy="1568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37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429264"/>
            <a:ext cx="1050152" cy="985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3157514" y="1071546"/>
            <a:ext cx="54721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Viewpoint:</a:t>
            </a:r>
            <a:r>
              <a:rPr lang="en-US" dirty="0"/>
              <a:t/>
            </a:r>
            <a:br>
              <a:rPr lang="en-US" dirty="0"/>
            </a:br>
            <a:r>
              <a:rPr lang="en-US" sz="2300" dirty="0" smtClean="0"/>
              <a:t>Indicated by highest </a:t>
            </a:r>
            <a:r>
              <a:rPr lang="en-US" sz="2300" dirty="0"/>
              <a:t>radial distance on</a:t>
            </a:r>
            <a:br>
              <a:rPr lang="en-US" sz="2300" dirty="0"/>
            </a:br>
            <a:r>
              <a:rPr lang="en-US" sz="2300" dirty="0"/>
              <a:t>deformed viewing sphere</a:t>
            </a:r>
          </a:p>
        </p:txBody>
      </p:sp>
      <p:sp>
        <p:nvSpPr>
          <p:cNvPr id="58379" name="Text Box 11"/>
          <p:cNvSpPr txBox="1">
            <a:spLocks noChangeArrowheads="1"/>
          </p:cNvSpPr>
          <p:nvPr/>
        </p:nvSpPr>
        <p:spPr bwMode="auto">
          <a:xfrm>
            <a:off x="3143240" y="3100851"/>
            <a:ext cx="6048375" cy="152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Clipping Plane:</a:t>
            </a:r>
            <a:r>
              <a:rPr lang="en-US" dirty="0"/>
              <a:t/>
            </a:r>
            <a:br>
              <a:rPr lang="en-US" dirty="0"/>
            </a:br>
            <a:r>
              <a:rPr lang="en-US" sz="2300" dirty="0"/>
              <a:t>Information obtained by visibility calculation</a:t>
            </a:r>
            <a:br>
              <a:rPr lang="en-US" sz="2300" dirty="0"/>
            </a:br>
            <a:r>
              <a:rPr lang="en-US" sz="2300" dirty="0">
                <a:solidFill>
                  <a:schemeClr val="accent1"/>
                </a:solidFill>
              </a:rPr>
              <a:t>▪ </a:t>
            </a:r>
            <a:r>
              <a:rPr lang="en-US" sz="2300" dirty="0"/>
              <a:t>unobstructed view of picked object</a:t>
            </a:r>
            <a:br>
              <a:rPr lang="en-US" sz="2300" dirty="0"/>
            </a:br>
            <a:r>
              <a:rPr lang="en-US" sz="2300" dirty="0">
                <a:solidFill>
                  <a:schemeClr val="accent1"/>
                </a:solidFill>
              </a:rPr>
              <a:t>▪</a:t>
            </a:r>
            <a:r>
              <a:rPr lang="en-US" sz="2300" dirty="0"/>
              <a:t> preservation of context information</a:t>
            </a: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3143240" y="5331283"/>
            <a:ext cx="547211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Zoom Factor:</a:t>
            </a:r>
            <a:r>
              <a:rPr lang="en-US" dirty="0"/>
              <a:t/>
            </a:r>
            <a:br>
              <a:rPr lang="en-US" dirty="0"/>
            </a:br>
            <a:r>
              <a:rPr lang="en-US" sz="2300" dirty="0"/>
              <a:t>Slice view zoom as rough estimation about size of interesting structure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14282" y="5072074"/>
            <a:ext cx="8712000" cy="0"/>
          </a:xfrm>
          <a:prstGeom prst="line">
            <a:avLst/>
          </a:prstGeom>
          <a:noFill/>
          <a:ln w="12700" cmpd="dbl">
            <a:solidFill>
              <a:schemeClr val="accent2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de-AT"/>
          </a:p>
        </p:txBody>
      </p:sp>
      <p:grpSp>
        <p:nvGrpSpPr>
          <p:cNvPr id="27" name="Group 26"/>
          <p:cNvGrpSpPr/>
          <p:nvPr/>
        </p:nvGrpSpPr>
        <p:grpSpPr>
          <a:xfrm>
            <a:off x="214282" y="3360742"/>
            <a:ext cx="1571636" cy="1038682"/>
            <a:chOff x="214282" y="3360742"/>
            <a:chExt cx="1571636" cy="1038682"/>
          </a:xfrm>
        </p:grpSpPr>
        <p:pic>
          <p:nvPicPr>
            <p:cNvPr id="14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82" y="3360742"/>
              <a:ext cx="1571636" cy="10386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Rectangle 14"/>
            <p:cNvSpPr/>
            <p:nvPr/>
          </p:nvSpPr>
          <p:spPr>
            <a:xfrm>
              <a:off x="218184" y="3366896"/>
              <a:ext cx="1154671" cy="1029454"/>
            </a:xfrm>
            <a:prstGeom prst="rect">
              <a:avLst/>
            </a:prstGeom>
            <a:noFill/>
            <a:ln w="9525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74653" y="3815935"/>
              <a:ext cx="224519" cy="96223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470079" y="3655564"/>
              <a:ext cx="578133" cy="20863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470079" y="3864199"/>
              <a:ext cx="899646" cy="270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470079" y="3864199"/>
              <a:ext cx="906033" cy="34524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599173" y="3431044"/>
              <a:ext cx="1058448" cy="384890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717629" y="3963167"/>
              <a:ext cx="930152" cy="352816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459016" y="3866187"/>
              <a:ext cx="1266932" cy="713"/>
            </a:xfrm>
            <a:prstGeom prst="line">
              <a:avLst/>
            </a:prstGeom>
            <a:ln>
              <a:prstDash val="sysDot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863098" y="3880083"/>
              <a:ext cx="1026375" cy="71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AutoShape 29"/>
            <p:cNvSpPr>
              <a:spLocks noChangeArrowheads="1"/>
            </p:cNvSpPr>
            <p:nvPr/>
          </p:nvSpPr>
          <p:spPr bwMode="auto">
            <a:xfrm rot="19368683">
              <a:off x="232731" y="3882350"/>
              <a:ext cx="275123" cy="121168"/>
            </a:xfrm>
            <a:prstGeom prst="rightArrow">
              <a:avLst>
                <a:gd name="adj1" fmla="val 50000"/>
                <a:gd name="adj2" fmla="val 56765"/>
              </a:avLst>
            </a:prstGeom>
            <a:solidFill>
              <a:srgbClr val="00FF00"/>
            </a:solidFill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AT"/>
            </a:p>
          </p:txBody>
        </p:sp>
      </p:grpSp>
      <p:sp>
        <p:nvSpPr>
          <p:cNvPr id="26" name="Line 13"/>
          <p:cNvSpPr>
            <a:spLocks noChangeShapeType="1"/>
          </p:cNvSpPr>
          <p:nvPr/>
        </p:nvSpPr>
        <p:spPr bwMode="auto">
          <a:xfrm>
            <a:off x="214282" y="2714620"/>
            <a:ext cx="8712000" cy="0"/>
          </a:xfrm>
          <a:prstGeom prst="line">
            <a:avLst/>
          </a:prstGeom>
          <a:noFill/>
          <a:ln w="12700" cmpd="dbl">
            <a:solidFill>
              <a:schemeClr val="accent2"/>
            </a:solidFill>
            <a:round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5072066" y="4429132"/>
            <a:ext cx="3571900" cy="1785950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auto">
          <a:xfrm>
            <a:off x="5072066" y="1196975"/>
            <a:ext cx="3571900" cy="2643206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465139" y="5411817"/>
            <a:ext cx="4392613" cy="80326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465139" y="3911619"/>
            <a:ext cx="4392613" cy="1089017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89109" name="Rectangle 21"/>
          <p:cNvSpPr>
            <a:spLocks noChangeArrowheads="1"/>
          </p:cNvSpPr>
          <p:nvPr/>
        </p:nvSpPr>
        <p:spPr bwMode="auto">
          <a:xfrm>
            <a:off x="466725" y="1196975"/>
            <a:ext cx="4392613" cy="223202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21F844-5B8B-4F4D-BDC7-AAF89B26BFC3}" type="slidenum">
              <a:rPr lang="de-AT"/>
              <a:pPr/>
              <a:t>18</a:t>
            </a:fld>
            <a:endParaRPr lang="de-AT"/>
          </a:p>
        </p:txBody>
      </p:sp>
      <p:pic>
        <p:nvPicPr>
          <p:cNvPr id="89152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39" y="1349367"/>
            <a:ext cx="3319463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LiveSync Workflow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1411287"/>
            <a:ext cx="1284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6588" y="1339850"/>
            <a:ext cx="2809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4765693"/>
            <a:ext cx="122396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7625" y="4918093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8163" y="5507061"/>
            <a:ext cx="424973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3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" y="4008448"/>
            <a:ext cx="5461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4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6375" y="4214812"/>
            <a:ext cx="5746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5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84438" y="4208462"/>
            <a:ext cx="1584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613130">
            <a:off x="4410075" y="4078287"/>
            <a:ext cx="30638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108" name="Line 20"/>
          <p:cNvSpPr>
            <a:spLocks noChangeShapeType="1"/>
          </p:cNvSpPr>
          <p:nvPr/>
        </p:nvSpPr>
        <p:spPr bwMode="auto">
          <a:xfrm flipV="1">
            <a:off x="4343400" y="4586287"/>
            <a:ext cx="1444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AT"/>
          </a:p>
        </p:txBody>
      </p:sp>
      <p:sp>
        <p:nvSpPr>
          <p:cNvPr id="89115" name="AutoShape 27"/>
          <p:cNvSpPr>
            <a:spLocks noChangeArrowheads="1"/>
          </p:cNvSpPr>
          <p:nvPr/>
        </p:nvSpPr>
        <p:spPr bwMode="auto">
          <a:xfrm rot="19368683">
            <a:off x="3022600" y="1916112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3132138" y="857232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Initial Views</a:t>
            </a:r>
          </a:p>
        </p:txBody>
      </p:sp>
      <p:sp>
        <p:nvSpPr>
          <p:cNvPr id="89130" name="Text Box 42"/>
          <p:cNvSpPr txBox="1">
            <a:spLocks noChangeArrowheads="1"/>
          </p:cNvSpPr>
          <p:nvPr/>
        </p:nvSpPr>
        <p:spPr bwMode="auto">
          <a:xfrm>
            <a:off x="1116013" y="3571876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 Input Parameters</a:t>
            </a:r>
          </a:p>
        </p:txBody>
      </p:sp>
      <p:sp>
        <p:nvSpPr>
          <p:cNvPr id="89131" name="Text Box 43"/>
          <p:cNvSpPr txBox="1">
            <a:spLocks noChangeArrowheads="1"/>
          </p:cNvSpPr>
          <p:nvPr/>
        </p:nvSpPr>
        <p:spPr bwMode="auto">
          <a:xfrm>
            <a:off x="1116013" y="5072074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Viewing Sphere Manipulations</a:t>
            </a:r>
          </a:p>
        </p:txBody>
      </p:sp>
      <p:sp>
        <p:nvSpPr>
          <p:cNvPr id="89132" name="Text Box 44"/>
          <p:cNvSpPr txBox="1">
            <a:spLocks noChangeArrowheads="1"/>
          </p:cNvSpPr>
          <p:nvPr/>
        </p:nvSpPr>
        <p:spPr bwMode="auto">
          <a:xfrm>
            <a:off x="4899054" y="407194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Derived Viewport Parameters</a:t>
            </a:r>
          </a:p>
        </p:txBody>
      </p:sp>
      <p:sp>
        <p:nvSpPr>
          <p:cNvPr id="89133" name="Text Box 45"/>
          <p:cNvSpPr txBox="1">
            <a:spLocks noChangeArrowheads="1"/>
          </p:cNvSpPr>
          <p:nvPr/>
        </p:nvSpPr>
        <p:spPr bwMode="auto">
          <a:xfrm>
            <a:off x="4899054" y="85723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Live-Synchronized 3D View</a:t>
            </a:r>
          </a:p>
        </p:txBody>
      </p:sp>
      <p:sp>
        <p:nvSpPr>
          <p:cNvPr id="89145" name="Rectangle 57"/>
          <p:cNvSpPr>
            <a:spLocks noChangeArrowheads="1"/>
          </p:cNvSpPr>
          <p:nvPr/>
        </p:nvSpPr>
        <p:spPr bwMode="auto">
          <a:xfrm>
            <a:off x="4211638" y="6429396"/>
            <a:ext cx="576262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89148" name="Rectangle 60"/>
          <p:cNvSpPr>
            <a:spLocks noChangeArrowheads="1"/>
          </p:cNvSpPr>
          <p:nvPr/>
        </p:nvSpPr>
        <p:spPr bwMode="auto">
          <a:xfrm>
            <a:off x="6572264" y="2285992"/>
            <a:ext cx="576263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pic>
        <p:nvPicPr>
          <p:cNvPr id="89153" name="Picture 6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8913" y="4630755"/>
            <a:ext cx="9858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urved Right Arrow 38"/>
          <p:cNvSpPr/>
          <p:nvPr/>
        </p:nvSpPr>
        <p:spPr>
          <a:xfrm rot="10800000">
            <a:off x="8715404" y="3786190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0" name="Curved Right Arrow 39"/>
          <p:cNvSpPr/>
          <p:nvPr/>
        </p:nvSpPr>
        <p:spPr>
          <a:xfrm rot="16200000">
            <a:off x="4786314" y="6072206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>
            <a:off x="71406" y="3286124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71406" y="4786322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DC647-2F51-47C1-9EE3-78A4937BE5CA}" type="slidenum">
              <a:rPr lang="de-AT"/>
              <a:pPr/>
              <a:t>1</a:t>
            </a:fld>
            <a:endParaRPr lang="de-AT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Slice View          Slice View</a:t>
            </a:r>
          </a:p>
        </p:txBody>
      </p:sp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2">
            <a:lum bright="15000"/>
          </a:blip>
          <a:srcRect/>
          <a:stretch>
            <a:fillRect/>
          </a:stretch>
        </p:blipFill>
        <p:spPr bwMode="auto">
          <a:xfrm>
            <a:off x="785786" y="981075"/>
            <a:ext cx="7559675" cy="5440363"/>
          </a:xfrm>
          <a:prstGeom prst="rect">
            <a:avLst/>
          </a:prstGeom>
          <a:solidFill>
            <a:srgbClr val="00FF00"/>
          </a:solidFill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2370111" y="5516563"/>
            <a:ext cx="649287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3809" name="Rectangle 17"/>
          <p:cNvSpPr>
            <a:spLocks noChangeArrowheads="1"/>
          </p:cNvSpPr>
          <p:nvPr/>
        </p:nvSpPr>
        <p:spPr bwMode="auto">
          <a:xfrm>
            <a:off x="6115023" y="5516563"/>
            <a:ext cx="649288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3810" name="AutoShape 18"/>
          <p:cNvSpPr>
            <a:spLocks noChangeArrowheads="1"/>
          </p:cNvSpPr>
          <p:nvPr/>
        </p:nvSpPr>
        <p:spPr bwMode="auto">
          <a:xfrm>
            <a:off x="2698750" y="298450"/>
            <a:ext cx="720725" cy="287338"/>
          </a:xfrm>
          <a:prstGeom prst="rightArrow">
            <a:avLst>
              <a:gd name="adj1" fmla="val 50000"/>
              <a:gd name="adj2" fmla="val 6270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12" name="AutoShape 29"/>
          <p:cNvSpPr>
            <a:spLocks noChangeArrowheads="1"/>
          </p:cNvSpPr>
          <p:nvPr/>
        </p:nvSpPr>
        <p:spPr bwMode="auto">
          <a:xfrm rot="19368683">
            <a:off x="6024698" y="1998000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>
            <a:solidFill>
              <a:srgbClr val="009900"/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8" grpId="0" animBg="1"/>
      <p:bldP spid="33809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301229B-D7C5-4CD2-9C13-735082BC8063}" type="slidenum">
              <a:rPr lang="de-AT"/>
              <a:pPr/>
              <a:t>19</a:t>
            </a:fld>
            <a:endParaRPr lang="de-AT" dirty="0"/>
          </a:p>
        </p:txBody>
      </p:sp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Interactive live synchronization</a:t>
            </a:r>
          </a:p>
          <a:p>
            <a:r>
              <a:rPr lang="en-US" dirty="0"/>
              <a:t>Informal evaluation with experienced radiology </a:t>
            </a:r>
            <a:r>
              <a:rPr lang="en-US" dirty="0" smtClean="0"/>
              <a:t>technician</a:t>
            </a:r>
          </a:p>
          <a:p>
            <a:pPr lvl="1"/>
            <a:r>
              <a:rPr lang="en-US" dirty="0" smtClean="0"/>
              <a:t>No prior experience with </a:t>
            </a:r>
            <a:r>
              <a:rPr lang="en-US" i="1" dirty="0" err="1" smtClean="0"/>
              <a:t>LiveSync</a:t>
            </a:r>
            <a:endParaRPr lang="en-US" i="1" dirty="0" smtClean="0"/>
          </a:p>
          <a:p>
            <a:pPr lvl="1"/>
            <a:r>
              <a:rPr lang="en-US" dirty="0" smtClean="0"/>
              <a:t>Generation of diagnostically relevant volume renderings of pathologies</a:t>
            </a:r>
            <a:endParaRPr lang="en-US" dirty="0"/>
          </a:p>
          <a:p>
            <a:pPr lvl="1"/>
            <a:r>
              <a:rPr lang="en-US" dirty="0"/>
              <a:t>Significant speed-up </a:t>
            </a:r>
            <a:r>
              <a:rPr lang="en-US" dirty="0" smtClean="0"/>
              <a:t>with </a:t>
            </a:r>
            <a:r>
              <a:rPr lang="en-US" i="1" dirty="0" err="1" smtClean="0"/>
              <a:t>LiveSync</a:t>
            </a:r>
            <a:r>
              <a:rPr lang="en-US" i="1" dirty="0" smtClean="0"/>
              <a:t> </a:t>
            </a:r>
            <a:r>
              <a:rPr lang="en-US" dirty="0" smtClean="0"/>
              <a:t>support</a:t>
            </a:r>
            <a:endParaRPr lang="en-US" dirty="0"/>
          </a:p>
          <a:p>
            <a:r>
              <a:rPr lang="en-US" dirty="0"/>
              <a:t>Positive feedback from radiologists </a:t>
            </a:r>
            <a:r>
              <a:rPr lang="en-US" dirty="0" smtClean="0"/>
              <a:t>during demonstrations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1132870-35F4-48FD-93F1-551A8A85DCD1}" type="slidenum">
              <a:rPr lang="de-AT"/>
              <a:pPr/>
              <a:t>20</a:t>
            </a:fld>
            <a:endParaRPr lang="de-AT" dirty="0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Aneurism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89138"/>
            <a:ext cx="4103688" cy="29368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989138"/>
            <a:ext cx="4103687" cy="29400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1116013" y="5084763"/>
            <a:ext cx="24479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Manual </a:t>
            </a:r>
            <a:r>
              <a:rPr lang="en-US" sz="2400" dirty="0" smtClean="0"/>
              <a:t>adjusted</a:t>
            </a:r>
            <a:br>
              <a:rPr lang="en-US" sz="2400" dirty="0" smtClean="0"/>
            </a:br>
            <a:r>
              <a:rPr lang="en-US" sz="2400" dirty="0" smtClean="0"/>
              <a:t>(~ 1:50 min)</a:t>
            </a:r>
            <a:endParaRPr lang="en-US" sz="2400" dirty="0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5148263" y="5084763"/>
            <a:ext cx="31686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/>
              <a:t>LiveSync</a:t>
            </a:r>
            <a:r>
              <a:rPr lang="en-US" sz="2400" dirty="0"/>
              <a:t> </a:t>
            </a:r>
            <a:r>
              <a:rPr lang="en-US" sz="2400" dirty="0" smtClean="0"/>
              <a:t>generated</a:t>
            </a:r>
            <a:br>
              <a:rPr lang="en-US" sz="2400" dirty="0" smtClean="0"/>
            </a:br>
            <a:r>
              <a:rPr lang="en-US" sz="2400" dirty="0" smtClean="0"/>
              <a:t>(&lt; 1 sec)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D8DB3AB-50C3-4199-99FE-3A74AB7B4213}" type="slidenum">
              <a:rPr lang="de-AT"/>
              <a:pPr/>
              <a:t>21</a:t>
            </a:fld>
            <a:endParaRPr lang="de-AT"/>
          </a:p>
        </p:txBody>
      </p:sp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Aneurism</a:t>
            </a:r>
          </a:p>
        </p:txBody>
      </p:sp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89138"/>
            <a:ext cx="4103688" cy="29368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8050" y="2000250"/>
            <a:ext cx="4105275" cy="294163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5148263" y="5084763"/>
            <a:ext cx="31686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/>
              <a:t>LiveSync</a:t>
            </a:r>
            <a:r>
              <a:rPr lang="en-US" sz="2400" dirty="0"/>
              <a:t> generated</a:t>
            </a:r>
            <a:br>
              <a:rPr lang="en-US" sz="2400" dirty="0"/>
            </a:br>
            <a:r>
              <a:rPr lang="en-US" sz="2400" dirty="0"/>
              <a:t>&amp; manual </a:t>
            </a:r>
            <a:r>
              <a:rPr lang="en-US" sz="2400" dirty="0" smtClean="0"/>
              <a:t>clipping</a:t>
            </a:r>
            <a:br>
              <a:rPr lang="en-US" sz="2400" dirty="0" smtClean="0"/>
            </a:br>
            <a:r>
              <a:rPr lang="en-US" sz="2400" dirty="0" smtClean="0"/>
              <a:t>(&lt; 20 sec)</a:t>
            </a:r>
            <a:endParaRPr lang="en-US" sz="2400" dirty="0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116013" y="5084763"/>
            <a:ext cx="24479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Manual </a:t>
            </a:r>
            <a:r>
              <a:rPr lang="en-US" sz="2400" dirty="0" smtClean="0"/>
              <a:t>adjusted</a:t>
            </a:r>
            <a:br>
              <a:rPr lang="en-US" sz="2400" dirty="0" smtClean="0"/>
            </a:br>
            <a:r>
              <a:rPr lang="en-US" sz="2400" dirty="0" smtClean="0"/>
              <a:t>(~ 1:50 min)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4FA071-C436-48E0-A318-0D64BBDC2E12}" type="slidenum">
              <a:rPr lang="de-AT"/>
              <a:pPr/>
              <a:t>22</a:t>
            </a:fld>
            <a:endParaRPr lang="de-AT"/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908050"/>
            <a:ext cx="6126162" cy="3763963"/>
          </a:xfrm>
        </p:spPr>
        <p:txBody>
          <a:bodyPr/>
          <a:lstStyle/>
          <a:p>
            <a:r>
              <a:rPr lang="en-US"/>
              <a:t>Colon polyp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1116013" y="5084763"/>
            <a:ext cx="24479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Manual </a:t>
            </a:r>
            <a:r>
              <a:rPr lang="en-US" sz="2400" dirty="0" smtClean="0"/>
              <a:t>adjusted</a:t>
            </a:r>
            <a:br>
              <a:rPr lang="en-US" sz="2400" dirty="0" smtClean="0"/>
            </a:br>
            <a:r>
              <a:rPr lang="en-US" sz="2400" dirty="0" smtClean="0"/>
              <a:t>(~ 4:00 min)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5148263" y="5084763"/>
            <a:ext cx="31686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/>
              <a:t>LiveSync</a:t>
            </a:r>
            <a:r>
              <a:rPr lang="en-US" sz="2400" dirty="0"/>
              <a:t> </a:t>
            </a:r>
            <a:r>
              <a:rPr lang="en-US" sz="2400" dirty="0" smtClean="0"/>
              <a:t>support</a:t>
            </a:r>
            <a:br>
              <a:rPr lang="en-US" sz="2400" dirty="0" smtClean="0"/>
            </a:br>
            <a:r>
              <a:rPr lang="en-US" sz="2400" dirty="0" smtClean="0"/>
              <a:t>(~ 1:30 min)</a:t>
            </a:r>
          </a:p>
        </p:txBody>
      </p:sp>
      <p:pic>
        <p:nvPicPr>
          <p:cNvPr id="65544" name="Picture 8" descr="Doris_Endo_Auto_View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989138"/>
            <a:ext cx="4105275" cy="2932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5545" name="Picture 9" descr="Doris_Endo_Manuell_View2_equivale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989138"/>
            <a:ext cx="4103688" cy="29321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8C61CE5-DA90-48C6-ACD8-99CCA92967EC}" type="slidenum">
              <a:rPr lang="de-AT"/>
              <a:pPr/>
              <a:t>23</a:t>
            </a:fld>
            <a:endParaRPr lang="de-AT"/>
          </a:p>
        </p:txBody>
      </p:sp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Clips on vessel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1116013" y="5084763"/>
            <a:ext cx="24479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Manual </a:t>
            </a:r>
            <a:r>
              <a:rPr lang="en-US" sz="2400" dirty="0" smtClean="0"/>
              <a:t>adjusted</a:t>
            </a:r>
            <a:br>
              <a:rPr lang="en-US" sz="2400" dirty="0" smtClean="0"/>
            </a:br>
            <a:r>
              <a:rPr lang="en-US" sz="2400" dirty="0" smtClean="0"/>
              <a:t>(~ 4:00 min)</a:t>
            </a:r>
            <a:endParaRPr lang="en-US" sz="2400" dirty="0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5148263" y="5084763"/>
            <a:ext cx="31686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err="1"/>
              <a:t>LiveSync</a:t>
            </a:r>
            <a:r>
              <a:rPr lang="en-US" sz="2400" dirty="0"/>
              <a:t> </a:t>
            </a:r>
            <a:r>
              <a:rPr lang="en-US" sz="2400" dirty="0" smtClean="0"/>
              <a:t>support</a:t>
            </a:r>
            <a:br>
              <a:rPr lang="en-US" sz="2400" dirty="0" smtClean="0"/>
            </a:br>
            <a:r>
              <a:rPr lang="en-US" sz="2400" dirty="0" smtClean="0"/>
              <a:t>(~ 1:00 min)</a:t>
            </a:r>
            <a:endParaRPr lang="en-US" sz="2400" dirty="0"/>
          </a:p>
        </p:txBody>
      </p:sp>
      <p:pic>
        <p:nvPicPr>
          <p:cNvPr id="64521" name="Picture 9" descr="manuell_clips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1989138"/>
            <a:ext cx="4105275" cy="294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64522" name="Picture 10" descr="auto_clips_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989138"/>
            <a:ext cx="4103688" cy="2946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 dirty="0"/>
              <a:t>Peter Kohlmann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65A9EE-69FF-4108-B20D-30F8D3166D3B}" type="slidenum">
              <a:rPr lang="de-AT"/>
              <a:pPr/>
              <a:t>24</a:t>
            </a:fld>
            <a:endParaRPr lang="de-AT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Novel concept for live synchronization of</a:t>
            </a:r>
            <a:br>
              <a:rPr lang="en-US" dirty="0" smtClean="0"/>
            </a:br>
            <a:r>
              <a:rPr lang="en-US" dirty="0" smtClean="0"/>
              <a:t>2D slices and volumetric view</a:t>
            </a:r>
          </a:p>
          <a:p>
            <a:r>
              <a:rPr lang="en-US" dirty="0" smtClean="0"/>
              <a:t>Estimation of viewpoint quality considering different input parameters</a:t>
            </a:r>
          </a:p>
          <a:p>
            <a:r>
              <a:rPr lang="en-US" dirty="0" smtClean="0"/>
              <a:t>Minimal additional user interaction</a:t>
            </a:r>
          </a:p>
          <a:p>
            <a:r>
              <a:rPr lang="en-US" i="1" dirty="0" err="1" smtClean="0"/>
              <a:t>LiveSync</a:t>
            </a:r>
            <a:r>
              <a:rPr lang="en-US" dirty="0" smtClean="0"/>
              <a:t> might considerably improve the efficiency of diagnosis in clinical routine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Thank you for your attention!</a:t>
            </a:r>
            <a:endParaRPr lang="en-US" dirty="0"/>
          </a:p>
        </p:txBody>
      </p:sp>
      <p:pic>
        <p:nvPicPr>
          <p:cNvPr id="7" name="anim_xv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42976" y="1285860"/>
            <a:ext cx="6929486" cy="487630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6308725"/>
            <a:ext cx="398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Thank you for your attention!</a:t>
            </a:r>
            <a:endParaRPr lang="de-AT" dirty="0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8285188" y="6235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8285188" y="6235700"/>
            <a:ext cx="1588" cy="1588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202638" y="6180138"/>
            <a:ext cx="69850" cy="698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F4CC64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8267726" y="62499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8267726" y="6249988"/>
            <a:ext cx="158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de-AT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252" y="1571612"/>
            <a:ext cx="3715939" cy="257176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2" name="AutoShape 27"/>
          <p:cNvSpPr>
            <a:spLocks noChangeArrowheads="1"/>
          </p:cNvSpPr>
          <p:nvPr/>
        </p:nvSpPr>
        <p:spPr bwMode="auto">
          <a:xfrm rot="19368683">
            <a:off x="3096182" y="2277605"/>
            <a:ext cx="522405" cy="2300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pic>
        <p:nvPicPr>
          <p:cNvPr id="13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9896" y="3429000"/>
            <a:ext cx="3714776" cy="264884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14" name="Rectangle 60"/>
          <p:cNvSpPr>
            <a:spLocks noChangeArrowheads="1"/>
          </p:cNvSpPr>
          <p:nvPr/>
        </p:nvSpPr>
        <p:spPr bwMode="auto">
          <a:xfrm>
            <a:off x="5651532" y="4500570"/>
            <a:ext cx="572028" cy="428628"/>
          </a:xfrm>
          <a:prstGeom prst="rect">
            <a:avLst/>
          </a:prstGeom>
          <a:noFill/>
          <a:ln w="2857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15" name="Bent Arrow 14"/>
          <p:cNvSpPr/>
          <p:nvPr/>
        </p:nvSpPr>
        <p:spPr>
          <a:xfrm rot="5400000">
            <a:off x="5242374" y="2516314"/>
            <a:ext cx="813816" cy="868680"/>
          </a:xfrm>
          <a:prstGeom prst="ben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6308725"/>
            <a:ext cx="398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78B1274-0400-493E-AA5E-E9E3A129D9C1}" type="slidenum">
              <a:rPr lang="de-AT"/>
              <a:pPr/>
              <a:t>2</a:t>
            </a:fld>
            <a:endParaRPr lang="de-AT" dirty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3D point deduced from viewport specification</a:t>
            </a:r>
          </a:p>
          <a:p>
            <a:pPr lvl="1"/>
            <a:r>
              <a:rPr lang="en-US" dirty="0"/>
              <a:t>Rather </a:t>
            </a:r>
            <a:r>
              <a:rPr lang="en-US" dirty="0" smtClean="0"/>
              <a:t>easy to implement</a:t>
            </a:r>
            <a:endParaRPr lang="en-US" dirty="0"/>
          </a:p>
          <a:p>
            <a:pPr lvl="1"/>
            <a:r>
              <a:rPr lang="en-US" dirty="0"/>
              <a:t>Few degrees of freedom</a:t>
            </a:r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3636963"/>
            <a:ext cx="3860800" cy="27447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3482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636963"/>
            <a:ext cx="3721100" cy="27447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6477000" y="4724400"/>
            <a:ext cx="649288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483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3D View          Slice View</a:t>
            </a:r>
          </a:p>
        </p:txBody>
      </p:sp>
      <p:sp>
        <p:nvSpPr>
          <p:cNvPr id="34836" name="AutoShape 20"/>
          <p:cNvSpPr>
            <a:spLocks noChangeArrowheads="1"/>
          </p:cNvSpPr>
          <p:nvPr/>
        </p:nvSpPr>
        <p:spPr bwMode="auto">
          <a:xfrm>
            <a:off x="2301875" y="298450"/>
            <a:ext cx="720725" cy="287338"/>
          </a:xfrm>
          <a:prstGeom prst="rightArrow">
            <a:avLst>
              <a:gd name="adj1" fmla="val 50000"/>
              <a:gd name="adj2" fmla="val 6270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34837" name="AutoShape 21"/>
          <p:cNvSpPr>
            <a:spLocks noChangeArrowheads="1"/>
          </p:cNvSpPr>
          <p:nvPr/>
        </p:nvSpPr>
        <p:spPr bwMode="auto">
          <a:xfrm rot="-2231317">
            <a:off x="1692275" y="5005388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13" name="Curved Down Arrow 12"/>
          <p:cNvSpPr/>
          <p:nvPr/>
        </p:nvSpPr>
        <p:spPr>
          <a:xfrm>
            <a:off x="3786182" y="2928934"/>
            <a:ext cx="1469582" cy="642942"/>
          </a:xfrm>
          <a:prstGeom prst="curvedDown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9063" y="908050"/>
            <a:ext cx="8907462" cy="2592388"/>
          </a:xfrm>
        </p:spPr>
        <p:txBody>
          <a:bodyPr/>
          <a:lstStyle/>
          <a:p>
            <a:r>
              <a:rPr lang="en-US" dirty="0"/>
              <a:t>Much more degrees of freedom</a:t>
            </a:r>
          </a:p>
          <a:p>
            <a:pPr lvl="1"/>
            <a:r>
              <a:rPr lang="en-US" dirty="0"/>
              <a:t>Viewpoint</a:t>
            </a:r>
          </a:p>
          <a:p>
            <a:pPr lvl="1"/>
            <a:r>
              <a:rPr lang="en-US" dirty="0"/>
              <a:t>Clipping plane</a:t>
            </a:r>
          </a:p>
          <a:p>
            <a:pPr lvl="1"/>
            <a:r>
              <a:rPr lang="en-US" dirty="0"/>
              <a:t>Zoom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F722A0-8E87-423C-A52D-6894C48FC30A}" type="slidenum">
              <a:rPr lang="de-AT"/>
              <a:pPr/>
              <a:t>3</a:t>
            </a:fld>
            <a:endParaRPr lang="de-AT"/>
          </a:p>
        </p:txBody>
      </p:sp>
      <p:pic>
        <p:nvPicPr>
          <p:cNvPr id="71690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9988" y="3636963"/>
            <a:ext cx="3695700" cy="27447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3636963"/>
            <a:ext cx="3860800" cy="274478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6084888" y="3455988"/>
            <a:ext cx="15827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0" dirty="0">
                <a:solidFill>
                  <a:srgbClr val="00FF00"/>
                </a:solidFill>
              </a:rPr>
              <a:t>?</a:t>
            </a:r>
          </a:p>
        </p:txBody>
      </p:sp>
      <p:sp>
        <p:nvSpPr>
          <p:cNvPr id="71707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Slice View          3D View</a:t>
            </a:r>
          </a:p>
        </p:txBody>
      </p:sp>
      <p:sp>
        <p:nvSpPr>
          <p:cNvPr id="71708" name="AutoShape 28"/>
          <p:cNvSpPr>
            <a:spLocks noChangeArrowheads="1"/>
          </p:cNvSpPr>
          <p:nvPr/>
        </p:nvSpPr>
        <p:spPr bwMode="auto">
          <a:xfrm>
            <a:off x="2627313" y="298450"/>
            <a:ext cx="720725" cy="287338"/>
          </a:xfrm>
          <a:prstGeom prst="rightArrow">
            <a:avLst>
              <a:gd name="adj1" fmla="val 50000"/>
              <a:gd name="adj2" fmla="val 62707"/>
            </a:avLst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71709" name="AutoShape 29"/>
          <p:cNvSpPr>
            <a:spLocks noChangeArrowheads="1"/>
          </p:cNvSpPr>
          <p:nvPr/>
        </p:nvSpPr>
        <p:spPr bwMode="auto">
          <a:xfrm rot="-2231317">
            <a:off x="1871663" y="5067300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14" name="Curved Down Arrow 13"/>
          <p:cNvSpPr/>
          <p:nvPr/>
        </p:nvSpPr>
        <p:spPr>
          <a:xfrm>
            <a:off x="3786182" y="2928934"/>
            <a:ext cx="1469582" cy="642942"/>
          </a:xfrm>
          <a:prstGeom prst="curvedDown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13386A7-2C48-42BF-9525-A907F05C2D19}" type="slidenum">
              <a:rPr lang="de-AT"/>
              <a:pPr/>
              <a:t>4</a:t>
            </a:fld>
            <a:endParaRPr lang="de-AT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Traditional </a:t>
            </a:r>
            <a:r>
              <a:rPr lang="en-US" dirty="0" smtClean="0"/>
              <a:t>Workflow</a:t>
            </a:r>
            <a:endParaRPr lang="en-US" dirty="0"/>
          </a:p>
        </p:txBody>
      </p:sp>
      <p:pic>
        <p:nvPicPr>
          <p:cNvPr id="7" name="workflow1_xv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5051" y="1214422"/>
            <a:ext cx="7893899" cy="495303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69D72A-D9CB-4D06-9445-D0B451B4D001}" type="slidenum">
              <a:rPr lang="de-AT"/>
              <a:pPr/>
              <a:t>5</a:t>
            </a:fld>
            <a:endParaRPr lang="de-AT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LiveSync</a:t>
            </a:r>
            <a:r>
              <a:rPr lang="en-US" dirty="0"/>
              <a:t> </a:t>
            </a:r>
            <a:r>
              <a:rPr lang="en-US" dirty="0" smtClean="0"/>
              <a:t>Workflow</a:t>
            </a:r>
            <a:endParaRPr lang="en-US" dirty="0"/>
          </a:p>
        </p:txBody>
      </p:sp>
      <p:pic>
        <p:nvPicPr>
          <p:cNvPr id="7" name="workflow2_xvid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6400" y="1190044"/>
            <a:ext cx="7894800" cy="49536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5072066" y="4429132"/>
            <a:ext cx="3571900" cy="1785950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auto">
          <a:xfrm>
            <a:off x="5072066" y="1196975"/>
            <a:ext cx="3571900" cy="2643206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465139" y="5411817"/>
            <a:ext cx="4392613" cy="80326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465139" y="3911619"/>
            <a:ext cx="4392613" cy="1089017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89109" name="Rectangle 21"/>
          <p:cNvSpPr>
            <a:spLocks noChangeArrowheads="1"/>
          </p:cNvSpPr>
          <p:nvPr/>
        </p:nvSpPr>
        <p:spPr bwMode="auto">
          <a:xfrm>
            <a:off x="466725" y="1196975"/>
            <a:ext cx="4392613" cy="223202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21F844-5B8B-4F4D-BDC7-AAF89B26BFC3}" type="slidenum">
              <a:rPr lang="de-AT"/>
              <a:pPr/>
              <a:t>6</a:t>
            </a:fld>
            <a:endParaRPr lang="de-AT"/>
          </a:p>
        </p:txBody>
      </p:sp>
      <p:pic>
        <p:nvPicPr>
          <p:cNvPr id="89152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39" y="1349367"/>
            <a:ext cx="3319463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LiveSync Workflow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1411287"/>
            <a:ext cx="1284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6588" y="1339850"/>
            <a:ext cx="2809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4765693"/>
            <a:ext cx="122396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7625" y="4918093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8163" y="5507061"/>
            <a:ext cx="424973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3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" y="4008448"/>
            <a:ext cx="5461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4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6375" y="4214812"/>
            <a:ext cx="5746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5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84438" y="4208462"/>
            <a:ext cx="1584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613130">
            <a:off x="4410075" y="4078287"/>
            <a:ext cx="30638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108" name="Line 20"/>
          <p:cNvSpPr>
            <a:spLocks noChangeShapeType="1"/>
          </p:cNvSpPr>
          <p:nvPr/>
        </p:nvSpPr>
        <p:spPr bwMode="auto">
          <a:xfrm flipV="1">
            <a:off x="4343400" y="4586287"/>
            <a:ext cx="1444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AT"/>
          </a:p>
        </p:txBody>
      </p:sp>
      <p:sp>
        <p:nvSpPr>
          <p:cNvPr id="89115" name="AutoShape 27"/>
          <p:cNvSpPr>
            <a:spLocks noChangeArrowheads="1"/>
          </p:cNvSpPr>
          <p:nvPr/>
        </p:nvSpPr>
        <p:spPr bwMode="auto">
          <a:xfrm rot="19368683">
            <a:off x="3022600" y="1916112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3132138" y="857232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Initial Views</a:t>
            </a:r>
          </a:p>
        </p:txBody>
      </p:sp>
      <p:sp>
        <p:nvSpPr>
          <p:cNvPr id="89130" name="Text Box 42"/>
          <p:cNvSpPr txBox="1">
            <a:spLocks noChangeArrowheads="1"/>
          </p:cNvSpPr>
          <p:nvPr/>
        </p:nvSpPr>
        <p:spPr bwMode="auto">
          <a:xfrm>
            <a:off x="1116013" y="3571876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 Input Parameters</a:t>
            </a:r>
          </a:p>
        </p:txBody>
      </p:sp>
      <p:sp>
        <p:nvSpPr>
          <p:cNvPr id="89131" name="Text Box 43"/>
          <p:cNvSpPr txBox="1">
            <a:spLocks noChangeArrowheads="1"/>
          </p:cNvSpPr>
          <p:nvPr/>
        </p:nvSpPr>
        <p:spPr bwMode="auto">
          <a:xfrm>
            <a:off x="1116013" y="5072074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Viewing Sphere Manipulations</a:t>
            </a:r>
          </a:p>
        </p:txBody>
      </p:sp>
      <p:sp>
        <p:nvSpPr>
          <p:cNvPr id="89132" name="Text Box 44"/>
          <p:cNvSpPr txBox="1">
            <a:spLocks noChangeArrowheads="1"/>
          </p:cNvSpPr>
          <p:nvPr/>
        </p:nvSpPr>
        <p:spPr bwMode="auto">
          <a:xfrm>
            <a:off x="4899054" y="407194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Derived Viewport Parameters</a:t>
            </a:r>
          </a:p>
        </p:txBody>
      </p:sp>
      <p:sp>
        <p:nvSpPr>
          <p:cNvPr id="89133" name="Text Box 45"/>
          <p:cNvSpPr txBox="1">
            <a:spLocks noChangeArrowheads="1"/>
          </p:cNvSpPr>
          <p:nvPr/>
        </p:nvSpPr>
        <p:spPr bwMode="auto">
          <a:xfrm>
            <a:off x="4899054" y="85723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Live-Synchronized 3D View</a:t>
            </a:r>
          </a:p>
        </p:txBody>
      </p:sp>
      <p:sp>
        <p:nvSpPr>
          <p:cNvPr id="89145" name="Rectangle 57"/>
          <p:cNvSpPr>
            <a:spLocks noChangeArrowheads="1"/>
          </p:cNvSpPr>
          <p:nvPr/>
        </p:nvSpPr>
        <p:spPr bwMode="auto">
          <a:xfrm>
            <a:off x="4211638" y="6429396"/>
            <a:ext cx="576262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89148" name="Rectangle 60"/>
          <p:cNvSpPr>
            <a:spLocks noChangeArrowheads="1"/>
          </p:cNvSpPr>
          <p:nvPr/>
        </p:nvSpPr>
        <p:spPr bwMode="auto">
          <a:xfrm>
            <a:off x="6572264" y="2285992"/>
            <a:ext cx="576263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pic>
        <p:nvPicPr>
          <p:cNvPr id="89153" name="Picture 6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8913" y="4630755"/>
            <a:ext cx="9858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urved Right Arrow 38"/>
          <p:cNvSpPr/>
          <p:nvPr/>
        </p:nvSpPr>
        <p:spPr>
          <a:xfrm rot="10800000">
            <a:off x="8715404" y="3786190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0" name="Curved Right Arrow 39"/>
          <p:cNvSpPr/>
          <p:nvPr/>
        </p:nvSpPr>
        <p:spPr>
          <a:xfrm rot="16200000">
            <a:off x="4786314" y="6072206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>
            <a:off x="71406" y="3286124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71406" y="4786322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21"/>
          <p:cNvSpPr>
            <a:spLocks noChangeArrowheads="1"/>
          </p:cNvSpPr>
          <p:nvPr/>
        </p:nvSpPr>
        <p:spPr bwMode="auto">
          <a:xfrm>
            <a:off x="5072066" y="4429132"/>
            <a:ext cx="3571900" cy="1785950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6" name="Rectangle 21"/>
          <p:cNvSpPr>
            <a:spLocks noChangeArrowheads="1"/>
          </p:cNvSpPr>
          <p:nvPr/>
        </p:nvSpPr>
        <p:spPr bwMode="auto">
          <a:xfrm>
            <a:off x="5072066" y="1196975"/>
            <a:ext cx="3571900" cy="2643206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465139" y="5411817"/>
            <a:ext cx="4392613" cy="80326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465139" y="3911619"/>
            <a:ext cx="4392613" cy="1089017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89109" name="Rectangle 21"/>
          <p:cNvSpPr>
            <a:spLocks noChangeArrowheads="1"/>
          </p:cNvSpPr>
          <p:nvPr/>
        </p:nvSpPr>
        <p:spPr bwMode="auto">
          <a:xfrm>
            <a:off x="466725" y="1196975"/>
            <a:ext cx="4392613" cy="2232025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  <a:headEnd/>
            <a:tailEnd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AT"/>
          </a:p>
        </p:txBody>
      </p:sp>
      <p:sp>
        <p:nvSpPr>
          <p:cNvPr id="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33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21F844-5B8B-4F4D-BDC7-AAF89B26BFC3}" type="slidenum">
              <a:rPr lang="de-AT"/>
              <a:pPr/>
              <a:t>7</a:t>
            </a:fld>
            <a:endParaRPr lang="de-AT"/>
          </a:p>
        </p:txBody>
      </p:sp>
      <p:pic>
        <p:nvPicPr>
          <p:cNvPr id="89152" name="Picture 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3839" y="1349367"/>
            <a:ext cx="3319463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LiveSync Workflow</a:t>
            </a:r>
          </a:p>
        </p:txBody>
      </p:sp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1411287"/>
            <a:ext cx="12842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6588" y="1339850"/>
            <a:ext cx="28098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4765693"/>
            <a:ext cx="122396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7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67625" y="4918093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8163" y="5507061"/>
            <a:ext cx="4249737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3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" y="4008448"/>
            <a:ext cx="546100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4" name="Picture 1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76375" y="4214812"/>
            <a:ext cx="574675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5" name="Picture 17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484438" y="4208462"/>
            <a:ext cx="15843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107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613130">
            <a:off x="4410075" y="4078287"/>
            <a:ext cx="306388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9108" name="Line 20"/>
          <p:cNvSpPr>
            <a:spLocks noChangeShapeType="1"/>
          </p:cNvSpPr>
          <p:nvPr/>
        </p:nvSpPr>
        <p:spPr bwMode="auto">
          <a:xfrm flipV="1">
            <a:off x="4343400" y="4586287"/>
            <a:ext cx="144463" cy="217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de-AT"/>
          </a:p>
        </p:txBody>
      </p:sp>
      <p:sp>
        <p:nvSpPr>
          <p:cNvPr id="89115" name="AutoShape 27"/>
          <p:cNvSpPr>
            <a:spLocks noChangeArrowheads="1"/>
          </p:cNvSpPr>
          <p:nvPr/>
        </p:nvSpPr>
        <p:spPr bwMode="auto">
          <a:xfrm rot="19368683">
            <a:off x="3022600" y="1916112"/>
            <a:ext cx="612775" cy="269875"/>
          </a:xfrm>
          <a:prstGeom prst="rightArrow">
            <a:avLst>
              <a:gd name="adj1" fmla="val 50000"/>
              <a:gd name="adj2" fmla="val 56765"/>
            </a:avLst>
          </a:prstGeom>
          <a:solidFill>
            <a:srgbClr val="00FF00"/>
          </a:solidFill>
          <a:ln w="19050">
            <a:solidFill>
              <a:srgbClr val="0099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de-AT"/>
          </a:p>
        </p:txBody>
      </p:sp>
      <p:sp>
        <p:nvSpPr>
          <p:cNvPr id="89128" name="Text Box 40"/>
          <p:cNvSpPr txBox="1">
            <a:spLocks noChangeArrowheads="1"/>
          </p:cNvSpPr>
          <p:nvPr/>
        </p:nvSpPr>
        <p:spPr bwMode="auto">
          <a:xfrm>
            <a:off x="3132138" y="857232"/>
            <a:ext cx="1800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Initial Views</a:t>
            </a:r>
          </a:p>
        </p:txBody>
      </p:sp>
      <p:sp>
        <p:nvSpPr>
          <p:cNvPr id="89130" name="Text Box 42"/>
          <p:cNvSpPr txBox="1">
            <a:spLocks noChangeArrowheads="1"/>
          </p:cNvSpPr>
          <p:nvPr/>
        </p:nvSpPr>
        <p:spPr bwMode="auto">
          <a:xfrm>
            <a:off x="1116013" y="3571876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 Input Parameters</a:t>
            </a:r>
          </a:p>
        </p:txBody>
      </p:sp>
      <p:sp>
        <p:nvSpPr>
          <p:cNvPr id="89131" name="Text Box 43"/>
          <p:cNvSpPr txBox="1">
            <a:spLocks noChangeArrowheads="1"/>
          </p:cNvSpPr>
          <p:nvPr/>
        </p:nvSpPr>
        <p:spPr bwMode="auto">
          <a:xfrm>
            <a:off x="1116013" y="5072074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Viewing Sphere Manipulations</a:t>
            </a:r>
          </a:p>
        </p:txBody>
      </p:sp>
      <p:sp>
        <p:nvSpPr>
          <p:cNvPr id="89132" name="Text Box 44"/>
          <p:cNvSpPr txBox="1">
            <a:spLocks noChangeArrowheads="1"/>
          </p:cNvSpPr>
          <p:nvPr/>
        </p:nvSpPr>
        <p:spPr bwMode="auto">
          <a:xfrm>
            <a:off x="4899054" y="407194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Derived Viewport Parameters</a:t>
            </a:r>
          </a:p>
        </p:txBody>
      </p:sp>
      <p:sp>
        <p:nvSpPr>
          <p:cNvPr id="89133" name="Text Box 45"/>
          <p:cNvSpPr txBox="1">
            <a:spLocks noChangeArrowheads="1"/>
          </p:cNvSpPr>
          <p:nvPr/>
        </p:nvSpPr>
        <p:spPr bwMode="auto">
          <a:xfrm>
            <a:off x="4899054" y="857232"/>
            <a:ext cx="38163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i="1" dirty="0"/>
              <a:t>Live-Synchronized 3D View</a:t>
            </a:r>
          </a:p>
        </p:txBody>
      </p:sp>
      <p:sp>
        <p:nvSpPr>
          <p:cNvPr id="89145" name="Rectangle 57"/>
          <p:cNvSpPr>
            <a:spLocks noChangeArrowheads="1"/>
          </p:cNvSpPr>
          <p:nvPr/>
        </p:nvSpPr>
        <p:spPr bwMode="auto">
          <a:xfrm>
            <a:off x="4211638" y="6429396"/>
            <a:ext cx="576262" cy="360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sp>
        <p:nvSpPr>
          <p:cNvPr id="89148" name="Rectangle 60"/>
          <p:cNvSpPr>
            <a:spLocks noChangeArrowheads="1"/>
          </p:cNvSpPr>
          <p:nvPr/>
        </p:nvSpPr>
        <p:spPr bwMode="auto">
          <a:xfrm>
            <a:off x="6572264" y="2285992"/>
            <a:ext cx="576263" cy="431800"/>
          </a:xfrm>
          <a:prstGeom prst="rect">
            <a:avLst/>
          </a:prstGeom>
          <a:noFill/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AT"/>
          </a:p>
        </p:txBody>
      </p:sp>
      <p:pic>
        <p:nvPicPr>
          <p:cNvPr id="89153" name="Picture 6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538913" y="4630755"/>
            <a:ext cx="9858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Curved Right Arrow 38"/>
          <p:cNvSpPr/>
          <p:nvPr/>
        </p:nvSpPr>
        <p:spPr>
          <a:xfrm rot="10800000">
            <a:off x="8715404" y="3786190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0" name="Curved Right Arrow 39"/>
          <p:cNvSpPr/>
          <p:nvPr/>
        </p:nvSpPr>
        <p:spPr>
          <a:xfrm rot="16200000">
            <a:off x="4786314" y="6072206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>
            <a:off x="71406" y="3286124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  <p:sp>
        <p:nvSpPr>
          <p:cNvPr id="43" name="Curved Right Arrow 42"/>
          <p:cNvSpPr/>
          <p:nvPr/>
        </p:nvSpPr>
        <p:spPr>
          <a:xfrm>
            <a:off x="71406" y="4786322"/>
            <a:ext cx="357190" cy="785818"/>
          </a:xfrm>
          <a:prstGeom prst="curved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Peter Kohlmann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AE1F19-5EAB-439D-884E-516B851F0E73}" type="slidenum">
              <a:rPr lang="de-AT"/>
              <a:pPr/>
              <a:t>8</a:t>
            </a:fld>
            <a:endParaRPr lang="de-AT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Input Parameters</a:t>
            </a:r>
            <a:endParaRPr lang="en-US" dirty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9063" y="908050"/>
            <a:ext cx="8845550" cy="5473700"/>
          </a:xfrm>
        </p:spPr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dirty="0"/>
              <a:t>Factors to achieve live synchronization: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/>
              <a:t>Picked point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/>
              <a:t>Slice view zoom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/>
              <a:t>Patient orientation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 smtClean="0"/>
              <a:t>Local shape estimation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 smtClean="0"/>
              <a:t>Visibility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r>
              <a:rPr lang="en-US" dirty="0" smtClean="0"/>
              <a:t>Viewpoint history</a:t>
            </a:r>
          </a:p>
          <a:p>
            <a:pPr marL="1111250" lvl="1" indent="-571500">
              <a:lnSpc>
                <a:spcPct val="90000"/>
              </a:lnSpc>
              <a:buFont typeface="Arial" charset="0"/>
              <a:buAutoNum type="arabicPeriod"/>
            </a:pPr>
            <a:endParaRPr lang="en-US" dirty="0"/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endParaRPr lang="en-US" sz="1200" dirty="0"/>
          </a:p>
          <a:p>
            <a:pPr marL="609600" indent="-609600">
              <a:lnSpc>
                <a:spcPct val="90000"/>
              </a:lnSpc>
            </a:pPr>
            <a:r>
              <a:rPr lang="en-US" dirty="0"/>
              <a:t>Deformation of viewing spheres (</a:t>
            </a:r>
            <a:r>
              <a:rPr lang="en-US" dirty="0">
                <a:solidFill>
                  <a:srgbClr val="2AA3D8"/>
                </a:solidFill>
              </a:rPr>
              <a:t>3-6</a:t>
            </a:r>
            <a:r>
              <a:rPr lang="en-US" dirty="0"/>
              <a:t>)</a:t>
            </a:r>
          </a:p>
          <a:p>
            <a:pPr marL="609600" indent="-609600">
              <a:lnSpc>
                <a:spcPct val="90000"/>
              </a:lnSpc>
              <a:buFont typeface="Arial" charset="0"/>
              <a:buNone/>
            </a:pPr>
            <a:endParaRPr lang="en-US" sz="3400" dirty="0"/>
          </a:p>
          <a:p>
            <a:pPr marL="1111250" lvl="1" indent="-571500">
              <a:lnSpc>
                <a:spcPct val="90000"/>
              </a:lnSpc>
            </a:pPr>
            <a:endParaRPr lang="en-US" sz="2600" dirty="0"/>
          </a:p>
          <a:p>
            <a:pPr marL="1111250" lvl="1" indent="-571500">
              <a:lnSpc>
                <a:spcPct val="90000"/>
              </a:lnSpc>
            </a:pP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ends">
  <a:themeElements>
    <a:clrScheme name="Blends 1">
      <a:dk1>
        <a:srgbClr val="000000"/>
      </a:dk1>
      <a:lt1>
        <a:srgbClr val="FFFFFF"/>
      </a:lt1>
      <a:dk2>
        <a:srgbClr val="FFFFFF"/>
      </a:dk2>
      <a:lt2>
        <a:srgbClr val="5F5F5F"/>
      </a:lt2>
      <a:accent1>
        <a:srgbClr val="2AA3D8"/>
      </a:accent1>
      <a:accent2>
        <a:srgbClr val="C32D9B"/>
      </a:accent2>
      <a:accent3>
        <a:srgbClr val="FFFFFF"/>
      </a:accent3>
      <a:accent4>
        <a:srgbClr val="000000"/>
      </a:accent4>
      <a:accent5>
        <a:srgbClr val="ACCEE9"/>
      </a:accent5>
      <a:accent6>
        <a:srgbClr val="B0288C"/>
      </a:accent6>
      <a:hlink>
        <a:srgbClr val="FF0000"/>
      </a:hlink>
      <a:folHlink>
        <a:srgbClr val="3333CC"/>
      </a:folHlink>
    </a:clrScheme>
    <a:fontScheme name="Blen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000000"/>
        </a:dk1>
        <a:lt1>
          <a:srgbClr val="FFFFFF"/>
        </a:lt1>
        <a:dk2>
          <a:srgbClr val="FFFFFF"/>
        </a:dk2>
        <a:lt2>
          <a:srgbClr val="5F5F5F"/>
        </a:lt2>
        <a:accent1>
          <a:srgbClr val="2AA3D8"/>
        </a:accent1>
        <a:accent2>
          <a:srgbClr val="C32D9B"/>
        </a:accent2>
        <a:accent3>
          <a:srgbClr val="FFFFFF"/>
        </a:accent3>
        <a:accent4>
          <a:srgbClr val="000000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2">
        <a:dk1>
          <a:srgbClr val="808080"/>
        </a:dk1>
        <a:lt1>
          <a:srgbClr val="FFFFFF"/>
        </a:lt1>
        <a:dk2>
          <a:srgbClr val="000000"/>
        </a:dk2>
        <a:lt2>
          <a:srgbClr val="FFFFFF"/>
        </a:lt2>
        <a:accent1>
          <a:srgbClr val="2AA3D8"/>
        </a:accent1>
        <a:accent2>
          <a:srgbClr val="C32D9B"/>
        </a:accent2>
        <a:accent3>
          <a:srgbClr val="AAAAAA"/>
        </a:accent3>
        <a:accent4>
          <a:srgbClr val="DADADA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451</Words>
  <Application>Microsoft Office PowerPoint</Application>
  <PresentationFormat>On-screen Show (4:3)</PresentationFormat>
  <Paragraphs>199</Paragraphs>
  <Slides>27</Slides>
  <Notes>4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Blends</vt:lpstr>
      <vt:lpstr>Equation</vt:lpstr>
      <vt:lpstr>Formel</vt:lpstr>
      <vt:lpstr>LiveSync:  Deformed Viewing Spheres for Knowledge-Based Navigation</vt:lpstr>
      <vt:lpstr>Slice View          Slice View</vt:lpstr>
      <vt:lpstr>3D View          Slice View</vt:lpstr>
      <vt:lpstr>Slice View          3D View</vt:lpstr>
      <vt:lpstr>Traditional Workflow</vt:lpstr>
      <vt:lpstr>LiveSync Workflow</vt:lpstr>
      <vt:lpstr>LiveSync Workflow</vt:lpstr>
      <vt:lpstr>LiveSync Workflow</vt:lpstr>
      <vt:lpstr>Input Parameters</vt:lpstr>
      <vt:lpstr>Viewing Sphere</vt:lpstr>
      <vt:lpstr>Viewing Sphere</vt:lpstr>
      <vt:lpstr>Patient-Orientation Viewing-Sphere</vt:lpstr>
      <vt:lpstr>Local Shape-Estimation Viewing-Sphere</vt:lpstr>
      <vt:lpstr>Visibility Viewing-Sphere</vt:lpstr>
      <vt:lpstr>Viewpoint-History Viewing-Sphere</vt:lpstr>
      <vt:lpstr>LiveSync Workflow</vt:lpstr>
      <vt:lpstr>Viewing-Spheres Combination</vt:lpstr>
      <vt:lpstr>Derived Viewport Parameters</vt:lpstr>
      <vt:lpstr>LiveSync Workflow</vt:lpstr>
      <vt:lpstr>Results</vt:lpstr>
      <vt:lpstr>Results</vt:lpstr>
      <vt:lpstr>Results</vt:lpstr>
      <vt:lpstr>Results</vt:lpstr>
      <vt:lpstr>Results</vt:lpstr>
      <vt:lpstr>Conclusion</vt:lpstr>
      <vt:lpstr>Thank you for your attention!</vt:lpstr>
      <vt:lpstr>Thank you for your attention!</vt:lpstr>
    </vt:vector>
  </TitlesOfParts>
  <Company>Insitute of Computer Graphics and Algorithms, Vienna University of Technology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Insitute of Computer Graphics and Algorithms, Vienna University of Technology</dc:title>
  <dc:subject>Insitute of Computer Graphics and Algorithms, Vienna University of Technology</dc:subject>
  <dc:creator>Insitute of Computer Graphics and Algorithms, Vienna University of Technology</dc:creator>
  <cp:lastModifiedBy>pit</cp:lastModifiedBy>
  <cp:revision>462</cp:revision>
  <dcterms:created xsi:type="dcterms:W3CDTF">2005-04-26T07:59:18Z</dcterms:created>
  <dcterms:modified xsi:type="dcterms:W3CDTF">2007-11-15T11:55:55Z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