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_rels/notesSlide29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6.xml.rels" ContentType="application/vnd.openxmlformats-package.relationships+xml"/>
  <Override PartName="/ppt/notesSlides/notesSlide26.xml" ContentType="application/vnd.openxmlformats-officedocument.presentationml.notesSlide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media/image91.png" ContentType="image/png"/>
  <Override PartName="/ppt/media/image89.png" ContentType="image/png"/>
  <Override PartName="/ppt/media/image88.jpeg" ContentType="image/jpeg"/>
  <Override PartName="/ppt/media/image87.png" ContentType="image/png"/>
  <Override PartName="/ppt/media/image86.jpeg" ContentType="image/jpeg"/>
  <Override PartName="/ppt/media/image85.png" ContentType="image/png"/>
  <Override PartName="/ppt/media/image84.png" ContentType="image/png"/>
  <Override PartName="/ppt/media/image83.png" ContentType="image/png"/>
  <Override PartName="/ppt/media/image82.png" ContentType="image/png"/>
  <Override PartName="/ppt/media/image81.png" ContentType="image/png"/>
  <Override PartName="/ppt/media/image80.png" ContentType="image/png"/>
  <Override PartName="/ppt/media/image78.png" ContentType="image/png"/>
  <Override PartName="/ppt/media/image77.png" ContentType="image/png"/>
  <Override PartName="/ppt/media/image76.png" ContentType="image/png"/>
  <Override PartName="/ppt/media/image75.png" ContentType="image/png"/>
  <Override PartName="/ppt/media/image74.png" ContentType="image/png"/>
  <Override PartName="/ppt/media/image73.png" ContentType="image/png"/>
  <Override PartName="/ppt/media/image72.png" ContentType="image/png"/>
  <Override PartName="/ppt/media/image71.png" ContentType="image/png"/>
  <Override PartName="/ppt/media/image70.png" ContentType="image/png"/>
  <Override PartName="/ppt/media/image67.png" ContentType="image/png"/>
  <Override PartName="/ppt/media/image66.png" ContentType="image/png"/>
  <Override PartName="/ppt/media/image65.png" ContentType="image/png"/>
  <Override PartName="/ppt/media/image64.png" ContentType="image/png"/>
  <Override PartName="/ppt/media/image63.png" ContentType="image/png"/>
  <Override PartName="/ppt/media/image62.png" ContentType="image/png"/>
  <Override PartName="/ppt/media/image61.png" ContentType="image/png"/>
  <Override PartName="/ppt/media/image60.png" ContentType="image/png"/>
  <Override PartName="/ppt/media/image58.png" ContentType="image/png"/>
  <Override PartName="/ppt/media/image55.jpeg" ContentType="image/jpeg"/>
  <Override PartName="/ppt/media/image50.png" ContentType="image/png"/>
  <Override PartName="/ppt/media/image49.wmf" ContentType="image/x-wmf"/>
  <Override PartName="/ppt/media/image59.png" ContentType="image/png"/>
  <Override PartName="/ppt/media/image48.wmf" ContentType="image/x-wmf"/>
  <Override PartName="/ppt/media/image47.png" ContentType="image/png"/>
  <Override PartName="/ppt/media/image79.png" ContentType="image/png"/>
  <Override PartName="/ppt/media/image20.png" ContentType="image/png"/>
  <Override PartName="/ppt/media/image5.png" ContentType="image/png"/>
  <Override PartName="/ppt/media/image19.png" ContentType="image/png"/>
  <Override PartName="/ppt/media/image93.png" ContentType="image/png"/>
  <Override PartName="/ppt/media/image18.png" ContentType="image/png"/>
  <Override PartName="/ppt/media/image92.png" ContentType="image/png"/>
  <Override PartName="/ppt/media/image17.png" ContentType="image/png"/>
  <Override PartName="/ppt/media/image90.png" ContentType="image/png"/>
  <Override PartName="/ppt/media/image15.png" ContentType="image/png"/>
  <Override PartName="/ppt/media/image14.png" ContentType="image/png"/>
  <Override PartName="/ppt/media/image56.jpeg" ContentType="image/jpeg"/>
  <Override PartName="/ppt/media/image13.png" ContentType="image/png"/>
  <Override PartName="/ppt/media/image12.png" ContentType="image/png"/>
  <Override PartName="/ppt/media/image11.wmf" ContentType="image/x-wmf"/>
  <Override PartName="/ppt/media/image22.png" ContentType="image/png"/>
  <Override PartName="/ppt/media/image52.png" ContentType="image/png"/>
  <Override PartName="/ppt/media/image2.png" ContentType="image/png"/>
  <Override PartName="/ppt/media/image53.png" ContentType="image/png"/>
  <Override PartName="/ppt/media/image3.png" ContentType="image/png"/>
  <Override PartName="/ppt/media/image30.jpeg" ContentType="image/jpeg"/>
  <Override PartName="/ppt/media/image37.png" ContentType="image/png"/>
  <Override PartName="/ppt/media/image44.jpeg" ContentType="image/jpeg"/>
  <Override PartName="/ppt/media/image1.png" ContentType="image/png"/>
  <Override PartName="/ppt/media/image36.png" ContentType="image/png"/>
  <Override PartName="/ppt/media/image68.png" ContentType="image/png"/>
  <Override PartName="/ppt/media/image7.wmf" ContentType="image/x-wmf"/>
  <Override PartName="/ppt/media/image69.png" ContentType="image/png"/>
  <Override PartName="/ppt/media/image8.wmf" ContentType="image/x-wmf"/>
  <Override PartName="/ppt/media/image21.png" ContentType="image/png"/>
  <Override PartName="/ppt/media/image10.wmf" ContentType="image/x-wmf"/>
  <Override PartName="/ppt/media/image9.wmf" ContentType="image/x-wmf"/>
  <Override PartName="/ppt/media/image57.jpeg" ContentType="image/jpeg"/>
  <Override PartName="/ppt/media/image23.png" ContentType="image/png"/>
  <Override PartName="/ppt/media/image24.png" ContentType="image/png"/>
  <Override PartName="/ppt/media/image54.png" ContentType="image/png"/>
  <Override PartName="/ppt/media/image4.png" ContentType="image/png"/>
  <Override PartName="/ppt/media/image43.wmf" ContentType="image/x-wmf"/>
  <Override PartName="/ppt/media/image25.png" ContentType="image/png"/>
  <Override PartName="/ppt/media/image26.png" ContentType="image/png"/>
  <Override PartName="/ppt/media/image6.png" ContentType="image/png"/>
  <Override PartName="/ppt/media/image45.wmf" ContentType="image/x-wmf"/>
  <Override PartName="/ppt/media/image16.wmf" ContentType="image/x-wmf"/>
  <Override PartName="/ppt/media/image27.png" ContentType="image/png"/>
  <Override PartName="/ppt/media/image28.png" ContentType="image/png"/>
  <Override PartName="/ppt/media/image29.png" ContentType="image/png"/>
  <Override PartName="/ppt/media/image51.jpeg" ContentType="image/jpeg"/>
  <Override PartName="/ppt/media/image38.jpeg" ContentType="image/jpe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9.wmf" ContentType="image/x-wmf"/>
  <Override PartName="/ppt/media/image40.png" ContentType="image/png"/>
  <Override PartName="/ppt/media/image41.png" ContentType="image/png"/>
  <Override PartName="/ppt/media/image42.png" ContentType="image/png"/>
  <Override PartName="/ppt/media/image46.png" ContentType="image/png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8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72D1EB23-BDB8-4500-A5E5-6F20898DB9D8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Talking points: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Lighting Design for architectual scenes, games, or animated movies, a lighting designer or artist drafts a lighting concept for a 3D scene.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Computer-assisted lighting design aims to find a lighting configuration that best approximates the illumination effect specified by designers.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There are different approaches on how to solve the inverse lighting problem, like Light Painting or Sketch Based Lighting.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and survey the state of the art for such lighting design techniques.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816800"/>
          </a:xfrm>
          <a:prstGeom prst="rect">
            <a:avLst/>
          </a:prstGeom>
        </p:spPr>
        <p:txBody>
          <a:bodyPr lIns="0" rIns="0" tIns="0" bIns="0"/>
          <a:p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Talking points: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Global illumination in computer graphics has always been a challenging problem.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A number of global-illumination approaches are based on radiosity; raytracing; or hybrid methods like instant radiosity.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The objective of these methods is to render in real time or at least at interactive frame rates; under the constraint of image quality and speed.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Most enhanced adaptive photon tracing methods increase rendering time and memory consumption.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However, many progressive photon-tracing methods have reached interactive frame rates on the GPU.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Research and survey the state-of-the-art  in</a:t>
            </a: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 real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-</a:t>
            </a: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time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Global Illumination.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33480"/>
          </a:xfrm>
          <a:prstGeom prst="rect">
            <a:avLst/>
          </a:prstGeom>
        </p:spPr>
        <p:txBody>
          <a:bodyPr lIns="0" rIns="0" tIns="0" bIns="0"/>
          <a:p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Talking points: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 to approximate a geometric data set with a simpler set of geometric primitives? Conduct a survey.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Simplification = older approach. mesh decimation algorithms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 = approximation with medial axis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CSG = (constructive solid geometry) representation by a tree of basic shapes and set operators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Bounding volumes = spheres, axis aligned BBs, ..etc. Detailed primitives bounded by larger ones.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Sphere meshes = recent approach. combines bounding spheres (via MAT) and simplification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Bounding proxies = recent approach focuses on “bounding”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 compression is especially relevant for streaming assets over the web to browser based 3D-Applications.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Users have limited bandwidth and it‘s important to reduce load times.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Level of Detail techniques and out-of-core rendering are increasingly important to deal with high-resolution and large-scale scans or game levels.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Google Maps is a 2-dimensional example for LOD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Google Earth is a 3-dimensional example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Talking points: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Modern graphics hardware provides a large set of algorithms for fast and efficient rasterization. Conduct a survey on recent advances in this area, including tiled rasterization and methods for memory friendly traversal.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Talking points: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Bending active structures are structures that keep their shape because they are under active stress. Designing and simulating such objects is a field where computer graphics can support architects and civil engineers. Investigate state-of-the-art methods in designing bending active surfaces and finding bending active structures for a given target shape.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12311280"/>
          </a:xfrm>
          <a:prstGeom prst="rect">
            <a:avLst/>
          </a:prstGeom>
        </p:spPr>
        <p:txBody>
          <a:bodyPr lIns="0" rIns="0" tIns="0" bIns="0"/>
          <a:p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Talking points: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e.g. laser scan around house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Need multiple scans to cover all sides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Register overlapping areas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Right: typical artifacts of laser scans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Bottom; when the registration is done correctly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error should be minimal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difficulties e.g. through noise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should be fast (parallelizable for GPGPU)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several algorithms are available: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Iterative Closest Point (point-point vs point-plane)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Squared distance approximation (on demand vs d2Tree)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4-Points Congruent Sets (Keypoint-Based or not)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Robust point matching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Sorting the Correspondence Space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PCL Registration API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References: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360"/>
              </a:spcBef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"Registration of Point Cloud Data from a Geometric Optimization Perspective" by Mitra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360"/>
              </a:spcBef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"MARKERLESS POINT CLOUD REGISTRATION WITH KEYPOINT-BASED 4-POINTS CONGRUENT SETS" by Theiler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360"/>
              </a:spcBef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"New algorithms for 2D and 3D point matching: pose estimation and correspondence" by Golda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360"/>
              </a:spcBef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"Chapter 6: Sorting the Correspondence Space" by Assalih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360"/>
              </a:spcBef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360"/>
              </a:spcBef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360"/>
              </a:spcBef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 sources: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360"/>
              </a:spcBef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"A Benchmark for Surface Reconstruction" by Berger et al.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360"/>
              </a:spcBef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https://www.ethz.ch/content/specialinterest/baug/institute-igp/photogrammetry-and-remote-sensing/en/research/completed_projects/automatic_registration_of_point_clouds.html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8555040"/>
          </a:xfrm>
          <a:prstGeom prst="rect">
            <a:avLst/>
          </a:prstGeom>
        </p:spPr>
        <p:txBody>
          <a:bodyPr lIns="0" rIns="0" tIns="0" bIns="0"/>
          <a:p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Talking points: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always need to increase the performance, especially in VR. Therefore, we render only as accurate as necessary. Can be defined by covered pixels on the screen and angle to camera.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LoD is e.g. geometric simplification and simpler shaders. Most interested in geometric simplification. Optimize visual quality for a given number of vertices. See images.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Discrete steps of LoD often used in games -&gt; causes popping artifacts but is rather simple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More interested in continuous LoD (without popping) -&gt; e.g. interpolate between LoDs, may require special data structures.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References: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Hoppe, H. Progressive meshes. Computer Graphics (SIGGRAPH’96 Proceedings) (1996), 99–108.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Hoppe, H. View-dependent refinement of progressive meshes. Computer Graphics (SIGGRAPH ’97 Proceedings) (1997), 189–198.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Hoppe, H. „Efficient Implementation of Progressive Meshes“ Technical Report MSR-TR-98-02, Microsoft Research, 1998 (also in SIGGRAPH '98 Course Notes 21 ).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Image source: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https://www.cs.purdue.edu/homes/aliaga/cs535-10/lec-lod.pdf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670640"/>
          </a:xfrm>
          <a:prstGeom prst="rect">
            <a:avLst/>
          </a:prstGeom>
        </p:spPr>
        <p:txBody>
          <a:bodyPr lIns="0" rIns="0" tIns="0" bIns="0"/>
          <a:p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Talking points: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Everything is a set of particles connected by constraints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Constraint types: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Distance (clothing)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Shape (rigids, plastics)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Density (fluids)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Volume (inflatables)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Contact (non-penetration)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References: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360"/>
              </a:spcBef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Müller et al. 2006, Position Based Dynamics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360"/>
              </a:spcBef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Macklin and Müller 2013, Position Based Fluids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360"/>
              </a:spcBef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Bender, Müller, and Macklin 2017, A Survey on Position Based Dynamics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Talking points: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Position-Based Fluids, based on Position Based Dynamics, used in Nvidia Flex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Fluid-Implicit-Particle methods; simulates on both, grid and particles; used in Nvidia Cataclysm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Data-driven fluid simulations, Machine Learning, PHYSICSFORESTS.com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360"/>
              </a:spcBef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References: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360"/>
              </a:spcBef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Macklin and Müller 2013, Position Based Fluids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360"/>
              </a:spcBef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Bridson 2008,  Fluid Simulation for Computer Graphics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>
              <a:lnSpc>
                <a:spcPct val="100000"/>
              </a:lnSpc>
              <a:spcBef>
                <a:spcPts val="360"/>
              </a:spcBef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Ladický et al. 2015, Data-Driven Fluid Simulations using Regression Forests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 the advent of new affordable consumer VR Headsets, like the Oculus and Vive, VR is becoming more and more popular.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VR Rendering poses additional challenges and constraints on performance and rendering quality, so more and more methods are developed to address this aspects.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 comparison is a very common task in many scientific fields, and suitable metrics are necessary.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Since the Mean-Squared-Error is often not suitable, different, sometimes also perceptual, approaches have been developed,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that better represent the visual differences perceived by a human observer.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subTitle"/>
          </p:nvPr>
        </p:nvSpPr>
        <p:spPr>
          <a:xfrm>
            <a:off x="504000" y="246600"/>
            <a:ext cx="8548560" cy="19954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PlaceHolder 5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PlaceHolder 7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246600"/>
            <a:ext cx="8548560" cy="19954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07000"/>
            <a:ext cx="8548560" cy="509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504000" y="118080"/>
            <a:ext cx="9430560" cy="69552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504000" y="246600"/>
            <a:ext cx="8548560" cy="4302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ftr"/>
          </p:nvPr>
        </p:nvSpPr>
        <p:spPr>
          <a:xfrm>
            <a:off x="495360" y="7132320"/>
            <a:ext cx="6454080" cy="27612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sldNum"/>
          </p:nvPr>
        </p:nvSpPr>
        <p:spPr>
          <a:xfrm>
            <a:off x="4452480" y="7132320"/>
            <a:ext cx="1163160" cy="276120"/>
          </a:xfrm>
          <a:prstGeom prst="rect">
            <a:avLst/>
          </a:prstGeom>
        </p:spPr>
        <p:txBody>
          <a:bodyPr lIns="0" rIns="0" tIns="0" bIns="0"/>
          <a:p>
            <a:pPr algn="r"/>
            <a:fld id="{D1836F7E-4391-44C1-AEE5-A97AFF219C01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" name="Picture 31" descr=""/>
          <p:cNvPicPr/>
          <p:nvPr/>
        </p:nvPicPr>
        <p:blipFill>
          <a:blip r:embed="rId2"/>
          <a:stretch/>
        </p:blipFill>
        <p:spPr>
          <a:xfrm>
            <a:off x="9325080" y="194040"/>
            <a:ext cx="526680" cy="528120"/>
          </a:xfrm>
          <a:prstGeom prst="rect">
            <a:avLst/>
          </a:prstGeom>
          <a:ln>
            <a:noFill/>
          </a:ln>
        </p:spPr>
      </p:pic>
      <p:pic>
        <p:nvPicPr>
          <p:cNvPr id="7" name="" descr=""/>
          <p:cNvPicPr/>
          <p:nvPr/>
        </p:nvPicPr>
        <p:blipFill>
          <a:blip r:embed="rId3"/>
          <a:stretch/>
        </p:blipFill>
        <p:spPr>
          <a:xfrm>
            <a:off x="9565560" y="6949440"/>
            <a:ext cx="401400" cy="453960"/>
          </a:xfrm>
          <a:prstGeom prst="rect">
            <a:avLst/>
          </a:prstGeom>
          <a:ln w="18360">
            <a:noFill/>
          </a:ln>
        </p:spPr>
      </p:pic>
      <p:sp>
        <p:nvSpPr>
          <p:cNvPr id="8" name="CustomShape 7"/>
          <p:cNvSpPr/>
          <p:nvPr/>
        </p:nvSpPr>
        <p:spPr>
          <a:xfrm>
            <a:off x="164520" y="128160"/>
            <a:ext cx="676800" cy="676800"/>
          </a:xfrm>
          <a:custGeom>
            <a:avLst/>
            <a:gdLst/>
            <a:ahLst/>
            <a:rect l="0" t="0" r="r" b="b"/>
            <a:pathLst>
              <a:path w="956" h="1881">
                <a:moveTo>
                  <a:pt x="955" y="1880"/>
                </a:moveTo>
                <a:lnTo>
                  <a:pt x="908" y="1879"/>
                </a:lnTo>
                <a:lnTo>
                  <a:pt x="861" y="1877"/>
                </a:lnTo>
                <a:lnTo>
                  <a:pt x="814" y="1872"/>
                </a:lnTo>
                <a:lnTo>
                  <a:pt x="768" y="1864"/>
                </a:lnTo>
                <a:lnTo>
                  <a:pt x="721" y="1854"/>
                </a:lnTo>
                <a:lnTo>
                  <a:pt x="676" y="1842"/>
                </a:lnTo>
                <a:lnTo>
                  <a:pt x="631" y="1828"/>
                </a:lnTo>
                <a:lnTo>
                  <a:pt x="587" y="1811"/>
                </a:lnTo>
                <a:lnTo>
                  <a:pt x="544" y="1792"/>
                </a:lnTo>
                <a:lnTo>
                  <a:pt x="502" y="1771"/>
                </a:lnTo>
                <a:lnTo>
                  <a:pt x="460" y="1748"/>
                </a:lnTo>
                <a:lnTo>
                  <a:pt x="421" y="1723"/>
                </a:lnTo>
                <a:lnTo>
                  <a:pt x="382" y="1696"/>
                </a:lnTo>
                <a:lnTo>
                  <a:pt x="345" y="1668"/>
                </a:lnTo>
                <a:lnTo>
                  <a:pt x="309" y="1637"/>
                </a:lnTo>
                <a:lnTo>
                  <a:pt x="275" y="1604"/>
                </a:lnTo>
                <a:lnTo>
                  <a:pt x="242" y="1570"/>
                </a:lnTo>
                <a:lnTo>
                  <a:pt x="212" y="1534"/>
                </a:lnTo>
                <a:lnTo>
                  <a:pt x="183" y="1497"/>
                </a:lnTo>
                <a:lnTo>
                  <a:pt x="156" y="1459"/>
                </a:lnTo>
                <a:lnTo>
                  <a:pt x="131" y="1419"/>
                </a:lnTo>
                <a:lnTo>
                  <a:pt x="108" y="1378"/>
                </a:lnTo>
                <a:lnTo>
                  <a:pt x="87" y="1335"/>
                </a:lnTo>
                <a:lnTo>
                  <a:pt x="68" y="1292"/>
                </a:lnTo>
                <a:lnTo>
                  <a:pt x="52" y="1248"/>
                </a:lnTo>
                <a:lnTo>
                  <a:pt x="38" y="1203"/>
                </a:lnTo>
                <a:lnTo>
                  <a:pt x="26" y="1158"/>
                </a:lnTo>
                <a:lnTo>
                  <a:pt x="16" y="1111"/>
                </a:lnTo>
                <a:lnTo>
                  <a:pt x="8" y="1065"/>
                </a:lnTo>
                <a:lnTo>
                  <a:pt x="3" y="1018"/>
                </a:lnTo>
                <a:lnTo>
                  <a:pt x="1" y="971"/>
                </a:lnTo>
                <a:lnTo>
                  <a:pt x="0" y="924"/>
                </a:lnTo>
                <a:lnTo>
                  <a:pt x="2" y="877"/>
                </a:lnTo>
                <a:lnTo>
                  <a:pt x="6" y="830"/>
                </a:lnTo>
                <a:lnTo>
                  <a:pt x="13" y="783"/>
                </a:lnTo>
                <a:lnTo>
                  <a:pt x="22" y="737"/>
                </a:lnTo>
                <a:lnTo>
                  <a:pt x="33" y="691"/>
                </a:lnTo>
                <a:lnTo>
                  <a:pt x="47" y="646"/>
                </a:lnTo>
                <a:lnTo>
                  <a:pt x="63" y="602"/>
                </a:lnTo>
                <a:lnTo>
                  <a:pt x="81" y="558"/>
                </a:lnTo>
                <a:lnTo>
                  <a:pt x="101" y="516"/>
                </a:lnTo>
                <a:lnTo>
                  <a:pt x="123" y="474"/>
                </a:lnTo>
                <a:lnTo>
                  <a:pt x="148" y="434"/>
                </a:lnTo>
                <a:lnTo>
                  <a:pt x="174" y="395"/>
                </a:lnTo>
                <a:lnTo>
                  <a:pt x="202" y="357"/>
                </a:lnTo>
                <a:lnTo>
                  <a:pt x="233" y="321"/>
                </a:lnTo>
                <a:lnTo>
                  <a:pt x="264" y="286"/>
                </a:lnTo>
                <a:lnTo>
                  <a:pt x="298" y="253"/>
                </a:lnTo>
                <a:lnTo>
                  <a:pt x="333" y="222"/>
                </a:lnTo>
                <a:lnTo>
                  <a:pt x="370" y="193"/>
                </a:lnTo>
                <a:lnTo>
                  <a:pt x="408" y="165"/>
                </a:lnTo>
                <a:lnTo>
                  <a:pt x="448" y="139"/>
                </a:lnTo>
                <a:lnTo>
                  <a:pt x="488" y="116"/>
                </a:lnTo>
                <a:lnTo>
                  <a:pt x="530" y="94"/>
                </a:lnTo>
                <a:lnTo>
                  <a:pt x="573" y="75"/>
                </a:lnTo>
                <a:lnTo>
                  <a:pt x="617" y="57"/>
                </a:lnTo>
                <a:lnTo>
                  <a:pt x="662" y="42"/>
                </a:lnTo>
                <a:lnTo>
                  <a:pt x="707" y="29"/>
                </a:lnTo>
                <a:lnTo>
                  <a:pt x="753" y="19"/>
                </a:lnTo>
                <a:lnTo>
                  <a:pt x="799" y="11"/>
                </a:lnTo>
                <a:lnTo>
                  <a:pt x="846" y="5"/>
                </a:lnTo>
                <a:lnTo>
                  <a:pt x="893" y="1"/>
                </a:lnTo>
                <a:lnTo>
                  <a:pt x="940" y="0"/>
                </a:lnTo>
                <a:lnTo>
                  <a:pt x="940" y="940"/>
                </a:lnTo>
                <a:lnTo>
                  <a:pt x="955" y="1880"/>
                </a:lnTo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1741320"/>
            <a:ext cx="9071640" cy="2441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1" lang="en-US" sz="4000" spc="-1" strike="noStrike">
                <a:solidFill>
                  <a:srgbClr val="0084d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1" lang="en-US" sz="4000" spc="-1" strike="noStrike">
              <a:solidFill>
                <a:srgbClr val="0084d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438912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35696382-9390-42AB-BF9F-DCD87CD475BB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" name="CustomShape 6"/>
          <p:cNvSpPr/>
          <p:nvPr/>
        </p:nvSpPr>
        <p:spPr>
          <a:xfrm>
            <a:off x="9824400" y="91728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CustomShape 7"/>
          <p:cNvSpPr/>
          <p:nvPr/>
        </p:nvSpPr>
        <p:spPr>
          <a:xfrm>
            <a:off x="9640800" y="91728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CustomShape 8"/>
          <p:cNvSpPr/>
          <p:nvPr/>
        </p:nvSpPr>
        <p:spPr>
          <a:xfrm>
            <a:off x="9824400" y="1007280"/>
            <a:ext cx="93240" cy="918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" name="CustomShape 9"/>
          <p:cNvSpPr/>
          <p:nvPr/>
        </p:nvSpPr>
        <p:spPr>
          <a:xfrm>
            <a:off x="9550080" y="1007280"/>
            <a:ext cx="90000" cy="918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" name="CustomShape 10"/>
          <p:cNvSpPr/>
          <p:nvPr/>
        </p:nvSpPr>
        <p:spPr>
          <a:xfrm>
            <a:off x="9824400" y="1099440"/>
            <a:ext cx="93240" cy="918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CustomShape 11"/>
          <p:cNvSpPr/>
          <p:nvPr/>
        </p:nvSpPr>
        <p:spPr>
          <a:xfrm>
            <a:off x="9734400" y="1099440"/>
            <a:ext cx="89640" cy="918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CustomShape 12"/>
          <p:cNvSpPr/>
          <p:nvPr/>
        </p:nvSpPr>
        <p:spPr>
          <a:xfrm>
            <a:off x="9824400" y="1191600"/>
            <a:ext cx="93240" cy="9108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CustomShape 13"/>
          <p:cNvSpPr/>
          <p:nvPr/>
        </p:nvSpPr>
        <p:spPr>
          <a:xfrm>
            <a:off x="9734400" y="1007280"/>
            <a:ext cx="89640" cy="918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CustomShape 14"/>
          <p:cNvSpPr/>
          <p:nvPr/>
        </p:nvSpPr>
        <p:spPr>
          <a:xfrm>
            <a:off x="9640800" y="1191600"/>
            <a:ext cx="93240" cy="9108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CustomShape 15"/>
          <p:cNvSpPr/>
          <p:nvPr/>
        </p:nvSpPr>
        <p:spPr>
          <a:xfrm>
            <a:off x="9550080" y="1191600"/>
            <a:ext cx="90000" cy="9108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CustomShape 16"/>
          <p:cNvSpPr/>
          <p:nvPr/>
        </p:nvSpPr>
        <p:spPr>
          <a:xfrm>
            <a:off x="9824400" y="128340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CustomShape 17"/>
          <p:cNvSpPr/>
          <p:nvPr/>
        </p:nvSpPr>
        <p:spPr>
          <a:xfrm>
            <a:off x="9734400" y="1283400"/>
            <a:ext cx="896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CustomShape 18"/>
          <p:cNvSpPr/>
          <p:nvPr/>
        </p:nvSpPr>
        <p:spPr>
          <a:xfrm>
            <a:off x="9640800" y="1373400"/>
            <a:ext cx="932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CustomShape 19"/>
          <p:cNvSpPr/>
          <p:nvPr/>
        </p:nvSpPr>
        <p:spPr>
          <a:xfrm>
            <a:off x="9824400" y="1373400"/>
            <a:ext cx="932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CustomShape 20"/>
          <p:cNvSpPr/>
          <p:nvPr/>
        </p:nvSpPr>
        <p:spPr>
          <a:xfrm>
            <a:off x="9824400" y="146700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CustomShape 21"/>
          <p:cNvSpPr/>
          <p:nvPr/>
        </p:nvSpPr>
        <p:spPr>
          <a:xfrm>
            <a:off x="9734400" y="1467000"/>
            <a:ext cx="896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CustomShape 22"/>
          <p:cNvSpPr/>
          <p:nvPr/>
        </p:nvSpPr>
        <p:spPr>
          <a:xfrm>
            <a:off x="9550080" y="1467000"/>
            <a:ext cx="9000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CustomShape 23"/>
          <p:cNvSpPr/>
          <p:nvPr/>
        </p:nvSpPr>
        <p:spPr>
          <a:xfrm>
            <a:off x="9824400" y="1557000"/>
            <a:ext cx="9324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CustomShape 24"/>
          <p:cNvSpPr/>
          <p:nvPr/>
        </p:nvSpPr>
        <p:spPr>
          <a:xfrm>
            <a:off x="9734400" y="1557000"/>
            <a:ext cx="896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9" name="CustomShape 25"/>
          <p:cNvSpPr/>
          <p:nvPr/>
        </p:nvSpPr>
        <p:spPr>
          <a:xfrm>
            <a:off x="9640800" y="1557000"/>
            <a:ext cx="932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CustomShape 26"/>
          <p:cNvSpPr/>
          <p:nvPr/>
        </p:nvSpPr>
        <p:spPr>
          <a:xfrm>
            <a:off x="9824400" y="165060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" name="CustomShape 27"/>
          <p:cNvSpPr/>
          <p:nvPr/>
        </p:nvSpPr>
        <p:spPr>
          <a:xfrm>
            <a:off x="9734400" y="1650600"/>
            <a:ext cx="896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" name="CustomShape 28"/>
          <p:cNvSpPr/>
          <p:nvPr/>
        </p:nvSpPr>
        <p:spPr>
          <a:xfrm>
            <a:off x="9550080" y="1650600"/>
            <a:ext cx="9000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CustomShape 29"/>
          <p:cNvSpPr/>
          <p:nvPr/>
        </p:nvSpPr>
        <p:spPr>
          <a:xfrm>
            <a:off x="9824400" y="1740960"/>
            <a:ext cx="93240" cy="9036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CustomShape 30"/>
          <p:cNvSpPr/>
          <p:nvPr/>
        </p:nvSpPr>
        <p:spPr>
          <a:xfrm>
            <a:off x="9640800" y="1740960"/>
            <a:ext cx="93240" cy="9036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CustomShape 31"/>
          <p:cNvSpPr/>
          <p:nvPr/>
        </p:nvSpPr>
        <p:spPr>
          <a:xfrm>
            <a:off x="9824400" y="1831680"/>
            <a:ext cx="932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CustomShape 32"/>
          <p:cNvSpPr/>
          <p:nvPr/>
        </p:nvSpPr>
        <p:spPr>
          <a:xfrm>
            <a:off x="9734400" y="1831680"/>
            <a:ext cx="896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CustomShape 33"/>
          <p:cNvSpPr/>
          <p:nvPr/>
        </p:nvSpPr>
        <p:spPr>
          <a:xfrm>
            <a:off x="9550080" y="1831680"/>
            <a:ext cx="9000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CustomShape 34"/>
          <p:cNvSpPr/>
          <p:nvPr/>
        </p:nvSpPr>
        <p:spPr>
          <a:xfrm>
            <a:off x="9824400" y="1925280"/>
            <a:ext cx="932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CustomShape 35"/>
          <p:cNvSpPr/>
          <p:nvPr/>
        </p:nvSpPr>
        <p:spPr>
          <a:xfrm>
            <a:off x="9734400" y="1925280"/>
            <a:ext cx="896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CustomShape 36"/>
          <p:cNvSpPr/>
          <p:nvPr/>
        </p:nvSpPr>
        <p:spPr>
          <a:xfrm>
            <a:off x="9824400" y="2015640"/>
            <a:ext cx="932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CustomShape 37"/>
          <p:cNvSpPr/>
          <p:nvPr/>
        </p:nvSpPr>
        <p:spPr>
          <a:xfrm>
            <a:off x="9640800" y="2015640"/>
            <a:ext cx="932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CustomShape 38"/>
          <p:cNvSpPr/>
          <p:nvPr/>
        </p:nvSpPr>
        <p:spPr>
          <a:xfrm>
            <a:off x="9824400" y="210924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CustomShape 39"/>
          <p:cNvSpPr/>
          <p:nvPr/>
        </p:nvSpPr>
        <p:spPr>
          <a:xfrm>
            <a:off x="9734400" y="2109240"/>
            <a:ext cx="896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CustomShape 40"/>
          <p:cNvSpPr/>
          <p:nvPr/>
        </p:nvSpPr>
        <p:spPr>
          <a:xfrm>
            <a:off x="9640800" y="210924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CustomShape 41"/>
          <p:cNvSpPr/>
          <p:nvPr/>
        </p:nvSpPr>
        <p:spPr>
          <a:xfrm>
            <a:off x="9824400" y="2199600"/>
            <a:ext cx="93240" cy="9288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6" name="CustomShape 42"/>
          <p:cNvSpPr/>
          <p:nvPr/>
        </p:nvSpPr>
        <p:spPr>
          <a:xfrm>
            <a:off x="9734400" y="2199600"/>
            <a:ext cx="89640" cy="9288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CustomShape 43"/>
          <p:cNvSpPr/>
          <p:nvPr/>
        </p:nvSpPr>
        <p:spPr>
          <a:xfrm>
            <a:off x="9550080" y="2199600"/>
            <a:ext cx="90000" cy="9288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CustomShape 44"/>
          <p:cNvSpPr/>
          <p:nvPr/>
        </p:nvSpPr>
        <p:spPr>
          <a:xfrm>
            <a:off x="9824400" y="2292840"/>
            <a:ext cx="93240" cy="900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CustomShape 45"/>
          <p:cNvSpPr/>
          <p:nvPr/>
        </p:nvSpPr>
        <p:spPr>
          <a:xfrm>
            <a:off x="9640800" y="2292840"/>
            <a:ext cx="93240" cy="900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CustomShape 46"/>
          <p:cNvSpPr/>
          <p:nvPr/>
        </p:nvSpPr>
        <p:spPr>
          <a:xfrm>
            <a:off x="9824400" y="238320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CustomShape 47"/>
          <p:cNvSpPr/>
          <p:nvPr/>
        </p:nvSpPr>
        <p:spPr>
          <a:xfrm>
            <a:off x="9734400" y="2383200"/>
            <a:ext cx="896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2" name="CustomShape 48"/>
          <p:cNvSpPr/>
          <p:nvPr/>
        </p:nvSpPr>
        <p:spPr>
          <a:xfrm>
            <a:off x="9640800" y="238320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CustomShape 49"/>
          <p:cNvSpPr/>
          <p:nvPr/>
        </p:nvSpPr>
        <p:spPr>
          <a:xfrm>
            <a:off x="9824400" y="2473560"/>
            <a:ext cx="9324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CustomShape 50"/>
          <p:cNvSpPr/>
          <p:nvPr/>
        </p:nvSpPr>
        <p:spPr>
          <a:xfrm>
            <a:off x="9734400" y="2473560"/>
            <a:ext cx="896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5" name="CustomShape 51"/>
          <p:cNvSpPr/>
          <p:nvPr/>
        </p:nvSpPr>
        <p:spPr>
          <a:xfrm>
            <a:off x="9824400" y="2567160"/>
            <a:ext cx="93240" cy="900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CustomShape 52"/>
          <p:cNvSpPr/>
          <p:nvPr/>
        </p:nvSpPr>
        <p:spPr>
          <a:xfrm>
            <a:off x="9734400" y="2567160"/>
            <a:ext cx="89640" cy="900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CustomShape 53"/>
          <p:cNvSpPr/>
          <p:nvPr/>
        </p:nvSpPr>
        <p:spPr>
          <a:xfrm>
            <a:off x="9640800" y="2567160"/>
            <a:ext cx="93240" cy="900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8" name="CustomShape 54"/>
          <p:cNvSpPr/>
          <p:nvPr/>
        </p:nvSpPr>
        <p:spPr>
          <a:xfrm>
            <a:off x="9824400" y="2657520"/>
            <a:ext cx="93240" cy="914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CustomShape 55"/>
          <p:cNvSpPr/>
          <p:nvPr/>
        </p:nvSpPr>
        <p:spPr>
          <a:xfrm>
            <a:off x="9550080" y="2657520"/>
            <a:ext cx="90000" cy="914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CustomShape 56"/>
          <p:cNvSpPr/>
          <p:nvPr/>
        </p:nvSpPr>
        <p:spPr>
          <a:xfrm>
            <a:off x="9824400" y="2749320"/>
            <a:ext cx="93240" cy="918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CustomShape 57"/>
          <p:cNvSpPr/>
          <p:nvPr/>
        </p:nvSpPr>
        <p:spPr>
          <a:xfrm>
            <a:off x="9734400" y="2749320"/>
            <a:ext cx="89640" cy="918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CustomShape 58"/>
          <p:cNvSpPr/>
          <p:nvPr/>
        </p:nvSpPr>
        <p:spPr>
          <a:xfrm>
            <a:off x="9640800" y="2749320"/>
            <a:ext cx="93240" cy="918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CustomShape 59"/>
          <p:cNvSpPr/>
          <p:nvPr/>
        </p:nvSpPr>
        <p:spPr>
          <a:xfrm>
            <a:off x="9824400" y="2841480"/>
            <a:ext cx="93240" cy="918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CustomShape 60"/>
          <p:cNvSpPr/>
          <p:nvPr/>
        </p:nvSpPr>
        <p:spPr>
          <a:xfrm>
            <a:off x="9824400" y="293328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5" name="CustomShape 61"/>
          <p:cNvSpPr/>
          <p:nvPr/>
        </p:nvSpPr>
        <p:spPr>
          <a:xfrm>
            <a:off x="9734400" y="2933280"/>
            <a:ext cx="896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6" name="CustomShape 62"/>
          <p:cNvSpPr/>
          <p:nvPr/>
        </p:nvSpPr>
        <p:spPr>
          <a:xfrm>
            <a:off x="9640800" y="293328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CustomShape 63"/>
          <p:cNvSpPr/>
          <p:nvPr/>
        </p:nvSpPr>
        <p:spPr>
          <a:xfrm>
            <a:off x="9824400" y="3023640"/>
            <a:ext cx="9324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CustomShape 64"/>
          <p:cNvSpPr/>
          <p:nvPr/>
        </p:nvSpPr>
        <p:spPr>
          <a:xfrm>
            <a:off x="9734400" y="3023640"/>
            <a:ext cx="896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CustomShape 65"/>
          <p:cNvSpPr/>
          <p:nvPr/>
        </p:nvSpPr>
        <p:spPr>
          <a:xfrm>
            <a:off x="9640800" y="3023640"/>
            <a:ext cx="9324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CustomShape 66"/>
          <p:cNvSpPr/>
          <p:nvPr/>
        </p:nvSpPr>
        <p:spPr>
          <a:xfrm>
            <a:off x="9824400" y="3117240"/>
            <a:ext cx="932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CustomShape 67"/>
          <p:cNvSpPr/>
          <p:nvPr/>
        </p:nvSpPr>
        <p:spPr>
          <a:xfrm>
            <a:off x="9640800" y="320724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2" name="CustomShape 68"/>
          <p:cNvSpPr/>
          <p:nvPr/>
        </p:nvSpPr>
        <p:spPr>
          <a:xfrm>
            <a:off x="9550080" y="3117240"/>
            <a:ext cx="9000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CustomShape 69"/>
          <p:cNvSpPr/>
          <p:nvPr/>
        </p:nvSpPr>
        <p:spPr>
          <a:xfrm>
            <a:off x="9824400" y="320724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CustomShape 70"/>
          <p:cNvSpPr/>
          <p:nvPr/>
        </p:nvSpPr>
        <p:spPr>
          <a:xfrm>
            <a:off x="9824400" y="3297240"/>
            <a:ext cx="93240" cy="936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" name="CustomShape 71"/>
          <p:cNvSpPr/>
          <p:nvPr/>
        </p:nvSpPr>
        <p:spPr>
          <a:xfrm>
            <a:off x="9734400" y="3297240"/>
            <a:ext cx="89640" cy="936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CustomShape 72"/>
          <p:cNvSpPr/>
          <p:nvPr/>
        </p:nvSpPr>
        <p:spPr>
          <a:xfrm>
            <a:off x="9824400" y="4216680"/>
            <a:ext cx="932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CustomShape 73"/>
          <p:cNvSpPr/>
          <p:nvPr/>
        </p:nvSpPr>
        <p:spPr>
          <a:xfrm>
            <a:off x="9734400" y="4216680"/>
            <a:ext cx="896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CustomShape 74"/>
          <p:cNvSpPr/>
          <p:nvPr/>
        </p:nvSpPr>
        <p:spPr>
          <a:xfrm>
            <a:off x="9640800" y="421668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CustomShape 75"/>
          <p:cNvSpPr/>
          <p:nvPr/>
        </p:nvSpPr>
        <p:spPr>
          <a:xfrm>
            <a:off x="9824400" y="4307040"/>
            <a:ext cx="9324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CustomShape 76"/>
          <p:cNvSpPr/>
          <p:nvPr/>
        </p:nvSpPr>
        <p:spPr>
          <a:xfrm>
            <a:off x="9734400" y="4307040"/>
            <a:ext cx="8964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77"/>
          <p:cNvSpPr/>
          <p:nvPr/>
        </p:nvSpPr>
        <p:spPr>
          <a:xfrm>
            <a:off x="9824400" y="440064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78"/>
          <p:cNvSpPr/>
          <p:nvPr/>
        </p:nvSpPr>
        <p:spPr>
          <a:xfrm>
            <a:off x="9640800" y="4400640"/>
            <a:ext cx="932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79"/>
          <p:cNvSpPr/>
          <p:nvPr/>
        </p:nvSpPr>
        <p:spPr>
          <a:xfrm>
            <a:off x="9824400" y="4490640"/>
            <a:ext cx="93240" cy="918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80"/>
          <p:cNvSpPr/>
          <p:nvPr/>
        </p:nvSpPr>
        <p:spPr>
          <a:xfrm>
            <a:off x="9734400" y="4490640"/>
            <a:ext cx="89640" cy="918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81"/>
          <p:cNvSpPr/>
          <p:nvPr/>
        </p:nvSpPr>
        <p:spPr>
          <a:xfrm>
            <a:off x="9550080" y="4490640"/>
            <a:ext cx="90000" cy="918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82"/>
          <p:cNvSpPr/>
          <p:nvPr/>
        </p:nvSpPr>
        <p:spPr>
          <a:xfrm>
            <a:off x="9824400" y="4582800"/>
            <a:ext cx="932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83"/>
          <p:cNvSpPr/>
          <p:nvPr/>
        </p:nvSpPr>
        <p:spPr>
          <a:xfrm>
            <a:off x="9734400" y="4582800"/>
            <a:ext cx="896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84"/>
          <p:cNvSpPr/>
          <p:nvPr/>
        </p:nvSpPr>
        <p:spPr>
          <a:xfrm>
            <a:off x="9640800" y="458280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CustomShape 85"/>
          <p:cNvSpPr/>
          <p:nvPr/>
        </p:nvSpPr>
        <p:spPr>
          <a:xfrm>
            <a:off x="9824400" y="4673160"/>
            <a:ext cx="93240" cy="914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86"/>
          <p:cNvSpPr/>
          <p:nvPr/>
        </p:nvSpPr>
        <p:spPr>
          <a:xfrm>
            <a:off x="9734400" y="4673160"/>
            <a:ext cx="89640" cy="914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87"/>
          <p:cNvSpPr/>
          <p:nvPr/>
        </p:nvSpPr>
        <p:spPr>
          <a:xfrm>
            <a:off x="9824400" y="4764960"/>
            <a:ext cx="93240" cy="918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88"/>
          <p:cNvSpPr/>
          <p:nvPr/>
        </p:nvSpPr>
        <p:spPr>
          <a:xfrm>
            <a:off x="9734400" y="4764960"/>
            <a:ext cx="89640" cy="918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89"/>
          <p:cNvSpPr/>
          <p:nvPr/>
        </p:nvSpPr>
        <p:spPr>
          <a:xfrm>
            <a:off x="9640800" y="4764960"/>
            <a:ext cx="93240" cy="918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90"/>
          <p:cNvSpPr/>
          <p:nvPr/>
        </p:nvSpPr>
        <p:spPr>
          <a:xfrm>
            <a:off x="9824400" y="485712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91"/>
          <p:cNvSpPr/>
          <p:nvPr/>
        </p:nvSpPr>
        <p:spPr>
          <a:xfrm>
            <a:off x="9734400" y="4857120"/>
            <a:ext cx="896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92"/>
          <p:cNvSpPr/>
          <p:nvPr/>
        </p:nvSpPr>
        <p:spPr>
          <a:xfrm>
            <a:off x="9550080" y="4857120"/>
            <a:ext cx="9000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93"/>
          <p:cNvSpPr/>
          <p:nvPr/>
        </p:nvSpPr>
        <p:spPr>
          <a:xfrm>
            <a:off x="9824400" y="4947120"/>
            <a:ext cx="932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94"/>
          <p:cNvSpPr/>
          <p:nvPr/>
        </p:nvSpPr>
        <p:spPr>
          <a:xfrm>
            <a:off x="9640800" y="4947120"/>
            <a:ext cx="9324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95"/>
          <p:cNvSpPr/>
          <p:nvPr/>
        </p:nvSpPr>
        <p:spPr>
          <a:xfrm>
            <a:off x="9824400" y="5040720"/>
            <a:ext cx="93240" cy="9036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96"/>
          <p:cNvSpPr/>
          <p:nvPr/>
        </p:nvSpPr>
        <p:spPr>
          <a:xfrm>
            <a:off x="9734400" y="5040720"/>
            <a:ext cx="89640" cy="9036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97"/>
          <p:cNvSpPr/>
          <p:nvPr/>
        </p:nvSpPr>
        <p:spPr>
          <a:xfrm>
            <a:off x="9550080" y="5040720"/>
            <a:ext cx="90000" cy="9036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98"/>
          <p:cNvSpPr/>
          <p:nvPr/>
        </p:nvSpPr>
        <p:spPr>
          <a:xfrm>
            <a:off x="9824400" y="5131440"/>
            <a:ext cx="93240" cy="9288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99"/>
          <p:cNvSpPr/>
          <p:nvPr/>
        </p:nvSpPr>
        <p:spPr>
          <a:xfrm>
            <a:off x="9734400" y="5131440"/>
            <a:ext cx="89640" cy="9288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100"/>
          <p:cNvSpPr/>
          <p:nvPr/>
        </p:nvSpPr>
        <p:spPr>
          <a:xfrm>
            <a:off x="9640800" y="5131440"/>
            <a:ext cx="93240" cy="9288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101"/>
          <p:cNvSpPr/>
          <p:nvPr/>
        </p:nvSpPr>
        <p:spPr>
          <a:xfrm>
            <a:off x="9824400" y="5225040"/>
            <a:ext cx="932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102"/>
          <p:cNvSpPr/>
          <p:nvPr/>
        </p:nvSpPr>
        <p:spPr>
          <a:xfrm>
            <a:off x="9550080" y="5225040"/>
            <a:ext cx="9000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CustomShape 103"/>
          <p:cNvSpPr/>
          <p:nvPr/>
        </p:nvSpPr>
        <p:spPr>
          <a:xfrm>
            <a:off x="9824400" y="5315400"/>
            <a:ext cx="932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104"/>
          <p:cNvSpPr/>
          <p:nvPr/>
        </p:nvSpPr>
        <p:spPr>
          <a:xfrm>
            <a:off x="9734400" y="5315400"/>
            <a:ext cx="896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105"/>
          <p:cNvSpPr/>
          <p:nvPr/>
        </p:nvSpPr>
        <p:spPr>
          <a:xfrm>
            <a:off x="9640800" y="531540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106"/>
          <p:cNvSpPr/>
          <p:nvPr/>
        </p:nvSpPr>
        <p:spPr>
          <a:xfrm>
            <a:off x="9824400" y="5405400"/>
            <a:ext cx="9324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107"/>
          <p:cNvSpPr/>
          <p:nvPr/>
        </p:nvSpPr>
        <p:spPr>
          <a:xfrm>
            <a:off x="9734400" y="5405400"/>
            <a:ext cx="896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108"/>
          <p:cNvSpPr/>
          <p:nvPr/>
        </p:nvSpPr>
        <p:spPr>
          <a:xfrm>
            <a:off x="9824400" y="5499000"/>
            <a:ext cx="932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109"/>
          <p:cNvSpPr/>
          <p:nvPr/>
        </p:nvSpPr>
        <p:spPr>
          <a:xfrm>
            <a:off x="9640800" y="5499000"/>
            <a:ext cx="932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110"/>
          <p:cNvSpPr/>
          <p:nvPr/>
        </p:nvSpPr>
        <p:spPr>
          <a:xfrm>
            <a:off x="9824400" y="5589720"/>
            <a:ext cx="932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111"/>
          <p:cNvSpPr/>
          <p:nvPr/>
        </p:nvSpPr>
        <p:spPr>
          <a:xfrm>
            <a:off x="9734400" y="5589720"/>
            <a:ext cx="8964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112"/>
          <p:cNvSpPr/>
          <p:nvPr/>
        </p:nvSpPr>
        <p:spPr>
          <a:xfrm>
            <a:off x="9550080" y="5589720"/>
            <a:ext cx="9000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113"/>
          <p:cNvSpPr/>
          <p:nvPr/>
        </p:nvSpPr>
        <p:spPr>
          <a:xfrm>
            <a:off x="9824400" y="5683320"/>
            <a:ext cx="93240" cy="8928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114"/>
          <p:cNvSpPr/>
          <p:nvPr/>
        </p:nvSpPr>
        <p:spPr>
          <a:xfrm>
            <a:off x="9734400" y="5683320"/>
            <a:ext cx="89640" cy="8928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CustomShape 115"/>
          <p:cNvSpPr/>
          <p:nvPr/>
        </p:nvSpPr>
        <p:spPr>
          <a:xfrm>
            <a:off x="9640800" y="5683320"/>
            <a:ext cx="93240" cy="8928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116"/>
          <p:cNvSpPr/>
          <p:nvPr/>
        </p:nvSpPr>
        <p:spPr>
          <a:xfrm>
            <a:off x="9824400" y="5772960"/>
            <a:ext cx="93240" cy="936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117"/>
          <p:cNvSpPr/>
          <p:nvPr/>
        </p:nvSpPr>
        <p:spPr>
          <a:xfrm>
            <a:off x="9734400" y="5772960"/>
            <a:ext cx="89640" cy="936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118"/>
          <p:cNvSpPr/>
          <p:nvPr/>
        </p:nvSpPr>
        <p:spPr>
          <a:xfrm>
            <a:off x="9550080" y="5772960"/>
            <a:ext cx="90000" cy="936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119"/>
          <p:cNvSpPr/>
          <p:nvPr/>
        </p:nvSpPr>
        <p:spPr>
          <a:xfrm>
            <a:off x="9824400" y="5866920"/>
            <a:ext cx="93240" cy="8928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120"/>
          <p:cNvSpPr/>
          <p:nvPr/>
        </p:nvSpPr>
        <p:spPr>
          <a:xfrm>
            <a:off x="9734400" y="5866920"/>
            <a:ext cx="89640" cy="8928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121"/>
          <p:cNvSpPr/>
          <p:nvPr/>
        </p:nvSpPr>
        <p:spPr>
          <a:xfrm>
            <a:off x="9640800" y="5866920"/>
            <a:ext cx="93240" cy="8928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122"/>
          <p:cNvSpPr/>
          <p:nvPr/>
        </p:nvSpPr>
        <p:spPr>
          <a:xfrm>
            <a:off x="9824400" y="5956560"/>
            <a:ext cx="93240" cy="936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123"/>
          <p:cNvSpPr/>
          <p:nvPr/>
        </p:nvSpPr>
        <p:spPr>
          <a:xfrm>
            <a:off x="9824400" y="6050880"/>
            <a:ext cx="932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124"/>
          <p:cNvSpPr/>
          <p:nvPr/>
        </p:nvSpPr>
        <p:spPr>
          <a:xfrm>
            <a:off x="9734400" y="6050880"/>
            <a:ext cx="896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125"/>
          <p:cNvSpPr/>
          <p:nvPr/>
        </p:nvSpPr>
        <p:spPr>
          <a:xfrm>
            <a:off x="9640800" y="6050880"/>
            <a:ext cx="932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126"/>
          <p:cNvSpPr/>
          <p:nvPr/>
        </p:nvSpPr>
        <p:spPr>
          <a:xfrm>
            <a:off x="9824400" y="6140880"/>
            <a:ext cx="932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CustomShape 127"/>
          <p:cNvSpPr/>
          <p:nvPr/>
        </p:nvSpPr>
        <p:spPr>
          <a:xfrm>
            <a:off x="9734400" y="6140880"/>
            <a:ext cx="896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128"/>
          <p:cNvSpPr/>
          <p:nvPr/>
        </p:nvSpPr>
        <p:spPr>
          <a:xfrm>
            <a:off x="9550080" y="6140880"/>
            <a:ext cx="9000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129"/>
          <p:cNvSpPr/>
          <p:nvPr/>
        </p:nvSpPr>
        <p:spPr>
          <a:xfrm>
            <a:off x="9824400" y="6230880"/>
            <a:ext cx="932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CustomShape 130"/>
          <p:cNvSpPr/>
          <p:nvPr/>
        </p:nvSpPr>
        <p:spPr>
          <a:xfrm>
            <a:off x="9640800" y="6230880"/>
            <a:ext cx="9324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131"/>
          <p:cNvSpPr/>
          <p:nvPr/>
        </p:nvSpPr>
        <p:spPr>
          <a:xfrm>
            <a:off x="9824400" y="6324480"/>
            <a:ext cx="93240" cy="900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132"/>
          <p:cNvSpPr/>
          <p:nvPr/>
        </p:nvSpPr>
        <p:spPr>
          <a:xfrm>
            <a:off x="9734400" y="6324480"/>
            <a:ext cx="89640" cy="900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133"/>
          <p:cNvSpPr/>
          <p:nvPr/>
        </p:nvSpPr>
        <p:spPr>
          <a:xfrm>
            <a:off x="9550080" y="6415200"/>
            <a:ext cx="90000" cy="914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134"/>
          <p:cNvSpPr/>
          <p:nvPr/>
        </p:nvSpPr>
        <p:spPr>
          <a:xfrm>
            <a:off x="9824400" y="6415200"/>
            <a:ext cx="93240" cy="914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135"/>
          <p:cNvSpPr/>
          <p:nvPr/>
        </p:nvSpPr>
        <p:spPr>
          <a:xfrm>
            <a:off x="9734400" y="6415200"/>
            <a:ext cx="89640" cy="914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136"/>
          <p:cNvSpPr/>
          <p:nvPr/>
        </p:nvSpPr>
        <p:spPr>
          <a:xfrm>
            <a:off x="9824400" y="6506640"/>
            <a:ext cx="93240" cy="900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137"/>
          <p:cNvSpPr/>
          <p:nvPr/>
        </p:nvSpPr>
        <p:spPr>
          <a:xfrm>
            <a:off x="9640800" y="6506640"/>
            <a:ext cx="93240" cy="900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138"/>
          <p:cNvSpPr/>
          <p:nvPr/>
        </p:nvSpPr>
        <p:spPr>
          <a:xfrm>
            <a:off x="9824400" y="6597360"/>
            <a:ext cx="9324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139"/>
          <p:cNvSpPr/>
          <p:nvPr/>
        </p:nvSpPr>
        <p:spPr>
          <a:xfrm>
            <a:off x="9734400" y="6597360"/>
            <a:ext cx="8964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140"/>
          <p:cNvSpPr/>
          <p:nvPr/>
        </p:nvSpPr>
        <p:spPr>
          <a:xfrm>
            <a:off x="9640800" y="6597360"/>
            <a:ext cx="9324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141"/>
          <p:cNvSpPr/>
          <p:nvPr/>
        </p:nvSpPr>
        <p:spPr>
          <a:xfrm>
            <a:off x="9824400" y="6690960"/>
            <a:ext cx="932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142"/>
          <p:cNvSpPr/>
          <p:nvPr/>
        </p:nvSpPr>
        <p:spPr>
          <a:xfrm>
            <a:off x="9734400" y="6690960"/>
            <a:ext cx="896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143"/>
          <p:cNvSpPr/>
          <p:nvPr/>
        </p:nvSpPr>
        <p:spPr>
          <a:xfrm>
            <a:off x="9640800" y="6690960"/>
            <a:ext cx="932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144"/>
          <p:cNvSpPr/>
          <p:nvPr/>
        </p:nvSpPr>
        <p:spPr>
          <a:xfrm>
            <a:off x="9550080" y="6690960"/>
            <a:ext cx="9000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145"/>
          <p:cNvSpPr/>
          <p:nvPr/>
        </p:nvSpPr>
        <p:spPr>
          <a:xfrm>
            <a:off x="9824400" y="3391200"/>
            <a:ext cx="93240" cy="8928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146"/>
          <p:cNvSpPr/>
          <p:nvPr/>
        </p:nvSpPr>
        <p:spPr>
          <a:xfrm>
            <a:off x="9734400" y="3391200"/>
            <a:ext cx="89640" cy="8928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147"/>
          <p:cNvSpPr/>
          <p:nvPr/>
        </p:nvSpPr>
        <p:spPr>
          <a:xfrm>
            <a:off x="9640800" y="3391200"/>
            <a:ext cx="93240" cy="8928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148"/>
          <p:cNvSpPr/>
          <p:nvPr/>
        </p:nvSpPr>
        <p:spPr>
          <a:xfrm>
            <a:off x="9824400" y="3481200"/>
            <a:ext cx="93240" cy="936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149"/>
          <p:cNvSpPr/>
          <p:nvPr/>
        </p:nvSpPr>
        <p:spPr>
          <a:xfrm>
            <a:off x="9640800" y="3665160"/>
            <a:ext cx="93240" cy="9288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150"/>
          <p:cNvSpPr/>
          <p:nvPr/>
        </p:nvSpPr>
        <p:spPr>
          <a:xfrm>
            <a:off x="9640800" y="3481200"/>
            <a:ext cx="93240" cy="936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151"/>
          <p:cNvSpPr/>
          <p:nvPr/>
        </p:nvSpPr>
        <p:spPr>
          <a:xfrm>
            <a:off x="9824400" y="3575160"/>
            <a:ext cx="932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152"/>
          <p:cNvSpPr/>
          <p:nvPr/>
        </p:nvSpPr>
        <p:spPr>
          <a:xfrm>
            <a:off x="9734400" y="3575160"/>
            <a:ext cx="896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153"/>
          <p:cNvSpPr/>
          <p:nvPr/>
        </p:nvSpPr>
        <p:spPr>
          <a:xfrm>
            <a:off x="9550080" y="3575160"/>
            <a:ext cx="9000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154"/>
          <p:cNvSpPr/>
          <p:nvPr/>
        </p:nvSpPr>
        <p:spPr>
          <a:xfrm>
            <a:off x="9824400" y="3665160"/>
            <a:ext cx="93240" cy="9288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155"/>
          <p:cNvSpPr/>
          <p:nvPr/>
        </p:nvSpPr>
        <p:spPr>
          <a:xfrm>
            <a:off x="9824400" y="3759120"/>
            <a:ext cx="93240" cy="8928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156"/>
          <p:cNvSpPr/>
          <p:nvPr/>
        </p:nvSpPr>
        <p:spPr>
          <a:xfrm>
            <a:off x="9734400" y="3759120"/>
            <a:ext cx="89640" cy="8928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157"/>
          <p:cNvSpPr/>
          <p:nvPr/>
        </p:nvSpPr>
        <p:spPr>
          <a:xfrm>
            <a:off x="9824400" y="384912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CustomShape 158"/>
          <p:cNvSpPr/>
          <p:nvPr/>
        </p:nvSpPr>
        <p:spPr>
          <a:xfrm>
            <a:off x="9734400" y="3849120"/>
            <a:ext cx="89640" cy="896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CustomShape 159"/>
          <p:cNvSpPr/>
          <p:nvPr/>
        </p:nvSpPr>
        <p:spPr>
          <a:xfrm>
            <a:off x="9640800" y="384912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160"/>
          <p:cNvSpPr/>
          <p:nvPr/>
        </p:nvSpPr>
        <p:spPr>
          <a:xfrm>
            <a:off x="9824400" y="3939120"/>
            <a:ext cx="9324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CustomShape 161"/>
          <p:cNvSpPr/>
          <p:nvPr/>
        </p:nvSpPr>
        <p:spPr>
          <a:xfrm>
            <a:off x="9824400" y="4032720"/>
            <a:ext cx="93240" cy="900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CustomShape 162"/>
          <p:cNvSpPr/>
          <p:nvPr/>
        </p:nvSpPr>
        <p:spPr>
          <a:xfrm>
            <a:off x="9734400" y="3939120"/>
            <a:ext cx="896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CustomShape 163"/>
          <p:cNvSpPr/>
          <p:nvPr/>
        </p:nvSpPr>
        <p:spPr>
          <a:xfrm>
            <a:off x="9640800" y="4032720"/>
            <a:ext cx="93240" cy="9000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CustomShape 164"/>
          <p:cNvSpPr/>
          <p:nvPr/>
        </p:nvSpPr>
        <p:spPr>
          <a:xfrm>
            <a:off x="9824400" y="4123080"/>
            <a:ext cx="9324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CustomShape 165"/>
          <p:cNvSpPr/>
          <p:nvPr/>
        </p:nvSpPr>
        <p:spPr>
          <a:xfrm>
            <a:off x="9734400" y="4123080"/>
            <a:ext cx="89640" cy="93240"/>
          </a:xfrm>
          <a:prstGeom prst="rect">
            <a:avLst/>
          </a:prstGeom>
          <a:solidFill>
            <a:srgbClr val="c32d9b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166"/>
          <p:cNvSpPr/>
          <p:nvPr/>
        </p:nvSpPr>
        <p:spPr>
          <a:xfrm>
            <a:off x="9550080" y="4123080"/>
            <a:ext cx="9000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CustomShape 167"/>
          <p:cNvSpPr/>
          <p:nvPr/>
        </p:nvSpPr>
        <p:spPr>
          <a:xfrm>
            <a:off x="9734400" y="3117240"/>
            <a:ext cx="896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168"/>
          <p:cNvSpPr/>
          <p:nvPr/>
        </p:nvSpPr>
        <p:spPr>
          <a:xfrm>
            <a:off x="9734400" y="825120"/>
            <a:ext cx="89640" cy="918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169"/>
          <p:cNvSpPr/>
          <p:nvPr/>
        </p:nvSpPr>
        <p:spPr>
          <a:xfrm>
            <a:off x="9824400" y="825120"/>
            <a:ext cx="93240" cy="918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170"/>
          <p:cNvSpPr/>
          <p:nvPr/>
        </p:nvSpPr>
        <p:spPr>
          <a:xfrm>
            <a:off x="9640800" y="73368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CustomShape 171"/>
          <p:cNvSpPr/>
          <p:nvPr/>
        </p:nvSpPr>
        <p:spPr>
          <a:xfrm>
            <a:off x="9734400" y="733680"/>
            <a:ext cx="896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CustomShape 172"/>
          <p:cNvSpPr/>
          <p:nvPr/>
        </p:nvSpPr>
        <p:spPr>
          <a:xfrm>
            <a:off x="9824400" y="73368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CustomShape 173"/>
          <p:cNvSpPr/>
          <p:nvPr/>
        </p:nvSpPr>
        <p:spPr>
          <a:xfrm>
            <a:off x="9824400" y="64296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174"/>
          <p:cNvSpPr/>
          <p:nvPr/>
        </p:nvSpPr>
        <p:spPr>
          <a:xfrm>
            <a:off x="9550080" y="642960"/>
            <a:ext cx="9000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CustomShape 175"/>
          <p:cNvSpPr/>
          <p:nvPr/>
        </p:nvSpPr>
        <p:spPr>
          <a:xfrm>
            <a:off x="9640800" y="549360"/>
            <a:ext cx="932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CustomShape 176"/>
          <p:cNvSpPr/>
          <p:nvPr/>
        </p:nvSpPr>
        <p:spPr>
          <a:xfrm>
            <a:off x="9734400" y="549360"/>
            <a:ext cx="896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CustomShape 177"/>
          <p:cNvSpPr/>
          <p:nvPr/>
        </p:nvSpPr>
        <p:spPr>
          <a:xfrm>
            <a:off x="9824400" y="549360"/>
            <a:ext cx="932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CustomShape 178"/>
          <p:cNvSpPr/>
          <p:nvPr/>
        </p:nvSpPr>
        <p:spPr>
          <a:xfrm>
            <a:off x="9734400" y="459360"/>
            <a:ext cx="896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CustomShape 179"/>
          <p:cNvSpPr/>
          <p:nvPr/>
        </p:nvSpPr>
        <p:spPr>
          <a:xfrm>
            <a:off x="9824400" y="45936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CustomShape 180"/>
          <p:cNvSpPr/>
          <p:nvPr/>
        </p:nvSpPr>
        <p:spPr>
          <a:xfrm>
            <a:off x="9640800" y="365760"/>
            <a:ext cx="932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CustomShape 181"/>
          <p:cNvSpPr/>
          <p:nvPr/>
        </p:nvSpPr>
        <p:spPr>
          <a:xfrm>
            <a:off x="9734400" y="365760"/>
            <a:ext cx="896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182"/>
          <p:cNvSpPr/>
          <p:nvPr/>
        </p:nvSpPr>
        <p:spPr>
          <a:xfrm>
            <a:off x="9824400" y="365760"/>
            <a:ext cx="932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183"/>
          <p:cNvSpPr/>
          <p:nvPr/>
        </p:nvSpPr>
        <p:spPr>
          <a:xfrm>
            <a:off x="9552240" y="369000"/>
            <a:ext cx="89640" cy="900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CustomShape 184"/>
          <p:cNvSpPr/>
          <p:nvPr/>
        </p:nvSpPr>
        <p:spPr>
          <a:xfrm>
            <a:off x="9640800" y="275400"/>
            <a:ext cx="93240" cy="900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185"/>
          <p:cNvSpPr/>
          <p:nvPr/>
        </p:nvSpPr>
        <p:spPr>
          <a:xfrm>
            <a:off x="9734400" y="275400"/>
            <a:ext cx="89640" cy="900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186"/>
          <p:cNvSpPr/>
          <p:nvPr/>
        </p:nvSpPr>
        <p:spPr>
          <a:xfrm>
            <a:off x="9824400" y="275400"/>
            <a:ext cx="93240" cy="9000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CustomShape 187"/>
          <p:cNvSpPr/>
          <p:nvPr/>
        </p:nvSpPr>
        <p:spPr>
          <a:xfrm>
            <a:off x="9734400" y="181440"/>
            <a:ext cx="896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CustomShape 188"/>
          <p:cNvSpPr/>
          <p:nvPr/>
        </p:nvSpPr>
        <p:spPr>
          <a:xfrm>
            <a:off x="9824400" y="181440"/>
            <a:ext cx="93240" cy="932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CustomShape 189"/>
          <p:cNvSpPr/>
          <p:nvPr/>
        </p:nvSpPr>
        <p:spPr>
          <a:xfrm>
            <a:off x="9640800" y="9144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CustomShape 190"/>
          <p:cNvSpPr/>
          <p:nvPr/>
        </p:nvSpPr>
        <p:spPr>
          <a:xfrm>
            <a:off x="9734400" y="91440"/>
            <a:ext cx="896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CustomShape 191"/>
          <p:cNvSpPr/>
          <p:nvPr/>
        </p:nvSpPr>
        <p:spPr>
          <a:xfrm>
            <a:off x="9824400" y="91440"/>
            <a:ext cx="9324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CustomShape 192"/>
          <p:cNvSpPr/>
          <p:nvPr/>
        </p:nvSpPr>
        <p:spPr>
          <a:xfrm>
            <a:off x="9550080" y="91440"/>
            <a:ext cx="90000" cy="89640"/>
          </a:xfrm>
          <a:prstGeom prst="rect">
            <a:avLst/>
          </a:prstGeom>
          <a:solidFill>
            <a:srgbClr val="2aa3d8"/>
          </a:solidFill>
          <a:ln w="1584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37" name="" descr=""/>
          <p:cNvPicPr/>
          <p:nvPr/>
        </p:nvPicPr>
        <p:blipFill>
          <a:blip r:embed="rId2"/>
          <a:stretch/>
        </p:blipFill>
        <p:spPr>
          <a:xfrm>
            <a:off x="9565920" y="6949800"/>
            <a:ext cx="401400" cy="453960"/>
          </a:xfrm>
          <a:prstGeom prst="rect">
            <a:avLst/>
          </a:prstGeom>
          <a:ln w="1836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hyperlink" Target="http://www.cg.tuwien.ac.at/staff/StefanOhrhallinger.html" TargetMode="External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wmf"/><Relationship Id="rId5" Type="http://schemas.openxmlformats.org/officeDocument/2006/relationships/image" Target="../media/image8.wmf"/><Relationship Id="rId6" Type="http://schemas.openxmlformats.org/officeDocument/2006/relationships/image" Target="../media/image9.wmf"/><Relationship Id="rId7" Type="http://schemas.openxmlformats.org/officeDocument/2006/relationships/image" Target="../media/image10.wmf"/><Relationship Id="rId8" Type="http://schemas.openxmlformats.org/officeDocument/2006/relationships/image" Target="../media/image11.wmf"/><Relationship Id="rId9" Type="http://schemas.openxmlformats.org/officeDocument/2006/relationships/slideLayout" Target="../slideLayouts/slideLayout3.xml"/><Relationship Id="rId10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wmf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hyperlink" Target="https://www.youtube.com/watch?v=kQ2bqz3HPJE&amp;list=PLujxSBD-JXgnqDD1n-V30pKtp6Q886x7e&amp;index=3" TargetMode="External"/><Relationship Id="rId3" Type="http://schemas.openxmlformats.org/officeDocument/2006/relationships/hyperlink" Target="https://www.youtube.com/watch?v=kQ2bqz3HPJE&amp;list=PLujxSBD-JXgnqDD1n-V30pKtp6Q886x7e&amp;index=3" TargetMode="External"/><Relationship Id="rId4" Type="http://schemas.openxmlformats.org/officeDocument/2006/relationships/hyperlink" Target="https://www.youtube.com/watch?v=kQ2bqz3HPJE&amp;list=PLujxSBD-JXgnqDD1n-V30pKtp6Q886x7e&amp;index=3" TargetMode="External"/><Relationship Id="rId5" Type="http://schemas.openxmlformats.org/officeDocument/2006/relationships/hyperlink" Target="https://www.youtube.com/watch?v=kQ2bqz3HPJE&amp;list=PLujxSBD-JXgnqDD1n-V30pKtp6Q886x7e&amp;index=3" TargetMode="External"/><Relationship Id="rId6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hyperlink" Target="https://www.youtube.com/watch?v=Bui3DWs02h4&amp;list=PLujxSBD-JXgnqDD1n-V30pKtp6Q886x7e&amp;index=32" TargetMode="External"/><Relationship Id="rId3" Type="http://schemas.openxmlformats.org/officeDocument/2006/relationships/hyperlink" Target="https://www.youtube.com/watch?v=Bui3DWs02h4&amp;list=PLujxSBD-JXgnqDD1n-V30pKtp6Q886x7e&amp;index=32" TargetMode="External"/><Relationship Id="rId4" Type="http://schemas.openxmlformats.org/officeDocument/2006/relationships/hyperlink" Target="https://www.youtube.com/watch?v=Bui3DWs02h4&amp;list=PLujxSBD-JXgnqDD1n-V30pKtp6Q886x7e&amp;index=32" TargetMode="External"/><Relationship Id="rId5" Type="http://schemas.openxmlformats.org/officeDocument/2006/relationships/hyperlink" Target="https://www.youtube.com/watch?v=Bui3DWs02h4&amp;list=PLujxSBD-JXgnqDD1n-V30pKtp6Q886x7e&amp;index=32" TargetMode="External"/><Relationship Id="rId6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9.wmf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wmf"/><Relationship Id="rId6" Type="http://schemas.openxmlformats.org/officeDocument/2006/relationships/image" Target="../media/image44.jpe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5.wmf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wmf"/><Relationship Id="rId5" Type="http://schemas.openxmlformats.org/officeDocument/2006/relationships/image" Target="../media/image49.wmf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jpe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jpeg"/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slideLayout" Target="../slideLayouts/slideLayout3.xml"/><Relationship Id="rId10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Relationship Id="rId11" Type="http://schemas.openxmlformats.org/officeDocument/2006/relationships/slideLayout" Target="../slideLayouts/slideLayout3.xml"/><Relationship Id="rId12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image" Target="../media/image87.png"/><Relationship Id="rId3" Type="http://schemas.openxmlformats.org/officeDocument/2006/relationships/image" Target="../media/image88.jpeg"/><Relationship Id="rId4" Type="http://schemas.openxmlformats.org/officeDocument/2006/relationships/image" Target="../media/image89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504000" y="1741320"/>
            <a:ext cx="8548560" cy="2441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2aa3d8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Seminar aus Computergraphik 186.175, WS 2017/18, 2.0h (3 ECTS)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TextShape 2"/>
          <p:cNvSpPr txBox="1"/>
          <p:nvPr/>
        </p:nvSpPr>
        <p:spPr>
          <a:xfrm>
            <a:off x="504000" y="4348800"/>
            <a:ext cx="8914320" cy="1845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b="0" lang="en-US" sz="3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Stefan Ohrhallinger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Institute of Computer Graphics and Algorithms (E186)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Vienna University of Technology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b="0" lang="en-US" sz="2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http://www.cg.tuwien.ac.at/staff/StefanOhrhallinger.html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504000" y="205560"/>
            <a:ext cx="8548560" cy="512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Important Dates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TextShape 2"/>
          <p:cNvSpPr txBox="1"/>
          <p:nvPr/>
        </p:nvSpPr>
        <p:spPr>
          <a:xfrm>
            <a:off x="457560" y="970560"/>
            <a:ext cx="9071640" cy="5930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25.10. 23:59 Submit literature list (per email)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10.11. 14:00 – 16:00 Lecture Prof. Wimmer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23.11. 13:00 – 15:00 Lecture Prof. Gröller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29.11. </a:t>
            </a:r>
            <a:r>
              <a:rPr b="0" lang="en-US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13:00 – 15:00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Lecture Prof. Purgathofer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04.12. 23:59 Submit report draft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18.12. 23:59 Submit review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24.01. 23:59 Submit slides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25.01. 09:00 – 13:00 Seminar talks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25.01. 23:59 Submit final report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504000" y="205560"/>
            <a:ext cx="8548560" cy="512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Topic Presentation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Now 18 topics will be presented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After the presentation, please mark down at least 3 in order of preference (1, 2, 3, …)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 will try to make a fair assignment of topics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504000" y="23328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 </a:t>
            </a: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Light Painting for Lighting Design</a:t>
            </a: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TextShape 2"/>
          <p:cNvSpPr txBox="1"/>
          <p:nvPr/>
        </p:nvSpPr>
        <p:spPr>
          <a:xfrm>
            <a:off x="683640" y="6937200"/>
            <a:ext cx="2174760" cy="34632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Katharina Krösl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TextShape 3"/>
          <p:cNvSpPr txBox="1"/>
          <p:nvPr/>
        </p:nvSpPr>
        <p:spPr>
          <a:xfrm>
            <a:off x="479160" y="1267920"/>
            <a:ext cx="5388840" cy="547344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1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Solve the Inverse Lighting Problem for 3D Scenes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2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Light Painting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3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Sketch Based Lighting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4" name="Picture 1" descr=""/>
          <p:cNvPicPr/>
          <p:nvPr/>
        </p:nvPicPr>
        <p:blipFill>
          <a:blip r:embed="rId4"/>
          <a:stretch/>
        </p:blipFill>
        <p:spPr>
          <a:xfrm>
            <a:off x="824760" y="3769200"/>
            <a:ext cx="2538360" cy="2539800"/>
          </a:xfrm>
          <a:prstGeom prst="rect">
            <a:avLst/>
          </a:prstGeom>
          <a:ln>
            <a:noFill/>
          </a:ln>
        </p:spPr>
      </p:pic>
      <p:pic>
        <p:nvPicPr>
          <p:cNvPr id="305" name="Picture 2" descr=""/>
          <p:cNvPicPr/>
          <p:nvPr/>
        </p:nvPicPr>
        <p:blipFill>
          <a:blip r:embed="rId5"/>
          <a:stretch/>
        </p:blipFill>
        <p:spPr>
          <a:xfrm>
            <a:off x="3776040" y="3769200"/>
            <a:ext cx="2538360" cy="2539800"/>
          </a:xfrm>
          <a:prstGeom prst="rect">
            <a:avLst/>
          </a:prstGeom>
          <a:ln>
            <a:noFill/>
          </a:ln>
        </p:spPr>
      </p:pic>
      <p:pic>
        <p:nvPicPr>
          <p:cNvPr id="306" name="Picture 5" descr=""/>
          <p:cNvPicPr/>
          <p:nvPr/>
        </p:nvPicPr>
        <p:blipFill>
          <a:blip r:embed="rId6"/>
          <a:stretch/>
        </p:blipFill>
        <p:spPr>
          <a:xfrm>
            <a:off x="6699960" y="3735000"/>
            <a:ext cx="2538360" cy="2539800"/>
          </a:xfrm>
          <a:prstGeom prst="rect">
            <a:avLst/>
          </a:prstGeom>
          <a:ln>
            <a:noFill/>
          </a:ln>
        </p:spPr>
      </p:pic>
      <p:pic>
        <p:nvPicPr>
          <p:cNvPr id="307" name="Picture 6" descr=""/>
          <p:cNvPicPr/>
          <p:nvPr/>
        </p:nvPicPr>
        <p:blipFill>
          <a:blip r:embed="rId7"/>
          <a:stretch/>
        </p:blipFill>
        <p:spPr>
          <a:xfrm>
            <a:off x="6165360" y="1423440"/>
            <a:ext cx="1624320" cy="1561680"/>
          </a:xfrm>
          <a:prstGeom prst="rect">
            <a:avLst/>
          </a:prstGeom>
          <a:ln>
            <a:noFill/>
          </a:ln>
        </p:spPr>
      </p:pic>
      <p:pic>
        <p:nvPicPr>
          <p:cNvPr id="308" name="Picture 7" descr=""/>
          <p:cNvPicPr/>
          <p:nvPr/>
        </p:nvPicPr>
        <p:blipFill>
          <a:blip r:embed="rId8"/>
          <a:stretch/>
        </p:blipFill>
        <p:spPr>
          <a:xfrm>
            <a:off x="7968960" y="1416960"/>
            <a:ext cx="1624320" cy="1568160"/>
          </a:xfrm>
          <a:prstGeom prst="rect">
            <a:avLst/>
          </a:prstGeom>
          <a:ln>
            <a:noFill/>
          </a:ln>
        </p:spPr>
      </p:pic>
      <p:sp>
        <p:nvSpPr>
          <p:cNvPr id="309" name="CustomShape 4"/>
          <p:cNvSpPr/>
          <p:nvPr/>
        </p:nvSpPr>
        <p:spPr>
          <a:xfrm>
            <a:off x="6201360" y="2985480"/>
            <a:ext cx="339228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Lin, Wen‐Chieh, et al. "Interactive lighting design with hierarchical light representation." </a:t>
            </a:r>
            <a:r>
              <a:rPr b="0" i="1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Computer Graphics Forum</a:t>
            </a:r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Vol. 32. No. 4. Blackwell Publishing Ltd, 2013.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 Real-time Global Illumination 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TextShape 2"/>
          <p:cNvSpPr txBox="1"/>
          <p:nvPr/>
        </p:nvSpPr>
        <p:spPr>
          <a:xfrm>
            <a:off x="683640" y="6937200"/>
            <a:ext cx="2174760" cy="34632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Katharina Krösl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TextShape 3"/>
          <p:cNvSpPr txBox="1"/>
          <p:nvPr/>
        </p:nvSpPr>
        <p:spPr>
          <a:xfrm>
            <a:off x="479520" y="1267920"/>
            <a:ext cx="2724480" cy="547344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1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Radiosity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2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Raytracing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3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Quality versus Speed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4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GPU methods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3" name="Picture 2" descr=""/>
          <p:cNvPicPr/>
          <p:nvPr/>
        </p:nvPicPr>
        <p:blipFill>
          <a:blip r:embed="rId5"/>
          <a:stretch/>
        </p:blipFill>
        <p:spPr>
          <a:xfrm>
            <a:off x="3282120" y="1556640"/>
            <a:ext cx="5748480" cy="4752000"/>
          </a:xfrm>
          <a:prstGeom prst="rect">
            <a:avLst/>
          </a:prstGeom>
          <a:ln>
            <a:noFill/>
          </a:ln>
        </p:spPr>
      </p:pic>
      <p:sp>
        <p:nvSpPr>
          <p:cNvPr id="314" name="CustomShape 4"/>
          <p:cNvSpPr/>
          <p:nvPr/>
        </p:nvSpPr>
        <p:spPr>
          <a:xfrm>
            <a:off x="3492360" y="6309360"/>
            <a:ext cx="532836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Crassin, Cyril, et al. "CloudLight: A System for Amortizing Indirect Lighting in Real-Time Rendering." </a:t>
            </a:r>
            <a:r>
              <a:rPr b="0" i="1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Journal of Computer Graphics Techniques Vol</a:t>
            </a:r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4.4 (2015).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 </a:t>
            </a: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Reinforcement Learning in Graphics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TextShape 2"/>
          <p:cNvSpPr txBox="1"/>
          <p:nvPr/>
        </p:nvSpPr>
        <p:spPr>
          <a:xfrm>
            <a:off x="684000" y="6937560"/>
            <a:ext cx="2623320" cy="40428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Károly Zsolnai-Fehér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7" name="Kép 2" descr=""/>
          <p:cNvPicPr/>
          <p:nvPr/>
        </p:nvPicPr>
        <p:blipFill>
          <a:blip r:embed="rId1"/>
          <a:stretch/>
        </p:blipFill>
        <p:spPr>
          <a:xfrm>
            <a:off x="360000" y="1196280"/>
            <a:ext cx="9142200" cy="3894480"/>
          </a:xfrm>
          <a:prstGeom prst="rect">
            <a:avLst/>
          </a:prstGeom>
          <a:ln>
            <a:noFill/>
          </a:ln>
        </p:spPr>
      </p:pic>
      <p:sp>
        <p:nvSpPr>
          <p:cNvPr id="318" name="TextShape 3"/>
          <p:cNvSpPr txBox="1"/>
          <p:nvPr/>
        </p:nvSpPr>
        <p:spPr>
          <a:xfrm>
            <a:off x="475920" y="5157000"/>
            <a:ext cx="8776080" cy="230400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 algn="just">
              <a:lnSpc>
                <a:spcPct val="100000"/>
              </a:lnSpc>
              <a:spcBef>
                <a:spcPts val="519"/>
              </a:spcBef>
            </a:pPr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Reinforcement learning</a:t>
            </a: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is an amazing tool for optimizing the behavior of an agent in an enviroment. It is capable of playing computer games at a high level and also has applications in computer graphics. </a:t>
            </a:r>
            <a:r>
              <a:rPr b="0" lang="en-US" sz="26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Check</a:t>
            </a:r>
            <a:r>
              <a:rPr b="0" lang="en-US" sz="26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 </a:t>
            </a:r>
            <a:r>
              <a:rPr b="0" lang="en-US" sz="26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4"/>
              </a:rPr>
              <a:t>this</a:t>
            </a:r>
            <a:r>
              <a:rPr b="0" lang="en-US" sz="26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5"/>
              </a:rPr>
              <a:t> out</a:t>
            </a: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 Neural Networks in Graphics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TextShape 2"/>
          <p:cNvSpPr txBox="1"/>
          <p:nvPr/>
        </p:nvSpPr>
        <p:spPr>
          <a:xfrm>
            <a:off x="683640" y="6937200"/>
            <a:ext cx="2415960" cy="60228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Károly Zsolnai-Fehér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1" name="Kép 2" descr=""/>
          <p:cNvPicPr/>
          <p:nvPr/>
        </p:nvPicPr>
        <p:blipFill>
          <a:blip r:embed="rId1"/>
          <a:stretch/>
        </p:blipFill>
        <p:spPr>
          <a:xfrm>
            <a:off x="1469160" y="1196280"/>
            <a:ext cx="6923880" cy="3894480"/>
          </a:xfrm>
          <a:prstGeom prst="rect">
            <a:avLst/>
          </a:prstGeom>
          <a:ln>
            <a:noFill/>
          </a:ln>
        </p:spPr>
      </p:pic>
      <p:sp>
        <p:nvSpPr>
          <p:cNvPr id="322" name="TextShape 3"/>
          <p:cNvSpPr txBox="1"/>
          <p:nvPr/>
        </p:nvSpPr>
        <p:spPr>
          <a:xfrm>
            <a:off x="475920" y="5157000"/>
            <a:ext cx="8776080" cy="230400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 algn="just">
              <a:lnSpc>
                <a:spcPct val="100000"/>
              </a:lnSpc>
              <a:spcBef>
                <a:spcPts val="519"/>
              </a:spcBef>
            </a:pPr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Neural networks</a:t>
            </a: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are universal function approximators that are used to solve difficult problems in image and speech recognition, image synthesis, and many more. </a:t>
            </a:r>
            <a:r>
              <a:rPr b="0" lang="en-US" sz="26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Check</a:t>
            </a:r>
            <a:r>
              <a:rPr b="0" lang="en-US" sz="26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 </a:t>
            </a:r>
            <a:r>
              <a:rPr b="0" lang="en-US" sz="26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4"/>
              </a:rPr>
              <a:t>this</a:t>
            </a:r>
            <a:r>
              <a:rPr b="0" lang="en-US" sz="26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5"/>
              </a:rPr>
              <a:t> out</a:t>
            </a: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see for yourself!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 Shape Segmentation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TextShape 2"/>
          <p:cNvSpPr txBox="1"/>
          <p:nvPr/>
        </p:nvSpPr>
        <p:spPr>
          <a:xfrm>
            <a:off x="683640" y="6937200"/>
            <a:ext cx="2174760" cy="34632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Mohamed Radwan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5" name="Picture 18" descr=""/>
          <p:cNvPicPr/>
          <p:nvPr/>
        </p:nvPicPr>
        <p:blipFill>
          <a:blip r:embed="rId1"/>
          <a:stretch/>
        </p:blipFill>
        <p:spPr>
          <a:xfrm>
            <a:off x="1295640" y="2601000"/>
            <a:ext cx="3707640" cy="3707640"/>
          </a:xfrm>
          <a:prstGeom prst="rect">
            <a:avLst/>
          </a:prstGeom>
          <a:ln>
            <a:noFill/>
          </a:ln>
        </p:spPr>
      </p:pic>
      <p:pic>
        <p:nvPicPr>
          <p:cNvPr id="326" name="Picture 19" descr=""/>
          <p:cNvPicPr/>
          <p:nvPr/>
        </p:nvPicPr>
        <p:blipFill>
          <a:blip r:embed="rId2"/>
          <a:stretch/>
        </p:blipFill>
        <p:spPr>
          <a:xfrm>
            <a:off x="6119640" y="5063040"/>
            <a:ext cx="2592000" cy="1090080"/>
          </a:xfrm>
          <a:prstGeom prst="rect">
            <a:avLst/>
          </a:prstGeom>
          <a:ln>
            <a:noFill/>
          </a:ln>
        </p:spPr>
      </p:pic>
      <p:pic>
        <p:nvPicPr>
          <p:cNvPr id="327" name="Picture 23" descr=""/>
          <p:cNvPicPr/>
          <p:nvPr/>
        </p:nvPicPr>
        <p:blipFill>
          <a:blip r:embed="rId3"/>
          <a:stretch/>
        </p:blipFill>
        <p:spPr>
          <a:xfrm>
            <a:off x="6227640" y="3644640"/>
            <a:ext cx="2376000" cy="950040"/>
          </a:xfrm>
          <a:prstGeom prst="rect">
            <a:avLst/>
          </a:prstGeom>
          <a:ln>
            <a:noFill/>
          </a:ln>
        </p:spPr>
      </p:pic>
      <p:pic>
        <p:nvPicPr>
          <p:cNvPr id="328" name="Picture 24" descr=""/>
          <p:cNvPicPr/>
          <p:nvPr/>
        </p:nvPicPr>
        <p:blipFill>
          <a:blip r:embed="rId4"/>
          <a:srcRect l="48896" t="0" r="0" b="0"/>
          <a:stretch/>
        </p:blipFill>
        <p:spPr>
          <a:xfrm>
            <a:off x="5975640" y="2091240"/>
            <a:ext cx="2880000" cy="104904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6317640" y="3140640"/>
            <a:ext cx="2196000" cy="35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Pocket cuts [Lien et al 2007]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CustomShape 4"/>
          <p:cNvSpPr/>
          <p:nvPr/>
        </p:nvSpPr>
        <p:spPr>
          <a:xfrm>
            <a:off x="6011640" y="6165000"/>
            <a:ext cx="2808000" cy="43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Concavity aware fields [Au et al 2012]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CustomShape 5"/>
          <p:cNvSpPr/>
          <p:nvPr/>
        </p:nvSpPr>
        <p:spPr>
          <a:xfrm>
            <a:off x="6281640" y="4652640"/>
            <a:ext cx="2268000" cy="35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Lines of sight [Kaick et al 2014]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2" name="TextShape 6"/>
          <p:cNvSpPr txBox="1"/>
          <p:nvPr/>
        </p:nvSpPr>
        <p:spPr>
          <a:xfrm>
            <a:off x="839160" y="1267920"/>
            <a:ext cx="8845200" cy="547344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Conduct a survey of shape segmentation methods.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 Shape Approximation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TextShape 2"/>
          <p:cNvSpPr txBox="1"/>
          <p:nvPr/>
        </p:nvSpPr>
        <p:spPr>
          <a:xfrm>
            <a:off x="683640" y="6937200"/>
            <a:ext cx="2174760" cy="34632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Mohamed Radwan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5" name="TextShape 3"/>
          <p:cNvSpPr txBox="1"/>
          <p:nvPr/>
        </p:nvSpPr>
        <p:spPr>
          <a:xfrm>
            <a:off x="263160" y="907920"/>
            <a:ext cx="8629200" cy="547344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1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Mesh simplification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2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MAT, CSG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3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Bounding volumes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4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Sphere meshes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5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Bounding proxies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6" name="Picture 8" descr=""/>
          <p:cNvPicPr/>
          <p:nvPr/>
        </p:nvPicPr>
        <p:blipFill>
          <a:blip r:embed="rId6"/>
          <a:srcRect l="0" t="6193" r="0" b="6193"/>
          <a:stretch/>
        </p:blipFill>
        <p:spPr>
          <a:xfrm>
            <a:off x="375120" y="4077000"/>
            <a:ext cx="8393400" cy="2134080"/>
          </a:xfrm>
          <a:prstGeom prst="rect">
            <a:avLst/>
          </a:prstGeom>
          <a:ln>
            <a:noFill/>
          </a:ln>
        </p:spPr>
      </p:pic>
      <p:pic>
        <p:nvPicPr>
          <p:cNvPr id="337" name="Picture 9" descr=""/>
          <p:cNvPicPr/>
          <p:nvPr/>
        </p:nvPicPr>
        <p:blipFill>
          <a:blip r:embed="rId7"/>
          <a:stretch/>
        </p:blipFill>
        <p:spPr>
          <a:xfrm>
            <a:off x="4500000" y="1412640"/>
            <a:ext cx="4124520" cy="2100240"/>
          </a:xfrm>
          <a:prstGeom prst="rect">
            <a:avLst/>
          </a:prstGeom>
          <a:ln>
            <a:noFill/>
          </a:ln>
        </p:spPr>
      </p:pic>
      <p:sp>
        <p:nvSpPr>
          <p:cNvPr id="338" name="CustomShape 4"/>
          <p:cNvSpPr/>
          <p:nvPr/>
        </p:nvSpPr>
        <p:spPr>
          <a:xfrm>
            <a:off x="4788000" y="3501000"/>
            <a:ext cx="38160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Bounding proxies. Calderon et al 2017.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 3D Model Compression 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0" name="TextShape 2"/>
          <p:cNvSpPr txBox="1"/>
          <p:nvPr/>
        </p:nvSpPr>
        <p:spPr>
          <a:xfrm>
            <a:off x="683640" y="6937200"/>
            <a:ext cx="2174760" cy="34632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Markus Schütz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1" name="Picture 6" descr=""/>
          <p:cNvPicPr/>
          <p:nvPr/>
        </p:nvPicPr>
        <p:blipFill>
          <a:blip r:embed="rId1"/>
          <a:stretch/>
        </p:blipFill>
        <p:spPr>
          <a:xfrm>
            <a:off x="5148000" y="2493360"/>
            <a:ext cx="4065480" cy="4065480"/>
          </a:xfrm>
          <a:prstGeom prst="rect">
            <a:avLst/>
          </a:prstGeom>
          <a:ln>
            <a:noFill/>
          </a:ln>
        </p:spPr>
      </p:pic>
      <p:sp>
        <p:nvSpPr>
          <p:cNvPr id="342" name="TextShape 3"/>
          <p:cNvSpPr txBox="1"/>
          <p:nvPr/>
        </p:nvSpPr>
        <p:spPr>
          <a:xfrm>
            <a:off x="479160" y="1268280"/>
            <a:ext cx="8701200" cy="295272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2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Detailed 3D models require a lot of space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3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Investigate 3D model compression techniques and their advantages (disk usage, load times, ...)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3" name="Picture 11" descr=""/>
          <p:cNvPicPr/>
          <p:nvPr/>
        </p:nvPicPr>
        <p:blipFill>
          <a:blip r:embed="rId4"/>
          <a:stretch/>
        </p:blipFill>
        <p:spPr>
          <a:xfrm>
            <a:off x="1043640" y="3645360"/>
            <a:ext cx="3510720" cy="299520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 Level of Detail 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TextShape 2"/>
          <p:cNvSpPr txBox="1"/>
          <p:nvPr/>
        </p:nvSpPr>
        <p:spPr>
          <a:xfrm>
            <a:off x="683640" y="6937200"/>
            <a:ext cx="2174760" cy="34632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Markus Schütz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6" name="TextShape 3"/>
          <p:cNvSpPr txBox="1"/>
          <p:nvPr/>
        </p:nvSpPr>
        <p:spPr>
          <a:xfrm>
            <a:off x="479160" y="1268280"/>
            <a:ext cx="8907120" cy="547344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1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Some models are too large to be loaded and rendered as a whole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2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LOD structures allow you to load and render only the essential parts of a model (or map)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7" name="Picture 9" descr=""/>
          <p:cNvPicPr/>
          <p:nvPr/>
        </p:nvPicPr>
        <p:blipFill>
          <a:blip r:embed="rId3"/>
          <a:stretch/>
        </p:blipFill>
        <p:spPr>
          <a:xfrm>
            <a:off x="6948360" y="3573360"/>
            <a:ext cx="2004480" cy="1510920"/>
          </a:xfrm>
          <a:prstGeom prst="rect">
            <a:avLst/>
          </a:prstGeom>
          <a:ln>
            <a:noFill/>
          </a:ln>
        </p:spPr>
      </p:pic>
      <p:pic>
        <p:nvPicPr>
          <p:cNvPr id="348" name="Picture 10" descr=""/>
          <p:cNvPicPr/>
          <p:nvPr/>
        </p:nvPicPr>
        <p:blipFill>
          <a:blip r:embed="rId4"/>
          <a:stretch/>
        </p:blipFill>
        <p:spPr>
          <a:xfrm>
            <a:off x="6948360" y="5285520"/>
            <a:ext cx="2004480" cy="1473840"/>
          </a:xfrm>
          <a:prstGeom prst="rect">
            <a:avLst/>
          </a:prstGeom>
          <a:ln>
            <a:noFill/>
          </a:ln>
        </p:spPr>
      </p:pic>
      <p:pic>
        <p:nvPicPr>
          <p:cNvPr id="349" name="Picture 6" descr=""/>
          <p:cNvPicPr/>
          <p:nvPr/>
        </p:nvPicPr>
        <p:blipFill>
          <a:blip r:embed="rId5"/>
          <a:stretch/>
        </p:blipFill>
        <p:spPr>
          <a:xfrm>
            <a:off x="828360" y="3562560"/>
            <a:ext cx="5657040" cy="318204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504000" y="205560"/>
            <a:ext cx="8548560" cy="512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Important!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US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Register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 course in TISS: to get news &amp; updates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These slides will on the website after this meeting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Official registration: by </a:t>
            </a:r>
            <a:r>
              <a:rPr b="0" lang="en-US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submitting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the literature list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Topics are presented and </a:t>
            </a:r>
            <a:r>
              <a:rPr b="0" lang="en-US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assigned 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here today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 Hardware Algorithms for Rendering 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1" name="TextShape 2"/>
          <p:cNvSpPr txBox="1"/>
          <p:nvPr/>
        </p:nvSpPr>
        <p:spPr>
          <a:xfrm>
            <a:off x="683640" y="6937200"/>
            <a:ext cx="2174760" cy="34632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Bernhard Steiner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2" name="Picture 2" descr=""/>
          <p:cNvPicPr/>
          <p:nvPr/>
        </p:nvPicPr>
        <p:blipFill>
          <a:blip r:embed="rId1"/>
          <a:stretch/>
        </p:blipFill>
        <p:spPr>
          <a:xfrm>
            <a:off x="4930920" y="3807720"/>
            <a:ext cx="4033440" cy="3017880"/>
          </a:xfrm>
          <a:prstGeom prst="rect">
            <a:avLst/>
          </a:prstGeom>
          <a:ln>
            <a:noFill/>
          </a:ln>
        </p:spPr>
      </p:pic>
      <p:sp>
        <p:nvSpPr>
          <p:cNvPr id="353" name="TextShape 3"/>
          <p:cNvSpPr txBox="1"/>
          <p:nvPr/>
        </p:nvSpPr>
        <p:spPr>
          <a:xfrm>
            <a:off x="479520" y="1267920"/>
            <a:ext cx="5676840" cy="295272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2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Investigate how GPUs perform rasterization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00000" indent="-360000">
              <a:lnSpc>
                <a:spcPct val="100000"/>
              </a:lnSpc>
              <a:spcBef>
                <a:spcPts val="601"/>
              </a:spcBef>
              <a:buBlip>
                <a:blip r:embed="rId3"/>
              </a:buBlip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Tile-Based Rasterization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00000" indent="-360000">
              <a:lnSpc>
                <a:spcPct val="100000"/>
              </a:lnSpc>
              <a:spcBef>
                <a:spcPts val="601"/>
              </a:spcBef>
              <a:buBlip>
                <a:blip r:embed="rId4"/>
              </a:buBlip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Efficient Memory Patterns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4" name="Picture 5" descr=""/>
          <p:cNvPicPr/>
          <p:nvPr/>
        </p:nvPicPr>
        <p:blipFill>
          <a:blip r:embed="rId5"/>
          <a:srcRect l="0" t="0" r="47409" b="0"/>
          <a:stretch/>
        </p:blipFill>
        <p:spPr>
          <a:xfrm>
            <a:off x="493560" y="3517920"/>
            <a:ext cx="3790440" cy="3297600"/>
          </a:xfrm>
          <a:prstGeom prst="rect">
            <a:avLst/>
          </a:prstGeom>
          <a:ln>
            <a:noFill/>
          </a:ln>
        </p:spPr>
      </p:pic>
      <p:pic>
        <p:nvPicPr>
          <p:cNvPr id="355" name="Picture 2" descr=""/>
          <p:cNvPicPr/>
          <p:nvPr/>
        </p:nvPicPr>
        <p:blipFill>
          <a:blip r:embed="rId6"/>
          <a:srcRect l="20826" t="7103" r="18257" b="6295"/>
          <a:stretch/>
        </p:blipFill>
        <p:spPr>
          <a:xfrm>
            <a:off x="6372360" y="1185840"/>
            <a:ext cx="2808000" cy="266400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 Bending Active Structures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" name="TextShape 2"/>
          <p:cNvSpPr txBox="1"/>
          <p:nvPr/>
        </p:nvSpPr>
        <p:spPr>
          <a:xfrm>
            <a:off x="683640" y="6937200"/>
            <a:ext cx="2174760" cy="34632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Bernhard Steiner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8" name="Picture 2" descr=""/>
          <p:cNvPicPr/>
          <p:nvPr/>
        </p:nvPicPr>
        <p:blipFill>
          <a:blip r:embed="rId1"/>
          <a:stretch/>
        </p:blipFill>
        <p:spPr>
          <a:xfrm>
            <a:off x="3996360" y="1484640"/>
            <a:ext cx="5353560" cy="1946160"/>
          </a:xfrm>
          <a:prstGeom prst="rect">
            <a:avLst/>
          </a:prstGeom>
          <a:ln>
            <a:noFill/>
          </a:ln>
        </p:spPr>
      </p:pic>
      <p:sp>
        <p:nvSpPr>
          <p:cNvPr id="359" name="TextShape 3"/>
          <p:cNvSpPr txBox="1"/>
          <p:nvPr/>
        </p:nvSpPr>
        <p:spPr>
          <a:xfrm>
            <a:off x="479520" y="1267920"/>
            <a:ext cx="5676840" cy="547344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Survey about Bending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Active Structures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2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Design Methods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3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 Finding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0" name="Picture 1" descr=""/>
          <p:cNvPicPr/>
          <p:nvPr/>
        </p:nvPicPr>
        <p:blipFill>
          <a:blip r:embed="rId4"/>
          <a:stretch/>
        </p:blipFill>
        <p:spPr>
          <a:xfrm>
            <a:off x="361800" y="3698280"/>
            <a:ext cx="5949720" cy="2585880"/>
          </a:xfrm>
          <a:prstGeom prst="rect">
            <a:avLst/>
          </a:prstGeom>
          <a:ln>
            <a:noFill/>
          </a:ln>
        </p:spPr>
      </p:pic>
      <p:pic>
        <p:nvPicPr>
          <p:cNvPr id="361" name="Picture 5" descr=""/>
          <p:cNvPicPr/>
          <p:nvPr/>
        </p:nvPicPr>
        <p:blipFill>
          <a:blip r:embed="rId5"/>
          <a:srcRect l="9135" t="2742" r="6856" b="-2742"/>
          <a:stretch/>
        </p:blipFill>
        <p:spPr>
          <a:xfrm>
            <a:off x="6311520" y="3698280"/>
            <a:ext cx="3354480" cy="265536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 Brief History of RT Global Illumination</a:t>
            </a: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TextShape 2"/>
          <p:cNvSpPr txBox="1"/>
          <p:nvPr/>
        </p:nvSpPr>
        <p:spPr>
          <a:xfrm>
            <a:off x="683640" y="6937200"/>
            <a:ext cx="2174760" cy="34632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Hiroyuki Sakai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TextShape 3"/>
          <p:cNvSpPr txBox="1"/>
          <p:nvPr/>
        </p:nvSpPr>
        <p:spPr>
          <a:xfrm>
            <a:off x="539640" y="1268280"/>
            <a:ext cx="8856360" cy="547344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/>
          <a:p>
            <a:pPr marL="360360" indent="-360000">
              <a:lnSpc>
                <a:spcPct val="100000"/>
              </a:lnSpc>
              <a:spcBef>
                <a:spcPts val="700"/>
              </a:spcBef>
              <a:buBlip>
                <a:blip r:embed="rId1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provide an chronological overview of real-time global illumination techniques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5" name="irradiance_gradients_0.jpg" descr=""/>
          <p:cNvPicPr/>
          <p:nvPr/>
        </p:nvPicPr>
        <p:blipFill>
          <a:blip r:embed="rId2"/>
          <a:stretch/>
        </p:blipFill>
        <p:spPr>
          <a:xfrm>
            <a:off x="4461840" y="2367000"/>
            <a:ext cx="3853440" cy="2167560"/>
          </a:xfrm>
          <a:prstGeom prst="rect">
            <a:avLst/>
          </a:prstGeom>
          <a:ln w="12600">
            <a:noFill/>
          </a:ln>
        </p:spPr>
      </p:pic>
      <p:pic>
        <p:nvPicPr>
          <p:cNvPr id="366" name="conker.png" descr=""/>
          <p:cNvPicPr/>
          <p:nvPr/>
        </p:nvPicPr>
        <p:blipFill>
          <a:blip r:embed="rId3"/>
          <a:stretch/>
        </p:blipFill>
        <p:spPr>
          <a:xfrm>
            <a:off x="1549080" y="2367000"/>
            <a:ext cx="2890080" cy="2167560"/>
          </a:xfrm>
          <a:prstGeom prst="rect">
            <a:avLst/>
          </a:prstGeom>
          <a:ln w="12600">
            <a:noFill/>
          </a:ln>
        </p:spPr>
      </p:pic>
      <p:pic>
        <p:nvPicPr>
          <p:cNvPr id="367" name="enlighten.png" descr=""/>
          <p:cNvPicPr/>
          <p:nvPr/>
        </p:nvPicPr>
        <p:blipFill>
          <a:blip r:embed="rId4"/>
          <a:stretch/>
        </p:blipFill>
        <p:spPr>
          <a:xfrm>
            <a:off x="923040" y="4540680"/>
            <a:ext cx="8017920" cy="2255040"/>
          </a:xfrm>
          <a:prstGeom prst="rect">
            <a:avLst/>
          </a:prstGeom>
          <a:ln w="12600">
            <a:noFill/>
          </a:ln>
        </p:spPr>
      </p:pic>
      <p:sp>
        <p:nvSpPr>
          <p:cNvPr id="368" name="CustomShape 4"/>
          <p:cNvSpPr/>
          <p:nvPr/>
        </p:nvSpPr>
        <p:spPr>
          <a:xfrm>
            <a:off x="981000" y="6548400"/>
            <a:ext cx="891000" cy="272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Enlighten 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9" name="CustomShape 5"/>
          <p:cNvSpPr/>
          <p:nvPr/>
        </p:nvSpPr>
        <p:spPr>
          <a:xfrm>
            <a:off x="5019120" y="6548400"/>
            <a:ext cx="898560" cy="272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Enlighten Off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 </a:t>
            </a: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Physically Based Rendering Effects</a:t>
            </a: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TextShape 2"/>
          <p:cNvSpPr txBox="1"/>
          <p:nvPr/>
        </p:nvSpPr>
        <p:spPr>
          <a:xfrm>
            <a:off x="683640" y="6937200"/>
            <a:ext cx="2174760" cy="34632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Hiroyuki Sakai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2" name="TextShape 3"/>
          <p:cNvSpPr txBox="1"/>
          <p:nvPr/>
        </p:nvSpPr>
        <p:spPr>
          <a:xfrm>
            <a:off x="539640" y="1267920"/>
            <a:ext cx="8856360" cy="547344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/>
          <a:p>
            <a:pPr marL="360360" indent="-360000">
              <a:lnSpc>
                <a:spcPct val="100000"/>
              </a:lnSpc>
              <a:spcBef>
                <a:spcPts val="700"/>
              </a:spcBef>
              <a:buBlip>
                <a:blip r:embed="rId1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provide an overview of techniques that can render specialized effects such as phosphorescence, fluorescence, chromatic abberation, lens flare, etc.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3" name="Iridescent.jpg" descr=""/>
          <p:cNvPicPr/>
          <p:nvPr/>
        </p:nvPicPr>
        <p:blipFill>
          <a:blip r:embed="rId2"/>
          <a:stretch/>
        </p:blipFill>
        <p:spPr>
          <a:xfrm>
            <a:off x="957960" y="3270600"/>
            <a:ext cx="3556440" cy="3556440"/>
          </a:xfrm>
          <a:prstGeom prst="rect">
            <a:avLst/>
          </a:prstGeom>
          <a:ln w="12600">
            <a:noFill/>
          </a:ln>
        </p:spPr>
      </p:pic>
      <p:pic>
        <p:nvPicPr>
          <p:cNvPr id="374" name="CGResearch-PhosFluor-Watches-1200-383.jpg" descr=""/>
          <p:cNvPicPr/>
          <p:nvPr/>
        </p:nvPicPr>
        <p:blipFill>
          <a:blip r:embed="rId3"/>
          <a:stretch/>
        </p:blipFill>
        <p:spPr>
          <a:xfrm>
            <a:off x="4507200" y="3270600"/>
            <a:ext cx="4415400" cy="1409040"/>
          </a:xfrm>
          <a:prstGeom prst="rect">
            <a:avLst/>
          </a:prstGeom>
          <a:ln w="12600">
            <a:noFill/>
          </a:ln>
        </p:spPr>
      </p:pic>
      <p:pic>
        <p:nvPicPr>
          <p:cNvPr id="375" name="CGResearch-PhosFluor-Rooms-1200-582.jpg" descr=""/>
          <p:cNvPicPr/>
          <p:nvPr/>
        </p:nvPicPr>
        <p:blipFill>
          <a:blip r:embed="rId4"/>
          <a:stretch/>
        </p:blipFill>
        <p:spPr>
          <a:xfrm>
            <a:off x="4507920" y="4676760"/>
            <a:ext cx="4425480" cy="2146320"/>
          </a:xfrm>
          <a:prstGeom prst="rect">
            <a:avLst/>
          </a:prstGeom>
          <a:ln w="12600"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 Point Cloud Registration 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683640" y="6937200"/>
            <a:ext cx="2174760" cy="34632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Philipp Erler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8" name="TextShape 3"/>
          <p:cNvSpPr txBox="1"/>
          <p:nvPr/>
        </p:nvSpPr>
        <p:spPr>
          <a:xfrm>
            <a:off x="623520" y="1267920"/>
            <a:ext cx="8629200" cy="547344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1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Merge laser scans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2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Match overlapping areas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3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Problem: sampling artifacts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9" name="Picture 6" descr=""/>
          <p:cNvPicPr/>
          <p:nvPr/>
        </p:nvPicPr>
        <p:blipFill>
          <a:blip r:embed="rId4"/>
          <a:stretch/>
        </p:blipFill>
        <p:spPr>
          <a:xfrm>
            <a:off x="599040" y="4159440"/>
            <a:ext cx="5973480" cy="2581920"/>
          </a:xfrm>
          <a:prstGeom prst="rect">
            <a:avLst/>
          </a:prstGeom>
          <a:ln>
            <a:noFill/>
          </a:ln>
        </p:spPr>
      </p:pic>
      <p:pic>
        <p:nvPicPr>
          <p:cNvPr id="380" name="Picture 7" descr=""/>
          <p:cNvPicPr/>
          <p:nvPr/>
        </p:nvPicPr>
        <p:blipFill>
          <a:blip r:embed="rId5"/>
          <a:stretch/>
        </p:blipFill>
        <p:spPr>
          <a:xfrm>
            <a:off x="6514560" y="1268640"/>
            <a:ext cx="2855880" cy="1343520"/>
          </a:xfrm>
          <a:prstGeom prst="rect">
            <a:avLst/>
          </a:prstGeom>
          <a:ln>
            <a:noFill/>
          </a:ln>
        </p:spPr>
      </p:pic>
      <p:pic>
        <p:nvPicPr>
          <p:cNvPr id="381" name="Picture 8" descr=""/>
          <p:cNvPicPr/>
          <p:nvPr/>
        </p:nvPicPr>
        <p:blipFill>
          <a:blip r:embed="rId6"/>
          <a:stretch/>
        </p:blipFill>
        <p:spPr>
          <a:xfrm>
            <a:off x="6555960" y="5218920"/>
            <a:ext cx="2791080" cy="1408320"/>
          </a:xfrm>
          <a:prstGeom prst="rect">
            <a:avLst/>
          </a:prstGeom>
          <a:ln>
            <a:noFill/>
          </a:ln>
        </p:spPr>
      </p:pic>
      <p:pic>
        <p:nvPicPr>
          <p:cNvPr id="382" name="Picture 9" descr=""/>
          <p:cNvPicPr/>
          <p:nvPr/>
        </p:nvPicPr>
        <p:blipFill>
          <a:blip r:embed="rId7"/>
          <a:stretch/>
        </p:blipFill>
        <p:spPr>
          <a:xfrm>
            <a:off x="6590880" y="2604960"/>
            <a:ext cx="2782440" cy="1399680"/>
          </a:xfrm>
          <a:prstGeom prst="rect">
            <a:avLst/>
          </a:prstGeom>
          <a:ln>
            <a:noFill/>
          </a:ln>
        </p:spPr>
      </p:pic>
      <p:pic>
        <p:nvPicPr>
          <p:cNvPr id="383" name="Picture 10" descr=""/>
          <p:cNvPicPr/>
          <p:nvPr/>
        </p:nvPicPr>
        <p:blipFill>
          <a:blip r:embed="rId8"/>
          <a:stretch/>
        </p:blipFill>
        <p:spPr>
          <a:xfrm>
            <a:off x="6631560" y="3975480"/>
            <a:ext cx="2739240" cy="130464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 Level-of-Detail Systems for Meshes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683640" y="6937200"/>
            <a:ext cx="2174760" cy="34632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Philipp Erler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6" name="TextShape 3"/>
          <p:cNvSpPr txBox="1"/>
          <p:nvPr/>
        </p:nvSpPr>
        <p:spPr>
          <a:xfrm>
            <a:off x="479160" y="1267920"/>
            <a:ext cx="8917200" cy="547344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1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Render only the necessary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2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Increase performance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3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Popping Artifacts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7" name="Picture 1" descr=""/>
          <p:cNvPicPr/>
          <p:nvPr/>
        </p:nvPicPr>
        <p:blipFill>
          <a:blip r:embed="rId4"/>
          <a:srcRect l="16057" t="40794" r="17030" b="16573"/>
          <a:stretch/>
        </p:blipFill>
        <p:spPr>
          <a:xfrm>
            <a:off x="645840" y="3755160"/>
            <a:ext cx="8568720" cy="298584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 Position-Based Simulation Methods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683640" y="6937200"/>
            <a:ext cx="3399840" cy="34344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Johannes Unterguggenberger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0" name="TextShape 3"/>
          <p:cNvSpPr txBox="1"/>
          <p:nvPr/>
        </p:nvSpPr>
        <p:spPr>
          <a:xfrm>
            <a:off x="623520" y="1267920"/>
            <a:ext cx="8629200" cy="547344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1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Position-Based Dynamics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2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 of particles connected 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by constraints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3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Stable two-way interaction 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 all object types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00000" indent="-360000">
              <a:lnSpc>
                <a:spcPct val="100000"/>
              </a:lnSpc>
              <a:spcBef>
                <a:spcPts val="601"/>
              </a:spcBef>
              <a:buBlip>
                <a:blip r:embed="rId4"/>
              </a:buBlip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Cloth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00000" indent="-360000">
              <a:lnSpc>
                <a:spcPct val="100000"/>
              </a:lnSpc>
              <a:spcBef>
                <a:spcPts val="601"/>
              </a:spcBef>
              <a:buBlip>
                <a:blip r:embed="rId5"/>
              </a:buBlip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Deformables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00000" indent="-360000">
              <a:lnSpc>
                <a:spcPct val="100000"/>
              </a:lnSpc>
              <a:spcBef>
                <a:spcPts val="601"/>
              </a:spcBef>
              <a:buBlip>
                <a:blip r:embed="rId6"/>
              </a:buBlip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Liquids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00000" indent="-360000">
              <a:lnSpc>
                <a:spcPct val="100000"/>
              </a:lnSpc>
              <a:spcBef>
                <a:spcPts val="601"/>
              </a:spcBef>
              <a:buBlip>
                <a:blip r:embed="rId7"/>
              </a:buBlip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Gases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00000" indent="-360000">
              <a:lnSpc>
                <a:spcPct val="100000"/>
              </a:lnSpc>
              <a:spcBef>
                <a:spcPts val="601"/>
              </a:spcBef>
              <a:buBlip>
                <a:blip r:embed="rId8"/>
              </a:buBlip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Rigid Bodies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1" name="Picture 1" descr=""/>
          <p:cNvPicPr/>
          <p:nvPr/>
        </p:nvPicPr>
        <p:blipFill>
          <a:blip r:embed="rId9"/>
          <a:srcRect l="6419" t="0" r="0" b="0"/>
          <a:stretch/>
        </p:blipFill>
        <p:spPr>
          <a:xfrm>
            <a:off x="6228360" y="1267920"/>
            <a:ext cx="3150720" cy="2634840"/>
          </a:xfrm>
          <a:prstGeom prst="rect">
            <a:avLst/>
          </a:prstGeom>
          <a:ln>
            <a:noFill/>
          </a:ln>
        </p:spPr>
      </p:pic>
      <p:pic>
        <p:nvPicPr>
          <p:cNvPr id="392" name="Picture 2" descr=""/>
          <p:cNvPicPr/>
          <p:nvPr/>
        </p:nvPicPr>
        <p:blipFill>
          <a:blip r:embed="rId10"/>
          <a:stretch/>
        </p:blipFill>
        <p:spPr>
          <a:xfrm>
            <a:off x="6228360" y="3971880"/>
            <a:ext cx="3150720" cy="261648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 Real-Time Fluid Simulation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TextShape 2"/>
          <p:cNvSpPr txBox="1"/>
          <p:nvPr/>
        </p:nvSpPr>
        <p:spPr>
          <a:xfrm>
            <a:off x="683640" y="6937200"/>
            <a:ext cx="3805560" cy="34632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Johannes Unterguggenberger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5" name="TextShape 3"/>
          <p:cNvSpPr txBox="1"/>
          <p:nvPr/>
        </p:nvSpPr>
        <p:spPr>
          <a:xfrm>
            <a:off x="479520" y="1267920"/>
            <a:ext cx="8899200" cy="547344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1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State of the art report about real-time fluid simulation techniques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00000" indent="-360000">
              <a:lnSpc>
                <a:spcPct val="100000"/>
              </a:lnSpc>
              <a:spcBef>
                <a:spcPts val="601"/>
              </a:spcBef>
              <a:buBlip>
                <a:blip r:embed="rId2"/>
              </a:buBlip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Position-Based Fluids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00000" indent="-360000">
              <a:lnSpc>
                <a:spcPct val="100000"/>
              </a:lnSpc>
              <a:spcBef>
                <a:spcPts val="601"/>
              </a:spcBef>
              <a:buBlip>
                <a:blip r:embed="rId3"/>
              </a:buBlip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Fluid-Implicit-Particle methods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00000" indent="-360000">
              <a:lnSpc>
                <a:spcPct val="100000"/>
              </a:lnSpc>
              <a:spcBef>
                <a:spcPts val="601"/>
              </a:spcBef>
              <a:buBlip>
                <a:blip r:embed="rId4"/>
              </a:buBlip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Data-Driven Fluid Simulations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00000" indent="-360000">
              <a:lnSpc>
                <a:spcPct val="100000"/>
              </a:lnSpc>
              <a:spcBef>
                <a:spcPts val="601"/>
              </a:spcBef>
              <a:buBlip>
                <a:blip r:embed="rId5"/>
              </a:buBlip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...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6" name="Picture 2" descr=""/>
          <p:cNvPicPr/>
          <p:nvPr/>
        </p:nvPicPr>
        <p:blipFill>
          <a:blip r:embed="rId6"/>
          <a:srcRect l="715" t="-10" r="1264" b="13122"/>
          <a:stretch/>
        </p:blipFill>
        <p:spPr>
          <a:xfrm>
            <a:off x="2409120" y="4065120"/>
            <a:ext cx="5040360" cy="273636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 VR Rendering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8" name="TextShape 2"/>
          <p:cNvSpPr txBox="1"/>
          <p:nvPr/>
        </p:nvSpPr>
        <p:spPr>
          <a:xfrm>
            <a:off x="683640" y="6937200"/>
            <a:ext cx="2174760" cy="34632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Christian Freude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9" name="Picture 1" descr=""/>
          <p:cNvPicPr/>
          <p:nvPr/>
        </p:nvPicPr>
        <p:blipFill>
          <a:blip r:embed="rId1"/>
          <a:stretch/>
        </p:blipFill>
        <p:spPr>
          <a:xfrm>
            <a:off x="828720" y="3417480"/>
            <a:ext cx="5632200" cy="3168000"/>
          </a:xfrm>
          <a:prstGeom prst="rect">
            <a:avLst/>
          </a:prstGeom>
          <a:ln>
            <a:noFill/>
          </a:ln>
        </p:spPr>
      </p:pic>
      <p:sp>
        <p:nvSpPr>
          <p:cNvPr id="400" name="TextShape 3"/>
          <p:cNvSpPr txBox="1"/>
          <p:nvPr/>
        </p:nvSpPr>
        <p:spPr>
          <a:xfrm>
            <a:off x="539640" y="1267920"/>
            <a:ext cx="8856360" cy="547344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2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Conduct a survey 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recent advances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rendering for VR.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1" name="Picture 2" descr=""/>
          <p:cNvPicPr/>
          <p:nvPr/>
        </p:nvPicPr>
        <p:blipFill>
          <a:blip r:embed="rId3"/>
          <a:stretch/>
        </p:blipFill>
        <p:spPr>
          <a:xfrm>
            <a:off x="4930920" y="4040280"/>
            <a:ext cx="4030200" cy="2266920"/>
          </a:xfrm>
          <a:prstGeom prst="rect">
            <a:avLst/>
          </a:prstGeom>
          <a:ln>
            <a:noFill/>
          </a:ln>
        </p:spPr>
      </p:pic>
      <p:pic>
        <p:nvPicPr>
          <p:cNvPr id="402" name="Picture 3" descr=""/>
          <p:cNvPicPr/>
          <p:nvPr/>
        </p:nvPicPr>
        <p:blipFill>
          <a:blip r:embed="rId4"/>
          <a:stretch/>
        </p:blipFill>
        <p:spPr>
          <a:xfrm>
            <a:off x="4762080" y="1330200"/>
            <a:ext cx="4367520" cy="243108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Shape 1"/>
          <p:cNvSpPr txBox="1"/>
          <p:nvPr/>
        </p:nvSpPr>
        <p:spPr>
          <a:xfrm>
            <a:off x="504000" y="233640"/>
            <a:ext cx="854856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 Image Quality Metrics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4" name="TextShape 2"/>
          <p:cNvSpPr txBox="1"/>
          <p:nvPr/>
        </p:nvSpPr>
        <p:spPr>
          <a:xfrm>
            <a:off x="683640" y="6937200"/>
            <a:ext cx="2174760" cy="346320"/>
          </a:xfrm>
          <a:prstGeom prst="rect">
            <a:avLst/>
          </a:prstGeom>
          <a:noFill/>
          <a:ln w="18360"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Christian Freude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5" name="TextShape 3"/>
          <p:cNvSpPr txBox="1"/>
          <p:nvPr/>
        </p:nvSpPr>
        <p:spPr>
          <a:xfrm>
            <a:off x="539640" y="1267920"/>
            <a:ext cx="8856360" cy="547344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 marL="360360" indent="-360000">
              <a:lnSpc>
                <a:spcPct val="100000"/>
              </a:lnSpc>
              <a:spcBef>
                <a:spcPts val="641"/>
              </a:spcBef>
              <a:buBlip>
                <a:blip r:embed="rId1"/>
              </a:buBlip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Conduct a survey 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image comparison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and quality metrics.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6" name="Picture 10" descr=""/>
          <p:cNvPicPr/>
          <p:nvPr/>
        </p:nvPicPr>
        <p:blipFill>
          <a:blip r:embed="rId2"/>
          <a:stretch/>
        </p:blipFill>
        <p:spPr>
          <a:xfrm>
            <a:off x="684000" y="3141000"/>
            <a:ext cx="4463280" cy="2289600"/>
          </a:xfrm>
          <a:prstGeom prst="rect">
            <a:avLst/>
          </a:prstGeom>
          <a:ln>
            <a:noFill/>
          </a:ln>
        </p:spPr>
      </p:pic>
      <p:pic>
        <p:nvPicPr>
          <p:cNvPr id="407" name="Picture 6" descr=""/>
          <p:cNvPicPr/>
          <p:nvPr/>
        </p:nvPicPr>
        <p:blipFill>
          <a:blip r:embed="rId3"/>
          <a:stretch/>
        </p:blipFill>
        <p:spPr>
          <a:xfrm>
            <a:off x="4302720" y="5146200"/>
            <a:ext cx="4397400" cy="1595160"/>
          </a:xfrm>
          <a:prstGeom prst="rect">
            <a:avLst/>
          </a:prstGeom>
          <a:ln>
            <a:noFill/>
          </a:ln>
        </p:spPr>
      </p:pic>
      <p:pic>
        <p:nvPicPr>
          <p:cNvPr id="408" name="Picture 7" descr=""/>
          <p:cNvPicPr/>
          <p:nvPr/>
        </p:nvPicPr>
        <p:blipFill>
          <a:blip r:embed="rId4"/>
          <a:stretch/>
        </p:blipFill>
        <p:spPr>
          <a:xfrm>
            <a:off x="4287240" y="1916640"/>
            <a:ext cx="4535640" cy="162576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504000" y="205560"/>
            <a:ext cx="8548560" cy="512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Seminar Goals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Practice selecting, reading and understanding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Search and select papers relevant to your topic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Summarize them as a state-of-the-art report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Prepare a talk about your topic in the seminar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This permits in-depth familiarization with the topic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Shape 1"/>
          <p:cNvSpPr txBox="1"/>
          <p:nvPr/>
        </p:nvSpPr>
        <p:spPr>
          <a:xfrm>
            <a:off x="504000" y="205560"/>
            <a:ext cx="8548560" cy="512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Topic Assignment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0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Please mark at least 3 topics in order of preference (1, 2, 3, …), with your name, email and student number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Hand in the sheet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Then I will assign the topics on the spot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Shape 1"/>
          <p:cNvSpPr txBox="1"/>
          <p:nvPr/>
        </p:nvSpPr>
        <p:spPr>
          <a:xfrm>
            <a:off x="504000" y="205560"/>
            <a:ext cx="8548560" cy="512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Questions?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2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Get in contact with your supervisor ASAP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Discuss literature list with your supervisor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Submit the list (to both me and supervisor) per email by 25.10.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504000" y="205560"/>
            <a:ext cx="8548560" cy="512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Tasks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Submit a literature list (chosen with supervisor)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Attendance of 3 lectures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Meetings with supervisor: paper selection, discussion of papers, preparing talk slides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Alternative: evaluate and compare algorithms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Final talk in seminar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504000" y="205560"/>
            <a:ext cx="8548560" cy="512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Literature List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Analyze recent papers (select with supervisor)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Study secondary literature to understand topic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 to find relevant papers: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SIGGRAPH Proceedings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Google Scholar: find the right key words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Survey papers, often-referenced papers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Submits a list of 10+ papers per email to supervisor &amp; me → official registration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504000" y="205560"/>
            <a:ext cx="8548560" cy="512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State-of-the-Art Report (STAR)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 pages per student, preferably in english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in the style of a scientific paper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Use LaTeX template on course website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LaTeX tools and guides also on the website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Submit the draft in PDF format, per email to supervisor+organizer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504000" y="205560"/>
            <a:ext cx="8548560" cy="512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Scientific Review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You will get a draft of another student to review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Typical conference review form (Eurographics)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This helps author to improve the manuscript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Guides on review writing on course website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You will receive 2 reviews (student, supervisor)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Improve final report according to reviews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Shape 1"/>
          <p:cNvSpPr txBox="1"/>
          <p:nvPr/>
        </p:nvSpPr>
        <p:spPr>
          <a:xfrm>
            <a:off x="504000" y="205560"/>
            <a:ext cx="8548560" cy="512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Seminar Talk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Prepare slides in advance, using template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Each student talks for 15 minutes, english pref.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 minutes discussion after each talk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Focus is on overview/comparison of methods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Present so that other students will understand it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Active discussion is mandatory and is graded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Submitted slides are presented on seminar PC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 txBox="1"/>
          <p:nvPr/>
        </p:nvSpPr>
        <p:spPr>
          <a:xfrm>
            <a:off x="504000" y="205560"/>
            <a:ext cx="8548560" cy="512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Grading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Lecture attendance 5%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Review: 20%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Seminar slides+talk: 30%, discussion 5%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Final report: 40%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Late submission: 15% off per day, max. 1 week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4972</TotalTime>
  <Application>LibreOffice/5.3.1.2$Linux_X86_64 LibreOffice_project/30m0$Build-2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2013-06-03T12:49:27Z</dcterms:created>
  <dc:creator>Stefan Ohrhallinger</dc:creator>
  <dc:description/>
  <dc:language>en-US</dc:language>
  <cp:lastModifiedBy>Stefan Ohrhallinger</cp:lastModifiedBy>
  <cp:lastPrinted>2017-10-04T09:41:09Z</cp:lastPrinted>
  <dcterms:modified xsi:type="dcterms:W3CDTF">2017-10-04T14:21:43Z</dcterms:modified>
  <cp:revision>211</cp:revision>
  <dc:subject/>
  <dc:title/>
</cp:coreProperties>
</file>