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55.jpg" ContentType="image/jpg"/>
  <Override PartName="/ppt/media/image5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3660" r:id="rId1"/>
  </p:sldMasterIdLst>
  <p:notesMasterIdLst>
    <p:notesMasterId r:id="rId52"/>
  </p:notesMasterIdLst>
  <p:handoutMasterIdLst>
    <p:handoutMasterId r:id="rId53"/>
  </p:handoutMasterIdLst>
  <p:sldIdLst>
    <p:sldId id="317" r:id="rId2"/>
    <p:sldId id="321" r:id="rId3"/>
    <p:sldId id="322" r:id="rId4"/>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9" r:id="rId26"/>
    <p:sldId id="350" r:id="rId27"/>
    <p:sldId id="351" r:id="rId28"/>
    <p:sldId id="352" r:id="rId29"/>
    <p:sldId id="360" r:id="rId30"/>
    <p:sldId id="361" r:id="rId31"/>
    <p:sldId id="362" r:id="rId32"/>
    <p:sldId id="363" r:id="rId33"/>
    <p:sldId id="364" r:id="rId34"/>
    <p:sldId id="365" r:id="rId35"/>
    <p:sldId id="366" r:id="rId36"/>
    <p:sldId id="367" r:id="rId37"/>
    <p:sldId id="356" r:id="rId38"/>
    <p:sldId id="357" r:id="rId39"/>
    <p:sldId id="358" r:id="rId40"/>
    <p:sldId id="359" r:id="rId41"/>
    <p:sldId id="353" r:id="rId42"/>
    <p:sldId id="354" r:id="rId43"/>
    <p:sldId id="355" r:id="rId44"/>
    <p:sldId id="368" r:id="rId45"/>
    <p:sldId id="369" r:id="rId46"/>
    <p:sldId id="344" r:id="rId47"/>
    <p:sldId id="345" r:id="rId48"/>
    <p:sldId id="347" r:id="rId49"/>
    <p:sldId id="348" r:id="rId50"/>
    <p:sldId id="346" r:id="rId51"/>
  </p:sldIdLst>
  <p:sldSz cx="12195175" cy="6859588"/>
  <p:notesSz cx="7099300" cy="10234613"/>
  <p:custDataLst>
    <p:tags r:id="rId54"/>
  </p:custDataLst>
  <p:kinsoku lang="ja-JP" invalStChars="、。，．・：；？！゛゜ヽヾゝゞ々ー’”）〕］｝〉》」』】°‰′″℃￠％ぁぃぅぇぉっゃゅょゎァィゥェォッャュョヮヵヶ!%),.:;?]}｡｣､･ｧｨｩｪｫｬｭｮｯｰﾞﾟ" invalEndChars="‘“（〔［｛〈《「『【￥＄$([\{｢￡"/>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609722" algn="l" rtl="0" fontAlgn="base">
      <a:spcBef>
        <a:spcPct val="0"/>
      </a:spcBef>
      <a:spcAft>
        <a:spcPct val="0"/>
      </a:spcAft>
      <a:defRPr kern="1200">
        <a:solidFill>
          <a:schemeClr val="tx1"/>
        </a:solidFill>
        <a:latin typeface="Arial" charset="0"/>
        <a:ea typeface="+mn-ea"/>
        <a:cs typeface="+mn-cs"/>
      </a:defRPr>
    </a:lvl2pPr>
    <a:lvl3pPr marL="1219444" algn="l" rtl="0" fontAlgn="base">
      <a:spcBef>
        <a:spcPct val="0"/>
      </a:spcBef>
      <a:spcAft>
        <a:spcPct val="0"/>
      </a:spcAft>
      <a:defRPr kern="1200">
        <a:solidFill>
          <a:schemeClr val="tx1"/>
        </a:solidFill>
        <a:latin typeface="Arial" charset="0"/>
        <a:ea typeface="+mn-ea"/>
        <a:cs typeface="+mn-cs"/>
      </a:defRPr>
    </a:lvl3pPr>
    <a:lvl4pPr marL="1829166" algn="l" rtl="0" fontAlgn="base">
      <a:spcBef>
        <a:spcPct val="0"/>
      </a:spcBef>
      <a:spcAft>
        <a:spcPct val="0"/>
      </a:spcAft>
      <a:defRPr kern="1200">
        <a:solidFill>
          <a:schemeClr val="tx1"/>
        </a:solidFill>
        <a:latin typeface="Arial" charset="0"/>
        <a:ea typeface="+mn-ea"/>
        <a:cs typeface="+mn-cs"/>
      </a:defRPr>
    </a:lvl4pPr>
    <a:lvl5pPr marL="2438888" algn="l" rtl="0" fontAlgn="base">
      <a:spcBef>
        <a:spcPct val="0"/>
      </a:spcBef>
      <a:spcAft>
        <a:spcPct val="0"/>
      </a:spcAft>
      <a:defRPr kern="1200">
        <a:solidFill>
          <a:schemeClr val="tx1"/>
        </a:solidFill>
        <a:latin typeface="Arial" charset="0"/>
        <a:ea typeface="+mn-ea"/>
        <a:cs typeface="+mn-cs"/>
      </a:defRPr>
    </a:lvl5pPr>
    <a:lvl6pPr marL="3048610" algn="l" defTabSz="1219444" rtl="0" eaLnBrk="1" latinLnBrk="0" hangingPunct="1">
      <a:defRPr kern="1200">
        <a:solidFill>
          <a:schemeClr val="tx1"/>
        </a:solidFill>
        <a:latin typeface="Arial" charset="0"/>
        <a:ea typeface="+mn-ea"/>
        <a:cs typeface="+mn-cs"/>
      </a:defRPr>
    </a:lvl6pPr>
    <a:lvl7pPr marL="3658332" algn="l" defTabSz="1219444" rtl="0" eaLnBrk="1" latinLnBrk="0" hangingPunct="1">
      <a:defRPr kern="1200">
        <a:solidFill>
          <a:schemeClr val="tx1"/>
        </a:solidFill>
        <a:latin typeface="Arial" charset="0"/>
        <a:ea typeface="+mn-ea"/>
        <a:cs typeface="+mn-cs"/>
      </a:defRPr>
    </a:lvl7pPr>
    <a:lvl8pPr marL="4268053" algn="l" defTabSz="1219444" rtl="0" eaLnBrk="1" latinLnBrk="0" hangingPunct="1">
      <a:defRPr kern="1200">
        <a:solidFill>
          <a:schemeClr val="tx1"/>
        </a:solidFill>
        <a:latin typeface="Arial" charset="0"/>
        <a:ea typeface="+mn-ea"/>
        <a:cs typeface="+mn-cs"/>
      </a:defRPr>
    </a:lvl8pPr>
    <a:lvl9pPr marL="4877775" algn="l" defTabSz="121944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48">
          <p15:clr>
            <a:srgbClr val="A4A3A4"/>
          </p15:clr>
        </p15:guide>
        <p15:guide id="2" pos="29">
          <p15:clr>
            <a:srgbClr val="A4A3A4"/>
          </p15:clr>
        </p15:guide>
      </p15:sldGuideLst>
    </p:ext>
    <p:ext uri="{2D200454-40CA-4A62-9FC3-DE9A4176ACB9}">
      <p15:notesGuideLst xmlns:p15="http://schemas.microsoft.com/office/powerpoint/2012/main">
        <p15:guide id="1" orient="horz" pos="3223">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A"/>
    <a:srgbClr val="DDDDDD"/>
    <a:srgbClr val="B2B2B2"/>
    <a:srgbClr val="808080"/>
    <a:srgbClr val="5F5F5F"/>
    <a:srgbClr val="333333"/>
    <a:srgbClr val="1C1C1C"/>
    <a:srgbClr val="080808"/>
    <a:srgbClr val="006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4" autoAdjust="0"/>
    <p:restoredTop sz="91621" autoAdjust="0"/>
  </p:normalViewPr>
  <p:slideViewPr>
    <p:cSldViewPr>
      <p:cViewPr varScale="1">
        <p:scale>
          <a:sx n="113" d="100"/>
          <a:sy n="113" d="100"/>
        </p:scale>
        <p:origin x="216" y="232"/>
      </p:cViewPr>
      <p:guideLst>
        <p:guide orient="horz" pos="4248"/>
        <p:guide pos="29"/>
      </p:guideLst>
    </p:cSldViewPr>
  </p:slideViewPr>
  <p:outlineViewPr>
    <p:cViewPr>
      <p:scale>
        <a:sx n="33" d="100"/>
        <a:sy n="33" d="100"/>
      </p:scale>
      <p:origin x="0" y="3179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47" d="100"/>
          <a:sy n="47" d="100"/>
        </p:scale>
        <p:origin x="-2958" y="-108"/>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ChangeArrowheads="1"/>
          </p:cNvSpPr>
          <p:nvPr/>
        </p:nvSpPr>
        <p:spPr bwMode="auto">
          <a:xfrm>
            <a:off x="6607781" y="9798877"/>
            <a:ext cx="420082" cy="325371"/>
          </a:xfrm>
          <a:prstGeom prst="rect">
            <a:avLst/>
          </a:prstGeom>
          <a:noFill/>
          <a:ln w="12700">
            <a:noFill/>
            <a:miter lim="800000"/>
            <a:headEnd/>
            <a:tailEnd/>
          </a:ln>
          <a:effectLst/>
        </p:spPr>
        <p:txBody>
          <a:bodyPr wrap="none" lIns="95297" tIns="46812" rIns="95297" bIns="46812" anchor="ctr">
            <a:spAutoFit/>
          </a:bodyPr>
          <a:lstStyle/>
          <a:p>
            <a:pPr algn="r" defTabSz="963613" eaLnBrk="0" hangingPunct="0">
              <a:defRPr/>
            </a:pPr>
            <a:fld id="{6F662337-F29A-42C0-AD78-B55C516B3873}" type="slidenum">
              <a:rPr lang="en-US" sz="1500">
                <a:latin typeface="Calibri Regular"/>
              </a:rPr>
              <a:pPr algn="r" defTabSz="963613" eaLnBrk="0" hangingPunct="0">
                <a:defRPr/>
              </a:pPr>
              <a:t>‹#›</a:t>
            </a:fld>
            <a:endParaRPr lang="en-US" sz="1500" dirty="0">
              <a:latin typeface="Calibri Regular"/>
            </a:endParaRPr>
          </a:p>
        </p:txBody>
      </p:sp>
    </p:spTree>
    <p:extLst>
      <p:ext uri="{BB962C8B-B14F-4D97-AF65-F5344CB8AC3E}">
        <p14:creationId xmlns:p14="http://schemas.microsoft.com/office/powerpoint/2010/main" val="1282398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6150" y="4860925"/>
            <a:ext cx="5207000" cy="4605338"/>
          </a:xfrm>
          <a:prstGeom prst="rect">
            <a:avLst/>
          </a:prstGeom>
          <a:noFill/>
          <a:ln w="12700">
            <a:noFill/>
            <a:miter lim="800000"/>
            <a:headEnd/>
            <a:tailEnd/>
          </a:ln>
          <a:effectLst/>
        </p:spPr>
        <p:txBody>
          <a:bodyPr vert="horz" wrap="square" lIns="95297" tIns="46812" rIns="95297" bIns="46812" numCol="1" anchor="t" anchorCtr="0" compatLnSpc="1">
            <a:prstTxWarp prst="textNoShape">
              <a:avLst/>
            </a:prstTxWarp>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notes</a:t>
            </a:r>
            <a:r>
              <a:rPr lang="de-DE" noProof="0" dirty="0"/>
              <a:t> </a:t>
            </a:r>
            <a:r>
              <a:rPr lang="de-DE" noProof="0" dirty="0" err="1"/>
              <a:t>styles</a:t>
            </a:r>
            <a:endParaRPr lang="de-DE" noProof="0" dirty="0"/>
          </a:p>
          <a:p>
            <a:pPr lvl="1"/>
            <a:r>
              <a:rPr lang="de-DE" noProof="0" dirty="0"/>
              <a:t>Second Level</a:t>
            </a:r>
          </a:p>
          <a:p>
            <a:pPr lvl="2"/>
            <a:r>
              <a:rPr lang="de-DE" noProof="0" dirty="0"/>
              <a:t>Third Level</a:t>
            </a:r>
          </a:p>
          <a:p>
            <a:pPr lvl="3"/>
            <a:r>
              <a:rPr lang="de-DE" noProof="0" dirty="0" err="1"/>
              <a:t>Fourth</a:t>
            </a:r>
            <a:r>
              <a:rPr lang="de-DE" noProof="0" dirty="0"/>
              <a:t> Level</a:t>
            </a:r>
          </a:p>
          <a:p>
            <a:pPr lvl="4"/>
            <a:r>
              <a:rPr lang="de-DE" noProof="0" dirty="0" err="1"/>
              <a:t>Fifth</a:t>
            </a:r>
            <a:r>
              <a:rPr lang="de-DE" noProof="0" dirty="0"/>
              <a:t> Level</a:t>
            </a:r>
          </a:p>
        </p:txBody>
      </p:sp>
      <p:sp>
        <p:nvSpPr>
          <p:cNvPr id="87043" name="Rectangle 3"/>
          <p:cNvSpPr>
            <a:spLocks noGrp="1" noRot="1" noChangeAspect="1" noChangeArrowheads="1" noTextEdit="1"/>
          </p:cNvSpPr>
          <p:nvPr>
            <p:ph type="sldImg" idx="2"/>
          </p:nvPr>
        </p:nvSpPr>
        <p:spPr bwMode="auto">
          <a:xfrm>
            <a:off x="361950" y="892175"/>
            <a:ext cx="6378575" cy="3589338"/>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607781" y="9798877"/>
            <a:ext cx="420082" cy="325371"/>
          </a:xfrm>
          <a:prstGeom prst="rect">
            <a:avLst/>
          </a:prstGeom>
          <a:noFill/>
          <a:ln w="12700">
            <a:noFill/>
            <a:miter lim="800000"/>
            <a:headEnd/>
            <a:tailEnd/>
          </a:ln>
          <a:effectLst/>
        </p:spPr>
        <p:txBody>
          <a:bodyPr wrap="none" lIns="95297" tIns="46812" rIns="95297" bIns="46812" anchor="ctr">
            <a:spAutoFit/>
          </a:bodyPr>
          <a:lstStyle/>
          <a:p>
            <a:pPr algn="r" defTabSz="963613" eaLnBrk="0" hangingPunct="0">
              <a:defRPr/>
            </a:pPr>
            <a:fld id="{B547CDA9-CD15-4116-9F85-711E0754F959}" type="slidenum">
              <a:rPr lang="en-US" sz="1500" b="0" i="0">
                <a:latin typeface="Calibri Regular"/>
              </a:rPr>
              <a:pPr algn="r" defTabSz="963613" eaLnBrk="0" hangingPunct="0">
                <a:defRPr/>
              </a:pPr>
              <a:t>‹#›</a:t>
            </a:fld>
            <a:endParaRPr lang="en-US" sz="1500" b="0" i="0" dirty="0">
              <a:latin typeface="Calibri Regular"/>
            </a:endParaRPr>
          </a:p>
        </p:txBody>
      </p:sp>
    </p:spTree>
    <p:extLst>
      <p:ext uri="{BB962C8B-B14F-4D97-AF65-F5344CB8AC3E}">
        <p14:creationId xmlns:p14="http://schemas.microsoft.com/office/powerpoint/2010/main" val="4050719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b="0" i="0" kern="1200">
        <a:solidFill>
          <a:schemeClr val="tx1"/>
        </a:solidFill>
        <a:latin typeface="Calibri Regular"/>
        <a:ea typeface="+mn-ea"/>
        <a:cs typeface="+mn-cs"/>
      </a:defRPr>
    </a:lvl1pPr>
    <a:lvl2pPr marL="609722" algn="l" rtl="0" eaLnBrk="0" fontAlgn="base" hangingPunct="0">
      <a:spcBef>
        <a:spcPct val="30000"/>
      </a:spcBef>
      <a:spcAft>
        <a:spcPct val="0"/>
      </a:spcAft>
      <a:defRPr sz="1600" b="0" i="0" kern="1200">
        <a:solidFill>
          <a:schemeClr val="tx1"/>
        </a:solidFill>
        <a:latin typeface="Calibri Regular"/>
        <a:ea typeface="+mn-ea"/>
        <a:cs typeface="+mn-cs"/>
      </a:defRPr>
    </a:lvl2pPr>
    <a:lvl3pPr marL="1219444" algn="l" rtl="0" eaLnBrk="0" fontAlgn="base" hangingPunct="0">
      <a:spcBef>
        <a:spcPct val="30000"/>
      </a:spcBef>
      <a:spcAft>
        <a:spcPct val="0"/>
      </a:spcAft>
      <a:defRPr sz="1600" b="0" i="0" kern="1200">
        <a:solidFill>
          <a:schemeClr val="tx1"/>
        </a:solidFill>
        <a:latin typeface="Calibri Regular"/>
        <a:ea typeface="+mn-ea"/>
        <a:cs typeface="+mn-cs"/>
      </a:defRPr>
    </a:lvl3pPr>
    <a:lvl4pPr marL="1829166" algn="l" rtl="0" eaLnBrk="0" fontAlgn="base" hangingPunct="0">
      <a:spcBef>
        <a:spcPct val="30000"/>
      </a:spcBef>
      <a:spcAft>
        <a:spcPct val="0"/>
      </a:spcAft>
      <a:defRPr sz="1600" b="0" i="0" kern="1200">
        <a:solidFill>
          <a:schemeClr val="tx1"/>
        </a:solidFill>
        <a:latin typeface="Calibri Regular"/>
        <a:ea typeface="+mn-ea"/>
        <a:cs typeface="+mn-cs"/>
      </a:defRPr>
    </a:lvl4pPr>
    <a:lvl5pPr marL="2438888" algn="l" rtl="0" eaLnBrk="0" fontAlgn="base" hangingPunct="0">
      <a:spcBef>
        <a:spcPct val="30000"/>
      </a:spcBef>
      <a:spcAft>
        <a:spcPct val="0"/>
      </a:spcAft>
      <a:defRPr sz="1600" b="0" i="0" kern="1200">
        <a:solidFill>
          <a:schemeClr val="tx1"/>
        </a:solidFill>
        <a:latin typeface="Calibri Regular"/>
        <a:ea typeface="+mn-ea"/>
        <a:cs typeface="+mn-cs"/>
      </a:defRPr>
    </a:lvl5pPr>
    <a:lvl6pPr marL="3048610" algn="l" defTabSz="1219444" rtl="0" eaLnBrk="1" latinLnBrk="0" hangingPunct="1">
      <a:defRPr sz="1600" kern="1200">
        <a:solidFill>
          <a:schemeClr val="tx1"/>
        </a:solidFill>
        <a:latin typeface="+mn-lt"/>
        <a:ea typeface="+mn-ea"/>
        <a:cs typeface="+mn-cs"/>
      </a:defRPr>
    </a:lvl6pPr>
    <a:lvl7pPr marL="3658332" algn="l" defTabSz="1219444" rtl="0" eaLnBrk="1" latinLnBrk="0" hangingPunct="1">
      <a:defRPr sz="1600" kern="1200">
        <a:solidFill>
          <a:schemeClr val="tx1"/>
        </a:solidFill>
        <a:latin typeface="+mn-lt"/>
        <a:ea typeface="+mn-ea"/>
        <a:cs typeface="+mn-cs"/>
      </a:defRPr>
    </a:lvl7pPr>
    <a:lvl8pPr marL="4268053" algn="l" defTabSz="1219444" rtl="0" eaLnBrk="1" latinLnBrk="0" hangingPunct="1">
      <a:defRPr sz="1600" kern="1200">
        <a:solidFill>
          <a:schemeClr val="tx1"/>
        </a:solidFill>
        <a:latin typeface="+mn-lt"/>
        <a:ea typeface="+mn-ea"/>
        <a:cs typeface="+mn-cs"/>
      </a:defRPr>
    </a:lvl8pPr>
    <a:lvl9pPr marL="4877775" algn="l" defTabSz="121944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g.tuwien.ac.at/research/publications/2015/Sippl_Sebastian_EF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vis.computer.org/vis200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teraction-design.org/references/authors/doug_a__bowman.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interaction-design.org/references/authors/ivan_poupyrev.html" TargetMode="External"/><Relationship Id="rId5" Type="http://schemas.openxmlformats.org/officeDocument/2006/relationships/hyperlink" Target="http://www.interaction-design.org/references/authors/joseph_j__laviola.html" TargetMode="External"/><Relationship Id="rId4" Type="http://schemas.openxmlformats.org/officeDocument/2006/relationships/hyperlink" Target="http://www.interaction-design.org/references/authors/ernst_kruijff.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Tree>
    <p:extLst>
      <p:ext uri="{BB962C8B-B14F-4D97-AF65-F5344CB8AC3E}">
        <p14:creationId xmlns:p14="http://schemas.microsoft.com/office/powerpoint/2010/main" val="54658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840" algn="just">
              <a:lnSpc>
                <a:spcPct val="100000"/>
              </a:lnSpc>
              <a:buClr>
                <a:srgbClr val="2AA3D8"/>
              </a:buClr>
              <a:buSzPct val="64000"/>
            </a:pPr>
            <a:endParaRPr lang="en-US" sz="1200" b="0" strike="noStrike" spc="-1" dirty="0">
              <a:solidFill>
                <a:srgbClr val="000000"/>
              </a:solidFill>
              <a:uFill>
                <a:solidFill>
                  <a:srgbClr val="FFFFFF"/>
                </a:solidFill>
              </a:uFill>
              <a:latin typeface="Calibri" charset="0"/>
              <a:ea typeface="Calibri" charset="0"/>
              <a:cs typeface="Calibri" charset="0"/>
            </a:endParaRPr>
          </a:p>
          <a:p>
            <a:pPr marL="132840" algn="just">
              <a:lnSpc>
                <a:spcPct val="100000"/>
              </a:lnSpc>
              <a:buClr>
                <a:srgbClr val="2AA3D8"/>
              </a:buClr>
              <a:buSzPct val="64000"/>
            </a:pPr>
            <a:r>
              <a:rPr lang="en-US" sz="1200" b="0" strike="noStrike" spc="-1" dirty="0">
                <a:solidFill>
                  <a:srgbClr val="000000"/>
                </a:solidFill>
                <a:uFill>
                  <a:solidFill>
                    <a:srgbClr val="FFFFFF"/>
                  </a:solidFill>
                </a:uFill>
                <a:latin typeface="Calibri" charset="0"/>
                <a:ea typeface="Calibri" charset="0"/>
                <a:cs typeface="Calibri" charset="0"/>
              </a:rPr>
              <a:t>Networks are well-known representations for describing a relationship of entities between data samples. Thus, it is also intuitive to use networks as a base for visually describing biological interactions. In this seminar, network visualization techniques should be categorized and organized as a meaningful taxonomy.</a:t>
            </a:r>
          </a:p>
          <a:p>
            <a:endParaRPr lang="en-US" dirty="0"/>
          </a:p>
        </p:txBody>
      </p:sp>
      <p:sp>
        <p:nvSpPr>
          <p:cNvPr id="4" name="Slide Number Placeholder 3"/>
          <p:cNvSpPr>
            <a:spLocks noGrp="1"/>
          </p:cNvSpPr>
          <p:nvPr>
            <p:ph type="sldNum" sz="quarter" idx="10"/>
          </p:nvPr>
        </p:nvSpPr>
        <p:spPr/>
        <p:txBody>
          <a:bodyPr/>
          <a:lstStyle/>
          <a:p>
            <a:fld id="{9AD58AE8-6047-094D-A4E7-3A728EA998D0}" type="slidenum">
              <a:rPr lang="en-US" smtClean="0">
                <a:latin typeface="Calibri Regular"/>
              </a:rPr>
              <a:t>35</a:t>
            </a:fld>
            <a:endParaRPr lang="en-US">
              <a:latin typeface="Calibri Regular"/>
            </a:endParaRPr>
          </a:p>
        </p:txBody>
      </p:sp>
    </p:spTree>
    <p:extLst>
      <p:ext uri="{BB962C8B-B14F-4D97-AF65-F5344CB8AC3E}">
        <p14:creationId xmlns:p14="http://schemas.microsoft.com/office/powerpoint/2010/main" val="2871601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840" algn="just">
              <a:buClr>
                <a:srgbClr val="2AA3D8"/>
              </a:buClr>
              <a:buSzPct val="64000"/>
            </a:pPr>
            <a:r>
              <a:rPr lang="en-US" sz="1200" spc="-1" dirty="0">
                <a:solidFill>
                  <a:srgbClr val="000000"/>
                </a:solidFill>
                <a:uFill>
                  <a:solidFill>
                    <a:srgbClr val="FFFFFF"/>
                  </a:solidFill>
                </a:uFill>
                <a:latin typeface="+mn-lt"/>
                <a:ea typeface="Calibri"/>
              </a:rPr>
              <a:t>Schematic map representation becomes an interesting topic because it can be not only used for understanding geospatial information but also for fun design purpose. This representation encourages users to identify and further remember geospatial information effectively and thus can serve as a base for the hand-drawn design. </a:t>
            </a:r>
            <a:r>
              <a:rPr lang="en-US" sz="1200" spc="-1">
                <a:solidFill>
                  <a:srgbClr val="000000"/>
                </a:solidFill>
                <a:uFill>
                  <a:solidFill>
                    <a:srgbClr val="FFFFFF"/>
                  </a:solidFill>
                </a:uFill>
                <a:latin typeface="+mn-lt"/>
                <a:ea typeface="Calibri"/>
              </a:rPr>
              <a:t>In this topic, map schematization approaches should be categorized and organized as a meaningful taxonomy.</a:t>
            </a:r>
            <a:endParaRPr lang="en-US" sz="1200" spc="-1" dirty="0">
              <a:solidFill>
                <a:srgbClr val="000000"/>
              </a:solidFill>
              <a:uFill>
                <a:solidFill>
                  <a:srgbClr val="FFFFFF"/>
                </a:solidFill>
              </a:uFill>
              <a:latin typeface="+mn-lt"/>
              <a:ea typeface="Calibri"/>
            </a:endParaRPr>
          </a:p>
        </p:txBody>
      </p:sp>
      <p:sp>
        <p:nvSpPr>
          <p:cNvPr id="4" name="Slide Number Placeholder 3"/>
          <p:cNvSpPr>
            <a:spLocks noGrp="1"/>
          </p:cNvSpPr>
          <p:nvPr>
            <p:ph type="sldNum" sz="quarter" idx="10"/>
          </p:nvPr>
        </p:nvSpPr>
        <p:spPr/>
        <p:txBody>
          <a:bodyPr/>
          <a:lstStyle/>
          <a:p>
            <a:fld id="{9AD58AE8-6047-094D-A4E7-3A728EA998D0}" type="slidenum">
              <a:rPr lang="en-US" smtClean="0">
                <a:latin typeface="Calibri Regular"/>
              </a:rPr>
              <a:t>36</a:t>
            </a:fld>
            <a:endParaRPr lang="en-US">
              <a:latin typeface="Calibri Regular"/>
            </a:endParaRPr>
          </a:p>
        </p:txBody>
      </p:sp>
    </p:spTree>
    <p:extLst>
      <p:ext uri="{BB962C8B-B14F-4D97-AF65-F5344CB8AC3E}">
        <p14:creationId xmlns:p14="http://schemas.microsoft.com/office/powerpoint/2010/main" val="1844769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840" algn="just">
              <a:lnSpc>
                <a:spcPct val="100000"/>
              </a:lnSpc>
              <a:buClr>
                <a:srgbClr val="2AA3D8"/>
              </a:buClr>
              <a:buSzPct val="64000"/>
            </a:pPr>
            <a:r>
              <a:rPr lang="en-US" sz="1200" spc="-1" dirty="0">
                <a:solidFill>
                  <a:srgbClr val="000000"/>
                </a:solidFill>
                <a:uFill>
                  <a:solidFill>
                    <a:srgbClr val="FFFFFF"/>
                  </a:solidFill>
                </a:uFill>
                <a:latin typeface="Calibri" charset="0"/>
                <a:cs typeface="Calibri" charset="0"/>
              </a:rPr>
              <a:t>Geometric level-of detail is quite known concept. Mesh simplification, topological simplification etc. But how about levels of detail on a procedure? What methods do exist in computer graphics?</a:t>
            </a:r>
            <a:endParaRPr lang="en-US" dirty="0"/>
          </a:p>
        </p:txBody>
      </p:sp>
      <p:sp>
        <p:nvSpPr>
          <p:cNvPr id="4" name="Slide Number Placeholder 3"/>
          <p:cNvSpPr>
            <a:spLocks noGrp="1"/>
          </p:cNvSpPr>
          <p:nvPr>
            <p:ph type="sldNum" sz="quarter" idx="10"/>
          </p:nvPr>
        </p:nvSpPr>
        <p:spPr/>
        <p:txBody>
          <a:bodyPr/>
          <a:lstStyle/>
          <a:p>
            <a:fld id="{9AD58AE8-6047-094D-A4E7-3A728EA998D0}" type="slidenum">
              <a:rPr lang="en-US" smtClean="0">
                <a:latin typeface="Calibri Regular"/>
              </a:rPr>
              <a:t>37</a:t>
            </a:fld>
            <a:endParaRPr lang="en-US">
              <a:latin typeface="Calibri Regular"/>
            </a:endParaRPr>
          </a:p>
        </p:txBody>
      </p:sp>
    </p:spTree>
    <p:extLst>
      <p:ext uri="{BB962C8B-B14F-4D97-AF65-F5344CB8AC3E}">
        <p14:creationId xmlns:p14="http://schemas.microsoft.com/office/powerpoint/2010/main" val="120946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840" algn="l">
              <a:lnSpc>
                <a:spcPct val="100000"/>
              </a:lnSpc>
              <a:buClr>
                <a:srgbClr val="2AA3D8"/>
              </a:buClr>
              <a:buSzPct val="64000"/>
            </a:pPr>
            <a:r>
              <a:rPr lang="en-US" sz="1200" b="0" i="0" kern="1200" dirty="0">
                <a:solidFill>
                  <a:schemeClr val="tx1"/>
                </a:solidFill>
                <a:effectLst/>
                <a:latin typeface="+mn-lt"/>
                <a:ea typeface="+mn-ea"/>
                <a:cs typeface="+mn-cs"/>
              </a:rPr>
              <a:t>procedural modeling based on user interaction statistics</a:t>
            </a:r>
            <a:br>
              <a:rPr lang="en-US" dirty="0"/>
            </a:br>
            <a:r>
              <a:rPr lang="en-US" sz="1200" b="0" i="0" kern="1200" dirty="0">
                <a:solidFill>
                  <a:schemeClr val="tx1"/>
                </a:solidFill>
                <a:effectLst/>
                <a:latin typeface="+mn-lt"/>
                <a:ea typeface="+mn-ea"/>
                <a:cs typeface="+mn-cs"/>
              </a:rPr>
              <a:t>Instead of of doing the procedural modeling based on rules, the system</a:t>
            </a:r>
            <a:br>
              <a:rPr lang="en-US" dirty="0"/>
            </a:br>
            <a:r>
              <a:rPr lang="en-US" sz="1200" b="0" i="0" kern="1200" dirty="0">
                <a:solidFill>
                  <a:schemeClr val="tx1"/>
                </a:solidFill>
                <a:effectLst/>
                <a:latin typeface="+mn-lt"/>
                <a:ea typeface="+mn-ea"/>
                <a:cs typeface="+mn-cs"/>
              </a:rPr>
              <a:t>is capturing the transformations of some object representatives in the</a:t>
            </a:r>
            <a:br>
              <a:rPr lang="en-US" dirty="0"/>
            </a:br>
            <a:r>
              <a:rPr lang="en-US" sz="1200" b="0" i="0" kern="1200" dirty="0">
                <a:solidFill>
                  <a:schemeClr val="tx1"/>
                </a:solidFill>
                <a:effectLst/>
                <a:latin typeface="+mn-lt"/>
                <a:ea typeface="+mn-ea"/>
                <a:cs typeface="+mn-cs"/>
              </a:rPr>
              <a:t>scene and according to these positional and spatial statistics, the</a:t>
            </a:r>
            <a:br>
              <a:rPr lang="en-US" dirty="0"/>
            </a:br>
            <a:r>
              <a:rPr lang="en-US" sz="1200" b="0" i="0" kern="1200" dirty="0">
                <a:solidFill>
                  <a:schemeClr val="tx1"/>
                </a:solidFill>
                <a:effectLst/>
                <a:latin typeface="+mn-lt"/>
                <a:ea typeface="+mn-ea"/>
                <a:cs typeface="+mn-cs"/>
              </a:rPr>
              <a:t>information is further projected on other members of the same object</a:t>
            </a:r>
            <a:br>
              <a:rPr lang="en-US" dirty="0"/>
            </a:br>
            <a:r>
              <a:rPr lang="en-US" sz="1200" b="0" i="0" kern="1200" dirty="0">
                <a:solidFill>
                  <a:schemeClr val="tx1"/>
                </a:solidFill>
                <a:effectLst/>
                <a:latin typeface="+mn-lt"/>
                <a:ea typeface="+mn-ea"/>
                <a:cs typeface="+mn-cs"/>
              </a:rPr>
              <a:t>type.</a:t>
            </a:r>
            <a:endParaRPr lang="en-US" dirty="0"/>
          </a:p>
        </p:txBody>
      </p:sp>
      <p:sp>
        <p:nvSpPr>
          <p:cNvPr id="4" name="Slide Number Placeholder 3"/>
          <p:cNvSpPr>
            <a:spLocks noGrp="1"/>
          </p:cNvSpPr>
          <p:nvPr>
            <p:ph type="sldNum" sz="quarter" idx="10"/>
          </p:nvPr>
        </p:nvSpPr>
        <p:spPr/>
        <p:txBody>
          <a:bodyPr/>
          <a:lstStyle/>
          <a:p>
            <a:fld id="{9AD58AE8-6047-094D-A4E7-3A728EA998D0}" type="slidenum">
              <a:rPr lang="en-US" smtClean="0">
                <a:latin typeface="Calibri Regular"/>
              </a:rPr>
              <a:t>38</a:t>
            </a:fld>
            <a:endParaRPr lang="en-US">
              <a:latin typeface="Calibri Regular"/>
            </a:endParaRPr>
          </a:p>
        </p:txBody>
      </p:sp>
    </p:spTree>
    <p:extLst>
      <p:ext uri="{BB962C8B-B14F-4D97-AF65-F5344CB8AC3E}">
        <p14:creationId xmlns:p14="http://schemas.microsoft.com/office/powerpoint/2010/main" val="2280691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840" algn="l">
              <a:lnSpc>
                <a:spcPct val="100000"/>
              </a:lnSpc>
              <a:buClr>
                <a:srgbClr val="2AA3D8"/>
              </a:buClr>
              <a:buSzPct val="64000"/>
            </a:pPr>
            <a:r>
              <a:rPr lang="en-US" sz="1200" b="0" i="0" kern="1200" dirty="0">
                <a:solidFill>
                  <a:schemeClr val="tx1"/>
                </a:solidFill>
                <a:effectLst/>
                <a:latin typeface="+mn-lt"/>
                <a:ea typeface="+mn-ea"/>
                <a:cs typeface="+mn-cs"/>
              </a:rPr>
              <a:t>attached state of the art report from several years back. the idea</a:t>
            </a:r>
            <a:br>
              <a:rPr lang="en-US" dirty="0"/>
            </a:br>
            <a:r>
              <a:rPr lang="en-US" sz="1200" b="0" i="0" kern="1200" dirty="0">
                <a:solidFill>
                  <a:schemeClr val="tx1"/>
                </a:solidFill>
                <a:effectLst/>
                <a:latin typeface="+mn-lt"/>
                <a:ea typeface="+mn-ea"/>
                <a:cs typeface="+mn-cs"/>
              </a:rPr>
              <a:t>is to make another star of camera control after the year 2006</a:t>
            </a:r>
            <a:endParaRPr lang="en-US" dirty="0"/>
          </a:p>
        </p:txBody>
      </p:sp>
      <p:sp>
        <p:nvSpPr>
          <p:cNvPr id="4" name="Slide Number Placeholder 3"/>
          <p:cNvSpPr>
            <a:spLocks noGrp="1"/>
          </p:cNvSpPr>
          <p:nvPr>
            <p:ph type="sldNum" sz="quarter" idx="10"/>
          </p:nvPr>
        </p:nvSpPr>
        <p:spPr/>
        <p:txBody>
          <a:bodyPr/>
          <a:lstStyle/>
          <a:p>
            <a:fld id="{9AD58AE8-6047-094D-A4E7-3A728EA998D0}" type="slidenum">
              <a:rPr lang="en-US" smtClean="0">
                <a:latin typeface="Calibri Regular"/>
              </a:rPr>
              <a:t>39</a:t>
            </a:fld>
            <a:endParaRPr lang="en-US">
              <a:latin typeface="Calibri Regular"/>
            </a:endParaRPr>
          </a:p>
        </p:txBody>
      </p:sp>
    </p:spTree>
    <p:extLst>
      <p:ext uri="{BB962C8B-B14F-4D97-AF65-F5344CB8AC3E}">
        <p14:creationId xmlns:p14="http://schemas.microsoft.com/office/powerpoint/2010/main" val="1452987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840" algn="l">
              <a:lnSpc>
                <a:spcPct val="100000"/>
              </a:lnSpc>
              <a:buClr>
                <a:srgbClr val="2AA3D8"/>
              </a:buClr>
              <a:buSzPct val="64000"/>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wang</a:t>
            </a:r>
            <a:r>
              <a:rPr lang="en-US" sz="1200" b="0" i="0" kern="1200" dirty="0">
                <a:solidFill>
                  <a:schemeClr val="tx1"/>
                </a:solidFill>
                <a:effectLst/>
                <a:latin typeface="+mn-lt"/>
                <a:ea typeface="+mn-ea"/>
                <a:cs typeface="+mn-cs"/>
              </a:rPr>
              <a:t> tiles, </a:t>
            </a:r>
            <a:r>
              <a:rPr lang="en-US" sz="1200" b="0" i="0" kern="1200" dirty="0" err="1">
                <a:solidFill>
                  <a:schemeClr val="tx1"/>
                </a:solidFill>
                <a:effectLst/>
                <a:latin typeface="+mn-lt"/>
                <a:ea typeface="+mn-ea"/>
                <a:cs typeface="+mn-cs"/>
              </a:rPr>
              <a:t>wang</a:t>
            </a:r>
            <a:r>
              <a:rPr lang="en-US" sz="1200" b="0" i="0" kern="1200" dirty="0">
                <a:solidFill>
                  <a:schemeClr val="tx1"/>
                </a:solidFill>
                <a:effectLst/>
                <a:latin typeface="+mn-lt"/>
                <a:ea typeface="+mn-ea"/>
                <a:cs typeface="+mn-cs"/>
              </a:rPr>
              <a:t> cubes, are there other known aperiodic tiling</a:t>
            </a:r>
            <a:br>
              <a:rPr lang="en-US" dirty="0"/>
            </a:br>
            <a:r>
              <a:rPr lang="en-US" sz="1200" b="0" i="0" kern="1200" dirty="0">
                <a:solidFill>
                  <a:schemeClr val="tx1"/>
                </a:solidFill>
                <a:effectLst/>
                <a:latin typeface="+mn-lt"/>
                <a:ea typeface="+mn-ea"/>
                <a:cs typeface="+mn-cs"/>
              </a:rPr>
              <a:t>patterns that have been used in CG?</a:t>
            </a:r>
            <a:br>
              <a:rPr lang="en-US" dirty="0"/>
            </a:br>
            <a:r>
              <a:rPr lang="en-US" sz="1200" b="0" i="0" kern="1200" dirty="0">
                <a:solidFill>
                  <a:schemeClr val="tx1"/>
                </a:solidFill>
                <a:effectLst/>
                <a:latin typeface="+mn-lt"/>
                <a:ea typeface="+mn-ea"/>
                <a:cs typeface="+mn-cs"/>
              </a:rPr>
              <a:t>- work of Kurt </a:t>
            </a:r>
            <a:r>
              <a:rPr lang="en-US" sz="1200" b="0" i="0" kern="1200" dirty="0" err="1">
                <a:solidFill>
                  <a:schemeClr val="tx1"/>
                </a:solidFill>
                <a:effectLst/>
                <a:latin typeface="+mn-lt"/>
                <a:ea typeface="+mn-ea"/>
                <a:cs typeface="+mn-cs"/>
              </a:rPr>
              <a:t>Hofstaedter</a:t>
            </a: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hlinkClick r:id="rId3"/>
              </a:rPr>
              <a:t>https://www.cg.tuwien.ac.at/research/publications/2015/Sippl_Sebastian_EFG/</a:t>
            </a:r>
            <a:endParaRPr lang="en-US" dirty="0"/>
          </a:p>
        </p:txBody>
      </p:sp>
      <p:sp>
        <p:nvSpPr>
          <p:cNvPr id="4" name="Slide Number Placeholder 3"/>
          <p:cNvSpPr>
            <a:spLocks noGrp="1"/>
          </p:cNvSpPr>
          <p:nvPr>
            <p:ph type="sldNum" sz="quarter" idx="10"/>
          </p:nvPr>
        </p:nvSpPr>
        <p:spPr/>
        <p:txBody>
          <a:bodyPr/>
          <a:lstStyle/>
          <a:p>
            <a:fld id="{9AD58AE8-6047-094D-A4E7-3A728EA998D0}" type="slidenum">
              <a:rPr lang="en-US" smtClean="0">
                <a:latin typeface="Calibri Regular"/>
              </a:rPr>
              <a:t>40</a:t>
            </a:fld>
            <a:endParaRPr lang="en-US">
              <a:latin typeface="Calibri Regular"/>
            </a:endParaRPr>
          </a:p>
        </p:txBody>
      </p:sp>
    </p:spTree>
    <p:extLst>
      <p:ext uri="{BB962C8B-B14F-4D97-AF65-F5344CB8AC3E}">
        <p14:creationId xmlns:p14="http://schemas.microsoft.com/office/powerpoint/2010/main" val="4039470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9308CF7-032E-42F8-A097-E40A80F9BA4C}" type="slidenum">
              <a:rPr lang="en-US" smtClean="0">
                <a:latin typeface="Calibri Regular"/>
              </a:rPr>
              <a:t>41</a:t>
            </a:fld>
            <a:endParaRPr lang="en-US">
              <a:latin typeface="Calibri Regular"/>
            </a:endParaRPr>
          </a:p>
        </p:txBody>
      </p:sp>
    </p:spTree>
    <p:extLst>
      <p:ext uri="{BB962C8B-B14F-4D97-AF65-F5344CB8AC3E}">
        <p14:creationId xmlns:p14="http://schemas.microsoft.com/office/powerpoint/2010/main" val="792854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9308CF7-032E-42F8-A097-E40A80F9BA4C}" type="slidenum">
              <a:rPr lang="en-US" smtClean="0">
                <a:latin typeface="Calibri Regular"/>
              </a:rPr>
              <a:t>42</a:t>
            </a:fld>
            <a:endParaRPr lang="en-US">
              <a:latin typeface="Calibri Regular"/>
            </a:endParaRPr>
          </a:p>
        </p:txBody>
      </p:sp>
    </p:spTree>
    <p:extLst>
      <p:ext uri="{BB962C8B-B14F-4D97-AF65-F5344CB8AC3E}">
        <p14:creationId xmlns:p14="http://schemas.microsoft.com/office/powerpoint/2010/main" val="174755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9308CF7-032E-42F8-A097-E40A80F9BA4C}" type="slidenum">
              <a:rPr lang="en-US" smtClean="0">
                <a:latin typeface="Calibri Regular"/>
              </a:rPr>
              <a:t>43</a:t>
            </a:fld>
            <a:endParaRPr lang="en-US">
              <a:latin typeface="Calibri Regular"/>
            </a:endParaRPr>
          </a:p>
        </p:txBody>
      </p:sp>
    </p:spTree>
    <p:extLst>
      <p:ext uri="{BB962C8B-B14F-4D97-AF65-F5344CB8AC3E}">
        <p14:creationId xmlns:p14="http://schemas.microsoft.com/office/powerpoint/2010/main" val="2801712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Particle systems are</a:t>
            </a:r>
            <a:r>
              <a:rPr lang="en-US" baseline="0" dirty="0"/>
              <a:t> used in today’s movies and videogames to create large variety of effects. Current GPUs allow the particle systems to handle tens of millions of particles in real time, which can be exploited to create interesting visuals. In this topic, you will explore the inner workings data structures, and acceleration algorithms of the contemporary particle systems.</a:t>
            </a:r>
            <a:endParaRPr lang="de-AT" dirty="0"/>
          </a:p>
        </p:txBody>
      </p:sp>
      <p:sp>
        <p:nvSpPr>
          <p:cNvPr id="4" name="Slide Number Placeholder 3"/>
          <p:cNvSpPr>
            <a:spLocks noGrp="1"/>
          </p:cNvSpPr>
          <p:nvPr>
            <p:ph type="sldNum" sz="quarter" idx="10"/>
          </p:nvPr>
        </p:nvSpPr>
        <p:spPr/>
        <p:txBody>
          <a:bodyPr/>
          <a:lstStyle/>
          <a:p>
            <a:pPr>
              <a:defRPr/>
            </a:pPr>
            <a:fld id="{1F92B1AB-7FF2-459B-89C0-34A04FCA9D64}" type="slidenum">
              <a:rPr lang="de-AT" smtClean="0"/>
              <a:pPr>
                <a:defRPr/>
              </a:pPr>
              <a:t>44</a:t>
            </a:fld>
            <a:endParaRPr lang="de-AT"/>
          </a:p>
        </p:txBody>
      </p:sp>
    </p:spTree>
    <p:extLst>
      <p:ext uri="{BB962C8B-B14F-4D97-AF65-F5344CB8AC3E}">
        <p14:creationId xmlns:p14="http://schemas.microsoft.com/office/powerpoint/2010/main" val="312022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3D scenes, objects are occluded, which impact the user efficiency in solving visual tasks. A wide range of methods and strategies have been developed to manage the occlusion. A popular approach, often employed by modeling software is to use additional views that display from different angles and showing different properties of the same objects and juxtapose these views. To suppress unimportant information the surface can be made transparent to reveal automatically the underlying information, based on the object importance. A technique often used in illustration are cutaway views. The adaptive cutaway views technique interactively render polygonal scenes to reveal the occluded objects inside.</a:t>
            </a:r>
          </a:p>
          <a:p>
            <a:endParaRPr lang="en-US" baseline="0" dirty="0"/>
          </a:p>
          <a:p>
            <a:r>
              <a:rPr lang="en-US" baseline="0" dirty="0"/>
              <a:t>References:</a:t>
            </a:r>
          </a:p>
          <a:p>
            <a:r>
              <a:rPr lang="en-US" dirty="0" err="1"/>
              <a:t>Niklas</a:t>
            </a:r>
            <a:r>
              <a:rPr lang="en-US" dirty="0"/>
              <a:t> </a:t>
            </a:r>
            <a:r>
              <a:rPr lang="en-US" dirty="0" err="1"/>
              <a:t>Elmqvist</a:t>
            </a:r>
            <a:r>
              <a:rPr lang="en-US" dirty="0"/>
              <a:t> and </a:t>
            </a:r>
            <a:r>
              <a:rPr lang="en-US" dirty="0" err="1"/>
              <a:t>Philippas</a:t>
            </a:r>
            <a:r>
              <a:rPr lang="en-US" dirty="0"/>
              <a:t> </a:t>
            </a:r>
            <a:r>
              <a:rPr lang="en-US" dirty="0" err="1"/>
              <a:t>Tsigas</a:t>
            </a:r>
            <a:r>
              <a:rPr lang="en-US" dirty="0"/>
              <a:t>. 2008. A taxonomy of 3D occlusion management for visualization. IEEE TVCG 14 (2008), 1095–1109.</a:t>
            </a:r>
          </a:p>
          <a:p>
            <a:r>
              <a:rPr lang="en-US" sz="1600" kern="1200" dirty="0">
                <a:solidFill>
                  <a:schemeClr val="tx1"/>
                </a:solidFill>
                <a:effectLst/>
                <a:ea typeface="+mn-ea"/>
                <a:cs typeface="+mn-cs"/>
              </a:rPr>
              <a:t>Ivan Viola, Armin </a:t>
            </a:r>
            <a:r>
              <a:rPr lang="en-US" sz="1600" kern="1200" dirty="0" err="1">
                <a:solidFill>
                  <a:schemeClr val="tx1"/>
                </a:solidFill>
                <a:effectLst/>
                <a:ea typeface="+mn-ea"/>
                <a:cs typeface="+mn-cs"/>
              </a:rPr>
              <a:t>Kanitsar</a:t>
            </a:r>
            <a:r>
              <a:rPr lang="en-US" sz="1600" kern="1200" dirty="0">
                <a:solidFill>
                  <a:schemeClr val="tx1"/>
                </a:solidFill>
                <a:effectLst/>
                <a:ea typeface="+mn-ea"/>
                <a:cs typeface="+mn-cs"/>
              </a:rPr>
              <a:t>, Meister Eduard </a:t>
            </a:r>
            <a:r>
              <a:rPr lang="en-US" sz="1600" kern="1200" dirty="0" err="1">
                <a:solidFill>
                  <a:schemeClr val="tx1"/>
                </a:solidFill>
                <a:effectLst/>
                <a:ea typeface="+mn-ea"/>
                <a:cs typeface="+mn-cs"/>
              </a:rPr>
              <a:t>Gröller</a:t>
            </a:r>
            <a:r>
              <a:rPr lang="en-US" sz="1600" kern="1200" dirty="0">
                <a:solidFill>
                  <a:schemeClr val="tx1"/>
                </a:solidFill>
                <a:effectLst/>
                <a:ea typeface="+mn-ea"/>
                <a:cs typeface="+mn-cs"/>
              </a:rPr>
              <a:t>, "Importance-Driven Volume Rendering", in proceedings of </a:t>
            </a:r>
            <a:r>
              <a:rPr lang="en-US" sz="1600" u="none" strike="noStrike" kern="1200" dirty="0">
                <a:solidFill>
                  <a:schemeClr val="tx1"/>
                </a:solidFill>
                <a:effectLst/>
                <a:ea typeface="+mn-ea"/>
                <a:cs typeface="+mn-cs"/>
                <a:hlinkClick r:id="rId3"/>
              </a:rPr>
              <a:t>IEEE Visualization 2004</a:t>
            </a:r>
            <a:r>
              <a:rPr lang="en-US" sz="1600" kern="1200" dirty="0">
                <a:solidFill>
                  <a:schemeClr val="tx1"/>
                </a:solidFill>
                <a:effectLst/>
                <a:ea typeface="+mn-ea"/>
                <a:cs typeface="+mn-cs"/>
              </a:rPr>
              <a:t>, pages 139-145.</a:t>
            </a:r>
            <a:endParaRPr lang="en-US" dirty="0"/>
          </a:p>
          <a:p>
            <a:r>
              <a:rPr lang="en-US" sz="1600" kern="1200" dirty="0">
                <a:solidFill>
                  <a:schemeClr val="tx1"/>
                </a:solidFill>
                <a:effectLst/>
                <a:ea typeface="+mn-ea"/>
                <a:cs typeface="+mn-cs"/>
              </a:rPr>
              <a:t>Michael Burns and Adam Finkelstein. </a:t>
            </a:r>
            <a:r>
              <a:rPr lang="en-US" sz="1600" u="sng" kern="1200" dirty="0">
                <a:solidFill>
                  <a:schemeClr val="tx1"/>
                </a:solidFill>
                <a:effectLst/>
                <a:ea typeface="+mn-ea"/>
                <a:cs typeface="+mn-cs"/>
              </a:rPr>
              <a:t>Adaptive Cutaways for Comprehensible Rendering of Polygonal Scenes</a:t>
            </a:r>
            <a:r>
              <a:rPr lang="en-US" sz="1600" kern="1200" dirty="0">
                <a:solidFill>
                  <a:schemeClr val="tx1"/>
                </a:solidFill>
                <a:effectLst/>
                <a:ea typeface="+mn-ea"/>
                <a:cs typeface="+mn-cs"/>
              </a:rPr>
              <a:t>. </a:t>
            </a:r>
            <a:r>
              <a:rPr lang="en-US" sz="1600" u="sng" kern="1200" dirty="0">
                <a:solidFill>
                  <a:schemeClr val="tx1"/>
                </a:solidFill>
                <a:effectLst/>
                <a:ea typeface="+mn-ea"/>
                <a:cs typeface="+mn-cs"/>
              </a:rPr>
              <a:t>ACM Transactions on Graphics (Proc. SIGGRAPH ASIA)</a:t>
            </a:r>
            <a:r>
              <a:rPr lang="en-US" sz="1600" kern="1200" dirty="0">
                <a:solidFill>
                  <a:schemeClr val="tx1"/>
                </a:solidFill>
                <a:effectLst/>
                <a:ea typeface="+mn-ea"/>
                <a:cs typeface="+mn-cs"/>
              </a:rPr>
              <a:t> 27(5):124:1--124:9, December 2008.</a:t>
            </a:r>
            <a:endParaRPr lang="en-US" dirty="0"/>
          </a:p>
          <a:p>
            <a:r>
              <a:rPr lang="en-US" dirty="0"/>
              <a:t> </a:t>
            </a:r>
          </a:p>
        </p:txBody>
      </p:sp>
    </p:spTree>
    <p:extLst>
      <p:ext uri="{BB962C8B-B14F-4D97-AF65-F5344CB8AC3E}">
        <p14:creationId xmlns:p14="http://schemas.microsoft.com/office/powerpoint/2010/main" val="3130332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topic, you will explore the cool stuff that computer graphics can be used for. Volumetric effects, instancing, deferred lighting schemes, you name it. All the things that can be used to create breathtaking virtual worlds.</a:t>
            </a:r>
          </a:p>
        </p:txBody>
      </p:sp>
      <p:sp>
        <p:nvSpPr>
          <p:cNvPr id="4" name="Slide Number Placeholder 3"/>
          <p:cNvSpPr>
            <a:spLocks noGrp="1"/>
          </p:cNvSpPr>
          <p:nvPr>
            <p:ph type="sldNum" sz="quarter" idx="10"/>
          </p:nvPr>
        </p:nvSpPr>
        <p:spPr/>
        <p:txBody>
          <a:bodyPr/>
          <a:lstStyle/>
          <a:p>
            <a:pPr>
              <a:defRPr/>
            </a:pPr>
            <a:fld id="{1F92B1AB-7FF2-459B-89C0-34A04FCA9D64}" type="slidenum">
              <a:rPr lang="de-AT" smtClean="0"/>
              <a:pPr>
                <a:defRPr/>
              </a:pPr>
              <a:t>45</a:t>
            </a:fld>
            <a:endParaRPr lang="de-AT"/>
          </a:p>
        </p:txBody>
      </p:sp>
    </p:spTree>
    <p:extLst>
      <p:ext uri="{BB962C8B-B14F-4D97-AF65-F5344CB8AC3E}">
        <p14:creationId xmlns:p14="http://schemas.microsoft.com/office/powerpoint/2010/main" val="108406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AT"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1F92B1AB-7FF2-459B-89C0-34A04FCA9D64}" type="slidenum">
              <a:rPr lang="de-AT" smtClean="0">
                <a:latin typeface="Calibri Regular"/>
              </a:rPr>
              <a:pPr>
                <a:defRPr/>
              </a:pPr>
              <a:t>46</a:t>
            </a:fld>
            <a:endParaRPr lang="de-AT" dirty="0">
              <a:latin typeface="Calibri Regular"/>
            </a:endParaRPr>
          </a:p>
        </p:txBody>
      </p:sp>
    </p:spTree>
    <p:extLst>
      <p:ext uri="{BB962C8B-B14F-4D97-AF65-F5344CB8AC3E}">
        <p14:creationId xmlns:p14="http://schemas.microsoft.com/office/powerpoint/2010/main" val="4288034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548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3D User Interface involves the direct interaction in a 3D spatial context between human and computer. The user’s tasks are to carry out using a either a 2D or 3D input device. A mouse would be a 2D input device and the position-tracked head-mounted display (e.g. HTC Vive, Oculus Rift) would be an example for 3D input devices, where the device input are directly transformed into the (virtual) 3D space. </a:t>
            </a:r>
          </a:p>
          <a:p>
            <a:r>
              <a:rPr lang="en-US" baseline="0" dirty="0"/>
              <a:t>Basic 3D interaction are the basis to achieve tasks, such as the navigation and travelling in the 3D space. The selection describes the specification on the objects that are then manipulated. Special techniques that are designed for 3D interfaces, which has to be explored by the student.</a:t>
            </a:r>
          </a:p>
          <a:p>
            <a:endParaRPr lang="en-US" baseline="0" dirty="0"/>
          </a:p>
          <a:p>
            <a:r>
              <a:rPr lang="en-US" baseline="0" dirty="0"/>
              <a:t>References:</a:t>
            </a:r>
          </a:p>
          <a:p>
            <a:r>
              <a:rPr lang="en-US" dirty="0"/>
              <a:t>Mine, M. (1995). Virtual Environment Interaction Techniques (Technical Report TR95- 018): UNC Chapel Hill CS Dept.</a:t>
            </a:r>
          </a:p>
          <a:p>
            <a:r>
              <a:rPr lang="en-US" baseline="0" dirty="0"/>
              <a:t>D. Bowman. Interaction techniques for immersive virtual environments: Design. In Proceedings of the Human-Computer Interaction Consortium (HCIC) Conference, 1998.</a:t>
            </a:r>
          </a:p>
          <a:p>
            <a:r>
              <a:rPr lang="en-US" dirty="0" err="1"/>
              <a:t>Schmalsteig</a:t>
            </a:r>
            <a:r>
              <a:rPr lang="en-US" dirty="0"/>
              <a:t>, D., </a:t>
            </a:r>
            <a:r>
              <a:rPr lang="en-US" dirty="0" err="1"/>
              <a:t>Encarnacao</a:t>
            </a:r>
            <a:r>
              <a:rPr lang="en-US" dirty="0"/>
              <a:t>, L., &amp; </a:t>
            </a:r>
            <a:r>
              <a:rPr lang="en-US" dirty="0" err="1"/>
              <a:t>Szalzvari</a:t>
            </a:r>
            <a:r>
              <a:rPr lang="en-US" dirty="0"/>
              <a:t>, Z. (1999). Using Transparent Props For Interaction with The Virtual Table. Proceedings of the ACM Symposium on Interactive 3D Graphics, 147-154.</a:t>
            </a:r>
          </a:p>
          <a:p>
            <a:r>
              <a:rPr lang="en-US" sz="1600" u="none" strike="noStrike" kern="1200" dirty="0">
                <a:solidFill>
                  <a:schemeClr val="tx1"/>
                </a:solidFill>
                <a:effectLst/>
                <a:ea typeface="+mn-ea"/>
                <a:cs typeface="+mn-cs"/>
                <a:hlinkClick r:id="rId3" tooltip="Doug A. Bowman: Publications, homepage, mini-biography etc;"/>
              </a:rPr>
              <a:t>Bowman</a:t>
            </a:r>
            <a:r>
              <a:rPr lang="en-US" sz="1600" kern="1200" dirty="0">
                <a:solidFill>
                  <a:schemeClr val="tx1"/>
                </a:solidFill>
                <a:effectLst/>
                <a:ea typeface="+mn-ea"/>
                <a:cs typeface="+mn-cs"/>
              </a:rPr>
              <a:t>, Doug A., </a:t>
            </a:r>
            <a:r>
              <a:rPr lang="en-US" sz="1600" u="none" strike="noStrike" kern="1200" dirty="0" err="1">
                <a:solidFill>
                  <a:schemeClr val="tx1"/>
                </a:solidFill>
                <a:effectLst/>
                <a:ea typeface="+mn-ea"/>
                <a:cs typeface="+mn-cs"/>
                <a:hlinkClick r:id="rId4" tooltip="Ernst Kruijff: Publications, homepage, mini-biography etc;"/>
              </a:rPr>
              <a:t>Kruijff</a:t>
            </a:r>
            <a:r>
              <a:rPr lang="en-US" sz="1600" kern="1200" dirty="0">
                <a:solidFill>
                  <a:schemeClr val="tx1"/>
                </a:solidFill>
                <a:effectLst/>
                <a:ea typeface="+mn-ea"/>
                <a:cs typeface="+mn-cs"/>
              </a:rPr>
              <a:t>, Ernst, </a:t>
            </a:r>
            <a:r>
              <a:rPr lang="en-US" sz="1600" u="none" strike="noStrike" kern="1200" dirty="0" err="1">
                <a:solidFill>
                  <a:schemeClr val="tx1"/>
                </a:solidFill>
                <a:effectLst/>
                <a:ea typeface="+mn-ea"/>
                <a:cs typeface="+mn-cs"/>
                <a:hlinkClick r:id="rId5" tooltip="Joseph J. LaViola: Publications, homepage, mini-biography etc;"/>
              </a:rPr>
              <a:t>LaViola</a:t>
            </a:r>
            <a:r>
              <a:rPr lang="en-US" sz="1600" kern="1200" dirty="0">
                <a:solidFill>
                  <a:schemeClr val="tx1"/>
                </a:solidFill>
                <a:effectLst/>
                <a:ea typeface="+mn-ea"/>
                <a:cs typeface="+mn-cs"/>
              </a:rPr>
              <a:t>, Joseph J. and </a:t>
            </a:r>
            <a:r>
              <a:rPr lang="en-US" sz="1600" u="none" strike="noStrike" kern="1200" dirty="0" err="1">
                <a:solidFill>
                  <a:schemeClr val="tx1"/>
                </a:solidFill>
                <a:effectLst/>
                <a:ea typeface="+mn-ea"/>
                <a:cs typeface="+mn-cs"/>
                <a:hlinkClick r:id="rId6" tooltip="Ivan Poupyrev: Publications, homepage, mini-biography etc;"/>
              </a:rPr>
              <a:t>Poupyrev</a:t>
            </a:r>
            <a:r>
              <a:rPr lang="en-US" sz="1600" kern="1200" dirty="0">
                <a:solidFill>
                  <a:schemeClr val="tx1"/>
                </a:solidFill>
                <a:effectLst/>
                <a:ea typeface="+mn-ea"/>
                <a:cs typeface="+mn-cs"/>
              </a:rPr>
              <a:t>, Ivan (2005): 3D User Interfaces: Theory and Practice. Addison-Wesley Professional</a:t>
            </a:r>
            <a:endParaRPr lang="en-US" dirty="0"/>
          </a:p>
          <a:p>
            <a:endParaRPr lang="en-US" baseline="0" dirty="0"/>
          </a:p>
          <a:p>
            <a:endParaRPr lang="en-US" dirty="0"/>
          </a:p>
        </p:txBody>
      </p:sp>
    </p:spTree>
    <p:extLst>
      <p:ext uri="{BB962C8B-B14F-4D97-AF65-F5344CB8AC3E}">
        <p14:creationId xmlns:p14="http://schemas.microsoft.com/office/powerpoint/2010/main" val="24370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GPU-based rendering is quite common for scientific visualization, where</a:t>
            </a:r>
            <a:r>
              <a:rPr lang="de-AT" baseline="0" dirty="0"/>
              <a:t> the underlying data has some 2D or 3D spatial structure. For information visualization, which deals with abstract data, GPU acceleration is not so common. Yet, there are some information visualization toolkits and prototype implementations that use GPU shaders for faster rendering or GPGPU techniques for efficient data processing. In this seminar report, existing approaches to utilize the GPU for visualization and pre-processing of abstract data should be researched and categorized. </a:t>
            </a:r>
            <a:endParaRPr lang="de-AT" dirty="0"/>
          </a:p>
        </p:txBody>
      </p:sp>
    </p:spTree>
    <p:extLst>
      <p:ext uri="{BB962C8B-B14F-4D97-AF65-F5344CB8AC3E}">
        <p14:creationId xmlns:p14="http://schemas.microsoft.com/office/powerpoint/2010/main" val="420755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With new powerful and affordable virtual reality hardware, a</a:t>
            </a:r>
            <a:r>
              <a:rPr lang="de-AT" baseline="0" dirty="0"/>
              <a:t> lot of applications are being adapted for virtual environments. VR visualizations – in particular in the scientific visualization domain – have been developed for a long time, and now again gain popularity. In the course of this seminar work, useful application domains for VR visualizations should be explored, as well as the benefits and problems when visualizing data within a virtual environment. A special focus of the work should lie on the necessary modifcations required to adopt visualizations to VR (e.g., 3D navigation, rendering, interative exploration techniques). </a:t>
            </a:r>
            <a:endParaRPr lang="de-AT" dirty="0"/>
          </a:p>
        </p:txBody>
      </p:sp>
    </p:spTree>
    <p:extLst>
      <p:ext uri="{BB962C8B-B14F-4D97-AF65-F5344CB8AC3E}">
        <p14:creationId xmlns:p14="http://schemas.microsoft.com/office/powerpoint/2010/main" val="182771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t>Visual Analytics strategies can be a very promising basis for a number of applications, supporting users to explore and analyze their data. Yet, the results of the incorporated dimensionality reduction techniques may be not entirely understood, or it may not be feasible to achieve results </a:t>
            </a:r>
            <a:r>
              <a:rPr lang="en-US" sz="1200" i="1" dirty="0"/>
              <a:t>on-the-fly</a:t>
            </a:r>
            <a:r>
              <a:rPr lang="en-US" sz="1200" dirty="0"/>
              <a:t>. The latter implies that the users might be required to wait until the completion of the employed algorithm, every time that they need to redefine it, which is not always optimal for the analysis workflow. To this end, the field of </a:t>
            </a:r>
            <a:r>
              <a:rPr lang="en-US" sz="1200" i="1" dirty="0"/>
              <a:t>Progressive Visual Analytics</a:t>
            </a:r>
            <a:r>
              <a:rPr lang="en-US" sz="1200" dirty="0"/>
              <a:t>, where partial results of an algorithm can be produced and interactively explored and analyzed, may be beneficial. In this project, we are interested in a study on recent work on the field of PVA, and on their fields of application. </a:t>
            </a:r>
            <a:endParaRPr lang="de-AT" sz="1200" dirty="0"/>
          </a:p>
          <a:p>
            <a:endParaRPr lang="de-AT" dirty="0"/>
          </a:p>
        </p:txBody>
      </p:sp>
      <p:sp>
        <p:nvSpPr>
          <p:cNvPr id="4" name="Slide Number Placeholder 3"/>
          <p:cNvSpPr>
            <a:spLocks noGrp="1"/>
          </p:cNvSpPr>
          <p:nvPr>
            <p:ph type="sldNum" sz="quarter" idx="10"/>
          </p:nvPr>
        </p:nvSpPr>
        <p:spPr/>
        <p:txBody>
          <a:bodyPr/>
          <a:lstStyle/>
          <a:p>
            <a:fld id="{E551A08B-3D3F-4EE9-A9AA-B68EE7EC02D8}" type="slidenum">
              <a:rPr lang="de-AT" smtClean="0">
                <a:latin typeface="Calibri Regular"/>
              </a:rPr>
              <a:t>31</a:t>
            </a:fld>
            <a:endParaRPr lang="de-AT">
              <a:latin typeface="Calibri Regular"/>
            </a:endParaRPr>
          </a:p>
        </p:txBody>
      </p:sp>
    </p:spTree>
    <p:extLst>
      <p:ext uri="{BB962C8B-B14F-4D97-AF65-F5344CB8AC3E}">
        <p14:creationId xmlns:p14="http://schemas.microsoft.com/office/powerpoint/2010/main" val="264575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amount of information coming from (bio-)medical data is increasing drastically. These large data sets are obtained from hospitals, medical practices or laboratories and can be used to explore the underlying information, to discover unknown knowledge about patients and to confirm or generate new hypotheses. Knowledge discovery systems, provided from the field of Visual Analytics, can support experts to make further decisions, explore the data or to predict future events. The field of Visual Analytics combines Visualization with other disciplines, such as data mining, statistics and pattern recognition in highly interactive environments to support users to integrate domain knowledge into the knowledge discovery process. In this project, we are interested in a study on recent work performed in Visual Analytics for Bio-/Medical applications. </a:t>
            </a:r>
          </a:p>
          <a:p>
            <a:endParaRPr lang="de-AT" dirty="0"/>
          </a:p>
        </p:txBody>
      </p:sp>
      <p:sp>
        <p:nvSpPr>
          <p:cNvPr id="4" name="Slide Number Placeholder 3"/>
          <p:cNvSpPr>
            <a:spLocks noGrp="1"/>
          </p:cNvSpPr>
          <p:nvPr>
            <p:ph type="sldNum" sz="quarter" idx="10"/>
          </p:nvPr>
        </p:nvSpPr>
        <p:spPr/>
        <p:txBody>
          <a:bodyPr/>
          <a:lstStyle/>
          <a:p>
            <a:fld id="{E551A08B-3D3F-4EE9-A9AA-B68EE7EC02D8}" type="slidenum">
              <a:rPr lang="de-AT" smtClean="0">
                <a:latin typeface="Calibri Regular"/>
              </a:rPr>
              <a:t>32</a:t>
            </a:fld>
            <a:endParaRPr lang="de-AT">
              <a:latin typeface="Calibri Regular"/>
            </a:endParaRPr>
          </a:p>
        </p:txBody>
      </p:sp>
    </p:spTree>
    <p:extLst>
      <p:ext uri="{BB962C8B-B14F-4D97-AF65-F5344CB8AC3E}">
        <p14:creationId xmlns:p14="http://schemas.microsoft.com/office/powerpoint/2010/main" val="2460726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E9317668-444C-6F4F-BB34-C244ABB55487}"/>
              </a:ext>
            </a:extLst>
          </p:cNvPr>
          <p:cNvSpPr>
            <a:spLocks noGrp="1" noRot="1" noChangeAspect="1" noTextEdit="1"/>
          </p:cNvSpPr>
          <p:nvPr>
            <p:ph type="sldImg"/>
          </p:nvPr>
        </p:nvSpPr>
        <p:spPr>
          <a:ln/>
        </p:spPr>
      </p:sp>
      <p:sp>
        <p:nvSpPr>
          <p:cNvPr id="6147" name="Notes Placeholder 2">
            <a:extLst>
              <a:ext uri="{FF2B5EF4-FFF2-40B4-BE49-F238E27FC236}">
                <a16:creationId xmlns:a16="http://schemas.microsoft.com/office/drawing/2014/main" id="{E47BFD99-26A8-F34B-ACB3-1DAF5815A518}"/>
              </a:ext>
            </a:extLst>
          </p:cNvPr>
          <p:cNvSpPr>
            <a:spLocks noGrp="1"/>
          </p:cNvSpPr>
          <p:nvPr>
            <p:ph type="body" idx="1"/>
          </p:nvPr>
        </p:nvSpPr>
        <p:spPr>
          <a:noFill/>
        </p:spPr>
        <p:txBody>
          <a:bodyPr/>
          <a:lstStyle/>
          <a:p>
            <a:r>
              <a:rPr lang="en-US" altLang="de-DE"/>
              <a:t>Procedural Modeling reduces the manual effort of creating models and facilitates the generation of large-scale virtual worlds.</a:t>
            </a:r>
          </a:p>
          <a:p>
            <a:r>
              <a:rPr lang="en-US" altLang="de-DE"/>
              <a:t>However, creating these models on the CPU may take minutes or hours.</a:t>
            </a:r>
            <a:br>
              <a:rPr lang="en-US" altLang="de-DE"/>
            </a:br>
            <a:r>
              <a:rPr lang="en-US" altLang="de-DE"/>
              <a:t>By utilizing the parallel power of the GPU, large procedural models can be generated in real-time.</a:t>
            </a:r>
          </a:p>
          <a:p>
            <a:r>
              <a:rPr lang="en-US" altLang="de-DE"/>
              <a:t>The modeling step quite often leads to irregular workloads that can slow down the performance, </a:t>
            </a:r>
          </a:p>
          <a:p>
            <a:r>
              <a:rPr lang="en-US" altLang="de-DE"/>
              <a:t>which is why sophisticated scheduling methods are developed to fully utilize the potential of the GPU.</a:t>
            </a:r>
          </a:p>
        </p:txBody>
      </p:sp>
      <p:sp>
        <p:nvSpPr>
          <p:cNvPr id="6148" name="Slide Number Placeholder 3">
            <a:extLst>
              <a:ext uri="{FF2B5EF4-FFF2-40B4-BE49-F238E27FC236}">
                <a16:creationId xmlns:a16="http://schemas.microsoft.com/office/drawing/2014/main" id="{D5BC7EE1-7F3F-934A-B3BC-C27DCF629FC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A9DF07-9C54-DE42-823D-DAAECBC5A73A}" type="slidenum">
              <a:rPr lang="de-AT" altLang="de-DE" smtClean="0">
                <a:latin typeface="Calibri Regular"/>
              </a:rPr>
              <a:pPr/>
              <a:t>33</a:t>
            </a:fld>
            <a:endParaRPr lang="de-AT" altLang="de-DE">
              <a:latin typeface="Calibri Regular"/>
            </a:endParaRPr>
          </a:p>
        </p:txBody>
      </p:sp>
    </p:spTree>
    <p:extLst>
      <p:ext uri="{BB962C8B-B14F-4D97-AF65-F5344CB8AC3E}">
        <p14:creationId xmlns:p14="http://schemas.microsoft.com/office/powerpoint/2010/main" val="180922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278B3EE-0CCE-F04C-96F7-BA25DD649140}"/>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A5FD2AE6-92FC-C348-8377-C941C46BF294}"/>
              </a:ext>
            </a:extLst>
          </p:cNvPr>
          <p:cNvSpPr>
            <a:spLocks noGrp="1"/>
          </p:cNvSpPr>
          <p:nvPr>
            <p:ph type="body" idx="1"/>
          </p:nvPr>
        </p:nvSpPr>
        <p:spPr>
          <a:noFill/>
        </p:spPr>
        <p:txBody>
          <a:bodyPr/>
          <a:lstStyle/>
          <a:p>
            <a:r>
              <a:rPr lang="en-US" altLang="de-DE"/>
              <a:t>Domain-specific languages (DSLs) offer increased expressiveness compared to general purpose programming languages and higher flexibility compared to graphical user interfaces at low computational overhead.</a:t>
            </a:r>
          </a:p>
          <a:p>
            <a:r>
              <a:rPr lang="en-US" altLang="de-DE"/>
              <a:t>By abstracting the details of the computer soft- and hardware, the user can focus on the relevant (i.e., domain-specific) problems.</a:t>
            </a:r>
          </a:p>
          <a:p>
            <a:r>
              <a:rPr lang="en-US" altLang="de-DE"/>
              <a:t>A well-chosen </a:t>
            </a:r>
            <a:r>
              <a:rPr lang="de-AT" altLang="de-DE"/>
              <a:t> Domain-specifc language </a:t>
            </a:r>
            <a:r>
              <a:rPr lang="en-US" altLang="de-DE"/>
              <a:t>improves the productivity for developers and the communication with domain experts. </a:t>
            </a:r>
          </a:p>
          <a:p>
            <a:r>
              <a:rPr lang="en-US" altLang="de-DE"/>
              <a:t>It makes it easier to understand a complicated block of code, thus improving the productivity of those working with it. </a:t>
            </a:r>
          </a:p>
          <a:p>
            <a:r>
              <a:rPr lang="en-US" altLang="de-DE"/>
              <a:t>It can also make it easier to communicate with domain experts, by providing a common text that acts as both executable software and a description that domain experts can read to understand how their ideas are represented in a system. </a:t>
            </a:r>
          </a:p>
          <a:p>
            <a:endParaRPr lang="de-AT" altLang="de-DE"/>
          </a:p>
        </p:txBody>
      </p:sp>
      <p:sp>
        <p:nvSpPr>
          <p:cNvPr id="8196" name="Slide Number Placeholder 3">
            <a:extLst>
              <a:ext uri="{FF2B5EF4-FFF2-40B4-BE49-F238E27FC236}">
                <a16:creationId xmlns:a16="http://schemas.microsoft.com/office/drawing/2014/main" id="{B76E3B62-094D-9944-8BE8-28D1E20D058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03624D-3000-4C40-937A-59AA54F06E7E}" type="slidenum">
              <a:rPr lang="de-AT" altLang="de-DE" smtClean="0">
                <a:latin typeface="Calibri Regular"/>
              </a:rPr>
              <a:pPr/>
              <a:t>34</a:t>
            </a:fld>
            <a:endParaRPr lang="de-AT" altLang="de-DE">
              <a:latin typeface="Calibri Regular"/>
            </a:endParaRPr>
          </a:p>
        </p:txBody>
      </p:sp>
    </p:spTree>
    <p:extLst>
      <p:ext uri="{BB962C8B-B14F-4D97-AF65-F5344CB8AC3E}">
        <p14:creationId xmlns:p14="http://schemas.microsoft.com/office/powerpoint/2010/main" val="3731424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1"/>
          <p:cNvGrpSpPr>
            <a:grpSpLocks/>
          </p:cNvGrpSpPr>
          <p:nvPr/>
        </p:nvGrpSpPr>
        <p:grpSpPr bwMode="auto">
          <a:xfrm>
            <a:off x="11665360" y="610763"/>
            <a:ext cx="319841" cy="5627344"/>
            <a:chOff x="5475" y="54"/>
            <a:chExt cx="216" cy="3856"/>
          </a:xfrm>
        </p:grpSpPr>
        <p:sp>
          <p:nvSpPr>
            <p:cNvPr id="14" name="Rectangle 12"/>
            <p:cNvSpPr>
              <a:spLocks noChangeArrowheads="1"/>
            </p:cNvSpPr>
            <p:nvPr userDrawn="1"/>
          </p:nvSpPr>
          <p:spPr bwMode="auto">
            <a:xfrm>
              <a:off x="5633" y="53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5" name="Rectangle 13"/>
            <p:cNvSpPr>
              <a:spLocks noChangeArrowheads="1"/>
            </p:cNvSpPr>
            <p:nvPr userDrawn="1"/>
          </p:nvSpPr>
          <p:spPr bwMode="auto">
            <a:xfrm>
              <a:off x="5527" y="53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6" name="Rectangle 14"/>
            <p:cNvSpPr>
              <a:spLocks noChangeArrowheads="1"/>
            </p:cNvSpPr>
            <p:nvPr userDrawn="1"/>
          </p:nvSpPr>
          <p:spPr bwMode="auto">
            <a:xfrm>
              <a:off x="5633" y="582"/>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 name="Rectangle 15"/>
            <p:cNvSpPr>
              <a:spLocks noChangeArrowheads="1"/>
            </p:cNvSpPr>
            <p:nvPr userDrawn="1"/>
          </p:nvSpPr>
          <p:spPr bwMode="auto">
            <a:xfrm>
              <a:off x="5475" y="582"/>
              <a:ext cx="52"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 name="Rectangle 16"/>
            <p:cNvSpPr>
              <a:spLocks noChangeArrowheads="1"/>
            </p:cNvSpPr>
            <p:nvPr userDrawn="1"/>
          </p:nvSpPr>
          <p:spPr bwMode="auto">
            <a:xfrm>
              <a:off x="5633" y="635"/>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9" name="Rectangle 17"/>
            <p:cNvSpPr>
              <a:spLocks noChangeArrowheads="1"/>
            </p:cNvSpPr>
            <p:nvPr userDrawn="1"/>
          </p:nvSpPr>
          <p:spPr bwMode="auto">
            <a:xfrm>
              <a:off x="5581" y="635"/>
              <a:ext cx="52"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0" name="Rectangle 18"/>
            <p:cNvSpPr>
              <a:spLocks noChangeArrowheads="1"/>
            </p:cNvSpPr>
            <p:nvPr userDrawn="1"/>
          </p:nvSpPr>
          <p:spPr bwMode="auto">
            <a:xfrm>
              <a:off x="5633" y="688"/>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1" name="Rectangle 19"/>
            <p:cNvSpPr>
              <a:spLocks noChangeArrowheads="1"/>
            </p:cNvSpPr>
            <p:nvPr userDrawn="1"/>
          </p:nvSpPr>
          <p:spPr bwMode="auto">
            <a:xfrm>
              <a:off x="5581" y="582"/>
              <a:ext cx="52"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2" name="Rectangle 20"/>
            <p:cNvSpPr>
              <a:spLocks noChangeArrowheads="1"/>
            </p:cNvSpPr>
            <p:nvPr userDrawn="1"/>
          </p:nvSpPr>
          <p:spPr bwMode="auto">
            <a:xfrm>
              <a:off x="5527" y="688"/>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3" name="Rectangle 21"/>
            <p:cNvSpPr>
              <a:spLocks noChangeArrowheads="1"/>
            </p:cNvSpPr>
            <p:nvPr userDrawn="1"/>
          </p:nvSpPr>
          <p:spPr bwMode="auto">
            <a:xfrm>
              <a:off x="5475" y="688"/>
              <a:ext cx="52"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4" name="Rectangle 22"/>
            <p:cNvSpPr>
              <a:spLocks noChangeArrowheads="1"/>
            </p:cNvSpPr>
            <p:nvPr userDrawn="1"/>
          </p:nvSpPr>
          <p:spPr bwMode="auto">
            <a:xfrm>
              <a:off x="5633" y="741"/>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5" name="Rectangle 23"/>
            <p:cNvSpPr>
              <a:spLocks noChangeArrowheads="1"/>
            </p:cNvSpPr>
            <p:nvPr userDrawn="1"/>
          </p:nvSpPr>
          <p:spPr bwMode="auto">
            <a:xfrm>
              <a:off x="5581" y="741"/>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26" name="Rectangle 24"/>
            <p:cNvSpPr>
              <a:spLocks noChangeArrowheads="1"/>
            </p:cNvSpPr>
            <p:nvPr userDrawn="1"/>
          </p:nvSpPr>
          <p:spPr bwMode="auto">
            <a:xfrm>
              <a:off x="5527" y="793"/>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7" name="Rectangle 25"/>
            <p:cNvSpPr>
              <a:spLocks noChangeArrowheads="1"/>
            </p:cNvSpPr>
            <p:nvPr userDrawn="1"/>
          </p:nvSpPr>
          <p:spPr bwMode="auto">
            <a:xfrm>
              <a:off x="5633" y="793"/>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8" name="Rectangle 26"/>
            <p:cNvSpPr>
              <a:spLocks noChangeArrowheads="1"/>
            </p:cNvSpPr>
            <p:nvPr userDrawn="1"/>
          </p:nvSpPr>
          <p:spPr bwMode="auto">
            <a:xfrm>
              <a:off x="5633" y="847"/>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9" name="Rectangle 27"/>
            <p:cNvSpPr>
              <a:spLocks noChangeArrowheads="1"/>
            </p:cNvSpPr>
            <p:nvPr userDrawn="1"/>
          </p:nvSpPr>
          <p:spPr bwMode="auto">
            <a:xfrm>
              <a:off x="5581" y="847"/>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30" name="Rectangle 28"/>
            <p:cNvSpPr>
              <a:spLocks noChangeArrowheads="1"/>
            </p:cNvSpPr>
            <p:nvPr userDrawn="1"/>
          </p:nvSpPr>
          <p:spPr bwMode="auto">
            <a:xfrm>
              <a:off x="5475" y="847"/>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31" name="Rectangle 29"/>
            <p:cNvSpPr>
              <a:spLocks noChangeArrowheads="1"/>
            </p:cNvSpPr>
            <p:nvPr userDrawn="1"/>
          </p:nvSpPr>
          <p:spPr bwMode="auto">
            <a:xfrm>
              <a:off x="5633" y="899"/>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32" name="Rectangle 30"/>
            <p:cNvSpPr>
              <a:spLocks noChangeArrowheads="1"/>
            </p:cNvSpPr>
            <p:nvPr userDrawn="1"/>
          </p:nvSpPr>
          <p:spPr bwMode="auto">
            <a:xfrm>
              <a:off x="5581" y="899"/>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33" name="Rectangle 31"/>
            <p:cNvSpPr>
              <a:spLocks noChangeArrowheads="1"/>
            </p:cNvSpPr>
            <p:nvPr userDrawn="1"/>
          </p:nvSpPr>
          <p:spPr bwMode="auto">
            <a:xfrm>
              <a:off x="5527" y="899"/>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34" name="Rectangle 32"/>
            <p:cNvSpPr>
              <a:spLocks noChangeArrowheads="1"/>
            </p:cNvSpPr>
            <p:nvPr userDrawn="1"/>
          </p:nvSpPr>
          <p:spPr bwMode="auto">
            <a:xfrm>
              <a:off x="5633" y="953"/>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35" name="Rectangle 33"/>
            <p:cNvSpPr>
              <a:spLocks noChangeArrowheads="1"/>
            </p:cNvSpPr>
            <p:nvPr userDrawn="1"/>
          </p:nvSpPr>
          <p:spPr bwMode="auto">
            <a:xfrm>
              <a:off x="5581" y="953"/>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36" name="Rectangle 34"/>
            <p:cNvSpPr>
              <a:spLocks noChangeArrowheads="1"/>
            </p:cNvSpPr>
            <p:nvPr userDrawn="1"/>
          </p:nvSpPr>
          <p:spPr bwMode="auto">
            <a:xfrm>
              <a:off x="5475" y="953"/>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37" name="Rectangle 35"/>
            <p:cNvSpPr>
              <a:spLocks noChangeArrowheads="1"/>
            </p:cNvSpPr>
            <p:nvPr userDrawn="1"/>
          </p:nvSpPr>
          <p:spPr bwMode="auto">
            <a:xfrm>
              <a:off x="5633" y="1005"/>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38" name="Rectangle 36"/>
            <p:cNvSpPr>
              <a:spLocks noChangeArrowheads="1"/>
            </p:cNvSpPr>
            <p:nvPr userDrawn="1"/>
          </p:nvSpPr>
          <p:spPr bwMode="auto">
            <a:xfrm>
              <a:off x="5527" y="1005"/>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39" name="Rectangle 37"/>
            <p:cNvSpPr>
              <a:spLocks noChangeArrowheads="1"/>
            </p:cNvSpPr>
            <p:nvPr userDrawn="1"/>
          </p:nvSpPr>
          <p:spPr bwMode="auto">
            <a:xfrm>
              <a:off x="5633" y="1057"/>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40" name="Rectangle 38"/>
            <p:cNvSpPr>
              <a:spLocks noChangeArrowheads="1"/>
            </p:cNvSpPr>
            <p:nvPr userDrawn="1"/>
          </p:nvSpPr>
          <p:spPr bwMode="auto">
            <a:xfrm>
              <a:off x="5581" y="1057"/>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41" name="Rectangle 39"/>
            <p:cNvSpPr>
              <a:spLocks noChangeArrowheads="1"/>
            </p:cNvSpPr>
            <p:nvPr userDrawn="1"/>
          </p:nvSpPr>
          <p:spPr bwMode="auto">
            <a:xfrm>
              <a:off x="5475" y="1057"/>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42" name="Rectangle 40"/>
            <p:cNvSpPr>
              <a:spLocks noChangeArrowheads="1"/>
            </p:cNvSpPr>
            <p:nvPr userDrawn="1"/>
          </p:nvSpPr>
          <p:spPr bwMode="auto">
            <a:xfrm>
              <a:off x="5633" y="1111"/>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43" name="Rectangle 41"/>
            <p:cNvSpPr>
              <a:spLocks noChangeArrowheads="1"/>
            </p:cNvSpPr>
            <p:nvPr userDrawn="1"/>
          </p:nvSpPr>
          <p:spPr bwMode="auto">
            <a:xfrm>
              <a:off x="5581" y="1111"/>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44" name="Rectangle 42"/>
            <p:cNvSpPr>
              <a:spLocks noChangeArrowheads="1"/>
            </p:cNvSpPr>
            <p:nvPr userDrawn="1"/>
          </p:nvSpPr>
          <p:spPr bwMode="auto">
            <a:xfrm>
              <a:off x="5633" y="1163"/>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45" name="Rectangle 43"/>
            <p:cNvSpPr>
              <a:spLocks noChangeArrowheads="1"/>
            </p:cNvSpPr>
            <p:nvPr userDrawn="1"/>
          </p:nvSpPr>
          <p:spPr bwMode="auto">
            <a:xfrm>
              <a:off x="5527" y="1163"/>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46" name="Rectangle 44"/>
            <p:cNvSpPr>
              <a:spLocks noChangeArrowheads="1"/>
            </p:cNvSpPr>
            <p:nvPr userDrawn="1"/>
          </p:nvSpPr>
          <p:spPr bwMode="auto">
            <a:xfrm>
              <a:off x="5633" y="1217"/>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47" name="Rectangle 45"/>
            <p:cNvSpPr>
              <a:spLocks noChangeArrowheads="1"/>
            </p:cNvSpPr>
            <p:nvPr userDrawn="1"/>
          </p:nvSpPr>
          <p:spPr bwMode="auto">
            <a:xfrm>
              <a:off x="5581" y="1217"/>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48" name="Rectangle 46"/>
            <p:cNvSpPr>
              <a:spLocks noChangeArrowheads="1"/>
            </p:cNvSpPr>
            <p:nvPr userDrawn="1"/>
          </p:nvSpPr>
          <p:spPr bwMode="auto">
            <a:xfrm>
              <a:off x="5527" y="1217"/>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49" name="Rectangle 47"/>
            <p:cNvSpPr>
              <a:spLocks noChangeArrowheads="1"/>
            </p:cNvSpPr>
            <p:nvPr userDrawn="1"/>
          </p:nvSpPr>
          <p:spPr bwMode="auto">
            <a:xfrm>
              <a:off x="5633" y="1269"/>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50" name="Rectangle 48"/>
            <p:cNvSpPr>
              <a:spLocks noChangeArrowheads="1"/>
            </p:cNvSpPr>
            <p:nvPr userDrawn="1"/>
          </p:nvSpPr>
          <p:spPr bwMode="auto">
            <a:xfrm>
              <a:off x="5581" y="1269"/>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51" name="Rectangle 49"/>
            <p:cNvSpPr>
              <a:spLocks noChangeArrowheads="1"/>
            </p:cNvSpPr>
            <p:nvPr userDrawn="1"/>
          </p:nvSpPr>
          <p:spPr bwMode="auto">
            <a:xfrm>
              <a:off x="5475" y="1269"/>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52" name="Rectangle 50"/>
            <p:cNvSpPr>
              <a:spLocks noChangeArrowheads="1"/>
            </p:cNvSpPr>
            <p:nvPr userDrawn="1"/>
          </p:nvSpPr>
          <p:spPr bwMode="auto">
            <a:xfrm>
              <a:off x="5633" y="1323"/>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53" name="Rectangle 51"/>
            <p:cNvSpPr>
              <a:spLocks noChangeArrowheads="1"/>
            </p:cNvSpPr>
            <p:nvPr userDrawn="1"/>
          </p:nvSpPr>
          <p:spPr bwMode="auto">
            <a:xfrm>
              <a:off x="5527" y="1323"/>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54" name="Rectangle 52"/>
            <p:cNvSpPr>
              <a:spLocks noChangeArrowheads="1"/>
            </p:cNvSpPr>
            <p:nvPr userDrawn="1"/>
          </p:nvSpPr>
          <p:spPr bwMode="auto">
            <a:xfrm>
              <a:off x="5633" y="1375"/>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55" name="Rectangle 53"/>
            <p:cNvSpPr>
              <a:spLocks noChangeArrowheads="1"/>
            </p:cNvSpPr>
            <p:nvPr userDrawn="1"/>
          </p:nvSpPr>
          <p:spPr bwMode="auto">
            <a:xfrm>
              <a:off x="5581" y="1375"/>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56" name="Rectangle 54"/>
            <p:cNvSpPr>
              <a:spLocks noChangeArrowheads="1"/>
            </p:cNvSpPr>
            <p:nvPr userDrawn="1"/>
          </p:nvSpPr>
          <p:spPr bwMode="auto">
            <a:xfrm>
              <a:off x="5527" y="1375"/>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57" name="Rectangle 55"/>
            <p:cNvSpPr>
              <a:spLocks noChangeArrowheads="1"/>
            </p:cNvSpPr>
            <p:nvPr userDrawn="1"/>
          </p:nvSpPr>
          <p:spPr bwMode="auto">
            <a:xfrm>
              <a:off x="5633" y="1427"/>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58" name="Rectangle 56"/>
            <p:cNvSpPr>
              <a:spLocks noChangeArrowheads="1"/>
            </p:cNvSpPr>
            <p:nvPr userDrawn="1"/>
          </p:nvSpPr>
          <p:spPr bwMode="auto">
            <a:xfrm>
              <a:off x="5581" y="1427"/>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59" name="Rectangle 57"/>
            <p:cNvSpPr>
              <a:spLocks noChangeArrowheads="1"/>
            </p:cNvSpPr>
            <p:nvPr userDrawn="1"/>
          </p:nvSpPr>
          <p:spPr bwMode="auto">
            <a:xfrm>
              <a:off x="5633" y="1481"/>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60" name="Rectangle 58"/>
            <p:cNvSpPr>
              <a:spLocks noChangeArrowheads="1"/>
            </p:cNvSpPr>
            <p:nvPr userDrawn="1"/>
          </p:nvSpPr>
          <p:spPr bwMode="auto">
            <a:xfrm>
              <a:off x="5581" y="1481"/>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61" name="Rectangle 59"/>
            <p:cNvSpPr>
              <a:spLocks noChangeArrowheads="1"/>
            </p:cNvSpPr>
            <p:nvPr userDrawn="1"/>
          </p:nvSpPr>
          <p:spPr bwMode="auto">
            <a:xfrm>
              <a:off x="5527" y="1481"/>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62" name="Rectangle 60"/>
            <p:cNvSpPr>
              <a:spLocks noChangeArrowheads="1"/>
            </p:cNvSpPr>
            <p:nvPr userDrawn="1"/>
          </p:nvSpPr>
          <p:spPr bwMode="auto">
            <a:xfrm>
              <a:off x="5633" y="1533"/>
              <a:ext cx="54"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63" name="Rectangle 61"/>
            <p:cNvSpPr>
              <a:spLocks noChangeArrowheads="1"/>
            </p:cNvSpPr>
            <p:nvPr userDrawn="1"/>
          </p:nvSpPr>
          <p:spPr bwMode="auto">
            <a:xfrm>
              <a:off x="5475" y="1533"/>
              <a:ext cx="52"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64" name="Rectangle 62"/>
            <p:cNvSpPr>
              <a:spLocks noChangeArrowheads="1"/>
            </p:cNvSpPr>
            <p:nvPr userDrawn="1"/>
          </p:nvSpPr>
          <p:spPr bwMode="auto">
            <a:xfrm>
              <a:off x="5633" y="1586"/>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65" name="Rectangle 63"/>
            <p:cNvSpPr>
              <a:spLocks noChangeArrowheads="1"/>
            </p:cNvSpPr>
            <p:nvPr userDrawn="1"/>
          </p:nvSpPr>
          <p:spPr bwMode="auto">
            <a:xfrm>
              <a:off x="5581" y="1586"/>
              <a:ext cx="52"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66" name="Rectangle 64"/>
            <p:cNvSpPr>
              <a:spLocks noChangeArrowheads="1"/>
            </p:cNvSpPr>
            <p:nvPr userDrawn="1"/>
          </p:nvSpPr>
          <p:spPr bwMode="auto">
            <a:xfrm>
              <a:off x="5527" y="1586"/>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67" name="Rectangle 65"/>
            <p:cNvSpPr>
              <a:spLocks noChangeArrowheads="1"/>
            </p:cNvSpPr>
            <p:nvPr userDrawn="1"/>
          </p:nvSpPr>
          <p:spPr bwMode="auto">
            <a:xfrm>
              <a:off x="5633" y="1639"/>
              <a:ext cx="54"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68" name="Rectangle 66"/>
            <p:cNvSpPr>
              <a:spLocks noChangeArrowheads="1"/>
            </p:cNvSpPr>
            <p:nvPr userDrawn="1"/>
          </p:nvSpPr>
          <p:spPr bwMode="auto">
            <a:xfrm>
              <a:off x="5633" y="1692"/>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69" name="Rectangle 67"/>
            <p:cNvSpPr>
              <a:spLocks noChangeArrowheads="1"/>
            </p:cNvSpPr>
            <p:nvPr userDrawn="1"/>
          </p:nvSpPr>
          <p:spPr bwMode="auto">
            <a:xfrm>
              <a:off x="5581" y="1692"/>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70" name="Rectangle 68"/>
            <p:cNvSpPr>
              <a:spLocks noChangeArrowheads="1"/>
            </p:cNvSpPr>
            <p:nvPr userDrawn="1"/>
          </p:nvSpPr>
          <p:spPr bwMode="auto">
            <a:xfrm>
              <a:off x="5527" y="1692"/>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71" name="Rectangle 69"/>
            <p:cNvSpPr>
              <a:spLocks noChangeArrowheads="1"/>
            </p:cNvSpPr>
            <p:nvPr userDrawn="1"/>
          </p:nvSpPr>
          <p:spPr bwMode="auto">
            <a:xfrm>
              <a:off x="5633" y="1744"/>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72" name="Rectangle 70"/>
            <p:cNvSpPr>
              <a:spLocks noChangeArrowheads="1"/>
            </p:cNvSpPr>
            <p:nvPr userDrawn="1"/>
          </p:nvSpPr>
          <p:spPr bwMode="auto">
            <a:xfrm>
              <a:off x="5581" y="1744"/>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73" name="Rectangle 71"/>
            <p:cNvSpPr>
              <a:spLocks noChangeArrowheads="1"/>
            </p:cNvSpPr>
            <p:nvPr userDrawn="1"/>
          </p:nvSpPr>
          <p:spPr bwMode="auto">
            <a:xfrm>
              <a:off x="5527" y="1744"/>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74" name="Rectangle 72"/>
            <p:cNvSpPr>
              <a:spLocks noChangeArrowheads="1"/>
            </p:cNvSpPr>
            <p:nvPr userDrawn="1"/>
          </p:nvSpPr>
          <p:spPr bwMode="auto">
            <a:xfrm>
              <a:off x="5633" y="1798"/>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75" name="Rectangle 73"/>
            <p:cNvSpPr>
              <a:spLocks noChangeArrowheads="1"/>
            </p:cNvSpPr>
            <p:nvPr userDrawn="1"/>
          </p:nvSpPr>
          <p:spPr bwMode="auto">
            <a:xfrm>
              <a:off x="5527" y="185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76" name="Rectangle 74"/>
            <p:cNvSpPr>
              <a:spLocks noChangeArrowheads="1"/>
            </p:cNvSpPr>
            <p:nvPr userDrawn="1"/>
          </p:nvSpPr>
          <p:spPr bwMode="auto">
            <a:xfrm>
              <a:off x="5475" y="1798"/>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77" name="Rectangle 75"/>
            <p:cNvSpPr>
              <a:spLocks noChangeArrowheads="1"/>
            </p:cNvSpPr>
            <p:nvPr userDrawn="1"/>
          </p:nvSpPr>
          <p:spPr bwMode="auto">
            <a:xfrm>
              <a:off x="5633" y="185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78" name="Rectangle 76"/>
            <p:cNvSpPr>
              <a:spLocks noChangeArrowheads="1"/>
            </p:cNvSpPr>
            <p:nvPr userDrawn="1"/>
          </p:nvSpPr>
          <p:spPr bwMode="auto">
            <a:xfrm>
              <a:off x="5633" y="1902"/>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79" name="Rectangle 77"/>
            <p:cNvSpPr>
              <a:spLocks noChangeArrowheads="1"/>
            </p:cNvSpPr>
            <p:nvPr userDrawn="1"/>
          </p:nvSpPr>
          <p:spPr bwMode="auto">
            <a:xfrm>
              <a:off x="5581" y="1902"/>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80" name="Rectangle 78"/>
            <p:cNvSpPr>
              <a:spLocks noChangeArrowheads="1"/>
            </p:cNvSpPr>
            <p:nvPr userDrawn="1"/>
          </p:nvSpPr>
          <p:spPr bwMode="auto">
            <a:xfrm>
              <a:off x="5633" y="2432"/>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81" name="Rectangle 79"/>
            <p:cNvSpPr>
              <a:spLocks noChangeArrowheads="1"/>
            </p:cNvSpPr>
            <p:nvPr userDrawn="1"/>
          </p:nvSpPr>
          <p:spPr bwMode="auto">
            <a:xfrm>
              <a:off x="5581" y="2432"/>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82" name="Rectangle 80"/>
            <p:cNvSpPr>
              <a:spLocks noChangeArrowheads="1"/>
            </p:cNvSpPr>
            <p:nvPr userDrawn="1"/>
          </p:nvSpPr>
          <p:spPr bwMode="auto">
            <a:xfrm>
              <a:off x="5527" y="2432"/>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83" name="Rectangle 81"/>
            <p:cNvSpPr>
              <a:spLocks noChangeArrowheads="1"/>
            </p:cNvSpPr>
            <p:nvPr userDrawn="1"/>
          </p:nvSpPr>
          <p:spPr bwMode="auto">
            <a:xfrm>
              <a:off x="5633" y="2484"/>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84" name="Rectangle 82"/>
            <p:cNvSpPr>
              <a:spLocks noChangeArrowheads="1"/>
            </p:cNvSpPr>
            <p:nvPr userDrawn="1"/>
          </p:nvSpPr>
          <p:spPr bwMode="auto">
            <a:xfrm>
              <a:off x="5581" y="2484"/>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85" name="Rectangle 83"/>
            <p:cNvSpPr>
              <a:spLocks noChangeArrowheads="1"/>
            </p:cNvSpPr>
            <p:nvPr userDrawn="1"/>
          </p:nvSpPr>
          <p:spPr bwMode="auto">
            <a:xfrm>
              <a:off x="5633" y="2538"/>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86" name="Rectangle 84"/>
            <p:cNvSpPr>
              <a:spLocks noChangeArrowheads="1"/>
            </p:cNvSpPr>
            <p:nvPr userDrawn="1"/>
          </p:nvSpPr>
          <p:spPr bwMode="auto">
            <a:xfrm>
              <a:off x="5527" y="2538"/>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87" name="Rectangle 85"/>
            <p:cNvSpPr>
              <a:spLocks noChangeArrowheads="1"/>
            </p:cNvSpPr>
            <p:nvPr userDrawn="1"/>
          </p:nvSpPr>
          <p:spPr bwMode="auto">
            <a:xfrm>
              <a:off x="5633" y="2590"/>
              <a:ext cx="54"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88" name="Rectangle 86"/>
            <p:cNvSpPr>
              <a:spLocks noChangeArrowheads="1"/>
            </p:cNvSpPr>
            <p:nvPr userDrawn="1"/>
          </p:nvSpPr>
          <p:spPr bwMode="auto">
            <a:xfrm>
              <a:off x="5581" y="2590"/>
              <a:ext cx="52"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89" name="Rectangle 87"/>
            <p:cNvSpPr>
              <a:spLocks noChangeArrowheads="1"/>
            </p:cNvSpPr>
            <p:nvPr userDrawn="1"/>
          </p:nvSpPr>
          <p:spPr bwMode="auto">
            <a:xfrm>
              <a:off x="5475" y="2590"/>
              <a:ext cx="52"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90" name="Rectangle 88"/>
            <p:cNvSpPr>
              <a:spLocks noChangeArrowheads="1"/>
            </p:cNvSpPr>
            <p:nvPr userDrawn="1"/>
          </p:nvSpPr>
          <p:spPr bwMode="auto">
            <a:xfrm>
              <a:off x="5633" y="2643"/>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91" name="Rectangle 89"/>
            <p:cNvSpPr>
              <a:spLocks noChangeArrowheads="1"/>
            </p:cNvSpPr>
            <p:nvPr userDrawn="1"/>
          </p:nvSpPr>
          <p:spPr bwMode="auto">
            <a:xfrm>
              <a:off x="5581" y="2643"/>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92" name="Rectangle 90"/>
            <p:cNvSpPr>
              <a:spLocks noChangeArrowheads="1"/>
            </p:cNvSpPr>
            <p:nvPr userDrawn="1"/>
          </p:nvSpPr>
          <p:spPr bwMode="auto">
            <a:xfrm>
              <a:off x="5527" y="2643"/>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93" name="Rectangle 91"/>
            <p:cNvSpPr>
              <a:spLocks noChangeArrowheads="1"/>
            </p:cNvSpPr>
            <p:nvPr userDrawn="1"/>
          </p:nvSpPr>
          <p:spPr bwMode="auto">
            <a:xfrm>
              <a:off x="5633" y="2695"/>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94" name="Rectangle 92"/>
            <p:cNvSpPr>
              <a:spLocks noChangeArrowheads="1"/>
            </p:cNvSpPr>
            <p:nvPr userDrawn="1"/>
          </p:nvSpPr>
          <p:spPr bwMode="auto">
            <a:xfrm>
              <a:off x="5581" y="2695"/>
              <a:ext cx="52"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95" name="Rectangle 93"/>
            <p:cNvSpPr>
              <a:spLocks noChangeArrowheads="1"/>
            </p:cNvSpPr>
            <p:nvPr userDrawn="1"/>
          </p:nvSpPr>
          <p:spPr bwMode="auto">
            <a:xfrm>
              <a:off x="5633" y="2748"/>
              <a:ext cx="54"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96" name="Rectangle 94"/>
            <p:cNvSpPr>
              <a:spLocks noChangeArrowheads="1"/>
            </p:cNvSpPr>
            <p:nvPr userDrawn="1"/>
          </p:nvSpPr>
          <p:spPr bwMode="auto">
            <a:xfrm>
              <a:off x="5581" y="2748"/>
              <a:ext cx="52"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97" name="Rectangle 95"/>
            <p:cNvSpPr>
              <a:spLocks noChangeArrowheads="1"/>
            </p:cNvSpPr>
            <p:nvPr userDrawn="1"/>
          </p:nvSpPr>
          <p:spPr bwMode="auto">
            <a:xfrm>
              <a:off x="5527" y="2748"/>
              <a:ext cx="54"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98" name="Rectangle 96"/>
            <p:cNvSpPr>
              <a:spLocks noChangeArrowheads="1"/>
            </p:cNvSpPr>
            <p:nvPr userDrawn="1"/>
          </p:nvSpPr>
          <p:spPr bwMode="auto">
            <a:xfrm>
              <a:off x="5633" y="2801"/>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99" name="Rectangle 97"/>
            <p:cNvSpPr>
              <a:spLocks noChangeArrowheads="1"/>
            </p:cNvSpPr>
            <p:nvPr userDrawn="1"/>
          </p:nvSpPr>
          <p:spPr bwMode="auto">
            <a:xfrm>
              <a:off x="5581" y="2801"/>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00" name="Rectangle 98"/>
            <p:cNvSpPr>
              <a:spLocks noChangeArrowheads="1"/>
            </p:cNvSpPr>
            <p:nvPr userDrawn="1"/>
          </p:nvSpPr>
          <p:spPr bwMode="auto">
            <a:xfrm>
              <a:off x="5475" y="2801"/>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01" name="Rectangle 99"/>
            <p:cNvSpPr>
              <a:spLocks noChangeArrowheads="1"/>
            </p:cNvSpPr>
            <p:nvPr userDrawn="1"/>
          </p:nvSpPr>
          <p:spPr bwMode="auto">
            <a:xfrm>
              <a:off x="5633" y="2853"/>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02" name="Rectangle 100"/>
            <p:cNvSpPr>
              <a:spLocks noChangeArrowheads="1"/>
            </p:cNvSpPr>
            <p:nvPr userDrawn="1"/>
          </p:nvSpPr>
          <p:spPr bwMode="auto">
            <a:xfrm>
              <a:off x="5527" y="2853"/>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03" name="Rectangle 101"/>
            <p:cNvSpPr>
              <a:spLocks noChangeArrowheads="1"/>
            </p:cNvSpPr>
            <p:nvPr userDrawn="1"/>
          </p:nvSpPr>
          <p:spPr bwMode="auto">
            <a:xfrm>
              <a:off x="5633" y="2907"/>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04" name="Rectangle 102"/>
            <p:cNvSpPr>
              <a:spLocks noChangeArrowheads="1"/>
            </p:cNvSpPr>
            <p:nvPr userDrawn="1"/>
          </p:nvSpPr>
          <p:spPr bwMode="auto">
            <a:xfrm>
              <a:off x="5581" y="2907"/>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05" name="Rectangle 103"/>
            <p:cNvSpPr>
              <a:spLocks noChangeArrowheads="1"/>
            </p:cNvSpPr>
            <p:nvPr userDrawn="1"/>
          </p:nvSpPr>
          <p:spPr bwMode="auto">
            <a:xfrm>
              <a:off x="5475" y="2907"/>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06" name="Rectangle 104"/>
            <p:cNvSpPr>
              <a:spLocks noChangeArrowheads="1"/>
            </p:cNvSpPr>
            <p:nvPr userDrawn="1"/>
          </p:nvSpPr>
          <p:spPr bwMode="auto">
            <a:xfrm>
              <a:off x="5633" y="2959"/>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07" name="Rectangle 105"/>
            <p:cNvSpPr>
              <a:spLocks noChangeArrowheads="1"/>
            </p:cNvSpPr>
            <p:nvPr userDrawn="1"/>
          </p:nvSpPr>
          <p:spPr bwMode="auto">
            <a:xfrm>
              <a:off x="5581" y="2959"/>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08" name="Rectangle 106"/>
            <p:cNvSpPr>
              <a:spLocks noChangeArrowheads="1"/>
            </p:cNvSpPr>
            <p:nvPr userDrawn="1"/>
          </p:nvSpPr>
          <p:spPr bwMode="auto">
            <a:xfrm>
              <a:off x="5527" y="2959"/>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09" name="Rectangle 107"/>
            <p:cNvSpPr>
              <a:spLocks noChangeArrowheads="1"/>
            </p:cNvSpPr>
            <p:nvPr userDrawn="1"/>
          </p:nvSpPr>
          <p:spPr bwMode="auto">
            <a:xfrm>
              <a:off x="5633" y="3013"/>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10" name="Rectangle 108"/>
            <p:cNvSpPr>
              <a:spLocks noChangeArrowheads="1"/>
            </p:cNvSpPr>
            <p:nvPr userDrawn="1"/>
          </p:nvSpPr>
          <p:spPr bwMode="auto">
            <a:xfrm>
              <a:off x="5475" y="3013"/>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11" name="Rectangle 109"/>
            <p:cNvSpPr>
              <a:spLocks noChangeArrowheads="1"/>
            </p:cNvSpPr>
            <p:nvPr userDrawn="1"/>
          </p:nvSpPr>
          <p:spPr bwMode="auto">
            <a:xfrm>
              <a:off x="5633" y="3065"/>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12" name="Rectangle 110"/>
            <p:cNvSpPr>
              <a:spLocks noChangeArrowheads="1"/>
            </p:cNvSpPr>
            <p:nvPr userDrawn="1"/>
          </p:nvSpPr>
          <p:spPr bwMode="auto">
            <a:xfrm>
              <a:off x="5581" y="3065"/>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13" name="Rectangle 111"/>
            <p:cNvSpPr>
              <a:spLocks noChangeArrowheads="1"/>
            </p:cNvSpPr>
            <p:nvPr userDrawn="1"/>
          </p:nvSpPr>
          <p:spPr bwMode="auto">
            <a:xfrm>
              <a:off x="5527" y="3065"/>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14" name="Rectangle 112"/>
            <p:cNvSpPr>
              <a:spLocks noChangeArrowheads="1"/>
            </p:cNvSpPr>
            <p:nvPr userDrawn="1"/>
          </p:nvSpPr>
          <p:spPr bwMode="auto">
            <a:xfrm>
              <a:off x="5633" y="3117"/>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15" name="Rectangle 113"/>
            <p:cNvSpPr>
              <a:spLocks noChangeArrowheads="1"/>
            </p:cNvSpPr>
            <p:nvPr userDrawn="1"/>
          </p:nvSpPr>
          <p:spPr bwMode="auto">
            <a:xfrm>
              <a:off x="5581" y="3117"/>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16" name="Rectangle 114"/>
            <p:cNvSpPr>
              <a:spLocks noChangeArrowheads="1"/>
            </p:cNvSpPr>
            <p:nvPr userDrawn="1"/>
          </p:nvSpPr>
          <p:spPr bwMode="auto">
            <a:xfrm>
              <a:off x="5633" y="3171"/>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17" name="Rectangle 115"/>
            <p:cNvSpPr>
              <a:spLocks noChangeArrowheads="1"/>
            </p:cNvSpPr>
            <p:nvPr userDrawn="1"/>
          </p:nvSpPr>
          <p:spPr bwMode="auto">
            <a:xfrm>
              <a:off x="5527" y="3171"/>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18" name="Rectangle 116"/>
            <p:cNvSpPr>
              <a:spLocks noChangeArrowheads="1"/>
            </p:cNvSpPr>
            <p:nvPr userDrawn="1"/>
          </p:nvSpPr>
          <p:spPr bwMode="auto">
            <a:xfrm>
              <a:off x="5633" y="3223"/>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19" name="Rectangle 117"/>
            <p:cNvSpPr>
              <a:spLocks noChangeArrowheads="1"/>
            </p:cNvSpPr>
            <p:nvPr userDrawn="1"/>
          </p:nvSpPr>
          <p:spPr bwMode="auto">
            <a:xfrm>
              <a:off x="5581" y="3223"/>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0" name="Rectangle 118"/>
            <p:cNvSpPr>
              <a:spLocks noChangeArrowheads="1"/>
            </p:cNvSpPr>
            <p:nvPr userDrawn="1"/>
          </p:nvSpPr>
          <p:spPr bwMode="auto">
            <a:xfrm>
              <a:off x="5475" y="3223"/>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1" name="Rectangle 119"/>
            <p:cNvSpPr>
              <a:spLocks noChangeArrowheads="1"/>
            </p:cNvSpPr>
            <p:nvPr userDrawn="1"/>
          </p:nvSpPr>
          <p:spPr bwMode="auto">
            <a:xfrm>
              <a:off x="5633" y="3277"/>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2" name="Rectangle 120"/>
            <p:cNvSpPr>
              <a:spLocks noChangeArrowheads="1"/>
            </p:cNvSpPr>
            <p:nvPr userDrawn="1"/>
          </p:nvSpPr>
          <p:spPr bwMode="auto">
            <a:xfrm>
              <a:off x="5581" y="3277"/>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3" name="Rectangle 121"/>
            <p:cNvSpPr>
              <a:spLocks noChangeArrowheads="1"/>
            </p:cNvSpPr>
            <p:nvPr userDrawn="1"/>
          </p:nvSpPr>
          <p:spPr bwMode="auto">
            <a:xfrm>
              <a:off x="5527" y="3277"/>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4" name="Rectangle 122"/>
            <p:cNvSpPr>
              <a:spLocks noChangeArrowheads="1"/>
            </p:cNvSpPr>
            <p:nvPr userDrawn="1"/>
          </p:nvSpPr>
          <p:spPr bwMode="auto">
            <a:xfrm>
              <a:off x="5633" y="3329"/>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5" name="Rectangle 123"/>
            <p:cNvSpPr>
              <a:spLocks noChangeArrowheads="1"/>
            </p:cNvSpPr>
            <p:nvPr userDrawn="1"/>
          </p:nvSpPr>
          <p:spPr bwMode="auto">
            <a:xfrm>
              <a:off x="5581" y="3329"/>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6" name="Rectangle 124"/>
            <p:cNvSpPr>
              <a:spLocks noChangeArrowheads="1"/>
            </p:cNvSpPr>
            <p:nvPr userDrawn="1"/>
          </p:nvSpPr>
          <p:spPr bwMode="auto">
            <a:xfrm>
              <a:off x="5475" y="3329"/>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7" name="Rectangle 125"/>
            <p:cNvSpPr>
              <a:spLocks noChangeArrowheads="1"/>
            </p:cNvSpPr>
            <p:nvPr userDrawn="1"/>
          </p:nvSpPr>
          <p:spPr bwMode="auto">
            <a:xfrm>
              <a:off x="5633" y="3383"/>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28" name="Rectangle 126"/>
            <p:cNvSpPr>
              <a:spLocks noChangeArrowheads="1"/>
            </p:cNvSpPr>
            <p:nvPr userDrawn="1"/>
          </p:nvSpPr>
          <p:spPr bwMode="auto">
            <a:xfrm>
              <a:off x="5581" y="3383"/>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29" name="Rectangle 127"/>
            <p:cNvSpPr>
              <a:spLocks noChangeArrowheads="1"/>
            </p:cNvSpPr>
            <p:nvPr userDrawn="1"/>
          </p:nvSpPr>
          <p:spPr bwMode="auto">
            <a:xfrm>
              <a:off x="5527" y="3383"/>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0" name="Rectangle 128"/>
            <p:cNvSpPr>
              <a:spLocks noChangeArrowheads="1"/>
            </p:cNvSpPr>
            <p:nvPr userDrawn="1"/>
          </p:nvSpPr>
          <p:spPr bwMode="auto">
            <a:xfrm>
              <a:off x="5633" y="3435"/>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1" name="Rectangle 129"/>
            <p:cNvSpPr>
              <a:spLocks noChangeArrowheads="1"/>
            </p:cNvSpPr>
            <p:nvPr userDrawn="1"/>
          </p:nvSpPr>
          <p:spPr bwMode="auto">
            <a:xfrm>
              <a:off x="5633" y="3489"/>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2" name="Rectangle 130"/>
            <p:cNvSpPr>
              <a:spLocks noChangeArrowheads="1"/>
            </p:cNvSpPr>
            <p:nvPr userDrawn="1"/>
          </p:nvSpPr>
          <p:spPr bwMode="auto">
            <a:xfrm>
              <a:off x="5581" y="3489"/>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3" name="Rectangle 131"/>
            <p:cNvSpPr>
              <a:spLocks noChangeArrowheads="1"/>
            </p:cNvSpPr>
            <p:nvPr userDrawn="1"/>
          </p:nvSpPr>
          <p:spPr bwMode="auto">
            <a:xfrm>
              <a:off x="5527" y="3489"/>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4" name="Rectangle 132"/>
            <p:cNvSpPr>
              <a:spLocks noChangeArrowheads="1"/>
            </p:cNvSpPr>
            <p:nvPr userDrawn="1"/>
          </p:nvSpPr>
          <p:spPr bwMode="auto">
            <a:xfrm>
              <a:off x="5633" y="3541"/>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5" name="Rectangle 133"/>
            <p:cNvSpPr>
              <a:spLocks noChangeArrowheads="1"/>
            </p:cNvSpPr>
            <p:nvPr userDrawn="1"/>
          </p:nvSpPr>
          <p:spPr bwMode="auto">
            <a:xfrm>
              <a:off x="5581" y="3541"/>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6" name="Rectangle 134"/>
            <p:cNvSpPr>
              <a:spLocks noChangeArrowheads="1"/>
            </p:cNvSpPr>
            <p:nvPr userDrawn="1"/>
          </p:nvSpPr>
          <p:spPr bwMode="auto">
            <a:xfrm>
              <a:off x="5475" y="3541"/>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7" name="Rectangle 135"/>
            <p:cNvSpPr>
              <a:spLocks noChangeArrowheads="1"/>
            </p:cNvSpPr>
            <p:nvPr userDrawn="1"/>
          </p:nvSpPr>
          <p:spPr bwMode="auto">
            <a:xfrm>
              <a:off x="5633" y="3593"/>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38" name="Rectangle 136"/>
            <p:cNvSpPr>
              <a:spLocks noChangeArrowheads="1"/>
            </p:cNvSpPr>
            <p:nvPr userDrawn="1"/>
          </p:nvSpPr>
          <p:spPr bwMode="auto">
            <a:xfrm>
              <a:off x="5527" y="3593"/>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39" name="Rectangle 137"/>
            <p:cNvSpPr>
              <a:spLocks noChangeArrowheads="1"/>
            </p:cNvSpPr>
            <p:nvPr userDrawn="1"/>
          </p:nvSpPr>
          <p:spPr bwMode="auto">
            <a:xfrm>
              <a:off x="5633" y="3647"/>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0" name="Rectangle 138"/>
            <p:cNvSpPr>
              <a:spLocks noChangeArrowheads="1"/>
            </p:cNvSpPr>
            <p:nvPr userDrawn="1"/>
          </p:nvSpPr>
          <p:spPr bwMode="auto">
            <a:xfrm>
              <a:off x="5581" y="3647"/>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1" name="Rectangle 139"/>
            <p:cNvSpPr>
              <a:spLocks noChangeArrowheads="1"/>
            </p:cNvSpPr>
            <p:nvPr userDrawn="1"/>
          </p:nvSpPr>
          <p:spPr bwMode="auto">
            <a:xfrm>
              <a:off x="5475" y="3699"/>
              <a:ext cx="52"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2" name="Rectangle 140"/>
            <p:cNvSpPr>
              <a:spLocks noChangeArrowheads="1"/>
            </p:cNvSpPr>
            <p:nvPr userDrawn="1"/>
          </p:nvSpPr>
          <p:spPr bwMode="auto">
            <a:xfrm>
              <a:off x="5633" y="3699"/>
              <a:ext cx="54"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3" name="Rectangle 141"/>
            <p:cNvSpPr>
              <a:spLocks noChangeArrowheads="1"/>
            </p:cNvSpPr>
            <p:nvPr userDrawn="1"/>
          </p:nvSpPr>
          <p:spPr bwMode="auto">
            <a:xfrm>
              <a:off x="5581" y="3699"/>
              <a:ext cx="52" cy="53"/>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4" name="Rectangle 142"/>
            <p:cNvSpPr>
              <a:spLocks noChangeArrowheads="1"/>
            </p:cNvSpPr>
            <p:nvPr userDrawn="1"/>
          </p:nvSpPr>
          <p:spPr bwMode="auto">
            <a:xfrm>
              <a:off x="5633" y="3752"/>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5" name="Rectangle 143"/>
            <p:cNvSpPr>
              <a:spLocks noChangeArrowheads="1"/>
            </p:cNvSpPr>
            <p:nvPr userDrawn="1"/>
          </p:nvSpPr>
          <p:spPr bwMode="auto">
            <a:xfrm>
              <a:off x="5527" y="3752"/>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6" name="Rectangle 144"/>
            <p:cNvSpPr>
              <a:spLocks noChangeArrowheads="1"/>
            </p:cNvSpPr>
            <p:nvPr userDrawn="1"/>
          </p:nvSpPr>
          <p:spPr bwMode="auto">
            <a:xfrm>
              <a:off x="5633" y="3804"/>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7" name="Rectangle 145"/>
            <p:cNvSpPr>
              <a:spLocks noChangeArrowheads="1"/>
            </p:cNvSpPr>
            <p:nvPr userDrawn="1"/>
          </p:nvSpPr>
          <p:spPr bwMode="auto">
            <a:xfrm>
              <a:off x="5581" y="3804"/>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8" name="Rectangle 146"/>
            <p:cNvSpPr>
              <a:spLocks noChangeArrowheads="1"/>
            </p:cNvSpPr>
            <p:nvPr userDrawn="1"/>
          </p:nvSpPr>
          <p:spPr bwMode="auto">
            <a:xfrm>
              <a:off x="5527" y="3804"/>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49" name="Rectangle 147"/>
            <p:cNvSpPr>
              <a:spLocks noChangeArrowheads="1"/>
            </p:cNvSpPr>
            <p:nvPr userDrawn="1"/>
          </p:nvSpPr>
          <p:spPr bwMode="auto">
            <a:xfrm>
              <a:off x="5633" y="3858"/>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50" name="Rectangle 148"/>
            <p:cNvSpPr>
              <a:spLocks noChangeArrowheads="1"/>
            </p:cNvSpPr>
            <p:nvPr userDrawn="1"/>
          </p:nvSpPr>
          <p:spPr bwMode="auto">
            <a:xfrm>
              <a:off x="5581" y="3858"/>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51" name="Rectangle 149"/>
            <p:cNvSpPr>
              <a:spLocks noChangeArrowheads="1"/>
            </p:cNvSpPr>
            <p:nvPr userDrawn="1"/>
          </p:nvSpPr>
          <p:spPr bwMode="auto">
            <a:xfrm>
              <a:off x="5527" y="3858"/>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52" name="Rectangle 150"/>
            <p:cNvSpPr>
              <a:spLocks noChangeArrowheads="1"/>
            </p:cNvSpPr>
            <p:nvPr userDrawn="1"/>
          </p:nvSpPr>
          <p:spPr bwMode="auto">
            <a:xfrm>
              <a:off x="5475" y="3858"/>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53" name="Rectangle 151"/>
            <p:cNvSpPr>
              <a:spLocks noChangeArrowheads="1"/>
            </p:cNvSpPr>
            <p:nvPr userDrawn="1"/>
          </p:nvSpPr>
          <p:spPr bwMode="auto">
            <a:xfrm>
              <a:off x="5633" y="1956"/>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54" name="Rectangle 152"/>
            <p:cNvSpPr>
              <a:spLocks noChangeArrowheads="1"/>
            </p:cNvSpPr>
            <p:nvPr userDrawn="1"/>
          </p:nvSpPr>
          <p:spPr bwMode="auto">
            <a:xfrm>
              <a:off x="5581" y="1956"/>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55" name="Rectangle 153"/>
            <p:cNvSpPr>
              <a:spLocks noChangeArrowheads="1"/>
            </p:cNvSpPr>
            <p:nvPr userDrawn="1"/>
          </p:nvSpPr>
          <p:spPr bwMode="auto">
            <a:xfrm>
              <a:off x="5527" y="1956"/>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56" name="Rectangle 154"/>
            <p:cNvSpPr>
              <a:spLocks noChangeArrowheads="1"/>
            </p:cNvSpPr>
            <p:nvPr userDrawn="1"/>
          </p:nvSpPr>
          <p:spPr bwMode="auto">
            <a:xfrm>
              <a:off x="5633" y="2008"/>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57" name="Rectangle 155"/>
            <p:cNvSpPr>
              <a:spLocks noChangeArrowheads="1"/>
            </p:cNvSpPr>
            <p:nvPr userDrawn="1"/>
          </p:nvSpPr>
          <p:spPr bwMode="auto">
            <a:xfrm>
              <a:off x="5527" y="2114"/>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58" name="Rectangle 156"/>
            <p:cNvSpPr>
              <a:spLocks noChangeArrowheads="1"/>
            </p:cNvSpPr>
            <p:nvPr userDrawn="1"/>
          </p:nvSpPr>
          <p:spPr bwMode="auto">
            <a:xfrm>
              <a:off x="5527" y="2008"/>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59" name="Rectangle 157"/>
            <p:cNvSpPr>
              <a:spLocks noChangeArrowheads="1"/>
            </p:cNvSpPr>
            <p:nvPr userDrawn="1"/>
          </p:nvSpPr>
          <p:spPr bwMode="auto">
            <a:xfrm>
              <a:off x="5633" y="2062"/>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60" name="Rectangle 158"/>
            <p:cNvSpPr>
              <a:spLocks noChangeArrowheads="1"/>
            </p:cNvSpPr>
            <p:nvPr userDrawn="1"/>
          </p:nvSpPr>
          <p:spPr bwMode="auto">
            <a:xfrm>
              <a:off x="5581" y="2062"/>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61" name="Rectangle 159"/>
            <p:cNvSpPr>
              <a:spLocks noChangeArrowheads="1"/>
            </p:cNvSpPr>
            <p:nvPr userDrawn="1"/>
          </p:nvSpPr>
          <p:spPr bwMode="auto">
            <a:xfrm>
              <a:off x="5475" y="2062"/>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62" name="Rectangle 160"/>
            <p:cNvSpPr>
              <a:spLocks noChangeArrowheads="1"/>
            </p:cNvSpPr>
            <p:nvPr userDrawn="1"/>
          </p:nvSpPr>
          <p:spPr bwMode="auto">
            <a:xfrm>
              <a:off x="5633" y="2114"/>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63" name="Rectangle 161"/>
            <p:cNvSpPr>
              <a:spLocks noChangeArrowheads="1"/>
            </p:cNvSpPr>
            <p:nvPr userDrawn="1"/>
          </p:nvSpPr>
          <p:spPr bwMode="auto">
            <a:xfrm>
              <a:off x="5633" y="2168"/>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64" name="Rectangle 162"/>
            <p:cNvSpPr>
              <a:spLocks noChangeArrowheads="1"/>
            </p:cNvSpPr>
            <p:nvPr userDrawn="1"/>
          </p:nvSpPr>
          <p:spPr bwMode="auto">
            <a:xfrm>
              <a:off x="5581" y="2168"/>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65" name="Rectangle 163"/>
            <p:cNvSpPr>
              <a:spLocks noChangeArrowheads="1"/>
            </p:cNvSpPr>
            <p:nvPr userDrawn="1"/>
          </p:nvSpPr>
          <p:spPr bwMode="auto">
            <a:xfrm>
              <a:off x="5633" y="222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66" name="Rectangle 164"/>
            <p:cNvSpPr>
              <a:spLocks noChangeArrowheads="1"/>
            </p:cNvSpPr>
            <p:nvPr userDrawn="1"/>
          </p:nvSpPr>
          <p:spPr bwMode="auto">
            <a:xfrm>
              <a:off x="5581" y="2220"/>
              <a:ext cx="52"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67" name="Rectangle 165"/>
            <p:cNvSpPr>
              <a:spLocks noChangeArrowheads="1"/>
            </p:cNvSpPr>
            <p:nvPr userDrawn="1"/>
          </p:nvSpPr>
          <p:spPr bwMode="auto">
            <a:xfrm>
              <a:off x="5527" y="222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68" name="Rectangle 166"/>
            <p:cNvSpPr>
              <a:spLocks noChangeArrowheads="1"/>
            </p:cNvSpPr>
            <p:nvPr userDrawn="1"/>
          </p:nvSpPr>
          <p:spPr bwMode="auto">
            <a:xfrm>
              <a:off x="5633" y="2272"/>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69" name="Rectangle 167"/>
            <p:cNvSpPr>
              <a:spLocks noChangeArrowheads="1"/>
            </p:cNvSpPr>
            <p:nvPr userDrawn="1"/>
          </p:nvSpPr>
          <p:spPr bwMode="auto">
            <a:xfrm>
              <a:off x="5633" y="2326"/>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0" name="Rectangle 168"/>
            <p:cNvSpPr>
              <a:spLocks noChangeArrowheads="1"/>
            </p:cNvSpPr>
            <p:nvPr userDrawn="1"/>
          </p:nvSpPr>
          <p:spPr bwMode="auto">
            <a:xfrm>
              <a:off x="5581" y="2272"/>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1" name="Rectangle 169"/>
            <p:cNvSpPr>
              <a:spLocks noChangeArrowheads="1"/>
            </p:cNvSpPr>
            <p:nvPr userDrawn="1"/>
          </p:nvSpPr>
          <p:spPr bwMode="auto">
            <a:xfrm>
              <a:off x="5527" y="2326"/>
              <a:ext cx="54" cy="52"/>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72" name="Rectangle 170"/>
            <p:cNvSpPr>
              <a:spLocks noChangeArrowheads="1"/>
            </p:cNvSpPr>
            <p:nvPr userDrawn="1"/>
          </p:nvSpPr>
          <p:spPr bwMode="auto">
            <a:xfrm>
              <a:off x="5633" y="2378"/>
              <a:ext cx="54"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73" name="Rectangle 171"/>
            <p:cNvSpPr>
              <a:spLocks noChangeArrowheads="1"/>
            </p:cNvSpPr>
            <p:nvPr userDrawn="1"/>
          </p:nvSpPr>
          <p:spPr bwMode="auto">
            <a:xfrm>
              <a:off x="5581" y="2378"/>
              <a:ext cx="52" cy="54"/>
            </a:xfrm>
            <a:prstGeom prst="rect">
              <a:avLst/>
            </a:prstGeom>
            <a:solidFill>
              <a:srgbClr val="C32D9B"/>
            </a:solidFill>
            <a:ln w="15875">
              <a:solidFill>
                <a:srgbClr val="FFFFFF"/>
              </a:solidFill>
              <a:miter lim="800000"/>
              <a:headEnd/>
              <a:tailEnd/>
            </a:ln>
          </p:spPr>
          <p:txBody>
            <a:bodyPr/>
            <a:lstStyle/>
            <a:p>
              <a:pPr>
                <a:defRPr/>
              </a:pPr>
              <a:endParaRPr lang="de-AT" b="0" i="0" dirty="0">
                <a:latin typeface="Calibri Regular"/>
              </a:endParaRPr>
            </a:p>
          </p:txBody>
        </p:sp>
        <p:sp>
          <p:nvSpPr>
            <p:cNvPr id="174" name="Rectangle 172"/>
            <p:cNvSpPr>
              <a:spLocks noChangeArrowheads="1"/>
            </p:cNvSpPr>
            <p:nvPr userDrawn="1"/>
          </p:nvSpPr>
          <p:spPr bwMode="auto">
            <a:xfrm>
              <a:off x="5475" y="2378"/>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5" name="Rectangle 173"/>
            <p:cNvSpPr>
              <a:spLocks noChangeArrowheads="1"/>
            </p:cNvSpPr>
            <p:nvPr userDrawn="1"/>
          </p:nvSpPr>
          <p:spPr bwMode="auto">
            <a:xfrm>
              <a:off x="5581" y="1798"/>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6" name="Rectangle 174"/>
            <p:cNvSpPr>
              <a:spLocks noChangeArrowheads="1"/>
            </p:cNvSpPr>
            <p:nvPr userDrawn="1"/>
          </p:nvSpPr>
          <p:spPr bwMode="auto">
            <a:xfrm>
              <a:off x="5581" y="477"/>
              <a:ext cx="52"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7" name="Rectangle 175"/>
            <p:cNvSpPr>
              <a:spLocks noChangeArrowheads="1"/>
            </p:cNvSpPr>
            <p:nvPr userDrawn="1"/>
          </p:nvSpPr>
          <p:spPr bwMode="auto">
            <a:xfrm>
              <a:off x="5633" y="477"/>
              <a:ext cx="54" cy="53"/>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8" name="Rectangle 176"/>
            <p:cNvSpPr>
              <a:spLocks noChangeArrowheads="1"/>
            </p:cNvSpPr>
            <p:nvPr userDrawn="1"/>
          </p:nvSpPr>
          <p:spPr bwMode="auto">
            <a:xfrm>
              <a:off x="5527" y="424"/>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79" name="Rectangle 177"/>
            <p:cNvSpPr>
              <a:spLocks noChangeArrowheads="1"/>
            </p:cNvSpPr>
            <p:nvPr userDrawn="1"/>
          </p:nvSpPr>
          <p:spPr bwMode="auto">
            <a:xfrm>
              <a:off x="5581" y="424"/>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0" name="Rectangle 178"/>
            <p:cNvSpPr>
              <a:spLocks noChangeArrowheads="1"/>
            </p:cNvSpPr>
            <p:nvPr userDrawn="1"/>
          </p:nvSpPr>
          <p:spPr bwMode="auto">
            <a:xfrm>
              <a:off x="5633" y="424"/>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1" name="Rectangle 179"/>
            <p:cNvSpPr>
              <a:spLocks noChangeArrowheads="1"/>
            </p:cNvSpPr>
            <p:nvPr userDrawn="1"/>
          </p:nvSpPr>
          <p:spPr bwMode="auto">
            <a:xfrm>
              <a:off x="5633" y="372"/>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2" name="Rectangle 180"/>
            <p:cNvSpPr>
              <a:spLocks noChangeArrowheads="1"/>
            </p:cNvSpPr>
            <p:nvPr userDrawn="1"/>
          </p:nvSpPr>
          <p:spPr bwMode="auto">
            <a:xfrm>
              <a:off x="5475" y="372"/>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3" name="Rectangle 181"/>
            <p:cNvSpPr>
              <a:spLocks noChangeArrowheads="1"/>
            </p:cNvSpPr>
            <p:nvPr userDrawn="1"/>
          </p:nvSpPr>
          <p:spPr bwMode="auto">
            <a:xfrm>
              <a:off x="5527" y="318"/>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4" name="Rectangle 182"/>
            <p:cNvSpPr>
              <a:spLocks noChangeArrowheads="1"/>
            </p:cNvSpPr>
            <p:nvPr userDrawn="1"/>
          </p:nvSpPr>
          <p:spPr bwMode="auto">
            <a:xfrm>
              <a:off x="5581" y="318"/>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5" name="Rectangle 183"/>
            <p:cNvSpPr>
              <a:spLocks noChangeArrowheads="1"/>
            </p:cNvSpPr>
            <p:nvPr userDrawn="1"/>
          </p:nvSpPr>
          <p:spPr bwMode="auto">
            <a:xfrm>
              <a:off x="5633" y="318"/>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6" name="Rectangle 184"/>
            <p:cNvSpPr>
              <a:spLocks noChangeArrowheads="1"/>
            </p:cNvSpPr>
            <p:nvPr userDrawn="1"/>
          </p:nvSpPr>
          <p:spPr bwMode="auto">
            <a:xfrm>
              <a:off x="5581" y="266"/>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7" name="Rectangle 185"/>
            <p:cNvSpPr>
              <a:spLocks noChangeArrowheads="1"/>
            </p:cNvSpPr>
            <p:nvPr userDrawn="1"/>
          </p:nvSpPr>
          <p:spPr bwMode="auto">
            <a:xfrm>
              <a:off x="5633" y="266"/>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8" name="Rectangle 186"/>
            <p:cNvSpPr>
              <a:spLocks noChangeArrowheads="1"/>
            </p:cNvSpPr>
            <p:nvPr userDrawn="1"/>
          </p:nvSpPr>
          <p:spPr bwMode="auto">
            <a:xfrm>
              <a:off x="5527" y="212"/>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89" name="Rectangle 187"/>
            <p:cNvSpPr>
              <a:spLocks noChangeArrowheads="1"/>
            </p:cNvSpPr>
            <p:nvPr userDrawn="1"/>
          </p:nvSpPr>
          <p:spPr bwMode="auto">
            <a:xfrm>
              <a:off x="5581" y="212"/>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90" name="Rectangle 188"/>
            <p:cNvSpPr>
              <a:spLocks noChangeArrowheads="1"/>
            </p:cNvSpPr>
            <p:nvPr userDrawn="1"/>
          </p:nvSpPr>
          <p:spPr bwMode="auto">
            <a:xfrm>
              <a:off x="5633" y="212"/>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91" name="Rectangle 189"/>
            <p:cNvSpPr>
              <a:spLocks noChangeArrowheads="1"/>
            </p:cNvSpPr>
            <p:nvPr userDrawn="1"/>
          </p:nvSpPr>
          <p:spPr bwMode="auto">
            <a:xfrm>
              <a:off x="5476" y="214"/>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92" name="Rectangle 190"/>
            <p:cNvSpPr>
              <a:spLocks noChangeArrowheads="1"/>
            </p:cNvSpPr>
            <p:nvPr userDrawn="1"/>
          </p:nvSpPr>
          <p:spPr bwMode="auto">
            <a:xfrm>
              <a:off x="5527" y="16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93" name="Rectangle 191"/>
            <p:cNvSpPr>
              <a:spLocks noChangeArrowheads="1"/>
            </p:cNvSpPr>
            <p:nvPr userDrawn="1"/>
          </p:nvSpPr>
          <p:spPr bwMode="auto">
            <a:xfrm>
              <a:off x="5581" y="160"/>
              <a:ext cx="52" cy="52"/>
            </a:xfrm>
            <a:prstGeom prst="rect">
              <a:avLst/>
            </a:prstGeom>
            <a:solidFill>
              <a:srgbClr val="2AA3D8"/>
            </a:solidFill>
            <a:ln w="15875">
              <a:solidFill>
                <a:srgbClr val="FFFFFF"/>
              </a:solidFill>
              <a:miter lim="800000"/>
              <a:headEnd/>
              <a:tailEnd/>
            </a:ln>
          </p:spPr>
          <p:txBody>
            <a:bodyPr/>
            <a:lstStyle/>
            <a:p>
              <a:pPr>
                <a:defRPr/>
              </a:pPr>
              <a:endParaRPr lang="de-AT" b="0" i="0" dirty="0">
                <a:latin typeface="Calibri Regular"/>
              </a:endParaRPr>
            </a:p>
          </p:txBody>
        </p:sp>
        <p:sp>
          <p:nvSpPr>
            <p:cNvPr id="194" name="Rectangle 192"/>
            <p:cNvSpPr>
              <a:spLocks noChangeArrowheads="1"/>
            </p:cNvSpPr>
            <p:nvPr userDrawn="1"/>
          </p:nvSpPr>
          <p:spPr bwMode="auto">
            <a:xfrm>
              <a:off x="5633" y="160"/>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195" name="Rectangle 193"/>
            <p:cNvSpPr>
              <a:spLocks noChangeArrowheads="1"/>
            </p:cNvSpPr>
            <p:nvPr userDrawn="1"/>
          </p:nvSpPr>
          <p:spPr bwMode="auto">
            <a:xfrm>
              <a:off x="5581" y="106"/>
              <a:ext cx="52" cy="54"/>
            </a:xfrm>
            <a:prstGeom prst="rect">
              <a:avLst/>
            </a:prstGeom>
            <a:solidFill>
              <a:srgbClr val="2AA3D8"/>
            </a:solidFill>
            <a:ln w="15875">
              <a:solidFill>
                <a:srgbClr val="FFFFFF"/>
              </a:solidFill>
              <a:miter lim="800000"/>
              <a:headEnd/>
              <a:tailEnd/>
            </a:ln>
          </p:spPr>
          <p:txBody>
            <a:bodyPr/>
            <a:lstStyle/>
            <a:p>
              <a:pPr>
                <a:defRPr/>
              </a:pPr>
              <a:endParaRPr lang="de-AT" b="0" i="0" dirty="0">
                <a:latin typeface="Calibri Regular"/>
              </a:endParaRPr>
            </a:p>
          </p:txBody>
        </p:sp>
        <p:sp>
          <p:nvSpPr>
            <p:cNvPr id="196" name="Rectangle 194"/>
            <p:cNvSpPr>
              <a:spLocks noChangeArrowheads="1"/>
            </p:cNvSpPr>
            <p:nvPr userDrawn="1"/>
          </p:nvSpPr>
          <p:spPr bwMode="auto">
            <a:xfrm>
              <a:off x="5633" y="106"/>
              <a:ext cx="54" cy="54"/>
            </a:xfrm>
            <a:prstGeom prst="rect">
              <a:avLst/>
            </a:prstGeom>
            <a:solidFill>
              <a:srgbClr val="2AA3D8"/>
            </a:solidFill>
            <a:ln w="15875">
              <a:solidFill>
                <a:srgbClr val="FFFFFF"/>
              </a:solidFill>
              <a:miter lim="800000"/>
              <a:headEnd/>
              <a:tailEnd/>
            </a:ln>
          </p:spPr>
          <p:txBody>
            <a:bodyPr/>
            <a:lstStyle/>
            <a:p>
              <a:pPr>
                <a:defRPr/>
              </a:pPr>
              <a:endParaRPr lang="de-AT" b="0" i="0" dirty="0">
                <a:latin typeface="Calibri Regular"/>
              </a:endParaRPr>
            </a:p>
          </p:txBody>
        </p:sp>
        <p:sp>
          <p:nvSpPr>
            <p:cNvPr id="197" name="Rectangle 195"/>
            <p:cNvSpPr>
              <a:spLocks noChangeArrowheads="1"/>
            </p:cNvSpPr>
            <p:nvPr userDrawn="1"/>
          </p:nvSpPr>
          <p:spPr bwMode="auto">
            <a:xfrm>
              <a:off x="5527" y="54"/>
              <a:ext cx="54" cy="52"/>
            </a:xfrm>
            <a:prstGeom prst="rect">
              <a:avLst/>
            </a:prstGeom>
            <a:solidFill>
              <a:srgbClr val="2AA3D8"/>
            </a:solidFill>
            <a:ln w="15875">
              <a:solidFill>
                <a:srgbClr val="FFFFFF"/>
              </a:solidFill>
              <a:miter lim="800000"/>
              <a:headEnd/>
              <a:tailEnd/>
            </a:ln>
          </p:spPr>
          <p:txBody>
            <a:bodyPr/>
            <a:lstStyle/>
            <a:p>
              <a:pPr>
                <a:defRPr/>
              </a:pPr>
              <a:endParaRPr lang="de-AT" b="0" i="0" dirty="0">
                <a:latin typeface="Calibri Regular"/>
              </a:endParaRPr>
            </a:p>
          </p:txBody>
        </p:sp>
        <p:sp>
          <p:nvSpPr>
            <p:cNvPr id="198" name="Rectangle 196"/>
            <p:cNvSpPr>
              <a:spLocks noChangeArrowheads="1"/>
            </p:cNvSpPr>
            <p:nvPr userDrawn="1"/>
          </p:nvSpPr>
          <p:spPr bwMode="auto">
            <a:xfrm>
              <a:off x="5581" y="54"/>
              <a:ext cx="52" cy="52"/>
            </a:xfrm>
            <a:prstGeom prst="rect">
              <a:avLst/>
            </a:prstGeom>
            <a:solidFill>
              <a:srgbClr val="2AA3D8"/>
            </a:solidFill>
            <a:ln w="15875">
              <a:solidFill>
                <a:srgbClr val="FFFFFF"/>
              </a:solidFill>
              <a:miter lim="800000"/>
              <a:headEnd/>
              <a:tailEnd/>
            </a:ln>
          </p:spPr>
          <p:txBody>
            <a:bodyPr/>
            <a:lstStyle/>
            <a:p>
              <a:pPr>
                <a:defRPr/>
              </a:pPr>
              <a:endParaRPr lang="de-AT" b="0" i="0" dirty="0">
                <a:latin typeface="Calibri Regular"/>
              </a:endParaRPr>
            </a:p>
          </p:txBody>
        </p:sp>
        <p:sp>
          <p:nvSpPr>
            <p:cNvPr id="199" name="Rectangle 197"/>
            <p:cNvSpPr>
              <a:spLocks noChangeArrowheads="1"/>
            </p:cNvSpPr>
            <p:nvPr userDrawn="1"/>
          </p:nvSpPr>
          <p:spPr bwMode="auto">
            <a:xfrm>
              <a:off x="5633" y="54"/>
              <a:ext cx="54" cy="52"/>
            </a:xfrm>
            <a:prstGeom prst="rect">
              <a:avLst/>
            </a:prstGeom>
            <a:solidFill>
              <a:srgbClr val="2AA3D8"/>
            </a:solidFill>
            <a:ln w="15875">
              <a:solidFill>
                <a:srgbClr val="FFFFFF"/>
              </a:solidFill>
              <a:miter lim="800000"/>
              <a:headEnd/>
              <a:tailEnd/>
            </a:ln>
          </p:spPr>
          <p:txBody>
            <a:bodyPr/>
            <a:lstStyle/>
            <a:p>
              <a:pPr>
                <a:defRPr/>
              </a:pPr>
              <a:endParaRPr lang="de-AT" b="0" i="0" dirty="0">
                <a:latin typeface="Calibri Regular"/>
              </a:endParaRPr>
            </a:p>
          </p:txBody>
        </p:sp>
        <p:sp>
          <p:nvSpPr>
            <p:cNvPr id="200" name="Rectangle 198"/>
            <p:cNvSpPr>
              <a:spLocks noChangeArrowheads="1"/>
            </p:cNvSpPr>
            <p:nvPr userDrawn="1"/>
          </p:nvSpPr>
          <p:spPr bwMode="auto">
            <a:xfrm>
              <a:off x="5475" y="54"/>
              <a:ext cx="52" cy="52"/>
            </a:xfrm>
            <a:prstGeom prst="rect">
              <a:avLst/>
            </a:prstGeom>
            <a:solidFill>
              <a:srgbClr val="2AA3D8"/>
            </a:solidFill>
            <a:ln w="15875">
              <a:solidFill>
                <a:srgbClr val="FFFFFF"/>
              </a:solidFill>
              <a:miter lim="800000"/>
              <a:headEnd/>
              <a:tailEnd/>
            </a:ln>
          </p:spPr>
          <p:txBody>
            <a:bodyPr/>
            <a:lstStyle/>
            <a:p>
              <a:pPr>
                <a:defRPr/>
              </a:pPr>
              <a:endParaRPr lang="de-AT" b="0" i="0" dirty="0">
                <a:latin typeface="Calibri Regular"/>
              </a:endParaRPr>
            </a:p>
          </p:txBody>
        </p:sp>
        <p:sp>
          <p:nvSpPr>
            <p:cNvPr id="210" name="Rectangle 191"/>
            <p:cNvSpPr>
              <a:spLocks noChangeArrowheads="1"/>
            </p:cNvSpPr>
            <p:nvPr userDrawn="1"/>
          </p:nvSpPr>
          <p:spPr bwMode="auto">
            <a:xfrm>
              <a:off x="5585" y="161"/>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11" name="Rectangle 193"/>
            <p:cNvSpPr>
              <a:spLocks noChangeArrowheads="1"/>
            </p:cNvSpPr>
            <p:nvPr userDrawn="1"/>
          </p:nvSpPr>
          <p:spPr bwMode="auto">
            <a:xfrm>
              <a:off x="5585" y="107"/>
              <a:ext cx="52"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12" name="Rectangle 194"/>
            <p:cNvSpPr>
              <a:spLocks noChangeArrowheads="1"/>
            </p:cNvSpPr>
            <p:nvPr userDrawn="1"/>
          </p:nvSpPr>
          <p:spPr bwMode="auto">
            <a:xfrm>
              <a:off x="5637" y="107"/>
              <a:ext cx="54" cy="54"/>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13" name="Rectangle 195"/>
            <p:cNvSpPr>
              <a:spLocks noChangeArrowheads="1"/>
            </p:cNvSpPr>
            <p:nvPr userDrawn="1"/>
          </p:nvSpPr>
          <p:spPr bwMode="auto">
            <a:xfrm>
              <a:off x="5531" y="55"/>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14" name="Rectangle 196"/>
            <p:cNvSpPr>
              <a:spLocks noChangeArrowheads="1"/>
            </p:cNvSpPr>
            <p:nvPr userDrawn="1"/>
          </p:nvSpPr>
          <p:spPr bwMode="auto">
            <a:xfrm>
              <a:off x="5585" y="55"/>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15" name="Rectangle 197"/>
            <p:cNvSpPr>
              <a:spLocks noChangeArrowheads="1"/>
            </p:cNvSpPr>
            <p:nvPr userDrawn="1"/>
          </p:nvSpPr>
          <p:spPr bwMode="auto">
            <a:xfrm>
              <a:off x="5637" y="55"/>
              <a:ext cx="54"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sp>
          <p:nvSpPr>
            <p:cNvPr id="216" name="Rectangle 198"/>
            <p:cNvSpPr>
              <a:spLocks noChangeArrowheads="1"/>
            </p:cNvSpPr>
            <p:nvPr userDrawn="1"/>
          </p:nvSpPr>
          <p:spPr bwMode="auto">
            <a:xfrm>
              <a:off x="5479" y="55"/>
              <a:ext cx="52" cy="52"/>
            </a:xfrm>
            <a:prstGeom prst="rect">
              <a:avLst/>
            </a:prstGeom>
            <a:solidFill>
              <a:srgbClr val="006599"/>
            </a:solidFill>
            <a:ln w="15875">
              <a:solidFill>
                <a:srgbClr val="FFFFFF"/>
              </a:solidFill>
              <a:miter lim="800000"/>
              <a:headEnd/>
              <a:tailEnd/>
            </a:ln>
          </p:spPr>
          <p:txBody>
            <a:bodyPr/>
            <a:lstStyle/>
            <a:p>
              <a:pPr>
                <a:defRPr/>
              </a:pPr>
              <a:endParaRPr lang="de-AT" b="0" i="0" dirty="0">
                <a:latin typeface="Calibri Regular"/>
              </a:endParaRPr>
            </a:p>
          </p:txBody>
        </p:sp>
      </p:grpSp>
      <p:sp>
        <p:nvSpPr>
          <p:cNvPr id="273607" name="Rectangle 199"/>
          <p:cNvSpPr>
            <a:spLocks noGrp="1" noChangeArrowheads="1"/>
          </p:cNvSpPr>
          <p:nvPr>
            <p:ph type="ctrTitle"/>
          </p:nvPr>
        </p:nvSpPr>
        <p:spPr>
          <a:xfrm>
            <a:off x="239246" y="76220"/>
            <a:ext cx="11258941" cy="2555839"/>
          </a:xfrm>
        </p:spPr>
        <p:txBody>
          <a:bodyPr anchor="b" anchorCtr="1"/>
          <a:lstStyle>
            <a:lvl1pPr algn="ctr">
              <a:defRPr sz="4000" b="1">
                <a:solidFill>
                  <a:srgbClr val="006599"/>
                </a:solidFill>
              </a:defRPr>
            </a:lvl1pPr>
          </a:lstStyle>
          <a:p>
            <a:r>
              <a:rPr lang="de-AT" dirty="0"/>
              <a:t>Click to edit Master title style</a:t>
            </a:r>
          </a:p>
        </p:txBody>
      </p:sp>
      <p:sp>
        <p:nvSpPr>
          <p:cNvPr id="273608" name="Rectangle 200"/>
          <p:cNvSpPr>
            <a:spLocks noGrp="1" noChangeArrowheads="1"/>
          </p:cNvSpPr>
          <p:nvPr>
            <p:ph type="subTitle" idx="1"/>
          </p:nvPr>
        </p:nvSpPr>
        <p:spPr>
          <a:xfrm>
            <a:off x="239246" y="3074354"/>
            <a:ext cx="11258941" cy="1440196"/>
          </a:xfrm>
        </p:spPr>
        <p:txBody>
          <a:bodyPr anchor="ctr"/>
          <a:lstStyle>
            <a:lvl1pPr marL="0" indent="0" algn="ctr">
              <a:buFont typeface="Arial" charset="0"/>
              <a:buNone/>
              <a:defRPr sz="3200"/>
            </a:lvl1pPr>
          </a:lstStyle>
          <a:p>
            <a:r>
              <a:rPr lang="de-AT" dirty="0"/>
              <a:t>Click to edit Master subtitle style</a:t>
            </a:r>
          </a:p>
        </p:txBody>
      </p:sp>
      <p:grpSp>
        <p:nvGrpSpPr>
          <p:cNvPr id="201" name="Group 2"/>
          <p:cNvGrpSpPr>
            <a:grpSpLocks noChangeAspect="1"/>
          </p:cNvGrpSpPr>
          <p:nvPr userDrawn="1"/>
        </p:nvGrpSpPr>
        <p:grpSpPr bwMode="auto">
          <a:xfrm>
            <a:off x="11642203" y="6335668"/>
            <a:ext cx="362045" cy="406494"/>
            <a:chOff x="5494" y="4030"/>
            <a:chExt cx="179" cy="201"/>
          </a:xfrm>
        </p:grpSpPr>
        <p:sp>
          <p:nvSpPr>
            <p:cNvPr id="202"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pPr>
                <a:defRPr/>
              </a:pPr>
              <a:endParaRPr lang="de-AT" b="0" i="0" dirty="0">
                <a:latin typeface="Calibri Regular"/>
              </a:endParaRPr>
            </a:p>
          </p:txBody>
        </p:sp>
        <p:sp>
          <p:nvSpPr>
            <p:cNvPr id="203"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pPr>
                <a:defRPr/>
              </a:pPr>
              <a:endParaRPr lang="de-AT" b="0" i="0" dirty="0">
                <a:latin typeface="Calibri Regular"/>
              </a:endParaRPr>
            </a:p>
          </p:txBody>
        </p:sp>
        <p:sp>
          <p:nvSpPr>
            <p:cNvPr id="204"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pPr>
                <a:defRPr/>
              </a:pPr>
              <a:endParaRPr lang="de-AT" b="0" i="0" dirty="0">
                <a:latin typeface="Calibri Regular"/>
              </a:endParaRPr>
            </a:p>
          </p:txBody>
        </p:sp>
        <p:sp>
          <p:nvSpPr>
            <p:cNvPr id="205"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pPr>
                <a:defRPr/>
              </a:pPr>
              <a:endParaRPr lang="de-AT" b="0" i="0" dirty="0">
                <a:latin typeface="Calibri Regular"/>
              </a:endParaRPr>
            </a:p>
          </p:txBody>
        </p:sp>
        <p:sp>
          <p:nvSpPr>
            <p:cNvPr id="206"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pPr>
                <a:defRPr/>
              </a:pPr>
              <a:endParaRPr lang="de-AT" b="0" i="0" dirty="0">
                <a:latin typeface="Calibri Regular"/>
              </a:endParaRPr>
            </a:p>
          </p:txBody>
        </p:sp>
        <p:sp>
          <p:nvSpPr>
            <p:cNvPr id="207"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pPr>
                <a:defRPr/>
              </a:pPr>
              <a:endParaRPr lang="de-AT" b="0" i="0" dirty="0">
                <a:latin typeface="Calibri Regular"/>
              </a:endParaRPr>
            </a:p>
          </p:txBody>
        </p:sp>
        <p:sp>
          <p:nvSpPr>
            <p:cNvPr id="208"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pPr>
                <a:defRPr/>
              </a:pPr>
              <a:endParaRPr lang="de-AT" b="0" i="0" dirty="0">
                <a:latin typeface="Calibri Regular"/>
              </a:endParaRPr>
            </a:p>
          </p:txBody>
        </p:sp>
        <p:sp>
          <p:nvSpPr>
            <p:cNvPr id="209"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pPr>
                <a:defRPr/>
              </a:pPr>
              <a:endParaRPr lang="de-AT" b="0" i="0" dirty="0">
                <a:latin typeface="Calibri Regular"/>
              </a:endParaRPr>
            </a:p>
          </p:txBody>
        </p:sp>
      </p:grpSp>
      <p:sp>
        <p:nvSpPr>
          <p:cNvPr id="6" name="Text Placeholder 5"/>
          <p:cNvSpPr>
            <a:spLocks noGrp="1"/>
          </p:cNvSpPr>
          <p:nvPr>
            <p:ph type="body" sz="quarter" idx="10" hasCustomPrompt="1"/>
          </p:nvPr>
        </p:nvSpPr>
        <p:spPr>
          <a:xfrm>
            <a:off x="239245" y="4775200"/>
            <a:ext cx="11258942" cy="1423988"/>
          </a:xfrm>
        </p:spPr>
        <p:txBody>
          <a:bodyPr/>
          <a:lstStyle>
            <a:lvl1pPr marL="0" indent="0" algn="ctr">
              <a:buNone/>
              <a:tabLst>
                <a:tab pos="457200" algn="l"/>
              </a:tabLst>
              <a:defRPr sz="2400" b="0">
                <a:solidFill>
                  <a:srgbClr val="5F5F5F"/>
                </a:solidFill>
              </a:defRPr>
            </a:lvl1pPr>
          </a:lstStyle>
          <a:p>
            <a:r>
              <a:rPr lang="de-AT" kern="0" dirty="0">
                <a:solidFill>
                  <a:srgbClr val="5F5F5F"/>
                </a:solidFill>
              </a:rPr>
              <a:t>Click to edit Master affiliation</a:t>
            </a:r>
            <a:r>
              <a:rPr lang="de-AT" kern="0" baseline="0" dirty="0">
                <a:solidFill>
                  <a:srgbClr val="5F5F5F"/>
                </a:solidFill>
              </a:rPr>
              <a:t> </a:t>
            </a:r>
            <a:r>
              <a:rPr lang="de-AT" kern="0" dirty="0">
                <a:solidFill>
                  <a:srgbClr val="5F5F5F"/>
                </a:solidFill>
              </a:rPr>
              <a:t>style</a:t>
            </a:r>
          </a:p>
        </p:txBody>
      </p:sp>
      <p:pic>
        <p:nvPicPr>
          <p:cNvPr id="217" name="Picture 2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07190" y="182432"/>
            <a:ext cx="372088" cy="37372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1004" y="42082"/>
            <a:ext cx="10513168" cy="757414"/>
          </a:xfrm>
        </p:spPr>
        <p:txBody>
          <a:bodyPr/>
          <a:lstStyle/>
          <a:p>
            <a:r>
              <a:rPr lang="en-US" dirty="0"/>
              <a:t>Click to edit Master title style</a:t>
            </a:r>
            <a:endParaRPr lang="de-AT" dirty="0"/>
          </a:p>
        </p:txBody>
      </p:sp>
      <p:sp>
        <p:nvSpPr>
          <p:cNvPr id="3" name="Content Placeholder 2"/>
          <p:cNvSpPr>
            <a:spLocks noGrp="1"/>
          </p:cNvSpPr>
          <p:nvPr>
            <p:ph idx="1"/>
          </p:nvPr>
        </p:nvSpPr>
        <p:spPr/>
        <p:txBody>
          <a:bodyPr/>
          <a:lstStyle>
            <a:lvl3pPr>
              <a:defRPr b="0" baseline="0"/>
            </a:lvl3pPr>
          </a:lstStyle>
          <a:p>
            <a:pPr lvl="0"/>
            <a:r>
              <a:rPr lang="en-US" dirty="0"/>
              <a:t>Click to edit Master text styles</a:t>
            </a:r>
          </a:p>
          <a:p>
            <a:pPr lvl="1"/>
            <a:r>
              <a:rPr lang="en-US" dirty="0"/>
              <a:t>Second level</a:t>
            </a:r>
          </a:p>
          <a:p>
            <a:pPr lvl="2"/>
            <a:r>
              <a:rPr lang="en-US" dirty="0"/>
              <a:t>Third level</a:t>
            </a:r>
          </a:p>
          <a:p>
            <a:pPr lvl="2"/>
            <a:r>
              <a:rPr lang="en-US" dirty="0"/>
              <a:t>Hint:       Do NOT use bullet lists wherever possible!</a:t>
            </a:r>
          </a:p>
        </p:txBody>
      </p:sp>
      <p:sp>
        <p:nvSpPr>
          <p:cNvPr id="4" name="Rectangle 28"/>
          <p:cNvSpPr>
            <a:spLocks noGrp="1" noChangeArrowheads="1"/>
          </p:cNvSpPr>
          <p:nvPr>
            <p:ph type="ftr" sz="quarter" idx="10"/>
          </p:nvPr>
        </p:nvSpPr>
        <p:spPr>
          <a:ln/>
        </p:spPr>
        <p:txBody>
          <a:bodyPr/>
          <a:lstStyle>
            <a:lvl1pPr>
              <a:defRPr/>
            </a:lvl1pPr>
          </a:lstStyle>
          <a:p>
            <a:pPr>
              <a:defRPr/>
            </a:pPr>
            <a:r>
              <a:rPr lang="en-GB"/>
              <a:t>add name/title under INSERT -&gt; Header&amp;Footer (Apply to All)</a:t>
            </a:r>
            <a:endParaRPr lang="de-AT" dirty="0"/>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1004" y="42082"/>
            <a:ext cx="10513168" cy="757414"/>
          </a:xfrm>
        </p:spPr>
        <p:txBody>
          <a:bodyPr/>
          <a:lstStyle/>
          <a:p>
            <a:r>
              <a:rPr lang="en-US" dirty="0"/>
              <a:t>Click to edit Master title style</a:t>
            </a:r>
            <a:endParaRPr lang="de-AT" dirty="0"/>
          </a:p>
        </p:txBody>
      </p:sp>
      <p:sp>
        <p:nvSpPr>
          <p:cNvPr id="3" name="Rectangle 28"/>
          <p:cNvSpPr>
            <a:spLocks noGrp="1" noChangeArrowheads="1"/>
          </p:cNvSpPr>
          <p:nvPr>
            <p:ph type="ftr" sz="quarter" idx="10"/>
          </p:nvPr>
        </p:nvSpPr>
        <p:spPr>
          <a:ln/>
        </p:spPr>
        <p:txBody>
          <a:bodyPr/>
          <a:lstStyle>
            <a:lvl1pPr>
              <a:defRPr/>
            </a:lvl1pPr>
          </a:lstStyle>
          <a:p>
            <a:pPr>
              <a:defRPr/>
            </a:pPr>
            <a:r>
              <a:rPr lang="en-GB"/>
              <a:t>add name/title under INSERT -&gt; Header&amp;Footer (Apply to All)</a:t>
            </a:r>
            <a:endParaRPr lang="de-AT" dirty="0"/>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sp>
        <p:nvSpPr>
          <p:cNvPr id="5" name="Rectangle 4"/>
          <p:cNvSpPr/>
          <p:nvPr userDrawn="1"/>
        </p:nvSpPr>
        <p:spPr bwMode="auto">
          <a:xfrm>
            <a:off x="0" y="799496"/>
            <a:ext cx="12195175" cy="6060092"/>
          </a:xfrm>
          <a:prstGeom prst="rect">
            <a:avLst/>
          </a:prstGeom>
          <a:solidFill>
            <a:schemeClr val="tx1"/>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Calibri Regular"/>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solidFill>
                  <a:schemeClr val="bg1"/>
                </a:solidFill>
              </a:defRPr>
            </a:lvl1pPr>
          </a:lstStyle>
          <a:p>
            <a:pPr>
              <a:defRPr/>
            </a:pPr>
            <a:r>
              <a:rPr lang="en-GB"/>
              <a:t>add name/title under INSERT -&gt; Header&amp;Footer (Apply to All)</a:t>
            </a:r>
            <a:endParaRPr lang="de-AT"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pPr>
              <a:defRPr/>
            </a:pPr>
            <a:fld id="{63707275-EA33-4C2C-A96C-B80BEB93EE54}" type="slidenum">
              <a:rPr lang="de-AT" smtClean="0"/>
              <a:pPr>
                <a:defRPr/>
              </a:pPr>
              <a:t>‹#›</a:t>
            </a:fld>
            <a:endParaRPr lang="de-AT" dirty="0"/>
          </a:p>
        </p:txBody>
      </p:sp>
      <p:grpSp>
        <p:nvGrpSpPr>
          <p:cNvPr id="6" name="Group 2"/>
          <p:cNvGrpSpPr>
            <a:grpSpLocks noChangeAspect="1"/>
          </p:cNvGrpSpPr>
          <p:nvPr userDrawn="1"/>
        </p:nvGrpSpPr>
        <p:grpSpPr bwMode="auto">
          <a:xfrm>
            <a:off x="11642203" y="6335668"/>
            <a:ext cx="362045" cy="406494"/>
            <a:chOff x="5494" y="4030"/>
            <a:chExt cx="179" cy="201"/>
          </a:xfrm>
        </p:grpSpPr>
        <p:sp>
          <p:nvSpPr>
            <p:cNvPr id="7"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5F5F5F"/>
            </a:solidFill>
            <a:ln w="9525">
              <a:noFill/>
              <a:round/>
              <a:headEnd/>
              <a:tailEnd/>
            </a:ln>
          </p:spPr>
          <p:txBody>
            <a:bodyPr/>
            <a:lstStyle/>
            <a:p>
              <a:pPr>
                <a:defRPr/>
              </a:pPr>
              <a:endParaRPr lang="de-AT">
                <a:latin typeface="Calibri" pitchFamily="34" charset="0"/>
              </a:endParaRPr>
            </a:p>
          </p:txBody>
        </p:sp>
        <p:sp>
          <p:nvSpPr>
            <p:cNvPr id="8"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5F5F5F"/>
              </a:solidFill>
              <a:prstDash val="solid"/>
              <a:round/>
              <a:headEnd/>
              <a:tailEnd/>
            </a:ln>
          </p:spPr>
          <p:txBody>
            <a:bodyPr/>
            <a:lstStyle/>
            <a:p>
              <a:pPr>
                <a:defRPr/>
              </a:pPr>
              <a:endParaRPr lang="de-AT">
                <a:latin typeface="Calibri" pitchFamily="34" charset="0"/>
              </a:endParaRPr>
            </a:p>
          </p:txBody>
        </p:sp>
        <p:sp>
          <p:nvSpPr>
            <p:cNvPr id="9"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5F5F5F"/>
              </a:solidFill>
              <a:prstDash val="solid"/>
              <a:round/>
              <a:headEnd/>
              <a:tailEnd/>
            </a:ln>
          </p:spPr>
          <p:txBody>
            <a:bodyPr/>
            <a:lstStyle/>
            <a:p>
              <a:pPr>
                <a:defRPr/>
              </a:pPr>
              <a:endParaRPr lang="de-AT">
                <a:latin typeface="Calibri" pitchFamily="34" charset="0"/>
              </a:endParaRPr>
            </a:p>
          </p:txBody>
        </p:sp>
        <p:sp>
          <p:nvSpPr>
            <p:cNvPr id="10"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5F5F5F"/>
            </a:solidFill>
            <a:ln w="9525">
              <a:noFill/>
              <a:round/>
              <a:headEnd/>
              <a:tailEnd/>
            </a:ln>
          </p:spPr>
          <p:txBody>
            <a:bodyPr/>
            <a:lstStyle/>
            <a:p>
              <a:pPr>
                <a:defRPr/>
              </a:pPr>
              <a:endParaRPr lang="de-AT">
                <a:latin typeface="Calibri" pitchFamily="34" charset="0"/>
              </a:endParaRPr>
            </a:p>
          </p:txBody>
        </p:sp>
        <p:sp>
          <p:nvSpPr>
            <p:cNvPr id="11"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solidFill>
              <a:srgbClr val="5F5F5F"/>
            </a:solidFill>
            <a:ln w="3175">
              <a:solidFill>
                <a:srgbClr val="5F5F5F"/>
              </a:solidFill>
              <a:prstDash val="solid"/>
              <a:round/>
              <a:headEnd/>
              <a:tailEnd/>
            </a:ln>
          </p:spPr>
          <p:txBody>
            <a:bodyPr/>
            <a:lstStyle/>
            <a:p>
              <a:pPr>
                <a:defRPr/>
              </a:pPr>
              <a:endParaRPr lang="de-AT">
                <a:latin typeface="Calibri" pitchFamily="34" charset="0"/>
              </a:endParaRPr>
            </a:p>
          </p:txBody>
        </p:sp>
        <p:sp>
          <p:nvSpPr>
            <p:cNvPr id="12"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chemeClr val="tx1"/>
            </a:solidFill>
            <a:ln w="9525">
              <a:noFill/>
              <a:round/>
              <a:headEnd/>
              <a:tailEnd/>
            </a:ln>
          </p:spPr>
          <p:txBody>
            <a:bodyPr/>
            <a:lstStyle/>
            <a:p>
              <a:pPr>
                <a:defRPr/>
              </a:pPr>
              <a:endParaRPr lang="de-AT">
                <a:latin typeface="Calibri" pitchFamily="34" charset="0"/>
              </a:endParaRPr>
            </a:p>
          </p:txBody>
        </p:sp>
        <p:sp>
          <p:nvSpPr>
            <p:cNvPr id="13"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chemeClr val="tx1"/>
            </a:solidFill>
            <a:ln w="9525">
              <a:noFill/>
              <a:round/>
              <a:headEnd/>
              <a:tailEnd/>
            </a:ln>
          </p:spPr>
          <p:txBody>
            <a:bodyPr/>
            <a:lstStyle/>
            <a:p>
              <a:pPr>
                <a:defRPr/>
              </a:pPr>
              <a:endParaRPr lang="de-AT">
                <a:latin typeface="Calibri" pitchFamily="34" charset="0"/>
              </a:endParaRPr>
            </a:p>
          </p:txBody>
        </p:sp>
        <p:sp>
          <p:nvSpPr>
            <p:cNvPr id="14"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5F5F5F"/>
            </a:solidFill>
            <a:ln w="9525">
              <a:noFill/>
              <a:round/>
              <a:headEnd/>
              <a:tailEnd/>
            </a:ln>
          </p:spPr>
          <p:txBody>
            <a:bodyPr/>
            <a:lstStyle/>
            <a:p>
              <a:pPr>
                <a:defRPr/>
              </a:pPr>
              <a:endParaRPr lang="de-AT">
                <a:latin typeface="Calibri" pitchFamily="34" charset="0"/>
              </a:endParaRPr>
            </a:p>
          </p:txBody>
        </p:sp>
      </p:grpSp>
    </p:spTree>
    <p:extLst>
      <p:ext uri="{BB962C8B-B14F-4D97-AF65-F5344CB8AC3E}">
        <p14:creationId xmlns:p14="http://schemas.microsoft.com/office/powerpoint/2010/main" val="56911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841004" y="44463"/>
            <a:ext cx="10513168" cy="757414"/>
          </a:xfrm>
        </p:spPr>
        <p:txBody>
          <a:bodyPr/>
          <a:lstStyle/>
          <a:p>
            <a:r>
              <a:rPr lang="en-US"/>
              <a:t>Click to edit Master title style</a:t>
            </a:r>
            <a:endParaRPr lang="de-AT"/>
          </a:p>
        </p:txBody>
      </p:sp>
      <p:sp>
        <p:nvSpPr>
          <p:cNvPr id="3" name="Text Placeholder 2"/>
          <p:cNvSpPr>
            <a:spLocks noGrp="1"/>
          </p:cNvSpPr>
          <p:nvPr>
            <p:ph type="body" sz="half" idx="1"/>
          </p:nvPr>
        </p:nvSpPr>
        <p:spPr>
          <a:xfrm>
            <a:off x="154560" y="908260"/>
            <a:ext cx="5803294" cy="5474967"/>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69595" y="908260"/>
            <a:ext cx="5805411" cy="5474967"/>
          </a:xfr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28"/>
          <p:cNvSpPr>
            <a:spLocks noGrp="1" noChangeArrowheads="1"/>
          </p:cNvSpPr>
          <p:nvPr>
            <p:ph type="ftr" sz="quarter" idx="10"/>
          </p:nvPr>
        </p:nvSpPr>
        <p:spPr>
          <a:xfrm>
            <a:off x="154560" y="6513437"/>
            <a:ext cx="4943440" cy="301695"/>
          </a:xfrm>
          <a:ln/>
        </p:spPr>
        <p:txBody>
          <a:bodyPr/>
          <a:lstStyle>
            <a:lvl1pPr>
              <a:defRPr/>
            </a:lvl1pPr>
          </a:lstStyle>
          <a:p>
            <a:pPr>
              <a:defRPr/>
            </a:pPr>
            <a:r>
              <a:rPr lang="en-GB"/>
              <a:t>add name/title under INSERT -&gt; Header&amp;Footer (Apply to All)</a:t>
            </a:r>
            <a:endParaRPr lang="de-AT" dirty="0"/>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3" name="Group 11"/>
          <p:cNvGrpSpPr>
            <a:grpSpLocks/>
          </p:cNvGrpSpPr>
          <p:nvPr/>
        </p:nvGrpSpPr>
        <p:grpSpPr bwMode="auto">
          <a:xfrm>
            <a:off x="11665361" y="610764"/>
            <a:ext cx="319841" cy="5627344"/>
            <a:chOff x="5475" y="54"/>
            <a:chExt cx="216" cy="3856"/>
          </a:xfrm>
        </p:grpSpPr>
        <p:sp>
          <p:nvSpPr>
            <p:cNvPr id="14" name="Rectangle 12"/>
            <p:cNvSpPr>
              <a:spLocks noChangeArrowheads="1"/>
            </p:cNvSpPr>
            <p:nvPr userDrawn="1"/>
          </p:nvSpPr>
          <p:spPr bwMode="auto">
            <a:xfrm>
              <a:off x="5633" y="53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5" name="Rectangle 13"/>
            <p:cNvSpPr>
              <a:spLocks noChangeArrowheads="1"/>
            </p:cNvSpPr>
            <p:nvPr userDrawn="1"/>
          </p:nvSpPr>
          <p:spPr bwMode="auto">
            <a:xfrm>
              <a:off x="5527" y="53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6" name="Rectangle 14"/>
            <p:cNvSpPr>
              <a:spLocks noChangeArrowheads="1"/>
            </p:cNvSpPr>
            <p:nvPr userDrawn="1"/>
          </p:nvSpPr>
          <p:spPr bwMode="auto">
            <a:xfrm>
              <a:off x="5633" y="582"/>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 name="Rectangle 15"/>
            <p:cNvSpPr>
              <a:spLocks noChangeArrowheads="1"/>
            </p:cNvSpPr>
            <p:nvPr userDrawn="1"/>
          </p:nvSpPr>
          <p:spPr bwMode="auto">
            <a:xfrm>
              <a:off x="5475" y="582"/>
              <a:ext cx="52"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 name="Rectangle 16"/>
            <p:cNvSpPr>
              <a:spLocks noChangeArrowheads="1"/>
            </p:cNvSpPr>
            <p:nvPr userDrawn="1"/>
          </p:nvSpPr>
          <p:spPr bwMode="auto">
            <a:xfrm>
              <a:off x="5633" y="635"/>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9" name="Rectangle 17"/>
            <p:cNvSpPr>
              <a:spLocks noChangeArrowheads="1"/>
            </p:cNvSpPr>
            <p:nvPr userDrawn="1"/>
          </p:nvSpPr>
          <p:spPr bwMode="auto">
            <a:xfrm>
              <a:off x="5581" y="635"/>
              <a:ext cx="52"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0" name="Rectangle 18"/>
            <p:cNvSpPr>
              <a:spLocks noChangeArrowheads="1"/>
            </p:cNvSpPr>
            <p:nvPr userDrawn="1"/>
          </p:nvSpPr>
          <p:spPr bwMode="auto">
            <a:xfrm>
              <a:off x="5633" y="688"/>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1" name="Rectangle 19"/>
            <p:cNvSpPr>
              <a:spLocks noChangeArrowheads="1"/>
            </p:cNvSpPr>
            <p:nvPr userDrawn="1"/>
          </p:nvSpPr>
          <p:spPr bwMode="auto">
            <a:xfrm>
              <a:off x="5581" y="582"/>
              <a:ext cx="52"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2" name="Rectangle 20"/>
            <p:cNvSpPr>
              <a:spLocks noChangeArrowheads="1"/>
            </p:cNvSpPr>
            <p:nvPr userDrawn="1"/>
          </p:nvSpPr>
          <p:spPr bwMode="auto">
            <a:xfrm>
              <a:off x="5527" y="688"/>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3" name="Rectangle 21"/>
            <p:cNvSpPr>
              <a:spLocks noChangeArrowheads="1"/>
            </p:cNvSpPr>
            <p:nvPr userDrawn="1"/>
          </p:nvSpPr>
          <p:spPr bwMode="auto">
            <a:xfrm>
              <a:off x="5475" y="688"/>
              <a:ext cx="52"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4" name="Rectangle 22"/>
            <p:cNvSpPr>
              <a:spLocks noChangeArrowheads="1"/>
            </p:cNvSpPr>
            <p:nvPr userDrawn="1"/>
          </p:nvSpPr>
          <p:spPr bwMode="auto">
            <a:xfrm>
              <a:off x="5633" y="741"/>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5" name="Rectangle 23"/>
            <p:cNvSpPr>
              <a:spLocks noChangeArrowheads="1"/>
            </p:cNvSpPr>
            <p:nvPr userDrawn="1"/>
          </p:nvSpPr>
          <p:spPr bwMode="auto">
            <a:xfrm>
              <a:off x="5581" y="741"/>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26" name="Rectangle 24"/>
            <p:cNvSpPr>
              <a:spLocks noChangeArrowheads="1"/>
            </p:cNvSpPr>
            <p:nvPr userDrawn="1"/>
          </p:nvSpPr>
          <p:spPr bwMode="auto">
            <a:xfrm>
              <a:off x="5527" y="793"/>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7" name="Rectangle 25"/>
            <p:cNvSpPr>
              <a:spLocks noChangeArrowheads="1"/>
            </p:cNvSpPr>
            <p:nvPr userDrawn="1"/>
          </p:nvSpPr>
          <p:spPr bwMode="auto">
            <a:xfrm>
              <a:off x="5633" y="793"/>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8" name="Rectangle 26"/>
            <p:cNvSpPr>
              <a:spLocks noChangeArrowheads="1"/>
            </p:cNvSpPr>
            <p:nvPr userDrawn="1"/>
          </p:nvSpPr>
          <p:spPr bwMode="auto">
            <a:xfrm>
              <a:off x="5633" y="847"/>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9" name="Rectangle 27"/>
            <p:cNvSpPr>
              <a:spLocks noChangeArrowheads="1"/>
            </p:cNvSpPr>
            <p:nvPr userDrawn="1"/>
          </p:nvSpPr>
          <p:spPr bwMode="auto">
            <a:xfrm>
              <a:off x="5581" y="847"/>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30" name="Rectangle 28"/>
            <p:cNvSpPr>
              <a:spLocks noChangeArrowheads="1"/>
            </p:cNvSpPr>
            <p:nvPr userDrawn="1"/>
          </p:nvSpPr>
          <p:spPr bwMode="auto">
            <a:xfrm>
              <a:off x="5475" y="847"/>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31" name="Rectangle 29"/>
            <p:cNvSpPr>
              <a:spLocks noChangeArrowheads="1"/>
            </p:cNvSpPr>
            <p:nvPr userDrawn="1"/>
          </p:nvSpPr>
          <p:spPr bwMode="auto">
            <a:xfrm>
              <a:off x="5633" y="899"/>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32" name="Rectangle 30"/>
            <p:cNvSpPr>
              <a:spLocks noChangeArrowheads="1"/>
            </p:cNvSpPr>
            <p:nvPr userDrawn="1"/>
          </p:nvSpPr>
          <p:spPr bwMode="auto">
            <a:xfrm>
              <a:off x="5581" y="899"/>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33" name="Rectangle 31"/>
            <p:cNvSpPr>
              <a:spLocks noChangeArrowheads="1"/>
            </p:cNvSpPr>
            <p:nvPr userDrawn="1"/>
          </p:nvSpPr>
          <p:spPr bwMode="auto">
            <a:xfrm>
              <a:off x="5527" y="899"/>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34" name="Rectangle 32"/>
            <p:cNvSpPr>
              <a:spLocks noChangeArrowheads="1"/>
            </p:cNvSpPr>
            <p:nvPr userDrawn="1"/>
          </p:nvSpPr>
          <p:spPr bwMode="auto">
            <a:xfrm>
              <a:off x="5633" y="953"/>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35" name="Rectangle 33"/>
            <p:cNvSpPr>
              <a:spLocks noChangeArrowheads="1"/>
            </p:cNvSpPr>
            <p:nvPr userDrawn="1"/>
          </p:nvSpPr>
          <p:spPr bwMode="auto">
            <a:xfrm>
              <a:off x="5581" y="953"/>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36" name="Rectangle 34"/>
            <p:cNvSpPr>
              <a:spLocks noChangeArrowheads="1"/>
            </p:cNvSpPr>
            <p:nvPr userDrawn="1"/>
          </p:nvSpPr>
          <p:spPr bwMode="auto">
            <a:xfrm>
              <a:off x="5475" y="953"/>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37" name="Rectangle 35"/>
            <p:cNvSpPr>
              <a:spLocks noChangeArrowheads="1"/>
            </p:cNvSpPr>
            <p:nvPr userDrawn="1"/>
          </p:nvSpPr>
          <p:spPr bwMode="auto">
            <a:xfrm>
              <a:off x="5633" y="1005"/>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38" name="Rectangle 36"/>
            <p:cNvSpPr>
              <a:spLocks noChangeArrowheads="1"/>
            </p:cNvSpPr>
            <p:nvPr userDrawn="1"/>
          </p:nvSpPr>
          <p:spPr bwMode="auto">
            <a:xfrm>
              <a:off x="5527" y="1005"/>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39" name="Rectangle 37"/>
            <p:cNvSpPr>
              <a:spLocks noChangeArrowheads="1"/>
            </p:cNvSpPr>
            <p:nvPr userDrawn="1"/>
          </p:nvSpPr>
          <p:spPr bwMode="auto">
            <a:xfrm>
              <a:off x="5633" y="1057"/>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40" name="Rectangle 38"/>
            <p:cNvSpPr>
              <a:spLocks noChangeArrowheads="1"/>
            </p:cNvSpPr>
            <p:nvPr userDrawn="1"/>
          </p:nvSpPr>
          <p:spPr bwMode="auto">
            <a:xfrm>
              <a:off x="5581" y="1057"/>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41" name="Rectangle 39"/>
            <p:cNvSpPr>
              <a:spLocks noChangeArrowheads="1"/>
            </p:cNvSpPr>
            <p:nvPr userDrawn="1"/>
          </p:nvSpPr>
          <p:spPr bwMode="auto">
            <a:xfrm>
              <a:off x="5475" y="1057"/>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42" name="Rectangle 40"/>
            <p:cNvSpPr>
              <a:spLocks noChangeArrowheads="1"/>
            </p:cNvSpPr>
            <p:nvPr userDrawn="1"/>
          </p:nvSpPr>
          <p:spPr bwMode="auto">
            <a:xfrm>
              <a:off x="5633" y="1111"/>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43" name="Rectangle 41"/>
            <p:cNvSpPr>
              <a:spLocks noChangeArrowheads="1"/>
            </p:cNvSpPr>
            <p:nvPr userDrawn="1"/>
          </p:nvSpPr>
          <p:spPr bwMode="auto">
            <a:xfrm>
              <a:off x="5581" y="1111"/>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44" name="Rectangle 42"/>
            <p:cNvSpPr>
              <a:spLocks noChangeArrowheads="1"/>
            </p:cNvSpPr>
            <p:nvPr userDrawn="1"/>
          </p:nvSpPr>
          <p:spPr bwMode="auto">
            <a:xfrm>
              <a:off x="5633" y="1163"/>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45" name="Rectangle 43"/>
            <p:cNvSpPr>
              <a:spLocks noChangeArrowheads="1"/>
            </p:cNvSpPr>
            <p:nvPr userDrawn="1"/>
          </p:nvSpPr>
          <p:spPr bwMode="auto">
            <a:xfrm>
              <a:off x="5527" y="1163"/>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46" name="Rectangle 44"/>
            <p:cNvSpPr>
              <a:spLocks noChangeArrowheads="1"/>
            </p:cNvSpPr>
            <p:nvPr userDrawn="1"/>
          </p:nvSpPr>
          <p:spPr bwMode="auto">
            <a:xfrm>
              <a:off x="5633" y="1217"/>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47" name="Rectangle 45"/>
            <p:cNvSpPr>
              <a:spLocks noChangeArrowheads="1"/>
            </p:cNvSpPr>
            <p:nvPr userDrawn="1"/>
          </p:nvSpPr>
          <p:spPr bwMode="auto">
            <a:xfrm>
              <a:off x="5581" y="1217"/>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48" name="Rectangle 46"/>
            <p:cNvSpPr>
              <a:spLocks noChangeArrowheads="1"/>
            </p:cNvSpPr>
            <p:nvPr userDrawn="1"/>
          </p:nvSpPr>
          <p:spPr bwMode="auto">
            <a:xfrm>
              <a:off x="5527" y="1217"/>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49" name="Rectangle 47"/>
            <p:cNvSpPr>
              <a:spLocks noChangeArrowheads="1"/>
            </p:cNvSpPr>
            <p:nvPr userDrawn="1"/>
          </p:nvSpPr>
          <p:spPr bwMode="auto">
            <a:xfrm>
              <a:off x="5633" y="1269"/>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50" name="Rectangle 48"/>
            <p:cNvSpPr>
              <a:spLocks noChangeArrowheads="1"/>
            </p:cNvSpPr>
            <p:nvPr userDrawn="1"/>
          </p:nvSpPr>
          <p:spPr bwMode="auto">
            <a:xfrm>
              <a:off x="5581" y="1269"/>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51" name="Rectangle 49"/>
            <p:cNvSpPr>
              <a:spLocks noChangeArrowheads="1"/>
            </p:cNvSpPr>
            <p:nvPr userDrawn="1"/>
          </p:nvSpPr>
          <p:spPr bwMode="auto">
            <a:xfrm>
              <a:off x="5475" y="1269"/>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52" name="Rectangle 50"/>
            <p:cNvSpPr>
              <a:spLocks noChangeArrowheads="1"/>
            </p:cNvSpPr>
            <p:nvPr userDrawn="1"/>
          </p:nvSpPr>
          <p:spPr bwMode="auto">
            <a:xfrm>
              <a:off x="5633" y="1323"/>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53" name="Rectangle 51"/>
            <p:cNvSpPr>
              <a:spLocks noChangeArrowheads="1"/>
            </p:cNvSpPr>
            <p:nvPr userDrawn="1"/>
          </p:nvSpPr>
          <p:spPr bwMode="auto">
            <a:xfrm>
              <a:off x="5527" y="1323"/>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54" name="Rectangle 52"/>
            <p:cNvSpPr>
              <a:spLocks noChangeArrowheads="1"/>
            </p:cNvSpPr>
            <p:nvPr userDrawn="1"/>
          </p:nvSpPr>
          <p:spPr bwMode="auto">
            <a:xfrm>
              <a:off x="5633" y="1375"/>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55" name="Rectangle 53"/>
            <p:cNvSpPr>
              <a:spLocks noChangeArrowheads="1"/>
            </p:cNvSpPr>
            <p:nvPr userDrawn="1"/>
          </p:nvSpPr>
          <p:spPr bwMode="auto">
            <a:xfrm>
              <a:off x="5581" y="1375"/>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56" name="Rectangle 54"/>
            <p:cNvSpPr>
              <a:spLocks noChangeArrowheads="1"/>
            </p:cNvSpPr>
            <p:nvPr userDrawn="1"/>
          </p:nvSpPr>
          <p:spPr bwMode="auto">
            <a:xfrm>
              <a:off x="5527" y="1375"/>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57" name="Rectangle 55"/>
            <p:cNvSpPr>
              <a:spLocks noChangeArrowheads="1"/>
            </p:cNvSpPr>
            <p:nvPr userDrawn="1"/>
          </p:nvSpPr>
          <p:spPr bwMode="auto">
            <a:xfrm>
              <a:off x="5633" y="1427"/>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58" name="Rectangle 56"/>
            <p:cNvSpPr>
              <a:spLocks noChangeArrowheads="1"/>
            </p:cNvSpPr>
            <p:nvPr userDrawn="1"/>
          </p:nvSpPr>
          <p:spPr bwMode="auto">
            <a:xfrm>
              <a:off x="5581" y="1427"/>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59" name="Rectangle 57"/>
            <p:cNvSpPr>
              <a:spLocks noChangeArrowheads="1"/>
            </p:cNvSpPr>
            <p:nvPr userDrawn="1"/>
          </p:nvSpPr>
          <p:spPr bwMode="auto">
            <a:xfrm>
              <a:off x="5633" y="1481"/>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60" name="Rectangle 58"/>
            <p:cNvSpPr>
              <a:spLocks noChangeArrowheads="1"/>
            </p:cNvSpPr>
            <p:nvPr userDrawn="1"/>
          </p:nvSpPr>
          <p:spPr bwMode="auto">
            <a:xfrm>
              <a:off x="5581" y="1481"/>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61" name="Rectangle 59"/>
            <p:cNvSpPr>
              <a:spLocks noChangeArrowheads="1"/>
            </p:cNvSpPr>
            <p:nvPr userDrawn="1"/>
          </p:nvSpPr>
          <p:spPr bwMode="auto">
            <a:xfrm>
              <a:off x="5527" y="1481"/>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62" name="Rectangle 60"/>
            <p:cNvSpPr>
              <a:spLocks noChangeArrowheads="1"/>
            </p:cNvSpPr>
            <p:nvPr userDrawn="1"/>
          </p:nvSpPr>
          <p:spPr bwMode="auto">
            <a:xfrm>
              <a:off x="5633" y="1533"/>
              <a:ext cx="54"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63" name="Rectangle 61"/>
            <p:cNvSpPr>
              <a:spLocks noChangeArrowheads="1"/>
            </p:cNvSpPr>
            <p:nvPr userDrawn="1"/>
          </p:nvSpPr>
          <p:spPr bwMode="auto">
            <a:xfrm>
              <a:off x="5475" y="1533"/>
              <a:ext cx="52"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64" name="Rectangle 62"/>
            <p:cNvSpPr>
              <a:spLocks noChangeArrowheads="1"/>
            </p:cNvSpPr>
            <p:nvPr userDrawn="1"/>
          </p:nvSpPr>
          <p:spPr bwMode="auto">
            <a:xfrm>
              <a:off x="5633" y="1586"/>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65" name="Rectangle 63"/>
            <p:cNvSpPr>
              <a:spLocks noChangeArrowheads="1"/>
            </p:cNvSpPr>
            <p:nvPr userDrawn="1"/>
          </p:nvSpPr>
          <p:spPr bwMode="auto">
            <a:xfrm>
              <a:off x="5581" y="1586"/>
              <a:ext cx="52"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66" name="Rectangle 64"/>
            <p:cNvSpPr>
              <a:spLocks noChangeArrowheads="1"/>
            </p:cNvSpPr>
            <p:nvPr userDrawn="1"/>
          </p:nvSpPr>
          <p:spPr bwMode="auto">
            <a:xfrm>
              <a:off x="5527" y="1586"/>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67" name="Rectangle 65"/>
            <p:cNvSpPr>
              <a:spLocks noChangeArrowheads="1"/>
            </p:cNvSpPr>
            <p:nvPr userDrawn="1"/>
          </p:nvSpPr>
          <p:spPr bwMode="auto">
            <a:xfrm>
              <a:off x="5633" y="1639"/>
              <a:ext cx="54"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68" name="Rectangle 66"/>
            <p:cNvSpPr>
              <a:spLocks noChangeArrowheads="1"/>
            </p:cNvSpPr>
            <p:nvPr userDrawn="1"/>
          </p:nvSpPr>
          <p:spPr bwMode="auto">
            <a:xfrm>
              <a:off x="5633" y="1692"/>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69" name="Rectangle 67"/>
            <p:cNvSpPr>
              <a:spLocks noChangeArrowheads="1"/>
            </p:cNvSpPr>
            <p:nvPr userDrawn="1"/>
          </p:nvSpPr>
          <p:spPr bwMode="auto">
            <a:xfrm>
              <a:off x="5581" y="1692"/>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70" name="Rectangle 68"/>
            <p:cNvSpPr>
              <a:spLocks noChangeArrowheads="1"/>
            </p:cNvSpPr>
            <p:nvPr userDrawn="1"/>
          </p:nvSpPr>
          <p:spPr bwMode="auto">
            <a:xfrm>
              <a:off x="5527" y="1692"/>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71" name="Rectangle 69"/>
            <p:cNvSpPr>
              <a:spLocks noChangeArrowheads="1"/>
            </p:cNvSpPr>
            <p:nvPr userDrawn="1"/>
          </p:nvSpPr>
          <p:spPr bwMode="auto">
            <a:xfrm>
              <a:off x="5633" y="1744"/>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72" name="Rectangle 70"/>
            <p:cNvSpPr>
              <a:spLocks noChangeArrowheads="1"/>
            </p:cNvSpPr>
            <p:nvPr userDrawn="1"/>
          </p:nvSpPr>
          <p:spPr bwMode="auto">
            <a:xfrm>
              <a:off x="5581" y="1744"/>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73" name="Rectangle 71"/>
            <p:cNvSpPr>
              <a:spLocks noChangeArrowheads="1"/>
            </p:cNvSpPr>
            <p:nvPr userDrawn="1"/>
          </p:nvSpPr>
          <p:spPr bwMode="auto">
            <a:xfrm>
              <a:off x="5527" y="1744"/>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74" name="Rectangle 72"/>
            <p:cNvSpPr>
              <a:spLocks noChangeArrowheads="1"/>
            </p:cNvSpPr>
            <p:nvPr userDrawn="1"/>
          </p:nvSpPr>
          <p:spPr bwMode="auto">
            <a:xfrm>
              <a:off x="5633" y="1798"/>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75" name="Rectangle 73"/>
            <p:cNvSpPr>
              <a:spLocks noChangeArrowheads="1"/>
            </p:cNvSpPr>
            <p:nvPr userDrawn="1"/>
          </p:nvSpPr>
          <p:spPr bwMode="auto">
            <a:xfrm>
              <a:off x="5527" y="185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76" name="Rectangle 74"/>
            <p:cNvSpPr>
              <a:spLocks noChangeArrowheads="1"/>
            </p:cNvSpPr>
            <p:nvPr userDrawn="1"/>
          </p:nvSpPr>
          <p:spPr bwMode="auto">
            <a:xfrm>
              <a:off x="5475" y="1798"/>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77" name="Rectangle 75"/>
            <p:cNvSpPr>
              <a:spLocks noChangeArrowheads="1"/>
            </p:cNvSpPr>
            <p:nvPr userDrawn="1"/>
          </p:nvSpPr>
          <p:spPr bwMode="auto">
            <a:xfrm>
              <a:off x="5633" y="185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78" name="Rectangle 76"/>
            <p:cNvSpPr>
              <a:spLocks noChangeArrowheads="1"/>
            </p:cNvSpPr>
            <p:nvPr userDrawn="1"/>
          </p:nvSpPr>
          <p:spPr bwMode="auto">
            <a:xfrm>
              <a:off x="5633" y="1902"/>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79" name="Rectangle 77"/>
            <p:cNvSpPr>
              <a:spLocks noChangeArrowheads="1"/>
            </p:cNvSpPr>
            <p:nvPr userDrawn="1"/>
          </p:nvSpPr>
          <p:spPr bwMode="auto">
            <a:xfrm>
              <a:off x="5581" y="1902"/>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80" name="Rectangle 78"/>
            <p:cNvSpPr>
              <a:spLocks noChangeArrowheads="1"/>
            </p:cNvSpPr>
            <p:nvPr userDrawn="1"/>
          </p:nvSpPr>
          <p:spPr bwMode="auto">
            <a:xfrm>
              <a:off x="5633" y="2432"/>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81" name="Rectangle 79"/>
            <p:cNvSpPr>
              <a:spLocks noChangeArrowheads="1"/>
            </p:cNvSpPr>
            <p:nvPr userDrawn="1"/>
          </p:nvSpPr>
          <p:spPr bwMode="auto">
            <a:xfrm>
              <a:off x="5581" y="2432"/>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82" name="Rectangle 80"/>
            <p:cNvSpPr>
              <a:spLocks noChangeArrowheads="1"/>
            </p:cNvSpPr>
            <p:nvPr userDrawn="1"/>
          </p:nvSpPr>
          <p:spPr bwMode="auto">
            <a:xfrm>
              <a:off x="5527" y="2432"/>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83" name="Rectangle 81"/>
            <p:cNvSpPr>
              <a:spLocks noChangeArrowheads="1"/>
            </p:cNvSpPr>
            <p:nvPr userDrawn="1"/>
          </p:nvSpPr>
          <p:spPr bwMode="auto">
            <a:xfrm>
              <a:off x="5633" y="2484"/>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84" name="Rectangle 82"/>
            <p:cNvSpPr>
              <a:spLocks noChangeArrowheads="1"/>
            </p:cNvSpPr>
            <p:nvPr userDrawn="1"/>
          </p:nvSpPr>
          <p:spPr bwMode="auto">
            <a:xfrm>
              <a:off x="5581" y="2484"/>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85" name="Rectangle 83"/>
            <p:cNvSpPr>
              <a:spLocks noChangeArrowheads="1"/>
            </p:cNvSpPr>
            <p:nvPr userDrawn="1"/>
          </p:nvSpPr>
          <p:spPr bwMode="auto">
            <a:xfrm>
              <a:off x="5633" y="2538"/>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86" name="Rectangle 84"/>
            <p:cNvSpPr>
              <a:spLocks noChangeArrowheads="1"/>
            </p:cNvSpPr>
            <p:nvPr userDrawn="1"/>
          </p:nvSpPr>
          <p:spPr bwMode="auto">
            <a:xfrm>
              <a:off x="5527" y="2538"/>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87" name="Rectangle 85"/>
            <p:cNvSpPr>
              <a:spLocks noChangeArrowheads="1"/>
            </p:cNvSpPr>
            <p:nvPr userDrawn="1"/>
          </p:nvSpPr>
          <p:spPr bwMode="auto">
            <a:xfrm>
              <a:off x="5633" y="2590"/>
              <a:ext cx="54"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88" name="Rectangle 86"/>
            <p:cNvSpPr>
              <a:spLocks noChangeArrowheads="1"/>
            </p:cNvSpPr>
            <p:nvPr userDrawn="1"/>
          </p:nvSpPr>
          <p:spPr bwMode="auto">
            <a:xfrm>
              <a:off x="5581" y="2590"/>
              <a:ext cx="52"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89" name="Rectangle 87"/>
            <p:cNvSpPr>
              <a:spLocks noChangeArrowheads="1"/>
            </p:cNvSpPr>
            <p:nvPr userDrawn="1"/>
          </p:nvSpPr>
          <p:spPr bwMode="auto">
            <a:xfrm>
              <a:off x="5475" y="2590"/>
              <a:ext cx="52"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90" name="Rectangle 88"/>
            <p:cNvSpPr>
              <a:spLocks noChangeArrowheads="1"/>
            </p:cNvSpPr>
            <p:nvPr userDrawn="1"/>
          </p:nvSpPr>
          <p:spPr bwMode="auto">
            <a:xfrm>
              <a:off x="5633" y="2643"/>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91" name="Rectangle 89"/>
            <p:cNvSpPr>
              <a:spLocks noChangeArrowheads="1"/>
            </p:cNvSpPr>
            <p:nvPr userDrawn="1"/>
          </p:nvSpPr>
          <p:spPr bwMode="auto">
            <a:xfrm>
              <a:off x="5581" y="2643"/>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92" name="Rectangle 90"/>
            <p:cNvSpPr>
              <a:spLocks noChangeArrowheads="1"/>
            </p:cNvSpPr>
            <p:nvPr userDrawn="1"/>
          </p:nvSpPr>
          <p:spPr bwMode="auto">
            <a:xfrm>
              <a:off x="5527" y="2643"/>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93" name="Rectangle 91"/>
            <p:cNvSpPr>
              <a:spLocks noChangeArrowheads="1"/>
            </p:cNvSpPr>
            <p:nvPr userDrawn="1"/>
          </p:nvSpPr>
          <p:spPr bwMode="auto">
            <a:xfrm>
              <a:off x="5633" y="2695"/>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94" name="Rectangle 92"/>
            <p:cNvSpPr>
              <a:spLocks noChangeArrowheads="1"/>
            </p:cNvSpPr>
            <p:nvPr userDrawn="1"/>
          </p:nvSpPr>
          <p:spPr bwMode="auto">
            <a:xfrm>
              <a:off x="5581" y="2695"/>
              <a:ext cx="52"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95" name="Rectangle 93"/>
            <p:cNvSpPr>
              <a:spLocks noChangeArrowheads="1"/>
            </p:cNvSpPr>
            <p:nvPr userDrawn="1"/>
          </p:nvSpPr>
          <p:spPr bwMode="auto">
            <a:xfrm>
              <a:off x="5633" y="2748"/>
              <a:ext cx="54"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96" name="Rectangle 94"/>
            <p:cNvSpPr>
              <a:spLocks noChangeArrowheads="1"/>
            </p:cNvSpPr>
            <p:nvPr userDrawn="1"/>
          </p:nvSpPr>
          <p:spPr bwMode="auto">
            <a:xfrm>
              <a:off x="5581" y="2748"/>
              <a:ext cx="52"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97" name="Rectangle 95"/>
            <p:cNvSpPr>
              <a:spLocks noChangeArrowheads="1"/>
            </p:cNvSpPr>
            <p:nvPr userDrawn="1"/>
          </p:nvSpPr>
          <p:spPr bwMode="auto">
            <a:xfrm>
              <a:off x="5527" y="2748"/>
              <a:ext cx="54"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98" name="Rectangle 96"/>
            <p:cNvSpPr>
              <a:spLocks noChangeArrowheads="1"/>
            </p:cNvSpPr>
            <p:nvPr userDrawn="1"/>
          </p:nvSpPr>
          <p:spPr bwMode="auto">
            <a:xfrm>
              <a:off x="5633" y="2801"/>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99" name="Rectangle 97"/>
            <p:cNvSpPr>
              <a:spLocks noChangeArrowheads="1"/>
            </p:cNvSpPr>
            <p:nvPr userDrawn="1"/>
          </p:nvSpPr>
          <p:spPr bwMode="auto">
            <a:xfrm>
              <a:off x="5581" y="2801"/>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00" name="Rectangle 98"/>
            <p:cNvSpPr>
              <a:spLocks noChangeArrowheads="1"/>
            </p:cNvSpPr>
            <p:nvPr userDrawn="1"/>
          </p:nvSpPr>
          <p:spPr bwMode="auto">
            <a:xfrm>
              <a:off x="5475" y="2801"/>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01" name="Rectangle 99"/>
            <p:cNvSpPr>
              <a:spLocks noChangeArrowheads="1"/>
            </p:cNvSpPr>
            <p:nvPr userDrawn="1"/>
          </p:nvSpPr>
          <p:spPr bwMode="auto">
            <a:xfrm>
              <a:off x="5633" y="2853"/>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02" name="Rectangle 100"/>
            <p:cNvSpPr>
              <a:spLocks noChangeArrowheads="1"/>
            </p:cNvSpPr>
            <p:nvPr userDrawn="1"/>
          </p:nvSpPr>
          <p:spPr bwMode="auto">
            <a:xfrm>
              <a:off x="5527" y="2853"/>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03" name="Rectangle 101"/>
            <p:cNvSpPr>
              <a:spLocks noChangeArrowheads="1"/>
            </p:cNvSpPr>
            <p:nvPr userDrawn="1"/>
          </p:nvSpPr>
          <p:spPr bwMode="auto">
            <a:xfrm>
              <a:off x="5633" y="2907"/>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04" name="Rectangle 102"/>
            <p:cNvSpPr>
              <a:spLocks noChangeArrowheads="1"/>
            </p:cNvSpPr>
            <p:nvPr userDrawn="1"/>
          </p:nvSpPr>
          <p:spPr bwMode="auto">
            <a:xfrm>
              <a:off x="5581" y="2907"/>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05" name="Rectangle 103"/>
            <p:cNvSpPr>
              <a:spLocks noChangeArrowheads="1"/>
            </p:cNvSpPr>
            <p:nvPr userDrawn="1"/>
          </p:nvSpPr>
          <p:spPr bwMode="auto">
            <a:xfrm>
              <a:off x="5475" y="2907"/>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06" name="Rectangle 104"/>
            <p:cNvSpPr>
              <a:spLocks noChangeArrowheads="1"/>
            </p:cNvSpPr>
            <p:nvPr userDrawn="1"/>
          </p:nvSpPr>
          <p:spPr bwMode="auto">
            <a:xfrm>
              <a:off x="5633" y="2959"/>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07" name="Rectangle 105"/>
            <p:cNvSpPr>
              <a:spLocks noChangeArrowheads="1"/>
            </p:cNvSpPr>
            <p:nvPr userDrawn="1"/>
          </p:nvSpPr>
          <p:spPr bwMode="auto">
            <a:xfrm>
              <a:off x="5581" y="2959"/>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08" name="Rectangle 106"/>
            <p:cNvSpPr>
              <a:spLocks noChangeArrowheads="1"/>
            </p:cNvSpPr>
            <p:nvPr userDrawn="1"/>
          </p:nvSpPr>
          <p:spPr bwMode="auto">
            <a:xfrm>
              <a:off x="5527" y="2959"/>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09" name="Rectangle 107"/>
            <p:cNvSpPr>
              <a:spLocks noChangeArrowheads="1"/>
            </p:cNvSpPr>
            <p:nvPr userDrawn="1"/>
          </p:nvSpPr>
          <p:spPr bwMode="auto">
            <a:xfrm>
              <a:off x="5633" y="3013"/>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10" name="Rectangle 108"/>
            <p:cNvSpPr>
              <a:spLocks noChangeArrowheads="1"/>
            </p:cNvSpPr>
            <p:nvPr userDrawn="1"/>
          </p:nvSpPr>
          <p:spPr bwMode="auto">
            <a:xfrm>
              <a:off x="5475" y="3013"/>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11" name="Rectangle 109"/>
            <p:cNvSpPr>
              <a:spLocks noChangeArrowheads="1"/>
            </p:cNvSpPr>
            <p:nvPr userDrawn="1"/>
          </p:nvSpPr>
          <p:spPr bwMode="auto">
            <a:xfrm>
              <a:off x="5633" y="3065"/>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12" name="Rectangle 110"/>
            <p:cNvSpPr>
              <a:spLocks noChangeArrowheads="1"/>
            </p:cNvSpPr>
            <p:nvPr userDrawn="1"/>
          </p:nvSpPr>
          <p:spPr bwMode="auto">
            <a:xfrm>
              <a:off x="5581" y="3065"/>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13" name="Rectangle 111"/>
            <p:cNvSpPr>
              <a:spLocks noChangeArrowheads="1"/>
            </p:cNvSpPr>
            <p:nvPr userDrawn="1"/>
          </p:nvSpPr>
          <p:spPr bwMode="auto">
            <a:xfrm>
              <a:off x="5527" y="3065"/>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14" name="Rectangle 112"/>
            <p:cNvSpPr>
              <a:spLocks noChangeArrowheads="1"/>
            </p:cNvSpPr>
            <p:nvPr userDrawn="1"/>
          </p:nvSpPr>
          <p:spPr bwMode="auto">
            <a:xfrm>
              <a:off x="5633" y="3117"/>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15" name="Rectangle 113"/>
            <p:cNvSpPr>
              <a:spLocks noChangeArrowheads="1"/>
            </p:cNvSpPr>
            <p:nvPr userDrawn="1"/>
          </p:nvSpPr>
          <p:spPr bwMode="auto">
            <a:xfrm>
              <a:off x="5581" y="3117"/>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16" name="Rectangle 114"/>
            <p:cNvSpPr>
              <a:spLocks noChangeArrowheads="1"/>
            </p:cNvSpPr>
            <p:nvPr userDrawn="1"/>
          </p:nvSpPr>
          <p:spPr bwMode="auto">
            <a:xfrm>
              <a:off x="5633" y="3171"/>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17" name="Rectangle 115"/>
            <p:cNvSpPr>
              <a:spLocks noChangeArrowheads="1"/>
            </p:cNvSpPr>
            <p:nvPr userDrawn="1"/>
          </p:nvSpPr>
          <p:spPr bwMode="auto">
            <a:xfrm>
              <a:off x="5527" y="3171"/>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18" name="Rectangle 116"/>
            <p:cNvSpPr>
              <a:spLocks noChangeArrowheads="1"/>
            </p:cNvSpPr>
            <p:nvPr userDrawn="1"/>
          </p:nvSpPr>
          <p:spPr bwMode="auto">
            <a:xfrm>
              <a:off x="5633" y="3223"/>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19" name="Rectangle 117"/>
            <p:cNvSpPr>
              <a:spLocks noChangeArrowheads="1"/>
            </p:cNvSpPr>
            <p:nvPr userDrawn="1"/>
          </p:nvSpPr>
          <p:spPr bwMode="auto">
            <a:xfrm>
              <a:off x="5581" y="3223"/>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0" name="Rectangle 118"/>
            <p:cNvSpPr>
              <a:spLocks noChangeArrowheads="1"/>
            </p:cNvSpPr>
            <p:nvPr userDrawn="1"/>
          </p:nvSpPr>
          <p:spPr bwMode="auto">
            <a:xfrm>
              <a:off x="5475" y="3223"/>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1" name="Rectangle 119"/>
            <p:cNvSpPr>
              <a:spLocks noChangeArrowheads="1"/>
            </p:cNvSpPr>
            <p:nvPr userDrawn="1"/>
          </p:nvSpPr>
          <p:spPr bwMode="auto">
            <a:xfrm>
              <a:off x="5633" y="3277"/>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2" name="Rectangle 120"/>
            <p:cNvSpPr>
              <a:spLocks noChangeArrowheads="1"/>
            </p:cNvSpPr>
            <p:nvPr userDrawn="1"/>
          </p:nvSpPr>
          <p:spPr bwMode="auto">
            <a:xfrm>
              <a:off x="5581" y="3277"/>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3" name="Rectangle 121"/>
            <p:cNvSpPr>
              <a:spLocks noChangeArrowheads="1"/>
            </p:cNvSpPr>
            <p:nvPr userDrawn="1"/>
          </p:nvSpPr>
          <p:spPr bwMode="auto">
            <a:xfrm>
              <a:off x="5527" y="3277"/>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4" name="Rectangle 122"/>
            <p:cNvSpPr>
              <a:spLocks noChangeArrowheads="1"/>
            </p:cNvSpPr>
            <p:nvPr userDrawn="1"/>
          </p:nvSpPr>
          <p:spPr bwMode="auto">
            <a:xfrm>
              <a:off x="5633" y="3329"/>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5" name="Rectangle 123"/>
            <p:cNvSpPr>
              <a:spLocks noChangeArrowheads="1"/>
            </p:cNvSpPr>
            <p:nvPr userDrawn="1"/>
          </p:nvSpPr>
          <p:spPr bwMode="auto">
            <a:xfrm>
              <a:off x="5581" y="3329"/>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6" name="Rectangle 124"/>
            <p:cNvSpPr>
              <a:spLocks noChangeArrowheads="1"/>
            </p:cNvSpPr>
            <p:nvPr userDrawn="1"/>
          </p:nvSpPr>
          <p:spPr bwMode="auto">
            <a:xfrm>
              <a:off x="5475" y="3329"/>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7" name="Rectangle 125"/>
            <p:cNvSpPr>
              <a:spLocks noChangeArrowheads="1"/>
            </p:cNvSpPr>
            <p:nvPr userDrawn="1"/>
          </p:nvSpPr>
          <p:spPr bwMode="auto">
            <a:xfrm>
              <a:off x="5633" y="3383"/>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28" name="Rectangle 126"/>
            <p:cNvSpPr>
              <a:spLocks noChangeArrowheads="1"/>
            </p:cNvSpPr>
            <p:nvPr userDrawn="1"/>
          </p:nvSpPr>
          <p:spPr bwMode="auto">
            <a:xfrm>
              <a:off x="5581" y="3383"/>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29" name="Rectangle 127"/>
            <p:cNvSpPr>
              <a:spLocks noChangeArrowheads="1"/>
            </p:cNvSpPr>
            <p:nvPr userDrawn="1"/>
          </p:nvSpPr>
          <p:spPr bwMode="auto">
            <a:xfrm>
              <a:off x="5527" y="3383"/>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0" name="Rectangle 128"/>
            <p:cNvSpPr>
              <a:spLocks noChangeArrowheads="1"/>
            </p:cNvSpPr>
            <p:nvPr userDrawn="1"/>
          </p:nvSpPr>
          <p:spPr bwMode="auto">
            <a:xfrm>
              <a:off x="5633" y="3435"/>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1" name="Rectangle 129"/>
            <p:cNvSpPr>
              <a:spLocks noChangeArrowheads="1"/>
            </p:cNvSpPr>
            <p:nvPr userDrawn="1"/>
          </p:nvSpPr>
          <p:spPr bwMode="auto">
            <a:xfrm>
              <a:off x="5633" y="3489"/>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2" name="Rectangle 130"/>
            <p:cNvSpPr>
              <a:spLocks noChangeArrowheads="1"/>
            </p:cNvSpPr>
            <p:nvPr userDrawn="1"/>
          </p:nvSpPr>
          <p:spPr bwMode="auto">
            <a:xfrm>
              <a:off x="5581" y="3489"/>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3" name="Rectangle 131"/>
            <p:cNvSpPr>
              <a:spLocks noChangeArrowheads="1"/>
            </p:cNvSpPr>
            <p:nvPr userDrawn="1"/>
          </p:nvSpPr>
          <p:spPr bwMode="auto">
            <a:xfrm>
              <a:off x="5527" y="3489"/>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4" name="Rectangle 132"/>
            <p:cNvSpPr>
              <a:spLocks noChangeArrowheads="1"/>
            </p:cNvSpPr>
            <p:nvPr userDrawn="1"/>
          </p:nvSpPr>
          <p:spPr bwMode="auto">
            <a:xfrm>
              <a:off x="5633" y="3541"/>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5" name="Rectangle 133"/>
            <p:cNvSpPr>
              <a:spLocks noChangeArrowheads="1"/>
            </p:cNvSpPr>
            <p:nvPr userDrawn="1"/>
          </p:nvSpPr>
          <p:spPr bwMode="auto">
            <a:xfrm>
              <a:off x="5581" y="3541"/>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6" name="Rectangle 134"/>
            <p:cNvSpPr>
              <a:spLocks noChangeArrowheads="1"/>
            </p:cNvSpPr>
            <p:nvPr userDrawn="1"/>
          </p:nvSpPr>
          <p:spPr bwMode="auto">
            <a:xfrm>
              <a:off x="5475" y="3541"/>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7" name="Rectangle 135"/>
            <p:cNvSpPr>
              <a:spLocks noChangeArrowheads="1"/>
            </p:cNvSpPr>
            <p:nvPr userDrawn="1"/>
          </p:nvSpPr>
          <p:spPr bwMode="auto">
            <a:xfrm>
              <a:off x="5633" y="3593"/>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38" name="Rectangle 136"/>
            <p:cNvSpPr>
              <a:spLocks noChangeArrowheads="1"/>
            </p:cNvSpPr>
            <p:nvPr userDrawn="1"/>
          </p:nvSpPr>
          <p:spPr bwMode="auto">
            <a:xfrm>
              <a:off x="5527" y="3593"/>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39" name="Rectangle 137"/>
            <p:cNvSpPr>
              <a:spLocks noChangeArrowheads="1"/>
            </p:cNvSpPr>
            <p:nvPr userDrawn="1"/>
          </p:nvSpPr>
          <p:spPr bwMode="auto">
            <a:xfrm>
              <a:off x="5633" y="3647"/>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0" name="Rectangle 138"/>
            <p:cNvSpPr>
              <a:spLocks noChangeArrowheads="1"/>
            </p:cNvSpPr>
            <p:nvPr userDrawn="1"/>
          </p:nvSpPr>
          <p:spPr bwMode="auto">
            <a:xfrm>
              <a:off x="5581" y="3647"/>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1" name="Rectangle 139"/>
            <p:cNvSpPr>
              <a:spLocks noChangeArrowheads="1"/>
            </p:cNvSpPr>
            <p:nvPr userDrawn="1"/>
          </p:nvSpPr>
          <p:spPr bwMode="auto">
            <a:xfrm>
              <a:off x="5475" y="3699"/>
              <a:ext cx="52"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2" name="Rectangle 140"/>
            <p:cNvSpPr>
              <a:spLocks noChangeArrowheads="1"/>
            </p:cNvSpPr>
            <p:nvPr userDrawn="1"/>
          </p:nvSpPr>
          <p:spPr bwMode="auto">
            <a:xfrm>
              <a:off x="5633" y="3699"/>
              <a:ext cx="54"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3" name="Rectangle 141"/>
            <p:cNvSpPr>
              <a:spLocks noChangeArrowheads="1"/>
            </p:cNvSpPr>
            <p:nvPr userDrawn="1"/>
          </p:nvSpPr>
          <p:spPr bwMode="auto">
            <a:xfrm>
              <a:off x="5581" y="3699"/>
              <a:ext cx="52" cy="53"/>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4" name="Rectangle 142"/>
            <p:cNvSpPr>
              <a:spLocks noChangeArrowheads="1"/>
            </p:cNvSpPr>
            <p:nvPr userDrawn="1"/>
          </p:nvSpPr>
          <p:spPr bwMode="auto">
            <a:xfrm>
              <a:off x="5633" y="3752"/>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5" name="Rectangle 143"/>
            <p:cNvSpPr>
              <a:spLocks noChangeArrowheads="1"/>
            </p:cNvSpPr>
            <p:nvPr userDrawn="1"/>
          </p:nvSpPr>
          <p:spPr bwMode="auto">
            <a:xfrm>
              <a:off x="5527" y="3752"/>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6" name="Rectangle 144"/>
            <p:cNvSpPr>
              <a:spLocks noChangeArrowheads="1"/>
            </p:cNvSpPr>
            <p:nvPr userDrawn="1"/>
          </p:nvSpPr>
          <p:spPr bwMode="auto">
            <a:xfrm>
              <a:off x="5633" y="3804"/>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7" name="Rectangle 145"/>
            <p:cNvSpPr>
              <a:spLocks noChangeArrowheads="1"/>
            </p:cNvSpPr>
            <p:nvPr userDrawn="1"/>
          </p:nvSpPr>
          <p:spPr bwMode="auto">
            <a:xfrm>
              <a:off x="5581" y="3804"/>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8" name="Rectangle 146"/>
            <p:cNvSpPr>
              <a:spLocks noChangeArrowheads="1"/>
            </p:cNvSpPr>
            <p:nvPr userDrawn="1"/>
          </p:nvSpPr>
          <p:spPr bwMode="auto">
            <a:xfrm>
              <a:off x="5527" y="3804"/>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49" name="Rectangle 147"/>
            <p:cNvSpPr>
              <a:spLocks noChangeArrowheads="1"/>
            </p:cNvSpPr>
            <p:nvPr userDrawn="1"/>
          </p:nvSpPr>
          <p:spPr bwMode="auto">
            <a:xfrm>
              <a:off x="5633" y="3858"/>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50" name="Rectangle 148"/>
            <p:cNvSpPr>
              <a:spLocks noChangeArrowheads="1"/>
            </p:cNvSpPr>
            <p:nvPr userDrawn="1"/>
          </p:nvSpPr>
          <p:spPr bwMode="auto">
            <a:xfrm>
              <a:off x="5581" y="3858"/>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51" name="Rectangle 149"/>
            <p:cNvSpPr>
              <a:spLocks noChangeArrowheads="1"/>
            </p:cNvSpPr>
            <p:nvPr userDrawn="1"/>
          </p:nvSpPr>
          <p:spPr bwMode="auto">
            <a:xfrm>
              <a:off x="5527" y="3858"/>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52" name="Rectangle 150"/>
            <p:cNvSpPr>
              <a:spLocks noChangeArrowheads="1"/>
            </p:cNvSpPr>
            <p:nvPr userDrawn="1"/>
          </p:nvSpPr>
          <p:spPr bwMode="auto">
            <a:xfrm>
              <a:off x="5475" y="3858"/>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53" name="Rectangle 151"/>
            <p:cNvSpPr>
              <a:spLocks noChangeArrowheads="1"/>
            </p:cNvSpPr>
            <p:nvPr userDrawn="1"/>
          </p:nvSpPr>
          <p:spPr bwMode="auto">
            <a:xfrm>
              <a:off x="5633" y="1956"/>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54" name="Rectangle 152"/>
            <p:cNvSpPr>
              <a:spLocks noChangeArrowheads="1"/>
            </p:cNvSpPr>
            <p:nvPr userDrawn="1"/>
          </p:nvSpPr>
          <p:spPr bwMode="auto">
            <a:xfrm>
              <a:off x="5581" y="1956"/>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55" name="Rectangle 153"/>
            <p:cNvSpPr>
              <a:spLocks noChangeArrowheads="1"/>
            </p:cNvSpPr>
            <p:nvPr userDrawn="1"/>
          </p:nvSpPr>
          <p:spPr bwMode="auto">
            <a:xfrm>
              <a:off x="5527" y="1956"/>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56" name="Rectangle 154"/>
            <p:cNvSpPr>
              <a:spLocks noChangeArrowheads="1"/>
            </p:cNvSpPr>
            <p:nvPr userDrawn="1"/>
          </p:nvSpPr>
          <p:spPr bwMode="auto">
            <a:xfrm>
              <a:off x="5633" y="2008"/>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57" name="Rectangle 155"/>
            <p:cNvSpPr>
              <a:spLocks noChangeArrowheads="1"/>
            </p:cNvSpPr>
            <p:nvPr userDrawn="1"/>
          </p:nvSpPr>
          <p:spPr bwMode="auto">
            <a:xfrm>
              <a:off x="5527" y="2114"/>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58" name="Rectangle 156"/>
            <p:cNvSpPr>
              <a:spLocks noChangeArrowheads="1"/>
            </p:cNvSpPr>
            <p:nvPr userDrawn="1"/>
          </p:nvSpPr>
          <p:spPr bwMode="auto">
            <a:xfrm>
              <a:off x="5527" y="2008"/>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59" name="Rectangle 157"/>
            <p:cNvSpPr>
              <a:spLocks noChangeArrowheads="1"/>
            </p:cNvSpPr>
            <p:nvPr userDrawn="1"/>
          </p:nvSpPr>
          <p:spPr bwMode="auto">
            <a:xfrm>
              <a:off x="5633" y="2062"/>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60" name="Rectangle 158"/>
            <p:cNvSpPr>
              <a:spLocks noChangeArrowheads="1"/>
            </p:cNvSpPr>
            <p:nvPr userDrawn="1"/>
          </p:nvSpPr>
          <p:spPr bwMode="auto">
            <a:xfrm>
              <a:off x="5581" y="2062"/>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61" name="Rectangle 159"/>
            <p:cNvSpPr>
              <a:spLocks noChangeArrowheads="1"/>
            </p:cNvSpPr>
            <p:nvPr userDrawn="1"/>
          </p:nvSpPr>
          <p:spPr bwMode="auto">
            <a:xfrm>
              <a:off x="5475" y="2062"/>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62" name="Rectangle 160"/>
            <p:cNvSpPr>
              <a:spLocks noChangeArrowheads="1"/>
            </p:cNvSpPr>
            <p:nvPr userDrawn="1"/>
          </p:nvSpPr>
          <p:spPr bwMode="auto">
            <a:xfrm>
              <a:off x="5633" y="2114"/>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63" name="Rectangle 161"/>
            <p:cNvSpPr>
              <a:spLocks noChangeArrowheads="1"/>
            </p:cNvSpPr>
            <p:nvPr userDrawn="1"/>
          </p:nvSpPr>
          <p:spPr bwMode="auto">
            <a:xfrm>
              <a:off x="5633" y="2168"/>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64" name="Rectangle 162"/>
            <p:cNvSpPr>
              <a:spLocks noChangeArrowheads="1"/>
            </p:cNvSpPr>
            <p:nvPr userDrawn="1"/>
          </p:nvSpPr>
          <p:spPr bwMode="auto">
            <a:xfrm>
              <a:off x="5581" y="2168"/>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65" name="Rectangle 163"/>
            <p:cNvSpPr>
              <a:spLocks noChangeArrowheads="1"/>
            </p:cNvSpPr>
            <p:nvPr userDrawn="1"/>
          </p:nvSpPr>
          <p:spPr bwMode="auto">
            <a:xfrm>
              <a:off x="5633" y="222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66" name="Rectangle 164"/>
            <p:cNvSpPr>
              <a:spLocks noChangeArrowheads="1"/>
            </p:cNvSpPr>
            <p:nvPr userDrawn="1"/>
          </p:nvSpPr>
          <p:spPr bwMode="auto">
            <a:xfrm>
              <a:off x="5581" y="2220"/>
              <a:ext cx="52"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67" name="Rectangle 165"/>
            <p:cNvSpPr>
              <a:spLocks noChangeArrowheads="1"/>
            </p:cNvSpPr>
            <p:nvPr userDrawn="1"/>
          </p:nvSpPr>
          <p:spPr bwMode="auto">
            <a:xfrm>
              <a:off x="5527" y="222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68" name="Rectangle 166"/>
            <p:cNvSpPr>
              <a:spLocks noChangeArrowheads="1"/>
            </p:cNvSpPr>
            <p:nvPr userDrawn="1"/>
          </p:nvSpPr>
          <p:spPr bwMode="auto">
            <a:xfrm>
              <a:off x="5633" y="2272"/>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69" name="Rectangle 167"/>
            <p:cNvSpPr>
              <a:spLocks noChangeArrowheads="1"/>
            </p:cNvSpPr>
            <p:nvPr userDrawn="1"/>
          </p:nvSpPr>
          <p:spPr bwMode="auto">
            <a:xfrm>
              <a:off x="5633" y="2326"/>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0" name="Rectangle 168"/>
            <p:cNvSpPr>
              <a:spLocks noChangeArrowheads="1"/>
            </p:cNvSpPr>
            <p:nvPr userDrawn="1"/>
          </p:nvSpPr>
          <p:spPr bwMode="auto">
            <a:xfrm>
              <a:off x="5581" y="2272"/>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1" name="Rectangle 169"/>
            <p:cNvSpPr>
              <a:spLocks noChangeArrowheads="1"/>
            </p:cNvSpPr>
            <p:nvPr userDrawn="1"/>
          </p:nvSpPr>
          <p:spPr bwMode="auto">
            <a:xfrm>
              <a:off x="5527" y="2326"/>
              <a:ext cx="54" cy="52"/>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72" name="Rectangle 170"/>
            <p:cNvSpPr>
              <a:spLocks noChangeArrowheads="1"/>
            </p:cNvSpPr>
            <p:nvPr userDrawn="1"/>
          </p:nvSpPr>
          <p:spPr bwMode="auto">
            <a:xfrm>
              <a:off x="5633" y="2378"/>
              <a:ext cx="54"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73" name="Rectangle 171"/>
            <p:cNvSpPr>
              <a:spLocks noChangeArrowheads="1"/>
            </p:cNvSpPr>
            <p:nvPr userDrawn="1"/>
          </p:nvSpPr>
          <p:spPr bwMode="auto">
            <a:xfrm>
              <a:off x="5581" y="2378"/>
              <a:ext cx="52" cy="54"/>
            </a:xfrm>
            <a:prstGeom prst="rect">
              <a:avLst/>
            </a:prstGeom>
            <a:solidFill>
              <a:srgbClr val="C32D9B"/>
            </a:solidFill>
            <a:ln w="15875">
              <a:solidFill>
                <a:srgbClr val="FFFFFF"/>
              </a:solidFill>
              <a:miter lim="800000"/>
              <a:headEnd/>
              <a:tailEnd/>
            </a:ln>
          </p:spPr>
          <p:txBody>
            <a:bodyPr/>
            <a:lstStyle/>
            <a:p>
              <a:pPr>
                <a:defRPr/>
              </a:pPr>
              <a:endParaRPr lang="de-AT" sz="1799" b="0" i="0" dirty="0">
                <a:latin typeface="Calibri Regular"/>
              </a:endParaRPr>
            </a:p>
          </p:txBody>
        </p:sp>
        <p:sp>
          <p:nvSpPr>
            <p:cNvPr id="174" name="Rectangle 172"/>
            <p:cNvSpPr>
              <a:spLocks noChangeArrowheads="1"/>
            </p:cNvSpPr>
            <p:nvPr userDrawn="1"/>
          </p:nvSpPr>
          <p:spPr bwMode="auto">
            <a:xfrm>
              <a:off x="5475" y="2378"/>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5" name="Rectangle 173"/>
            <p:cNvSpPr>
              <a:spLocks noChangeArrowheads="1"/>
            </p:cNvSpPr>
            <p:nvPr userDrawn="1"/>
          </p:nvSpPr>
          <p:spPr bwMode="auto">
            <a:xfrm>
              <a:off x="5581" y="1798"/>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6" name="Rectangle 174"/>
            <p:cNvSpPr>
              <a:spLocks noChangeArrowheads="1"/>
            </p:cNvSpPr>
            <p:nvPr userDrawn="1"/>
          </p:nvSpPr>
          <p:spPr bwMode="auto">
            <a:xfrm>
              <a:off x="5581" y="477"/>
              <a:ext cx="52"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7" name="Rectangle 175"/>
            <p:cNvSpPr>
              <a:spLocks noChangeArrowheads="1"/>
            </p:cNvSpPr>
            <p:nvPr userDrawn="1"/>
          </p:nvSpPr>
          <p:spPr bwMode="auto">
            <a:xfrm>
              <a:off x="5633" y="477"/>
              <a:ext cx="54" cy="53"/>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8" name="Rectangle 176"/>
            <p:cNvSpPr>
              <a:spLocks noChangeArrowheads="1"/>
            </p:cNvSpPr>
            <p:nvPr userDrawn="1"/>
          </p:nvSpPr>
          <p:spPr bwMode="auto">
            <a:xfrm>
              <a:off x="5527" y="424"/>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79" name="Rectangle 177"/>
            <p:cNvSpPr>
              <a:spLocks noChangeArrowheads="1"/>
            </p:cNvSpPr>
            <p:nvPr userDrawn="1"/>
          </p:nvSpPr>
          <p:spPr bwMode="auto">
            <a:xfrm>
              <a:off x="5581" y="424"/>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0" name="Rectangle 178"/>
            <p:cNvSpPr>
              <a:spLocks noChangeArrowheads="1"/>
            </p:cNvSpPr>
            <p:nvPr userDrawn="1"/>
          </p:nvSpPr>
          <p:spPr bwMode="auto">
            <a:xfrm>
              <a:off x="5633" y="424"/>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1" name="Rectangle 179"/>
            <p:cNvSpPr>
              <a:spLocks noChangeArrowheads="1"/>
            </p:cNvSpPr>
            <p:nvPr userDrawn="1"/>
          </p:nvSpPr>
          <p:spPr bwMode="auto">
            <a:xfrm>
              <a:off x="5633" y="372"/>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2" name="Rectangle 180"/>
            <p:cNvSpPr>
              <a:spLocks noChangeArrowheads="1"/>
            </p:cNvSpPr>
            <p:nvPr userDrawn="1"/>
          </p:nvSpPr>
          <p:spPr bwMode="auto">
            <a:xfrm>
              <a:off x="5475" y="372"/>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3" name="Rectangle 181"/>
            <p:cNvSpPr>
              <a:spLocks noChangeArrowheads="1"/>
            </p:cNvSpPr>
            <p:nvPr userDrawn="1"/>
          </p:nvSpPr>
          <p:spPr bwMode="auto">
            <a:xfrm>
              <a:off x="5527" y="318"/>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4" name="Rectangle 182"/>
            <p:cNvSpPr>
              <a:spLocks noChangeArrowheads="1"/>
            </p:cNvSpPr>
            <p:nvPr userDrawn="1"/>
          </p:nvSpPr>
          <p:spPr bwMode="auto">
            <a:xfrm>
              <a:off x="5581" y="318"/>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5" name="Rectangle 183"/>
            <p:cNvSpPr>
              <a:spLocks noChangeArrowheads="1"/>
            </p:cNvSpPr>
            <p:nvPr userDrawn="1"/>
          </p:nvSpPr>
          <p:spPr bwMode="auto">
            <a:xfrm>
              <a:off x="5633" y="318"/>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6" name="Rectangle 184"/>
            <p:cNvSpPr>
              <a:spLocks noChangeArrowheads="1"/>
            </p:cNvSpPr>
            <p:nvPr userDrawn="1"/>
          </p:nvSpPr>
          <p:spPr bwMode="auto">
            <a:xfrm>
              <a:off x="5581" y="266"/>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7" name="Rectangle 185"/>
            <p:cNvSpPr>
              <a:spLocks noChangeArrowheads="1"/>
            </p:cNvSpPr>
            <p:nvPr userDrawn="1"/>
          </p:nvSpPr>
          <p:spPr bwMode="auto">
            <a:xfrm>
              <a:off x="5633" y="266"/>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8" name="Rectangle 186"/>
            <p:cNvSpPr>
              <a:spLocks noChangeArrowheads="1"/>
            </p:cNvSpPr>
            <p:nvPr userDrawn="1"/>
          </p:nvSpPr>
          <p:spPr bwMode="auto">
            <a:xfrm>
              <a:off x="5527" y="212"/>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89" name="Rectangle 187"/>
            <p:cNvSpPr>
              <a:spLocks noChangeArrowheads="1"/>
            </p:cNvSpPr>
            <p:nvPr userDrawn="1"/>
          </p:nvSpPr>
          <p:spPr bwMode="auto">
            <a:xfrm>
              <a:off x="5581" y="212"/>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90" name="Rectangle 188"/>
            <p:cNvSpPr>
              <a:spLocks noChangeArrowheads="1"/>
            </p:cNvSpPr>
            <p:nvPr userDrawn="1"/>
          </p:nvSpPr>
          <p:spPr bwMode="auto">
            <a:xfrm>
              <a:off x="5633" y="212"/>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91" name="Rectangle 189"/>
            <p:cNvSpPr>
              <a:spLocks noChangeArrowheads="1"/>
            </p:cNvSpPr>
            <p:nvPr userDrawn="1"/>
          </p:nvSpPr>
          <p:spPr bwMode="auto">
            <a:xfrm>
              <a:off x="5476" y="214"/>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92" name="Rectangle 190"/>
            <p:cNvSpPr>
              <a:spLocks noChangeArrowheads="1"/>
            </p:cNvSpPr>
            <p:nvPr userDrawn="1"/>
          </p:nvSpPr>
          <p:spPr bwMode="auto">
            <a:xfrm>
              <a:off x="5527" y="16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93" name="Rectangle 191"/>
            <p:cNvSpPr>
              <a:spLocks noChangeArrowheads="1"/>
            </p:cNvSpPr>
            <p:nvPr userDrawn="1"/>
          </p:nvSpPr>
          <p:spPr bwMode="auto">
            <a:xfrm>
              <a:off x="5581" y="160"/>
              <a:ext cx="52" cy="52"/>
            </a:xfrm>
            <a:prstGeom prst="rect">
              <a:avLst/>
            </a:prstGeom>
            <a:solidFill>
              <a:srgbClr val="2AA3D8"/>
            </a:solidFill>
            <a:ln w="15875">
              <a:solidFill>
                <a:srgbClr val="FFFFFF"/>
              </a:solidFill>
              <a:miter lim="800000"/>
              <a:headEnd/>
              <a:tailEnd/>
            </a:ln>
          </p:spPr>
          <p:txBody>
            <a:bodyPr/>
            <a:lstStyle/>
            <a:p>
              <a:pPr>
                <a:defRPr/>
              </a:pPr>
              <a:endParaRPr lang="de-AT" sz="1799" b="0" i="0" dirty="0">
                <a:latin typeface="Calibri Regular"/>
              </a:endParaRPr>
            </a:p>
          </p:txBody>
        </p:sp>
        <p:sp>
          <p:nvSpPr>
            <p:cNvPr id="194" name="Rectangle 192"/>
            <p:cNvSpPr>
              <a:spLocks noChangeArrowheads="1"/>
            </p:cNvSpPr>
            <p:nvPr userDrawn="1"/>
          </p:nvSpPr>
          <p:spPr bwMode="auto">
            <a:xfrm>
              <a:off x="5633" y="160"/>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195" name="Rectangle 193"/>
            <p:cNvSpPr>
              <a:spLocks noChangeArrowheads="1"/>
            </p:cNvSpPr>
            <p:nvPr userDrawn="1"/>
          </p:nvSpPr>
          <p:spPr bwMode="auto">
            <a:xfrm>
              <a:off x="5581" y="106"/>
              <a:ext cx="52" cy="54"/>
            </a:xfrm>
            <a:prstGeom prst="rect">
              <a:avLst/>
            </a:prstGeom>
            <a:solidFill>
              <a:srgbClr val="2AA3D8"/>
            </a:solidFill>
            <a:ln w="15875">
              <a:solidFill>
                <a:srgbClr val="FFFFFF"/>
              </a:solidFill>
              <a:miter lim="800000"/>
              <a:headEnd/>
              <a:tailEnd/>
            </a:ln>
          </p:spPr>
          <p:txBody>
            <a:bodyPr/>
            <a:lstStyle/>
            <a:p>
              <a:pPr>
                <a:defRPr/>
              </a:pPr>
              <a:endParaRPr lang="de-AT" sz="1799" b="0" i="0" dirty="0">
                <a:latin typeface="Calibri Regular"/>
              </a:endParaRPr>
            </a:p>
          </p:txBody>
        </p:sp>
        <p:sp>
          <p:nvSpPr>
            <p:cNvPr id="196" name="Rectangle 194"/>
            <p:cNvSpPr>
              <a:spLocks noChangeArrowheads="1"/>
            </p:cNvSpPr>
            <p:nvPr userDrawn="1"/>
          </p:nvSpPr>
          <p:spPr bwMode="auto">
            <a:xfrm>
              <a:off x="5633" y="106"/>
              <a:ext cx="54" cy="54"/>
            </a:xfrm>
            <a:prstGeom prst="rect">
              <a:avLst/>
            </a:prstGeom>
            <a:solidFill>
              <a:srgbClr val="2AA3D8"/>
            </a:solidFill>
            <a:ln w="15875">
              <a:solidFill>
                <a:srgbClr val="FFFFFF"/>
              </a:solidFill>
              <a:miter lim="800000"/>
              <a:headEnd/>
              <a:tailEnd/>
            </a:ln>
          </p:spPr>
          <p:txBody>
            <a:bodyPr/>
            <a:lstStyle/>
            <a:p>
              <a:pPr>
                <a:defRPr/>
              </a:pPr>
              <a:endParaRPr lang="de-AT" sz="1799" b="0" i="0" dirty="0">
                <a:latin typeface="Calibri Regular"/>
              </a:endParaRPr>
            </a:p>
          </p:txBody>
        </p:sp>
        <p:sp>
          <p:nvSpPr>
            <p:cNvPr id="197" name="Rectangle 195"/>
            <p:cNvSpPr>
              <a:spLocks noChangeArrowheads="1"/>
            </p:cNvSpPr>
            <p:nvPr userDrawn="1"/>
          </p:nvSpPr>
          <p:spPr bwMode="auto">
            <a:xfrm>
              <a:off x="5527" y="54"/>
              <a:ext cx="54" cy="52"/>
            </a:xfrm>
            <a:prstGeom prst="rect">
              <a:avLst/>
            </a:prstGeom>
            <a:solidFill>
              <a:srgbClr val="2AA3D8"/>
            </a:solidFill>
            <a:ln w="15875">
              <a:solidFill>
                <a:srgbClr val="FFFFFF"/>
              </a:solidFill>
              <a:miter lim="800000"/>
              <a:headEnd/>
              <a:tailEnd/>
            </a:ln>
          </p:spPr>
          <p:txBody>
            <a:bodyPr/>
            <a:lstStyle/>
            <a:p>
              <a:pPr>
                <a:defRPr/>
              </a:pPr>
              <a:endParaRPr lang="de-AT" sz="1799" b="0" i="0" dirty="0">
                <a:latin typeface="Calibri Regular"/>
              </a:endParaRPr>
            </a:p>
          </p:txBody>
        </p:sp>
        <p:sp>
          <p:nvSpPr>
            <p:cNvPr id="198" name="Rectangle 196"/>
            <p:cNvSpPr>
              <a:spLocks noChangeArrowheads="1"/>
            </p:cNvSpPr>
            <p:nvPr userDrawn="1"/>
          </p:nvSpPr>
          <p:spPr bwMode="auto">
            <a:xfrm>
              <a:off x="5581" y="54"/>
              <a:ext cx="52" cy="52"/>
            </a:xfrm>
            <a:prstGeom prst="rect">
              <a:avLst/>
            </a:prstGeom>
            <a:solidFill>
              <a:srgbClr val="2AA3D8"/>
            </a:solidFill>
            <a:ln w="15875">
              <a:solidFill>
                <a:srgbClr val="FFFFFF"/>
              </a:solidFill>
              <a:miter lim="800000"/>
              <a:headEnd/>
              <a:tailEnd/>
            </a:ln>
          </p:spPr>
          <p:txBody>
            <a:bodyPr/>
            <a:lstStyle/>
            <a:p>
              <a:pPr>
                <a:defRPr/>
              </a:pPr>
              <a:endParaRPr lang="de-AT" sz="1799" b="0" i="0" dirty="0">
                <a:latin typeface="Calibri Regular"/>
              </a:endParaRPr>
            </a:p>
          </p:txBody>
        </p:sp>
        <p:sp>
          <p:nvSpPr>
            <p:cNvPr id="199" name="Rectangle 197"/>
            <p:cNvSpPr>
              <a:spLocks noChangeArrowheads="1"/>
            </p:cNvSpPr>
            <p:nvPr userDrawn="1"/>
          </p:nvSpPr>
          <p:spPr bwMode="auto">
            <a:xfrm>
              <a:off x="5633" y="54"/>
              <a:ext cx="54" cy="52"/>
            </a:xfrm>
            <a:prstGeom prst="rect">
              <a:avLst/>
            </a:prstGeom>
            <a:solidFill>
              <a:srgbClr val="2AA3D8"/>
            </a:solidFill>
            <a:ln w="15875">
              <a:solidFill>
                <a:srgbClr val="FFFFFF"/>
              </a:solidFill>
              <a:miter lim="800000"/>
              <a:headEnd/>
              <a:tailEnd/>
            </a:ln>
          </p:spPr>
          <p:txBody>
            <a:bodyPr/>
            <a:lstStyle/>
            <a:p>
              <a:pPr>
                <a:defRPr/>
              </a:pPr>
              <a:endParaRPr lang="de-AT" sz="1799" b="0" i="0" dirty="0">
                <a:latin typeface="Calibri Regular"/>
              </a:endParaRPr>
            </a:p>
          </p:txBody>
        </p:sp>
        <p:sp>
          <p:nvSpPr>
            <p:cNvPr id="200" name="Rectangle 198"/>
            <p:cNvSpPr>
              <a:spLocks noChangeArrowheads="1"/>
            </p:cNvSpPr>
            <p:nvPr userDrawn="1"/>
          </p:nvSpPr>
          <p:spPr bwMode="auto">
            <a:xfrm>
              <a:off x="5475" y="54"/>
              <a:ext cx="52" cy="52"/>
            </a:xfrm>
            <a:prstGeom prst="rect">
              <a:avLst/>
            </a:prstGeom>
            <a:solidFill>
              <a:srgbClr val="2AA3D8"/>
            </a:solidFill>
            <a:ln w="15875">
              <a:solidFill>
                <a:srgbClr val="FFFFFF"/>
              </a:solidFill>
              <a:miter lim="800000"/>
              <a:headEnd/>
              <a:tailEnd/>
            </a:ln>
          </p:spPr>
          <p:txBody>
            <a:bodyPr/>
            <a:lstStyle/>
            <a:p>
              <a:pPr>
                <a:defRPr/>
              </a:pPr>
              <a:endParaRPr lang="de-AT" sz="1799" b="0" i="0" dirty="0">
                <a:latin typeface="Calibri Regular"/>
              </a:endParaRPr>
            </a:p>
          </p:txBody>
        </p:sp>
        <p:sp>
          <p:nvSpPr>
            <p:cNvPr id="210" name="Rectangle 191"/>
            <p:cNvSpPr>
              <a:spLocks noChangeArrowheads="1"/>
            </p:cNvSpPr>
            <p:nvPr userDrawn="1"/>
          </p:nvSpPr>
          <p:spPr bwMode="auto">
            <a:xfrm>
              <a:off x="5585" y="161"/>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11" name="Rectangle 193"/>
            <p:cNvSpPr>
              <a:spLocks noChangeArrowheads="1"/>
            </p:cNvSpPr>
            <p:nvPr userDrawn="1"/>
          </p:nvSpPr>
          <p:spPr bwMode="auto">
            <a:xfrm>
              <a:off x="5585" y="107"/>
              <a:ext cx="52"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12" name="Rectangle 194"/>
            <p:cNvSpPr>
              <a:spLocks noChangeArrowheads="1"/>
            </p:cNvSpPr>
            <p:nvPr userDrawn="1"/>
          </p:nvSpPr>
          <p:spPr bwMode="auto">
            <a:xfrm>
              <a:off x="5637" y="107"/>
              <a:ext cx="54" cy="54"/>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13" name="Rectangle 195"/>
            <p:cNvSpPr>
              <a:spLocks noChangeArrowheads="1"/>
            </p:cNvSpPr>
            <p:nvPr userDrawn="1"/>
          </p:nvSpPr>
          <p:spPr bwMode="auto">
            <a:xfrm>
              <a:off x="5531" y="55"/>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14" name="Rectangle 196"/>
            <p:cNvSpPr>
              <a:spLocks noChangeArrowheads="1"/>
            </p:cNvSpPr>
            <p:nvPr userDrawn="1"/>
          </p:nvSpPr>
          <p:spPr bwMode="auto">
            <a:xfrm>
              <a:off x="5585" y="55"/>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15" name="Rectangle 197"/>
            <p:cNvSpPr>
              <a:spLocks noChangeArrowheads="1"/>
            </p:cNvSpPr>
            <p:nvPr userDrawn="1"/>
          </p:nvSpPr>
          <p:spPr bwMode="auto">
            <a:xfrm>
              <a:off x="5637" y="55"/>
              <a:ext cx="54"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sp>
          <p:nvSpPr>
            <p:cNvPr id="216" name="Rectangle 198"/>
            <p:cNvSpPr>
              <a:spLocks noChangeArrowheads="1"/>
            </p:cNvSpPr>
            <p:nvPr userDrawn="1"/>
          </p:nvSpPr>
          <p:spPr bwMode="auto">
            <a:xfrm>
              <a:off x="5479" y="55"/>
              <a:ext cx="52" cy="52"/>
            </a:xfrm>
            <a:prstGeom prst="rect">
              <a:avLst/>
            </a:prstGeom>
            <a:solidFill>
              <a:srgbClr val="006599"/>
            </a:solidFill>
            <a:ln w="15875">
              <a:solidFill>
                <a:srgbClr val="FFFFFF"/>
              </a:solidFill>
              <a:miter lim="800000"/>
              <a:headEnd/>
              <a:tailEnd/>
            </a:ln>
          </p:spPr>
          <p:txBody>
            <a:bodyPr/>
            <a:lstStyle/>
            <a:p>
              <a:pPr>
                <a:defRPr/>
              </a:pPr>
              <a:endParaRPr lang="de-AT" sz="1799" b="0" i="0" dirty="0">
                <a:latin typeface="Calibri Regular"/>
              </a:endParaRPr>
            </a:p>
          </p:txBody>
        </p:sp>
      </p:grpSp>
      <p:sp>
        <p:nvSpPr>
          <p:cNvPr id="273607" name="Rectangle 199"/>
          <p:cNvSpPr>
            <a:spLocks noGrp="1" noChangeArrowheads="1"/>
          </p:cNvSpPr>
          <p:nvPr>
            <p:ph type="ctrTitle"/>
          </p:nvPr>
        </p:nvSpPr>
        <p:spPr>
          <a:xfrm>
            <a:off x="239249" y="76227"/>
            <a:ext cx="11258940" cy="2555839"/>
          </a:xfrm>
        </p:spPr>
        <p:txBody>
          <a:bodyPr anchor="b" anchorCtr="1"/>
          <a:lstStyle>
            <a:lvl1pPr algn="ctr">
              <a:defRPr sz="4000" b="1">
                <a:solidFill>
                  <a:srgbClr val="006599"/>
                </a:solidFill>
              </a:defRPr>
            </a:lvl1pPr>
          </a:lstStyle>
          <a:p>
            <a:r>
              <a:rPr lang="de-AT" dirty="0"/>
              <a:t>Click to edit Master title style</a:t>
            </a:r>
          </a:p>
        </p:txBody>
      </p:sp>
      <p:sp>
        <p:nvSpPr>
          <p:cNvPr id="273608" name="Rectangle 200"/>
          <p:cNvSpPr>
            <a:spLocks noGrp="1" noChangeArrowheads="1"/>
          </p:cNvSpPr>
          <p:nvPr>
            <p:ph type="subTitle" idx="1"/>
          </p:nvPr>
        </p:nvSpPr>
        <p:spPr>
          <a:xfrm>
            <a:off x="239249" y="3074354"/>
            <a:ext cx="11258940" cy="1440196"/>
          </a:xfrm>
        </p:spPr>
        <p:txBody>
          <a:bodyPr anchor="ctr"/>
          <a:lstStyle>
            <a:lvl1pPr marL="0" indent="0" algn="ctr">
              <a:buFont typeface="Arial" charset="0"/>
              <a:buNone/>
              <a:defRPr sz="3200"/>
            </a:lvl1pPr>
          </a:lstStyle>
          <a:p>
            <a:r>
              <a:rPr lang="de-AT" dirty="0"/>
              <a:t>Click to edit Master subtitle style</a:t>
            </a:r>
          </a:p>
        </p:txBody>
      </p:sp>
      <p:grpSp>
        <p:nvGrpSpPr>
          <p:cNvPr id="201" name="Group 2"/>
          <p:cNvGrpSpPr>
            <a:grpSpLocks noChangeAspect="1"/>
          </p:cNvGrpSpPr>
          <p:nvPr userDrawn="1"/>
        </p:nvGrpSpPr>
        <p:grpSpPr bwMode="auto">
          <a:xfrm>
            <a:off x="11642204" y="6335668"/>
            <a:ext cx="362045" cy="406494"/>
            <a:chOff x="5494" y="4030"/>
            <a:chExt cx="179" cy="201"/>
          </a:xfrm>
        </p:grpSpPr>
        <p:sp>
          <p:nvSpPr>
            <p:cNvPr id="202"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pPr>
                <a:defRPr/>
              </a:pPr>
              <a:endParaRPr lang="de-AT" sz="1799" b="0" i="0" dirty="0">
                <a:latin typeface="Calibri Regular"/>
              </a:endParaRPr>
            </a:p>
          </p:txBody>
        </p:sp>
        <p:sp>
          <p:nvSpPr>
            <p:cNvPr id="203"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pPr>
                <a:defRPr/>
              </a:pPr>
              <a:endParaRPr lang="de-AT" sz="1799" b="0" i="0" dirty="0">
                <a:latin typeface="Calibri Regular"/>
              </a:endParaRPr>
            </a:p>
          </p:txBody>
        </p:sp>
        <p:sp>
          <p:nvSpPr>
            <p:cNvPr id="204"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pPr>
                <a:defRPr/>
              </a:pPr>
              <a:endParaRPr lang="de-AT" sz="1799" b="0" i="0" dirty="0">
                <a:latin typeface="Calibri Regular"/>
              </a:endParaRPr>
            </a:p>
          </p:txBody>
        </p:sp>
        <p:sp>
          <p:nvSpPr>
            <p:cNvPr id="205"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pPr>
                <a:defRPr/>
              </a:pPr>
              <a:endParaRPr lang="de-AT" sz="1799" b="0" i="0" dirty="0">
                <a:latin typeface="Calibri Regular"/>
              </a:endParaRPr>
            </a:p>
          </p:txBody>
        </p:sp>
        <p:sp>
          <p:nvSpPr>
            <p:cNvPr id="206"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pPr>
                <a:defRPr/>
              </a:pPr>
              <a:endParaRPr lang="de-AT" sz="1799" b="0" i="0" dirty="0">
                <a:latin typeface="Calibri Regular"/>
              </a:endParaRPr>
            </a:p>
          </p:txBody>
        </p:sp>
        <p:sp>
          <p:nvSpPr>
            <p:cNvPr id="207"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pPr>
                <a:defRPr/>
              </a:pPr>
              <a:endParaRPr lang="de-AT" sz="1799" b="0" i="0" dirty="0">
                <a:latin typeface="Calibri Regular"/>
              </a:endParaRPr>
            </a:p>
          </p:txBody>
        </p:sp>
        <p:sp>
          <p:nvSpPr>
            <p:cNvPr id="208"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pPr>
                <a:defRPr/>
              </a:pPr>
              <a:endParaRPr lang="de-AT" sz="1799" b="0" i="0" dirty="0">
                <a:latin typeface="Calibri Regular"/>
              </a:endParaRPr>
            </a:p>
          </p:txBody>
        </p:sp>
        <p:sp>
          <p:nvSpPr>
            <p:cNvPr id="209"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pPr>
                <a:defRPr/>
              </a:pPr>
              <a:endParaRPr lang="de-AT" sz="1799" b="0" i="0" dirty="0">
                <a:latin typeface="Calibri Regular"/>
              </a:endParaRPr>
            </a:p>
          </p:txBody>
        </p:sp>
      </p:grpSp>
      <p:sp>
        <p:nvSpPr>
          <p:cNvPr id="6" name="Text Placeholder 5"/>
          <p:cNvSpPr>
            <a:spLocks noGrp="1"/>
          </p:cNvSpPr>
          <p:nvPr>
            <p:ph type="body" sz="quarter" idx="10" hasCustomPrompt="1"/>
          </p:nvPr>
        </p:nvSpPr>
        <p:spPr>
          <a:xfrm>
            <a:off x="239246" y="4775200"/>
            <a:ext cx="11258942" cy="1423988"/>
          </a:xfrm>
        </p:spPr>
        <p:txBody>
          <a:bodyPr/>
          <a:lstStyle>
            <a:lvl1pPr marL="0" indent="0" algn="ctr">
              <a:buNone/>
              <a:tabLst>
                <a:tab pos="457116" algn="l"/>
              </a:tabLst>
              <a:defRPr sz="2399" b="0">
                <a:solidFill>
                  <a:srgbClr val="5F5F5F"/>
                </a:solidFill>
              </a:defRPr>
            </a:lvl1pPr>
          </a:lstStyle>
          <a:p>
            <a:r>
              <a:rPr lang="de-AT" kern="0" dirty="0">
                <a:solidFill>
                  <a:srgbClr val="5F5F5F"/>
                </a:solidFill>
              </a:rPr>
              <a:t>Click to edit Master affiliation</a:t>
            </a:r>
            <a:r>
              <a:rPr lang="de-AT" kern="0" baseline="0" dirty="0">
                <a:solidFill>
                  <a:srgbClr val="5F5F5F"/>
                </a:solidFill>
              </a:rPr>
              <a:t> </a:t>
            </a:r>
            <a:r>
              <a:rPr lang="de-AT" kern="0" dirty="0">
                <a:solidFill>
                  <a:srgbClr val="5F5F5F"/>
                </a:solidFill>
              </a:rPr>
              <a:t>style</a:t>
            </a:r>
          </a:p>
        </p:txBody>
      </p:sp>
      <p:pic>
        <p:nvPicPr>
          <p:cNvPr id="217" name="Picture 2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07189" y="182439"/>
            <a:ext cx="372088" cy="373727"/>
          </a:xfrm>
          <a:prstGeom prst="rect">
            <a:avLst/>
          </a:prstGeom>
        </p:spPr>
      </p:pic>
    </p:spTree>
    <p:extLst>
      <p:ext uri="{BB962C8B-B14F-4D97-AF65-F5344CB8AC3E}">
        <p14:creationId xmlns:p14="http://schemas.microsoft.com/office/powerpoint/2010/main" val="804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ufzählung-Folie">
    <p:spTree>
      <p:nvGrpSpPr>
        <p:cNvPr id="1" name=""/>
        <p:cNvGrpSpPr/>
        <p:nvPr/>
      </p:nvGrpSpPr>
      <p:grpSpPr>
        <a:xfrm>
          <a:off x="0" y="0"/>
          <a:ext cx="0" cy="0"/>
          <a:chOff x="0" y="0"/>
          <a:chExt cx="0" cy="0"/>
        </a:xfrm>
      </p:grpSpPr>
      <p:sp>
        <p:nvSpPr>
          <p:cNvPr id="11" name="Text Placeholder 13"/>
          <p:cNvSpPr>
            <a:spLocks noGrp="1"/>
          </p:cNvSpPr>
          <p:nvPr>
            <p:ph idx="1"/>
          </p:nvPr>
        </p:nvSpPr>
        <p:spPr>
          <a:xfrm>
            <a:off x="838419" y="1197029"/>
            <a:ext cx="10518338" cy="5000568"/>
          </a:xfrm>
          <a:prstGeom prst="rect">
            <a:avLst/>
          </a:prstGeom>
        </p:spPr>
        <p:txBody>
          <a:bodyPr vert="horz" lIns="91440" tIns="45720" rIns="91440" bIns="45720" rtlCol="0">
            <a:normAutofit/>
          </a:bodyPr>
          <a:lstStyle>
            <a:lvl1pPr>
              <a:defRPr sz="2801"/>
            </a:lvl1pPr>
            <a:lvl2pPr>
              <a:defRPr sz="2400"/>
            </a:lvl2pPr>
            <a:lvl3pPr>
              <a:defRPr sz="2000"/>
            </a:lvl3pPr>
          </a:lstStyle>
          <a:p>
            <a:pPr lvl="0"/>
            <a:r>
              <a:rPr lang="en-US"/>
              <a:t>Click to edit Master text styles</a:t>
            </a:r>
          </a:p>
          <a:p>
            <a:pPr lvl="1"/>
            <a:r>
              <a:rPr lang="en-US"/>
              <a:t>Second level</a:t>
            </a:r>
          </a:p>
          <a:p>
            <a:pPr lvl="2"/>
            <a:r>
              <a:rPr lang="en-US"/>
              <a:t>Third level</a:t>
            </a:r>
          </a:p>
        </p:txBody>
      </p:sp>
      <p:sp>
        <p:nvSpPr>
          <p:cNvPr id="9" name="Title Placeholder 12"/>
          <p:cNvSpPr>
            <a:spLocks noGrp="1"/>
          </p:cNvSpPr>
          <p:nvPr>
            <p:ph type="title"/>
          </p:nvPr>
        </p:nvSpPr>
        <p:spPr>
          <a:xfrm>
            <a:off x="838419" y="365210"/>
            <a:ext cx="10518338" cy="687770"/>
          </a:xfrm>
          <a:prstGeom prst="rect">
            <a:avLst/>
          </a:prstGeom>
        </p:spPr>
        <p:txBody>
          <a:bodyPr vert="horz" lIns="91440" tIns="45720" rIns="91440" bIns="45720" rtlCol="0" anchor="t">
            <a:normAutofit/>
          </a:bodyPr>
          <a:lstStyle>
            <a:lvl1pPr>
              <a:defRPr sz="3801"/>
            </a:lvl1pPr>
          </a:lstStyle>
          <a:p>
            <a:r>
              <a:rPr lang="en-US"/>
              <a:t>Click to edit Master title style</a:t>
            </a:r>
          </a:p>
        </p:txBody>
      </p:sp>
    </p:spTree>
    <p:extLst>
      <p:ext uri="{BB962C8B-B14F-4D97-AF65-F5344CB8AC3E}">
        <p14:creationId xmlns:p14="http://schemas.microsoft.com/office/powerpoint/2010/main" val="3158960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65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auto">
          <a:xfrm>
            <a:off x="0" y="0"/>
            <a:ext cx="12195175" cy="799496"/>
          </a:xfrm>
          <a:prstGeom prst="rect">
            <a:avLst/>
          </a:prstGeom>
          <a:solidFill>
            <a:srgbClr val="006599"/>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Calibri Regular"/>
            </a:endParaRPr>
          </a:p>
        </p:txBody>
      </p:sp>
      <p:sp>
        <p:nvSpPr>
          <p:cNvPr id="8198" name="Rectangle 26"/>
          <p:cNvSpPr>
            <a:spLocks noGrp="1" noChangeArrowheads="1"/>
          </p:cNvSpPr>
          <p:nvPr>
            <p:ph type="title"/>
          </p:nvPr>
        </p:nvSpPr>
        <p:spPr bwMode="auto">
          <a:xfrm>
            <a:off x="841004" y="42082"/>
            <a:ext cx="10513168" cy="757414"/>
          </a:xfrm>
          <a:prstGeom prst="rect">
            <a:avLst/>
          </a:prstGeom>
          <a:noFill/>
          <a:ln w="9525">
            <a:noFill/>
            <a:miter lim="800000"/>
            <a:headEnd/>
            <a:tailEnd/>
          </a:ln>
        </p:spPr>
        <p:txBody>
          <a:bodyPr vert="horz" wrap="square" lIns="121944" tIns="60972" rIns="121944" bIns="60972" numCol="1" anchor="ctr" anchorCtr="0" compatLnSpc="1">
            <a:prstTxWarp prst="textNoShape">
              <a:avLst/>
            </a:prstTxWarp>
          </a:bodyPr>
          <a:lstStyle/>
          <a:p>
            <a:pPr lvl="0"/>
            <a:r>
              <a:rPr lang="de-AT" dirty="0"/>
              <a:t>Click to edit Master title style</a:t>
            </a:r>
          </a:p>
        </p:txBody>
      </p:sp>
      <p:sp>
        <p:nvSpPr>
          <p:cNvPr id="8199" name="Rectangle 27"/>
          <p:cNvSpPr>
            <a:spLocks noGrp="1" noChangeArrowheads="1"/>
          </p:cNvSpPr>
          <p:nvPr>
            <p:ph type="body" idx="1"/>
          </p:nvPr>
        </p:nvSpPr>
        <p:spPr bwMode="auto">
          <a:xfrm>
            <a:off x="154561" y="914886"/>
            <a:ext cx="11849688" cy="5474967"/>
          </a:xfrm>
          <a:prstGeom prst="rect">
            <a:avLst/>
          </a:prstGeom>
          <a:noFill/>
          <a:ln w="9525">
            <a:noFill/>
            <a:miter lim="800000"/>
            <a:headEnd/>
            <a:tailEnd/>
          </a:ln>
        </p:spPr>
        <p:txBody>
          <a:bodyPr vert="horz" wrap="square" lIns="121944" tIns="60972" rIns="121944" bIns="60972" numCol="1" anchor="t" anchorCtr="0" compatLnSpc="1">
            <a:prstTxWarp prst="textNoShape">
              <a:avLst/>
            </a:prstTxWarp>
          </a:bodyPr>
          <a:lstStyle/>
          <a:p>
            <a:pPr lvl="0"/>
            <a:r>
              <a:rPr lang="de-AT" dirty="0"/>
              <a:t>Text</a:t>
            </a:r>
          </a:p>
          <a:p>
            <a:pPr lvl="1"/>
            <a:r>
              <a:rPr lang="de-AT" dirty="0"/>
              <a:t>Text</a:t>
            </a:r>
          </a:p>
          <a:p>
            <a:pPr lvl="2"/>
            <a:r>
              <a:rPr lang="de-AT" dirty="0"/>
              <a:t>Text</a:t>
            </a:r>
          </a:p>
        </p:txBody>
      </p:sp>
      <p:sp>
        <p:nvSpPr>
          <p:cNvPr id="272412" name="Rectangle 28"/>
          <p:cNvSpPr>
            <a:spLocks noGrp="1" noChangeArrowheads="1"/>
          </p:cNvSpPr>
          <p:nvPr>
            <p:ph type="ftr" sz="quarter" idx="3"/>
          </p:nvPr>
        </p:nvSpPr>
        <p:spPr bwMode="auto">
          <a:xfrm>
            <a:off x="154560" y="6513437"/>
            <a:ext cx="4943440" cy="301695"/>
          </a:xfrm>
          <a:prstGeom prst="rect">
            <a:avLst/>
          </a:prstGeom>
          <a:noFill/>
          <a:ln w="9525">
            <a:noFill/>
            <a:miter lim="800000"/>
            <a:headEnd/>
            <a:tailEnd/>
          </a:ln>
          <a:effectLst/>
        </p:spPr>
        <p:txBody>
          <a:bodyPr vert="horz" wrap="square" lIns="121944" tIns="60972" rIns="121944" bIns="60972" numCol="1" anchor="ctr" anchorCtr="0" compatLnSpc="1">
            <a:prstTxWarp prst="textNoShape">
              <a:avLst/>
            </a:prstTxWarp>
          </a:bodyPr>
          <a:lstStyle>
            <a:lvl1pPr>
              <a:defRPr sz="1200" b="1">
                <a:solidFill>
                  <a:srgbClr val="5F5F5F"/>
                </a:solidFill>
                <a:latin typeface="Calibri" pitchFamily="34" charset="0"/>
              </a:defRPr>
            </a:lvl1pPr>
          </a:lstStyle>
          <a:p>
            <a:pPr>
              <a:defRPr/>
            </a:pPr>
            <a:r>
              <a:rPr lang="en-GB" dirty="0"/>
              <a:t>Hsiang-Yun Wu</a:t>
            </a:r>
          </a:p>
        </p:txBody>
      </p:sp>
      <p:sp>
        <p:nvSpPr>
          <p:cNvPr id="272413" name="Rectangle 29"/>
          <p:cNvSpPr>
            <a:spLocks noGrp="1" noChangeArrowheads="1"/>
          </p:cNvSpPr>
          <p:nvPr>
            <p:ph type="sldNum" sz="quarter" idx="4"/>
          </p:nvPr>
        </p:nvSpPr>
        <p:spPr bwMode="auto">
          <a:xfrm>
            <a:off x="5377733" y="6508672"/>
            <a:ext cx="1439708" cy="306458"/>
          </a:xfrm>
          <a:prstGeom prst="rect">
            <a:avLst/>
          </a:prstGeom>
          <a:noFill/>
          <a:ln w="9525">
            <a:noFill/>
            <a:miter lim="800000"/>
            <a:headEnd/>
            <a:tailEnd/>
          </a:ln>
          <a:effectLst/>
        </p:spPr>
        <p:txBody>
          <a:bodyPr vert="horz" wrap="square" lIns="121944" tIns="60972" rIns="121944" bIns="60972" numCol="1" anchor="ctr" anchorCtr="0" compatLnSpc="1">
            <a:prstTxWarp prst="textNoShape">
              <a:avLst/>
            </a:prstTxWarp>
          </a:bodyPr>
          <a:lstStyle>
            <a:lvl1pPr algn="ctr">
              <a:defRPr sz="1200" b="1">
                <a:solidFill>
                  <a:srgbClr val="5F5F5F"/>
                </a:solidFill>
                <a:latin typeface="Calibri" pitchFamily="34" charset="0"/>
              </a:defRPr>
            </a:lvl1pPr>
          </a:lstStyle>
          <a:p>
            <a:pPr>
              <a:defRPr/>
            </a:pPr>
            <a:fld id="{63707275-EA33-4C2C-A96C-B80BEB93EE54}" type="slidenum">
              <a:rPr lang="de-AT" smtClean="0"/>
              <a:pPr>
                <a:defRPr/>
              </a:pPr>
              <a:t>‹#›</a:t>
            </a:fld>
            <a:endParaRPr lang="de-AT" dirty="0"/>
          </a:p>
        </p:txBody>
      </p:sp>
      <p:grpSp>
        <p:nvGrpSpPr>
          <p:cNvPr id="19" name="Group 2"/>
          <p:cNvGrpSpPr>
            <a:grpSpLocks noChangeAspect="1"/>
          </p:cNvGrpSpPr>
          <p:nvPr userDrawn="1"/>
        </p:nvGrpSpPr>
        <p:grpSpPr bwMode="auto">
          <a:xfrm>
            <a:off x="11642203" y="6335668"/>
            <a:ext cx="362045" cy="406494"/>
            <a:chOff x="5494" y="4030"/>
            <a:chExt cx="179" cy="201"/>
          </a:xfrm>
        </p:grpSpPr>
        <p:sp>
          <p:nvSpPr>
            <p:cNvPr id="20"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5F5F5F"/>
            </a:solidFill>
            <a:ln w="9525">
              <a:noFill/>
              <a:round/>
              <a:headEnd/>
              <a:tailEnd/>
            </a:ln>
          </p:spPr>
          <p:txBody>
            <a:bodyPr/>
            <a:lstStyle/>
            <a:p>
              <a:pPr>
                <a:defRPr/>
              </a:pPr>
              <a:endParaRPr lang="de-AT">
                <a:latin typeface="Calibri" pitchFamily="34" charset="0"/>
              </a:endParaRPr>
            </a:p>
          </p:txBody>
        </p:sp>
        <p:sp>
          <p:nvSpPr>
            <p:cNvPr id="21"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5F5F5F"/>
              </a:solidFill>
              <a:prstDash val="solid"/>
              <a:round/>
              <a:headEnd/>
              <a:tailEnd/>
            </a:ln>
          </p:spPr>
          <p:txBody>
            <a:bodyPr/>
            <a:lstStyle/>
            <a:p>
              <a:pPr>
                <a:defRPr/>
              </a:pPr>
              <a:endParaRPr lang="de-AT">
                <a:latin typeface="Calibri" pitchFamily="34" charset="0"/>
              </a:endParaRPr>
            </a:p>
          </p:txBody>
        </p:sp>
        <p:sp>
          <p:nvSpPr>
            <p:cNvPr id="22"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5F5F5F"/>
              </a:solidFill>
              <a:prstDash val="solid"/>
              <a:round/>
              <a:headEnd/>
              <a:tailEnd/>
            </a:ln>
          </p:spPr>
          <p:txBody>
            <a:bodyPr/>
            <a:lstStyle/>
            <a:p>
              <a:pPr>
                <a:defRPr/>
              </a:pPr>
              <a:endParaRPr lang="de-AT">
                <a:latin typeface="Calibri" pitchFamily="34" charset="0"/>
              </a:endParaRPr>
            </a:p>
          </p:txBody>
        </p:sp>
        <p:sp>
          <p:nvSpPr>
            <p:cNvPr id="23"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5F5F5F"/>
            </a:solidFill>
            <a:ln w="9525">
              <a:noFill/>
              <a:round/>
              <a:headEnd/>
              <a:tailEnd/>
            </a:ln>
          </p:spPr>
          <p:txBody>
            <a:bodyPr/>
            <a:lstStyle/>
            <a:p>
              <a:pPr>
                <a:defRPr/>
              </a:pPr>
              <a:endParaRPr lang="de-AT">
                <a:latin typeface="Calibri" pitchFamily="34" charset="0"/>
              </a:endParaRPr>
            </a:p>
          </p:txBody>
        </p:sp>
        <p:sp>
          <p:nvSpPr>
            <p:cNvPr id="24"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solidFill>
              <a:srgbClr val="5F5F5F"/>
            </a:solidFill>
            <a:ln w="3175">
              <a:solidFill>
                <a:srgbClr val="5F5F5F"/>
              </a:solidFill>
              <a:prstDash val="solid"/>
              <a:round/>
              <a:headEnd/>
              <a:tailEnd/>
            </a:ln>
          </p:spPr>
          <p:txBody>
            <a:bodyPr/>
            <a:lstStyle/>
            <a:p>
              <a:pPr>
                <a:defRPr/>
              </a:pPr>
              <a:endParaRPr lang="de-AT">
                <a:latin typeface="Calibri" pitchFamily="34" charset="0"/>
              </a:endParaRPr>
            </a:p>
          </p:txBody>
        </p:sp>
        <p:sp>
          <p:nvSpPr>
            <p:cNvPr id="25"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pPr>
                <a:defRPr/>
              </a:pPr>
              <a:endParaRPr lang="de-AT">
                <a:latin typeface="Calibri" pitchFamily="34" charset="0"/>
              </a:endParaRPr>
            </a:p>
          </p:txBody>
        </p:sp>
        <p:sp>
          <p:nvSpPr>
            <p:cNvPr id="26"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pPr>
                <a:defRPr/>
              </a:pPr>
              <a:endParaRPr lang="de-AT">
                <a:latin typeface="Calibri" pitchFamily="34" charset="0"/>
              </a:endParaRPr>
            </a:p>
          </p:txBody>
        </p:sp>
        <p:sp>
          <p:nvSpPr>
            <p:cNvPr id="27"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5F5F5F"/>
            </a:solidFill>
            <a:ln w="9525">
              <a:noFill/>
              <a:round/>
              <a:headEnd/>
              <a:tailEnd/>
            </a:ln>
          </p:spPr>
          <p:txBody>
            <a:bodyPr/>
            <a:lstStyle/>
            <a:p>
              <a:pPr>
                <a:defRPr/>
              </a:pPr>
              <a:endParaRPr lang="de-AT">
                <a:latin typeface="Calibri" pitchFamily="34" charset="0"/>
              </a:endParaRPr>
            </a:p>
          </p:txBody>
        </p:sp>
      </p:grpSp>
      <p:sp>
        <p:nvSpPr>
          <p:cNvPr id="28" name="Rectangle 27"/>
          <p:cNvSpPr/>
          <p:nvPr userDrawn="1"/>
        </p:nvSpPr>
        <p:spPr bwMode="auto">
          <a:xfrm>
            <a:off x="10621396" y="1112938"/>
            <a:ext cx="985020" cy="981522"/>
          </a:xfrm>
          <a:prstGeom prst="rect">
            <a:avLst/>
          </a:prstGeom>
          <a:solidFill>
            <a:srgbClr val="FFFFFF">
              <a:alpha val="30196"/>
            </a:srgb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Calibri Regular"/>
            </a:endParaRPr>
          </a:p>
        </p:txBody>
      </p:sp>
      <p:pic>
        <p:nvPicPr>
          <p:cNvPr id="1026" name="Picture 2" descr="http://www.tuwien.ac.at/fileadmin/t/tuwien/downloads/cd/CD_NEU_2009/TU_Logos_2009/TU_Signet_white.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486189" y="91277"/>
            <a:ext cx="617839" cy="61783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66" r:id="rId1"/>
    <p:sldLayoutId id="2147483854" r:id="rId2"/>
    <p:sldLayoutId id="2147483857" r:id="rId3"/>
    <p:sldLayoutId id="2147483867" r:id="rId4"/>
    <p:sldLayoutId id="2147483864" r:id="rId5"/>
    <p:sldLayoutId id="2147483868" r:id="rId6"/>
    <p:sldLayoutId id="2147483869" r:id="rId7"/>
    <p:sldLayoutId id="2147483870" r:id="rId8"/>
  </p:sldLayoutIdLst>
  <p:hf hdr="0" dt="0"/>
  <p:txStyles>
    <p:titleStyle>
      <a:lvl1pPr algn="ctr" rtl="0" eaLnBrk="0" fontAlgn="base" hangingPunct="0">
        <a:spcBef>
          <a:spcPct val="0"/>
        </a:spcBef>
        <a:spcAft>
          <a:spcPct val="0"/>
        </a:spcAft>
        <a:defRPr sz="3600" b="0">
          <a:solidFill>
            <a:schemeClr val="bg1"/>
          </a:solidFill>
          <a:latin typeface="Calibri" pitchFamily="34" charset="0"/>
          <a:ea typeface="+mj-ea"/>
          <a:cs typeface="+mj-cs"/>
        </a:defRPr>
      </a:lvl1pPr>
      <a:lvl2pPr algn="l" rtl="0" eaLnBrk="0" fontAlgn="base" hangingPunct="0">
        <a:spcBef>
          <a:spcPct val="0"/>
        </a:spcBef>
        <a:spcAft>
          <a:spcPct val="0"/>
        </a:spcAft>
        <a:defRPr sz="4300">
          <a:solidFill>
            <a:schemeClr val="tx2"/>
          </a:solidFill>
          <a:latin typeface="Arial" charset="0"/>
        </a:defRPr>
      </a:lvl2pPr>
      <a:lvl3pPr algn="l" rtl="0" eaLnBrk="0" fontAlgn="base" hangingPunct="0">
        <a:spcBef>
          <a:spcPct val="0"/>
        </a:spcBef>
        <a:spcAft>
          <a:spcPct val="0"/>
        </a:spcAft>
        <a:defRPr sz="4300">
          <a:solidFill>
            <a:schemeClr val="tx2"/>
          </a:solidFill>
          <a:latin typeface="Arial" charset="0"/>
        </a:defRPr>
      </a:lvl3pPr>
      <a:lvl4pPr algn="l" rtl="0" eaLnBrk="0" fontAlgn="base" hangingPunct="0">
        <a:spcBef>
          <a:spcPct val="0"/>
        </a:spcBef>
        <a:spcAft>
          <a:spcPct val="0"/>
        </a:spcAft>
        <a:defRPr sz="4300">
          <a:solidFill>
            <a:schemeClr val="tx2"/>
          </a:solidFill>
          <a:latin typeface="Arial" charset="0"/>
        </a:defRPr>
      </a:lvl4pPr>
      <a:lvl5pPr algn="l" rtl="0" eaLnBrk="0" fontAlgn="base" hangingPunct="0">
        <a:spcBef>
          <a:spcPct val="0"/>
        </a:spcBef>
        <a:spcAft>
          <a:spcPct val="0"/>
        </a:spcAft>
        <a:defRPr sz="4300">
          <a:solidFill>
            <a:schemeClr val="tx2"/>
          </a:solidFill>
          <a:latin typeface="Arial" charset="0"/>
        </a:defRPr>
      </a:lvl5pPr>
      <a:lvl6pPr marL="609722" algn="l" rtl="0" fontAlgn="base">
        <a:spcBef>
          <a:spcPct val="0"/>
        </a:spcBef>
        <a:spcAft>
          <a:spcPct val="0"/>
        </a:spcAft>
        <a:defRPr sz="4300">
          <a:solidFill>
            <a:schemeClr val="tx2"/>
          </a:solidFill>
          <a:latin typeface="Arial" charset="0"/>
        </a:defRPr>
      </a:lvl6pPr>
      <a:lvl7pPr marL="1219444" algn="l" rtl="0" fontAlgn="base">
        <a:spcBef>
          <a:spcPct val="0"/>
        </a:spcBef>
        <a:spcAft>
          <a:spcPct val="0"/>
        </a:spcAft>
        <a:defRPr sz="4300">
          <a:solidFill>
            <a:schemeClr val="tx2"/>
          </a:solidFill>
          <a:latin typeface="Arial" charset="0"/>
        </a:defRPr>
      </a:lvl7pPr>
      <a:lvl8pPr marL="1829166" algn="l" rtl="0" fontAlgn="base">
        <a:spcBef>
          <a:spcPct val="0"/>
        </a:spcBef>
        <a:spcAft>
          <a:spcPct val="0"/>
        </a:spcAft>
        <a:defRPr sz="4300">
          <a:solidFill>
            <a:schemeClr val="tx2"/>
          </a:solidFill>
          <a:latin typeface="Arial" charset="0"/>
        </a:defRPr>
      </a:lvl8pPr>
      <a:lvl9pPr marL="2438888" algn="l" rtl="0" fontAlgn="base">
        <a:spcBef>
          <a:spcPct val="0"/>
        </a:spcBef>
        <a:spcAft>
          <a:spcPct val="0"/>
        </a:spcAft>
        <a:defRPr sz="4300">
          <a:solidFill>
            <a:schemeClr val="tx2"/>
          </a:solidFill>
          <a:latin typeface="Arial" charset="0"/>
        </a:defRPr>
      </a:lvl9pPr>
    </p:titleStyle>
    <p:bodyStyle>
      <a:lvl1pPr marL="357188" indent="-357188" algn="l" rtl="0" eaLnBrk="0" fontAlgn="base" hangingPunct="0">
        <a:spcBef>
          <a:spcPct val="20000"/>
        </a:spcBef>
        <a:spcAft>
          <a:spcPct val="0"/>
        </a:spcAft>
        <a:buClr>
          <a:srgbClr val="2AA3D8"/>
        </a:buClr>
        <a:buSzPct val="65000"/>
        <a:buFontTx/>
        <a:buBlip>
          <a:blip r:embed="rId11"/>
        </a:buBlip>
        <a:defRPr sz="3200">
          <a:solidFill>
            <a:schemeClr val="tx1"/>
          </a:solidFill>
          <a:latin typeface="Calibri" pitchFamily="34" charset="0"/>
          <a:ea typeface="+mn-ea"/>
          <a:cs typeface="+mn-cs"/>
        </a:defRPr>
      </a:lvl1pPr>
      <a:lvl2pPr marL="898525" indent="-358775" algn="l" rtl="0" eaLnBrk="0" fontAlgn="base" hangingPunct="0">
        <a:spcBef>
          <a:spcPct val="20000"/>
        </a:spcBef>
        <a:spcAft>
          <a:spcPct val="0"/>
        </a:spcAft>
        <a:buClr>
          <a:srgbClr val="2AA3D8"/>
        </a:buClr>
        <a:buSzPct val="55000"/>
        <a:buFontTx/>
        <a:buBlip>
          <a:blip r:embed="rId11"/>
        </a:buBlip>
        <a:defRPr sz="3000">
          <a:solidFill>
            <a:schemeClr val="tx1"/>
          </a:solidFill>
          <a:latin typeface="Calibri" pitchFamily="34" charset="0"/>
        </a:defRPr>
      </a:lvl2pPr>
      <a:lvl3pPr marL="1435100" indent="-358775" algn="l" rtl="0" eaLnBrk="0" fontAlgn="base" hangingPunct="0">
        <a:spcBef>
          <a:spcPct val="20000"/>
        </a:spcBef>
        <a:spcAft>
          <a:spcPct val="0"/>
        </a:spcAft>
        <a:buClr>
          <a:srgbClr val="2AA3D8"/>
        </a:buClr>
        <a:buSzPct val="50000"/>
        <a:buFontTx/>
        <a:buBlip>
          <a:blip r:embed="rId11"/>
        </a:buBlip>
        <a:defRPr sz="2800">
          <a:solidFill>
            <a:schemeClr val="tx1"/>
          </a:solidFill>
          <a:latin typeface="Calibri" pitchFamily="34" charset="0"/>
        </a:defRPr>
      </a:lvl3pPr>
      <a:lvl4pPr marL="1438275" indent="0" algn="l" rtl="0" eaLnBrk="0" fontAlgn="base" hangingPunct="0">
        <a:spcBef>
          <a:spcPct val="20000"/>
        </a:spcBef>
        <a:spcAft>
          <a:spcPct val="0"/>
        </a:spcAft>
        <a:buClr>
          <a:srgbClr val="2AA3D8"/>
        </a:buClr>
        <a:buSzPct val="65000"/>
        <a:buFont typeface="Arial" charset="0"/>
        <a:buNone/>
        <a:defRPr sz="2500">
          <a:solidFill>
            <a:schemeClr val="tx1"/>
          </a:solidFill>
          <a:latin typeface="Calibri" pitchFamily="34" charset="0"/>
        </a:defRPr>
      </a:lvl4pPr>
      <a:lvl5pPr marL="1793875" indent="0" algn="l" rtl="0" eaLnBrk="0" fontAlgn="base" hangingPunct="0">
        <a:spcBef>
          <a:spcPct val="20000"/>
        </a:spcBef>
        <a:spcAft>
          <a:spcPct val="0"/>
        </a:spcAft>
        <a:buClr>
          <a:srgbClr val="2AA3D8"/>
        </a:buClr>
        <a:buSzPct val="65000"/>
        <a:buFont typeface="Arial" charset="0"/>
        <a:buNone/>
        <a:defRPr sz="2200">
          <a:solidFill>
            <a:schemeClr val="tx1"/>
          </a:solidFill>
          <a:latin typeface="Calibri" pitchFamily="34" charset="0"/>
        </a:defRPr>
      </a:lvl5pPr>
      <a:lvl6pPr marL="3596937" indent="-357789" algn="l" rtl="0" fontAlgn="base">
        <a:spcBef>
          <a:spcPct val="20000"/>
        </a:spcBef>
        <a:spcAft>
          <a:spcPct val="0"/>
        </a:spcAft>
        <a:buClr>
          <a:srgbClr val="2AA3D8"/>
        </a:buClr>
        <a:buSzPct val="65000"/>
        <a:buFont typeface="Arial" charset="0"/>
        <a:buBlip>
          <a:blip r:embed="rId12"/>
        </a:buBlip>
        <a:defRPr sz="3200">
          <a:solidFill>
            <a:schemeClr val="tx1"/>
          </a:solidFill>
          <a:latin typeface="+mn-lt"/>
        </a:defRPr>
      </a:lvl6pPr>
      <a:lvl7pPr marL="4206658" indent="-357789" algn="l" rtl="0" fontAlgn="base">
        <a:spcBef>
          <a:spcPct val="20000"/>
        </a:spcBef>
        <a:spcAft>
          <a:spcPct val="0"/>
        </a:spcAft>
        <a:buClr>
          <a:srgbClr val="2AA3D8"/>
        </a:buClr>
        <a:buSzPct val="65000"/>
        <a:buFont typeface="Arial" charset="0"/>
        <a:buBlip>
          <a:blip r:embed="rId12"/>
        </a:buBlip>
        <a:defRPr sz="3200">
          <a:solidFill>
            <a:schemeClr val="tx1"/>
          </a:solidFill>
          <a:latin typeface="+mn-lt"/>
        </a:defRPr>
      </a:lvl7pPr>
      <a:lvl8pPr marL="4816380" indent="-357789" algn="l" rtl="0" fontAlgn="base">
        <a:spcBef>
          <a:spcPct val="20000"/>
        </a:spcBef>
        <a:spcAft>
          <a:spcPct val="0"/>
        </a:spcAft>
        <a:buClr>
          <a:srgbClr val="2AA3D8"/>
        </a:buClr>
        <a:buSzPct val="65000"/>
        <a:buFont typeface="Arial" charset="0"/>
        <a:buBlip>
          <a:blip r:embed="rId12"/>
        </a:buBlip>
        <a:defRPr sz="3200">
          <a:solidFill>
            <a:schemeClr val="tx1"/>
          </a:solidFill>
          <a:latin typeface="+mn-lt"/>
        </a:defRPr>
      </a:lvl8pPr>
      <a:lvl9pPr marL="5426102" indent="-357789" algn="l" rtl="0" fontAlgn="base">
        <a:spcBef>
          <a:spcPct val="20000"/>
        </a:spcBef>
        <a:spcAft>
          <a:spcPct val="0"/>
        </a:spcAft>
        <a:buClr>
          <a:srgbClr val="2AA3D8"/>
        </a:buClr>
        <a:buSzPct val="65000"/>
        <a:buFont typeface="Arial" charset="0"/>
        <a:buBlip>
          <a:blip r:embed="rId12"/>
        </a:buBlip>
        <a:defRPr sz="3200">
          <a:solidFill>
            <a:schemeClr val="tx1"/>
          </a:solidFill>
          <a:latin typeface="+mn-lt"/>
        </a:defRPr>
      </a:lvl9pPr>
    </p:bodyStyle>
    <p:otherStyle>
      <a:defPPr>
        <a:defRPr lang="de-DE"/>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usq.edu.au/library/referencing/what-is-plagiaris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emf"/></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hyperlink" Target="http://www.animlife.com/publications/vriphys08.pdf" TargetMode="External"/><Relationship Id="rId7" Type="http://schemas.openxmlformats.org/officeDocument/2006/relationships/hyperlink" Target="http://onlinelibrary.wiley.com/doi/10.1111/1467-8659.00156/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gamma.cs.unc.edu/research/crowds/" TargetMode="External"/><Relationship Id="rId5" Type="http://schemas.openxmlformats.org/officeDocument/2006/relationships/hyperlink" Target="https://www.cg.tuwien.ac.at/research/publications/2017/JAHRMANN-2017-RRTG/JAHRMANN-2017-RRTG-draft.pdf" TargetMode="External"/><Relationship Id="rId4" Type="http://schemas.openxmlformats.org/officeDocument/2006/relationships/hyperlink" Target="http://ieeexplore.ieee.org/stamp/stamp.jsp?arnumber=1199302"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onlinelibrary.wiley.com/doi/10.1111/cgf.13107/full" TargetMode="External"/><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www.cellpack.org/" TargetMode="External"/><Relationship Id="rId5" Type="http://schemas.openxmlformats.org/officeDocument/2006/relationships/hyperlink" Target="https://www.cg.tuwien.ac.at/research/publications/2017/Wihann_2017/" TargetMode="External"/><Relationship Id="rId4" Type="http://schemas.openxmlformats.org/officeDocument/2006/relationships/hyperlink" Target="https://www.cg.tuwien.ac.at/research/publications/2017/Mitterhofer_2017/"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pdfs.semanticscholar.org/b6d3/21e69773e4cebe9d6e144503baa799d9b00f.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hyperlink" Target="https://tuwel.tuwien.ac.at/course/view.php?id=1342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g.tuwien.ac.at/research/publications/2015/Sippl_Sebastian_EF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cg.tuwien.ac.at/courses/projekt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de-AT"/>
              <a:t>186.175 Seminar aus Computergraphik</a:t>
            </a:r>
            <a:br>
              <a:rPr lang="de-AT"/>
            </a:br>
            <a:r>
              <a:rPr lang="de-AT"/>
              <a:t>186.046 Seminar aus Visualisierung</a:t>
            </a:r>
            <a:br>
              <a:rPr lang="de-AT"/>
            </a:br>
            <a:br>
              <a:rPr lang="de-AT" sz="2800"/>
            </a:br>
            <a:r>
              <a:rPr lang="de-AT"/>
              <a:t>SS 2018</a:t>
            </a:r>
            <a:endParaRPr lang="de-AT" dirty="0"/>
          </a:p>
        </p:txBody>
      </p:sp>
      <p:sp>
        <p:nvSpPr>
          <p:cNvPr id="7" name="Subtitle 6"/>
          <p:cNvSpPr>
            <a:spLocks noGrp="1"/>
          </p:cNvSpPr>
          <p:nvPr>
            <p:ph type="subTitle" idx="1"/>
          </p:nvPr>
        </p:nvSpPr>
        <p:spPr>
          <a:xfrm>
            <a:off x="239246" y="3074354"/>
            <a:ext cx="11258941" cy="1440196"/>
          </a:xfrm>
        </p:spPr>
        <p:txBody>
          <a:bodyPr/>
          <a:lstStyle/>
          <a:p>
            <a:r>
              <a:rPr lang="en-US" b="1"/>
              <a:t>Organizer</a:t>
            </a:r>
            <a:r>
              <a:rPr lang="en-US"/>
              <a:t>: Hsiang-Yun Wu and Peter Mindek</a:t>
            </a:r>
          </a:p>
          <a:p>
            <a:r>
              <a:rPr lang="en-US" b="1"/>
              <a:t>Teaching staff</a:t>
            </a:r>
            <a:r>
              <a:rPr lang="en-US"/>
              <a:t>: Manuela Waldner, Renata Raidou, Tobias Klein, Haichao Miao, David Kouřil, Christoph Heinzl, Ivan Viola, and Eduard Gr</a:t>
            </a:r>
            <a:r>
              <a:rPr lang="de-AT"/>
              <a:t>öller</a:t>
            </a:r>
            <a:endParaRPr lang="en-US" dirty="0"/>
          </a:p>
        </p:txBody>
      </p:sp>
      <p:sp>
        <p:nvSpPr>
          <p:cNvPr id="2" name="Text Placeholder 1"/>
          <p:cNvSpPr>
            <a:spLocks noGrp="1"/>
          </p:cNvSpPr>
          <p:nvPr>
            <p:ph type="body" sz="quarter" idx="10"/>
          </p:nvPr>
        </p:nvSpPr>
        <p:spPr/>
        <p:txBody>
          <a:bodyPr/>
          <a:lstStyle/>
          <a:p>
            <a:r>
              <a:rPr lang="en-US"/>
              <a:t>Institute of Visual Computing&amp;Human-Centered Technology</a:t>
            </a:r>
            <a:endParaRPr lang="de-AT"/>
          </a:p>
          <a:p>
            <a:r>
              <a:rPr lang="de-AT"/>
              <a:t>TU Wien, Austria</a:t>
            </a:r>
            <a:endParaRPr lang="de-AT" dirty="0"/>
          </a:p>
        </p:txBody>
      </p:sp>
    </p:spTree>
    <p:extLst>
      <p:ext uri="{BB962C8B-B14F-4D97-AF65-F5344CB8AC3E}">
        <p14:creationId xmlns:p14="http://schemas.microsoft.com/office/powerpoint/2010/main" val="4237719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a:t>
            </a:r>
            <a:endParaRPr lang="de-AT" dirty="0"/>
          </a:p>
        </p:txBody>
      </p:sp>
      <p:sp>
        <p:nvSpPr>
          <p:cNvPr id="3" name="Content Placeholder 2"/>
          <p:cNvSpPr>
            <a:spLocks noGrp="1"/>
          </p:cNvSpPr>
          <p:nvPr>
            <p:ph idx="1"/>
          </p:nvPr>
        </p:nvSpPr>
        <p:spPr>
          <a:noFill/>
        </p:spPr>
        <p:txBody>
          <a:bodyPr/>
          <a:lstStyle/>
          <a:p>
            <a:r>
              <a:rPr lang="de-AT"/>
              <a:t>State-of-the-Art report</a:t>
            </a:r>
          </a:p>
          <a:p>
            <a:r>
              <a:rPr lang="fr-FR"/>
              <a:t>Final report: 8 pages (16 pages / group)</a:t>
            </a:r>
          </a:p>
          <a:p>
            <a:r>
              <a:rPr lang="de-AT"/>
              <a:t>In English</a:t>
            </a:r>
          </a:p>
          <a:p>
            <a:r>
              <a:rPr lang="de-AT"/>
              <a:t>Regular meetings with supervisor</a:t>
            </a:r>
          </a:p>
          <a:p>
            <a:r>
              <a:rPr lang="de-AT"/>
              <a:t>Format as for a scientific paper</a:t>
            </a:r>
          </a:p>
          <a:p>
            <a:pPr lvl="1"/>
            <a:r>
              <a:rPr lang="de-AT"/>
              <a:t>LaTeX (Template on the wepage)</a:t>
            </a:r>
          </a:p>
          <a:p>
            <a:r>
              <a:rPr lang="en-US" b="1">
                <a:solidFill>
                  <a:srgbClr val="FF0000"/>
                </a:solidFill>
              </a:rPr>
              <a:t>22.04.2018</a:t>
            </a:r>
            <a:r>
              <a:rPr lang="en-US"/>
              <a:t>: Draft report submission deadline</a:t>
            </a:r>
            <a:endParaRPr lang="en-US"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10</a:t>
            </a:fld>
            <a:endParaRPr lang="de-AT"/>
          </a:p>
        </p:txBody>
      </p:sp>
    </p:spTree>
    <p:extLst>
      <p:ext uri="{BB962C8B-B14F-4D97-AF65-F5344CB8AC3E}">
        <p14:creationId xmlns:p14="http://schemas.microsoft.com/office/powerpoint/2010/main" val="24022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a:t>Select a topic</a:t>
            </a:r>
          </a:p>
          <a:p>
            <a:r>
              <a:rPr lang="en-US"/>
              <a:t>Submit list of literature</a:t>
            </a:r>
          </a:p>
          <a:p>
            <a:r>
              <a:rPr lang="en-US"/>
              <a:t>Attend 3 lectures</a:t>
            </a:r>
          </a:p>
          <a:p>
            <a:r>
              <a:rPr lang="en-US"/>
              <a:t>Write report (draft version)</a:t>
            </a:r>
          </a:p>
          <a:p>
            <a:r>
              <a:rPr lang="en-US" b="1"/>
              <a:t>Write review</a:t>
            </a:r>
            <a:endParaRPr lang="de-AT" b="1"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11</a:t>
            </a:fld>
            <a:endParaRPr lang="de-AT"/>
          </a:p>
        </p:txBody>
      </p:sp>
    </p:spTree>
    <p:extLst>
      <p:ext uri="{BB962C8B-B14F-4D97-AF65-F5344CB8AC3E}">
        <p14:creationId xmlns:p14="http://schemas.microsoft.com/office/powerpoint/2010/main" val="845889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a:t>
            </a:r>
            <a:endParaRPr lang="de-AT" dirty="0"/>
          </a:p>
        </p:txBody>
      </p:sp>
      <p:sp>
        <p:nvSpPr>
          <p:cNvPr id="3" name="Content Placeholder 2"/>
          <p:cNvSpPr>
            <a:spLocks noGrp="1"/>
          </p:cNvSpPr>
          <p:nvPr>
            <p:ph idx="1"/>
          </p:nvPr>
        </p:nvSpPr>
        <p:spPr/>
        <p:txBody>
          <a:bodyPr/>
          <a:lstStyle/>
          <a:p>
            <a:r>
              <a:rPr lang="en-US"/>
              <a:t>Review paper of other student (or group of </a:t>
            </a:r>
            <a:r>
              <a:rPr lang="de-AT"/>
              <a:t>students)</a:t>
            </a:r>
          </a:p>
          <a:p>
            <a:r>
              <a:rPr lang="en-US"/>
              <a:t>Fill out review form (will be sent by e-mail)</a:t>
            </a:r>
          </a:p>
          <a:p>
            <a:r>
              <a:rPr lang="en-US" b="1">
                <a:solidFill>
                  <a:srgbClr val="FF0000"/>
                </a:solidFill>
              </a:rPr>
              <a:t>25.04.2018</a:t>
            </a:r>
            <a:r>
              <a:rPr lang="en-US"/>
              <a:t>:</a:t>
            </a:r>
            <a:r>
              <a:rPr lang="en-US" b="1"/>
              <a:t> </a:t>
            </a:r>
            <a:r>
              <a:rPr lang="en-US"/>
              <a:t>Receive a review form and a report from another student.</a:t>
            </a:r>
          </a:p>
          <a:p>
            <a:r>
              <a:rPr lang="en-US" b="1">
                <a:solidFill>
                  <a:srgbClr val="FF0000"/>
                </a:solidFill>
              </a:rPr>
              <a:t>18.05.2018</a:t>
            </a:r>
            <a:r>
              <a:rPr lang="en-US"/>
              <a:t>: Review submission deadline</a:t>
            </a:r>
          </a:p>
          <a:p>
            <a:pPr marL="0" indent="0">
              <a:buNone/>
            </a:pPr>
            <a:endParaRPr lang="en-US"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12</a:t>
            </a:fld>
            <a:endParaRPr lang="de-AT"/>
          </a:p>
        </p:txBody>
      </p:sp>
    </p:spTree>
    <p:extLst>
      <p:ext uri="{BB962C8B-B14F-4D97-AF65-F5344CB8AC3E}">
        <p14:creationId xmlns:p14="http://schemas.microsoft.com/office/powerpoint/2010/main" val="4237110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a:t>Select a topic</a:t>
            </a:r>
          </a:p>
          <a:p>
            <a:r>
              <a:rPr lang="en-US"/>
              <a:t>Submit list of literature</a:t>
            </a:r>
          </a:p>
          <a:p>
            <a:r>
              <a:rPr lang="en-US"/>
              <a:t>Attend 3 lectures</a:t>
            </a:r>
          </a:p>
          <a:p>
            <a:r>
              <a:rPr lang="en-US"/>
              <a:t>Write report (draft version)</a:t>
            </a:r>
          </a:p>
          <a:p>
            <a:r>
              <a:rPr lang="en-US"/>
              <a:t>Write review</a:t>
            </a:r>
          </a:p>
          <a:p>
            <a:r>
              <a:rPr lang="en-US" b="1"/>
              <a:t>Refine report</a:t>
            </a:r>
            <a:endParaRPr lang="de-AT" b="1"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13</a:t>
            </a:fld>
            <a:endParaRPr lang="de-AT"/>
          </a:p>
        </p:txBody>
      </p:sp>
    </p:spTree>
    <p:extLst>
      <p:ext uri="{BB962C8B-B14F-4D97-AF65-F5344CB8AC3E}">
        <p14:creationId xmlns:p14="http://schemas.microsoft.com/office/powerpoint/2010/main" val="1880621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a:t>Select a topic</a:t>
            </a:r>
          </a:p>
          <a:p>
            <a:r>
              <a:rPr lang="en-US"/>
              <a:t>Submit list of literature</a:t>
            </a:r>
          </a:p>
          <a:p>
            <a:r>
              <a:rPr lang="en-US"/>
              <a:t>Attend 3 lectures</a:t>
            </a:r>
          </a:p>
          <a:p>
            <a:r>
              <a:rPr lang="en-US"/>
              <a:t>Write report (draft version)</a:t>
            </a:r>
          </a:p>
          <a:p>
            <a:r>
              <a:rPr lang="en-US"/>
              <a:t>Write review</a:t>
            </a:r>
          </a:p>
          <a:p>
            <a:r>
              <a:rPr lang="en-US"/>
              <a:t>Refine report</a:t>
            </a:r>
          </a:p>
          <a:p>
            <a:r>
              <a:rPr lang="en-US" b="1"/>
              <a:t>Give a talk</a:t>
            </a:r>
            <a:endParaRPr lang="de-AT" b="1"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14</a:t>
            </a:fld>
            <a:endParaRPr lang="de-AT"/>
          </a:p>
        </p:txBody>
      </p:sp>
    </p:spTree>
    <p:extLst>
      <p:ext uri="{BB962C8B-B14F-4D97-AF65-F5344CB8AC3E}">
        <p14:creationId xmlns:p14="http://schemas.microsoft.com/office/powerpoint/2010/main" val="1835521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Talk</a:t>
            </a:r>
            <a:endParaRPr lang="de-AT" dirty="0"/>
          </a:p>
        </p:txBody>
      </p:sp>
      <p:sp>
        <p:nvSpPr>
          <p:cNvPr id="3" name="Content Placeholder 2"/>
          <p:cNvSpPr>
            <a:spLocks noGrp="1"/>
          </p:cNvSpPr>
          <p:nvPr>
            <p:ph idx="1"/>
          </p:nvPr>
        </p:nvSpPr>
        <p:spPr/>
        <p:txBody>
          <a:bodyPr/>
          <a:lstStyle/>
          <a:p>
            <a:r>
              <a:rPr lang="en-US" dirty="0"/>
              <a:t>Use institute’s PowerPoint template for </a:t>
            </a:r>
            <a:r>
              <a:rPr lang="de-AT" dirty="0" err="1"/>
              <a:t>presentations</a:t>
            </a:r>
            <a:r>
              <a:rPr lang="de-AT" dirty="0"/>
              <a:t> (</a:t>
            </a:r>
            <a:r>
              <a:rPr lang="de-AT" dirty="0" err="1"/>
              <a:t>template</a:t>
            </a:r>
            <a:r>
              <a:rPr lang="de-AT" dirty="0"/>
              <a:t> </a:t>
            </a:r>
            <a:r>
              <a:rPr lang="de-AT" dirty="0" err="1"/>
              <a:t>is</a:t>
            </a:r>
            <a:r>
              <a:rPr lang="de-AT" dirty="0"/>
              <a:t> on </a:t>
            </a:r>
            <a:r>
              <a:rPr lang="de-AT" dirty="0" err="1"/>
              <a:t>the</a:t>
            </a:r>
            <a:r>
              <a:rPr lang="de-AT" dirty="0"/>
              <a:t> </a:t>
            </a:r>
            <a:r>
              <a:rPr lang="de-AT" dirty="0" err="1"/>
              <a:t>webpage</a:t>
            </a:r>
            <a:r>
              <a:rPr lang="de-AT" dirty="0"/>
              <a:t>)</a:t>
            </a:r>
          </a:p>
          <a:p>
            <a:r>
              <a:rPr lang="de-AT" dirty="0"/>
              <a:t>20 + 5 </a:t>
            </a:r>
            <a:r>
              <a:rPr lang="de-AT" dirty="0" err="1"/>
              <a:t>minutes</a:t>
            </a:r>
            <a:endParaRPr lang="de-AT" dirty="0"/>
          </a:p>
          <a:p>
            <a:r>
              <a:rPr lang="de-AT" dirty="0"/>
              <a:t>In English</a:t>
            </a:r>
          </a:p>
          <a:p>
            <a:r>
              <a:rPr lang="de-AT" dirty="0" err="1"/>
              <a:t>Active</a:t>
            </a:r>
            <a:r>
              <a:rPr lang="de-AT" dirty="0"/>
              <a:t> </a:t>
            </a:r>
            <a:r>
              <a:rPr lang="de-AT" dirty="0" err="1"/>
              <a:t>discussion</a:t>
            </a:r>
            <a:r>
              <a:rPr lang="de-AT" dirty="0"/>
              <a:t> </a:t>
            </a:r>
            <a:r>
              <a:rPr lang="de-AT" dirty="0" err="1"/>
              <a:t>participation</a:t>
            </a:r>
            <a:endParaRPr lang="de-AT" dirty="0"/>
          </a:p>
          <a:p>
            <a:r>
              <a:rPr lang="de-AT" b="1" dirty="0">
                <a:solidFill>
                  <a:srgbClr val="FF0000"/>
                </a:solidFill>
              </a:rPr>
              <a:t>07.06.2018</a:t>
            </a:r>
            <a:r>
              <a:rPr lang="de-AT" dirty="0"/>
              <a:t>: </a:t>
            </a:r>
            <a:r>
              <a:rPr lang="de-AT" dirty="0" err="1"/>
              <a:t>Presentation</a:t>
            </a:r>
            <a:r>
              <a:rPr lang="de-AT" dirty="0"/>
              <a:t> </a:t>
            </a:r>
            <a:r>
              <a:rPr lang="de-AT" dirty="0" err="1"/>
              <a:t>submission</a:t>
            </a:r>
            <a:r>
              <a:rPr lang="de-AT" dirty="0"/>
              <a:t> </a:t>
            </a:r>
            <a:r>
              <a:rPr lang="de-AT" dirty="0" err="1"/>
              <a:t>deadline</a:t>
            </a:r>
            <a:endParaRPr lang="de-AT" dirty="0"/>
          </a:p>
          <a:p>
            <a:r>
              <a:rPr lang="en-US" b="1" dirty="0">
                <a:solidFill>
                  <a:srgbClr val="FF0000"/>
                </a:solidFill>
              </a:rPr>
              <a:t>14.06.2018, 9:00 </a:t>
            </a:r>
            <a:r>
              <a:rPr lang="en-US" b="1" dirty="0" err="1">
                <a:solidFill>
                  <a:srgbClr val="FF0000"/>
                </a:solidFill>
              </a:rPr>
              <a:t>s.t.</a:t>
            </a:r>
            <a:r>
              <a:rPr lang="en-US" b="1" dirty="0">
                <a:solidFill>
                  <a:srgbClr val="FF0000"/>
                </a:solidFill>
              </a:rPr>
              <a:t> – 18:00</a:t>
            </a:r>
            <a:r>
              <a:rPr lang="en-US" dirty="0"/>
              <a:t>: Talks</a:t>
            </a:r>
          </a:p>
          <a:p>
            <a:pPr lvl="1"/>
            <a:r>
              <a:rPr lang="en-US" dirty="0"/>
              <a:t>Will be held in ICGA seminar room </a:t>
            </a:r>
            <a:r>
              <a:rPr lang="en-US" b="1" dirty="0"/>
              <a:t>Seminar room 183/2 (HA 04 03) [new institute number 193/1] (</a:t>
            </a:r>
            <a:r>
              <a:rPr lang="en-US" b="1" dirty="0" err="1"/>
              <a:t>Favoritenstr</a:t>
            </a:r>
            <a:r>
              <a:rPr lang="en-US" b="1" dirty="0"/>
              <a:t>. 9-11 / 4.floor)</a:t>
            </a:r>
            <a:r>
              <a:rPr lang="en-US" dirty="0"/>
              <a:t>.</a:t>
            </a:r>
            <a:endParaRPr lang="de-AT"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15</a:t>
            </a:fld>
            <a:endParaRPr lang="de-AT"/>
          </a:p>
        </p:txBody>
      </p:sp>
    </p:spTree>
    <p:extLst>
      <p:ext uri="{BB962C8B-B14F-4D97-AF65-F5344CB8AC3E}">
        <p14:creationId xmlns:p14="http://schemas.microsoft.com/office/powerpoint/2010/main" val="1656138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a:t>Select a topic</a:t>
            </a:r>
          </a:p>
          <a:p>
            <a:r>
              <a:rPr lang="en-US"/>
              <a:t>Submit list of literature</a:t>
            </a:r>
          </a:p>
          <a:p>
            <a:r>
              <a:rPr lang="en-US"/>
              <a:t>Attend 3 lectures</a:t>
            </a:r>
          </a:p>
          <a:p>
            <a:r>
              <a:rPr lang="en-US"/>
              <a:t>Write report (draft version)</a:t>
            </a:r>
          </a:p>
          <a:p>
            <a:r>
              <a:rPr lang="en-US"/>
              <a:t>Write review</a:t>
            </a:r>
          </a:p>
          <a:p>
            <a:r>
              <a:rPr lang="en-US"/>
              <a:t>Refine report</a:t>
            </a:r>
          </a:p>
          <a:p>
            <a:r>
              <a:rPr lang="en-US"/>
              <a:t>Give a talk</a:t>
            </a:r>
          </a:p>
          <a:p>
            <a:r>
              <a:rPr lang="en-US" b="1"/>
              <a:t>Submit final version</a:t>
            </a:r>
            <a:endParaRPr lang="de-AT" b="1"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16</a:t>
            </a:fld>
            <a:endParaRPr lang="de-AT"/>
          </a:p>
        </p:txBody>
      </p:sp>
    </p:spTree>
    <p:extLst>
      <p:ext uri="{BB962C8B-B14F-4D97-AF65-F5344CB8AC3E}">
        <p14:creationId xmlns:p14="http://schemas.microsoft.com/office/powerpoint/2010/main" val="3229378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a:t>
            </a:r>
            <a:endParaRPr lang="de-AT" dirty="0"/>
          </a:p>
        </p:txBody>
      </p:sp>
      <p:sp>
        <p:nvSpPr>
          <p:cNvPr id="3" name="Content Placeholder 2"/>
          <p:cNvSpPr>
            <a:spLocks noGrp="1"/>
          </p:cNvSpPr>
          <p:nvPr>
            <p:ph idx="1"/>
          </p:nvPr>
        </p:nvSpPr>
        <p:spPr/>
        <p:txBody>
          <a:bodyPr/>
          <a:lstStyle/>
          <a:p>
            <a:r>
              <a:rPr lang="de-AT" dirty="0"/>
              <a:t>State-</a:t>
            </a:r>
            <a:r>
              <a:rPr lang="de-AT" dirty="0" err="1"/>
              <a:t>of</a:t>
            </a:r>
            <a:r>
              <a:rPr lang="de-AT" dirty="0"/>
              <a:t>-</a:t>
            </a:r>
            <a:r>
              <a:rPr lang="de-AT" dirty="0" err="1"/>
              <a:t>the</a:t>
            </a:r>
            <a:r>
              <a:rPr lang="de-AT" dirty="0"/>
              <a:t>-Art </a:t>
            </a:r>
            <a:r>
              <a:rPr lang="de-AT" dirty="0" err="1"/>
              <a:t>report</a:t>
            </a:r>
            <a:endParaRPr lang="de-AT" dirty="0"/>
          </a:p>
          <a:p>
            <a:r>
              <a:rPr lang="en-US" dirty="0"/>
              <a:t>8 pages (15-16 pages if working in a group)</a:t>
            </a:r>
          </a:p>
          <a:p>
            <a:r>
              <a:rPr lang="de-AT" dirty="0"/>
              <a:t>In English</a:t>
            </a:r>
          </a:p>
          <a:p>
            <a:r>
              <a:rPr lang="en-US" dirty="0"/>
              <a:t>Format reports in the style of a scientific paper</a:t>
            </a:r>
          </a:p>
          <a:p>
            <a:pPr lvl="1"/>
            <a:r>
              <a:rPr lang="en-US" dirty="0"/>
              <a:t>Use </a:t>
            </a:r>
            <a:r>
              <a:rPr lang="en-US" dirty="0" err="1"/>
              <a:t>LaTeX</a:t>
            </a:r>
            <a:r>
              <a:rPr lang="en-US" dirty="0"/>
              <a:t> (template is on the webpage)</a:t>
            </a:r>
          </a:p>
          <a:p>
            <a:r>
              <a:rPr lang="en-US" b="1" dirty="0">
                <a:solidFill>
                  <a:srgbClr val="FF0000"/>
                </a:solidFill>
              </a:rPr>
              <a:t>24.06.2018</a:t>
            </a:r>
            <a:r>
              <a:rPr lang="en-US" dirty="0"/>
              <a:t>: Final report submission deadline</a:t>
            </a:r>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17</a:t>
            </a:fld>
            <a:endParaRPr lang="de-AT"/>
          </a:p>
        </p:txBody>
      </p:sp>
    </p:spTree>
    <p:extLst>
      <p:ext uri="{BB962C8B-B14F-4D97-AF65-F5344CB8AC3E}">
        <p14:creationId xmlns:p14="http://schemas.microsoft.com/office/powerpoint/2010/main" val="296921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Grading</a:t>
            </a:r>
            <a:endParaRPr lang="de-AT" dirty="0"/>
          </a:p>
        </p:txBody>
      </p:sp>
      <p:sp>
        <p:nvSpPr>
          <p:cNvPr id="3" name="Content Placeholder 2"/>
          <p:cNvSpPr>
            <a:spLocks noGrp="1"/>
          </p:cNvSpPr>
          <p:nvPr>
            <p:ph idx="1"/>
          </p:nvPr>
        </p:nvSpPr>
        <p:spPr/>
        <p:txBody>
          <a:bodyPr/>
          <a:lstStyle/>
          <a:p>
            <a:r>
              <a:rPr lang="en-US" dirty="0"/>
              <a:t>It is necessary to attend the 3 lectures to get a positive grade!</a:t>
            </a:r>
          </a:p>
          <a:p>
            <a:r>
              <a:rPr lang="en-US" dirty="0"/>
              <a:t>Grading criteria:</a:t>
            </a:r>
          </a:p>
          <a:p>
            <a:pPr lvl="1"/>
            <a:r>
              <a:rPr lang="en-US" dirty="0"/>
              <a:t>40% written report</a:t>
            </a:r>
          </a:p>
          <a:p>
            <a:pPr lvl="1"/>
            <a:r>
              <a:rPr lang="en-US" dirty="0"/>
              <a:t>30% presentation</a:t>
            </a:r>
          </a:p>
          <a:p>
            <a:pPr lvl="1"/>
            <a:r>
              <a:rPr lang="en-US" dirty="0"/>
              <a:t>20% review</a:t>
            </a:r>
          </a:p>
          <a:p>
            <a:pPr lvl="1"/>
            <a:r>
              <a:rPr lang="en-US" dirty="0"/>
              <a:t>5% attendance during the presentations</a:t>
            </a:r>
          </a:p>
          <a:p>
            <a:pPr lvl="1"/>
            <a:r>
              <a:rPr lang="en-US" dirty="0"/>
              <a:t>5% active discussion after the presentations</a:t>
            </a:r>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18</a:t>
            </a:fld>
            <a:endParaRPr lang="de-AT"/>
          </a:p>
        </p:txBody>
      </p:sp>
    </p:spTree>
    <p:extLst>
      <p:ext uri="{BB962C8B-B14F-4D97-AF65-F5344CB8AC3E}">
        <p14:creationId xmlns:p14="http://schemas.microsoft.com/office/powerpoint/2010/main" val="252584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529" y="2925622"/>
            <a:ext cx="9146117" cy="769619"/>
          </a:xfrm>
          <a:prstGeom prst="rect">
            <a:avLst/>
          </a:prstGeom>
          <a:noFill/>
        </p:spPr>
        <p:txBody>
          <a:bodyPr wrap="square" rtlCol="0">
            <a:spAutoFit/>
          </a:bodyPr>
          <a:lstStyle/>
          <a:p>
            <a:pPr algn="ctr"/>
            <a:r>
              <a:rPr lang="en-US" sz="4401" dirty="0">
                <a:latin typeface="Calibri Regular"/>
              </a:rPr>
              <a:t>Anyway…</a:t>
            </a:r>
            <a:endParaRPr lang="de-AT" sz="4401" dirty="0">
              <a:latin typeface="Calibri Regular"/>
            </a:endParaRPr>
          </a:p>
        </p:txBody>
      </p:sp>
    </p:spTree>
    <p:extLst>
      <p:ext uri="{BB962C8B-B14F-4D97-AF65-F5344CB8AC3E}">
        <p14:creationId xmlns:p14="http://schemas.microsoft.com/office/powerpoint/2010/main" val="304939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p:txBody>
          <a:bodyPr/>
          <a:lstStyle/>
          <a:p>
            <a:pPr marL="0" indent="0">
              <a:buNone/>
            </a:pPr>
            <a:r>
              <a:rPr lang="en-US"/>
              <a:t>Get an idea how scientific work is carried out </a:t>
            </a:r>
            <a:r>
              <a:rPr lang="de-AT"/>
              <a:t>(in CG)</a:t>
            </a:r>
          </a:p>
          <a:p>
            <a:r>
              <a:rPr lang="en-US"/>
              <a:t>Practice to review literature and get familiar with a particular scientific topic</a:t>
            </a:r>
          </a:p>
          <a:p>
            <a:pPr lvl="1"/>
            <a:r>
              <a:rPr lang="de-AT"/>
              <a:t>Selecting, reading and understanding</a:t>
            </a:r>
          </a:p>
          <a:p>
            <a:pPr lvl="1"/>
            <a:r>
              <a:rPr lang="en-US"/>
              <a:t>Summarizing and explaining (orally and written)</a:t>
            </a:r>
          </a:p>
          <a:p>
            <a:pPr lvl="1"/>
            <a:r>
              <a:rPr lang="de-AT"/>
              <a:t>Comparing and discussing</a:t>
            </a:r>
          </a:p>
          <a:p>
            <a:r>
              <a:rPr lang="en-US"/>
              <a:t>Write a review on a paper</a:t>
            </a:r>
          </a:p>
          <a:p>
            <a:r>
              <a:rPr lang="en-US"/>
              <a:t>Practice to give a talk</a:t>
            </a:r>
            <a:endParaRPr lang="de-AT"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2</a:t>
            </a:fld>
            <a:endParaRPr lang="de-AT"/>
          </a:p>
        </p:txBody>
      </p:sp>
    </p:spTree>
    <p:extLst>
      <p:ext uri="{BB962C8B-B14F-4D97-AF65-F5344CB8AC3E}">
        <p14:creationId xmlns:p14="http://schemas.microsoft.com/office/powerpoint/2010/main" val="1147437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 Grading</a:t>
            </a:r>
            <a:endParaRPr lang="ru-RU" dirty="0"/>
          </a:p>
        </p:txBody>
      </p:sp>
      <p:sp>
        <p:nvSpPr>
          <p:cNvPr id="3" name="Content Placeholder 2"/>
          <p:cNvSpPr>
            <a:spLocks noGrp="1"/>
          </p:cNvSpPr>
          <p:nvPr>
            <p:ph idx="1"/>
          </p:nvPr>
        </p:nvSpPr>
        <p:spPr/>
        <p:txBody>
          <a:bodyPr/>
          <a:lstStyle/>
          <a:p>
            <a:r>
              <a:rPr lang="de-AT"/>
              <a:t>Grading criteria: </a:t>
            </a:r>
          </a:p>
          <a:p>
            <a:pPr lvl="1"/>
            <a:r>
              <a:rPr lang="de-AT"/>
              <a:t>Structure, figures,...</a:t>
            </a:r>
          </a:p>
          <a:p>
            <a:pPr lvl="1"/>
            <a:r>
              <a:rPr lang="de-AT"/>
              <a:t>Language</a:t>
            </a:r>
          </a:p>
          <a:p>
            <a:pPr lvl="1"/>
            <a:r>
              <a:rPr lang="de-AT"/>
              <a:t>Content</a:t>
            </a:r>
          </a:p>
          <a:p>
            <a:pPr lvl="1"/>
            <a:r>
              <a:rPr lang="de-AT"/>
              <a:t>References</a:t>
            </a:r>
          </a:p>
          <a:p>
            <a:r>
              <a:rPr lang="de-AT"/>
              <a:t>Points will be deducted for: </a:t>
            </a:r>
          </a:p>
          <a:p>
            <a:pPr lvl="1"/>
            <a:r>
              <a:rPr lang="de-AT"/>
              <a:t>Delayed submission</a:t>
            </a:r>
          </a:p>
          <a:p>
            <a:pPr lvl="1"/>
            <a:r>
              <a:rPr lang="de-AT"/>
              <a:t>Page number below 8 (16)</a:t>
            </a:r>
          </a:p>
          <a:p>
            <a:r>
              <a:rPr lang="de-AT"/>
              <a:t>Plagiarism check!</a:t>
            </a:r>
            <a:endParaRPr lang="de-AT" dirty="0"/>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20</a:t>
            </a:fld>
            <a:endParaRPr lang="de-AT" dirty="0"/>
          </a:p>
        </p:txBody>
      </p:sp>
    </p:spTree>
    <p:extLst>
      <p:ext uri="{BB962C8B-B14F-4D97-AF65-F5344CB8AC3E}">
        <p14:creationId xmlns:p14="http://schemas.microsoft.com/office/powerpoint/2010/main" val="2826899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Plagiarism</a:t>
            </a:r>
            <a:endParaRPr lang="en-US" dirty="0"/>
          </a:p>
        </p:txBody>
      </p:sp>
      <p:sp>
        <p:nvSpPr>
          <p:cNvPr id="3" name="Content Placeholder 2"/>
          <p:cNvSpPr>
            <a:spLocks noGrp="1"/>
          </p:cNvSpPr>
          <p:nvPr>
            <p:ph idx="1"/>
          </p:nvPr>
        </p:nvSpPr>
        <p:spPr/>
        <p:txBody>
          <a:bodyPr/>
          <a:lstStyle/>
          <a:p>
            <a:pPr marL="0" indent="0" algn="ctr">
              <a:buNone/>
            </a:pPr>
            <a:endParaRPr lang="en-US" i="1"/>
          </a:p>
          <a:p>
            <a:pPr marL="0" indent="0" algn="ctr">
              <a:buNone/>
            </a:pPr>
            <a:endParaRPr lang="en-US" i="1"/>
          </a:p>
          <a:p>
            <a:pPr marL="0" indent="0" algn="ctr">
              <a:buNone/>
            </a:pPr>
            <a:r>
              <a:rPr lang="en-US" i="1"/>
              <a:t>“plagiarism involves the use of another person's work without full and clear referencing and acknowledgement”</a:t>
            </a:r>
            <a:br>
              <a:rPr lang="en-US"/>
            </a:br>
            <a:r>
              <a:rPr lang="en-US" sz="2400">
                <a:hlinkClick r:id="rId2"/>
              </a:rPr>
              <a:t>http://www.usq.edu.au/library/referencing/what-is-plagiarism</a:t>
            </a:r>
            <a:endParaRPr lang="en-US" sz="2400"/>
          </a:p>
          <a:p>
            <a:pPr marL="0" indent="0">
              <a:buNone/>
            </a:pPr>
            <a:endParaRPr lang="en-US" dirty="0"/>
          </a:p>
        </p:txBody>
      </p:sp>
      <p:sp>
        <p:nvSpPr>
          <p:cNvPr id="4" name="Footer Placeholder 3"/>
          <p:cNvSpPr>
            <a:spLocks noGrp="1"/>
          </p:cNvSpPr>
          <p:nvPr>
            <p:ph type="ftr" sz="quarter" idx="10"/>
          </p:nvPr>
        </p:nvSpPr>
        <p:spPr/>
        <p:txBody>
          <a:bodyPr/>
          <a:lstStyle/>
          <a:p>
            <a:pPr>
              <a:defRPr/>
            </a:pPr>
            <a:r>
              <a:rPr lang="de-AT"/>
              <a:t>Alexey Karimov</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21</a:t>
            </a:fld>
            <a:endParaRPr lang="de-AT"/>
          </a:p>
        </p:txBody>
      </p:sp>
    </p:spTree>
    <p:extLst>
      <p:ext uri="{BB962C8B-B14F-4D97-AF65-F5344CB8AC3E}">
        <p14:creationId xmlns:p14="http://schemas.microsoft.com/office/powerpoint/2010/main" val="2483781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Presentation Grading</a:t>
            </a:r>
            <a:endParaRPr lang="en-US" dirty="0"/>
          </a:p>
        </p:txBody>
      </p:sp>
      <p:sp>
        <p:nvSpPr>
          <p:cNvPr id="3" name="Content Placeholder 2"/>
          <p:cNvSpPr>
            <a:spLocks noGrp="1"/>
          </p:cNvSpPr>
          <p:nvPr>
            <p:ph idx="1"/>
          </p:nvPr>
        </p:nvSpPr>
        <p:spPr/>
        <p:txBody>
          <a:bodyPr/>
          <a:lstStyle/>
          <a:p>
            <a:pPr marL="0" indent="0">
              <a:buNone/>
            </a:pPr>
            <a:r>
              <a:rPr lang="de-AT"/>
              <a:t>Grading Criteria</a:t>
            </a:r>
          </a:p>
          <a:p>
            <a:r>
              <a:rPr lang="de-AT"/>
              <a:t>Content Expertise</a:t>
            </a:r>
          </a:p>
          <a:p>
            <a:r>
              <a:rPr lang="de-AT"/>
              <a:t>Didactic / Preparation</a:t>
            </a:r>
          </a:p>
          <a:p>
            <a:r>
              <a:rPr lang="de-AT"/>
              <a:t>Presentation Technique</a:t>
            </a:r>
          </a:p>
          <a:p>
            <a:r>
              <a:rPr lang="de-AT"/>
              <a:t>Overtime</a:t>
            </a:r>
            <a:endParaRPr lang="en-US" dirty="0"/>
          </a:p>
        </p:txBody>
      </p:sp>
      <p:sp>
        <p:nvSpPr>
          <p:cNvPr id="4" name="Footer Placeholder 3"/>
          <p:cNvSpPr>
            <a:spLocks noGrp="1"/>
          </p:cNvSpPr>
          <p:nvPr>
            <p:ph type="ftr" sz="quarter" idx="10"/>
          </p:nvPr>
        </p:nvSpPr>
        <p:spPr/>
        <p:txBody>
          <a:bodyPr/>
          <a:lstStyle/>
          <a:p>
            <a:pPr>
              <a:defRPr/>
            </a:pPr>
            <a:r>
              <a:rPr lang="de-AT"/>
              <a:t>Alexey Karimov</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22</a:t>
            </a:fld>
            <a:endParaRPr lang="de-AT"/>
          </a:p>
        </p:txBody>
      </p:sp>
    </p:spTree>
    <p:extLst>
      <p:ext uri="{BB962C8B-B14F-4D97-AF65-F5344CB8AC3E}">
        <p14:creationId xmlns:p14="http://schemas.microsoft.com/office/powerpoint/2010/main" val="2017460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529" y="1269054"/>
            <a:ext cx="9146117" cy="4710071"/>
          </a:xfrm>
          <a:prstGeom prst="rect">
            <a:avLst/>
          </a:prstGeom>
          <a:noFill/>
        </p:spPr>
        <p:txBody>
          <a:bodyPr wrap="square" rtlCol="0">
            <a:spAutoFit/>
          </a:bodyPr>
          <a:lstStyle/>
          <a:p>
            <a:pPr algn="ctr"/>
            <a:r>
              <a:rPr lang="en-US" sz="4401" dirty="0">
                <a:latin typeface="Calibri Regular"/>
              </a:rPr>
              <a:t>All the information is here:</a:t>
            </a:r>
          </a:p>
          <a:p>
            <a:pPr algn="ctr"/>
            <a:endParaRPr lang="en-US" sz="2801" dirty="0">
              <a:latin typeface="Calibri Regular"/>
            </a:endParaRPr>
          </a:p>
          <a:p>
            <a:pPr algn="ctr"/>
            <a:r>
              <a:rPr lang="de-AT" sz="2801" dirty="0">
                <a:latin typeface="Calibri Regular"/>
              </a:rPr>
              <a:t>https://cg.tuwien.ac.at/courses/SeminarAusCG/</a:t>
            </a:r>
          </a:p>
          <a:p>
            <a:pPr algn="ctr"/>
            <a:endParaRPr lang="en-US" sz="2801" dirty="0">
              <a:latin typeface="Calibri Regular"/>
            </a:endParaRPr>
          </a:p>
          <a:p>
            <a:pPr algn="ctr"/>
            <a:endParaRPr lang="en-US" sz="4401" dirty="0">
              <a:latin typeface="Calibri Regular"/>
            </a:endParaRPr>
          </a:p>
          <a:p>
            <a:pPr algn="ctr"/>
            <a:r>
              <a:rPr lang="en-US" sz="4401" dirty="0">
                <a:latin typeface="Calibri Regular"/>
              </a:rPr>
              <a:t>All the questions go here:</a:t>
            </a:r>
          </a:p>
          <a:p>
            <a:pPr algn="ctr"/>
            <a:endParaRPr lang="en-US" sz="2801" dirty="0">
              <a:latin typeface="Calibri Regular"/>
            </a:endParaRPr>
          </a:p>
          <a:p>
            <a:pPr algn="ctr"/>
            <a:r>
              <a:rPr lang="de-AT" sz="2801" dirty="0" err="1">
                <a:latin typeface="Calibri Regular"/>
              </a:rPr>
              <a:t>wu@cg.tuwien.ac.at</a:t>
            </a:r>
            <a:endParaRPr lang="de-AT" sz="2801" dirty="0">
              <a:latin typeface="Calibri Regular"/>
            </a:endParaRPr>
          </a:p>
          <a:p>
            <a:pPr algn="ctr"/>
            <a:endParaRPr lang="de-AT" sz="2801" dirty="0">
              <a:latin typeface="Calibri Regular"/>
            </a:endParaRPr>
          </a:p>
        </p:txBody>
      </p:sp>
    </p:spTree>
    <p:extLst>
      <p:ext uri="{BB962C8B-B14F-4D97-AF65-F5344CB8AC3E}">
        <p14:creationId xmlns:p14="http://schemas.microsoft.com/office/powerpoint/2010/main" val="3624279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endParaRPr lang="de-AT" dirty="0"/>
          </a:p>
        </p:txBody>
      </p:sp>
      <p:sp>
        <p:nvSpPr>
          <p:cNvPr id="3" name="Content Placeholder 2"/>
          <p:cNvSpPr>
            <a:spLocks noGrp="1"/>
          </p:cNvSpPr>
          <p:nvPr>
            <p:ph idx="1"/>
          </p:nvPr>
        </p:nvSpPr>
        <p:spPr/>
        <p:txBody>
          <a:bodyPr anchor="ctr"/>
          <a:lstStyle/>
          <a:p>
            <a:pPr algn="ctr">
              <a:buNone/>
            </a:pPr>
            <a:r>
              <a:rPr lang="en-US" sz="16603"/>
              <a:t>Topics 2018</a:t>
            </a:r>
            <a:endParaRPr lang="de-AT" sz="16603" dirty="0"/>
          </a:p>
        </p:txBody>
      </p:sp>
      <p:sp>
        <p:nvSpPr>
          <p:cNvPr id="4" name="Footer Placeholder 3"/>
          <p:cNvSpPr>
            <a:spLocks noGrp="1"/>
          </p:cNvSpPr>
          <p:nvPr>
            <p:ph type="ftr" sz="quarter" idx="10"/>
          </p:nvPr>
        </p:nvSpPr>
        <p:spPr/>
        <p:txBody>
          <a:bodyPr/>
          <a:lstStyle/>
          <a:p>
            <a:pPr>
              <a:defRPr/>
            </a:pPr>
            <a:r>
              <a:rPr lang="de-AT"/>
              <a:t>Alexey Karimov</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24</a:t>
            </a:fld>
            <a:endParaRPr lang="de-AT" dirty="0"/>
          </a:p>
        </p:txBody>
      </p:sp>
    </p:spTree>
    <p:extLst>
      <p:ext uri="{BB962C8B-B14F-4D97-AF65-F5344CB8AC3E}">
        <p14:creationId xmlns:p14="http://schemas.microsoft.com/office/powerpoint/2010/main" val="3659849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 Real-Time Methods for Fluids Simulation</a:t>
            </a:r>
            <a:endParaRPr lang="en-US" dirty="0"/>
          </a:p>
        </p:txBody>
      </p:sp>
      <p:sp>
        <p:nvSpPr>
          <p:cNvPr id="3" name="Content Placeholder 2"/>
          <p:cNvSpPr>
            <a:spLocks noGrp="1"/>
          </p:cNvSpPr>
          <p:nvPr>
            <p:ph idx="1"/>
          </p:nvPr>
        </p:nvSpPr>
        <p:spPr/>
        <p:txBody>
          <a:bodyPr/>
          <a:lstStyle/>
          <a:p>
            <a:r>
              <a:rPr lang="en-US"/>
              <a:t>Research what methods can be used to achieve realistic look and behavior of fluids like water or smoke.</a:t>
            </a:r>
          </a:p>
          <a:p>
            <a:r>
              <a:rPr lang="en-US"/>
              <a:t>Find out which of these methods are used in publicly available physics libraries like nvidia FleX</a:t>
            </a:r>
            <a:endParaRPr lang="en-US" dirty="0"/>
          </a:p>
        </p:txBody>
      </p:sp>
      <p:sp>
        <p:nvSpPr>
          <p:cNvPr id="4" name="Footer Placeholder 3"/>
          <p:cNvSpPr>
            <a:spLocks noGrp="1"/>
          </p:cNvSpPr>
          <p:nvPr>
            <p:ph type="ftr" sz="quarter" idx="10"/>
          </p:nvPr>
        </p:nvSpPr>
        <p:spPr/>
        <p:txBody>
          <a:bodyPr/>
          <a:lstStyle/>
          <a:p>
            <a:pPr>
              <a:defRPr/>
            </a:pPr>
            <a:r>
              <a:rPr lang="en-GB"/>
              <a:t>add name/title under INSERT -&gt; Header&amp;Footer (Apply to All)</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25</a:t>
            </a:fld>
            <a:endParaRPr lang="de-AT" dirty="0"/>
          </a:p>
        </p:txBody>
      </p:sp>
      <p:pic>
        <p:nvPicPr>
          <p:cNvPr id="1026" name="Picture 2" descr="https://camo.githubusercontent.com/47838a7b4f9a3ab2953cb091d8cf7cfd5314c889/687474703a2f2f64617669642e6c692f696d616765732f666c7569646769746875622e706e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47" y="3285778"/>
            <a:ext cx="5266556" cy="29624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liquid simulation real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603" y="2925739"/>
            <a:ext cx="4983717" cy="332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323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 State of the Art of Text Rendering</a:t>
            </a:r>
            <a:endParaRPr lang="en-US" dirty="0"/>
          </a:p>
        </p:txBody>
      </p:sp>
      <p:sp>
        <p:nvSpPr>
          <p:cNvPr id="3" name="Content Placeholder 2"/>
          <p:cNvSpPr>
            <a:spLocks noGrp="1"/>
          </p:cNvSpPr>
          <p:nvPr>
            <p:ph idx="1"/>
          </p:nvPr>
        </p:nvSpPr>
        <p:spPr/>
        <p:txBody>
          <a:bodyPr/>
          <a:lstStyle/>
          <a:p>
            <a:r>
              <a:rPr lang="en-US"/>
              <a:t>Research and summarize different methods of real-time rendering of text</a:t>
            </a:r>
          </a:p>
          <a:p>
            <a:r>
              <a:rPr lang="en-US"/>
              <a:t>Focus on advantages and disadvantages of each method</a:t>
            </a:r>
            <a:endParaRPr lang="en-US" dirty="0"/>
          </a:p>
        </p:txBody>
      </p:sp>
      <p:sp>
        <p:nvSpPr>
          <p:cNvPr id="4" name="Footer Placeholder 3"/>
          <p:cNvSpPr>
            <a:spLocks noGrp="1"/>
          </p:cNvSpPr>
          <p:nvPr>
            <p:ph type="ftr" sz="quarter" idx="10"/>
          </p:nvPr>
        </p:nvSpPr>
        <p:spPr/>
        <p:txBody>
          <a:bodyPr/>
          <a:lstStyle/>
          <a:p>
            <a:pPr>
              <a:defRPr/>
            </a:pPr>
            <a:r>
              <a:rPr lang="en-GB"/>
              <a:t>add name/title under INSERT -&gt; Header&amp;Footer (Apply to All)</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26</a:t>
            </a:fld>
            <a:endParaRPr lang="de-AT" dirty="0"/>
          </a:p>
        </p:txBody>
      </p:sp>
      <p:pic>
        <p:nvPicPr>
          <p:cNvPr id="2050" name="Picture 2" descr="https://aras-p.info/img/blog/2017-02/font-valve-pap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66" y="2709714"/>
            <a:ext cx="5532701"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ras-p.info/img/blog/2017-02/font-pathfi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619" y="2729855"/>
            <a:ext cx="4850943" cy="347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2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 Occlusion Management in 3D Environments</a:t>
            </a:r>
            <a:endParaRPr lang="en-US" dirty="0"/>
          </a:p>
        </p:txBody>
      </p:sp>
      <p:sp>
        <p:nvSpPr>
          <p:cNvPr id="3" name="Content Placeholder 2"/>
          <p:cNvSpPr>
            <a:spLocks noGrp="1"/>
          </p:cNvSpPr>
          <p:nvPr>
            <p:ph idx="1"/>
          </p:nvPr>
        </p:nvSpPr>
        <p:spPr/>
        <p:txBody>
          <a:bodyPr/>
          <a:lstStyle/>
          <a:p>
            <a:r>
              <a:rPr lang="en-US"/>
              <a:t>Problem of occlusion of objects in 3D environments</a:t>
            </a:r>
          </a:p>
          <a:p>
            <a:r>
              <a:rPr lang="en-US"/>
              <a:t>Different methods and strategies to manage occlusion</a:t>
            </a:r>
          </a:p>
          <a:p>
            <a:r>
              <a:rPr lang="en-US"/>
              <a:t>Multiple views, transparency, explosion, cutaway view etc.</a:t>
            </a:r>
            <a:endParaRPr lang="en-US" dirty="0"/>
          </a:p>
        </p:txBody>
      </p:sp>
      <p:sp>
        <p:nvSpPr>
          <p:cNvPr id="4" name="Footer Placeholder 3"/>
          <p:cNvSpPr>
            <a:spLocks noGrp="1"/>
          </p:cNvSpPr>
          <p:nvPr>
            <p:ph type="ftr" sz="quarter" idx="10"/>
          </p:nvPr>
        </p:nvSpPr>
        <p:spPr/>
        <p:txBody>
          <a:bodyPr/>
          <a:lstStyle/>
          <a:p>
            <a:pPr>
              <a:defRPr/>
            </a:pPr>
            <a:r>
              <a:rPr lang="de-AT" dirty="0"/>
              <a:t>Haichao Miao</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27</a:t>
            </a:fld>
            <a:endParaRPr lang="de-AT" dirty="0"/>
          </a:p>
        </p:txBody>
      </p:sp>
      <p:pic>
        <p:nvPicPr>
          <p:cNvPr id="6" name="Picture 5"/>
          <p:cNvPicPr>
            <a:picLocks noChangeAspect="1"/>
          </p:cNvPicPr>
          <p:nvPr/>
        </p:nvPicPr>
        <p:blipFill>
          <a:blip r:embed="rId3"/>
          <a:stretch>
            <a:fillRect/>
          </a:stretch>
        </p:blipFill>
        <p:spPr>
          <a:xfrm>
            <a:off x="1623914" y="3357786"/>
            <a:ext cx="2788690" cy="1656184"/>
          </a:xfrm>
          <a:prstGeom prst="rect">
            <a:avLst/>
          </a:prstGeom>
        </p:spPr>
      </p:pic>
      <p:sp>
        <p:nvSpPr>
          <p:cNvPr id="7" name="TextBox 6"/>
          <p:cNvSpPr txBox="1"/>
          <p:nvPr/>
        </p:nvSpPr>
        <p:spPr>
          <a:xfrm>
            <a:off x="2164659" y="5012263"/>
            <a:ext cx="1707199" cy="707886"/>
          </a:xfrm>
          <a:prstGeom prst="rect">
            <a:avLst/>
          </a:prstGeom>
          <a:noFill/>
        </p:spPr>
        <p:txBody>
          <a:bodyPr wrap="none" rtlCol="0">
            <a:spAutoFit/>
          </a:bodyPr>
          <a:lstStyle/>
          <a:p>
            <a:pPr algn="ctr"/>
            <a:r>
              <a:rPr lang="en-US" sz="2000" dirty="0">
                <a:latin typeface="Calibri" panose="020F0502020204030204" pitchFamily="34" charset="0"/>
              </a:rPr>
              <a:t>Multiple views</a:t>
            </a:r>
          </a:p>
          <a:p>
            <a:pPr algn="ctr"/>
            <a:r>
              <a:rPr lang="en-US" sz="2000" dirty="0">
                <a:latin typeface="Calibri" panose="020F0502020204030204" pitchFamily="34" charset="0"/>
              </a:rPr>
              <a:t>[blender.org]</a:t>
            </a:r>
          </a:p>
        </p:txBody>
      </p:sp>
      <p:pic>
        <p:nvPicPr>
          <p:cNvPr id="9" name="Picture 8"/>
          <p:cNvPicPr>
            <a:picLocks noChangeAspect="1"/>
          </p:cNvPicPr>
          <p:nvPr/>
        </p:nvPicPr>
        <p:blipFill>
          <a:blip r:embed="rId4"/>
          <a:stretch>
            <a:fillRect/>
          </a:stretch>
        </p:blipFill>
        <p:spPr>
          <a:xfrm>
            <a:off x="4711228" y="3357786"/>
            <a:ext cx="2417609" cy="1772419"/>
          </a:xfrm>
          <a:prstGeom prst="rect">
            <a:avLst/>
          </a:prstGeom>
        </p:spPr>
      </p:pic>
      <p:sp>
        <p:nvSpPr>
          <p:cNvPr id="10" name="TextBox 9"/>
          <p:cNvSpPr txBox="1"/>
          <p:nvPr/>
        </p:nvSpPr>
        <p:spPr>
          <a:xfrm>
            <a:off x="4826245" y="5012263"/>
            <a:ext cx="2187587" cy="1015663"/>
          </a:xfrm>
          <a:prstGeom prst="rect">
            <a:avLst/>
          </a:prstGeom>
          <a:noFill/>
        </p:spPr>
        <p:txBody>
          <a:bodyPr wrap="none" rtlCol="0">
            <a:spAutoFit/>
          </a:bodyPr>
          <a:lstStyle/>
          <a:p>
            <a:pPr algn="ctr"/>
            <a:r>
              <a:rPr lang="en-US" sz="2000" dirty="0">
                <a:latin typeface="Calibri" panose="020F0502020204030204" pitchFamily="34" charset="0"/>
              </a:rPr>
              <a:t>Importance-driven </a:t>
            </a:r>
          </a:p>
          <a:p>
            <a:pPr algn="ctr"/>
            <a:r>
              <a:rPr lang="en-US" sz="2000" dirty="0">
                <a:latin typeface="Calibri" panose="020F0502020204030204" pitchFamily="34" charset="0"/>
              </a:rPr>
              <a:t>transparency</a:t>
            </a:r>
          </a:p>
          <a:p>
            <a:pPr algn="ctr"/>
            <a:r>
              <a:rPr lang="en-US" sz="2000" dirty="0">
                <a:latin typeface="Calibri" panose="020F0502020204030204" pitchFamily="34" charset="0"/>
              </a:rPr>
              <a:t>[Viola et al. 2004]</a:t>
            </a:r>
          </a:p>
        </p:txBody>
      </p:sp>
      <p:pic>
        <p:nvPicPr>
          <p:cNvPr id="11" name="Picture 10"/>
          <p:cNvPicPr>
            <a:picLocks noChangeAspect="1"/>
          </p:cNvPicPr>
          <p:nvPr/>
        </p:nvPicPr>
        <p:blipFill>
          <a:blip r:embed="rId5"/>
          <a:stretch>
            <a:fillRect/>
          </a:stretch>
        </p:blipFill>
        <p:spPr>
          <a:xfrm>
            <a:off x="7528569" y="3408957"/>
            <a:ext cx="2817490" cy="1621695"/>
          </a:xfrm>
          <a:prstGeom prst="rect">
            <a:avLst/>
          </a:prstGeom>
        </p:spPr>
      </p:pic>
      <p:sp>
        <p:nvSpPr>
          <p:cNvPr id="12" name="TextBox 11"/>
          <p:cNvSpPr txBox="1"/>
          <p:nvPr/>
        </p:nvSpPr>
        <p:spPr>
          <a:xfrm>
            <a:off x="7769968" y="5002366"/>
            <a:ext cx="2574937" cy="707886"/>
          </a:xfrm>
          <a:prstGeom prst="rect">
            <a:avLst/>
          </a:prstGeom>
          <a:noFill/>
        </p:spPr>
        <p:txBody>
          <a:bodyPr wrap="none" rtlCol="0">
            <a:spAutoFit/>
          </a:bodyPr>
          <a:lstStyle/>
          <a:p>
            <a:pPr algn="ctr"/>
            <a:r>
              <a:rPr lang="en-US" sz="2000" dirty="0">
                <a:latin typeface="Calibri" panose="020F0502020204030204" pitchFamily="34" charset="0"/>
              </a:rPr>
              <a:t>Adaptive cutaway view</a:t>
            </a:r>
          </a:p>
          <a:p>
            <a:pPr algn="ctr"/>
            <a:r>
              <a:rPr lang="en-US" sz="2000" dirty="0">
                <a:latin typeface="Calibri" panose="020F0502020204030204" pitchFamily="34" charset="0"/>
              </a:rPr>
              <a:t>[Viola et al. 2004]</a:t>
            </a:r>
          </a:p>
        </p:txBody>
      </p:sp>
    </p:spTree>
    <p:extLst>
      <p:ext uri="{BB962C8B-B14F-4D97-AF65-F5344CB8AC3E}">
        <p14:creationId xmlns:p14="http://schemas.microsoft.com/office/powerpoint/2010/main" val="57018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(4) 3D User Interfaces – Interaction Techniques</a:t>
            </a:r>
            <a:endParaRPr lang="en-US" dirty="0"/>
          </a:p>
        </p:txBody>
      </p:sp>
      <p:sp>
        <p:nvSpPr>
          <p:cNvPr id="3" name="Content Placeholder 2"/>
          <p:cNvSpPr>
            <a:spLocks noGrp="1"/>
          </p:cNvSpPr>
          <p:nvPr>
            <p:ph idx="1"/>
          </p:nvPr>
        </p:nvSpPr>
        <p:spPr/>
        <p:txBody>
          <a:bodyPr/>
          <a:lstStyle/>
          <a:p>
            <a:pPr>
              <a:spcBef>
                <a:spcPts val="1200"/>
              </a:spcBef>
              <a:buSzPct val="100000"/>
            </a:pPr>
            <a:r>
              <a:rPr lang="en-US"/>
              <a:t>Human-computer in a 3D spatial context</a:t>
            </a:r>
          </a:p>
          <a:p>
            <a:pPr lvl="1">
              <a:spcBef>
                <a:spcPts val="1200"/>
              </a:spcBef>
              <a:buSzPct val="100000"/>
            </a:pPr>
            <a:r>
              <a:rPr lang="en-US"/>
              <a:t>2D or 3D input device </a:t>
            </a:r>
          </a:p>
          <a:p>
            <a:pPr lvl="1">
              <a:spcBef>
                <a:spcPts val="1200"/>
              </a:spcBef>
              <a:buSzPct val="100000"/>
            </a:pPr>
            <a:r>
              <a:rPr lang="en-US"/>
              <a:t>Interaction is 3D</a:t>
            </a:r>
          </a:p>
          <a:p>
            <a:pPr>
              <a:spcBef>
                <a:spcPts val="1200"/>
              </a:spcBef>
              <a:buSzPct val="100000"/>
            </a:pPr>
            <a:r>
              <a:rPr lang="en-US"/>
              <a:t>Interactions: navigation, selection and manipulation</a:t>
            </a:r>
            <a:endParaRPr lang="en-US" dirty="0"/>
          </a:p>
        </p:txBody>
      </p:sp>
      <p:sp>
        <p:nvSpPr>
          <p:cNvPr id="4" name="Footer Placeholder 3"/>
          <p:cNvSpPr>
            <a:spLocks noGrp="1"/>
          </p:cNvSpPr>
          <p:nvPr>
            <p:ph type="ftr" sz="quarter" idx="10"/>
          </p:nvPr>
        </p:nvSpPr>
        <p:spPr/>
        <p:txBody>
          <a:bodyPr/>
          <a:lstStyle/>
          <a:p>
            <a:pPr>
              <a:defRPr/>
            </a:pPr>
            <a:r>
              <a:rPr lang="de-AT" dirty="0"/>
              <a:t>Haichao Miao</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28</a:t>
            </a:fld>
            <a:endParaRPr lang="de-AT" dirty="0"/>
          </a:p>
        </p:txBody>
      </p:sp>
      <p:sp>
        <p:nvSpPr>
          <p:cNvPr id="15" name="TextBox 14"/>
          <p:cNvSpPr txBox="1"/>
          <p:nvPr/>
        </p:nvSpPr>
        <p:spPr>
          <a:xfrm>
            <a:off x="1546935" y="5524080"/>
            <a:ext cx="2980624" cy="707886"/>
          </a:xfrm>
          <a:prstGeom prst="rect">
            <a:avLst/>
          </a:prstGeom>
          <a:noFill/>
        </p:spPr>
        <p:txBody>
          <a:bodyPr wrap="none" rtlCol="0">
            <a:spAutoFit/>
          </a:bodyPr>
          <a:lstStyle/>
          <a:p>
            <a:pPr algn="ctr"/>
            <a:r>
              <a:rPr lang="en-US" sz="2000" dirty="0">
                <a:latin typeface="Calibri" panose="020F0502020204030204" pitchFamily="34" charset="0"/>
              </a:rPr>
              <a:t>Local vs. distance selection</a:t>
            </a:r>
          </a:p>
          <a:p>
            <a:pPr algn="ctr"/>
            <a:r>
              <a:rPr lang="en-US" sz="2000" dirty="0">
                <a:latin typeface="Calibri" panose="020F0502020204030204" pitchFamily="34" charset="0"/>
              </a:rPr>
              <a:t>[Mine 1995]</a:t>
            </a:r>
          </a:p>
        </p:txBody>
      </p:sp>
      <p:pic>
        <p:nvPicPr>
          <p:cNvPr id="9" name="Picture 8"/>
          <p:cNvPicPr>
            <a:picLocks noChangeAspect="1"/>
          </p:cNvPicPr>
          <p:nvPr/>
        </p:nvPicPr>
        <p:blipFill>
          <a:blip r:embed="rId3"/>
          <a:stretch>
            <a:fillRect/>
          </a:stretch>
        </p:blipFill>
        <p:spPr>
          <a:xfrm>
            <a:off x="836931" y="3429794"/>
            <a:ext cx="4770102" cy="2062746"/>
          </a:xfrm>
          <a:prstGeom prst="rect">
            <a:avLst/>
          </a:prstGeom>
        </p:spPr>
      </p:pic>
      <p:pic>
        <p:nvPicPr>
          <p:cNvPr id="10" name="Picture 9"/>
          <p:cNvPicPr>
            <a:picLocks noChangeAspect="1"/>
          </p:cNvPicPr>
          <p:nvPr/>
        </p:nvPicPr>
        <p:blipFill rotWithShape="1">
          <a:blip r:embed="rId4"/>
          <a:srcRect r="61053"/>
          <a:stretch/>
        </p:blipFill>
        <p:spPr>
          <a:xfrm>
            <a:off x="6237266" y="3429794"/>
            <a:ext cx="1804537" cy="2062746"/>
          </a:xfrm>
          <a:prstGeom prst="rect">
            <a:avLst/>
          </a:prstGeom>
        </p:spPr>
      </p:pic>
      <p:sp>
        <p:nvSpPr>
          <p:cNvPr id="17" name="TextBox 16"/>
          <p:cNvSpPr txBox="1"/>
          <p:nvPr/>
        </p:nvSpPr>
        <p:spPr>
          <a:xfrm>
            <a:off x="6662028" y="5530220"/>
            <a:ext cx="3763724" cy="707886"/>
          </a:xfrm>
          <a:prstGeom prst="rect">
            <a:avLst/>
          </a:prstGeom>
          <a:noFill/>
        </p:spPr>
        <p:txBody>
          <a:bodyPr wrap="none" rtlCol="0">
            <a:spAutoFit/>
          </a:bodyPr>
          <a:lstStyle/>
          <a:p>
            <a:pPr algn="ctr"/>
            <a:r>
              <a:rPr lang="en-US" sz="2000" dirty="0">
                <a:latin typeface="Calibri" panose="020F0502020204030204" pitchFamily="34" charset="0"/>
              </a:rPr>
              <a:t>Pen &amp; tablet interaction metaphor</a:t>
            </a:r>
          </a:p>
          <a:p>
            <a:pPr algn="ctr"/>
            <a:r>
              <a:rPr lang="en-US" sz="2000" dirty="0">
                <a:latin typeface="Calibri" panose="020F0502020204030204" pitchFamily="34" charset="0"/>
              </a:rPr>
              <a:t>[</a:t>
            </a:r>
            <a:r>
              <a:rPr lang="en-US" sz="2000" dirty="0">
                <a:latin typeface="Calibri Regular"/>
              </a:rPr>
              <a:t>Bowman</a:t>
            </a:r>
            <a:r>
              <a:rPr lang="en-US" sz="2000" dirty="0">
                <a:latin typeface="Calibri" panose="020F0502020204030204" pitchFamily="34" charset="0"/>
              </a:rPr>
              <a:t> 1998]</a:t>
            </a:r>
          </a:p>
        </p:txBody>
      </p:sp>
      <p:pic>
        <p:nvPicPr>
          <p:cNvPr id="18" name="Picture 17"/>
          <p:cNvPicPr>
            <a:picLocks noChangeAspect="1"/>
          </p:cNvPicPr>
          <p:nvPr/>
        </p:nvPicPr>
        <p:blipFill rotWithShape="1">
          <a:blip r:embed="rId4"/>
          <a:srcRect l="40320"/>
          <a:stretch/>
        </p:blipFill>
        <p:spPr>
          <a:xfrm>
            <a:off x="8111679" y="3354670"/>
            <a:ext cx="2882452" cy="2150227"/>
          </a:xfrm>
          <a:prstGeom prst="rect">
            <a:avLst/>
          </a:prstGeom>
        </p:spPr>
      </p:pic>
    </p:spTree>
    <p:extLst>
      <p:ext uri="{BB962C8B-B14F-4D97-AF65-F5344CB8AC3E}">
        <p14:creationId xmlns:p14="http://schemas.microsoft.com/office/powerpoint/2010/main" val="1842724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(5) GPU-Accelerated Information Visualization</a:t>
            </a:r>
            <a:endParaRPr lang="de-AT" dirty="0"/>
          </a:p>
        </p:txBody>
      </p:sp>
      <p:sp>
        <p:nvSpPr>
          <p:cNvPr id="3" name="Content Placeholder 2"/>
          <p:cNvSpPr>
            <a:spLocks noGrp="1"/>
          </p:cNvSpPr>
          <p:nvPr>
            <p:ph idx="1"/>
          </p:nvPr>
        </p:nvSpPr>
        <p:spPr/>
        <p:txBody>
          <a:bodyPr/>
          <a:lstStyle/>
          <a:p>
            <a:r>
              <a:rPr lang="de-AT"/>
              <a:t>Explore InfoVis toolkits and techniques using GPU processing or rendering</a:t>
            </a:r>
          </a:p>
          <a:p>
            <a:pPr lvl="1"/>
            <a:r>
              <a:rPr lang="de-AT"/>
              <a:t>Shaders for fast rendering</a:t>
            </a:r>
          </a:p>
          <a:p>
            <a:pPr lvl="1"/>
            <a:r>
              <a:rPr lang="de-AT"/>
              <a:t>GPGPU for efficient data processing </a:t>
            </a:r>
          </a:p>
          <a:p>
            <a:pPr lvl="1"/>
            <a:endParaRPr lang="de-AT" dirty="0"/>
          </a:p>
        </p:txBody>
      </p:sp>
      <p:sp>
        <p:nvSpPr>
          <p:cNvPr id="4" name="Footer Placeholder 3"/>
          <p:cNvSpPr>
            <a:spLocks noGrp="1"/>
          </p:cNvSpPr>
          <p:nvPr>
            <p:ph type="ftr" sz="quarter" idx="10"/>
          </p:nvPr>
        </p:nvSpPr>
        <p:spPr/>
        <p:txBody>
          <a:bodyPr/>
          <a:lstStyle/>
          <a:p>
            <a:pPr>
              <a:defRPr/>
            </a:pPr>
            <a:r>
              <a:rPr lang="de-AT"/>
              <a:t>Manuela Waldner</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29</a:t>
            </a:fld>
            <a:endParaRPr lang="de-AT" dirty="0"/>
          </a:p>
        </p:txBody>
      </p:sp>
      <p:pic>
        <p:nvPicPr>
          <p:cNvPr id="11" name="Picture 10"/>
          <p:cNvPicPr>
            <a:picLocks noChangeAspect="1"/>
          </p:cNvPicPr>
          <p:nvPr/>
        </p:nvPicPr>
        <p:blipFill rotWithShape="1">
          <a:blip r:embed="rId3"/>
          <a:srcRect l="5081"/>
          <a:stretch/>
        </p:blipFill>
        <p:spPr>
          <a:xfrm>
            <a:off x="7032948" y="2421682"/>
            <a:ext cx="5069657" cy="3178788"/>
          </a:xfrm>
          <a:prstGeom prst="rect">
            <a:avLst/>
          </a:prstGeom>
        </p:spPr>
      </p:pic>
      <p:pic>
        <p:nvPicPr>
          <p:cNvPr id="10" name="Picture 9"/>
          <p:cNvPicPr>
            <a:picLocks noChangeAspect="1"/>
          </p:cNvPicPr>
          <p:nvPr/>
        </p:nvPicPr>
        <p:blipFill>
          <a:blip r:embed="rId4"/>
          <a:stretch>
            <a:fillRect/>
          </a:stretch>
        </p:blipFill>
        <p:spPr>
          <a:xfrm>
            <a:off x="24554" y="3694404"/>
            <a:ext cx="6937130" cy="3175626"/>
          </a:xfrm>
          <a:prstGeom prst="rect">
            <a:avLst/>
          </a:prstGeom>
        </p:spPr>
      </p:pic>
    </p:spTree>
    <p:extLst>
      <p:ext uri="{BB962C8B-B14F-4D97-AF65-F5344CB8AC3E}">
        <p14:creationId xmlns:p14="http://schemas.microsoft.com/office/powerpoint/2010/main" val="95551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b="1"/>
              <a:t>Select a topic</a:t>
            </a:r>
            <a:endParaRPr lang="de-AT" b="1"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3</a:t>
            </a:fld>
            <a:endParaRPr lang="de-AT"/>
          </a:p>
        </p:txBody>
      </p:sp>
    </p:spTree>
    <p:extLst>
      <p:ext uri="{BB962C8B-B14F-4D97-AF65-F5344CB8AC3E}">
        <p14:creationId xmlns:p14="http://schemas.microsoft.com/office/powerpoint/2010/main" val="1531069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(6) Virtual Reality Visualizations</a:t>
            </a:r>
            <a:endParaRPr lang="de-AT" dirty="0"/>
          </a:p>
        </p:txBody>
      </p:sp>
      <p:sp>
        <p:nvSpPr>
          <p:cNvPr id="3" name="Content Placeholder 2"/>
          <p:cNvSpPr>
            <a:spLocks noGrp="1"/>
          </p:cNvSpPr>
          <p:nvPr>
            <p:ph idx="1"/>
          </p:nvPr>
        </p:nvSpPr>
        <p:spPr/>
        <p:txBody>
          <a:bodyPr/>
          <a:lstStyle/>
          <a:p>
            <a:r>
              <a:rPr lang="de-AT"/>
              <a:t>Explore applications, chances, and challenges when using </a:t>
            </a:r>
            <a:br>
              <a:rPr lang="de-AT"/>
            </a:br>
            <a:r>
              <a:rPr lang="de-AT"/>
              <a:t>virtual reality for visualizing spatial and abstract data</a:t>
            </a:r>
            <a:endParaRPr lang="de-AT" dirty="0"/>
          </a:p>
        </p:txBody>
      </p:sp>
      <p:sp>
        <p:nvSpPr>
          <p:cNvPr id="4" name="Footer Placeholder 3"/>
          <p:cNvSpPr>
            <a:spLocks noGrp="1"/>
          </p:cNvSpPr>
          <p:nvPr>
            <p:ph type="ftr" sz="quarter" idx="10"/>
          </p:nvPr>
        </p:nvSpPr>
        <p:spPr/>
        <p:txBody>
          <a:bodyPr/>
          <a:lstStyle/>
          <a:p>
            <a:pPr>
              <a:defRPr/>
            </a:pPr>
            <a:r>
              <a:rPr lang="de-AT"/>
              <a:t>Manuela Waldner</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30</a:t>
            </a:fld>
            <a:endParaRPr lang="de-AT"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363" y="2205658"/>
            <a:ext cx="4010063" cy="3135912"/>
          </a:xfrm>
          <a:prstGeom prst="rect">
            <a:avLst/>
          </a:prstGeom>
        </p:spPr>
      </p:pic>
      <p:sp>
        <p:nvSpPr>
          <p:cNvPr id="8" name="TextBox 7"/>
          <p:cNvSpPr txBox="1"/>
          <p:nvPr/>
        </p:nvSpPr>
        <p:spPr>
          <a:xfrm>
            <a:off x="4081363" y="5382876"/>
            <a:ext cx="4010063" cy="307777"/>
          </a:xfrm>
          <a:prstGeom prst="rect">
            <a:avLst/>
          </a:prstGeom>
          <a:noFill/>
        </p:spPr>
        <p:txBody>
          <a:bodyPr wrap="square" rtlCol="0">
            <a:spAutoFit/>
          </a:bodyPr>
          <a:lstStyle/>
          <a:p>
            <a:r>
              <a:rPr lang="de-AT" sz="1400" dirty="0">
                <a:latin typeface="Calibri" panose="020F0502020204030204" pitchFamily="34" charset="0"/>
              </a:rPr>
              <a:t>RWTH Aachen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7" y="2205658"/>
            <a:ext cx="3931920" cy="3285744"/>
          </a:xfrm>
          <a:prstGeom prst="rect">
            <a:avLst/>
          </a:prstGeom>
        </p:spPr>
      </p:pic>
      <p:sp>
        <p:nvSpPr>
          <p:cNvPr id="10" name="TextBox 9"/>
          <p:cNvSpPr txBox="1"/>
          <p:nvPr/>
        </p:nvSpPr>
        <p:spPr>
          <a:xfrm>
            <a:off x="48915" y="5509487"/>
            <a:ext cx="4010063" cy="307777"/>
          </a:xfrm>
          <a:prstGeom prst="rect">
            <a:avLst/>
          </a:prstGeom>
          <a:noFill/>
        </p:spPr>
        <p:txBody>
          <a:bodyPr wrap="square" rtlCol="0">
            <a:spAutoFit/>
          </a:bodyPr>
          <a:lstStyle/>
          <a:p>
            <a:r>
              <a:rPr lang="de-AT" sz="1400" dirty="0">
                <a:latin typeface="Calibri" panose="020F0502020204030204" pitchFamily="34" charset="0"/>
              </a:rPr>
              <a:t>Reading University</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1191"/>
          <a:stretch/>
        </p:blipFill>
        <p:spPr>
          <a:xfrm>
            <a:off x="8157580" y="2205658"/>
            <a:ext cx="3960440" cy="3123183"/>
          </a:xfrm>
          <a:prstGeom prst="rect">
            <a:avLst/>
          </a:prstGeom>
        </p:spPr>
      </p:pic>
      <p:sp>
        <p:nvSpPr>
          <p:cNvPr id="12" name="TextBox 11"/>
          <p:cNvSpPr txBox="1"/>
          <p:nvPr/>
        </p:nvSpPr>
        <p:spPr>
          <a:xfrm>
            <a:off x="8107957" y="5376874"/>
            <a:ext cx="4010063" cy="307777"/>
          </a:xfrm>
          <a:prstGeom prst="rect">
            <a:avLst/>
          </a:prstGeom>
          <a:noFill/>
        </p:spPr>
        <p:txBody>
          <a:bodyPr wrap="square" rtlCol="0">
            <a:spAutoFit/>
          </a:bodyPr>
          <a:lstStyle/>
          <a:p>
            <a:r>
              <a:rPr lang="de-AT" sz="1400" dirty="0">
                <a:latin typeface="Calibri" panose="020F0502020204030204" pitchFamily="34" charset="0"/>
              </a:rPr>
              <a:t>Barco</a:t>
            </a:r>
          </a:p>
        </p:txBody>
      </p:sp>
      <p:sp>
        <p:nvSpPr>
          <p:cNvPr id="13" name="TextBox 12"/>
          <p:cNvSpPr txBox="1"/>
          <p:nvPr/>
        </p:nvSpPr>
        <p:spPr>
          <a:xfrm>
            <a:off x="71300" y="5878067"/>
            <a:ext cx="4010063" cy="461665"/>
          </a:xfrm>
          <a:prstGeom prst="rect">
            <a:avLst/>
          </a:prstGeom>
          <a:noFill/>
        </p:spPr>
        <p:txBody>
          <a:bodyPr wrap="square" rtlCol="0">
            <a:spAutoFit/>
          </a:bodyPr>
          <a:lstStyle/>
          <a:p>
            <a:pPr algn="ctr"/>
            <a:r>
              <a:rPr lang="de-AT" sz="2400" dirty="0">
                <a:latin typeface="Calibri" panose="020F0502020204030204" pitchFamily="34" charset="0"/>
              </a:rPr>
              <a:t>Medical Visualization</a:t>
            </a:r>
          </a:p>
        </p:txBody>
      </p:sp>
      <p:sp>
        <p:nvSpPr>
          <p:cNvPr id="14" name="TextBox 13"/>
          <p:cNvSpPr txBox="1"/>
          <p:nvPr/>
        </p:nvSpPr>
        <p:spPr>
          <a:xfrm>
            <a:off x="4019907" y="5886351"/>
            <a:ext cx="4010063" cy="461665"/>
          </a:xfrm>
          <a:prstGeom prst="rect">
            <a:avLst/>
          </a:prstGeom>
          <a:noFill/>
        </p:spPr>
        <p:txBody>
          <a:bodyPr wrap="square" rtlCol="0">
            <a:spAutoFit/>
          </a:bodyPr>
          <a:lstStyle/>
          <a:p>
            <a:pPr algn="ctr"/>
            <a:r>
              <a:rPr lang="de-AT" sz="2400" dirty="0">
                <a:latin typeface="Calibri" panose="020F0502020204030204" pitchFamily="34" charset="0"/>
              </a:rPr>
              <a:t>Flow Visualization</a:t>
            </a:r>
          </a:p>
        </p:txBody>
      </p:sp>
      <p:sp>
        <p:nvSpPr>
          <p:cNvPr id="15" name="TextBox 14"/>
          <p:cNvSpPr txBox="1"/>
          <p:nvPr/>
        </p:nvSpPr>
        <p:spPr>
          <a:xfrm>
            <a:off x="8029970" y="5878066"/>
            <a:ext cx="4010063" cy="461665"/>
          </a:xfrm>
          <a:prstGeom prst="rect">
            <a:avLst/>
          </a:prstGeom>
          <a:noFill/>
        </p:spPr>
        <p:txBody>
          <a:bodyPr wrap="square" rtlCol="0">
            <a:spAutoFit/>
          </a:bodyPr>
          <a:lstStyle/>
          <a:p>
            <a:pPr algn="ctr"/>
            <a:r>
              <a:rPr lang="de-AT" sz="2400" dirty="0">
                <a:latin typeface="Calibri" panose="020F0502020204030204" pitchFamily="34" charset="0"/>
              </a:rPr>
              <a:t>Information Visualization</a:t>
            </a:r>
          </a:p>
        </p:txBody>
      </p:sp>
    </p:spTree>
    <p:extLst>
      <p:ext uri="{BB962C8B-B14F-4D97-AF65-F5344CB8AC3E}">
        <p14:creationId xmlns:p14="http://schemas.microsoft.com/office/powerpoint/2010/main" val="361202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182394" y="1270018"/>
            <a:ext cx="8479461" cy="2305308"/>
          </a:xfrm>
          <a:prstGeom prst="rect">
            <a:avLst/>
          </a:prstGeom>
        </p:spPr>
      </p:pic>
      <p:pic>
        <p:nvPicPr>
          <p:cNvPr id="6" name="Picture 5"/>
          <p:cNvPicPr>
            <a:picLocks noChangeAspect="1"/>
          </p:cNvPicPr>
          <p:nvPr/>
        </p:nvPicPr>
        <p:blipFill rotWithShape="1">
          <a:blip r:embed="rId4"/>
          <a:srcRect t="10412"/>
          <a:stretch/>
        </p:blipFill>
        <p:spPr>
          <a:xfrm>
            <a:off x="1975016" y="3401550"/>
            <a:ext cx="8894217" cy="2883122"/>
          </a:xfrm>
          <a:prstGeom prst="rect">
            <a:avLst/>
          </a:prstGeom>
        </p:spPr>
      </p:pic>
      <p:sp>
        <p:nvSpPr>
          <p:cNvPr id="2" name="Title 1"/>
          <p:cNvSpPr>
            <a:spLocks noGrp="1"/>
          </p:cNvSpPr>
          <p:nvPr>
            <p:ph type="title"/>
          </p:nvPr>
        </p:nvSpPr>
        <p:spPr/>
        <p:txBody>
          <a:bodyPr/>
          <a:lstStyle/>
          <a:p>
            <a:r>
              <a:rPr lang="en-US"/>
              <a:t>(7) Progressive Visual Analytics</a:t>
            </a:r>
            <a:endParaRPr lang="de-AT" dirty="0"/>
          </a:p>
        </p:txBody>
      </p:sp>
      <p:sp>
        <p:nvSpPr>
          <p:cNvPr id="8" name="TextBox 7"/>
          <p:cNvSpPr txBox="1"/>
          <p:nvPr/>
        </p:nvSpPr>
        <p:spPr>
          <a:xfrm>
            <a:off x="5403148" y="6099963"/>
            <a:ext cx="2037481" cy="369332"/>
          </a:xfrm>
          <a:prstGeom prst="rect">
            <a:avLst/>
          </a:prstGeom>
          <a:noFill/>
        </p:spPr>
        <p:txBody>
          <a:bodyPr wrap="none" rtlCol="0">
            <a:spAutoFit/>
          </a:bodyPr>
          <a:lstStyle/>
          <a:p>
            <a:r>
              <a:rPr lang="en-US" dirty="0">
                <a:latin typeface="Calibri Regular"/>
              </a:rPr>
              <a:t>[</a:t>
            </a:r>
            <a:r>
              <a:rPr lang="en-US" dirty="0" err="1">
                <a:latin typeface="Calibri Regular"/>
              </a:rPr>
              <a:t>Stolper</a:t>
            </a:r>
            <a:r>
              <a:rPr lang="en-US" dirty="0">
                <a:latin typeface="Calibri Regular"/>
              </a:rPr>
              <a:t> et al. 2014]</a:t>
            </a:r>
            <a:endParaRPr lang="de-AT" dirty="0">
              <a:latin typeface="Calibri Regular"/>
            </a:endParaRPr>
          </a:p>
        </p:txBody>
      </p:sp>
      <p:sp>
        <p:nvSpPr>
          <p:cNvPr id="3" name="Rectangle 2"/>
          <p:cNvSpPr/>
          <p:nvPr/>
        </p:nvSpPr>
        <p:spPr>
          <a:xfrm>
            <a:off x="527134" y="1960900"/>
            <a:ext cx="945751" cy="923480"/>
          </a:xfrm>
          <a:prstGeom prst="rect">
            <a:avLst/>
          </a:prstGeom>
          <a:noFill/>
        </p:spPr>
        <p:txBody>
          <a:bodyPr wrap="none" lIns="91461" tIns="45731" rIns="91461" bIns="45731">
            <a:spAutoFit/>
          </a:bodyPr>
          <a:lstStyle/>
          <a:p>
            <a:pPr algn="ctr"/>
            <a:r>
              <a:rPr lang="en-US" sz="5401" dirty="0">
                <a:ln w="0"/>
                <a:effectLst>
                  <a:outerShdw blurRad="38100" dist="19050" dir="2700000" algn="tl" rotWithShape="0">
                    <a:schemeClr val="dk1">
                      <a:alpha val="40000"/>
                    </a:schemeClr>
                  </a:outerShdw>
                </a:effectLst>
                <a:latin typeface="Calibri Regular"/>
              </a:rPr>
              <a:t>VA</a:t>
            </a:r>
          </a:p>
        </p:txBody>
      </p:sp>
      <p:sp>
        <p:nvSpPr>
          <p:cNvPr id="9" name="Rectangle 8"/>
          <p:cNvSpPr/>
          <p:nvPr/>
        </p:nvSpPr>
        <p:spPr>
          <a:xfrm>
            <a:off x="350099" y="4252346"/>
            <a:ext cx="1299821" cy="923480"/>
          </a:xfrm>
          <a:prstGeom prst="rect">
            <a:avLst/>
          </a:prstGeom>
          <a:noFill/>
        </p:spPr>
        <p:txBody>
          <a:bodyPr wrap="none" lIns="91461" tIns="45731" rIns="91461" bIns="45731">
            <a:spAutoFit/>
          </a:bodyPr>
          <a:lstStyle/>
          <a:p>
            <a:pPr algn="ctr"/>
            <a:r>
              <a:rPr lang="en-US" sz="5401" dirty="0">
                <a:ln w="0"/>
                <a:effectLst>
                  <a:outerShdw blurRad="38100" dist="19050" dir="2700000" algn="tl" rotWithShape="0">
                    <a:schemeClr val="dk1">
                      <a:alpha val="40000"/>
                    </a:schemeClr>
                  </a:outerShdw>
                </a:effectLst>
                <a:latin typeface="Calibri Regular"/>
              </a:rPr>
              <a:t>PVA</a:t>
            </a:r>
          </a:p>
        </p:txBody>
      </p:sp>
    </p:spTree>
    <p:extLst>
      <p:ext uri="{BB962C8B-B14F-4D97-AF65-F5344CB8AC3E}">
        <p14:creationId xmlns:p14="http://schemas.microsoft.com/office/powerpoint/2010/main" val="2518113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(8) Visual Analytics for (Bio-)Medical Applications</a:t>
            </a:r>
            <a:endParaRPr lang="de-AT" dirty="0"/>
          </a:p>
        </p:txBody>
      </p:sp>
      <p:pic>
        <p:nvPicPr>
          <p:cNvPr id="1026" name="Picture 2" descr="http://s3.amazonaws.com/thomashollt-assets/papers/teasers/000/000/016/original/system.png?14598506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24" y="1691080"/>
            <a:ext cx="11391926" cy="39112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5210" y="5815899"/>
            <a:ext cx="1929118" cy="369332"/>
          </a:xfrm>
          <a:prstGeom prst="rect">
            <a:avLst/>
          </a:prstGeom>
          <a:noFill/>
        </p:spPr>
        <p:txBody>
          <a:bodyPr wrap="none" rtlCol="0">
            <a:spAutoFit/>
          </a:bodyPr>
          <a:lstStyle/>
          <a:p>
            <a:r>
              <a:rPr lang="en-US" dirty="0">
                <a:latin typeface="Calibri Regular"/>
              </a:rPr>
              <a:t>[</a:t>
            </a:r>
            <a:r>
              <a:rPr lang="en-US" dirty="0" err="1">
                <a:latin typeface="Calibri Regular"/>
              </a:rPr>
              <a:t>Hoellt</a:t>
            </a:r>
            <a:r>
              <a:rPr lang="en-US" dirty="0">
                <a:latin typeface="Calibri Regular"/>
              </a:rPr>
              <a:t> et al. 2014]</a:t>
            </a:r>
            <a:endParaRPr lang="de-AT" dirty="0">
              <a:latin typeface="Calibri Regular"/>
            </a:endParaRPr>
          </a:p>
        </p:txBody>
      </p:sp>
    </p:spTree>
    <p:extLst>
      <p:ext uri="{BB962C8B-B14F-4D97-AF65-F5344CB8AC3E}">
        <p14:creationId xmlns:p14="http://schemas.microsoft.com/office/powerpoint/2010/main" val="3457304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ADFD17B6-7CD6-6349-9AC0-14708CFC8632}"/>
              </a:ext>
            </a:extLst>
          </p:cNvPr>
          <p:cNvSpPr>
            <a:spLocks noGrp="1"/>
          </p:cNvSpPr>
          <p:nvPr>
            <p:ph type="ftr" sz="quarter" idx="10"/>
          </p:nvPr>
        </p:nvSpPr>
        <p:spPr>
          <a:noFill/>
        </p:spPr>
        <p:txBody>
          <a:bodyPr/>
          <a:lstStyle>
            <a:lvl1pPr>
              <a:defRPr>
                <a:solidFill>
                  <a:schemeClr val="tx1"/>
                </a:solidFill>
                <a:latin typeface="Arial" panose="020B0604020202020204" pitchFamily="34" charset="0"/>
              </a:defRPr>
            </a:lvl1pPr>
            <a:lvl2pPr marL="743099" indent="-285807">
              <a:defRPr>
                <a:solidFill>
                  <a:schemeClr val="tx1"/>
                </a:solidFill>
                <a:latin typeface="Arial" panose="020B0604020202020204" pitchFamily="34" charset="0"/>
              </a:defRPr>
            </a:lvl2pPr>
            <a:lvl3pPr marL="1143229" indent="-228646">
              <a:defRPr>
                <a:solidFill>
                  <a:schemeClr val="tx1"/>
                </a:solidFill>
                <a:latin typeface="Arial" panose="020B0604020202020204" pitchFamily="34" charset="0"/>
              </a:defRPr>
            </a:lvl3pPr>
            <a:lvl4pPr marL="1600520" indent="-228646">
              <a:defRPr>
                <a:solidFill>
                  <a:schemeClr val="tx1"/>
                </a:solidFill>
                <a:latin typeface="Arial" panose="020B0604020202020204" pitchFamily="34" charset="0"/>
              </a:defRPr>
            </a:lvl4pPr>
            <a:lvl5pPr marL="2057811" indent="-228646">
              <a:defRPr>
                <a:solidFill>
                  <a:schemeClr val="tx1"/>
                </a:solidFill>
                <a:latin typeface="Arial" panose="020B0604020202020204" pitchFamily="34" charset="0"/>
              </a:defRPr>
            </a:lvl5pPr>
            <a:lvl6pPr marL="2515103" indent="-228646" eaLnBrk="0" fontAlgn="base" hangingPunct="0">
              <a:spcBef>
                <a:spcPct val="0"/>
              </a:spcBef>
              <a:spcAft>
                <a:spcPct val="0"/>
              </a:spcAft>
              <a:defRPr>
                <a:solidFill>
                  <a:schemeClr val="tx1"/>
                </a:solidFill>
                <a:latin typeface="Arial" panose="020B0604020202020204" pitchFamily="34" charset="0"/>
              </a:defRPr>
            </a:lvl6pPr>
            <a:lvl7pPr marL="2972394" indent="-228646" eaLnBrk="0" fontAlgn="base" hangingPunct="0">
              <a:spcBef>
                <a:spcPct val="0"/>
              </a:spcBef>
              <a:spcAft>
                <a:spcPct val="0"/>
              </a:spcAft>
              <a:defRPr>
                <a:solidFill>
                  <a:schemeClr val="tx1"/>
                </a:solidFill>
                <a:latin typeface="Arial" panose="020B0604020202020204" pitchFamily="34" charset="0"/>
              </a:defRPr>
            </a:lvl7pPr>
            <a:lvl8pPr marL="3429686" indent="-228646" eaLnBrk="0" fontAlgn="base" hangingPunct="0">
              <a:spcBef>
                <a:spcPct val="0"/>
              </a:spcBef>
              <a:spcAft>
                <a:spcPct val="0"/>
              </a:spcAft>
              <a:defRPr>
                <a:solidFill>
                  <a:schemeClr val="tx1"/>
                </a:solidFill>
                <a:latin typeface="Arial" panose="020B0604020202020204" pitchFamily="34" charset="0"/>
              </a:defRPr>
            </a:lvl8pPr>
            <a:lvl9pPr marL="3886977" indent="-228646" eaLnBrk="0" fontAlgn="base" hangingPunct="0">
              <a:spcBef>
                <a:spcPct val="0"/>
              </a:spcBef>
              <a:spcAft>
                <a:spcPct val="0"/>
              </a:spcAft>
              <a:defRPr>
                <a:solidFill>
                  <a:schemeClr val="tx1"/>
                </a:solidFill>
                <a:latin typeface="Arial" panose="020B0604020202020204" pitchFamily="34" charset="0"/>
              </a:defRPr>
            </a:lvl9pPr>
          </a:lstStyle>
          <a:p>
            <a:r>
              <a:rPr lang="de-AT" altLang="de-DE" b="0" dirty="0">
                <a:solidFill>
                  <a:schemeClr val="bg2"/>
                </a:solidFill>
                <a:latin typeface="Calibri Regular"/>
              </a:rPr>
              <a:t>Tobias Klein</a:t>
            </a:r>
          </a:p>
        </p:txBody>
      </p:sp>
      <p:sp>
        <p:nvSpPr>
          <p:cNvPr id="5123" name="Rectangle 2">
            <a:extLst>
              <a:ext uri="{FF2B5EF4-FFF2-40B4-BE49-F238E27FC236}">
                <a16:creationId xmlns:a16="http://schemas.microsoft.com/office/drawing/2014/main" id="{F1D45599-21C9-BE43-BD17-78C593C74291}"/>
              </a:ext>
            </a:extLst>
          </p:cNvPr>
          <p:cNvSpPr>
            <a:spLocks noGrp="1" noChangeArrowheads="1"/>
          </p:cNvSpPr>
          <p:nvPr>
            <p:ph type="title"/>
          </p:nvPr>
        </p:nvSpPr>
        <p:spPr/>
        <p:txBody>
          <a:bodyPr/>
          <a:lstStyle/>
          <a:p>
            <a:pPr eaLnBrk="1" hangingPunct="1"/>
            <a:r>
              <a:rPr lang="en-US" altLang="de-DE"/>
              <a:t>(9) Procedural Modeling on the GPU</a:t>
            </a:r>
            <a:endParaRPr lang="en-US" altLang="de-DE" dirty="0"/>
          </a:p>
        </p:txBody>
      </p:sp>
      <p:sp>
        <p:nvSpPr>
          <p:cNvPr id="5124" name="Rectangle 3">
            <a:extLst>
              <a:ext uri="{FF2B5EF4-FFF2-40B4-BE49-F238E27FC236}">
                <a16:creationId xmlns:a16="http://schemas.microsoft.com/office/drawing/2014/main" id="{91AB9CE3-13C7-B745-8B1B-C8C65E8F0189}"/>
              </a:ext>
            </a:extLst>
          </p:cNvPr>
          <p:cNvSpPr txBox="1">
            <a:spLocks noChangeArrowheads="1"/>
          </p:cNvSpPr>
          <p:nvPr/>
        </p:nvSpPr>
        <p:spPr bwMode="auto">
          <a:xfrm>
            <a:off x="1643619" y="908260"/>
            <a:ext cx="8909524" cy="547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0363" indent="-360363">
              <a:spcBef>
                <a:spcPct val="20000"/>
              </a:spcBef>
              <a:buClr>
                <a:srgbClr val="2AA3D8"/>
              </a:buClr>
              <a:buSzPct val="65000"/>
              <a:buFont typeface="Arial" panose="020B0604020202020204" pitchFamily="34" charset="0"/>
              <a:buBlip>
                <a:blip r:embed="rId3"/>
              </a:buBlip>
              <a:defRPr sz="3200">
                <a:solidFill>
                  <a:schemeClr val="tx1"/>
                </a:solidFill>
                <a:latin typeface="Arial" panose="020B0604020202020204" pitchFamily="34" charset="0"/>
              </a:defRPr>
            </a:lvl1pPr>
            <a:lvl2pPr marL="900113" indent="-360363">
              <a:spcBef>
                <a:spcPct val="20000"/>
              </a:spcBef>
              <a:buClr>
                <a:srgbClr val="2AA3D8"/>
              </a:buClr>
              <a:buSzPct val="90000"/>
              <a:buFont typeface="Arial" panose="020B0604020202020204" pitchFamily="34" charset="0"/>
              <a:buBlip>
                <a:blip r:embed="rId4"/>
              </a:buBlip>
              <a:defRPr sz="3000">
                <a:solidFill>
                  <a:schemeClr val="tx1"/>
                </a:solidFill>
                <a:latin typeface="Arial" panose="020B0604020202020204" pitchFamily="34" charset="0"/>
              </a:defRPr>
            </a:lvl2pPr>
            <a:lvl3pPr marL="1346200" indent="-266700">
              <a:spcBef>
                <a:spcPct val="20000"/>
              </a:spcBef>
              <a:buClr>
                <a:srgbClr val="2AA3D8"/>
              </a:buClr>
              <a:buSzPct val="65000"/>
              <a:buFont typeface="Arial" panose="020B0604020202020204" pitchFamily="34" charset="0"/>
              <a:buBlip>
                <a:blip r:embed="rId3"/>
              </a:buBlip>
              <a:defRPr sz="2800">
                <a:solidFill>
                  <a:schemeClr val="tx1"/>
                </a:solidFill>
                <a:latin typeface="Arial" panose="020B0604020202020204" pitchFamily="34" charset="0"/>
              </a:defRPr>
            </a:lvl3pPr>
            <a:lvl4pPr marL="1792288" indent="-266700">
              <a:spcBef>
                <a:spcPct val="20000"/>
              </a:spcBef>
              <a:buClr>
                <a:srgbClr val="2AA3D8"/>
              </a:buClr>
              <a:buSzPct val="90000"/>
              <a:buFont typeface="Arial" panose="020B0604020202020204" pitchFamily="34" charset="0"/>
              <a:buBlip>
                <a:blip r:embed="rId4"/>
              </a:buBlip>
              <a:defRPr sz="2600">
                <a:solidFill>
                  <a:schemeClr val="tx1"/>
                </a:solidFill>
                <a:latin typeface="Arial" panose="020B0604020202020204" pitchFamily="34" charset="0"/>
              </a:defRPr>
            </a:lvl4pPr>
            <a:lvl5pPr marL="2239963" indent="-268288">
              <a:spcBef>
                <a:spcPct val="20000"/>
              </a:spcBef>
              <a:buClr>
                <a:srgbClr val="2AA3D8"/>
              </a:buClr>
              <a:buSzPct val="65000"/>
              <a:buFont typeface="Arial" panose="020B0604020202020204" pitchFamily="34" charset="0"/>
              <a:buBlip>
                <a:blip r:embed="rId3"/>
              </a:buBlip>
              <a:defRPr sz="2400">
                <a:solidFill>
                  <a:schemeClr val="tx1"/>
                </a:solidFill>
                <a:latin typeface="Arial" panose="020B0604020202020204" pitchFamily="34" charset="0"/>
              </a:defRPr>
            </a:lvl5pPr>
            <a:lvl6pPr marL="2697163" indent="-268288" eaLnBrk="0" fontAlgn="base" hangingPunct="0">
              <a:spcBef>
                <a:spcPct val="20000"/>
              </a:spcBef>
              <a:spcAft>
                <a:spcPct val="0"/>
              </a:spcAft>
              <a:buClr>
                <a:srgbClr val="2AA3D8"/>
              </a:buClr>
              <a:buSzPct val="65000"/>
              <a:buFont typeface="Arial" panose="020B0604020202020204" pitchFamily="34" charset="0"/>
              <a:buBlip>
                <a:blip r:embed="rId3"/>
              </a:buBlip>
              <a:defRPr sz="2400">
                <a:solidFill>
                  <a:schemeClr val="tx1"/>
                </a:solidFill>
                <a:latin typeface="Arial" panose="020B0604020202020204" pitchFamily="34" charset="0"/>
              </a:defRPr>
            </a:lvl6pPr>
            <a:lvl7pPr marL="3154363" indent="-268288" eaLnBrk="0" fontAlgn="base" hangingPunct="0">
              <a:spcBef>
                <a:spcPct val="20000"/>
              </a:spcBef>
              <a:spcAft>
                <a:spcPct val="0"/>
              </a:spcAft>
              <a:buClr>
                <a:srgbClr val="2AA3D8"/>
              </a:buClr>
              <a:buSzPct val="65000"/>
              <a:buFont typeface="Arial" panose="020B0604020202020204" pitchFamily="34" charset="0"/>
              <a:buBlip>
                <a:blip r:embed="rId3"/>
              </a:buBlip>
              <a:defRPr sz="2400">
                <a:solidFill>
                  <a:schemeClr val="tx1"/>
                </a:solidFill>
                <a:latin typeface="Arial" panose="020B0604020202020204" pitchFamily="34" charset="0"/>
              </a:defRPr>
            </a:lvl7pPr>
            <a:lvl8pPr marL="3611563" indent="-268288" eaLnBrk="0" fontAlgn="base" hangingPunct="0">
              <a:spcBef>
                <a:spcPct val="20000"/>
              </a:spcBef>
              <a:spcAft>
                <a:spcPct val="0"/>
              </a:spcAft>
              <a:buClr>
                <a:srgbClr val="2AA3D8"/>
              </a:buClr>
              <a:buSzPct val="65000"/>
              <a:buFont typeface="Arial" panose="020B0604020202020204" pitchFamily="34" charset="0"/>
              <a:buBlip>
                <a:blip r:embed="rId3"/>
              </a:buBlip>
              <a:defRPr sz="2400">
                <a:solidFill>
                  <a:schemeClr val="tx1"/>
                </a:solidFill>
                <a:latin typeface="Arial" panose="020B0604020202020204" pitchFamily="34" charset="0"/>
              </a:defRPr>
            </a:lvl8pPr>
            <a:lvl9pPr marL="4068763" indent="-268288" eaLnBrk="0" fontAlgn="base" hangingPunct="0">
              <a:spcBef>
                <a:spcPct val="20000"/>
              </a:spcBef>
              <a:spcAft>
                <a:spcPct val="0"/>
              </a:spcAft>
              <a:buClr>
                <a:srgbClr val="2AA3D8"/>
              </a:buClr>
              <a:buSzPct val="65000"/>
              <a:buFont typeface="Arial" panose="020B0604020202020204" pitchFamily="34" charset="0"/>
              <a:buBlip>
                <a:blip r:embed="rId3"/>
              </a:buBlip>
              <a:defRPr sz="2400">
                <a:solidFill>
                  <a:schemeClr val="tx1"/>
                </a:solidFill>
                <a:latin typeface="Arial" panose="020B0604020202020204" pitchFamily="34" charset="0"/>
              </a:defRPr>
            </a:lvl9pPr>
          </a:lstStyle>
          <a:p>
            <a:pPr eaLnBrk="1" hangingPunct="1"/>
            <a:r>
              <a:rPr lang="en-US" altLang="de-DE" sz="3201" dirty="0">
                <a:latin typeface="Calibri Regular"/>
              </a:rPr>
              <a:t>Real-time content generation</a:t>
            </a:r>
          </a:p>
          <a:p>
            <a:pPr eaLnBrk="1" hangingPunct="1"/>
            <a:r>
              <a:rPr lang="en-US" altLang="de-DE" sz="3201" dirty="0">
                <a:latin typeface="Calibri Regular"/>
              </a:rPr>
              <a:t>Efficient GPU scheduling</a:t>
            </a:r>
          </a:p>
        </p:txBody>
      </p:sp>
      <p:pic>
        <p:nvPicPr>
          <p:cNvPr id="5125" name="Picture 1">
            <a:extLst>
              <a:ext uri="{FF2B5EF4-FFF2-40B4-BE49-F238E27FC236}">
                <a16:creationId xmlns:a16="http://schemas.microsoft.com/office/drawing/2014/main" id="{CE4F9A7A-15A6-5C40-993C-215B96F5C6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8552" y="2897859"/>
            <a:ext cx="5079588" cy="284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a:extLst>
              <a:ext uri="{FF2B5EF4-FFF2-40B4-BE49-F238E27FC236}">
                <a16:creationId xmlns:a16="http://schemas.microsoft.com/office/drawing/2014/main" id="{D9193630-9AF3-A54A-BDAB-F5B220FF14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4429" y="3085227"/>
            <a:ext cx="3332934" cy="248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067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E6213C7A-C8D8-2D48-AB8D-A4D64103684E}"/>
              </a:ext>
            </a:extLst>
          </p:cNvPr>
          <p:cNvSpPr>
            <a:spLocks noGrp="1"/>
          </p:cNvSpPr>
          <p:nvPr>
            <p:ph type="ftr" sz="quarter" idx="10"/>
          </p:nvPr>
        </p:nvSpPr>
        <p:spPr>
          <a:noFill/>
        </p:spPr>
        <p:txBody>
          <a:bodyPr/>
          <a:lstStyle>
            <a:lvl1pPr>
              <a:defRPr>
                <a:solidFill>
                  <a:schemeClr val="tx1"/>
                </a:solidFill>
                <a:latin typeface="Arial" panose="020B0604020202020204" pitchFamily="34" charset="0"/>
              </a:defRPr>
            </a:lvl1pPr>
            <a:lvl2pPr marL="743099" indent="-285807">
              <a:defRPr>
                <a:solidFill>
                  <a:schemeClr val="tx1"/>
                </a:solidFill>
                <a:latin typeface="Arial" panose="020B0604020202020204" pitchFamily="34" charset="0"/>
              </a:defRPr>
            </a:lvl2pPr>
            <a:lvl3pPr marL="1143229" indent="-228646">
              <a:defRPr>
                <a:solidFill>
                  <a:schemeClr val="tx1"/>
                </a:solidFill>
                <a:latin typeface="Arial" panose="020B0604020202020204" pitchFamily="34" charset="0"/>
              </a:defRPr>
            </a:lvl3pPr>
            <a:lvl4pPr marL="1600520" indent="-228646">
              <a:defRPr>
                <a:solidFill>
                  <a:schemeClr val="tx1"/>
                </a:solidFill>
                <a:latin typeface="Arial" panose="020B0604020202020204" pitchFamily="34" charset="0"/>
              </a:defRPr>
            </a:lvl4pPr>
            <a:lvl5pPr marL="2057811" indent="-228646">
              <a:defRPr>
                <a:solidFill>
                  <a:schemeClr val="tx1"/>
                </a:solidFill>
                <a:latin typeface="Arial" panose="020B0604020202020204" pitchFamily="34" charset="0"/>
              </a:defRPr>
            </a:lvl5pPr>
            <a:lvl6pPr marL="2515103" indent="-228646" eaLnBrk="0" fontAlgn="base" hangingPunct="0">
              <a:spcBef>
                <a:spcPct val="0"/>
              </a:spcBef>
              <a:spcAft>
                <a:spcPct val="0"/>
              </a:spcAft>
              <a:defRPr>
                <a:solidFill>
                  <a:schemeClr val="tx1"/>
                </a:solidFill>
                <a:latin typeface="Arial" panose="020B0604020202020204" pitchFamily="34" charset="0"/>
              </a:defRPr>
            </a:lvl6pPr>
            <a:lvl7pPr marL="2972394" indent="-228646" eaLnBrk="0" fontAlgn="base" hangingPunct="0">
              <a:spcBef>
                <a:spcPct val="0"/>
              </a:spcBef>
              <a:spcAft>
                <a:spcPct val="0"/>
              </a:spcAft>
              <a:defRPr>
                <a:solidFill>
                  <a:schemeClr val="tx1"/>
                </a:solidFill>
                <a:latin typeface="Arial" panose="020B0604020202020204" pitchFamily="34" charset="0"/>
              </a:defRPr>
            </a:lvl7pPr>
            <a:lvl8pPr marL="3429686" indent="-228646" eaLnBrk="0" fontAlgn="base" hangingPunct="0">
              <a:spcBef>
                <a:spcPct val="0"/>
              </a:spcBef>
              <a:spcAft>
                <a:spcPct val="0"/>
              </a:spcAft>
              <a:defRPr>
                <a:solidFill>
                  <a:schemeClr val="tx1"/>
                </a:solidFill>
                <a:latin typeface="Arial" panose="020B0604020202020204" pitchFamily="34" charset="0"/>
              </a:defRPr>
            </a:lvl8pPr>
            <a:lvl9pPr marL="3886977" indent="-228646" eaLnBrk="0" fontAlgn="base" hangingPunct="0">
              <a:spcBef>
                <a:spcPct val="0"/>
              </a:spcBef>
              <a:spcAft>
                <a:spcPct val="0"/>
              </a:spcAft>
              <a:defRPr>
                <a:solidFill>
                  <a:schemeClr val="tx1"/>
                </a:solidFill>
                <a:latin typeface="Arial" panose="020B0604020202020204" pitchFamily="34" charset="0"/>
              </a:defRPr>
            </a:lvl9pPr>
          </a:lstStyle>
          <a:p>
            <a:r>
              <a:rPr lang="de-AT" altLang="de-DE" b="0" dirty="0">
                <a:solidFill>
                  <a:schemeClr val="bg2"/>
                </a:solidFill>
                <a:latin typeface="Calibri Regular"/>
              </a:rPr>
              <a:t>Tobias Klein</a:t>
            </a:r>
          </a:p>
        </p:txBody>
      </p:sp>
      <p:sp>
        <p:nvSpPr>
          <p:cNvPr id="7171" name="Rectangle 2">
            <a:extLst>
              <a:ext uri="{FF2B5EF4-FFF2-40B4-BE49-F238E27FC236}">
                <a16:creationId xmlns:a16="http://schemas.microsoft.com/office/drawing/2014/main" id="{BE77BA59-D900-C24E-948E-C13F80FEC52E}"/>
              </a:ext>
            </a:extLst>
          </p:cNvPr>
          <p:cNvSpPr>
            <a:spLocks noGrp="1" noChangeArrowheads="1"/>
          </p:cNvSpPr>
          <p:nvPr>
            <p:ph type="title"/>
          </p:nvPr>
        </p:nvSpPr>
        <p:spPr/>
        <p:txBody>
          <a:bodyPr/>
          <a:lstStyle/>
          <a:p>
            <a:pPr eaLnBrk="1" hangingPunct="1"/>
            <a:r>
              <a:rPr lang="en-US" altLang="de-DE"/>
              <a:t>(10) DSLs in Visualization</a:t>
            </a:r>
            <a:endParaRPr lang="en-US" altLang="de-DE" dirty="0"/>
          </a:p>
        </p:txBody>
      </p:sp>
      <p:sp>
        <p:nvSpPr>
          <p:cNvPr id="7172" name="Rectangle 3">
            <a:extLst>
              <a:ext uri="{FF2B5EF4-FFF2-40B4-BE49-F238E27FC236}">
                <a16:creationId xmlns:a16="http://schemas.microsoft.com/office/drawing/2014/main" id="{C9E6EDF6-9341-2E4C-ADD8-423FA786BC62}"/>
              </a:ext>
            </a:extLst>
          </p:cNvPr>
          <p:cNvSpPr>
            <a:spLocks noGrp="1" noChangeArrowheads="1"/>
          </p:cNvSpPr>
          <p:nvPr>
            <p:ph type="body" idx="1"/>
          </p:nvPr>
        </p:nvSpPr>
        <p:spPr/>
        <p:txBody>
          <a:bodyPr/>
          <a:lstStyle/>
          <a:p>
            <a:pPr eaLnBrk="1" hangingPunct="1"/>
            <a:r>
              <a:rPr lang="en-US" altLang="de-DE"/>
              <a:t>DSL = Domain-specific language</a:t>
            </a:r>
          </a:p>
          <a:p>
            <a:pPr eaLnBrk="1" hangingPunct="1"/>
            <a:r>
              <a:rPr lang="en-US" altLang="de-DE"/>
              <a:t>How to incorporate domain knowledge in a language</a:t>
            </a:r>
          </a:p>
        </p:txBody>
      </p:sp>
      <p:pic>
        <p:nvPicPr>
          <p:cNvPr id="7173" name="Picture 1">
            <a:extLst>
              <a:ext uri="{FF2B5EF4-FFF2-40B4-BE49-F238E27FC236}">
                <a16:creationId xmlns:a16="http://schemas.microsoft.com/office/drawing/2014/main" id="{496AB745-182C-4A47-968F-054FC3DEC9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352" y="4341230"/>
            <a:ext cx="8471272" cy="189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a:extLst>
              <a:ext uri="{FF2B5EF4-FFF2-40B4-BE49-F238E27FC236}">
                <a16:creationId xmlns:a16="http://schemas.microsoft.com/office/drawing/2014/main" id="{945000C2-FC96-A647-A79C-CB7D4790AA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5840" y="2407208"/>
            <a:ext cx="5783013" cy="169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319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840960" y="42120"/>
            <a:ext cx="10512360" cy="756720"/>
          </a:xfrm>
          <a:prstGeom prst="rect">
            <a:avLst/>
          </a:prstGeom>
          <a:noFill/>
          <a:ln>
            <a:noFill/>
          </a:ln>
        </p:spPr>
        <p:style>
          <a:lnRef idx="0">
            <a:scrgbClr r="0" g="0" b="0"/>
          </a:lnRef>
          <a:fillRef idx="0">
            <a:scrgbClr r="0" g="0" b="0"/>
          </a:fillRef>
          <a:effectRef idx="0">
            <a:scrgbClr r="0" g="0" b="0"/>
          </a:effectRef>
          <a:fontRef idx="minor"/>
        </p:style>
      </p:sp>
      <p:sp>
        <p:nvSpPr>
          <p:cNvPr id="49" name="CustomShape 3"/>
          <p:cNvSpPr/>
          <p:nvPr/>
        </p:nvSpPr>
        <p:spPr>
          <a:xfrm>
            <a:off x="5377680" y="6508800"/>
            <a:ext cx="1438920" cy="30564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nchor="ctr"/>
          <a:lstStyle/>
          <a:p>
            <a:pPr algn="ctr">
              <a:lnSpc>
                <a:spcPct val="100000"/>
              </a:lnSpc>
            </a:pPr>
            <a:fld id="{A7354AAC-D686-4F62-AF1B-DC4B113E6A38}" type="slidenum">
              <a:rPr lang="en-US" sz="1200" b="1" strike="noStrike" spc="-1">
                <a:solidFill>
                  <a:srgbClr val="5F5F5F"/>
                </a:solidFill>
                <a:uFill>
                  <a:solidFill>
                    <a:srgbClr val="FFFFFF"/>
                  </a:solidFill>
                </a:uFill>
                <a:latin typeface="Calibri"/>
                <a:ea typeface="Calibri"/>
              </a:rPr>
              <a:t>35</a:t>
            </a:fld>
            <a:endParaRPr lang="en-US" sz="1800" strike="noStrike" spc="-1" dirty="0">
              <a:solidFill>
                <a:srgbClr val="000000"/>
              </a:solidFill>
              <a:uFill>
                <a:solidFill>
                  <a:srgbClr val="FFFFFF"/>
                </a:solidFill>
              </a:uFill>
              <a:latin typeface="Calibri Regular"/>
            </a:endParaRPr>
          </a:p>
        </p:txBody>
      </p:sp>
      <p:sp>
        <p:nvSpPr>
          <p:cNvPr id="50" name="CustomShape 4"/>
          <p:cNvSpPr/>
          <p:nvPr/>
        </p:nvSpPr>
        <p:spPr>
          <a:xfrm>
            <a:off x="154440" y="914760"/>
            <a:ext cx="11799262" cy="5474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Title: </a:t>
            </a:r>
            <a:r>
              <a:rPr lang="en-US" sz="3200" b="0" strike="noStrike" spc="-1" dirty="0">
                <a:solidFill>
                  <a:srgbClr val="000000"/>
                </a:solidFill>
                <a:uFill>
                  <a:solidFill>
                    <a:srgbClr val="FFFFFF"/>
                  </a:solidFill>
                </a:uFill>
                <a:latin typeface="Calibri" charset="0"/>
                <a:ea typeface="Calibri" charset="0"/>
                <a:cs typeface="Calibri" charset="0"/>
              </a:rPr>
              <a:t>Network Visualization for Biological Pathways</a:t>
            </a:r>
            <a:endParaRPr lang="en-US" sz="1800" b="0" strike="noStrike" spc="-1" dirty="0">
              <a:solidFill>
                <a:srgbClr val="000000"/>
              </a:solidFill>
              <a:uFill>
                <a:solidFill>
                  <a:srgbClr val="FFFFFF"/>
                </a:solidFill>
              </a:uFill>
              <a:latin typeface="Calibri" charset="0"/>
              <a:ea typeface="Calibri" charset="0"/>
              <a:cs typeface="Calibri" charset="0"/>
            </a:endParaRPr>
          </a:p>
          <a:p>
            <a:pPr>
              <a:lnSpc>
                <a:spcPct val="100000"/>
              </a:lnSpc>
            </a:pPr>
            <a:endParaRPr lang="en-US" sz="1800" b="0" strike="noStrike"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endParaRPr lang="en-US"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Challenge:</a:t>
            </a:r>
            <a:endParaRPr lang="en-US" sz="3200" b="1" spc="-1" dirty="0">
              <a:solidFill>
                <a:srgbClr val="000000"/>
              </a:solidFill>
              <a:uFill>
                <a:solidFill>
                  <a:srgbClr val="FFFFFF"/>
                </a:solidFill>
              </a:uFill>
              <a:latin typeface="Calibri" charset="0"/>
              <a:ea typeface="Calibri" charset="0"/>
              <a:cs typeface="Calibri" charset="0"/>
            </a:endParaRPr>
          </a:p>
          <a:p>
            <a:pPr marL="1561590" lvl="2" indent="-514350">
              <a:buClr>
                <a:srgbClr val="2AA3D8"/>
              </a:buClr>
              <a:buSzPct val="64000"/>
              <a:buAutoNum type="arabicParenR"/>
            </a:pPr>
            <a:r>
              <a:rPr lang="en-US" sz="3200" spc="-1" dirty="0">
                <a:solidFill>
                  <a:srgbClr val="000000"/>
                </a:solidFill>
                <a:uFill>
                  <a:solidFill>
                    <a:srgbClr val="FFFFFF"/>
                  </a:solidFill>
                </a:uFill>
                <a:latin typeface="Calibri" charset="0"/>
                <a:cs typeface="Calibri" charset="0"/>
              </a:rPr>
              <a:t>Layout simplification and arrangement</a:t>
            </a:r>
          </a:p>
          <a:p>
            <a:pPr marL="1561590" lvl="2" indent="-514350">
              <a:buClr>
                <a:srgbClr val="2AA3D8"/>
              </a:buClr>
              <a:buSzPct val="64000"/>
              <a:buFont typeface="+mj-lt"/>
              <a:buAutoNum type="arabicParenR"/>
            </a:pPr>
            <a:r>
              <a:rPr lang="en-US" sz="3200" spc="-1" dirty="0">
                <a:solidFill>
                  <a:srgbClr val="000000"/>
                </a:solidFill>
                <a:uFill>
                  <a:solidFill>
                    <a:srgbClr val="FFFFFF"/>
                  </a:solidFill>
                </a:uFill>
                <a:latin typeface="Calibri" charset="0"/>
                <a:cs typeface="Calibri" charset="0"/>
              </a:rPr>
              <a:t>Scalability, complexity, and usability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70" y="3605345"/>
            <a:ext cx="3720708" cy="2843515"/>
          </a:xfrm>
          <a:prstGeom prst="rect">
            <a:avLst/>
          </a:prstGeom>
        </p:spPr>
      </p:pic>
      <p:pic>
        <p:nvPicPr>
          <p:cNvPr id="6" name="Picture 5">
            <a:extLst>
              <a:ext uri="{FF2B5EF4-FFF2-40B4-BE49-F238E27FC236}">
                <a16:creationId xmlns:a16="http://schemas.microsoft.com/office/drawing/2014/main" id="{B60F2234-95B5-ED42-B633-95B07A0EB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408" y="3605345"/>
            <a:ext cx="3601787" cy="2843516"/>
          </a:xfrm>
          <a:prstGeom prst="rect">
            <a:avLst/>
          </a:prstGeom>
        </p:spPr>
      </p:pic>
      <p:pic>
        <p:nvPicPr>
          <p:cNvPr id="8" name="Picture 7">
            <a:extLst>
              <a:ext uri="{FF2B5EF4-FFF2-40B4-BE49-F238E27FC236}">
                <a16:creationId xmlns:a16="http://schemas.microsoft.com/office/drawing/2014/main" id="{65C607C0-2D67-AF4A-AC58-A157147F1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086" y="3605345"/>
            <a:ext cx="4144280" cy="2783575"/>
          </a:xfrm>
          <a:prstGeom prst="rect">
            <a:avLst/>
          </a:prstGeom>
        </p:spPr>
      </p:pic>
      <p:sp>
        <p:nvSpPr>
          <p:cNvPr id="3" name="Title 2">
            <a:extLst>
              <a:ext uri="{FF2B5EF4-FFF2-40B4-BE49-F238E27FC236}">
                <a16:creationId xmlns:a16="http://schemas.microsoft.com/office/drawing/2014/main" id="{61D516DF-C1D9-6F44-B22E-7319CD259337}"/>
              </a:ext>
            </a:extLst>
          </p:cNvPr>
          <p:cNvSpPr>
            <a:spLocks noGrp="1"/>
          </p:cNvSpPr>
          <p:nvPr>
            <p:ph type="title"/>
          </p:nvPr>
        </p:nvSpPr>
        <p:spPr/>
        <p:txBody>
          <a:bodyPr/>
          <a:lstStyle/>
          <a:p>
            <a:r>
              <a:rPr lang="en-US" spc="-1">
                <a:uFill>
                  <a:solidFill>
                    <a:srgbClr val="FFFFFF"/>
                  </a:solidFill>
                </a:uFill>
                <a:latin typeface="Calibri" charset="0"/>
                <a:ea typeface="Calibri" charset="0"/>
                <a:cs typeface="Calibri" charset="0"/>
              </a:rPr>
              <a:t>(11) Network Visualization for Biological Pathways</a:t>
            </a:r>
            <a:endParaRPr lang="en-US" dirty="0"/>
          </a:p>
        </p:txBody>
      </p:sp>
    </p:spTree>
    <p:extLst>
      <p:ext uri="{BB962C8B-B14F-4D97-AF65-F5344CB8AC3E}">
        <p14:creationId xmlns:p14="http://schemas.microsoft.com/office/powerpoint/2010/main" val="20314063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840960" y="42120"/>
            <a:ext cx="10512360" cy="756720"/>
          </a:xfrm>
          <a:prstGeom prst="rect">
            <a:avLst/>
          </a:prstGeom>
          <a:noFill/>
          <a:ln>
            <a:noFill/>
          </a:ln>
        </p:spPr>
        <p:style>
          <a:lnRef idx="0">
            <a:scrgbClr r="0" g="0" b="0"/>
          </a:lnRef>
          <a:fillRef idx="0">
            <a:scrgbClr r="0" g="0" b="0"/>
          </a:fillRef>
          <a:effectRef idx="0">
            <a:scrgbClr r="0" g="0" b="0"/>
          </a:effectRef>
          <a:fontRef idx="minor"/>
        </p:style>
      </p:sp>
      <p:sp>
        <p:nvSpPr>
          <p:cNvPr id="49" name="CustomShape 3"/>
          <p:cNvSpPr/>
          <p:nvPr/>
        </p:nvSpPr>
        <p:spPr>
          <a:xfrm>
            <a:off x="5377680" y="6508800"/>
            <a:ext cx="1438920" cy="30564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nchor="ctr"/>
          <a:lstStyle/>
          <a:p>
            <a:pPr algn="ctr">
              <a:lnSpc>
                <a:spcPct val="100000"/>
              </a:lnSpc>
            </a:pPr>
            <a:fld id="{A7354AAC-D686-4F62-AF1B-DC4B113E6A38}" type="slidenum">
              <a:rPr lang="en-US" sz="1200" b="1" strike="noStrike" spc="-1">
                <a:solidFill>
                  <a:srgbClr val="5F5F5F"/>
                </a:solidFill>
                <a:uFill>
                  <a:solidFill>
                    <a:srgbClr val="FFFFFF"/>
                  </a:solidFill>
                </a:uFill>
                <a:latin typeface="Calibri"/>
                <a:ea typeface="Calibri"/>
              </a:rPr>
              <a:t>36</a:t>
            </a:fld>
            <a:endParaRPr lang="en-US" sz="1800" strike="noStrike" spc="-1" dirty="0">
              <a:solidFill>
                <a:srgbClr val="000000"/>
              </a:solidFill>
              <a:uFill>
                <a:solidFill>
                  <a:srgbClr val="FFFFFF"/>
                </a:solidFill>
              </a:uFill>
              <a:latin typeface="Calibri Regular"/>
            </a:endParaRPr>
          </a:p>
        </p:txBody>
      </p:sp>
      <p:sp>
        <p:nvSpPr>
          <p:cNvPr id="50" name="CustomShape 4"/>
          <p:cNvSpPr/>
          <p:nvPr/>
        </p:nvSpPr>
        <p:spPr>
          <a:xfrm>
            <a:off x="154440" y="914760"/>
            <a:ext cx="11699509" cy="5474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Title: </a:t>
            </a:r>
            <a:r>
              <a:rPr lang="en-US" sz="3200" b="0" strike="noStrike" spc="-1" dirty="0">
                <a:solidFill>
                  <a:srgbClr val="000000"/>
                </a:solidFill>
                <a:uFill>
                  <a:solidFill>
                    <a:srgbClr val="FFFFFF"/>
                  </a:solidFill>
                </a:uFill>
                <a:latin typeface="Calibri"/>
                <a:ea typeface="Calibri"/>
              </a:rPr>
              <a:t>S</a:t>
            </a:r>
            <a:r>
              <a:rPr lang="en-US" sz="3200" dirty="0">
                <a:latin typeface="Calibri Regular"/>
              </a:rPr>
              <a:t>chematic Map Representation and its Complexity</a:t>
            </a:r>
            <a:endParaRPr lang="en-US" sz="1800" b="0" strike="noStrike" spc="-1" dirty="0">
              <a:solidFill>
                <a:srgbClr val="000000"/>
              </a:solidFill>
              <a:uFill>
                <a:solidFill>
                  <a:srgbClr val="FFFFFF"/>
                </a:solidFill>
              </a:uFill>
              <a:latin typeface="Calibri" charset="0"/>
              <a:ea typeface="Calibri" charset="0"/>
              <a:cs typeface="Calibri" charset="0"/>
            </a:endParaRPr>
          </a:p>
          <a:p>
            <a:pPr>
              <a:lnSpc>
                <a:spcPct val="100000"/>
              </a:lnSpc>
            </a:pPr>
            <a:endParaRPr lang="en-US" sz="1800" b="0" strike="noStrike"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endParaRPr lang="en-US"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Challenge:</a:t>
            </a:r>
          </a:p>
          <a:p>
            <a:pPr marL="1561590" lvl="2" indent="-514350">
              <a:buClr>
                <a:srgbClr val="2AA3D8"/>
              </a:buClr>
              <a:buSzPct val="64000"/>
              <a:buFont typeface="+mj-lt"/>
              <a:buAutoNum type="arabicParenR"/>
            </a:pPr>
            <a:r>
              <a:rPr lang="en-US" sz="3200" spc="-1" dirty="0">
                <a:solidFill>
                  <a:srgbClr val="000000"/>
                </a:solidFill>
                <a:uFill>
                  <a:solidFill>
                    <a:srgbClr val="FFFFFF"/>
                  </a:solidFill>
                </a:uFill>
                <a:latin typeface="Calibri" charset="0"/>
                <a:ea typeface="Calibri" charset="0"/>
                <a:cs typeface="Calibri" charset="0"/>
              </a:rPr>
              <a:t>Shape simplification, including polygon, hexagon, … etc.</a:t>
            </a:r>
          </a:p>
          <a:p>
            <a:pPr marL="1561590" lvl="2" indent="-514350">
              <a:buClr>
                <a:srgbClr val="2AA3D8"/>
              </a:buClr>
              <a:buSzPct val="64000"/>
              <a:buFont typeface="+mj-lt"/>
              <a:buAutoNum type="arabicParenR"/>
            </a:pPr>
            <a:r>
              <a:rPr lang="en-US" sz="3200" spc="-1" dirty="0">
                <a:solidFill>
                  <a:srgbClr val="000000"/>
                </a:solidFill>
                <a:uFill>
                  <a:solidFill>
                    <a:srgbClr val="FFFFFF"/>
                  </a:solidFill>
                </a:uFill>
                <a:latin typeface="Calibri" charset="0"/>
                <a:ea typeface="Calibri" charset="0"/>
                <a:cs typeface="Calibri" charset="0"/>
              </a:rPr>
              <a:t>Computational time and </a:t>
            </a:r>
            <a:r>
              <a:rPr lang="en-US" sz="3200" spc="-1" dirty="0" err="1">
                <a:solidFill>
                  <a:srgbClr val="000000"/>
                </a:solidFill>
                <a:uFill>
                  <a:solidFill>
                    <a:srgbClr val="FFFFFF"/>
                  </a:solidFill>
                </a:uFill>
                <a:latin typeface="Calibri" charset="0"/>
                <a:ea typeface="Calibri" charset="0"/>
                <a:cs typeface="Calibri" charset="0"/>
              </a:rPr>
              <a:t>recognizability</a:t>
            </a:r>
            <a:endParaRPr lang="en-US" sz="1400" spc="-1" dirty="0">
              <a:solidFill>
                <a:srgbClr val="000000"/>
              </a:solidFill>
              <a:uFill>
                <a:solidFill>
                  <a:srgbClr val="FFFFFF"/>
                </a:solidFill>
              </a:uFill>
              <a:latin typeface="Calibri" charset="0"/>
              <a:ea typeface="Calibri" charset="0"/>
              <a:cs typeface="Calibri" charset="0"/>
            </a:endParaRPr>
          </a:p>
        </p:txBody>
      </p:sp>
      <p:pic>
        <p:nvPicPr>
          <p:cNvPr id="3" name="Picture 2">
            <a:extLst>
              <a:ext uri="{FF2B5EF4-FFF2-40B4-BE49-F238E27FC236}">
                <a16:creationId xmlns:a16="http://schemas.microsoft.com/office/drawing/2014/main" id="{E5181646-8B88-8C43-899F-4D4F9EE23593}"/>
              </a:ext>
            </a:extLst>
          </p:cNvPr>
          <p:cNvPicPr>
            <a:picLocks noChangeAspect="1"/>
          </p:cNvPicPr>
          <p:nvPr/>
        </p:nvPicPr>
        <p:blipFill rotWithShape="1">
          <a:blip r:embed="rId3">
            <a:extLst>
              <a:ext uri="{28A0092B-C50C-407E-A947-70E740481C1C}">
                <a14:useLocalDpi xmlns:a14="http://schemas.microsoft.com/office/drawing/2010/main" val="0"/>
              </a:ext>
            </a:extLst>
          </a:blip>
          <a:srcRect r="49955"/>
          <a:stretch/>
        </p:blipFill>
        <p:spPr>
          <a:xfrm>
            <a:off x="154440" y="3631885"/>
            <a:ext cx="3537818" cy="1420960"/>
          </a:xfrm>
          <a:prstGeom prst="rect">
            <a:avLst/>
          </a:prstGeom>
        </p:spPr>
      </p:pic>
      <p:pic>
        <p:nvPicPr>
          <p:cNvPr id="8" name="Picture 7">
            <a:extLst>
              <a:ext uri="{FF2B5EF4-FFF2-40B4-BE49-F238E27FC236}">
                <a16:creationId xmlns:a16="http://schemas.microsoft.com/office/drawing/2014/main" id="{C7FEE1C5-3AB4-C74B-8D0F-0CF33DFC89E7}"/>
              </a:ext>
            </a:extLst>
          </p:cNvPr>
          <p:cNvPicPr>
            <a:picLocks noChangeAspect="1"/>
          </p:cNvPicPr>
          <p:nvPr/>
        </p:nvPicPr>
        <p:blipFill rotWithShape="1">
          <a:blip r:embed="rId3">
            <a:extLst>
              <a:ext uri="{28A0092B-C50C-407E-A947-70E740481C1C}">
                <a14:useLocalDpi xmlns:a14="http://schemas.microsoft.com/office/drawing/2010/main" val="0"/>
              </a:ext>
            </a:extLst>
          </a:blip>
          <a:srcRect l="49893"/>
          <a:stretch/>
        </p:blipFill>
        <p:spPr>
          <a:xfrm>
            <a:off x="154758" y="4942025"/>
            <a:ext cx="3542217" cy="1420960"/>
          </a:xfrm>
          <a:prstGeom prst="rect">
            <a:avLst/>
          </a:prstGeom>
        </p:spPr>
      </p:pic>
      <p:pic>
        <p:nvPicPr>
          <p:cNvPr id="5" name="Picture 4">
            <a:extLst>
              <a:ext uri="{FF2B5EF4-FFF2-40B4-BE49-F238E27FC236}">
                <a16:creationId xmlns:a16="http://schemas.microsoft.com/office/drawing/2014/main" id="{15F3D267-6C15-D44F-BEFD-AF25F9948B80}"/>
              </a:ext>
            </a:extLst>
          </p:cNvPr>
          <p:cNvPicPr>
            <a:picLocks noChangeAspect="1"/>
          </p:cNvPicPr>
          <p:nvPr/>
        </p:nvPicPr>
        <p:blipFill rotWithShape="1">
          <a:blip r:embed="rId4">
            <a:extLst>
              <a:ext uri="{28A0092B-C50C-407E-A947-70E740481C1C}">
                <a14:useLocalDpi xmlns:a14="http://schemas.microsoft.com/office/drawing/2010/main" val="0"/>
              </a:ext>
            </a:extLst>
          </a:blip>
          <a:srcRect b="6861"/>
          <a:stretch/>
        </p:blipFill>
        <p:spPr>
          <a:xfrm>
            <a:off x="3742894" y="3999799"/>
            <a:ext cx="1987956" cy="1979737"/>
          </a:xfrm>
          <a:prstGeom prst="rect">
            <a:avLst/>
          </a:prstGeom>
        </p:spPr>
      </p:pic>
      <p:pic>
        <p:nvPicPr>
          <p:cNvPr id="9" name="Picture 8">
            <a:extLst>
              <a:ext uri="{FF2B5EF4-FFF2-40B4-BE49-F238E27FC236}">
                <a16:creationId xmlns:a16="http://schemas.microsoft.com/office/drawing/2014/main" id="{FD546E7E-0FE3-9245-AC2A-B18FE98D2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203" y="3531466"/>
            <a:ext cx="5891135" cy="2916404"/>
          </a:xfrm>
          <a:prstGeom prst="rect">
            <a:avLst/>
          </a:prstGeom>
        </p:spPr>
      </p:pic>
      <p:sp>
        <p:nvSpPr>
          <p:cNvPr id="2" name="Title 1">
            <a:extLst>
              <a:ext uri="{FF2B5EF4-FFF2-40B4-BE49-F238E27FC236}">
                <a16:creationId xmlns:a16="http://schemas.microsoft.com/office/drawing/2014/main" id="{DB2F0F71-6B45-A148-A580-2B45E7A92CA6}"/>
              </a:ext>
            </a:extLst>
          </p:cNvPr>
          <p:cNvSpPr>
            <a:spLocks noGrp="1"/>
          </p:cNvSpPr>
          <p:nvPr>
            <p:ph type="title"/>
          </p:nvPr>
        </p:nvSpPr>
        <p:spPr/>
        <p:txBody>
          <a:bodyPr/>
          <a:lstStyle/>
          <a:p>
            <a:r>
              <a:rPr lang="en-US"/>
              <a:t>(12) Schematic Map Representation and its Complexity</a:t>
            </a:r>
            <a:endParaRPr lang="en-US" dirty="0"/>
          </a:p>
        </p:txBody>
      </p:sp>
    </p:spTree>
    <p:extLst>
      <p:ext uri="{BB962C8B-B14F-4D97-AF65-F5344CB8AC3E}">
        <p14:creationId xmlns:p14="http://schemas.microsoft.com/office/powerpoint/2010/main" val="29629809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840960" y="42120"/>
            <a:ext cx="10512360" cy="756720"/>
          </a:xfrm>
          <a:prstGeom prst="rect">
            <a:avLst/>
          </a:prstGeom>
          <a:noFill/>
          <a:ln>
            <a:noFill/>
          </a:ln>
        </p:spPr>
        <p:style>
          <a:lnRef idx="0">
            <a:scrgbClr r="0" g="0" b="0"/>
          </a:lnRef>
          <a:fillRef idx="0">
            <a:scrgbClr r="0" g="0" b="0"/>
          </a:fillRef>
          <a:effectRef idx="0">
            <a:scrgbClr r="0" g="0" b="0"/>
          </a:effectRef>
          <a:fontRef idx="minor"/>
        </p:style>
      </p:sp>
      <p:sp>
        <p:nvSpPr>
          <p:cNvPr id="49" name="CustomShape 3"/>
          <p:cNvSpPr/>
          <p:nvPr/>
        </p:nvSpPr>
        <p:spPr>
          <a:xfrm>
            <a:off x="5377680" y="6508800"/>
            <a:ext cx="1438920" cy="30564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nchor="ctr"/>
          <a:lstStyle/>
          <a:p>
            <a:pPr algn="ctr">
              <a:lnSpc>
                <a:spcPct val="100000"/>
              </a:lnSpc>
            </a:pPr>
            <a:fld id="{A7354AAC-D686-4F62-AF1B-DC4B113E6A38}" type="slidenum">
              <a:rPr lang="en-US" sz="1200" b="1" strike="noStrike" spc="-1">
                <a:solidFill>
                  <a:srgbClr val="5F5F5F"/>
                </a:solidFill>
                <a:uFill>
                  <a:solidFill>
                    <a:srgbClr val="FFFFFF"/>
                  </a:solidFill>
                </a:uFill>
                <a:latin typeface="Calibri"/>
                <a:ea typeface="Calibri"/>
              </a:rPr>
              <a:t>37</a:t>
            </a:fld>
            <a:endParaRPr lang="en-US" sz="1800" strike="noStrike" spc="-1" dirty="0">
              <a:solidFill>
                <a:srgbClr val="000000"/>
              </a:solidFill>
              <a:uFill>
                <a:solidFill>
                  <a:srgbClr val="FFFFFF"/>
                </a:solidFill>
              </a:uFill>
              <a:latin typeface="Calibri Regular"/>
            </a:endParaRPr>
          </a:p>
        </p:txBody>
      </p:sp>
      <p:sp>
        <p:nvSpPr>
          <p:cNvPr id="50" name="CustomShape 4"/>
          <p:cNvSpPr/>
          <p:nvPr/>
        </p:nvSpPr>
        <p:spPr>
          <a:xfrm>
            <a:off x="154440" y="914760"/>
            <a:ext cx="11799262" cy="5474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Title: </a:t>
            </a:r>
            <a:r>
              <a:rPr lang="en-US" sz="3200" dirty="0">
                <a:latin typeface="Calibri Regular"/>
              </a:rPr>
              <a:t>Level of detail in computer animation</a:t>
            </a:r>
            <a:endParaRPr lang="en-US" sz="1800" b="0" strike="noStrike" spc="-1" dirty="0">
              <a:solidFill>
                <a:srgbClr val="000000"/>
              </a:solidFill>
              <a:uFill>
                <a:solidFill>
                  <a:srgbClr val="FFFFFF"/>
                </a:solidFill>
              </a:uFill>
              <a:latin typeface="Calibri" charset="0"/>
              <a:ea typeface="Calibri" charset="0"/>
              <a:cs typeface="Calibri" charset="0"/>
            </a:endParaRPr>
          </a:p>
          <a:p>
            <a:pPr>
              <a:lnSpc>
                <a:spcPct val="100000"/>
              </a:lnSpc>
            </a:pPr>
            <a:endParaRPr lang="en-US" sz="1800" b="0" strike="noStrike"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endParaRPr lang="en-US"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r>
              <a:rPr lang="en-US" sz="3200" b="1" spc="-1" dirty="0">
                <a:solidFill>
                  <a:srgbClr val="000000"/>
                </a:solidFill>
                <a:uFill>
                  <a:solidFill>
                    <a:srgbClr val="FFFFFF"/>
                  </a:solidFill>
                </a:uFill>
                <a:latin typeface="Calibri" charset="0"/>
                <a:cs typeface="Calibri" charset="0"/>
              </a:rPr>
              <a:t>Related work:</a:t>
            </a:r>
            <a:br>
              <a:rPr lang="en-US" sz="3200" b="1" spc="-1" dirty="0">
                <a:solidFill>
                  <a:srgbClr val="000000"/>
                </a:solidFill>
                <a:uFill>
                  <a:solidFill>
                    <a:srgbClr val="FFFFFF"/>
                  </a:solidFill>
                </a:uFill>
                <a:latin typeface="Calibri" charset="0"/>
                <a:cs typeface="Calibri" charset="0"/>
              </a:rPr>
            </a:br>
            <a:r>
              <a:rPr lang="en-US" dirty="0">
                <a:latin typeface="Calibri Regular"/>
                <a:hlinkClick r:id="rId3"/>
              </a:rPr>
              <a:t>http://www.animlife.com/publications/vriphys08.pdf</a:t>
            </a:r>
            <a:br>
              <a:rPr lang="en-US" sz="3200" dirty="0">
                <a:latin typeface="Calibri Regular"/>
              </a:rPr>
            </a:br>
            <a:r>
              <a:rPr lang="en-US" dirty="0">
                <a:latin typeface="Calibri Regular"/>
              </a:rPr>
              <a:t>Modeling Hair Using Level-of-Detail Representations</a:t>
            </a:r>
            <a:br>
              <a:rPr lang="en-US" sz="3200" dirty="0">
                <a:latin typeface="Calibri Regular"/>
              </a:rPr>
            </a:br>
            <a:r>
              <a:rPr lang="en-US" dirty="0">
                <a:latin typeface="Calibri Regular"/>
                <a:hlinkClick r:id="rId4"/>
              </a:rPr>
              <a:t>http://ieeexplore.ieee.org/stamp/stamp.jsp?arnumber=1199302</a:t>
            </a:r>
            <a:br>
              <a:rPr lang="en-US" sz="3200" dirty="0">
                <a:latin typeface="Calibri Regular"/>
              </a:rPr>
            </a:br>
            <a:r>
              <a:rPr lang="en-US" dirty="0">
                <a:latin typeface="Calibri Regular"/>
                <a:hlinkClick r:id="rId5"/>
              </a:rPr>
              <a:t>https://www.cg.tuwien.ac.at/research/publications/2017/JAHRMANN-2017-RRTG/JAHRMANN-2017-RRTG-draft.pdf</a:t>
            </a:r>
            <a:br>
              <a:rPr lang="en-US" sz="3200" dirty="0">
                <a:latin typeface="Calibri Regular"/>
              </a:rPr>
            </a:br>
            <a:r>
              <a:rPr lang="en-US" dirty="0">
                <a:latin typeface="Calibri Regular"/>
                <a:hlinkClick r:id="rId6"/>
              </a:rPr>
              <a:t>http://gamma.cs.unc.edu/research/crowds/</a:t>
            </a:r>
            <a:br>
              <a:rPr lang="en-US" sz="3200" dirty="0">
                <a:latin typeface="Calibri Regular"/>
              </a:rPr>
            </a:br>
            <a:r>
              <a:rPr lang="en-US" dirty="0">
                <a:latin typeface="Calibri Regular"/>
                <a:hlinkClick r:id="rId7"/>
              </a:rPr>
              <a:t>http://onlinelibrary.wiley.com/doi/10.1111/1467-8659.00156/pdf</a:t>
            </a:r>
            <a:endParaRPr lang="en-US" sz="3200" spc="-1" dirty="0">
              <a:solidFill>
                <a:srgbClr val="000000"/>
              </a:solidFill>
              <a:uFill>
                <a:solidFill>
                  <a:srgbClr val="FFFFFF"/>
                </a:solidFill>
              </a:uFill>
              <a:latin typeface="Calibri" charset="0"/>
              <a:cs typeface="Calibri" charset="0"/>
            </a:endParaRPr>
          </a:p>
        </p:txBody>
      </p:sp>
      <p:pic>
        <p:nvPicPr>
          <p:cNvPr id="9" name="Picture 8">
            <a:extLst>
              <a:ext uri="{FF2B5EF4-FFF2-40B4-BE49-F238E27FC236}">
                <a16:creationId xmlns:a16="http://schemas.microsoft.com/office/drawing/2014/main" id="{6B30CD59-FA07-BE48-B5BB-65EFA2B14E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864" y="4433797"/>
            <a:ext cx="4104456" cy="2223929"/>
          </a:xfrm>
          <a:prstGeom prst="rect">
            <a:avLst/>
          </a:prstGeom>
        </p:spPr>
      </p:pic>
      <p:sp>
        <p:nvSpPr>
          <p:cNvPr id="2" name="Title 1">
            <a:extLst>
              <a:ext uri="{FF2B5EF4-FFF2-40B4-BE49-F238E27FC236}">
                <a16:creationId xmlns:a16="http://schemas.microsoft.com/office/drawing/2014/main" id="{BD931E39-D81A-014D-95B5-3765D74B3BB9}"/>
              </a:ext>
            </a:extLst>
          </p:cNvPr>
          <p:cNvSpPr>
            <a:spLocks noGrp="1"/>
          </p:cNvSpPr>
          <p:nvPr>
            <p:ph type="title"/>
          </p:nvPr>
        </p:nvSpPr>
        <p:spPr/>
        <p:txBody>
          <a:bodyPr/>
          <a:lstStyle/>
          <a:p>
            <a:r>
              <a:rPr lang="en-US"/>
              <a:t>(13) Level of detail in computer animation</a:t>
            </a:r>
            <a:endParaRPr lang="en-US" dirty="0"/>
          </a:p>
        </p:txBody>
      </p:sp>
    </p:spTree>
    <p:extLst>
      <p:ext uri="{BB962C8B-B14F-4D97-AF65-F5344CB8AC3E}">
        <p14:creationId xmlns:p14="http://schemas.microsoft.com/office/powerpoint/2010/main" val="36802368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840960" y="42120"/>
            <a:ext cx="10512360" cy="756720"/>
          </a:xfrm>
          <a:prstGeom prst="rect">
            <a:avLst/>
          </a:prstGeom>
          <a:noFill/>
          <a:ln>
            <a:noFill/>
          </a:ln>
        </p:spPr>
        <p:style>
          <a:lnRef idx="0">
            <a:scrgbClr r="0" g="0" b="0"/>
          </a:lnRef>
          <a:fillRef idx="0">
            <a:scrgbClr r="0" g="0" b="0"/>
          </a:fillRef>
          <a:effectRef idx="0">
            <a:scrgbClr r="0" g="0" b="0"/>
          </a:effectRef>
          <a:fontRef idx="minor"/>
        </p:style>
      </p:sp>
      <p:sp>
        <p:nvSpPr>
          <p:cNvPr id="49" name="CustomShape 3"/>
          <p:cNvSpPr/>
          <p:nvPr/>
        </p:nvSpPr>
        <p:spPr>
          <a:xfrm>
            <a:off x="5377680" y="6508800"/>
            <a:ext cx="1438920" cy="30564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nchor="ctr"/>
          <a:lstStyle/>
          <a:p>
            <a:pPr algn="ctr">
              <a:lnSpc>
                <a:spcPct val="100000"/>
              </a:lnSpc>
            </a:pPr>
            <a:fld id="{A7354AAC-D686-4F62-AF1B-DC4B113E6A38}" type="slidenum">
              <a:rPr lang="en-US" sz="1200" b="1" strike="noStrike" spc="-1">
                <a:solidFill>
                  <a:srgbClr val="5F5F5F"/>
                </a:solidFill>
                <a:uFill>
                  <a:solidFill>
                    <a:srgbClr val="FFFFFF"/>
                  </a:solidFill>
                </a:uFill>
                <a:latin typeface="Calibri"/>
                <a:ea typeface="Calibri"/>
              </a:rPr>
              <a:t>38</a:t>
            </a:fld>
            <a:endParaRPr lang="en-US" sz="1800" strike="noStrike" spc="-1" dirty="0">
              <a:solidFill>
                <a:srgbClr val="000000"/>
              </a:solidFill>
              <a:uFill>
                <a:solidFill>
                  <a:srgbClr val="FFFFFF"/>
                </a:solidFill>
              </a:uFill>
              <a:latin typeface="Calibri Regular"/>
            </a:endParaRPr>
          </a:p>
        </p:txBody>
      </p:sp>
      <p:sp>
        <p:nvSpPr>
          <p:cNvPr id="50" name="CustomShape 4"/>
          <p:cNvSpPr/>
          <p:nvPr/>
        </p:nvSpPr>
        <p:spPr>
          <a:xfrm>
            <a:off x="154440" y="914760"/>
            <a:ext cx="11799262" cy="5474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Title: </a:t>
            </a:r>
            <a:r>
              <a:rPr lang="en-US" sz="3200" dirty="0">
                <a:latin typeface="Calibri Regular"/>
              </a:rPr>
              <a:t>Procedural modeling based on user interaction statistics</a:t>
            </a:r>
          </a:p>
          <a:p>
            <a:pPr>
              <a:lnSpc>
                <a:spcPct val="100000"/>
              </a:lnSpc>
            </a:pPr>
            <a:endParaRPr lang="en-US" sz="1800" b="0" strike="noStrike"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endParaRPr lang="en-US"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r>
              <a:rPr lang="en-US" sz="3200" b="1" spc="-1" dirty="0">
                <a:solidFill>
                  <a:srgbClr val="000000"/>
                </a:solidFill>
                <a:uFill>
                  <a:solidFill>
                    <a:srgbClr val="FFFFFF"/>
                  </a:solidFill>
                </a:uFill>
                <a:latin typeface="Calibri" charset="0"/>
                <a:cs typeface="Calibri" charset="0"/>
              </a:rPr>
              <a:t>Related work:</a:t>
            </a:r>
            <a:br>
              <a:rPr lang="en-US" sz="3200" b="1" spc="-1" dirty="0">
                <a:solidFill>
                  <a:srgbClr val="000000"/>
                </a:solidFill>
                <a:uFill>
                  <a:solidFill>
                    <a:srgbClr val="FFFFFF"/>
                  </a:solidFill>
                </a:uFill>
                <a:latin typeface="Calibri" charset="0"/>
                <a:cs typeface="Calibri" charset="0"/>
              </a:rPr>
            </a:br>
            <a:r>
              <a:rPr lang="en-US" dirty="0">
                <a:latin typeface="Calibri Regular"/>
                <a:hlinkClick r:id="rId3"/>
              </a:rPr>
              <a:t>http://onlinelibrary.wiley.com/doi/10.1111/cgf.13107/full</a:t>
            </a:r>
            <a:br>
              <a:rPr lang="en-US" dirty="0">
                <a:latin typeface="Calibri Regular"/>
              </a:rPr>
            </a:br>
            <a:r>
              <a:rPr lang="en-US" dirty="0">
                <a:latin typeface="Calibri Regular"/>
                <a:hlinkClick r:id="rId4"/>
              </a:rPr>
              <a:t>https://www.cg.tuwien.ac.at/research/publications/2017/Mitterhofer_2017/</a:t>
            </a:r>
            <a:br>
              <a:rPr lang="en-US" dirty="0">
                <a:latin typeface="Calibri Regular"/>
              </a:rPr>
            </a:br>
            <a:r>
              <a:rPr lang="en-US" dirty="0">
                <a:latin typeface="Calibri Regular"/>
                <a:hlinkClick r:id="rId5"/>
              </a:rPr>
              <a:t>https://www.cg.tuwien.ac.at/research/publications/2017/Wihann_2017/</a:t>
            </a:r>
            <a:br>
              <a:rPr lang="en-US" dirty="0">
                <a:latin typeface="Calibri Regular"/>
              </a:rPr>
            </a:br>
            <a:r>
              <a:rPr lang="en-US" dirty="0">
                <a:latin typeface="Calibri Regular"/>
                <a:hlinkClick r:id="rId6"/>
              </a:rPr>
              <a:t>http://www.cellpack.org/</a:t>
            </a:r>
            <a:endParaRPr lang="en-US" sz="3200" spc="-1" dirty="0">
              <a:solidFill>
                <a:srgbClr val="000000"/>
              </a:solidFill>
              <a:uFill>
                <a:solidFill>
                  <a:srgbClr val="FFFFFF"/>
                </a:solidFill>
              </a:uFill>
              <a:latin typeface="Calibri" charset="0"/>
              <a:cs typeface="Calibri" charset="0"/>
            </a:endParaRPr>
          </a:p>
        </p:txBody>
      </p:sp>
      <p:pic>
        <p:nvPicPr>
          <p:cNvPr id="3" name="Picture 2">
            <a:extLst>
              <a:ext uri="{FF2B5EF4-FFF2-40B4-BE49-F238E27FC236}">
                <a16:creationId xmlns:a16="http://schemas.microsoft.com/office/drawing/2014/main" id="{DEA33F10-799D-D94F-A311-769F694486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8935" y="2732906"/>
            <a:ext cx="3407820" cy="3407820"/>
          </a:xfrm>
          <a:prstGeom prst="rect">
            <a:avLst/>
          </a:prstGeom>
        </p:spPr>
      </p:pic>
      <p:sp>
        <p:nvSpPr>
          <p:cNvPr id="2" name="Title 1">
            <a:extLst>
              <a:ext uri="{FF2B5EF4-FFF2-40B4-BE49-F238E27FC236}">
                <a16:creationId xmlns:a16="http://schemas.microsoft.com/office/drawing/2014/main" id="{ABEB2755-24F8-0941-ABB4-26CBDFE3F959}"/>
              </a:ext>
            </a:extLst>
          </p:cNvPr>
          <p:cNvSpPr>
            <a:spLocks noGrp="1"/>
          </p:cNvSpPr>
          <p:nvPr>
            <p:ph type="title"/>
          </p:nvPr>
        </p:nvSpPr>
        <p:spPr/>
        <p:txBody>
          <a:bodyPr/>
          <a:lstStyle/>
          <a:p>
            <a:r>
              <a:rPr lang="en-US" sz="3200"/>
              <a:t>(14) Procedural modeling based on user interaction statistics</a:t>
            </a:r>
            <a:endParaRPr lang="en-US" sz="3200" dirty="0"/>
          </a:p>
        </p:txBody>
      </p:sp>
    </p:spTree>
    <p:extLst>
      <p:ext uri="{BB962C8B-B14F-4D97-AF65-F5344CB8AC3E}">
        <p14:creationId xmlns:p14="http://schemas.microsoft.com/office/powerpoint/2010/main" val="11238544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840960" y="42120"/>
            <a:ext cx="10512360" cy="756720"/>
          </a:xfrm>
          <a:prstGeom prst="rect">
            <a:avLst/>
          </a:prstGeom>
          <a:noFill/>
          <a:ln>
            <a:noFill/>
          </a:ln>
        </p:spPr>
        <p:style>
          <a:lnRef idx="0">
            <a:scrgbClr r="0" g="0" b="0"/>
          </a:lnRef>
          <a:fillRef idx="0">
            <a:scrgbClr r="0" g="0" b="0"/>
          </a:fillRef>
          <a:effectRef idx="0">
            <a:scrgbClr r="0" g="0" b="0"/>
          </a:effectRef>
          <a:fontRef idx="minor"/>
        </p:style>
      </p:sp>
      <p:sp>
        <p:nvSpPr>
          <p:cNvPr id="49" name="CustomShape 3"/>
          <p:cNvSpPr/>
          <p:nvPr/>
        </p:nvSpPr>
        <p:spPr>
          <a:xfrm>
            <a:off x="5377680" y="6508800"/>
            <a:ext cx="1438920" cy="30564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nchor="ctr"/>
          <a:lstStyle/>
          <a:p>
            <a:pPr algn="ctr">
              <a:lnSpc>
                <a:spcPct val="100000"/>
              </a:lnSpc>
            </a:pPr>
            <a:fld id="{A7354AAC-D686-4F62-AF1B-DC4B113E6A38}" type="slidenum">
              <a:rPr lang="en-US" sz="1200" b="1" strike="noStrike" spc="-1">
                <a:solidFill>
                  <a:srgbClr val="5F5F5F"/>
                </a:solidFill>
                <a:uFill>
                  <a:solidFill>
                    <a:srgbClr val="FFFFFF"/>
                  </a:solidFill>
                </a:uFill>
                <a:latin typeface="Calibri"/>
                <a:ea typeface="Calibri"/>
              </a:rPr>
              <a:t>39</a:t>
            </a:fld>
            <a:endParaRPr lang="en-US" sz="1800" strike="noStrike" spc="-1" dirty="0">
              <a:solidFill>
                <a:srgbClr val="000000"/>
              </a:solidFill>
              <a:uFill>
                <a:solidFill>
                  <a:srgbClr val="FFFFFF"/>
                </a:solidFill>
              </a:uFill>
              <a:latin typeface="Calibri Regular"/>
            </a:endParaRPr>
          </a:p>
        </p:txBody>
      </p:sp>
      <p:sp>
        <p:nvSpPr>
          <p:cNvPr id="50" name="CustomShape 4"/>
          <p:cNvSpPr/>
          <p:nvPr/>
        </p:nvSpPr>
        <p:spPr>
          <a:xfrm>
            <a:off x="154440" y="914760"/>
            <a:ext cx="11799262" cy="5474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Title: </a:t>
            </a:r>
            <a:r>
              <a:rPr lang="en-US" sz="3200" dirty="0">
                <a:latin typeface="Calibri Regular"/>
              </a:rPr>
              <a:t>Automatic camera control</a:t>
            </a:r>
          </a:p>
          <a:p>
            <a:pPr>
              <a:lnSpc>
                <a:spcPct val="100000"/>
              </a:lnSpc>
            </a:pPr>
            <a:endParaRPr lang="en-US" sz="1800" b="0" strike="noStrike"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endParaRPr lang="en-US" spc="-1" dirty="0">
              <a:solidFill>
                <a:srgbClr val="000000"/>
              </a:solidFill>
              <a:uFill>
                <a:solidFill>
                  <a:srgbClr val="FFFFFF"/>
                </a:solidFill>
              </a:uFill>
              <a:latin typeface="Calibri" charset="0"/>
              <a:ea typeface="Calibri" charset="0"/>
              <a:cs typeface="Calibri" charset="0"/>
            </a:endParaRPr>
          </a:p>
          <a:p>
            <a:pPr marL="132840">
              <a:buClr>
                <a:srgbClr val="2AA3D8"/>
              </a:buClr>
              <a:buSzPct val="64000"/>
            </a:pPr>
            <a:r>
              <a:rPr lang="en-US" sz="3200" b="1" spc="-1" dirty="0">
                <a:solidFill>
                  <a:srgbClr val="000000"/>
                </a:solidFill>
                <a:uFill>
                  <a:solidFill>
                    <a:srgbClr val="FFFFFF"/>
                  </a:solidFill>
                </a:uFill>
                <a:latin typeface="Calibri" charset="0"/>
                <a:cs typeface="Calibri" charset="0"/>
              </a:rPr>
              <a:t>Related work:</a:t>
            </a:r>
            <a:endParaRPr lang="en-US" dirty="0">
              <a:latin typeface="Calibri Regular"/>
            </a:endParaRPr>
          </a:p>
          <a:p>
            <a:pPr marL="132840">
              <a:buClr>
                <a:srgbClr val="2AA3D8"/>
              </a:buClr>
              <a:buSzPct val="64000"/>
            </a:pPr>
            <a:r>
              <a:rPr lang="en-US" dirty="0">
                <a:latin typeface="Calibri Regular"/>
                <a:hlinkClick r:id="rId3"/>
              </a:rPr>
              <a:t>https://pdfs.semanticscholar.org/b6d3/21e69773e4cebe9d6e144503baa799d9b00f.pdf</a:t>
            </a:r>
            <a:endParaRPr lang="en-US" dirty="0">
              <a:latin typeface="Calibri Regular"/>
            </a:endParaRPr>
          </a:p>
          <a:p>
            <a:pPr marL="132840">
              <a:lnSpc>
                <a:spcPct val="100000"/>
              </a:lnSpc>
              <a:buClr>
                <a:srgbClr val="2AA3D8"/>
              </a:buClr>
              <a:buSzPct val="64000"/>
            </a:pPr>
            <a:endParaRPr lang="en-US" sz="3200" spc="-1" dirty="0">
              <a:solidFill>
                <a:srgbClr val="000000"/>
              </a:solidFill>
              <a:uFill>
                <a:solidFill>
                  <a:srgbClr val="FFFFFF"/>
                </a:solidFill>
              </a:uFill>
              <a:latin typeface="Calibri" charset="0"/>
              <a:cs typeface="Calibri" charset="0"/>
            </a:endParaRPr>
          </a:p>
        </p:txBody>
      </p:sp>
      <p:pic>
        <p:nvPicPr>
          <p:cNvPr id="3" name="Picture 2">
            <a:extLst>
              <a:ext uri="{FF2B5EF4-FFF2-40B4-BE49-F238E27FC236}">
                <a16:creationId xmlns:a16="http://schemas.microsoft.com/office/drawing/2014/main" id="{77464CDA-CDCE-8D4E-9A17-2418E827C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868" y="3344091"/>
            <a:ext cx="7639666" cy="2600737"/>
          </a:xfrm>
          <a:prstGeom prst="rect">
            <a:avLst/>
          </a:prstGeom>
        </p:spPr>
      </p:pic>
      <p:pic>
        <p:nvPicPr>
          <p:cNvPr id="5" name="Picture 4">
            <a:extLst>
              <a:ext uri="{FF2B5EF4-FFF2-40B4-BE49-F238E27FC236}">
                <a16:creationId xmlns:a16="http://schemas.microsoft.com/office/drawing/2014/main" id="{7340AE4A-47D1-F14C-9B5B-2BF29ED84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48" y="3344091"/>
            <a:ext cx="3665131" cy="2600737"/>
          </a:xfrm>
          <a:prstGeom prst="rect">
            <a:avLst/>
          </a:prstGeom>
        </p:spPr>
      </p:pic>
      <p:sp>
        <p:nvSpPr>
          <p:cNvPr id="2" name="Title 1">
            <a:extLst>
              <a:ext uri="{FF2B5EF4-FFF2-40B4-BE49-F238E27FC236}">
                <a16:creationId xmlns:a16="http://schemas.microsoft.com/office/drawing/2014/main" id="{223AD1A9-FFB8-BC48-B046-E901A253DF27}"/>
              </a:ext>
            </a:extLst>
          </p:cNvPr>
          <p:cNvSpPr>
            <a:spLocks noGrp="1"/>
          </p:cNvSpPr>
          <p:nvPr>
            <p:ph type="title"/>
          </p:nvPr>
        </p:nvSpPr>
        <p:spPr/>
        <p:txBody>
          <a:bodyPr/>
          <a:lstStyle/>
          <a:p>
            <a:r>
              <a:rPr lang="en-US"/>
              <a:t>(15) Automatic camera control</a:t>
            </a:r>
            <a:endParaRPr lang="en-US" dirty="0"/>
          </a:p>
        </p:txBody>
      </p:sp>
    </p:spTree>
    <p:extLst>
      <p:ext uri="{BB962C8B-B14F-4D97-AF65-F5344CB8AC3E}">
        <p14:creationId xmlns:p14="http://schemas.microsoft.com/office/powerpoint/2010/main" val="40093465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Topic</a:t>
            </a:r>
            <a:endParaRPr lang="de-AT" dirty="0"/>
          </a:p>
        </p:txBody>
      </p:sp>
      <p:sp>
        <p:nvSpPr>
          <p:cNvPr id="3" name="Content Placeholder 2"/>
          <p:cNvSpPr>
            <a:spLocks noGrp="1"/>
          </p:cNvSpPr>
          <p:nvPr>
            <p:ph idx="1"/>
          </p:nvPr>
        </p:nvSpPr>
        <p:spPr/>
        <p:txBody>
          <a:bodyPr/>
          <a:lstStyle/>
          <a:p>
            <a:r>
              <a:rPr lang="en-US" dirty="0"/>
              <a:t>Students can work alone or in groups of 2</a:t>
            </a:r>
          </a:p>
          <a:p>
            <a:r>
              <a:rPr lang="de-AT" dirty="0"/>
              <a:t>State-</a:t>
            </a:r>
            <a:r>
              <a:rPr lang="de-AT" dirty="0" err="1"/>
              <a:t>of</a:t>
            </a:r>
            <a:r>
              <a:rPr lang="de-AT" dirty="0"/>
              <a:t>-</a:t>
            </a:r>
            <a:r>
              <a:rPr lang="de-AT" dirty="0" err="1"/>
              <a:t>the</a:t>
            </a:r>
            <a:r>
              <a:rPr lang="de-AT" dirty="0"/>
              <a:t>-Art</a:t>
            </a:r>
          </a:p>
          <a:p>
            <a:r>
              <a:rPr lang="de-AT" dirty="0"/>
              <a:t>TUWEL: </a:t>
            </a:r>
            <a:r>
              <a:rPr lang="de-AT" dirty="0">
                <a:hlinkClick r:id="rId3"/>
              </a:rPr>
              <a:t>https://tuwel.tuwien.ac.at/course/view.php?id=13424</a:t>
            </a:r>
            <a:endParaRPr lang="en-US" dirty="0"/>
          </a:p>
          <a:p>
            <a:r>
              <a:rPr lang="en-US" dirty="0"/>
              <a:t>wu@cg.tuwien.ac.at </a:t>
            </a:r>
            <a:endParaRPr lang="de-AT"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4</a:t>
            </a:fld>
            <a:endParaRPr lang="de-AT"/>
          </a:p>
        </p:txBody>
      </p:sp>
      <p:sp>
        <p:nvSpPr>
          <p:cNvPr id="6" name="TextBox 5">
            <a:extLst>
              <a:ext uri="{FF2B5EF4-FFF2-40B4-BE49-F238E27FC236}">
                <a16:creationId xmlns:a16="http://schemas.microsoft.com/office/drawing/2014/main" id="{757F9DF7-7E3C-1D4B-8C3C-9FCF88A1B668}"/>
              </a:ext>
            </a:extLst>
          </p:cNvPr>
          <p:cNvSpPr txBox="1"/>
          <p:nvPr/>
        </p:nvSpPr>
        <p:spPr>
          <a:xfrm>
            <a:off x="480963" y="3815390"/>
            <a:ext cx="5328592" cy="2369880"/>
          </a:xfrm>
          <a:prstGeom prst="rect">
            <a:avLst/>
          </a:prstGeom>
          <a:noFill/>
        </p:spPr>
        <p:txBody>
          <a:bodyPr wrap="square" rtlCol="0">
            <a:spAutoFit/>
          </a:bodyPr>
          <a:lstStyle/>
          <a:p>
            <a:r>
              <a:rPr lang="en-US" sz="2800" dirty="0">
                <a:solidFill>
                  <a:srgbClr val="FF0000"/>
                </a:solidFill>
                <a:latin typeface="Calibri" panose="020F0502020204030204" pitchFamily="34" charset="0"/>
              </a:rPr>
              <a:t>Register your topic on TU WEL</a:t>
            </a:r>
          </a:p>
          <a:p>
            <a:r>
              <a:rPr lang="en-US" sz="2400" dirty="0">
                <a:solidFill>
                  <a:srgbClr val="FF0000"/>
                </a:solidFill>
                <a:latin typeface="Calibri" panose="020F0502020204030204" pitchFamily="34" charset="0"/>
              </a:rPr>
              <a:t>Registration start: </a:t>
            </a:r>
            <a:br>
              <a:rPr lang="en-US" sz="2400" dirty="0">
                <a:solidFill>
                  <a:srgbClr val="FF0000"/>
                </a:solidFill>
                <a:latin typeface="Calibri" panose="020F0502020204030204" pitchFamily="34" charset="0"/>
              </a:rPr>
            </a:br>
            <a:r>
              <a:rPr lang="en-US" sz="2400" dirty="0">
                <a:solidFill>
                  <a:srgbClr val="FF0000"/>
                </a:solidFill>
                <a:latin typeface="Calibri" panose="020F0502020204030204" pitchFamily="34" charset="0"/>
              </a:rPr>
              <a:t>              6th March 2018, 22:00 (Today!!) </a:t>
            </a:r>
          </a:p>
          <a:p>
            <a:r>
              <a:rPr lang="en-US" sz="2400" dirty="0">
                <a:solidFill>
                  <a:srgbClr val="FF0000"/>
                </a:solidFill>
                <a:latin typeface="Calibri" panose="020F0502020204030204" pitchFamily="34" charset="0"/>
              </a:rPr>
              <a:t>Registration due to: </a:t>
            </a:r>
          </a:p>
          <a:p>
            <a:r>
              <a:rPr lang="en-US" sz="2400" dirty="0">
                <a:solidFill>
                  <a:srgbClr val="FF0000"/>
                </a:solidFill>
                <a:latin typeface="Calibri" panose="020F0502020204030204" pitchFamily="34" charset="0"/>
              </a:rPr>
              <a:t>            23th March 2018, 23:59</a:t>
            </a:r>
          </a:p>
          <a:p>
            <a:endParaRPr lang="en-US" sz="2400" dirty="0">
              <a:solidFill>
                <a:srgbClr val="FF0000"/>
              </a:solidFill>
              <a:latin typeface="Calibri" panose="020F0502020204030204" pitchFamily="34" charset="0"/>
            </a:endParaRPr>
          </a:p>
        </p:txBody>
      </p:sp>
      <p:sp>
        <p:nvSpPr>
          <p:cNvPr id="7" name="TextBox 6">
            <a:extLst>
              <a:ext uri="{FF2B5EF4-FFF2-40B4-BE49-F238E27FC236}">
                <a16:creationId xmlns:a16="http://schemas.microsoft.com/office/drawing/2014/main" id="{89B36154-7B2D-0F4C-826C-E8B7533D4068}"/>
              </a:ext>
            </a:extLst>
          </p:cNvPr>
          <p:cNvSpPr txBox="1"/>
          <p:nvPr/>
        </p:nvSpPr>
        <p:spPr>
          <a:xfrm>
            <a:off x="480963" y="3292170"/>
            <a:ext cx="216024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rPr>
              <a:t>Important!!</a:t>
            </a:r>
            <a:endParaRPr lang="en-US" sz="2800" b="1" dirty="0">
              <a:solidFill>
                <a:srgbClr val="FF0000"/>
              </a:solidFill>
              <a:latin typeface="Calibri" panose="020F0502020204030204" pitchFamily="34" charset="0"/>
            </a:endParaRPr>
          </a:p>
        </p:txBody>
      </p:sp>
      <p:sp>
        <p:nvSpPr>
          <p:cNvPr id="8" name="TextBox 7">
            <a:extLst>
              <a:ext uri="{FF2B5EF4-FFF2-40B4-BE49-F238E27FC236}">
                <a16:creationId xmlns:a16="http://schemas.microsoft.com/office/drawing/2014/main" id="{273F6C62-5090-4A4C-87C1-8FDEFAC13882}"/>
              </a:ext>
            </a:extLst>
          </p:cNvPr>
          <p:cNvSpPr txBox="1"/>
          <p:nvPr/>
        </p:nvSpPr>
        <p:spPr>
          <a:xfrm>
            <a:off x="6529635" y="4230889"/>
            <a:ext cx="5034712" cy="769441"/>
          </a:xfrm>
          <a:prstGeom prst="rect">
            <a:avLst/>
          </a:prstGeom>
          <a:noFill/>
        </p:spPr>
        <p:txBody>
          <a:bodyPr wrap="none" rtlCol="0">
            <a:spAutoFit/>
          </a:bodyPr>
          <a:lstStyle/>
          <a:p>
            <a:r>
              <a:rPr lang="en-US" sz="4400" b="1" dirty="0">
                <a:solidFill>
                  <a:srgbClr val="FF0000"/>
                </a:solidFill>
                <a:latin typeface="Calibri" panose="020F0502020204030204" pitchFamily="34" charset="0"/>
              </a:rPr>
              <a:t>First come first serve</a:t>
            </a:r>
          </a:p>
        </p:txBody>
      </p:sp>
    </p:spTree>
    <p:extLst>
      <p:ext uri="{BB962C8B-B14F-4D97-AF65-F5344CB8AC3E}">
        <p14:creationId xmlns:p14="http://schemas.microsoft.com/office/powerpoint/2010/main" val="362572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840960" y="42120"/>
            <a:ext cx="10512360" cy="756720"/>
          </a:xfrm>
          <a:prstGeom prst="rect">
            <a:avLst/>
          </a:prstGeom>
          <a:noFill/>
          <a:ln>
            <a:noFill/>
          </a:ln>
        </p:spPr>
        <p:style>
          <a:lnRef idx="0">
            <a:scrgbClr r="0" g="0" b="0"/>
          </a:lnRef>
          <a:fillRef idx="0">
            <a:scrgbClr r="0" g="0" b="0"/>
          </a:fillRef>
          <a:effectRef idx="0">
            <a:scrgbClr r="0" g="0" b="0"/>
          </a:effectRef>
          <a:fontRef idx="minor"/>
        </p:style>
      </p:sp>
      <p:sp>
        <p:nvSpPr>
          <p:cNvPr id="49" name="CustomShape 3"/>
          <p:cNvSpPr/>
          <p:nvPr/>
        </p:nvSpPr>
        <p:spPr>
          <a:xfrm>
            <a:off x="5377680" y="6508800"/>
            <a:ext cx="1438920" cy="30564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nchor="ctr"/>
          <a:lstStyle/>
          <a:p>
            <a:pPr algn="ctr">
              <a:lnSpc>
                <a:spcPct val="100000"/>
              </a:lnSpc>
            </a:pPr>
            <a:fld id="{A7354AAC-D686-4F62-AF1B-DC4B113E6A38}" type="slidenum">
              <a:rPr lang="en-US" sz="1200" b="1" strike="noStrike" spc="-1">
                <a:solidFill>
                  <a:srgbClr val="5F5F5F"/>
                </a:solidFill>
                <a:uFill>
                  <a:solidFill>
                    <a:srgbClr val="FFFFFF"/>
                  </a:solidFill>
                </a:uFill>
                <a:latin typeface="Calibri"/>
                <a:ea typeface="Calibri"/>
              </a:rPr>
              <a:t>40</a:t>
            </a:fld>
            <a:endParaRPr lang="en-US" sz="1800" strike="noStrike" spc="-1" dirty="0">
              <a:solidFill>
                <a:srgbClr val="000000"/>
              </a:solidFill>
              <a:uFill>
                <a:solidFill>
                  <a:srgbClr val="FFFFFF"/>
                </a:solidFill>
              </a:uFill>
              <a:latin typeface="Calibri Regular"/>
            </a:endParaRPr>
          </a:p>
        </p:txBody>
      </p:sp>
      <p:sp>
        <p:nvSpPr>
          <p:cNvPr id="50" name="CustomShape 4"/>
          <p:cNvSpPr/>
          <p:nvPr/>
        </p:nvSpPr>
        <p:spPr>
          <a:xfrm>
            <a:off x="154440" y="914760"/>
            <a:ext cx="11799262" cy="5474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marL="132840">
              <a:lnSpc>
                <a:spcPct val="100000"/>
              </a:lnSpc>
              <a:buClr>
                <a:srgbClr val="2AA3D8"/>
              </a:buClr>
              <a:buSzPct val="64000"/>
            </a:pPr>
            <a:r>
              <a:rPr lang="en-US" sz="3200" b="1" strike="noStrike" spc="-1" dirty="0">
                <a:solidFill>
                  <a:srgbClr val="000000"/>
                </a:solidFill>
                <a:uFill>
                  <a:solidFill>
                    <a:srgbClr val="FFFFFF"/>
                  </a:solidFill>
                </a:uFill>
                <a:latin typeface="Calibri" charset="0"/>
                <a:ea typeface="Calibri" charset="0"/>
                <a:cs typeface="Calibri" charset="0"/>
              </a:rPr>
              <a:t>Title: </a:t>
            </a:r>
            <a:r>
              <a:rPr lang="en-US" sz="3200" dirty="0">
                <a:latin typeface="Calibri Regular"/>
              </a:rPr>
              <a:t>A</a:t>
            </a:r>
            <a:r>
              <a:rPr lang="en-US" dirty="0">
                <a:latin typeface="Calibri Regular"/>
              </a:rPr>
              <a:t> </a:t>
            </a:r>
            <a:r>
              <a:rPr lang="en-US" sz="3200" dirty="0">
                <a:latin typeface="Calibri Regular"/>
              </a:rPr>
              <a:t>periodic tiling for computer graphics</a:t>
            </a:r>
          </a:p>
          <a:p>
            <a:pPr>
              <a:lnSpc>
                <a:spcPct val="100000"/>
              </a:lnSpc>
            </a:pPr>
            <a:endParaRPr lang="en-US" sz="1800" b="0" strike="noStrike" spc="-1" dirty="0">
              <a:solidFill>
                <a:srgbClr val="000000"/>
              </a:solidFill>
              <a:uFill>
                <a:solidFill>
                  <a:srgbClr val="FFFFFF"/>
                </a:solidFill>
              </a:uFill>
              <a:latin typeface="Calibri" charset="0"/>
              <a:ea typeface="Calibri" charset="0"/>
              <a:cs typeface="Calibri" charset="0"/>
            </a:endParaRPr>
          </a:p>
          <a:p>
            <a:pPr marL="132840">
              <a:lnSpc>
                <a:spcPct val="100000"/>
              </a:lnSpc>
              <a:buClr>
                <a:srgbClr val="2AA3D8"/>
              </a:buClr>
              <a:buSzPct val="64000"/>
            </a:pPr>
            <a:endParaRPr lang="en-US" spc="-1" dirty="0">
              <a:solidFill>
                <a:srgbClr val="000000"/>
              </a:solidFill>
              <a:uFill>
                <a:solidFill>
                  <a:srgbClr val="FFFFFF"/>
                </a:solidFill>
              </a:uFill>
              <a:latin typeface="Calibri" charset="0"/>
              <a:ea typeface="Calibri" charset="0"/>
              <a:cs typeface="Calibri" charset="0"/>
            </a:endParaRPr>
          </a:p>
          <a:p>
            <a:pPr marL="132840">
              <a:buClr>
                <a:srgbClr val="2AA3D8"/>
              </a:buClr>
              <a:buSzPct val="64000"/>
            </a:pPr>
            <a:r>
              <a:rPr lang="en-US" sz="3200" b="1" spc="-1" dirty="0">
                <a:solidFill>
                  <a:srgbClr val="000000"/>
                </a:solidFill>
                <a:uFill>
                  <a:solidFill>
                    <a:srgbClr val="FFFFFF"/>
                  </a:solidFill>
                </a:uFill>
                <a:latin typeface="Calibri" charset="0"/>
                <a:cs typeface="Calibri" charset="0"/>
              </a:rPr>
              <a:t>Related work:</a:t>
            </a:r>
            <a:endParaRPr lang="en-US" dirty="0">
              <a:latin typeface="Calibri Regular"/>
            </a:endParaRPr>
          </a:p>
          <a:p>
            <a:pPr marL="132840">
              <a:buClr>
                <a:srgbClr val="2AA3D8"/>
              </a:buClr>
              <a:buSzPct val="64000"/>
            </a:pPr>
            <a:r>
              <a:rPr lang="en-US" dirty="0">
                <a:latin typeface="Calibri Regular"/>
                <a:hlinkClick r:id="rId3"/>
              </a:rPr>
              <a:t>https://www.cg.tuwien.ac.at/research/publications/2015/Sippl_Sebastian_EFG/</a:t>
            </a:r>
            <a:endParaRPr lang="en-US" sz="3200" spc="-1" dirty="0">
              <a:solidFill>
                <a:srgbClr val="000000"/>
              </a:solidFill>
              <a:uFill>
                <a:solidFill>
                  <a:srgbClr val="FFFFFF"/>
                </a:solidFill>
              </a:uFill>
              <a:latin typeface="Calibri" charset="0"/>
              <a:cs typeface="Calibri" charset="0"/>
            </a:endParaRPr>
          </a:p>
        </p:txBody>
      </p:sp>
      <p:pic>
        <p:nvPicPr>
          <p:cNvPr id="3" name="Picture 2">
            <a:extLst>
              <a:ext uri="{FF2B5EF4-FFF2-40B4-BE49-F238E27FC236}">
                <a16:creationId xmlns:a16="http://schemas.microsoft.com/office/drawing/2014/main" id="{7D4D575E-25E6-9A43-912F-858AE08F7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803" y="2986432"/>
            <a:ext cx="3550577" cy="3550577"/>
          </a:xfrm>
          <a:prstGeom prst="rect">
            <a:avLst/>
          </a:prstGeom>
        </p:spPr>
      </p:pic>
      <p:sp>
        <p:nvSpPr>
          <p:cNvPr id="2" name="Title 1">
            <a:extLst>
              <a:ext uri="{FF2B5EF4-FFF2-40B4-BE49-F238E27FC236}">
                <a16:creationId xmlns:a16="http://schemas.microsoft.com/office/drawing/2014/main" id="{899AACF9-5F55-E245-9F4C-059B9B3D315E}"/>
              </a:ext>
            </a:extLst>
          </p:cNvPr>
          <p:cNvSpPr>
            <a:spLocks noGrp="1"/>
          </p:cNvSpPr>
          <p:nvPr>
            <p:ph type="title"/>
          </p:nvPr>
        </p:nvSpPr>
        <p:spPr/>
        <p:txBody>
          <a:bodyPr/>
          <a:lstStyle/>
          <a:p>
            <a:r>
              <a:rPr lang="en-US"/>
              <a:t>(16) A periodic tiling for computer graphics</a:t>
            </a:r>
            <a:endParaRPr lang="en-US" dirty="0"/>
          </a:p>
        </p:txBody>
      </p:sp>
    </p:spTree>
    <p:extLst>
      <p:ext uri="{BB962C8B-B14F-4D97-AF65-F5344CB8AC3E}">
        <p14:creationId xmlns:p14="http://schemas.microsoft.com/office/powerpoint/2010/main" val="3835209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524021" y="1087243"/>
            <a:ext cx="9125177" cy="461772"/>
          </a:xfrm>
          <a:prstGeom prst="rect">
            <a:avLst/>
          </a:prstGeom>
        </p:spPr>
        <p:txBody>
          <a:bodyPr wrap="square">
            <a:spAutoFit/>
          </a:bodyPr>
          <a:lstStyle/>
          <a:p>
            <a:pPr marL="800260" lvl="2" indent="-342969">
              <a:spcAft>
                <a:spcPts val="1200"/>
              </a:spcAft>
              <a:buFont typeface="Arial" panose="020B0604020202020204" pitchFamily="34" charset="0"/>
              <a:buChar char="•"/>
            </a:pPr>
            <a:endParaRPr lang="en-US" sz="2400" dirty="0">
              <a:latin typeface="Calibri Regular"/>
            </a:endParaRPr>
          </a:p>
        </p:txBody>
      </p:sp>
      <p:sp>
        <p:nvSpPr>
          <p:cNvPr id="2" name="Rechteck 1"/>
          <p:cNvSpPr/>
          <p:nvPr/>
        </p:nvSpPr>
        <p:spPr>
          <a:xfrm>
            <a:off x="1776107" y="4366115"/>
            <a:ext cx="8426886" cy="2031795"/>
          </a:xfrm>
          <a:prstGeom prst="rect">
            <a:avLst/>
          </a:prstGeom>
        </p:spPr>
        <p:txBody>
          <a:bodyPr wrap="square">
            <a:spAutoFit/>
          </a:bodyPr>
          <a:lstStyle/>
          <a:p>
            <a:pPr algn="just"/>
            <a:r>
              <a:rPr lang="en-US" b="1" dirty="0">
                <a:latin typeface="+mj-lt"/>
              </a:rPr>
              <a:t>Multi-channel 3D volume rendering:</a:t>
            </a:r>
            <a:r>
              <a:rPr lang="en-US" dirty="0">
                <a:latin typeface="+mj-lt"/>
              </a:rPr>
              <a:t> absorption contrast (AC) image serves as a basis, providing spatial context, features are enhances with differential phase contrast (DFC) and </a:t>
            </a:r>
            <a:r>
              <a:rPr lang="en-US" dirty="0" err="1">
                <a:latin typeface="+mj-lt"/>
              </a:rPr>
              <a:t>darkfield</a:t>
            </a:r>
            <a:r>
              <a:rPr lang="en-US" dirty="0">
                <a:latin typeface="+mj-lt"/>
              </a:rPr>
              <a:t> contrast (DFC) modalities: contours, fibers and fiber bundles direction is visually conveyed (glyphs, tensor imaging). </a:t>
            </a:r>
          </a:p>
          <a:p>
            <a:pPr algn="just"/>
            <a:endParaRPr lang="en-US" dirty="0">
              <a:latin typeface="+mj-lt"/>
            </a:endParaRPr>
          </a:p>
          <a:p>
            <a:pPr algn="just"/>
            <a:r>
              <a:rPr lang="en-US" b="1" dirty="0">
                <a:latin typeface="+mj-lt"/>
              </a:rPr>
              <a:t>Custom widgets for histograms and transfer functions: </a:t>
            </a:r>
            <a:r>
              <a:rPr lang="en-US" dirty="0">
                <a:latin typeface="+mj-lt"/>
              </a:rPr>
              <a:t>triangle 3D transfer function widget. </a:t>
            </a:r>
            <a:r>
              <a:rPr lang="en-US" dirty="0" err="1">
                <a:latin typeface="+mj-lt"/>
              </a:rPr>
              <a:t>Barycentric</a:t>
            </a:r>
            <a:r>
              <a:rPr lang="en-US" dirty="0">
                <a:latin typeface="+mj-lt"/>
              </a:rPr>
              <a:t> coordinates are used to specify and construct 3D transfer function. 	</a:t>
            </a:r>
          </a:p>
        </p:txBody>
      </p:sp>
      <p:grpSp>
        <p:nvGrpSpPr>
          <p:cNvPr id="15" name="Gruppieren 14"/>
          <p:cNvGrpSpPr/>
          <p:nvPr/>
        </p:nvGrpSpPr>
        <p:grpSpPr>
          <a:xfrm>
            <a:off x="2496351" y="925333"/>
            <a:ext cx="7374009" cy="3368557"/>
            <a:chOff x="971598" y="904651"/>
            <a:chExt cx="7372302" cy="3367777"/>
          </a:xfrm>
        </p:grpSpPr>
        <p:grpSp>
          <p:nvGrpSpPr>
            <p:cNvPr id="9" name="Gruppieren 8"/>
            <p:cNvGrpSpPr/>
            <p:nvPr/>
          </p:nvGrpSpPr>
          <p:grpSpPr>
            <a:xfrm>
              <a:off x="971598" y="904651"/>
              <a:ext cx="2972120" cy="3367777"/>
              <a:chOff x="971598" y="904651"/>
              <a:chExt cx="2972120" cy="3367777"/>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03"/>
              <a:stretch/>
            </p:blipFill>
            <p:spPr bwMode="auto">
              <a:xfrm>
                <a:off x="971599" y="904651"/>
                <a:ext cx="2972119"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971598" y="3964651"/>
                <a:ext cx="2972119" cy="307777"/>
              </a:xfrm>
              <a:prstGeom prst="rect">
                <a:avLst/>
              </a:prstGeom>
              <a:noFill/>
            </p:spPr>
            <p:txBody>
              <a:bodyPr wrap="square" rtlCol="0">
                <a:spAutoFit/>
              </a:bodyPr>
              <a:lstStyle/>
              <a:p>
                <a:pPr algn="ctr"/>
                <a:r>
                  <a:rPr lang="en-US" sz="1400" dirty="0">
                    <a:latin typeface="+mj-lt"/>
                  </a:rPr>
                  <a:t>Multi-channel 3D volume rendering</a:t>
                </a:r>
              </a:p>
            </p:txBody>
          </p:sp>
        </p:grpSp>
        <p:grpSp>
          <p:nvGrpSpPr>
            <p:cNvPr id="14" name="Gruppieren 13"/>
            <p:cNvGrpSpPr/>
            <p:nvPr/>
          </p:nvGrpSpPr>
          <p:grpSpPr>
            <a:xfrm>
              <a:off x="4897211" y="960660"/>
              <a:ext cx="3446689" cy="3311767"/>
              <a:chOff x="4897211" y="960660"/>
              <a:chExt cx="3446689" cy="3311767"/>
            </a:xfrm>
          </p:grpSpPr>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762" r="5503" b="2464"/>
              <a:stretch/>
            </p:blipFill>
            <p:spPr bwMode="auto">
              <a:xfrm>
                <a:off x="4897211" y="960660"/>
                <a:ext cx="3446689" cy="3060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feld 10"/>
              <p:cNvSpPr txBox="1"/>
              <p:nvPr/>
            </p:nvSpPr>
            <p:spPr>
              <a:xfrm>
                <a:off x="5154770" y="3964650"/>
                <a:ext cx="2972119" cy="307777"/>
              </a:xfrm>
              <a:prstGeom prst="rect">
                <a:avLst/>
              </a:prstGeom>
              <a:noFill/>
            </p:spPr>
            <p:txBody>
              <a:bodyPr wrap="square" rtlCol="0">
                <a:spAutoFit/>
              </a:bodyPr>
              <a:lstStyle/>
              <a:p>
                <a:pPr algn="ctr"/>
                <a:r>
                  <a:rPr lang="en-US" sz="1400" dirty="0">
                    <a:latin typeface="+mj-lt"/>
                  </a:rPr>
                  <a:t>Multi-channel 3D volume rendering</a:t>
                </a:r>
              </a:p>
            </p:txBody>
          </p:sp>
        </p:grpSp>
      </p:grpSp>
      <p:sp>
        <p:nvSpPr>
          <p:cNvPr id="12" name="Title 1">
            <a:extLst>
              <a:ext uri="{FF2B5EF4-FFF2-40B4-BE49-F238E27FC236}">
                <a16:creationId xmlns:a16="http://schemas.microsoft.com/office/drawing/2014/main" id="{1C7764F3-FCCC-5E45-9539-1EE4BA021274}"/>
              </a:ext>
            </a:extLst>
          </p:cNvPr>
          <p:cNvSpPr txBox="1">
            <a:spLocks/>
          </p:cNvSpPr>
          <p:nvPr/>
        </p:nvSpPr>
        <p:spPr bwMode="auto">
          <a:xfrm>
            <a:off x="841004" y="42082"/>
            <a:ext cx="10513168" cy="75741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2500"/>
          </a:bodyPr>
          <a:lstStyle>
            <a:lvl1pPr algn="ctr" rtl="0" eaLnBrk="0" fontAlgn="base" hangingPunct="0">
              <a:spcBef>
                <a:spcPct val="0"/>
              </a:spcBef>
              <a:spcAft>
                <a:spcPct val="0"/>
              </a:spcAft>
              <a:defRPr sz="3801" b="0">
                <a:solidFill>
                  <a:schemeClr val="bg1"/>
                </a:solidFill>
                <a:latin typeface="Calibri" pitchFamily="34" charset="0"/>
                <a:ea typeface="+mj-ea"/>
                <a:cs typeface="+mj-cs"/>
              </a:defRPr>
            </a:lvl1pPr>
            <a:lvl2pPr algn="l" rtl="0" eaLnBrk="0" fontAlgn="base" hangingPunct="0">
              <a:spcBef>
                <a:spcPct val="0"/>
              </a:spcBef>
              <a:spcAft>
                <a:spcPct val="0"/>
              </a:spcAft>
              <a:defRPr sz="4300">
                <a:solidFill>
                  <a:schemeClr val="tx2"/>
                </a:solidFill>
                <a:latin typeface="Arial" charset="0"/>
              </a:defRPr>
            </a:lvl2pPr>
            <a:lvl3pPr algn="l" rtl="0" eaLnBrk="0" fontAlgn="base" hangingPunct="0">
              <a:spcBef>
                <a:spcPct val="0"/>
              </a:spcBef>
              <a:spcAft>
                <a:spcPct val="0"/>
              </a:spcAft>
              <a:defRPr sz="4300">
                <a:solidFill>
                  <a:schemeClr val="tx2"/>
                </a:solidFill>
                <a:latin typeface="Arial" charset="0"/>
              </a:defRPr>
            </a:lvl3pPr>
            <a:lvl4pPr algn="l" rtl="0" eaLnBrk="0" fontAlgn="base" hangingPunct="0">
              <a:spcBef>
                <a:spcPct val="0"/>
              </a:spcBef>
              <a:spcAft>
                <a:spcPct val="0"/>
              </a:spcAft>
              <a:defRPr sz="4300">
                <a:solidFill>
                  <a:schemeClr val="tx2"/>
                </a:solidFill>
                <a:latin typeface="Arial" charset="0"/>
              </a:defRPr>
            </a:lvl4pPr>
            <a:lvl5pPr algn="l" rtl="0" eaLnBrk="0" fontAlgn="base" hangingPunct="0">
              <a:spcBef>
                <a:spcPct val="0"/>
              </a:spcBef>
              <a:spcAft>
                <a:spcPct val="0"/>
              </a:spcAft>
              <a:defRPr sz="4300">
                <a:solidFill>
                  <a:schemeClr val="tx2"/>
                </a:solidFill>
                <a:latin typeface="Arial" charset="0"/>
              </a:defRPr>
            </a:lvl5pPr>
            <a:lvl6pPr marL="609722" algn="l" rtl="0" fontAlgn="base">
              <a:spcBef>
                <a:spcPct val="0"/>
              </a:spcBef>
              <a:spcAft>
                <a:spcPct val="0"/>
              </a:spcAft>
              <a:defRPr sz="4300">
                <a:solidFill>
                  <a:schemeClr val="tx2"/>
                </a:solidFill>
                <a:latin typeface="Arial" charset="0"/>
              </a:defRPr>
            </a:lvl6pPr>
            <a:lvl7pPr marL="1219444" algn="l" rtl="0" fontAlgn="base">
              <a:spcBef>
                <a:spcPct val="0"/>
              </a:spcBef>
              <a:spcAft>
                <a:spcPct val="0"/>
              </a:spcAft>
              <a:defRPr sz="4300">
                <a:solidFill>
                  <a:schemeClr val="tx2"/>
                </a:solidFill>
                <a:latin typeface="Arial" charset="0"/>
              </a:defRPr>
            </a:lvl7pPr>
            <a:lvl8pPr marL="1829166" algn="l" rtl="0" fontAlgn="base">
              <a:spcBef>
                <a:spcPct val="0"/>
              </a:spcBef>
              <a:spcAft>
                <a:spcPct val="0"/>
              </a:spcAft>
              <a:defRPr sz="4300">
                <a:solidFill>
                  <a:schemeClr val="tx2"/>
                </a:solidFill>
                <a:latin typeface="Arial" charset="0"/>
              </a:defRPr>
            </a:lvl8pPr>
            <a:lvl9pPr marL="2438888" algn="l" rtl="0" fontAlgn="base">
              <a:spcBef>
                <a:spcPct val="0"/>
              </a:spcBef>
              <a:spcAft>
                <a:spcPct val="0"/>
              </a:spcAft>
              <a:defRPr sz="4300">
                <a:solidFill>
                  <a:schemeClr val="tx2"/>
                </a:solidFill>
                <a:latin typeface="Arial" charset="0"/>
              </a:defRPr>
            </a:lvl9pPr>
          </a:lstStyle>
          <a:p>
            <a:r>
              <a:rPr lang="en-US" sz="2800" dirty="0"/>
              <a:t>(17) </a:t>
            </a:r>
            <a:r>
              <a:rPr lang="en-US" sz="2800" dirty="0" err="1"/>
              <a:t>Barycentric</a:t>
            </a:r>
            <a:r>
              <a:rPr lang="en-US" sz="2800" dirty="0"/>
              <a:t> Coordinates Widget for Histograms and Transfer Functions</a:t>
            </a:r>
            <a:endParaRPr lang="de-AT" sz="2400" kern="0" dirty="0"/>
          </a:p>
        </p:txBody>
      </p:sp>
    </p:spTree>
    <p:extLst>
      <p:ext uri="{BB962C8B-B14F-4D97-AF65-F5344CB8AC3E}">
        <p14:creationId xmlns:p14="http://schemas.microsoft.com/office/powerpoint/2010/main" val="2800129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524021" y="1212125"/>
            <a:ext cx="9125177" cy="461772"/>
          </a:xfrm>
          <a:prstGeom prst="rect">
            <a:avLst/>
          </a:prstGeom>
        </p:spPr>
        <p:txBody>
          <a:bodyPr wrap="square">
            <a:spAutoFit/>
          </a:bodyPr>
          <a:lstStyle/>
          <a:p>
            <a:pPr marL="800260" lvl="2" indent="-342969">
              <a:spcAft>
                <a:spcPts val="1200"/>
              </a:spcAft>
              <a:buFont typeface="Arial" panose="020B0604020202020204" pitchFamily="34" charset="0"/>
              <a:buChar char="•"/>
            </a:pPr>
            <a:endParaRPr lang="en-US" sz="2400" dirty="0">
              <a:latin typeface="Calibri Regular"/>
            </a:endParaRPr>
          </a:p>
        </p:txBody>
      </p:sp>
      <p:sp>
        <p:nvSpPr>
          <p:cNvPr id="2" name="Rechteck 1"/>
          <p:cNvSpPr/>
          <p:nvPr/>
        </p:nvSpPr>
        <p:spPr>
          <a:xfrm>
            <a:off x="1776107" y="3573844"/>
            <a:ext cx="8642960" cy="2585921"/>
          </a:xfrm>
          <a:prstGeom prst="rect">
            <a:avLst/>
          </a:prstGeom>
        </p:spPr>
        <p:txBody>
          <a:bodyPr wrap="square">
            <a:spAutoFit/>
          </a:bodyPr>
          <a:lstStyle/>
          <a:p>
            <a:pPr lvl="0" algn="just" eaLnBrk="0" hangingPunct="0"/>
            <a:r>
              <a:rPr lang="en-US" altLang="en-US" dirty="0">
                <a:latin typeface="Calibri" pitchFamily="34" charset="0"/>
                <a:ea typeface="Calibri" pitchFamily="34" charset="0"/>
                <a:cs typeface="Times New Roman" pitchFamily="18" charset="0"/>
              </a:rPr>
              <a:t>Parallel coordinates is a data visualization technique designed for multivariate data. To display the data for an n-dimensional space, the technique utilizes n-parallel lines, usually vertical. Each point of the data is represented as a polyline running though the lines. The problem using parallel coordinates on big data is that many polylines are overlapping each other and result in visual clutter, which makes the parallel coordinates hard to read. </a:t>
            </a:r>
          </a:p>
          <a:p>
            <a:pPr lvl="0" algn="just" eaLnBrk="0" hangingPunct="0"/>
            <a:endParaRPr lang="en-US" altLang="en-US" dirty="0">
              <a:latin typeface="Calibri" pitchFamily="34" charset="0"/>
              <a:ea typeface="Calibri" pitchFamily="34" charset="0"/>
              <a:cs typeface="Times New Roman" pitchFamily="18" charset="0"/>
            </a:endParaRPr>
          </a:p>
          <a:p>
            <a:pPr lvl="0" algn="just" eaLnBrk="0" hangingPunct="0"/>
            <a:r>
              <a:rPr lang="en-US" altLang="en-US" dirty="0">
                <a:latin typeface="Calibri" pitchFamily="34" charset="0"/>
                <a:ea typeface="Calibri" pitchFamily="34" charset="0"/>
                <a:cs typeface="Times New Roman" pitchFamily="18" charset="0"/>
              </a:rPr>
              <a:t>One modification of parallel coordinates is edge bundling. This method merges similar polylines into bundles, which makes the parallel coordinates look much clearer without losing displayed information.</a:t>
            </a:r>
            <a:endParaRPr lang="en-US" altLang="en-US" sz="800" dirty="0">
              <a:latin typeface="Calibri Regular"/>
              <a:cs typeface="Arial" pitchFamily="34" charset="0"/>
            </a:endParaRPr>
          </a:p>
        </p:txBody>
      </p:sp>
      <p:pic>
        <p:nvPicPr>
          <p:cNvPr id="7" name="Grafi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245" y="1443011"/>
            <a:ext cx="5262589" cy="153546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805" y="877994"/>
            <a:ext cx="3522287" cy="2028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555245" y="2906455"/>
            <a:ext cx="5262589" cy="307848"/>
          </a:xfrm>
          <a:prstGeom prst="rect">
            <a:avLst/>
          </a:prstGeom>
          <a:noFill/>
        </p:spPr>
        <p:txBody>
          <a:bodyPr wrap="square" rtlCol="0">
            <a:spAutoFit/>
          </a:bodyPr>
          <a:lstStyle/>
          <a:p>
            <a:pPr algn="ctr"/>
            <a:r>
              <a:rPr lang="en-US" sz="1400" dirty="0">
                <a:latin typeface="Calibri Regular"/>
              </a:rPr>
              <a:t>Parallel Coordinates View</a:t>
            </a:r>
          </a:p>
        </p:txBody>
      </p:sp>
      <p:sp>
        <p:nvSpPr>
          <p:cNvPr id="11" name="Textfeld 10"/>
          <p:cNvSpPr txBox="1"/>
          <p:nvPr/>
        </p:nvSpPr>
        <p:spPr>
          <a:xfrm>
            <a:off x="6968805" y="2906453"/>
            <a:ext cx="3522287" cy="307777"/>
          </a:xfrm>
          <a:prstGeom prst="rect">
            <a:avLst/>
          </a:prstGeom>
          <a:noFill/>
        </p:spPr>
        <p:txBody>
          <a:bodyPr wrap="square" rtlCol="0">
            <a:spAutoFit/>
          </a:bodyPr>
          <a:lstStyle/>
          <a:p>
            <a:pPr algn="ctr"/>
            <a:r>
              <a:rPr lang="en-US" sz="1400" dirty="0">
                <a:latin typeface="Calibri Regular"/>
              </a:rPr>
              <a:t>Parallel Coordinates View with Edge Bundling</a:t>
            </a:r>
          </a:p>
        </p:txBody>
      </p:sp>
      <p:sp>
        <p:nvSpPr>
          <p:cNvPr id="12" name="Title 1">
            <a:extLst>
              <a:ext uri="{FF2B5EF4-FFF2-40B4-BE49-F238E27FC236}">
                <a16:creationId xmlns:a16="http://schemas.microsoft.com/office/drawing/2014/main" id="{829BC799-A40E-F148-AC86-19C103EBF272}"/>
              </a:ext>
            </a:extLst>
          </p:cNvPr>
          <p:cNvSpPr txBox="1">
            <a:spLocks/>
          </p:cNvSpPr>
          <p:nvPr/>
        </p:nvSpPr>
        <p:spPr bwMode="auto">
          <a:xfrm>
            <a:off x="841004" y="42082"/>
            <a:ext cx="10513168" cy="75741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ctr" rtl="0" eaLnBrk="0" fontAlgn="base" hangingPunct="0">
              <a:spcBef>
                <a:spcPct val="0"/>
              </a:spcBef>
              <a:spcAft>
                <a:spcPct val="0"/>
              </a:spcAft>
              <a:defRPr sz="3801" b="0">
                <a:solidFill>
                  <a:schemeClr val="bg1"/>
                </a:solidFill>
                <a:latin typeface="Calibri" pitchFamily="34" charset="0"/>
                <a:ea typeface="+mj-ea"/>
                <a:cs typeface="+mj-cs"/>
              </a:defRPr>
            </a:lvl1pPr>
            <a:lvl2pPr algn="l" rtl="0" eaLnBrk="0" fontAlgn="base" hangingPunct="0">
              <a:spcBef>
                <a:spcPct val="0"/>
              </a:spcBef>
              <a:spcAft>
                <a:spcPct val="0"/>
              </a:spcAft>
              <a:defRPr sz="4300">
                <a:solidFill>
                  <a:schemeClr val="tx2"/>
                </a:solidFill>
                <a:latin typeface="Arial" charset="0"/>
              </a:defRPr>
            </a:lvl2pPr>
            <a:lvl3pPr algn="l" rtl="0" eaLnBrk="0" fontAlgn="base" hangingPunct="0">
              <a:spcBef>
                <a:spcPct val="0"/>
              </a:spcBef>
              <a:spcAft>
                <a:spcPct val="0"/>
              </a:spcAft>
              <a:defRPr sz="4300">
                <a:solidFill>
                  <a:schemeClr val="tx2"/>
                </a:solidFill>
                <a:latin typeface="Arial" charset="0"/>
              </a:defRPr>
            </a:lvl3pPr>
            <a:lvl4pPr algn="l" rtl="0" eaLnBrk="0" fontAlgn="base" hangingPunct="0">
              <a:spcBef>
                <a:spcPct val="0"/>
              </a:spcBef>
              <a:spcAft>
                <a:spcPct val="0"/>
              </a:spcAft>
              <a:defRPr sz="4300">
                <a:solidFill>
                  <a:schemeClr val="tx2"/>
                </a:solidFill>
                <a:latin typeface="Arial" charset="0"/>
              </a:defRPr>
            </a:lvl4pPr>
            <a:lvl5pPr algn="l" rtl="0" eaLnBrk="0" fontAlgn="base" hangingPunct="0">
              <a:spcBef>
                <a:spcPct val="0"/>
              </a:spcBef>
              <a:spcAft>
                <a:spcPct val="0"/>
              </a:spcAft>
              <a:defRPr sz="4300">
                <a:solidFill>
                  <a:schemeClr val="tx2"/>
                </a:solidFill>
                <a:latin typeface="Arial" charset="0"/>
              </a:defRPr>
            </a:lvl5pPr>
            <a:lvl6pPr marL="609722" algn="l" rtl="0" fontAlgn="base">
              <a:spcBef>
                <a:spcPct val="0"/>
              </a:spcBef>
              <a:spcAft>
                <a:spcPct val="0"/>
              </a:spcAft>
              <a:defRPr sz="4300">
                <a:solidFill>
                  <a:schemeClr val="tx2"/>
                </a:solidFill>
                <a:latin typeface="Arial" charset="0"/>
              </a:defRPr>
            </a:lvl6pPr>
            <a:lvl7pPr marL="1219444" algn="l" rtl="0" fontAlgn="base">
              <a:spcBef>
                <a:spcPct val="0"/>
              </a:spcBef>
              <a:spcAft>
                <a:spcPct val="0"/>
              </a:spcAft>
              <a:defRPr sz="4300">
                <a:solidFill>
                  <a:schemeClr val="tx2"/>
                </a:solidFill>
                <a:latin typeface="Arial" charset="0"/>
              </a:defRPr>
            </a:lvl7pPr>
            <a:lvl8pPr marL="1829166" algn="l" rtl="0" fontAlgn="base">
              <a:spcBef>
                <a:spcPct val="0"/>
              </a:spcBef>
              <a:spcAft>
                <a:spcPct val="0"/>
              </a:spcAft>
              <a:defRPr sz="4300">
                <a:solidFill>
                  <a:schemeClr val="tx2"/>
                </a:solidFill>
                <a:latin typeface="Arial" charset="0"/>
              </a:defRPr>
            </a:lvl8pPr>
            <a:lvl9pPr marL="2438888" algn="l" rtl="0" fontAlgn="base">
              <a:spcBef>
                <a:spcPct val="0"/>
              </a:spcBef>
              <a:spcAft>
                <a:spcPct val="0"/>
              </a:spcAft>
              <a:defRPr sz="4300">
                <a:solidFill>
                  <a:schemeClr val="tx2"/>
                </a:solidFill>
                <a:latin typeface="Arial" charset="0"/>
              </a:defRPr>
            </a:lvl9pPr>
          </a:lstStyle>
          <a:p>
            <a:r>
              <a:rPr lang="en-US" altLang="en-US" sz="3600" dirty="0">
                <a:ea typeface="Calibri" pitchFamily="34" charset="0"/>
                <a:cs typeface="Times New Roman" pitchFamily="18" charset="0"/>
              </a:rPr>
              <a:t>(18) Edge Bundling Method for Parallel Coordinates</a:t>
            </a:r>
            <a:endParaRPr lang="de-AT" sz="2800" kern="0" dirty="0"/>
          </a:p>
        </p:txBody>
      </p:sp>
    </p:spTree>
    <p:extLst>
      <p:ext uri="{BB962C8B-B14F-4D97-AF65-F5344CB8AC3E}">
        <p14:creationId xmlns:p14="http://schemas.microsoft.com/office/powerpoint/2010/main" val="272151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524021" y="1087243"/>
            <a:ext cx="9125177" cy="461772"/>
          </a:xfrm>
          <a:prstGeom prst="rect">
            <a:avLst/>
          </a:prstGeom>
        </p:spPr>
        <p:txBody>
          <a:bodyPr wrap="square">
            <a:spAutoFit/>
          </a:bodyPr>
          <a:lstStyle/>
          <a:p>
            <a:pPr marL="800260" lvl="2" indent="-342969">
              <a:spcAft>
                <a:spcPts val="1200"/>
              </a:spcAft>
              <a:buFont typeface="Arial" panose="020B0604020202020204" pitchFamily="34" charset="0"/>
              <a:buChar char="•"/>
            </a:pPr>
            <a:endParaRPr lang="en-US" sz="2400" dirty="0">
              <a:latin typeface="Calibri Regular"/>
            </a:endParaRPr>
          </a:p>
        </p:txBody>
      </p:sp>
      <p:sp>
        <p:nvSpPr>
          <p:cNvPr id="2" name="Rechteck 1"/>
          <p:cNvSpPr/>
          <p:nvPr/>
        </p:nvSpPr>
        <p:spPr>
          <a:xfrm>
            <a:off x="1776107" y="4484024"/>
            <a:ext cx="8642960" cy="1754732"/>
          </a:xfrm>
          <a:prstGeom prst="rect">
            <a:avLst/>
          </a:prstGeom>
        </p:spPr>
        <p:txBody>
          <a:bodyPr wrap="square">
            <a:spAutoFit/>
          </a:bodyPr>
          <a:lstStyle/>
          <a:p>
            <a:pPr algn="just"/>
            <a:r>
              <a:rPr lang="en-US" dirty="0">
                <a:latin typeface="Calibri" pitchFamily="34" charset="0"/>
                <a:ea typeface="Calibri" pitchFamily="34" charset="0"/>
                <a:cs typeface="Times New Roman" pitchFamily="18" charset="0"/>
              </a:rPr>
              <a:t>Many analysis tasks require analyzing multi‐variate datasets. For example, when analyzing the fiber distribution in a fiber‐reinforced polymer, material scientists are interested in properties such as size, shape diameter and direction of each fiber.</a:t>
            </a:r>
          </a:p>
          <a:p>
            <a:pPr algn="just"/>
            <a:r>
              <a:rPr lang="en-US" dirty="0">
                <a:latin typeface="Calibri" pitchFamily="34" charset="0"/>
                <a:ea typeface="Calibri" pitchFamily="34" charset="0"/>
                <a:cs typeface="Times New Roman" pitchFamily="18" charset="0"/>
              </a:rPr>
              <a:t> </a:t>
            </a:r>
          </a:p>
          <a:p>
            <a:pPr algn="just"/>
            <a:r>
              <a:rPr lang="en-US" dirty="0">
                <a:latin typeface="Calibri" pitchFamily="34" charset="0"/>
                <a:ea typeface="Calibri" pitchFamily="34" charset="0"/>
                <a:cs typeface="Times New Roman" pitchFamily="18" charset="0"/>
              </a:rPr>
              <a:t>Spider plots can provide a useful overview of a specific combination of such properties, and are useful for comparing two or more objects regarding their properties.</a:t>
            </a:r>
          </a:p>
        </p:txBody>
      </p:sp>
      <p:grpSp>
        <p:nvGrpSpPr>
          <p:cNvPr id="3" name="Gruppieren 2"/>
          <p:cNvGrpSpPr/>
          <p:nvPr/>
        </p:nvGrpSpPr>
        <p:grpSpPr>
          <a:xfrm>
            <a:off x="3209140" y="908931"/>
            <a:ext cx="5625385" cy="3241110"/>
            <a:chOff x="1403648" y="836712"/>
            <a:chExt cx="4148982" cy="2390469"/>
          </a:xfrm>
        </p:grpSpPr>
        <p:pic>
          <p:nvPicPr>
            <p:cNvPr id="1028" name="Picture 4" descr="Bildergebnis für spider plots"/>
            <p:cNvPicPr>
              <a:picLocks noChangeAspect="1" noChangeArrowheads="1"/>
            </p:cNvPicPr>
            <p:nvPr/>
          </p:nvPicPr>
          <p:blipFill rotWithShape="1">
            <a:blip r:embed="rId3">
              <a:extLst>
                <a:ext uri="{28A0092B-C50C-407E-A947-70E740481C1C}">
                  <a14:useLocalDpi xmlns:a14="http://schemas.microsoft.com/office/drawing/2010/main" val="0"/>
                </a:ext>
              </a:extLst>
            </a:blip>
            <a:srcRect l="10118" t="10458" r="24366" b="6418"/>
            <a:stretch/>
          </p:blipFill>
          <p:spPr bwMode="auto">
            <a:xfrm>
              <a:off x="1403648" y="836712"/>
              <a:ext cx="3312368" cy="2390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ldergebnis für spider plots"/>
            <p:cNvPicPr>
              <a:picLocks noChangeAspect="1" noChangeArrowheads="1"/>
            </p:cNvPicPr>
            <p:nvPr/>
          </p:nvPicPr>
          <p:blipFill rotWithShape="1">
            <a:blip r:embed="rId3">
              <a:extLst>
                <a:ext uri="{28A0092B-C50C-407E-A947-70E740481C1C}">
                  <a14:useLocalDpi xmlns:a14="http://schemas.microsoft.com/office/drawing/2010/main" val="0"/>
                </a:ext>
              </a:extLst>
            </a:blip>
            <a:srcRect l="89532" t="1833" r="1361" b="84631"/>
            <a:stretch/>
          </p:blipFill>
          <p:spPr bwMode="auto">
            <a:xfrm>
              <a:off x="4850133" y="836712"/>
              <a:ext cx="702497" cy="594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a:extLst>
              <a:ext uri="{FF2B5EF4-FFF2-40B4-BE49-F238E27FC236}">
                <a16:creationId xmlns:a16="http://schemas.microsoft.com/office/drawing/2014/main" id="{3201CE55-469F-5D42-A710-58F3A915C88A}"/>
              </a:ext>
            </a:extLst>
          </p:cNvPr>
          <p:cNvSpPr txBox="1">
            <a:spLocks/>
          </p:cNvSpPr>
          <p:nvPr/>
        </p:nvSpPr>
        <p:spPr bwMode="auto">
          <a:xfrm>
            <a:off x="841004" y="42082"/>
            <a:ext cx="10513168" cy="75741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ctr" rtl="0" eaLnBrk="0" fontAlgn="base" hangingPunct="0">
              <a:spcBef>
                <a:spcPct val="0"/>
              </a:spcBef>
              <a:spcAft>
                <a:spcPct val="0"/>
              </a:spcAft>
              <a:defRPr sz="3801" b="0">
                <a:solidFill>
                  <a:schemeClr val="bg1"/>
                </a:solidFill>
                <a:latin typeface="Calibri" pitchFamily="34" charset="0"/>
                <a:ea typeface="+mj-ea"/>
                <a:cs typeface="+mj-cs"/>
              </a:defRPr>
            </a:lvl1pPr>
            <a:lvl2pPr algn="l" rtl="0" eaLnBrk="0" fontAlgn="base" hangingPunct="0">
              <a:spcBef>
                <a:spcPct val="0"/>
              </a:spcBef>
              <a:spcAft>
                <a:spcPct val="0"/>
              </a:spcAft>
              <a:defRPr sz="4300">
                <a:solidFill>
                  <a:schemeClr val="tx2"/>
                </a:solidFill>
                <a:latin typeface="Arial" charset="0"/>
              </a:defRPr>
            </a:lvl2pPr>
            <a:lvl3pPr algn="l" rtl="0" eaLnBrk="0" fontAlgn="base" hangingPunct="0">
              <a:spcBef>
                <a:spcPct val="0"/>
              </a:spcBef>
              <a:spcAft>
                <a:spcPct val="0"/>
              </a:spcAft>
              <a:defRPr sz="4300">
                <a:solidFill>
                  <a:schemeClr val="tx2"/>
                </a:solidFill>
                <a:latin typeface="Arial" charset="0"/>
              </a:defRPr>
            </a:lvl3pPr>
            <a:lvl4pPr algn="l" rtl="0" eaLnBrk="0" fontAlgn="base" hangingPunct="0">
              <a:spcBef>
                <a:spcPct val="0"/>
              </a:spcBef>
              <a:spcAft>
                <a:spcPct val="0"/>
              </a:spcAft>
              <a:defRPr sz="4300">
                <a:solidFill>
                  <a:schemeClr val="tx2"/>
                </a:solidFill>
                <a:latin typeface="Arial" charset="0"/>
              </a:defRPr>
            </a:lvl4pPr>
            <a:lvl5pPr algn="l" rtl="0" eaLnBrk="0" fontAlgn="base" hangingPunct="0">
              <a:spcBef>
                <a:spcPct val="0"/>
              </a:spcBef>
              <a:spcAft>
                <a:spcPct val="0"/>
              </a:spcAft>
              <a:defRPr sz="4300">
                <a:solidFill>
                  <a:schemeClr val="tx2"/>
                </a:solidFill>
                <a:latin typeface="Arial" charset="0"/>
              </a:defRPr>
            </a:lvl5pPr>
            <a:lvl6pPr marL="609722" algn="l" rtl="0" fontAlgn="base">
              <a:spcBef>
                <a:spcPct val="0"/>
              </a:spcBef>
              <a:spcAft>
                <a:spcPct val="0"/>
              </a:spcAft>
              <a:defRPr sz="4300">
                <a:solidFill>
                  <a:schemeClr val="tx2"/>
                </a:solidFill>
                <a:latin typeface="Arial" charset="0"/>
              </a:defRPr>
            </a:lvl6pPr>
            <a:lvl7pPr marL="1219444" algn="l" rtl="0" fontAlgn="base">
              <a:spcBef>
                <a:spcPct val="0"/>
              </a:spcBef>
              <a:spcAft>
                <a:spcPct val="0"/>
              </a:spcAft>
              <a:defRPr sz="4300">
                <a:solidFill>
                  <a:schemeClr val="tx2"/>
                </a:solidFill>
                <a:latin typeface="Arial" charset="0"/>
              </a:defRPr>
            </a:lvl7pPr>
            <a:lvl8pPr marL="1829166" algn="l" rtl="0" fontAlgn="base">
              <a:spcBef>
                <a:spcPct val="0"/>
              </a:spcBef>
              <a:spcAft>
                <a:spcPct val="0"/>
              </a:spcAft>
              <a:defRPr sz="4300">
                <a:solidFill>
                  <a:schemeClr val="tx2"/>
                </a:solidFill>
                <a:latin typeface="Arial" charset="0"/>
              </a:defRPr>
            </a:lvl8pPr>
            <a:lvl9pPr marL="2438888" algn="l" rtl="0" fontAlgn="base">
              <a:spcBef>
                <a:spcPct val="0"/>
              </a:spcBef>
              <a:spcAft>
                <a:spcPct val="0"/>
              </a:spcAft>
              <a:defRPr sz="4300">
                <a:solidFill>
                  <a:schemeClr val="tx2"/>
                </a:solidFill>
                <a:latin typeface="Arial" charset="0"/>
              </a:defRPr>
            </a:lvl9pPr>
          </a:lstStyle>
          <a:p>
            <a:r>
              <a:rPr lang="en-US" sz="4000" dirty="0"/>
              <a:t>(19) Spider Plot Widget</a:t>
            </a:r>
            <a:endParaRPr lang="de-AT" kern="0" dirty="0"/>
          </a:p>
        </p:txBody>
      </p:sp>
    </p:spTree>
    <p:extLst>
      <p:ext uri="{BB962C8B-B14F-4D97-AF65-F5344CB8AC3E}">
        <p14:creationId xmlns:p14="http://schemas.microsoft.com/office/powerpoint/2010/main" val="1248812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Modern Particle Systems</a:t>
            </a:r>
            <a:endParaRPr lang="de-AT" dirty="0"/>
          </a:p>
        </p:txBody>
      </p:sp>
      <p:sp>
        <p:nvSpPr>
          <p:cNvPr id="4" name="Footer Placeholder 3"/>
          <p:cNvSpPr>
            <a:spLocks noGrp="1"/>
          </p:cNvSpPr>
          <p:nvPr>
            <p:ph type="ftr" sz="quarter" idx="10"/>
          </p:nvPr>
        </p:nvSpPr>
        <p:spPr/>
        <p:txBody>
          <a:bodyPr/>
          <a:lstStyle/>
          <a:p>
            <a:pPr>
              <a:defRPr/>
            </a:pPr>
            <a:r>
              <a:rPr lang="de-AT" dirty="0"/>
              <a:t>Peter Mindek</a:t>
            </a:r>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44</a:t>
            </a:fld>
            <a:endParaRPr lang="de-AT"/>
          </a:p>
        </p:txBody>
      </p:sp>
      <p:pic>
        <p:nvPicPr>
          <p:cNvPr id="1026" name="Picture 2" descr="particles in blunderbu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000">
            <a:off x="2509744" y="726719"/>
            <a:ext cx="6889022" cy="3444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logs.unity3d.com/wp-content/uploads/2015/11/polyfied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69399">
            <a:off x="5472183" y="3493240"/>
            <a:ext cx="4769820" cy="25397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quot;particle system&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346">
            <a:off x="1957569" y="3939200"/>
            <a:ext cx="4356330" cy="245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043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Special Effects in Computer Graphics</a:t>
            </a:r>
            <a:endParaRPr lang="de-AT" dirty="0"/>
          </a:p>
        </p:txBody>
      </p:sp>
      <p:sp>
        <p:nvSpPr>
          <p:cNvPr id="4" name="Footer Placeholder 3"/>
          <p:cNvSpPr>
            <a:spLocks noGrp="1"/>
          </p:cNvSpPr>
          <p:nvPr>
            <p:ph type="ftr" sz="quarter" idx="10"/>
          </p:nvPr>
        </p:nvSpPr>
        <p:spPr/>
        <p:txBody>
          <a:bodyPr/>
          <a:lstStyle/>
          <a:p>
            <a:pPr>
              <a:defRPr/>
            </a:pPr>
            <a:r>
              <a:rPr lang="de-AT" dirty="0"/>
              <a:t>Peter Mindek</a:t>
            </a:r>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45</a:t>
            </a:fld>
            <a:endParaRPr lang="de-AT"/>
          </a:p>
        </p:txBody>
      </p:sp>
      <p:pic>
        <p:nvPicPr>
          <p:cNvPr id="4100" name="Picture 4" descr="https://i.ytimg.com/vi/k_oTQd93eRI/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295">
            <a:off x="1806251" y="3834065"/>
            <a:ext cx="3813717" cy="2145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8991">
            <a:off x="5176830" y="1431159"/>
            <a:ext cx="5185876" cy="2917055"/>
          </a:xfrm>
          <a:prstGeom prst="rect">
            <a:avLst/>
          </a:prstGeom>
        </p:spPr>
      </p:pic>
      <p:pic>
        <p:nvPicPr>
          <p:cNvPr id="4102" name="Picture 6" descr="https://media.demozoo.org/screens/o/a3/5e/2ad9.2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35855">
            <a:off x="6010969" y="3934170"/>
            <a:ext cx="4103374" cy="2308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04928">
            <a:off x="2061903" y="1096865"/>
            <a:ext cx="4347915" cy="2445702"/>
          </a:xfrm>
          <a:prstGeom prst="rect">
            <a:avLst/>
          </a:prstGeom>
        </p:spPr>
      </p:pic>
    </p:spTree>
    <p:extLst>
      <p:ext uri="{BB962C8B-B14F-4D97-AF65-F5344CB8AC3E}">
        <p14:creationId xmlns:p14="http://schemas.microsoft.com/office/powerpoint/2010/main" val="3525137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Topics 2018</a:t>
            </a:r>
            <a:endParaRPr lang="de-AT" dirty="0"/>
          </a:p>
        </p:txBody>
      </p:sp>
      <p:sp>
        <p:nvSpPr>
          <p:cNvPr id="3" name="Content Placeholder 2"/>
          <p:cNvSpPr>
            <a:spLocks noGrp="1"/>
          </p:cNvSpPr>
          <p:nvPr>
            <p:ph idx="1"/>
          </p:nvPr>
        </p:nvSpPr>
        <p:spPr/>
        <p:txBody>
          <a:bodyPr numCol="2"/>
          <a:lstStyle/>
          <a:p>
            <a:pPr marL="457200" indent="-457200">
              <a:buSzPct val="100000"/>
              <a:buFont typeface="+mj-lt"/>
              <a:buAutoNum type="arabicParenR"/>
            </a:pPr>
            <a:r>
              <a:rPr lang="de-AT" sz="2000" dirty="0"/>
              <a:t>Real-Time </a:t>
            </a:r>
            <a:r>
              <a:rPr lang="de-AT" sz="2000" dirty="0" err="1"/>
              <a:t>Methods</a:t>
            </a:r>
            <a:r>
              <a:rPr lang="de-AT" sz="2000" dirty="0"/>
              <a:t> </a:t>
            </a:r>
            <a:r>
              <a:rPr lang="de-AT" sz="2000" dirty="0" err="1"/>
              <a:t>for</a:t>
            </a:r>
            <a:r>
              <a:rPr lang="de-AT" sz="2000" dirty="0"/>
              <a:t> </a:t>
            </a:r>
            <a:r>
              <a:rPr lang="de-AT" sz="2000" dirty="0" err="1"/>
              <a:t>Fluids</a:t>
            </a:r>
            <a:r>
              <a:rPr lang="de-AT" sz="2000" dirty="0"/>
              <a:t> Simulation</a:t>
            </a:r>
          </a:p>
          <a:p>
            <a:pPr marL="457200" indent="-457200">
              <a:buSzPct val="100000"/>
              <a:buFont typeface="+mj-lt"/>
              <a:buAutoNum type="arabicParenR"/>
            </a:pPr>
            <a:r>
              <a:rPr lang="de-AT" sz="2000" dirty="0"/>
              <a:t>State </a:t>
            </a:r>
            <a:r>
              <a:rPr lang="de-AT" sz="2000" dirty="0" err="1"/>
              <a:t>of</a:t>
            </a:r>
            <a:r>
              <a:rPr lang="de-AT" sz="2000" dirty="0"/>
              <a:t> </a:t>
            </a:r>
            <a:r>
              <a:rPr lang="de-AT" sz="2000" dirty="0" err="1"/>
              <a:t>the</a:t>
            </a:r>
            <a:r>
              <a:rPr lang="de-AT" sz="2000" dirty="0"/>
              <a:t> Art </a:t>
            </a:r>
            <a:r>
              <a:rPr lang="de-AT" sz="2000" dirty="0" err="1"/>
              <a:t>of</a:t>
            </a:r>
            <a:r>
              <a:rPr lang="de-AT" sz="2000" dirty="0"/>
              <a:t> Text Rendering</a:t>
            </a:r>
          </a:p>
          <a:p>
            <a:pPr marL="457200" indent="-457200">
              <a:buSzPct val="100000"/>
              <a:buFont typeface="+mj-lt"/>
              <a:buAutoNum type="arabicParenR"/>
            </a:pPr>
            <a:r>
              <a:rPr lang="de-AT" sz="2000" dirty="0" err="1"/>
              <a:t>Occlusion</a:t>
            </a:r>
            <a:r>
              <a:rPr lang="de-AT" sz="2000" dirty="0"/>
              <a:t> Management in 3D Environments</a:t>
            </a:r>
          </a:p>
          <a:p>
            <a:pPr marL="457200" indent="-457200">
              <a:buSzPct val="100000"/>
              <a:buFont typeface="+mj-lt"/>
              <a:buAutoNum type="arabicParenR"/>
            </a:pPr>
            <a:r>
              <a:rPr lang="de-AT" sz="2000" dirty="0"/>
              <a:t>3D User Interfaces – Interaction </a:t>
            </a:r>
            <a:r>
              <a:rPr lang="de-AT" sz="2000" dirty="0" err="1"/>
              <a:t>Techniques</a:t>
            </a:r>
            <a:r>
              <a:rPr lang="de-AT" sz="2000" dirty="0"/>
              <a:t> </a:t>
            </a:r>
          </a:p>
          <a:p>
            <a:pPr marL="457200" indent="-457200">
              <a:buSzPct val="100000"/>
              <a:buFont typeface="+mj-lt"/>
              <a:buAutoNum type="arabicParenR"/>
            </a:pPr>
            <a:r>
              <a:rPr lang="de-AT" sz="2000" dirty="0"/>
              <a:t>GPU-</a:t>
            </a:r>
            <a:r>
              <a:rPr lang="de-AT" sz="2000" dirty="0" err="1"/>
              <a:t>Accelerated</a:t>
            </a:r>
            <a:r>
              <a:rPr lang="de-AT" sz="2000" dirty="0"/>
              <a:t> Information </a:t>
            </a:r>
            <a:r>
              <a:rPr lang="de-AT" sz="2000" dirty="0" err="1"/>
              <a:t>Visualization</a:t>
            </a:r>
            <a:r>
              <a:rPr lang="de-AT" sz="2000" dirty="0"/>
              <a:t> </a:t>
            </a:r>
          </a:p>
          <a:p>
            <a:pPr marL="457200" indent="-457200">
              <a:buSzPct val="100000"/>
              <a:buFont typeface="+mj-lt"/>
              <a:buAutoNum type="arabicParenR"/>
            </a:pPr>
            <a:r>
              <a:rPr lang="de-AT" sz="2000" dirty="0"/>
              <a:t>Virtual Reality </a:t>
            </a:r>
            <a:r>
              <a:rPr lang="de-AT" sz="2000" dirty="0" err="1"/>
              <a:t>Visualizations</a:t>
            </a:r>
            <a:endParaRPr lang="de-AT" sz="2000" dirty="0"/>
          </a:p>
          <a:p>
            <a:pPr marL="457200" indent="-457200">
              <a:buSzPct val="100000"/>
              <a:buFont typeface="+mj-lt"/>
              <a:buAutoNum type="arabicParenR"/>
            </a:pPr>
            <a:r>
              <a:rPr lang="de-AT" sz="2000" dirty="0"/>
              <a:t>Progressive Visual Analytics </a:t>
            </a:r>
          </a:p>
          <a:p>
            <a:pPr marL="457200" indent="-457200">
              <a:buSzPct val="100000"/>
              <a:buFont typeface="+mj-lt"/>
              <a:buAutoNum type="arabicParenR"/>
            </a:pPr>
            <a:r>
              <a:rPr lang="de-AT" sz="2000" dirty="0"/>
              <a:t>Visual Analytics </a:t>
            </a:r>
            <a:r>
              <a:rPr lang="de-AT" sz="2000" dirty="0" err="1"/>
              <a:t>for</a:t>
            </a:r>
            <a:r>
              <a:rPr lang="de-AT" sz="2000" dirty="0"/>
              <a:t> (Bio-)Medical </a:t>
            </a:r>
            <a:r>
              <a:rPr lang="de-AT" sz="2000" dirty="0" err="1"/>
              <a:t>Applications</a:t>
            </a:r>
            <a:endParaRPr lang="de-AT" sz="2000" dirty="0"/>
          </a:p>
          <a:p>
            <a:pPr marL="457200" indent="-457200">
              <a:buSzPct val="100000"/>
              <a:buFont typeface="+mj-lt"/>
              <a:buAutoNum type="arabicParenR"/>
            </a:pPr>
            <a:r>
              <a:rPr lang="de-AT" sz="2000" dirty="0" err="1"/>
              <a:t>Procedural</a:t>
            </a:r>
            <a:r>
              <a:rPr lang="de-AT" sz="2000" dirty="0"/>
              <a:t> Modeling on </a:t>
            </a:r>
            <a:r>
              <a:rPr lang="de-AT" sz="2000" dirty="0" err="1"/>
              <a:t>the</a:t>
            </a:r>
            <a:r>
              <a:rPr lang="de-AT" sz="2000" dirty="0"/>
              <a:t> GPU</a:t>
            </a:r>
          </a:p>
          <a:p>
            <a:pPr marL="457200" indent="-457200">
              <a:buSzPct val="100000"/>
              <a:buFont typeface="+mj-lt"/>
              <a:buAutoNum type="arabicParenR"/>
            </a:pPr>
            <a:r>
              <a:rPr lang="de-AT" sz="2000" dirty="0"/>
              <a:t>DSLs in </a:t>
            </a:r>
            <a:r>
              <a:rPr lang="de-AT" sz="2000" dirty="0" err="1"/>
              <a:t>Visualization</a:t>
            </a:r>
            <a:endParaRPr lang="de-AT" sz="2000" dirty="0"/>
          </a:p>
          <a:p>
            <a:pPr marL="457200" indent="-457200">
              <a:buSzPct val="100000"/>
              <a:buFont typeface="+mj-lt"/>
              <a:buAutoNum type="arabicParenR"/>
            </a:pPr>
            <a:r>
              <a:rPr lang="de-AT" sz="2000" dirty="0"/>
              <a:t>Network </a:t>
            </a:r>
            <a:r>
              <a:rPr lang="de-AT" sz="2000" dirty="0" err="1"/>
              <a:t>Visualization</a:t>
            </a:r>
            <a:r>
              <a:rPr lang="de-AT" sz="2000" dirty="0"/>
              <a:t> </a:t>
            </a:r>
            <a:r>
              <a:rPr lang="de-AT" sz="2000" dirty="0" err="1"/>
              <a:t>for</a:t>
            </a:r>
            <a:r>
              <a:rPr lang="de-AT" sz="2000" dirty="0"/>
              <a:t> Biological </a:t>
            </a:r>
            <a:r>
              <a:rPr lang="de-AT" sz="2000" dirty="0" err="1"/>
              <a:t>Pathways</a:t>
            </a:r>
            <a:endParaRPr lang="de-AT" sz="2000" dirty="0"/>
          </a:p>
          <a:p>
            <a:pPr marL="457200" indent="-457200">
              <a:buSzPct val="100000"/>
              <a:buFont typeface="+mj-lt"/>
              <a:buAutoNum type="arabicParenR"/>
            </a:pPr>
            <a:r>
              <a:rPr lang="de-AT" sz="2000" dirty="0" err="1"/>
              <a:t>Schematic</a:t>
            </a:r>
            <a:r>
              <a:rPr lang="de-AT" sz="2000" dirty="0"/>
              <a:t> </a:t>
            </a:r>
            <a:r>
              <a:rPr lang="de-AT" sz="2000" dirty="0" err="1"/>
              <a:t>Map</a:t>
            </a:r>
            <a:r>
              <a:rPr lang="de-AT" sz="2000" dirty="0"/>
              <a:t> </a:t>
            </a:r>
            <a:r>
              <a:rPr lang="de-AT" sz="2000" dirty="0" err="1"/>
              <a:t>Representation</a:t>
            </a:r>
            <a:r>
              <a:rPr lang="de-AT" sz="2000" dirty="0"/>
              <a:t> </a:t>
            </a:r>
            <a:r>
              <a:rPr lang="de-AT" sz="2000" dirty="0" err="1"/>
              <a:t>and</a:t>
            </a:r>
            <a:r>
              <a:rPr lang="de-AT" sz="2000" dirty="0"/>
              <a:t> </a:t>
            </a:r>
            <a:r>
              <a:rPr lang="de-AT" sz="2000" dirty="0" err="1"/>
              <a:t>its</a:t>
            </a:r>
            <a:r>
              <a:rPr lang="de-AT" sz="2000" dirty="0"/>
              <a:t> </a:t>
            </a:r>
            <a:r>
              <a:rPr lang="de-AT" sz="2000" dirty="0" err="1"/>
              <a:t>Complexity</a:t>
            </a:r>
            <a:endParaRPr lang="de-AT" sz="2000" dirty="0"/>
          </a:p>
          <a:p>
            <a:pPr marL="457200" indent="-457200">
              <a:buSzPct val="100000"/>
              <a:buFont typeface="+mj-lt"/>
              <a:buAutoNum type="arabicParenR"/>
            </a:pPr>
            <a:r>
              <a:rPr lang="de-AT" sz="2000" dirty="0"/>
              <a:t>Level </a:t>
            </a:r>
            <a:r>
              <a:rPr lang="de-AT" sz="2000" dirty="0" err="1"/>
              <a:t>of</a:t>
            </a:r>
            <a:r>
              <a:rPr lang="de-AT" sz="2000" dirty="0"/>
              <a:t> </a:t>
            </a:r>
            <a:r>
              <a:rPr lang="de-AT" sz="2000" dirty="0" err="1"/>
              <a:t>detail</a:t>
            </a:r>
            <a:r>
              <a:rPr lang="de-AT" sz="2000" dirty="0"/>
              <a:t> in </a:t>
            </a:r>
            <a:r>
              <a:rPr lang="de-AT" sz="2000" dirty="0" err="1"/>
              <a:t>computer</a:t>
            </a:r>
            <a:r>
              <a:rPr lang="de-AT" sz="2000" dirty="0"/>
              <a:t> </a:t>
            </a:r>
            <a:r>
              <a:rPr lang="de-AT" sz="2000" dirty="0" err="1"/>
              <a:t>animation</a:t>
            </a:r>
            <a:endParaRPr lang="de-AT" sz="2000" dirty="0"/>
          </a:p>
          <a:p>
            <a:pPr marL="457200" indent="-457200">
              <a:buSzPct val="100000"/>
              <a:buFont typeface="+mj-lt"/>
              <a:buAutoNum type="arabicParenR"/>
            </a:pPr>
            <a:r>
              <a:rPr lang="de-AT" sz="2000" dirty="0" err="1"/>
              <a:t>Procedural</a:t>
            </a:r>
            <a:r>
              <a:rPr lang="de-AT" sz="2000" dirty="0"/>
              <a:t> </a:t>
            </a:r>
            <a:r>
              <a:rPr lang="de-AT" sz="2000" dirty="0" err="1"/>
              <a:t>modeling</a:t>
            </a:r>
            <a:r>
              <a:rPr lang="de-AT" sz="2000" dirty="0"/>
              <a:t> </a:t>
            </a:r>
            <a:r>
              <a:rPr lang="de-AT" sz="2000" dirty="0" err="1"/>
              <a:t>based</a:t>
            </a:r>
            <a:r>
              <a:rPr lang="de-AT" sz="2000" dirty="0"/>
              <a:t> on </a:t>
            </a:r>
            <a:r>
              <a:rPr lang="de-AT" sz="2000" dirty="0" err="1"/>
              <a:t>user</a:t>
            </a:r>
            <a:r>
              <a:rPr lang="de-AT" sz="2000" dirty="0"/>
              <a:t> </a:t>
            </a:r>
            <a:r>
              <a:rPr lang="de-AT" sz="2000" dirty="0" err="1"/>
              <a:t>interaction</a:t>
            </a:r>
            <a:r>
              <a:rPr lang="de-AT" sz="2000" dirty="0"/>
              <a:t> </a:t>
            </a:r>
            <a:r>
              <a:rPr lang="de-AT" sz="2000" dirty="0" err="1"/>
              <a:t>statistics</a:t>
            </a:r>
            <a:r>
              <a:rPr lang="de-AT" sz="2000" dirty="0"/>
              <a:t> </a:t>
            </a:r>
          </a:p>
          <a:p>
            <a:pPr marL="457200" indent="-457200">
              <a:buSzPct val="100000"/>
              <a:buFont typeface="+mj-lt"/>
              <a:buAutoNum type="arabicParenR"/>
            </a:pPr>
            <a:r>
              <a:rPr lang="de-AT" sz="2000" dirty="0" err="1"/>
              <a:t>Automatic</a:t>
            </a:r>
            <a:r>
              <a:rPr lang="de-AT" sz="2000" dirty="0"/>
              <a:t> </a:t>
            </a:r>
            <a:r>
              <a:rPr lang="de-AT" sz="2000" dirty="0" err="1"/>
              <a:t>camera</a:t>
            </a:r>
            <a:r>
              <a:rPr lang="de-AT" sz="2000" dirty="0"/>
              <a:t> </a:t>
            </a:r>
            <a:r>
              <a:rPr lang="de-AT" sz="2000" dirty="0" err="1"/>
              <a:t>control</a:t>
            </a:r>
            <a:endParaRPr lang="de-AT" sz="2000" dirty="0"/>
          </a:p>
          <a:p>
            <a:pPr marL="457200" indent="-457200">
              <a:buSzPct val="100000"/>
              <a:buFont typeface="+mj-lt"/>
              <a:buAutoNum type="arabicParenR"/>
            </a:pPr>
            <a:r>
              <a:rPr lang="de-AT" sz="2000" dirty="0"/>
              <a:t>A </a:t>
            </a:r>
            <a:r>
              <a:rPr lang="de-AT" sz="2000" dirty="0" err="1"/>
              <a:t>periodic</a:t>
            </a:r>
            <a:r>
              <a:rPr lang="de-AT" sz="2000" dirty="0"/>
              <a:t> </a:t>
            </a:r>
            <a:r>
              <a:rPr lang="de-AT" sz="2000" dirty="0" err="1"/>
              <a:t>tiling</a:t>
            </a:r>
            <a:r>
              <a:rPr lang="de-AT" sz="2000" dirty="0"/>
              <a:t> </a:t>
            </a:r>
            <a:r>
              <a:rPr lang="de-AT" sz="2000" dirty="0" err="1"/>
              <a:t>for</a:t>
            </a:r>
            <a:r>
              <a:rPr lang="de-AT" sz="2000" dirty="0"/>
              <a:t> </a:t>
            </a:r>
            <a:r>
              <a:rPr lang="de-AT" sz="2000" dirty="0" err="1"/>
              <a:t>computer</a:t>
            </a:r>
            <a:r>
              <a:rPr lang="de-AT" sz="2000" dirty="0"/>
              <a:t> </a:t>
            </a:r>
            <a:r>
              <a:rPr lang="de-AT" sz="2000" dirty="0" err="1"/>
              <a:t>graphics</a:t>
            </a:r>
            <a:endParaRPr lang="de-AT" sz="2000" dirty="0"/>
          </a:p>
          <a:p>
            <a:pPr marL="457200" indent="-457200">
              <a:buSzPct val="100000"/>
              <a:buFont typeface="+mj-lt"/>
              <a:buAutoNum type="arabicParenR"/>
            </a:pPr>
            <a:r>
              <a:rPr lang="de-AT" sz="2000" dirty="0" err="1"/>
              <a:t>Barycentric</a:t>
            </a:r>
            <a:r>
              <a:rPr lang="de-AT" sz="2000" dirty="0"/>
              <a:t> </a:t>
            </a:r>
            <a:r>
              <a:rPr lang="de-AT" sz="2000" dirty="0" err="1"/>
              <a:t>Coordinates</a:t>
            </a:r>
            <a:r>
              <a:rPr lang="de-AT" sz="2000" dirty="0"/>
              <a:t> </a:t>
            </a:r>
            <a:r>
              <a:rPr lang="de-AT" sz="2000" dirty="0" err="1"/>
              <a:t>Widget</a:t>
            </a:r>
            <a:r>
              <a:rPr lang="de-AT" sz="2000" dirty="0"/>
              <a:t> </a:t>
            </a:r>
            <a:r>
              <a:rPr lang="de-AT" sz="2000" dirty="0" err="1"/>
              <a:t>for</a:t>
            </a:r>
            <a:r>
              <a:rPr lang="de-AT" sz="2000" dirty="0"/>
              <a:t> </a:t>
            </a:r>
            <a:r>
              <a:rPr lang="de-AT" sz="2000" dirty="0" err="1"/>
              <a:t>Histograms</a:t>
            </a:r>
            <a:r>
              <a:rPr lang="de-AT" sz="2000" dirty="0"/>
              <a:t> </a:t>
            </a:r>
            <a:r>
              <a:rPr lang="de-AT" sz="2000" dirty="0" err="1"/>
              <a:t>and</a:t>
            </a:r>
            <a:r>
              <a:rPr lang="de-AT" sz="2000" dirty="0"/>
              <a:t> Transfer </a:t>
            </a:r>
            <a:r>
              <a:rPr lang="de-AT" sz="2000" dirty="0" err="1"/>
              <a:t>Functions</a:t>
            </a:r>
            <a:endParaRPr lang="de-AT" sz="2000" dirty="0"/>
          </a:p>
          <a:p>
            <a:pPr marL="457200" indent="-457200">
              <a:buSzPct val="100000"/>
              <a:buFont typeface="+mj-lt"/>
              <a:buAutoNum type="arabicParenR"/>
            </a:pPr>
            <a:r>
              <a:rPr lang="de-AT" sz="2000" dirty="0"/>
              <a:t>Edge </a:t>
            </a:r>
            <a:r>
              <a:rPr lang="de-AT" sz="2000" dirty="0" err="1"/>
              <a:t>Bundling</a:t>
            </a:r>
            <a:r>
              <a:rPr lang="de-AT" sz="2000" dirty="0"/>
              <a:t> </a:t>
            </a:r>
            <a:r>
              <a:rPr lang="de-AT" sz="2000" dirty="0" err="1"/>
              <a:t>Method</a:t>
            </a:r>
            <a:r>
              <a:rPr lang="de-AT" sz="2000" dirty="0"/>
              <a:t> </a:t>
            </a:r>
            <a:r>
              <a:rPr lang="de-AT" sz="2000" dirty="0" err="1"/>
              <a:t>for</a:t>
            </a:r>
            <a:r>
              <a:rPr lang="de-AT" sz="2000" dirty="0"/>
              <a:t> Parallel </a:t>
            </a:r>
            <a:r>
              <a:rPr lang="de-AT" sz="2000" dirty="0" err="1"/>
              <a:t>Coordinates</a:t>
            </a:r>
            <a:r>
              <a:rPr lang="de-AT" sz="2000" dirty="0"/>
              <a:t> </a:t>
            </a:r>
          </a:p>
          <a:p>
            <a:pPr marL="457200" indent="-457200">
              <a:buSzPct val="100000"/>
              <a:buFont typeface="+mj-lt"/>
              <a:buAutoNum type="arabicParenR"/>
            </a:pPr>
            <a:r>
              <a:rPr lang="de-AT" sz="2000" dirty="0"/>
              <a:t>Spider Plot </a:t>
            </a:r>
            <a:r>
              <a:rPr lang="de-AT" sz="2000" dirty="0" err="1"/>
              <a:t>Widget</a:t>
            </a:r>
            <a:endParaRPr lang="de-AT" sz="2000" dirty="0"/>
          </a:p>
          <a:p>
            <a:pPr marL="457200" indent="-457200">
              <a:buSzPct val="100000"/>
              <a:buFont typeface="+mj-lt"/>
              <a:buAutoNum type="arabicParenR"/>
            </a:pPr>
            <a:r>
              <a:rPr lang="en-US" sz="2000" dirty="0"/>
              <a:t>Modern Particle Systems</a:t>
            </a:r>
            <a:endParaRPr lang="de-AT" sz="2000" dirty="0"/>
          </a:p>
          <a:p>
            <a:pPr marL="457200" indent="-457200">
              <a:buSzPct val="100000"/>
              <a:buFont typeface="+mj-lt"/>
              <a:buAutoNum type="arabicParenR"/>
            </a:pPr>
            <a:r>
              <a:rPr lang="en-US" sz="2000" dirty="0"/>
              <a:t>Special Effects in Computer Graphics</a:t>
            </a:r>
            <a:endParaRPr lang="de-AT" sz="2000" dirty="0"/>
          </a:p>
          <a:p>
            <a:pPr marL="457200" indent="-457200">
              <a:buSzPct val="100000"/>
              <a:buFont typeface="+mj-lt"/>
              <a:buAutoNum type="arabicParenR"/>
            </a:pPr>
            <a:endParaRPr lang="de-AT" sz="2000" dirty="0"/>
          </a:p>
        </p:txBody>
      </p:sp>
      <p:sp>
        <p:nvSpPr>
          <p:cNvPr id="4" name="Footer Placeholder 3"/>
          <p:cNvSpPr>
            <a:spLocks noGrp="1"/>
          </p:cNvSpPr>
          <p:nvPr>
            <p:ph type="ftr" sz="quarter" idx="10"/>
          </p:nvPr>
        </p:nvSpPr>
        <p:spPr/>
        <p:txBody>
          <a:bodyPr/>
          <a:lstStyle/>
          <a:p>
            <a:pPr>
              <a:defRPr/>
            </a:pPr>
            <a:r>
              <a:rPr lang="de-AT" dirty="0" err="1"/>
              <a:t>Hsiang</a:t>
            </a:r>
            <a:r>
              <a:rPr lang="de-AT" dirty="0"/>
              <a:t>-Yun Wu</a:t>
            </a:r>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46</a:t>
            </a:fld>
            <a:endParaRPr lang="de-AT"/>
          </a:p>
        </p:txBody>
      </p:sp>
      <p:sp>
        <p:nvSpPr>
          <p:cNvPr id="6" name="TextBox 5">
            <a:extLst>
              <a:ext uri="{FF2B5EF4-FFF2-40B4-BE49-F238E27FC236}">
                <a16:creationId xmlns:a16="http://schemas.microsoft.com/office/drawing/2014/main" id="{2D4303CA-6024-CD41-A202-7F1FA03A3032}"/>
              </a:ext>
            </a:extLst>
          </p:cNvPr>
          <p:cNvSpPr txBox="1"/>
          <p:nvPr/>
        </p:nvSpPr>
        <p:spPr>
          <a:xfrm>
            <a:off x="6313611" y="4804330"/>
            <a:ext cx="5328592" cy="2000548"/>
          </a:xfrm>
          <a:prstGeom prst="rect">
            <a:avLst/>
          </a:prstGeom>
          <a:noFill/>
        </p:spPr>
        <p:txBody>
          <a:bodyPr wrap="square" rtlCol="0">
            <a:spAutoFit/>
          </a:bodyPr>
          <a:lstStyle/>
          <a:p>
            <a:r>
              <a:rPr lang="en-US" sz="2800" dirty="0">
                <a:solidFill>
                  <a:srgbClr val="FF0000"/>
                </a:solidFill>
                <a:latin typeface="Calibri" panose="020F0502020204030204" pitchFamily="34" charset="0"/>
              </a:rPr>
              <a:t>Register your topic on TU WEL</a:t>
            </a:r>
          </a:p>
          <a:p>
            <a:r>
              <a:rPr lang="en-US" sz="2400" dirty="0">
                <a:solidFill>
                  <a:srgbClr val="FF0000"/>
                </a:solidFill>
                <a:latin typeface="Calibri" panose="020F0502020204030204" pitchFamily="34" charset="0"/>
              </a:rPr>
              <a:t>Registration start: </a:t>
            </a:r>
            <a:br>
              <a:rPr lang="en-US" sz="2400" dirty="0">
                <a:solidFill>
                  <a:srgbClr val="FF0000"/>
                </a:solidFill>
                <a:latin typeface="Calibri" panose="020F0502020204030204" pitchFamily="34" charset="0"/>
              </a:rPr>
            </a:br>
            <a:r>
              <a:rPr lang="en-US" sz="2400" dirty="0">
                <a:solidFill>
                  <a:srgbClr val="FF0000"/>
                </a:solidFill>
                <a:latin typeface="Calibri" panose="020F0502020204030204" pitchFamily="34" charset="0"/>
              </a:rPr>
              <a:t>              6th March 2018, 22:00 (Today!!) </a:t>
            </a:r>
          </a:p>
          <a:p>
            <a:r>
              <a:rPr lang="en-US" sz="2400" dirty="0">
                <a:solidFill>
                  <a:srgbClr val="FF0000"/>
                </a:solidFill>
                <a:latin typeface="Calibri" panose="020F0502020204030204" pitchFamily="34" charset="0"/>
              </a:rPr>
              <a:t>Registration due to: </a:t>
            </a:r>
          </a:p>
          <a:p>
            <a:r>
              <a:rPr lang="en-US" sz="2400" dirty="0">
                <a:solidFill>
                  <a:srgbClr val="FF0000"/>
                </a:solidFill>
                <a:latin typeface="Calibri" panose="020F0502020204030204" pitchFamily="34" charset="0"/>
              </a:rPr>
              <a:t>            23th March 2018, 23:59</a:t>
            </a:r>
          </a:p>
        </p:txBody>
      </p:sp>
      <p:sp>
        <p:nvSpPr>
          <p:cNvPr id="7" name="TextBox 6">
            <a:extLst>
              <a:ext uri="{FF2B5EF4-FFF2-40B4-BE49-F238E27FC236}">
                <a16:creationId xmlns:a16="http://schemas.microsoft.com/office/drawing/2014/main" id="{9569EAF3-8912-2E47-A8C4-3643B7FA1ECA}"/>
              </a:ext>
            </a:extLst>
          </p:cNvPr>
          <p:cNvSpPr txBox="1"/>
          <p:nvPr/>
        </p:nvSpPr>
        <p:spPr>
          <a:xfrm>
            <a:off x="6313611" y="4281110"/>
            <a:ext cx="216024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rPr>
              <a:t>Important!!</a:t>
            </a:r>
            <a:endParaRPr lang="en-US" sz="28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563480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529" y="2925622"/>
            <a:ext cx="9146117" cy="769570"/>
          </a:xfrm>
          <a:prstGeom prst="rect">
            <a:avLst/>
          </a:prstGeom>
          <a:noFill/>
        </p:spPr>
        <p:txBody>
          <a:bodyPr wrap="square" rtlCol="0">
            <a:spAutoFit/>
          </a:bodyPr>
          <a:lstStyle/>
          <a:p>
            <a:pPr algn="ctr"/>
            <a:r>
              <a:rPr lang="en-US" sz="4401" dirty="0">
                <a:latin typeface="Calibri Regular"/>
              </a:rPr>
              <a:t>Not finished yet…</a:t>
            </a:r>
            <a:endParaRPr lang="de-AT" sz="2801" dirty="0">
              <a:latin typeface="Calibri Regular"/>
            </a:endParaRPr>
          </a:p>
        </p:txBody>
      </p:sp>
    </p:spTree>
    <p:extLst>
      <p:ext uri="{BB962C8B-B14F-4D97-AF65-F5344CB8AC3E}">
        <p14:creationId xmlns:p14="http://schemas.microsoft.com/office/powerpoint/2010/main" val="2438634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 y="384576"/>
            <a:ext cx="3782876" cy="1739006"/>
          </a:xfrm>
          <a:prstGeom prst="rect">
            <a:avLst/>
          </a:prstGeom>
        </p:spPr>
      </p:pic>
      <p:sp>
        <p:nvSpPr>
          <p:cNvPr id="6" name="Title 5"/>
          <p:cNvSpPr>
            <a:spLocks noGrp="1"/>
          </p:cNvSpPr>
          <p:nvPr>
            <p:ph type="ctrTitle"/>
          </p:nvPr>
        </p:nvSpPr>
        <p:spPr>
          <a:xfrm>
            <a:off x="239418" y="2421712"/>
            <a:ext cx="11258615" cy="1907711"/>
          </a:xfrm>
        </p:spPr>
        <p:txBody>
          <a:bodyPr/>
          <a:lstStyle/>
          <a:p>
            <a:r>
              <a:rPr lang="en-US" sz="4400" b="0" dirty="0" err="1">
                <a:latin typeface="Calibri Regular"/>
              </a:rPr>
              <a:t>Informationsvisualisierung</a:t>
            </a:r>
            <a:br>
              <a:rPr lang="en-US" sz="4400" b="0" dirty="0">
                <a:latin typeface="Calibri Regular"/>
              </a:rPr>
            </a:br>
            <a:r>
              <a:rPr lang="en-US" sz="4001" b="0" dirty="0">
                <a:latin typeface="Calibri Regular"/>
              </a:rPr>
              <a:t>VO: 186.141 – UE: 186.143</a:t>
            </a:r>
            <a:br>
              <a:rPr lang="en-GB" sz="4400" b="0" dirty="0">
                <a:latin typeface="Calibri Regular"/>
              </a:rPr>
            </a:br>
            <a:r>
              <a:rPr lang="en-GB" sz="3200" b="0" dirty="0">
                <a:latin typeface="Calibri Regular"/>
              </a:rPr>
              <a:t>https://</a:t>
            </a:r>
            <a:r>
              <a:rPr lang="en-GB" sz="3200" b="0" dirty="0" err="1">
                <a:latin typeface="Calibri Regular"/>
              </a:rPr>
              <a:t>www.cg.tuwien.ac.at</a:t>
            </a:r>
            <a:r>
              <a:rPr lang="en-GB" sz="3200" b="0" dirty="0">
                <a:latin typeface="Calibri Regular"/>
              </a:rPr>
              <a:t>/courses/</a:t>
            </a:r>
            <a:r>
              <a:rPr lang="en-GB" sz="3200" b="0" dirty="0" err="1">
                <a:latin typeface="Calibri Regular"/>
              </a:rPr>
              <a:t>InfoVis</a:t>
            </a:r>
            <a:r>
              <a:rPr lang="en-GB" sz="3200" b="0" dirty="0">
                <a:latin typeface="Calibri Regular"/>
              </a:rPr>
              <a:t>/</a:t>
            </a:r>
            <a:endParaRPr lang="de-AT" b="0" dirty="0">
              <a:latin typeface="Calibri Regular"/>
            </a:endParaRPr>
          </a:p>
        </p:txBody>
      </p:sp>
      <p:sp>
        <p:nvSpPr>
          <p:cNvPr id="7" name="Subtitle 6"/>
          <p:cNvSpPr>
            <a:spLocks noGrp="1"/>
          </p:cNvSpPr>
          <p:nvPr>
            <p:ph type="subTitle" idx="1"/>
          </p:nvPr>
        </p:nvSpPr>
        <p:spPr>
          <a:xfrm>
            <a:off x="239417" y="5006088"/>
            <a:ext cx="11258615" cy="439872"/>
          </a:xfrm>
        </p:spPr>
        <p:txBody>
          <a:bodyPr>
            <a:noAutofit/>
          </a:bodyPr>
          <a:lstStyle/>
          <a:p>
            <a:pPr eaLnBrk="1" hangingPunct="1"/>
            <a:r>
              <a:rPr lang="en-US" sz="2801" i="1"/>
              <a:t>Multivariate data visualization, interactive visual analysis of complex data, visualization of high-dimensional data, </a:t>
            </a:r>
            <a:br>
              <a:rPr lang="en-US" sz="2801" i="1"/>
            </a:br>
            <a:r>
              <a:rPr lang="en-US" sz="2801" i="1"/>
              <a:t>visual analysis of multivariate network data…</a:t>
            </a:r>
            <a:endParaRPr lang="en-US" sz="2801" i="1" dirty="0"/>
          </a:p>
        </p:txBody>
      </p:sp>
      <p:sp>
        <p:nvSpPr>
          <p:cNvPr id="2" name="Text Placeholder 1"/>
          <p:cNvSpPr>
            <a:spLocks noGrp="1"/>
          </p:cNvSpPr>
          <p:nvPr>
            <p:ph type="body" sz="quarter" idx="10"/>
          </p:nvPr>
        </p:nvSpPr>
        <p:spPr>
          <a:xfrm>
            <a:off x="239415" y="6215280"/>
            <a:ext cx="11258617" cy="958822"/>
          </a:xfrm>
        </p:spPr>
        <p:txBody>
          <a:bodyPr/>
          <a:lstStyle/>
          <a:p>
            <a:r>
              <a:rPr lang="en-US"/>
              <a:t>Institute of Visual Computing and Human-Centered Technology</a:t>
            </a:r>
            <a:r>
              <a:rPr lang="de-AT"/>
              <a:t>, TU Wien, Austria</a:t>
            </a:r>
            <a:endParaRPr lang="de-AT"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3750" y="1"/>
            <a:ext cx="3469218" cy="254750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3880" y="183974"/>
            <a:ext cx="3467425" cy="2034223"/>
          </a:xfrm>
          <a:prstGeom prst="rect">
            <a:avLst/>
          </a:prstGeom>
        </p:spPr>
      </p:pic>
    </p:spTree>
    <p:extLst>
      <p:ext uri="{BB962C8B-B14F-4D97-AF65-F5344CB8AC3E}">
        <p14:creationId xmlns:p14="http://schemas.microsoft.com/office/powerpoint/2010/main" val="1942588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k object 16"/>
          <p:cNvSpPr/>
          <p:nvPr/>
        </p:nvSpPr>
        <p:spPr>
          <a:xfrm>
            <a:off x="7374915" y="3777563"/>
            <a:ext cx="4820260" cy="3037567"/>
          </a:xfrm>
          <a:prstGeom prst="rect">
            <a:avLst/>
          </a:prstGeom>
          <a:blipFill>
            <a:blip r:embed="rId2" cstate="print"/>
            <a:stretch>
              <a:fillRect/>
            </a:stretch>
          </a:blipFill>
        </p:spPr>
        <p:txBody>
          <a:bodyPr wrap="square" lIns="0" tIns="0" rIns="0" bIns="0" rtlCol="0"/>
          <a:lstStyle/>
          <a:p>
            <a:endParaRPr dirty="0">
              <a:latin typeface="Calibri Regular"/>
            </a:endParaRPr>
          </a:p>
        </p:txBody>
      </p:sp>
      <p:sp>
        <p:nvSpPr>
          <p:cNvPr id="10" name="object 14"/>
          <p:cNvSpPr txBox="1">
            <a:spLocks noGrp="1"/>
          </p:cNvSpPr>
          <p:nvPr>
            <p:ph idx="1"/>
          </p:nvPr>
        </p:nvSpPr>
        <p:spPr>
          <a:xfrm>
            <a:off x="154563" y="765498"/>
            <a:ext cx="14367960" cy="5955861"/>
          </a:xfrm>
          <a:prstGeom prst="rect">
            <a:avLst/>
          </a:prstGeom>
        </p:spPr>
        <p:txBody>
          <a:bodyPr vert="horz" wrap="square" lIns="0" tIns="146050" rIns="0" bIns="0" rtlCol="0">
            <a:spAutoFit/>
          </a:bodyPr>
          <a:lstStyle/>
          <a:p>
            <a:pPr marL="1237962" indent="0">
              <a:lnSpc>
                <a:spcPct val="100000"/>
              </a:lnSpc>
              <a:spcBef>
                <a:spcPts val="1055"/>
              </a:spcBef>
              <a:buNone/>
            </a:pPr>
            <a:r>
              <a:rPr sz="2750" i="1" spc="60" dirty="0">
                <a:latin typeface="Calibri"/>
                <a:cs typeface="Calibri"/>
              </a:rPr>
              <a:t>Are </a:t>
            </a:r>
            <a:r>
              <a:rPr sz="2750" i="1" spc="-10" dirty="0">
                <a:latin typeface="Calibri"/>
                <a:cs typeface="Calibri"/>
              </a:rPr>
              <a:t>you </a:t>
            </a:r>
            <a:r>
              <a:rPr sz="2750" i="1" dirty="0">
                <a:latin typeface="Calibri"/>
                <a:cs typeface="Calibri"/>
              </a:rPr>
              <a:t>interested </a:t>
            </a:r>
            <a:r>
              <a:rPr sz="2750" i="1" spc="25" dirty="0">
                <a:latin typeface="Calibri"/>
                <a:cs typeface="Calibri"/>
              </a:rPr>
              <a:t>in </a:t>
            </a:r>
            <a:r>
              <a:rPr sz="2750" i="1" spc="-25" dirty="0">
                <a:latin typeface="Calibri"/>
                <a:cs typeface="Calibri"/>
              </a:rPr>
              <a:t>network</a:t>
            </a:r>
            <a:r>
              <a:rPr sz="2750" i="1" spc="250" dirty="0">
                <a:latin typeface="Calibri"/>
                <a:cs typeface="Calibri"/>
              </a:rPr>
              <a:t> </a:t>
            </a:r>
            <a:r>
              <a:rPr sz="2750" i="1" spc="15" dirty="0">
                <a:latin typeface="Calibri"/>
                <a:cs typeface="Calibri"/>
              </a:rPr>
              <a:t>visualization?</a:t>
            </a:r>
            <a:endParaRPr sz="2750" dirty="0">
              <a:latin typeface="Calibri"/>
              <a:cs typeface="Calibri"/>
            </a:endParaRPr>
          </a:p>
          <a:p>
            <a:pPr marL="0" indent="0">
              <a:lnSpc>
                <a:spcPct val="100000"/>
              </a:lnSpc>
              <a:spcBef>
                <a:spcPts val="1700"/>
              </a:spcBef>
              <a:buNone/>
            </a:pPr>
            <a:r>
              <a:rPr sz="2750" spc="-65" dirty="0">
                <a:latin typeface="Calibri Regular"/>
                <a:cs typeface="Tahoma"/>
              </a:rPr>
              <a:t>Graph</a:t>
            </a:r>
            <a:r>
              <a:rPr sz="2750" spc="60" dirty="0">
                <a:latin typeface="Calibri Regular"/>
                <a:cs typeface="Tahoma"/>
              </a:rPr>
              <a:t> </a:t>
            </a:r>
            <a:r>
              <a:rPr sz="2750" spc="-90" dirty="0">
                <a:latin typeface="Calibri Regular"/>
                <a:cs typeface="Tahoma"/>
              </a:rPr>
              <a:t>drawing</a:t>
            </a:r>
            <a:r>
              <a:rPr sz="2750" spc="65" dirty="0">
                <a:latin typeface="Calibri Regular"/>
                <a:cs typeface="Tahoma"/>
              </a:rPr>
              <a:t> </a:t>
            </a:r>
            <a:r>
              <a:rPr sz="2750" spc="-65" dirty="0">
                <a:latin typeface="Calibri Regular"/>
                <a:cs typeface="Tahoma"/>
              </a:rPr>
              <a:t>is</a:t>
            </a:r>
            <a:r>
              <a:rPr sz="2750" spc="65" dirty="0">
                <a:latin typeface="Calibri Regular"/>
                <a:cs typeface="Tahoma"/>
              </a:rPr>
              <a:t> </a:t>
            </a:r>
            <a:r>
              <a:rPr sz="2750" spc="-75" dirty="0">
                <a:latin typeface="Calibri Regular"/>
                <a:cs typeface="Tahoma"/>
              </a:rPr>
              <a:t>the</a:t>
            </a:r>
            <a:r>
              <a:rPr sz="2750" spc="60" dirty="0">
                <a:latin typeface="Calibri Regular"/>
                <a:cs typeface="Tahoma"/>
              </a:rPr>
              <a:t> </a:t>
            </a:r>
            <a:r>
              <a:rPr sz="2750" spc="-45" dirty="0">
                <a:latin typeface="Calibri Regular"/>
                <a:cs typeface="Tahoma"/>
              </a:rPr>
              <a:t>algorithmic</a:t>
            </a:r>
            <a:r>
              <a:rPr sz="2750" spc="65" dirty="0">
                <a:latin typeface="Calibri Regular"/>
                <a:cs typeface="Tahoma"/>
              </a:rPr>
              <a:t> </a:t>
            </a:r>
            <a:r>
              <a:rPr sz="2750" spc="-114" dirty="0">
                <a:latin typeface="Calibri Regular"/>
                <a:cs typeface="Tahoma"/>
              </a:rPr>
              <a:t>core</a:t>
            </a:r>
            <a:r>
              <a:rPr sz="2750" spc="65" dirty="0">
                <a:latin typeface="Calibri Regular"/>
                <a:cs typeface="Tahoma"/>
              </a:rPr>
              <a:t> </a:t>
            </a:r>
            <a:r>
              <a:rPr sz="2750" spc="-65" dirty="0">
                <a:latin typeface="Calibri Regular"/>
                <a:cs typeface="Tahoma"/>
              </a:rPr>
              <a:t>of</a:t>
            </a:r>
            <a:r>
              <a:rPr sz="2750" spc="65" dirty="0">
                <a:latin typeface="Calibri Regular"/>
                <a:cs typeface="Tahoma"/>
              </a:rPr>
              <a:t> </a:t>
            </a:r>
            <a:r>
              <a:rPr sz="2750" spc="-110" dirty="0">
                <a:latin typeface="Calibri Regular"/>
                <a:cs typeface="Tahoma"/>
              </a:rPr>
              <a:t>network</a:t>
            </a:r>
            <a:br>
              <a:rPr lang="en-US" sz="2750" spc="65" dirty="0">
                <a:latin typeface="Calibri Regular"/>
                <a:cs typeface="Tahoma"/>
              </a:rPr>
            </a:br>
            <a:r>
              <a:rPr sz="2750" spc="-45" dirty="0">
                <a:latin typeface="Calibri Regular"/>
                <a:cs typeface="Tahoma"/>
              </a:rPr>
              <a:t>visualization.</a:t>
            </a:r>
            <a:r>
              <a:rPr lang="de-AT" sz="2750" spc="-45" dirty="0">
                <a:latin typeface="Calibri Regular"/>
                <a:cs typeface="Tahoma"/>
              </a:rPr>
              <a:t> </a:t>
            </a:r>
            <a:r>
              <a:rPr sz="2750" spc="-175" dirty="0">
                <a:latin typeface="Calibri Regular"/>
                <a:cs typeface="Tahoma"/>
              </a:rPr>
              <a:t>In </a:t>
            </a:r>
            <a:r>
              <a:rPr sz="2750" spc="-35" dirty="0">
                <a:latin typeface="Calibri Regular"/>
                <a:cs typeface="Tahoma"/>
              </a:rPr>
              <a:t>this </a:t>
            </a:r>
            <a:r>
              <a:rPr sz="2750" spc="-110" dirty="0">
                <a:latin typeface="Calibri Regular"/>
                <a:cs typeface="Tahoma"/>
              </a:rPr>
              <a:t>course </a:t>
            </a:r>
            <a:r>
              <a:rPr sz="2750" spc="-120" dirty="0">
                <a:latin typeface="Calibri Regular"/>
                <a:cs typeface="Tahoma"/>
              </a:rPr>
              <a:t>you </a:t>
            </a:r>
            <a:r>
              <a:rPr sz="2750" spc="-100" dirty="0">
                <a:latin typeface="Calibri Regular"/>
                <a:cs typeface="Tahoma"/>
              </a:rPr>
              <a:t>learn</a:t>
            </a:r>
            <a:r>
              <a:rPr sz="2750" spc="100" dirty="0">
                <a:latin typeface="Calibri Regular"/>
                <a:cs typeface="Tahoma"/>
              </a:rPr>
              <a:t> </a:t>
            </a:r>
            <a:r>
              <a:rPr sz="2750" spc="-45" dirty="0">
                <a:latin typeface="Calibri Regular"/>
                <a:cs typeface="Tahoma"/>
              </a:rPr>
              <a:t>about</a:t>
            </a:r>
            <a:endParaRPr sz="2750" dirty="0">
              <a:latin typeface="Calibri Regular"/>
              <a:cs typeface="Tahoma"/>
            </a:endParaRPr>
          </a:p>
          <a:p>
            <a:pPr marL="467995" marR="2611120">
              <a:lnSpc>
                <a:spcPts val="2870"/>
              </a:lnSpc>
              <a:spcBef>
                <a:spcPts val="2030"/>
              </a:spcBef>
            </a:pPr>
            <a:r>
              <a:rPr sz="2400" spc="-100" dirty="0">
                <a:latin typeface="Calibri Regular"/>
                <a:cs typeface="Tahoma"/>
              </a:rPr>
              <a:t>graph </a:t>
            </a:r>
            <a:r>
              <a:rPr sz="2400" spc="-80" dirty="0">
                <a:latin typeface="Calibri Regular"/>
                <a:cs typeface="Tahoma"/>
              </a:rPr>
              <a:t>layout </a:t>
            </a:r>
            <a:r>
              <a:rPr sz="2400" spc="-85" dirty="0">
                <a:latin typeface="Calibri Regular"/>
                <a:cs typeface="Tahoma"/>
              </a:rPr>
              <a:t>aesthetics </a:t>
            </a:r>
            <a:r>
              <a:rPr sz="2400" spc="-105" dirty="0">
                <a:latin typeface="Calibri Regular"/>
                <a:cs typeface="Tahoma"/>
              </a:rPr>
              <a:t>and </a:t>
            </a:r>
            <a:r>
              <a:rPr sz="2400" spc="-55" dirty="0">
                <a:latin typeface="Calibri Regular"/>
                <a:cs typeface="Tahoma"/>
              </a:rPr>
              <a:t>their </a:t>
            </a:r>
            <a:r>
              <a:rPr sz="2400" spc="-45" dirty="0">
                <a:latin typeface="Calibri Regular"/>
                <a:cs typeface="Tahoma"/>
              </a:rPr>
              <a:t>optimization</a:t>
            </a:r>
            <a:endParaRPr lang="en-US" sz="2400" spc="-45" dirty="0">
              <a:latin typeface="Calibri Regular"/>
              <a:cs typeface="Tahoma"/>
            </a:endParaRPr>
          </a:p>
          <a:p>
            <a:pPr marL="467995" marR="2611120">
              <a:lnSpc>
                <a:spcPts val="2870"/>
              </a:lnSpc>
              <a:spcBef>
                <a:spcPts val="2030"/>
              </a:spcBef>
            </a:pPr>
            <a:r>
              <a:rPr sz="2400" spc="-85" dirty="0">
                <a:latin typeface="Calibri Regular"/>
                <a:cs typeface="Tahoma"/>
              </a:rPr>
              <a:t>fundamental </a:t>
            </a:r>
            <a:r>
              <a:rPr sz="2400" spc="-80" dirty="0">
                <a:latin typeface="Calibri Regular"/>
                <a:cs typeface="Tahoma"/>
              </a:rPr>
              <a:t>layout </a:t>
            </a:r>
            <a:r>
              <a:rPr sz="2400" spc="-75" dirty="0">
                <a:latin typeface="Calibri Regular"/>
                <a:cs typeface="Tahoma"/>
              </a:rPr>
              <a:t>algorithms </a:t>
            </a:r>
            <a:r>
              <a:rPr sz="2400" spc="-90" dirty="0">
                <a:latin typeface="Calibri Regular"/>
                <a:cs typeface="Tahoma"/>
              </a:rPr>
              <a:t>for </a:t>
            </a:r>
            <a:r>
              <a:rPr sz="2400" spc="-80" dirty="0">
                <a:latin typeface="Calibri Regular"/>
                <a:cs typeface="Tahoma"/>
              </a:rPr>
              <a:t>different </a:t>
            </a:r>
            <a:r>
              <a:rPr sz="2400" spc="-100" dirty="0">
                <a:latin typeface="Calibri Regular"/>
                <a:cs typeface="Tahoma"/>
              </a:rPr>
              <a:t>types  </a:t>
            </a:r>
            <a:r>
              <a:rPr sz="2400" spc="-75" dirty="0">
                <a:latin typeface="Calibri Regular"/>
                <a:cs typeface="Tahoma"/>
              </a:rPr>
              <a:t>of </a:t>
            </a:r>
            <a:r>
              <a:rPr sz="2400" spc="-110" dirty="0">
                <a:latin typeface="Calibri Regular"/>
                <a:cs typeface="Tahoma"/>
              </a:rPr>
              <a:t>graphs</a:t>
            </a:r>
            <a:br>
              <a:rPr lang="en-US" sz="2400" spc="-110" dirty="0">
                <a:latin typeface="Calibri Regular"/>
                <a:cs typeface="Tahoma"/>
              </a:rPr>
            </a:br>
            <a:r>
              <a:rPr sz="2400" spc="-90" dirty="0">
                <a:latin typeface="Calibri Regular"/>
                <a:cs typeface="Tahoma"/>
              </a:rPr>
              <a:t>(trees, </a:t>
            </a:r>
            <a:r>
              <a:rPr sz="2400" spc="-85" dirty="0">
                <a:latin typeface="Calibri Regular"/>
                <a:cs typeface="Tahoma"/>
              </a:rPr>
              <a:t>planar, </a:t>
            </a:r>
            <a:r>
              <a:rPr sz="2400" spc="-90" dirty="0">
                <a:latin typeface="Calibri Regular"/>
                <a:cs typeface="Tahoma"/>
              </a:rPr>
              <a:t>non-planar, </a:t>
            </a:r>
            <a:r>
              <a:rPr sz="2400" spc="-65" dirty="0">
                <a:latin typeface="Calibri Regular"/>
                <a:cs typeface="Tahoma"/>
              </a:rPr>
              <a:t>. . .</a:t>
            </a:r>
            <a:r>
              <a:rPr lang="en-US" sz="2400" spc="-65" dirty="0">
                <a:latin typeface="Calibri Regular"/>
                <a:cs typeface="Tahoma"/>
              </a:rPr>
              <a:t>)</a:t>
            </a:r>
          </a:p>
          <a:p>
            <a:pPr marL="467995" marR="2611120">
              <a:lnSpc>
                <a:spcPts val="2870"/>
              </a:lnSpc>
              <a:spcBef>
                <a:spcPts val="2030"/>
              </a:spcBef>
            </a:pPr>
            <a:r>
              <a:rPr sz="2400" spc="-50" dirty="0">
                <a:latin typeface="Calibri Regular"/>
                <a:cs typeface="Tahoma"/>
              </a:rPr>
              <a:t>practical </a:t>
            </a:r>
            <a:r>
              <a:rPr sz="2400" spc="-95" dirty="0">
                <a:latin typeface="Calibri Regular"/>
                <a:cs typeface="Tahoma"/>
              </a:rPr>
              <a:t>aspects </a:t>
            </a:r>
            <a:r>
              <a:rPr sz="2400" spc="-135" dirty="0">
                <a:latin typeface="Calibri Regular"/>
                <a:cs typeface="Tahoma"/>
              </a:rPr>
              <a:t>as </a:t>
            </a:r>
            <a:r>
              <a:rPr sz="2400" spc="-95" dirty="0">
                <a:latin typeface="Calibri Regular"/>
                <a:cs typeface="Tahoma"/>
              </a:rPr>
              <a:t>well </a:t>
            </a:r>
            <a:r>
              <a:rPr sz="2400" spc="-135" dirty="0">
                <a:latin typeface="Calibri Regular"/>
                <a:cs typeface="Tahoma"/>
              </a:rPr>
              <a:t>as </a:t>
            </a:r>
            <a:r>
              <a:rPr sz="2400" spc="-70" dirty="0">
                <a:latin typeface="Calibri Regular"/>
                <a:cs typeface="Tahoma"/>
              </a:rPr>
              <a:t>theoretical </a:t>
            </a:r>
            <a:r>
              <a:rPr sz="2400" spc="-90" dirty="0">
                <a:latin typeface="Calibri Regular"/>
                <a:cs typeface="Tahoma"/>
              </a:rPr>
              <a:t>properties</a:t>
            </a:r>
            <a:br>
              <a:rPr lang="en-US" sz="2400" spc="-90" dirty="0">
                <a:latin typeface="Calibri Regular"/>
                <a:cs typeface="Tahoma"/>
              </a:rPr>
            </a:br>
            <a:r>
              <a:rPr sz="2400" spc="-105" dirty="0">
                <a:latin typeface="Calibri Regular"/>
                <a:cs typeface="Tahoma"/>
              </a:rPr>
              <a:t>and </a:t>
            </a:r>
            <a:r>
              <a:rPr sz="2400" spc="-60" dirty="0">
                <a:latin typeface="Calibri Regular"/>
                <a:cs typeface="Tahoma"/>
              </a:rPr>
              <a:t>computational</a:t>
            </a:r>
            <a:r>
              <a:rPr sz="2400" spc="185" dirty="0">
                <a:latin typeface="Calibri Regular"/>
                <a:cs typeface="Tahoma"/>
              </a:rPr>
              <a:t> </a:t>
            </a:r>
            <a:r>
              <a:rPr sz="2400" spc="-40" dirty="0">
                <a:latin typeface="Calibri Regular"/>
                <a:cs typeface="Tahoma"/>
              </a:rPr>
              <a:t>limitations</a:t>
            </a:r>
            <a:endParaRPr sz="2400" dirty="0">
              <a:latin typeface="Calibri Regular"/>
              <a:cs typeface="Tahoma"/>
            </a:endParaRPr>
          </a:p>
          <a:p>
            <a:pPr marL="0" marR="2423795" indent="0">
              <a:lnSpc>
                <a:spcPts val="2870"/>
              </a:lnSpc>
              <a:spcBef>
                <a:spcPts val="1850"/>
              </a:spcBef>
              <a:buNone/>
            </a:pPr>
            <a:r>
              <a:rPr sz="2400" spc="-60" dirty="0">
                <a:latin typeface="Calibri Regular"/>
                <a:cs typeface="Tahoma"/>
              </a:rPr>
              <a:t>Topics </a:t>
            </a:r>
            <a:r>
              <a:rPr sz="2400" spc="-45" dirty="0">
                <a:latin typeface="Calibri Regular"/>
                <a:cs typeface="Tahoma"/>
              </a:rPr>
              <a:t>in this </a:t>
            </a:r>
            <a:r>
              <a:rPr sz="2400" spc="-114" dirty="0">
                <a:latin typeface="Calibri Regular"/>
                <a:cs typeface="Tahoma"/>
              </a:rPr>
              <a:t>course </a:t>
            </a:r>
            <a:r>
              <a:rPr sz="2400" spc="-95" dirty="0">
                <a:latin typeface="Calibri Regular"/>
                <a:cs typeface="Tahoma"/>
              </a:rPr>
              <a:t>combine </a:t>
            </a:r>
            <a:r>
              <a:rPr sz="2400" spc="-85" dirty="0">
                <a:latin typeface="Calibri Regular"/>
                <a:cs typeface="Tahoma"/>
              </a:rPr>
              <a:t>the </a:t>
            </a:r>
            <a:r>
              <a:rPr sz="2400" spc="-145" dirty="0">
                <a:latin typeface="Calibri Regular"/>
                <a:cs typeface="Tahoma"/>
              </a:rPr>
              <a:t>areas </a:t>
            </a:r>
            <a:r>
              <a:rPr sz="2400" spc="-75" dirty="0">
                <a:latin typeface="Calibri Regular"/>
                <a:cs typeface="Tahoma"/>
              </a:rPr>
              <a:t>of algorithms, </a:t>
            </a:r>
            <a:br>
              <a:rPr lang="en-US" sz="2400" spc="-75" dirty="0">
                <a:latin typeface="Calibri Regular"/>
                <a:cs typeface="Tahoma"/>
              </a:rPr>
            </a:br>
            <a:r>
              <a:rPr lang="en-US" sz="2400" spc="-75" dirty="0">
                <a:latin typeface="Calibri Regular"/>
                <a:cs typeface="Tahoma"/>
              </a:rPr>
              <a:t>v</a:t>
            </a:r>
            <a:r>
              <a:rPr sz="2400" spc="-55" dirty="0">
                <a:latin typeface="Calibri Regular"/>
                <a:cs typeface="Tahoma"/>
              </a:rPr>
              <a:t>isualization, </a:t>
            </a:r>
            <a:r>
              <a:rPr sz="2400" spc="-105" dirty="0">
                <a:latin typeface="Calibri Regular"/>
                <a:cs typeface="Tahoma"/>
              </a:rPr>
              <a:t>and </a:t>
            </a:r>
            <a:r>
              <a:rPr sz="2400" spc="-100" dirty="0">
                <a:latin typeface="Calibri Regular"/>
                <a:cs typeface="Tahoma"/>
              </a:rPr>
              <a:t>graph</a:t>
            </a:r>
            <a:r>
              <a:rPr sz="2400" spc="285" dirty="0">
                <a:latin typeface="Calibri Regular"/>
                <a:cs typeface="Tahoma"/>
              </a:rPr>
              <a:t> </a:t>
            </a:r>
            <a:r>
              <a:rPr sz="2400" spc="-120" dirty="0">
                <a:latin typeface="Calibri Regular"/>
                <a:cs typeface="Tahoma"/>
              </a:rPr>
              <a:t>theory.</a:t>
            </a:r>
            <a:endParaRPr sz="2400" dirty="0">
              <a:latin typeface="Calibri Regular"/>
              <a:cs typeface="Tahoma"/>
            </a:endParaRPr>
          </a:p>
          <a:p>
            <a:pPr marL="12700" marR="5081270">
              <a:lnSpc>
                <a:spcPct val="121200"/>
              </a:lnSpc>
              <a:spcBef>
                <a:spcPts val="1480"/>
              </a:spcBef>
            </a:pPr>
            <a:r>
              <a:rPr lang="en-US" sz="2750" dirty="0">
                <a:latin typeface="Calibri Regular"/>
                <a:cs typeface="Tahoma"/>
              </a:rPr>
              <a:t>Registration in TISS is open, First lecture on </a:t>
            </a:r>
            <a:r>
              <a:rPr lang="en-US" sz="2750" b="1" dirty="0">
                <a:latin typeface="Calibri Regular"/>
                <a:cs typeface="Tahoma"/>
              </a:rPr>
              <a:t>March 13</a:t>
            </a:r>
            <a:endParaRPr sz="2750" b="1" dirty="0">
              <a:latin typeface="Calibri Regular"/>
              <a:cs typeface="Tahoma"/>
            </a:endParaRPr>
          </a:p>
        </p:txBody>
      </p:sp>
      <p:sp>
        <p:nvSpPr>
          <p:cNvPr id="2" name="Title 1"/>
          <p:cNvSpPr>
            <a:spLocks noGrp="1"/>
          </p:cNvSpPr>
          <p:nvPr>
            <p:ph type="title"/>
          </p:nvPr>
        </p:nvSpPr>
        <p:spPr/>
        <p:txBody>
          <a:bodyPr/>
          <a:lstStyle/>
          <a:p>
            <a:r>
              <a:rPr lang="en-US" dirty="0"/>
              <a:t>Graph Drawing Algorithms </a:t>
            </a:r>
            <a:r>
              <a:rPr lang="en-US" sz="2000" spc="160" dirty="0">
                <a:latin typeface="Calibri Regular"/>
                <a:cs typeface="Tahoma"/>
              </a:rPr>
              <a:t>VU </a:t>
            </a:r>
            <a:r>
              <a:rPr lang="en-US" sz="2000" spc="-100" dirty="0">
                <a:latin typeface="Calibri Regular"/>
                <a:cs typeface="Tahoma"/>
              </a:rPr>
              <a:t>192.053 </a:t>
            </a:r>
            <a:r>
              <a:rPr lang="en-US" sz="2000" spc="15" dirty="0">
                <a:latin typeface="Calibri Regular"/>
                <a:cs typeface="Arial Narrow"/>
              </a:rPr>
              <a:t>· </a:t>
            </a:r>
            <a:r>
              <a:rPr lang="en-US" sz="2000" spc="-110" dirty="0">
                <a:latin typeface="Calibri Regular"/>
                <a:cs typeface="Tahoma"/>
              </a:rPr>
              <a:t>Tuesday 9–11</a:t>
            </a:r>
            <a:endParaRPr lang="en-US" dirty="0"/>
          </a:p>
        </p:txBody>
      </p:sp>
      <p:sp>
        <p:nvSpPr>
          <p:cNvPr id="4" name="Footer Placeholder 3"/>
          <p:cNvSpPr>
            <a:spLocks noGrp="1"/>
          </p:cNvSpPr>
          <p:nvPr>
            <p:ph type="ftr" sz="quarter" idx="10"/>
          </p:nvPr>
        </p:nvSpPr>
        <p:spPr/>
        <p:txBody>
          <a:bodyPr/>
          <a:lstStyle/>
          <a:p>
            <a:pPr>
              <a:defRPr/>
            </a:pPr>
            <a:r>
              <a:rPr lang="en-US" dirty="0"/>
              <a:t>Ivan Viola</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49</a:t>
            </a:fld>
            <a:endParaRPr lang="de-AT" dirty="0"/>
          </a:p>
        </p:txBody>
      </p:sp>
      <p:sp>
        <p:nvSpPr>
          <p:cNvPr id="8" name="bk object 17"/>
          <p:cNvSpPr/>
          <p:nvPr/>
        </p:nvSpPr>
        <p:spPr>
          <a:xfrm>
            <a:off x="9049915" y="948335"/>
            <a:ext cx="2967802" cy="3077495"/>
          </a:xfrm>
          <a:prstGeom prst="rect">
            <a:avLst/>
          </a:prstGeom>
          <a:blipFill>
            <a:blip r:embed="rId3" cstate="print"/>
            <a:stretch>
              <a:fillRect/>
            </a:stretch>
          </a:blipFill>
        </p:spPr>
        <p:txBody>
          <a:bodyPr wrap="square" lIns="0" tIns="0" rIns="0" bIns="0" rtlCol="0"/>
          <a:lstStyle/>
          <a:p>
            <a:endParaRPr dirty="0">
              <a:latin typeface="Calibri Regular"/>
            </a:endParaRPr>
          </a:p>
        </p:txBody>
      </p:sp>
    </p:spTree>
    <p:extLst>
      <p:ext uri="{BB962C8B-B14F-4D97-AF65-F5344CB8AC3E}">
        <p14:creationId xmlns:p14="http://schemas.microsoft.com/office/powerpoint/2010/main" val="76816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dirty="0"/>
              <a:t>Select a topic</a:t>
            </a:r>
          </a:p>
          <a:p>
            <a:r>
              <a:rPr lang="en-US" b="1" dirty="0"/>
              <a:t>Submit list of literature</a:t>
            </a:r>
          </a:p>
          <a:p>
            <a:pPr lvl="1"/>
            <a:r>
              <a:rPr lang="en-US" dirty="0"/>
              <a:t>It is better that you confirm the list with your supervisor</a:t>
            </a:r>
          </a:p>
          <a:p>
            <a:pPr lvl="1"/>
            <a:r>
              <a:rPr lang="en-US" dirty="0"/>
              <a:t>Expected 5 papers</a:t>
            </a:r>
            <a:endParaRPr lang="de-AT"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5</a:t>
            </a:fld>
            <a:endParaRPr lang="de-AT"/>
          </a:p>
        </p:txBody>
      </p:sp>
    </p:spTree>
    <p:extLst>
      <p:ext uri="{BB962C8B-B14F-4D97-AF65-F5344CB8AC3E}">
        <p14:creationId xmlns:p14="http://schemas.microsoft.com/office/powerpoint/2010/main" val="3427139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1083" y="1834067"/>
            <a:ext cx="9146117" cy="3539943"/>
          </a:xfrm>
          <a:prstGeom prst="rect">
            <a:avLst/>
          </a:prstGeom>
          <a:noFill/>
        </p:spPr>
        <p:txBody>
          <a:bodyPr wrap="square" rtlCol="0">
            <a:spAutoFit/>
          </a:bodyPr>
          <a:lstStyle/>
          <a:p>
            <a:pPr algn="ctr"/>
            <a:r>
              <a:rPr lang="en-US" sz="4401" dirty="0">
                <a:latin typeface="Calibri Regular"/>
              </a:rPr>
              <a:t>Thank you.</a:t>
            </a:r>
            <a:br>
              <a:rPr lang="en-US" sz="4401" dirty="0">
                <a:latin typeface="Calibri Regular"/>
              </a:rPr>
            </a:br>
            <a:endParaRPr lang="en-US" sz="4401" dirty="0">
              <a:latin typeface="Calibri Regular"/>
            </a:endParaRPr>
          </a:p>
          <a:p>
            <a:pPr algn="ctr"/>
            <a:r>
              <a:rPr lang="en-US" sz="3200" b="1" dirty="0"/>
              <a:t>Projects: </a:t>
            </a:r>
            <a:r>
              <a:rPr lang="en-US" sz="3200" dirty="0">
                <a:hlinkClick r:id="rId2"/>
              </a:rPr>
              <a:t>https://www.cg.tuwien.ac.at/courses/projekte/</a:t>
            </a:r>
            <a:endParaRPr lang="en-US" sz="4400" dirty="0"/>
          </a:p>
          <a:p>
            <a:pPr algn="ctr"/>
            <a:endParaRPr lang="en-US" sz="4401" dirty="0">
              <a:latin typeface="Calibri Regular"/>
            </a:endParaRPr>
          </a:p>
          <a:p>
            <a:pPr algn="ctr"/>
            <a:r>
              <a:rPr lang="en-US" sz="2801" dirty="0" err="1">
                <a:latin typeface="Calibri Regular"/>
              </a:rPr>
              <a:t>wu@cg.tuwien.ac.at</a:t>
            </a:r>
            <a:endParaRPr lang="de-AT" sz="2801" dirty="0">
              <a:latin typeface="Calibri Regular"/>
            </a:endParaRPr>
          </a:p>
        </p:txBody>
      </p:sp>
    </p:spTree>
    <p:extLst>
      <p:ext uri="{BB962C8B-B14F-4D97-AF65-F5344CB8AC3E}">
        <p14:creationId xmlns:p14="http://schemas.microsoft.com/office/powerpoint/2010/main" val="334821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Literature List</a:t>
            </a:r>
            <a:endParaRPr lang="de-AT" dirty="0"/>
          </a:p>
        </p:txBody>
      </p:sp>
      <p:sp>
        <p:nvSpPr>
          <p:cNvPr id="3" name="Content Placeholder 2"/>
          <p:cNvSpPr>
            <a:spLocks noGrp="1"/>
          </p:cNvSpPr>
          <p:nvPr>
            <p:ph idx="1"/>
          </p:nvPr>
        </p:nvSpPr>
        <p:spPr/>
        <p:txBody>
          <a:bodyPr/>
          <a:lstStyle/>
          <a:p>
            <a:r>
              <a:rPr lang="en-US"/>
              <a:t>List of papers related to the topic</a:t>
            </a:r>
          </a:p>
          <a:p>
            <a:r>
              <a:rPr lang="de-AT"/>
              <a:t>Seminar subscription</a:t>
            </a:r>
          </a:p>
          <a:p>
            <a:r>
              <a:rPr lang="en-US" b="1">
                <a:solidFill>
                  <a:srgbClr val="FF0000"/>
                </a:solidFill>
              </a:rPr>
              <a:t>23.03.2018</a:t>
            </a:r>
            <a:r>
              <a:rPr lang="en-US"/>
              <a:t>: List of literature submission deadline</a:t>
            </a:r>
            <a:endParaRPr lang="en-US"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6</a:t>
            </a:fld>
            <a:endParaRPr lang="de-AT"/>
          </a:p>
        </p:txBody>
      </p:sp>
    </p:spTree>
    <p:extLst>
      <p:ext uri="{BB962C8B-B14F-4D97-AF65-F5344CB8AC3E}">
        <p14:creationId xmlns:p14="http://schemas.microsoft.com/office/powerpoint/2010/main" val="687967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a:t>Select a topic</a:t>
            </a:r>
          </a:p>
          <a:p>
            <a:r>
              <a:rPr lang="en-US"/>
              <a:t>Submit list of literature</a:t>
            </a:r>
          </a:p>
          <a:p>
            <a:r>
              <a:rPr lang="en-US" b="1"/>
              <a:t>Attend 3 lectures</a:t>
            </a:r>
          </a:p>
          <a:p>
            <a:pPr lvl="1"/>
            <a:r>
              <a:rPr lang="en-US"/>
              <a:t>All three lectures will be held in ICGA seminar room</a:t>
            </a:r>
            <a:endParaRPr lang="de-AT"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7</a:t>
            </a:fld>
            <a:endParaRPr lang="de-AT"/>
          </a:p>
        </p:txBody>
      </p:sp>
    </p:spTree>
    <p:extLst>
      <p:ext uri="{BB962C8B-B14F-4D97-AF65-F5344CB8AC3E}">
        <p14:creationId xmlns:p14="http://schemas.microsoft.com/office/powerpoint/2010/main" val="2154732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Attend 3 Lectures</a:t>
            </a:r>
            <a:endParaRPr lang="ru-RU" dirty="0"/>
          </a:p>
        </p:txBody>
      </p:sp>
      <p:sp>
        <p:nvSpPr>
          <p:cNvPr id="3" name="Content Placeholder 2"/>
          <p:cNvSpPr>
            <a:spLocks noGrp="1"/>
          </p:cNvSpPr>
          <p:nvPr>
            <p:ph idx="1"/>
          </p:nvPr>
        </p:nvSpPr>
        <p:spPr/>
        <p:txBody>
          <a:bodyPr/>
          <a:lstStyle/>
          <a:p>
            <a:r>
              <a:rPr lang="en-US" sz="2801" b="1" dirty="0">
                <a:solidFill>
                  <a:srgbClr val="FF0000"/>
                </a:solidFill>
              </a:rPr>
              <a:t>10.04.2018 15:00 - 16:30 (</a:t>
            </a:r>
            <a:r>
              <a:rPr lang="en-US" sz="2801" b="1" dirty="0" err="1">
                <a:solidFill>
                  <a:srgbClr val="FF0000"/>
                </a:solidFill>
              </a:rPr>
              <a:t>s.t.</a:t>
            </a:r>
            <a:r>
              <a:rPr lang="en-US" sz="2801" b="1" dirty="0">
                <a:solidFill>
                  <a:srgbClr val="FF0000"/>
                </a:solidFill>
              </a:rPr>
              <a:t>)</a:t>
            </a:r>
          </a:p>
          <a:p>
            <a:pPr marL="0" indent="0">
              <a:buNone/>
            </a:pPr>
            <a:r>
              <a:rPr lang="en-US" sz="2801" b="1" dirty="0">
                <a:solidFill>
                  <a:srgbClr val="FF0000"/>
                </a:solidFill>
              </a:rPr>
              <a:t>	</a:t>
            </a:r>
            <a:r>
              <a:rPr lang="de-AT" sz="2801" i="1" dirty="0"/>
              <a:t>Wie schreibt man eine wissenschaftliche Arbeit</a:t>
            </a:r>
            <a:r>
              <a:rPr lang="de-DE" sz="2801" dirty="0"/>
              <a:t>	</a:t>
            </a:r>
          </a:p>
          <a:p>
            <a:pPr marL="0" indent="0">
              <a:buNone/>
            </a:pPr>
            <a:r>
              <a:rPr lang="de-DE" sz="2801" dirty="0"/>
              <a:t>	Professor Wimmer</a:t>
            </a:r>
            <a:endParaRPr lang="en-US" sz="2801" b="1" dirty="0">
              <a:solidFill>
                <a:srgbClr val="FF0000"/>
              </a:solidFill>
            </a:endParaRPr>
          </a:p>
          <a:p>
            <a:r>
              <a:rPr lang="en-US" sz="2801" b="1" dirty="0">
                <a:solidFill>
                  <a:srgbClr val="FF0000"/>
                </a:solidFill>
              </a:rPr>
              <a:t>25.04.2018 15:00 - 16:30 (</a:t>
            </a:r>
            <a:r>
              <a:rPr lang="en-US" sz="2801" b="1" dirty="0" err="1">
                <a:solidFill>
                  <a:srgbClr val="FF0000"/>
                </a:solidFill>
              </a:rPr>
              <a:t>s.t.</a:t>
            </a:r>
            <a:r>
              <a:rPr lang="en-US" sz="2801" b="1" dirty="0">
                <a:solidFill>
                  <a:srgbClr val="FF0000"/>
                </a:solidFill>
              </a:rPr>
              <a:t>)</a:t>
            </a:r>
          </a:p>
          <a:p>
            <a:pPr marL="0" indent="0">
              <a:buNone/>
            </a:pPr>
            <a:r>
              <a:rPr lang="en-US" sz="2801" b="1" i="1" dirty="0">
                <a:solidFill>
                  <a:srgbClr val="FF0000"/>
                </a:solidFill>
              </a:rPr>
              <a:t>	</a:t>
            </a:r>
            <a:r>
              <a:rPr lang="de-AT" sz="2801" i="1" dirty="0"/>
              <a:t>Forschung und wie sie funktioniert</a:t>
            </a:r>
          </a:p>
          <a:p>
            <a:pPr marL="0" indent="0">
              <a:buNone/>
            </a:pPr>
            <a:r>
              <a:rPr lang="de-AT" sz="2801" i="1" dirty="0"/>
              <a:t>	</a:t>
            </a:r>
            <a:r>
              <a:rPr lang="de-DE" sz="2801" dirty="0"/>
              <a:t>Professor </a:t>
            </a:r>
            <a:r>
              <a:rPr lang="de-DE" sz="2801" dirty="0" err="1"/>
              <a:t>Gröller</a:t>
            </a:r>
            <a:endParaRPr lang="de-AT" sz="2801" dirty="0"/>
          </a:p>
          <a:p>
            <a:r>
              <a:rPr lang="en-US" sz="2801" b="1" dirty="0">
                <a:solidFill>
                  <a:srgbClr val="FF0000"/>
                </a:solidFill>
              </a:rPr>
              <a:t>15.05.2018 16:30 - 17:30 (</a:t>
            </a:r>
            <a:r>
              <a:rPr lang="en-US" sz="2801" b="1" dirty="0" err="1">
                <a:solidFill>
                  <a:srgbClr val="FF0000"/>
                </a:solidFill>
              </a:rPr>
              <a:t>s.t.</a:t>
            </a:r>
            <a:r>
              <a:rPr lang="en-US" sz="2801" b="1" dirty="0">
                <a:solidFill>
                  <a:srgbClr val="FF0000"/>
                </a:solidFill>
              </a:rPr>
              <a:t>)</a:t>
            </a:r>
          </a:p>
          <a:p>
            <a:pPr marL="0" indent="0">
              <a:buNone/>
            </a:pPr>
            <a:r>
              <a:rPr lang="en-US" sz="2801" b="1" dirty="0">
                <a:solidFill>
                  <a:srgbClr val="FF0000"/>
                </a:solidFill>
              </a:rPr>
              <a:t>	</a:t>
            </a:r>
            <a:r>
              <a:rPr lang="de-AT" sz="2801" i="1" dirty="0"/>
              <a:t>Wie halte ich einen Vortrag</a:t>
            </a:r>
          </a:p>
          <a:p>
            <a:pPr marL="0" indent="0">
              <a:buNone/>
            </a:pPr>
            <a:r>
              <a:rPr lang="de-AT" sz="2801" dirty="0"/>
              <a:t>	</a:t>
            </a:r>
            <a:r>
              <a:rPr lang="de-DE" sz="2801" dirty="0"/>
              <a:t>Professor </a:t>
            </a:r>
            <a:r>
              <a:rPr lang="de-DE" sz="2801" dirty="0" err="1"/>
              <a:t>Purgathofer</a:t>
            </a:r>
            <a:endParaRPr lang="de-DE" sz="2801" dirty="0"/>
          </a:p>
          <a:p>
            <a:endParaRPr lang="en-US" sz="2801"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a:t>
            </a:fld>
            <a:endParaRPr lang="de-AT" dirty="0"/>
          </a:p>
        </p:txBody>
      </p:sp>
    </p:spTree>
    <p:extLst>
      <p:ext uri="{BB962C8B-B14F-4D97-AF65-F5344CB8AC3E}">
        <p14:creationId xmlns:p14="http://schemas.microsoft.com/office/powerpoint/2010/main" val="539546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Seminar</a:t>
            </a:r>
            <a:endParaRPr lang="de-AT" dirty="0"/>
          </a:p>
        </p:txBody>
      </p:sp>
      <p:sp>
        <p:nvSpPr>
          <p:cNvPr id="3" name="Content Placeholder 2"/>
          <p:cNvSpPr>
            <a:spLocks noGrp="1"/>
          </p:cNvSpPr>
          <p:nvPr>
            <p:ph idx="1"/>
          </p:nvPr>
        </p:nvSpPr>
        <p:spPr>
          <a:noFill/>
        </p:spPr>
        <p:txBody>
          <a:bodyPr/>
          <a:lstStyle/>
          <a:p>
            <a:r>
              <a:rPr lang="en-US"/>
              <a:t>Select a topic</a:t>
            </a:r>
          </a:p>
          <a:p>
            <a:r>
              <a:rPr lang="en-US"/>
              <a:t>Submit list of literature</a:t>
            </a:r>
          </a:p>
          <a:p>
            <a:r>
              <a:rPr lang="en-US"/>
              <a:t>Attend 3 lectures</a:t>
            </a:r>
          </a:p>
          <a:p>
            <a:r>
              <a:rPr lang="en-US" b="1"/>
              <a:t>Write report (draft version)</a:t>
            </a:r>
            <a:endParaRPr lang="de-AT" b="1" dirty="0"/>
          </a:p>
        </p:txBody>
      </p:sp>
      <p:sp>
        <p:nvSpPr>
          <p:cNvPr id="4" name="Footer Placeholder 3"/>
          <p:cNvSpPr>
            <a:spLocks noGrp="1"/>
          </p:cNvSpPr>
          <p:nvPr>
            <p:ph type="ftr" sz="quarter" idx="10"/>
          </p:nvPr>
        </p:nvSpPr>
        <p:spPr/>
        <p:txBody>
          <a:bodyPr/>
          <a:lstStyle/>
          <a:p>
            <a:pPr>
              <a:defRPr/>
            </a:pPr>
            <a:r>
              <a:rPr lang="de-AT"/>
              <a:t>Hsiang-Yun Wu</a:t>
            </a:r>
            <a:endParaRPr lang="de-AT" dirty="0"/>
          </a:p>
        </p:txBody>
      </p:sp>
      <p:sp>
        <p:nvSpPr>
          <p:cNvPr id="5" name="Slide Number Placeholder 4"/>
          <p:cNvSpPr>
            <a:spLocks noGrp="1"/>
          </p:cNvSpPr>
          <p:nvPr>
            <p:ph type="sldNum" sz="quarter" idx="11"/>
          </p:nvPr>
        </p:nvSpPr>
        <p:spPr/>
        <p:txBody>
          <a:bodyPr/>
          <a:lstStyle/>
          <a:p>
            <a:pPr>
              <a:defRPr/>
            </a:pPr>
            <a:fld id="{9C982EB0-D7A6-4EE2-B1C4-39646AB161E5}" type="slidenum">
              <a:rPr lang="de-AT" smtClean="0"/>
              <a:pPr>
                <a:defRPr/>
              </a:pPr>
              <a:t>9</a:t>
            </a:fld>
            <a:endParaRPr lang="de-AT"/>
          </a:p>
        </p:txBody>
      </p:sp>
    </p:spTree>
    <p:extLst>
      <p:ext uri="{BB962C8B-B14F-4D97-AF65-F5344CB8AC3E}">
        <p14:creationId xmlns:p14="http://schemas.microsoft.com/office/powerpoint/2010/main" val="555721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PROFILE" val="D:\WINNT\System32\spool\DRIVERS\COLOR\c840i1_sams_d65_fb_2.icc"/>
  <p:tag name="DESTINATIONPROFILE" val="D:\WINNT\System32\spool\DRIVERS\COLOR\Projector_16.08.2005_3_hab.icc"/>
  <p:tag name="RI" val="0"/>
  <p:tag name="VIEW" val="MONITOR"/>
</p:tagLst>
</file>

<file path=ppt/theme/theme1.xml><?xml version="1.0" encoding="utf-8"?>
<a:theme xmlns:a="http://schemas.openxmlformats.org/drawingml/2006/main" name="Blends">
  <a:themeElements>
    <a:clrScheme name="ICG-Standard">
      <a:dk1>
        <a:srgbClr val="000000"/>
      </a:dk1>
      <a:lt1>
        <a:srgbClr val="FFFFFF"/>
      </a:lt1>
      <a:dk2>
        <a:srgbClr val="FFFFFF"/>
      </a:dk2>
      <a:lt2>
        <a:srgbClr val="006599"/>
      </a:lt2>
      <a:accent1>
        <a:srgbClr val="006599"/>
      </a:accent1>
      <a:accent2>
        <a:srgbClr val="C32D9B"/>
      </a:accent2>
      <a:accent3>
        <a:srgbClr val="FFFFFF"/>
      </a:accent3>
      <a:accent4>
        <a:srgbClr val="000000"/>
      </a:accent4>
      <a:accent5>
        <a:srgbClr val="00B050"/>
      </a:accent5>
      <a:accent6>
        <a:srgbClr val="FF0000"/>
      </a:accent6>
      <a:hlink>
        <a:srgbClr val="3333CC"/>
      </a:hlink>
      <a:folHlink>
        <a:srgbClr val="8484E0"/>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20000"/>
            <a:lumOff val="80000"/>
          </a:schemeClr>
        </a:solidFill>
        <a:ln w="28575" cap="flat" cmpd="sng" algn="ctr">
          <a:solidFill>
            <a:schemeClr val="accent5">
              <a:lumMod val="50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sz="2800" dirty="0" err="1" smtClean="0">
            <a:latin typeface="Calibri" panose="020F0502020204030204" pitchFamily="34" charset="0"/>
          </a:defRPr>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FFFFFF"/>
        </a:dk2>
        <a:lt2>
          <a:srgbClr val="5F5F5F"/>
        </a:lt2>
        <a:accent1>
          <a:srgbClr val="2AA3D8"/>
        </a:accent1>
        <a:accent2>
          <a:srgbClr val="C32D9B"/>
        </a:accent2>
        <a:accent3>
          <a:srgbClr val="FFFFFF"/>
        </a:accent3>
        <a:accent4>
          <a:srgbClr val="000000"/>
        </a:accent4>
        <a:accent5>
          <a:srgbClr val="ACCEE9"/>
        </a:accent5>
        <a:accent6>
          <a:srgbClr val="B0288C"/>
        </a:accent6>
        <a:hlink>
          <a:srgbClr val="FF0000"/>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Pages>11</Pages>
  <Words>3039</Words>
  <Application>Microsoft Macintosh PowerPoint</Application>
  <PresentationFormat>Custom</PresentationFormat>
  <Paragraphs>422</Paragraphs>
  <Slides>50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Calibri Regular</vt:lpstr>
      <vt:lpstr>Arial</vt:lpstr>
      <vt:lpstr>Arial Narrow</vt:lpstr>
      <vt:lpstr>Calibri</vt:lpstr>
      <vt:lpstr>Tahoma</vt:lpstr>
      <vt:lpstr>Times New Roman</vt:lpstr>
      <vt:lpstr>Blends</vt:lpstr>
      <vt:lpstr>186.175 Seminar aus Computergraphik 186.046 Seminar aus Visualisierung  SS 2018</vt:lpstr>
      <vt:lpstr>Seminar</vt:lpstr>
      <vt:lpstr>Seminar</vt:lpstr>
      <vt:lpstr>Topic</vt:lpstr>
      <vt:lpstr>Seminar</vt:lpstr>
      <vt:lpstr>Literature List</vt:lpstr>
      <vt:lpstr>Seminar</vt:lpstr>
      <vt:lpstr>Attend 3 Lectures</vt:lpstr>
      <vt:lpstr>Seminar</vt:lpstr>
      <vt:lpstr>Report</vt:lpstr>
      <vt:lpstr>Seminar</vt:lpstr>
      <vt:lpstr>Review</vt:lpstr>
      <vt:lpstr>Seminar</vt:lpstr>
      <vt:lpstr>Seminar</vt:lpstr>
      <vt:lpstr>Talk</vt:lpstr>
      <vt:lpstr>Seminar</vt:lpstr>
      <vt:lpstr>Report</vt:lpstr>
      <vt:lpstr>Grading</vt:lpstr>
      <vt:lpstr>PowerPoint Presentation</vt:lpstr>
      <vt:lpstr>Report Grading</vt:lpstr>
      <vt:lpstr>Plagiarism</vt:lpstr>
      <vt:lpstr>Presentation Grading</vt:lpstr>
      <vt:lpstr>PowerPoint Presentation</vt:lpstr>
      <vt:lpstr> </vt:lpstr>
      <vt:lpstr>(1) Real-Time Methods for Fluids Simulation</vt:lpstr>
      <vt:lpstr>(2) State of the Art of Text Rendering</vt:lpstr>
      <vt:lpstr>(3) Occlusion Management in 3D Environments</vt:lpstr>
      <vt:lpstr>(4) 3D User Interfaces – Interaction Techniques</vt:lpstr>
      <vt:lpstr>(5) GPU-Accelerated Information Visualization</vt:lpstr>
      <vt:lpstr>(6) Virtual Reality Visualizations</vt:lpstr>
      <vt:lpstr>(7) Progressive Visual Analytics</vt:lpstr>
      <vt:lpstr>(8) Visual Analytics for (Bio-)Medical Applications</vt:lpstr>
      <vt:lpstr>(9) Procedural Modeling on the GPU</vt:lpstr>
      <vt:lpstr>(10) DSLs in Visualization</vt:lpstr>
      <vt:lpstr>(11) Network Visualization for Biological Pathways</vt:lpstr>
      <vt:lpstr>(12) Schematic Map Representation and its Complexity</vt:lpstr>
      <vt:lpstr>(13) Level of detail in computer animation</vt:lpstr>
      <vt:lpstr>(14) Procedural modeling based on user interaction statistics</vt:lpstr>
      <vt:lpstr>(15) Automatic camera control</vt:lpstr>
      <vt:lpstr>(16) A periodic tiling for computer graphics</vt:lpstr>
      <vt:lpstr>PowerPoint Presentation</vt:lpstr>
      <vt:lpstr>PowerPoint Presentation</vt:lpstr>
      <vt:lpstr>PowerPoint Presentation</vt:lpstr>
      <vt:lpstr>(20) Modern Particle Systems</vt:lpstr>
      <vt:lpstr>(21) Special Effects in Computer Graphics</vt:lpstr>
      <vt:lpstr>Topics 2018</vt:lpstr>
      <vt:lpstr>PowerPoint Presentation</vt:lpstr>
      <vt:lpstr>Informationsvisualisierung VO: 186.141 – UE: 186.143 https://www.cg.tuwien.ac.at/courses/InfoVis/</vt:lpstr>
      <vt:lpstr>Graph Drawing Algorithms VU 192.053 · Tuesday 9–11</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2009-05-18T22:11:47Z</dcterms:created>
  <dcterms:modified xsi:type="dcterms:W3CDTF">2018-03-16T12:44:57Z</dcterms:modified>
</cp:coreProperties>
</file>